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03" r:id="rId2"/>
    <p:sldId id="1012" r:id="rId3"/>
    <p:sldId id="1061" r:id="rId4"/>
    <p:sldId id="1015" r:id="rId5"/>
    <p:sldId id="1042" r:id="rId6"/>
    <p:sldId id="1017" r:id="rId7"/>
    <p:sldId id="1018" r:id="rId8"/>
    <p:sldId id="1032" r:id="rId9"/>
    <p:sldId id="1035" r:id="rId10"/>
    <p:sldId id="1038" r:id="rId11"/>
    <p:sldId id="1041" r:id="rId12"/>
    <p:sldId id="1039" r:id="rId13"/>
    <p:sldId id="1025" r:id="rId14"/>
    <p:sldId id="1050" r:id="rId15"/>
    <p:sldId id="1051" r:id="rId16"/>
    <p:sldId id="1060" r:id="rId17"/>
    <p:sldId id="1048" r:id="rId18"/>
    <p:sldId id="978" r:id="rId19"/>
    <p:sldId id="1056" r:id="rId20"/>
    <p:sldId id="1058" r:id="rId21"/>
    <p:sldId id="1057" r:id="rId22"/>
    <p:sldId id="1001" r:id="rId23"/>
    <p:sldId id="1022" r:id="rId24"/>
    <p:sldId id="1031" r:id="rId25"/>
    <p:sldId id="1040" r:id="rId26"/>
    <p:sldId id="1045" r:id="rId27"/>
    <p:sldId id="1034" r:id="rId28"/>
    <p:sldId id="1033" r:id="rId29"/>
    <p:sldId id="1055" r:id="rId30"/>
  </p:sldIdLst>
  <p:sldSz cx="9144000" cy="6858000" type="screen4x3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8FC"/>
    <a:srgbClr val="C73DCD"/>
    <a:srgbClr val="251D7D"/>
    <a:srgbClr val="0432FF"/>
    <a:srgbClr val="219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03" autoAdjust="0"/>
    <p:restoredTop sz="84124" autoAdjust="0"/>
  </p:normalViewPr>
  <p:slideViewPr>
    <p:cSldViewPr snapToGrid="0" snapToObjects="1">
      <p:cViewPr>
        <p:scale>
          <a:sx n="143" d="100"/>
          <a:sy n="143" d="100"/>
        </p:scale>
        <p:origin x="712" y="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808"/>
    </p:cViewPr>
  </p:outlineViewPr>
  <p:notesTextViewPr>
    <p:cViewPr>
      <p:scale>
        <a:sx n="95" d="100"/>
        <a:sy n="95" d="100"/>
      </p:scale>
      <p:origin x="0" y="0"/>
    </p:cViewPr>
  </p:notesTextViewPr>
  <p:sorterViewPr>
    <p:cViewPr varScale="1">
      <p:scale>
        <a:sx n="1" d="1"/>
        <a:sy n="1" d="1"/>
      </p:scale>
      <p:origin x="0" y="-2704"/>
    </p:cViewPr>
  </p:sorterViewPr>
  <p:notesViewPr>
    <p:cSldViewPr snapToGrid="0" snapToObjects="1" showGuides="1">
      <p:cViewPr varScale="1">
        <p:scale>
          <a:sx n="119" d="100"/>
          <a:sy n="119" d="100"/>
        </p:scale>
        <p:origin x="558" y="102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9C02A9FC-7389-AC4A-A3EA-6B3A7C8FAD41}" type="datetime1">
              <a:rPr lang="en-US" smtClean="0"/>
              <a:t>2/24/25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r>
              <a:rPr lang="en-US" dirty="0"/>
              <a:t>Los Alamos National Laboratory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FA3DA938-9C0B-3841-966A-9297D5C049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1093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7C68BAE5-6365-F241-A078-8FE5D4F3284F}" type="datetime1">
              <a:rPr lang="en-US" smtClean="0"/>
              <a:t>2/24/25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r>
              <a:rPr lang="en-US" dirty="0"/>
              <a:t>Los Alamos National Laboratory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9B4268CE-33B7-7549-BEF6-7F438D74AB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8391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question-&gt;questions</a:t>
            </a:r>
          </a:p>
          <a:p>
            <a:r>
              <a:rPr lang="en-US" dirty="0"/>
              <a:t>“an” Appendix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65F84-AEAB-D948-8675-F0E737B4B6E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88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82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137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484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23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17EC0-A4B9-6BB9-4B13-B53E034DF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DBE284-CC37-2DF5-D002-BCB0FA1428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519B62-910E-8159-C718-4AD4C0F3AE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19529-7CF2-B82B-3E99-A06E86EEB3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246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75315-4410-1E0F-24EC-FDF261F8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7FF4CC-4AB5-22A1-6C58-9725798B4E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7DE2E5-7D97-05E2-C9F3-DA5FF6F51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C6B90-4BF4-8867-AB3E-4A4E61D04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916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268BC-9176-FA8E-F386-B6AEE31F0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0FC855-9C35-5390-A711-C954815879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44E15C-7C39-AA74-ABDC-90AA6E0B05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D6261-0830-11B6-0209-51784E5433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177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615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0C026-D2A5-8CB8-A429-BB5205F63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802FC3-CF01-6F22-BD47-3E96ACE960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47E240-90CB-2892-6323-786D4F2E9C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C8220-2715-C6CD-819A-0127CFCD32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329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1D394-4CC7-9DD2-9BC2-00EE5CF8C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DA090E-D0CD-BD66-7360-6E54704F45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20FD34-4E1E-1007-CB66-32C52627E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57ED2-D256-826B-1784-4A077A798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510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212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1AF61-9791-CB19-4F69-D42DE0749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C59C93-9D92-ECCB-B7AA-1334B03383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6BD0E1-D8F1-F0BC-360C-AF74BC3B8C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A4247-504F-EF2A-CEC0-87D4031828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998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8105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3566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097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2667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5765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8138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4173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9ECE5-926F-28A9-E0B3-8C7D237A6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9FF9FD-DF71-51E1-F536-58B5D58AE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8725A0-55F0-1AE3-D1FA-C45BBDB273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D1BC9-7C86-C0C6-CD9A-C21EAC43D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781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B0763-B1F4-C1D9-C3D6-DE7F467C6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95FB9A-0A84-B043-A9C9-4411F4E0AB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210AF1-4A30-807F-1E3D-CFD743F480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34E6A-C306-429C-C9FB-832CBCE01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615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044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9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90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007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417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30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9144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985093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LA-UR-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31636"/>
            <a:ext cx="8229600" cy="5194128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344488" indent="-171450">
              <a:defRPr sz="1800"/>
            </a:lvl2pPr>
            <a:lvl3pPr marL="514350" indent="-173038">
              <a:defRPr sz="1600"/>
            </a:lvl3pPr>
            <a:lvl4pPr marL="688975" indent="-173038">
              <a:defRPr sz="1400"/>
            </a:lvl4pPr>
            <a:lvl5pPr marL="857250" indent="-174625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4916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75171"/>
            <a:ext cx="9144000" cy="6308195"/>
          </a:xfrm>
          <a:prstGeom prst="rect">
            <a:avLst/>
          </a:prstGeom>
        </p:spPr>
        <p:txBody>
          <a:bodyPr vert="horz" lIns="91433" tIns="45717" rIns="91433" bIns="45717" anchor="ctr"/>
          <a:lstStyle>
            <a:lvl1pPr marL="0" marR="0" indent="0" algn="ctr" defTabSz="4571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500" smtClean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875329" y="3656395"/>
            <a:ext cx="5393342" cy="461659"/>
          </a:xfrm>
          <a:prstGeom prst="rect">
            <a:avLst/>
          </a:prstGeom>
          <a:noFill/>
        </p:spPr>
        <p:txBody>
          <a:bodyPr vert="horz" wrap="square" lIns="91433" tIns="45717" rIns="91433" bIns="45717">
            <a:spAutoFit/>
          </a:bodyPr>
          <a:lstStyle>
            <a:lvl1pPr algn="ctr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statement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-117070" y="1337846"/>
            <a:ext cx="101168" cy="403105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-117070" y="1740950"/>
            <a:ext cx="101168" cy="403105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-117070" y="2144054"/>
            <a:ext cx="101168" cy="403105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-117070" y="2547159"/>
            <a:ext cx="101168" cy="403105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-117070" y="2"/>
            <a:ext cx="101168" cy="403105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-117070" y="403106"/>
            <a:ext cx="101168" cy="403105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-117070" y="872773"/>
            <a:ext cx="101168" cy="4031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5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906963"/>
            <a:ext cx="8229600" cy="1219200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en-US" sz="2000" i="1" dirty="0" smtClean="0"/>
            </a:lvl1pPr>
            <a:lvl2pPr marL="457200" indent="0">
              <a:buFontTx/>
              <a:buNone/>
              <a:defRPr lang="en-US" sz="2000" dirty="0" smtClean="0"/>
            </a:lvl2pPr>
            <a:lvl3pPr marL="914400" indent="0">
              <a:buFontTx/>
              <a:buNone/>
              <a:defRPr lang="en-US" sz="2000" dirty="0" smtClean="0"/>
            </a:lvl3pPr>
            <a:lvl4pPr marL="1371600" indent="0">
              <a:buFontTx/>
              <a:buNone/>
              <a:defRPr lang="en-US" sz="2000" dirty="0" smtClean="0"/>
            </a:lvl4pPr>
            <a:lvl5pPr marL="1828800" indent="0">
              <a:buFontTx/>
              <a:buNone/>
              <a:defRPr lang="en-US" sz="2000" dirty="0"/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Content Placeholder 9"/>
          <p:cNvSpPr>
            <a:spLocks noGrp="1"/>
          </p:cNvSpPr>
          <p:nvPr>
            <p:ph sz="quarter" idx="12" hasCustomPrompt="1"/>
          </p:nvPr>
        </p:nvSpPr>
        <p:spPr>
          <a:xfrm>
            <a:off x="457200" y="1600200"/>
            <a:ext cx="8229600" cy="3200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>
                <a:srgbClr val="F4B834"/>
              </a:buClr>
              <a:buSzTx/>
              <a:buFontTx/>
              <a:buNone/>
              <a:tabLst/>
              <a:defRPr lang="en-US" sz="2800" i="1" kern="1200" baseline="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23B0729D-0C76-4DC3-9F59-8792B55E40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533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baseline="0">
                <a:solidFill>
                  <a:schemeClr val="tx1"/>
                </a:solidFill>
              </a:defRPr>
            </a:lvl1pPr>
            <a:lvl2pPr marL="690563" marR="0" indent="-3460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20000"/>
              <a:buFont typeface="Arial" panose="020B0604020202020204" pitchFamily="34" charset="0"/>
              <a:buChar char="–"/>
              <a:tabLst/>
              <a:def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defRPr>
            </a:lvl2pPr>
            <a:lvl3pPr marL="1031875" marR="0" indent="-350838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74775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anose="020B0604020202020204" pitchFamily="34" charset="0"/>
              <a:buChar char="-"/>
              <a:tabLst/>
              <a:defRPr>
                <a:solidFill>
                  <a:schemeClr val="tx1"/>
                </a:solidFill>
              </a:defRPr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>
                <a:solidFill>
                  <a:schemeClr val="tx1"/>
                </a:solidFill>
              </a:defRPr>
            </a:lvl5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pitchFamily="34" charset="0"/>
              </a:rPr>
              <a:t>Click to add text </a:t>
            </a:r>
          </a:p>
          <a:p>
            <a:pPr marL="690563" marR="0" lvl="1" indent="-3460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2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Second level text</a:t>
            </a:r>
          </a:p>
          <a:p>
            <a:pPr marL="1031875" marR="0" lvl="2" indent="-350838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 text</a:t>
            </a:r>
          </a:p>
          <a:p>
            <a:pPr marL="1374775" marR="0" lvl="3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 text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slide title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2651EAAB-5D0D-473B-859D-C18D817949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49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baseline="0">
                <a:solidFill>
                  <a:schemeClr val="tx1"/>
                </a:solidFill>
              </a:defRPr>
            </a:lvl1pPr>
            <a:lvl2pPr marL="690563" marR="0" indent="-3460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20000"/>
              <a:buFont typeface="Arial" panose="020B0604020202020204" pitchFamily="34" charset="0"/>
              <a:buChar char="–"/>
              <a:tabLst/>
              <a:def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defRPr>
            </a:lvl2pPr>
            <a:lvl3pPr marL="1031875" marR="0" indent="-350838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74775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anose="020B0604020202020204" pitchFamily="34" charset="0"/>
              <a:buChar char="-"/>
              <a:tabLst/>
              <a:defRPr>
                <a:solidFill>
                  <a:schemeClr val="tx1"/>
                </a:solidFill>
              </a:defRPr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>
                <a:solidFill>
                  <a:schemeClr val="tx1"/>
                </a:solidFill>
              </a:defRPr>
            </a:lvl5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pitchFamily="34" charset="0"/>
              </a:rPr>
              <a:t>Click to add text </a:t>
            </a:r>
          </a:p>
          <a:p>
            <a:pPr marL="690563" marR="0" lvl="1" indent="-3460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2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Second level text</a:t>
            </a:r>
          </a:p>
          <a:p>
            <a:pPr marL="1031875" marR="0" lvl="2" indent="-350838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 text</a:t>
            </a:r>
          </a:p>
          <a:p>
            <a:pPr marL="1374775" marR="0" lvl="3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 text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slide title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2651EAAB-5D0D-473B-859D-C18D817949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12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6A752-7990-476E-BFFF-A5BA1A3F4D4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654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 - Fanc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4244648" y="1973332"/>
            <a:ext cx="654704" cy="91440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5680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all">
                <a:solidFill>
                  <a:srgbClr val="30A6C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566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02E54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18321D2-8609-A64D-A523-F976BAACFD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" y="6203296"/>
            <a:ext cx="9144001" cy="1"/>
          </a:xfrm>
          <a:prstGeom prst="line">
            <a:avLst/>
          </a:prstGeom>
          <a:ln>
            <a:solidFill>
              <a:srgbClr val="30A6C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itle.png"/>
          <p:cNvPicPr>
            <a:picLocks noChangeAspect="1"/>
          </p:cNvPicPr>
          <p:nvPr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1114637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1" y="6203296"/>
            <a:ext cx="9144001" cy="1"/>
          </a:xfrm>
          <a:prstGeom prst="line">
            <a:avLst/>
          </a:prstGeom>
          <a:ln>
            <a:solidFill>
              <a:srgbClr val="30A6C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itle.png"/>
          <p:cNvPicPr>
            <a:picLocks noChangeAspect="1"/>
          </p:cNvPicPr>
          <p:nvPr userDrawn="1"/>
        </p:nvPicPr>
        <p:blipFill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1114637"/>
          </a:xfrm>
          <a:prstGeom prst="rect">
            <a:avLst/>
          </a:prstGeom>
        </p:spPr>
      </p:pic>
      <p:pic>
        <p:nvPicPr>
          <p:cNvPr id="13" name="Picture 12" descr="SNL_Stacked_Whit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287" y="330255"/>
            <a:ext cx="1056958" cy="4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05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23837" y="1385118"/>
            <a:ext cx="8562408" cy="49982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>
              <a:buClr>
                <a:schemeClr val="tx2">
                  <a:lumMod val="90000"/>
                  <a:lumOff val="10000"/>
                </a:schemeClr>
              </a:buClr>
              <a:buFont typeface="Wingdings" charset="2"/>
              <a:buChar char="§"/>
              <a:defRPr/>
            </a:lvl1pPr>
            <a:lvl2pPr marL="630238" indent="-173038">
              <a:buClr>
                <a:schemeClr val="accent1"/>
              </a:buClr>
              <a:buFont typeface="Wingdings" charset="2"/>
              <a:buChar char="§"/>
              <a:defRPr/>
            </a:lvl2pPr>
            <a:lvl3pPr marL="1031875" indent="-117475">
              <a:buClr>
                <a:srgbClr val="9D8C78"/>
              </a:buClr>
              <a:buFont typeface="Wingdings" charset="2"/>
              <a:buChar char="§"/>
              <a:defRPr/>
            </a:lvl3pPr>
            <a:lvl4pPr marL="1489075" indent="-117475">
              <a:buFont typeface="Lucida Grande"/>
              <a:buChar char="-"/>
              <a:defRPr/>
            </a:lvl4pPr>
            <a:lvl5pPr marL="1946275" indent="-117475">
              <a:buClrTx/>
              <a:buFont typeface="Lucida Grande"/>
              <a:buChar char="»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59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557EC-DBCB-5547-8D14-57A839D97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34435C-0B87-1C41-9E8F-1534CAC4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33951-952D-E648-99B6-8D2B4611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44037-D0C2-044C-A5BB-8DCAE62A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LA-UR-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8C03D-B9F4-454D-BD38-DB1D000AC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CA13-5B41-0740-BE7E-41625A40CC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097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-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1371600" y="0"/>
            <a:ext cx="1371600" cy="2677650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NOTE</a:t>
            </a:r>
            <a:r>
              <a:rPr lang="en-US" sz="1200" b="0" dirty="0">
                <a:solidFill>
                  <a:srgbClr val="000000"/>
                </a:solidFill>
              </a:rPr>
              <a:t>: THIS IS YOUR WALK-IN SLIDE OPTION #1.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the Title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Slide, display this slide on the venue screen while your audience is arriving.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title slide.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309670"/>
            <a:ext cx="9144000" cy="55957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D0C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4572000" y="6647649"/>
            <a:ext cx="457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Managed by Triad National Security, LLC for the U.S. Department of Energy’s NNSA</a:t>
            </a:r>
          </a:p>
        </p:txBody>
      </p:sp>
      <p:pic>
        <p:nvPicPr>
          <p:cNvPr id="14" name="Picture 13" descr="LANL_allWHITE.ai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545314" y="796040"/>
            <a:ext cx="7542237" cy="3763219"/>
          </a:xfrm>
          <a:prstGeom prst="rect">
            <a:avLst/>
          </a:prstGeom>
        </p:spPr>
      </p:pic>
      <p:pic>
        <p:nvPicPr>
          <p:cNvPr id="15" name="Picture 14" descr="NNSA_80%.ai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6" t="44234" r="25200" b="40485"/>
          <a:stretch/>
        </p:blipFill>
        <p:spPr>
          <a:xfrm>
            <a:off x="8104485" y="6393736"/>
            <a:ext cx="961301" cy="3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-in slide - Photo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309670"/>
            <a:ext cx="9144000" cy="55957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D0C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4572000" y="6653293"/>
            <a:ext cx="457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Managed by Triad National Security, LLC for the U.S. Department of Energy’s NNSA</a:t>
            </a:r>
          </a:p>
        </p:txBody>
      </p:sp>
      <p:pic>
        <p:nvPicPr>
          <p:cNvPr id="12" name="Picture 11" descr="NNSA_80%.ai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6" t="44234" r="25200" b="40485"/>
          <a:stretch/>
        </p:blipFill>
        <p:spPr>
          <a:xfrm>
            <a:off x="8087554" y="6326302"/>
            <a:ext cx="961301" cy="385862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0160"/>
            <a:ext cx="5334000" cy="396976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8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ight Triangle 4"/>
          <p:cNvSpPr/>
          <p:nvPr userDrawn="1"/>
        </p:nvSpPr>
        <p:spPr>
          <a:xfrm>
            <a:off x="5334000" y="-10160"/>
            <a:ext cx="3810000" cy="6309360"/>
          </a:xfrm>
          <a:custGeom>
            <a:avLst/>
            <a:gdLst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3810000 w 3810000"/>
              <a:gd name="connsiteY2" fmla="*/ 5257800 h 5257800"/>
              <a:gd name="connsiteX3" fmla="*/ 0 w 3810000"/>
              <a:gd name="connsiteY3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257800">
                <a:moveTo>
                  <a:pt x="0" y="5257800"/>
                </a:moveTo>
                <a:lnTo>
                  <a:pt x="0" y="0"/>
                </a:lnTo>
                <a:cubicBezTo>
                  <a:pt x="16933" y="708378"/>
                  <a:pt x="59269" y="2737554"/>
                  <a:pt x="1193801" y="3911599"/>
                </a:cubicBezTo>
                <a:cubicBezTo>
                  <a:pt x="1899356" y="4580464"/>
                  <a:pt x="2791178" y="5012267"/>
                  <a:pt x="3810000" y="5257800"/>
                </a:cubicBezTo>
                <a:lnTo>
                  <a:pt x="0" y="5257800"/>
                </a:lnTo>
                <a:close/>
              </a:path>
            </a:pathLst>
          </a:custGeom>
          <a:solidFill>
            <a:srgbClr val="080419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884335" y="3291843"/>
            <a:ext cx="2971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Delivering science and technology</a:t>
            </a:r>
            <a:b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to protect our nation</a:t>
            </a:r>
            <a:b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and promote world stability</a:t>
            </a:r>
          </a:p>
          <a:p>
            <a:pPr algn="ctr"/>
            <a:endParaRPr lang="en-US" sz="1400" dirty="0">
              <a:solidFill>
                <a:srgbClr val="FFFFFF">
                  <a:alpha val="7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439333" y="3"/>
            <a:ext cx="1439333" cy="3231647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NOTE</a:t>
            </a:r>
            <a:r>
              <a:rPr lang="en-US" sz="1200" b="0" dirty="0">
                <a:solidFill>
                  <a:srgbClr val="000000"/>
                </a:solidFill>
              </a:rPr>
              <a:t>: THIS IS YOUR WALK</a:t>
            </a:r>
            <a:r>
              <a:rPr lang="en-US" sz="1200" b="0" baseline="0" dirty="0">
                <a:solidFill>
                  <a:srgbClr val="000000"/>
                </a:solidFill>
              </a:rPr>
              <a:t>-IN </a:t>
            </a:r>
            <a:r>
              <a:rPr lang="en-US" sz="1200" b="0" dirty="0">
                <a:solidFill>
                  <a:srgbClr val="000000"/>
                </a:solidFill>
              </a:rPr>
              <a:t>SLIDE OPTION #2.</a:t>
            </a:r>
            <a:r>
              <a:rPr lang="en-US" sz="1200" b="0" baseline="0" dirty="0">
                <a:solidFill>
                  <a:srgbClr val="000000"/>
                </a:solidFill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the Title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Slide, display this slide on the venue screen while your audience is arriving.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title slide.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dirty="0">
                <a:effectLst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only a high-resolution photograph.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6" name="Picture 15" descr="LANL_allWHITE.ai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5582838" y="989895"/>
            <a:ext cx="3055811" cy="1524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52004F-D77C-A346-A75D-CEB64D4975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711" y="4087692"/>
            <a:ext cx="2139113" cy="149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1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632432"/>
            <a:ext cx="9144000" cy="489749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31524" y="1"/>
            <a:ext cx="5655275" cy="1633361"/>
          </a:xfrm>
          <a:prstGeom prst="rect">
            <a:avLst/>
          </a:prstGeom>
        </p:spPr>
        <p:txBody>
          <a:bodyPr lIns="91433" tIns="45717" rIns="91433" bIns="45717" anchor="b"/>
          <a:lstStyle>
            <a:lvl1pPr algn="r">
              <a:defRPr sz="3200" b="0" i="0">
                <a:solidFill>
                  <a:srgbClr val="FFFFFF"/>
                </a:solidFill>
                <a:latin typeface="+mj-lt"/>
              </a:defRPr>
            </a:lvl1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143500" y="3798488"/>
            <a:ext cx="3543300" cy="728290"/>
          </a:xfrm>
          <a:prstGeom prst="rect">
            <a:avLst/>
          </a:prstGeom>
        </p:spPr>
        <p:txBody>
          <a:bodyPr vert="horz" lIns="91433" tIns="45717" rIns="91433" bIns="45717" anchor="t"/>
          <a:lstStyle>
            <a:lvl1pPr marL="0" indent="0" algn="r">
              <a:buNone/>
              <a:defRPr sz="2000" b="0">
                <a:solidFill>
                  <a:schemeClr val="tx1"/>
                </a:solidFill>
              </a:defRPr>
            </a:lvl1pPr>
            <a:lvl2pPr marL="457164" indent="0">
              <a:buNone/>
              <a:defRPr sz="2400" b="1">
                <a:solidFill>
                  <a:schemeClr val="tx1"/>
                </a:solidFill>
              </a:defRPr>
            </a:lvl2pPr>
            <a:lvl3pPr marL="914327" indent="0">
              <a:buNone/>
              <a:defRPr sz="2400" b="1">
                <a:solidFill>
                  <a:schemeClr val="tx1"/>
                </a:solidFill>
              </a:defRPr>
            </a:lvl3pPr>
            <a:lvl4pPr marL="1371491" indent="0">
              <a:buNone/>
              <a:defRPr sz="2400" b="1">
                <a:solidFill>
                  <a:schemeClr val="tx1"/>
                </a:solidFill>
              </a:defRPr>
            </a:lvl4pPr>
            <a:lvl5pPr marL="1828654" indent="0">
              <a:buNone/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presenter(s)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143500" y="4527560"/>
            <a:ext cx="3543300" cy="752592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031524" y="1632434"/>
            <a:ext cx="5655275" cy="1088908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2800" b="0">
                <a:solidFill>
                  <a:schemeClr val="tx1"/>
                </a:solidFill>
              </a:defRPr>
            </a:lvl1pPr>
            <a:lvl2pPr marL="457164" indent="0" algn="r">
              <a:buNone/>
              <a:defRPr sz="3600"/>
            </a:lvl2pPr>
            <a:lvl3pPr marL="914327" indent="0" algn="r">
              <a:buNone/>
              <a:defRPr sz="3600"/>
            </a:lvl3pPr>
            <a:lvl4pPr marL="1371491" indent="0" algn="r">
              <a:buNone/>
              <a:defRPr sz="3600"/>
            </a:lvl4pPr>
            <a:lvl5pPr marL="1828654" indent="0" algn="r">
              <a:buNone/>
              <a:defRPr sz="36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9" y="6529923"/>
            <a:ext cx="1947333" cy="316091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8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LA-UR# </a:t>
            </a:r>
          </a:p>
        </p:txBody>
      </p:sp>
      <p:pic>
        <p:nvPicPr>
          <p:cNvPr id="22" name="Picture 21" descr="Untitled-1.jpg"/>
          <p:cNvPicPr>
            <a:picLocks noChangeAspect="1"/>
          </p:cNvPicPr>
          <p:nvPr userDrawn="1"/>
        </p:nvPicPr>
        <p:blipFill rotWithShape="1"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33" y="3875240"/>
            <a:ext cx="4351867" cy="2191209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4572000" y="6016849"/>
            <a:ext cx="4572000" cy="463742"/>
            <a:chOff x="4572000" y="5026384"/>
            <a:chExt cx="4572000" cy="463742"/>
          </a:xfrm>
        </p:grpSpPr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4572000" y="5305460"/>
              <a:ext cx="45720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Managed by Triad National Security, LLC for the U.S. Department of Energy’s NNSA</a:t>
              </a:r>
            </a:p>
          </p:txBody>
        </p:sp>
        <p:pic>
          <p:nvPicPr>
            <p:cNvPr id="25" name="Picture 24" descr="NNSA_80%.ai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16" t="44234" r="25200" b="40485"/>
            <a:stretch/>
          </p:blipFill>
          <p:spPr>
            <a:xfrm>
              <a:off x="8087551" y="5026384"/>
              <a:ext cx="961301" cy="321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9C28733-2B61-A44C-8BDB-635B2454C7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9560" y="67992"/>
            <a:ext cx="2139113" cy="149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9144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07524" y="2"/>
            <a:ext cx="7179275" cy="985093"/>
          </a:xfrm>
          <a:prstGeom prst="rect">
            <a:avLst/>
          </a:prstGeom>
        </p:spPr>
        <p:txBody>
          <a:bodyPr anchor="ctr"/>
          <a:lstStyle>
            <a:lvl1pPr algn="ctr">
              <a:defRPr sz="3000"/>
            </a:lvl1pPr>
          </a:lstStyle>
          <a:p>
            <a:r>
              <a:rPr lang="en-US" dirty="0"/>
              <a:t>Click to edit agenda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LA-UR-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31268" y="1131636"/>
            <a:ext cx="0" cy="51941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895602" y="1131637"/>
            <a:ext cx="1617663" cy="381074"/>
          </a:xfrm>
          <a:prstGeom prst="rect">
            <a:avLst/>
          </a:prstGeom>
        </p:spPr>
        <p:txBody>
          <a:bodyPr vert="horz"/>
          <a:lstStyle>
            <a:lvl1pPr marL="0" indent="0" algn="r" defTabSz="-741363">
              <a:buFont typeface="Arial"/>
              <a:buNone/>
              <a:tabLst/>
              <a:defRPr sz="1100" b="0"/>
            </a:lvl1pPr>
            <a:lvl2pPr marL="231775" indent="0" defTabSz="-741363">
              <a:buNone/>
              <a:tabLst/>
              <a:defRPr sz="1050"/>
            </a:lvl2pPr>
            <a:lvl3pPr marL="455612" indent="0" defTabSz="-741363">
              <a:buNone/>
              <a:tabLst/>
              <a:defRPr sz="1000"/>
            </a:lvl3pPr>
            <a:lvl4pPr marL="681037" indent="0" defTabSz="-741363">
              <a:buNone/>
              <a:tabLst/>
              <a:defRPr sz="900"/>
            </a:lvl4pPr>
            <a:lvl5pPr marL="912813" indent="0" defTabSz="-741363">
              <a:buNone/>
              <a:tabLst/>
              <a:defRPr sz="900"/>
            </a:lvl5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95602" y="1862669"/>
            <a:ext cx="1617663" cy="381074"/>
          </a:xfrm>
          <a:prstGeom prst="rect">
            <a:avLst/>
          </a:prstGeom>
        </p:spPr>
        <p:txBody>
          <a:bodyPr vert="horz"/>
          <a:lstStyle>
            <a:lvl1pPr marL="0" indent="0" algn="r" defTabSz="-741363">
              <a:buFont typeface="Arial"/>
              <a:buNone/>
              <a:tabLst/>
              <a:defRPr sz="1100" b="0"/>
            </a:lvl1pPr>
            <a:lvl2pPr marL="231775" indent="0" defTabSz="-741363">
              <a:buNone/>
              <a:tabLst/>
              <a:defRPr sz="1050"/>
            </a:lvl2pPr>
            <a:lvl3pPr marL="455612" indent="0" defTabSz="-741363">
              <a:buNone/>
              <a:tabLst/>
              <a:defRPr sz="1000"/>
            </a:lvl3pPr>
            <a:lvl4pPr marL="681037" indent="0" defTabSz="-741363">
              <a:buNone/>
              <a:tabLst/>
              <a:defRPr sz="900"/>
            </a:lvl4pPr>
            <a:lvl5pPr marL="912813" indent="0" defTabSz="-741363">
              <a:buNone/>
              <a:tabLst/>
              <a:defRPr sz="900"/>
            </a:lvl5pPr>
          </a:lstStyle>
          <a:p>
            <a:pPr lvl="0"/>
            <a:r>
              <a:rPr lang="en-US" dirty="0"/>
              <a:t>Click to edit location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0600" y="1131636"/>
            <a:ext cx="3886200" cy="5194128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344488" indent="-171450">
              <a:defRPr sz="1800"/>
            </a:lvl2pPr>
            <a:lvl3pPr marL="514350" indent="-173038">
              <a:defRPr sz="1600"/>
            </a:lvl3pPr>
            <a:lvl4pPr marL="688975" indent="-173038">
              <a:defRPr sz="1400"/>
            </a:lvl4pPr>
            <a:lvl5pPr marL="857250" indent="-174625">
              <a:defRPr/>
            </a:lvl5pPr>
          </a:lstStyle>
          <a:p>
            <a:pPr lvl="0"/>
            <a:r>
              <a:rPr lang="en-US" dirty="0"/>
              <a:t>Click to edit agenda item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 descr="Untitled-1.jpg"/>
          <p:cNvPicPr>
            <a:picLocks noChangeAspect="1"/>
          </p:cNvPicPr>
          <p:nvPr userDrawn="1"/>
        </p:nvPicPr>
        <p:blipFill rotWithShape="1"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33" y="3894974"/>
            <a:ext cx="4351867" cy="21912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3D039E-5BDF-0543-B199-895DAFF6B1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99" y="203200"/>
            <a:ext cx="1167456" cy="56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5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664180"/>
            <a:ext cx="8229600" cy="985093"/>
          </a:xfrm>
          <a:prstGeom prst="rect">
            <a:avLst/>
          </a:prstGeom>
        </p:spPr>
        <p:txBody>
          <a:bodyPr anchor="ctr"/>
          <a:lstStyle>
            <a:lvl1pPr algn="ctr">
              <a:defRPr b="0"/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LA-UR-</a:t>
            </a:r>
          </a:p>
        </p:txBody>
      </p:sp>
    </p:spTree>
    <p:extLst>
      <p:ext uri="{BB962C8B-B14F-4D97-AF65-F5344CB8AC3E}">
        <p14:creationId xmlns:p14="http://schemas.microsoft.com/office/powerpoint/2010/main" val="2764628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9144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98509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LA-UR-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31636"/>
            <a:ext cx="8229600" cy="5194128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344488" indent="-171450">
              <a:defRPr sz="1800"/>
            </a:lvl2pPr>
            <a:lvl3pPr marL="514350" indent="-173038">
              <a:defRPr sz="1600"/>
            </a:lvl3pPr>
            <a:lvl4pPr marL="688975" indent="-173038">
              <a:defRPr sz="1400"/>
            </a:lvl4pPr>
            <a:lvl5pPr marL="857250" indent="-174625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8">
            <a:extLst>
              <a:ext uri="{FF2B5EF4-FFF2-40B4-BE49-F238E27FC236}">
                <a16:creationId xmlns:a16="http://schemas.microsoft.com/office/drawing/2014/main" id="{969DA58C-4442-204D-AD3A-B780066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6491818"/>
            <a:ext cx="2133600" cy="366182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68289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-11364"/>
            <a:ext cx="8229600" cy="1143000"/>
          </a:xfrm>
          <a:prstGeom prst="rect">
            <a:avLst/>
          </a:prstGeom>
        </p:spPr>
        <p:txBody>
          <a:bodyPr vert="horz"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LA-UR-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31636"/>
            <a:ext cx="8229600" cy="5194128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FFFFFF"/>
                </a:solidFill>
              </a:defRPr>
            </a:lvl1pPr>
            <a:lvl2pPr marL="344488" indent="-168275">
              <a:defRPr sz="1800">
                <a:solidFill>
                  <a:srgbClr val="FFFFFF"/>
                </a:solidFill>
              </a:defRPr>
            </a:lvl2pPr>
            <a:lvl3pPr marL="514350" indent="-173038">
              <a:defRPr sz="1600">
                <a:solidFill>
                  <a:srgbClr val="FFFFFF"/>
                </a:solidFill>
              </a:defRPr>
            </a:lvl3pPr>
            <a:lvl4pPr marL="688975" indent="-173038">
              <a:defRPr sz="1400">
                <a:solidFill>
                  <a:srgbClr val="FFFFFF"/>
                </a:solidFill>
              </a:defRPr>
            </a:lvl4pPr>
            <a:lvl5pPr marL="857250" indent="-174625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082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83824"/>
            <a:ext cx="9144000" cy="610905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LA-UR-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83822"/>
            <a:ext cx="8229600" cy="60127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31636"/>
            <a:ext cx="8229600" cy="5194128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344488" indent="-171450">
              <a:defRPr sz="1800"/>
            </a:lvl2pPr>
            <a:lvl3pPr marL="514350" indent="-173038">
              <a:defRPr sz="1600"/>
            </a:lvl3pPr>
            <a:lvl4pPr marL="688975" indent="-173038">
              <a:defRPr sz="1400"/>
            </a:lvl4pPr>
            <a:lvl5pPr marL="857250" indent="-174625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1998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51D7D"/>
            </a:gs>
            <a:gs pos="10000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-1" y="6491818"/>
            <a:ext cx="3310467" cy="3661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LA-UR-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004050" y="6491818"/>
            <a:ext cx="2133600" cy="3661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117070" y="1486493"/>
            <a:ext cx="101168" cy="447895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-117070" y="1934387"/>
            <a:ext cx="101168" cy="447895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-117070" y="2382281"/>
            <a:ext cx="101168" cy="447895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-117070" y="2830175"/>
            <a:ext cx="101168" cy="447895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-117070" y="0"/>
            <a:ext cx="101168" cy="447895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-117070" y="447894"/>
            <a:ext cx="101168" cy="447895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-117070" y="969744"/>
            <a:ext cx="101168" cy="447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-635000" y="-2"/>
            <a:ext cx="51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D0C2E"/>
                </a:solidFill>
              </a:rPr>
              <a:t>NOTE:</a:t>
            </a:r>
          </a:p>
          <a:p>
            <a:pPr algn="r"/>
            <a:r>
              <a:rPr lang="en-US" sz="800" dirty="0">
                <a:solidFill>
                  <a:srgbClr val="0D0C2E"/>
                </a:solidFill>
              </a:rPr>
              <a:t>This is</a:t>
            </a:r>
            <a:r>
              <a:rPr lang="en-US" sz="800" baseline="0" dirty="0">
                <a:solidFill>
                  <a:srgbClr val="0D0C2E"/>
                </a:solidFill>
              </a:rPr>
              <a:t> the lab color palette.</a:t>
            </a:r>
            <a:endParaRPr lang="en-US" sz="800" baseline="0" dirty="0">
              <a:solidFill>
                <a:srgbClr val="0D0C2E"/>
              </a:solidFill>
              <a:latin typeface="Wingdings"/>
              <a:ea typeface="Wingdings"/>
              <a:cs typeface="Wingding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34279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75" r:id="rId2"/>
    <p:sldLayoutId id="2147483676" r:id="rId3"/>
    <p:sldLayoutId id="2147483649" r:id="rId4"/>
    <p:sldLayoutId id="2147483673" r:id="rId5"/>
    <p:sldLayoutId id="2147483671" r:id="rId6"/>
    <p:sldLayoutId id="2147483650" r:id="rId7"/>
    <p:sldLayoutId id="2147483660" r:id="rId8"/>
    <p:sldLayoutId id="2147483674" r:id="rId9"/>
    <p:sldLayoutId id="2147483677" r:id="rId10"/>
    <p:sldLayoutId id="2147483678" r:id="rId11"/>
    <p:sldLayoutId id="2147483679" r:id="rId12"/>
    <p:sldLayoutId id="2147483680" r:id="rId13"/>
    <p:sldLayoutId id="2147483682" r:id="rId14"/>
    <p:sldLayoutId id="2147483683" r:id="rId15"/>
    <p:sldLayoutId id="2147483684" r:id="rId16"/>
    <p:sldLayoutId id="2147483686" r:id="rId17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03225" indent="-1714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173038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54075" indent="-173038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87438" indent="-174625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408.10310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arxiv.org/abs/2301.1194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hyperlink" Target="https://arxiv.org/abs/2412.12250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79.emf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8.emf"/><Relationship Id="rId17" Type="http://schemas.openxmlformats.org/officeDocument/2006/relationships/image" Target="../media/image83.png"/><Relationship Id="rId2" Type="http://schemas.openxmlformats.org/officeDocument/2006/relationships/tags" Target="../tags/tag2.xml"/><Relationship Id="rId16" Type="http://schemas.openxmlformats.org/officeDocument/2006/relationships/image" Target="../media/image82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77.emf"/><Relationship Id="rId5" Type="http://schemas.openxmlformats.org/officeDocument/2006/relationships/tags" Target="../tags/tag5.xml"/><Relationship Id="rId15" Type="http://schemas.openxmlformats.org/officeDocument/2006/relationships/image" Target="../media/image81.emf"/><Relationship Id="rId10" Type="http://schemas.openxmlformats.org/officeDocument/2006/relationships/image" Target="../media/image76.emf"/><Relationship Id="rId4" Type="http://schemas.openxmlformats.org/officeDocument/2006/relationships/tags" Target="../tags/tag4.xml"/><Relationship Id="rId9" Type="http://schemas.openxmlformats.org/officeDocument/2006/relationships/image" Target="../media/image75.png"/><Relationship Id="rId14" Type="http://schemas.openxmlformats.org/officeDocument/2006/relationships/image" Target="../media/image80.emf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image" Target="../media/image90.emf"/><Relationship Id="rId39" Type="http://schemas.openxmlformats.org/officeDocument/2006/relationships/image" Target="../media/image103.png"/><Relationship Id="rId21" Type="http://schemas.openxmlformats.org/officeDocument/2006/relationships/image" Target="../media/image85.emf"/><Relationship Id="rId34" Type="http://schemas.openxmlformats.org/officeDocument/2006/relationships/image" Target="../media/image98.emf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image" Target="../media/image89.emf"/><Relationship Id="rId33" Type="http://schemas.openxmlformats.org/officeDocument/2006/relationships/image" Target="../media/image97.emf"/><Relationship Id="rId38" Type="http://schemas.openxmlformats.org/officeDocument/2006/relationships/image" Target="../media/image102.emf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0" Type="http://schemas.openxmlformats.org/officeDocument/2006/relationships/image" Target="../media/image84.emf"/><Relationship Id="rId29" Type="http://schemas.openxmlformats.org/officeDocument/2006/relationships/image" Target="../media/image93.emf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image" Target="../media/image88.emf"/><Relationship Id="rId32" Type="http://schemas.openxmlformats.org/officeDocument/2006/relationships/image" Target="../media/image96.emf"/><Relationship Id="rId37" Type="http://schemas.openxmlformats.org/officeDocument/2006/relationships/image" Target="../media/image101.emf"/><Relationship Id="rId40" Type="http://schemas.openxmlformats.org/officeDocument/2006/relationships/image" Target="../media/image104.emf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image" Target="../media/image87.emf"/><Relationship Id="rId28" Type="http://schemas.openxmlformats.org/officeDocument/2006/relationships/image" Target="../media/image92.emf"/><Relationship Id="rId36" Type="http://schemas.openxmlformats.org/officeDocument/2006/relationships/image" Target="../media/image100.emf"/><Relationship Id="rId10" Type="http://schemas.openxmlformats.org/officeDocument/2006/relationships/tags" Target="../tags/tag16.xml"/><Relationship Id="rId19" Type="http://schemas.openxmlformats.org/officeDocument/2006/relationships/slideLayout" Target="../slideLayouts/slideLayout7.xml"/><Relationship Id="rId31" Type="http://schemas.openxmlformats.org/officeDocument/2006/relationships/image" Target="../media/image95.emf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image" Target="../media/image86.emf"/><Relationship Id="rId27" Type="http://schemas.openxmlformats.org/officeDocument/2006/relationships/image" Target="../media/image91.emf"/><Relationship Id="rId30" Type="http://schemas.openxmlformats.org/officeDocument/2006/relationships/image" Target="../media/image94.emf"/><Relationship Id="rId35" Type="http://schemas.openxmlformats.org/officeDocument/2006/relationships/image" Target="../media/image99.emf"/><Relationship Id="rId8" Type="http://schemas.openxmlformats.org/officeDocument/2006/relationships/tags" Target="../tags/tag14.xml"/><Relationship Id="rId3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image" Target="../media/image106.emf"/><Relationship Id="rId18" Type="http://schemas.openxmlformats.org/officeDocument/2006/relationships/image" Target="../media/image111.emf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image" Target="../media/image105.emf"/><Relationship Id="rId17" Type="http://schemas.openxmlformats.org/officeDocument/2006/relationships/image" Target="../media/image110.emf"/><Relationship Id="rId2" Type="http://schemas.openxmlformats.org/officeDocument/2006/relationships/tags" Target="../tags/tag26.xml"/><Relationship Id="rId16" Type="http://schemas.openxmlformats.org/officeDocument/2006/relationships/image" Target="../media/image109.emf"/><Relationship Id="rId20" Type="http://schemas.openxmlformats.org/officeDocument/2006/relationships/image" Target="../media/image113.emf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notesSlide" Target="../notesSlides/notesSlide15.xml"/><Relationship Id="rId5" Type="http://schemas.openxmlformats.org/officeDocument/2006/relationships/tags" Target="../tags/tag29.xml"/><Relationship Id="rId15" Type="http://schemas.openxmlformats.org/officeDocument/2006/relationships/image" Target="../media/image108.emf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112.emf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image" Target="../media/image10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microsoft.com/office/2007/relationships/hdphoto" Target="../media/hdphoto10.wdp"/><Relationship Id="rId9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emf"/><Relationship Id="rId4" Type="http://schemas.openxmlformats.org/officeDocument/2006/relationships/image" Target="../media/image1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43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4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571" y="1094908"/>
            <a:ext cx="8373607" cy="1673352"/>
          </a:xfrm>
        </p:spPr>
        <p:txBody>
          <a:bodyPr>
            <a:no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sz="4200" dirty="0"/>
            </a:br>
            <a:endParaRPr lang="en-US" sz="2800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4183" y="812308"/>
            <a:ext cx="8077200" cy="1499616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800" i="0" u="none" strike="noStrike" dirty="0">
                <a:solidFill>
                  <a:schemeClr val="bg1"/>
                </a:solidFill>
                <a:effectLst/>
                <a:latin typeface="+mj-lt"/>
              </a:rPr>
              <a:t>New theoretical developments for hadron    and jet production at the EIC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Ivan Vitev, LANL 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54182" y="5478453"/>
            <a:ext cx="8147691" cy="1499616"/>
          </a:xfrm>
          <a:prstGeom prst="rect">
            <a:avLst/>
          </a:prstGeom>
        </p:spPr>
        <p:txBody>
          <a:bodyPr vert="horz" lIns="118872" tIns="0" rIns="45720" bIns="0" rtlCol="0" anchor="b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POETIC XI, Florida International University, Miami FL, Feb.  24 –  28, 2025</a:t>
            </a:r>
            <a:endParaRPr lang="en-US" dirty="0">
              <a:solidFill>
                <a:schemeClr val="bg1"/>
              </a:solidFill>
            </a:endParaRPr>
          </a:p>
          <a:p>
            <a:endParaRPr lang="en-US" sz="800" b="1" i="1" dirty="0">
              <a:solidFill>
                <a:srgbClr val="FFFFFF"/>
              </a:solidFill>
            </a:endParaRPr>
          </a:p>
          <a:p>
            <a:pPr lvl="0" defTabSz="914400">
              <a:buClr>
                <a:schemeClr val="accent1"/>
              </a:buClr>
              <a:buSzPct val="80000"/>
              <a:defRPr/>
            </a:pP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6A27F8D-F777-1EDA-1E93-C54C72B49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743" y="134279"/>
            <a:ext cx="953430" cy="82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FA8951-8664-EE03-4213-5A8FF0B36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46" y="199729"/>
            <a:ext cx="2148945" cy="420238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CE722BB2-F781-0668-1849-105FEBD4B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680" y="199729"/>
            <a:ext cx="1192157" cy="75921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0FA1C26-7B30-0AF0-640B-605C44C08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28" y="3268937"/>
            <a:ext cx="3739286" cy="2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E5ED44-F97E-B9B3-23BD-081D94E57533}"/>
              </a:ext>
            </a:extLst>
          </p:cNvPr>
          <p:cNvSpPr txBox="1"/>
          <p:nvPr/>
        </p:nvSpPr>
        <p:spPr>
          <a:xfrm>
            <a:off x="5991860" y="3669137"/>
            <a:ext cx="249754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8FC"/>
                </a:solidFill>
              </a:rPr>
              <a:t>Based primarily on:</a:t>
            </a:r>
          </a:p>
          <a:p>
            <a:r>
              <a:rPr lang="en-US" dirty="0">
                <a:solidFill>
                  <a:srgbClr val="00B8F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2301.11940</a:t>
            </a:r>
            <a:r>
              <a:rPr lang="en-US" dirty="0">
                <a:solidFill>
                  <a:srgbClr val="00B8FC"/>
                </a:solidFill>
              </a:rPr>
              <a:t> [hep-</a:t>
            </a:r>
            <a:r>
              <a:rPr lang="en-US" dirty="0" err="1">
                <a:solidFill>
                  <a:srgbClr val="00B8FC"/>
                </a:solidFill>
              </a:rPr>
              <a:t>ph</a:t>
            </a:r>
            <a:r>
              <a:rPr lang="en-US" dirty="0">
                <a:solidFill>
                  <a:srgbClr val="00B8FC"/>
                </a:solidFill>
              </a:rPr>
              <a:t>]</a:t>
            </a:r>
          </a:p>
          <a:p>
            <a:r>
              <a:rPr lang="en-US" dirty="0">
                <a:solidFill>
                  <a:srgbClr val="00B8F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2408.10310</a:t>
            </a:r>
            <a:r>
              <a:rPr lang="en-US" dirty="0">
                <a:solidFill>
                  <a:srgbClr val="00B8FC"/>
                </a:solidFill>
              </a:rPr>
              <a:t> [hep-</a:t>
            </a:r>
            <a:r>
              <a:rPr lang="en-US" dirty="0" err="1">
                <a:solidFill>
                  <a:srgbClr val="00B8FC"/>
                </a:solidFill>
              </a:rPr>
              <a:t>ph</a:t>
            </a:r>
            <a:r>
              <a:rPr lang="en-US" dirty="0">
                <a:solidFill>
                  <a:srgbClr val="00B8FC"/>
                </a:solidFill>
              </a:rPr>
              <a:t>]</a:t>
            </a:r>
          </a:p>
          <a:p>
            <a:r>
              <a:rPr lang="en-US" dirty="0">
                <a:solidFill>
                  <a:srgbClr val="00B8FC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2412.12250</a:t>
            </a:r>
            <a:r>
              <a:rPr lang="en-US" dirty="0">
                <a:solidFill>
                  <a:srgbClr val="00B8FC"/>
                </a:solidFill>
              </a:rPr>
              <a:t> [hep-</a:t>
            </a:r>
            <a:r>
              <a:rPr lang="en-US" dirty="0" err="1">
                <a:solidFill>
                  <a:srgbClr val="00B8FC"/>
                </a:solidFill>
              </a:rPr>
              <a:t>ph</a:t>
            </a:r>
            <a:r>
              <a:rPr lang="en-US" dirty="0">
                <a:solidFill>
                  <a:srgbClr val="00B8FC"/>
                </a:solidFill>
              </a:rPr>
              <a:t>]</a:t>
            </a:r>
          </a:p>
          <a:p>
            <a:endParaRPr lang="en-US" dirty="0">
              <a:solidFill>
                <a:srgbClr val="00B8FC"/>
              </a:solidFill>
            </a:endParaRPr>
          </a:p>
          <a:p>
            <a:r>
              <a:rPr lang="en-US" dirty="0">
                <a:solidFill>
                  <a:srgbClr val="00B8FC"/>
                </a:solidFill>
              </a:rPr>
              <a:t>Credit to:</a:t>
            </a:r>
          </a:p>
          <a:p>
            <a:r>
              <a:rPr lang="en-US" dirty="0" err="1">
                <a:solidFill>
                  <a:srgbClr val="00B8FC"/>
                </a:solidFill>
              </a:rPr>
              <a:t>Weiyao</a:t>
            </a:r>
            <a:r>
              <a:rPr lang="en-US" dirty="0">
                <a:solidFill>
                  <a:srgbClr val="00B8FC"/>
                </a:solidFill>
              </a:rPr>
              <a:t> Ke, John Terry</a:t>
            </a:r>
          </a:p>
          <a:p>
            <a:endParaRPr lang="en-US" dirty="0">
              <a:solidFill>
                <a:srgbClr val="00B8FC"/>
              </a:solidFill>
            </a:endParaRPr>
          </a:p>
          <a:p>
            <a:endParaRPr lang="en-US" dirty="0">
              <a:solidFill>
                <a:srgbClr val="00B8FC"/>
              </a:solidFill>
            </a:endParaRPr>
          </a:p>
          <a:p>
            <a:endParaRPr lang="en-US" dirty="0">
              <a:solidFill>
                <a:srgbClr val="00B8FC"/>
              </a:solidFill>
            </a:endParaRPr>
          </a:p>
          <a:p>
            <a:endParaRPr lang="en-US" dirty="0">
              <a:solidFill>
                <a:srgbClr val="00B8FC"/>
              </a:solidFill>
            </a:endParaRPr>
          </a:p>
          <a:p>
            <a:endParaRPr lang="en-US" dirty="0">
              <a:solidFill>
                <a:srgbClr val="00B8F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math equation with numbers&#10;&#10;Description automatically generated with medium confidence">
            <a:extLst>
              <a:ext uri="{FF2B5EF4-FFF2-40B4-BE49-F238E27FC236}">
                <a16:creationId xmlns:a16="http://schemas.microsoft.com/office/drawing/2014/main" id="{73A6943E-25AE-B38D-D842-8F271A371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763" y="1064295"/>
            <a:ext cx="2221477" cy="817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9E9C1C-4ACC-764F-9976-494DB529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-31268"/>
            <a:ext cx="7729268" cy="985093"/>
          </a:xfrm>
        </p:spPr>
        <p:txBody>
          <a:bodyPr/>
          <a:lstStyle/>
          <a:p>
            <a:pPr defTabSz="914400"/>
            <a:r>
              <a:rPr lang="en-US" sz="3000" dirty="0"/>
              <a:t>The Landau-</a:t>
            </a:r>
            <a:r>
              <a:rPr lang="en-US" sz="3000" dirty="0" err="1"/>
              <a:t>Pomeranchuk</a:t>
            </a:r>
            <a:r>
              <a:rPr lang="en-US" sz="3000" dirty="0"/>
              <a:t>-Migdal effect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1538337-9527-578B-41FE-2247EEAF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ACCDCE-01EE-EE76-86C9-CE62ACAC498C}"/>
              </a:ext>
            </a:extLst>
          </p:cNvPr>
          <p:cNvSpPr/>
          <p:nvPr/>
        </p:nvSpPr>
        <p:spPr>
          <a:xfrm>
            <a:off x="389648" y="1017694"/>
            <a:ext cx="44602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Helvetica" pitchFamily="2" charset="0"/>
              </a:rPr>
              <a:t>To understand the results, one needs to consider coherence in the emission process on a nuclear target </a:t>
            </a:r>
            <a:endParaRPr lang="en-US" b="1" dirty="0">
              <a:solidFill>
                <a:schemeClr val="accent3"/>
              </a:solidFill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111386-4CFE-63ED-A83B-97E2D92C94A4}"/>
              </a:ext>
            </a:extLst>
          </p:cNvPr>
          <p:cNvSpPr txBox="1"/>
          <p:nvPr/>
        </p:nvSpPr>
        <p:spPr>
          <a:xfrm>
            <a:off x="60283" y="4134991"/>
            <a:ext cx="241677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Kinematics suggests that we have dominant contributions from the first scenario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We consider both and provide formulas that interpolate  </a:t>
            </a:r>
            <a:endParaRPr lang="en-US" sz="1600" baseline="-25000" dirty="0">
              <a:solidFill>
                <a:schemeClr val="accent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A1ED65-7287-AB69-B643-7AF7F341CBE1}"/>
              </a:ext>
            </a:extLst>
          </p:cNvPr>
          <p:cNvSpPr txBox="1"/>
          <p:nvPr/>
        </p:nvSpPr>
        <p:spPr>
          <a:xfrm>
            <a:off x="2518683" y="5880965"/>
            <a:ext cx="3491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Collinear emission is in the LPM region. Evolution space limited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B636C9-8703-D5A9-1F04-B03C3F661E96}"/>
              </a:ext>
            </a:extLst>
          </p:cNvPr>
          <p:cNvSpPr txBox="1"/>
          <p:nvPr/>
        </p:nvSpPr>
        <p:spPr>
          <a:xfrm>
            <a:off x="426498" y="1907900"/>
            <a:ext cx="2331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L. Landau et al. (1953)</a:t>
            </a:r>
          </a:p>
        </p:txBody>
      </p:sp>
      <p:pic>
        <p:nvPicPr>
          <p:cNvPr id="9" name="Picture 8" descr="A diagram of a region&#10;&#10;Description automatically generated with medium confidence">
            <a:extLst>
              <a:ext uri="{FF2B5EF4-FFF2-40B4-BE49-F238E27FC236}">
                <a16:creationId xmlns:a16="http://schemas.microsoft.com/office/drawing/2014/main" id="{31D06F2F-E0D6-3371-B9B3-6547DAFB63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163"/>
          <a:stretch/>
        </p:blipFill>
        <p:spPr>
          <a:xfrm>
            <a:off x="2360365" y="2834089"/>
            <a:ext cx="6701953" cy="30337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0BF85A-5806-10CB-DCE0-03EA0B6B3870}"/>
              </a:ext>
            </a:extLst>
          </p:cNvPr>
          <p:cNvSpPr txBox="1"/>
          <p:nvPr/>
        </p:nvSpPr>
        <p:spPr>
          <a:xfrm>
            <a:off x="478053" y="2216822"/>
            <a:ext cx="1806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A. Migdal  (1956)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040CE4-5096-B604-FD13-AA7101110C83}"/>
              </a:ext>
            </a:extLst>
          </p:cNvPr>
          <p:cNvSpPr txBox="1"/>
          <p:nvPr/>
        </p:nvSpPr>
        <p:spPr>
          <a:xfrm>
            <a:off x="5862918" y="5837335"/>
            <a:ext cx="31563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Collinear emission is outside LPM region. Evolution space not limited</a:t>
            </a:r>
          </a:p>
        </p:txBody>
      </p:sp>
      <p:pic>
        <p:nvPicPr>
          <p:cNvPr id="26" name="Picture 25" descr="A black and white image of a number and a arrow&#10;&#10;Description automatically generated with medium confidence">
            <a:extLst>
              <a:ext uri="{FF2B5EF4-FFF2-40B4-BE49-F238E27FC236}">
                <a16:creationId xmlns:a16="http://schemas.microsoft.com/office/drawing/2014/main" id="{6AD3C14F-AB82-B6D6-F79F-35D72A0F2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98" y="3100697"/>
            <a:ext cx="1526146" cy="407550"/>
          </a:xfrm>
          <a:prstGeom prst="rect">
            <a:avLst/>
          </a:prstGeom>
        </p:spPr>
      </p:pic>
      <p:pic>
        <p:nvPicPr>
          <p:cNvPr id="32" name="Picture 31" descr="A black symbols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EBB055E-86D5-DCF9-193F-4901389F5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00" y="3546433"/>
            <a:ext cx="2135717" cy="3597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F48DF42-8BB9-1DC4-951B-03F069FA055B}"/>
              </a:ext>
            </a:extLst>
          </p:cNvPr>
          <p:cNvSpPr txBox="1"/>
          <p:nvPr/>
        </p:nvSpPr>
        <p:spPr>
          <a:xfrm>
            <a:off x="217100" y="2836842"/>
            <a:ext cx="24167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</a:rPr>
              <a:t>“Standard scale ordering”</a:t>
            </a:r>
            <a:endParaRPr lang="en-US" sz="1400" b="1" baseline="-25000" dirty="0">
              <a:solidFill>
                <a:schemeClr val="accent3"/>
              </a:solidFill>
            </a:endParaRPr>
          </a:p>
        </p:txBody>
      </p:sp>
      <p:pic>
        <p:nvPicPr>
          <p:cNvPr id="35" name="Picture 34" descr="A mathematical equation with black lines&#10;&#10;Description automatically generated">
            <a:extLst>
              <a:ext uri="{FF2B5EF4-FFF2-40B4-BE49-F238E27FC236}">
                <a16:creationId xmlns:a16="http://schemas.microsoft.com/office/drawing/2014/main" id="{050926BE-241E-ABA5-E15E-AA15272D4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1909" y="1218005"/>
            <a:ext cx="2007362" cy="54421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9938F88-E974-160B-283D-309E9D0A825E}"/>
              </a:ext>
            </a:extLst>
          </p:cNvPr>
          <p:cNvSpPr txBox="1"/>
          <p:nvPr/>
        </p:nvSpPr>
        <p:spPr>
          <a:xfrm>
            <a:off x="4727306" y="1897283"/>
            <a:ext cx="24167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</a:rPr>
              <a:t>The non-trivial scales</a:t>
            </a:r>
            <a:endParaRPr lang="en-US" sz="1400" b="1" baseline="-25000" dirty="0">
              <a:solidFill>
                <a:schemeClr val="accent3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0D6CA6-1143-073A-76B2-AAEF12F32B3F}"/>
              </a:ext>
            </a:extLst>
          </p:cNvPr>
          <p:cNvSpPr txBox="1"/>
          <p:nvPr/>
        </p:nvSpPr>
        <p:spPr>
          <a:xfrm>
            <a:off x="3107600" y="2228790"/>
            <a:ext cx="24167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Long formation times</a:t>
            </a:r>
            <a:endParaRPr lang="en-US" sz="1400" b="1" baseline="-25000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93903D-3E98-1D7C-9978-5C6DDA9466A1}"/>
              </a:ext>
            </a:extLst>
          </p:cNvPr>
          <p:cNvSpPr txBox="1"/>
          <p:nvPr/>
        </p:nvSpPr>
        <p:spPr>
          <a:xfrm>
            <a:off x="6602501" y="2163564"/>
            <a:ext cx="24167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Short formation times</a:t>
            </a:r>
            <a:endParaRPr lang="en-US" sz="1400" b="1" baseline="-25000" dirty="0">
              <a:solidFill>
                <a:srgbClr val="00B050"/>
              </a:solidFill>
            </a:endParaRPr>
          </a:p>
        </p:txBody>
      </p:sp>
      <p:pic>
        <p:nvPicPr>
          <p:cNvPr id="44" name="Picture 43" descr="A black and white arrows&#10;&#10;Description automatically generated with medium confidence">
            <a:extLst>
              <a:ext uri="{FF2B5EF4-FFF2-40B4-BE49-F238E27FC236}">
                <a16:creationId xmlns:a16="http://schemas.microsoft.com/office/drawing/2014/main" id="{A59946A0-AB95-82EA-A990-35E1CC64DB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5683" y="2485227"/>
            <a:ext cx="832538" cy="316726"/>
          </a:xfrm>
          <a:prstGeom prst="rect">
            <a:avLst/>
          </a:prstGeom>
        </p:spPr>
      </p:pic>
      <p:pic>
        <p:nvPicPr>
          <p:cNvPr id="46" name="Picture 45" descr="A black and white text&#10;&#10;Description automatically generated with medium confidence">
            <a:extLst>
              <a:ext uri="{FF2B5EF4-FFF2-40B4-BE49-F238E27FC236}">
                <a16:creationId xmlns:a16="http://schemas.microsoft.com/office/drawing/2014/main" id="{8B1738A6-1833-C867-7631-46602FD31A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5601" y="2523869"/>
            <a:ext cx="1221081" cy="378630"/>
          </a:xfrm>
          <a:prstGeom prst="rect">
            <a:avLst/>
          </a:prstGeom>
        </p:spPr>
      </p:pic>
      <p:pic>
        <p:nvPicPr>
          <p:cNvPr id="50" name="Picture 49" descr="A group of black arrows&#10;&#10;Description automatically generated">
            <a:extLst>
              <a:ext uri="{FF2B5EF4-FFF2-40B4-BE49-F238E27FC236}">
                <a16:creationId xmlns:a16="http://schemas.microsoft.com/office/drawing/2014/main" id="{E7C009A2-9788-EFB1-A802-D807B3AA4C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9772" y="2507514"/>
            <a:ext cx="750318" cy="352559"/>
          </a:xfrm>
          <a:prstGeom prst="rect">
            <a:avLst/>
          </a:prstGeom>
        </p:spPr>
      </p:pic>
      <p:pic>
        <p:nvPicPr>
          <p:cNvPr id="54" name="Picture 53" descr="A number and a number&#10;&#10;Description automatically generated with medium confidence">
            <a:extLst>
              <a:ext uri="{FF2B5EF4-FFF2-40B4-BE49-F238E27FC236}">
                <a16:creationId xmlns:a16="http://schemas.microsoft.com/office/drawing/2014/main" id="{BF2AFF0F-4302-FAEF-1429-A1AB0C8C81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0264" y="2565412"/>
            <a:ext cx="1137842" cy="30777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1A02585-8BD5-1B2F-70A5-1121C0DB1D19}"/>
              </a:ext>
            </a:extLst>
          </p:cNvPr>
          <p:cNvSpPr/>
          <p:nvPr/>
        </p:nvSpPr>
        <p:spPr>
          <a:xfrm flipV="1">
            <a:off x="4664597" y="4436980"/>
            <a:ext cx="104990" cy="93887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767D46-C5CF-4548-C9C1-E766040EAC07}"/>
              </a:ext>
            </a:extLst>
          </p:cNvPr>
          <p:cNvSpPr/>
          <p:nvPr/>
        </p:nvSpPr>
        <p:spPr>
          <a:xfrm>
            <a:off x="5862918" y="2836842"/>
            <a:ext cx="3220799" cy="2956863"/>
          </a:xfrm>
          <a:prstGeom prst="roundRect">
            <a:avLst/>
          </a:prstGeom>
          <a:solidFill>
            <a:schemeClr val="tx1">
              <a:lumMod val="20000"/>
              <a:lumOff val="80000"/>
              <a:alpha val="22114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730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9C1C-4ACC-764F-9976-494DB529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77" y="11505"/>
            <a:ext cx="7823152" cy="985093"/>
          </a:xfrm>
        </p:spPr>
        <p:txBody>
          <a:bodyPr/>
          <a:lstStyle/>
          <a:p>
            <a:pPr defTabSz="914400"/>
            <a:r>
              <a:rPr lang="en-US" sz="3000" dirty="0"/>
              <a:t>Collinear function results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1538337-9527-578B-41FE-2247EEAF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ACCDCE-01EE-EE76-86C9-CE62ACAC498C}"/>
              </a:ext>
            </a:extLst>
          </p:cNvPr>
          <p:cNvSpPr/>
          <p:nvPr/>
        </p:nvSpPr>
        <p:spPr>
          <a:xfrm>
            <a:off x="4055166" y="1118908"/>
            <a:ext cx="50888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Helvetica" pitchFamily="2" charset="0"/>
              </a:rPr>
              <a:t>The 4 classes of diagrams contribute differently to the longitudinal and transverse momentum flow in the DY the process</a:t>
            </a:r>
          </a:p>
        </p:txBody>
      </p:sp>
      <p:pic>
        <p:nvPicPr>
          <p:cNvPr id="5" name="Picture 4" descr="A diagram of a diagram of a type of machine&#10;&#10;Description automatically generated with medium confidence">
            <a:extLst>
              <a:ext uri="{FF2B5EF4-FFF2-40B4-BE49-F238E27FC236}">
                <a16:creationId xmlns:a16="http://schemas.microsoft.com/office/drawing/2014/main" id="{95BA1927-973B-2199-BFF8-F2CA245976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40" b="1"/>
          <a:stretch/>
        </p:blipFill>
        <p:spPr>
          <a:xfrm>
            <a:off x="122947" y="1008018"/>
            <a:ext cx="3932218" cy="1556302"/>
          </a:xfrm>
          <a:prstGeom prst="rect">
            <a:avLst/>
          </a:prstGeom>
        </p:spPr>
      </p:pic>
      <p:pic>
        <p:nvPicPr>
          <p:cNvPr id="10" name="Picture 9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021643F6-79F0-75BA-B3AA-0BA7FDFED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96" y="2566915"/>
            <a:ext cx="7422528" cy="987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B2D82D-E0B2-33D3-A544-6F0E8E81EC9D}"/>
              </a:ext>
            </a:extLst>
          </p:cNvPr>
          <p:cNvSpPr txBox="1"/>
          <p:nvPr/>
        </p:nvSpPr>
        <p:spPr>
          <a:xfrm>
            <a:off x="351801" y="3258748"/>
            <a:ext cx="8792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Helvetica" pitchFamily="2" charset="0"/>
              </a:rPr>
              <a:t>Collinear</a:t>
            </a: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and</a:t>
            </a: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Helvetica" pitchFamily="2" charset="0"/>
              </a:rPr>
              <a:t>rapidity divergences 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lead to </a:t>
            </a:r>
            <a:r>
              <a:rPr lang="en-US" dirty="0">
                <a:solidFill>
                  <a:srgbClr val="00B050"/>
                </a:solidFill>
                <a:latin typeface="Helvetica" pitchFamily="2" charset="0"/>
              </a:rPr>
              <a:t>renormalization group equations. 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The same novel RG scale evolution as in DIS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E902AB-CE9F-9C79-63B4-8A7A9CC5DDF0}"/>
              </a:ext>
            </a:extLst>
          </p:cNvPr>
          <p:cNvSpPr txBox="1"/>
          <p:nvPr/>
        </p:nvSpPr>
        <p:spPr>
          <a:xfrm>
            <a:off x="4194317" y="2053088"/>
            <a:ext cx="1997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Flavor sum rule explicitly satisfied</a:t>
            </a:r>
          </a:p>
        </p:txBody>
      </p:sp>
      <p:pic>
        <p:nvPicPr>
          <p:cNvPr id="15" name="Picture 14" descr="A black and white image of letters&#10;&#10;Description automatically generated with medium confidence">
            <a:extLst>
              <a:ext uri="{FF2B5EF4-FFF2-40B4-BE49-F238E27FC236}">
                <a16:creationId xmlns:a16="http://schemas.microsoft.com/office/drawing/2014/main" id="{60465A10-9B0C-F448-01DC-A728FD372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671" y="2053088"/>
            <a:ext cx="2915382" cy="5877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724136-665D-A36F-08E7-F67EFB20E07E}"/>
              </a:ext>
            </a:extLst>
          </p:cNvPr>
          <p:cNvSpPr txBox="1"/>
          <p:nvPr/>
        </p:nvSpPr>
        <p:spPr>
          <a:xfrm>
            <a:off x="7568881" y="6091228"/>
            <a:ext cx="140258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6"/>
                </a:solidFill>
              </a:rPr>
              <a:t>E-loss vs size</a:t>
            </a:r>
            <a:endParaRPr lang="en-US" sz="1400" b="1" i="1" baseline="-25000" dirty="0">
              <a:solidFill>
                <a:schemeClr val="accent6"/>
              </a:solidFill>
            </a:endParaRPr>
          </a:p>
        </p:txBody>
      </p:sp>
      <p:pic>
        <p:nvPicPr>
          <p:cNvPr id="7" name="Picture 6" descr="A comparison of a graph&#10;&#10;Description automatically generated">
            <a:extLst>
              <a:ext uri="{FF2B5EF4-FFF2-40B4-BE49-F238E27FC236}">
                <a16:creationId xmlns:a16="http://schemas.microsoft.com/office/drawing/2014/main" id="{9107BF86-A5D4-91D6-F5DB-0ACC0CB94E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2419" t="6071"/>
          <a:stretch/>
        </p:blipFill>
        <p:spPr>
          <a:xfrm>
            <a:off x="6878473" y="4089674"/>
            <a:ext cx="2093336" cy="2001554"/>
          </a:xfrm>
          <a:prstGeom prst="rect">
            <a:avLst/>
          </a:prstGeom>
        </p:spPr>
      </p:pic>
      <p:pic>
        <p:nvPicPr>
          <p:cNvPr id="8" name="Picture 7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68ED5505-0D91-48BD-1653-954B97DE0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9510" y="4212554"/>
            <a:ext cx="3589987" cy="484580"/>
          </a:xfrm>
          <a:prstGeom prst="rect">
            <a:avLst/>
          </a:prstGeom>
        </p:spPr>
      </p:pic>
      <p:pic>
        <p:nvPicPr>
          <p:cNvPr id="9" name="Picture 8" descr="A number and equation on a white background&#10;&#10;Description automatically generated">
            <a:extLst>
              <a:ext uri="{FF2B5EF4-FFF2-40B4-BE49-F238E27FC236}">
                <a16:creationId xmlns:a16="http://schemas.microsoft.com/office/drawing/2014/main" id="{16006711-9442-3D21-0A2B-562C4DD226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7003" y="5003694"/>
            <a:ext cx="3494999" cy="505943"/>
          </a:xfrm>
          <a:prstGeom prst="rect">
            <a:avLst/>
          </a:prstGeom>
        </p:spPr>
      </p:pic>
      <p:pic>
        <p:nvPicPr>
          <p:cNvPr id="14" name="Picture 13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BFC5F927-A4DA-5E6D-53DA-183A54FFA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0701" y="6035626"/>
            <a:ext cx="2199408" cy="3529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CECF114-8AB6-80A2-2D10-3BDF942DECB8}"/>
              </a:ext>
            </a:extLst>
          </p:cNvPr>
          <p:cNvSpPr/>
          <p:nvPr/>
        </p:nvSpPr>
        <p:spPr>
          <a:xfrm>
            <a:off x="242526" y="4463583"/>
            <a:ext cx="252471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 can identify the </a:t>
            </a:r>
            <a:r>
              <a:rPr lang="en-US" sz="1600" dirty="0">
                <a:solidFill>
                  <a:schemeClr val="accent3"/>
                </a:solidFill>
              </a:rPr>
              <a:t>energy loss of the </a:t>
            </a:r>
            <a:r>
              <a:rPr lang="en-US" sz="1600" dirty="0" err="1">
                <a:solidFill>
                  <a:schemeClr val="accent3"/>
                </a:solidFill>
              </a:rPr>
              <a:t>parton</a:t>
            </a:r>
            <a:r>
              <a:rPr lang="en-US" sz="1600" dirty="0">
                <a:solidFill>
                  <a:schemeClr val="accent3"/>
                </a:solidFill>
              </a:rPr>
              <a:t> </a:t>
            </a:r>
            <a:r>
              <a:rPr lang="en-US" sz="1600" dirty="0"/>
              <a:t>(driven by soft emissions)</a:t>
            </a:r>
            <a:endParaRPr lang="en-US" sz="1600" b="1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Energy loss </a:t>
            </a:r>
            <a:r>
              <a:rPr lang="en-US" sz="1600" dirty="0">
                <a:solidFill>
                  <a:srgbClr val="0070C0"/>
                </a:solidFill>
              </a:rPr>
              <a:t>differs</a:t>
            </a:r>
            <a:r>
              <a:rPr lang="en-US" sz="1600" dirty="0">
                <a:solidFill>
                  <a:schemeClr val="accent1"/>
                </a:solidFill>
              </a:rPr>
              <a:t> between collinear and TMD observables</a:t>
            </a:r>
            <a:endParaRPr lang="en-US" sz="1600" baseline="-250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3"/>
              </a:solidFill>
              <a:latin typeface="Helvetica" pitchFamily="2" charset="0"/>
            </a:endParaRPr>
          </a:p>
        </p:txBody>
      </p:sp>
      <p:pic>
        <p:nvPicPr>
          <p:cNvPr id="18" name="Picture 17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CCBE488A-1CF3-98A4-FB59-5B4BD520E7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9741" y="5787111"/>
            <a:ext cx="2020960" cy="6439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98456C5-5AA3-0736-A3FF-5147416A2137}"/>
              </a:ext>
            </a:extLst>
          </p:cNvPr>
          <p:cNvSpPr txBox="1"/>
          <p:nvPr/>
        </p:nvSpPr>
        <p:spPr>
          <a:xfrm>
            <a:off x="2931100" y="4629729"/>
            <a:ext cx="3494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Collinear (or unrestricted phase space case)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B99DCE-954D-7CB8-76AB-93C3F1C30E10}"/>
              </a:ext>
            </a:extLst>
          </p:cNvPr>
          <p:cNvSpPr txBox="1"/>
          <p:nvPr/>
        </p:nvSpPr>
        <p:spPr>
          <a:xfrm>
            <a:off x="3032998" y="5485784"/>
            <a:ext cx="3577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TMD (or restricted phase space case)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403BD2-17D9-BD7A-9CB5-26A2B561FA8B}"/>
              </a:ext>
            </a:extLst>
          </p:cNvPr>
          <p:cNvSpPr txBox="1"/>
          <p:nvPr/>
        </p:nvSpPr>
        <p:spPr>
          <a:xfrm>
            <a:off x="4971135" y="4822879"/>
            <a:ext cx="1918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W. Ke et al. (2023)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00D450-4894-099C-97B0-E0B8B9E9AFC0}"/>
              </a:ext>
            </a:extLst>
          </p:cNvPr>
          <p:cNvSpPr txBox="1"/>
          <p:nvPr/>
        </p:nvSpPr>
        <p:spPr>
          <a:xfrm>
            <a:off x="5045469" y="5707432"/>
            <a:ext cx="1918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W. Ke et al. (2024)</a:t>
            </a:r>
          </a:p>
        </p:txBody>
      </p:sp>
    </p:spTree>
    <p:extLst>
      <p:ext uri="{BB962C8B-B14F-4D97-AF65-F5344CB8AC3E}">
        <p14:creationId xmlns:p14="http://schemas.microsoft.com/office/powerpoint/2010/main" val="285250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AB7E4AC1-C428-FD28-DFCC-ED210C7FE547}"/>
              </a:ext>
            </a:extLst>
          </p:cNvPr>
          <p:cNvSpPr txBox="1"/>
          <p:nvPr/>
        </p:nvSpPr>
        <p:spPr>
          <a:xfrm>
            <a:off x="3310466" y="5109134"/>
            <a:ext cx="55711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By also including the soft emission form the Glauber scattering and the target anti-collinear sector we find that the 1/𝛕 poles cancel</a:t>
            </a:r>
            <a:endParaRPr lang="en-US" sz="1400" baseline="-25000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9E9C1C-4ACC-764F-9976-494DB529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77" y="11505"/>
            <a:ext cx="7823152" cy="985093"/>
          </a:xfrm>
        </p:spPr>
        <p:txBody>
          <a:bodyPr/>
          <a:lstStyle/>
          <a:p>
            <a:pPr defTabSz="914400"/>
            <a:r>
              <a:rPr lang="en-US" sz="3000" dirty="0"/>
              <a:t>Rapidity divergences 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1538337-9527-578B-41FE-2247EEAF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ACCDCE-01EE-EE76-86C9-CE62ACAC498C}"/>
              </a:ext>
            </a:extLst>
          </p:cNvPr>
          <p:cNvSpPr/>
          <p:nvPr/>
        </p:nvSpPr>
        <p:spPr>
          <a:xfrm>
            <a:off x="357994" y="1076276"/>
            <a:ext cx="8259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Helvetica" pitchFamily="2" charset="0"/>
              </a:rPr>
              <a:t>Collinear radiation can also lead to </a:t>
            </a:r>
            <a:r>
              <a:rPr lang="en-US" b="1" dirty="0">
                <a:solidFill>
                  <a:srgbClr val="0070C0"/>
                </a:solidFill>
                <a:latin typeface="Helvetica" pitchFamily="2" charset="0"/>
              </a:rPr>
              <a:t>rapidity divergences </a:t>
            </a:r>
          </a:p>
        </p:txBody>
      </p:sp>
      <p:pic>
        <p:nvPicPr>
          <p:cNvPr id="7" name="Picture 6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8018AD39-CAA1-5E20-5D1E-724D282DE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853" y="1022309"/>
            <a:ext cx="1970811" cy="6945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5A7121-B721-018B-C2E4-7AF1882C4168}"/>
              </a:ext>
            </a:extLst>
          </p:cNvPr>
          <p:cNvSpPr txBox="1"/>
          <p:nvPr/>
        </p:nvSpPr>
        <p:spPr>
          <a:xfrm>
            <a:off x="7327246" y="1642259"/>
            <a:ext cx="15122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𝛈 regulator  </a:t>
            </a:r>
            <a:endParaRPr lang="en-US" sz="1400" b="1" baseline="-25000" dirty="0">
              <a:solidFill>
                <a:schemeClr val="accent6"/>
              </a:solidFill>
            </a:endParaRPr>
          </a:p>
        </p:txBody>
      </p:sp>
      <p:pic>
        <p:nvPicPr>
          <p:cNvPr id="10" name="Picture 9" descr="A group of symbols with a white background&#10;&#10;Description automatically generated">
            <a:extLst>
              <a:ext uri="{FF2B5EF4-FFF2-40B4-BE49-F238E27FC236}">
                <a16:creationId xmlns:a16="http://schemas.microsoft.com/office/drawing/2014/main" id="{74A43AF9-15FB-50FB-B329-8CADECEFE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2" y="2030249"/>
            <a:ext cx="2070636" cy="468990"/>
          </a:xfrm>
          <a:prstGeom prst="rect">
            <a:avLst/>
          </a:prstGeom>
        </p:spPr>
      </p:pic>
      <p:pic>
        <p:nvPicPr>
          <p:cNvPr id="12" name="Picture 11" descr="A group of symbols with a white background&#10;&#10;Description automatically generated">
            <a:extLst>
              <a:ext uri="{FF2B5EF4-FFF2-40B4-BE49-F238E27FC236}">
                <a16:creationId xmlns:a16="http://schemas.microsoft.com/office/drawing/2014/main" id="{0F06864C-97F7-A273-01F3-A2338608B5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9" t="5924" b="-1"/>
          <a:stretch/>
        </p:blipFill>
        <p:spPr>
          <a:xfrm>
            <a:off x="2250708" y="2085898"/>
            <a:ext cx="4482771" cy="5284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C09CBCA-3A7C-973F-9E96-894A7A72AB11}"/>
              </a:ext>
            </a:extLst>
          </p:cNvPr>
          <p:cNvSpPr/>
          <p:nvPr/>
        </p:nvSpPr>
        <p:spPr>
          <a:xfrm>
            <a:off x="304513" y="1479108"/>
            <a:ext cx="64711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Regulated by the </a:t>
            </a:r>
            <a:r>
              <a:rPr lang="en-US" dirty="0">
                <a:solidFill>
                  <a:schemeClr val="accent3"/>
                </a:solidFill>
                <a:latin typeface="Helvetica" pitchFamily="2" charset="0"/>
              </a:rPr>
              <a:t>𝛈 regulator</a:t>
            </a:r>
            <a:r>
              <a:rPr lang="en-US" dirty="0">
                <a:latin typeface="Helvetica" pitchFamily="2" charset="0"/>
              </a:rPr>
              <a:t>. Rapidity divergences appear as </a:t>
            </a:r>
            <a:r>
              <a:rPr lang="en-US" dirty="0">
                <a:solidFill>
                  <a:schemeClr val="accent3"/>
                </a:solidFill>
                <a:latin typeface="Helvetica" pitchFamily="2" charset="0"/>
              </a:rPr>
              <a:t>1/𝛕 poles</a:t>
            </a:r>
          </a:p>
        </p:txBody>
      </p:sp>
      <p:pic>
        <p:nvPicPr>
          <p:cNvPr id="14" name="Picture 13" descr="A diagram of a region&#10;&#10;Description automatically generated with medium confidence">
            <a:extLst>
              <a:ext uri="{FF2B5EF4-FFF2-40B4-BE49-F238E27FC236}">
                <a16:creationId xmlns:a16="http://schemas.microsoft.com/office/drawing/2014/main" id="{BDEBFC63-6A9E-6C66-1D72-E207C7717E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1489"/>
          <a:stretch/>
        </p:blipFill>
        <p:spPr>
          <a:xfrm>
            <a:off x="6893292" y="1946694"/>
            <a:ext cx="2174619" cy="21173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BEB4CA6-6186-559F-ABC6-4D272A706165}"/>
              </a:ext>
            </a:extLst>
          </p:cNvPr>
          <p:cNvSpPr/>
          <p:nvPr/>
        </p:nvSpPr>
        <p:spPr>
          <a:xfrm>
            <a:off x="340433" y="2616907"/>
            <a:ext cx="66455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The LPM effect leads to the appearance of a </a:t>
            </a:r>
            <a:r>
              <a:rPr lang="en-US" dirty="0">
                <a:solidFill>
                  <a:schemeClr val="accent3"/>
                </a:solidFill>
                <a:latin typeface="Helvetica" pitchFamily="2" charset="0"/>
              </a:rPr>
              <a:t>new Collins-Soper (CS) scale</a:t>
            </a:r>
            <a:r>
              <a:rPr lang="en-US" dirty="0">
                <a:latin typeface="Helvetica" pitchFamily="2" charset="0"/>
              </a:rPr>
              <a:t> ~               . The LPM effect on RG and RRG connected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The </a:t>
            </a:r>
            <a:r>
              <a:rPr lang="en-US" dirty="0">
                <a:solidFill>
                  <a:schemeClr val="accent3"/>
                </a:solidFill>
                <a:latin typeface="Helvetica" pitchFamily="2" charset="0"/>
              </a:rPr>
              <a:t>rapidity logarithm </a:t>
            </a:r>
            <a:r>
              <a:rPr lang="en-US" dirty="0">
                <a:latin typeface="Helvetica" pitchFamily="2" charset="0"/>
              </a:rPr>
              <a:t>becomes  </a:t>
            </a:r>
            <a:endParaRPr lang="en-US" dirty="0">
              <a:solidFill>
                <a:schemeClr val="accent3"/>
              </a:solidFill>
              <a:latin typeface="Helvetica" pitchFamily="2" charset="0"/>
            </a:endParaRPr>
          </a:p>
        </p:txBody>
      </p:sp>
      <p:pic>
        <p:nvPicPr>
          <p:cNvPr id="18" name="Picture 17" descr="A close up of letters&#10;&#10;Description automatically generated">
            <a:extLst>
              <a:ext uri="{FF2B5EF4-FFF2-40B4-BE49-F238E27FC236}">
                <a16:creationId xmlns:a16="http://schemas.microsoft.com/office/drawing/2014/main" id="{E7517B94-5621-D407-89EE-224FE2C855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198" b="10599"/>
          <a:stretch/>
        </p:blipFill>
        <p:spPr>
          <a:xfrm>
            <a:off x="2733301" y="2891818"/>
            <a:ext cx="732275" cy="335365"/>
          </a:xfrm>
          <a:prstGeom prst="rect">
            <a:avLst/>
          </a:prstGeom>
        </p:spPr>
      </p:pic>
      <p:pic>
        <p:nvPicPr>
          <p:cNvPr id="20" name="Picture 19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30D2F529-E699-7FC7-13E1-8D68FD0B60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663" b="14059"/>
          <a:stretch/>
        </p:blipFill>
        <p:spPr>
          <a:xfrm>
            <a:off x="3637757" y="4472963"/>
            <a:ext cx="5176263" cy="49017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9C816BA-71D4-4C44-F24C-09EB9FBCBF3A}"/>
              </a:ext>
            </a:extLst>
          </p:cNvPr>
          <p:cNvSpPr/>
          <p:nvPr/>
        </p:nvSpPr>
        <p:spPr>
          <a:xfrm>
            <a:off x="3171357" y="3932516"/>
            <a:ext cx="5642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One sees the appearance of the BFKL kernel [with action defined on v(q</a:t>
            </a:r>
            <a:r>
              <a:rPr lang="en-US" sz="1600" b="1" baseline="30000" dirty="0">
                <a:solidFill>
                  <a:srgbClr val="C00000"/>
                </a:solidFill>
                <a:latin typeface="Helvetica" pitchFamily="2" charset="0"/>
              </a:rPr>
              <a:t>2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)]</a:t>
            </a:r>
          </a:p>
        </p:txBody>
      </p:sp>
      <p:pic>
        <p:nvPicPr>
          <p:cNvPr id="25" name="Picture 24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23971B05-37F8-4BF3-1B37-0C7CE9D0C71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966"/>
          <a:stretch/>
        </p:blipFill>
        <p:spPr>
          <a:xfrm>
            <a:off x="4544570" y="3266375"/>
            <a:ext cx="2115757" cy="558433"/>
          </a:xfrm>
          <a:prstGeom prst="rect">
            <a:avLst/>
          </a:prstGeom>
        </p:spPr>
      </p:pic>
      <p:pic>
        <p:nvPicPr>
          <p:cNvPr id="26" name="Picture 25" descr="A group of symbols with a white background&#10;&#10;Description automatically generated">
            <a:extLst>
              <a:ext uri="{FF2B5EF4-FFF2-40B4-BE49-F238E27FC236}">
                <a16:creationId xmlns:a16="http://schemas.microsoft.com/office/drawing/2014/main" id="{CB343F4C-2841-404B-2567-D4C305B741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55" t="22774" r="63266" b="36918"/>
          <a:stretch/>
        </p:blipFill>
        <p:spPr>
          <a:xfrm>
            <a:off x="4131655" y="3319908"/>
            <a:ext cx="394625" cy="33819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15BB0C7-C086-306C-4E00-E00F1FAA01DF}"/>
              </a:ext>
            </a:extLst>
          </p:cNvPr>
          <p:cNvSpPr/>
          <p:nvPr/>
        </p:nvSpPr>
        <p:spPr>
          <a:xfrm>
            <a:off x="8432946" y="3015251"/>
            <a:ext cx="72785" cy="862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56FCD7C6-F585-077B-F288-B853F02B190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017" t="5369"/>
          <a:stretch/>
        </p:blipFill>
        <p:spPr>
          <a:xfrm>
            <a:off x="169333" y="3884413"/>
            <a:ext cx="2769060" cy="25710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1B8177-7417-318A-8164-1ECE8EDC42B9}"/>
              </a:ext>
            </a:extLst>
          </p:cNvPr>
          <p:cNvSpPr txBox="1"/>
          <p:nvPr/>
        </p:nvSpPr>
        <p:spPr>
          <a:xfrm>
            <a:off x="3099438" y="5440100"/>
            <a:ext cx="5875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Helvetica" pitchFamily="2" charset="0"/>
              </a:rPr>
              <a:t>Rich stricture 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appears from CNM effects in the 2D 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proton beam function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99964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9C1C-4ACC-764F-9976-494DB529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-17952"/>
            <a:ext cx="7276289" cy="985093"/>
          </a:xfrm>
        </p:spPr>
        <p:txBody>
          <a:bodyPr/>
          <a:lstStyle/>
          <a:p>
            <a:pPr defTabSz="914400"/>
            <a:r>
              <a:rPr lang="en-US" sz="3000" dirty="0"/>
              <a:t>Phenomenological results – fixed target energies and E866 data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BEA0677-C0B6-F584-2450-B530FCC89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045358-70FE-9968-615B-6C78F7098A86}"/>
              </a:ext>
            </a:extLst>
          </p:cNvPr>
          <p:cNvSpPr txBox="1"/>
          <p:nvPr/>
        </p:nvSpPr>
        <p:spPr>
          <a:xfrm>
            <a:off x="375157" y="1234850"/>
            <a:ext cx="84507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The calculation captures the mass dependence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The nuclear effects derived here are important for a better description of the transition from suppression to enhancement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Opens the door to phenomenology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1CEA26-65B2-8220-99CA-438D92B4DFE5}"/>
              </a:ext>
            </a:extLst>
          </p:cNvPr>
          <p:cNvSpPr txBox="1"/>
          <p:nvPr/>
        </p:nvSpPr>
        <p:spPr>
          <a:xfrm>
            <a:off x="828526" y="5980617"/>
            <a:ext cx="4096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Nuclear size dependence and uncertainties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9CA80-3774-8059-AB01-AD114249B9E7}"/>
              </a:ext>
            </a:extLst>
          </p:cNvPr>
          <p:cNvSpPr txBox="1"/>
          <p:nvPr/>
        </p:nvSpPr>
        <p:spPr>
          <a:xfrm>
            <a:off x="5751240" y="6124245"/>
            <a:ext cx="2870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Contribution of various effects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E95FF2-83FE-BE5F-CC62-0694DF9ACD19}"/>
              </a:ext>
            </a:extLst>
          </p:cNvPr>
          <p:cNvSpPr txBox="1"/>
          <p:nvPr/>
        </p:nvSpPr>
        <p:spPr>
          <a:xfrm>
            <a:off x="6288897" y="2503897"/>
            <a:ext cx="2406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M. Vasiliev et al. (1999)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E18489-4793-EAC9-85A3-68DF693EC030}"/>
              </a:ext>
            </a:extLst>
          </p:cNvPr>
          <p:cNvSpPr txBox="1"/>
          <p:nvPr/>
        </p:nvSpPr>
        <p:spPr>
          <a:xfrm>
            <a:off x="379988" y="1055823"/>
            <a:ext cx="86251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Fixed target experiment data  E866  provides ratios of nuclear targets</a:t>
            </a:r>
            <a:endParaRPr lang="en-US" b="1" baseline="-25000" dirty="0">
              <a:solidFill>
                <a:schemeClr val="accent3"/>
              </a:solidFill>
            </a:endParaRP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9CD70F52-90FE-D760-950C-1B4CB4ED8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41" y="3008474"/>
            <a:ext cx="5540215" cy="2971564"/>
          </a:xfrm>
          <a:prstGeom prst="rect">
            <a:avLst/>
          </a:prstGeom>
        </p:spPr>
      </p:pic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8BCE9AC9-AB13-17F3-76E8-B81CEEB4D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477" y="3033175"/>
            <a:ext cx="32004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87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7D8E7-7D7F-A53E-B29F-B2577BE38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CA428-2923-5463-58B5-A40F41F2B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413" y="-26763"/>
            <a:ext cx="7296051" cy="985093"/>
          </a:xfrm>
        </p:spPr>
        <p:txBody>
          <a:bodyPr/>
          <a:lstStyle/>
          <a:p>
            <a:pPr defTabSz="914400"/>
            <a:r>
              <a:rPr lang="en-US" sz="3000" dirty="0"/>
              <a:t>The need for azimuthally asymmetric jet substructure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5106029-2926-E35A-0243-9F04D1C10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9375A-A788-AD5F-2D3D-8617208B9CE9}"/>
              </a:ext>
            </a:extLst>
          </p:cNvPr>
          <p:cNvSpPr txBox="1"/>
          <p:nvPr/>
        </p:nvSpPr>
        <p:spPr>
          <a:xfrm>
            <a:off x="201715" y="1038263"/>
            <a:ext cx="45089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Jet substructure provides novel ways to study QCD at the non-perturbative level,  test high-precision theory, and improve </a:t>
            </a:r>
            <a:r>
              <a:rPr lang="en-US" dirty="0" err="1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endParaRPr lang="en-US" dirty="0">
              <a:solidFill>
                <a:schemeClr val="accent1"/>
              </a:solidFill>
              <a:highlight>
                <a:srgbClr val="FFFFFF"/>
              </a:highlight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312D17B-3278-7140-3BF6-A29151529025}"/>
              </a:ext>
            </a:extLst>
          </p:cNvPr>
          <p:cNvSpPr/>
          <p:nvPr/>
        </p:nvSpPr>
        <p:spPr>
          <a:xfrm>
            <a:off x="5441044" y="1327362"/>
            <a:ext cx="627852" cy="1562098"/>
          </a:xfrm>
          <a:prstGeom prst="roundRect">
            <a:avLst/>
          </a:prstGeom>
          <a:solidFill>
            <a:schemeClr val="accent1">
              <a:alpha val="30000"/>
            </a:schemeClr>
          </a:solidFill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8296A00-1BE4-74D7-B649-F7F03786B014}"/>
              </a:ext>
            </a:extLst>
          </p:cNvPr>
          <p:cNvSpPr/>
          <p:nvPr/>
        </p:nvSpPr>
        <p:spPr>
          <a:xfrm>
            <a:off x="6029593" y="1325370"/>
            <a:ext cx="712587" cy="1562098"/>
          </a:xfrm>
          <a:prstGeom prst="roundRect">
            <a:avLst/>
          </a:prstGeom>
          <a:solidFill>
            <a:schemeClr val="accent6">
              <a:alpha val="30000"/>
            </a:schemeClr>
          </a:solidFill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5DC7014-2117-B6F5-9BA5-859BF476E005}"/>
              </a:ext>
            </a:extLst>
          </p:cNvPr>
          <p:cNvSpPr/>
          <p:nvPr/>
        </p:nvSpPr>
        <p:spPr>
          <a:xfrm>
            <a:off x="7124360" y="1315898"/>
            <a:ext cx="514522" cy="1562098"/>
          </a:xfrm>
          <a:prstGeom prst="roundRect">
            <a:avLst/>
          </a:prstGeom>
          <a:solidFill>
            <a:srgbClr val="C00000">
              <a:alpha val="30000"/>
            </a:srgbClr>
          </a:solidFill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2F4012B0-4360-0EBE-DEEF-C336CDABED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881" r="6950"/>
          <a:stretch/>
        </p:blipFill>
        <p:spPr>
          <a:xfrm rot="2508673">
            <a:off x="6243294" y="1570804"/>
            <a:ext cx="556328" cy="73568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602304-CED7-698A-A72B-374B81F494F3}"/>
              </a:ext>
            </a:extLst>
          </p:cNvPr>
          <p:cNvCxnSpPr>
            <a:cxnSpLocks/>
          </p:cNvCxnSpPr>
          <p:nvPr/>
        </p:nvCxnSpPr>
        <p:spPr>
          <a:xfrm>
            <a:off x="6239366" y="2116470"/>
            <a:ext cx="649240" cy="3255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9B3A8E7E-51D7-6022-B645-03724A5FA608}"/>
              </a:ext>
            </a:extLst>
          </p:cNvPr>
          <p:cNvSpPr>
            <a:spLocks noChangeAspect="1"/>
          </p:cNvSpPr>
          <p:nvPr/>
        </p:nvSpPr>
        <p:spPr>
          <a:xfrm rot="5400000">
            <a:off x="6166714" y="1948264"/>
            <a:ext cx="1562097" cy="320297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0E4444-CA37-FC8B-36AF-B8D43ABE881F}"/>
              </a:ext>
            </a:extLst>
          </p:cNvPr>
          <p:cNvCxnSpPr>
            <a:cxnSpLocks/>
          </p:cNvCxnSpPr>
          <p:nvPr/>
        </p:nvCxnSpPr>
        <p:spPr>
          <a:xfrm>
            <a:off x="5573677" y="2116470"/>
            <a:ext cx="71373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9536DABB-64B9-8F5C-9BD2-C5C3485C30D0}"/>
              </a:ext>
            </a:extLst>
          </p:cNvPr>
          <p:cNvSpPr/>
          <p:nvPr/>
        </p:nvSpPr>
        <p:spPr>
          <a:xfrm>
            <a:off x="7231800" y="1634729"/>
            <a:ext cx="112418" cy="12366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8941E4A-2DD2-5CE7-FFC4-D9051BDD11F4}"/>
              </a:ext>
            </a:extLst>
          </p:cNvPr>
          <p:cNvSpPr/>
          <p:nvPr/>
        </p:nvSpPr>
        <p:spPr>
          <a:xfrm>
            <a:off x="7389189" y="1992085"/>
            <a:ext cx="112418" cy="12366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BF481C-C6B5-BFEB-828C-AFFDB037A52C}"/>
              </a:ext>
            </a:extLst>
          </p:cNvPr>
          <p:cNvSpPr/>
          <p:nvPr/>
        </p:nvSpPr>
        <p:spPr>
          <a:xfrm>
            <a:off x="7224095" y="1944533"/>
            <a:ext cx="112418" cy="12366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225A757-63F1-8744-AF73-FDEC70A79859}"/>
              </a:ext>
            </a:extLst>
          </p:cNvPr>
          <p:cNvSpPr/>
          <p:nvPr/>
        </p:nvSpPr>
        <p:spPr>
          <a:xfrm>
            <a:off x="7289211" y="2199797"/>
            <a:ext cx="112418" cy="12366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2A311EF-36EB-BEC3-A54D-79023E40EF6C}"/>
              </a:ext>
            </a:extLst>
          </p:cNvPr>
          <p:cNvSpPr/>
          <p:nvPr/>
        </p:nvSpPr>
        <p:spPr>
          <a:xfrm>
            <a:off x="7289211" y="2471292"/>
            <a:ext cx="112418" cy="12366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2" name="Picture 21" descr="A picture containing shape&#10;&#10;Description automatically generated">
            <a:extLst>
              <a:ext uri="{FF2B5EF4-FFF2-40B4-BE49-F238E27FC236}">
                <a16:creationId xmlns:a16="http://schemas.microsoft.com/office/drawing/2014/main" id="{D65855E4-59AF-EF1B-CAAA-438D7AF288E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881" r="6950"/>
          <a:stretch/>
        </p:blipFill>
        <p:spPr>
          <a:xfrm rot="348136">
            <a:off x="5522239" y="1413927"/>
            <a:ext cx="556328" cy="735686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2444635-CC24-B801-FA06-D81BB725D81A}"/>
              </a:ext>
            </a:extLst>
          </p:cNvPr>
          <p:cNvCxnSpPr>
            <a:cxnSpLocks/>
            <a:endCxn id="29" idx="0"/>
          </p:cNvCxnSpPr>
          <p:nvPr/>
        </p:nvCxnSpPr>
        <p:spPr>
          <a:xfrm flipV="1">
            <a:off x="6942432" y="1315898"/>
            <a:ext cx="1593788" cy="5764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CF834D-6ED0-339C-EE33-870304F084C8}"/>
              </a:ext>
            </a:extLst>
          </p:cNvPr>
          <p:cNvCxnSpPr>
            <a:cxnSpLocks/>
            <a:endCxn id="29" idx="2"/>
          </p:cNvCxnSpPr>
          <p:nvPr/>
        </p:nvCxnSpPr>
        <p:spPr>
          <a:xfrm flipV="1">
            <a:off x="6935000" y="2883687"/>
            <a:ext cx="1601221" cy="3781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Brace 24">
            <a:extLst>
              <a:ext uri="{FF2B5EF4-FFF2-40B4-BE49-F238E27FC236}">
                <a16:creationId xmlns:a16="http://schemas.microsoft.com/office/drawing/2014/main" id="{7BD1894F-FC51-6F57-999A-6ECB7407D0AD}"/>
              </a:ext>
            </a:extLst>
          </p:cNvPr>
          <p:cNvSpPr/>
          <p:nvPr/>
        </p:nvSpPr>
        <p:spPr>
          <a:xfrm rot="16200000">
            <a:off x="5676556" y="993705"/>
            <a:ext cx="117526" cy="588549"/>
          </a:xfrm>
          <a:prstGeom prst="rightBrace">
            <a:avLst>
              <a:gd name="adj1" fmla="val 5591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C391A040-C587-B82C-BE98-4DE608A7BD3B}"/>
              </a:ext>
            </a:extLst>
          </p:cNvPr>
          <p:cNvSpPr/>
          <p:nvPr/>
        </p:nvSpPr>
        <p:spPr>
          <a:xfrm rot="5400000">
            <a:off x="6356228" y="2592858"/>
            <a:ext cx="98620" cy="673284"/>
          </a:xfrm>
          <a:prstGeom prst="rightBrace">
            <a:avLst>
              <a:gd name="adj1" fmla="val 55911"/>
              <a:gd name="adj2" fmla="val 5000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FD8DE910-B6A3-1E9C-035D-9630F8A0C02A}"/>
              </a:ext>
            </a:extLst>
          </p:cNvPr>
          <p:cNvSpPr/>
          <p:nvPr/>
        </p:nvSpPr>
        <p:spPr>
          <a:xfrm rot="16200000">
            <a:off x="7347145" y="1026527"/>
            <a:ext cx="107861" cy="475616"/>
          </a:xfrm>
          <a:prstGeom prst="rightBrace">
            <a:avLst>
              <a:gd name="adj1" fmla="val 55911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843A6AE6-2471-F9E6-E56F-57F255D144C0}"/>
              </a:ext>
            </a:extLst>
          </p:cNvPr>
          <p:cNvSpPr/>
          <p:nvPr/>
        </p:nvSpPr>
        <p:spPr>
          <a:xfrm>
            <a:off x="7638882" y="1909123"/>
            <a:ext cx="106606" cy="419184"/>
          </a:xfrm>
          <a:prstGeom prst="rightBrace">
            <a:avLst>
              <a:gd name="adj1" fmla="val 55911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61E2E22C-50C2-5DC1-5A6F-C2471C451AE4}"/>
              </a:ext>
            </a:extLst>
          </p:cNvPr>
          <p:cNvSpPr/>
          <p:nvPr/>
        </p:nvSpPr>
        <p:spPr>
          <a:xfrm>
            <a:off x="8536220" y="1315898"/>
            <a:ext cx="164850" cy="1567789"/>
          </a:xfrm>
          <a:prstGeom prst="rightBrace">
            <a:avLst>
              <a:gd name="adj1" fmla="val 55911"/>
              <a:gd name="adj2" fmla="val 50000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0550F8-C3F8-5CCB-C1F2-CE61715A4610}"/>
              </a:ext>
            </a:extLst>
          </p:cNvPr>
          <p:cNvSpPr txBox="1"/>
          <p:nvPr/>
        </p:nvSpPr>
        <p:spPr>
          <a:xfrm>
            <a:off x="4667635" y="1053448"/>
            <a:ext cx="21353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correction to jet direction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90A096-F60E-C738-E758-FDAB41208986}"/>
              </a:ext>
            </a:extLst>
          </p:cNvPr>
          <p:cNvSpPr txBox="1"/>
          <p:nvPr/>
        </p:nvSpPr>
        <p:spPr>
          <a:xfrm>
            <a:off x="6955716" y="1051126"/>
            <a:ext cx="8967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C0000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Hadronization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3332D7-6A34-FA43-8B84-4B4F0B282074}"/>
              </a:ext>
            </a:extLst>
          </p:cNvPr>
          <p:cNvSpPr txBox="1"/>
          <p:nvPr/>
        </p:nvSpPr>
        <p:spPr>
          <a:xfrm>
            <a:off x="5265708" y="2978694"/>
            <a:ext cx="21353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00B05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correction to jet shape</a:t>
            </a:r>
          </a:p>
        </p:txBody>
      </p:sp>
      <p:pic>
        <p:nvPicPr>
          <p:cNvPr id="33" name="Picture 32" descr="\documentclass{article}&#10;\usepackage{amsmath,amssymb,xcolor,slashed}&#10;\pagestyle{empty}&#10;\begin{document}&#10;&#10;\begin{align*}&#10;\Lambda_{\rm QCD}&#10;\end{align*}&#10;&#10;\end{document}" title="IguanaTex Bitmap Display">
            <a:extLst>
              <a:ext uri="{FF2B5EF4-FFF2-40B4-BE49-F238E27FC236}">
                <a16:creationId xmlns:a16="http://schemas.microsoft.com/office/drawing/2014/main" id="{726671A1-4C19-1990-ED78-A4FDD900A4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748423" y="2039553"/>
            <a:ext cx="365760" cy="152400"/>
          </a:xfrm>
          <a:prstGeom prst="rect">
            <a:avLst/>
          </a:prstGeom>
        </p:spPr>
      </p:pic>
      <p:pic>
        <p:nvPicPr>
          <p:cNvPr id="34" name="Picture 33" descr="\documentclass{article}&#10;\usepackage{amsmath,amssymb,xcolor,slashed}&#10;\pagestyle{empty}&#10;\begin{document}&#10;&#10;\begin{align*}&#10;p_T R&#10;\end{align*}&#10;&#10;\end{document}" title="IguanaTex Bitmap Display">
            <a:extLst>
              <a:ext uri="{FF2B5EF4-FFF2-40B4-BE49-F238E27FC236}">
                <a16:creationId xmlns:a16="http://schemas.microsoft.com/office/drawing/2014/main" id="{5574ADD7-DAF1-C378-FC3E-CEA9ECCDED7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782482" y="2011540"/>
            <a:ext cx="289560" cy="13716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6279A969-AAA2-2627-2512-D10378D4ADD8}"/>
              </a:ext>
            </a:extLst>
          </p:cNvPr>
          <p:cNvSpPr/>
          <p:nvPr/>
        </p:nvSpPr>
        <p:spPr>
          <a:xfrm rot="5400000">
            <a:off x="6417007" y="2039749"/>
            <a:ext cx="1051169" cy="2178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7009C71-CB0A-37D2-DBB4-1F9A3369243E}"/>
              </a:ext>
            </a:extLst>
          </p:cNvPr>
          <p:cNvSpPr/>
          <p:nvPr/>
        </p:nvSpPr>
        <p:spPr>
          <a:xfrm rot="5400000">
            <a:off x="6729067" y="2073764"/>
            <a:ext cx="437388" cy="8541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2438F68-E7A0-90C9-112C-DF1D83FB26C9}"/>
              </a:ext>
            </a:extLst>
          </p:cNvPr>
          <p:cNvCxnSpPr>
            <a:cxnSpLocks/>
          </p:cNvCxnSpPr>
          <p:nvPr/>
        </p:nvCxnSpPr>
        <p:spPr>
          <a:xfrm>
            <a:off x="6934999" y="1623349"/>
            <a:ext cx="1121991" cy="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CFAD934-AC1B-8606-E547-8F9B6E6540E5}"/>
              </a:ext>
            </a:extLst>
          </p:cNvPr>
          <p:cNvCxnSpPr>
            <a:cxnSpLocks/>
          </p:cNvCxnSpPr>
          <p:nvPr/>
        </p:nvCxnSpPr>
        <p:spPr>
          <a:xfrm>
            <a:off x="6947730" y="2685578"/>
            <a:ext cx="1121991" cy="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Brace 38">
            <a:extLst>
              <a:ext uri="{FF2B5EF4-FFF2-40B4-BE49-F238E27FC236}">
                <a16:creationId xmlns:a16="http://schemas.microsoft.com/office/drawing/2014/main" id="{B56956BC-997F-F8D8-54E1-76F3297C3795}"/>
              </a:ext>
            </a:extLst>
          </p:cNvPr>
          <p:cNvSpPr/>
          <p:nvPr/>
        </p:nvSpPr>
        <p:spPr>
          <a:xfrm>
            <a:off x="8047137" y="1623065"/>
            <a:ext cx="164850" cy="1068205"/>
          </a:xfrm>
          <a:prstGeom prst="rightBrace">
            <a:avLst>
              <a:gd name="adj1" fmla="val 55911"/>
              <a:gd name="adj2" fmla="val 5000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0" name="Picture 39" descr="\documentclass{article}&#10;\usepackage{amsmath,amssymb,xcolor,slashed}&#10;\pagestyle{empty}&#10;\begin{document}&#10;&#10;\begin{align*}&#10;p_T r&#10;\end{align*}&#10;&#10;\end{document}" title="IguanaTex Bitmap Display">
            <a:extLst>
              <a:ext uri="{FF2B5EF4-FFF2-40B4-BE49-F238E27FC236}">
                <a16:creationId xmlns:a16="http://schemas.microsoft.com/office/drawing/2014/main" id="{A75E6D86-F425-9B67-8A3B-F656B894312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224717" y="2101123"/>
            <a:ext cx="243840" cy="1066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668F71E-6912-03C4-2BAE-78E5871DA66B}"/>
              </a:ext>
            </a:extLst>
          </p:cNvPr>
          <p:cNvSpPr txBox="1"/>
          <p:nvPr/>
        </p:nvSpPr>
        <p:spPr>
          <a:xfrm>
            <a:off x="6696973" y="2972232"/>
            <a:ext cx="21353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IRC safety for </a:t>
            </a:r>
          </a:p>
        </p:txBody>
      </p:sp>
      <p:pic>
        <p:nvPicPr>
          <p:cNvPr id="42" name="Picture 41" descr="\documentclass{article}&#10;\usepackage{amsmath,amssymb,xcolor,slashed}&#10;\pagestyle{empty}&#10;\begin{document}&#10;&#10;\begin{align*}&#10;p_T r \gg \Lambda_{\rm QCD}&#10;\end{align*}&#10;&#10;\end{document}" title="IguanaTex Bitmap Display">
            <a:extLst>
              <a:ext uri="{FF2B5EF4-FFF2-40B4-BE49-F238E27FC236}">
                <a16:creationId xmlns:a16="http://schemas.microsoft.com/office/drawing/2014/main" id="{3D7DA745-D7CD-1454-35DC-9509CAC5536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163334" y="3025849"/>
            <a:ext cx="640080" cy="114300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8E12408-C936-715C-8BDC-322E4353010B}"/>
              </a:ext>
            </a:extLst>
          </p:cNvPr>
          <p:cNvCxnSpPr>
            <a:cxnSpLocks/>
          </p:cNvCxnSpPr>
          <p:nvPr/>
        </p:nvCxnSpPr>
        <p:spPr>
          <a:xfrm>
            <a:off x="6947730" y="1900819"/>
            <a:ext cx="691152" cy="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B83E3C5-99FD-7408-45BD-F456F9BFA896}"/>
              </a:ext>
            </a:extLst>
          </p:cNvPr>
          <p:cNvCxnSpPr>
            <a:cxnSpLocks/>
          </p:cNvCxnSpPr>
          <p:nvPr/>
        </p:nvCxnSpPr>
        <p:spPr>
          <a:xfrm>
            <a:off x="6947730" y="2331768"/>
            <a:ext cx="691152" cy="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3DAD004F-18B2-A2B9-EBF3-BE73139E3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598" y="4422119"/>
            <a:ext cx="2355665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106" charset="2"/>
              <a:buNone/>
            </a:pPr>
            <a:r>
              <a:rPr lang="en-US" sz="1600" b="1" i="1" dirty="0">
                <a:solidFill>
                  <a:srgbClr val="C73DCD"/>
                </a:solidFill>
              </a:rPr>
              <a:t>Almeida et al . (2008)</a:t>
            </a:r>
          </a:p>
        </p:txBody>
      </p:sp>
      <p:pic>
        <p:nvPicPr>
          <p:cNvPr id="68" name="Picture 67" descr="\documentclass{article}&#10;\usepackage{amsmath,amssymb,xcolor,slashed}&#10;\pagestyle{empty}&#10;\begin{document}&#10;&#10;\begin{align*}&#10;\tau_a = \frac{1}{2 E_J} \sum_{i \in J}\left| p_T^i \right| e^{-\eta_i (1-a)}&#10;\end{align*}&#10;&#10;\end{document}" title="IguanaTex Bitmap Display">
            <a:extLst>
              <a:ext uri="{FF2B5EF4-FFF2-40B4-BE49-F238E27FC236}">
                <a16:creationId xmlns:a16="http://schemas.microsoft.com/office/drawing/2014/main" id="{3D836AF2-74FB-C229-E89B-C6A6485EE82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457216" y="3885490"/>
            <a:ext cx="1976364" cy="474914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0F2EBB65-CF21-8030-4666-87EDD4E25E1F}"/>
              </a:ext>
            </a:extLst>
          </p:cNvPr>
          <p:cNvSpPr txBox="1"/>
          <p:nvPr/>
        </p:nvSpPr>
        <p:spPr>
          <a:xfrm>
            <a:off x="6569179" y="478056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Jet shape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B223343-C5E1-C5F6-8DA9-4A4C8C2AF97A}"/>
              </a:ext>
            </a:extLst>
          </p:cNvPr>
          <p:cNvSpPr txBox="1"/>
          <p:nvPr/>
        </p:nvSpPr>
        <p:spPr>
          <a:xfrm>
            <a:off x="6405537" y="3468609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Jet broadening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CC63194-6213-759A-7727-89796CBFCC58}"/>
              </a:ext>
            </a:extLst>
          </p:cNvPr>
          <p:cNvSpPr txBox="1"/>
          <p:nvPr/>
        </p:nvSpPr>
        <p:spPr>
          <a:xfrm>
            <a:off x="375666" y="1997839"/>
            <a:ext cx="480592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Jet substructure can be </a:t>
            </a:r>
            <a:r>
              <a:rPr lang="en-US" b="1" dirty="0" err="1">
                <a:solidFill>
                  <a:srgbClr val="0070C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anisotropically</a:t>
            </a:r>
            <a:r>
              <a:rPr lang="en-US" b="1" dirty="0">
                <a:solidFill>
                  <a:srgbClr val="0070C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modified by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Color flow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Spin correlation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  <a:highlight>
                <a:srgbClr val="FFFFFF"/>
              </a:highlight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Inhomogeneities in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Quark-gluon plasma flow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accent1"/>
              </a:solidFill>
              <a:highlight>
                <a:srgbClr val="FFFFFF"/>
              </a:highlight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accent1"/>
              </a:solidFill>
              <a:highlight>
                <a:srgbClr val="FFFFFF"/>
              </a:highlight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accent1"/>
              </a:solidFill>
              <a:highlight>
                <a:srgbClr val="FFFFFF"/>
              </a:highlight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F7CBB3F-53DA-A9FC-27A3-7CB118ACA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711" y="2849488"/>
            <a:ext cx="2765595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106" charset="2"/>
              <a:buNone/>
            </a:pPr>
            <a:r>
              <a:rPr lang="en-US" sz="1600" b="1" i="1" dirty="0">
                <a:solidFill>
                  <a:srgbClr val="C73DCD"/>
                </a:solidFill>
              </a:rPr>
              <a:t>A. </a:t>
            </a:r>
            <a:r>
              <a:rPr lang="en-US" sz="1600" b="1" i="1" dirty="0" err="1">
                <a:solidFill>
                  <a:srgbClr val="C73DCD"/>
                </a:solidFill>
              </a:rPr>
              <a:t>Sadofyev</a:t>
            </a:r>
            <a:r>
              <a:rPr lang="en-US" sz="1600" b="1" i="1" dirty="0">
                <a:solidFill>
                  <a:srgbClr val="C73DCD"/>
                </a:solidFill>
              </a:rPr>
              <a:t> et al . (2021)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FF358A2-CA1D-387C-C9CA-161695C08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2359" y="2456507"/>
            <a:ext cx="2765595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106" charset="2"/>
              <a:buNone/>
            </a:pPr>
            <a:r>
              <a:rPr lang="en-US" sz="1600" b="1" i="1" dirty="0">
                <a:solidFill>
                  <a:srgbClr val="C73DCD"/>
                </a:solidFill>
              </a:rPr>
              <a:t>A. </a:t>
            </a:r>
            <a:r>
              <a:rPr lang="en-US" sz="1600" b="1" i="1" dirty="0" err="1">
                <a:solidFill>
                  <a:srgbClr val="C73DCD"/>
                </a:solidFill>
              </a:rPr>
              <a:t>Larkoski</a:t>
            </a:r>
            <a:r>
              <a:rPr lang="en-US" sz="1600" b="1" i="1" dirty="0">
                <a:solidFill>
                  <a:srgbClr val="C73DCD"/>
                </a:solidFill>
              </a:rPr>
              <a:t> et al . (2020)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F640109-8EE4-D4A7-8B06-7DC04A49A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7216" y="5959493"/>
            <a:ext cx="2355665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106" charset="2"/>
              <a:buNone/>
            </a:pPr>
            <a:r>
              <a:rPr lang="en-US" sz="1600" b="1" i="1" dirty="0">
                <a:solidFill>
                  <a:srgbClr val="C73DCD"/>
                </a:solidFill>
              </a:rPr>
              <a:t>S. Ellis et al . (1991)</a:t>
            </a:r>
          </a:p>
        </p:txBody>
      </p:sp>
      <p:pic>
        <p:nvPicPr>
          <p:cNvPr id="65" name="Picture 64" descr="\documentclass{article}&#10;\usepackage{amsmath,amssymb,xcolor,slashed}&#10;\pagestyle{empty}&#10;\begin{document}&#10;&#10;\begin{align*}&#10;    \psi(r,R) &amp;= \sum_{i\in j} \bar{n}_J\cdot p_i / \sum_{i\in J} \bar{n}_J\cdot p_i\,,&#10;    \\&#10;    \rho(r,R) &amp;= \frac{\partial}{\partial r} \psi(r,R)&#10;\end{align*}&#10;&#10;\end{document}" title="IguanaTex Bitmap Display">
            <a:extLst>
              <a:ext uri="{FF2B5EF4-FFF2-40B4-BE49-F238E27FC236}">
                <a16:creationId xmlns:a16="http://schemas.microsoft.com/office/drawing/2014/main" id="{1DB6DED1-4B61-51A9-DEE3-A212E040A8E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rcRect r="2731"/>
          <a:stretch/>
        </p:blipFill>
        <p:spPr>
          <a:xfrm>
            <a:off x="6679306" y="5234650"/>
            <a:ext cx="1856913" cy="663425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9DD1F22E-F7BE-A82D-B7BC-74B7845BB1BC}"/>
              </a:ext>
            </a:extLst>
          </p:cNvPr>
          <p:cNvSpPr txBox="1"/>
          <p:nvPr/>
        </p:nvSpPr>
        <p:spPr>
          <a:xfrm>
            <a:off x="269630" y="4050689"/>
            <a:ext cx="35771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 modern way of calculating jet observables is by using jet functions </a:t>
            </a:r>
          </a:p>
        </p:txBody>
      </p:sp>
      <p:pic>
        <p:nvPicPr>
          <p:cNvPr id="71" name="Picture 70" descr="Text, letter&#10;&#10;AI-generated content may be incorrect.">
            <a:extLst>
              <a:ext uri="{FF2B5EF4-FFF2-40B4-BE49-F238E27FC236}">
                <a16:creationId xmlns:a16="http://schemas.microsoft.com/office/drawing/2014/main" id="{C8B89BD8-5F0E-71AB-D952-B3EB0521ED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3770" y="4729458"/>
            <a:ext cx="3427979" cy="848232"/>
          </a:xfrm>
          <a:prstGeom prst="rect">
            <a:avLst/>
          </a:prstGeom>
        </p:spPr>
      </p:pic>
      <p:pic>
        <p:nvPicPr>
          <p:cNvPr id="73" name="Picture 72" descr="Chart, scatter chart&#10;&#10;AI-generated content may be incorrect.">
            <a:extLst>
              <a:ext uri="{FF2B5EF4-FFF2-40B4-BE49-F238E27FC236}">
                <a16:creationId xmlns:a16="http://schemas.microsoft.com/office/drawing/2014/main" id="{42CB6B9B-79E5-288C-92EA-4D48FDEEB5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19964" y="3264856"/>
            <a:ext cx="2546766" cy="3200067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215D951D-93DE-6242-440D-47974541F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306" y="5721122"/>
            <a:ext cx="2765595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106" charset="2"/>
              <a:buNone/>
            </a:pPr>
            <a:r>
              <a:rPr lang="en-US" sz="1600" b="1" i="1" dirty="0">
                <a:solidFill>
                  <a:srgbClr val="C73DCD"/>
                </a:solidFill>
              </a:rPr>
              <a:t>T. Kaufman et al . (2015)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B86DE32-530F-39EF-C374-7BE5F47C1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306" y="6030615"/>
            <a:ext cx="2765595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106" charset="2"/>
              <a:buNone/>
            </a:pPr>
            <a:r>
              <a:rPr lang="en-US" sz="1600" b="1" i="1" dirty="0">
                <a:solidFill>
                  <a:srgbClr val="C73DCD"/>
                </a:solidFill>
              </a:rPr>
              <a:t>Z. Kang et al . (2016)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A69F232-AEC0-9DD0-E885-2CBD26A917F3}"/>
              </a:ext>
            </a:extLst>
          </p:cNvPr>
          <p:cNvSpPr/>
          <p:nvPr/>
        </p:nvSpPr>
        <p:spPr>
          <a:xfrm>
            <a:off x="2608727" y="5163669"/>
            <a:ext cx="1017162" cy="42960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9767368-EFBD-EAEE-2221-03D2EF3925F7}"/>
              </a:ext>
            </a:extLst>
          </p:cNvPr>
          <p:cNvSpPr txBox="1"/>
          <p:nvPr/>
        </p:nvSpPr>
        <p:spPr>
          <a:xfrm>
            <a:off x="416218" y="3147360"/>
            <a:ext cx="2920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7030A0"/>
                </a:solidFill>
              </a:rPr>
              <a:t>In reactions with nuclei additionally</a:t>
            </a:r>
          </a:p>
        </p:txBody>
      </p:sp>
    </p:spTree>
    <p:extLst>
      <p:ext uri="{BB962C8B-B14F-4D97-AF65-F5344CB8AC3E}">
        <p14:creationId xmlns:p14="http://schemas.microsoft.com/office/powerpoint/2010/main" val="1120407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BE0F70-AD10-259A-CC18-52066971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E7BBB9-52B7-46B8-4672-ADAFEFDC394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74939"/>
          <a:stretch/>
        </p:blipFill>
        <p:spPr>
          <a:xfrm>
            <a:off x="303737" y="1627656"/>
            <a:ext cx="1460897" cy="1543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E1E7A-945B-03F5-0920-E9DD1F30D1F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0000" r="24938"/>
          <a:stretch/>
        </p:blipFill>
        <p:spPr>
          <a:xfrm>
            <a:off x="3424358" y="1649381"/>
            <a:ext cx="1460898" cy="1543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566045-E3E7-E202-47C6-808292CBF1E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5429" r="49510"/>
          <a:stretch/>
        </p:blipFill>
        <p:spPr>
          <a:xfrm>
            <a:off x="1931398" y="1636283"/>
            <a:ext cx="1460898" cy="1543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E1BF19-7555-9E87-EA79-719EF967C17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75443"/>
          <a:stretch/>
        </p:blipFill>
        <p:spPr>
          <a:xfrm>
            <a:off x="4993325" y="1650764"/>
            <a:ext cx="1431491" cy="1543976"/>
          </a:xfrm>
          <a:prstGeom prst="rect">
            <a:avLst/>
          </a:prstGeom>
        </p:spPr>
      </p:pic>
      <p:pic>
        <p:nvPicPr>
          <p:cNvPr id="11" name="Picture 10" descr="\documentclass{article}&#10;\usepackage{amsmath,amssymb,xcolor,slashed}&#10;\pagestyle{empty}&#10;\begin{document}&#10;&#10;\begin{align*}&#10;    \frac{\partial}{\partial r} \psi(r, R,\varphi_i, \varphi_f)\,,&#10;\end{align*}&#10;&#10;\end{document}" title="IguanaTex Bitmap Display">
            <a:extLst>
              <a:ext uri="{FF2B5EF4-FFF2-40B4-BE49-F238E27FC236}">
                <a16:creationId xmlns:a16="http://schemas.microsoft.com/office/drawing/2014/main" id="{2E710D43-6A7B-CB54-F14D-492CF297FAC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/>
          <a:srcRect r="5938" b="-14287"/>
          <a:stretch/>
        </p:blipFill>
        <p:spPr>
          <a:xfrm>
            <a:off x="1915501" y="3223241"/>
            <a:ext cx="1241770" cy="411480"/>
          </a:xfrm>
          <a:prstGeom prst="rect">
            <a:avLst/>
          </a:prstGeom>
        </p:spPr>
      </p:pic>
      <p:pic>
        <p:nvPicPr>
          <p:cNvPr id="12" name="Picture 11" descr="\documentclass{article}&#10;\usepackage{amsmath,amssymb,xcolor,slashed}&#10;\pagestyle{empty}&#10;\begin{document}&#10;&#10;\begin{align*}&#10;    \psi(r,R,\varphi_i, \varphi_f)&#10;\end{align*}&#10;&#10;\end{document}" title="IguanaTex Bitmap Display">
            <a:extLst>
              <a:ext uri="{FF2B5EF4-FFF2-40B4-BE49-F238E27FC236}">
                <a16:creationId xmlns:a16="http://schemas.microsoft.com/office/drawing/2014/main" id="{5ECC5954-9169-5141-583C-D85CAF18EB7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57891" y="3356887"/>
            <a:ext cx="1028700" cy="188595"/>
          </a:xfrm>
          <a:prstGeom prst="rect">
            <a:avLst/>
          </a:prstGeom>
        </p:spPr>
      </p:pic>
      <p:pic>
        <p:nvPicPr>
          <p:cNvPr id="13" name="Picture 12" descr="\documentclass{article}&#10;\usepackage{amsmath,amssymb,xcolor,slashed}&#10;\pagestyle{empty}&#10;\begin{document}&#10;&#10;\begin{align*}&#10;    \frac{\partial}{\partial \varphi_f}\psi(r,R,\varphi_i, \varphi_f)\,,&#10;\end{align*}&#10;&#10;\end{document}" title="IguanaTex Bitmap Display">
            <a:extLst>
              <a:ext uri="{FF2B5EF4-FFF2-40B4-BE49-F238E27FC236}">
                <a16:creationId xmlns:a16="http://schemas.microsoft.com/office/drawing/2014/main" id="{984562E7-09B1-BA57-25AC-70C16DCC3EE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/>
          <a:srcRect l="-1" r="2536"/>
          <a:stretch/>
        </p:blipFill>
        <p:spPr>
          <a:xfrm>
            <a:off x="3386969" y="3214615"/>
            <a:ext cx="1403669" cy="411480"/>
          </a:xfrm>
          <a:prstGeom prst="rect">
            <a:avLst/>
          </a:prstGeom>
        </p:spPr>
      </p:pic>
      <p:pic>
        <p:nvPicPr>
          <p:cNvPr id="14" name="Picture 13" descr="\documentclass{article}&#10;\usepackage{amsmath,amssymb,xcolor,slashed}&#10;\pagestyle{empty}&#10;\begin{document}&#10;&#10;\begin{align*}&#10;    \frac{\partial}{\partial r}\frac{\partial}{\partial \varphi_f} \psi(r,R,\varphi_i, \varphi_f)&#10;\end{align*}&#10;&#10;\end{document}" title="IguanaTex Bitmap Display">
            <a:extLst>
              <a:ext uri="{FF2B5EF4-FFF2-40B4-BE49-F238E27FC236}">
                <a16:creationId xmlns:a16="http://schemas.microsoft.com/office/drawing/2014/main" id="{DA157C10-D67E-1160-FD23-5B77E36D098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4974821" y="3197362"/>
            <a:ext cx="1577340" cy="411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089999-DCCD-951A-A20C-2D3B1332433E}"/>
              </a:ext>
            </a:extLst>
          </p:cNvPr>
          <p:cNvSpPr txBox="1"/>
          <p:nvPr/>
        </p:nvSpPr>
        <p:spPr>
          <a:xfrm>
            <a:off x="6539809" y="1379261"/>
            <a:ext cx="24708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6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Measure the energy going into a wedge within the jet. Azimuthal-dependent jet shape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AE47E4-47E8-93E3-1B9F-299970A59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-17952"/>
            <a:ext cx="7276289" cy="985093"/>
          </a:xfrm>
        </p:spPr>
        <p:txBody>
          <a:bodyPr/>
          <a:lstStyle/>
          <a:p>
            <a:pPr defTabSz="914400"/>
            <a:r>
              <a:rPr lang="en-US" sz="3000" dirty="0"/>
              <a:t>Illustrative example – the jet shape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C749AB-785A-921B-C763-82E9FB9FB9B6}"/>
              </a:ext>
            </a:extLst>
          </p:cNvPr>
          <p:cNvSpPr txBox="1"/>
          <p:nvPr/>
        </p:nvSpPr>
        <p:spPr>
          <a:xfrm>
            <a:off x="290992" y="1056189"/>
            <a:ext cx="85620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Goal – to formally define substructure observables as a function of the azimuthal angle. Derive the corresponding sub-jet functions  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9AAEC77-9D20-9BE9-16EB-82210C08B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4490FA8-9CD5-5B80-47BC-2B2DCA85A58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1406" y="3913477"/>
            <a:ext cx="2229180" cy="2070359"/>
          </a:xfrm>
          <a:prstGeom prst="rect">
            <a:avLst/>
          </a:prstGeom>
        </p:spPr>
      </p:pic>
      <p:pic>
        <p:nvPicPr>
          <p:cNvPr id="23" name="Picture 22" descr="\documentclass{article}&#10;\usepackage{amsmath,amssymb,xcolor,slashed}&#10;\pagestyle{empty}&#10;\begin{document}&#10;&#10;\begin{align*}&#10;\frac{d\sigma}{d\mathcal{PS}} = d\hat{\sigma}\otimes J \rightarrow \frac{d\sigma}{d z_w\, d\mathcal{PS}} = d\hat{\sigma}\otimes \mathcal{G}\left(z_w\right)&#10;\end{align*}&#10;&#10;\end{document}" title="IguanaTex Bitmap Display">
            <a:extLst>
              <a:ext uri="{FF2B5EF4-FFF2-40B4-BE49-F238E27FC236}">
                <a16:creationId xmlns:a16="http://schemas.microsoft.com/office/drawing/2014/main" id="{8827A9E1-ADF2-3C47-421D-5A146AD675F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6089543" y="4268266"/>
            <a:ext cx="2788920" cy="3352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118E725-DE6C-C0E4-AF14-9E87213187CC}"/>
              </a:ext>
            </a:extLst>
          </p:cNvPr>
          <p:cNvSpPr txBox="1"/>
          <p:nvPr/>
        </p:nvSpPr>
        <p:spPr>
          <a:xfrm>
            <a:off x="2430586" y="3786549"/>
            <a:ext cx="3693584" cy="274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Derived both the </a:t>
            </a:r>
            <a:r>
              <a:rPr lang="en-US" dirty="0">
                <a:solidFill>
                  <a:srgbClr val="0070C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inclusive</a:t>
            </a:r>
            <a:r>
              <a:rPr lang="en-US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</a:t>
            </a:r>
            <a:r>
              <a:rPr lang="en-US" dirty="0">
                <a:solidFill>
                  <a:srgbClr val="0070C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semi-inclusive</a:t>
            </a:r>
            <a:r>
              <a:rPr lang="en-US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jet function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Obtained both </a:t>
            </a:r>
            <a:r>
              <a:rPr lang="en-US" dirty="0">
                <a:solidFill>
                  <a:srgbClr val="0070C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standard jet axis (SJA)</a:t>
            </a:r>
            <a:r>
              <a:rPr lang="en-US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</a:t>
            </a:r>
            <a:r>
              <a:rPr lang="en-US" dirty="0">
                <a:solidFill>
                  <a:srgbClr val="0070C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winner take-all (WTA) </a:t>
            </a:r>
            <a:r>
              <a:rPr lang="en-US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results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Computed both the </a:t>
            </a:r>
            <a:r>
              <a:rPr lang="en-US" dirty="0">
                <a:solidFill>
                  <a:srgbClr val="0070C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fixed order </a:t>
            </a:r>
            <a:r>
              <a:rPr lang="en-US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expression and evolution (the </a:t>
            </a:r>
            <a:r>
              <a:rPr lang="en-US" dirty="0">
                <a:solidFill>
                  <a:srgbClr val="0070C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resumed region</a:t>
            </a:r>
            <a:r>
              <a:rPr lang="en-US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) at one loop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For the </a:t>
            </a:r>
            <a:r>
              <a:rPr lang="en-US" dirty="0">
                <a:solidFill>
                  <a:srgbClr val="0070C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jet broadening </a:t>
            </a:r>
            <a:r>
              <a:rPr lang="en-US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and </a:t>
            </a:r>
            <a:r>
              <a:rPr lang="en-US" dirty="0">
                <a:solidFill>
                  <a:srgbClr val="0070C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shape</a:t>
            </a:r>
            <a:endParaRPr lang="en-US" dirty="0">
              <a:solidFill>
                <a:srgbClr val="0070C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b="1" i="1" dirty="0">
              <a:solidFill>
                <a:srgbClr val="0070C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40BE14F-D099-AB96-6AC4-5A3D46350573}"/>
              </a:ext>
            </a:extLst>
          </p:cNvPr>
          <p:cNvCxnSpPr/>
          <p:nvPr/>
        </p:nvCxnSpPr>
        <p:spPr>
          <a:xfrm>
            <a:off x="6556338" y="6336639"/>
            <a:ext cx="20574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5EECE40-6FAD-A182-DE72-3DCADEAC2DC6}"/>
              </a:ext>
            </a:extLst>
          </p:cNvPr>
          <p:cNvCxnSpPr>
            <a:cxnSpLocks/>
          </p:cNvCxnSpPr>
          <p:nvPr/>
        </p:nvCxnSpPr>
        <p:spPr>
          <a:xfrm rot="16200000">
            <a:off x="5874720" y="5655021"/>
            <a:ext cx="13716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5BBD623-FE18-5975-D0D1-84A18FC4FCCE}"/>
              </a:ext>
            </a:extLst>
          </p:cNvPr>
          <p:cNvCxnSpPr>
            <a:cxnSpLocks/>
          </p:cNvCxnSpPr>
          <p:nvPr/>
        </p:nvCxnSpPr>
        <p:spPr>
          <a:xfrm>
            <a:off x="7799899" y="5295470"/>
            <a:ext cx="685800" cy="0"/>
          </a:xfrm>
          <a:prstGeom prst="straightConnector1">
            <a:avLst/>
          </a:prstGeom>
          <a:ln w="19050">
            <a:solidFill>
              <a:srgbClr val="00FF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8EC6933-F778-2910-95C0-742B4D1A4993}"/>
              </a:ext>
            </a:extLst>
          </p:cNvPr>
          <p:cNvCxnSpPr>
            <a:cxnSpLocks/>
          </p:cNvCxnSpPr>
          <p:nvPr/>
        </p:nvCxnSpPr>
        <p:spPr>
          <a:xfrm rot="5400000" flipV="1">
            <a:off x="7287325" y="4786326"/>
            <a:ext cx="0" cy="1028700"/>
          </a:xfrm>
          <a:prstGeom prst="straightConnector1">
            <a:avLst/>
          </a:prstGeom>
          <a:ln w="19050">
            <a:solidFill>
              <a:srgbClr val="1400FF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B066FCE-CB04-3440-18EE-8679967C6EAB}"/>
              </a:ext>
            </a:extLst>
          </p:cNvPr>
          <p:cNvCxnSpPr>
            <a:cxnSpLocks/>
          </p:cNvCxnSpPr>
          <p:nvPr/>
        </p:nvCxnSpPr>
        <p:spPr>
          <a:xfrm rot="16200000">
            <a:off x="6380592" y="5693060"/>
            <a:ext cx="784767" cy="0"/>
          </a:xfrm>
          <a:prstGeom prst="straightConnector1">
            <a:avLst/>
          </a:prstGeom>
          <a:ln w="19050">
            <a:solidFill>
              <a:srgbClr val="C0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\documentclass{article}&#10;\usepackage{amsmath,amssymb,xcolor,slashed}&#10;\pagestyle{empty}&#10;\begin{document}&#10;&#10;\begin{align*}&#10;\mu&#10;\end{align*}&#10;&#10;\end{document}" title="IguanaTex Bitmap Display">
            <a:extLst>
              <a:ext uri="{FF2B5EF4-FFF2-40B4-BE49-F238E27FC236}">
                <a16:creationId xmlns:a16="http://schemas.microsoft.com/office/drawing/2014/main" id="{4CE83230-3EC5-74CD-B8B6-5379227C4EF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579448" y="6401418"/>
            <a:ext cx="68580" cy="80010"/>
          </a:xfrm>
          <a:prstGeom prst="rect">
            <a:avLst/>
          </a:prstGeom>
        </p:spPr>
      </p:pic>
      <p:pic>
        <p:nvPicPr>
          <p:cNvPr id="31" name="Picture 30" descr="\documentclass{article}&#10;\usepackage{amsmath,amssymb,xcolor,slashed}&#10;\pagestyle{empty}&#10;\begin{document}&#10;&#10;\begin{align*}&#10;\zeta&#10;\end{align*}&#10;&#10;\end{document}" title="IguanaTex Bitmap Display">
            <a:extLst>
              <a:ext uri="{FF2B5EF4-FFF2-40B4-BE49-F238E27FC236}">
                <a16:creationId xmlns:a16="http://schemas.microsoft.com/office/drawing/2014/main" id="{938CC02B-F85C-36FF-FDF0-4CEB041994E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6417924" y="4930662"/>
            <a:ext cx="57150" cy="102870"/>
          </a:xfrm>
          <a:prstGeom prst="rect">
            <a:avLst/>
          </a:prstGeom>
        </p:spPr>
      </p:pic>
      <p:pic>
        <p:nvPicPr>
          <p:cNvPr id="32" name="Picture 31" descr="\documentclass{article}&#10;\usepackage{amsmath,amssymb,xcolor,slashed}&#10;\pagestyle{empty}&#10;\begin{document}&#10;&#10;\begin{align*}&#10;\left(\mu_i, \zeta_i\right)&#10;\end{align*}&#10;&#10;\end{document}" title="IguanaTex Bitmap Display">
            <a:extLst>
              <a:ext uri="{FF2B5EF4-FFF2-40B4-BE49-F238E27FC236}">
                <a16:creationId xmlns:a16="http://schemas.microsoft.com/office/drawing/2014/main" id="{E0DF8866-1B81-EF16-6D63-F09B072BBCC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6618670" y="6157561"/>
            <a:ext cx="308610" cy="114300"/>
          </a:xfrm>
          <a:prstGeom prst="rect">
            <a:avLst/>
          </a:prstGeom>
        </p:spPr>
      </p:pic>
      <p:pic>
        <p:nvPicPr>
          <p:cNvPr id="33" name="Picture 32" descr="\documentclass{article}&#10;\usepackage{amsmath,amssymb,xcolor,slashed}&#10;\pagestyle{empty}&#10;\begin{document}&#10;&#10;\begin{align*}&#10;\left(\mu_i, \zeta_f\right)&#10;\end{align*}&#10;&#10;\end{document}" title="IguanaTex Bitmap Display">
            <a:extLst>
              <a:ext uri="{FF2B5EF4-FFF2-40B4-BE49-F238E27FC236}">
                <a16:creationId xmlns:a16="http://schemas.microsoft.com/office/drawing/2014/main" id="{8CEE3926-7790-D9D0-A880-7AC47808AA5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6607240" y="5123071"/>
            <a:ext cx="331470" cy="125730"/>
          </a:xfrm>
          <a:prstGeom prst="rect">
            <a:avLst/>
          </a:prstGeom>
        </p:spPr>
      </p:pic>
      <p:pic>
        <p:nvPicPr>
          <p:cNvPr id="34" name="Picture 33" descr="\documentclass{article}&#10;\usepackage{amsmath,amssymb,xcolor,slashed}&#10;\pagestyle{empty}&#10;\begin{document}&#10;&#10;\begin{align*}&#10;\color{red}{Z\left(\zeta_i, \zeta_f;\mu_i\right)}&#10;\end{align*}&#10;&#10;\end{document}" title="IguanaTex Bitmap Display">
            <a:extLst>
              <a:ext uri="{FF2B5EF4-FFF2-40B4-BE49-F238E27FC236}">
                <a16:creationId xmlns:a16="http://schemas.microsoft.com/office/drawing/2014/main" id="{24758D3F-4807-7DBD-2CAE-AD95A59EA45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/>
          <a:stretch>
            <a:fillRect/>
          </a:stretch>
        </p:blipFill>
        <p:spPr>
          <a:xfrm rot="16200000">
            <a:off x="6384169" y="5627920"/>
            <a:ext cx="582930" cy="125730"/>
          </a:xfrm>
          <a:prstGeom prst="rect">
            <a:avLst/>
          </a:prstGeom>
        </p:spPr>
      </p:pic>
      <p:pic>
        <p:nvPicPr>
          <p:cNvPr id="35" name="Picture 34" descr="\documentclass{article}&#10;\usepackage{amsmath,amssymb,xcolor,slashed}&#10;\pagestyle{empty}&#10;\begin{document}&#10;&#10;\begin{align*}&#10;\color{blue}{U\left(\mu_i, \mu_J;\zeta_f\right)}&#10;\end{align*}&#10;&#10;\end{document}" title="IguanaTex Bitmap Display">
            <a:extLst>
              <a:ext uri="{FF2B5EF4-FFF2-40B4-BE49-F238E27FC236}">
                <a16:creationId xmlns:a16="http://schemas.microsoft.com/office/drawing/2014/main" id="{EC72A7DF-3896-5E81-BD30-07D2E62BE106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6973000" y="5332444"/>
            <a:ext cx="628650" cy="125730"/>
          </a:xfrm>
          <a:prstGeom prst="rect">
            <a:avLst/>
          </a:prstGeom>
        </p:spPr>
      </p:pic>
      <p:pic>
        <p:nvPicPr>
          <p:cNvPr id="36" name="Picture 35" descr="\documentclass{article}&#10;\usepackage{amsmath,amssymb,xcolor,slashed}&#10;\pagestyle{empty}&#10;\begin{document}&#10;&#10;\begin{align*}&#10;\left(\mu_J, \zeta_f\right)&#10;\end{align*}&#10;&#10;\end{document}" title="IguanaTex Bitmap Display">
            <a:extLst>
              <a:ext uri="{FF2B5EF4-FFF2-40B4-BE49-F238E27FC236}">
                <a16:creationId xmlns:a16="http://schemas.microsoft.com/office/drawing/2014/main" id="{A121BCED-65F0-2D68-D193-6CC7A385E29C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7617019" y="5123071"/>
            <a:ext cx="365760" cy="125730"/>
          </a:xfrm>
          <a:prstGeom prst="rect">
            <a:avLst/>
          </a:prstGeom>
        </p:spPr>
      </p:pic>
      <p:pic>
        <p:nvPicPr>
          <p:cNvPr id="37" name="Picture 36" descr="\documentclass{article}&#10;\usepackage{amsmath,amssymb,xcolor,slashed}&#10;\pagestyle{empty}&#10;\begin{document}&#10;&#10;\begin{align*}&#10;\left(\mu_H, \zeta_f\right)&#10;\end{align*}&#10;&#10;\end{document}" title="IguanaTex Bitmap Display">
            <a:extLst>
              <a:ext uri="{FF2B5EF4-FFF2-40B4-BE49-F238E27FC236}">
                <a16:creationId xmlns:a16="http://schemas.microsoft.com/office/drawing/2014/main" id="{63840F3F-7B83-0947-B3B8-DA05F7009478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8291389" y="5123071"/>
            <a:ext cx="388620" cy="125730"/>
          </a:xfrm>
          <a:prstGeom prst="rect">
            <a:avLst/>
          </a:prstGeom>
        </p:spPr>
      </p:pic>
      <p:pic>
        <p:nvPicPr>
          <p:cNvPr id="38" name="Picture 37" descr="\documentclass{article}&#10;\usepackage{amsmath,amssymb,xcolor,slashed}&#10;\pagestyle{empty}&#10;\begin{document}&#10;&#10;\begin{align*}&#10;\color{green}{U\left(\mu_J, \mu_H\right)}&#10;\end{align*}&#10;&#10;\end{document}" title="IguanaTex Bitmap Display">
            <a:extLst>
              <a:ext uri="{FF2B5EF4-FFF2-40B4-BE49-F238E27FC236}">
                <a16:creationId xmlns:a16="http://schemas.microsoft.com/office/drawing/2014/main" id="{8AD0006C-49EB-975C-47BB-D5F92E5CE894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7885624" y="5332306"/>
            <a:ext cx="514350" cy="114300"/>
          </a:xfrm>
          <a:prstGeom prst="rect">
            <a:avLst/>
          </a:prstGeom>
        </p:spPr>
      </p:pic>
      <p:pic>
        <p:nvPicPr>
          <p:cNvPr id="39" name="Picture 38" descr="\documentclass{article}&#10;\usepackage{amsmath,amssymb,xcolor,slashed}&#10;\pagestyle{empty}&#10;\begin{document}&#10;&#10;\begin{align*}&#10;\ln\left(\frac{r}{R}\right)&#10;\end{align*}&#10;&#10;\end{document}" title="IguanaTex Bitmap Display">
            <a:extLst>
              <a:ext uri="{FF2B5EF4-FFF2-40B4-BE49-F238E27FC236}">
                <a16:creationId xmlns:a16="http://schemas.microsoft.com/office/drawing/2014/main" id="{C7E09244-7694-A71D-50D1-D56B88591B03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6016794" y="5594360"/>
            <a:ext cx="457200" cy="289560"/>
          </a:xfrm>
          <a:prstGeom prst="rect">
            <a:avLst/>
          </a:prstGeom>
        </p:spPr>
      </p:pic>
      <p:pic>
        <p:nvPicPr>
          <p:cNvPr id="40" name="Picture 39" descr="\documentclass{article}&#10;\usepackage{amsmath,amssymb,xcolor,slashed}&#10;\pagestyle{empty}&#10;\begin{document}&#10;&#10;\begin{align*}&#10;\ln\left(\frac{p_T r}{\mu}\right)&#10;\end{align*}&#10;&#10;\end{document}" title="IguanaTex Bitmap Display">
            <a:extLst>
              <a:ext uri="{FF2B5EF4-FFF2-40B4-BE49-F238E27FC236}">
                <a16:creationId xmlns:a16="http://schemas.microsoft.com/office/drawing/2014/main" id="{3F2D34D0-D7AB-F215-90CA-3F1E595850C6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6867789" y="4771306"/>
            <a:ext cx="624840" cy="365760"/>
          </a:xfrm>
          <a:prstGeom prst="rect">
            <a:avLst/>
          </a:prstGeom>
        </p:spPr>
      </p:pic>
      <p:pic>
        <p:nvPicPr>
          <p:cNvPr id="41" name="Picture 40" descr="\documentclass{article}&#10;\usepackage{amsmath,amssymb,xcolor,slashed}&#10;\pagestyle{empty}&#10;\begin{document}&#10;&#10;\begin{align*}&#10;\ln\left(\frac{p_T R}{\mu}\right)&#10;\end{align*}&#10;&#10;\end{document}" title="IguanaTex Bitmap Display">
            <a:extLst>
              <a:ext uri="{FF2B5EF4-FFF2-40B4-BE49-F238E27FC236}">
                <a16:creationId xmlns:a16="http://schemas.microsoft.com/office/drawing/2014/main" id="{9080397C-D849-69D3-0AD7-C79FAB5C54AA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7883106" y="4762996"/>
            <a:ext cx="670560" cy="365760"/>
          </a:xfrm>
          <a:prstGeom prst="rect">
            <a:avLst/>
          </a:prstGeom>
        </p:spPr>
      </p:pic>
      <p:pic>
        <p:nvPicPr>
          <p:cNvPr id="42" name="Picture 41" descr="A picture containing shape&#10;&#10;Description automatically generated">
            <a:extLst>
              <a:ext uri="{FF2B5EF4-FFF2-40B4-BE49-F238E27FC236}">
                <a16:creationId xmlns:a16="http://schemas.microsoft.com/office/drawing/2014/main" id="{FE6EFC7C-24B9-9F68-60F6-5E6EC262CFC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 t="9211"/>
          <a:stretch/>
        </p:blipFill>
        <p:spPr>
          <a:xfrm>
            <a:off x="7429069" y="2238476"/>
            <a:ext cx="1601062" cy="1331601"/>
          </a:xfrm>
          <a:prstGeom prst="rect">
            <a:avLst/>
          </a:prstGeom>
        </p:spPr>
      </p:pic>
      <p:pic>
        <p:nvPicPr>
          <p:cNvPr id="43" name="Picture 42" descr="\documentclass{article}&#10;\usepackage{amsmath,amssymb,xcolor,slashed}&#10;\pagestyle{empty}&#10;\begin{document}&#10;&#10;\begin{align*}&#10;\frac{d\sigma}{d\mathcal{PS}} = d\hat{\sigma}\otimes J \rightarrow \frac{d\sigma}{d\tau\, d\varphi\, d\mathcal{PS}} = d\hat{\sigma}\otimes G(\varphi, \tau)&#10;\end{align*}&#10;&#10;\end{document}" title="IguanaTex Bitmap Display">
            <a:extLst>
              <a:ext uri="{FF2B5EF4-FFF2-40B4-BE49-F238E27FC236}">
                <a16:creationId xmlns:a16="http://schemas.microsoft.com/office/drawing/2014/main" id="{C886AAC7-A0D7-302C-5921-21CDAB755BF7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6015417" y="3775763"/>
            <a:ext cx="2971800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55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1F4DF-8B16-73DD-C054-433AFC8E1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83AE3-740F-8F79-89C5-CEFF54740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-17952"/>
            <a:ext cx="7276289" cy="985093"/>
          </a:xfrm>
        </p:spPr>
        <p:txBody>
          <a:bodyPr/>
          <a:lstStyle/>
          <a:p>
            <a:pPr defTabSz="914400"/>
            <a:r>
              <a:rPr lang="en-US" sz="3000" dirty="0"/>
              <a:t>Limits and bonus results 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1225FD8-0601-1E10-BAAC-D13742DBD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B5D494F-6E09-0C58-9B19-FFAC909A6957}"/>
              </a:ext>
            </a:extLst>
          </p:cNvPr>
          <p:cNvGraphicFramePr>
            <a:graphicFrameLocks noGrp="1"/>
          </p:cNvGraphicFramePr>
          <p:nvPr/>
        </p:nvGraphicFramePr>
        <p:xfrm>
          <a:off x="553916" y="4762410"/>
          <a:ext cx="8089547" cy="1658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451">
                  <a:extLst>
                    <a:ext uri="{9D8B030D-6E8A-4147-A177-3AD203B41FA5}">
                      <a16:colId xmlns:a16="http://schemas.microsoft.com/office/drawing/2014/main" val="1587820016"/>
                    </a:ext>
                  </a:extLst>
                </a:gridCol>
                <a:gridCol w="1637024">
                  <a:extLst>
                    <a:ext uri="{9D8B030D-6E8A-4147-A177-3AD203B41FA5}">
                      <a16:colId xmlns:a16="http://schemas.microsoft.com/office/drawing/2014/main" val="2273915048"/>
                    </a:ext>
                  </a:extLst>
                </a:gridCol>
                <a:gridCol w="1637024">
                  <a:extLst>
                    <a:ext uri="{9D8B030D-6E8A-4147-A177-3AD203B41FA5}">
                      <a16:colId xmlns:a16="http://schemas.microsoft.com/office/drawing/2014/main" val="3510398250"/>
                    </a:ext>
                  </a:extLst>
                </a:gridCol>
                <a:gridCol w="1637024">
                  <a:extLst>
                    <a:ext uri="{9D8B030D-6E8A-4147-A177-3AD203B41FA5}">
                      <a16:colId xmlns:a16="http://schemas.microsoft.com/office/drawing/2014/main" val="1212091358"/>
                    </a:ext>
                  </a:extLst>
                </a:gridCol>
                <a:gridCol w="1637024">
                  <a:extLst>
                    <a:ext uri="{9D8B030D-6E8A-4147-A177-3AD203B41FA5}">
                      <a16:colId xmlns:a16="http://schemas.microsoft.com/office/drawing/2014/main" val="1960920603"/>
                    </a:ext>
                  </a:extLst>
                </a:gridCol>
              </a:tblGrid>
              <a:tr h="582041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64969373"/>
                  </a:ext>
                </a:extLst>
              </a:tr>
              <a:tr h="494451"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83589903"/>
                  </a:ext>
                </a:extLst>
              </a:tr>
              <a:tr h="582041"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948685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97B37B4-6648-49AA-46D3-4CD69F999BB4}"/>
              </a:ext>
            </a:extLst>
          </p:cNvPr>
          <p:cNvSpPr txBox="1"/>
          <p:nvPr/>
        </p:nvSpPr>
        <p:spPr>
          <a:xfrm>
            <a:off x="749875" y="5453177"/>
            <a:ext cx="11161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Broadening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B3F960-E232-5D27-BB6E-F55335D065A1}"/>
              </a:ext>
            </a:extLst>
          </p:cNvPr>
          <p:cNvSpPr txBox="1"/>
          <p:nvPr/>
        </p:nvSpPr>
        <p:spPr>
          <a:xfrm>
            <a:off x="749875" y="5980608"/>
            <a:ext cx="11161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Jet shape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6143EF-049F-13AA-8F71-493105A8D5AD}"/>
              </a:ext>
            </a:extLst>
          </p:cNvPr>
          <p:cNvSpPr txBox="1"/>
          <p:nvPr/>
        </p:nvSpPr>
        <p:spPr>
          <a:xfrm>
            <a:off x="2220686" y="4806328"/>
            <a:ext cx="12644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Resummed (SJA)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E830B5-D808-F063-62DC-93624D1F0788}"/>
              </a:ext>
            </a:extLst>
          </p:cNvPr>
          <p:cNvSpPr txBox="1"/>
          <p:nvPr/>
        </p:nvSpPr>
        <p:spPr>
          <a:xfrm>
            <a:off x="3701215" y="4813322"/>
            <a:ext cx="1574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Fixed order (SJA)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2CB5B2-D7C5-02AD-B11B-AD1A4385F1CB}"/>
              </a:ext>
            </a:extLst>
          </p:cNvPr>
          <p:cNvSpPr txBox="1"/>
          <p:nvPr/>
        </p:nvSpPr>
        <p:spPr>
          <a:xfrm>
            <a:off x="5385916" y="4795737"/>
            <a:ext cx="15373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Resummed (WTA)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5E648C-0DE3-39BD-B3ED-AFE55742E32D}"/>
              </a:ext>
            </a:extLst>
          </p:cNvPr>
          <p:cNvSpPr txBox="1"/>
          <p:nvPr/>
        </p:nvSpPr>
        <p:spPr>
          <a:xfrm>
            <a:off x="7104185" y="4825069"/>
            <a:ext cx="14858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Fixed order (WTA)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C2D801-F447-EE36-9023-11558A521824}"/>
              </a:ext>
            </a:extLst>
          </p:cNvPr>
          <p:cNvSpPr txBox="1"/>
          <p:nvPr/>
        </p:nvSpPr>
        <p:spPr>
          <a:xfrm>
            <a:off x="494203" y="4372994"/>
            <a:ext cx="8142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Bonus result: </a:t>
            </a:r>
            <a:r>
              <a:rPr lang="en-US" b="1" i="1" dirty="0">
                <a:solidFill>
                  <a:srgbClr val="C0000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for the azimuthally integrated case,  several new results documented</a:t>
            </a:r>
            <a:endParaRPr lang="en-US" b="1" i="1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6A7BED-2CCA-5F6A-C972-34A167D295C7}"/>
              </a:ext>
            </a:extLst>
          </p:cNvPr>
          <p:cNvSpPr txBox="1"/>
          <p:nvPr/>
        </p:nvSpPr>
        <p:spPr>
          <a:xfrm>
            <a:off x="2220686" y="5466458"/>
            <a:ext cx="14805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Becher-Bell 2012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F1B63F-6FFA-9540-87E9-A34982550C68}"/>
              </a:ext>
            </a:extLst>
          </p:cNvPr>
          <p:cNvSpPr txBox="1"/>
          <p:nvPr/>
        </p:nvSpPr>
        <p:spPr>
          <a:xfrm>
            <a:off x="3701215" y="6017686"/>
            <a:ext cx="1574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Chien, Vitev 2014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1EF8B3-BA6B-3BB2-2968-BE18084593A0}"/>
              </a:ext>
            </a:extLst>
          </p:cNvPr>
          <p:cNvSpPr txBox="1"/>
          <p:nvPr/>
        </p:nvSpPr>
        <p:spPr>
          <a:xfrm>
            <a:off x="2220686" y="5947637"/>
            <a:ext cx="140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Kang, Ringer, </a:t>
            </a:r>
            <a:r>
              <a:rPr lang="en-US" sz="1200" i="1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Waalewijn</a:t>
            </a:r>
            <a:r>
              <a:rPr lang="en-US" sz="12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2017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7F5C4A-1689-E39A-4FDF-229140DF42EA}"/>
              </a:ext>
            </a:extLst>
          </p:cNvPr>
          <p:cNvSpPr txBox="1"/>
          <p:nvPr/>
        </p:nvSpPr>
        <p:spPr>
          <a:xfrm>
            <a:off x="5385916" y="5947637"/>
            <a:ext cx="15373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Kang, Ringer, </a:t>
            </a:r>
            <a:r>
              <a:rPr lang="en-US" sz="1200" i="1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Waalewijn</a:t>
            </a:r>
            <a:r>
              <a:rPr lang="en-US" sz="12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2017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B7F6EA-936E-CF89-0228-014C69AFA16E}"/>
              </a:ext>
            </a:extLst>
          </p:cNvPr>
          <p:cNvSpPr txBox="1"/>
          <p:nvPr/>
        </p:nvSpPr>
        <p:spPr>
          <a:xfrm>
            <a:off x="7033845" y="5947637"/>
            <a:ext cx="15194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Kang, Ringer, </a:t>
            </a:r>
            <a:r>
              <a:rPr lang="en-US" sz="1200" i="1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Waalewijn</a:t>
            </a:r>
            <a:r>
              <a:rPr lang="en-US" sz="12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2017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12B716-AB67-38D9-FF11-B079CC633C2B}"/>
              </a:ext>
            </a:extLst>
          </p:cNvPr>
          <p:cNvSpPr txBox="1"/>
          <p:nvPr/>
        </p:nvSpPr>
        <p:spPr>
          <a:xfrm>
            <a:off x="5385916" y="5429443"/>
            <a:ext cx="15741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Larkoski</a:t>
            </a:r>
            <a:r>
              <a:rPr lang="en-US" sz="12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Neill Thaler 2014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22B5BB-5010-57DC-E0C4-F2A73623F7B3}"/>
              </a:ext>
            </a:extLst>
          </p:cNvPr>
          <p:cNvSpPr txBox="1"/>
          <p:nvPr/>
        </p:nvSpPr>
        <p:spPr>
          <a:xfrm>
            <a:off x="3701215" y="5422526"/>
            <a:ext cx="1574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Ke, Terry, Vitev 2024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67B508-56BC-1E83-A9E7-3200858880E0}"/>
              </a:ext>
            </a:extLst>
          </p:cNvPr>
          <p:cNvSpPr txBox="1"/>
          <p:nvPr/>
        </p:nvSpPr>
        <p:spPr>
          <a:xfrm>
            <a:off x="7070617" y="5418552"/>
            <a:ext cx="15194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Ke, Terry, Vitev 2024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BD8A81-0101-D507-4A66-217EC3858BF6}"/>
              </a:ext>
            </a:extLst>
          </p:cNvPr>
          <p:cNvSpPr txBox="1"/>
          <p:nvPr/>
        </p:nvSpPr>
        <p:spPr>
          <a:xfrm>
            <a:off x="300272" y="1524558"/>
            <a:ext cx="842103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Checked the limit when the wedge goes to 2𝜋 we recover the azimuthally symmetric case</a:t>
            </a:r>
          </a:p>
          <a:p>
            <a:endParaRPr lang="en-US" dirty="0">
              <a:solidFill>
                <a:schemeClr val="accent1"/>
              </a:solidFill>
              <a:highlight>
                <a:srgbClr val="FFFFFF"/>
              </a:highlight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1"/>
              </a:solidFill>
              <a:highlight>
                <a:srgbClr val="FFFFFF"/>
              </a:highlight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Checked the </a:t>
            </a:r>
            <a:r>
              <a:rPr lang="en-US" dirty="0" err="1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subjet</a:t>
            </a:r>
            <a:r>
              <a:rPr lang="en-US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functions satisfy the same evolution equations as the full jet functions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  <a:highlight>
                <a:srgbClr val="FFFFFF"/>
              </a:highlight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  <a:highlight>
                <a:srgbClr val="FFFFFF"/>
              </a:highlight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Any naïve IR divergences vanish in energy distributions</a:t>
            </a:r>
          </a:p>
          <a:p>
            <a:endParaRPr lang="en-US" dirty="0">
              <a:solidFill>
                <a:schemeClr val="accent1"/>
              </a:solidFill>
              <a:highlight>
                <a:srgbClr val="FFFFFF"/>
              </a:highlight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0B6669-C30D-9B74-01F3-936D9030AC4C}"/>
              </a:ext>
            </a:extLst>
          </p:cNvPr>
          <p:cNvSpPr txBox="1"/>
          <p:nvPr/>
        </p:nvSpPr>
        <p:spPr>
          <a:xfrm>
            <a:off x="300272" y="1144955"/>
            <a:ext cx="6377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Results documented in the paper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1F4A48-96B4-29C0-007A-939B9F54016C}"/>
              </a:ext>
            </a:extLst>
          </p:cNvPr>
          <p:cNvSpPr txBox="1"/>
          <p:nvPr/>
        </p:nvSpPr>
        <p:spPr>
          <a:xfrm>
            <a:off x="6252101" y="1153111"/>
            <a:ext cx="2768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W. Ke, J. Terry et al. (2024)</a:t>
            </a:r>
          </a:p>
        </p:txBody>
      </p:sp>
      <p:pic>
        <p:nvPicPr>
          <p:cNvPr id="31" name="Picture 30" descr="\documentclass{article}&#10;\usepackage{amsmath,amssymb,xcolor,slashed}&#10;\pagestyle{empty}&#10;\begin{document}&#10;&#10;\begin{align*}&#10;\lim_{\varphi \rightarrow 2\pi}\psi_{i\, \mathrm{alg}}^{\mathrm{axis}}\left(\varphi, r, R\right) = \psi_{i\, \mathrm{alg}}^{\mathrm{axis}}\left(r, R\right)&#10;\end{align*}&#10;&#10;\end{document}" title="IguanaTex Bitmap Display">
            <a:extLst>
              <a:ext uri="{FF2B5EF4-FFF2-40B4-BE49-F238E27FC236}">
                <a16:creationId xmlns:a16="http://schemas.microsoft.com/office/drawing/2014/main" id="{303B2100-AEA2-5C5F-1E26-121DEF1E564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521208" y="1937485"/>
            <a:ext cx="2576340" cy="310623"/>
          </a:xfrm>
          <a:prstGeom prst="rect">
            <a:avLst/>
          </a:prstGeom>
        </p:spPr>
      </p:pic>
      <p:pic>
        <p:nvPicPr>
          <p:cNvPr id="32" name="Picture 31" descr="\documentclass{article}&#10;\usepackage{amsmath,amssymb,xcolor,slashed}&#10;\pagestyle{empty}&#10;\begin{document}&#10;&#10;\begin{align*}&#10;\lim_{\varphi \rightarrow 2\pi}G_{i\, \mathrm{alg}}^{\mathrm{axis}}\left(\varphi, \tau, p_T, R, \mu\right) = G_{i\, \mathrm{alg}}^{\mathrm{axis}}\left(\varphi, \tau, p_T, R, \mu\right)&#10;\end{align*}&#10;&#10;\end{document}" title="IguanaTex Bitmap Display">
            <a:extLst>
              <a:ext uri="{FF2B5EF4-FFF2-40B4-BE49-F238E27FC236}">
                <a16:creationId xmlns:a16="http://schemas.microsoft.com/office/drawing/2014/main" id="{3A792381-542F-D7AE-6BFF-104E6A4BFA6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968418" y="1932488"/>
            <a:ext cx="3629863" cy="29525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B2DB08A-2E5C-358D-A9AD-46CE1B846ED8}"/>
              </a:ext>
            </a:extLst>
          </p:cNvPr>
          <p:cNvSpPr txBox="1"/>
          <p:nvPr/>
        </p:nvSpPr>
        <p:spPr>
          <a:xfrm>
            <a:off x="1510050" y="2189490"/>
            <a:ext cx="3199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Azimuthal-dependent jet shape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B6C2237-104C-6570-4CAE-E9D69453722E}"/>
              </a:ext>
            </a:extLst>
          </p:cNvPr>
          <p:cNvSpPr txBox="1"/>
          <p:nvPr/>
        </p:nvSpPr>
        <p:spPr>
          <a:xfrm>
            <a:off x="5029627" y="2190266"/>
            <a:ext cx="336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Azimuthal-dependent jet broadening</a:t>
            </a:r>
          </a:p>
        </p:txBody>
      </p:sp>
      <p:pic>
        <p:nvPicPr>
          <p:cNvPr id="35" name="Picture 34" descr="\documentclass{article}&#10;\usepackage{amsmath,amssymb,xcolor,slashed}&#10;\pagestyle{empty}&#10;\begin{document}&#10;&#10;\begin{align*}&#10;    \mathcal{G}_{q\, {\mathrm k_T}}^{{\mathrm SJA}\, (1)} &amp; \left(\varphi, z_w, R, \omega_J, \mu\right) = \frac{\alpha_s C_F}{2\pi}\Bigg\{ \frac{\varphi}{2\pi}\left(\frac{1}{\epsilon^2}-\frac{L_R}{\epsilon}+\frac{3}{2\epsilon}+\frac{L_R^2}{2}-\frac{3}{2}L_R-\frac{17}{12}\pi^2+13\right) \delta\left(1-z_w\right) &#10;    \\&#10;    &amp; + \left(\frac{2\pi-\varphi}{2\pi}\right)\left[ \left(P_{gq}(z_w)+P_{qq}(z_w)\right) \left(L_R+2 \ln\left(z_w(1-z_w)\right)\right) + 1\right]&#10;     \\&#10;    &amp; +\left(\frac{2}{3}\pi^2-\frac{13}{2}\right) \delta\left(1-z_w\right) -\frac{1}{\epsilon_{\rm IR}} \operatorname{min}\left(\frac{\varphi}{2\pi}, \frac{2\pi-\varphi}{2\pi}\right)\left[  P_{qq}(z_w)+P_{gq}(z_w)\right]\Bigg\}&#10;\end{align*}&#10;&#10;\end{document}" title="IguanaTex Bitmap Display">
            <a:extLst>
              <a:ext uri="{FF2B5EF4-FFF2-40B4-BE49-F238E27FC236}">
                <a16:creationId xmlns:a16="http://schemas.microsoft.com/office/drawing/2014/main" id="{C6F617C5-726A-DA18-3154-EC4BF95E99B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rcRect l="36870" t="68054" r="14587" b="2295"/>
          <a:stretch/>
        </p:blipFill>
        <p:spPr>
          <a:xfrm>
            <a:off x="786927" y="3995284"/>
            <a:ext cx="2470462" cy="342792"/>
          </a:xfrm>
          <a:prstGeom prst="rect">
            <a:avLst/>
          </a:prstGeom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A7225B8-7A07-EF37-EDA3-38CEEAAC8787}"/>
              </a:ext>
            </a:extLst>
          </p:cNvPr>
          <p:cNvSpPr/>
          <p:nvPr/>
        </p:nvSpPr>
        <p:spPr>
          <a:xfrm>
            <a:off x="629588" y="3963629"/>
            <a:ext cx="2680878" cy="388848"/>
          </a:xfrm>
          <a:prstGeom prst="roundRect">
            <a:avLst/>
          </a:prstGeom>
          <a:solidFill>
            <a:srgbClr val="C00000">
              <a:alpha val="30000"/>
            </a:srgbClr>
          </a:solidFill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37" name="Picture 36" descr="\documentclass{article}&#10;\usepackage{amsmath,amssymb,xcolor,slashed}&#10;\pagestyle{empty}&#10;\begin{document}&#10;&#10;\begin{align*}&#10;\frac{d}{d \ln \mu}J_{i\, \mathrm{alg}}^{\mathrm{axis}}\left(p_T, R, \mu\right) = \frac{d}{d \ln \mu}G_{i\, \mathrm{alg}}^{\mathrm{axis}}\left(\varphi, \tau, p_T, R, \mu\right)&#10;\end{align*}&#10;&#10;\end{document}" title="IguanaTex Bitmap Display">
            <a:extLst>
              <a:ext uri="{FF2B5EF4-FFF2-40B4-BE49-F238E27FC236}">
                <a16:creationId xmlns:a16="http://schemas.microsoft.com/office/drawing/2014/main" id="{13A0EAF9-9581-8329-1D1B-325018EF1D9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16906" y="2804575"/>
            <a:ext cx="2918155" cy="316592"/>
          </a:xfrm>
          <a:prstGeom prst="rect">
            <a:avLst/>
          </a:prstGeom>
        </p:spPr>
      </p:pic>
      <p:pic>
        <p:nvPicPr>
          <p:cNvPr id="38" name="Picture 37" descr="\documentclass{article}&#10;\usepackage{amsmath,amssymb,xcolor,slashed}&#10;\pagestyle{empty}&#10;\begin{document}&#10;&#10;\begin{align*}&#10;\frac{d}{d \ln \mu}J_{i\, \mathrm{alg}}^{\mathrm{axis}}\left(z, p_T, R, \mu\right) = \frac{d}{d \ln \mu}G_{i\, \mathrm{alg}}^{\mathrm{axis}}\left(z, \varphi, \tau, p_T, R, \mu\right)&#10;\end{align*}&#10;&#10;\end{document}" title="IguanaTex Bitmap Display">
            <a:extLst>
              <a:ext uri="{FF2B5EF4-FFF2-40B4-BE49-F238E27FC236}">
                <a16:creationId xmlns:a16="http://schemas.microsoft.com/office/drawing/2014/main" id="{22ECCF72-A4B3-A6B3-0DEA-B146AE5885A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316909" y="3191439"/>
            <a:ext cx="3179688" cy="316592"/>
          </a:xfrm>
          <a:prstGeom prst="rect">
            <a:avLst/>
          </a:prstGeom>
        </p:spPr>
      </p:pic>
      <p:pic>
        <p:nvPicPr>
          <p:cNvPr id="39" name="Picture 38" descr="\documentclass{article}&#10;\usepackage{amsmath,amssymb,xcolor,slashed}&#10;\pagestyle{empty}&#10;\begin{document}&#10;&#10;\begin{align*}&#10;\frac{d}{d \ln{\mu}} J_{i\, \mathrm{alg}}^{\mathrm{axis}}\left(p_T, R, \mu\right) = \frac{d}{d \ln{\mu}} \mathcal{G}_{i\, \mathrm{alg}}^{\mathrm{axis}}\left(\varphi, z_w, p_T, R, \mu\right)&#10;\end{align*}&#10;&#10;\end{document}" title="IguanaTex Bitmap Display">
            <a:extLst>
              <a:ext uri="{FF2B5EF4-FFF2-40B4-BE49-F238E27FC236}">
                <a16:creationId xmlns:a16="http://schemas.microsoft.com/office/drawing/2014/main" id="{808661E4-22E0-91D1-DD20-825BFCC9F74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624115" y="2849258"/>
            <a:ext cx="3043341" cy="324060"/>
          </a:xfrm>
          <a:prstGeom prst="rect">
            <a:avLst/>
          </a:prstGeom>
        </p:spPr>
      </p:pic>
      <p:pic>
        <p:nvPicPr>
          <p:cNvPr id="40" name="Picture 39" descr="\documentclass{article}&#10;\usepackage{amsmath,amssymb,xcolor,slashed}&#10;\pagestyle{empty}&#10;\begin{document}&#10;&#10;\begin{align*}&#10;\frac{d}{d \ln{\mu}} J_{i\, \mathrm{alg}}^{\mathrm{axis}}\left(z, p_T, R, \mu\right) = \frac{d}{d \ln{\mu}} \mathcal{G}_{i\, \mathrm{alg}}^{\mathrm{axis}}\left(z, \varphi, z_w, p_T, R, \mu\right)&#10;\end{align*}&#10;&#10;\end{document}" title="IguanaTex Bitmap Display">
            <a:extLst>
              <a:ext uri="{FF2B5EF4-FFF2-40B4-BE49-F238E27FC236}">
                <a16:creationId xmlns:a16="http://schemas.microsoft.com/office/drawing/2014/main" id="{EA8AF1AE-2B48-1F68-7D13-CB9D4DFF994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672655" y="3235479"/>
            <a:ext cx="3249759" cy="318062"/>
          </a:xfrm>
          <a:prstGeom prst="rect">
            <a:avLst/>
          </a:prstGeom>
        </p:spPr>
      </p:pic>
      <p:pic>
        <p:nvPicPr>
          <p:cNvPr id="41" name="Picture 40" descr="\documentclass{article}&#10;\usepackage{amsmath,amssymb,xcolor,slashed}&#10;\pagestyle{empty}&#10;\begin{document}&#10;&#10;\begin{align*}&#10;\frac{1}{\epsilon_{\rm IR}}\sum_j \int dz_w\, z_w\, P_{ji}\left(z_w\right) = 0  &#10;\end{align*}&#10;&#10;\end{document}" title="IguanaTex Bitmap Display">
            <a:extLst>
              <a:ext uri="{FF2B5EF4-FFF2-40B4-BE49-F238E27FC236}">
                <a16:creationId xmlns:a16="http://schemas.microsoft.com/office/drawing/2014/main" id="{FA175183-CA84-7712-A3E1-ED66548F88F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973033" y="3936115"/>
            <a:ext cx="1799478" cy="385602"/>
          </a:xfrm>
          <a:prstGeom prst="rect">
            <a:avLst/>
          </a:prstGeom>
        </p:spPr>
      </p:pic>
      <p:pic>
        <p:nvPicPr>
          <p:cNvPr id="42" name="Picture 41" descr="\documentclass{article}&#10;\usepackage{amsmath,amssymb,xcolor,slashed}&#10;\pagestyle{empty}&#10;\begin{document}&#10;&#10;\begin{align*}&#10;\psi_{\mathrm{alg}}^{\mathrm{axis}}\left(\varphi, r, R\right) \sim \int d z_w\, z_w\, \mathcal{G}_{i\, \mathrm{alg}}^{\mathrm{axis}}\left(\varphi, z_w, R, \omega_J, \mu\right)&#10;\end{align*}&#10;&#10;\end{document}" title="IguanaTex Bitmap Display">
            <a:extLst>
              <a:ext uri="{FF2B5EF4-FFF2-40B4-BE49-F238E27FC236}">
                <a16:creationId xmlns:a16="http://schemas.microsoft.com/office/drawing/2014/main" id="{3D7EB2BC-A1A7-7217-AAA3-7DFC20720E2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482767" y="3960841"/>
            <a:ext cx="309372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24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5FFDA-6AD6-856F-AC3A-0D93DF2C0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338BC-0C30-9AD6-EDB1-96A012B3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-17952"/>
            <a:ext cx="7276289" cy="985093"/>
          </a:xfrm>
        </p:spPr>
        <p:txBody>
          <a:bodyPr/>
          <a:lstStyle/>
          <a:p>
            <a:pPr defTabSz="914400"/>
            <a:r>
              <a:rPr lang="en-US" sz="3000" dirty="0"/>
              <a:t>Application to </a:t>
            </a:r>
            <a:r>
              <a:rPr lang="en-US" sz="3000" dirty="0" err="1"/>
              <a:t>transversity</a:t>
            </a:r>
            <a:r>
              <a:rPr lang="en-US" sz="3000" dirty="0"/>
              <a:t> in DIS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1DD1AAC-070F-3F6D-6283-19C561EAD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DE3E2C-5B71-CA0A-AECF-D612EF484000}"/>
              </a:ext>
            </a:extLst>
          </p:cNvPr>
          <p:cNvSpPr txBox="1"/>
          <p:nvPr/>
        </p:nvSpPr>
        <p:spPr>
          <a:xfrm>
            <a:off x="355307" y="1135657"/>
            <a:ext cx="58988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The azimuthally asymmetric substructure provides a novel way to measure </a:t>
            </a:r>
            <a:r>
              <a:rPr lang="en-US" dirty="0">
                <a:solidFill>
                  <a:schemeClr val="accent3"/>
                </a:solidFill>
              </a:rPr>
              <a:t>h</a:t>
            </a:r>
            <a:r>
              <a:rPr lang="en-US" baseline="-25000" dirty="0">
                <a:solidFill>
                  <a:schemeClr val="accent3"/>
                </a:solidFill>
              </a:rPr>
              <a:t>1</a:t>
            </a:r>
            <a:r>
              <a:rPr lang="en-US" dirty="0">
                <a:solidFill>
                  <a:schemeClr val="accent3"/>
                </a:solidFill>
              </a:rPr>
              <a:t>(x), </a:t>
            </a:r>
            <a:r>
              <a:rPr lang="en-US" dirty="0"/>
              <a:t>as </a:t>
            </a:r>
            <a:r>
              <a:rPr lang="en-US" dirty="0" err="1"/>
              <a:t>transversity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does not couple to chiral-even distributions in the final state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With the leading cross section contributions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568276-F594-4457-0949-5F617E83C7C4}"/>
              </a:ext>
            </a:extLst>
          </p:cNvPr>
          <p:cNvSpPr txBox="1"/>
          <p:nvPr/>
        </p:nvSpPr>
        <p:spPr>
          <a:xfrm>
            <a:off x="6322678" y="6044843"/>
            <a:ext cx="2768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W. Ke, J. Terry et al. (2024)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808E4-7424-CBF7-2FA2-279613980862}"/>
              </a:ext>
            </a:extLst>
          </p:cNvPr>
          <p:cNvSpPr txBox="1"/>
          <p:nvPr/>
        </p:nvSpPr>
        <p:spPr>
          <a:xfrm>
            <a:off x="379988" y="1055823"/>
            <a:ext cx="86251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Measuring the collinear </a:t>
            </a:r>
            <a:r>
              <a:rPr lang="en-US" b="1" dirty="0" err="1">
                <a:solidFill>
                  <a:schemeClr val="accent3"/>
                </a:solidFill>
              </a:rPr>
              <a:t>transversity</a:t>
            </a:r>
            <a:r>
              <a:rPr lang="en-US" b="1" dirty="0">
                <a:solidFill>
                  <a:schemeClr val="accent3"/>
                </a:solidFill>
              </a:rPr>
              <a:t> function h</a:t>
            </a:r>
            <a:r>
              <a:rPr lang="en-US" b="1" baseline="-25000" dirty="0">
                <a:solidFill>
                  <a:schemeClr val="accent3"/>
                </a:solidFill>
              </a:rPr>
              <a:t>1</a:t>
            </a:r>
            <a:r>
              <a:rPr lang="en-US" b="1" dirty="0">
                <a:solidFill>
                  <a:schemeClr val="accent3"/>
                </a:solidFill>
              </a:rPr>
              <a:t>(x) is challenging</a:t>
            </a:r>
            <a:endParaRPr lang="en-US" b="1" baseline="-25000" dirty="0">
              <a:solidFill>
                <a:schemeClr val="accent3"/>
              </a:solidFill>
            </a:endParaRPr>
          </a:p>
        </p:txBody>
      </p:sp>
      <p:pic>
        <p:nvPicPr>
          <p:cNvPr id="29" name="Picture 28" descr="Chart, histogram&#10;&#10;AI-generated content may be incorrect.">
            <a:extLst>
              <a:ext uri="{FF2B5EF4-FFF2-40B4-BE49-F238E27FC236}">
                <a16:creationId xmlns:a16="http://schemas.microsoft.com/office/drawing/2014/main" id="{35096957-621E-0993-EF14-9380A2998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49" y="4071845"/>
            <a:ext cx="6508657" cy="206281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83FE76D-8F65-4B49-B8E2-80938A1B0ADD}"/>
              </a:ext>
            </a:extLst>
          </p:cNvPr>
          <p:cNvSpPr txBox="1"/>
          <p:nvPr/>
        </p:nvSpPr>
        <p:spPr>
          <a:xfrm>
            <a:off x="506590" y="6075620"/>
            <a:ext cx="5678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Predicted asymmetry at the EIC for various kinematic conditions </a:t>
            </a:r>
          </a:p>
        </p:txBody>
      </p:sp>
      <p:pic>
        <p:nvPicPr>
          <p:cNvPr id="32" name="Picture 31" descr="Text&#10;&#10;AI-generated content may be incorrect.">
            <a:extLst>
              <a:ext uri="{FF2B5EF4-FFF2-40B4-BE49-F238E27FC236}">
                <a16:creationId xmlns:a16="http://schemas.microsoft.com/office/drawing/2014/main" id="{94867301-A0AA-8142-9E1E-37A673C75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484" y="3575508"/>
            <a:ext cx="3953767" cy="555943"/>
          </a:xfrm>
          <a:prstGeom prst="rect">
            <a:avLst/>
          </a:prstGeom>
        </p:spPr>
      </p:pic>
      <p:pic>
        <p:nvPicPr>
          <p:cNvPr id="34" name="Picture 33" descr="Chart, line chart&#10;&#10;AI-generated content may be incorrect.">
            <a:extLst>
              <a:ext uri="{FF2B5EF4-FFF2-40B4-BE49-F238E27FC236}">
                <a16:creationId xmlns:a16="http://schemas.microsoft.com/office/drawing/2014/main" id="{8ABEA21D-3A5E-170E-70D8-06D69A4CD3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59"/>
          <a:stretch/>
        </p:blipFill>
        <p:spPr>
          <a:xfrm>
            <a:off x="6116128" y="1385133"/>
            <a:ext cx="2974808" cy="2235200"/>
          </a:xfrm>
          <a:prstGeom prst="rect">
            <a:avLst/>
          </a:prstGeom>
        </p:spPr>
      </p:pic>
      <p:pic>
        <p:nvPicPr>
          <p:cNvPr id="36" name="Picture 35" descr="Text, letter&#10;&#10;AI-generated content may be incorrect.">
            <a:extLst>
              <a:ext uri="{FF2B5EF4-FFF2-40B4-BE49-F238E27FC236}">
                <a16:creationId xmlns:a16="http://schemas.microsoft.com/office/drawing/2014/main" id="{F4E9D8F5-C55A-E02D-1F96-E39F28F92A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5568" y="3372134"/>
            <a:ext cx="2045917" cy="6438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98E7D67-F53A-283B-C431-8B46A017DF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469" y="2963033"/>
            <a:ext cx="3216453" cy="39709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ADE48C8-30C3-CD87-83DE-AB06436192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617" y="2624927"/>
            <a:ext cx="2902071" cy="35739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2B1A679-37B1-B5B4-218F-5BE976CA0506}"/>
              </a:ext>
            </a:extLst>
          </p:cNvPr>
          <p:cNvSpPr txBox="1"/>
          <p:nvPr/>
        </p:nvSpPr>
        <p:spPr>
          <a:xfrm>
            <a:off x="266551" y="3384601"/>
            <a:ext cx="24829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Measurable final-state</a:t>
            </a:r>
          </a:p>
          <a:p>
            <a:r>
              <a:rPr lang="en-US" sz="1600" b="1" i="1" dirty="0">
                <a:solidFill>
                  <a:srgbClr val="C0000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transverse spin asymmetry</a:t>
            </a:r>
            <a:endParaRPr lang="en-US" sz="1600" b="1" i="1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842A40-0186-7BF0-F09D-52DA1B20D350}"/>
              </a:ext>
            </a:extLst>
          </p:cNvPr>
          <p:cNvSpPr txBox="1"/>
          <p:nvPr/>
        </p:nvSpPr>
        <p:spPr>
          <a:xfrm>
            <a:off x="6730909" y="4229517"/>
            <a:ext cx="21908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Based upon assumed 10 % non-perturbative  spin-dependent contribution to jet broadening and </a:t>
            </a:r>
            <a:r>
              <a:rPr lang="en-US" sz="1400" dirty="0" err="1">
                <a:solidFill>
                  <a:srgbClr val="0070C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transversity</a:t>
            </a:r>
            <a:r>
              <a:rPr lang="en-US" sz="1400" dirty="0">
                <a:solidFill>
                  <a:srgbClr val="0070C0"/>
                </a:solidFill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parametrized as in  </a:t>
            </a:r>
            <a:endParaRPr lang="en-US" sz="1400" dirty="0">
              <a:solidFill>
                <a:srgbClr val="0070C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217389-EC3B-1F6F-9DFD-1FA6DE286364}"/>
              </a:ext>
            </a:extLst>
          </p:cNvPr>
          <p:cNvSpPr txBox="1"/>
          <p:nvPr/>
        </p:nvSpPr>
        <p:spPr>
          <a:xfrm>
            <a:off x="6768987" y="5521808"/>
            <a:ext cx="2114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Z. Kang et al. (2015)</a:t>
            </a:r>
          </a:p>
        </p:txBody>
      </p:sp>
    </p:spTree>
    <p:extLst>
      <p:ext uri="{BB962C8B-B14F-4D97-AF65-F5344CB8AC3E}">
        <p14:creationId xmlns:p14="http://schemas.microsoft.com/office/powerpoint/2010/main" val="3675896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9C1C-4ACC-764F-9976-494DB529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11505"/>
            <a:ext cx="6549122" cy="985093"/>
          </a:xfrm>
        </p:spPr>
        <p:txBody>
          <a:bodyPr/>
          <a:lstStyle/>
          <a:p>
            <a:pPr defTabSz="914400"/>
            <a:r>
              <a:rPr lang="en-US" sz="3000" dirty="0"/>
              <a:t>Conclusions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1538337-9527-578B-41FE-2247EEAF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7197FB0-FE8C-F672-FEF6-1C28853AF9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2678" y="1068858"/>
            <a:ext cx="8449549" cy="5107951"/>
          </a:xfrm>
          <a:noFill/>
        </p:spPr>
        <p:txBody>
          <a:bodyPr vert="horz">
            <a:normAutofit fontScale="85000" lnSpcReduction="10000"/>
          </a:bodyPr>
          <a:lstStyle/>
          <a:p>
            <a:pPr marL="118872" indent="0">
              <a:lnSpc>
                <a:spcPct val="90000"/>
              </a:lnSpc>
              <a:buClr>
                <a:schemeClr val="tx1"/>
              </a:buClr>
              <a:buNone/>
            </a:pPr>
            <a:endParaRPr lang="en-US" sz="900" dirty="0"/>
          </a:p>
          <a:p>
            <a:pPr>
              <a:lnSpc>
                <a:spcPct val="90000"/>
              </a:lnSpc>
              <a:buClr>
                <a:schemeClr val="tx1"/>
              </a:buClr>
            </a:pPr>
            <a:endParaRPr lang="en-US" sz="900" dirty="0"/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900" dirty="0">
                <a:latin typeface="Helvetica" pitchFamily="2" charset="0"/>
              </a:rPr>
              <a:t>Hadronization and hadronic final states are an important part of the EIC program 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900" dirty="0">
                <a:latin typeface="Helvetica" pitchFamily="2" charset="0"/>
              </a:rPr>
              <a:t>Many of the CNM effects can be understood from the scattering and  evolution of in-medium </a:t>
            </a:r>
            <a:r>
              <a:rPr lang="en-US" sz="1900" dirty="0" err="1">
                <a:latin typeface="Helvetica" pitchFamily="2" charset="0"/>
              </a:rPr>
              <a:t>parton</a:t>
            </a:r>
            <a:r>
              <a:rPr lang="en-US" sz="1900" dirty="0">
                <a:latin typeface="Helvetica" pitchFamily="2" charset="0"/>
              </a:rPr>
              <a:t> showers. </a:t>
            </a:r>
            <a:r>
              <a:rPr lang="en-US" sz="1900" dirty="0" err="1">
                <a:latin typeface="Helvetica" pitchFamily="2" charset="0"/>
              </a:rPr>
              <a:t>Resummation</a:t>
            </a:r>
            <a:r>
              <a:rPr lang="en-US" sz="1900" dirty="0">
                <a:latin typeface="Helvetica" pitchFamily="2" charset="0"/>
              </a:rPr>
              <a:t> of large nuclear matter-induced logarithms is essential to interpret the results from reactions with nuclei</a:t>
            </a:r>
            <a:endParaRPr lang="en-US" sz="800" dirty="0">
              <a:latin typeface="Helvetica" pitchFamily="2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900" dirty="0">
                <a:latin typeface="Helvetica" pitchFamily="2" charset="0"/>
              </a:rPr>
              <a:t>An RG evolution approach was developed, provides unique analytic insights into this problem. It is fast, efficient, improvable, and resulted in a new set of evolution equations   </a:t>
            </a:r>
            <a:endParaRPr lang="en-US" sz="800" dirty="0">
              <a:latin typeface="Helvetica" pitchFamily="2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900" dirty="0">
                <a:latin typeface="Helvetica" pitchFamily="2" charset="0"/>
              </a:rPr>
              <a:t>It was first applied it to collinear factorization, exemplified by SIDIS. Understood analytically </a:t>
            </a:r>
            <a:r>
              <a:rPr lang="en-US" sz="1900" dirty="0" err="1">
                <a:latin typeface="Helvetica" pitchFamily="2" charset="0"/>
              </a:rPr>
              <a:t>parton</a:t>
            </a:r>
            <a:r>
              <a:rPr lang="en-US" sz="1900" dirty="0">
                <a:latin typeface="Helvetica" pitchFamily="2" charset="0"/>
              </a:rPr>
              <a:t> shower energy loss, and demonstrated applications to phenomenology – HERMES, EMC and EIC.    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900" dirty="0">
                <a:latin typeface="Helvetica" pitchFamily="2" charset="0"/>
              </a:rPr>
              <a:t>The in-medium RG formalism to TMD factorization on the example of DY, unifying broadening and radiative corrections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900" dirty="0">
                <a:latin typeface="Helvetica" pitchFamily="2" charset="0"/>
              </a:rPr>
              <a:t>In addition to RG evolution, rapidity renormalization group equations (RRG) that take into account the LPM effect. It limits the BFKL growth of target density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latin typeface="Helvetica" pitchFamily="2" charset="0"/>
              </a:rPr>
              <a:t>T</a:t>
            </a:r>
            <a:r>
              <a:rPr lang="en-US" sz="2000" dirty="0">
                <a:latin typeface="Helvetica" pitchFamily="2" charset="0"/>
              </a:rPr>
              <a:t>he in-medium TMD formalism was applied to phenomenology. Good description of fixed target DY experiments with </a:t>
            </a:r>
            <a:r>
              <a:rPr lang="en-US" dirty="0">
                <a:latin typeface="Helvetica" pitchFamily="2" charset="0"/>
              </a:rPr>
              <a:t>c</a:t>
            </a:r>
            <a:r>
              <a:rPr lang="en-US" sz="2000" dirty="0">
                <a:latin typeface="Helvetica" pitchFamily="2" charset="0"/>
              </a:rPr>
              <a:t>lear paths for improvement, e.g. matching onto collinear factorization at high </a:t>
            </a:r>
            <a:r>
              <a:rPr lang="en-US" sz="2000" dirty="0" err="1">
                <a:latin typeface="Helvetica" pitchFamily="2" charset="0"/>
              </a:rPr>
              <a:t>p</a:t>
            </a:r>
            <a:r>
              <a:rPr lang="en-US" sz="2000" baseline="-25000" dirty="0" err="1">
                <a:latin typeface="Helvetica" pitchFamily="2" charset="0"/>
              </a:rPr>
              <a:t>T</a:t>
            </a:r>
            <a:endParaRPr lang="en-US" sz="2400" baseline="-25000" dirty="0"/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900" dirty="0"/>
              <a:t>There is growing interest in studying effects of spin correlations, medium inhomogeneities, and flow. To address this, the theory of azimuthal-dependent jet shape and jet broadening (SJA, WTA; (semi)inclusive; fixed-order, </a:t>
            </a:r>
            <a:r>
              <a:rPr lang="en-US" sz="1900" dirty="0" err="1"/>
              <a:t>resummed</a:t>
            </a:r>
            <a:r>
              <a:rPr lang="en-US" sz="1900" dirty="0"/>
              <a:t>) was developed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900" dirty="0"/>
              <a:t>The new azimuthal anisotropic observables open possibilities to study QCD dynamics and nucleon/nuclear structure. </a:t>
            </a:r>
            <a:r>
              <a:rPr lang="en-US" sz="1900" dirty="0" err="1"/>
              <a:t>Transversity</a:t>
            </a:r>
            <a:r>
              <a:rPr lang="en-US" sz="1900" dirty="0"/>
              <a:t> h</a:t>
            </a:r>
            <a:r>
              <a:rPr lang="en-US" sz="1900" baseline="-25000" dirty="0"/>
              <a:t>1</a:t>
            </a:r>
            <a:r>
              <a:rPr lang="en-US" sz="1900" dirty="0"/>
              <a:t> couples to chiral-odd jet substructure, resulting in transverse spin asymmetries that can be measured ta the EIC  </a:t>
            </a:r>
            <a:endParaRPr lang="en-US" sz="1900" baseline="-25000" dirty="0"/>
          </a:p>
          <a:p>
            <a:pPr>
              <a:lnSpc>
                <a:spcPct val="90000"/>
              </a:lnSpc>
              <a:buClr>
                <a:schemeClr val="tx1"/>
              </a:buClr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11053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46E1C-86D4-6C7D-BD9C-D48060772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0EF2-0052-D42C-47B4-C12B2C889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49" y="11505"/>
            <a:ext cx="6840841" cy="985093"/>
          </a:xfrm>
        </p:spPr>
        <p:txBody>
          <a:bodyPr/>
          <a:lstStyle/>
          <a:p>
            <a:pPr defTabSz="914400"/>
            <a:r>
              <a:rPr lang="en-US" sz="3000" dirty="0"/>
              <a:t>Hadron production – quarkonium physics for the EIC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620080B-69C7-388F-998B-78EA591B4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08694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773A0-C26C-9B66-4312-A4ED4AD0D6C1}"/>
              </a:ext>
            </a:extLst>
          </p:cNvPr>
          <p:cNvSpPr txBox="1"/>
          <p:nvPr/>
        </p:nvSpPr>
        <p:spPr>
          <a:xfrm>
            <a:off x="6896558" y="2678382"/>
            <a:ext cx="22380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6"/>
                </a:solidFill>
              </a:rPr>
              <a:t>Tom Mehen (1970-2024)</a:t>
            </a:r>
            <a:endParaRPr lang="en-US" sz="1400" b="1" i="1" baseline="-25000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772B15-1223-3E8E-151E-D6912044F441}"/>
              </a:ext>
            </a:extLst>
          </p:cNvPr>
          <p:cNvSpPr txBox="1"/>
          <p:nvPr/>
        </p:nvSpPr>
        <p:spPr>
          <a:xfrm>
            <a:off x="334025" y="1028960"/>
            <a:ext cx="6946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Understanding hadronization is essential because most everything that we measure in QCD collider experiments (other than electroweak signals) is via hadronic final states </a:t>
            </a:r>
            <a:endParaRPr lang="en-US" sz="1600" b="1" baseline="-25000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682242-2BF7-7C9C-FADD-A69799B993EA}"/>
              </a:ext>
            </a:extLst>
          </p:cNvPr>
          <p:cNvSpPr txBox="1"/>
          <p:nvPr/>
        </p:nvSpPr>
        <p:spPr>
          <a:xfrm>
            <a:off x="432445" y="1570386"/>
            <a:ext cx="68482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r>
              <a:rPr lang="en-US" sz="1600" dirty="0">
                <a:solidFill>
                  <a:schemeClr val="accent1"/>
                </a:solidFill>
                <a:latin typeface="Helvetica" pitchFamily="2" charset="0"/>
              </a:rPr>
              <a:t>Uncertainties still remain - independent fragmentation / open heavy flavor,  </a:t>
            </a:r>
            <a:r>
              <a:rPr lang="en-US" sz="1600" dirty="0" err="1">
                <a:solidFill>
                  <a:schemeClr val="accent1"/>
                </a:solidFill>
                <a:latin typeface="Helvetica" pitchFamily="2" charset="0"/>
              </a:rPr>
              <a:t>quarkonia</a:t>
            </a:r>
            <a:r>
              <a:rPr lang="en-US" sz="1600" dirty="0">
                <a:solidFill>
                  <a:schemeClr val="accent1"/>
                </a:solidFill>
                <a:latin typeface="Helvetica" pitchFamily="2" charset="0"/>
              </a:rPr>
              <a:t>/LDMEs, coalescence, and string or cluster fragmentation in event generators 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FA7854-9D61-6AD4-97CC-9049354C5856}"/>
              </a:ext>
            </a:extLst>
          </p:cNvPr>
          <p:cNvSpPr txBox="1"/>
          <p:nvPr/>
        </p:nvSpPr>
        <p:spPr>
          <a:xfrm>
            <a:off x="3561313" y="6161435"/>
            <a:ext cx="2092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D. Boer et al. (2024)</a:t>
            </a:r>
          </a:p>
        </p:txBody>
      </p:sp>
      <p:pic>
        <p:nvPicPr>
          <p:cNvPr id="1026" name="Picture 2" descr="Thomas Carlos Mehen obituary, Hillsborough, NC">
            <a:extLst>
              <a:ext uri="{FF2B5EF4-FFF2-40B4-BE49-F238E27FC236}">
                <a16:creationId xmlns:a16="http://schemas.microsoft.com/office/drawing/2014/main" id="{96381FB3-605E-8D9C-B1E8-D05E2728F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586" y="1037802"/>
            <a:ext cx="1560440" cy="15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iagram&#10;&#10;AI-generated content may be incorrect.">
            <a:extLst>
              <a:ext uri="{FF2B5EF4-FFF2-40B4-BE49-F238E27FC236}">
                <a16:creationId xmlns:a16="http://schemas.microsoft.com/office/drawing/2014/main" id="{F90E2DBF-B931-4F35-29E1-50BA25E81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745" y="2900975"/>
            <a:ext cx="2920924" cy="30889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841048-EA44-EEB4-5C38-445948AF3550}"/>
              </a:ext>
            </a:extLst>
          </p:cNvPr>
          <p:cNvSpPr txBox="1"/>
          <p:nvPr/>
        </p:nvSpPr>
        <p:spPr>
          <a:xfrm>
            <a:off x="342990" y="5179237"/>
            <a:ext cx="5898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Helvetica" pitchFamily="2" charset="0"/>
              </a:rPr>
              <a:t>A comprehensive, theory driven case for quarkonium studies at the EIC. Polarization, diffractive production, relation to GPDs, cold nuclear matter dissociation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3759AC-7E7E-D6FA-B2F6-A87016230ACF}"/>
              </a:ext>
            </a:extLst>
          </p:cNvPr>
          <p:cNvSpPr txBox="1"/>
          <p:nvPr/>
        </p:nvSpPr>
        <p:spPr>
          <a:xfrm>
            <a:off x="6012611" y="5955828"/>
            <a:ext cx="310550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6"/>
                </a:solidFill>
              </a:rPr>
              <a:t>Example of the EIC discriminating power </a:t>
            </a:r>
            <a:r>
              <a:rPr lang="en-US" sz="1400" b="1" i="1" dirty="0" err="1">
                <a:solidFill>
                  <a:schemeClr val="accent6"/>
                </a:solidFill>
              </a:rPr>
              <a:t>wrt</a:t>
            </a:r>
            <a:r>
              <a:rPr lang="en-US" sz="1400" b="1" i="1" dirty="0">
                <a:solidFill>
                  <a:schemeClr val="accent6"/>
                </a:solidFill>
              </a:rPr>
              <a:t> LDMEs</a:t>
            </a:r>
            <a:endParaRPr lang="en-US" sz="1400" b="1" i="1" baseline="-25000" dirty="0">
              <a:solidFill>
                <a:schemeClr val="accent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1AB299-432E-C5FE-5056-8F402A311317}"/>
              </a:ext>
            </a:extLst>
          </p:cNvPr>
          <p:cNvSpPr txBox="1"/>
          <p:nvPr/>
        </p:nvSpPr>
        <p:spPr>
          <a:xfrm>
            <a:off x="3429853" y="5118523"/>
            <a:ext cx="2582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M. Copeland et al. (2023)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0FCC1B-6C62-ABC8-E64F-D3C2B905071A}"/>
              </a:ext>
            </a:extLst>
          </p:cNvPr>
          <p:cNvSpPr txBox="1"/>
          <p:nvPr/>
        </p:nvSpPr>
        <p:spPr>
          <a:xfrm>
            <a:off x="411127" y="2429202"/>
            <a:ext cx="58987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Helvetica" pitchFamily="2" charset="0"/>
              </a:rPr>
              <a:t>Polarized J/𝜓 production at the EIC and TMD physics     </a:t>
            </a:r>
          </a:p>
        </p:txBody>
      </p:sp>
      <p:pic>
        <p:nvPicPr>
          <p:cNvPr id="33" name="Picture 32" descr="Chart, line chart&#10;&#10;AI-generated content may be incorrect.">
            <a:extLst>
              <a:ext uri="{FF2B5EF4-FFF2-40B4-BE49-F238E27FC236}">
                <a16:creationId xmlns:a16="http://schemas.microsoft.com/office/drawing/2014/main" id="{3A90B4B0-FE1B-A476-996C-ADD52061E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128" y="2996985"/>
            <a:ext cx="3479386" cy="19128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00A46FE-6D64-ECAF-7FF4-C587259DD2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498" y="4766369"/>
            <a:ext cx="3258234" cy="357186"/>
          </a:xfrm>
          <a:prstGeom prst="rect">
            <a:avLst/>
          </a:prstGeom>
        </p:spPr>
      </p:pic>
      <p:pic>
        <p:nvPicPr>
          <p:cNvPr id="37" name="Picture 36" descr="Text&#10;&#10;AI-generated content may be incorrect.">
            <a:extLst>
              <a:ext uri="{FF2B5EF4-FFF2-40B4-BE49-F238E27FC236}">
                <a16:creationId xmlns:a16="http://schemas.microsoft.com/office/drawing/2014/main" id="{EACC2AE2-86A6-0535-B460-82BEB19725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2880" y="3044755"/>
            <a:ext cx="2249854" cy="53236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F2196E9-4099-8A35-3B9A-80C9DC94827A}"/>
              </a:ext>
            </a:extLst>
          </p:cNvPr>
          <p:cNvSpPr txBox="1"/>
          <p:nvPr/>
        </p:nvSpPr>
        <p:spPr>
          <a:xfrm>
            <a:off x="3939813" y="3577115"/>
            <a:ext cx="20235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7030A0"/>
                </a:solidFill>
              </a:rPr>
              <a:t>New results of quark fragmentation; dominance of photon-gluon fusion in the accessible Q</a:t>
            </a:r>
            <a:r>
              <a:rPr lang="en-US" sz="1200" b="1" baseline="30000" dirty="0">
                <a:solidFill>
                  <a:srgbClr val="7030A0"/>
                </a:solidFill>
              </a:rPr>
              <a:t>2</a:t>
            </a:r>
            <a:r>
              <a:rPr lang="en-US" sz="1200" b="1" dirty="0">
                <a:solidFill>
                  <a:srgbClr val="7030A0"/>
                </a:solidFill>
              </a:rPr>
              <a:t> range; a new way to probe gluon TMDs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03E745A-73CB-32F7-71C1-2207CD6E678C}"/>
              </a:ext>
            </a:extLst>
          </p:cNvPr>
          <p:cNvSpPr txBox="1"/>
          <p:nvPr/>
        </p:nvSpPr>
        <p:spPr>
          <a:xfrm>
            <a:off x="557580" y="4970222"/>
            <a:ext cx="2768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6"/>
                </a:solidFill>
              </a:rPr>
              <a:t>Unpolarized </a:t>
            </a:r>
            <a:r>
              <a:rPr lang="en-US" sz="1400" b="1" i="1" dirty="0" err="1">
                <a:solidFill>
                  <a:schemeClr val="accent6"/>
                </a:solidFill>
              </a:rPr>
              <a:t>partons</a:t>
            </a:r>
            <a:r>
              <a:rPr lang="en-US" sz="1400" b="1" i="1" dirty="0">
                <a:solidFill>
                  <a:schemeClr val="accent6"/>
                </a:solidFill>
              </a:rPr>
              <a:t> → longitudinally polarized J/𝜓 </a:t>
            </a:r>
            <a:endParaRPr lang="en-US" sz="1400" b="1" i="1" baseline="-25000" dirty="0">
              <a:solidFill>
                <a:schemeClr val="accent6"/>
              </a:solidFill>
            </a:endParaRPr>
          </a:p>
        </p:txBody>
      </p:sp>
      <p:pic>
        <p:nvPicPr>
          <p:cNvPr id="41" name="Picture 40" descr="Chart&#10;&#10;AI-generated content may be incorrect.">
            <a:extLst>
              <a:ext uri="{FF2B5EF4-FFF2-40B4-BE49-F238E27FC236}">
                <a16:creationId xmlns:a16="http://schemas.microsoft.com/office/drawing/2014/main" id="{B8293086-B338-E721-B626-9338537886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036" y="3245419"/>
            <a:ext cx="262327" cy="158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16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9C1C-4ACC-764F-9976-494DB529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49" y="11505"/>
            <a:ext cx="6840841" cy="985093"/>
          </a:xfrm>
        </p:spPr>
        <p:txBody>
          <a:bodyPr/>
          <a:lstStyle/>
          <a:p>
            <a:pPr defTabSz="914400"/>
            <a:r>
              <a:rPr lang="en-US" sz="3000" dirty="0"/>
              <a:t>A renormalization group approach to multi-scale physics in </a:t>
            </a:r>
            <a:r>
              <a:rPr lang="en-US" sz="3000" dirty="0" err="1"/>
              <a:t>eA</a:t>
            </a:r>
            <a:r>
              <a:rPr lang="en-US" sz="3000" dirty="0"/>
              <a:t> and </a:t>
            </a:r>
            <a:r>
              <a:rPr lang="en-US" sz="3000" dirty="0" err="1"/>
              <a:t>pA</a:t>
            </a:r>
            <a:endParaRPr lang="en-US" sz="3000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1538337-9527-578B-41FE-2247EEAF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08694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E5327F-0D8D-0B29-9F61-E3BA2FC12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5946" y="1839770"/>
            <a:ext cx="3597982" cy="16031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267882-C5F6-B347-C618-C1D90081C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8000"/>
                    </a14:imgEffect>
                  </a14:imgLayer>
                </a14:imgProps>
              </a:ext>
            </a:extLst>
          </a:blip>
          <a:srcRect t="14577"/>
          <a:stretch/>
        </p:blipFill>
        <p:spPr>
          <a:xfrm>
            <a:off x="2642150" y="3421713"/>
            <a:ext cx="2723087" cy="6959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6D6C1B-2C78-4F8A-36D2-83BD793F48B6}"/>
              </a:ext>
            </a:extLst>
          </p:cNvPr>
          <p:cNvSpPr/>
          <p:nvPr/>
        </p:nvSpPr>
        <p:spPr>
          <a:xfrm>
            <a:off x="5466911" y="4718251"/>
            <a:ext cx="34574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The large separation of scales and appearance of divergences calls for renormalization group analysis. One encounters </a:t>
            </a:r>
            <a:r>
              <a:rPr lang="en-US" sz="1600" dirty="0">
                <a:solidFill>
                  <a:schemeClr val="accent3"/>
                </a:solidFill>
                <a:latin typeface="Helvetica" pitchFamily="2" charset="0"/>
              </a:rPr>
              <a:t>many ratios of scales</a:t>
            </a:r>
            <a:r>
              <a:rPr lang="en-US" sz="1600" dirty="0">
                <a:latin typeface="Helvetica" pitchFamily="2" charset="0"/>
              </a:rPr>
              <a:t> in DIS on nuclei. We aim to </a:t>
            </a:r>
            <a:r>
              <a:rPr lang="en-US" sz="1600" dirty="0" err="1">
                <a:latin typeface="Helvetica" pitchFamily="2" charset="0"/>
              </a:rPr>
              <a:t>resum</a:t>
            </a:r>
            <a:r>
              <a:rPr lang="en-US" sz="1600" dirty="0">
                <a:latin typeface="Helvetica" pitchFamily="2" charset="0"/>
              </a:rPr>
              <a:t> large logarithms of </a:t>
            </a:r>
            <a:r>
              <a:rPr lang="en-US" sz="1600" dirty="0">
                <a:solidFill>
                  <a:schemeClr val="accent3"/>
                </a:solidFill>
                <a:latin typeface="Helvetica" pitchFamily="2" charset="0"/>
              </a:rPr>
              <a:t>Q/Qo </a:t>
            </a:r>
            <a:r>
              <a:rPr lang="en-US" sz="1600" dirty="0">
                <a:latin typeface="Helvetica" pitchFamily="2" charset="0"/>
              </a:rPr>
              <a:t>and </a:t>
            </a:r>
            <a:r>
              <a:rPr lang="en-US" sz="1600" dirty="0">
                <a:solidFill>
                  <a:schemeClr val="accent3"/>
                </a:solidFill>
                <a:latin typeface="Helvetica" pitchFamily="2" charset="0"/>
              </a:rPr>
              <a:t>E/ξ</a:t>
            </a:r>
            <a:r>
              <a:rPr lang="en-US" sz="1600" baseline="30000" dirty="0">
                <a:solidFill>
                  <a:schemeClr val="accent3"/>
                </a:solidFill>
                <a:latin typeface="Helvetica" pitchFamily="2" charset="0"/>
              </a:rPr>
              <a:t>2</a:t>
            </a:r>
            <a:r>
              <a:rPr lang="en-US" sz="1600" dirty="0">
                <a:solidFill>
                  <a:schemeClr val="accent3"/>
                </a:solidFill>
                <a:latin typeface="Helvetica" pitchFamily="2" charset="0"/>
              </a:rPr>
              <a:t>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824D11-8A33-F1CF-44D8-F70CD2890446}"/>
              </a:ext>
            </a:extLst>
          </p:cNvPr>
          <p:cNvSpPr txBox="1"/>
          <p:nvPr/>
        </p:nvSpPr>
        <p:spPr>
          <a:xfrm>
            <a:off x="2585425" y="1088687"/>
            <a:ext cx="612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The goal is to calculate collinear and TMD DIS and DY in </a:t>
            </a:r>
            <a:r>
              <a:rPr lang="en-US" sz="1600" b="1" dirty="0" err="1">
                <a:solidFill>
                  <a:srgbClr val="0070C0"/>
                </a:solidFill>
              </a:rPr>
              <a:t>eA</a:t>
            </a:r>
            <a:r>
              <a:rPr lang="en-US" sz="1600" b="1" dirty="0">
                <a:solidFill>
                  <a:srgbClr val="0070C0"/>
                </a:solidFill>
              </a:rPr>
              <a:t> and </a:t>
            </a:r>
            <a:r>
              <a:rPr lang="en-US" sz="1600" b="1" dirty="0" err="1">
                <a:solidFill>
                  <a:srgbClr val="0070C0"/>
                </a:solidFill>
              </a:rPr>
              <a:t>pA</a:t>
            </a:r>
            <a:r>
              <a:rPr lang="en-US" sz="1600" b="1" dirty="0">
                <a:solidFill>
                  <a:srgbClr val="0070C0"/>
                </a:solidFill>
              </a:rPr>
              <a:t> reactions. Understand  analytically how cold nuclear matter effects can be obtained perturbatively (at least partly)</a:t>
            </a:r>
            <a:endParaRPr lang="en-US" sz="1600" b="1" baseline="-250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FA49F-D5B8-3EE9-B366-66A346FC2AF5}"/>
              </a:ext>
            </a:extLst>
          </p:cNvPr>
          <p:cNvSpPr txBox="1"/>
          <p:nvPr/>
        </p:nvSpPr>
        <p:spPr>
          <a:xfrm>
            <a:off x="239071" y="3402210"/>
            <a:ext cx="2064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K. </a:t>
            </a:r>
            <a:r>
              <a:rPr lang="en-US" sz="1600" b="1" i="1" dirty="0" err="1">
                <a:solidFill>
                  <a:srgbClr val="C73DCD"/>
                </a:solidFill>
              </a:rPr>
              <a:t>Willson</a:t>
            </a:r>
            <a:r>
              <a:rPr lang="en-US" sz="1600" b="1" i="1" dirty="0">
                <a:solidFill>
                  <a:srgbClr val="C73DCD"/>
                </a:solidFill>
              </a:rPr>
              <a:t>  (1982)</a:t>
            </a:r>
          </a:p>
          <a:p>
            <a:r>
              <a:rPr lang="en-US" sz="1600" b="1" i="1" dirty="0">
                <a:solidFill>
                  <a:srgbClr val="C73DCD"/>
                </a:solidFill>
              </a:rPr>
              <a:t>Nobel Prize speech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65756B-6AD8-0032-F44C-669BC450B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900" y="1128541"/>
            <a:ext cx="1544371" cy="21544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ACEA02-8F9C-8A1C-6281-364620030E2B}"/>
              </a:ext>
            </a:extLst>
          </p:cNvPr>
          <p:cNvSpPr/>
          <p:nvPr/>
        </p:nvSpPr>
        <p:spPr>
          <a:xfrm>
            <a:off x="192755" y="4164447"/>
            <a:ext cx="508017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Helvetica" pitchFamily="2" charset="0"/>
              </a:rPr>
              <a:t>The renormalization group (RG) approach provides the theoretical foundation to connect physics at different scales.  Applicable to “a number of problems in science which have, as a common characteristic, that complex microscopic behavior underlies macroscopic effects.”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720B35-D2DC-8953-DEC1-D55D015CC4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35000"/>
                    </a14:imgEffect>
                  </a14:imgLayer>
                </a14:imgProps>
              </a:ext>
            </a:extLst>
          </a:blip>
          <a:srcRect r="10794"/>
          <a:stretch/>
        </p:blipFill>
        <p:spPr>
          <a:xfrm>
            <a:off x="5779105" y="1919684"/>
            <a:ext cx="3015272" cy="27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12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6325C-38CA-6E7E-9E02-73B5ADD82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54C86-FFF1-E5AA-A8E5-4E6B25781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49" y="11505"/>
            <a:ext cx="6840841" cy="985093"/>
          </a:xfrm>
        </p:spPr>
        <p:txBody>
          <a:bodyPr/>
          <a:lstStyle/>
          <a:p>
            <a:pPr defTabSz="914400"/>
            <a:r>
              <a:rPr lang="en-US" sz="3000" dirty="0"/>
              <a:t>Event generators for </a:t>
            </a:r>
            <a:r>
              <a:rPr lang="en-US" sz="3000" dirty="0" err="1"/>
              <a:t>eA</a:t>
            </a:r>
            <a:r>
              <a:rPr lang="en-US" sz="3000" dirty="0"/>
              <a:t> at the EIC 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9802467-4ABF-761F-3542-7A7B07E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08694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F1F0D1-89B4-2ED7-B665-75C31457AECC}"/>
              </a:ext>
            </a:extLst>
          </p:cNvPr>
          <p:cNvSpPr txBox="1"/>
          <p:nvPr/>
        </p:nvSpPr>
        <p:spPr>
          <a:xfrm>
            <a:off x="1174749" y="5512191"/>
            <a:ext cx="29759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6"/>
                </a:solidFill>
              </a:rPr>
              <a:t>Physics input into </a:t>
            </a:r>
            <a:r>
              <a:rPr lang="en-US" sz="1400" b="1" i="1" dirty="0" err="1">
                <a:solidFill>
                  <a:schemeClr val="accent6"/>
                </a:solidFill>
              </a:rPr>
              <a:t>BeAGLE</a:t>
            </a:r>
            <a:endParaRPr lang="en-US" sz="1400" b="1" i="1" baseline="-25000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28D65E-EF64-80E3-7B19-3214CC07AC8B}"/>
              </a:ext>
            </a:extLst>
          </p:cNvPr>
          <p:cNvSpPr txBox="1"/>
          <p:nvPr/>
        </p:nvSpPr>
        <p:spPr>
          <a:xfrm>
            <a:off x="5160829" y="1031902"/>
            <a:ext cx="2976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The </a:t>
            </a:r>
            <a:r>
              <a:rPr lang="en-US" sz="1600" b="1" dirty="0" err="1">
                <a:solidFill>
                  <a:srgbClr val="0070C0"/>
                </a:solidFill>
              </a:rPr>
              <a:t>eHIJING</a:t>
            </a:r>
            <a:r>
              <a:rPr lang="en-US" sz="1600" b="1" dirty="0">
                <a:solidFill>
                  <a:srgbClr val="0070C0"/>
                </a:solidFill>
              </a:rPr>
              <a:t> event generator</a:t>
            </a:r>
            <a:endParaRPr lang="en-US" sz="1600" b="1" baseline="-25000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80DB84-DE19-2AD9-88B1-DED7762EEE22}"/>
              </a:ext>
            </a:extLst>
          </p:cNvPr>
          <p:cNvSpPr txBox="1"/>
          <p:nvPr/>
        </p:nvSpPr>
        <p:spPr>
          <a:xfrm>
            <a:off x="6875252" y="6136906"/>
            <a:ext cx="1918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W. </a:t>
            </a:r>
            <a:r>
              <a:rPr lang="en-US" sz="1600" b="1" i="1" dirty="0" err="1">
                <a:solidFill>
                  <a:srgbClr val="C73DCD"/>
                </a:solidFill>
              </a:rPr>
              <a:t>Ke</a:t>
            </a:r>
            <a:r>
              <a:rPr lang="en-US" sz="1600" b="1" i="1" dirty="0">
                <a:solidFill>
                  <a:srgbClr val="C73DCD"/>
                </a:solidFill>
              </a:rPr>
              <a:t> et al. (2023)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0F19FD-8A44-A1CA-4109-9FBCEB556D6F}"/>
              </a:ext>
            </a:extLst>
          </p:cNvPr>
          <p:cNvSpPr txBox="1"/>
          <p:nvPr/>
        </p:nvSpPr>
        <p:spPr>
          <a:xfrm>
            <a:off x="431094" y="5744733"/>
            <a:ext cx="45622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While not aimed at precision physics, event generators are very useful in testing ideas and addressing complex final states</a:t>
            </a:r>
            <a:endParaRPr lang="en-US" sz="1400" b="1" baseline="-25000" dirty="0">
              <a:solidFill>
                <a:srgbClr val="0070C0"/>
              </a:solidFill>
            </a:endParaRPr>
          </a:p>
        </p:txBody>
      </p:sp>
      <p:pic>
        <p:nvPicPr>
          <p:cNvPr id="8" name="Picture 7" descr="Diagram&#10;&#10;AI-generated content may be incorrect.">
            <a:extLst>
              <a:ext uri="{FF2B5EF4-FFF2-40B4-BE49-F238E27FC236}">
                <a16:creationId xmlns:a16="http://schemas.microsoft.com/office/drawing/2014/main" id="{28226824-3940-E427-4FCF-192D10D12E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7" t="3226" r="4448" b="2045"/>
          <a:stretch/>
        </p:blipFill>
        <p:spPr>
          <a:xfrm>
            <a:off x="5080954" y="2393267"/>
            <a:ext cx="3873260" cy="35444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A443FA-D127-73F9-6B84-3E3F32B1A050}"/>
              </a:ext>
            </a:extLst>
          </p:cNvPr>
          <p:cNvSpPr txBox="1"/>
          <p:nvPr/>
        </p:nvSpPr>
        <p:spPr>
          <a:xfrm>
            <a:off x="5178081" y="5889097"/>
            <a:ext cx="379339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6"/>
                </a:solidFill>
              </a:rPr>
              <a:t>Workflow in the </a:t>
            </a:r>
            <a:r>
              <a:rPr lang="en-US" sz="1400" b="1" i="1" dirty="0" err="1">
                <a:solidFill>
                  <a:schemeClr val="accent6"/>
                </a:solidFill>
              </a:rPr>
              <a:t>eHIJING</a:t>
            </a:r>
            <a:r>
              <a:rPr lang="en-US" sz="1400" b="1" i="1" dirty="0">
                <a:solidFill>
                  <a:schemeClr val="accent6"/>
                </a:solidFill>
              </a:rPr>
              <a:t> event generator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38A611-DEE4-A9F9-45FD-2FADB87289EB}"/>
              </a:ext>
            </a:extLst>
          </p:cNvPr>
          <p:cNvSpPr txBox="1"/>
          <p:nvPr/>
        </p:nvSpPr>
        <p:spPr>
          <a:xfrm>
            <a:off x="120456" y="1073890"/>
            <a:ext cx="456224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Helvetica" pitchFamily="2" charset="0"/>
              </a:rPr>
              <a:t>Typically start from a Pythia event (replacement for PHOJET)</a:t>
            </a:r>
          </a:p>
          <a:p>
            <a:endParaRPr lang="en-US" sz="1600" dirty="0">
              <a:solidFill>
                <a:schemeClr val="accent1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Helvetica" pitchFamily="2" charset="0"/>
              </a:rPr>
              <a:t>Focuses on low energy nuclear physics, intranuclear cascade, evaporation, gamma de-excitation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EADC94-E125-B15B-4D9D-3742340EB352}"/>
              </a:ext>
            </a:extLst>
          </p:cNvPr>
          <p:cNvSpPr txBox="1"/>
          <p:nvPr/>
        </p:nvSpPr>
        <p:spPr>
          <a:xfrm>
            <a:off x="4500280" y="1081580"/>
            <a:ext cx="45978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Helvetica" pitchFamily="2" charset="0"/>
              </a:rPr>
              <a:t>Builds upon the very successful HIJING event generator in HI collisions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Helvetica" pitchFamily="2" charset="0"/>
              </a:rPr>
              <a:t>Extends to perturbative high Q processes in matter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14F434-421E-41BA-60AC-CAE91A07B47A}"/>
              </a:ext>
            </a:extLst>
          </p:cNvPr>
          <p:cNvSpPr txBox="1"/>
          <p:nvPr/>
        </p:nvSpPr>
        <p:spPr>
          <a:xfrm>
            <a:off x="611836" y="1043493"/>
            <a:ext cx="3321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The </a:t>
            </a:r>
            <a:r>
              <a:rPr lang="en-US" sz="1600" b="1" dirty="0" err="1">
                <a:solidFill>
                  <a:srgbClr val="0070C0"/>
                </a:solidFill>
              </a:rPr>
              <a:t>BeAGLE</a:t>
            </a:r>
            <a:r>
              <a:rPr lang="en-US" sz="1600" b="1" dirty="0">
                <a:solidFill>
                  <a:srgbClr val="0070C0"/>
                </a:solidFill>
              </a:rPr>
              <a:t> event generator</a:t>
            </a:r>
            <a:endParaRPr lang="en-US" sz="1600" b="1" baseline="-250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41C12A-D42F-3CFD-9FDD-68FA890C7A38}"/>
              </a:ext>
            </a:extLst>
          </p:cNvPr>
          <p:cNvSpPr txBox="1"/>
          <p:nvPr/>
        </p:nvSpPr>
        <p:spPr>
          <a:xfrm>
            <a:off x="6597616" y="1822690"/>
            <a:ext cx="2373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X.N. Wang et al. (1991)</a:t>
            </a:r>
          </a:p>
        </p:txBody>
      </p:sp>
      <p:pic>
        <p:nvPicPr>
          <p:cNvPr id="16" name="Picture 15" descr="Diagram, schematic&#10;&#10;AI-generated content may be incorrect.">
            <a:extLst>
              <a:ext uri="{FF2B5EF4-FFF2-40B4-BE49-F238E27FC236}">
                <a16:creationId xmlns:a16="http://schemas.microsoft.com/office/drawing/2014/main" id="{DF46E50B-0674-7806-6577-CECC1A429A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98" t="7105" r="2945" b="8991"/>
          <a:stretch/>
        </p:blipFill>
        <p:spPr>
          <a:xfrm>
            <a:off x="439895" y="2863169"/>
            <a:ext cx="4326779" cy="26252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FC6822-3E4A-5758-DC59-35878558DBFA}"/>
              </a:ext>
            </a:extLst>
          </p:cNvPr>
          <p:cNvSpPr txBox="1"/>
          <p:nvPr/>
        </p:nvSpPr>
        <p:spPr>
          <a:xfrm>
            <a:off x="1249487" y="1860654"/>
            <a:ext cx="3264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W. Chang, M. Baker et al. (2022)</a:t>
            </a:r>
          </a:p>
        </p:txBody>
      </p:sp>
    </p:spTree>
    <p:extLst>
      <p:ext uri="{BB962C8B-B14F-4D97-AF65-F5344CB8AC3E}">
        <p14:creationId xmlns:p14="http://schemas.microsoft.com/office/powerpoint/2010/main" val="4147453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00AA8-7813-B60B-7186-1B6368C62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64613-4103-E400-2169-CE8A3D1C5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49" y="11505"/>
            <a:ext cx="6840841" cy="985093"/>
          </a:xfrm>
        </p:spPr>
        <p:txBody>
          <a:bodyPr/>
          <a:lstStyle/>
          <a:p>
            <a:pPr defTabSz="914400"/>
            <a:r>
              <a:rPr lang="en-US" sz="3000" dirty="0"/>
              <a:t>Interplay between event generators and perturbative theory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19E14E61-FECF-4628-76BB-3D3C1BC2B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08694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7233AA-1F17-39BC-A639-82F53F764507}"/>
              </a:ext>
            </a:extLst>
          </p:cNvPr>
          <p:cNvSpPr txBox="1"/>
          <p:nvPr/>
        </p:nvSpPr>
        <p:spPr>
          <a:xfrm>
            <a:off x="5725423" y="2826174"/>
            <a:ext cx="33293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6"/>
                </a:solidFill>
              </a:rPr>
              <a:t>Illustration of the nuclear thickness  seen by the struck quark</a:t>
            </a:r>
            <a:endParaRPr lang="en-US" sz="1400" b="1" i="1" baseline="-25000" dirty="0">
              <a:solidFill>
                <a:schemeClr val="accent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ED51CF-0F3E-F1B7-C32A-8F6E4B98D0CE}"/>
              </a:ext>
            </a:extLst>
          </p:cNvPr>
          <p:cNvSpPr txBox="1"/>
          <p:nvPr/>
        </p:nvSpPr>
        <p:spPr>
          <a:xfrm>
            <a:off x="523645" y="6070140"/>
            <a:ext cx="2429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W. Chang et al. (2022)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8E7975-87FE-D5AD-EE5C-C919C3CDE546}"/>
              </a:ext>
            </a:extLst>
          </p:cNvPr>
          <p:cNvSpPr txBox="1"/>
          <p:nvPr/>
        </p:nvSpPr>
        <p:spPr>
          <a:xfrm>
            <a:off x="6524976" y="6163661"/>
            <a:ext cx="1808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H. Li et al. (2023)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6E42F5-27DC-926E-45BE-7B3562F0B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6" y="3266332"/>
            <a:ext cx="2906575" cy="2689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D02B6A-AC4E-47E6-F407-3221279578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318"/>
          <a:stretch/>
        </p:blipFill>
        <p:spPr>
          <a:xfrm>
            <a:off x="6362139" y="1021085"/>
            <a:ext cx="2755819" cy="18759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F9353B-7DF6-AB68-E269-3F48F74262F9}"/>
              </a:ext>
            </a:extLst>
          </p:cNvPr>
          <p:cNvSpPr/>
          <p:nvPr/>
        </p:nvSpPr>
        <p:spPr>
          <a:xfrm>
            <a:off x="77145" y="1786803"/>
            <a:ext cx="59288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latin typeface="Helvetica" pitchFamily="2" charset="0"/>
              </a:rPr>
              <a:t>BeAGLE</a:t>
            </a:r>
            <a:r>
              <a:rPr lang="en-US" dirty="0">
                <a:latin typeface="Helvetica" pitchFamily="2" charset="0"/>
              </a:rPr>
              <a:t> – centrality can be determined from the neutrons detected in the ZDC,  &lt;d&gt;  </a:t>
            </a:r>
            <a:endParaRPr lang="en-US" sz="800" dirty="0"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Helvetica" pitchFamily="2" charset="0"/>
              </a:rPr>
              <a:t>Robust</a:t>
            </a:r>
            <a:r>
              <a:rPr lang="en-US" dirty="0">
                <a:latin typeface="Helvetica" pitchFamily="2" charset="0"/>
              </a:rPr>
              <a:t> with respect to nuclear effects – shadowing, particle formation times</a:t>
            </a:r>
          </a:p>
          <a:p>
            <a:r>
              <a:rPr lang="en-US" sz="800" dirty="0">
                <a:latin typeface="Helvetica" pitchFamily="2" charset="0"/>
              </a:rPr>
              <a:t>        </a:t>
            </a:r>
          </a:p>
          <a:p>
            <a:r>
              <a:rPr lang="en-US" sz="2000" dirty="0">
                <a:latin typeface="Helvetica" pitchFamily="2" charset="0"/>
              </a:rPr>
              <a:t>             </a:t>
            </a:r>
            <a:endParaRPr lang="en-US" sz="2000" dirty="0"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ED3731-2E47-A6AB-E53C-0F92878697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61" r="6493" b="5197"/>
          <a:stretch/>
        </p:blipFill>
        <p:spPr>
          <a:xfrm rot="5400000">
            <a:off x="6141956" y="2794966"/>
            <a:ext cx="2236498" cy="35067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E422EF-7634-5B96-6D63-1C98039CE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522" y="3388292"/>
            <a:ext cx="2301619" cy="5519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91AF66-5F0E-73BD-EBE8-B6AC6CC94693}"/>
              </a:ext>
            </a:extLst>
          </p:cNvPr>
          <p:cNvSpPr txBox="1"/>
          <p:nvPr/>
        </p:nvSpPr>
        <p:spPr>
          <a:xfrm>
            <a:off x="5546881" y="5694231"/>
            <a:ext cx="350793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6"/>
                </a:solidFill>
              </a:rPr>
              <a:t>Sensitivity of light and heavy mesons modification to </a:t>
            </a:r>
            <a:r>
              <a:rPr lang="en-US" sz="1400" b="1" i="1" dirty="0" err="1">
                <a:solidFill>
                  <a:schemeClr val="accent6"/>
                </a:solidFill>
              </a:rPr>
              <a:t>eA</a:t>
            </a:r>
            <a:r>
              <a:rPr lang="en-US" sz="1400" b="1" i="1" dirty="0">
                <a:solidFill>
                  <a:schemeClr val="accent6"/>
                </a:solidFill>
              </a:rPr>
              <a:t> collision centrality </a:t>
            </a:r>
            <a:endParaRPr lang="en-US" sz="1400" b="1" i="1" baseline="-25000" dirty="0">
              <a:solidFill>
                <a:schemeClr val="accent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551464-3CD2-606B-9BFC-EE77F166A148}"/>
              </a:ext>
            </a:extLst>
          </p:cNvPr>
          <p:cNvSpPr txBox="1"/>
          <p:nvPr/>
        </p:nvSpPr>
        <p:spPr>
          <a:xfrm>
            <a:off x="3101787" y="4193311"/>
            <a:ext cx="23781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Builds upon recent developments in numerical evaluation of </a:t>
            </a:r>
            <a:r>
              <a:rPr lang="en-US" sz="1400" b="1" dirty="0" err="1">
                <a:solidFill>
                  <a:srgbClr val="7030A0"/>
                </a:solidFill>
              </a:rPr>
              <a:t>parton</a:t>
            </a:r>
            <a:r>
              <a:rPr lang="en-US" sz="1400" b="1" dirty="0">
                <a:solidFill>
                  <a:srgbClr val="7030A0"/>
                </a:solidFill>
              </a:rPr>
              <a:t> shower formation in matter</a:t>
            </a:r>
          </a:p>
          <a:p>
            <a:r>
              <a:rPr lang="en-US" sz="1400" b="1" dirty="0">
                <a:solidFill>
                  <a:srgbClr val="7030A0"/>
                </a:solidFill>
              </a:rPr>
              <a:t>Generalization of DGLAP evolution to account for such medium-induced scaling violations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6E1530-8FBB-1D87-74C3-BCDFE77D6955}"/>
              </a:ext>
            </a:extLst>
          </p:cNvPr>
          <p:cNvSpPr txBox="1"/>
          <p:nvPr/>
        </p:nvSpPr>
        <p:spPr>
          <a:xfrm>
            <a:off x="190586" y="1064820"/>
            <a:ext cx="62550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Helvetica" pitchFamily="2" charset="0"/>
              </a:rPr>
              <a:t>Centrality-dependent measurements emphasize the dynamical nature of nuclear effects, test </a:t>
            </a:r>
            <a:r>
              <a:rPr lang="en-US" sz="1600" b="1" dirty="0" err="1">
                <a:solidFill>
                  <a:srgbClr val="0070C0"/>
                </a:solidFill>
                <a:latin typeface="Helvetica" pitchFamily="2" charset="0"/>
              </a:rPr>
              <a:t>parton</a:t>
            </a:r>
            <a:r>
              <a:rPr lang="en-US" sz="1600" b="1" dirty="0">
                <a:solidFill>
                  <a:srgbClr val="0070C0"/>
                </a:solidFill>
                <a:latin typeface="Helvetica" pitchFamily="2" charset="0"/>
              </a:rPr>
              <a:t> energy loss frameworks, constrain the transport properties of nuclear matter   </a:t>
            </a:r>
          </a:p>
          <a:p>
            <a:r>
              <a:rPr lang="en-US" sz="1600" b="1" dirty="0">
                <a:solidFill>
                  <a:srgbClr val="0070C0"/>
                </a:solidFill>
              </a:rPr>
              <a:t> </a:t>
            </a:r>
            <a:endParaRPr lang="en-US" sz="1600" b="1" baseline="-2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6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9C1C-4ACC-764F-9976-494DB529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49" y="11505"/>
            <a:ext cx="6840841" cy="985093"/>
          </a:xfrm>
        </p:spPr>
        <p:txBody>
          <a:bodyPr/>
          <a:lstStyle/>
          <a:p>
            <a:pPr defTabSz="914400"/>
            <a:r>
              <a:rPr lang="en-US" sz="3000" dirty="0"/>
              <a:t>The renormalization group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1538337-9527-578B-41FE-2247EEAF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D0171A-96D3-F5E2-113A-C415A560B9CC}"/>
              </a:ext>
            </a:extLst>
          </p:cNvPr>
          <p:cNvSpPr/>
          <p:nvPr/>
        </p:nvSpPr>
        <p:spPr>
          <a:xfrm>
            <a:off x="321121" y="1446451"/>
            <a:ext cx="7140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Helvetica" pitchFamily="2" charset="0"/>
              </a:rPr>
              <a:t>The theory of how to connect physics at different scales.  Applicable to “a number of problems in science which have, as a common characteristic, that complex microscopic behavior underlies macroscopic effects.”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A823E1-34EC-C1EA-3108-62CCC8887054}"/>
              </a:ext>
            </a:extLst>
          </p:cNvPr>
          <p:cNvSpPr txBox="1"/>
          <p:nvPr/>
        </p:nvSpPr>
        <p:spPr>
          <a:xfrm>
            <a:off x="6983095" y="3287105"/>
            <a:ext cx="2064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K. </a:t>
            </a:r>
            <a:r>
              <a:rPr lang="en-US" sz="1600" b="1" i="1" dirty="0" err="1">
                <a:solidFill>
                  <a:srgbClr val="C73DCD"/>
                </a:solidFill>
              </a:rPr>
              <a:t>Willson</a:t>
            </a:r>
            <a:r>
              <a:rPr lang="en-US" sz="1600" b="1" i="1" dirty="0">
                <a:solidFill>
                  <a:srgbClr val="C73DCD"/>
                </a:solidFill>
              </a:rPr>
              <a:t>  (1982)</a:t>
            </a:r>
          </a:p>
          <a:p>
            <a:r>
              <a:rPr lang="en-US" sz="1600" b="1" i="1" dirty="0">
                <a:solidFill>
                  <a:srgbClr val="C73DCD"/>
                </a:solidFill>
              </a:rPr>
              <a:t>Nobel Prize speech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ACCDCE-01EE-EE76-86C9-CE62ACAC498C}"/>
              </a:ext>
            </a:extLst>
          </p:cNvPr>
          <p:cNvSpPr/>
          <p:nvPr/>
        </p:nvSpPr>
        <p:spPr>
          <a:xfrm>
            <a:off x="442077" y="5792419"/>
            <a:ext cx="82598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Helvetica" pitchFamily="2" charset="0"/>
              </a:rPr>
              <a:t>In particle and nuclear physics – a way of making sense of inherently divergent theories </a:t>
            </a:r>
            <a:endParaRPr lang="en-US" b="1" dirty="0">
              <a:solidFill>
                <a:schemeClr val="accent3"/>
              </a:solidFill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4B99A9-CEB2-231B-86F9-FA61FB154E24}"/>
              </a:ext>
            </a:extLst>
          </p:cNvPr>
          <p:cNvSpPr txBox="1"/>
          <p:nvPr/>
        </p:nvSpPr>
        <p:spPr>
          <a:xfrm>
            <a:off x="593248" y="2695107"/>
            <a:ext cx="6389848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0070C0"/>
                </a:solidFill>
              </a:rPr>
              <a:t>Origins can be traced to:</a:t>
            </a:r>
          </a:p>
          <a:p>
            <a:endParaRPr lang="en-US" sz="1400" b="1" i="1" dirty="0">
              <a:solidFill>
                <a:schemeClr val="accent6"/>
              </a:solidFill>
            </a:endParaRPr>
          </a:p>
          <a:p>
            <a:r>
              <a:rPr lang="en-US" b="1" i="1" dirty="0">
                <a:solidFill>
                  <a:schemeClr val="accent6"/>
                </a:solidFill>
              </a:rPr>
              <a:t>Ideas of scale transformations in QED</a:t>
            </a:r>
          </a:p>
          <a:p>
            <a:endParaRPr lang="en-US" b="1" i="1" dirty="0">
              <a:solidFill>
                <a:schemeClr val="accent6"/>
              </a:solidFill>
            </a:endParaRPr>
          </a:p>
          <a:p>
            <a:r>
              <a:rPr lang="en-US" b="1" i="1" dirty="0">
                <a:solidFill>
                  <a:schemeClr val="accent6"/>
                </a:solidFill>
              </a:rPr>
              <a:t>Handling infinities in field theories</a:t>
            </a:r>
          </a:p>
          <a:p>
            <a:endParaRPr lang="en-US" b="1" i="1" dirty="0">
              <a:solidFill>
                <a:schemeClr val="accent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A9E6A2-FD56-E4C9-9C59-649005EA9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221" y="1410513"/>
            <a:ext cx="1308044" cy="18248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F94981-6B1B-74B8-D41A-5277F9BD9C8B}"/>
              </a:ext>
            </a:extLst>
          </p:cNvPr>
          <p:cNvSpPr txBox="1"/>
          <p:nvPr/>
        </p:nvSpPr>
        <p:spPr>
          <a:xfrm>
            <a:off x="819780" y="4234114"/>
            <a:ext cx="71958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Hydrodynamics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Social networks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Low energy nuclear physics</a:t>
            </a:r>
            <a:endParaRPr lang="en-US" dirty="0">
              <a:solidFill>
                <a:schemeClr val="accent3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Small-x physics</a:t>
            </a:r>
            <a:endParaRPr lang="en-US" dirty="0">
              <a:solidFill>
                <a:schemeClr val="accent3"/>
              </a:solidFill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7C4E4-63A3-B3D5-F6A8-CCEC2194D168}"/>
              </a:ext>
            </a:extLst>
          </p:cNvPr>
          <p:cNvSpPr txBox="1"/>
          <p:nvPr/>
        </p:nvSpPr>
        <p:spPr>
          <a:xfrm>
            <a:off x="4417684" y="4721533"/>
            <a:ext cx="2492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M. Newman et al. (1999)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D08EAE-4C9A-4664-E0B4-8025ECDF030A}"/>
              </a:ext>
            </a:extLst>
          </p:cNvPr>
          <p:cNvSpPr txBox="1"/>
          <p:nvPr/>
        </p:nvSpPr>
        <p:spPr>
          <a:xfrm>
            <a:off x="4417684" y="4443384"/>
            <a:ext cx="2267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V. </a:t>
            </a:r>
            <a:r>
              <a:rPr lang="en-US" sz="1600" b="1" i="1" dirty="0" err="1">
                <a:solidFill>
                  <a:srgbClr val="C73DCD"/>
                </a:solidFill>
              </a:rPr>
              <a:t>Yakhot</a:t>
            </a:r>
            <a:r>
              <a:rPr lang="en-US" sz="1600" b="1" i="1" dirty="0">
                <a:solidFill>
                  <a:srgbClr val="C73DCD"/>
                </a:solidFill>
              </a:rPr>
              <a:t> et al. (1986)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BA205-08AA-5969-6D2C-EC0F99B09E7C}"/>
              </a:ext>
            </a:extLst>
          </p:cNvPr>
          <p:cNvSpPr txBox="1"/>
          <p:nvPr/>
        </p:nvSpPr>
        <p:spPr>
          <a:xfrm>
            <a:off x="4426230" y="5050678"/>
            <a:ext cx="2331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S. Bogner et al. (2007)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979A69-0FD2-315F-2A42-AFA0A629E3C0}"/>
              </a:ext>
            </a:extLst>
          </p:cNvPr>
          <p:cNvSpPr txBox="1"/>
          <p:nvPr/>
        </p:nvSpPr>
        <p:spPr>
          <a:xfrm>
            <a:off x="4440842" y="5357447"/>
            <a:ext cx="3020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J. </a:t>
            </a:r>
            <a:r>
              <a:rPr lang="en-US" sz="1600" b="1" i="1" dirty="0" err="1">
                <a:solidFill>
                  <a:srgbClr val="C73DCD"/>
                </a:solidFill>
              </a:rPr>
              <a:t>Jalilian</a:t>
            </a:r>
            <a:r>
              <a:rPr lang="en-US" sz="1600" b="1" i="1" dirty="0">
                <a:solidFill>
                  <a:srgbClr val="C73DCD"/>
                </a:solidFill>
              </a:rPr>
              <a:t>-Marian et al. (1998)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9DFE4A-4A98-3FBB-B9DE-E51783F77D28}"/>
              </a:ext>
            </a:extLst>
          </p:cNvPr>
          <p:cNvSpPr txBox="1"/>
          <p:nvPr/>
        </p:nvSpPr>
        <p:spPr>
          <a:xfrm>
            <a:off x="1320641" y="3418000"/>
            <a:ext cx="2690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M. </a:t>
            </a:r>
            <a:r>
              <a:rPr lang="en-US" sz="1600" b="1" i="1" dirty="0" err="1">
                <a:solidFill>
                  <a:srgbClr val="C73DCD"/>
                </a:solidFill>
              </a:rPr>
              <a:t>Gell</a:t>
            </a:r>
            <a:r>
              <a:rPr lang="en-US" sz="1600" b="1" i="1" dirty="0">
                <a:solidFill>
                  <a:srgbClr val="C73DCD"/>
                </a:solidFill>
              </a:rPr>
              <a:t>-Man, I. Low (1954)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813CB4-4D4D-61C2-A88A-395F8A82F210}"/>
              </a:ext>
            </a:extLst>
          </p:cNvPr>
          <p:cNvSpPr txBox="1"/>
          <p:nvPr/>
        </p:nvSpPr>
        <p:spPr>
          <a:xfrm>
            <a:off x="1357648" y="3975109"/>
            <a:ext cx="5938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R. Feynman, J. Schwinger, S. </a:t>
            </a:r>
            <a:r>
              <a:rPr lang="en-US" sz="1600" b="1" i="1" dirty="0" err="1">
                <a:solidFill>
                  <a:srgbClr val="C73DCD"/>
                </a:solidFill>
              </a:rPr>
              <a:t>Tomonaga</a:t>
            </a:r>
            <a:r>
              <a:rPr lang="en-US" sz="1600" b="1" i="1" dirty="0">
                <a:solidFill>
                  <a:srgbClr val="C73DCD"/>
                </a:solidFill>
              </a:rPr>
              <a:t>, Nobel Prize (1965)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4A5ECB-E325-F9C9-71B3-C73DFF088578}"/>
              </a:ext>
            </a:extLst>
          </p:cNvPr>
          <p:cNvSpPr txBox="1"/>
          <p:nvPr/>
        </p:nvSpPr>
        <p:spPr>
          <a:xfrm>
            <a:off x="404890" y="1045688"/>
            <a:ext cx="85507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accent6"/>
                </a:solidFill>
              </a:rPr>
              <a:t>Much of the reported work is based on renormalization group (RG) analysis</a:t>
            </a:r>
            <a:endParaRPr lang="en-US" sz="1600" b="1" i="1" baseline="-25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958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9C1C-4ACC-764F-9976-494DB529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49" y="11505"/>
            <a:ext cx="6840841" cy="985093"/>
          </a:xfrm>
        </p:spPr>
        <p:txBody>
          <a:bodyPr/>
          <a:lstStyle/>
          <a:p>
            <a:pPr defTabSz="914400"/>
            <a:r>
              <a:rPr lang="en-US" sz="3000" dirty="0"/>
              <a:t>Technical aspect: the splitting functions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1538337-9527-578B-41FE-2247EEAF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1D4B71-17DF-51E3-A146-80E80FF31CC5}"/>
              </a:ext>
            </a:extLst>
          </p:cNvPr>
          <p:cNvSpPr/>
          <p:nvPr/>
        </p:nvSpPr>
        <p:spPr>
          <a:xfrm>
            <a:off x="312993" y="1383184"/>
            <a:ext cx="84176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In cold nuclear matter (uniform density) we can analytically integrate over the </a:t>
            </a:r>
            <a:r>
              <a:rPr lang="en-US" dirty="0">
                <a:solidFill>
                  <a:srgbClr val="0070C0"/>
                </a:solidFill>
                <a:latin typeface="Helvetica" pitchFamily="2" charset="0"/>
              </a:rPr>
              <a:t>path length. </a:t>
            </a:r>
            <a:r>
              <a:rPr lang="en-US" sz="1800" dirty="0">
                <a:solidFill>
                  <a:schemeClr val="accent1"/>
                </a:solidFill>
              </a:rPr>
              <a:t>We can can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>
                <a:solidFill>
                  <a:srgbClr val="0070C0"/>
                </a:solidFill>
              </a:rPr>
              <a:t>significantly simplify</a:t>
            </a:r>
            <a:r>
              <a:rPr lang="en-US" sz="1800" dirty="0">
                <a:solidFill>
                  <a:schemeClr val="accent1"/>
                </a:solidFill>
              </a:rPr>
              <a:t> the propagator and phase structure that arises form in-medium interactions</a:t>
            </a:r>
            <a:endParaRPr lang="en-US" sz="1800" baseline="-25000" dirty="0">
              <a:solidFill>
                <a:schemeClr val="accent1"/>
              </a:solidFill>
            </a:endParaRPr>
          </a:p>
          <a:p>
            <a:endParaRPr lang="en-US" dirty="0">
              <a:solidFill>
                <a:srgbClr val="0070C0"/>
              </a:solidFill>
              <a:latin typeface="Helvetica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B953785-75C4-A279-3F97-2DA133075A45}"/>
              </a:ext>
            </a:extLst>
          </p:cNvPr>
          <p:cNvSpPr/>
          <p:nvPr/>
        </p:nvSpPr>
        <p:spPr>
          <a:xfrm>
            <a:off x="413400" y="3986083"/>
            <a:ext cx="8714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The remaining integration over the momentum exchanges with the can be performed using </a:t>
            </a:r>
            <a:r>
              <a:rPr lang="en-US" dirty="0">
                <a:solidFill>
                  <a:srgbClr val="0070C0"/>
                </a:solidFill>
                <a:latin typeface="Helvetica" pitchFamily="2" charset="0"/>
              </a:rPr>
              <a:t>dim. reg.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 and by expanding the integrand  </a:t>
            </a:r>
            <a:endParaRPr lang="en-US" dirty="0">
              <a:solidFill>
                <a:srgbClr val="0070C0"/>
              </a:solidFill>
              <a:latin typeface="Helvetica" pitchFamily="2" charset="0"/>
            </a:endParaRPr>
          </a:p>
        </p:txBody>
      </p:sp>
      <p:pic>
        <p:nvPicPr>
          <p:cNvPr id="5" name="Picture 4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AD07C7F8-AE78-7A4C-C675-5F92E8D1E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49" y="2881782"/>
            <a:ext cx="6674265" cy="1168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67A809-FFB2-E029-870C-9C9B0D810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938" y="2219807"/>
            <a:ext cx="4162929" cy="107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C3C8A3-6ED8-E9E5-9998-4FCF792C4390}"/>
              </a:ext>
            </a:extLst>
          </p:cNvPr>
          <p:cNvSpPr txBox="1"/>
          <p:nvPr/>
        </p:nvSpPr>
        <p:spPr>
          <a:xfrm>
            <a:off x="413400" y="2310810"/>
            <a:ext cx="4158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Up to color and kinematic factors, the splitting functions have the same universal form</a:t>
            </a:r>
            <a:endParaRPr lang="en-US" sz="1400" b="1" baseline="-250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C6EB35-C63F-413F-4E3E-A9222E9B5BE0}"/>
              </a:ext>
            </a:extLst>
          </p:cNvPr>
          <p:cNvSpPr txBox="1"/>
          <p:nvPr/>
        </p:nvSpPr>
        <p:spPr>
          <a:xfrm>
            <a:off x="551811" y="4670951"/>
            <a:ext cx="43733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Final result</a:t>
            </a:r>
            <a:endParaRPr lang="en-US" sz="1400" b="1" baseline="-25000" dirty="0">
              <a:solidFill>
                <a:srgbClr val="C00000"/>
              </a:solidFill>
            </a:endParaRP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6DADEF0-8CC3-A9B2-A2D8-D9E3F8384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490" y="4865606"/>
            <a:ext cx="2973132" cy="578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7801D8-31DA-0CB9-80BE-2F55CC520F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467" y="5387341"/>
            <a:ext cx="4515936" cy="505935"/>
          </a:xfrm>
          <a:prstGeom prst="rect">
            <a:avLst/>
          </a:prstGeom>
        </p:spPr>
      </p:pic>
      <p:pic>
        <p:nvPicPr>
          <p:cNvPr id="10" name="Picture 9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877C5F8C-021B-699E-69E9-B0EF81CDB3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11" y="4906167"/>
            <a:ext cx="4167135" cy="10022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779096-D9C3-92BD-0A65-85C6A4661ED0}"/>
              </a:ext>
            </a:extLst>
          </p:cNvPr>
          <p:cNvSpPr txBox="1"/>
          <p:nvPr/>
        </p:nvSpPr>
        <p:spPr>
          <a:xfrm>
            <a:off x="4687710" y="4599399"/>
            <a:ext cx="3916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Slowly varying functions O(one/few)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415099-CA2A-6281-7B04-40702223C27E}"/>
              </a:ext>
            </a:extLst>
          </p:cNvPr>
          <p:cNvSpPr txBox="1"/>
          <p:nvPr/>
        </p:nvSpPr>
        <p:spPr>
          <a:xfrm>
            <a:off x="527625" y="5909742"/>
            <a:ext cx="8616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One important part here is the additional 1/x(1-x)  divergence at the endpoints of the splitting function   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F2EC8D-F36E-4A60-3DE0-B4CAF1D2ECBB}"/>
              </a:ext>
            </a:extLst>
          </p:cNvPr>
          <p:cNvSpPr/>
          <p:nvPr/>
        </p:nvSpPr>
        <p:spPr>
          <a:xfrm>
            <a:off x="2472879" y="5174692"/>
            <a:ext cx="1205856" cy="241131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34C5CD-879F-EB15-18C6-20E8B8AA2C66}"/>
              </a:ext>
            </a:extLst>
          </p:cNvPr>
          <p:cNvSpPr/>
          <p:nvPr/>
        </p:nvSpPr>
        <p:spPr>
          <a:xfrm>
            <a:off x="4264182" y="5415823"/>
            <a:ext cx="454764" cy="31269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DDE13E-F36D-C258-BBD8-D1A6FBA68C77}"/>
              </a:ext>
            </a:extLst>
          </p:cNvPr>
          <p:cNvSpPr/>
          <p:nvPr/>
        </p:nvSpPr>
        <p:spPr>
          <a:xfrm>
            <a:off x="4264182" y="5415823"/>
            <a:ext cx="454764" cy="394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91317C-9393-78C9-D196-4101C729A26C}"/>
              </a:ext>
            </a:extLst>
          </p:cNvPr>
          <p:cNvSpPr txBox="1"/>
          <p:nvPr/>
        </p:nvSpPr>
        <p:spPr>
          <a:xfrm>
            <a:off x="404890" y="1045688"/>
            <a:ext cx="85507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accent6"/>
                </a:solidFill>
              </a:rPr>
              <a:t>The diagrams add to contributions proportional to the in-medium splitting functions </a:t>
            </a:r>
            <a:endParaRPr lang="en-US" sz="1600" b="1" i="1" baseline="-25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81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9C1C-4ACC-764F-9976-494DB529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-17952"/>
            <a:ext cx="7276289" cy="985093"/>
          </a:xfrm>
        </p:spPr>
        <p:txBody>
          <a:bodyPr/>
          <a:lstStyle/>
          <a:p>
            <a:pPr defTabSz="914400"/>
            <a:r>
              <a:rPr lang="en-US" sz="3000" dirty="0"/>
              <a:t>Factorization in SCET for the TMD DY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BEA0677-C0B6-F584-2450-B530FCC89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045358-70FE-9968-615B-6C78F7098A86}"/>
              </a:ext>
            </a:extLst>
          </p:cNvPr>
          <p:cNvSpPr txBox="1"/>
          <p:nvPr/>
        </p:nvSpPr>
        <p:spPr>
          <a:xfrm>
            <a:off x="354034" y="2722899"/>
            <a:ext cx="84748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Total cross section coefficient (Born level cross section)</a:t>
            </a:r>
          </a:p>
          <a:p>
            <a:r>
              <a:rPr lang="en-US" sz="800" dirty="0">
                <a:latin typeface="Helvetica" pitchFamily="2" charset="0"/>
              </a:rPr>
              <a:t>  </a:t>
            </a:r>
            <a:endParaRPr lang="en-US" sz="800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  <a:latin typeface="Helvetica" pitchFamily="2" charset="0"/>
              </a:rPr>
              <a:t>Hard part 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and charge coefficient (only non-trivial when one reaches electroweak scales)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  <a:latin typeface="Helvetica" pitchFamily="2" charset="0"/>
              </a:rPr>
              <a:t>Beam function 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that matches on the collinear PDF in the perturbative region</a:t>
            </a:r>
            <a:endParaRPr lang="en-US" dirty="0">
              <a:solidFill>
                <a:srgbClr val="0070C0"/>
              </a:solidFill>
              <a:latin typeface="Helvetica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4D166C-306A-E7D0-D6BD-969D220FF9BF}"/>
              </a:ext>
            </a:extLst>
          </p:cNvPr>
          <p:cNvSpPr txBox="1"/>
          <p:nvPr/>
        </p:nvSpPr>
        <p:spPr>
          <a:xfrm>
            <a:off x="354034" y="5648788"/>
            <a:ext cx="7354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  <a:latin typeface="Helvetica" pitchFamily="2" charset="0"/>
              </a:rPr>
              <a:t>Soft function 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(with a staple Willson line because of  2 directions)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0C224-88A7-5B49-4EFD-5AFD48B8A93D}"/>
              </a:ext>
            </a:extLst>
          </p:cNvPr>
          <p:cNvSpPr txBox="1"/>
          <p:nvPr/>
        </p:nvSpPr>
        <p:spPr>
          <a:xfrm>
            <a:off x="296118" y="1152969"/>
            <a:ext cx="28946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Factorized expression, impact parameter space</a:t>
            </a:r>
            <a:endParaRPr lang="en-US" b="1" baseline="-25000" dirty="0">
              <a:solidFill>
                <a:srgbClr val="C00000"/>
              </a:solidFill>
            </a:endParaRPr>
          </a:p>
        </p:txBody>
      </p:sp>
      <p:pic>
        <p:nvPicPr>
          <p:cNvPr id="7" name="Picture 6" descr="A diagram of a circuit&#10;&#10;Description automatically generated">
            <a:extLst>
              <a:ext uri="{FF2B5EF4-FFF2-40B4-BE49-F238E27FC236}">
                <a16:creationId xmlns:a16="http://schemas.microsoft.com/office/drawing/2014/main" id="{5EEA03EA-D4A3-8521-D9AF-68B906073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24" y="1754501"/>
            <a:ext cx="2963129" cy="1245206"/>
          </a:xfrm>
          <a:prstGeom prst="rect">
            <a:avLst/>
          </a:prstGeom>
        </p:spPr>
      </p:pic>
      <p:pic>
        <p:nvPicPr>
          <p:cNvPr id="14" name="Picture 13" descr="A group of math equations&#10;&#10;Description automatically generated">
            <a:extLst>
              <a:ext uri="{FF2B5EF4-FFF2-40B4-BE49-F238E27FC236}">
                <a16:creationId xmlns:a16="http://schemas.microsoft.com/office/drawing/2014/main" id="{5E601A5A-A30A-C54F-B5F4-D8E181C93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486" y="1203538"/>
            <a:ext cx="5568696" cy="1460085"/>
          </a:xfrm>
          <a:prstGeom prst="rect">
            <a:avLst/>
          </a:prstGeom>
        </p:spPr>
      </p:pic>
      <p:pic>
        <p:nvPicPr>
          <p:cNvPr id="16" name="Picture 15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4D3598D5-11FF-782D-1699-2B2983011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344" y="2655548"/>
            <a:ext cx="2057906" cy="817996"/>
          </a:xfrm>
          <a:prstGeom prst="rect">
            <a:avLst/>
          </a:prstGeom>
        </p:spPr>
      </p:pic>
      <p:pic>
        <p:nvPicPr>
          <p:cNvPr id="18" name="Picture 17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D7F1A8DE-F876-19B8-732B-618684265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0512" y="5843855"/>
            <a:ext cx="2963129" cy="5496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740F9B-2B6E-9332-CAAF-40F32A35B9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788" y="4298154"/>
            <a:ext cx="7021646" cy="695908"/>
          </a:xfrm>
          <a:prstGeom prst="rect">
            <a:avLst/>
          </a:prstGeom>
        </p:spPr>
      </p:pic>
      <p:pic>
        <p:nvPicPr>
          <p:cNvPr id="23" name="Picture 22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76810933-9157-4DE2-1F79-205F3E618D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44" b="11506"/>
          <a:stretch/>
        </p:blipFill>
        <p:spPr>
          <a:xfrm>
            <a:off x="6399056" y="2788920"/>
            <a:ext cx="2057906" cy="6400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C11637-E512-99CF-0B8E-24C4A0DA21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6042" y="5066253"/>
            <a:ext cx="6749510" cy="7054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916CD3C-7031-525E-C0EB-0B889F71B09A}"/>
              </a:ext>
            </a:extLst>
          </p:cNvPr>
          <p:cNvSpPr txBox="1"/>
          <p:nvPr/>
        </p:nvSpPr>
        <p:spPr>
          <a:xfrm>
            <a:off x="3994695" y="2586796"/>
            <a:ext cx="2616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R. </a:t>
            </a:r>
            <a:r>
              <a:rPr lang="en-US" sz="1600" b="1" i="1" dirty="0" err="1">
                <a:solidFill>
                  <a:srgbClr val="C73DCD"/>
                </a:solidFill>
              </a:rPr>
              <a:t>Boussarie</a:t>
            </a:r>
            <a:r>
              <a:rPr lang="en-US" sz="1600" b="1" i="1" dirty="0">
                <a:solidFill>
                  <a:srgbClr val="C73DCD"/>
                </a:solidFill>
              </a:rPr>
              <a:t> et al. (2023)</a:t>
            </a:r>
          </a:p>
        </p:txBody>
      </p:sp>
    </p:spTree>
    <p:extLst>
      <p:ext uri="{BB962C8B-B14F-4D97-AF65-F5344CB8AC3E}">
        <p14:creationId xmlns:p14="http://schemas.microsoft.com/office/powerpoint/2010/main" val="3753499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9C1C-4ACC-764F-9976-494DB529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77" y="11505"/>
            <a:ext cx="7823152" cy="985093"/>
          </a:xfrm>
        </p:spPr>
        <p:txBody>
          <a:bodyPr/>
          <a:lstStyle/>
          <a:p>
            <a:pPr defTabSz="914400"/>
            <a:r>
              <a:rPr lang="en-US" sz="3000" dirty="0"/>
              <a:t>Contributions with rapidity divergences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1538337-9527-578B-41FE-2247EEAF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ACCDCE-01EE-EE76-86C9-CE62ACAC498C}"/>
              </a:ext>
            </a:extLst>
          </p:cNvPr>
          <p:cNvSpPr/>
          <p:nvPr/>
        </p:nvSpPr>
        <p:spPr>
          <a:xfrm>
            <a:off x="207665" y="5670531"/>
            <a:ext cx="48475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Helvetica" pitchFamily="2" charset="0"/>
              </a:rPr>
              <a:t>NLO correction from the </a:t>
            </a:r>
            <a:r>
              <a:rPr lang="en-US" b="1" dirty="0">
                <a:solidFill>
                  <a:srgbClr val="0070C0"/>
                </a:solidFill>
                <a:latin typeface="Helvetica" pitchFamily="2" charset="0"/>
              </a:rPr>
              <a:t>anti-collinear sector</a:t>
            </a:r>
          </a:p>
        </p:txBody>
      </p:sp>
      <p:pic>
        <p:nvPicPr>
          <p:cNvPr id="6" name="Picture 5" descr="A diagram of a physics experiment&#10;&#10;Description automatically generated">
            <a:extLst>
              <a:ext uri="{FF2B5EF4-FFF2-40B4-BE49-F238E27FC236}">
                <a16:creationId xmlns:a16="http://schemas.microsoft.com/office/drawing/2014/main" id="{56A41A00-A969-20C5-BB75-BA506E4FB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126" y="3942631"/>
            <a:ext cx="3036356" cy="1013437"/>
          </a:xfrm>
          <a:prstGeom prst="rect">
            <a:avLst/>
          </a:prstGeom>
        </p:spPr>
      </p:pic>
      <p:pic>
        <p:nvPicPr>
          <p:cNvPr id="8" name="Picture 7" descr="A diagram of a circuit&#10;&#10;Description automatically generated with medium confidence">
            <a:extLst>
              <a:ext uri="{FF2B5EF4-FFF2-40B4-BE49-F238E27FC236}">
                <a16:creationId xmlns:a16="http://schemas.microsoft.com/office/drawing/2014/main" id="{D81B0F7E-DE05-BFBE-925E-09CC9DE6A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80"/>
          <a:stretch/>
        </p:blipFill>
        <p:spPr>
          <a:xfrm>
            <a:off x="6099857" y="4909768"/>
            <a:ext cx="2720049" cy="788075"/>
          </a:xfrm>
          <a:prstGeom prst="rect">
            <a:avLst/>
          </a:prstGeom>
        </p:spPr>
      </p:pic>
      <p:pic>
        <p:nvPicPr>
          <p:cNvPr id="10" name="Picture 9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63B9B956-F8CA-7C6E-C5E1-9E7D46494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263" y="2257433"/>
            <a:ext cx="4360762" cy="1120642"/>
          </a:xfrm>
          <a:prstGeom prst="rect">
            <a:avLst/>
          </a:prstGeom>
        </p:spPr>
      </p:pic>
      <p:pic>
        <p:nvPicPr>
          <p:cNvPr id="12" name="Picture 11" descr="A diagram of a structure&#10;&#10;Description automatically generated with medium confidence">
            <a:extLst>
              <a:ext uri="{FF2B5EF4-FFF2-40B4-BE49-F238E27FC236}">
                <a16:creationId xmlns:a16="http://schemas.microsoft.com/office/drawing/2014/main" id="{49A17710-9E4B-67C3-E52E-40A7CB28F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1867" y="1102282"/>
            <a:ext cx="4847554" cy="1100112"/>
          </a:xfrm>
          <a:prstGeom prst="rect">
            <a:avLst/>
          </a:prstGeom>
        </p:spPr>
      </p:pic>
      <p:pic>
        <p:nvPicPr>
          <p:cNvPr id="14" name="Picture 13" descr="A black and white symbol&#10;&#10;Description automatically generated with medium confidence">
            <a:extLst>
              <a:ext uri="{FF2B5EF4-FFF2-40B4-BE49-F238E27FC236}">
                <a16:creationId xmlns:a16="http://schemas.microsoft.com/office/drawing/2014/main" id="{BFAE0E69-E4C0-9EAF-7378-E8B190DA9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223" y="2257433"/>
            <a:ext cx="1356753" cy="3311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0B5973-8D1F-E789-D28C-8B45F06BEBFB}"/>
              </a:ext>
            </a:extLst>
          </p:cNvPr>
          <p:cNvSpPr/>
          <p:nvPr/>
        </p:nvSpPr>
        <p:spPr>
          <a:xfrm>
            <a:off x="349480" y="1890291"/>
            <a:ext cx="32302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  <a:latin typeface="Helvetica" pitchFamily="2" charset="0"/>
              </a:rPr>
              <a:t>We consider soft gluon emission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68BC2-9B3C-108D-AA78-E1E1B3336F5C}"/>
              </a:ext>
            </a:extLst>
          </p:cNvPr>
          <p:cNvSpPr/>
          <p:nvPr/>
        </p:nvSpPr>
        <p:spPr>
          <a:xfrm>
            <a:off x="4461936" y="3443468"/>
            <a:ext cx="47167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  <a:latin typeface="Helvetica" pitchFamily="2" charset="0"/>
              </a:rPr>
              <a:t>Real and virtual diagrams that contain rapidity divergence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865769-47A1-5E31-E0EA-337EDB80A8AF}"/>
              </a:ext>
            </a:extLst>
          </p:cNvPr>
          <p:cNvSpPr/>
          <p:nvPr/>
        </p:nvSpPr>
        <p:spPr>
          <a:xfrm>
            <a:off x="4583572" y="5725524"/>
            <a:ext cx="45141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  <a:latin typeface="Helvetica" pitchFamily="2" charset="0"/>
              </a:rPr>
              <a:t>Note that real emission diagrams contribute. These are  not the </a:t>
            </a:r>
            <a:r>
              <a:rPr lang="en-US" sz="1400" b="1" dirty="0" err="1">
                <a:solidFill>
                  <a:schemeClr val="accent6"/>
                </a:solidFill>
                <a:latin typeface="Helvetica" pitchFamily="2" charset="0"/>
              </a:rPr>
              <a:t>partons</a:t>
            </a:r>
            <a:r>
              <a:rPr lang="en-US" sz="1400" b="1" dirty="0">
                <a:solidFill>
                  <a:schemeClr val="accent6"/>
                </a:solidFill>
                <a:latin typeface="Helvetica" pitchFamily="2" charset="0"/>
              </a:rPr>
              <a:t> in the large Q process. Double Glauber will not put them off-shell </a:t>
            </a:r>
          </a:p>
          <a:p>
            <a:r>
              <a:rPr lang="en-US" sz="1400" b="1" dirty="0">
                <a:solidFill>
                  <a:schemeClr val="accent6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FC221C-BC19-BB9C-0808-0BFEC9457E30}"/>
              </a:ext>
            </a:extLst>
          </p:cNvPr>
          <p:cNvSpPr/>
          <p:nvPr/>
        </p:nvSpPr>
        <p:spPr>
          <a:xfrm>
            <a:off x="190984" y="1156837"/>
            <a:ext cx="4065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Helvetica" pitchFamily="2" charset="0"/>
              </a:rPr>
              <a:t>NLO correction to the </a:t>
            </a:r>
            <a:r>
              <a:rPr lang="en-US" b="1" dirty="0">
                <a:solidFill>
                  <a:srgbClr val="0070C0"/>
                </a:solidFill>
                <a:latin typeface="Helvetica" pitchFamily="2" charset="0"/>
              </a:rPr>
              <a:t>Glauber cross section</a:t>
            </a:r>
          </a:p>
        </p:txBody>
      </p:sp>
      <p:pic>
        <p:nvPicPr>
          <p:cNvPr id="21" name="Picture 20" descr="A number one and a number one&#10;&#10;Description automatically generated with medium confidence">
            <a:extLst>
              <a:ext uri="{FF2B5EF4-FFF2-40B4-BE49-F238E27FC236}">
                <a16:creationId xmlns:a16="http://schemas.microsoft.com/office/drawing/2014/main" id="{67B5D523-9D5F-38BA-30E1-519190890E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976" y="1419119"/>
            <a:ext cx="476685" cy="365120"/>
          </a:xfrm>
          <a:prstGeom prst="rect">
            <a:avLst/>
          </a:prstGeom>
        </p:spPr>
      </p:pic>
      <p:pic>
        <p:nvPicPr>
          <p:cNvPr id="23" name="Picture 22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730BB40B-1C5B-9B83-3EB5-3BF98D951B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3843" y="2119104"/>
            <a:ext cx="1985037" cy="6527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D1C583C-DA34-0E03-2869-50134D46E1BD}"/>
              </a:ext>
            </a:extLst>
          </p:cNvPr>
          <p:cNvSpPr txBox="1"/>
          <p:nvPr/>
        </p:nvSpPr>
        <p:spPr>
          <a:xfrm>
            <a:off x="230815" y="2465303"/>
            <a:ext cx="4025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There are other diagrams that look like Glauber self energies and wavefunction renormalization. </a:t>
            </a: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Do not contain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 rapidity divergences </a:t>
            </a:r>
          </a:p>
        </p:txBody>
      </p:sp>
      <p:pic>
        <p:nvPicPr>
          <p:cNvPr id="26" name="Picture 25" descr="A group of mathematical symbols&#10;&#10;Description automatically generated">
            <a:extLst>
              <a:ext uri="{FF2B5EF4-FFF2-40B4-BE49-F238E27FC236}">
                <a16:creationId xmlns:a16="http://schemas.microsoft.com/office/drawing/2014/main" id="{37651C45-1065-51F1-0D63-1147023068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6724" y="6013852"/>
            <a:ext cx="384507" cy="292225"/>
          </a:xfrm>
          <a:prstGeom prst="rect">
            <a:avLst/>
          </a:prstGeom>
        </p:spPr>
      </p:pic>
      <p:pic>
        <p:nvPicPr>
          <p:cNvPr id="28" name="Picture 27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FA426973-8FD1-EB7D-1D40-3A35096A58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16" y="3971219"/>
            <a:ext cx="5683819" cy="103568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E6D70BF-9023-E9B8-E410-D6E7562BE95C}"/>
              </a:ext>
            </a:extLst>
          </p:cNvPr>
          <p:cNvSpPr/>
          <p:nvPr/>
        </p:nvSpPr>
        <p:spPr>
          <a:xfrm>
            <a:off x="349480" y="4971407"/>
            <a:ext cx="4287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Observe the BFKL kernel, pole, and a different soft logarithm </a:t>
            </a:r>
          </a:p>
        </p:txBody>
      </p:sp>
      <p:pic>
        <p:nvPicPr>
          <p:cNvPr id="31" name="Picture 30" descr="A black and white image of a mathematical equation&#10;&#10;Description automatically generated">
            <a:extLst>
              <a:ext uri="{FF2B5EF4-FFF2-40B4-BE49-F238E27FC236}">
                <a16:creationId xmlns:a16="http://schemas.microsoft.com/office/drawing/2014/main" id="{183F8CDA-89B9-C3CD-B1E0-CEA1C5591D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3255" y="5280655"/>
            <a:ext cx="1014791" cy="4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41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thematical equations with numbers&#10;&#10;Description automatically generated with medium confidence">
            <a:extLst>
              <a:ext uri="{FF2B5EF4-FFF2-40B4-BE49-F238E27FC236}">
                <a16:creationId xmlns:a16="http://schemas.microsoft.com/office/drawing/2014/main" id="{8CA43ACF-828C-EBA1-8AFC-C675E9CA2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93" y="3666392"/>
            <a:ext cx="7772400" cy="22305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9E9C1C-4ACC-764F-9976-494DB529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77" y="11505"/>
            <a:ext cx="7823152" cy="985093"/>
          </a:xfrm>
        </p:spPr>
        <p:txBody>
          <a:bodyPr/>
          <a:lstStyle/>
          <a:p>
            <a:pPr defTabSz="914400"/>
            <a:r>
              <a:rPr lang="en-US" sz="3000" dirty="0"/>
              <a:t>Cancelation of the rapidity divergences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1538337-9527-578B-41FE-2247EEAF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ACCDCE-01EE-EE76-86C9-CE62ACAC498C}"/>
              </a:ext>
            </a:extLst>
          </p:cNvPr>
          <p:cNvSpPr/>
          <p:nvPr/>
        </p:nvSpPr>
        <p:spPr>
          <a:xfrm>
            <a:off x="260432" y="3835195"/>
            <a:ext cx="29141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We can write down the the BFKL-type evolution for the  cross section components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6D70BF-9023-E9B8-E410-D6E7562BE95C}"/>
              </a:ext>
            </a:extLst>
          </p:cNvPr>
          <p:cNvSpPr/>
          <p:nvPr/>
        </p:nvSpPr>
        <p:spPr>
          <a:xfrm>
            <a:off x="160561" y="2560202"/>
            <a:ext cx="24988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The logarithms have combined to become</a:t>
            </a:r>
          </a:p>
        </p:txBody>
      </p:sp>
      <p:pic>
        <p:nvPicPr>
          <p:cNvPr id="5" name="Picture 4" descr="A group of math symbols&#10;&#10;Description automatically generated">
            <a:extLst>
              <a:ext uri="{FF2B5EF4-FFF2-40B4-BE49-F238E27FC236}">
                <a16:creationId xmlns:a16="http://schemas.microsoft.com/office/drawing/2014/main" id="{49AB7195-7688-C0BE-3011-D7AFCFAA5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148" y="995342"/>
            <a:ext cx="6230041" cy="18622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4690C0-FFD6-8F06-7A61-DC7C1DA3DD17}"/>
              </a:ext>
            </a:extLst>
          </p:cNvPr>
          <p:cNvSpPr/>
          <p:nvPr/>
        </p:nvSpPr>
        <p:spPr>
          <a:xfrm>
            <a:off x="156257" y="1855959"/>
            <a:ext cx="26470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The </a:t>
            </a:r>
            <a:r>
              <a:rPr lang="en-US" dirty="0">
                <a:solidFill>
                  <a:schemeClr val="accent3"/>
                </a:solidFill>
                <a:latin typeface="Helvetica" pitchFamily="2" charset="0"/>
              </a:rPr>
              <a:t>1/𝛕 poles have cancelled</a:t>
            </a:r>
          </a:p>
          <a:p>
            <a:endParaRPr lang="en-US" dirty="0">
              <a:solidFill>
                <a:schemeClr val="accent3"/>
              </a:solidFill>
              <a:latin typeface="Helvetica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C3BC12-4ECF-C4E0-27CC-F9BE8382C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705" y="2696888"/>
            <a:ext cx="6438161" cy="7612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DE3D18-D12A-CC4B-A505-AAB0247E852B}"/>
              </a:ext>
            </a:extLst>
          </p:cNvPr>
          <p:cNvSpPr txBox="1"/>
          <p:nvPr/>
        </p:nvSpPr>
        <p:spPr>
          <a:xfrm>
            <a:off x="3255652" y="3410273"/>
            <a:ext cx="5755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More thought should be given for phenomenological studies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5C6972-CE88-B1DE-0261-3EE58AC8C6CF}"/>
              </a:ext>
            </a:extLst>
          </p:cNvPr>
          <p:cNvSpPr/>
          <p:nvPr/>
        </p:nvSpPr>
        <p:spPr>
          <a:xfrm>
            <a:off x="260431" y="1159110"/>
            <a:ext cx="2914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Putting all sectors  together we find that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E0F301-52C5-1602-C248-E30EC52CE9BF}"/>
              </a:ext>
            </a:extLst>
          </p:cNvPr>
          <p:cNvSpPr txBox="1"/>
          <p:nvPr/>
        </p:nvSpPr>
        <p:spPr>
          <a:xfrm>
            <a:off x="356038" y="5689547"/>
            <a:ext cx="5908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A similar equation can be written in </a:t>
            </a:r>
            <a:r>
              <a:rPr lang="en-US" dirty="0" err="1">
                <a:solidFill>
                  <a:schemeClr val="accent1"/>
                </a:solidFill>
              </a:rPr>
              <a:t>ν</a:t>
            </a:r>
            <a:r>
              <a:rPr lang="en-US" dirty="0">
                <a:solidFill>
                  <a:schemeClr val="accent1"/>
                </a:solidFill>
              </a:rPr>
              <a:t>’ for the target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714499D-E74E-B2CA-CDC9-B5492F4E5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8330" y="6047181"/>
            <a:ext cx="6562846" cy="37288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643B7AE-DAFD-EF82-480C-7CF06EEFD725}"/>
              </a:ext>
            </a:extLst>
          </p:cNvPr>
          <p:cNvSpPr txBox="1"/>
          <p:nvPr/>
        </p:nvSpPr>
        <p:spPr>
          <a:xfrm>
            <a:off x="7413586" y="3988868"/>
            <a:ext cx="1730414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Keep at their scales</a:t>
            </a:r>
          </a:p>
          <a:p>
            <a:endParaRPr lang="en-US" sz="1400" b="1" dirty="0">
              <a:solidFill>
                <a:srgbClr val="0070C0"/>
              </a:solidFill>
            </a:endParaRPr>
          </a:p>
          <a:p>
            <a:r>
              <a:rPr lang="en-US" sz="1400" b="1" dirty="0">
                <a:solidFill>
                  <a:srgbClr val="0070C0"/>
                </a:solidFill>
              </a:rPr>
              <a:t>Put all BFKL evolution in the 𝞢</a:t>
            </a:r>
          </a:p>
        </p:txBody>
      </p:sp>
    </p:spTree>
    <p:extLst>
      <p:ext uri="{BB962C8B-B14F-4D97-AF65-F5344CB8AC3E}">
        <p14:creationId xmlns:p14="http://schemas.microsoft.com/office/powerpoint/2010/main" val="1928304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8A44903A-9200-D938-FD04-CE6CEB834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988" y="2713216"/>
            <a:ext cx="388620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A496FB-8413-4188-32F6-01662EA4F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27" y="4616719"/>
            <a:ext cx="4598861" cy="822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9E9C1C-4ACC-764F-9976-494DB529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49" y="11505"/>
            <a:ext cx="6840841" cy="985093"/>
          </a:xfrm>
        </p:spPr>
        <p:txBody>
          <a:bodyPr/>
          <a:lstStyle/>
          <a:p>
            <a:pPr defTabSz="914400"/>
            <a:r>
              <a:rPr lang="en-US" sz="3000" dirty="0"/>
              <a:t>BFKL equations solver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1538337-9527-578B-41FE-2247EEAF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D0171A-96D3-F5E2-113A-C415A560B9CC}"/>
              </a:ext>
            </a:extLst>
          </p:cNvPr>
          <p:cNvSpPr/>
          <p:nvPr/>
        </p:nvSpPr>
        <p:spPr>
          <a:xfrm>
            <a:off x="319827" y="1135151"/>
            <a:ext cx="8382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Helvetica" pitchFamily="2" charset="0"/>
              </a:rPr>
              <a:t>Used our own numerical BFKL equation solver in impact parameter space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ACCDCE-01EE-EE76-86C9-CE62ACAC498C}"/>
              </a:ext>
            </a:extLst>
          </p:cNvPr>
          <p:cNvSpPr/>
          <p:nvPr/>
        </p:nvSpPr>
        <p:spPr>
          <a:xfrm>
            <a:off x="319827" y="4144784"/>
            <a:ext cx="4598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Helvetica" pitchFamily="2" charset="0"/>
              </a:rPr>
              <a:t>Analytic solution comparison in the DLA approximation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BEC888-F289-1364-15C5-620E56DE176A}"/>
              </a:ext>
            </a:extLst>
          </p:cNvPr>
          <p:cNvSpPr txBox="1"/>
          <p:nvPr/>
        </p:nvSpPr>
        <p:spPr>
          <a:xfrm>
            <a:off x="6188571" y="2435935"/>
            <a:ext cx="1918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W. Ke et al. (2024)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44364A-1819-B834-641A-FB0E4FBA7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827" y="1579625"/>
            <a:ext cx="4930775" cy="11335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28EBF4-D697-EFAD-64F3-D985024A843F}"/>
              </a:ext>
            </a:extLst>
          </p:cNvPr>
          <p:cNvSpPr txBox="1"/>
          <p:nvPr/>
        </p:nvSpPr>
        <p:spPr>
          <a:xfrm>
            <a:off x="5833536" y="5968598"/>
            <a:ext cx="2868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BFKL solution compared to the asymptotic case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668D8E-2F1E-84D1-FA0C-F9E981FA6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2136" y="5470743"/>
            <a:ext cx="3484816" cy="3148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AFFCF8-31E2-456E-C87A-B5AB939C0853}"/>
              </a:ext>
            </a:extLst>
          </p:cNvPr>
          <p:cNvSpPr txBox="1"/>
          <p:nvPr/>
        </p:nvSpPr>
        <p:spPr>
          <a:xfrm>
            <a:off x="5421125" y="1270724"/>
            <a:ext cx="369320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r>
              <a:rPr lang="en-US" sz="1400" dirty="0">
                <a:solidFill>
                  <a:schemeClr val="accent1"/>
                </a:solidFill>
                <a:latin typeface="Helvetica" pitchFamily="2" charset="0"/>
              </a:rPr>
              <a:t>One needs to introduce </a:t>
            </a:r>
            <a:r>
              <a:rPr lang="en-US" sz="1400" dirty="0">
                <a:solidFill>
                  <a:srgbClr val="C00000"/>
                </a:solidFill>
                <a:latin typeface="Helvetica" pitchFamily="2" charset="0"/>
              </a:rPr>
              <a:t>separation parameter R </a:t>
            </a:r>
            <a:r>
              <a:rPr lang="en-US" sz="1400" dirty="0">
                <a:solidFill>
                  <a:schemeClr val="accent1"/>
                </a:solidFill>
                <a:latin typeface="Helvetica" pitchFamily="2" charset="0"/>
              </a:rPr>
              <a:t>as we have  integration over b’</a:t>
            </a:r>
          </a:p>
          <a:p>
            <a:r>
              <a:rPr lang="en-US" sz="1400" dirty="0">
                <a:solidFill>
                  <a:schemeClr val="accent1"/>
                </a:solidFill>
                <a:latin typeface="Helvetica" pitchFamily="2" charset="0"/>
              </a:rPr>
              <a:t>Can be shown that the result 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does not depend on 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8E3B4C-F2B0-DD45-6D0B-5C6BE393D4AD}"/>
              </a:ext>
            </a:extLst>
          </p:cNvPr>
          <p:cNvSpPr txBox="1"/>
          <p:nvPr/>
        </p:nvSpPr>
        <p:spPr>
          <a:xfrm>
            <a:off x="442077" y="5461239"/>
            <a:ext cx="2868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Parameters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598E39-336E-9536-B4FB-44C5DBAA43C7}"/>
              </a:ext>
            </a:extLst>
          </p:cNvPr>
          <p:cNvSpPr txBox="1"/>
          <p:nvPr/>
        </p:nvSpPr>
        <p:spPr>
          <a:xfrm>
            <a:off x="363482" y="5550970"/>
            <a:ext cx="4988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  <a:latin typeface="Helvetica" pitchFamily="2" charset="0"/>
              </a:rPr>
              <a:t>Matches well 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after a few units in rapidity. </a:t>
            </a:r>
            <a:r>
              <a:rPr lang="en-US" dirty="0">
                <a:solidFill>
                  <a:schemeClr val="accent3"/>
                </a:solidFill>
                <a:latin typeface="Helvetica" pitchFamily="2" charset="0"/>
              </a:rPr>
              <a:t>Looses memory of initial conditions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3BF334-BC4F-B868-D1A7-2C710CB7A81A}"/>
              </a:ext>
            </a:extLst>
          </p:cNvPr>
          <p:cNvSpPr txBox="1"/>
          <p:nvPr/>
        </p:nvSpPr>
        <p:spPr>
          <a:xfrm>
            <a:off x="461362" y="2467838"/>
            <a:ext cx="4988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Initial condition that interpolates beet the vacuum case and the medium case</a:t>
            </a:r>
          </a:p>
        </p:txBody>
      </p:sp>
      <p:pic>
        <p:nvPicPr>
          <p:cNvPr id="22" name="Picture 21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25B8A35C-AB87-A497-04D4-85221B6E2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3154" y="3351563"/>
            <a:ext cx="3384550" cy="533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54251C-1F9A-BDFC-3C34-B1F26860E920}"/>
              </a:ext>
            </a:extLst>
          </p:cNvPr>
          <p:cNvSpPr txBox="1"/>
          <p:nvPr/>
        </p:nvSpPr>
        <p:spPr>
          <a:xfrm>
            <a:off x="363482" y="3812075"/>
            <a:ext cx="4598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Matched to the DLA initial condition (y=0) at 𝛏b=0.35</a:t>
            </a:r>
          </a:p>
        </p:txBody>
      </p:sp>
    </p:spTree>
    <p:extLst>
      <p:ext uri="{BB962C8B-B14F-4D97-AF65-F5344CB8AC3E}">
        <p14:creationId xmlns:p14="http://schemas.microsoft.com/office/powerpoint/2010/main" val="3397114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9C1C-4ACC-764F-9976-494DB529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49" y="11505"/>
            <a:ext cx="6840841" cy="985093"/>
          </a:xfrm>
        </p:spPr>
        <p:txBody>
          <a:bodyPr/>
          <a:lstStyle/>
          <a:p>
            <a:pPr defTabSz="914400"/>
            <a:r>
              <a:rPr lang="en-US" sz="3000" dirty="0"/>
              <a:t>The final result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1538337-9527-578B-41FE-2247EEAF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pic>
        <p:nvPicPr>
          <p:cNvPr id="7" name="Picture 6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CC32AF52-1F9A-298B-B9B1-C16AE6840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842" y="1090113"/>
            <a:ext cx="7378278" cy="21392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4644B1-FEE6-93AB-50A3-29AF1B9597E9}"/>
              </a:ext>
            </a:extLst>
          </p:cNvPr>
          <p:cNvSpPr/>
          <p:nvPr/>
        </p:nvSpPr>
        <p:spPr>
          <a:xfrm>
            <a:off x="8206451" y="2592729"/>
            <a:ext cx="775503" cy="5647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640089-7DD4-EECD-5833-EDA2DB6C9D0A}"/>
              </a:ext>
            </a:extLst>
          </p:cNvPr>
          <p:cNvSpPr txBox="1"/>
          <p:nvPr/>
        </p:nvSpPr>
        <p:spPr>
          <a:xfrm>
            <a:off x="394267" y="5335488"/>
            <a:ext cx="4592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Rapidity evolution of the forward scattering in impact parameter space. Solid line is the boundary condition from tree level Glauber exchange, dashed – the physical boundary.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D0171A-96D3-F5E2-113A-C415A560B9CC}"/>
              </a:ext>
            </a:extLst>
          </p:cNvPr>
          <p:cNvSpPr/>
          <p:nvPr/>
        </p:nvSpPr>
        <p:spPr>
          <a:xfrm>
            <a:off x="376956" y="1992693"/>
            <a:ext cx="369008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Collinear evolution (RG) modifies the PDF in the proton (including LPM).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Multiple Glauber gluons exponentiate (including unitarity corrections)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Radiation enhances broadening, renormalizes (RRG) the forward scattering cross section.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There are finite contributions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E81F83-5877-D552-8497-F60E4832CBA7}"/>
              </a:ext>
            </a:extLst>
          </p:cNvPr>
          <p:cNvSpPr txBox="1"/>
          <p:nvPr/>
        </p:nvSpPr>
        <p:spPr>
          <a:xfrm>
            <a:off x="235627" y="1153280"/>
            <a:ext cx="1733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</a:rPr>
              <a:t>Modified p beam function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D3ED657-D568-28FE-1CDB-8EE3EE992236}"/>
              </a:ext>
            </a:extLst>
          </p:cNvPr>
          <p:cNvCxnSpPr/>
          <p:nvPr/>
        </p:nvCxnSpPr>
        <p:spPr>
          <a:xfrm>
            <a:off x="4823621" y="4178301"/>
            <a:ext cx="0" cy="60188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9E077FB-1ABC-C7DA-AACD-DCC416F73D74}"/>
              </a:ext>
            </a:extLst>
          </p:cNvPr>
          <p:cNvSpPr txBox="1"/>
          <p:nvPr/>
        </p:nvSpPr>
        <p:spPr>
          <a:xfrm rot="16200000">
            <a:off x="3705017" y="4024412"/>
            <a:ext cx="1733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Broadening</a:t>
            </a:r>
          </a:p>
        </p:txBody>
      </p:sp>
      <p:pic>
        <p:nvPicPr>
          <p:cNvPr id="14" name="Picture 13" descr="Chart, diagram&#10;&#10;Description automatically generated">
            <a:extLst>
              <a:ext uri="{FF2B5EF4-FFF2-40B4-BE49-F238E27FC236}">
                <a16:creationId xmlns:a16="http://schemas.microsoft.com/office/drawing/2014/main" id="{A0B1C31B-9A8F-35C2-CF5C-4BCC06454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920" y="3157462"/>
            <a:ext cx="3886200" cy="333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74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F8F1C-2C91-AA2F-A79D-D6508DF9E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BF51D-6F5F-2CE5-7575-F402C9756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-17952"/>
            <a:ext cx="7276289" cy="985093"/>
          </a:xfrm>
        </p:spPr>
        <p:txBody>
          <a:bodyPr/>
          <a:lstStyle/>
          <a:p>
            <a:pPr defTabSz="914400"/>
            <a:r>
              <a:rPr lang="en-US" sz="3000" dirty="0"/>
              <a:t>Effective modification of the TMD distribution in </a:t>
            </a:r>
            <a:r>
              <a:rPr lang="en-US" sz="3000" dirty="0" err="1"/>
              <a:t>pA</a:t>
            </a:r>
            <a:endParaRPr lang="en-US" sz="3000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0FD50E3-BF80-9350-9FF9-31A5F7201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9CB86-89D8-553B-5399-C57863D5FB92}"/>
              </a:ext>
            </a:extLst>
          </p:cNvPr>
          <p:cNvSpPr txBox="1"/>
          <p:nvPr/>
        </p:nvSpPr>
        <p:spPr>
          <a:xfrm>
            <a:off x="1064560" y="5608620"/>
            <a:ext cx="301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Impact parameter space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6D8FF6-6459-965B-8EF7-9C073DA4D0F7}"/>
              </a:ext>
            </a:extLst>
          </p:cNvPr>
          <p:cNvSpPr txBox="1"/>
          <p:nvPr/>
        </p:nvSpPr>
        <p:spPr>
          <a:xfrm>
            <a:off x="919447" y="5939913"/>
            <a:ext cx="782873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One has to be careful pushing to x ~ 0.01 and below as one enters a regime of coherent scattering with the target that we did not explicitly consider  </a:t>
            </a:r>
            <a:endParaRPr lang="en-US" sz="1400" b="1" i="1" baseline="-25000" dirty="0">
              <a:solidFill>
                <a:srgbClr val="C00000"/>
              </a:solidFill>
            </a:endParaRPr>
          </a:p>
        </p:txBody>
      </p:sp>
      <p:pic>
        <p:nvPicPr>
          <p:cNvPr id="4" name="Picture 3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75EAEFAF-F72B-A15A-87EB-099CA9D0BD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69"/>
          <a:stretch/>
        </p:blipFill>
        <p:spPr>
          <a:xfrm>
            <a:off x="323646" y="2028825"/>
            <a:ext cx="8327294" cy="3652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C0215-AE42-38D1-4A5F-393D97584F9F}"/>
              </a:ext>
            </a:extLst>
          </p:cNvPr>
          <p:cNvSpPr txBox="1"/>
          <p:nvPr/>
        </p:nvSpPr>
        <p:spPr>
          <a:xfrm>
            <a:off x="6403220" y="5625086"/>
            <a:ext cx="2126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Momentum space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B2E0C5-4C73-F0CB-8330-E9ECE76011B3}"/>
              </a:ext>
            </a:extLst>
          </p:cNvPr>
          <p:cNvSpPr txBox="1"/>
          <p:nvPr/>
        </p:nvSpPr>
        <p:spPr>
          <a:xfrm>
            <a:off x="402724" y="733482"/>
            <a:ext cx="8417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Helvetica" pitchFamily="2" charset="0"/>
              </a:rPr>
              <a:t>Rich stricture 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appears from CNM effects in 3D 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proton beam function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. Note that scales are set differently then in collinear factorization and reflected on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Will affect significantly global extraction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2E6682-2EBB-9C03-8D38-825A3FFD9930}"/>
              </a:ext>
            </a:extLst>
          </p:cNvPr>
          <p:cNvSpPr txBox="1"/>
          <p:nvPr/>
        </p:nvSpPr>
        <p:spPr>
          <a:xfrm>
            <a:off x="5378544" y="1595257"/>
            <a:ext cx="2519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M. </a:t>
            </a:r>
            <a:r>
              <a:rPr lang="en-US" sz="1600" b="1" i="1" dirty="0" err="1">
                <a:solidFill>
                  <a:srgbClr val="C73DCD"/>
                </a:solidFill>
              </a:rPr>
              <a:t>Alrashed</a:t>
            </a:r>
            <a:r>
              <a:rPr lang="en-US" sz="1600" b="1" i="1" dirty="0">
                <a:solidFill>
                  <a:srgbClr val="C73DCD"/>
                </a:solidFill>
              </a:rPr>
              <a:t> et al. (2021)</a:t>
            </a:r>
          </a:p>
        </p:txBody>
      </p:sp>
    </p:spTree>
    <p:extLst>
      <p:ext uri="{BB962C8B-B14F-4D97-AF65-F5344CB8AC3E}">
        <p14:creationId xmlns:p14="http://schemas.microsoft.com/office/powerpoint/2010/main" val="2364611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75CC8-27EF-5D06-6B90-B6D23C1C1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AA1C0-6DBC-6B6B-F3C1-D82C799D6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49" y="11505"/>
            <a:ext cx="6840841" cy="985093"/>
          </a:xfrm>
        </p:spPr>
        <p:txBody>
          <a:bodyPr/>
          <a:lstStyle/>
          <a:p>
            <a:pPr defTabSz="914400"/>
            <a:r>
              <a:rPr lang="en-US" sz="3000" dirty="0"/>
              <a:t>Diagrams for the collinear matching coefficient function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6BA3BC2-B582-D8AE-44A5-C1668CC8E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71EA0A-7E0C-BFFB-E7B3-6E784001E66D}"/>
              </a:ext>
            </a:extLst>
          </p:cNvPr>
          <p:cNvSpPr/>
          <p:nvPr/>
        </p:nvSpPr>
        <p:spPr>
          <a:xfrm>
            <a:off x="189033" y="1032100"/>
            <a:ext cx="67406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One needs to evaluate diagrams that change impart transverse and longitudinal momentum changes via collisions (Glauber gluons) or radiation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05CA22-39A1-8B78-1CEF-696A87BEC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99" y="3441244"/>
            <a:ext cx="2126631" cy="1409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CEF980-F480-AD34-CE64-9F2F13822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342" y="2014752"/>
            <a:ext cx="2985147" cy="3071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0427F1-EF05-C168-9944-AC4B2C23F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048" y="1903605"/>
            <a:ext cx="2571007" cy="1866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F8D6A9-6F97-25D4-B0B5-6B73EA778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5606" y="4109692"/>
            <a:ext cx="3165345" cy="14581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2E76CA-845F-B608-50F4-365441DDAE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36" y="1930543"/>
            <a:ext cx="2610307" cy="10155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12ACC32-39E5-AE1F-7757-262109434321}"/>
              </a:ext>
            </a:extLst>
          </p:cNvPr>
          <p:cNvSpPr txBox="1"/>
          <p:nvPr/>
        </p:nvSpPr>
        <p:spPr>
          <a:xfrm>
            <a:off x="307032" y="3121222"/>
            <a:ext cx="2715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Single Glauber, real radiation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866373-DC24-BCEB-92A5-89E3CBC0D31E}"/>
              </a:ext>
            </a:extLst>
          </p:cNvPr>
          <p:cNvSpPr txBox="1"/>
          <p:nvPr/>
        </p:nvSpPr>
        <p:spPr>
          <a:xfrm>
            <a:off x="147036" y="4898982"/>
            <a:ext cx="25285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Wavefunction renormalization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Vanishes to leading power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(scales integrals)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F52460-2E8D-297B-2401-5D98880C458D}"/>
              </a:ext>
            </a:extLst>
          </p:cNvPr>
          <p:cNvSpPr txBox="1"/>
          <p:nvPr/>
        </p:nvSpPr>
        <p:spPr>
          <a:xfrm>
            <a:off x="2992379" y="3796901"/>
            <a:ext cx="2985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Single Glauber, loop correction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43219D-5CFF-244A-478D-6B953CA47770}"/>
              </a:ext>
            </a:extLst>
          </p:cNvPr>
          <p:cNvSpPr txBox="1"/>
          <p:nvPr/>
        </p:nvSpPr>
        <p:spPr>
          <a:xfrm>
            <a:off x="6108639" y="5127460"/>
            <a:ext cx="2985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Double  Glauber, loop correction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FC9BE3-C337-1C58-0BEC-6CCD9E28DF16}"/>
              </a:ext>
            </a:extLst>
          </p:cNvPr>
          <p:cNvSpPr txBox="1"/>
          <p:nvPr/>
        </p:nvSpPr>
        <p:spPr>
          <a:xfrm>
            <a:off x="3004130" y="5564608"/>
            <a:ext cx="2985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Double Glauber, real radiation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0EA5A75-8677-BE4A-CDB6-5FA5F50023B8}"/>
              </a:ext>
            </a:extLst>
          </p:cNvPr>
          <p:cNvSpPr/>
          <p:nvPr/>
        </p:nvSpPr>
        <p:spPr>
          <a:xfrm>
            <a:off x="147036" y="3441244"/>
            <a:ext cx="2342482" cy="1387971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DC35C12-1635-DDDB-D06C-39DEA200D9CD}"/>
              </a:ext>
            </a:extLst>
          </p:cNvPr>
          <p:cNvSpPr/>
          <p:nvPr/>
        </p:nvSpPr>
        <p:spPr>
          <a:xfrm>
            <a:off x="219984" y="1926341"/>
            <a:ext cx="2712960" cy="10944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5A3E9DA-AE80-8BE1-2013-53C0033CA553}"/>
              </a:ext>
            </a:extLst>
          </p:cNvPr>
          <p:cNvSpPr/>
          <p:nvPr/>
        </p:nvSpPr>
        <p:spPr>
          <a:xfrm>
            <a:off x="6108639" y="2011937"/>
            <a:ext cx="2932850" cy="308328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48E5A14-75F6-053D-4377-F9E761BF98DA}"/>
              </a:ext>
            </a:extLst>
          </p:cNvPr>
          <p:cNvSpPr/>
          <p:nvPr/>
        </p:nvSpPr>
        <p:spPr>
          <a:xfrm>
            <a:off x="2656264" y="4173443"/>
            <a:ext cx="3314384" cy="139668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62E01C7-0008-354B-EA7C-5E6832DEE679}"/>
              </a:ext>
            </a:extLst>
          </p:cNvPr>
          <p:cNvSpPr/>
          <p:nvPr/>
        </p:nvSpPr>
        <p:spPr>
          <a:xfrm>
            <a:off x="3113023" y="1920846"/>
            <a:ext cx="2712960" cy="183246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BF3DA6-A0B2-1704-A877-BD349E019A53}"/>
              </a:ext>
            </a:extLst>
          </p:cNvPr>
          <p:cNvSpPr txBox="1"/>
          <p:nvPr/>
        </p:nvSpPr>
        <p:spPr>
          <a:xfrm>
            <a:off x="5966242" y="5071953"/>
            <a:ext cx="3165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New </a:t>
            </a:r>
            <a:r>
              <a:rPr lang="en-US" dirty="0">
                <a:solidFill>
                  <a:schemeClr val="accent3"/>
                </a:solidFill>
                <a:latin typeface="Helvetica" pitchFamily="2" charset="0"/>
              </a:rPr>
              <a:t>direct calculation 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of  loop diagrams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F3B78E-A471-85BD-0840-4F33B17EFE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3404" y="979822"/>
            <a:ext cx="1920483" cy="9801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D295D9-8FD3-18C1-54EE-D0493E958AEC}"/>
              </a:ext>
            </a:extLst>
          </p:cNvPr>
          <p:cNvSpPr txBox="1"/>
          <p:nvPr/>
        </p:nvSpPr>
        <p:spPr>
          <a:xfrm>
            <a:off x="213026" y="5938789"/>
            <a:ext cx="85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73DCD"/>
                </a:solidFill>
              </a:rPr>
              <a:t>Disclaimers: a) the diagrams are drawn for DY, but they are essentially the same for DIS; b) for the collinear calculation we integrate over the transverse momenta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80728-3C05-8933-EFC6-6E5A3687BA8C}"/>
              </a:ext>
            </a:extLst>
          </p:cNvPr>
          <p:cNvSpPr txBox="1"/>
          <p:nvPr/>
        </p:nvSpPr>
        <p:spPr>
          <a:xfrm>
            <a:off x="170870" y="1533479"/>
            <a:ext cx="2106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A. </a:t>
            </a:r>
            <a:r>
              <a:rPr lang="en-US" sz="1600" b="1" i="1" dirty="0" err="1">
                <a:solidFill>
                  <a:srgbClr val="C73DCD"/>
                </a:solidFill>
              </a:rPr>
              <a:t>Idilbi</a:t>
            </a:r>
            <a:r>
              <a:rPr lang="en-US" sz="1600" b="1" i="1" dirty="0">
                <a:solidFill>
                  <a:srgbClr val="C73DCD"/>
                </a:solidFill>
              </a:rPr>
              <a:t> et al. (2008)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0DC6E-1B7F-61BE-F0DE-F630A2D2E041}"/>
              </a:ext>
            </a:extLst>
          </p:cNvPr>
          <p:cNvSpPr txBox="1"/>
          <p:nvPr/>
        </p:nvSpPr>
        <p:spPr>
          <a:xfrm>
            <a:off x="2277537" y="1523819"/>
            <a:ext cx="2716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G. </a:t>
            </a:r>
            <a:r>
              <a:rPr lang="en-US" sz="1600" b="1" i="1" dirty="0" err="1">
                <a:solidFill>
                  <a:srgbClr val="C73DCD"/>
                </a:solidFill>
              </a:rPr>
              <a:t>Ovanesyan</a:t>
            </a:r>
            <a:r>
              <a:rPr lang="en-US" sz="1600" b="1" i="1" dirty="0">
                <a:solidFill>
                  <a:srgbClr val="C73DCD"/>
                </a:solidFill>
              </a:rPr>
              <a:t> et al. (2011)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3E47AE-7A2C-2E50-498B-1B8B5058DF85}"/>
              </a:ext>
            </a:extLst>
          </p:cNvPr>
          <p:cNvSpPr txBox="1"/>
          <p:nvPr/>
        </p:nvSpPr>
        <p:spPr>
          <a:xfrm>
            <a:off x="4869374" y="1522356"/>
            <a:ext cx="2481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I. Rothstein et al. (2016)</a:t>
            </a:r>
          </a:p>
        </p:txBody>
      </p:sp>
    </p:spTree>
    <p:extLst>
      <p:ext uri="{BB962C8B-B14F-4D97-AF65-F5344CB8AC3E}">
        <p14:creationId xmlns:p14="http://schemas.microsoft.com/office/powerpoint/2010/main" val="4016639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9C1C-4ACC-764F-9976-494DB529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1" y="11505"/>
            <a:ext cx="8232920" cy="985093"/>
          </a:xfrm>
        </p:spPr>
        <p:txBody>
          <a:bodyPr/>
          <a:lstStyle/>
          <a:p>
            <a:pPr defTabSz="914400"/>
            <a:r>
              <a:rPr lang="en-US" sz="3000" dirty="0"/>
              <a:t>Generalized subtraction of divergences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1538337-9527-578B-41FE-2247EEAF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D0171A-96D3-F5E2-113A-C415A560B9CC}"/>
              </a:ext>
            </a:extLst>
          </p:cNvPr>
          <p:cNvSpPr/>
          <p:nvPr/>
        </p:nvSpPr>
        <p:spPr>
          <a:xfrm>
            <a:off x="358062" y="2305791"/>
            <a:ext cx="83839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One can define a “generalized + prescription” and a subtracted function so that the integral with endpoint divergences is finite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6D6C1B-2C78-4F8A-36D2-83BD793F48B6}"/>
              </a:ext>
            </a:extLst>
          </p:cNvPr>
          <p:cNvSpPr/>
          <p:nvPr/>
        </p:nvSpPr>
        <p:spPr>
          <a:xfrm>
            <a:off x="4813451" y="1052552"/>
            <a:ext cx="46519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3"/>
                </a:solidFill>
                <a:latin typeface="Helvetica" pitchFamily="2" charset="0"/>
              </a:rPr>
              <a:t>Take the flavor non-singlet distribution for simplicity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329A2CA-FFCD-0CAB-FF23-AFDFCD8C4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999" y="1303681"/>
            <a:ext cx="4439621" cy="1016338"/>
          </a:xfrm>
          <a:prstGeom prst="rect">
            <a:avLst/>
          </a:prstGeom>
        </p:spPr>
      </p:pic>
      <p:pic>
        <p:nvPicPr>
          <p:cNvPr id="5" name="Picture 4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6FEC787A-F822-33FE-A765-BD93927C5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13" y="4685656"/>
            <a:ext cx="7772400" cy="14202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B3944C0-CE7E-1794-77A4-51FDCE45E98E}"/>
              </a:ext>
            </a:extLst>
          </p:cNvPr>
          <p:cNvSpPr/>
          <p:nvPr/>
        </p:nvSpPr>
        <p:spPr>
          <a:xfrm>
            <a:off x="1192306" y="5239967"/>
            <a:ext cx="7563369" cy="776273"/>
          </a:xfrm>
          <a:prstGeom prst="ellipse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87DB0-06D9-51D3-1EB8-EE578C4F9184}"/>
              </a:ext>
            </a:extLst>
          </p:cNvPr>
          <p:cNvSpPr txBox="1"/>
          <p:nvPr/>
        </p:nvSpPr>
        <p:spPr>
          <a:xfrm>
            <a:off x="662742" y="6105862"/>
            <a:ext cx="80792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Fixed order contribution - free of divergences, no large log enhancement</a:t>
            </a:r>
            <a:endParaRPr lang="en-US" sz="1600" b="1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ABBE76-85E0-5469-6337-3EF405608FB5}"/>
              </a:ext>
            </a:extLst>
          </p:cNvPr>
          <p:cNvSpPr/>
          <p:nvPr/>
        </p:nvSpPr>
        <p:spPr>
          <a:xfrm>
            <a:off x="2579950" y="4741816"/>
            <a:ext cx="268376" cy="59189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2961FF-8381-C987-B8AC-B35EFCF0B75B}"/>
              </a:ext>
            </a:extLst>
          </p:cNvPr>
          <p:cNvSpPr/>
          <p:nvPr/>
        </p:nvSpPr>
        <p:spPr>
          <a:xfrm>
            <a:off x="6175940" y="4685656"/>
            <a:ext cx="2448873" cy="681901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4403178-50F5-F1CC-2585-CABD20CE0443}"/>
              </a:ext>
            </a:extLst>
          </p:cNvPr>
          <p:cNvSpPr/>
          <p:nvPr/>
        </p:nvSpPr>
        <p:spPr>
          <a:xfrm>
            <a:off x="2979187" y="4742498"/>
            <a:ext cx="636608" cy="591890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3A0190-39E6-58DA-8F61-834C4D52D2C0}"/>
              </a:ext>
            </a:extLst>
          </p:cNvPr>
          <p:cNvSpPr txBox="1"/>
          <p:nvPr/>
        </p:nvSpPr>
        <p:spPr>
          <a:xfrm>
            <a:off x="597789" y="4309398"/>
            <a:ext cx="84221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The 1/</a:t>
            </a:r>
            <a:r>
              <a:rPr lang="en-US" sz="1600" b="1" dirty="0" err="1">
                <a:solidFill>
                  <a:srgbClr val="C00000"/>
                </a:solidFill>
              </a:rPr>
              <a:t>ε</a:t>
            </a:r>
            <a:r>
              <a:rPr lang="en-US" sz="1600" b="1" dirty="0">
                <a:solidFill>
                  <a:srgbClr val="C00000"/>
                </a:solidFill>
              </a:rPr>
              <a:t> divergence and M</a:t>
            </a:r>
            <a:r>
              <a:rPr lang="en-US" sz="1600" b="1" baseline="30000" dirty="0">
                <a:solidFill>
                  <a:srgbClr val="C00000"/>
                </a:solidFill>
              </a:rPr>
              <a:t>(1) </a:t>
            </a:r>
            <a:r>
              <a:rPr lang="en-US" sz="1600" b="1" dirty="0">
                <a:solidFill>
                  <a:srgbClr val="C00000"/>
                </a:solidFill>
              </a:rPr>
              <a:t>counter term that cancels it </a:t>
            </a:r>
            <a:endParaRPr lang="en-US" sz="1600" b="1" baseline="-2500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1FBB33-FC0E-28A1-B72F-D20EA7D3183D}"/>
              </a:ext>
            </a:extLst>
          </p:cNvPr>
          <p:cNvSpPr txBox="1"/>
          <p:nvPr/>
        </p:nvSpPr>
        <p:spPr>
          <a:xfrm>
            <a:off x="597788" y="3937978"/>
            <a:ext cx="80792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The large medium induced logarithms that need to be </a:t>
            </a:r>
            <a:r>
              <a:rPr lang="en-US" sz="1600" b="1" dirty="0" err="1">
                <a:solidFill>
                  <a:srgbClr val="0070C0"/>
                </a:solidFill>
              </a:rPr>
              <a:t>resummed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endParaRPr lang="en-US" sz="1600" b="1" baseline="-25000" dirty="0">
              <a:solidFill>
                <a:srgbClr val="0070C0"/>
              </a:solidFill>
            </a:endParaRPr>
          </a:p>
        </p:txBody>
      </p:sp>
      <p:pic>
        <p:nvPicPr>
          <p:cNvPr id="18" name="Picture 17" descr="A number of mathematical equations&#10;&#10;Description automatically generated with medium confidence">
            <a:extLst>
              <a:ext uri="{FF2B5EF4-FFF2-40B4-BE49-F238E27FC236}">
                <a16:creationId xmlns:a16="http://schemas.microsoft.com/office/drawing/2014/main" id="{4DD4D55A-C8FE-1498-6B43-386564E84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451" y="2813263"/>
            <a:ext cx="3531206" cy="770104"/>
          </a:xfrm>
          <a:prstGeom prst="rect">
            <a:avLst/>
          </a:prstGeom>
        </p:spPr>
      </p:pic>
      <p:pic>
        <p:nvPicPr>
          <p:cNvPr id="24" name="Picture 23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B08B5ADF-5753-E19E-B18B-B637E633B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8539" y="2895894"/>
            <a:ext cx="3154420" cy="984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1AEB23-4367-6959-8689-200BD82BCFD5}"/>
              </a:ext>
            </a:extLst>
          </p:cNvPr>
          <p:cNvSpPr txBox="1"/>
          <p:nvPr/>
        </p:nvSpPr>
        <p:spPr>
          <a:xfrm>
            <a:off x="363098" y="1017783"/>
            <a:ext cx="4439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The diagrams add to contributions proportional to the </a:t>
            </a:r>
            <a:r>
              <a:rPr lang="en-US" sz="1600" dirty="0">
                <a:solidFill>
                  <a:srgbClr val="0070C0"/>
                </a:solidFill>
              </a:rPr>
              <a:t>in-medium splitting functions</a:t>
            </a:r>
            <a:r>
              <a:rPr lang="en-US" sz="1600" dirty="0">
                <a:solidFill>
                  <a:schemeClr val="accent1"/>
                </a:solidFill>
              </a:rPr>
              <a:t>. One important part here is the </a:t>
            </a:r>
            <a:r>
              <a:rPr lang="en-US" sz="1600" dirty="0">
                <a:solidFill>
                  <a:srgbClr val="0070C0"/>
                </a:solidFill>
              </a:rPr>
              <a:t>additional</a:t>
            </a:r>
            <a:r>
              <a:rPr lang="en-US" sz="1600" dirty="0">
                <a:solidFill>
                  <a:schemeClr val="accent1"/>
                </a:solidFill>
              </a:rPr>
              <a:t> 1/x(1-x)  divergence at the endpoints of the splitting function    </a:t>
            </a:r>
          </a:p>
        </p:txBody>
      </p:sp>
    </p:spTree>
    <p:extLst>
      <p:ext uri="{BB962C8B-B14F-4D97-AF65-F5344CB8AC3E}">
        <p14:creationId xmlns:p14="http://schemas.microsoft.com/office/powerpoint/2010/main" val="1647610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9C1C-4ACC-764F-9976-494DB529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49" y="11505"/>
            <a:ext cx="6840841" cy="985093"/>
          </a:xfrm>
        </p:spPr>
        <p:txBody>
          <a:bodyPr/>
          <a:lstStyle/>
          <a:p>
            <a:pPr defTabSz="914400"/>
            <a:r>
              <a:rPr lang="en-US" sz="3000" dirty="0"/>
              <a:t>In-medium collinear RG evolution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1538337-9527-578B-41FE-2247EEAF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02994F8-A4B6-DB1E-5530-EF8F323189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06"/>
          <a:stretch/>
        </p:blipFill>
        <p:spPr>
          <a:xfrm>
            <a:off x="5297022" y="2011586"/>
            <a:ext cx="3794134" cy="30022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BCC6BC-7B4B-AB14-FC7A-8D72C34D5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5109" y="1332599"/>
            <a:ext cx="3400196" cy="73866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A0E4F2C-8CC6-A059-D280-5FB6EFDAE074}"/>
              </a:ext>
            </a:extLst>
          </p:cNvPr>
          <p:cNvSpPr txBox="1"/>
          <p:nvPr/>
        </p:nvSpPr>
        <p:spPr>
          <a:xfrm>
            <a:off x="618371" y="5112235"/>
            <a:ext cx="852562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6"/>
                </a:solidFill>
              </a:rPr>
              <a:t>Can directly identify </a:t>
            </a:r>
            <a:r>
              <a:rPr lang="en-US" sz="1400" b="1" i="1" dirty="0" err="1">
                <a:solidFill>
                  <a:schemeClr val="accent6"/>
                </a:solidFill>
              </a:rPr>
              <a:t>parton</a:t>
            </a:r>
            <a:r>
              <a:rPr lang="en-US" sz="1400" b="1" i="1" dirty="0">
                <a:solidFill>
                  <a:schemeClr val="accent6"/>
                </a:solidFill>
              </a:rPr>
              <a:t> energy loss, the nuclear size dependence of the modification, </a:t>
            </a:r>
            <a:r>
              <a:rPr lang="en-US" sz="1400" b="1" i="1" dirty="0" err="1">
                <a:solidFill>
                  <a:schemeClr val="accent6"/>
                </a:solidFill>
              </a:rPr>
              <a:t>etc</a:t>
            </a:r>
            <a:r>
              <a:rPr lang="en-US" sz="1400" b="1" i="1" dirty="0">
                <a:solidFill>
                  <a:schemeClr val="accent6"/>
                </a:solidFill>
              </a:rPr>
              <a:t>  </a:t>
            </a:r>
            <a:endParaRPr lang="en-US" sz="1400" b="1" i="1" baseline="-25000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AF82CD-FFD5-DEA4-1800-29E67427B4B7}"/>
              </a:ext>
            </a:extLst>
          </p:cNvPr>
          <p:cNvSpPr txBox="1"/>
          <p:nvPr/>
        </p:nvSpPr>
        <p:spPr>
          <a:xfrm>
            <a:off x="490546" y="1723148"/>
            <a:ext cx="471025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/>
                </a:solidFill>
              </a:rPr>
              <a:t>Suitable change of variables. Also captures the density, path length and energy dependence</a:t>
            </a:r>
            <a:endParaRPr lang="en-US" sz="1400" b="1" baseline="-25000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2C5031-317A-C348-DD56-3FB7ACBE249E}"/>
              </a:ext>
            </a:extLst>
          </p:cNvPr>
          <p:cNvSpPr txBox="1"/>
          <p:nvPr/>
        </p:nvSpPr>
        <p:spPr>
          <a:xfrm>
            <a:off x="431424" y="2833048"/>
            <a:ext cx="25243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Flavor non-singlet  (q-</a:t>
            </a:r>
            <a:r>
              <a:rPr lang="en-US" sz="1400" b="1" dirty="0" err="1">
                <a:solidFill>
                  <a:schemeClr val="accent1"/>
                </a:solidFill>
              </a:rPr>
              <a:t>qbar</a:t>
            </a:r>
            <a:r>
              <a:rPr lang="en-US" sz="1400" b="1" dirty="0">
                <a:solidFill>
                  <a:schemeClr val="accent1"/>
                </a:solidFill>
              </a:rPr>
              <a:t>)</a:t>
            </a:r>
            <a:endParaRPr lang="en-US" sz="1400" b="1" baseline="-250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1355B0-CC82-E0D6-1A32-69D3D00DFB0B}"/>
              </a:ext>
            </a:extLst>
          </p:cNvPr>
          <p:cNvSpPr txBox="1"/>
          <p:nvPr/>
        </p:nvSpPr>
        <p:spPr>
          <a:xfrm>
            <a:off x="2889817" y="2859585"/>
            <a:ext cx="245349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Flavor singlet  (</a:t>
            </a:r>
            <a:r>
              <a:rPr lang="en-US" sz="1400" b="1" dirty="0" err="1">
                <a:solidFill>
                  <a:schemeClr val="accent1"/>
                </a:solidFill>
              </a:rPr>
              <a:t>q+qbar</a:t>
            </a:r>
            <a:r>
              <a:rPr lang="en-US" sz="1400" b="1" dirty="0">
                <a:solidFill>
                  <a:schemeClr val="accent1"/>
                </a:solidFill>
              </a:rPr>
              <a:t>, g)</a:t>
            </a:r>
            <a:endParaRPr lang="en-US" sz="1400" b="1" baseline="-25000" dirty="0">
              <a:solidFill>
                <a:schemeClr val="accent1"/>
              </a:solidFill>
            </a:endParaRPr>
          </a:p>
        </p:txBody>
      </p:sp>
      <p:pic>
        <p:nvPicPr>
          <p:cNvPr id="9" name="Picture 8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E917A0E4-AB63-BC33-04DC-53747E62FB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3000" contrast="57000"/>
                    </a14:imgEffect>
                  </a14:imgLayer>
                </a14:imgProps>
              </a:ext>
            </a:extLst>
          </a:blip>
          <a:srcRect t="6252"/>
          <a:stretch/>
        </p:blipFill>
        <p:spPr>
          <a:xfrm>
            <a:off x="565527" y="3273805"/>
            <a:ext cx="4683514" cy="1728596"/>
          </a:xfrm>
          <a:prstGeom prst="rect">
            <a:avLst/>
          </a:prstGeom>
        </p:spPr>
      </p:pic>
      <p:pic>
        <p:nvPicPr>
          <p:cNvPr id="11" name="Picture 10" descr="A math equations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99B3B214-A5CB-4EF6-1FD5-0D86614B5A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833" y="2256431"/>
            <a:ext cx="3289300" cy="571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92C0CB-39F2-FEBD-FD91-7F517475010D}"/>
              </a:ext>
            </a:extLst>
          </p:cNvPr>
          <p:cNvSpPr txBox="1"/>
          <p:nvPr/>
        </p:nvSpPr>
        <p:spPr>
          <a:xfrm>
            <a:off x="452403" y="5222725"/>
            <a:ext cx="8499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Connection between RHIC/LHC (hadronic collisions) and EIC (DIS): </a:t>
            </a:r>
            <a:r>
              <a:rPr lang="en-US" dirty="0">
                <a:solidFill>
                  <a:srgbClr val="0070C0"/>
                </a:solidFill>
                <a:latin typeface="Helvetica" pitchFamily="2" charset="0"/>
              </a:rPr>
              <a:t>The same in-medium RG evolution describes the suppression of hadron production in SIDIS on nuclei and DY in </a:t>
            </a:r>
            <a:r>
              <a:rPr lang="en-US" dirty="0" err="1">
                <a:solidFill>
                  <a:srgbClr val="0070C0"/>
                </a:solidFill>
                <a:latin typeface="Helvetica" pitchFamily="2" charset="0"/>
              </a:rPr>
              <a:t>pA</a:t>
            </a:r>
            <a:endParaRPr lang="en-US" dirty="0">
              <a:solidFill>
                <a:schemeClr val="accent1"/>
              </a:solidFill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8C9552-D18E-888F-602A-0EA050DB0C22}"/>
              </a:ext>
            </a:extLst>
          </p:cNvPr>
          <p:cNvSpPr txBox="1"/>
          <p:nvPr/>
        </p:nvSpPr>
        <p:spPr>
          <a:xfrm>
            <a:off x="4710416" y="4704917"/>
            <a:ext cx="1918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W. Ke et al. (2023)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ACCDCE-01EE-EE76-86C9-CE62ACAC498C}"/>
              </a:ext>
            </a:extLst>
          </p:cNvPr>
          <p:cNvSpPr/>
          <p:nvPr/>
        </p:nvSpPr>
        <p:spPr>
          <a:xfrm>
            <a:off x="238814" y="1053220"/>
            <a:ext cx="871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Derived </a:t>
            </a:r>
            <a:r>
              <a:rPr lang="en-US" sz="1600" b="1" dirty="0">
                <a:solidFill>
                  <a:schemeClr val="accent3"/>
                </a:solidFill>
                <a:latin typeface="Helvetica" pitchFamily="2" charset="0"/>
              </a:rPr>
              <a:t>new set of RG evolution equations for the distribution of </a:t>
            </a:r>
            <a:r>
              <a:rPr lang="en-US" sz="1600" b="1" dirty="0" err="1">
                <a:solidFill>
                  <a:schemeClr val="accent3"/>
                </a:solidFill>
                <a:latin typeface="Helvetica" pitchFamily="2" charset="0"/>
              </a:rPr>
              <a:t>partons</a:t>
            </a:r>
            <a:r>
              <a:rPr lang="en-US" sz="1600" b="1" dirty="0">
                <a:solidFill>
                  <a:schemeClr val="accent3"/>
                </a:solidFill>
                <a:latin typeface="Helvetica" pitchFamily="2" charset="0"/>
              </a:rPr>
              <a:t> in the showe</a:t>
            </a:r>
            <a:r>
              <a:rPr lang="en-US" sz="1600" b="1" dirty="0">
                <a:solidFill>
                  <a:srgbClr val="0070C0"/>
                </a:solidFill>
                <a:latin typeface="Helvetica" pitchFamily="2" charset="0"/>
              </a:rPr>
              <a:t>r. </a:t>
            </a:r>
            <a:r>
              <a:rPr lang="en-US" sz="1600" b="1" dirty="0">
                <a:latin typeface="Helvetica" pitchFamily="2" charset="0"/>
              </a:rPr>
              <a:t>The NS distribution has a </a:t>
            </a:r>
            <a:r>
              <a:rPr lang="en-US" sz="1600" b="1" dirty="0">
                <a:solidFill>
                  <a:schemeClr val="accent3"/>
                </a:solidFill>
                <a:latin typeface="Helvetica" pitchFamily="2" charset="0"/>
              </a:rPr>
              <a:t>very elegant traveling wave solution </a:t>
            </a:r>
          </a:p>
        </p:txBody>
      </p:sp>
    </p:spTree>
    <p:extLst>
      <p:ext uri="{BB962C8B-B14F-4D97-AF65-F5344CB8AC3E}">
        <p14:creationId xmlns:p14="http://schemas.microsoft.com/office/powerpoint/2010/main" val="1453884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9C1C-4ACC-764F-9976-494DB529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11505"/>
            <a:ext cx="6549122" cy="985093"/>
          </a:xfrm>
        </p:spPr>
        <p:txBody>
          <a:bodyPr/>
          <a:lstStyle/>
          <a:p>
            <a:pPr defTabSz="914400"/>
            <a:r>
              <a:rPr lang="en-US" sz="3000" dirty="0"/>
              <a:t>Phenomenological applications of the new RG analysis to HERMES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1538337-9527-578B-41FE-2247EEAF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3FA638-0608-B8D9-F429-BA3FE933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55" y="1360829"/>
            <a:ext cx="5052292" cy="22000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C438CE-CECF-5C24-C92D-DBB63755F547}"/>
              </a:ext>
            </a:extLst>
          </p:cNvPr>
          <p:cNvSpPr/>
          <p:nvPr/>
        </p:nvSpPr>
        <p:spPr>
          <a:xfrm>
            <a:off x="5277247" y="2213847"/>
            <a:ext cx="37626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  <a:latin typeface="Helvetica" pitchFamily="2" charset="0"/>
              </a:rPr>
              <a:t>RG evolution </a:t>
            </a:r>
            <a:r>
              <a:rPr lang="en-US" dirty="0">
                <a:latin typeface="Helvetica" pitchFamily="2" charset="0"/>
              </a:rPr>
              <a:t>gives a good description of the data at small to intermediate </a:t>
            </a:r>
            <a:r>
              <a:rPr lang="en-US" dirty="0" err="1">
                <a:latin typeface="Helvetica" pitchFamily="2" charset="0"/>
              </a:rPr>
              <a:t>z</a:t>
            </a:r>
            <a:r>
              <a:rPr lang="en-US" baseline="-25000" dirty="0" err="1">
                <a:latin typeface="Helvetica" pitchFamily="2" charset="0"/>
              </a:rPr>
              <a:t>h</a:t>
            </a:r>
            <a:r>
              <a:rPr lang="en-US" dirty="0">
                <a:latin typeface="Helvetica" pitchFamily="2" charset="0"/>
              </a:rPr>
              <a:t> 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  <a:latin typeface="Helvetica" pitchFamily="2" charset="0"/>
              </a:rPr>
              <a:t>Fixed order corrections </a:t>
            </a:r>
            <a:r>
              <a:rPr lang="en-US" dirty="0">
                <a:latin typeface="Helvetica" pitchFamily="2" charset="0"/>
              </a:rPr>
              <a:t>improve the agreement at large </a:t>
            </a:r>
            <a:r>
              <a:rPr lang="en-US" dirty="0" err="1">
                <a:latin typeface="Helvetica" pitchFamily="2" charset="0"/>
              </a:rPr>
              <a:t>z</a:t>
            </a:r>
            <a:r>
              <a:rPr lang="en-US" baseline="-25000" dirty="0" err="1">
                <a:latin typeface="Helvetica" pitchFamily="2" charset="0"/>
              </a:rPr>
              <a:t>h</a:t>
            </a:r>
            <a:r>
              <a:rPr lang="en-US" baseline="-25000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845EFD-681D-F834-7F8E-D82B038B1B62}"/>
              </a:ext>
            </a:extLst>
          </p:cNvPr>
          <p:cNvSpPr txBox="1"/>
          <p:nvPr/>
        </p:nvSpPr>
        <p:spPr>
          <a:xfrm>
            <a:off x="2403283" y="3412615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</a:t>
            </a:r>
            <a:r>
              <a:rPr lang="en-US" baseline="-25000" dirty="0" err="1"/>
              <a:t>h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34894C-465C-A6AB-BAFD-CE428E0E1BA1}"/>
              </a:ext>
            </a:extLst>
          </p:cNvPr>
          <p:cNvSpPr txBox="1"/>
          <p:nvPr/>
        </p:nvSpPr>
        <p:spPr>
          <a:xfrm>
            <a:off x="7027559" y="3743183"/>
            <a:ext cx="1918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W. </a:t>
            </a:r>
            <a:r>
              <a:rPr lang="en-US" sz="1600" b="1" i="1" dirty="0" err="1">
                <a:solidFill>
                  <a:srgbClr val="C73DCD"/>
                </a:solidFill>
              </a:rPr>
              <a:t>Ke</a:t>
            </a:r>
            <a:r>
              <a:rPr lang="en-US" sz="1600" b="1" i="1" dirty="0">
                <a:solidFill>
                  <a:srgbClr val="C73DCD"/>
                </a:solidFill>
              </a:rPr>
              <a:t> et al. (2023)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4C2592-FB58-9644-036C-FFF7E83E47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11"/>
          <a:stretch/>
        </p:blipFill>
        <p:spPr>
          <a:xfrm>
            <a:off x="7074163" y="1294913"/>
            <a:ext cx="1918282" cy="8555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F1A73F-1E04-57C7-5492-4C6D079990A4}"/>
              </a:ext>
            </a:extLst>
          </p:cNvPr>
          <p:cNvSpPr txBox="1"/>
          <p:nvPr/>
        </p:nvSpPr>
        <p:spPr>
          <a:xfrm>
            <a:off x="5253894" y="1142741"/>
            <a:ext cx="182026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6"/>
                </a:solidFill>
              </a:rPr>
              <a:t>Observable chosen to eliminate initial-state effects</a:t>
            </a:r>
            <a:endParaRPr lang="en-US" sz="1400" b="1" i="1" baseline="-25000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8D3B0E-8624-C7EB-7B00-A978ECE14389}"/>
              </a:ext>
            </a:extLst>
          </p:cNvPr>
          <p:cNvSpPr txBox="1"/>
          <p:nvPr/>
        </p:nvSpPr>
        <p:spPr>
          <a:xfrm>
            <a:off x="1304293" y="1014011"/>
            <a:ext cx="34617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Revisiting the HERMES data</a:t>
            </a:r>
            <a:endParaRPr lang="en-US" b="1" baseline="-2500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91B4D-8F53-64EF-5031-1192896CE0FE}"/>
              </a:ext>
            </a:extLst>
          </p:cNvPr>
          <p:cNvSpPr txBox="1"/>
          <p:nvPr/>
        </p:nvSpPr>
        <p:spPr>
          <a:xfrm>
            <a:off x="562812" y="3713431"/>
            <a:ext cx="34617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RG evolution advantages</a:t>
            </a:r>
            <a:endParaRPr lang="en-US" b="1" baseline="-25000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1AEAD0-5C5C-878E-3833-5D684AE6AF6B}"/>
              </a:ext>
            </a:extLst>
          </p:cNvPr>
          <p:cNvSpPr/>
          <p:nvPr/>
        </p:nvSpPr>
        <p:spPr>
          <a:xfrm>
            <a:off x="486518" y="4054658"/>
            <a:ext cx="85059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The method is systematically improvable – both higher logarithmic accuracy and fixed order terms, if higher order splitting functions are available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Numerically, it is much faster to implement and solve in comparison to in-medium DGLAP 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The proper in-medium scale separation increases predictive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At the level of cross sections one can identify the effects of “energy loss”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67C78-8392-5A1D-BE67-A51B7128884F}"/>
              </a:ext>
            </a:extLst>
          </p:cNvPr>
          <p:cNvSpPr txBox="1"/>
          <p:nvPr/>
        </p:nvSpPr>
        <p:spPr>
          <a:xfrm>
            <a:off x="575168" y="5731972"/>
            <a:ext cx="61098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Practical concerns (not specific to the RG approach)</a:t>
            </a:r>
            <a:endParaRPr lang="en-US" b="1" baseline="-25000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7C811A-DF12-6527-EB23-82070A2FB6F1}"/>
              </a:ext>
            </a:extLst>
          </p:cNvPr>
          <p:cNvSpPr/>
          <p:nvPr/>
        </p:nvSpPr>
        <p:spPr>
          <a:xfrm>
            <a:off x="465923" y="6075824"/>
            <a:ext cx="8505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The scales of the medium (lower boundary) are small and the coupling strong</a:t>
            </a:r>
          </a:p>
        </p:txBody>
      </p:sp>
    </p:spTree>
    <p:extLst>
      <p:ext uri="{BB962C8B-B14F-4D97-AF65-F5344CB8AC3E}">
        <p14:creationId xmlns:p14="http://schemas.microsoft.com/office/powerpoint/2010/main" val="3184633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0DCF24-4236-691A-FC2D-58CABAB5C5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1000"/>
                    </a14:imgEffect>
                  </a14:imgLayer>
                </a14:imgProps>
              </a:ext>
            </a:extLst>
          </a:blip>
          <a:srcRect r="4031"/>
          <a:stretch/>
        </p:blipFill>
        <p:spPr>
          <a:xfrm>
            <a:off x="3103744" y="1050454"/>
            <a:ext cx="5888053" cy="2292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9E9C1C-4ACC-764F-9976-494DB529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11505"/>
            <a:ext cx="6549122" cy="985093"/>
          </a:xfrm>
        </p:spPr>
        <p:txBody>
          <a:bodyPr/>
          <a:lstStyle/>
          <a:p>
            <a:pPr defTabSz="914400"/>
            <a:r>
              <a:rPr lang="en-US" sz="3000" dirty="0"/>
              <a:t>Validation and EIC results 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1538337-9527-578B-41FE-2247EEAF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34894C-465C-A6AB-BAFD-CE428E0E1BA1}"/>
              </a:ext>
            </a:extLst>
          </p:cNvPr>
          <p:cNvSpPr txBox="1"/>
          <p:nvPr/>
        </p:nvSpPr>
        <p:spPr>
          <a:xfrm>
            <a:off x="841250" y="6077733"/>
            <a:ext cx="1918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W. </a:t>
            </a:r>
            <a:r>
              <a:rPr lang="en-US" sz="1600" b="1" i="1" dirty="0" err="1">
                <a:solidFill>
                  <a:srgbClr val="C73DCD"/>
                </a:solidFill>
              </a:rPr>
              <a:t>Ke</a:t>
            </a:r>
            <a:r>
              <a:rPr lang="en-US" sz="1600" b="1" i="1" dirty="0">
                <a:solidFill>
                  <a:srgbClr val="C73DCD"/>
                </a:solidFill>
              </a:rPr>
              <a:t> et al. (2023)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AFCD0-07CB-3179-E315-7C6D1333AFF9}"/>
              </a:ext>
            </a:extLst>
          </p:cNvPr>
          <p:cNvSpPr txBox="1"/>
          <p:nvPr/>
        </p:nvSpPr>
        <p:spPr>
          <a:xfrm>
            <a:off x="3911855" y="3429000"/>
            <a:ext cx="50914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6"/>
                </a:solidFill>
              </a:rPr>
              <a:t>Fixed order (FO) + RG evolution compared to EMC data</a:t>
            </a:r>
            <a:endParaRPr lang="en-US" sz="1400" b="1" i="1" baseline="-25000" dirty="0">
              <a:solidFill>
                <a:schemeClr val="accent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2E75D-79CE-7693-3FF0-07C779B20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" contras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0946" y="3867497"/>
            <a:ext cx="5898120" cy="238100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F7F8A68-F234-6381-8C7F-CB1D203058A5}"/>
              </a:ext>
            </a:extLst>
          </p:cNvPr>
          <p:cNvSpPr/>
          <p:nvPr/>
        </p:nvSpPr>
        <p:spPr>
          <a:xfrm>
            <a:off x="176529" y="3962813"/>
            <a:ext cx="331046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The modifications to hadronization at EIC depends on kinematics x</a:t>
            </a:r>
            <a:r>
              <a:rPr lang="en-US" baseline="-25000" dirty="0"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,Q</a:t>
            </a:r>
            <a:r>
              <a:rPr lang="en-US" baseline="30000" dirty="0">
                <a:latin typeface="Helvetica" pitchFamily="2" charset="0"/>
              </a:rPr>
              <a:t>2</a:t>
            </a: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  <a:latin typeface="Helvetica" pitchFamily="2" charset="0"/>
              </a:rPr>
              <a:t>At large </a:t>
            </a:r>
            <a:r>
              <a:rPr lang="en-US" dirty="0" err="1">
                <a:solidFill>
                  <a:schemeClr val="accent3"/>
                </a:solidFill>
                <a:latin typeface="Helvetica" pitchFamily="2" charset="0"/>
              </a:rPr>
              <a:t>x</a:t>
            </a:r>
            <a:r>
              <a:rPr lang="en-US" baseline="-25000" dirty="0" err="1">
                <a:solidFill>
                  <a:schemeClr val="accent3"/>
                </a:solidFill>
                <a:latin typeface="Helvetica" pitchFamily="2" charset="0"/>
              </a:rPr>
              <a:t>B</a:t>
            </a:r>
            <a:r>
              <a:rPr lang="en-US" dirty="0">
                <a:solidFill>
                  <a:schemeClr val="accent3"/>
                </a:solidFill>
                <a:latin typeface="Helvetica" pitchFamily="2" charset="0"/>
              </a:rPr>
              <a:t> and  (forward </a:t>
            </a:r>
            <a:r>
              <a:rPr lang="en-US" dirty="0" err="1">
                <a:solidFill>
                  <a:schemeClr val="accent3"/>
                </a:solidFill>
                <a:latin typeface="Helvetica" pitchFamily="2" charset="0"/>
              </a:rPr>
              <a:t>rapidities</a:t>
            </a:r>
            <a:r>
              <a:rPr lang="en-US" dirty="0">
                <a:solidFill>
                  <a:schemeClr val="accent3"/>
                </a:solidFill>
                <a:latin typeface="Helvetica" pitchFamily="2" charset="0"/>
              </a:rPr>
              <a:t>) the modification can be very significant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3CD293-5A09-CCC1-B219-967F03DEF474}"/>
              </a:ext>
            </a:extLst>
          </p:cNvPr>
          <p:cNvSpPr/>
          <p:nvPr/>
        </p:nvSpPr>
        <p:spPr>
          <a:xfrm>
            <a:off x="167833" y="1631568"/>
            <a:ext cx="29515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EMC</a:t>
            </a:r>
            <a:r>
              <a:rPr lang="en-US" dirty="0">
                <a:effectLst/>
                <a:latin typeface="Helvetica" pitchFamily="2" charset="0"/>
              </a:rPr>
              <a:t> measurement for C, Cu, and Sn nuclei at similar </a:t>
            </a:r>
            <a:r>
              <a:rPr lang="en-US" dirty="0" err="1">
                <a:latin typeface="Helvetica" pitchFamily="2" charset="0"/>
              </a:rPr>
              <a:t>x</a:t>
            </a:r>
            <a:r>
              <a:rPr lang="en-US" baseline="-25000" dirty="0" err="1">
                <a:latin typeface="Helvetica" pitchFamily="2" charset="0"/>
              </a:rPr>
              <a:t>B</a:t>
            </a:r>
            <a:r>
              <a:rPr lang="en-US" baseline="-25000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much higher Q</a:t>
            </a:r>
            <a:r>
              <a:rPr lang="en-US" baseline="30000" dirty="0">
                <a:latin typeface="Helvetica" pitchFamily="2" charset="0"/>
              </a:rPr>
              <a:t>2 </a:t>
            </a:r>
            <a:r>
              <a:rPr lang="en-US" dirty="0">
                <a:latin typeface="Helvetica" pitchFamily="2" charset="0"/>
              </a:rPr>
              <a:t>~ 11 GeV</a:t>
            </a:r>
            <a:r>
              <a:rPr lang="en-US" baseline="30000" dirty="0">
                <a:latin typeface="Helvetica" pitchFamily="2" charset="0"/>
              </a:rPr>
              <a:t>2</a:t>
            </a: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Same effective Glauber gluon density used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658188-C579-965B-5A90-08524AFD4934}"/>
              </a:ext>
            </a:extLst>
          </p:cNvPr>
          <p:cNvSpPr txBox="1"/>
          <p:nvPr/>
        </p:nvSpPr>
        <p:spPr>
          <a:xfrm>
            <a:off x="419881" y="1164927"/>
            <a:ext cx="34617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Addressing EMC data</a:t>
            </a:r>
            <a:endParaRPr lang="en-US" b="1" baseline="-25000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628F1D-6C6E-A4BD-1ADF-8CE9E8F26373}"/>
              </a:ext>
            </a:extLst>
          </p:cNvPr>
          <p:cNvSpPr txBox="1"/>
          <p:nvPr/>
        </p:nvSpPr>
        <p:spPr>
          <a:xfrm>
            <a:off x="419881" y="3539347"/>
            <a:ext cx="34617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Predictions for the EIC</a:t>
            </a:r>
            <a:endParaRPr lang="en-US" b="1" baseline="-250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4177F-0DA6-0AD6-3DDF-CC676E0F59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1000"/>
                    </a14:imgEffect>
                  </a14:imgLayer>
                </a14:imgProps>
              </a:ext>
            </a:extLst>
          </a:blip>
          <a:srcRect l="1862" t="4800" r="4031"/>
          <a:stretch/>
        </p:blipFill>
        <p:spPr>
          <a:xfrm>
            <a:off x="3035529" y="1072130"/>
            <a:ext cx="5904559" cy="23810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9548F4-909E-2D59-8093-7058F6EDB755}"/>
              </a:ext>
            </a:extLst>
          </p:cNvPr>
          <p:cNvSpPr txBox="1"/>
          <p:nvPr/>
        </p:nvSpPr>
        <p:spPr>
          <a:xfrm>
            <a:off x="6203576" y="60960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543188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9C1C-4ACC-764F-9976-494DB529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-17952"/>
            <a:ext cx="7276289" cy="985093"/>
          </a:xfrm>
        </p:spPr>
        <p:txBody>
          <a:bodyPr/>
          <a:lstStyle/>
          <a:p>
            <a:pPr defTabSz="914400"/>
            <a:r>
              <a:rPr lang="en-US" sz="3000" dirty="0"/>
              <a:t>Factorization and evolution of TMD DY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BEA0677-C0B6-F584-2450-B530FCC89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045358-70FE-9968-615B-6C78F7098A86}"/>
              </a:ext>
            </a:extLst>
          </p:cNvPr>
          <p:cNvSpPr txBox="1"/>
          <p:nvPr/>
        </p:nvSpPr>
        <p:spPr>
          <a:xfrm>
            <a:off x="580761" y="855656"/>
            <a:ext cx="5121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endParaRPr lang="en-US" b="1" dirty="0">
              <a:latin typeface="Helvetica" pitchFamily="2" charset="0"/>
            </a:endParaRPr>
          </a:p>
          <a:p>
            <a:endParaRPr lang="en-US" dirty="0">
              <a:solidFill>
                <a:schemeClr val="accent1"/>
              </a:solidFill>
              <a:latin typeface="Helvetica" pitchFamily="2" charset="0"/>
            </a:endParaRPr>
          </a:p>
          <a:p>
            <a:endParaRPr lang="en-US" dirty="0">
              <a:solidFill>
                <a:schemeClr val="accent1"/>
              </a:solidFill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9CA80-3774-8059-AB01-AD114249B9E7}"/>
              </a:ext>
            </a:extLst>
          </p:cNvPr>
          <p:cNvSpPr txBox="1"/>
          <p:nvPr/>
        </p:nvSpPr>
        <p:spPr>
          <a:xfrm>
            <a:off x="6099624" y="4344846"/>
            <a:ext cx="2990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Comparison to the PHENIX 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4D166C-306A-E7D0-D6BD-969D220FF9BF}"/>
              </a:ext>
            </a:extLst>
          </p:cNvPr>
          <p:cNvSpPr txBox="1"/>
          <p:nvPr/>
        </p:nvSpPr>
        <p:spPr>
          <a:xfrm>
            <a:off x="85459" y="4254886"/>
            <a:ext cx="505886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Note the emergence of the </a:t>
            </a:r>
            <a:r>
              <a:rPr lang="en-US" dirty="0">
                <a:solidFill>
                  <a:schemeClr val="accent3"/>
                </a:solidFill>
                <a:latin typeface="Helvetica" pitchFamily="2" charset="0"/>
              </a:rPr>
              <a:t>Collins-Soper scales (CS)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3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3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Evolution is controlled by </a:t>
            </a:r>
            <a:r>
              <a:rPr lang="en-US" dirty="0">
                <a:solidFill>
                  <a:srgbClr val="0070C0"/>
                </a:solidFill>
                <a:latin typeface="Helvetica" pitchFamily="2" charset="0"/>
              </a:rPr>
              <a:t>renormalization group (RG) 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and </a:t>
            </a:r>
            <a:r>
              <a:rPr lang="en-US" dirty="0">
                <a:solidFill>
                  <a:srgbClr val="0070C0"/>
                </a:solidFill>
                <a:latin typeface="Helvetica" pitchFamily="2" charset="0"/>
              </a:rPr>
              <a:t>rapidity renormalization group (RRG)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 equations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03D593-3CA2-7F04-5FF4-BBCDDA80EDF4}"/>
              </a:ext>
            </a:extLst>
          </p:cNvPr>
          <p:cNvSpPr txBox="1"/>
          <p:nvPr/>
        </p:nvSpPr>
        <p:spPr>
          <a:xfrm>
            <a:off x="4843193" y="5686953"/>
            <a:ext cx="426829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</a:rPr>
              <a:t>Note that as we go to high </a:t>
            </a:r>
            <a:r>
              <a:rPr lang="en-US" sz="1400" i="1" dirty="0" err="1">
                <a:solidFill>
                  <a:srgbClr val="C00000"/>
                </a:solidFill>
              </a:rPr>
              <a:t>p</a:t>
            </a:r>
            <a:r>
              <a:rPr lang="en-US" sz="1400" i="1" baseline="-25000" dirty="0" err="1">
                <a:solidFill>
                  <a:srgbClr val="C00000"/>
                </a:solidFill>
              </a:rPr>
              <a:t>T</a:t>
            </a:r>
            <a:r>
              <a:rPr lang="en-US" sz="1400" i="1" dirty="0">
                <a:solidFill>
                  <a:srgbClr val="C00000"/>
                </a:solidFill>
              </a:rPr>
              <a:t> we will underpredict the data. Not matched to collinear calculation (the “Y” term)</a:t>
            </a:r>
            <a:endParaRPr lang="en-US" sz="1400" i="1" baseline="-250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EFFC2B-3285-6CFB-2035-5051E8AB3C41}"/>
              </a:ext>
            </a:extLst>
          </p:cNvPr>
          <p:cNvSpPr txBox="1"/>
          <p:nvPr/>
        </p:nvSpPr>
        <p:spPr>
          <a:xfrm>
            <a:off x="6477182" y="4797650"/>
            <a:ext cx="2519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M. </a:t>
            </a:r>
            <a:r>
              <a:rPr lang="en-US" sz="1600" b="1" i="1" dirty="0" err="1">
                <a:solidFill>
                  <a:srgbClr val="C73DCD"/>
                </a:solidFill>
              </a:rPr>
              <a:t>Alrashed</a:t>
            </a:r>
            <a:r>
              <a:rPr lang="en-US" sz="1600" b="1" i="1" dirty="0">
                <a:solidFill>
                  <a:srgbClr val="C73DCD"/>
                </a:solidFill>
              </a:rPr>
              <a:t> et al. (2021)</a:t>
            </a:r>
          </a:p>
        </p:txBody>
      </p:sp>
      <p:pic>
        <p:nvPicPr>
          <p:cNvPr id="10" name="Picture 9" descr="A graph of a number of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417A546B-FCB1-7E66-1598-056FC0D4D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28" r="1646" b="2738"/>
          <a:stretch/>
        </p:blipFill>
        <p:spPr>
          <a:xfrm>
            <a:off x="6059591" y="2032696"/>
            <a:ext cx="2803435" cy="22996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C6B2BC-EC00-65EB-93DF-E23B054B882B}"/>
              </a:ext>
            </a:extLst>
          </p:cNvPr>
          <p:cNvSpPr txBox="1"/>
          <p:nvPr/>
        </p:nvSpPr>
        <p:spPr>
          <a:xfrm>
            <a:off x="4769789" y="4665080"/>
            <a:ext cx="165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</a:rPr>
              <a:t>NLO+NNLL code with NP effects</a:t>
            </a:r>
          </a:p>
        </p:txBody>
      </p:sp>
      <p:pic>
        <p:nvPicPr>
          <p:cNvPr id="16" name="Picture 15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90DE1E1A-6032-06C7-4733-681CFF8DA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558" y="5148535"/>
            <a:ext cx="2198384" cy="489140"/>
          </a:xfrm>
          <a:prstGeom prst="rect">
            <a:avLst/>
          </a:prstGeom>
        </p:spPr>
      </p:pic>
      <p:pic>
        <p:nvPicPr>
          <p:cNvPr id="18" name="Picture 17" descr="A mathematical equation with numbers&#10;&#10;Description automatically generated">
            <a:extLst>
              <a:ext uri="{FF2B5EF4-FFF2-40B4-BE49-F238E27FC236}">
                <a16:creationId xmlns:a16="http://schemas.microsoft.com/office/drawing/2014/main" id="{891C85CA-A6F4-9980-ADA2-A0E7CFC4C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110" y="5170857"/>
            <a:ext cx="1995179" cy="475653"/>
          </a:xfrm>
          <a:prstGeom prst="rect">
            <a:avLst/>
          </a:prstGeom>
        </p:spPr>
      </p:pic>
      <p:pic>
        <p:nvPicPr>
          <p:cNvPr id="22" name="Picture 21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65C79511-CD57-868B-8D93-2676A3E2A2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554" t="-83" r="6749" b="66569"/>
          <a:stretch/>
        </p:blipFill>
        <p:spPr>
          <a:xfrm>
            <a:off x="2732935" y="2634429"/>
            <a:ext cx="1594358" cy="326314"/>
          </a:xfrm>
          <a:prstGeom prst="rect">
            <a:avLst/>
          </a:prstGeom>
        </p:spPr>
      </p:pic>
      <p:pic>
        <p:nvPicPr>
          <p:cNvPr id="24" name="Picture 23" descr="A smiley face and a semicolon&#10;&#10;Description automatically generated">
            <a:extLst>
              <a:ext uri="{FF2B5EF4-FFF2-40B4-BE49-F238E27FC236}">
                <a16:creationId xmlns:a16="http://schemas.microsoft.com/office/drawing/2014/main" id="{3A3C6AD7-701B-7437-0B42-E021492418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2831783" y="3726079"/>
            <a:ext cx="1315325" cy="424679"/>
          </a:xfrm>
          <a:prstGeom prst="rect">
            <a:avLst/>
          </a:prstGeom>
        </p:spPr>
      </p:pic>
      <p:pic>
        <p:nvPicPr>
          <p:cNvPr id="25" name="Picture 24" descr="A smiley face and a semicolon&#10;&#10;Description automatically generated">
            <a:extLst>
              <a:ext uri="{FF2B5EF4-FFF2-40B4-BE49-F238E27FC236}">
                <a16:creationId xmlns:a16="http://schemas.microsoft.com/office/drawing/2014/main" id="{ED62940E-2394-3897-9DF3-7DE7824521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527"/>
          <a:stretch/>
        </p:blipFill>
        <p:spPr>
          <a:xfrm>
            <a:off x="4256767" y="3720376"/>
            <a:ext cx="1157710" cy="4202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3B14BB-4D50-620D-D9ED-3B5EAA7EC4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724"/>
          <a:stretch/>
        </p:blipFill>
        <p:spPr>
          <a:xfrm>
            <a:off x="658763" y="5179758"/>
            <a:ext cx="3320939" cy="27343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2C6FEB7-4B63-9797-0EE2-ED1CD825E6BD}"/>
              </a:ext>
            </a:extLst>
          </p:cNvPr>
          <p:cNvSpPr txBox="1"/>
          <p:nvPr/>
        </p:nvSpPr>
        <p:spPr>
          <a:xfrm>
            <a:off x="2885301" y="2302736"/>
            <a:ext cx="20331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RG</a:t>
            </a:r>
            <a:endParaRPr lang="en-US" b="1" baseline="-25000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7B3778-C470-DC44-DFC2-B666F7A82E05}"/>
              </a:ext>
            </a:extLst>
          </p:cNvPr>
          <p:cNvSpPr txBox="1"/>
          <p:nvPr/>
        </p:nvSpPr>
        <p:spPr>
          <a:xfrm>
            <a:off x="2913685" y="3411751"/>
            <a:ext cx="19757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RRG</a:t>
            </a:r>
            <a:endParaRPr lang="en-US" b="1" baseline="-25000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E5CEC1-AC33-C50B-B003-205E6BB67D39}"/>
              </a:ext>
            </a:extLst>
          </p:cNvPr>
          <p:cNvSpPr txBox="1"/>
          <p:nvPr/>
        </p:nvSpPr>
        <p:spPr>
          <a:xfrm>
            <a:off x="3251528" y="4136850"/>
            <a:ext cx="2047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J. Chiu et al. (2012)</a:t>
            </a:r>
          </a:p>
        </p:txBody>
      </p:sp>
      <p:pic>
        <p:nvPicPr>
          <p:cNvPr id="32" name="Picture 31" descr="A diagram of a graph&#10;&#10;Description automatically generated">
            <a:extLst>
              <a:ext uri="{FF2B5EF4-FFF2-40B4-BE49-F238E27FC236}">
                <a16:creationId xmlns:a16="http://schemas.microsoft.com/office/drawing/2014/main" id="{2F0BF23A-731A-CF94-4917-14557AEB72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188" y="2088657"/>
            <a:ext cx="2451899" cy="2397326"/>
          </a:xfrm>
          <a:prstGeom prst="rect">
            <a:avLst/>
          </a:prstGeom>
        </p:spPr>
      </p:pic>
      <p:pic>
        <p:nvPicPr>
          <p:cNvPr id="4" name="Picture 3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4191D0C7-CCBC-4AC9-0146-D9976A971A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811" t="65298"/>
          <a:stretch/>
        </p:blipFill>
        <p:spPr>
          <a:xfrm>
            <a:off x="4380650" y="2642918"/>
            <a:ext cx="1762140" cy="337885"/>
          </a:xfrm>
          <a:prstGeom prst="rect">
            <a:avLst/>
          </a:prstGeom>
        </p:spPr>
      </p:pic>
      <p:pic>
        <p:nvPicPr>
          <p:cNvPr id="7" name="Picture 6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5266815F-B4AB-37AB-B893-049BD6F3EE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3415" b="31798"/>
          <a:stretch/>
        </p:blipFill>
        <p:spPr>
          <a:xfrm>
            <a:off x="2822547" y="3025060"/>
            <a:ext cx="1975730" cy="338710"/>
          </a:xfrm>
          <a:prstGeom prst="rect">
            <a:avLst/>
          </a:prstGeom>
        </p:spPr>
      </p:pic>
      <p:pic>
        <p:nvPicPr>
          <p:cNvPr id="8" name="Picture 7" descr="A group of math equations&#10;&#10;Description automatically generated">
            <a:extLst>
              <a:ext uri="{FF2B5EF4-FFF2-40B4-BE49-F238E27FC236}">
                <a16:creationId xmlns:a16="http://schemas.microsoft.com/office/drawing/2014/main" id="{25855FB8-DEBF-D04C-BEA6-22E222650C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9739"/>
          <a:stretch/>
        </p:blipFill>
        <p:spPr>
          <a:xfrm>
            <a:off x="1925786" y="1163711"/>
            <a:ext cx="4099676" cy="970233"/>
          </a:xfrm>
          <a:prstGeom prst="rect">
            <a:avLst/>
          </a:prstGeom>
        </p:spPr>
      </p:pic>
      <p:pic>
        <p:nvPicPr>
          <p:cNvPr id="12" name="Picture 11" descr="A diagram of a circuit&#10;&#10;Description automatically generated">
            <a:extLst>
              <a:ext uri="{FF2B5EF4-FFF2-40B4-BE49-F238E27FC236}">
                <a16:creationId xmlns:a16="http://schemas.microsoft.com/office/drawing/2014/main" id="{987DC77D-5A6D-790D-773A-6D530EDBC0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5399" y="1026525"/>
            <a:ext cx="2322217" cy="975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F60E76-FA67-D97A-9DCC-AD5E42A43EA9}"/>
              </a:ext>
            </a:extLst>
          </p:cNvPr>
          <p:cNvSpPr txBox="1"/>
          <p:nvPr/>
        </p:nvSpPr>
        <p:spPr>
          <a:xfrm>
            <a:off x="307851" y="1061646"/>
            <a:ext cx="18349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SCET factorized expression, impact parameter space</a:t>
            </a:r>
            <a:endParaRPr lang="en-US" sz="1600" b="1" baseline="-25000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D575BC-2683-B8C9-5C9C-A5B23320177D}"/>
              </a:ext>
            </a:extLst>
          </p:cNvPr>
          <p:cNvSpPr txBox="1"/>
          <p:nvPr/>
        </p:nvSpPr>
        <p:spPr>
          <a:xfrm>
            <a:off x="3503312" y="2159189"/>
            <a:ext cx="2616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R. </a:t>
            </a:r>
            <a:r>
              <a:rPr lang="en-US" sz="1600" b="1" i="1" dirty="0" err="1">
                <a:solidFill>
                  <a:srgbClr val="C73DCD"/>
                </a:solidFill>
              </a:rPr>
              <a:t>Boussarie</a:t>
            </a:r>
            <a:r>
              <a:rPr lang="en-US" sz="1600" b="1" i="1" dirty="0">
                <a:solidFill>
                  <a:srgbClr val="C73DCD"/>
                </a:solidFill>
              </a:rPr>
              <a:t> et al. (2023)</a:t>
            </a:r>
          </a:p>
        </p:txBody>
      </p:sp>
    </p:spTree>
    <p:extLst>
      <p:ext uri="{BB962C8B-B14F-4D97-AF65-F5344CB8AC3E}">
        <p14:creationId xmlns:p14="http://schemas.microsoft.com/office/powerpoint/2010/main" val="2862385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9C1C-4ACC-764F-9976-494DB529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49" y="11505"/>
            <a:ext cx="6840841" cy="985093"/>
          </a:xfrm>
        </p:spPr>
        <p:txBody>
          <a:bodyPr/>
          <a:lstStyle/>
          <a:p>
            <a:pPr defTabSz="914400"/>
            <a:r>
              <a:rPr lang="en-US" sz="3000" dirty="0"/>
              <a:t>Structure of the calculation in matter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1538337-9527-578B-41FE-2247EEAF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1818"/>
            <a:ext cx="3310467" cy="36618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D0171A-96D3-F5E2-113A-C415A560B9CC}"/>
              </a:ext>
            </a:extLst>
          </p:cNvPr>
          <p:cNvSpPr/>
          <p:nvPr/>
        </p:nvSpPr>
        <p:spPr>
          <a:xfrm>
            <a:off x="200267" y="4422428"/>
            <a:ext cx="65285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Helvetica" pitchFamily="2" charset="0"/>
              </a:rPr>
              <a:t>Structure of the partonic cross section (quark example)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ACCDCE-01EE-EE76-86C9-CE62ACAC498C}"/>
              </a:ext>
            </a:extLst>
          </p:cNvPr>
          <p:cNvSpPr/>
          <p:nvPr/>
        </p:nvSpPr>
        <p:spPr>
          <a:xfrm>
            <a:off x="3021322" y="1017694"/>
            <a:ext cx="5925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Helvetica" pitchFamily="2" charset="0"/>
              </a:rPr>
              <a:t>Take the opacity expansion approach and calculate the correction to the proton beam function</a:t>
            </a:r>
            <a:endParaRPr lang="en-US" b="1" dirty="0">
              <a:solidFill>
                <a:schemeClr val="accent3"/>
              </a:solidFill>
              <a:latin typeface="Helvetica" pitchFamily="2" charset="0"/>
            </a:endParaRPr>
          </a:p>
        </p:txBody>
      </p:sp>
      <p:pic>
        <p:nvPicPr>
          <p:cNvPr id="7" name="Picture 6" descr="A diagram of a diagram&#10;&#10;Description automatically generated">
            <a:extLst>
              <a:ext uri="{FF2B5EF4-FFF2-40B4-BE49-F238E27FC236}">
                <a16:creationId xmlns:a16="http://schemas.microsoft.com/office/drawing/2014/main" id="{547BF91F-C6D3-46FB-C8E1-0DABDC8202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42" t="7019" b="-686"/>
          <a:stretch/>
        </p:blipFill>
        <p:spPr>
          <a:xfrm>
            <a:off x="196824" y="1053549"/>
            <a:ext cx="2741910" cy="2459005"/>
          </a:xfrm>
          <a:prstGeom prst="rect">
            <a:avLst/>
          </a:prstGeom>
        </p:spPr>
      </p:pic>
      <p:pic>
        <p:nvPicPr>
          <p:cNvPr id="5" name="Picture 4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4CE83D9B-59DB-6477-C8AF-6C2B4216D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917" y="3611944"/>
            <a:ext cx="4260177" cy="626254"/>
          </a:xfrm>
          <a:prstGeom prst="rect">
            <a:avLst/>
          </a:prstGeom>
        </p:spPr>
      </p:pic>
      <p:pic>
        <p:nvPicPr>
          <p:cNvPr id="8" name="Picture 7" descr="A math symbols with black letters&#10;&#10;Description automatically generated with medium confidence">
            <a:extLst>
              <a:ext uri="{FF2B5EF4-FFF2-40B4-BE49-F238E27FC236}">
                <a16:creationId xmlns:a16="http://schemas.microsoft.com/office/drawing/2014/main" id="{126C3376-5C7E-1546-8E7B-B838CD2BC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702" y="1932222"/>
            <a:ext cx="2570921" cy="452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179394-4C50-D081-52AD-8B565EC80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1322" y="2387978"/>
            <a:ext cx="5758593" cy="12090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111386-4CFE-63ED-A83B-97E2D92C94A4}"/>
              </a:ext>
            </a:extLst>
          </p:cNvPr>
          <p:cNvSpPr txBox="1"/>
          <p:nvPr/>
        </p:nvSpPr>
        <p:spPr>
          <a:xfrm>
            <a:off x="2803530" y="1685984"/>
            <a:ext cx="30982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3"/>
                </a:solidFill>
              </a:rPr>
              <a:t>Factorized expression for the  first order in opacity correction </a:t>
            </a:r>
            <a:endParaRPr lang="en-US" sz="1400" b="1" baseline="-25000" dirty="0">
              <a:solidFill>
                <a:schemeClr val="accent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42FA6E-3AE8-2303-177E-2CC610092C3F}"/>
              </a:ext>
            </a:extLst>
          </p:cNvPr>
          <p:cNvSpPr txBox="1"/>
          <p:nvPr/>
        </p:nvSpPr>
        <p:spPr>
          <a:xfrm>
            <a:off x="569774" y="3581521"/>
            <a:ext cx="359314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We further isolate the effects in the partonic scattering cross section and </a:t>
            </a:r>
            <a:r>
              <a:rPr lang="en-US" sz="1400" b="1" dirty="0">
                <a:solidFill>
                  <a:srgbClr val="7030A0"/>
                </a:solidFill>
              </a:rPr>
              <a:t>effective Glauber gluon density</a:t>
            </a:r>
            <a:endParaRPr lang="en-US" sz="1400" b="1" baseline="-25000" dirty="0">
              <a:solidFill>
                <a:srgbClr val="7030A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D3FBF30-44D3-57AA-90C9-0133BDABB2A6}"/>
              </a:ext>
            </a:extLst>
          </p:cNvPr>
          <p:cNvSpPr/>
          <p:nvPr/>
        </p:nvSpPr>
        <p:spPr>
          <a:xfrm>
            <a:off x="5930226" y="3692224"/>
            <a:ext cx="659417" cy="41744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A953D03-83B5-0245-5AE6-0F02DBD58565}"/>
              </a:ext>
            </a:extLst>
          </p:cNvPr>
          <p:cNvSpPr/>
          <p:nvPr/>
        </p:nvSpPr>
        <p:spPr>
          <a:xfrm>
            <a:off x="7211028" y="3610759"/>
            <a:ext cx="1346563" cy="52321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A math symbols and symbols&#10;&#10;Description automatically generated with medium confidence">
            <a:extLst>
              <a:ext uri="{FF2B5EF4-FFF2-40B4-BE49-F238E27FC236}">
                <a16:creationId xmlns:a16="http://schemas.microsoft.com/office/drawing/2014/main" id="{8B701D69-61EA-4AB8-FD20-AF8388A9F4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190" y="4747561"/>
            <a:ext cx="7772400" cy="16396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B6F4E8-D804-B6F8-6238-F289ED12DB0F}"/>
              </a:ext>
            </a:extLst>
          </p:cNvPr>
          <p:cNvSpPr/>
          <p:nvPr/>
        </p:nvSpPr>
        <p:spPr>
          <a:xfrm>
            <a:off x="7126357" y="6026799"/>
            <a:ext cx="755373" cy="3305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C60193-B8C7-2A14-1787-EC3F17D733DE}"/>
              </a:ext>
            </a:extLst>
          </p:cNvPr>
          <p:cNvSpPr txBox="1"/>
          <p:nvPr/>
        </p:nvSpPr>
        <p:spPr>
          <a:xfrm>
            <a:off x="6626198" y="4238198"/>
            <a:ext cx="229765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1"/>
                </a:solidFill>
              </a:rPr>
              <a:t>Tree level terms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/>
                </a:solidFill>
              </a:rPr>
              <a:t>Collinear divergences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00000"/>
                </a:solidFill>
              </a:rPr>
              <a:t>Rapidity divergences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3"/>
                </a:solidFill>
              </a:rPr>
              <a:t>Soft radiation and anti-collinear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8A80E25-978E-E437-89EB-A1480D00D176}"/>
              </a:ext>
            </a:extLst>
          </p:cNvPr>
          <p:cNvSpPr/>
          <p:nvPr/>
        </p:nvSpPr>
        <p:spPr>
          <a:xfrm>
            <a:off x="1655232" y="5195096"/>
            <a:ext cx="789794" cy="44606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B13370D-9D36-B48E-A64B-0E9599C90AEF}"/>
              </a:ext>
            </a:extLst>
          </p:cNvPr>
          <p:cNvSpPr/>
          <p:nvPr/>
        </p:nvSpPr>
        <p:spPr>
          <a:xfrm>
            <a:off x="3782206" y="5195095"/>
            <a:ext cx="789794" cy="44606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388D02E-F431-7FAD-F248-140876EC0378}"/>
              </a:ext>
            </a:extLst>
          </p:cNvPr>
          <p:cNvSpPr/>
          <p:nvPr/>
        </p:nvSpPr>
        <p:spPr>
          <a:xfrm>
            <a:off x="2566115" y="4801192"/>
            <a:ext cx="789794" cy="44606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2FCF890-5461-F7CD-31BA-704ED85BD6EC}"/>
              </a:ext>
            </a:extLst>
          </p:cNvPr>
          <p:cNvSpPr/>
          <p:nvPr/>
        </p:nvSpPr>
        <p:spPr>
          <a:xfrm>
            <a:off x="1655232" y="5568112"/>
            <a:ext cx="789794" cy="44606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A1ED65-7287-AB69-B643-7AF7F341CBE1}"/>
              </a:ext>
            </a:extLst>
          </p:cNvPr>
          <p:cNvSpPr txBox="1"/>
          <p:nvPr/>
        </p:nvSpPr>
        <p:spPr>
          <a:xfrm>
            <a:off x="3161684" y="6095766"/>
            <a:ext cx="57391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4"/>
                </a:solidFill>
              </a:rPr>
              <a:t>Fixed order piece</a:t>
            </a:r>
            <a:endParaRPr lang="en-US" sz="1400" b="1" baseline="-25000" dirty="0">
              <a:solidFill>
                <a:schemeClr val="accent4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BBD49AD-2FEA-F3CE-1990-815803AEF4CF}"/>
              </a:ext>
            </a:extLst>
          </p:cNvPr>
          <p:cNvSpPr/>
          <p:nvPr/>
        </p:nvSpPr>
        <p:spPr>
          <a:xfrm>
            <a:off x="4382062" y="5580736"/>
            <a:ext cx="644070" cy="446063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00EB310-3D9B-4A5F-D6DB-496DE0E9ADFC}"/>
              </a:ext>
            </a:extLst>
          </p:cNvPr>
          <p:cNvSpPr/>
          <p:nvPr/>
        </p:nvSpPr>
        <p:spPr>
          <a:xfrm>
            <a:off x="6954497" y="5577309"/>
            <a:ext cx="644070" cy="446063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594AEDB-2307-0350-5DC6-E5F146A16B4A}"/>
              </a:ext>
            </a:extLst>
          </p:cNvPr>
          <p:cNvSpPr/>
          <p:nvPr/>
        </p:nvSpPr>
        <p:spPr>
          <a:xfrm>
            <a:off x="3605125" y="2910171"/>
            <a:ext cx="2850383" cy="656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75CA87-E5B3-B4FC-2871-6933E439A4ED}"/>
              </a:ext>
            </a:extLst>
          </p:cNvPr>
          <p:cNvSpPr txBox="1"/>
          <p:nvPr/>
        </p:nvSpPr>
        <p:spPr>
          <a:xfrm>
            <a:off x="6317607" y="1643410"/>
            <a:ext cx="2561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73DCD"/>
                </a:solidFill>
              </a:rPr>
              <a:t>M. </a:t>
            </a:r>
            <a:r>
              <a:rPr lang="en-US" sz="1600" b="1" i="1" dirty="0" err="1">
                <a:solidFill>
                  <a:srgbClr val="C73DCD"/>
                </a:solidFill>
              </a:rPr>
              <a:t>Gyulassy</a:t>
            </a:r>
            <a:r>
              <a:rPr lang="en-US" sz="1600" b="1" i="1" dirty="0">
                <a:solidFill>
                  <a:srgbClr val="C73DCD"/>
                </a:solidFill>
              </a:rPr>
              <a:t> et al. (2000)</a:t>
            </a:r>
          </a:p>
        </p:txBody>
      </p:sp>
    </p:spTree>
    <p:extLst>
      <p:ext uri="{BB962C8B-B14F-4D97-AF65-F5344CB8AC3E}">
        <p14:creationId xmlns:p14="http://schemas.microsoft.com/office/powerpoint/2010/main" val="10626146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24"/>
  <p:tag name="OUTPUTTYPE" val="PDF"/>
  <p:tag name="IGUANATEXVERSION" val="160"/>
  <p:tag name="LATEXADDIN" val="\documentclass{article}&#10;\usepackage{amsmath,amssymb,xcolor,slashed}&#10;\pagestyle{empty}&#10;\begin{document}&#10;&#10;\begin{align*}&#10;\Lambda_{\rm QCD}&#10;\end{align*}&#10;&#10;\end{document}"/>
  <p:tag name="IGUANATEXSIZE" val="16"/>
  <p:tag name="IGUANATEXCURSOR" val="135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92"/>
  <p:tag name="OUTPUTTYPE" val="PDF"/>
  <p:tag name="IGUANATEXVERSION" val="160"/>
  <p:tag name="LATEXADDIN" val="\documentclass{article}&#10;\usepackage{amsmath,amssymb,xcolor,slashed}&#10;\pagestyle{empty}&#10;\begin{document}&#10;&#10;\begin{align*}&#10;    \frac{\partial}{\partial r}\frac{\partial}{\partial \varphi_f} \psi(r,R,\varphi_i, \varphi_f)&#10;\end{align*}&#10;&#10;\end{document}"/>
  <p:tag name="IGUANATEXSIZE" val="18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"/>
  <p:tag name="ORIGINALWIDTH" val="183"/>
  <p:tag name="OUTPUTTYPE" val="PDF"/>
  <p:tag name="IGUANATEXVERSION" val="160"/>
  <p:tag name="LATEXADDIN" val="\documentclass{article}&#10;\usepackage{amsmath,amssymb,xcolor,slashed}&#10;\pagestyle{empty}&#10;\begin{document}&#10;&#10;\begin{align*}&#10;\frac{d\sigma}{d\mathcal{PS}} = d\hat{\sigma}\otimes J \rightarrow \frac{d\sigma}{d z_w\, d\mathcal{PS}} = d\hat{\sigma}\otimes \mathcal{G}\left(z_w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6"/>
  <p:tag name="OUTPUTTYPE" val="PDF"/>
  <p:tag name="IGUANATEXVERSION" val="160"/>
  <p:tag name="LATEXADDIN" val="\documentclass{article}&#10;\usepackage{amsmath,amssymb,xcolor,slashed}&#10;\pagestyle{empty}&#10;\begin{document}&#10;&#10;\begin{align*}&#10;\mu&#10;\end{align*}&#10;&#10;\end{document}"/>
  <p:tag name="IGUANATEXSIZE" val="12"/>
  <p:tag name="IGUANATEXCURSOR" val="122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5"/>
  <p:tag name="OUTPUTTYPE" val="PDF"/>
  <p:tag name="IGUANATEXVERSION" val="160"/>
  <p:tag name="LATEXADDIN" val="\documentclass{article}&#10;\usepackage{amsmath,amssymb,xcolor,slashed}&#10;\pagestyle{empty}&#10;\begin{document}&#10;&#10;\begin{align*}&#10;\zeta&#10;\end{align*}&#10;&#10;\end{document}"/>
  <p:tag name="IGUANATEXSIZE" val="12"/>
  <p:tag name="IGUANATEXCURSOR" val="124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27"/>
  <p:tag name="OUTPUTTYPE" val="PDF"/>
  <p:tag name="IGUANATEXVERSION" val="160"/>
  <p:tag name="LATEXADDIN" val="\documentclass{article}&#10;\usepackage{amsmath,amssymb,xcolor,slashed}&#10;\pagestyle{empty}&#10;\begin{document}&#10;&#10;\begin{align*}&#10;\left(\mu_i, \zeta_i\right)&#10;\end{align*}&#10;&#10;\end{document}"/>
  <p:tag name="IGUANATEXSIZE" val="12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29"/>
  <p:tag name="OUTPUTTYPE" val="PDF"/>
  <p:tag name="IGUANATEXVERSION" val="160"/>
  <p:tag name="LATEXADDIN" val="\documentclass{article}&#10;\usepackage{amsmath,amssymb,xcolor,slashed}&#10;\pagestyle{empty}&#10;\begin{document}&#10;&#10;\begin{align*}&#10;\left(\mu_i, \zeta_f\right)&#10;\end{align*}&#10;&#10;\end{document}"/>
  <p:tag name="IGUANATEXSIZE" val="12"/>
  <p:tag name="IGUANATEXCURSOR" val="139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51"/>
  <p:tag name="OUTPUTTYPE" val="PDF"/>
  <p:tag name="IGUANATEXVERSION" val="160"/>
  <p:tag name="LATEXADDIN" val="\documentclass{article}&#10;\usepackage{amsmath,amssymb,xcolor,slashed}&#10;\pagestyle{empty}&#10;\begin{document}&#10;&#10;\begin{align*}&#10;\color{red}{Z\left(\zeta_i, \zeta_f;\mu_i\right)}&#10;\end{align*}&#10;&#10;\end{document}"/>
  <p:tag name="IGUANATEXSIZE" val="12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55"/>
  <p:tag name="OUTPUTTYPE" val="PDF"/>
  <p:tag name="IGUANATEXVERSION" val="160"/>
  <p:tag name="LATEXADDIN" val="\documentclass{article}&#10;\usepackage{amsmath,amssymb,xcolor,slashed}&#10;\pagestyle{empty}&#10;\begin{document}&#10;&#10;\begin{align*}&#10;\color{blue}{U\left(\mu_i, \mu_J;\zeta_f\right)}&#10;\end{align*}&#10;&#10;\end{document}"/>
  <p:tag name="IGUANATEXSIZE" val="12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32"/>
  <p:tag name="OUTPUTTYPE" val="PDF"/>
  <p:tag name="IGUANATEXVERSION" val="160"/>
  <p:tag name="LATEXADDIN" val="\documentclass{article}&#10;\usepackage{amsmath,amssymb,xcolor,slashed}&#10;\pagestyle{empty}&#10;\begin{document}&#10;&#10;\begin{align*}&#10;\left(\mu_J, \zeta_f\right)&#10;\end{align*}&#10;&#10;\end{document}"/>
  <p:tag name="IGUANATEXSIZE" val="12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34"/>
  <p:tag name="OUTPUTTYPE" val="PDF"/>
  <p:tag name="IGUANATEXVERSION" val="160"/>
  <p:tag name="LATEXADDIN" val="\documentclass{article}&#10;\usepackage{amsmath,amssymb,xcolor,slashed}&#10;\pagestyle{empty}&#10;\begin{document}&#10;&#10;\begin{align*}&#10;\left(\mu_H, \zeta_f\right)&#10;\end{align*}&#10;&#10;\end{document}"/>
  <p:tag name="IGUANATEXSIZE" val="12"/>
  <p:tag name="IGUANATEXCURSOR" val="13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19"/>
  <p:tag name="OUTPUTTYPE" val="PDF"/>
  <p:tag name="IGUANATEXVERSION" val="160"/>
  <p:tag name="LATEXADDIN" val="\documentclass{article}&#10;\usepackage{amsmath,amssymb,xcolor,slashed}&#10;\pagestyle{empty}&#10;\begin{document}&#10;&#10;\begin{align*}&#10;p_T R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45"/>
  <p:tag name="OUTPUTTYPE" val="PDF"/>
  <p:tag name="IGUANATEXVERSION" val="160"/>
  <p:tag name="LATEXADDIN" val="\documentclass{article}&#10;\usepackage{amsmath,amssymb,xcolor,slashed}&#10;\pagestyle{empty}&#10;\begin{document}&#10;&#10;\begin{align*}&#10;\color{green}{U\left(\mu_J, \mu_H\right)}&#10;\end{align*}&#10;&#10;\end{document}"/>
  <p:tag name="IGUANATEXSIZE" val="12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9"/>
  <p:tag name="ORIGINALWIDTH" val="30"/>
  <p:tag name="OUTPUTTYPE" val="PDF"/>
  <p:tag name="IGUANATEXVERSION" val="160"/>
  <p:tag name="LATEXADDIN" val="\documentclass{article}&#10;\usepackage{amsmath,amssymb,xcolor,slashed}&#10;\pagestyle{empty}&#10;\begin{document}&#10;&#10;\begin{align*}&#10;\ln\left(\frac{r}{R}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41"/>
  <p:tag name="OUTPUTTYPE" val="PDF"/>
  <p:tag name="IGUANATEXVERSION" val="160"/>
  <p:tag name="LATEXADDIN" val="\documentclass{article}&#10;\usepackage{amsmath,amssymb,xcolor,slashed}&#10;\pagestyle{empty}&#10;\begin{document}&#10;&#10;\begin{align*}&#10;\ln\left(\frac{p_T r}{\mu}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44"/>
  <p:tag name="OUTPUTTYPE" val="PDF"/>
  <p:tag name="IGUANATEXVERSION" val="160"/>
  <p:tag name="LATEXADDIN" val="\documentclass{article}&#10;\usepackage{amsmath,amssymb,xcolor,slashed}&#10;\pagestyle{empty}&#10;\begin{document}&#10;&#10;\begin{align*}&#10;\ln\left(\frac{p_T R}{\mu}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195"/>
  <p:tag name="OUTPUTTYPE" val="PDF"/>
  <p:tag name="IGUANATEXVERSION" val="160"/>
  <p:tag name="LATEXADDIN" val="\documentclass{article}&#10;\usepackage{amsmath,amssymb,xcolor,slashed}&#10;\pagestyle{empty}&#10;\begin{document}&#10;&#10;\begin{align*}&#10;\frac{d\sigma}{d\mathcal{PS}} = d\hat{\sigma}\otimes J \rightarrow \frac{d\sigma}{d\tau\, d\varphi\, d\mathcal{PS}} = d\hat{\sigma}\otimes G(\varphi, \tau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7"/>
  <p:tag name="ORIGINALWIDTH" val="141"/>
  <p:tag name="OUTPUTTYPE" val="PDF"/>
  <p:tag name="IGUANATEXVERSION" val="160"/>
  <p:tag name="LATEXADDIN" val="\documentclass{article}&#10;\usepackage{amsmath,amssymb,xcolor,slashed}&#10;\pagestyle{empty}&#10;\begin{document}&#10;&#10;\begin{align*}&#10;\lim_{\varphi \rightarrow 2\pi}\psi_{i\, \mathrm{alg}}^{\mathrm{axis}}\left(\varphi, r, R\right) = \psi_{i\, \mathrm{alg}}^{\mathrm{axis}}\left(r, R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7"/>
  <p:tag name="ORIGINALWIDTH" val="209"/>
  <p:tag name="OUTPUTTYPE" val="PDF"/>
  <p:tag name="IGUANATEXVERSION" val="160"/>
  <p:tag name="LATEXADDIN" val="\documentclass{article}&#10;\usepackage{amsmath,amssymb,xcolor,slashed}&#10;\pagestyle{empty}&#10;\begin{document}&#10;&#10;\begin{align*}&#10;\lim_{\varphi \rightarrow 2\pi}G_{i\, \mathrm{alg}}^{\mathrm{axis}}\left(\varphi, \tau, p_T, R, \mu\right) = G_{i\, \mathrm{alg}}^{\mathrm{axis}}\left(\varphi, \tau, p_T, R, \mu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2"/>
  <p:tag name="ORIGINALWIDTH" val="405"/>
  <p:tag name="OUTPUTTYPE" val="PDF"/>
  <p:tag name="IGUANATEXVERSION" val="160"/>
  <p:tag name="LATEXADDIN" val="\documentclass{article}&#10;\usepackage{amsmath,amssymb,xcolor,slashed}&#10;\pagestyle{empty}&#10;\begin{document}&#10;&#10;\begin{align*}&#10;    \mathcal{G}_{q\, {\mathrm k_T}}^{{\mathrm SJA}\, (1)} &amp; \left(\varphi, z_w, R, \omega_J, \mu\right) = \frac{\alpha_s C_F}{2\pi}\Bigg\{ \frac{\varphi}{2\pi}\left(\frac{1}{\epsilon^2}-\frac{L_R}{\epsilon}+\frac{3}{2\epsilon}+\frac{L_R^2}{2}-\frac{3}{2}L_R-\frac{17}{12}\pi^2+13\right) \delta\left(1-z_w\right) &#10;    \\&#10;    &amp; + \left(\frac{2\pi-\varphi}{2\pi}\right)\left[ \left(P_{gq}(z_w)+P_{qq}(z_w)\right) \left(L_R+2 \ln\left(z_w(1-z_w)\right)\right) + 1\right]&#10;     \\&#10;    &amp; +\left(\frac{2}{3}\pi^2-\frac{13}{2}\right) \delta\left(1-z_w\right) -\frac{1}{\epsilon_{\rm IR}} \operatorname{min}\left(\frac{\varphi}{2\pi}, \frac{2\pi-\varphi}{2\pi}\right)\left[  P_{qq}(z_w)+P_{gq}(z_w)\right]\Bigg\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212"/>
  <p:tag name="OUTPUTTYPE" val="PDF"/>
  <p:tag name="IGUANATEXVERSION" val="160"/>
  <p:tag name="LATEXADDIN" val="\documentclass{article}&#10;\usepackage{amsmath,amssymb,xcolor,slashed}&#10;\pagestyle{empty}&#10;\begin{document}&#10;&#10;\begin{align*}&#10;\frac{d}{d \ln \mu}J_{i\, \mathrm{alg}}^{\mathrm{axis}}\left(p_T, R, \mu\right) = \frac{d}{d \ln \mu}G_{i\, \mathrm{alg}}^{\mathrm{axis}}\left(\varphi, \tau, p_T, R, \mu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231"/>
  <p:tag name="OUTPUTTYPE" val="PDF"/>
  <p:tag name="IGUANATEXVERSION" val="160"/>
  <p:tag name="LATEXADDIN" val="\documentclass{article}&#10;\usepackage{amsmath,amssymb,xcolor,slashed}&#10;\pagestyle{empty}&#10;\begin{document}&#10;&#10;\begin{align*}&#10;\frac{d}{d \ln \mu}J_{i\, \mathrm{alg}}^{\mathrm{axis}}\left(z, p_T, R, \mu\right) = \frac{d}{d \ln \mu}G_{i\, \mathrm{alg}}^{\mathrm{axis}}\left(z, \varphi, \tau, p_T, R, \mu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16"/>
  <p:tag name="OUTPUTTYPE" val="PDF"/>
  <p:tag name="IGUANATEXVERSION" val="160"/>
  <p:tag name="LATEXADDIN" val="\documentclass{article}&#10;\usepackage{amsmath,amssymb,xcolor,slashed}&#10;\pagestyle{empty}&#10;\begin{document}&#10;&#10;\begin{align*}&#10;p_T r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216"/>
  <p:tag name="OUTPUTTYPE" val="PDF"/>
  <p:tag name="IGUANATEXVERSION" val="160"/>
  <p:tag name="LATEXADDIN" val="\documentclass{article}&#10;\usepackage{amsmath,amssymb,xcolor,slashed}&#10;\pagestyle{empty}&#10;\begin{document}&#10;&#10;\begin{align*}&#10;\frac{d}{d \ln{\mu}} J_{i\, \mathrm{alg}}^{\mathrm{axis}}\left(p_T, R, \mu\right) = \frac{d}{d \ln{\mu}} \mathcal{G}_{i\, \mathrm{alg}}^{\mathrm{axis}}\left(\varphi, z_w, p_T, R, \mu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235"/>
  <p:tag name="OUTPUTTYPE" val="PDF"/>
  <p:tag name="IGUANATEXVERSION" val="160"/>
  <p:tag name="LATEXADDIN" val="\documentclass{article}&#10;\usepackage{amsmath,amssymb,xcolor,slashed}&#10;\pagestyle{empty}&#10;\begin{document}&#10;&#10;\begin{align*}&#10;\frac{d}{d \ln{\mu}} J_{i\, \mathrm{alg}}^{\mathrm{axis}}\left(z, p_T, R, \mu\right) = \frac{d}{d \ln{\mu}} \mathcal{G}_{i\, \mathrm{alg}}^{\mathrm{axis}}\left(z, \varphi, z_w, p_T, R, \mu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7"/>
  <p:tag name="ORIGINALWIDTH" val="126"/>
  <p:tag name="OUTPUTTYPE" val="PDF"/>
  <p:tag name="IGUANATEXVERSION" val="160"/>
  <p:tag name="LATEXADDIN" val="\documentclass{article}&#10;\usepackage{amsmath,amssymb,xcolor,slashed}&#10;\pagestyle{empty}&#10;\begin{document}&#10;&#10;\begin{align*}&#10;\frac{1}{\epsilon_{\rm IR}}\sum_j \int dz_w\, z_w\, P_{ji}\left(z_w\right) = 0 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"/>
  <p:tag name="ORIGINALWIDTH" val="203"/>
  <p:tag name="OUTPUTTYPE" val="PDF"/>
  <p:tag name="IGUANATEXVERSION" val="160"/>
  <p:tag name="LATEXADDIN" val="\documentclass{article}&#10;\usepackage{amsmath,amssymb,xcolor,slashed}&#10;\pagestyle{empty}&#10;\begin{document}&#10;&#10;\begin{align*}&#10;\psi_{\mathrm{alg}}^{\mathrm{axis}}\left(\varphi, r, R\right) \sim \int d z_w\, z_w\, \mathcal{G}_{i\, \mathrm{alg}}^{\mathrm{axis}}\left(\varphi, z_w, R, \omega_J, \mu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6"/>
  <p:tag name="OUTPUTTYPE" val="PDF"/>
  <p:tag name="IGUANATEXVERSION" val="160"/>
  <p:tag name="LATEXADDIN" val="\documentclass{article}&#10;\usepackage{amsmath,amssymb,xcolor,slashed}&#10;\pagestyle{empty}&#10;\begin{document}&#10;&#10;\begin{align*}&#10;p_T r \gg \Lambda_{\rm QCD}&#10;\end{align*}&#10;&#10;\end{document}"/>
  <p:tag name="IGUANATEXSIZE" val="12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6"/>
  <p:tag name="ORIGINALWIDTH" val="118"/>
  <p:tag name="OUTPUTTYPE" val="PDF"/>
  <p:tag name="IGUANATEXVERSION" val="160"/>
  <p:tag name="LATEXADDIN" val="\documentclass{article}&#10;\usepackage{amsmath,amssymb,xcolor,slashed}&#10;\pagestyle{empty}&#10;\begin{document}&#10;&#10;\begin{align*}&#10;\tau_a = \frac{1}{2 E_J} \sum_{i \in J}\left| p_T^i \right| e^{-\eta_i (1-a)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9"/>
  <p:tag name="ORIGINALWIDTH" val="141"/>
  <p:tag name="OUTPUTTYPE" val="PDF"/>
  <p:tag name="IGUANATEXVERSION" val="160"/>
  <p:tag name="LATEXADDIN" val="\documentclass{article}&#10;\usepackage{amsmath,amssymb,xcolor,slashed}&#10;\pagestyle{empty}&#10;\begin{document}&#10;&#10;\begin{align*}&#10;    \psi(r,R) &amp;= \sum_{i\in j} \bar{n}_J\cdot p_i / \sum_{i\in J} \bar{n}_J\cdot p_i\,,&#10;    \\&#10;    \rho(r,R) &amp;= \frac{\partial}{\partial r} \psi(r,R)&#10;\end{align*}&#10;&#10;\end{document}"/>
  <p:tag name="IGUANATEXSIZE" val="18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77"/>
  <p:tag name="OUTPUTTYPE" val="PDF"/>
  <p:tag name="IGUANATEXVERSION" val="160"/>
  <p:tag name="LATEXADDIN" val="\documentclass{article}&#10;\usepackage{amsmath,amssymb,xcolor,slashed}&#10;\pagestyle{empty}&#10;\begin{document}&#10;&#10;\begin{align*}&#10;    \frac{\partial}{\partial r} \psi(r, R,\varphi_i, \varphi_f)\,,&#10;\end{align*}&#10;&#10;\end{document}"/>
  <p:tag name="IGUANATEXSIZE" val="18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60"/>
  <p:tag name="OUTPUTTYPE" val="PDF"/>
  <p:tag name="IGUANATEXVERSION" val="160"/>
  <p:tag name="LATEXADDIN" val="\documentclass{article}&#10;\usepackage{amsmath,amssymb,xcolor,slashed}&#10;\pagestyle{empty}&#10;\begin{document}&#10;&#10;\begin{align*}&#10;    \psi(r,R,\varphi_i, \varphi_f)&#10;\end{align*}&#10;&#10;\end{document}"/>
  <p:tag name="IGUANATEXSIZE" val="18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84"/>
  <p:tag name="OUTPUTTYPE" val="PDF"/>
  <p:tag name="IGUANATEXVERSION" val="160"/>
  <p:tag name="LATEXADDIN" val="\documentclass{article}&#10;\usepackage{amsmath,amssymb,xcolor,slashed}&#10;\pagestyle{empty}&#10;\begin{document}&#10;&#10;\begin{align*}&#10;    \frac{\partial}{\partial \varphi_f}\psi(r,R,\varphi_i, \varphi_f)\,,&#10;\end{align*}&#10;&#10;\end{document}"/>
  <p:tag name="IGUANATEXSIZE" val="18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LANL 1">
      <a:dk1>
        <a:srgbClr val="3C3C3B"/>
      </a:dk1>
      <a:lt1>
        <a:sysClr val="window" lastClr="FFFFFF"/>
      </a:lt1>
      <a:dk2>
        <a:srgbClr val="636463"/>
      </a:dk2>
      <a:lt2>
        <a:srgbClr val="EFEEED"/>
      </a:lt2>
      <a:accent1>
        <a:srgbClr val="130D1F"/>
      </a:accent1>
      <a:accent2>
        <a:srgbClr val="F8B617"/>
      </a:accent2>
      <a:accent3>
        <a:srgbClr val="2682CF"/>
      </a:accent3>
      <a:accent4>
        <a:srgbClr val="EA7820"/>
      </a:accent4>
      <a:accent5>
        <a:srgbClr val="F4482D"/>
      </a:accent5>
      <a:accent6>
        <a:srgbClr val="229357"/>
      </a:accent6>
      <a:hlink>
        <a:srgbClr val="385AC7"/>
      </a:hlink>
      <a:folHlink>
        <a:srgbClr val="4E13D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DRD-Triad-BluePresentation" id="{AC182F40-A64C-3A46-8AD0-31342ACA0B75}" vid="{5943D0CD-B8F9-2748-8416-267856C37C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LDRD-Triad-BluePresentation-Template[1]</Template>
  <TotalTime>93915</TotalTime>
  <Words>3384</Words>
  <Application>Microsoft Macintosh PowerPoint</Application>
  <PresentationFormat>On-screen Show (4:3)</PresentationFormat>
  <Paragraphs>422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CMU Serif Roman</vt:lpstr>
      <vt:lpstr>Helvetica</vt:lpstr>
      <vt:lpstr>Lucida Grande</vt:lpstr>
      <vt:lpstr>Wingdings</vt:lpstr>
      <vt:lpstr>Office Theme</vt:lpstr>
      <vt:lpstr>   </vt:lpstr>
      <vt:lpstr>A renormalization group approach to multi-scale physics in eA and pA</vt:lpstr>
      <vt:lpstr>Diagrams for the collinear matching coefficient function</vt:lpstr>
      <vt:lpstr>Generalized subtraction of divergences</vt:lpstr>
      <vt:lpstr>In-medium collinear RG evolution</vt:lpstr>
      <vt:lpstr>Phenomenological applications of the new RG analysis to HERMES</vt:lpstr>
      <vt:lpstr>Validation and EIC results </vt:lpstr>
      <vt:lpstr>Factorization and evolution of TMD DY</vt:lpstr>
      <vt:lpstr>Structure of the calculation in matter</vt:lpstr>
      <vt:lpstr>The Landau-Pomeranchuk-Migdal effect</vt:lpstr>
      <vt:lpstr>Collinear function results</vt:lpstr>
      <vt:lpstr>Rapidity divergences </vt:lpstr>
      <vt:lpstr>Phenomenological results – fixed target energies and E866 data</vt:lpstr>
      <vt:lpstr>The need for azimuthally asymmetric jet substructure</vt:lpstr>
      <vt:lpstr>Illustrative example – the jet shape</vt:lpstr>
      <vt:lpstr>Limits and bonus results </vt:lpstr>
      <vt:lpstr>Application to transversity in DIS</vt:lpstr>
      <vt:lpstr>Conclusions</vt:lpstr>
      <vt:lpstr>Hadron production – quarkonium physics for the EIC</vt:lpstr>
      <vt:lpstr>Event generators for eA at the EIC </vt:lpstr>
      <vt:lpstr>Interplay between event generators and perturbative theory</vt:lpstr>
      <vt:lpstr>The renormalization group</vt:lpstr>
      <vt:lpstr>Technical aspect: the splitting functions</vt:lpstr>
      <vt:lpstr>Factorization in SCET for the TMD DY</vt:lpstr>
      <vt:lpstr>Contributions with rapidity divergences</vt:lpstr>
      <vt:lpstr>Cancelation of the rapidity divergences</vt:lpstr>
      <vt:lpstr>BFKL equations solver</vt:lpstr>
      <vt:lpstr>The final result</vt:lpstr>
      <vt:lpstr>Effective modification of the TMD distribution in pA</vt:lpstr>
    </vt:vector>
  </TitlesOfParts>
  <Company>LANL DCS-CSD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LANL’s slide template!</dc:title>
  <dc:creator>Gotches, Kimberly M</dc:creator>
  <cp:lastModifiedBy>Vitev, Ivan Mateev</cp:lastModifiedBy>
  <cp:revision>1982</cp:revision>
  <cp:lastPrinted>2024-08-06T16:03:23Z</cp:lastPrinted>
  <dcterms:created xsi:type="dcterms:W3CDTF">2019-01-31T20:27:25Z</dcterms:created>
  <dcterms:modified xsi:type="dcterms:W3CDTF">2025-02-25T14:31:32Z</dcterms:modified>
</cp:coreProperties>
</file>