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525" r:id="rId2"/>
    <p:sldId id="2706" r:id="rId3"/>
    <p:sldId id="2707" r:id="rId4"/>
    <p:sldId id="2513" r:id="rId5"/>
    <p:sldId id="2529" r:id="rId6"/>
    <p:sldId id="2818" r:id="rId7"/>
    <p:sldId id="2819" r:id="rId8"/>
    <p:sldId id="2771" r:id="rId9"/>
    <p:sldId id="2767" r:id="rId10"/>
    <p:sldId id="2768" r:id="rId11"/>
    <p:sldId id="2660" r:id="rId12"/>
    <p:sldId id="2661" r:id="rId13"/>
    <p:sldId id="2760" r:id="rId14"/>
    <p:sldId id="2663" r:id="rId15"/>
    <p:sldId id="2718" r:id="rId16"/>
    <p:sldId id="2710" r:id="rId17"/>
    <p:sldId id="2812" r:id="rId18"/>
    <p:sldId id="2728" r:id="rId19"/>
    <p:sldId id="2729" r:id="rId20"/>
    <p:sldId id="2811" r:id="rId21"/>
    <p:sldId id="2732" r:id="rId22"/>
    <p:sldId id="2733" r:id="rId23"/>
    <p:sldId id="2813" r:id="rId24"/>
    <p:sldId id="2815" r:id="rId25"/>
    <p:sldId id="2816" r:id="rId26"/>
    <p:sldId id="2755" r:id="rId27"/>
    <p:sldId id="2740" r:id="rId28"/>
    <p:sldId id="2748" r:id="rId29"/>
    <p:sldId id="2750" r:id="rId30"/>
    <p:sldId id="2751" r:id="rId31"/>
    <p:sldId id="2752" r:id="rId32"/>
    <p:sldId id="2820" r:id="rId33"/>
    <p:sldId id="2817" r:id="rId34"/>
    <p:sldId id="2719" r:id="rId35"/>
    <p:sldId id="2363" r:id="rId36"/>
    <p:sldId id="2524" r:id="rId37"/>
    <p:sldId id="2722" r:id="rId38"/>
    <p:sldId id="2761" r:id="rId39"/>
    <p:sldId id="2734" r:id="rId40"/>
    <p:sldId id="2735" r:id="rId41"/>
    <p:sldId id="2737" r:id="rId42"/>
    <p:sldId id="2770" r:id="rId43"/>
    <p:sldId id="2772" r:id="rId44"/>
    <p:sldId id="2773" r:id="rId45"/>
    <p:sldId id="2774" r:id="rId46"/>
    <p:sldId id="2791" r:id="rId47"/>
    <p:sldId id="2790" r:id="rId48"/>
    <p:sldId id="2792" r:id="rId49"/>
    <p:sldId id="2693" r:id="rId50"/>
    <p:sldId id="2356" r:id="rId51"/>
    <p:sldId id="2694" r:id="rId52"/>
    <p:sldId id="2698" r:id="rId53"/>
    <p:sldId id="2700" r:id="rId54"/>
    <p:sldId id="2701" r:id="rId55"/>
  </p:sldIdLst>
  <p:sldSz cx="12192000" cy="6858000"/>
  <p:notesSz cx="7315200" cy="96012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D3F"/>
    <a:srgbClr val="FFC319"/>
    <a:srgbClr val="F2B300"/>
    <a:srgbClr val="CC9900"/>
    <a:srgbClr val="FFFF99"/>
    <a:srgbClr val="FFFFCC"/>
    <a:srgbClr val="00FFFF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974" autoAdjust="0"/>
  </p:normalViewPr>
  <p:slideViewPr>
    <p:cSldViewPr>
      <p:cViewPr varScale="1">
        <p:scale>
          <a:sx n="115" d="100"/>
          <a:sy n="115" d="100"/>
        </p:scale>
        <p:origin x="134" y="8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-10056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25+5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0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180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3" Type="http://schemas.openxmlformats.org/officeDocument/2006/relationships/image" Target="../media/image69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inspirehep.net/literature/2637736" TargetMode="External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physletb.2024.138823" TargetMode="External"/><Relationship Id="rId4" Type="http://schemas.openxmlformats.org/officeDocument/2006/relationships/hyperlink" Target="https://inspirehep.net/literature/278440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pl.iphy.ac.cn/10.1088/0256-307X/40/4/041201#1" TargetMode="External"/><Relationship Id="rId7" Type="http://schemas.openxmlformats.org/officeDocument/2006/relationships/image" Target="../media/image111.png"/><Relationship Id="rId2" Type="http://schemas.openxmlformats.org/officeDocument/2006/relationships/hyperlink" Target="https://inspirehep.net/literature/263276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iopscience.iop.org/journal/0256-307X/page/Express_Letter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768352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/279083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D.93.074017" TargetMode="External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physletb.2024.138823" TargetMode="External"/><Relationship Id="rId5" Type="http://schemas.openxmlformats.org/officeDocument/2006/relationships/hyperlink" Target="https://inspirehep.net/literature/2784400" TargetMode="External"/><Relationship Id="rId4" Type="http://schemas.openxmlformats.org/officeDocument/2006/relationships/image" Target="../media/image6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790831" TargetMode="External"/><Relationship Id="rId5" Type="http://schemas.openxmlformats.org/officeDocument/2006/relationships/image" Target="../media/image610.png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0.png"/><Relationship Id="rId4" Type="http://schemas.openxmlformats.org/officeDocument/2006/relationships/image" Target="../media/image7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np.nju.edu.cn/Publications/Bytime/20230216/i238578.html" TargetMode="External"/><Relationship Id="rId7" Type="http://schemas.openxmlformats.org/officeDocument/2006/relationships/image" Target="../media/image78.jpe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hyperlink" Target="https://cpl.iphy.ac.cn/10.1088/0256-307X/40/4/041201#1" TargetMode="External"/><Relationship Id="rId4" Type="http://schemas.openxmlformats.org/officeDocument/2006/relationships/hyperlink" Target="https://inspirehep.net/literature/263276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43667-B58F-8B39-241F-D64152A6F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32388"/>
            <a:ext cx="12192000" cy="58288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6172200" y="4916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1" y="5207561"/>
            <a:ext cx="12191999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Insights into Hadron Gravitational Form Factors</a:t>
            </a:r>
            <a:endParaRPr lang="en-US" sz="54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endParaRPr lang="en-US" sz="66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2EF143-E305-4E80-8CCC-B91CAC053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91752-E202-4C64-B120-5810F17E0440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515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Ancient History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559646" y="1289802"/>
            <a:ext cx="5029200" cy="517064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via Schwinger Mechanism</a:t>
            </a:r>
            <a:endParaRPr 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D79ECB-B1CB-4F02-9175-46388628B7C1}"/>
              </a:ext>
            </a:extLst>
          </p:cNvPr>
          <p:cNvSpPr txBox="1"/>
          <p:nvPr/>
        </p:nvSpPr>
        <p:spPr>
          <a:xfrm>
            <a:off x="152400" y="165954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D. Binosi,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Emergent Hadron Mass in Strong Dynamics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Few Body Syst.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63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(2022) 42.</a:t>
            </a:r>
          </a:p>
          <a:p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M. N. Ferreira, J. </a:t>
            </a:r>
            <a:r>
              <a:rPr lang="en-AU" sz="1300" dirty="0" err="1">
                <a:solidFill>
                  <a:schemeClr val="accent6">
                    <a:lumMod val="75000"/>
                  </a:schemeClr>
                </a:solidFill>
              </a:rPr>
              <a:t>Papavassiliou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Gauge Sector Dynamics in QCD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Particles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(1) (2023) 312–363.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D2A55-B48F-0999-87C2-D9F71F0AB204}"/>
                  </a:ext>
                </a:extLst>
              </p:cNvPr>
              <p:cNvSpPr txBox="1"/>
              <p:nvPr/>
            </p:nvSpPr>
            <p:spPr>
              <a:xfrm>
                <a:off x="3631287" y="843419"/>
                <a:ext cx="5592621" cy="506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Today’s best estimate: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40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240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AU" sz="2400" b="0" i="0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RGI</m:t>
                        </m:r>
                      </m:sup>
                    </m:sSubSup>
                    <m:r>
                      <a:rPr lang="en-AU" sz="2400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400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400" b="0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43</m:t>
                    </m:r>
                    <m:d>
                      <m:dPr>
                        <m:ctrlPr>
                          <a:rPr lang="en-AU" sz="240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m:rPr>
                        <m:sty m:val="p"/>
                      </m:rPr>
                      <a:rPr lang="en-AU" sz="2400" i="0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AU" sz="2400" dirty="0">
                  <a:ln w="0"/>
                  <a:solidFill>
                    <a:srgbClr val="008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D2A55-B48F-0999-87C2-D9F71F0AB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87" y="843419"/>
                <a:ext cx="5592621" cy="506292"/>
              </a:xfrm>
              <a:prstGeom prst="rect">
                <a:avLst/>
              </a:prstGeom>
              <a:blipFill>
                <a:blip r:embed="rId6"/>
                <a:stretch>
                  <a:fillRect l="-2072" t="-7229" b="-2891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48A149E-9145-5D67-B5C8-A0DF27250451}"/>
              </a:ext>
            </a:extLst>
          </p:cNvPr>
          <p:cNvSpPr txBox="1"/>
          <p:nvPr/>
        </p:nvSpPr>
        <p:spPr>
          <a:xfrm>
            <a:off x="39167" y="1373585"/>
            <a:ext cx="3520479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Gauge Invariance and Mass</a:t>
            </a:r>
            <a:r>
              <a:rPr lang="en-US" sz="1600" dirty="0"/>
              <a:t>, </a:t>
            </a:r>
          </a:p>
          <a:p>
            <a:r>
              <a:rPr lang="en-US" sz="1600" dirty="0"/>
              <a:t>J. S. Schwinger</a:t>
            </a:r>
          </a:p>
          <a:p>
            <a:r>
              <a:rPr lang="en-US" sz="1600" dirty="0"/>
              <a:t>Phys. Rev. 125 (1962) 397-398</a:t>
            </a:r>
          </a:p>
          <a:p>
            <a:r>
              <a:rPr lang="en-US" sz="16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 is argued that the gauge invariance of a vector field does not necessarily imply zero mass for an associated particle if the current vector coupling is sufficiently strong.</a:t>
            </a:r>
            <a:endParaRPr lang="en-US" sz="1600" i="1" dirty="0">
              <a:solidFill>
                <a:srgbClr val="00800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075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67152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66" y="6619863"/>
            <a:ext cx="4486940" cy="381000"/>
          </a:xfrm>
        </p:spPr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6B2BD-1CDC-4CBC-9778-C4D73AEF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56" y="75407"/>
            <a:ext cx="1574444" cy="1574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381000" y="141799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892F5-F9AE-EE93-4105-3F7C8F2BE30F}"/>
              </a:ext>
            </a:extLst>
          </p:cNvPr>
          <p:cNvSpPr txBox="1"/>
          <p:nvPr/>
        </p:nvSpPr>
        <p:spPr>
          <a:xfrm>
            <a:off x="7502766" y="1602656"/>
            <a:ext cx="47917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Asymptotic Freedom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Interaction becomes weaker 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as energy grows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(as charges get closer together)</a:t>
            </a:r>
          </a:p>
        </p:txBody>
      </p:sp>
    </p:spTree>
    <p:extLst>
      <p:ext uri="{BB962C8B-B14F-4D97-AF65-F5344CB8AC3E}">
        <p14:creationId xmlns:p14="http://schemas.microsoft.com/office/powerpoint/2010/main" val="35848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272F79D7-344B-40B9-BAE2-9ACED8A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28600"/>
            <a:ext cx="6831616" cy="428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25F891-D03C-4ADA-A76B-36FEBDA2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BB618-96EC-4866-99BE-7B192F70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9C99CD1-8313-4EEE-9698-A6495B0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7FA6FD38-83D1-C5EB-E974-1AB364363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1518324"/>
            <a:ext cx="5867400" cy="473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8C5D47-E2E4-562B-16E2-115B7BE75F37}"/>
              </a:ext>
            </a:extLst>
          </p:cNvPr>
          <p:cNvSpPr/>
          <p:nvPr/>
        </p:nvSpPr>
        <p:spPr bwMode="auto">
          <a:xfrm>
            <a:off x="6137028" y="1905000"/>
            <a:ext cx="5715000" cy="13716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– exploiting pinch technique and background field method –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  <a:endParaRPr lang="en-GB" i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579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4572000" y="1691814"/>
            <a:ext cx="2827424" cy="2346786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 rot="20529003">
            <a:off x="6030619" y="4037545"/>
            <a:ext cx="3766567" cy="880372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𝟐𝟔𝟐𝟒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4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39" y="2362201"/>
            <a:ext cx="2529422" cy="191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QCD Lagrangian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57" y="365198"/>
            <a:ext cx="2539082" cy="166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072" y="2650776"/>
            <a:ext cx="2627903" cy="198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D16D8-1757-A5D9-4BC4-0A0A299EF490}"/>
              </a:ext>
            </a:extLst>
          </p:cNvPr>
          <p:cNvSpPr txBox="1"/>
          <p:nvPr/>
        </p:nvSpPr>
        <p:spPr>
          <a:xfrm>
            <a:off x="8008206" y="1138955"/>
            <a:ext cx="158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Three pillars of EHM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360660-4D51-86AF-7082-9850A81AEACC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0" y="3269306"/>
            <a:ext cx="679595" cy="18360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/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3×</m:t>
                    </m:r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sets the scale of the proton mass. 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Meson-loops provide </a:t>
                </a: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% quantum corrections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blipFill>
                <a:blip r:embed="rId5"/>
                <a:stretch>
                  <a:fillRect l="-2541" t="-3502" b="-101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F10D1E5-248A-0F23-77A1-FA11966BCF83}"/>
              </a:ext>
            </a:extLst>
          </p:cNvPr>
          <p:cNvSpPr txBox="1"/>
          <p:nvPr/>
        </p:nvSpPr>
        <p:spPr>
          <a:xfrm>
            <a:off x="3862019" y="235803"/>
            <a:ext cx="4491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Can’t build a Theory of Everything </a:t>
            </a:r>
          </a:p>
          <a:p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before status of QCD is decided</a:t>
            </a:r>
          </a:p>
        </p:txBody>
      </p:sp>
    </p:spTree>
    <p:extLst>
      <p:ext uri="{BB962C8B-B14F-4D97-AF65-F5344CB8AC3E}">
        <p14:creationId xmlns:p14="http://schemas.microsoft.com/office/powerpoint/2010/main" val="39008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FE9331F0-F991-E05D-B2A8-ABB9FC41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514" y="1829021"/>
            <a:ext cx="2084153" cy="1904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14E51A-62C3-4064-B659-E1F166D9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4" y="4462906"/>
            <a:ext cx="11353800" cy="17224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 using</a:t>
            </a:r>
            <a:b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 Intensity, High Luminosity Facilities</a:t>
            </a:r>
            <a:endParaRPr lang="en-US" sz="5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1B66B-D257-4D41-AAD7-7619FAD58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95F3-F296-482C-851F-DEB8AEB8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8E5C-8E63-4A6C-BB9E-E554DE3E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E8C02-7B8D-41C7-AAA8-915D0E21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AC3B3-0B82-477C-85FE-B10D6C4B7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5" y="243661"/>
            <a:ext cx="4396925" cy="955853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4564C8-3F0B-4FF3-A972-8FECA559F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226" y="1825870"/>
            <a:ext cx="2005657" cy="19392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E8F698-EEDE-4E0A-95B6-CE61D51F5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52" y="1513227"/>
            <a:ext cx="2844800" cy="2741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CC4FD71F-7B4B-F1CC-5595-9B7D8C523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01" y="1394776"/>
            <a:ext cx="1733884" cy="2455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FC47032-569E-4DE5-B22D-327AFF9CC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00" y="286795"/>
            <a:ext cx="3429565" cy="95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499FCEA-375E-F3AF-EE3D-B9F4D16CE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81" y="239876"/>
            <a:ext cx="2275038" cy="113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E30A473D-A07F-C10F-8DFD-AAC60A9A0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53" y="2144318"/>
            <a:ext cx="2575961" cy="132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2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set, light, blur, night sky&#10;&#10;Description automatically generated">
            <a:extLst>
              <a:ext uri="{FF2B5EF4-FFF2-40B4-BE49-F238E27FC236}">
                <a16:creationId xmlns:a16="http://schemas.microsoft.com/office/drawing/2014/main" id="{73347FF2-6316-A52F-D34A-EC57CDC90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</p:spPr>
            <p:txBody>
              <a:bodyPr/>
              <a:lstStyle/>
              <a:p>
                <a:r>
                  <a:rPr lang="en-GB" dirty="0"/>
                  <a:t>Proton was discovered 100 years ago … It is stable; hence, an ideal target in experiments</a:t>
                </a:r>
              </a:p>
              <a:p>
                <a:r>
                  <a:rPr lang="en-GB" dirty="0"/>
                  <a:t>But just as studying the hydrogen atom ground state didn’t give us QED,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focusing on the ground state of only one form of hadron matter will not solve QCD</a:t>
                </a:r>
              </a:p>
              <a:p>
                <a:r>
                  <a:rPr lang="en-GB" dirty="0"/>
                  <a:t>New era is dawning … high energy + high luminosity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:r>
                  <a:rPr lang="en-GB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Science can move beyond the focus on the proton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Precision studies of the structure of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Nature’s most fundamental Nambu-Goldstone bosons (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200" dirty="0"/>
                  <a:t> &amp; </a:t>
                </a:r>
                <a:r>
                  <a:rPr lang="en-GB" sz="2200" i="1" dirty="0"/>
                  <a:t>K</a:t>
                </a:r>
                <a:r>
                  <a:rPr lang="en-GB" sz="2200" dirty="0"/>
                  <a:t>) will become possible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Baryon excited states 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Baryons are the most fundamental three-body systems in Nature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If we don’t understand how QCD, a </a:t>
                </a:r>
                <a:r>
                  <a:rPr lang="en-US" sz="2200" u="sng" dirty="0"/>
                  <a:t>Poincaré-invariant quantum field theory</a:t>
                </a:r>
                <a:r>
                  <a:rPr lang="en-US" sz="2200" dirty="0"/>
                  <a:t>, builds each of the baryons in the complete spectrum, then we don't understand Nature.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EHM is </a:t>
                </a:r>
                <a:r>
                  <a:rPr lang="en-US" sz="24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immutable</a:t>
                </a:r>
                <a:r>
                  <a:rPr lang="en-US" sz="2400" dirty="0"/>
                  <a:t>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its manifestations are manifold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experience </a:t>
                </a:r>
                <a14:m>
                  <m:oMath xmlns:m="http://schemas.openxmlformats.org/officeDocument/2006/math"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each hadron reveals different facets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One piece does not complete a puzzle</a:t>
                </a:r>
                <a:endParaRPr lang="en-GB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  <a:blipFill>
                <a:blip r:embed="rId3"/>
                <a:stretch>
                  <a:fillRect l="-865" t="-803" b="-41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A white puzzle with a missing piece&#10;&#10;Description automatically generated">
            <a:extLst>
              <a:ext uri="{FF2B5EF4-FFF2-40B4-BE49-F238E27FC236}">
                <a16:creationId xmlns:a16="http://schemas.microsoft.com/office/drawing/2014/main" id="{B76BFE6B-3F1C-5CA2-34F0-89BF40EAF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7600" y="5113201"/>
            <a:ext cx="1759665" cy="1460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184408-2AD6-B363-ED3D-5118E6FBD987}"/>
              </a:ext>
            </a:extLst>
          </p:cNvPr>
          <p:cNvSpPr txBox="1"/>
          <p:nvPr/>
        </p:nvSpPr>
        <p:spPr>
          <a:xfrm>
            <a:off x="9407168" y="4842808"/>
            <a:ext cx="2743200" cy="19389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AMBER @ CERN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</a:t>
            </a:r>
          </a:p>
          <a:p>
            <a:r>
              <a:rPr lang="en-AU" sz="2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EicC</a:t>
            </a:r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&amp; SCT &amp; CEPC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JLab12 &amp; JLab20+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@ FAIR</a:t>
            </a:r>
          </a:p>
        </p:txBody>
      </p:sp>
    </p:spTree>
    <p:extLst>
      <p:ext uri="{BB962C8B-B14F-4D97-AF65-F5344CB8AC3E}">
        <p14:creationId xmlns:p14="http://schemas.microsoft.com/office/powerpoint/2010/main" val="42249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B16AB-4EB4-E8CD-E4B1-BB5A4392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Pseudoscalar Meson Electromagnetic Form Factors</a:t>
            </a:r>
            <a:endParaRPr lang="en-A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9FF29-D27D-E81C-9ADB-75AFD48266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47800"/>
                <a:ext cx="7772400" cy="4525963"/>
              </a:xfrm>
            </p:spPr>
            <p:txBody>
              <a:bodyPr/>
              <a:lstStyle/>
              <a:p>
                <a:r>
                  <a:rPr lang="en-AU" dirty="0"/>
                  <a:t>First precise data (beyond charge radius domain) obtained at </a:t>
                </a:r>
                <a:r>
                  <a:rPr lang="en-AU" dirty="0" err="1"/>
                  <a:t>JLab</a:t>
                </a:r>
                <a:r>
                  <a:rPr lang="en-AU" dirty="0"/>
                  <a:t> and published in 2001</a:t>
                </a:r>
              </a:p>
              <a:p>
                <a:pPr marL="800100" lvl="2" indent="0">
                  <a:buNone/>
                </a:pPr>
                <a:r>
                  <a:rPr lang="en-US" sz="2000" dirty="0"/>
                  <a:t>J. Volmer </a:t>
                </a:r>
                <a:r>
                  <a:rPr lang="en-US" sz="2000" i="1" dirty="0"/>
                  <a:t>et al</a:t>
                </a:r>
                <a:r>
                  <a:rPr lang="en-US" sz="2000" dirty="0"/>
                  <a:t>., </a:t>
                </a:r>
                <a:r>
                  <a:rPr lang="en-US" sz="2000" i="1" dirty="0"/>
                  <a:t>Measurement of the Charged Pion Electromagnetic Form-Factor, </a:t>
                </a:r>
                <a:r>
                  <a:rPr lang="en-US" sz="2000" dirty="0"/>
                  <a:t>Phys. Rev. Lett. 86 (2001) 1713-1716</a:t>
                </a:r>
              </a:p>
              <a:p>
                <a:pPr marL="0" indent="0">
                  <a:buNone/>
                </a:pPr>
                <a:r>
                  <a:rPr lang="en-AU" dirty="0"/>
                  <a:t>      Obtained using Sullivan Process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dirty="0"/>
                  <a:t>      = scattering electrons from pions in the proton’s meson cloud</a:t>
                </a:r>
              </a:p>
              <a:p>
                <a:pPr>
                  <a:spcBef>
                    <a:spcPts val="600"/>
                  </a:spcBef>
                </a:pPr>
                <a:r>
                  <a:rPr lang="en-AU" dirty="0"/>
                  <a:t>Today, 9 precise data are available, out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≈2.5 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dirty="0"/>
              </a:p>
              <a:p>
                <a:pPr>
                  <a:spcBef>
                    <a:spcPts val="600"/>
                  </a:spcBef>
                </a:pPr>
                <a:r>
                  <a:rPr lang="en-AU" dirty="0"/>
                  <a:t>New results from </a:t>
                </a:r>
                <a:r>
                  <a:rPr lang="en-AU" dirty="0" err="1"/>
                  <a:t>JLab</a:t>
                </a:r>
                <a:r>
                  <a:rPr lang="en-AU" dirty="0"/>
                  <a:t> anticipated within 1 year, pushing coverage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≈9 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dirty="0"/>
              </a:p>
              <a:p>
                <a:pPr>
                  <a:spcBef>
                    <a:spcPts val="600"/>
                  </a:spcBef>
                </a:pPr>
                <a:r>
                  <a:rPr lang="en-AU" dirty="0"/>
                  <a:t>High-profile experiments planned and being developed for EIC and </a:t>
                </a:r>
                <a:r>
                  <a:rPr lang="en-AU" dirty="0" err="1"/>
                  <a:t>EicC</a:t>
                </a:r>
                <a:endParaRPr lang="en-AU" sz="2800" i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>
                  <a:spcBef>
                    <a:spcPts val="0"/>
                  </a:spcBef>
                </a:pPr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9FF29-D27D-E81C-9ADB-75AFD48266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47800"/>
                <a:ext cx="7772400" cy="4525963"/>
              </a:xfrm>
              <a:blipFill>
                <a:blip r:embed="rId2"/>
                <a:stretch>
                  <a:fillRect l="-863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CE156-58AB-0EA7-7B90-A553C32B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22A49-2B7D-E255-7E9B-BBE6CCDC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D702A-3335-77FA-14DC-3687F520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6E858DE7-0B23-953C-5E85-F0B6415E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525814"/>
            <a:ext cx="3711262" cy="252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B67DEA-E2D4-832F-BC39-FE848AABBE82}"/>
              </a:ext>
            </a:extLst>
          </p:cNvPr>
          <p:cNvSpPr txBox="1"/>
          <p:nvPr/>
        </p:nvSpPr>
        <p:spPr>
          <a:xfrm>
            <a:off x="5474035" y="5508409"/>
            <a:ext cx="1243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Why?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0430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EDF0-5618-E4CF-8E55-2599F3EF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Hard QCD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E26231-AD99-0774-C03E-E13C5C5480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47800"/>
                <a:ext cx="10972800" cy="4648200"/>
              </a:xfrm>
            </p:spPr>
            <p:txBody>
              <a:bodyPr/>
              <a:lstStyle/>
              <a:p>
                <a:r>
                  <a:rPr lang="en-US" dirty="0"/>
                  <a:t>Delivered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≈45</m:t>
                    </m:r>
                  </m:oMath>
                </a14:m>
                <a:r>
                  <a:rPr lang="en-US" dirty="0"/>
                  <a:t> years ago … positive-charge pseudoscalar meson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constituted from valence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US" dirty="0"/>
                  <a:t> quarks: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QCD running coupling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is pseudoscalar meson's leptonic decay constant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meson’s leading parton distribution amplitude (DA) – like a quantum field theory wave function – evaluated at the hard scale of the interaction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E26231-AD99-0774-C03E-E13C5C5480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47800"/>
                <a:ext cx="10972800" cy="4648200"/>
              </a:xfrm>
              <a:blipFill>
                <a:blip r:embed="rId2"/>
                <a:stretch>
                  <a:fillRect l="-611" t="-919" b="-419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C42C-68B6-2809-3336-3C314AC9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FC049-F4B4-D9CC-D130-3164CB11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F42E6-4C18-7B95-2418-E2122A93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48B849-EAF2-57D3-C225-A4AEEACE4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0" y="2171700"/>
            <a:ext cx="5463540" cy="2476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89F712-763A-472D-4C60-000909DA31B5}"/>
              </a:ext>
            </a:extLst>
          </p:cNvPr>
          <p:cNvSpPr/>
          <p:nvPr/>
        </p:nvSpPr>
        <p:spPr bwMode="auto">
          <a:xfrm>
            <a:off x="3276600" y="2171700"/>
            <a:ext cx="5522385" cy="533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8781D-B3A4-AF9A-9012-66DB0F6D0289}"/>
              </a:ext>
            </a:extLst>
          </p:cNvPr>
          <p:cNvSpPr txBox="1"/>
          <p:nvPr/>
        </p:nvSpPr>
        <p:spPr>
          <a:xfrm>
            <a:off x="4495800" y="165948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6">
                    <a:lumMod val="50000"/>
                  </a:schemeClr>
                </a:solidFill>
              </a:rPr>
              <a:t>G. P. Lepage, S. J. Brodsky, Phys. Lett. B 87 (1979) 359–365. </a:t>
            </a:r>
          </a:p>
          <a:p>
            <a:r>
              <a:rPr lang="en-AU" sz="1600" dirty="0">
                <a:solidFill>
                  <a:schemeClr val="accent6">
                    <a:lumMod val="50000"/>
                  </a:schemeClr>
                </a:solidFill>
              </a:rPr>
              <a:t>A. V. Efremov, A. V. </a:t>
            </a:r>
            <a:r>
              <a:rPr lang="en-AU" sz="1600" dirty="0" err="1">
                <a:solidFill>
                  <a:schemeClr val="accent6">
                    <a:lumMod val="50000"/>
                  </a:schemeClr>
                </a:solidFill>
              </a:rPr>
              <a:t>Radyushkin</a:t>
            </a:r>
            <a:r>
              <a:rPr lang="en-AU" sz="1600" dirty="0">
                <a:solidFill>
                  <a:schemeClr val="accent6">
                    <a:lumMod val="50000"/>
                  </a:schemeClr>
                </a:solidFill>
              </a:rPr>
              <a:t>, Phys. Lett. B 94 (1980) 245–250.</a:t>
            </a:r>
          </a:p>
          <a:p>
            <a:r>
              <a:rPr lang="en-AU" sz="1600" dirty="0">
                <a:solidFill>
                  <a:schemeClr val="accent6">
                    <a:lumMod val="50000"/>
                  </a:schemeClr>
                </a:solidFill>
              </a:rPr>
              <a:t>G. P. Lepage, S. J. Brodsky, </a:t>
            </a:r>
            <a:r>
              <a:rPr lang="en-AU" sz="1600" i="1" dirty="0">
                <a:solidFill>
                  <a:schemeClr val="accent6">
                    <a:lumMod val="50000"/>
                  </a:schemeClr>
                </a:solidFill>
              </a:rPr>
              <a:t>Exclusive Processes in Perturbative Quantum Chromodynamics</a:t>
            </a:r>
            <a:r>
              <a:rPr lang="en-AU" sz="1600" dirty="0">
                <a:solidFill>
                  <a:schemeClr val="accent6">
                    <a:lumMod val="50000"/>
                  </a:schemeClr>
                </a:solidFill>
              </a:rPr>
              <a:t>, Phys. Rev. D 22 (1980) 2157–2198. </a:t>
            </a:r>
          </a:p>
        </p:txBody>
      </p:sp>
    </p:spTree>
    <p:extLst>
      <p:ext uri="{BB962C8B-B14F-4D97-AF65-F5344CB8AC3E}">
        <p14:creationId xmlns:p14="http://schemas.microsoft.com/office/powerpoint/2010/main" val="1956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B2ABF9-511E-ECEE-4207-ED7934D1B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0" y="716865"/>
            <a:ext cx="5463540" cy="247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34D25-6412-BBC4-7DD5-0FFB3B8D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Hard QCD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308CCC-F66C-52C3-BA97-D6742D11F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US" dirty="0"/>
                  <a:t>Hard QCD prediction is remarkable.</a:t>
                </a:r>
              </a:p>
              <a:p>
                <a:pPr lvl="1"/>
                <a:r>
                  <a:rPr lang="en-US" sz="2200" dirty="0"/>
                  <a:t>beyond some momentum scale, the meson form factor is precisely known</a:t>
                </a:r>
              </a:p>
              <a:p>
                <a:pPr lvl="2"/>
                <a:r>
                  <a:rPr lang="en-US" sz="2200" dirty="0"/>
                  <a:t>magnitude (</a:t>
                </a:r>
                <a:r>
                  <a:rPr lang="en-US" sz="2200" dirty="0" err="1"/>
                  <a:t>normalisation</a:t>
                </a:r>
                <a:r>
                  <a:rPr lang="en-US" sz="2200" dirty="0"/>
                  <a:t>) is set by meson leptonic decay constant, which is an order parameter for dynamical chiral symmetry breaking (DCSB) – a corollary of EHM</a:t>
                </a:r>
              </a:p>
              <a:p>
                <a:pPr lvl="2"/>
                <a:r>
                  <a:rPr lang="en-US" sz="2200" dirty="0"/>
                  <a:t>and scaling violations are apparent,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dependence determined by that of the running coupling and evolution of the DA</a:t>
                </a:r>
              </a:p>
              <a:p>
                <a:pPr lvl="1"/>
                <a:r>
                  <a:rPr lang="en-US" sz="2200" dirty="0"/>
                  <a:t>Analogous proton equation – magnitude (normalization) is not known</a:t>
                </a:r>
              </a:p>
              <a:p>
                <a:r>
                  <a:rPr lang="en-US" dirty="0"/>
                  <a:t>On domain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≃0⇒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=6 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right-hand side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⇒16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Two outstanding issues:</a:t>
                </a:r>
              </a:p>
              <a:p>
                <a:pPr lvl="1"/>
                <a:r>
                  <a:rPr lang="en-US" dirty="0"/>
                  <a:t>what is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which scaling violations become apparent?</a:t>
                </a:r>
              </a:p>
              <a:p>
                <a:pPr lvl="1"/>
                <a:r>
                  <a:rPr lang="en-US" dirty="0"/>
                  <a:t>and what is pointwise form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at scales for which terrestrial experiments are possible?</a:t>
                </a:r>
              </a:p>
              <a:p>
                <a:r>
                  <a:rPr lang="en-US" dirty="0"/>
                  <a:t>These questions can only be answered using a nonperturbative approach to QCD.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308CCC-F66C-52C3-BA97-D6742D11F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  <a:blipFill>
                <a:blip r:embed="rId3"/>
                <a:stretch>
                  <a:fillRect l="-611" t="-943" r="-722" b="-99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0DE07-B4C8-D060-BFD7-BC234CBC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7B04-7D51-C509-F2DC-0623EE20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D234C-5747-2426-006B-F40F1397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1456A6-1A75-0EDA-4E6A-26CBB6D6BA04}"/>
              </a:ext>
            </a:extLst>
          </p:cNvPr>
          <p:cNvSpPr/>
          <p:nvPr/>
        </p:nvSpPr>
        <p:spPr bwMode="auto">
          <a:xfrm>
            <a:off x="6324600" y="728586"/>
            <a:ext cx="5522385" cy="533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 </a:t>
            </a:r>
          </a:p>
        </p:txBody>
      </p:sp>
      <p:pic>
        <p:nvPicPr>
          <p:cNvPr id="8" name="Content Placeholder 7" descr="A person wearing a suit and a hat&#10;&#10;Description automatically generated">
            <a:extLst>
              <a:ext uri="{FF2B5EF4-FFF2-40B4-BE49-F238E27FC236}">
                <a16:creationId xmlns:a16="http://schemas.microsoft.com/office/drawing/2014/main" id="{88F37108-3D58-B7DC-DE7D-C75A15F8B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15" y="1600200"/>
            <a:ext cx="4473769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82CE5553-4720-E711-0700-B4730AFF8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90600"/>
            <a:ext cx="5185496" cy="3955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7AA2B-B03D-4EB2-D9AF-BF2F1515F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Pseudoscalar Meson Electromagnetic Form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41704A-13CF-1DFF-BB2D-FDE598B64B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41437"/>
                <a:ext cx="62484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b="0" i="0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AU" dirty="0"/>
              </a:p>
              <a:p>
                <a:pPr marL="400050" lvl="1" indent="0">
                  <a:buNone/>
                </a:pPr>
                <a:r>
                  <a:rPr lang="en-AU" sz="2200" dirty="0"/>
                  <a:t>Hadron part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AU" sz="2200" dirty="0"/>
                  <a:t> matrix element defines meson form factor</a:t>
                </a:r>
                <a:endParaRPr lang="en-AU" dirty="0"/>
              </a:p>
              <a:p>
                <a:r>
                  <a:rPr lang="en-AU" dirty="0"/>
                  <a:t>Leading order in systematically improvable, symmetry preserving truncation of QCD equations of motion (Dyson-Schwinger equations)</a:t>
                </a:r>
              </a:p>
              <a:p>
                <a:r>
                  <a:rPr lang="en-AU" dirty="0"/>
                  <a:t>Calculate the displayed matrix element using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2200" dirty="0"/>
                  <a:t>2-point Schwinger functions (propagators) and effective charge describe above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2200" dirty="0"/>
                  <a:t>Poincaré-covariant Bethe-Salpeter equation to deliver 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AU" sz="2000" dirty="0"/>
                  <a:t>meson wave function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AU" sz="2000" dirty="0"/>
                  <a:t>photon-quark vertex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41704A-13CF-1DFF-BB2D-FDE598B64B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41437"/>
                <a:ext cx="6248400" cy="4525963"/>
              </a:xfrm>
              <a:blipFill>
                <a:blip r:embed="rId3"/>
                <a:stretch>
                  <a:fillRect l="-1073" r="-1951" b="-1049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7A744-BB85-F0B9-A5D0-8ADDB4D6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17F95-3F0C-9944-9F7E-1BC801384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F45A5-6257-F4F9-02A5-1BA3D58D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D7688-A44D-723F-D207-9CE62DD3BD85}"/>
              </a:ext>
            </a:extLst>
          </p:cNvPr>
          <p:cNvSpPr txBox="1"/>
          <p:nvPr/>
        </p:nvSpPr>
        <p:spPr>
          <a:xfrm>
            <a:off x="9432121" y="1078468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photon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34F0-7DD4-E627-95B7-61E4F455B6A8}"/>
              </a:ext>
            </a:extLst>
          </p:cNvPr>
          <p:cNvSpPr txBox="1"/>
          <p:nvPr/>
        </p:nvSpPr>
        <p:spPr>
          <a:xfrm>
            <a:off x="7086600" y="2996965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meson 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A996F-D460-B9BD-A0E6-6D2C58309200}"/>
              </a:ext>
            </a:extLst>
          </p:cNvPr>
          <p:cNvSpPr txBox="1"/>
          <p:nvPr/>
        </p:nvSpPr>
        <p:spPr>
          <a:xfrm>
            <a:off x="10391048" y="290726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meson 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29A40-9D7A-FC4E-6FF6-C0E23A5088BB}"/>
              </a:ext>
            </a:extLst>
          </p:cNvPr>
          <p:cNvSpPr txBox="1"/>
          <p:nvPr/>
        </p:nvSpPr>
        <p:spPr>
          <a:xfrm>
            <a:off x="6849533" y="2160508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>
                <a:solidFill>
                  <a:srgbClr val="008000"/>
                </a:solidFill>
              </a:rPr>
              <a:t>dressed (quasiparticle)</a:t>
            </a:r>
          </a:p>
          <a:p>
            <a:r>
              <a:rPr lang="en-AU" i="1" dirty="0">
                <a:solidFill>
                  <a:srgbClr val="008000"/>
                </a:solidFill>
              </a:rPr>
              <a:t>quark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0C8EC-9C96-F041-F0EB-BDD59C176A4A}"/>
              </a:ext>
            </a:extLst>
          </p:cNvPr>
          <p:cNvSpPr txBox="1"/>
          <p:nvPr/>
        </p:nvSpPr>
        <p:spPr>
          <a:xfrm>
            <a:off x="8382000" y="3544249"/>
            <a:ext cx="2303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>
                <a:solidFill>
                  <a:srgbClr val="C00000"/>
                </a:solidFill>
              </a:rPr>
              <a:t>Meson Bethe-Salpeter </a:t>
            </a:r>
          </a:p>
          <a:p>
            <a:r>
              <a:rPr lang="en-AU" i="1" dirty="0">
                <a:solidFill>
                  <a:srgbClr val="C00000"/>
                </a:solidFill>
              </a:rPr>
              <a:t>amplitude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A64305-57AE-10D4-F3CF-1988B1EAB4A6}"/>
              </a:ext>
            </a:extLst>
          </p:cNvPr>
          <p:cNvSpPr txBox="1"/>
          <p:nvPr/>
        </p:nvSpPr>
        <p:spPr>
          <a:xfrm>
            <a:off x="9956794" y="1745968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>
                <a:solidFill>
                  <a:schemeClr val="accent6">
                    <a:lumMod val="50000"/>
                  </a:schemeClr>
                </a:solidFill>
              </a:rPr>
              <a:t>dressed photon-</a:t>
            </a:r>
          </a:p>
          <a:p>
            <a:r>
              <a:rPr lang="en-AU" i="1" dirty="0">
                <a:solidFill>
                  <a:schemeClr val="accent6">
                    <a:lumMod val="50000"/>
                  </a:schemeClr>
                </a:solidFill>
              </a:rPr>
              <a:t>quark vertex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44F5F-45B2-0936-1B7C-B71D7A8F502D}"/>
              </a:ext>
            </a:extLst>
          </p:cNvPr>
          <p:cNvSpPr txBox="1"/>
          <p:nvPr/>
        </p:nvSpPr>
        <p:spPr>
          <a:xfrm>
            <a:off x="6914100" y="5117773"/>
            <a:ext cx="507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chemeClr val="tx2">
                    <a:lumMod val="75000"/>
                  </a:schemeClr>
                </a:solidFill>
                <a:effectLst/>
              </a:rPr>
              <a:t>Onset of scaling violation in pion and kaon elastic electromagnetic form factors</a:t>
            </a:r>
          </a:p>
          <a:p>
            <a:r>
              <a:rPr lang="en-AU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Zhao-Qian Yao (</a:t>
            </a:r>
            <a:r>
              <a:rPr lang="ja-JP" altLang="en-US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姚照千</a:t>
            </a:r>
            <a:r>
              <a:rPr lang="en-US" altLang="ja-JP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) </a:t>
            </a:r>
            <a:r>
              <a:rPr lang="en-US" altLang="ja-JP" sz="1200" b="0" i="1" dirty="0">
                <a:solidFill>
                  <a:schemeClr val="tx2">
                    <a:lumMod val="75000"/>
                  </a:schemeClr>
                </a:solidFill>
                <a:effectLst/>
              </a:rPr>
              <a:t>et al</a:t>
            </a:r>
            <a:r>
              <a:rPr lang="en-US" altLang="ja-JP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., </a:t>
            </a:r>
            <a:r>
              <a:rPr lang="en-AU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2405.04681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tx2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chemeClr val="tx2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u="sng" strike="noStrike" dirty="0">
                <a:solidFill>
                  <a:schemeClr val="tx2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855 (2024) 138823/1-7</a:t>
            </a:r>
            <a:r>
              <a:rPr lang="en-AU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 </a:t>
            </a:r>
            <a:endParaRPr lang="en-A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5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72EFD-7232-A299-C5FA-23CEB444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Pion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336BC5-69F2-7C26-D1D6-DDB7E2794C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0"/>
                <a:ext cx="7696200" cy="5287964"/>
              </a:xfrm>
            </p:spPr>
            <p:txBody>
              <a:bodyPr/>
              <a:lstStyle/>
              <a:p>
                <a:r>
                  <a:rPr lang="en-US" dirty="0"/>
                  <a:t>CSM predictions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– purple curve</a:t>
                </a:r>
              </a:p>
              <a:p>
                <a:pPr lvl="1"/>
                <a:r>
                  <a:rPr lang="en-US" sz="2200" dirty="0"/>
                  <a:t>Charge radius agrees with experiment: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0.67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fm</a:t>
                </a:r>
                <a:endParaRPr lang="en-US" sz="22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dependence matches that suggested by </a:t>
                </a:r>
                <a:r>
                  <a:rPr lang="en-US" sz="2200" dirty="0" err="1"/>
                  <a:t>JLab</a:t>
                </a:r>
                <a:r>
                  <a:rPr lang="en-US" sz="2200" dirty="0"/>
                  <a:t> precision measurements [Horn:2007ug, Huber:2008id] (gold symbols)</a:t>
                </a:r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&gt;4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sz="2200" i="1" dirty="0"/>
                  <a:t>cf</a:t>
                </a:r>
                <a:r>
                  <a:rPr lang="en-US" sz="2200" dirty="0"/>
                  <a:t>. phenomenological – much loved, much used – vector meson dominance (VMD) result = dot-dashed red </a:t>
                </a:r>
              </a:p>
              <a:p>
                <a:pPr lvl="2"/>
                <a:r>
                  <a:rPr lang="en-US" sz="2200" dirty="0"/>
                  <a:t>this curve begins to deviate significantly from data and CSM prediction at upper bound of available </a:t>
                </a:r>
                <a:r>
                  <a:rPr lang="en-US" sz="2200" dirty="0" err="1"/>
                  <a:t>JLab</a:t>
                </a:r>
                <a:r>
                  <a:rPr lang="en-US" sz="2200" dirty="0"/>
                  <a:t> measurements</a:t>
                </a:r>
              </a:p>
              <a:p>
                <a:pPr lvl="2"/>
                <a:r>
                  <a:rPr lang="en-US" sz="2200" dirty="0"/>
                  <a:t>precision of </a:t>
                </a:r>
                <a:r>
                  <a:rPr lang="en-US" sz="2200" dirty="0" err="1"/>
                  <a:t>lQCD</a:t>
                </a:r>
                <a:r>
                  <a:rPr lang="en-US" sz="2200" dirty="0"/>
                  <a:t> (grey triangles) is insufficient to distinguish between VMD estimate and CSM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336BC5-69F2-7C26-D1D6-DDB7E2794C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0"/>
                <a:ext cx="7696200" cy="5287964"/>
              </a:xfrm>
              <a:blipFill>
                <a:blip r:embed="rId2"/>
                <a:stretch>
                  <a:fillRect l="-871" t="-80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F82C-DEA5-5A8C-92E6-D93416F7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C97EF-CC71-F2F1-9E7B-B99E7016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1F5D-3675-4029-016C-54ADC835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A graph of a function and a graph of a function&#10;&#10;Description automatically generated">
            <a:extLst>
              <a:ext uri="{FF2B5EF4-FFF2-40B4-BE49-F238E27FC236}">
                <a16:creationId xmlns:a16="http://schemas.microsoft.com/office/drawing/2014/main" id="{8A127E2E-8BB4-1341-8C74-D16DB382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02420"/>
            <a:ext cx="373513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72EFD-7232-A299-C5FA-23CEB444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Pion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336BC5-69F2-7C26-D1D6-DDB7E2794C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36636"/>
                <a:ext cx="7848600" cy="5287964"/>
              </a:xfrm>
            </p:spPr>
            <p:txBody>
              <a:bodyPr/>
              <a:lstStyle/>
              <a:p>
                <a:r>
                  <a:rPr lang="en-US" dirty="0"/>
                  <a:t>Salient feature of CSM predictions is existence of maximum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which occurs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≃4.6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b="0" dirty="0"/>
              </a:p>
              <a:p>
                <a:r>
                  <a:rPr lang="en-US" dirty="0"/>
                  <a:t>Thereafter, scaling violation apparent, </a:t>
                </a:r>
              </a:p>
              <a:p>
                <a:pPr marL="0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falls steadily toward zero as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⁡</m:t>
                            </m:r>
                            <m:sSup>
                              <m:sSup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≈1.1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 consistent with hard QCD prediction</a:t>
                </a:r>
              </a:p>
              <a:p>
                <a:r>
                  <a:rPr lang="en-US" dirty="0"/>
                  <a:t>Any model that expresses VMD must exhibit opposite trend, </a:t>
                </a:r>
                <a:r>
                  <a:rPr lang="en-US" i="1" dirty="0"/>
                  <a:t>viz</a:t>
                </a:r>
                <a:r>
                  <a:rPr lang="en-US" dirty="0"/>
                  <a:t>. result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which rises steadily with increasing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without inflection, toward finite ultraviolet limit.</a:t>
                </a:r>
              </a:p>
              <a:p>
                <a:r>
                  <a:rPr lang="en-US" dirty="0"/>
                  <a:t>Today: lattice-QCD (grey triangles) reach and precision are inadequate to see breakaway from VMD and scaling violation</a:t>
                </a:r>
              </a:p>
              <a:p>
                <a:r>
                  <a:rPr lang="en-US" dirty="0">
                    <a:solidFill>
                      <a:srgbClr val="008000"/>
                    </a:solidFill>
                  </a:rPr>
                  <a:t>green point</a:t>
                </a:r>
                <a:r>
                  <a:rPr lang="en-US" dirty="0"/>
                  <a:t> farthest reach of anticipated </a:t>
                </a:r>
                <a:r>
                  <a:rPr lang="en-US" dirty="0" err="1"/>
                  <a:t>JLab</a:t>
                </a:r>
                <a:r>
                  <a:rPr lang="en-US" dirty="0"/>
                  <a:t> data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 err="1"/>
                  <a:t>JLab</a:t>
                </a:r>
                <a:r>
                  <a:rPr lang="en-US" sz="2200" dirty="0"/>
                  <a:t> is potentially capable of seeing breakaway from VMD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black asterisks</a:t>
                </a:r>
                <a:r>
                  <a:rPr lang="en-US" dirty="0"/>
                  <a:t> – with anticipated reach and precision,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                                    EIC will see scaling violation</a:t>
                </a:r>
              </a:p>
              <a:p>
                <a:endParaRPr lang="en-US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336BC5-69F2-7C26-D1D6-DDB7E2794C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36636"/>
                <a:ext cx="7848600" cy="5287964"/>
              </a:xfrm>
              <a:blipFill>
                <a:blip r:embed="rId2"/>
                <a:stretch>
                  <a:fillRect l="-854" t="-806" r="-1165" b="-17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F82C-DEA5-5A8C-92E6-D93416F7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C97EF-CC71-F2F1-9E7B-B99E7016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1F5D-3675-4029-016C-54ADC835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A graph of a function and a graph of a function&#10;&#10;Description automatically generated">
            <a:extLst>
              <a:ext uri="{FF2B5EF4-FFF2-40B4-BE49-F238E27FC236}">
                <a16:creationId xmlns:a16="http://schemas.microsoft.com/office/drawing/2014/main" id="{8A127E2E-8BB4-1341-8C74-D16DB382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02420"/>
            <a:ext cx="373513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2E55-6846-E872-DA32-194F5F4B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Hadron Gravitational Form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A97A0-FB0D-4705-6B4D-83B5F2C7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1437"/>
            <a:ext cx="10972800" cy="4525963"/>
          </a:xfrm>
        </p:spPr>
        <p:txBody>
          <a:bodyPr/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Forces inside hadrons: pressure, surface tension, mechanical radius, and all that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M. V. Polyakov, P. Schweitzer, Int. J. Mod. Phys. A  33 (2018) 26</a:t>
            </a:r>
          </a:p>
          <a:p>
            <a:pPr marL="400050" lvl="1" indent="0">
              <a:buNone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“The physics related to the form factors of the energy momentum tensor spans a wide spectrum of problems, and includes 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gravitational physics, 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hard exclusive reactions, 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hadronic decays of heavy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quarkonia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and the physics of exotic hadrons described as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hadroquarkonia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400050" lvl="1" indent="0">
              <a:buNone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It also provides access to the “last global unknown property:” the D (pressure) term.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7D6-F9EC-EC5F-6136-73F992A7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A7855-54CC-138F-082F-DDAE4E9D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A644-6BA0-46CA-0B98-5ED4CBEB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7EBC-6E89-AE0F-D023-17F88561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Pion and kaon gravitational form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B485-622B-7328-DA55-7D9C6B40B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914401"/>
            <a:ext cx="6086265" cy="5211764"/>
          </a:xfrm>
        </p:spPr>
        <p:txBody>
          <a:bodyPr/>
          <a:lstStyle/>
          <a:p>
            <a:r>
              <a:rPr lang="en-AU" dirty="0"/>
              <a:t>Precisely same framework as used for electromagnetic form factors of these mesons</a:t>
            </a:r>
          </a:p>
          <a:p>
            <a:pPr lvl="1"/>
            <a:r>
              <a:rPr lang="en-AU" sz="2200" dirty="0"/>
              <a:t>Prediction and Unification</a:t>
            </a:r>
          </a:p>
          <a:p>
            <a:r>
              <a:rPr lang="en-AU" dirty="0"/>
              <a:t>Need graviton-quark vertex … made available by analysis in </a:t>
            </a:r>
            <a:r>
              <a:rPr lang="en-AU" i="1" dirty="0"/>
              <a:t>Pion and kaon electromagnetic and gravitational form factors</a:t>
            </a:r>
            <a:r>
              <a:rPr lang="en-AU" dirty="0"/>
              <a:t>, Yin-Zhen Xu (</a:t>
            </a:r>
            <a:r>
              <a:rPr lang="ja-JP" altLang="en-US" dirty="0"/>
              <a:t>徐胤禛</a:t>
            </a:r>
            <a:r>
              <a:rPr lang="en-US" altLang="ja-JP" dirty="0"/>
              <a:t>) </a:t>
            </a:r>
            <a:r>
              <a:rPr lang="en-US" altLang="ja-JP" i="1" dirty="0"/>
              <a:t>et al</a:t>
            </a:r>
            <a:r>
              <a:rPr lang="en-US" altLang="ja-JP" dirty="0"/>
              <a:t>.</a:t>
            </a:r>
            <a:r>
              <a:rPr lang="en-AU" dirty="0"/>
              <a:t>,  e-Print: 2311.14832 [hep-</a:t>
            </a:r>
            <a:r>
              <a:rPr lang="en-AU" dirty="0" err="1"/>
              <a:t>ph</a:t>
            </a:r>
            <a:r>
              <a:rPr lang="en-AU" dirty="0"/>
              <a:t>], Eur. Phys. J. C 84 (2024) 2, 191/1-13</a:t>
            </a:r>
          </a:p>
          <a:p>
            <a:r>
              <a:rPr lang="en-AU" dirty="0"/>
              <a:t>In-meson expectation value of EM tensor – gravitational current: 2 objective (measurable) form factors …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73E7-0AFD-1644-CDFC-DCFD90D8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0EF4E-E033-9948-DC89-76399F1D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C455A-BA7B-4CAF-E851-DD041D72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A diagram of a structure&#10;&#10;AI-generated content may be incorrect.">
            <a:extLst>
              <a:ext uri="{FF2B5EF4-FFF2-40B4-BE49-F238E27FC236}">
                <a16:creationId xmlns:a16="http://schemas.microsoft.com/office/drawing/2014/main" id="{839CE93C-10FF-1500-FB2A-4EB716DB5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65" y="1981200"/>
            <a:ext cx="3162574" cy="2263336"/>
          </a:xfrm>
          <a:prstGeom prst="rect">
            <a:avLst/>
          </a:prstGeom>
        </p:spPr>
      </p:pic>
      <p:pic>
        <p:nvPicPr>
          <p:cNvPr id="10" name="Picture 9" descr="A group of letters and numbers&#10;&#10;AI-generated content may be incorrect.">
            <a:extLst>
              <a:ext uri="{FF2B5EF4-FFF2-40B4-BE49-F238E27FC236}">
                <a16:creationId xmlns:a16="http://schemas.microsoft.com/office/drawing/2014/main" id="{21277C8D-13A4-E4D3-6620-63624478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920655"/>
            <a:ext cx="6567393" cy="109914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58BF76-7678-FE48-541B-ACF85955D4A0}"/>
              </a:ext>
            </a:extLst>
          </p:cNvPr>
          <p:cNvCxnSpPr>
            <a:cxnSpLocks/>
          </p:cNvCxnSpPr>
          <p:nvPr/>
        </p:nvCxnSpPr>
        <p:spPr bwMode="auto">
          <a:xfrm flipH="1">
            <a:off x="8686800" y="4783667"/>
            <a:ext cx="762000" cy="69426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FA681F-E36E-921F-F4C4-1E6EEFF7C521}"/>
                  </a:ext>
                </a:extLst>
              </p:cNvPr>
              <p:cNvSpPr txBox="1"/>
              <p:nvPr/>
            </p:nvSpPr>
            <p:spPr>
              <a:xfrm>
                <a:off x="9377819" y="4504907"/>
                <a:ext cx="2737981" cy="97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Vanishes owing to energy-momentum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d>
                      <m:d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FA681F-E36E-921F-F4C4-1E6EEFF7C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819" y="4504907"/>
                <a:ext cx="2737981" cy="973023"/>
              </a:xfrm>
              <a:prstGeom prst="rect">
                <a:avLst/>
              </a:prstGeom>
              <a:blipFill>
                <a:blip r:embed="rId4"/>
                <a:stretch>
                  <a:fillRect l="-1778" t="-3750" b="-62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32A36F2-9762-394E-AAEF-6297ECDA40B2}"/>
              </a:ext>
            </a:extLst>
          </p:cNvPr>
          <p:cNvSpPr txBox="1"/>
          <p:nvPr/>
        </p:nvSpPr>
        <p:spPr>
          <a:xfrm>
            <a:off x="5628215" y="46598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8000"/>
                </a:solidFill>
              </a:rPr>
              <a:t>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45B0A-B114-144A-209C-8C98D36DFFB0}"/>
              </a:ext>
            </a:extLst>
          </p:cNvPr>
          <p:cNvSpPr txBox="1"/>
          <p:nvPr/>
        </p:nvSpPr>
        <p:spPr>
          <a:xfrm>
            <a:off x="6248400" y="5802868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pressure</a:t>
            </a:r>
          </a:p>
        </p:txBody>
      </p:sp>
      <p:pic>
        <p:nvPicPr>
          <p:cNvPr id="19" name="Picture 18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0BF2E1AE-A322-37AB-6E27-409D1899E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3" y="752156"/>
            <a:ext cx="2511187" cy="50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00FA2-18F3-686A-5EF6-AF5E9AA6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Meson Gravitational Form Factors</a:t>
            </a:r>
            <a:b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53A91-73E8-07CB-554B-EB045F00C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114800"/>
            <a:ext cx="6858000" cy="16671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Calculations reveal that each meson’s mass radius is smaller than its charge radius, matching available empirical inferences</a:t>
            </a:r>
          </a:p>
          <a:p>
            <a:pPr lvl="1">
              <a:spcBef>
                <a:spcPts val="0"/>
              </a:spcBef>
            </a:pPr>
            <a:r>
              <a:rPr lang="en-AU" sz="1800" b="0" i="1" dirty="0">
                <a:solidFill>
                  <a:srgbClr val="212121"/>
                </a:solidFill>
                <a:effectLst/>
              </a:rPr>
              <a:t>Empirical Determination of the Pion Mass Distribution</a:t>
            </a:r>
            <a:r>
              <a:rPr lang="en-AU" sz="1800" b="0" i="0" dirty="0">
                <a:solidFill>
                  <a:srgbClr val="212121"/>
                </a:solidFill>
                <a:effectLst/>
              </a:rPr>
              <a:t>, </a:t>
            </a:r>
          </a:p>
          <a:p>
            <a:pPr marL="857250" lvl="2" indent="0">
              <a:spcBef>
                <a:spcPts val="0"/>
              </a:spcBef>
              <a:buNone/>
            </a:pPr>
            <a:r>
              <a:rPr lang="en-AU" b="0" i="0" dirty="0">
                <a:solidFill>
                  <a:srgbClr val="212121"/>
                </a:solidFill>
                <a:effectLst/>
              </a:rPr>
              <a:t>Y-Z. Xu (</a:t>
            </a:r>
            <a:r>
              <a:rPr lang="ja-JP" altLang="en-US" b="0" i="0" dirty="0">
                <a:solidFill>
                  <a:srgbClr val="212121"/>
                </a:solidFill>
                <a:effectLst/>
              </a:rPr>
              <a:t>徐胤禛</a:t>
            </a:r>
            <a:r>
              <a:rPr lang="en-US" altLang="ja-JP" b="0" i="0" dirty="0">
                <a:solidFill>
                  <a:srgbClr val="212121"/>
                </a:solidFill>
                <a:effectLst/>
              </a:rPr>
              <a:t>) et al.</a:t>
            </a:r>
            <a:r>
              <a:rPr lang="en-AU" b="0" i="0" dirty="0">
                <a:solidFill>
                  <a:srgbClr val="212121"/>
                </a:solidFill>
                <a:effectLst/>
              </a:rPr>
              <a:t>, </a:t>
            </a:r>
            <a:r>
              <a:rPr lang="en-AU" b="0" i="0" u="sng" strike="noStrike" dirty="0">
                <a:effectLst/>
                <a:hlinkClick r:id="rId2"/>
              </a:rPr>
              <a:t>e-Print: 2302.07361 [hep-</a:t>
            </a:r>
            <a:r>
              <a:rPr lang="en-AU" b="0" i="0" u="sng" strike="noStrike" dirty="0" err="1">
                <a:effectLst/>
                <a:hlinkClick r:id="rId2"/>
              </a:rPr>
              <a:t>ph</a:t>
            </a:r>
            <a:r>
              <a:rPr lang="en-AU" b="0" i="0" u="sng" strike="noStrike" dirty="0">
                <a:effectLst/>
                <a:hlinkClick r:id="rId2"/>
              </a:rPr>
              <a:t>]</a:t>
            </a:r>
            <a:r>
              <a:rPr lang="en-AU" b="0" i="0" dirty="0">
                <a:solidFill>
                  <a:srgbClr val="212121"/>
                </a:solidFill>
                <a:effectLst/>
              </a:rPr>
              <a:t>, </a:t>
            </a:r>
            <a:r>
              <a:rPr lang="en-AU" b="0" i="0" u="sng" strike="noStrike" dirty="0">
                <a:effectLst/>
                <a:hlinkClick r:id="rId3"/>
              </a:rPr>
              <a:t>Chin. Phys. Lett. </a:t>
            </a:r>
            <a:r>
              <a:rPr lang="en-AU" b="0" i="1" u="sng" strike="noStrike" dirty="0">
                <a:effectLst/>
                <a:hlinkClick r:id="rId3"/>
              </a:rPr>
              <a:t>Express</a:t>
            </a:r>
            <a:r>
              <a:rPr lang="en-AU" b="0" i="0" u="sng" strike="noStrike" dirty="0">
                <a:effectLst/>
                <a:hlinkClick r:id="rId3"/>
              </a:rPr>
              <a:t> </a:t>
            </a:r>
            <a:r>
              <a:rPr lang="en-AU" b="1" i="0" u="sng" strike="noStrike" dirty="0">
                <a:effectLst/>
                <a:hlinkClick r:id="rId3"/>
              </a:rPr>
              <a:t>40</a:t>
            </a:r>
            <a:r>
              <a:rPr lang="en-AU" b="0" i="0" u="sng" strike="noStrike" dirty="0">
                <a:effectLst/>
                <a:hlinkClick r:id="rId3"/>
              </a:rPr>
              <a:t> (2023) 041201/1-7</a:t>
            </a:r>
            <a:r>
              <a:rPr lang="en-AU" b="0" i="0" dirty="0">
                <a:solidFill>
                  <a:srgbClr val="212121"/>
                </a:solidFill>
                <a:effectLst/>
              </a:rPr>
              <a:t>. </a:t>
            </a:r>
            <a:r>
              <a:rPr lang="en-AU" b="0" i="0" u="sng" strike="noStrike" dirty="0">
                <a:effectLst/>
                <a:hlinkClick r:id="rId4"/>
              </a:rPr>
              <a:t>Express Letter</a:t>
            </a:r>
            <a:r>
              <a:rPr lang="en-AU" b="0" i="0" dirty="0">
                <a:solidFill>
                  <a:srgbClr val="212121"/>
                </a:solidFill>
                <a:effectLst/>
              </a:rPr>
              <a:t>. 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8504A-A527-6834-A36A-8357AD1F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80B7F-9723-0952-1661-9993F9AE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1823-5E37-CA66-C022-88475919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E0BE2-C6E1-BCAF-15C1-95EE85631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0" y="228600"/>
            <a:ext cx="3708663" cy="4751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A8098-FA47-E2DB-BE17-5404D48197DC}"/>
              </a:ext>
            </a:extLst>
          </p:cNvPr>
          <p:cNvSpPr txBox="1"/>
          <p:nvPr/>
        </p:nvSpPr>
        <p:spPr>
          <a:xfrm>
            <a:off x="7514166" y="5200471"/>
            <a:ext cx="4677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Bound states; so, pressure integrates to zero (von Laue, 1911)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Zero in pressure near maximum in shear force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Kaon more compact; so, pressure higher</a:t>
            </a:r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D66BAF6-1CCE-1FCF-FB4C-8A80BD55A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24568"/>
            <a:ext cx="4730705" cy="3214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B9E891-B24E-905D-6DC5-13AF74BAAC99}"/>
                  </a:ext>
                </a:extLst>
              </p:cNvPr>
              <p:cNvSpPr txBox="1"/>
              <p:nvPr/>
            </p:nvSpPr>
            <p:spPr>
              <a:xfrm>
                <a:off x="4683761" y="1000035"/>
                <a:ext cx="4074585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AU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AU" sz="2000" dirty="0">
                    <a:solidFill>
                      <a:srgbClr val="002060"/>
                    </a:solidFill>
                  </a:rPr>
                  <a:t> is the pressure form factor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AU" sz="2000" dirty="0">
                    <a:solidFill>
                      <a:srgbClr val="002060"/>
                    </a:solidFill>
                  </a:rPr>
                  <a:t>Provides access to pressure and shear-force distributions within the meson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rgbClr val="002060"/>
                    </a:solidFill>
                  </a:rPr>
                  <a:t>Meson core pressures are more than an order of magnitude greater than those in neutron stars.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A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B9E891-B24E-905D-6DC5-13AF74BAA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761" y="1000035"/>
                <a:ext cx="4074585" cy="2831544"/>
              </a:xfrm>
              <a:prstGeom prst="rect">
                <a:avLst/>
              </a:prstGeom>
              <a:blipFill>
                <a:blip r:embed="rId7"/>
                <a:stretch>
                  <a:fillRect l="-1345" t="-1075" r="-7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5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1A2B-28F2-A93D-93CF-2071ECF6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E7842-7E3E-C510-2275-1BE300DC1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43816-F054-9889-FEF1-67CE9FD9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D4A85-F5A4-7115-3B7F-DFD39BD4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8C34B-2402-E825-917C-60861AB7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 descr="A screenshot of a web page&#10;&#10;Description automatically generated">
            <a:extLst>
              <a:ext uri="{FF2B5EF4-FFF2-40B4-BE49-F238E27FC236}">
                <a16:creationId xmlns:a16="http://schemas.microsoft.com/office/drawing/2014/main" id="{A02AC8B0-276B-98E4-921B-EF3B91834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89" y="152400"/>
            <a:ext cx="6173989" cy="6154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D370-DC4E-205B-AD0F-9A2A0C65DB43}"/>
              </a:ext>
            </a:extLst>
          </p:cNvPr>
          <p:cNvSpPr/>
          <p:nvPr/>
        </p:nvSpPr>
        <p:spPr bwMode="auto">
          <a:xfrm>
            <a:off x="9982200" y="1066800"/>
            <a:ext cx="17526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7" name="Picture 16" descr="A magazine cover with cars on the road&#10;&#10;Description automatically generated">
            <a:extLst>
              <a:ext uri="{FF2B5EF4-FFF2-40B4-BE49-F238E27FC236}">
                <a16:creationId xmlns:a16="http://schemas.microsoft.com/office/drawing/2014/main" id="{07480DF9-FB43-D353-805E-6CD5297A2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152400"/>
            <a:ext cx="1186839" cy="16786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ECFC69-4810-790E-5900-BE2A3B1C750E}"/>
              </a:ext>
            </a:extLst>
          </p:cNvPr>
          <p:cNvSpPr/>
          <p:nvPr/>
        </p:nvSpPr>
        <p:spPr bwMode="auto">
          <a:xfrm>
            <a:off x="9299598" y="165946"/>
            <a:ext cx="2816202" cy="14326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Aims &amp; Scope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Fundamental Research is an open access, peer-reviewed, multidisciplinary journal, which is supervised by the National Natural Science Foundation of China (NSFC). Published bimonthly, it features high-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calibre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research covering all areas of the natural sciences and high-tech fields.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Calibri" pitchFamily="34" charset="0"/>
              </a:rPr>
              <a:t>IF = 5.7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5825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002E-2611-7D1D-8C5F-A2F9BAE8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Nucleon as a Bound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2375-F2BA-F8AD-1AD5-30F0E3F42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r>
              <a:rPr lang="en-US" dirty="0"/>
              <a:t>Nucleon bound-state problem can be addressed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in any approach that provides access to the three-quark six-point Schwinger function</a:t>
            </a:r>
          </a:p>
          <a:p>
            <a:pPr lvl="1"/>
            <a:r>
              <a:rPr lang="en-US" sz="2200" dirty="0"/>
              <a:t>Using CSMs, one begins with the Poincaré-invariant </a:t>
            </a:r>
            <a:r>
              <a:rPr lang="en-US" sz="2200" dirty="0" err="1"/>
              <a:t>Faddeev</a:t>
            </a:r>
            <a:r>
              <a:rPr lang="en-US" sz="2200" dirty="0"/>
              <a:t> equation</a:t>
            </a:r>
          </a:p>
          <a:p>
            <a:pPr lvl="1"/>
            <a:r>
              <a:rPr lang="en-US" sz="2200" dirty="0"/>
              <a:t>Today, there are 3 people in the world who can solve this problem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Only one (</a:t>
            </a:r>
            <a:r>
              <a:rPr lang="ja-JP" altLang="en-US" sz="1800" b="0" i="0" u="sng" dirty="0">
                <a:solidFill>
                  <a:schemeClr val="accent1">
                    <a:lumMod val="75000"/>
                  </a:schemeClr>
                </a:solidFill>
                <a:effectLst/>
              </a:rPr>
              <a:t>姚照千</a:t>
            </a:r>
            <a:r>
              <a:rPr lang="en-US" sz="2200" dirty="0"/>
              <a:t>) can handle systems with non-degenerate valence quark </a:t>
            </a:r>
            <a:r>
              <a:rPr lang="en-US" sz="2200" dirty="0" err="1"/>
              <a:t>flavours</a:t>
            </a:r>
            <a:endParaRPr lang="en-US" sz="2200" dirty="0"/>
          </a:p>
          <a:p>
            <a:r>
              <a:rPr lang="en-US" dirty="0"/>
              <a:t>The analysis to be described used </a:t>
            </a:r>
            <a:r>
              <a:rPr lang="en-US" u="sng" dirty="0"/>
              <a:t>precisely</a:t>
            </a:r>
            <a:r>
              <a:rPr lang="en-US" dirty="0"/>
              <a:t> the same approach (approximation and interaction) as that employed for pion and kaon electromagnetic form factors</a:t>
            </a:r>
          </a:p>
          <a:p>
            <a:pPr lvl="1"/>
            <a:r>
              <a:rPr lang="en-US" sz="2200" dirty="0"/>
              <a:t>Thus, one arrives at unifying set of parameter-free predictions for all pion and kaon and nucleon elastic electromagnetic and gravitational form factors and their species separations to large values of momentum transfer</a:t>
            </a:r>
          </a:p>
          <a:p>
            <a:pPr lvl="1"/>
            <a:r>
              <a:rPr lang="en-US" sz="2200" dirty="0"/>
              <a:t>All predictions link observables directly with fundamental QCD Schwinger functions and thereby expose novel expressions of emergent phenomena in QCD.</a:t>
            </a:r>
          </a:p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03137-3686-D578-C7C3-309D2519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61B7B-B52A-0617-BF69-8865CB54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230B2-F860-A4BF-1FE4-C6CEFC22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A yellow circle with black symbols and arrows&#10;&#10;Description automatically generated">
            <a:extLst>
              <a:ext uri="{FF2B5EF4-FFF2-40B4-BE49-F238E27FC236}">
                <a16:creationId xmlns:a16="http://schemas.microsoft.com/office/drawing/2014/main" id="{B2184649-7581-B24B-9111-DB5E6057D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55" y="255384"/>
            <a:ext cx="4437647" cy="1392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E9A7F-DE38-DE2F-7C8E-91114B4E6B4A}"/>
              </a:ext>
            </a:extLst>
          </p:cNvPr>
          <p:cNvSpPr txBox="1"/>
          <p:nvPr/>
        </p:nvSpPr>
        <p:spPr>
          <a:xfrm>
            <a:off x="643688" y="724621"/>
            <a:ext cx="56047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r>
              <a:rPr lang="en-AU" sz="1200" b="0" i="0" u="sng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 (</a:t>
            </a:r>
            <a:r>
              <a:rPr lang="ja-JP" altLang="en-US" sz="1200" b="0" i="0" u="sng" dirty="0">
                <a:solidFill>
                  <a:schemeClr val="accent1">
                    <a:lumMod val="75000"/>
                  </a:schemeClr>
                </a:solidFill>
                <a:effectLst/>
              </a:rPr>
              <a:t>姚照千</a:t>
            </a:r>
            <a:r>
              <a:rPr lang="en-US" altLang="ja-JP" sz="1200" b="0" i="0" u="sng" dirty="0">
                <a:solidFill>
                  <a:schemeClr val="accent1">
                    <a:lumMod val="75000"/>
                  </a:schemeClr>
                </a:solidFill>
                <a:effectLst/>
              </a:rPr>
              <a:t>)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 Fund. Res. (2025) in press.</a:t>
            </a:r>
            <a:endParaRPr lang="en-AU" sz="12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31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ircuit&#10;&#10;Description automatically generated">
            <a:extLst>
              <a:ext uri="{FF2B5EF4-FFF2-40B4-BE49-F238E27FC236}">
                <a16:creationId xmlns:a16="http://schemas.microsoft.com/office/drawing/2014/main" id="{0B626ABA-3FD9-E446-4BC4-C72CD57DF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69" y="762000"/>
            <a:ext cx="8192262" cy="21658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37E8A-2FAE-5D6D-17E4-F6C5A3638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89236"/>
            <a:ext cx="10972800" cy="3611564"/>
          </a:xfrm>
        </p:spPr>
        <p:txBody>
          <a:bodyPr/>
          <a:lstStyle/>
          <a:p>
            <a:r>
              <a:rPr lang="en-AU" dirty="0"/>
              <a:t>Current … complementing solution of </a:t>
            </a:r>
            <a:r>
              <a:rPr lang="en-AU" dirty="0" err="1"/>
              <a:t>Faddeev</a:t>
            </a:r>
            <a:r>
              <a:rPr lang="en-AU" dirty="0"/>
              <a:t> equation, then all elements are known</a:t>
            </a:r>
            <a:endParaRPr lang="en-AU" b="0" i="0" dirty="0">
              <a:solidFill>
                <a:srgbClr val="212121"/>
              </a:solidFill>
              <a:effectLst/>
            </a:endParaRPr>
          </a:p>
          <a:p>
            <a:r>
              <a:rPr lang="en-AU" dirty="0"/>
              <a:t>Current … </a:t>
            </a:r>
          </a:p>
        </p:txBody>
      </p:sp>
      <p:pic>
        <p:nvPicPr>
          <p:cNvPr id="10" name="Picture 9" descr="A group of letters and numbers&#10;&#10;Description automatically generated">
            <a:extLst>
              <a:ext uri="{FF2B5EF4-FFF2-40B4-BE49-F238E27FC236}">
                <a16:creationId xmlns:a16="http://schemas.microsoft.com/office/drawing/2014/main" id="{55FD4D67-EA58-41CE-35B1-6DFD7DAA8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64164"/>
            <a:ext cx="5943601" cy="1542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9E0CC-5A01-A5AE-43CC-B47C0723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Nucleon Gravitational Form Factors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93518-F747-7D0A-B563-9DC94C786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CFAC-C5D3-19AC-A807-7A0E7B43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46364-DF37-0FC2-7978-2C1EBF48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421B29-D70A-75C8-6184-8DA364F0E452}"/>
                  </a:ext>
                </a:extLst>
              </p:cNvPr>
              <p:cNvSpPr txBox="1"/>
              <p:nvPr/>
            </p:nvSpPr>
            <p:spPr>
              <a:xfrm>
                <a:off x="7488941" y="3492984"/>
                <a:ext cx="4631268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2000" dirty="0"/>
                  <a:t> mass distribution form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A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2000" dirty="0"/>
                  <a:t> spin distribution form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=1/2</m:t>
                      </m:r>
                    </m:oMath>
                  </m:oMathPara>
                </a14:m>
                <a:endParaRPr lang="en-A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2000" dirty="0"/>
                  <a:t> pressure distribution form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A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421B29-D70A-75C8-6184-8DA364F0E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941" y="3492984"/>
                <a:ext cx="4631268" cy="2215991"/>
              </a:xfrm>
              <a:prstGeom prst="rect">
                <a:avLst/>
              </a:prstGeom>
              <a:blipFill>
                <a:blip r:embed="rId4"/>
                <a:stretch>
                  <a:fillRect l="-1186" t="-1648" r="-105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AAAE04-43BD-A86F-9E97-99ED8F014A03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600" y="5031969"/>
            <a:ext cx="1828800" cy="389622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5E86A3-D99B-BB07-7BAC-B0FF9334C9E0}"/>
              </a:ext>
            </a:extLst>
          </p:cNvPr>
          <p:cNvSpPr txBox="1"/>
          <p:nvPr/>
        </p:nvSpPr>
        <p:spPr>
          <a:xfrm>
            <a:off x="498758" y="5323717"/>
            <a:ext cx="6990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Last unknown/unmeasured global property of nucleon</a:t>
            </a:r>
          </a:p>
        </p:txBody>
      </p:sp>
    </p:spTree>
    <p:extLst>
      <p:ext uri="{BB962C8B-B14F-4D97-AF65-F5344CB8AC3E}">
        <p14:creationId xmlns:p14="http://schemas.microsoft.com/office/powerpoint/2010/main" val="12527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50815BF-781F-A712-5887-3B671F752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2927753" cy="6535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472F7-CDC9-381E-F4B0-40796001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Predicted GFFs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19741-FC29-D550-ECA2-A1DBBBEC64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696200" cy="4525963"/>
              </a:xfrm>
            </p:spPr>
            <p:txBody>
              <a:bodyPr/>
              <a:lstStyle/>
              <a:p>
                <a:r>
                  <a:rPr lang="en-AU" dirty="0"/>
                  <a:t>Solid curves … CSM </a:t>
                </a:r>
                <a:r>
                  <a:rPr lang="en-AU" dirty="0" err="1"/>
                  <a:t>predicitions</a:t>
                </a:r>
                <a:endParaRPr lang="en-AU" dirty="0"/>
              </a:p>
              <a:p>
                <a:r>
                  <a:rPr lang="en-AU" dirty="0"/>
                  <a:t>Points </a:t>
                </a:r>
                <a:r>
                  <a:rPr lang="en-AU" dirty="0" err="1"/>
                  <a:t>lQCD</a:t>
                </a:r>
                <a:r>
                  <a:rPr lang="en-AU" dirty="0"/>
                  <a:t> results [Hackett:2023rif]</a:t>
                </a:r>
              </a:p>
              <a:p>
                <a:pPr lvl="1"/>
                <a:r>
                  <a:rPr lang="en-AU" sz="2200" dirty="0"/>
                  <a:t>Agreement within (large) lattice uncertainties</a:t>
                </a:r>
              </a:p>
              <a:p>
                <a:r>
                  <a:rPr lang="en-AU" dirty="0"/>
                  <a:t>Symmetry-preserving character of CSM analysis is evident in values of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AU" sz="22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sz="220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AU" sz="2200" dirty="0"/>
              </a:p>
              <a:p>
                <a:r>
                  <a:rPr lang="en-AU" dirty="0"/>
                  <a:t>With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AU" dirty="0"/>
                  <a:t>, confirm that the anomalous gravitomagnetic moment of a spin-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r>
                  <a:rPr lang="en-AU" dirty="0"/>
                  <a:t> system is zero [Kobzarev:1962wt, Teryaev:1999su, Brodsky:2000ii].  </a:t>
                </a:r>
              </a:p>
              <a:p>
                <a:r>
                  <a:rPr lang="en-AU" dirty="0"/>
                  <a:t>nucleon “D-term” … prediction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=−3.11(1) </m:t>
                    </m:r>
                  </m:oMath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19741-FC29-D550-ECA2-A1DBBBEC6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696200" cy="4525963"/>
              </a:xfrm>
              <a:blipFill>
                <a:blip r:embed="rId3"/>
                <a:stretch>
                  <a:fillRect l="-1029" t="-943" r="-1267" b="-55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80C1B-658D-DC10-1FCB-6CC09762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A6BFF-09F9-2DC0-28A6-218AFB58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2BC7-F443-3594-B1EF-4142827E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person wearing a suit and a hat&#10;&#10;Description automatically generated">
            <a:extLst>
              <a:ext uri="{FF2B5EF4-FFF2-40B4-BE49-F238E27FC236}">
                <a16:creationId xmlns:a16="http://schemas.microsoft.com/office/drawing/2014/main" id="{336748CE-9F91-3754-538F-FD417AA3A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9115" y="1600200"/>
            <a:ext cx="44737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</a:t>
            </a:r>
            <a:b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that insightful physics might answer in foreseeable future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1125200" cy="4525963"/>
              </a:xfrm>
            </p:spPr>
            <p:txBody>
              <a:bodyPr/>
              <a:lstStyle/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 is the origin of the nuclear-physics mass scale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proton mass</a:t>
                </a:r>
                <a14:m>
                  <m:oMath xmlns:m="http://schemas.openxmlformats.org/officeDocument/2006/math">
                    <m:r>
                      <a:rPr lang="en-AU" sz="32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GeV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that characterises all visible matter?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Whatever it is, why is the pion seemingly oblivious: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AU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sSub>
                      <m:sSub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How is this phenomenon expressed in measurable quantities?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The expressions are (almost) certainly system specific!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AU" sz="3200" u="sng" dirty="0">
                    <a:solidFill>
                      <a:schemeClr val="accent1">
                        <a:lumMod val="75000"/>
                      </a:schemeClr>
                    </a:solidFill>
                  </a:rPr>
                  <a:t>Answers</a:t>
                </a: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should be frame and scale invariant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endParaRPr lang="en-AU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1125200" cy="4525963"/>
              </a:xfrm>
              <a:blipFill>
                <a:blip r:embed="rId3"/>
                <a:stretch>
                  <a:fillRect l="-1205" t="-1752" r="-1315" b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0F25932-3438-2E4A-F7EB-59E3AAF352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dirty="0"/>
                  <a:t>GFF Species Decomposition (scale dependent,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A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AU" b="1" i="0" smtClean="0"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en-AU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0F25932-3438-2E4A-F7EB-59E3AAF352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00" t="-53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2A768-8728-EA28-F40B-CB44E8F4D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5092277" cy="4525963"/>
              </a:xfrm>
            </p:spPr>
            <p:txBody>
              <a:bodyPr/>
              <a:lstStyle/>
              <a:p>
                <a:r>
                  <a:rPr lang="en-AU" dirty="0"/>
                  <a:t>Considering light quarks alone: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73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Inference from available DVCS data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DVCS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63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CSM prediction is also in pointwise agreement with curve inferred from that data … see figure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2A768-8728-EA28-F40B-CB44E8F4D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5092277" cy="4525963"/>
              </a:xfrm>
              <a:blipFill>
                <a:blip r:embed="rId3"/>
                <a:stretch>
                  <a:fillRect l="-1317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F96D4-5637-46EE-7AC6-C1BEEAAA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2CCC-8A4C-2CC6-2281-182F64F0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18E8D-4649-F134-9678-E5D53149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A graph of a normalized curve&#10;&#10;Description automatically generated with medium confidence">
            <a:extLst>
              <a:ext uri="{FF2B5EF4-FFF2-40B4-BE49-F238E27FC236}">
                <a16:creationId xmlns:a16="http://schemas.microsoft.com/office/drawing/2014/main" id="{2A9D3936-3891-4FFC-4359-39D2C1B86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77" y="990600"/>
            <a:ext cx="603504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EFB9C-CA89-5160-C393-3446B91B549F}"/>
              </a:ext>
            </a:extLst>
          </p:cNvPr>
          <p:cNvSpPr txBox="1"/>
          <p:nvPr/>
        </p:nvSpPr>
        <p:spPr>
          <a:xfrm>
            <a:off x="6017683" y="5493603"/>
            <a:ext cx="5945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BEG: Inference from existing DVCS data</a:t>
            </a:r>
          </a:p>
          <a:p>
            <a:r>
              <a:rPr lang="en-US" sz="1600" dirty="0"/>
              <a:t>V. D. Burkert, L. </a:t>
            </a:r>
            <a:r>
              <a:rPr lang="en-US" sz="1600" dirty="0" err="1"/>
              <a:t>Elouadrhiri</a:t>
            </a:r>
            <a:r>
              <a:rPr lang="en-US" sz="1600" dirty="0"/>
              <a:t>, F.-X. </a:t>
            </a:r>
            <a:r>
              <a:rPr lang="en-US" sz="1600" dirty="0" err="1"/>
              <a:t>Girod</a:t>
            </a:r>
            <a:r>
              <a:rPr lang="en-US" sz="1600" dirty="0"/>
              <a:t>, </a:t>
            </a:r>
            <a:r>
              <a:rPr lang="en-US" sz="1600" i="1" dirty="0"/>
              <a:t>The pressure</a:t>
            </a:r>
          </a:p>
          <a:p>
            <a:r>
              <a:rPr lang="en-US" sz="1600" i="1" dirty="0"/>
              <a:t>distribution inside the proton</a:t>
            </a:r>
            <a:r>
              <a:rPr lang="en-US" sz="1600" dirty="0"/>
              <a:t>, Nature 557 (7705) (2018) pp. 396–399.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6156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CD8735-7BCA-0DCA-08F4-A59C34D8C5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dirty="0"/>
                  <a:t>GFF Species Decomposition (scale dependent,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A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AU" b="1" i="0" smtClean="0"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en-AU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CD8735-7BCA-0DCA-08F4-A59C34D8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00" t="-53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6AECA-2649-E6C0-F910-EE660E8CCA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059084" cy="4525963"/>
              </a:xfrm>
            </p:spPr>
            <p:txBody>
              <a:bodyPr/>
              <a:lstStyle/>
              <a:p>
                <a:r>
                  <a:rPr lang="en-US" dirty="0"/>
                  <a:t>CSM prediction – species decomposition, </a:t>
                </a:r>
              </a:p>
              <a:p>
                <a:pPr marL="0" indent="0">
                  <a:buNone/>
                </a:pPr>
                <a:r>
                  <a:rPr lang="en-US" dirty="0"/>
                  <a:t>      for each form factor: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glue</m:t>
                              </m:r>
                            </m:sup>
                          </m:sSup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quark</m:t>
                              </m:r>
                            </m:sup>
                          </m:sSup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constant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>
                        <a:latin typeface="Cambria Math" panose="02040503050406030204" pitchFamily="18" charset="0"/>
                      </a:rPr>
                      <m:t>constant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=0.71(4)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namely, the ratio of </a:t>
                </a:r>
                <a:r>
                  <a:rPr lang="en-US" dirty="0" err="1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glue:quark</a:t>
                </a:r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contributions is the same</a:t>
                </a:r>
              </a:p>
              <a:p>
                <a:pPr marL="0" indent="0">
                  <a:buNone/>
                </a:pPr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-independent number for each form factor</a:t>
                </a:r>
              </a:p>
              <a:p>
                <a:pPr marL="0" indent="0">
                  <a:buNone/>
                </a:pPr>
                <a:r>
                  <a:rPr lang="en-US" dirty="0"/>
                  <a:t>     Important to test this prediction</a:t>
                </a:r>
              </a:p>
              <a:p>
                <a:r>
                  <a:rPr lang="en-US" dirty="0" err="1"/>
                  <a:t>lQCD</a:t>
                </a:r>
                <a:r>
                  <a:rPr lang="en-US" dirty="0"/>
                  <a:t> results … see figure</a:t>
                </a:r>
              </a:p>
              <a:p>
                <a:pPr lvl="1"/>
                <a:r>
                  <a:rPr lang="en-US" sz="2200" dirty="0"/>
                  <a:t>Consistent with prediction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200" smtClean="0">
                            <a:latin typeface="Cambria Math" panose="02040503050406030204" pitchFamily="18" charset="0"/>
                          </a:rPr>
                          <m:t>constant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lQCD</m:t>
                        </m:r>
                      </m:sub>
                    </m:sSub>
                    <m:d>
                      <m:d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=0.82(18)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6AECA-2649-E6C0-F910-EE660E8CC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059084" cy="4525963"/>
              </a:xfrm>
              <a:blipFill>
                <a:blip r:embed="rId3"/>
                <a:stretch>
                  <a:fillRect l="-1382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E9F2A-F7D2-1E10-320F-D4B26E93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0B4A9-2958-1CF6-8E07-CBAC7D3D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7AAB6-3569-68AC-15F5-C7ADA9F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7F35D-0080-C557-1A54-A2C71F1B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8913" y="1346361"/>
            <a:ext cx="4544121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FC9988C-E1FF-E003-C83E-4D10813F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2391"/>
            <a:ext cx="3810000" cy="6064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E2D7F-7F8F-1AA2-A60B-CAB5FFA0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Proton Pressure Profiles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B418A-1CCF-FBFD-19E7-C6D729C792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8773"/>
                <a:ext cx="7922684" cy="5135564"/>
              </a:xfrm>
            </p:spPr>
            <p:txBody>
              <a:bodyPr/>
              <a:lstStyle/>
              <a:p>
                <a:r>
                  <a:rPr lang="en-US" dirty="0"/>
                  <a:t>Pressure and shear-force density profiles: determined by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for proton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for pion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Pion (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) peak values are roughly twice those in the proton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Expected because 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sz="2200" dirty="0"/>
                  <a:t>pressures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sz="2200" dirty="0"/>
                  <a:t>similar interior QCD dynamics + more compact object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dirty="0"/>
                  <a:t>    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200" b="0" dirty="0"/>
                  <a:t> &amp;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≈2</m:t>
                    </m:r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AU" sz="2200" dirty="0"/>
              </a:p>
              <a:p>
                <a:pPr marL="457200" indent="-457200"/>
                <a:r>
                  <a:rPr lang="en-AU" sz="2400" dirty="0"/>
                  <a:t>Scale is order-of-magnitude greater than neutron star core</a:t>
                </a:r>
              </a:p>
              <a:p>
                <a:pPr marL="457200" indent="-457200"/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</m:sSub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=0.81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AU" sz="2400" dirty="0"/>
                  <a:t> 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AU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panose="02040503050406030204" pitchFamily="18" charset="0"/>
                          </a:rPr>
                          <m:t>ech</m:t>
                        </m:r>
                      </m:sub>
                    </m:sSub>
                    <m:r>
                      <a:rPr lang="en-AU" sz="24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72</m:t>
                    </m:r>
                    <m:d>
                      <m:d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endParaRPr lang="en-AU" sz="2400" dirty="0"/>
              </a:p>
              <a:p>
                <a:pPr marL="457200" indent="-457200"/>
                <a:r>
                  <a:rPr lang="en-AU" sz="2400" dirty="0"/>
                  <a:t>Species decomposition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400" dirty="0"/>
                  <a:t>)</a:t>
                </a:r>
              </a:p>
              <a:p>
                <a:pPr marL="857250" lvl="1" indent="-457200"/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=0.62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r>
                      <a:rPr lang="en-AU" sz="22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=0.52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endParaRPr lang="en-AU" sz="2200" dirty="0"/>
              </a:p>
              <a:p>
                <a:pPr marL="857250" lvl="1" indent="-457200"/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mech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=0.55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r>
                      <a:rPr lang="en-AU" sz="22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mech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=0.47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endParaRPr lang="en-AU" sz="2200" dirty="0"/>
              </a:p>
              <a:p>
                <a:pPr marL="457200" indent="-457200"/>
                <a:r>
                  <a:rPr lang="en-AU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 existing experiment provides objective information on </a:t>
                </a:r>
                <a:r>
                  <a:rPr lang="en-US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glue contributions to proton GFFs</a:t>
                </a:r>
                <a:endParaRPr lang="en-AU" sz="2400" i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B418A-1CCF-FBFD-19E7-C6D729C79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8773"/>
                <a:ext cx="7922684" cy="5135564"/>
              </a:xfrm>
              <a:blipFill>
                <a:blip r:embed="rId3"/>
                <a:stretch>
                  <a:fillRect l="-1231" t="-830" r="-846" b="-123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F6CEA-D38F-1022-9136-75B1AF80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092F2-E45D-F8EF-2940-C1F5AE4E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FFA5C-761F-28C4-1211-C3C7F4C4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43008-EE85-347A-1016-8AE7EBF2114B}"/>
              </a:ext>
            </a:extLst>
          </p:cNvPr>
          <p:cNvSpPr txBox="1"/>
          <p:nvPr/>
        </p:nvSpPr>
        <p:spPr>
          <a:xfrm>
            <a:off x="5867400" y="6255026"/>
            <a:ext cx="5123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J/</a:t>
            </a:r>
            <a:r>
              <a:rPr lang="el-GR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photoproduction: threshold to very high energy, 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Lin Tang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唐淋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.,</a:t>
            </a:r>
            <a:endParaRPr lang="en-AU" altLang="ja-JP" sz="1200" dirty="0">
              <a:solidFill>
                <a:srgbClr val="212121"/>
              </a:solidFill>
              <a:latin typeface="Open Sans" panose="020B0606030504020204" pitchFamily="34" charset="0"/>
            </a:endParaRPr>
          </a:p>
          <a:p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4"/>
              </a:rPr>
              <a:t>e-Print: 2405.17675 [hep-</a:t>
            </a:r>
            <a:r>
              <a:rPr lang="en-AU" sz="1200" b="0" i="0" u="sng" strike="noStrike" dirty="0" err="1">
                <a:effectLst/>
                <a:latin typeface="Open Sans" panose="020B0606030504020204" pitchFamily="34" charset="0"/>
                <a:hlinkClick r:id="rId4"/>
              </a:rPr>
              <a:t>ph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4"/>
              </a:rPr>
              <a:t>]</a:t>
            </a: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Phys. Lett. B </a:t>
            </a:r>
            <a:r>
              <a:rPr lang="en-AU" sz="12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856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 (2024) 138904/1-7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0230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A912-E089-8D06-8A8C-33DC023AC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Electron Ion Collider</a:t>
            </a:r>
          </a:p>
        </p:txBody>
      </p:sp>
      <p:pic>
        <p:nvPicPr>
          <p:cNvPr id="8" name="Content Placeholder 7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48B9480A-D6BE-13CF-26BE-ECA3375E9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45173"/>
            <a:ext cx="7010400" cy="298547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A7D22-8CC6-7043-49D8-A93BB802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34AB3-D001-97E7-5F00-BCBC1867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2C14B-ED32-2148-B4EE-F82EFB85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 descr="A poster of a nuclear explosion&#10;&#10;AI-generated content may be incorrect.">
            <a:extLst>
              <a:ext uri="{FF2B5EF4-FFF2-40B4-BE49-F238E27FC236}">
                <a16:creationId xmlns:a16="http://schemas.microsoft.com/office/drawing/2014/main" id="{FC9BB5A5-CDD8-9463-A417-72AB84650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47" y="381000"/>
            <a:ext cx="2709757" cy="389409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DD01CD-9F66-672F-5FD0-12649428CE2F}"/>
              </a:ext>
            </a:extLst>
          </p:cNvPr>
          <p:cNvSpPr txBox="1">
            <a:spLocks/>
          </p:cNvSpPr>
          <p:nvPr/>
        </p:nvSpPr>
        <p:spPr bwMode="auto">
          <a:xfrm>
            <a:off x="228600" y="4067389"/>
            <a:ext cx="9067800" cy="18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Now available … unified set of empirically benchmarked, parameter-free predictions for pion, kaon, proton, neutron elastic electromagnetic and gravitational form factors and their species decompositions with direct connections to three pillars of emergent hadron mass</a:t>
            </a:r>
          </a:p>
          <a:p>
            <a:r>
              <a:rPr lang="en-US" kern="0" dirty="0"/>
              <a:t>Also … </a:t>
            </a:r>
            <a:r>
              <a:rPr lang="en-US" i="1" kern="0" dirty="0"/>
              <a:t>ab initio</a:t>
            </a:r>
            <a:r>
              <a:rPr lang="en-US" kern="0" dirty="0"/>
              <a:t> predictions for pion and kaon structure functions</a:t>
            </a:r>
          </a:p>
          <a:p>
            <a:r>
              <a:rPr lang="en-US" kern="0" dirty="0"/>
              <a:t>Next step … nucleon structure function predictions with equal QCD fidelity </a:t>
            </a:r>
          </a:p>
        </p:txBody>
      </p:sp>
    </p:spTree>
    <p:extLst>
      <p:ext uri="{BB962C8B-B14F-4D97-AF65-F5344CB8AC3E}">
        <p14:creationId xmlns:p14="http://schemas.microsoft.com/office/powerpoint/2010/main" val="21473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6D0408-B3D7-7C1F-A52A-349A9C2D0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080" y="4842056"/>
            <a:ext cx="2371837" cy="17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489BF-1885-FACA-F1D3-F17BA819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9282"/>
            <a:ext cx="10972800" cy="1143000"/>
          </a:xfrm>
        </p:spPr>
        <p:txBody>
          <a:bodyPr/>
          <a:lstStyle/>
          <a:p>
            <a:pPr algn="ctr"/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Synergy of Experiment, Phenomenology, Theory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E611B-04B0-2DFA-F045-06F05679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CA04A-3E5C-E67C-50F8-42521A0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BADA8-A0CC-FD7F-640E-1A78C4F9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83790A-A5DE-2FF4-CE80-3BD6F86F9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4788032"/>
            <a:ext cx="2319676" cy="152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8DD0C96-612F-0A8D-A987-12EA0D81A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5" y="4721261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838200"/>
                <a:ext cx="11582400" cy="4678363"/>
              </a:xfrm>
            </p:spPr>
            <p:txBody>
              <a:bodyPr/>
              <a:lstStyle/>
              <a:p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Continuum strong interaction theory is maturing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Expanding array of parameter-free predictions for the nucleon – yes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And all the other hadrons whose properties express the full meaning of QCD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Nature’s most fundamental Nambu-Goldstone bosons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baryons, e.g., </a:t>
                </a:r>
              </a:p>
              <a:p>
                <a:pPr marL="914400" lvl="2" indent="0">
                  <a:buNone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17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7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17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-dependence of nucleon resonance transition form factors</a:t>
                </a:r>
              </a:p>
              <a:p>
                <a:pPr lvl="3">
                  <a:buFont typeface="Wingdings" panose="05000000000000000000" pitchFamily="2" charset="2"/>
                  <a:buChar char="ü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Spectrum is insufficient – many models give same spectrum, but transition form factors discriminate between pictures.</a:t>
                </a:r>
              </a:p>
              <a:p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Understanding how QCD’s simplicity explains the emergence of hadron mass and structure requires investment in facilities that can deliver precision data on much more than one of Nature’s hadrons.</a:t>
                </a:r>
                <a:endParaRPr lang="en-AU" sz="1700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AMBER@CERN, EIC, </a:t>
                </a:r>
                <a:r>
                  <a:rPr lang="en-US" sz="17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EicC</a:t>
                </a: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STCF, CEPC, JLab22, </a:t>
                </a:r>
                <a:r>
                  <a:rPr lang="en-US" sz="17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LHeC</a:t>
                </a: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QCD@FAIR could …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Deliver precise structure data on a wide range of hadrons with distinctly different quantum numbers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Thereby move Science into a new realm of understanding. </a:t>
                </a:r>
              </a:p>
              <a:p>
                <a:pPr marL="0" indent="0">
                  <a:buNone/>
                </a:pPr>
                <a:r>
                  <a:rPr lang="en-AU" sz="2400" i="1" dirty="0">
                    <a:ln w="0"/>
                    <a:solidFill>
                      <a:srgbClr val="CC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				</a:t>
                </a:r>
                <a:endParaRPr lang="en-AU" sz="1800" b="0" i="0" dirty="0">
                  <a:solidFill>
                    <a:srgbClr val="21212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838200"/>
                <a:ext cx="11582400" cy="4678363"/>
              </a:xfrm>
              <a:blipFill>
                <a:blip r:embed="rId6"/>
                <a:stretch>
                  <a:fillRect l="-368" t="-6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B6B4C4-CDDD-3A4B-84C5-393E168FD8AE}"/>
              </a:ext>
            </a:extLst>
          </p:cNvPr>
          <p:cNvSpPr txBox="1"/>
          <p:nvPr/>
        </p:nvSpPr>
        <p:spPr>
          <a:xfrm>
            <a:off x="666750" y="54529"/>
            <a:ext cx="10858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6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Gather all pieces of the puzzle … Reveal the source of Nature’s basic mass-scale</a:t>
            </a:r>
            <a:endParaRPr lang="en-AU" sz="2600" i="1" u="none" strike="noStrike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2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820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182C5-1322-44D4-91BC-47473B87C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-2514600" y="-624348"/>
            <a:ext cx="14760319" cy="8320548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05600" y="6580276"/>
            <a:ext cx="5638800" cy="2280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Roberts: cdroberts@nju.edu.cn  463 .. 25/02/25 ..."Insights into Hadron Gravitational Form Factors"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4648200" y="2710706"/>
            <a:ext cx="10948441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F6F65-3EFB-CFCE-403B-560CD6F0DC5A}"/>
              </a:ext>
            </a:extLst>
          </p:cNvPr>
          <p:cNvSpPr txBox="1"/>
          <p:nvPr/>
        </p:nvSpPr>
        <p:spPr>
          <a:xfrm>
            <a:off x="2210841" y="1371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/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rgbClr val="FFFF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55574EB-886D-CFD4-8103-BE6E337AF0B1}"/>
              </a:ext>
            </a:extLst>
          </p:cNvPr>
          <p:cNvSpPr txBox="1"/>
          <p:nvPr/>
        </p:nvSpPr>
        <p:spPr>
          <a:xfrm>
            <a:off x="190216" y="65782"/>
            <a:ext cx="5905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Can’t build a Theory of Everything </a:t>
            </a:r>
          </a:p>
          <a:p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before status of QCD is decided</a:t>
            </a:r>
          </a:p>
        </p:txBody>
      </p:sp>
    </p:spTree>
    <p:extLst>
      <p:ext uri="{BB962C8B-B14F-4D97-AF65-F5344CB8AC3E}">
        <p14:creationId xmlns:p14="http://schemas.microsoft.com/office/powerpoint/2010/main" val="27085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imal with a swirly design&#10;&#10;AI-generated content may be incorrect.">
            <a:extLst>
              <a:ext uri="{FF2B5EF4-FFF2-40B4-BE49-F238E27FC236}">
                <a16:creationId xmlns:a16="http://schemas.microsoft.com/office/drawing/2014/main" id="{653EEC03-9288-5AC5-36BE-B4BC00815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56" y="227013"/>
            <a:ext cx="6059487" cy="6059487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7175288-C07C-DEBB-5A8B-675D83EC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2948" y="6576392"/>
            <a:ext cx="4487026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4A464-4EB0-CA4B-2FB5-4C299913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82AE225-E270-42C1-086E-95F0B104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E0ED-119B-DF1E-76EB-BAFBCE99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Process-independent Effective Charge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AA2FB-89F3-6313-DD95-8CBCBC482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08" y="1568580"/>
            <a:ext cx="3149092" cy="3003420"/>
          </a:xfrm>
        </p:spPr>
        <p:txBody>
          <a:bodyPr/>
          <a:lstStyle/>
          <a:p>
            <a:r>
              <a:rPr lang="en-AU" dirty="0"/>
              <a:t>Most-read article in the May issue of </a:t>
            </a:r>
            <a:r>
              <a:rPr lang="en-AU" dirty="0" err="1"/>
              <a:t>SciAm</a:t>
            </a:r>
            <a:endParaRPr lang="en-AU" dirty="0"/>
          </a:p>
          <a:p>
            <a:r>
              <a:rPr lang="en-AU" dirty="0"/>
              <a:t>Translated into Chinese, French, German, Italian</a:t>
            </a:r>
          </a:p>
          <a:p>
            <a:r>
              <a:rPr lang="en-AU" dirty="0"/>
              <a:t>Cover story on Chinese and German editions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67621-41D8-2206-C9CE-AD7F4F79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F674C-43D6-2BBD-7089-B5064DCD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0D8E3-4C7B-E590-C0C0-9AB5648E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A close-up of a book cover&#10;&#10;Description automatically generated">
            <a:extLst>
              <a:ext uri="{FF2B5EF4-FFF2-40B4-BE49-F238E27FC236}">
                <a16:creationId xmlns:a16="http://schemas.microsoft.com/office/drawing/2014/main" id="{8FB451FD-2F23-A4DB-A221-5548EB0E3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94" y="1227241"/>
            <a:ext cx="5324192" cy="3434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49F4AF-B5F9-3A28-E6DD-E4FFAFDA8ECF}"/>
              </a:ext>
            </a:extLst>
          </p:cNvPr>
          <p:cNvSpPr txBox="1"/>
          <p:nvPr/>
        </p:nvSpPr>
        <p:spPr>
          <a:xfrm>
            <a:off x="6698974" y="1232003"/>
            <a:ext cx="1113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May 2024</a:t>
            </a:r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C00C43A-69C3-DD28-F0CB-7B09235B7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64" y="304800"/>
            <a:ext cx="256794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F54E2-D0A5-6E3A-E7B1-350114916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2" y="3432141"/>
            <a:ext cx="2280575" cy="3100740"/>
          </a:xfrm>
          <a:prstGeom prst="rect">
            <a:avLst/>
          </a:prstGeom>
        </p:spPr>
      </p:pic>
      <p:pic>
        <p:nvPicPr>
          <p:cNvPr id="11" name="Picture 10" descr="A magazine cover with a picture of planets&#10;&#10;Description automatically generated">
            <a:extLst>
              <a:ext uri="{FF2B5EF4-FFF2-40B4-BE49-F238E27FC236}">
                <a16:creationId xmlns:a16="http://schemas.microsoft.com/office/drawing/2014/main" id="{465C6F4A-0099-1AC2-4506-A4FFEF886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63" y="1564792"/>
            <a:ext cx="2285589" cy="300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FB686F-E7C5-79DC-CBC1-84DC03F71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3" y="4629770"/>
            <a:ext cx="2208613" cy="9328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62978-F9DB-D42C-D58A-D5FC0A5A842C}"/>
              </a:ext>
            </a:extLst>
          </p:cNvPr>
          <p:cNvSpPr txBox="1"/>
          <p:nvPr/>
        </p:nvSpPr>
        <p:spPr>
          <a:xfrm>
            <a:off x="8162517" y="4876800"/>
            <a:ext cx="3953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SciAm</a:t>
            </a:r>
            <a:r>
              <a:rPr lang="en-US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is one of the Top-5 popular science magazines in the world.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International circulation that exceeds 10,000,000 readers per month in subscriptions and millions more via social media etc.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1EDF3-FC53-EC57-AC81-FFE065AA819F}"/>
              </a:ext>
            </a:extLst>
          </p:cNvPr>
          <p:cNvSpPr txBox="1"/>
          <p:nvPr/>
        </p:nvSpPr>
        <p:spPr>
          <a:xfrm>
            <a:off x="609600" y="753969"/>
            <a:ext cx="698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https://1drv.ms/b/s%21Apbnb6VLY1RplPRdL0J4Wm-tlzQd-Q?e=hdZxHH</a:t>
            </a:r>
          </a:p>
        </p:txBody>
      </p:sp>
    </p:spTree>
    <p:extLst>
      <p:ext uri="{BB962C8B-B14F-4D97-AF65-F5344CB8AC3E}">
        <p14:creationId xmlns:p14="http://schemas.microsoft.com/office/powerpoint/2010/main" val="10573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FFEC-1E0B-5A45-2BD6-A80FC03B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Charged kaon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9A644-43A3-DF41-22E1-E01A59920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0"/>
                <a:ext cx="7793240" cy="4525963"/>
              </a:xfrm>
            </p:spPr>
            <p:txBody>
              <a:bodyPr/>
              <a:lstStyle/>
              <a:p>
                <a:r>
                  <a:rPr lang="en-US" dirty="0"/>
                  <a:t>CSM predictions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– purple curve</a:t>
                </a:r>
              </a:p>
              <a:p>
                <a:pPr lvl="1"/>
                <a:r>
                  <a:rPr lang="en-US" sz="2200" dirty="0"/>
                  <a:t>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data are lacking, so no comparison with experiment is made  </a:t>
                </a:r>
              </a:p>
              <a:p>
                <a:pPr lvl="1"/>
                <a:r>
                  <a:rPr lang="en-US" sz="2200" dirty="0"/>
                  <a:t>Predicted charge radius is commensurate with available empirical estimates: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r>
                  <a:rPr lang="en-US" sz="2200" dirty="0"/>
                  <a:t>fm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exhibits maximum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≃4.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8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m:rPr>
                        <m:sty m:val="p"/>
                      </m:rPr>
                      <a:rPr lang="en-AU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      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falls steadily toward zero as</a:t>
                </a:r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⁡</m:t>
                            </m:r>
                            <m:sSup>
                              <m:sSup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≈1.1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consistent with hard QCD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9A644-43A3-DF41-22E1-E01A59920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0"/>
                <a:ext cx="7793240" cy="4525963"/>
              </a:xfrm>
              <a:blipFill>
                <a:blip r:embed="rId2"/>
                <a:stretch>
                  <a:fillRect l="-861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BE2C1-BB0D-E1DA-1606-FC00ABD3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B7D6C-B19B-A44B-1129-B5134CE6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8B075-BDCB-E9D9-FE86-0C22CD1A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A8302-5FA8-3DF9-1B93-43565095B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2840" y="302420"/>
            <a:ext cx="3693451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2C4DA5-AE94-8917-593F-F297FACE8D25}"/>
              </a:ext>
            </a:extLst>
          </p:cNvPr>
          <p:cNvSpPr txBox="1"/>
          <p:nvPr/>
        </p:nvSpPr>
        <p:spPr>
          <a:xfrm>
            <a:off x="5639802" y="725203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75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29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31" y="152400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reflection blurRad="6350" stA="55000" endA="50" endPos="85000" dist="60007" dir="5400000" sy="-100000" algn="bl" rotWithShape="0"/>
                </a:effectLst>
              </a:rPr>
              <a:t>Our Universe</a:t>
            </a:r>
            <a:endParaRPr lang="en-GB" sz="3600" dirty="0">
              <a:solidFill>
                <a:schemeClr val="bg1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24600" y="6651658"/>
            <a:ext cx="4487026" cy="2571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.                       POETIC XI FIU Miami 2025/02/24-28                                                  (35)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Craig Roberts: cdroberts@nju.edu.cn  463 .. 25/02/25 ..."Insights into Hadron Gravitational Form Factors"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/>
              <p:nvPr/>
            </p:nvSpPr>
            <p:spPr>
              <a:xfrm>
                <a:off x="535350" y="345586"/>
                <a:ext cx="27412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Nuclear-scale mass emerged 1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 after</a:t>
                </a:r>
              </a:p>
              <a:p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Big Bang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0" y="345586"/>
                <a:ext cx="2741250" cy="923330"/>
              </a:xfrm>
              <a:prstGeom prst="rect">
                <a:avLst/>
              </a:prstGeom>
              <a:blipFill>
                <a:blip r:embed="rId3"/>
                <a:stretch>
                  <a:fillRect l="-2000" t="-3974" b="-99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AE0CEE-2C41-5DC8-7343-4619255DA570}"/>
              </a:ext>
            </a:extLst>
          </p:cNvPr>
          <p:cNvSpPr txBox="1"/>
          <p:nvPr/>
        </p:nvSpPr>
        <p:spPr>
          <a:xfrm>
            <a:off x="535350" y="4793205"/>
            <a:ext cx="245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Its appearance was crucial to the formation of the Universe as we know it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FFEC-1E0B-5A45-2BD6-A80FC03B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Charged kaon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9A644-43A3-DF41-22E1-E01A59920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41437"/>
                <a:ext cx="7793240" cy="4525963"/>
              </a:xfrm>
            </p:spPr>
            <p:txBody>
              <a:bodyPr/>
              <a:lstStyle/>
              <a:p>
                <a:r>
                  <a:rPr lang="en-US" sz="2200" dirty="0"/>
                  <a:t>VMD result = dot-dashed red </a:t>
                </a:r>
              </a:p>
              <a:p>
                <a:pPr lvl="1"/>
                <a:r>
                  <a:rPr lang="en-US" sz="2200" dirty="0"/>
                  <a:t>Comparing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200" dirty="0"/>
                  <a:t>, notable that, with increasing mass of the meson involved, position at which VMD curve separates from CSM prediction moves to smaller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lvl="1"/>
                <a:r>
                  <a:rPr lang="en-US" sz="2200" dirty="0"/>
                  <a:t>Considering anticipated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reach (</a:t>
                </a:r>
                <a:r>
                  <a:rPr lang="en-US" sz="2200" dirty="0">
                    <a:solidFill>
                      <a:srgbClr val="008000"/>
                    </a:solidFill>
                  </a:rPr>
                  <a:t>green points</a:t>
                </a:r>
                <a:r>
                  <a:rPr lang="en-US" sz="2200" dirty="0"/>
                  <a:t>), </a:t>
                </a:r>
                <a:r>
                  <a:rPr lang="en-US" sz="2200" dirty="0" err="1"/>
                  <a:t>JLab</a:t>
                </a:r>
                <a:r>
                  <a:rPr lang="en-US" sz="2200" dirty="0"/>
                  <a:t> experiments [E12-09-011] may be expected to confirm this breakaway</a:t>
                </a:r>
              </a:p>
              <a:p>
                <a:r>
                  <a:rPr lang="en-US" dirty="0"/>
                  <a:t>On the other hand, discovery of scaling violation in charged kaon form factor may require a machine with EIC capabilities</a:t>
                </a:r>
                <a:endParaRPr lang="en-US" sz="2200" dirty="0"/>
              </a:p>
              <a:p>
                <a:r>
                  <a:rPr lang="en-US" dirty="0"/>
                  <a:t>Existing lattice-QCD results (grey triangles) are insensitive to scaling violation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: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&gt;5 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r>
                  <a:rPr lang="en-US" dirty="0" err="1"/>
                  <a:t>lQCD</a:t>
                </a:r>
                <a:r>
                  <a:rPr lang="en-US" dirty="0"/>
                  <a:t> results are consistent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constant.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9A644-43A3-DF41-22E1-E01A59920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41437"/>
                <a:ext cx="7793240" cy="4525963"/>
              </a:xfrm>
              <a:blipFill>
                <a:blip r:embed="rId2"/>
                <a:stretch>
                  <a:fillRect l="-861" t="-9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BE2C1-BB0D-E1DA-1606-FC00ABD3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B7D6C-B19B-A44B-1129-B5134CE6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8B075-BDCB-E9D9-FE86-0C22CD1A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A8302-5FA8-3DF9-1B93-43565095B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2840" y="302420"/>
            <a:ext cx="3693451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2C4DA5-AE94-8917-593F-F297FACE8D25}"/>
              </a:ext>
            </a:extLst>
          </p:cNvPr>
          <p:cNvSpPr txBox="1"/>
          <p:nvPr/>
        </p:nvSpPr>
        <p:spPr>
          <a:xfrm>
            <a:off x="5639802" y="725203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49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AA22F42-26F0-30FC-503A-05E698FB17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dirty="0"/>
                  <a:t>Summary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sub>
                    </m:sSub>
                    <m:d>
                      <m:d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AU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AA22F42-26F0-30FC-503A-05E698FB17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00" t="-37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6B8787-DFEE-5719-DAB7-8B1529E6B0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>
                    <a:solidFill>
                      <a:schemeClr val="tx2">
                        <a:lumMod val="75000"/>
                      </a:schemeClr>
                    </a:solidFill>
                  </a:rPr>
                  <a:t>Predictions also for flavour separation and neutral kaon form factors</a:t>
                </a:r>
              </a:p>
              <a:p>
                <a:pPr lvl="1"/>
                <a:r>
                  <a:rPr lang="en-AU" sz="2200" dirty="0">
                    <a:solidFill>
                      <a:schemeClr val="tx2">
                        <a:lumMod val="75000"/>
                      </a:schemeClr>
                    </a:solidFill>
                  </a:rPr>
                  <a:t>Possibly accessible at EIC and </a:t>
                </a:r>
                <a:r>
                  <a:rPr lang="en-AU" sz="2200" dirty="0" err="1">
                    <a:solidFill>
                      <a:schemeClr val="tx2">
                        <a:lumMod val="75000"/>
                      </a:schemeClr>
                    </a:solidFill>
                  </a:rPr>
                  <a:t>EicC</a:t>
                </a:r>
                <a:endParaRPr lang="en-AU" sz="2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CSM analysis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2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sz="22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>
                    <a:solidFill>
                      <a:schemeClr val="tx2">
                        <a:lumMod val="75000"/>
                      </a:schemeClr>
                    </a:solidFill>
                  </a:rPr>
                  <a:t> has maximum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lit/>
                          </m:r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AU" sz="22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≈5</m:t>
                    </m:r>
                    <m:r>
                      <m:rPr>
                        <m:sty m:val="p"/>
                      </m:rPr>
                      <a:rPr lang="en-AU" sz="22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sz="2200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sz="2200" b="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lvl="1"/>
                <a:r>
                  <a:rPr lang="en-US" sz="2200" dirty="0">
                    <a:solidFill>
                      <a:schemeClr val="tx2">
                        <a:lumMod val="75000"/>
                      </a:schemeClr>
                    </a:solidFill>
                  </a:rPr>
                  <a:t>So … </a:t>
                </a:r>
              </a:p>
              <a:p>
                <a:pPr lvl="2"/>
                <a:r>
                  <a:rPr lang="en-US" sz="2200" dirty="0">
                    <a:solidFill>
                      <a:schemeClr val="tx2">
                        <a:lumMod val="75000"/>
                      </a:schemeClr>
                    </a:solidFill>
                  </a:rPr>
                  <a:t>proposed experiments are capable of locating the peak</a:t>
                </a:r>
              </a:p>
              <a:p>
                <a:pPr lvl="2"/>
                <a:r>
                  <a:rPr lang="en-US" sz="2200" dirty="0">
                    <a:solidFill>
                      <a:schemeClr val="tx2">
                        <a:lumMod val="75000"/>
                      </a:schemeClr>
                    </a:solidFill>
                  </a:rPr>
                  <a:t>can, potentially, provide quantitative information on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2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Crucial steps toward ultimate verification of hard QCD prediction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            (perhaps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AU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, but this is controversial – </a:t>
                </a:r>
                <a:r>
                  <a:rPr lang="en-AU" u="sng" dirty="0">
                    <a:hlinkClick r:id="rId3"/>
                  </a:rPr>
                  <a:t>Phys. Rev. D</a:t>
                </a:r>
                <a:r>
                  <a:rPr lang="en-AU" b="1" u="sng" dirty="0">
                    <a:hlinkClick r:id="rId3"/>
                  </a:rPr>
                  <a:t>93</a:t>
                </a:r>
                <a:r>
                  <a:rPr lang="en-AU" u="sng" dirty="0">
                    <a:hlinkClick r:id="rId3"/>
                  </a:rPr>
                  <a:t> (2016) 074017/1-9</a:t>
                </a: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)</a:t>
                </a:r>
              </a:p>
              <a:p>
                <a:pPr lvl="1"/>
                <a:r>
                  <a:rPr lang="en-US" sz="2200" dirty="0">
                    <a:solidFill>
                      <a:schemeClr val="tx2">
                        <a:lumMod val="75000"/>
                      </a:schemeClr>
                    </a:solidFill>
                  </a:rPr>
                  <a:t>Connecting hard scattering of leptons from mesons to expressions of emergent hadron mass, via QCD effective charge and meson leptonic decay constant</a:t>
                </a:r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6B8787-DFEE-5719-DAB7-8B1529E6B0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4D85C-57D5-B42C-23DC-B8B73768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F70A5-84AC-5017-41E1-4BF1A26C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E1EE-C113-E95B-6DDB-9ABB6678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B833E-3DE2-1D4B-0D7D-A33FEF819F68}"/>
              </a:ext>
            </a:extLst>
          </p:cNvPr>
          <p:cNvSpPr txBox="1"/>
          <p:nvPr/>
        </p:nvSpPr>
        <p:spPr>
          <a:xfrm>
            <a:off x="629653" y="855475"/>
            <a:ext cx="515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0" i="1" dirty="0">
                <a:solidFill>
                  <a:schemeClr val="tx2">
                    <a:lumMod val="75000"/>
                  </a:schemeClr>
                </a:solidFill>
                <a:effectLst/>
              </a:rPr>
              <a:t>Onset of scaling violation in pion and kaon elastic electromagnetic form factors</a:t>
            </a:r>
          </a:p>
          <a:p>
            <a:r>
              <a:rPr lang="en-AU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Zhao-Qian Yao (</a:t>
            </a:r>
            <a:r>
              <a:rPr lang="ja-JP" altLang="en-US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姚照千</a:t>
            </a:r>
            <a:r>
              <a:rPr lang="en-US" altLang="ja-JP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Daniele Binosi and Craig D. Roberts, NJU-INP 087/24 </a:t>
            </a:r>
          </a:p>
          <a:p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2405.04681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tx2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chemeClr val="tx2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u="sng" strike="noStrike" dirty="0">
                <a:solidFill>
                  <a:schemeClr val="tx2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855 (2024) 138823/1-7</a:t>
            </a:r>
            <a:r>
              <a:rPr lang="en-AU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 </a:t>
            </a:r>
            <a:endParaRPr lang="en-A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F838EA-4951-6EEA-DDC1-2224E4EB2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1" y="3352800"/>
            <a:ext cx="3352800" cy="2538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8E6FD-F92E-8937-B20B-DB40F73C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9419"/>
            <a:ext cx="11049000" cy="695643"/>
          </a:xfrm>
        </p:spPr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All-orders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E189D-21CE-B974-3198-84ABC8A0C9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1"/>
                <a:ext cx="6629400" cy="2938302"/>
              </a:xfrm>
            </p:spPr>
            <p:txBody>
              <a:bodyPr/>
              <a:lstStyle/>
              <a:p>
                <a:r>
                  <a:rPr lang="en-US" b="1" dirty="0"/>
                  <a:t>P1</a:t>
                </a:r>
                <a:r>
                  <a:rPr lang="en-US" dirty="0"/>
                  <a:t> – </a:t>
                </a:r>
                <a:r>
                  <a:rPr lang="en-US" i="1" dirty="0"/>
                  <a:t>In the context of Refs. [73, 74], there exists at least one effective 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, which, when used to integrate the leading-order perturbative DGLAP equations, defines an evolution scheme for parton DFs that is all-orders exact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CSM Process-Independent charge serves this purpose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E189D-21CE-B974-3198-84ABC8A0C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1"/>
                <a:ext cx="6629400" cy="2938302"/>
              </a:xfrm>
              <a:blipFill>
                <a:blip r:embed="rId3"/>
                <a:stretch>
                  <a:fillRect l="-1011" t="-1452" r="-19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438D-8762-E9FC-C2D4-6FC9B00C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65E1-A2DE-384F-3574-F369B116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24B1-8E1B-CB2E-87EC-91B8EB69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70EC263-9431-98E2-1E89-9DEB696F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83" y="4223861"/>
            <a:ext cx="5869517" cy="2169319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5B03DD-A44E-AA6C-C6B2-BE9B95D75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3005"/>
            <a:ext cx="4495800" cy="3910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6CA0EA7-71B8-4B33-F8C7-CFCDB026F1D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081303"/>
                <a:ext cx="3352800" cy="2938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Hadron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AU" i="1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marL="400050" lvl="1" indent="0">
                  <a:buNone/>
                </a:pPr>
                <a:r>
                  <a:rPr lang="en-US" sz="22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Scale at which all properties of a given hadron are carried by valence degrees-of-freedom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6CA0EA7-71B8-4B33-F8C7-CFCDB026F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81303"/>
                <a:ext cx="3352800" cy="2938302"/>
              </a:xfrm>
              <a:prstGeom prst="rect">
                <a:avLst/>
              </a:prstGeom>
              <a:blipFill>
                <a:blip r:embed="rId6"/>
                <a:stretch>
                  <a:fillRect l="-2545" t="-166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7990E74-EA70-2FB4-A411-06587E1B78E6}"/>
              </a:ext>
            </a:extLst>
          </p:cNvPr>
          <p:cNvSpPr txBox="1"/>
          <p:nvPr/>
        </p:nvSpPr>
        <p:spPr>
          <a:xfrm>
            <a:off x="0" y="0"/>
            <a:ext cx="589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All-Orders Evolution of Parton Distributions: Principle, Practice, and Predictions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Pei-Lin Yin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尹佩林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), NJU-INP 075/23, e-Print: 2306.03274 [hep-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82DF-40E1-BBC9-3769-D1880CD4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AO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ECDF58-9460-6A40-9BA9-2E98B936D0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5236"/>
                <a:ext cx="10972800" cy="5059364"/>
              </a:xfrm>
            </p:spPr>
            <p:txBody>
              <a:bodyPr/>
              <a:lstStyle/>
              <a:p>
                <a:r>
                  <a:rPr lang="en-US" u="sng" dirty="0"/>
                  <a:t>Principle</a:t>
                </a:r>
                <a:r>
                  <a:rPr lang="en-US" dirty="0"/>
                  <a:t>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Hadron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, is rigorously defined in connection with a Grunberg charge, in terms of which leading-order DGLAP evolution is promoted to the status of an all-orders exact procedure.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The AO scheme is not a model, and neither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. 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Instead, the AO approach, involving and defining</a:t>
                </a:r>
                <a:r>
                  <a:rPr lang="en-AU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, is complete by definition. </a:t>
                </a:r>
              </a:p>
              <a:p>
                <a:r>
                  <a:rPr lang="en-US" dirty="0"/>
                  <a:t>As explained by Grunberg, there is always an effective (process-dependent) effective charge for which the AO propositions are true. 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Consequently, there is no room for doubt about the existence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.  </a:t>
                </a:r>
              </a:p>
              <a:p>
                <a:r>
                  <a:rPr lang="en-US" dirty="0"/>
                  <a:t>Crucially, such a Grunberg effective charge is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consistent with the renormalization group;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renormalization scheme independent;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everywhere analytic and finite;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and supplies an infrared completion of any standard running coupling.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ECDF58-9460-6A40-9BA9-2E98B936D0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5236"/>
                <a:ext cx="10972800" cy="5059364"/>
              </a:xfrm>
              <a:blipFill>
                <a:blip r:embed="rId2"/>
                <a:stretch>
                  <a:fillRect l="-611" t="-843" r="-11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8CFF8-9535-9917-8F66-EDF190A5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6B25F-3031-1229-79B5-1EBAF70C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ABCC-ABD3-3958-743F-8C1E0162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5BFFA-6026-BE50-55EE-C40D15E21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0D64-91FF-4855-BE43-9B32FC24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AO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5FFEE5-D288-24EC-E054-07DCEE5D88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5236"/>
                <a:ext cx="10972800" cy="5059364"/>
              </a:xfrm>
            </p:spPr>
            <p:txBody>
              <a:bodyPr/>
              <a:lstStyle/>
              <a:p>
                <a:r>
                  <a:rPr lang="en-AU" dirty="0">
                    <a:solidFill>
                      <a:schemeClr val="accent6">
                        <a:lumMod val="50000"/>
                      </a:schemeClr>
                    </a:solidFill>
                  </a:rPr>
                  <a:t>C</a:t>
                </a:r>
                <a:r>
                  <a:rPr lang="en-US" dirty="0" err="1">
                    <a:solidFill>
                      <a:schemeClr val="accent6">
                        <a:lumMod val="50000"/>
                      </a:schemeClr>
                    </a:solidFill>
                  </a:rPr>
                  <a:t>rucially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, such a Grunberg effective charge is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consistent with the renormalization group;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renormalization scheme independent;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everywhere analytic and finite;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and supplies an infrared completion of any standard running coupling.</a:t>
                </a:r>
                <a:r>
                  <a:rPr lang="en-US" dirty="0"/>
                  <a:t>  </a:t>
                </a:r>
              </a:p>
              <a:p>
                <a:r>
                  <a:rPr lang="en-US" dirty="0"/>
                  <a:t>These features entail that all calculations of a DF at a scale within a domain of </a:t>
                </a:r>
                <a:r>
                  <a:rPr lang="en-US" dirty="0" err="1"/>
                  <a:t>pQCD</a:t>
                </a:r>
                <a:r>
                  <a:rPr lang="en-US" dirty="0"/>
                  <a:t> applicability are compatible with this effective charge.  </a:t>
                </a:r>
              </a:p>
              <a:p>
                <a:r>
                  <a:rPr lang="en-US" dirty="0"/>
                  <a:t>Moreover, and especially important, is the fact that one does not need to know the pointwise form of the effective charge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 </a:t>
                </a:r>
                <a:r>
                  <a:rPr lang="en-US" sz="2400" dirty="0"/>
                  <a:t>Its existence alone is sufficient to deliver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US" sz="2400" dirty="0"/>
                  <a:t>	the definition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and all attendant consequences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400" i="1" dirty="0"/>
                  <a:t>N.B</a:t>
                </a:r>
                <a:r>
                  <a:rPr lang="en-US" sz="2400" dirty="0"/>
                  <a:t>. glue and sea DFs are identically zero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5FFEE5-D288-24EC-E054-07DCEE5D88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5236"/>
                <a:ext cx="10972800" cy="5059364"/>
              </a:xfrm>
              <a:blipFill>
                <a:blip r:embed="rId2"/>
                <a:stretch>
                  <a:fillRect l="-611" t="-8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9E382-59E1-E0DD-1EE4-E4296017D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59CF7-2B7F-88B7-D50F-AD27761A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A3D68-0747-B4FA-95DF-247A4B38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BB23E-448A-38C6-6416-7FCCF84EB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8944-A26A-D79D-61B0-09280D7C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AO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DA240-206D-C458-8A94-29D6F9A68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5236"/>
            <a:ext cx="10972800" cy="5059364"/>
          </a:xfrm>
        </p:spPr>
        <p:txBody>
          <a:bodyPr/>
          <a:lstStyle/>
          <a:p>
            <a:r>
              <a:rPr lang="en-US" dirty="0"/>
              <a:t>The potential issue with a Grunberg effective charge is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that reference to a specific process may make it globally useless </a:t>
            </a:r>
          </a:p>
          <a:p>
            <a:r>
              <a:rPr lang="en-US" dirty="0"/>
              <a:t>We know that is not the case</a:t>
            </a:r>
          </a:p>
          <a:p>
            <a:pPr lvl="1"/>
            <a:r>
              <a:rPr lang="en-US" sz="2200" dirty="0"/>
              <a:t>The class of process-dependent (Grunberg) charges,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defined in connection with the AO scheme,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may be characterized by our unique, predicted process-independent effective charge</a:t>
            </a:r>
            <a:endParaRPr lang="en-US" dirty="0"/>
          </a:p>
          <a:p>
            <a:r>
              <a:rPr lang="en-US" dirty="0"/>
              <a:t>Thus far, the AO class of charges – in particular, our PI charge – has served in the same form for all known parton DFs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/>
              <a:t>Namely, for a large array of structure functions and fragmentation processes.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This is a very broad domain of applicability for one single Grunberg charge. </a:t>
            </a:r>
          </a:p>
          <a:p>
            <a:pPr marL="800100" lvl="2" indent="0">
              <a:spcBef>
                <a:spcPts val="0"/>
              </a:spcBef>
              <a:buNone/>
            </a:pP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5BDF3-2BDC-C75B-2E97-9033C4F0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7AA2C-DE12-635C-3804-C1AB7A1C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46D67-1B12-16D8-FD6F-C0BF6DEE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52963-7147-32C4-6D79-6289BBD27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381000"/>
            <a:ext cx="3352800" cy="25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67986-2EE2-7AB4-3BC1-536FF1283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4C17-A75F-DE90-C39B-D4DFB19CC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Gravitational Form Factors</a:t>
            </a:r>
            <a:b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Mass, Spin, Pressure Distributions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856C9-631D-F3F3-D08C-CB9C2247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/>
          <a:lstStyle/>
          <a:p>
            <a:r>
              <a:rPr lang="en-AU" dirty="0"/>
              <a:t>Prediction built from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AU" sz="2200" dirty="0"/>
              <a:t>Zhao-Qian’s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83F6B-DD9B-487C-EAB6-E4273D83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FEA49-C399-B446-7B7C-2ED26FF5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34183-EB29-831A-220D-8C8E1684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9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032F1C9F-E81C-CBCE-7131-F79B6240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37619"/>
            <a:ext cx="5142050" cy="679797"/>
          </a:xfrm>
          <a:prstGeom prst="rect">
            <a:avLst/>
          </a:prstGeom>
        </p:spPr>
      </p:pic>
      <p:pic>
        <p:nvPicPr>
          <p:cNvPr id="12" name="Picture 11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E496CE54-C99F-2473-A840-536B5615A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3504191" cy="3863595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B40FCF40-3D0D-BB30-2EC6-C3E4BE68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77271"/>
            <a:ext cx="3844517" cy="33813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B77325-B35D-F833-6FDC-43784E6F1635}"/>
              </a:ext>
            </a:extLst>
          </p:cNvPr>
          <p:cNvSpPr txBox="1"/>
          <p:nvPr/>
        </p:nvSpPr>
        <p:spPr>
          <a:xfrm>
            <a:off x="4304365" y="1295400"/>
            <a:ext cx="423003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Lattice results in left panel from [Hackett:2023rif]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Authors acknowledge these are first results.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Statistical errors are very large.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Results on only one lattice spacing &amp; one lattice volume are available.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Only one unphysical pion mass is used.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 err="1"/>
              <a:t>Renormalisation</a:t>
            </a:r>
            <a:r>
              <a:rPr lang="en-US" sz="1600" dirty="0"/>
              <a:t> scheme is not gauge invariant and </a:t>
            </a:r>
            <a:r>
              <a:rPr lang="en-US" sz="1600" dirty="0" err="1"/>
              <a:t>renormalisataion</a:t>
            </a:r>
            <a:r>
              <a:rPr lang="en-US" sz="1600" dirty="0"/>
              <a:t> constants were calculated on a different lattice from the one used to compute the GFFs.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No other computed observable is available on the lattice setup the authors used.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Follows, </a:t>
            </a:r>
            <a:r>
              <a:rPr lang="en-US" sz="1600" i="1" dirty="0"/>
              <a:t>inter alia</a:t>
            </a:r>
            <a:r>
              <a:rPr lang="en-US" sz="1600" dirty="0"/>
              <a:t>, that the systematic errors on [Hackett:2023rif] are completely unknown and therefore uncontrolled.  </a:t>
            </a:r>
          </a:p>
          <a:p>
            <a:r>
              <a:rPr lang="en-US" dirty="0"/>
              <a:t>Hence, no one can know whether it is better to agree or disagree with the </a:t>
            </a:r>
            <a:r>
              <a:rPr lang="en-US" dirty="0" err="1"/>
              <a:t>lQCD</a:t>
            </a:r>
            <a:r>
              <a:rPr lang="en-US" dirty="0"/>
              <a:t> results – Nevertheless, authors claimed “benchmark for future”</a:t>
            </a:r>
            <a:endParaRPr lang="en-AU" dirty="0"/>
          </a:p>
          <a:p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0E839C-2E19-0A37-40F9-27E94013924E}"/>
                  </a:ext>
                </a:extLst>
              </p:cNvPr>
              <p:cNvSpPr txBox="1"/>
              <p:nvPr/>
            </p:nvSpPr>
            <p:spPr>
              <a:xfrm>
                <a:off x="8798985" y="1246274"/>
                <a:ext cx="35006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/>
                  <a:t>CSM prediction (parameter-free) in precise agreement with inference from </a:t>
                </a:r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AU" sz="1600" dirty="0"/>
                  <a:t> scattering data [Cao:2024zlf]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0E839C-2E19-0A37-40F9-27E940139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1246274"/>
                <a:ext cx="3500602" cy="830997"/>
              </a:xfrm>
              <a:prstGeom prst="rect">
                <a:avLst/>
              </a:prstGeom>
              <a:blipFill>
                <a:blip r:embed="rId5"/>
                <a:stretch>
                  <a:fillRect l="-870" t="-2190" b="-80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1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DEB3-2AB0-BA9B-AA0F-90BEE609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Gravitational Form Factors</a:t>
            </a:r>
            <a:b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Mass, Spin, Pressure Distributions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696CB-8663-43C4-0073-D9C7EC651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/>
          <a:lstStyle/>
          <a:p>
            <a:r>
              <a:rPr lang="en-AU" dirty="0"/>
              <a:t>Prediction built from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AU" sz="2200" dirty="0"/>
              <a:t>Zhao-Qian’s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FB4AB-4A33-A00E-6169-3E3E85B5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FC9F-8086-1A30-2F29-BD1D3F27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FC817-25E4-AF42-8AEB-6A8949C4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" name="Picture 9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0092BE46-E640-D851-6436-405F931E5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37619"/>
            <a:ext cx="5142050" cy="679797"/>
          </a:xfrm>
          <a:prstGeom prst="rect">
            <a:avLst/>
          </a:prstGeom>
        </p:spPr>
      </p:pic>
      <p:pic>
        <p:nvPicPr>
          <p:cNvPr id="12" name="Picture 11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CC4C12C4-B9B6-141D-AEFA-B63783E4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3504191" cy="3863595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C2B719DC-8281-1770-8644-37E529D4B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77271"/>
            <a:ext cx="3844517" cy="33813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30FDD-5779-1A99-DB80-BA1B7FF91CFF}"/>
              </a:ext>
            </a:extLst>
          </p:cNvPr>
          <p:cNvSpPr txBox="1"/>
          <p:nvPr/>
        </p:nvSpPr>
        <p:spPr>
          <a:xfrm>
            <a:off x="4304365" y="1889879"/>
            <a:ext cx="4230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CSM results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/>
              <a:t>Systematic errors considered and controlled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/>
              <a:t>Statistical errors associated with numerical algorithms small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/>
              <a:t>Parameter-free unification of nucleon gravitational form factors with data-consistent predictions for pion, kaon, and nucleon electromagnetic form factors [Yao:2024drm, Yao:2024uej]</a:t>
            </a:r>
          </a:p>
          <a:p>
            <a:r>
              <a:rPr lang="en-US" dirty="0"/>
              <a:t>CSM predictions are fully benchmarked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9ABF4D-B244-5E0A-FCFB-99883021D781}"/>
                  </a:ext>
                </a:extLst>
              </p:cNvPr>
              <p:cNvSpPr txBox="1"/>
              <p:nvPr/>
            </p:nvSpPr>
            <p:spPr>
              <a:xfrm>
                <a:off x="8798985" y="1246274"/>
                <a:ext cx="35006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/>
                  <a:t>CSM prediction (parameter-free) in precise agreement with inference from </a:t>
                </a:r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AU" sz="1600" dirty="0"/>
                  <a:t> scattering data [Cao:2024zlf]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9ABF4D-B244-5E0A-FCFB-99883021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1246274"/>
                <a:ext cx="3500602" cy="830997"/>
              </a:xfrm>
              <a:prstGeom prst="rect">
                <a:avLst/>
              </a:prstGeom>
              <a:blipFill>
                <a:blip r:embed="rId5"/>
                <a:stretch>
                  <a:fillRect l="-870" t="-2190" b="-80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6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EA9B-ACF9-AFC8-508E-C1516F694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507E-C560-D4DB-7CC9-78313242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Gravitational Form Factors</a:t>
            </a:r>
            <a:b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Mass, Spin, Pressure Distributions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CF8F-3FCA-C6F4-8298-42AAF1B7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/>
          <a:lstStyle/>
          <a:p>
            <a:r>
              <a:rPr lang="en-AU" dirty="0"/>
              <a:t>Prediction built from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AU" sz="2200" dirty="0"/>
              <a:t>Zhao-Qian’s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A4856-9856-6545-831B-81EC1E80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DE7A-3A11-43D4-F3CA-3A2A98F6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DCA67-2637-36B7-7777-EDEC0AD7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" name="Picture 9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AB1891AF-6827-2E66-2087-B803CB47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37619"/>
            <a:ext cx="5142050" cy="679797"/>
          </a:xfrm>
          <a:prstGeom prst="rect">
            <a:avLst/>
          </a:prstGeom>
        </p:spPr>
      </p:pic>
      <p:pic>
        <p:nvPicPr>
          <p:cNvPr id="12" name="Picture 11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69FB8DC5-B7B0-F5AF-AD2C-6B9E898FF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3504191" cy="3863595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6CEDF129-3300-9093-0DC5-3D7BEFD0D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77271"/>
            <a:ext cx="3844517" cy="3381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096C46-CE86-9204-A948-41A18F61AEBF}"/>
                  </a:ext>
                </a:extLst>
              </p:cNvPr>
              <p:cNvSpPr txBox="1"/>
              <p:nvPr/>
            </p:nvSpPr>
            <p:spPr>
              <a:xfrm>
                <a:off x="8798985" y="1246274"/>
                <a:ext cx="35006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/>
                  <a:t>CSM prediction (parameter-free) in precise agreement with inference from </a:t>
                </a:r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AU" sz="1600" dirty="0"/>
                  <a:t> scattering data [Cao:2024zlf]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096C46-CE86-9204-A948-41A18F61A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1246274"/>
                <a:ext cx="3500602" cy="830997"/>
              </a:xfrm>
              <a:prstGeom prst="rect">
                <a:avLst/>
              </a:prstGeom>
              <a:blipFill>
                <a:blip r:embed="rId5"/>
                <a:stretch>
                  <a:fillRect l="-870" t="-2190" b="-80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26DFEE-F4D6-F44E-7411-C38B6B670F5F}"/>
              </a:ext>
            </a:extLst>
          </p:cNvPr>
          <p:cNvSpPr txBox="1"/>
          <p:nvPr/>
        </p:nvSpPr>
        <p:spPr>
          <a:xfrm>
            <a:off x="4215342" y="1524000"/>
            <a:ext cx="4319058" cy="491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u="sng" dirty="0"/>
              <a:t>My position</a:t>
            </a:r>
            <a:r>
              <a:rPr lang="en-AU" dirty="0"/>
              <a:t> 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/>
              <a:t>Breadths of application &amp; success of the parameter-free framework employed suggest that predictions delivered should serve as benchmarks for future phenomenology and theory.  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/>
              <a:t>No improvement on CSM study can be anticipated before lattice-QCD analyses have simultaneously delivered infinite-volume, continuum-limit, carefully </a:t>
            </a:r>
            <a:r>
              <a:rPr lang="en-US" dirty="0" err="1"/>
              <a:t>renormalised</a:t>
            </a:r>
            <a:r>
              <a:rPr lang="en-US" dirty="0"/>
              <a:t>, physical pion mass studies of all physical properties discussed, </a:t>
            </a:r>
            <a:r>
              <a:rPr lang="en-US" i="1" dirty="0"/>
              <a:t>viz</a:t>
            </a:r>
            <a:r>
              <a:rPr lang="en-US" dirty="0"/>
              <a:t>. pion, kaon, nucleon electromagnetic and gravitational FFs.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/>
              <a:t>CSM predictions are truly setting the standard against which future calculations/inferences should be judged</a:t>
            </a:r>
          </a:p>
        </p:txBody>
      </p:sp>
    </p:spTree>
    <p:extLst>
      <p:ext uri="{BB962C8B-B14F-4D97-AF65-F5344CB8AC3E}">
        <p14:creationId xmlns:p14="http://schemas.microsoft.com/office/powerpoint/2010/main" val="22474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142" y="4282247"/>
            <a:ext cx="7821084" cy="188995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Photoproduction of heavy vector mesons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A7292F-4B1D-8A2F-AB58-15AFC2D62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84" y="322262"/>
            <a:ext cx="4343400" cy="372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9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410" y="2851944"/>
            <a:ext cx="513819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Emergence of Hadron Mass</a:t>
            </a: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Standard Model of Particle Physics has one obvious mass-generating mechanism</a:t>
            </a:r>
          </a:p>
          <a:p>
            <a:pPr marL="0" indent="0">
              <a:buNone/>
            </a:pPr>
            <a:r>
              <a:rPr lang="en-GB" dirty="0"/>
              <a:t>	 = 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Higgs Boson</a:t>
            </a:r>
            <a:r>
              <a:rPr lang="en-GB" dirty="0"/>
              <a:t> … impacts are critical to evolution of Universe as we know it</a:t>
            </a:r>
          </a:p>
          <a:p>
            <a:r>
              <a:rPr lang="en-GB" dirty="0"/>
              <a:t>However, Higgs boson alone is responsible for just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∼ 1%</a:t>
            </a:r>
            <a:r>
              <a:rPr lang="en-GB" dirty="0"/>
              <a:t> of the visible mass in the Universe</a:t>
            </a:r>
          </a:p>
          <a:p>
            <a:r>
              <a:rPr lang="en-GB" dirty="0"/>
              <a:t>Proton mass budget … only 9 MeV/939 MeV is directly from Higgs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8632553" y="2636747"/>
            <a:ext cx="1654447" cy="283219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0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Nature has another very effective mechanism for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4548552"/>
            <a:ext cx="609600" cy="7620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5591175"/>
            <a:ext cx="4050324" cy="20594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378812-666D-1BDA-6C99-F7001D91CE01}"/>
              </a:ext>
            </a:extLst>
          </p:cNvPr>
          <p:cNvSpPr txBox="1"/>
          <p:nvPr/>
        </p:nvSpPr>
        <p:spPr>
          <a:xfrm>
            <a:off x="10287000" y="2971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 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F873F1-7835-58FD-2967-6021CBF4F0D9}"/>
              </a:ext>
            </a:extLst>
          </p:cNvPr>
          <p:cNvSpPr txBox="1">
            <a:spLocks/>
          </p:cNvSpPr>
          <p:nvPr/>
        </p:nvSpPr>
        <p:spPr bwMode="auto">
          <a:xfrm>
            <a:off x="745605" y="5762098"/>
            <a:ext cx="6019800" cy="55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400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the origin of EHM?</a:t>
            </a:r>
            <a:endParaRPr lang="en-US" sz="2400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E86DEC-23D5-4C52-A10B-E35C37B48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6" y="3502640"/>
            <a:ext cx="3332794" cy="2854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30E3B-63EE-4248-B32D-0753011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Measurements</a:t>
            </a:r>
            <a:b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does the mass of the nucleon arise?</a:t>
            </a:r>
            <a:b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</p:spPr>
            <p:txBody>
              <a:bodyPr/>
              <a:lstStyle/>
              <a:p>
                <a:r>
                  <a:rPr lang="en-US" dirty="0"/>
                  <a:t>Once considered viable …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dirty="0"/>
                  <a:t>Electromagnetic process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200" dirty="0"/>
                  <a:t>)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marL="800100" lvl="2" indent="0">
                  <a:spcBef>
                    <a:spcPts val="0"/>
                  </a:spcBef>
                  <a:buFont typeface="Wingdings" pitchFamily="2" charset="2"/>
                  <a:buNone/>
                  <a:defRPr/>
                </a:pPr>
                <a:r>
                  <a:rPr lang="en-US" sz="2200" dirty="0"/>
                  <a:t>to access purely hadronic process … </a:t>
                </a:r>
                <a14:m>
                  <m:oMath xmlns:m="http://schemas.openxmlformats.org/officeDocument/2006/math"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endParaRPr lang="en-GB" sz="22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But … </a:t>
                </a:r>
              </a:p>
              <a:p>
                <a:pPr lvl="1"/>
                <a:r>
                  <a:rPr lang="en-US" sz="1600" i="1" dirty="0"/>
                  <a:t>Deciphering the mechanism of near-threshold J/</a:t>
                </a:r>
                <a:r>
                  <a:rPr lang="el-GR" sz="1600" i="1" dirty="0"/>
                  <a:t>ψ </a:t>
                </a:r>
                <a:r>
                  <a:rPr lang="en-US" sz="1600" i="1" dirty="0"/>
                  <a:t>photoproduction</a:t>
                </a:r>
                <a:r>
                  <a:rPr lang="en-US" sz="1600" dirty="0"/>
                  <a:t>, M.-L. Du, V. </a:t>
                </a:r>
                <a:r>
                  <a:rPr lang="en-US" sz="1600" dirty="0" err="1"/>
                  <a:t>Baru</a:t>
                </a:r>
                <a:r>
                  <a:rPr lang="en-US" sz="1600" dirty="0"/>
                  <a:t>, F.-K. Guo </a:t>
                </a:r>
                <a:r>
                  <a:rPr lang="en-US" sz="1600" i="1" dirty="0"/>
                  <a:t>et al</a:t>
                </a:r>
                <a:r>
                  <a:rPr lang="en-US" sz="1600" dirty="0"/>
                  <a:t>., Eur. Phys. J. C </a:t>
                </a:r>
                <a:r>
                  <a:rPr lang="en-US" sz="1600" b="1" dirty="0"/>
                  <a:t>80</a:t>
                </a:r>
                <a:r>
                  <a:rPr lang="en-US" sz="1600" dirty="0"/>
                  <a:t>, 1053 (2020) </a:t>
                </a:r>
              </a:p>
              <a:p>
                <a:pPr lvl="1"/>
                <a:r>
                  <a:rPr lang="en-US" sz="1600" i="1" dirty="0"/>
                  <a:t>Vector-meson production and vector meson dominance</a:t>
                </a:r>
                <a:r>
                  <a:rPr lang="en-US" sz="1600" dirty="0"/>
                  <a:t>, Yin-Zhen Xu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Si-Yang Chen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Zhao-Qian Yao</a:t>
                </a:r>
                <a:r>
                  <a:rPr lang="en-US" altLang="ja-JP" sz="1600" dirty="0"/>
                  <a:t> </a:t>
                </a:r>
                <a:r>
                  <a:rPr lang="en-US" altLang="ja-JP" sz="1600" i="1" dirty="0"/>
                  <a:t>et al</a:t>
                </a:r>
                <a:r>
                  <a:rPr lang="en-US" altLang="ja-JP" sz="1600" dirty="0"/>
                  <a:t>.</a:t>
                </a:r>
                <a:r>
                  <a:rPr lang="en-US" sz="1600" dirty="0"/>
                  <a:t>, Eur. Phys. J. C </a:t>
                </a:r>
                <a:r>
                  <a:rPr lang="en-US" sz="1600" b="1" dirty="0"/>
                  <a:t>81</a:t>
                </a:r>
                <a:r>
                  <a:rPr lang="en-US" sz="1600" dirty="0"/>
                  <a:t> (2021) 895/1-11 </a:t>
                </a:r>
              </a:p>
              <a:p>
                <a:pPr lvl="1"/>
                <a:r>
                  <a:rPr lang="en-US" sz="1600" i="1" dirty="0"/>
                  <a:t>Near threshold heavy quarkonium photoproduction at large momentum transfer</a:t>
                </a:r>
                <a:r>
                  <a:rPr lang="en-US" sz="1600" dirty="0"/>
                  <a:t>, P. Sun, X.-B. Tong, F. Yuan, Phys. Rev. D </a:t>
                </a:r>
                <a:r>
                  <a:rPr lang="en-US" sz="1600" b="1" dirty="0"/>
                  <a:t>105</a:t>
                </a:r>
                <a:r>
                  <a:rPr lang="en-US" sz="1600" dirty="0"/>
                  <a:t> (2022) 5, 054032</a:t>
                </a:r>
              </a:p>
              <a:p>
                <a:r>
                  <a:rPr lang="en-US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is no objective, model-independent means by which to connect </a:t>
                </a:r>
                <a14:m>
                  <m:oMath xmlns:m="http://schemas.openxmlformats.org/officeDocument/2006/math"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Hence, vector meson photoproduction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does not provide a path to the QCD trace anomaly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(or anything else)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  <a:blipFill>
                <a:blip r:embed="rId3"/>
                <a:stretch>
                  <a:fillRect l="-1009" t="-943" r="-1657" b="-10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6F40-4ED1-45F6-A4BB-F67E97D5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B14C-9203-4E4B-A580-0C96B935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0A0-A77F-477B-8D3A-70798A2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Some modern proposals for reaction model:</a:t>
                </a:r>
              </a:p>
              <a:p>
                <a:pPr lvl="1"/>
                <a:r>
                  <a:rPr lang="en-AU" sz="2200" dirty="0"/>
                  <a:t>GPD treatment – </a:t>
                </a:r>
                <a:r>
                  <a:rPr lang="en-US" sz="2200" dirty="0"/>
                  <a:t>gain access to in-proton gluon gravitational form factors</a:t>
                </a:r>
              </a:p>
              <a:p>
                <a:pPr lvl="1"/>
                <a:r>
                  <a:rPr lang="en-US" sz="2200" dirty="0"/>
                  <a:t>Coupled channels treatment – </a:t>
                </a:r>
                <a14:m>
                  <m:oMath xmlns:m="http://schemas.openxmlformats.org/officeDocument/2006/math">
                    <m:r>
                      <a:rPr lang="en-AU" sz="22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lit/>
                      </m:rP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rescattering</m:t>
                    </m:r>
                  </m:oMath>
                </a14:m>
                <a:r>
                  <a:rPr lang="en-AU" sz="2200" dirty="0"/>
                  <a:t> </a:t>
                </a:r>
              </a:p>
              <a:p>
                <a:pPr lvl="2"/>
                <a:r>
                  <a:rPr lang="en-US" sz="2000" dirty="0"/>
                  <a:t>S. Sakinah, T. S. H. Lee, H.-M. Choi, </a:t>
                </a:r>
                <a:r>
                  <a:rPr lang="en-US" sz="2000" i="1" dirty="0"/>
                  <a:t>Dynamical Model of J/Ψ photoproduction on the nucleon</a:t>
                </a:r>
                <a:r>
                  <a:rPr lang="en-US" sz="2000" dirty="0"/>
                  <a:t> – arXiv:2403.01958 [</a:t>
                </a:r>
                <a:r>
                  <a:rPr lang="en-US" sz="2000" dirty="0" err="1"/>
                  <a:t>nucl-th</a:t>
                </a:r>
                <a:r>
                  <a:rPr lang="en-US" sz="2000" dirty="0"/>
                  <a:t>] </a:t>
                </a:r>
                <a:r>
                  <a:rPr lang="en-AU" sz="2000" dirty="0">
                    <a:highlight>
                      <a:srgbClr val="FFFFFF"/>
                    </a:highlight>
                    <a:latin typeface="-apple-system"/>
                  </a:rPr>
                  <a:t>Phys. Rev. C </a:t>
                </a:r>
                <a:r>
                  <a:rPr lang="en-AU" sz="2000" b="1" dirty="0">
                    <a:highlight>
                      <a:srgbClr val="FFFFFF"/>
                    </a:highlight>
                    <a:latin typeface="-apple-system"/>
                  </a:rPr>
                  <a:t>109</a:t>
                </a:r>
                <a:r>
                  <a:rPr lang="en-AU" sz="2000" dirty="0">
                    <a:highlight>
                      <a:srgbClr val="FFFFFF"/>
                    </a:highlight>
                    <a:latin typeface="-apple-system"/>
                  </a:rPr>
                  <a:t> (2024) 6, 065204</a:t>
                </a:r>
                <a:endParaRPr lang="en-US" sz="2000" dirty="0"/>
              </a:p>
              <a:p>
                <a:pPr lvl="2"/>
                <a:r>
                  <a:rPr lang="en-US" sz="2000" dirty="0"/>
                  <a:t>Suggestion = Final state interactions dominate cross-section near-threshold, so obscuring any connection with in-proton gluon distributions and/or gluon gravitational form factors.</a:t>
                </a:r>
                <a:endParaRPr lang="en-AU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AU" sz="2200" dirty="0"/>
              </a:p>
              <a:p>
                <a:pPr lvl="2"/>
                <a:r>
                  <a:rPr lang="en-AU" sz="2000" dirty="0"/>
                  <a:t>Lin Tang (</a:t>
                </a:r>
                <a:r>
                  <a:rPr lang="ja-JP" altLang="en-US" sz="2000" dirty="0"/>
                  <a:t>唐淋</a:t>
                </a:r>
                <a:r>
                  <a:rPr lang="en-AU" sz="2000" dirty="0"/>
                  <a:t>) </a:t>
                </a:r>
                <a:r>
                  <a:rPr lang="en-AU" sz="2000" i="1" dirty="0"/>
                  <a:t>et al</a:t>
                </a:r>
                <a:r>
                  <a:rPr lang="en-AU" sz="2000" dirty="0"/>
                  <a:t>. NJU-INP 089/24</a:t>
                </a:r>
              </a:p>
              <a:p>
                <a:pPr lvl="2"/>
                <a:r>
                  <a:rPr lang="en-US" sz="2000" dirty="0"/>
                  <a:t>Exposes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content of the dressed photon</a:t>
                </a:r>
              </a:p>
              <a:p>
                <a:pPr lvl="2"/>
                <a:r>
                  <a:rPr lang="en-US" sz="2000" dirty="0"/>
                  <a:t>Couples the intermediate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system to 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    proton’s valence quarks via Pomeron exchange</a:t>
                </a:r>
                <a:endParaRPr lang="en-A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1" t="-943" r="-1056" b="-4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ECF80-C3A4-B756-F76B-BD12559F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1F97B-5857-79F4-F01D-337902E7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EEB3-6B7C-6DB7-AA6C-40A70139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57DC17D-CD31-8BBB-66A2-5C560CC17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15477"/>
            <a:ext cx="3619500" cy="20583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EA7EB2-DA6C-6539-217D-0CD1BE9035E9}"/>
              </a:ext>
            </a:extLst>
          </p:cNvPr>
          <p:cNvCxnSpPr/>
          <p:nvPr/>
        </p:nvCxnSpPr>
        <p:spPr bwMode="auto">
          <a:xfrm>
            <a:off x="1371600" y="2236304"/>
            <a:ext cx="8534400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/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If GPD scheme valid at all, then only very near threshold.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unification impossible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blipFill>
                <a:blip r:embed="rId5"/>
                <a:stretch>
                  <a:fillRect l="-1800" t="-3974" r="-400" b="-99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1F9BDA1-5A86-6F27-F3B4-E7D5485B77E9}"/>
              </a:ext>
            </a:extLst>
          </p:cNvPr>
          <p:cNvSpPr txBox="1"/>
          <p:nvPr/>
        </p:nvSpPr>
        <p:spPr>
          <a:xfrm>
            <a:off x="7162800" y="18825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J/</a:t>
            </a:r>
            <a:r>
              <a:rPr lang="el-GR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ψ 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photoproduction: threshold to very high energy, 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Lin Tang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唐淋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Yi-Xuan Yang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杨逸轩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Zhu-Fang Cui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and Craig D. Roberts, NJU-INP 089/24,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2405.17675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Phys. Lett. B </a:t>
            </a:r>
            <a:r>
              <a:rPr lang="en-AU" sz="12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856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(2024) 138904/1-7 </a:t>
            </a:r>
          </a:p>
        </p:txBody>
      </p:sp>
    </p:spTree>
    <p:extLst>
      <p:ext uri="{BB962C8B-B14F-4D97-AF65-F5344CB8AC3E}">
        <p14:creationId xmlns:p14="http://schemas.microsoft.com/office/powerpoint/2010/main" val="39948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threshold differential cross-section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  <a:blipFill>
                <a:blip r:embed="rId2"/>
                <a:stretch>
                  <a:fillRect t="-3704" r="-6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7738" y="1589324"/>
            <a:ext cx="6613656" cy="412692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overfitting issue</a:t>
                </a:r>
              </a:p>
              <a:p>
                <a:pPr lvl="1"/>
                <a:r>
                  <a:rPr lang="en-AU" sz="2000" dirty="0"/>
                  <a:t>concave differential cross-section with max. at low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AU" sz="2000" b="0" dirty="0"/>
              </a:p>
              <a:p>
                <a:pPr lvl="1"/>
                <a:r>
                  <a:rPr lang="en-AU" sz="2000" dirty="0"/>
                  <a:t>trying to reconcile </a:t>
                </a:r>
                <a:r>
                  <a:rPr lang="en-AU" sz="2000" dirty="0" err="1"/>
                  <a:t>GlueX</a:t>
                </a:r>
                <a:r>
                  <a:rPr lang="en-AU" sz="2000" dirty="0"/>
                  <a:t> and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AU" sz="2000" dirty="0"/>
                  <a:t>-007 data (some tension) </a:t>
                </a:r>
              </a:p>
              <a:p>
                <a:pPr lvl="1"/>
                <a:r>
                  <a:rPr lang="en-AU" sz="2000" dirty="0"/>
                  <a:t>all other reaction models produce convex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 b="-13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1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total cross-section, threshold to high-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  <a:blipFill>
                <a:blip r:embed="rId2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11" y="1603899"/>
            <a:ext cx="6441910" cy="409777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Inapplicable on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r>
                  <a:rPr lang="en-AU" sz="2000" dirty="0"/>
                  <a:t> GeV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2000" dirty="0"/>
                  <a:t> undefined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b="0" dirty="0"/>
                  <a:t>ZEUS+H1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=2.1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b="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endParaRPr lang="en-AU" sz="20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dirty="0"/>
                  <a:t>ZEUS 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3.5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/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Reported ZEUS uncertainty in W is large, but uncertainty in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is small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Distorts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blipFill>
                <a:blip r:embed="rId5"/>
                <a:stretch>
                  <a:fillRect l="-1436" t="-3974" r="-2334" b="-92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5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</p:spPr>
            <p:txBody>
              <a:bodyPr/>
              <a:lstStyle/>
              <a:p>
                <a:r>
                  <a:rPr lang="en-US" dirty="0"/>
                  <a:t>Two reaction models provide viable unification</a:t>
                </a:r>
              </a:p>
              <a:p>
                <a:pPr lvl="1"/>
                <a:r>
                  <a:rPr lang="en-US" sz="2200" dirty="0"/>
                  <a:t>differential and total cross-section data</a:t>
                </a:r>
              </a:p>
              <a:p>
                <a:r>
                  <a:rPr lang="en-US" dirty="0"/>
                  <a:t>GPD model does NOT</a:t>
                </a:r>
              </a:p>
              <a:p>
                <a:pPr lvl="1"/>
                <a:r>
                  <a:rPr lang="en-US" sz="2200" dirty="0"/>
                  <a:t>Premature to connect γ + p → J/ψ + p photoproduction data with anything derived from/connected with GPDs</a:t>
                </a:r>
              </a:p>
              <a:p>
                <a:pPr lvl="1"/>
                <a:r>
                  <a:rPr lang="en-US" sz="2200" dirty="0"/>
                  <a:t>Theory predicts that proton mass radius &lt; proton charge radius – see </a:t>
                </a:r>
                <a:r>
                  <a:rPr lang="en-AU" sz="2000" b="0" i="1" dirty="0">
                    <a:solidFill>
                      <a:srgbClr val="212121"/>
                    </a:solidFill>
                    <a:effectLst/>
                  </a:rPr>
                  <a:t>Empirical Determination of the Pion Mass Distribution</a:t>
                </a:r>
                <a:r>
                  <a:rPr lang="en-AU" sz="20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Y-Z. Xu (</a:t>
                </a:r>
                <a:r>
                  <a:rPr lang="ja-JP" altLang="en-US" sz="1800" b="0" i="0" dirty="0">
                    <a:solidFill>
                      <a:srgbClr val="212121"/>
                    </a:solidFill>
                    <a:effectLst/>
                  </a:rPr>
                  <a:t>徐胤禛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) </a:t>
                </a:r>
                <a:r>
                  <a:rPr lang="en-US" altLang="ja-JP" sz="1800" b="0" i="1" dirty="0">
                    <a:solidFill>
                      <a:srgbClr val="212121"/>
                    </a:solidFill>
                    <a:effectLst/>
                  </a:rPr>
                  <a:t>et al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.,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 </a:t>
                </a:r>
                <a:r>
                  <a:rPr lang="en-AU" sz="1800" b="0" i="0" u="sng" strike="noStrike" dirty="0">
                    <a:effectLst/>
                    <a:hlinkClick r:id="rId3"/>
                  </a:rPr>
                  <a:t>NJU-INP 070/23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e-Print: 2302.07361 [hep-</a:t>
                </a:r>
                <a:r>
                  <a:rPr lang="en-AU" sz="1800" b="0" i="0" u="sng" strike="noStrike" dirty="0" err="1">
                    <a:effectLst/>
                    <a:hlinkClick r:id="rId4"/>
                  </a:rPr>
                  <a:t>ph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]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Chin. Phys. Lett. </a:t>
                </a:r>
                <a:r>
                  <a:rPr lang="en-AU" sz="1800" b="0" i="1" u="sng" strike="noStrike" dirty="0">
                    <a:effectLst/>
                    <a:hlinkClick r:id="rId5"/>
                  </a:rPr>
                  <a:t>Express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</a:t>
                </a:r>
                <a:r>
                  <a:rPr lang="en-AU" sz="1800" b="1" i="0" u="sng" strike="noStrike" dirty="0">
                    <a:effectLst/>
                    <a:hlinkClick r:id="rId5"/>
                  </a:rPr>
                  <a:t>40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(2023) 041201/1-7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.</a:t>
                </a:r>
                <a:endParaRPr lang="en-US" sz="220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Best description of data is provided by CSM reaction model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dependence of quark loop is important to differential cross-section near threshold</a:t>
                </a:r>
              </a:p>
              <a:p>
                <a:pPr lvl="1"/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Photoproduction probes quark structure of </a:t>
                </a:r>
                <a14:m>
                  <m:oMath xmlns:m="http://schemas.openxmlformats.org/officeDocument/2006/math"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US" sz="22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glue in proton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  <a:blipFill>
                <a:blip r:embed="rId6"/>
                <a:stretch>
                  <a:fillRect l="-739" t="-864" r="-134" b="-148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7234-7E35-31CE-5568-572CF95F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EED5-7BFF-2D62-0F39-9FD4516C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3600-F2AF-DB6C-5566-D56201BF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3D68328-47EB-4D66-A846-DA23B286F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4" y="568401"/>
            <a:ext cx="3619500" cy="205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 - Basic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4686922" cy="5458403"/>
          </a:xfrm>
        </p:spPr>
        <p:txBody>
          <a:bodyPr/>
          <a:lstStyle/>
          <a:p>
            <a:r>
              <a:rPr lang="en-US" sz="2100" dirty="0"/>
              <a:t>What is the origin of EHM?  </a:t>
            </a:r>
          </a:p>
          <a:p>
            <a:r>
              <a:rPr lang="en-US" sz="2100" dirty="0"/>
              <a:t>Does it lie within QCD?</a:t>
            </a:r>
          </a:p>
          <a:p>
            <a:r>
              <a:rPr lang="en-US" sz="2100" dirty="0"/>
              <a:t>What are EHM’s connections with …  </a:t>
            </a:r>
          </a:p>
          <a:p>
            <a:pPr lvl="1"/>
            <a:r>
              <a:rPr lang="en-US" sz="2100" dirty="0"/>
              <a:t>Gluon and quark confinement?</a:t>
            </a:r>
          </a:p>
          <a:p>
            <a:pPr lvl="1"/>
            <a:r>
              <a:rPr lang="en-US" sz="2100" dirty="0"/>
              <a:t>Dynamical chiral symmetry breaking (DCSB) – quarks massive, yet pion massless?</a:t>
            </a:r>
          </a:p>
          <a:p>
            <a:pPr lvl="1"/>
            <a:r>
              <a:rPr lang="en-US" sz="2100" dirty="0" err="1"/>
              <a:t>Nambu</a:t>
            </a:r>
            <a:r>
              <a:rPr lang="en-US" sz="2100" dirty="0"/>
              <a:t>-Goldstone modes = </a:t>
            </a:r>
            <a:r>
              <a:rPr lang="el-GR" sz="2100" dirty="0"/>
              <a:t>π &amp; </a:t>
            </a:r>
            <a:r>
              <a:rPr lang="en-US" sz="2100" dirty="0"/>
              <a:t>K?</a:t>
            </a:r>
          </a:p>
          <a:p>
            <a:r>
              <a:rPr lang="en-US" sz="2100" dirty="0"/>
              <a:t>What is the role of Higgs in modulating EHM expressions in observable properties of hadrons?</a:t>
            </a:r>
          </a:p>
          <a:p>
            <a:pPr lvl="1"/>
            <a:r>
              <a:rPr lang="en-US" sz="2100" dirty="0"/>
              <a:t>Without Higgs mechanism of mass generation, </a:t>
            </a:r>
            <a:r>
              <a:rPr lang="el-GR" sz="2100" dirty="0"/>
              <a:t>π </a:t>
            </a:r>
            <a:r>
              <a:rPr lang="en-US" sz="2100" dirty="0"/>
              <a:t>and K would be indistinguishable</a:t>
            </a:r>
          </a:p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and wherefrom is mass?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9C5BD-2F83-4B70-84D5-673DFC76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522" y="1524000"/>
            <a:ext cx="6726010" cy="4282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/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-meson mass budgets are practically identical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800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/>
              <p:nvPr/>
            </p:nvSpPr>
            <p:spPr>
              <a:xfrm>
                <a:off x="6170396" y="5763100"/>
                <a:ext cx="52571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-meson mass budgets </a:t>
                </a:r>
              </a:p>
              <a:p>
                <a:r>
                  <a:rPr lang="en-AU" dirty="0"/>
                  <a:t>are completely different from those of 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396" y="5763100"/>
                <a:ext cx="5257178" cy="646331"/>
              </a:xfrm>
              <a:prstGeom prst="rect">
                <a:avLst/>
              </a:prstGeom>
              <a:blipFill>
                <a:blip r:embed="rId4"/>
                <a:stretch>
                  <a:fillRect l="-927" t="-471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E9E3902-B1FC-8F49-1641-AEFC470687A1}"/>
              </a:ext>
            </a:extLst>
          </p:cNvPr>
          <p:cNvSpPr txBox="1"/>
          <p:nvPr/>
        </p:nvSpPr>
        <p:spPr>
          <a:xfrm>
            <a:off x="9745866" y="217317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Decompositions 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9794AD-E768-2FDF-7320-B5F397B63383}"/>
              </a:ext>
            </a:extLst>
          </p:cNvPr>
          <p:cNvCxnSpPr/>
          <p:nvPr/>
        </p:nvCxnSpPr>
        <p:spPr bwMode="auto">
          <a:xfrm flipV="1">
            <a:off x="7772400" y="3200400"/>
            <a:ext cx="1371600" cy="114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B423F9-9C35-1D20-7AC4-2C5A10F1E75A}"/>
                  </a:ext>
                </a:extLst>
              </p:cNvPr>
              <p:cNvSpPr txBox="1"/>
              <p:nvPr/>
            </p:nvSpPr>
            <p:spPr>
              <a:xfrm>
                <a:off x="8203312" y="3480810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↑↓ →↑↑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B423F9-9C35-1D20-7AC4-2C5A10F1E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312" y="3480810"/>
                <a:ext cx="9124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8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199A-AAF0-4631-8CD2-395E5D3C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Chromodynamics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43E0-7D22-41DD-8F87-6BF712C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0972800" cy="1298730"/>
          </a:xfrm>
        </p:spPr>
        <p:txBody>
          <a:bodyPr/>
          <a:lstStyle/>
          <a:p>
            <a:r>
              <a:rPr lang="en-GB" sz="2400" dirty="0"/>
              <a:t>One-line Lagrangian – expressed in terms of gluon and quark </a:t>
            </a:r>
            <a:r>
              <a:rPr lang="en-GB" sz="2400" dirty="0" err="1"/>
              <a:t>partons</a:t>
            </a:r>
            <a:endParaRPr lang="en-GB" sz="2400" dirty="0"/>
          </a:p>
          <a:p>
            <a:r>
              <a:rPr lang="en-GB" sz="2400" dirty="0"/>
              <a:t>Which are NOT the degrees-of-freedom measured in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B03F-AADC-48DA-95DC-C1B86C5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DCD6-022C-4D11-9E22-165645ED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8AE9-9621-4A65-92B3-83A0E585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/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Questions</a:t>
                </a:r>
              </a:p>
              <a:p>
                <a:r>
                  <a:rPr lang="en-GB" sz="2400" kern="0" dirty="0"/>
                  <a:t>What are the (asymptotic) detectable degrees-of-freedom?</a:t>
                </a:r>
              </a:p>
              <a:p>
                <a:r>
                  <a:rPr lang="en-GB" sz="2400" kern="0" dirty="0"/>
                  <a:t>How are they built from the Lagrangian degrees-of-freedom? </a:t>
                </a:r>
              </a:p>
              <a:p>
                <a:r>
                  <a:rPr lang="en-GB" sz="2400" kern="0" dirty="0"/>
                  <a:t>Is QCD really the theory of strong interactions?</a:t>
                </a:r>
              </a:p>
              <a:p>
                <a:r>
                  <a:rPr lang="en-GB" sz="2400" kern="0" dirty="0"/>
                  <a:t>Is QCD really a theory … or just another EFT?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sz="2400" kern="0" dirty="0"/>
                  <a:t>  	   </a:t>
                </a:r>
                <a14:m>
                  <m:oMath xmlns:m="http://schemas.openxmlformats.org/officeDocument/2006/math">
                    <m:r>
                      <a:rPr lang="en-GB" sz="2400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kern="0" dirty="0"/>
                  <a:t> Implications far beyond Standard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blipFill>
                <a:blip r:embed="rId3"/>
                <a:stretch>
                  <a:fillRect l="-1333" t="-5164" b="-11408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3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9412A-754B-2D96-8C01-3FAF6F5D7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2F163F4B-D0AA-42EF-A3AE-3F1F85E5C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016BA92-AE0D-E82A-82FD-CEA2650F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POETIC XI FIU Miami 2025/02/24-28                                                  (35)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2FF8D-97C8-B8B3-07F5-5AA0078C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463 .. 25/02/25 ..."Insights into Hadron Gravitational Form Factors"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7269534-6032-5FFB-C6C6-F5C96223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8D274345-7102-9BA2-D32F-670E16B6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D2A662-B330-FBA8-316A-339650D85254}"/>
              </a:ext>
            </a:extLst>
          </p:cNvPr>
          <p:cNvSpPr txBox="1"/>
          <p:nvPr/>
        </p:nvSpPr>
        <p:spPr>
          <a:xfrm>
            <a:off x="4826469" y="6333254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the Beginning…</a:t>
            </a:r>
          </a:p>
        </p:txBody>
      </p:sp>
    </p:spTree>
    <p:extLst>
      <p:ext uri="{BB962C8B-B14F-4D97-AF65-F5344CB8AC3E}">
        <p14:creationId xmlns:p14="http://schemas.microsoft.com/office/powerpoint/2010/main" val="32625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Ancient History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45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1100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POETIC XI FIU Miami 2025/02/24-28                                                  (35)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463 .. 25/02/25 ..."Insights into Hadron Gravitational Form Factors"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1BD30C-B992-E87E-09C3-C545CE85BF40}"/>
                  </a:ext>
                </a:extLst>
              </p:cNvPr>
              <p:cNvSpPr txBox="1"/>
              <p:nvPr/>
            </p:nvSpPr>
            <p:spPr>
              <a:xfrm>
                <a:off x="3260760" y="846247"/>
                <a:ext cx="5905848" cy="613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Cornwall’s estimate: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400" i="0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i="0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AU" sz="2400" i="0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=0.5</m:t>
                    </m:r>
                    <m:d>
                      <m:dPr>
                        <m:ctrlPr>
                          <a:rPr lang="en-AU" sz="240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0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m:rPr>
                        <m:sty m:val="p"/>
                      </m:rPr>
                      <a:rPr lang="en-AU" sz="2400" i="0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GeV</m:t>
                    </m:r>
                    <m:r>
                      <a:rPr lang="en-AU" sz="2400" b="0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2400" b="0" i="1" smtClean="0">
                            <a:ln w="0"/>
                            <a:solidFill>
                              <a:srgbClr val="008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AU" sz="2400" dirty="0">
                  <a:ln w="0"/>
                  <a:solidFill>
                    <a:srgbClr val="008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1BD30C-B992-E87E-09C3-C545CE85B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760" y="846247"/>
                <a:ext cx="5905848" cy="613886"/>
              </a:xfrm>
              <a:prstGeom prst="rect">
                <a:avLst/>
              </a:prstGeom>
              <a:blipFill>
                <a:blip r:embed="rId7"/>
                <a:stretch>
                  <a:fillRect l="-1961" b="-158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2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38755</TotalTime>
  <Words>7388</Words>
  <Application>Microsoft Office PowerPoint</Application>
  <PresentationFormat>Widescreen</PresentationFormat>
  <Paragraphs>713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Adobe Hebrew</vt:lpstr>
      <vt:lpstr>Algerian</vt:lpstr>
      <vt:lpstr>-apple-system</vt:lpstr>
      <vt:lpstr>Arial</vt:lpstr>
      <vt:lpstr>Brush Script MT</vt:lpstr>
      <vt:lpstr>Calibri</vt:lpstr>
      <vt:lpstr>Cambria Math</vt:lpstr>
      <vt:lpstr>Freestyle Script</vt:lpstr>
      <vt:lpstr>Lucida Calligraphy</vt:lpstr>
      <vt:lpstr>Lucida Handwriting</vt:lpstr>
      <vt:lpstr>Open Sans</vt:lpstr>
      <vt:lpstr>Times New Roman</vt:lpstr>
      <vt:lpstr>Trebuchet MS</vt:lpstr>
      <vt:lpstr>Wingdings</vt:lpstr>
      <vt:lpstr>blue_2007</vt:lpstr>
      <vt:lpstr> </vt:lpstr>
      <vt:lpstr>Basic Questions in Nature … </vt:lpstr>
      <vt:lpstr>Basic Questions in Nature … that insightful physics might answer in foreseeable future</vt:lpstr>
      <vt:lpstr>Our Universe</vt:lpstr>
      <vt:lpstr>Emergence of Hadron Mass</vt:lpstr>
      <vt:lpstr>Emergence of Hadron Mass - Basic Questions</vt:lpstr>
      <vt:lpstr>Quantum Chromodynamics</vt:lpstr>
      <vt:lpstr>PowerPoint Presentation</vt:lpstr>
      <vt:lpstr>Ancient History</vt:lpstr>
      <vt:lpstr>Ancient History</vt:lpstr>
      <vt:lpstr>QCD’s Running Coupling</vt:lpstr>
      <vt:lpstr>PowerPoint Presentation</vt:lpstr>
      <vt:lpstr>Process independent  effective charge = running coupling</vt:lpstr>
      <vt:lpstr>EHM Basics</vt:lpstr>
      <vt:lpstr>Charting EHM using High Intensity, High Luminosity Facilities</vt:lpstr>
      <vt:lpstr>Charting EHM</vt:lpstr>
      <vt:lpstr>Pseudoscalar Meson Electromagnetic Form Factors</vt:lpstr>
      <vt:lpstr>Hard QCD Prediction</vt:lpstr>
      <vt:lpstr>Hard QCD Prediction</vt:lpstr>
      <vt:lpstr>Pseudoscalar Meson Electromagnetic Form Factors</vt:lpstr>
      <vt:lpstr>Pion Form Factor</vt:lpstr>
      <vt:lpstr>Pion Form Factor</vt:lpstr>
      <vt:lpstr>Hadron Gravitational Form Factors</vt:lpstr>
      <vt:lpstr>Pion and kaon gravitational form factors</vt:lpstr>
      <vt:lpstr>Meson Gravitational Form Factors </vt:lpstr>
      <vt:lpstr>PowerPoint Presentation</vt:lpstr>
      <vt:lpstr>Nucleon as a Bound State</vt:lpstr>
      <vt:lpstr>Nucleon Gravitational Form Factors</vt:lpstr>
      <vt:lpstr>Predicted GFFs</vt:lpstr>
      <vt:lpstr>GFF Species Decomposition (scale dependent, ζ_2=2GeV)</vt:lpstr>
      <vt:lpstr>GFF Species Decomposition (scale dependent, ζ_2=2GeV)</vt:lpstr>
      <vt:lpstr>Proton Pressure Profiles</vt:lpstr>
      <vt:lpstr>Electron Ion Collider</vt:lpstr>
      <vt:lpstr>Synergy of Experiment, Phenomenology, Theory</vt:lpstr>
      <vt:lpstr>Emergent Hadron Mass</vt:lpstr>
      <vt:lpstr>PowerPoint Presentation</vt:lpstr>
      <vt:lpstr>PowerPoint Presentation</vt:lpstr>
      <vt:lpstr>Process-independent Effective Charge</vt:lpstr>
      <vt:lpstr>Charged kaon form factor</vt:lpstr>
      <vt:lpstr>Charged kaon form factor</vt:lpstr>
      <vt:lpstr>Summary F_π (Q^2 ) &amp; F_K (Q^2 )</vt:lpstr>
      <vt:lpstr>All-orders evolution</vt:lpstr>
      <vt:lpstr>AO Evolution</vt:lpstr>
      <vt:lpstr>AO Evolution</vt:lpstr>
      <vt:lpstr>AO Evolution</vt:lpstr>
      <vt:lpstr>Gravitational Form Factors Mass, Spin, Pressure Distributions</vt:lpstr>
      <vt:lpstr>Gravitational Form Factors Mass, Spin, Pressure Distributions</vt:lpstr>
      <vt:lpstr>Gravitational Form Factors Mass, Spin, Pressure Distributions</vt:lpstr>
      <vt:lpstr>Photoproduction of heavy vector mesons</vt:lpstr>
      <vt:lpstr>EHM Measurements How does the mass of the nucleon arise? </vt:lpstr>
      <vt:lpstr>J/ψ photoproduction:    from threshold to very high energies</vt:lpstr>
      <vt:lpstr>J/ψ photoproduction:      threshold differential cross-section</vt:lpstr>
      <vt:lpstr>J/ψ photoproduction:      total cross-section, threshold to high-W</vt:lpstr>
      <vt:lpstr>J/ψ photoproduction:    from threshold to very high energies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1419</cp:revision>
  <cp:lastPrinted>2020-11-23T07:46:17Z</cp:lastPrinted>
  <dcterms:created xsi:type="dcterms:W3CDTF">2020-11-23T03:31:27Z</dcterms:created>
  <dcterms:modified xsi:type="dcterms:W3CDTF">2025-02-25T11:11:51Z</dcterms:modified>
</cp:coreProperties>
</file>