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  <p:sldMasterId id="2147484017" r:id="rId2"/>
  </p:sldMasterIdLst>
  <p:notesMasterIdLst>
    <p:notesMasterId r:id="rId23"/>
  </p:notesMasterIdLst>
  <p:handoutMasterIdLst>
    <p:handoutMasterId r:id="rId24"/>
  </p:handoutMasterIdLst>
  <p:sldIdLst>
    <p:sldId id="2147471287" r:id="rId3"/>
    <p:sldId id="2147471286" r:id="rId4"/>
    <p:sldId id="2147471289" r:id="rId5"/>
    <p:sldId id="2147471291" r:id="rId6"/>
    <p:sldId id="2147471283" r:id="rId7"/>
    <p:sldId id="2147471292" r:id="rId8"/>
    <p:sldId id="281" r:id="rId9"/>
    <p:sldId id="2147471293" r:id="rId10"/>
    <p:sldId id="2147471290" r:id="rId11"/>
    <p:sldId id="2147471296" r:id="rId12"/>
    <p:sldId id="2147471297" r:id="rId13"/>
    <p:sldId id="2147471298" r:id="rId14"/>
    <p:sldId id="2147471301" r:id="rId15"/>
    <p:sldId id="2147471299" r:id="rId16"/>
    <p:sldId id="2147471300" r:id="rId17"/>
    <p:sldId id="2147471288" r:id="rId18"/>
    <p:sldId id="2147471294" r:id="rId19"/>
    <p:sldId id="2147471295" r:id="rId20"/>
    <p:sldId id="2147471284" r:id="rId21"/>
    <p:sldId id="2147471285" r:id="rId22"/>
  </p:sldIdLst>
  <p:sldSz cx="9144000" cy="5143500" type="screen16x9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" userDrawn="1">
          <p15:clr>
            <a:srgbClr val="A4A3A4"/>
          </p15:clr>
        </p15:guide>
        <p15:guide id="2" orient="horz" pos="3240" userDrawn="1">
          <p15:clr>
            <a:srgbClr val="A4A3A4"/>
          </p15:clr>
        </p15:guide>
        <p15:guide id="3" orient="horz" pos="876" userDrawn="1">
          <p15:clr>
            <a:srgbClr val="A4A3A4"/>
          </p15:clr>
        </p15:guide>
        <p15:guide id="4" orient="horz" pos="588" userDrawn="1">
          <p15:clr>
            <a:srgbClr val="A4A3A4"/>
          </p15:clr>
        </p15:guide>
        <p15:guide id="5" orient="horz" pos="2436" userDrawn="1">
          <p15:clr>
            <a:srgbClr val="A4A3A4"/>
          </p15:clr>
        </p15:guide>
        <p15:guide id="6" pos="5544" userDrawn="1">
          <p15:clr>
            <a:srgbClr val="A4A3A4"/>
          </p15:clr>
        </p15:guide>
        <p15:guide id="7" pos="312" userDrawn="1">
          <p15:clr>
            <a:srgbClr val="A4A3A4"/>
          </p15:clr>
        </p15:guide>
        <p15:guide id="8" pos="144" userDrawn="1">
          <p15:clr>
            <a:srgbClr val="A4A3A4"/>
          </p15:clr>
        </p15:guide>
        <p15:guide id="9" orient="horz" pos="1932" userDrawn="1">
          <p15:clr>
            <a:srgbClr val="A4A3A4"/>
          </p15:clr>
        </p15:guide>
        <p15:guide id="10" orient="horz" pos="30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4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89C389-FA59-BA85-823A-625D2CD19B89}" name="KSM" initials="KSM" userId="KSM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  <p:cmAuthor id="1" name="Hotz, Cara Carpenter" initials="HCC" lastIdx="1" clrIdx="1">
    <p:extLst>
      <p:ext uri="{19B8F6BF-5375-455C-9EA6-DF929625EA0E}">
        <p15:presenceInfo xmlns:p15="http://schemas.microsoft.com/office/powerpoint/2012/main" userId="S::chotz@anl.gov::33414e8c-15b9-45dc-a1d3-d646a0d47c41" providerId="AD"/>
      </p:ext>
    </p:extLst>
  </p:cmAuthor>
  <p:cmAuthor id="2" name="KSM" initials="KSM" lastIdx="27" clrIdx="2">
    <p:extLst>
      <p:ext uri="{19B8F6BF-5375-455C-9EA6-DF929625EA0E}">
        <p15:presenceInfo xmlns:p15="http://schemas.microsoft.com/office/powerpoint/2012/main" userId="KS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8E8E"/>
    <a:srgbClr val="D39B6D"/>
    <a:srgbClr val="BF5B00"/>
    <a:srgbClr val="5193BB"/>
    <a:srgbClr val="00609C"/>
    <a:srgbClr val="EBCCB4"/>
    <a:srgbClr val="040404"/>
    <a:srgbClr val="007975"/>
    <a:srgbClr val="3A0069"/>
    <a:srgbClr val="474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36" autoAdjust="0"/>
    <p:restoredTop sz="94497" autoAdjust="0"/>
  </p:normalViewPr>
  <p:slideViewPr>
    <p:cSldViewPr snapToGrid="0" showGuides="1">
      <p:cViewPr varScale="1">
        <p:scale>
          <a:sx n="141" d="100"/>
          <a:sy n="141" d="100"/>
        </p:scale>
        <p:origin x="176" y="1888"/>
      </p:cViewPr>
      <p:guideLst>
        <p:guide orient="horz" pos="204"/>
        <p:guide orient="horz" pos="3240"/>
        <p:guide orient="horz" pos="876"/>
        <p:guide orient="horz" pos="588"/>
        <p:guide orient="horz" pos="2436"/>
        <p:guide pos="5544"/>
        <p:guide pos="312"/>
        <p:guide pos="144"/>
        <p:guide orient="horz" pos="1932"/>
        <p:guide orient="horz" pos="3012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200" d="100"/>
        <a:sy n="200" d="100"/>
      </p:scale>
      <p:origin x="0" y="-10920"/>
    </p:cViewPr>
  </p:sorterViewPr>
  <p:notesViewPr>
    <p:cSldViewPr snapToGrid="0" showGuides="1">
      <p:cViewPr>
        <p:scale>
          <a:sx n="125" d="100"/>
          <a:sy n="125" d="100"/>
        </p:scale>
        <p:origin x="1788" y="-2970"/>
      </p:cViewPr>
      <p:guideLst>
        <p:guide orient="horz" pos="2944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586441-6876-4442-B5D7-E121F67C5A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" y="4"/>
            <a:ext cx="3012001" cy="462721"/>
          </a:xfrm>
          <a:prstGeom prst="rect">
            <a:avLst/>
          </a:prstGeom>
        </p:spPr>
        <p:txBody>
          <a:bodyPr vert="horz" lIns="87438" tIns="43720" rIns="87438" bIns="43720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F0EF77-5774-4D3D-9007-E044ED7DBF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566" y="4"/>
            <a:ext cx="3012001" cy="462721"/>
          </a:xfrm>
          <a:prstGeom prst="rect">
            <a:avLst/>
          </a:prstGeom>
        </p:spPr>
        <p:txBody>
          <a:bodyPr vert="horz" lIns="87438" tIns="43720" rIns="87438" bIns="43720" rtlCol="0"/>
          <a:lstStyle>
            <a:lvl1pPr algn="r">
              <a:defRPr sz="1100"/>
            </a:lvl1pPr>
          </a:lstStyle>
          <a:p>
            <a:fld id="{C2BEEF89-53E3-4A4D-B6B2-DC9D3345AEF6}" type="datetimeFigureOut">
              <a:rPr lang="en-US" smtClean="0"/>
              <a:t>2/24/25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DD89A-AA2F-45F7-8399-873E88281D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" y="8773355"/>
            <a:ext cx="3012001" cy="462720"/>
          </a:xfrm>
          <a:prstGeom prst="rect">
            <a:avLst/>
          </a:prstGeom>
        </p:spPr>
        <p:txBody>
          <a:bodyPr vert="horz" lIns="87438" tIns="43720" rIns="87438" bIns="43720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62F4B-195F-490F-B434-590C81488C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566" y="8773355"/>
            <a:ext cx="3012001" cy="462720"/>
          </a:xfrm>
          <a:prstGeom prst="rect">
            <a:avLst/>
          </a:prstGeom>
        </p:spPr>
        <p:txBody>
          <a:bodyPr vert="horz" lIns="87438" tIns="43720" rIns="87438" bIns="43720" rtlCol="0" anchor="b"/>
          <a:lstStyle>
            <a:lvl1pPr algn="r">
              <a:defRPr sz="1100"/>
            </a:lvl1pPr>
          </a:lstStyle>
          <a:p>
            <a:fld id="{4932D065-BAAD-4E68-819A-2D2A9E753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2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610" y="8772668"/>
            <a:ext cx="3011699" cy="461804"/>
          </a:xfrm>
          <a:prstGeom prst="rect">
            <a:avLst/>
          </a:prstGeom>
        </p:spPr>
        <p:txBody>
          <a:bodyPr vert="horz" lIns="92418" tIns="46210" rIns="92418" bIns="46210" rtlCol="0"/>
          <a:lstStyle>
            <a:lvl1pPr algn="l">
              <a:defRPr sz="1200"/>
            </a:lvl1pPr>
          </a:lstStyle>
          <a:p>
            <a:fld id="{8080A489-9093-C54A-B1C3-374F661A0010}" type="datetimeFigureOut">
              <a:rPr lang="en-US" smtClean="0"/>
              <a:pPr/>
              <a:t>2/24/25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231775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10" rIns="92418" bIns="4621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34384" y="4048692"/>
            <a:ext cx="6081315" cy="4494679"/>
          </a:xfrm>
          <a:prstGeom prst="rect">
            <a:avLst/>
          </a:prstGeom>
        </p:spPr>
        <p:txBody>
          <a:bodyPr vert="horz" lIns="92418" tIns="46210" rIns="92418" bIns="4621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</p:spPr>
        <p:txBody>
          <a:bodyPr vert="horz" lIns="92418" tIns="46210" rIns="92418" bIns="46210" rtlCol="0" anchor="t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 descr="A sunset over a field">
            <a:extLst>
              <a:ext uri="{FF2B5EF4-FFF2-40B4-BE49-F238E27FC236}">
                <a16:creationId xmlns:a16="http://schemas.microsoft.com/office/drawing/2014/main" id="{AA542FAC-CFD1-6269-4F14-2F88253AA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8135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DA78B4-509F-324D-0906-C445683FD6BE}"/>
              </a:ext>
            </a:extLst>
          </p:cNvPr>
          <p:cNvSpPr/>
          <p:nvPr userDrawn="1"/>
        </p:nvSpPr>
        <p:spPr>
          <a:xfrm>
            <a:off x="7735" y="592627"/>
            <a:ext cx="9128529" cy="4550873"/>
          </a:xfrm>
          <a:prstGeom prst="rect">
            <a:avLst/>
          </a:prstGeom>
          <a:solidFill>
            <a:schemeClr val="accent2">
              <a:lumMod val="75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DBF907-6073-E120-FD0E-DBDF4F6DF421}"/>
              </a:ext>
            </a:extLst>
          </p:cNvPr>
          <p:cNvSpPr/>
          <p:nvPr userDrawn="1"/>
        </p:nvSpPr>
        <p:spPr>
          <a:xfrm>
            <a:off x="7736" y="2135535"/>
            <a:ext cx="9128529" cy="30079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A653E3-0884-0B4A-32BD-44234CC41F0C}"/>
              </a:ext>
            </a:extLst>
          </p:cNvPr>
          <p:cNvSpPr/>
          <p:nvPr userDrawn="1"/>
        </p:nvSpPr>
        <p:spPr>
          <a:xfrm>
            <a:off x="0" y="3846513"/>
            <a:ext cx="9143999" cy="1287392"/>
          </a:xfrm>
          <a:prstGeom prst="rect">
            <a:avLst/>
          </a:prstGeom>
          <a:solidFill>
            <a:srgbClr val="0060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A9B4E45-14DA-690C-2873-8EE6AE439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464" y="3029295"/>
            <a:ext cx="4368800" cy="806805"/>
          </a:xfrm>
        </p:spPr>
        <p:txBody>
          <a:bodyPr bIns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 one or two lines (delete if not needed)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15DC9C-6CAF-B8F4-256A-1250684273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5464" y="2044231"/>
            <a:ext cx="4368800" cy="1037877"/>
          </a:xfrm>
        </p:spPr>
        <p:txBody>
          <a:bodyPr bIns="0" anchor="b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b="1" dirty="0"/>
              <a:t>Presentation Title one or two lines</a:t>
            </a:r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CE1CB4E-579D-E5E2-5DF1-1F29377F6A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464" y="3853562"/>
            <a:ext cx="2760663" cy="303142"/>
          </a:xfrm>
        </p:spPr>
        <p:txBody>
          <a:bodyPr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 dirty="0"/>
              <a:t>Slide Author 1</a:t>
            </a: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2982CDE-5F14-3A97-FB44-27496959AA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5464" y="4166299"/>
            <a:ext cx="2760663" cy="303142"/>
          </a:xfrm>
        </p:spPr>
        <p:txBody>
          <a:bodyPr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Argonne National Laboratory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D9988E-3297-F0A8-C110-A811639CB2AB}"/>
              </a:ext>
            </a:extLst>
          </p:cNvPr>
          <p:cNvGrpSpPr/>
          <p:nvPr userDrawn="1"/>
        </p:nvGrpSpPr>
        <p:grpSpPr>
          <a:xfrm>
            <a:off x="203722" y="4539255"/>
            <a:ext cx="8830730" cy="548640"/>
            <a:chOff x="203722" y="4539255"/>
            <a:chExt cx="8830730" cy="5486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D2340CA-370F-37B4-82E8-626777A9F7DC}"/>
                </a:ext>
              </a:extLst>
            </p:cNvPr>
            <p:cNvGrpSpPr/>
            <p:nvPr/>
          </p:nvGrpSpPr>
          <p:grpSpPr>
            <a:xfrm>
              <a:off x="203722" y="4539255"/>
              <a:ext cx="8830730" cy="548640"/>
              <a:chOff x="175746" y="4851259"/>
              <a:chExt cx="8830730" cy="548640"/>
            </a:xfrm>
          </p:grpSpPr>
          <p:pic>
            <p:nvPicPr>
              <p:cNvPr id="15" name="Picture 14" descr="A black and white logo&#10;&#10;Description automatically generated with low confidence">
                <a:extLst>
                  <a:ext uri="{FF2B5EF4-FFF2-40B4-BE49-F238E27FC236}">
                    <a16:creationId xmlns:a16="http://schemas.microsoft.com/office/drawing/2014/main" id="{CF9C170D-BC8D-2E8D-4D40-DAF5EB901B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5746" y="4967928"/>
                <a:ext cx="1103396" cy="274320"/>
              </a:xfrm>
              <a:prstGeom prst="rect">
                <a:avLst/>
              </a:prstGeom>
            </p:spPr>
          </p:pic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88FA9879-0F79-F8AC-BF6F-B62D550B2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37144" y="4851259"/>
                <a:ext cx="1569332" cy="548640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1AED6F-46D7-3F1F-A3D1-1BA2D1B068AC}"/>
                </a:ext>
              </a:extLst>
            </p:cNvPr>
            <p:cNvSpPr txBox="1"/>
            <p:nvPr/>
          </p:nvSpPr>
          <p:spPr>
            <a:xfrm>
              <a:off x="1347898" y="4607881"/>
              <a:ext cx="20388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>
                  <a:solidFill>
                    <a:schemeClr val="bg1">
                      <a:lumMod val="85000"/>
                    </a:schemeClr>
                  </a:solidFill>
                </a:rPr>
                <a:t>This work is supported by the U.S. Department of</a:t>
              </a:r>
            </a:p>
            <a:p>
              <a:r>
                <a:rPr lang="en-US" sz="600" dirty="0">
                  <a:solidFill>
                    <a:schemeClr val="bg1">
                      <a:lumMod val="85000"/>
                    </a:schemeClr>
                  </a:solidFill>
                </a:rPr>
                <a:t>Energy, Office of Science, Office of Nuclear Physics,</a:t>
              </a:r>
            </a:p>
            <a:p>
              <a:r>
                <a:rPr lang="en-US" sz="600" dirty="0">
                  <a:solidFill>
                    <a:schemeClr val="bg1">
                      <a:lumMod val="85000"/>
                    </a:schemeClr>
                  </a:solidFill>
                </a:rPr>
                <a:t>under contract DE-AC02-06CH11357.</a:t>
              </a:r>
            </a:p>
          </p:txBody>
        </p:sp>
      </p:grp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CAF3169D-CE9B-E600-376B-6DE629C738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91668" y="3853562"/>
            <a:ext cx="2760663" cy="295275"/>
          </a:xfrm>
        </p:spPr>
        <p:txBody>
          <a:bodyPr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 dirty="0"/>
              <a:t>Slide Author 2 (optional)</a:t>
            </a:r>
            <a:endParaRPr lang="en-US" dirty="0"/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9B27E526-8810-A3BD-F0B2-631B278612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1668" y="4166299"/>
            <a:ext cx="2760663" cy="291635"/>
          </a:xfrm>
        </p:spPr>
        <p:txBody>
          <a:bodyPr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Institution (optional)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FCAF6029-A29E-9FE4-E416-F0E9BDAD9F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0137" y="3865620"/>
            <a:ext cx="2760663" cy="295275"/>
          </a:xfrm>
        </p:spPr>
        <p:txBody>
          <a:bodyPr bIns="0" anchor="b"/>
          <a:lstStyle>
            <a:lvl1pPr marL="0" indent="0" algn="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 dirty="0"/>
              <a:t>Workshop/Meeting Info</a:t>
            </a:r>
            <a:endParaRPr lang="en-US" dirty="0"/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36D0AAA9-6373-782A-0A3B-E5E8C7D88D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0137" y="4178357"/>
            <a:ext cx="2760663" cy="291635"/>
          </a:xfrm>
        </p:spPr>
        <p:txBody>
          <a:bodyPr bIns="0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17F0204-DF70-889F-CE07-47F6571E4A3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02163" y="592627"/>
            <a:ext cx="4338636" cy="32602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721B49B0-DCFF-06C9-9110-E1B035C90C8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3201" y="592138"/>
            <a:ext cx="4125518" cy="1338358"/>
          </a:xfrm>
        </p:spPr>
        <p:txBody>
          <a:bodyPr/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A02951E7-A31B-E39D-5BAE-74DC4FC7D0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62827" y="3701982"/>
            <a:ext cx="1577974" cy="150880"/>
          </a:xfrm>
        </p:spPr>
        <p:txBody>
          <a:bodyPr anchor="b"/>
          <a:lstStyle>
            <a:lvl1pPr marL="0" indent="0" algn="r">
              <a:buNone/>
              <a:defRPr sz="600" i="1">
                <a:solidFill>
                  <a:schemeClr val="bg1">
                    <a:lumMod val="85000"/>
                  </a:schemeClr>
                </a:solidFill>
              </a:defRPr>
            </a:lvl1pPr>
            <a:lvl2pPr marL="284162" indent="0" algn="r">
              <a:buNone/>
              <a:defRPr sz="600" i="1">
                <a:solidFill>
                  <a:schemeClr val="bg1">
                    <a:lumMod val="85000"/>
                  </a:schemeClr>
                </a:solidFill>
              </a:defRPr>
            </a:lvl2pPr>
          </a:lstStyle>
          <a:p>
            <a:pPr lvl="0"/>
            <a:r>
              <a:rPr lang="en-US" dirty="0"/>
              <a:t>Figure Credit (delete if not needed)</a:t>
            </a:r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C72F2B4A-4079-FFAC-6D3C-FA5B3DC0A9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50745" y="1782209"/>
            <a:ext cx="1577974" cy="150880"/>
          </a:xfrm>
        </p:spPr>
        <p:txBody>
          <a:bodyPr anchor="b"/>
          <a:lstStyle>
            <a:lvl1pPr marL="0" indent="0" algn="r">
              <a:buNone/>
              <a:defRPr sz="600" i="1">
                <a:solidFill>
                  <a:schemeClr val="bg1">
                    <a:lumMod val="85000"/>
                  </a:schemeClr>
                </a:solidFill>
              </a:defRPr>
            </a:lvl1pPr>
            <a:lvl2pPr marL="284162" indent="0" algn="r">
              <a:buNone/>
              <a:defRPr sz="600" i="1">
                <a:solidFill>
                  <a:schemeClr val="bg1">
                    <a:lumMod val="85000"/>
                  </a:schemeClr>
                </a:solidFill>
              </a:defRPr>
            </a:lvl2pPr>
          </a:lstStyle>
          <a:p>
            <a:pPr lvl="0"/>
            <a:r>
              <a:rPr lang="en-US" dirty="0"/>
              <a:t>Figure Credit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115537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2443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6"/>
            <a:ext cx="4114800" cy="1891757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89175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71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1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1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15173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none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arial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744652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745670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4536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61767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1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553FCEA6-A2E1-4FBB-B75D-C0D0D0EBA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4120" y="4888860"/>
            <a:ext cx="365760" cy="13716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8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978571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8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168" y="2217548"/>
            <a:ext cx="3025121" cy="777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6EAD72-ACE3-58B2-05E0-199FBEA355E2}"/>
              </a:ext>
            </a:extLst>
          </p:cNvPr>
          <p:cNvGrpSpPr/>
          <p:nvPr userDrawn="1"/>
        </p:nvGrpSpPr>
        <p:grpSpPr>
          <a:xfrm>
            <a:off x="1107589" y="2179943"/>
            <a:ext cx="3176801" cy="852400"/>
            <a:chOff x="921159" y="2169231"/>
            <a:chExt cx="2098944" cy="56318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2F3FF0-EF03-9DDD-3A6F-6752ED160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033" y="2169231"/>
              <a:ext cx="459070" cy="397545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A9B6C0B-D8E0-FBEC-188A-90B324FB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932" y="2651964"/>
              <a:ext cx="66258" cy="80456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D34245F-91F6-675D-0161-975607FB4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754" y="2651964"/>
              <a:ext cx="73357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80F258-676D-38DD-F768-1F70094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43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3FB4BC-8E86-BF21-E7DB-50A6AD9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200" y="2651964"/>
              <a:ext cx="16564" cy="804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558D9F5-8DA3-2C55-EF2C-4E3C8B93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695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A1F83F-2FA7-029D-A639-6622C643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16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924EC1-D62D-244C-1910-578F30F4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438" y="2651964"/>
              <a:ext cx="73357" cy="80456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7E569B6-DF89-6FCC-1D71-EEAB95E1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59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E8D1774-4E0C-F3E6-24B8-B7412138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280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8B4D9F1-53D7-1C4F-12DF-A312FAD3F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651964"/>
              <a:ext cx="73357" cy="80456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DF51265-9C31-4D79-2138-F19670D24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360" y="2651964"/>
              <a:ext cx="54426" cy="80456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E538D9-F0E9-42CF-5DCB-3D4EBD4CC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350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BF2FBD0-8400-6675-E82F-4B9063307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637" y="2651964"/>
              <a:ext cx="56792" cy="80456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2D30328-A51C-53FB-8209-564E27CAB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3241" y="2651964"/>
              <a:ext cx="73357" cy="80456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D16D5B-931B-0128-A1A4-90E97E7BB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162" y="2651964"/>
              <a:ext cx="56792" cy="80456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876C20-FE73-31D0-67F2-EB7917ABD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261" y="2651964"/>
              <a:ext cx="70990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FFAEC3-759A-B591-0853-1280BD83E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984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22D4BAB-F924-B047-CC79-84D28251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420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1F35CF-3769-19E3-4BF1-534257665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59" y="2249686"/>
              <a:ext cx="272129" cy="312357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CC2208-1754-ACCD-8285-B18BC947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050" y="2327776"/>
              <a:ext cx="111218" cy="234268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7587BD-FD32-E10C-E06B-69806FAF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734" y="2327776"/>
              <a:ext cx="222436" cy="357317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6C3A47-966E-8DF9-31DC-730F1AA8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6635" y="2327776"/>
              <a:ext cx="212971" cy="239000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AE29258-C776-91F7-ACDE-D787252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368" y="2325409"/>
              <a:ext cx="184575" cy="236634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5B86B4B-65CC-8B99-06C6-97CDE959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101" y="2325409"/>
              <a:ext cx="182208" cy="236634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917A3ED-11CD-D5A1-975B-A2A055B7A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327776"/>
              <a:ext cx="191674" cy="239000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89282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4BD79297-CA58-51E5-76BA-96B356C4C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4488689"/>
          </a:xfrm>
          <a:prstGeom prst="rect">
            <a:avLst/>
          </a:prstGeom>
        </p:spPr>
      </p:pic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5" y="4562476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21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 descr="A sunset over a field">
            <a:extLst>
              <a:ext uri="{FF2B5EF4-FFF2-40B4-BE49-F238E27FC236}">
                <a16:creationId xmlns:a16="http://schemas.microsoft.com/office/drawing/2014/main" id="{AA542FAC-CFD1-6269-4F14-2F88253AA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8135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DA78B4-509F-324D-0906-C445683FD6BE}"/>
              </a:ext>
            </a:extLst>
          </p:cNvPr>
          <p:cNvSpPr/>
          <p:nvPr userDrawn="1"/>
        </p:nvSpPr>
        <p:spPr>
          <a:xfrm>
            <a:off x="7735" y="592627"/>
            <a:ext cx="9128529" cy="4550873"/>
          </a:xfrm>
          <a:prstGeom prst="rect">
            <a:avLst/>
          </a:prstGeom>
          <a:solidFill>
            <a:schemeClr val="accent2">
              <a:lumMod val="75000"/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DBF907-6073-E120-FD0E-DBDF4F6DF421}"/>
              </a:ext>
            </a:extLst>
          </p:cNvPr>
          <p:cNvSpPr/>
          <p:nvPr userDrawn="1"/>
        </p:nvSpPr>
        <p:spPr>
          <a:xfrm>
            <a:off x="7736" y="2135535"/>
            <a:ext cx="9128529" cy="300796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A653E3-0884-0B4A-32BD-44234CC41F0C}"/>
              </a:ext>
            </a:extLst>
          </p:cNvPr>
          <p:cNvSpPr/>
          <p:nvPr userDrawn="1"/>
        </p:nvSpPr>
        <p:spPr>
          <a:xfrm>
            <a:off x="0" y="3846513"/>
            <a:ext cx="9143999" cy="1287392"/>
          </a:xfrm>
          <a:prstGeom prst="rect">
            <a:avLst/>
          </a:prstGeom>
          <a:solidFill>
            <a:srgbClr val="0060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A9B4E45-14DA-690C-2873-8EE6AE439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464" y="3029295"/>
            <a:ext cx="4368800" cy="806805"/>
          </a:xfrm>
        </p:spPr>
        <p:txBody>
          <a:bodyPr bIns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Subtitle one or two lines (delete if not needed)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15DC9C-6CAF-B8F4-256A-1250684273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5464" y="2119572"/>
            <a:ext cx="4368800" cy="962536"/>
          </a:xfrm>
        </p:spPr>
        <p:txBody>
          <a:bodyPr bIns="0" anchor="b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b="1" dirty="0"/>
              <a:t>Presentation Title one or two lines</a:t>
            </a:r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CE1CB4E-579D-E5E2-5DF1-1F29377F6A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464" y="3853562"/>
            <a:ext cx="2760663" cy="303142"/>
          </a:xfrm>
        </p:spPr>
        <p:txBody>
          <a:bodyPr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 dirty="0"/>
              <a:t>Slide Author 1</a:t>
            </a:r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2982CDE-5F14-3A97-FB44-27496959AA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5464" y="4166299"/>
            <a:ext cx="2760663" cy="303142"/>
          </a:xfrm>
        </p:spPr>
        <p:txBody>
          <a:bodyPr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Institution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D9988E-3297-F0A8-C110-A811639CB2AB}"/>
              </a:ext>
            </a:extLst>
          </p:cNvPr>
          <p:cNvGrpSpPr/>
          <p:nvPr userDrawn="1"/>
        </p:nvGrpSpPr>
        <p:grpSpPr>
          <a:xfrm>
            <a:off x="203722" y="4539255"/>
            <a:ext cx="8830730" cy="548640"/>
            <a:chOff x="203722" y="4539255"/>
            <a:chExt cx="8830730" cy="5486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D2340CA-370F-37B4-82E8-626777A9F7DC}"/>
                </a:ext>
              </a:extLst>
            </p:cNvPr>
            <p:cNvGrpSpPr/>
            <p:nvPr/>
          </p:nvGrpSpPr>
          <p:grpSpPr>
            <a:xfrm>
              <a:off x="203722" y="4539255"/>
              <a:ext cx="8830730" cy="548640"/>
              <a:chOff x="175746" y="4851259"/>
              <a:chExt cx="8830730" cy="548640"/>
            </a:xfrm>
          </p:grpSpPr>
          <p:pic>
            <p:nvPicPr>
              <p:cNvPr id="15" name="Picture 14" descr="A black and white logo&#10;&#10;Description automatically generated with low confidence">
                <a:extLst>
                  <a:ext uri="{FF2B5EF4-FFF2-40B4-BE49-F238E27FC236}">
                    <a16:creationId xmlns:a16="http://schemas.microsoft.com/office/drawing/2014/main" id="{CF9C170D-BC8D-2E8D-4D40-DAF5EB901B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5746" y="4967928"/>
                <a:ext cx="1103396" cy="274320"/>
              </a:xfrm>
              <a:prstGeom prst="rect">
                <a:avLst/>
              </a:prstGeom>
            </p:spPr>
          </p:pic>
          <p:pic>
            <p:nvPicPr>
              <p:cNvPr id="16" name="Picture 15" descr="Logo&#10;&#10;Description automatically generated">
                <a:extLst>
                  <a:ext uri="{FF2B5EF4-FFF2-40B4-BE49-F238E27FC236}">
                    <a16:creationId xmlns:a16="http://schemas.microsoft.com/office/drawing/2014/main" id="{88FA9879-0F79-F8AC-BF6F-B62D550B2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37144" y="4851259"/>
                <a:ext cx="1569332" cy="548640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1AED6F-46D7-3F1F-A3D1-1BA2D1B068AC}"/>
                </a:ext>
              </a:extLst>
            </p:cNvPr>
            <p:cNvSpPr txBox="1"/>
            <p:nvPr/>
          </p:nvSpPr>
          <p:spPr>
            <a:xfrm>
              <a:off x="1347898" y="4607881"/>
              <a:ext cx="20388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00" dirty="0">
                  <a:solidFill>
                    <a:schemeClr val="bg1">
                      <a:lumMod val="85000"/>
                    </a:schemeClr>
                  </a:solidFill>
                </a:rPr>
                <a:t>This work is supported by the U.S. Department of</a:t>
              </a:r>
            </a:p>
            <a:p>
              <a:r>
                <a:rPr lang="en-US" sz="600" dirty="0">
                  <a:solidFill>
                    <a:schemeClr val="bg1">
                      <a:lumMod val="85000"/>
                    </a:schemeClr>
                  </a:solidFill>
                </a:rPr>
                <a:t>Energy, Office of Science, Office of Nuclear Physics,</a:t>
              </a:r>
            </a:p>
            <a:p>
              <a:r>
                <a:rPr lang="en-US" sz="600" dirty="0">
                  <a:solidFill>
                    <a:schemeClr val="bg1">
                      <a:lumMod val="85000"/>
                    </a:schemeClr>
                  </a:solidFill>
                </a:rPr>
                <a:t>under contract DE-AC02-06CH11357.</a:t>
              </a:r>
            </a:p>
          </p:txBody>
        </p:sp>
      </p:grp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CAF3169D-CE9B-E600-376B-6DE629C738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91668" y="3853562"/>
            <a:ext cx="2760663" cy="295275"/>
          </a:xfrm>
        </p:spPr>
        <p:txBody>
          <a:bodyPr bIns="0" anchor="b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 dirty="0"/>
              <a:t>Slide Author 2 (optional)</a:t>
            </a:r>
            <a:endParaRPr lang="en-US" dirty="0"/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9B27E526-8810-A3BD-F0B2-631B278612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1668" y="4166299"/>
            <a:ext cx="2760663" cy="291635"/>
          </a:xfrm>
        </p:spPr>
        <p:txBody>
          <a:bodyPr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Institution (optional)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FCAF6029-A29E-9FE4-E416-F0E9BDAD9F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0137" y="3865620"/>
            <a:ext cx="2760663" cy="295275"/>
          </a:xfrm>
        </p:spPr>
        <p:txBody>
          <a:bodyPr bIns="0" anchor="b"/>
          <a:lstStyle>
            <a:lvl1pPr marL="0" indent="0" algn="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 dirty="0"/>
              <a:t>Workshop/Meeting Info</a:t>
            </a:r>
            <a:endParaRPr lang="en-US" dirty="0"/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36D0AAA9-6373-782A-0A3B-E5E8C7D88D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0137" y="4178357"/>
            <a:ext cx="2760663" cy="291635"/>
          </a:xfrm>
        </p:spPr>
        <p:txBody>
          <a:bodyPr bIns="0"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17F0204-DF70-889F-CE07-47F6571E4A3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02163" y="592627"/>
            <a:ext cx="4338636" cy="32602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721B49B0-DCFF-06C9-9110-E1B035C90C8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3201" y="592138"/>
            <a:ext cx="4125518" cy="1426728"/>
          </a:xfrm>
        </p:spPr>
        <p:txBody>
          <a:bodyPr/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A02951E7-A31B-E39D-5BAE-74DC4FC7D0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62827" y="3701982"/>
            <a:ext cx="1577974" cy="150880"/>
          </a:xfrm>
        </p:spPr>
        <p:txBody>
          <a:bodyPr bIns="0" anchor="b"/>
          <a:lstStyle>
            <a:lvl1pPr marL="0" indent="0" algn="r">
              <a:buNone/>
              <a:defRPr sz="600" i="1">
                <a:solidFill>
                  <a:schemeClr val="bg1">
                    <a:lumMod val="85000"/>
                  </a:schemeClr>
                </a:solidFill>
              </a:defRPr>
            </a:lvl1pPr>
            <a:lvl2pPr marL="284162" indent="0" algn="r">
              <a:buNone/>
              <a:defRPr sz="600" i="1">
                <a:solidFill>
                  <a:schemeClr val="bg1">
                    <a:lumMod val="85000"/>
                  </a:schemeClr>
                </a:solidFill>
              </a:defRPr>
            </a:lvl2pPr>
          </a:lstStyle>
          <a:p>
            <a:pPr lvl="0"/>
            <a:r>
              <a:rPr lang="en-US" dirty="0"/>
              <a:t>Figure Credit (delete if not needed)</a:t>
            </a:r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C72F2B4A-4079-FFAC-6D3C-FA5B3DC0A9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50745" y="1872784"/>
            <a:ext cx="1577974" cy="150880"/>
          </a:xfrm>
        </p:spPr>
        <p:txBody>
          <a:bodyPr bIns="0" anchor="b"/>
          <a:lstStyle>
            <a:lvl1pPr marL="0" indent="0" algn="r">
              <a:buNone/>
              <a:defRPr sz="600" i="1">
                <a:solidFill>
                  <a:schemeClr val="bg1">
                    <a:lumMod val="85000"/>
                  </a:schemeClr>
                </a:solidFill>
              </a:defRPr>
            </a:lvl1pPr>
            <a:lvl2pPr marL="284162" indent="0" algn="r">
              <a:buNone/>
              <a:defRPr sz="600" i="1">
                <a:solidFill>
                  <a:schemeClr val="bg1">
                    <a:lumMod val="85000"/>
                  </a:schemeClr>
                </a:solidFill>
              </a:defRPr>
            </a:lvl2pPr>
          </a:lstStyle>
          <a:p>
            <a:pPr lvl="0"/>
            <a:r>
              <a:rPr lang="en-US" dirty="0"/>
              <a:t>Figure Credit (delete if not needed)</a:t>
            </a:r>
          </a:p>
        </p:txBody>
      </p:sp>
    </p:spTree>
    <p:extLst>
      <p:ext uri="{BB962C8B-B14F-4D97-AF65-F5344CB8AC3E}">
        <p14:creationId xmlns:p14="http://schemas.microsoft.com/office/powerpoint/2010/main" val="4139193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61767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1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553FCEA6-A2E1-4FBB-B75D-C0D0D0EBA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4120" y="4888860"/>
            <a:ext cx="365760" cy="13716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521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19240"/>
            <a:ext cx="8049236" cy="621711"/>
          </a:xfrm>
        </p:spPr>
        <p:txBody>
          <a:bodyPr/>
          <a:lstStyle>
            <a:lvl1pPr>
              <a:defRPr b="1" cap="none" baseline="0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40951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312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Title Only VIRTUAL TOWN H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773639"/>
            <a:ext cx="8372901" cy="621711"/>
          </a:xfrm>
        </p:spPr>
        <p:txBody>
          <a:bodyPr/>
          <a:lstStyle>
            <a:lvl1pPr>
              <a:defRPr b="1" cap="none" baseline="0"/>
            </a:lvl1pPr>
          </a:lstStyle>
          <a:p>
            <a:r>
              <a:rPr lang="en-US" dirty="0"/>
              <a:t>One line Headline in arial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42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455E7C-D339-0C4F-8036-F27E45437219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9144000" cy="7136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7AE431E-635C-6D48-8DB1-CA0C65D09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133" y="143993"/>
            <a:ext cx="6377060" cy="239118"/>
          </a:xfrm>
        </p:spPr>
        <p:txBody>
          <a:bodyPr/>
          <a:lstStyle>
            <a:lvl1pPr marL="0" indent="0">
              <a:buNone/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AB32694-C884-024A-BFD6-CCE06A9C2D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0133" y="412934"/>
            <a:ext cx="6377060" cy="239118"/>
          </a:xfrm>
        </p:spPr>
        <p:txBody>
          <a:bodyPr/>
          <a:lstStyle>
            <a:lvl1pPr marL="0" indent="0"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013CA6-667E-02B2-726A-C9CB6820B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57" y="28820"/>
            <a:ext cx="522431" cy="37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935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Logo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758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23924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283961"/>
            <a:ext cx="4023360" cy="3461843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273245"/>
            <a:ext cx="4023360" cy="3461843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68077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15758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872859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9240"/>
            <a:ext cx="8372901" cy="621711"/>
          </a:xfrm>
        </p:spPr>
        <p:txBody>
          <a:bodyPr/>
          <a:lstStyle>
            <a:lvl1pPr>
              <a:defRPr b="1" cap="none" baseline="0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5001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45911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75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40455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62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1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6"/>
            <a:ext cx="4114800" cy="1891757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89175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097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33531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849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1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3720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30946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25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28320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211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none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arial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41545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703675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56369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1605128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3306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4788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Title Only VIRTUAL TOWN H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773639"/>
            <a:ext cx="8372901" cy="621711"/>
          </a:xfrm>
        </p:spPr>
        <p:txBody>
          <a:bodyPr/>
          <a:lstStyle>
            <a:lvl1pPr>
              <a:defRPr b="1" cap="none" baseline="0"/>
            </a:lvl1pPr>
          </a:lstStyle>
          <a:p>
            <a:r>
              <a:rPr lang="en-US" dirty="0"/>
              <a:t>One line Headline in arial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42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455E7C-D339-0C4F-8036-F27E45437219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9144000" cy="7136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7AE431E-635C-6D48-8DB1-CA0C65D09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133" y="143993"/>
            <a:ext cx="6377060" cy="239118"/>
          </a:xfrm>
        </p:spPr>
        <p:txBody>
          <a:bodyPr/>
          <a:lstStyle>
            <a:lvl1pPr marL="0" indent="0">
              <a:buNone/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AB32694-C884-024A-BFD6-CCE06A9C2D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0133" y="412934"/>
            <a:ext cx="6377060" cy="239118"/>
          </a:xfrm>
        </p:spPr>
        <p:txBody>
          <a:bodyPr/>
          <a:lstStyle>
            <a:lvl1pPr marL="0" indent="0"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5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</p:spTree>
    <p:extLst>
      <p:ext uri="{BB962C8B-B14F-4D97-AF65-F5344CB8AC3E}">
        <p14:creationId xmlns:p14="http://schemas.microsoft.com/office/powerpoint/2010/main" val="3657466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Arial Font.</a:t>
            </a:r>
          </a:p>
        </p:txBody>
      </p:sp>
      <p:pic>
        <p:nvPicPr>
          <p:cNvPr id="4" name="Picture 3" descr="A logo with a red arrow and blue circle&#10;&#10;AI-generated content may be incorrect.">
            <a:extLst>
              <a:ext uri="{FF2B5EF4-FFF2-40B4-BE49-F238E27FC236}">
                <a16:creationId xmlns:a16="http://schemas.microsoft.com/office/drawing/2014/main" id="{5B29DAA1-82A8-DF97-9AE3-032E103447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09657" y="29531"/>
            <a:ext cx="521441" cy="37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42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3052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8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pic>
        <p:nvPicPr>
          <p:cNvPr id="5" name="Picture 4" descr="A logo with a red arrow and blue circle&#10;&#10;AI-generated content may be incorrect.">
            <a:extLst>
              <a:ext uri="{FF2B5EF4-FFF2-40B4-BE49-F238E27FC236}">
                <a16:creationId xmlns:a16="http://schemas.microsoft.com/office/drawing/2014/main" id="{7B411958-E4A1-B741-1630-BBADEBF1E2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15046" y="62932"/>
            <a:ext cx="1219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070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8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168" y="2217548"/>
            <a:ext cx="3025121" cy="777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6EAD72-ACE3-58B2-05E0-199FBEA355E2}"/>
              </a:ext>
            </a:extLst>
          </p:cNvPr>
          <p:cNvGrpSpPr/>
          <p:nvPr userDrawn="1"/>
        </p:nvGrpSpPr>
        <p:grpSpPr>
          <a:xfrm>
            <a:off x="1107589" y="2179943"/>
            <a:ext cx="3176801" cy="852400"/>
            <a:chOff x="921159" y="2169231"/>
            <a:chExt cx="2098944" cy="56318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2F3FF0-EF03-9DDD-3A6F-6752ED160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033" y="2169231"/>
              <a:ext cx="459070" cy="397545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A9B6C0B-D8E0-FBEC-188A-90B324FB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932" y="2651964"/>
              <a:ext cx="66258" cy="80456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D34245F-91F6-675D-0161-975607FB4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754" y="2651964"/>
              <a:ext cx="73357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80F258-676D-38DD-F768-1F70094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43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3FB4BC-8E86-BF21-E7DB-50A6AD9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200" y="2651964"/>
              <a:ext cx="16564" cy="804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558D9F5-8DA3-2C55-EF2C-4E3C8B93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695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A1F83F-2FA7-029D-A639-6622C643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16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924EC1-D62D-244C-1910-578F30F4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438" y="2651964"/>
              <a:ext cx="73357" cy="80456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7E569B6-DF89-6FCC-1D71-EEAB95E1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59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E8D1774-4E0C-F3E6-24B8-B7412138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280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8B4D9F1-53D7-1C4F-12DF-A312FAD3F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651964"/>
              <a:ext cx="73357" cy="80456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DF51265-9C31-4D79-2138-F19670D24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360" y="2651964"/>
              <a:ext cx="54426" cy="80456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E538D9-F0E9-42CF-5DCB-3D4EBD4CC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350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BF2FBD0-8400-6675-E82F-4B9063307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637" y="2651964"/>
              <a:ext cx="56792" cy="80456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2D30328-A51C-53FB-8209-564E27CAB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3241" y="2651964"/>
              <a:ext cx="73357" cy="80456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D16D5B-931B-0128-A1A4-90E97E7BB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162" y="2651964"/>
              <a:ext cx="56792" cy="80456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876C20-FE73-31D0-67F2-EB7917ABD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261" y="2651964"/>
              <a:ext cx="70990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FFAEC3-759A-B591-0853-1280BD83E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984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22D4BAB-F924-B047-CC79-84D28251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420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1F35CF-3769-19E3-4BF1-534257665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59" y="2249686"/>
              <a:ext cx="272129" cy="312357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CC2208-1754-ACCD-8285-B18BC947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050" y="2327776"/>
              <a:ext cx="111218" cy="234268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7587BD-FD32-E10C-E06B-69806FAF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734" y="2327776"/>
              <a:ext cx="222436" cy="357317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6C3A47-966E-8DF9-31DC-730F1AA8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6635" y="2327776"/>
              <a:ext cx="212971" cy="239000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AE29258-C776-91F7-ACDE-D787252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368" y="2325409"/>
              <a:ext cx="184575" cy="236634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5B86B4B-65CC-8B99-06C6-97CDE959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101" y="2325409"/>
              <a:ext cx="182208" cy="236634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917A3ED-11CD-D5A1-975B-A2A055B7A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327776"/>
              <a:ext cx="191674" cy="239000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3" name="Picture 2" descr="A logo with a red arrow and blue circle&#10;&#10;AI-generated content may be incorrect.">
            <a:extLst>
              <a:ext uri="{FF2B5EF4-FFF2-40B4-BE49-F238E27FC236}">
                <a16:creationId xmlns:a16="http://schemas.microsoft.com/office/drawing/2014/main" id="{7CC584CD-C97F-22B0-E4BE-464F71CF30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15046" y="62932"/>
            <a:ext cx="12192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17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4BD79297-CA58-51E5-76BA-96B356C4C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4488689"/>
          </a:xfrm>
          <a:prstGeom prst="rect">
            <a:avLst/>
          </a:prstGeom>
        </p:spPr>
      </p:pic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755" y="4562476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2" y="4702076"/>
            <a:ext cx="2046368" cy="260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AA473B-D876-9549-47FB-24300B44E5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37880" y="4499373"/>
            <a:ext cx="822085" cy="59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79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Logo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581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71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283961"/>
            <a:ext cx="4023360" cy="3461843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273245"/>
            <a:ext cx="4023360" cy="3461843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69921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2182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arial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71517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3462"/>
            <a:ext cx="8372901" cy="6217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Headline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998290"/>
            <a:ext cx="8372901" cy="402671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AAC0A6-B19B-4C01-B6F9-04CC26355A8B}"/>
              </a:ext>
            </a:extLst>
          </p:cNvPr>
          <p:cNvSpPr txBox="1"/>
          <p:nvPr userDrawn="1"/>
        </p:nvSpPr>
        <p:spPr>
          <a:xfrm>
            <a:off x="-35825" y="4901751"/>
            <a:ext cx="3138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E9D7FD9-0B63-4E12-B845-687F2F079506}" type="slidenum">
              <a:rPr lang="en-US" sz="8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8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CCC7665-5AE1-CE67-B49E-0FB6D591F37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16200000">
            <a:off x="-256890" y="272165"/>
            <a:ext cx="756027" cy="264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B4F7F2-502B-AA49-2535-920EA07CD4E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16200000">
            <a:off x="-678036" y="3927402"/>
            <a:ext cx="1584671" cy="1771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E8C029-2841-7E73-7175-60D07286F336}"/>
              </a:ext>
            </a:extLst>
          </p:cNvPr>
          <p:cNvSpPr txBox="1"/>
          <p:nvPr userDrawn="1"/>
        </p:nvSpPr>
        <p:spPr>
          <a:xfrm rot="16200000">
            <a:off x="-467363" y="2171782"/>
            <a:ext cx="115585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S. Joosten, POETIC 2025</a:t>
            </a:r>
          </a:p>
        </p:txBody>
      </p:sp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3686" r:id="rId2"/>
    <p:sldLayoutId id="2147483687" r:id="rId3"/>
    <p:sldLayoutId id="2147483780" r:id="rId4"/>
    <p:sldLayoutId id="2147483777" r:id="rId5"/>
    <p:sldLayoutId id="2147483688" r:id="rId6"/>
    <p:sldLayoutId id="2147483690" r:id="rId7"/>
    <p:sldLayoutId id="2147483774" r:id="rId8"/>
    <p:sldLayoutId id="2147483711" r:id="rId9"/>
    <p:sldLayoutId id="2147483692" r:id="rId10"/>
    <p:sldLayoutId id="2147483693" r:id="rId11"/>
    <p:sldLayoutId id="2147483776" r:id="rId12"/>
    <p:sldLayoutId id="2147483709" r:id="rId13"/>
    <p:sldLayoutId id="2147483695" r:id="rId14"/>
    <p:sldLayoutId id="2147483739" r:id="rId15"/>
    <p:sldLayoutId id="2147483696" r:id="rId16"/>
    <p:sldLayoutId id="2147483689" r:id="rId17"/>
    <p:sldLayoutId id="2147483706" r:id="rId18"/>
    <p:sldLayoutId id="2147483704" r:id="rId19"/>
    <p:sldLayoutId id="2147484008" r:id="rId20"/>
    <p:sldLayoutId id="2147484009" r:id="rId21"/>
    <p:sldLayoutId id="2147484012" r:id="rId22"/>
  </p:sldLayoutIdLst>
  <p:hf sldNum="0"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none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3462"/>
            <a:ext cx="8052457" cy="6217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Headline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998290"/>
            <a:ext cx="8372901" cy="4026716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AAC0A6-B19B-4C01-B6F9-04CC26355A8B}"/>
              </a:ext>
            </a:extLst>
          </p:cNvPr>
          <p:cNvSpPr txBox="1"/>
          <p:nvPr userDrawn="1"/>
        </p:nvSpPr>
        <p:spPr>
          <a:xfrm>
            <a:off x="-35825" y="4901751"/>
            <a:ext cx="3138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E9D7FD9-0B63-4E12-B845-687F2F079506}" type="slidenum">
              <a:rPr lang="en-US" sz="8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8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CCC7665-5AE1-CE67-B49E-0FB6D591F37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 rot="16200000">
            <a:off x="-256890" y="272165"/>
            <a:ext cx="756027" cy="264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B4F7F2-502B-AA49-2535-920EA07CD4E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16200000">
            <a:off x="-678036" y="3927402"/>
            <a:ext cx="1584671" cy="1771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E8C029-2841-7E73-7175-60D07286F336}"/>
              </a:ext>
            </a:extLst>
          </p:cNvPr>
          <p:cNvSpPr txBox="1"/>
          <p:nvPr userDrawn="1"/>
        </p:nvSpPr>
        <p:spPr>
          <a:xfrm rot="16200000">
            <a:off x="-467363" y="2171782"/>
            <a:ext cx="115585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S. Joosten, POETIC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1FAA3-B691-9C64-F90D-F378115E478C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8509657" y="28820"/>
            <a:ext cx="522431" cy="37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2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7" r:id="rId20"/>
    <p:sldLayoutId id="2147484038" r:id="rId21"/>
    <p:sldLayoutId id="2147484039" r:id="rId22"/>
  </p:sldLayoutIdLst>
  <p:hf sldNum="0"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none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0E4F7D83-DAE0-6A36-BF02-970B023599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5263" y="3036888"/>
            <a:ext cx="4368800" cy="749300"/>
          </a:xfrm>
        </p:spPr>
        <p:txBody>
          <a:bodyPr/>
          <a:lstStyle/>
          <a:p>
            <a:r>
              <a:rPr lang="en-US" dirty="0"/>
              <a:t>A Detector Designed for Precision QCD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658AF78E-C066-1B7A-747E-4AB4B54AEC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5464" y="2332808"/>
            <a:ext cx="4368800" cy="749300"/>
          </a:xfrm>
        </p:spPr>
        <p:txBody>
          <a:bodyPr wrap="none"/>
          <a:lstStyle/>
          <a:p>
            <a:r>
              <a:rPr lang="en-US" dirty="0" err="1"/>
              <a:t>ePIC</a:t>
            </a:r>
            <a:r>
              <a:rPr lang="en-US" dirty="0"/>
              <a:t> at EIC: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BA5D6FD5-6399-A9D5-0C13-3BD7055526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5464" y="3853562"/>
            <a:ext cx="2760663" cy="303142"/>
          </a:xfrm>
        </p:spPr>
        <p:txBody>
          <a:bodyPr/>
          <a:lstStyle/>
          <a:p>
            <a:r>
              <a:rPr lang="en-US"/>
              <a:t>Sylvester Joosten</a:t>
            </a:r>
            <a:endParaRPr lang="en-US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BC2495C-BBF1-E77D-CAC8-C5D9E7FC69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5464" y="4166299"/>
            <a:ext cx="2760663" cy="303142"/>
          </a:xfrm>
        </p:spPr>
        <p:txBody>
          <a:bodyPr/>
          <a:lstStyle/>
          <a:p>
            <a:r>
              <a:rPr lang="en-US"/>
              <a:t>Argonne National Laboratory</a:t>
            </a: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45BB98AE-4403-768B-BC5F-5006492CD8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0137" y="3865620"/>
            <a:ext cx="2760663" cy="295275"/>
          </a:xfrm>
        </p:spPr>
        <p:txBody>
          <a:bodyPr/>
          <a:lstStyle/>
          <a:p>
            <a:r>
              <a:rPr lang="en-US"/>
              <a:t>POETIC 2025</a:t>
            </a:r>
            <a:endParaRPr lang="en-US" dirty="0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BC9B0985-AC5C-756E-7F35-9D613B9248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0137" y="4178357"/>
            <a:ext cx="2760663" cy="291635"/>
          </a:xfrm>
        </p:spPr>
        <p:txBody>
          <a:bodyPr/>
          <a:lstStyle/>
          <a:p>
            <a:r>
              <a:rPr lang="en-US"/>
              <a:t>Monday, February 24, 2025</a:t>
            </a:r>
            <a:endParaRPr lang="en-US" dirty="0"/>
          </a:p>
        </p:txBody>
      </p:sp>
      <p:pic>
        <p:nvPicPr>
          <p:cNvPr id="28" name="Picture Placeholder 27" descr="A diagram of a machine&#10;&#10;AI-generated content may be incorrect.">
            <a:extLst>
              <a:ext uri="{FF2B5EF4-FFF2-40B4-BE49-F238E27FC236}">
                <a16:creationId xmlns:a16="http://schemas.microsoft.com/office/drawing/2014/main" id="{0A291C1F-CF01-E500-36BA-7DF864328A0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/>
          <a:srcRect t="1139" b="1139"/>
          <a:stretch/>
        </p:blipFill>
        <p:spPr>
          <a:xfrm>
            <a:off x="4048759" y="673100"/>
            <a:ext cx="4753249" cy="3572329"/>
          </a:xfrm>
        </p:spPr>
      </p:pic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7C9DB9CA-6C54-3655-3C27-6D43D25916F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62825" y="3669931"/>
            <a:ext cx="1577975" cy="150813"/>
          </a:xfrm>
        </p:spPr>
        <p:txBody>
          <a:bodyPr bIns="0"/>
          <a:lstStyle/>
          <a:p>
            <a:r>
              <a:rPr lang="en-US" dirty="0"/>
              <a:t>Figures courtesy of BNL</a:t>
            </a:r>
          </a:p>
        </p:txBody>
      </p:sp>
      <p:pic>
        <p:nvPicPr>
          <p:cNvPr id="62" name="Picture 61" descr="A logo with a red arrow and blue circle&#10;&#10;AI-generated content may be incorrect.">
            <a:extLst>
              <a:ext uri="{FF2B5EF4-FFF2-40B4-BE49-F238E27FC236}">
                <a16:creationId xmlns:a16="http://schemas.microsoft.com/office/drawing/2014/main" id="{A7558C4B-B413-AEAC-9EDA-05AE853DADF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652204" y="96144"/>
            <a:ext cx="1219200" cy="876300"/>
          </a:xfrm>
          <a:prstGeom prst="rect">
            <a:avLst/>
          </a:prstGeom>
        </p:spPr>
      </p:pic>
      <p:pic>
        <p:nvPicPr>
          <p:cNvPr id="79" name="Picture Placeholder 12" descr="A black and yellow sphere with red circles&#10;&#10;Description automatically generated">
            <a:extLst>
              <a:ext uri="{FF2B5EF4-FFF2-40B4-BE49-F238E27FC236}">
                <a16:creationId xmlns:a16="http://schemas.microsoft.com/office/drawing/2014/main" id="{28055A85-C164-5A9B-ED20-3886ABDB2C3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49" b="4449"/>
          <a:stretch>
            <a:fillRect/>
          </a:stretch>
        </p:blipFill>
        <p:spPr>
          <a:xfrm>
            <a:off x="150371" y="534294"/>
            <a:ext cx="3923170" cy="188233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37731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89D05-D92B-0547-26CD-F6F53F455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Tracking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852765-24CB-70EB-3779-D26B6816682F}"/>
              </a:ext>
            </a:extLst>
          </p:cNvPr>
          <p:cNvSpPr txBox="1"/>
          <p:nvPr/>
        </p:nvSpPr>
        <p:spPr>
          <a:xfrm>
            <a:off x="251012" y="2971536"/>
            <a:ext cx="3639669" cy="21719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 anchor="t">
            <a:noAutofit/>
          </a:bodyPr>
          <a:lstStyle/>
          <a:p>
            <a:pPr>
              <a:spcAft>
                <a:spcPts val="500"/>
              </a:spcAft>
            </a:pPr>
            <a:r>
              <a:rPr lang="en-US" sz="1200" b="1" dirty="0"/>
              <a:t>Tracking Requirements:</a:t>
            </a:r>
            <a:endParaRPr lang="en-US" sz="1200" dirty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High spatial resolution 20</a:t>
            </a:r>
            <a:r>
              <a:rPr lang="en-US" sz="1200" dirty="0">
                <a:latin typeface="Symbol" pitchFamily="2" charset="2"/>
              </a:rPr>
              <a:t>m</a:t>
            </a:r>
            <a:r>
              <a:rPr lang="en-US" sz="1200" dirty="0"/>
              <a:t>m/</a:t>
            </a:r>
            <a:r>
              <a:rPr lang="en-US" sz="1200" dirty="0" err="1"/>
              <a:t>pT</a:t>
            </a:r>
            <a:r>
              <a:rPr lang="en-US" sz="1200" dirty="0"/>
              <a:t>⊕ 5</a:t>
            </a:r>
            <a:r>
              <a:rPr lang="en-US" sz="1200" dirty="0">
                <a:latin typeface="Symbol" pitchFamily="2" charset="2"/>
              </a:rPr>
              <a:t>m</a:t>
            </a:r>
            <a:r>
              <a:rPr lang="en-US" sz="1200" dirty="0"/>
              <a:t>m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Excellent momentum resolution 0.05%pT⊕0.5%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Low material budget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Good pattern recognition efficiency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Sufficient time resolution to resolve 10ns bunch crossing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Good angular resolution for the DIRC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8F2DCB-C51C-2193-01CC-F0D5A759CF6A}"/>
              </a:ext>
            </a:extLst>
          </p:cNvPr>
          <p:cNvGrpSpPr/>
          <p:nvPr/>
        </p:nvGrpSpPr>
        <p:grpSpPr>
          <a:xfrm>
            <a:off x="601236" y="647801"/>
            <a:ext cx="8192539" cy="2112541"/>
            <a:chOff x="601236" y="647801"/>
            <a:chExt cx="8192539" cy="21125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622284-6DC6-9DC8-1644-0C3296322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236" y="647801"/>
              <a:ext cx="8192539" cy="2112541"/>
            </a:xfrm>
            <a:prstGeom prst="rect">
              <a:avLst/>
            </a:prstGeom>
          </p:spPr>
        </p:pic>
        <p:sp>
          <p:nvSpPr>
            <p:cNvPr id="10" name="Text Placeholder 59">
              <a:extLst>
                <a:ext uri="{FF2B5EF4-FFF2-40B4-BE49-F238E27FC236}">
                  <a16:creationId xmlns:a16="http://schemas.microsoft.com/office/drawing/2014/main" id="{4A28C8CE-C908-35DA-DB2C-E602C76F507C}"/>
                </a:ext>
              </a:extLst>
            </p:cNvPr>
            <p:cNvSpPr txBox="1">
              <a:spLocks/>
            </p:cNvSpPr>
            <p:nvPr/>
          </p:nvSpPr>
          <p:spPr>
            <a:xfrm>
              <a:off x="1194929" y="2360466"/>
              <a:ext cx="875918" cy="177854"/>
            </a:xfrm>
            <a:prstGeom prst="rect">
              <a:avLst/>
            </a:prstGeom>
          </p:spPr>
          <p:txBody>
            <a:bodyPr lIns="0" bIns="0"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" i="1" dirty="0">
                  <a:solidFill>
                    <a:schemeClr val="bg1">
                      <a:lumMod val="50000"/>
                    </a:schemeClr>
                  </a:solidFill>
                </a:rPr>
                <a:t>Figure courtesy of BNL </a:t>
              </a:r>
            </a:p>
          </p:txBody>
        </p:sp>
        <p:sp>
          <p:nvSpPr>
            <p:cNvPr id="12" name="Text Placeholder 59">
              <a:extLst>
                <a:ext uri="{FF2B5EF4-FFF2-40B4-BE49-F238E27FC236}">
                  <a16:creationId xmlns:a16="http://schemas.microsoft.com/office/drawing/2014/main" id="{EF81C1EE-C7DD-1758-FC0C-2031826DBF94}"/>
                </a:ext>
              </a:extLst>
            </p:cNvPr>
            <p:cNvSpPr txBox="1">
              <a:spLocks/>
            </p:cNvSpPr>
            <p:nvPr/>
          </p:nvSpPr>
          <p:spPr>
            <a:xfrm>
              <a:off x="6293225" y="2118084"/>
              <a:ext cx="1329427" cy="188683"/>
            </a:xfrm>
            <a:prstGeom prst="rect">
              <a:avLst/>
            </a:prstGeom>
          </p:spPr>
          <p:txBody>
            <a:bodyPr lIns="0" bIns="0"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Figure by the </a:t>
              </a:r>
              <a:r>
                <a:rPr lang="en-US" sz="600" i="1" dirty="0" err="1">
                  <a:solidFill>
                    <a:schemeClr val="bg1">
                      <a:lumMod val="85000"/>
                    </a:schemeClr>
                  </a:solidFill>
                </a:rPr>
                <a:t>ePIC</a:t>
              </a: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 Collaboration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E4F5875-9B56-96E7-1B9F-1D808AA35E10}"/>
              </a:ext>
            </a:extLst>
          </p:cNvPr>
          <p:cNvSpPr txBox="1"/>
          <p:nvPr/>
        </p:nvSpPr>
        <p:spPr>
          <a:xfrm>
            <a:off x="3989295" y="2971536"/>
            <a:ext cx="5154706" cy="2149288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500"/>
              </a:spcAft>
            </a:pPr>
            <a:r>
              <a:rPr lang="en-US" sz="1200" b="1" dirty="0"/>
              <a:t>Detector Solutions</a:t>
            </a:r>
            <a:endParaRPr lang="en-US" sz="1200" dirty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Ultra-low-mass </a:t>
            </a:r>
            <a:r>
              <a:rPr lang="en-US" sz="1200" b="1" dirty="0"/>
              <a:t>barrel vertex tracker </a:t>
            </a:r>
            <a:r>
              <a:rPr lang="en-US" sz="1200" dirty="0"/>
              <a:t>using ALICE ITS3 curved MAPS technology, with 20µm pixel pitch and 0.05% X/X</a:t>
            </a:r>
            <a:r>
              <a:rPr lang="en-US" sz="1200" baseline="-25000" dirty="0"/>
              <a:t>0 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Outer barrel and endcap silicon tracker </a:t>
            </a:r>
            <a:r>
              <a:rPr lang="en-US" sz="1200" dirty="0"/>
              <a:t>using new ITS3-based EIC Large Area Sensors (LAS), with 20µm pixel pitch and 0.55% X/X</a:t>
            </a:r>
            <a:r>
              <a:rPr lang="en-US" sz="1200" baseline="-25000" dirty="0"/>
              <a:t>0</a:t>
            </a:r>
          </a:p>
          <a:p>
            <a:pPr>
              <a:spcAft>
                <a:spcPts val="500"/>
              </a:spcAft>
            </a:pPr>
            <a:endParaRPr lang="en-US" sz="1200" baseline="-25000" dirty="0"/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b="1" dirty="0" err="1"/>
              <a:t>MicroMegas</a:t>
            </a:r>
            <a:r>
              <a:rPr lang="en-US" sz="1200" b="1" dirty="0"/>
              <a:t> barrel tracker </a:t>
            </a:r>
            <a:r>
              <a:rPr lang="en-US" sz="1200" dirty="0"/>
              <a:t>(</a:t>
            </a:r>
            <a:r>
              <a:rPr lang="en-US" sz="1200" dirty="0" err="1"/>
              <a:t>CyMBaL</a:t>
            </a:r>
            <a:r>
              <a:rPr lang="en-US" sz="1200" dirty="0"/>
              <a:t>) with X/X</a:t>
            </a:r>
            <a:r>
              <a:rPr lang="en-US" sz="1200" baseline="-25000" dirty="0"/>
              <a:t>0</a:t>
            </a:r>
            <a:r>
              <a:rPr lang="en-US" sz="1200" dirty="0"/>
              <a:t> 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200" b="1" dirty="0"/>
              <a:t>GEM-µ</a:t>
            </a:r>
            <a:r>
              <a:rPr lang="en-US" sz="1200" b="1" dirty="0" err="1"/>
              <a:t>RWell</a:t>
            </a:r>
            <a:r>
              <a:rPr lang="en-US" sz="1200" b="1" dirty="0"/>
              <a:t> barrel and endcap tracker </a:t>
            </a:r>
            <a:r>
              <a:rPr lang="en-US" sz="1200" dirty="0"/>
              <a:t>with 10ns time resolution, 150µm spatial resolution and 1-2% X/X</a:t>
            </a:r>
            <a:r>
              <a:rPr lang="en-US" sz="1200" baseline="-25000" dirty="0"/>
              <a:t>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395D2A-C562-946C-F121-289D1FA6DE96}"/>
              </a:ext>
            </a:extLst>
          </p:cNvPr>
          <p:cNvCxnSpPr>
            <a:cxnSpLocks/>
          </p:cNvCxnSpPr>
          <p:nvPr/>
        </p:nvCxnSpPr>
        <p:spPr>
          <a:xfrm>
            <a:off x="251013" y="4144798"/>
            <a:ext cx="889298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136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B5444-1177-1D16-26E5-DC989C78C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7446F-9780-24B0-11C0-241613006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PID System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73FF9D-9FC3-96FA-03CB-A36082A70B20}"/>
              </a:ext>
            </a:extLst>
          </p:cNvPr>
          <p:cNvGrpSpPr/>
          <p:nvPr/>
        </p:nvGrpSpPr>
        <p:grpSpPr>
          <a:xfrm>
            <a:off x="365310" y="430095"/>
            <a:ext cx="2781779" cy="2312808"/>
            <a:chOff x="365310" y="430095"/>
            <a:chExt cx="2781779" cy="23128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A7AB37C-D33E-D5A3-D125-11C9B8AD9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3197"/>
            <a:stretch/>
          </p:blipFill>
          <p:spPr>
            <a:xfrm>
              <a:off x="365310" y="430095"/>
              <a:ext cx="2781779" cy="2312808"/>
            </a:xfrm>
            <a:prstGeom prst="rect">
              <a:avLst/>
            </a:prstGeom>
          </p:spPr>
        </p:pic>
        <p:sp>
          <p:nvSpPr>
            <p:cNvPr id="6" name="Text Placeholder 59">
              <a:extLst>
                <a:ext uri="{FF2B5EF4-FFF2-40B4-BE49-F238E27FC236}">
                  <a16:creationId xmlns:a16="http://schemas.microsoft.com/office/drawing/2014/main" id="{49FFCE17-F4B9-1F33-50D7-44903613CA98}"/>
                </a:ext>
              </a:extLst>
            </p:cNvPr>
            <p:cNvSpPr txBox="1">
              <a:spLocks/>
            </p:cNvSpPr>
            <p:nvPr/>
          </p:nvSpPr>
          <p:spPr>
            <a:xfrm>
              <a:off x="880281" y="2172632"/>
              <a:ext cx="875918" cy="177854"/>
            </a:xfrm>
            <a:prstGeom prst="rect">
              <a:avLst/>
            </a:prstGeom>
          </p:spPr>
          <p:txBody>
            <a:bodyPr lIns="0" bIns="0"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" i="1" dirty="0">
                  <a:solidFill>
                    <a:schemeClr val="bg1">
                      <a:lumMod val="50000"/>
                    </a:schemeClr>
                  </a:solidFill>
                </a:rPr>
                <a:t>Figure courtesy of BNL </a:t>
              </a:r>
            </a:p>
          </p:txBody>
        </p:sp>
      </p:grpSp>
      <p:sp>
        <p:nvSpPr>
          <p:cNvPr id="7" name="Text Placeholder 59">
            <a:extLst>
              <a:ext uri="{FF2B5EF4-FFF2-40B4-BE49-F238E27FC236}">
                <a16:creationId xmlns:a16="http://schemas.microsoft.com/office/drawing/2014/main" id="{160DB823-F1D6-97EF-BA99-0CC329DF5B13}"/>
              </a:ext>
            </a:extLst>
          </p:cNvPr>
          <p:cNvSpPr txBox="1">
            <a:spLocks/>
          </p:cNvSpPr>
          <p:nvPr/>
        </p:nvSpPr>
        <p:spPr>
          <a:xfrm>
            <a:off x="457201" y="5003528"/>
            <a:ext cx="1329427" cy="188683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65000"/>
                  </a:schemeClr>
                </a:solidFill>
              </a:rPr>
              <a:t>Figures by the </a:t>
            </a:r>
            <a:r>
              <a:rPr lang="en-US" sz="600" i="1" dirty="0" err="1">
                <a:solidFill>
                  <a:schemeClr val="bg1">
                    <a:lumMod val="65000"/>
                  </a:schemeClr>
                </a:solidFill>
              </a:rPr>
              <a:t>ePIC</a:t>
            </a:r>
            <a:r>
              <a:rPr lang="en-US" sz="600" i="1" dirty="0">
                <a:solidFill>
                  <a:schemeClr val="bg1">
                    <a:lumMod val="65000"/>
                  </a:schemeClr>
                </a:solidFill>
              </a:rPr>
              <a:t> Collaboration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77D5E2-FC6A-263C-A35F-51F9B10528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275"/>
          <a:stretch/>
        </p:blipFill>
        <p:spPr>
          <a:xfrm>
            <a:off x="365310" y="2690720"/>
            <a:ext cx="3193199" cy="23128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50130B-9569-57BB-4994-14D1EA48259B}"/>
              </a:ext>
            </a:extLst>
          </p:cNvPr>
          <p:cNvSpPr txBox="1"/>
          <p:nvPr/>
        </p:nvSpPr>
        <p:spPr>
          <a:xfrm>
            <a:off x="3650400" y="0"/>
            <a:ext cx="5493600" cy="51435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spcAft>
                <a:spcPts val="500"/>
              </a:spcAft>
            </a:pPr>
            <a:r>
              <a:rPr lang="en-US" sz="1300" b="1" dirty="0"/>
              <a:t>Dual Radiator Ring Imaging Cherenkov (</a:t>
            </a:r>
            <a:r>
              <a:rPr lang="en-US" sz="1300" b="1" dirty="0" err="1"/>
              <a:t>dRICH</a:t>
            </a:r>
            <a:r>
              <a:rPr lang="en-US" sz="1300" b="1" dirty="0"/>
              <a:t>)</a:t>
            </a:r>
            <a:endParaRPr lang="en-US" sz="13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Aerogel + C</a:t>
            </a:r>
            <a:r>
              <a:rPr lang="en-US" sz="1300" baseline="-25000" dirty="0"/>
              <a:t>2</a:t>
            </a:r>
            <a:r>
              <a:rPr lang="en-US" sz="1300" dirty="0"/>
              <a:t>F</a:t>
            </a:r>
            <a:r>
              <a:rPr lang="en-US" sz="1300" baseline="-25000" dirty="0"/>
              <a:t>6</a:t>
            </a:r>
            <a:r>
              <a:rPr lang="en-US" sz="1300" dirty="0"/>
              <a:t> gas for high-momentum PID up to 50 GeV/c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First-ever use of </a:t>
            </a:r>
            <a:r>
              <a:rPr lang="en-US" sz="1300" dirty="0" err="1"/>
              <a:t>SiPMs</a:t>
            </a:r>
            <a:r>
              <a:rPr lang="en-US" sz="1300" dirty="0"/>
              <a:t> in a RICH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300" b="1" dirty="0"/>
              <a:t>Proximity Focusing RICH (</a:t>
            </a:r>
            <a:r>
              <a:rPr lang="en-US" sz="1300" b="1" dirty="0" err="1"/>
              <a:t>pfRICH</a:t>
            </a:r>
            <a:r>
              <a:rPr lang="en-US" sz="1300" b="1" dirty="0"/>
              <a:t>)</a:t>
            </a:r>
            <a:endParaRPr lang="en-US" sz="13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Aerogel for PID up to 9 GeV/c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First-ever use HRPPDs as photosensor </a:t>
            </a:r>
            <a:r>
              <a:rPr lang="en-US" sz="1300" dirty="0">
                <a:sym typeface="Wingdings" pitchFamily="2" charset="2"/>
              </a:rPr>
              <a:t> </a:t>
            </a:r>
            <a:r>
              <a:rPr lang="en-US" sz="1300" dirty="0"/>
              <a:t>30ps time resolution for </a:t>
            </a:r>
            <a:r>
              <a:rPr lang="en-US" sz="1300" dirty="0" err="1"/>
              <a:t>ToF</a:t>
            </a:r>
            <a:endParaRPr lang="en-US" sz="1300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300" b="1" dirty="0"/>
              <a:t>High-Performance DIRC Detector (</a:t>
            </a:r>
            <a:r>
              <a:rPr lang="en-US" sz="1300" b="1" dirty="0" err="1"/>
              <a:t>hpDIRC</a:t>
            </a:r>
            <a:r>
              <a:rPr lang="en-US" sz="1300" b="1" dirty="0"/>
              <a:t>)</a:t>
            </a:r>
            <a:endParaRPr lang="en-US" sz="13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Quartz bar radiator for PID up to 6 GeV/c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Fully focused design with lens and large expansion volume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Uses pixelized MCP-PMTs as photosensors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300" b="1" dirty="0"/>
              <a:t>Time-of-Flight Barrel and Forward Endcap (BTOF and FTOF)</a:t>
            </a:r>
            <a:endParaRPr lang="en-US" sz="13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AC-LGAD sensors give 20-35ps time resolution for </a:t>
            </a:r>
            <a:r>
              <a:rPr lang="en-US" sz="1300" dirty="0" err="1"/>
              <a:t>ToF</a:t>
            </a:r>
            <a:r>
              <a:rPr lang="en-US" sz="1300" dirty="0"/>
              <a:t>, for PID up to </a:t>
            </a:r>
            <a:r>
              <a:rPr lang="en-US" sz="1300" dirty="0" err="1"/>
              <a:t>p</a:t>
            </a:r>
            <a:r>
              <a:rPr lang="en-US" sz="1300" baseline="-25000" dirty="0" err="1"/>
              <a:t>T</a:t>
            </a:r>
            <a:r>
              <a:rPr lang="en-US" sz="1300" dirty="0"/>
              <a:t> &lt; 1.5-2.5 GeV/c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500µm x 1 cm strips for BTOF (1% X/X</a:t>
            </a:r>
            <a:r>
              <a:rPr lang="en-US" sz="1300" baseline="-25000" dirty="0"/>
              <a:t>0</a:t>
            </a:r>
            <a:r>
              <a:rPr lang="en-US" sz="1300" dirty="0"/>
              <a:t>) and 500µm pixel pitch for FTOF (2.5% X/X</a:t>
            </a:r>
            <a:r>
              <a:rPr lang="en-US" sz="1300" baseline="-25000" dirty="0"/>
              <a:t>0</a:t>
            </a:r>
            <a:r>
              <a:rPr lang="en-US" sz="1300" dirty="0"/>
              <a:t>)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Additional accurate space point and timing for tracking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First-time use of AC-LGAD technology in a collider detector</a:t>
            </a:r>
          </a:p>
        </p:txBody>
      </p:sp>
    </p:spTree>
    <p:extLst>
      <p:ext uri="{BB962C8B-B14F-4D97-AF65-F5344CB8AC3E}">
        <p14:creationId xmlns:p14="http://schemas.microsoft.com/office/powerpoint/2010/main" val="115698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0075C-00F1-B65D-77A8-D118FAB5E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F68FA1DC-925A-0822-BF52-1CDF4028E982}"/>
              </a:ext>
            </a:extLst>
          </p:cNvPr>
          <p:cNvSpPr txBox="1"/>
          <p:nvPr/>
        </p:nvSpPr>
        <p:spPr>
          <a:xfrm>
            <a:off x="2641992" y="3066922"/>
            <a:ext cx="4082339" cy="2107161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500"/>
              </a:spcAft>
            </a:pPr>
            <a:r>
              <a:rPr lang="en-US" sz="1300" b="1" dirty="0"/>
              <a:t>Barrel Imaging Calorimeter (BIC)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Hybrid imaging calorimeter: 6 layers of </a:t>
            </a:r>
            <a:r>
              <a:rPr lang="en-US" sz="1300" dirty="0" err="1"/>
              <a:t>AstroPix</a:t>
            </a:r>
            <a:r>
              <a:rPr lang="en-US" sz="1300" dirty="0"/>
              <a:t> sensors interleaved with 5 Pb/</a:t>
            </a:r>
            <a:r>
              <a:rPr lang="en-US" sz="1300" dirty="0" err="1"/>
              <a:t>ScFi</a:t>
            </a:r>
            <a:r>
              <a:rPr lang="en-US" sz="1300" dirty="0"/>
              <a:t> layers, followed by a large section of Pb/</a:t>
            </a:r>
            <a:r>
              <a:rPr lang="en-US" sz="1300" dirty="0" err="1"/>
              <a:t>ScFi</a:t>
            </a:r>
            <a:endParaRPr lang="en-US" sz="13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Pb/</a:t>
            </a:r>
            <a:r>
              <a:rPr lang="en-US" sz="1300" dirty="0" err="1"/>
              <a:t>ScFi</a:t>
            </a:r>
            <a:r>
              <a:rPr lang="en-US" sz="1300" dirty="0"/>
              <a:t> technology based on the </a:t>
            </a:r>
            <a:r>
              <a:rPr lang="en-US" sz="1300" dirty="0" err="1"/>
              <a:t>GlueX</a:t>
            </a:r>
            <a:r>
              <a:rPr lang="en-US" sz="1300" dirty="0"/>
              <a:t> design, using </a:t>
            </a:r>
            <a:r>
              <a:rPr lang="en-US" sz="1300" dirty="0" err="1"/>
              <a:t>SiPMs</a:t>
            </a:r>
            <a:r>
              <a:rPr lang="en-US" sz="1300" dirty="0"/>
              <a:t> for readout at either end of the barrel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 err="1"/>
              <a:t>AstroPix</a:t>
            </a:r>
            <a:r>
              <a:rPr lang="en-US" sz="1300" dirty="0"/>
              <a:t>: HV-MAPS sensor with 500µm pixel pitch and ~3.2ns time resolution developed for the NASA AMEGO-X mission.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3734F7-C5BA-DB42-6089-C6202DABE3C1}"/>
              </a:ext>
            </a:extLst>
          </p:cNvPr>
          <p:cNvSpPr txBox="1"/>
          <p:nvPr/>
        </p:nvSpPr>
        <p:spPr>
          <a:xfrm>
            <a:off x="7220467" y="918081"/>
            <a:ext cx="1870367" cy="13788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>
              <a:spcAft>
                <a:spcPts val="500"/>
              </a:spcAft>
            </a:pPr>
            <a:r>
              <a:rPr lang="en-US" sz="1300" b="1" dirty="0"/>
              <a:t>Forward </a:t>
            </a:r>
            <a:r>
              <a:rPr lang="en-US" sz="1300" b="1" dirty="0" err="1"/>
              <a:t>Ecal</a:t>
            </a:r>
            <a:endParaRPr lang="en-US" sz="1300" b="1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W-powder/</a:t>
            </a:r>
            <a:r>
              <a:rPr lang="en-US" sz="1300" dirty="0" err="1"/>
              <a:t>SciFi</a:t>
            </a:r>
            <a:r>
              <a:rPr lang="en-US" sz="1300" dirty="0"/>
              <a:t> SPACAL design developed through EIC R&amp;D and used in </a:t>
            </a:r>
            <a:r>
              <a:rPr lang="en-US" sz="1300" dirty="0" err="1"/>
              <a:t>sPHENIX</a:t>
            </a:r>
            <a:endParaRPr lang="en-US" sz="13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0C3DA6-48BF-A497-9EEF-FE3BA61F2F34}"/>
              </a:ext>
            </a:extLst>
          </p:cNvPr>
          <p:cNvSpPr txBox="1"/>
          <p:nvPr/>
        </p:nvSpPr>
        <p:spPr>
          <a:xfrm>
            <a:off x="238134" y="3010401"/>
            <a:ext cx="2335220" cy="18535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>
              <a:spcAft>
                <a:spcPts val="500"/>
              </a:spcAft>
            </a:pPr>
            <a:r>
              <a:rPr lang="en-US" sz="1300" b="1" dirty="0"/>
              <a:t>Backward ECAL (EEEMCAL)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High-precision PbWO</a:t>
            </a:r>
            <a:r>
              <a:rPr lang="en-US" sz="1300" baseline="-25000" dirty="0"/>
              <a:t>4</a:t>
            </a:r>
            <a:r>
              <a:rPr lang="en-US" sz="1300" dirty="0"/>
              <a:t> crystal calorimeter for precision scattered lepton measurements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First use of </a:t>
            </a:r>
            <a:r>
              <a:rPr lang="en-US" sz="1300" dirty="0" err="1"/>
              <a:t>SiPMs</a:t>
            </a:r>
            <a:r>
              <a:rPr lang="en-US" sz="1300" dirty="0"/>
              <a:t> in a crystal calorimeter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1D3A2C-DC0F-7CB6-454D-66693586A8E0}"/>
              </a:ext>
            </a:extLst>
          </p:cNvPr>
          <p:cNvGrpSpPr>
            <a:grpSpLocks noChangeAspect="1"/>
          </p:cNvGrpSpPr>
          <p:nvPr/>
        </p:nvGrpSpPr>
        <p:grpSpPr>
          <a:xfrm>
            <a:off x="237216" y="568617"/>
            <a:ext cx="2342315" cy="2446065"/>
            <a:chOff x="2212457" y="2623197"/>
            <a:chExt cx="1336117" cy="141988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3750E9C-2D1A-9023-D524-5E2F4E8C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2100" t="59494" r="1530" b="1"/>
            <a:stretch/>
          </p:blipFill>
          <p:spPr>
            <a:xfrm>
              <a:off x="2212457" y="2623197"/>
              <a:ext cx="1332070" cy="1419885"/>
            </a:xfrm>
            <a:prstGeom prst="rect">
              <a:avLst/>
            </a:prstGeom>
          </p:spPr>
        </p:pic>
        <p:sp>
          <p:nvSpPr>
            <p:cNvPr id="31" name="Text Placeholder 59">
              <a:extLst>
                <a:ext uri="{FF2B5EF4-FFF2-40B4-BE49-F238E27FC236}">
                  <a16:creationId xmlns:a16="http://schemas.microsoft.com/office/drawing/2014/main" id="{ADA1E491-D114-5D90-45F6-C8548E17D2A3}"/>
                </a:ext>
              </a:extLst>
            </p:cNvPr>
            <p:cNvSpPr txBox="1">
              <a:spLocks/>
            </p:cNvSpPr>
            <p:nvPr/>
          </p:nvSpPr>
          <p:spPr>
            <a:xfrm>
              <a:off x="2834452" y="3931918"/>
              <a:ext cx="714122" cy="108679"/>
            </a:xfrm>
            <a:prstGeom prst="rect">
              <a:avLst/>
            </a:prstGeom>
          </p:spPr>
          <p:txBody>
            <a:bodyPr lIns="0" bIns="0"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Figure by the </a:t>
              </a:r>
              <a:r>
                <a:rPr lang="en-US" sz="600" i="1" dirty="0" err="1">
                  <a:solidFill>
                    <a:schemeClr val="bg1">
                      <a:lumMod val="85000"/>
                    </a:schemeClr>
                  </a:solidFill>
                </a:rPr>
                <a:t>ePIC</a:t>
              </a: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 Collaboration</a:t>
              </a:r>
            </a:p>
          </p:txBody>
        </p:sp>
      </p:grpSp>
      <p:pic>
        <p:nvPicPr>
          <p:cNvPr id="35" name="Picture 34" descr="A close-up of a roll of paper&#10;&#10;AI-generated content may be incorrect.">
            <a:extLst>
              <a:ext uri="{FF2B5EF4-FFF2-40B4-BE49-F238E27FC236}">
                <a16:creationId xmlns:a16="http://schemas.microsoft.com/office/drawing/2014/main" id="{F73E27CD-E7C9-8279-936D-B0C4A67CC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738" y="2270767"/>
            <a:ext cx="2328262" cy="287892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220CECC-0938-02DD-166C-F3C49EB16EB6}"/>
              </a:ext>
            </a:extLst>
          </p:cNvPr>
          <p:cNvGrpSpPr>
            <a:grpSpLocks noChangeAspect="1"/>
          </p:cNvGrpSpPr>
          <p:nvPr/>
        </p:nvGrpSpPr>
        <p:grpSpPr>
          <a:xfrm>
            <a:off x="2415956" y="473248"/>
            <a:ext cx="3780940" cy="2489195"/>
            <a:chOff x="105318" y="430095"/>
            <a:chExt cx="3980329" cy="27113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2A96153-5016-868E-9F6E-985D6F872341}"/>
                </a:ext>
              </a:extLst>
            </p:cNvPr>
            <p:cNvGrpSpPr/>
            <p:nvPr/>
          </p:nvGrpSpPr>
          <p:grpSpPr>
            <a:xfrm>
              <a:off x="105318" y="430095"/>
              <a:ext cx="3980329" cy="2711325"/>
              <a:chOff x="242047" y="507004"/>
              <a:chExt cx="3980329" cy="271132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9790E7D9-659C-97BB-4946-5F2F89044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41230" b="7067"/>
              <a:stretch/>
            </p:blipFill>
            <p:spPr>
              <a:xfrm>
                <a:off x="242047" y="507004"/>
                <a:ext cx="3980329" cy="2711325"/>
              </a:xfrm>
              <a:prstGeom prst="rect">
                <a:avLst/>
              </a:prstGeom>
            </p:spPr>
          </p:pic>
          <p:sp>
            <p:nvSpPr>
              <p:cNvPr id="9" name="Text Placeholder 59">
                <a:extLst>
                  <a:ext uri="{FF2B5EF4-FFF2-40B4-BE49-F238E27FC236}">
                    <a16:creationId xmlns:a16="http://schemas.microsoft.com/office/drawing/2014/main" id="{8DC2247B-95F8-569B-BB63-B2D00CFF36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6635" y="2500989"/>
                <a:ext cx="1177210" cy="167872"/>
              </a:xfrm>
              <a:prstGeom prst="rect">
                <a:avLst/>
              </a:prstGeom>
            </p:spPr>
            <p:txBody>
              <a:bodyPr lIns="0" bIns="0"/>
              <a:lstStyle>
                <a:lvl1pPr marL="173038" indent="-173038" algn="l" defTabSz="457200" rtl="0" eaLnBrk="1" latinLnBrk="0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20700" indent="-236538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03275" indent="-187325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•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087438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–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171450" algn="l" defTabSz="457200" rtl="0" eaLnBrk="1" latinLnBrk="0" hangingPunct="1">
                  <a:spcBef>
                    <a:spcPts val="0"/>
                  </a:spcBef>
                  <a:spcAft>
                    <a:spcPts val="0"/>
                  </a:spcAft>
                  <a:buFont typeface="Arial"/>
                  <a:buChar char="»"/>
                  <a:defRPr sz="1800" kern="120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600" i="1" dirty="0">
                    <a:solidFill>
                      <a:schemeClr val="bg1">
                        <a:lumMod val="50000"/>
                      </a:schemeClr>
                    </a:solidFill>
                  </a:rPr>
                  <a:t>Figure courtesy of BNL 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2413B1-0BC4-DCD0-8E77-FAE7066CF8FF}"/>
                </a:ext>
              </a:extLst>
            </p:cNvPr>
            <p:cNvSpPr/>
            <p:nvPr/>
          </p:nvSpPr>
          <p:spPr>
            <a:xfrm>
              <a:off x="3762919" y="2008094"/>
              <a:ext cx="322728" cy="242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482C20-71F2-2923-0D25-112D93FFE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Electromagnetic Calorimeter System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C73E572-DDD3-F654-A5BB-EF88C15CD223}"/>
              </a:ext>
            </a:extLst>
          </p:cNvPr>
          <p:cNvGrpSpPr>
            <a:grpSpLocks noChangeAspect="1"/>
          </p:cNvGrpSpPr>
          <p:nvPr/>
        </p:nvGrpSpPr>
        <p:grpSpPr>
          <a:xfrm>
            <a:off x="5769772" y="918081"/>
            <a:ext cx="1453653" cy="1378894"/>
            <a:chOff x="771365" y="2815225"/>
            <a:chExt cx="1046569" cy="10102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2CB4F7-E7BD-E1C0-7724-2F19B1438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1402" t="61391" r="21882" b="1149"/>
            <a:stretch/>
          </p:blipFill>
          <p:spPr>
            <a:xfrm>
              <a:off x="771365" y="2815225"/>
              <a:ext cx="1046569" cy="1010240"/>
            </a:xfrm>
            <a:prstGeom prst="rect">
              <a:avLst/>
            </a:prstGeom>
          </p:spPr>
        </p:pic>
        <p:sp>
          <p:nvSpPr>
            <p:cNvPr id="19" name="Text Placeholder 59">
              <a:extLst>
                <a:ext uri="{FF2B5EF4-FFF2-40B4-BE49-F238E27FC236}">
                  <a16:creationId xmlns:a16="http://schemas.microsoft.com/office/drawing/2014/main" id="{4C2EC48D-0097-D3A1-C948-B856576A588B}"/>
                </a:ext>
              </a:extLst>
            </p:cNvPr>
            <p:cNvSpPr txBox="1">
              <a:spLocks/>
            </p:cNvSpPr>
            <p:nvPr/>
          </p:nvSpPr>
          <p:spPr>
            <a:xfrm>
              <a:off x="932921" y="3697362"/>
              <a:ext cx="882884" cy="103414"/>
            </a:xfrm>
            <a:prstGeom prst="rect">
              <a:avLst/>
            </a:prstGeom>
          </p:spPr>
          <p:txBody>
            <a:bodyPr lIns="0" bIns="0"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Figure by the </a:t>
              </a:r>
              <a:r>
                <a:rPr lang="en-US" sz="600" i="1" dirty="0" err="1">
                  <a:solidFill>
                    <a:schemeClr val="bg1">
                      <a:lumMod val="85000"/>
                    </a:schemeClr>
                  </a:solidFill>
                </a:rPr>
                <a:t>ePIC</a:t>
              </a: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 Collaboration</a:t>
              </a:r>
            </a:p>
          </p:txBody>
        </p:sp>
      </p:grpSp>
      <p:sp>
        <p:nvSpPr>
          <p:cNvPr id="3" name="Text Placeholder 59">
            <a:extLst>
              <a:ext uri="{FF2B5EF4-FFF2-40B4-BE49-F238E27FC236}">
                <a16:creationId xmlns:a16="http://schemas.microsoft.com/office/drawing/2014/main" id="{5AADE941-4DFF-3B1E-D467-6BADB93A44FD}"/>
              </a:ext>
            </a:extLst>
          </p:cNvPr>
          <p:cNvSpPr txBox="1">
            <a:spLocks/>
          </p:cNvSpPr>
          <p:nvPr/>
        </p:nvSpPr>
        <p:spPr>
          <a:xfrm>
            <a:off x="6903740" y="4930648"/>
            <a:ext cx="1251910" cy="187224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65000"/>
                  </a:schemeClr>
                </a:solidFill>
              </a:rPr>
              <a:t>Figure by the </a:t>
            </a:r>
            <a:r>
              <a:rPr lang="en-US" sz="600" i="1" dirty="0" err="1">
                <a:solidFill>
                  <a:schemeClr val="bg1">
                    <a:lumMod val="65000"/>
                  </a:schemeClr>
                </a:solidFill>
              </a:rPr>
              <a:t>ePIC</a:t>
            </a:r>
            <a:r>
              <a:rPr lang="en-US" sz="600" i="1" dirty="0">
                <a:solidFill>
                  <a:schemeClr val="bg1">
                    <a:lumMod val="65000"/>
                  </a:schemeClr>
                </a:solidFill>
              </a:rPr>
              <a:t>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177959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8B52-5122-A591-576F-E44D0EEFA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Zooming In: The Barrel Imaging Calorimeter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53AB1-7035-63C4-A27E-3268C08D4C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612044"/>
            <a:ext cx="5586090" cy="568581"/>
          </a:xfrm>
        </p:spPr>
        <p:txBody>
          <a:bodyPr/>
          <a:lstStyle/>
          <a:p>
            <a:r>
              <a:rPr lang="en-US" dirty="0"/>
              <a:t>High-performance sampling calorimeter with cost-effective Si sensors for shower profiling</a:t>
            </a:r>
          </a:p>
        </p:txBody>
      </p:sp>
      <p:pic>
        <p:nvPicPr>
          <p:cNvPr id="11" name="Picture 10" descr="A person wearing white gloves and holding a green circuit board&#10;&#10;AI-generated content may be incorrect.">
            <a:extLst>
              <a:ext uri="{FF2B5EF4-FFF2-40B4-BE49-F238E27FC236}">
                <a16:creationId xmlns:a16="http://schemas.microsoft.com/office/drawing/2014/main" id="{396728EA-27F3-0782-0165-6C234E449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644" y="2142203"/>
            <a:ext cx="2615356" cy="1471138"/>
          </a:xfrm>
          <a:prstGeom prst="rect">
            <a:avLst/>
          </a:prstGeo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58565B62-40BC-FBD8-F4E0-5A8318EEC07B}"/>
              </a:ext>
            </a:extLst>
          </p:cNvPr>
          <p:cNvSpPr txBox="1">
            <a:spLocks/>
          </p:cNvSpPr>
          <p:nvPr/>
        </p:nvSpPr>
        <p:spPr>
          <a:xfrm>
            <a:off x="247505" y="1180625"/>
            <a:ext cx="6281137" cy="19056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91440" bIns="91440">
            <a:sp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40144">
              <a:spcAft>
                <a:spcPts val="500"/>
              </a:spcAft>
              <a:buNone/>
            </a:pPr>
            <a:r>
              <a:rPr lang="en-US" sz="1300" b="1" dirty="0"/>
              <a:t>Electromagnetic calorimetry in the barrel is difficult:</a:t>
            </a:r>
          </a:p>
          <a:p>
            <a:pPr lvl="1">
              <a:spcAft>
                <a:spcPts val="500"/>
              </a:spcAft>
            </a:pPr>
            <a:r>
              <a:rPr lang="en-US" sz="1300" dirty="0"/>
              <a:t>Prime detector for </a:t>
            </a:r>
            <a:r>
              <a:rPr lang="en-US" sz="1300" b="1" dirty="0"/>
              <a:t>electron-pion separation</a:t>
            </a:r>
            <a:endParaRPr lang="en-US" sz="1300" dirty="0"/>
          </a:p>
          <a:p>
            <a:pPr lvl="1">
              <a:spcAft>
                <a:spcPts val="500"/>
              </a:spcAft>
            </a:pPr>
            <a:r>
              <a:rPr lang="en-US" sz="1300" dirty="0"/>
              <a:t>Need pion suppression up to 10⁴ for inclusive physics</a:t>
            </a:r>
          </a:p>
          <a:p>
            <a:pPr lvl="1">
              <a:spcAft>
                <a:spcPts val="500"/>
              </a:spcAft>
            </a:pPr>
            <a:r>
              <a:rPr lang="en-US" sz="1300" dirty="0"/>
              <a:t>Need </a:t>
            </a:r>
            <a:r>
              <a:rPr lang="en-US" sz="1300" b="1" dirty="0"/>
              <a:t>good photon resolution and granularity </a:t>
            </a:r>
            <a:r>
              <a:rPr lang="en-US" sz="1300" dirty="0"/>
              <a:t>to reject π</a:t>
            </a:r>
            <a:r>
              <a:rPr lang="en-US" sz="1300" baseline="30000" dirty="0"/>
              <a:t>0</a:t>
            </a:r>
            <a:r>
              <a:rPr lang="en-US" sz="1300" dirty="0"/>
              <a:t> </a:t>
            </a:r>
          </a:p>
          <a:p>
            <a:pPr lvl="1">
              <a:spcAft>
                <a:spcPts val="500"/>
              </a:spcAft>
            </a:pPr>
            <a:r>
              <a:rPr lang="en-US" sz="1300" dirty="0"/>
              <a:t>Need </a:t>
            </a:r>
            <a:r>
              <a:rPr lang="en-US" sz="1300" b="1" dirty="0"/>
              <a:t>large dynamic range </a:t>
            </a:r>
            <a:r>
              <a:rPr lang="en-US" sz="1300" dirty="0"/>
              <a:t>from 100 MeV/c to well over 10 GeV/c while being sensitive to MIPs</a:t>
            </a:r>
          </a:p>
          <a:p>
            <a:pPr lvl="1">
              <a:spcAft>
                <a:spcPts val="500"/>
              </a:spcAft>
            </a:pPr>
            <a:r>
              <a:rPr lang="en-US" sz="1300" b="1" dirty="0"/>
              <a:t>Compact </a:t>
            </a:r>
            <a:r>
              <a:rPr lang="en-US" sz="1300" dirty="0"/>
              <a:t>– needs to fit in limited space inside of solenoid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459E6E8-4353-F1C4-E744-7C8A19E3E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 b="14448"/>
          <a:stretch/>
        </p:blipFill>
        <p:spPr bwMode="auto">
          <a:xfrm>
            <a:off x="6528644" y="612044"/>
            <a:ext cx="2615356" cy="147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251;p22">
            <a:extLst>
              <a:ext uri="{FF2B5EF4-FFF2-40B4-BE49-F238E27FC236}">
                <a16:creationId xmlns:a16="http://schemas.microsoft.com/office/drawing/2014/main" id="{BD08BD21-C7C0-5B01-4357-9602A87433C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57" b="11325"/>
          <a:stretch/>
        </p:blipFill>
        <p:spPr>
          <a:xfrm>
            <a:off x="6528644" y="3672362"/>
            <a:ext cx="2615356" cy="147113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Plus 20">
            <a:extLst>
              <a:ext uri="{FF2B5EF4-FFF2-40B4-BE49-F238E27FC236}">
                <a16:creationId xmlns:a16="http://schemas.microsoft.com/office/drawing/2014/main" id="{63825E48-67ED-0AFA-BD78-90BFD7A3BA7D}"/>
              </a:ext>
            </a:extLst>
          </p:cNvPr>
          <p:cNvSpPr/>
          <p:nvPr/>
        </p:nvSpPr>
        <p:spPr>
          <a:xfrm>
            <a:off x="7616316" y="1899562"/>
            <a:ext cx="440012" cy="426262"/>
          </a:xfrm>
          <a:prstGeom prst="mathPlu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02F6F070-11F3-07E4-E0E2-F0CC48E43752}"/>
              </a:ext>
            </a:extLst>
          </p:cNvPr>
          <p:cNvSpPr/>
          <p:nvPr/>
        </p:nvSpPr>
        <p:spPr>
          <a:xfrm>
            <a:off x="7753123" y="3479331"/>
            <a:ext cx="166397" cy="327041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9A322AFE-3F1D-6980-D5D2-DDC472D17F44}"/>
              </a:ext>
            </a:extLst>
          </p:cNvPr>
          <p:cNvSpPr txBox="1">
            <a:spLocks/>
          </p:cNvSpPr>
          <p:nvPr/>
        </p:nvSpPr>
        <p:spPr>
          <a:xfrm>
            <a:off x="247504" y="3086275"/>
            <a:ext cx="6281137" cy="1977464"/>
          </a:xfrm>
          <a:prstGeom prst="rect">
            <a:avLst/>
          </a:prstGeom>
          <a:solidFill>
            <a:schemeClr val="bg1"/>
          </a:solidFill>
        </p:spPr>
        <p:txBody>
          <a:bodyPr wrap="square" tIns="91440" bIns="91440">
            <a:sp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40144">
              <a:spcAft>
                <a:spcPts val="500"/>
              </a:spcAft>
              <a:buNone/>
            </a:pPr>
            <a:r>
              <a:rPr lang="en-US" sz="1300" b="1" dirty="0"/>
              <a:t>The Barrel Imaging Calorimeter (BIC)</a:t>
            </a:r>
          </a:p>
          <a:p>
            <a:pPr lvl="1">
              <a:spcAft>
                <a:spcPts val="500"/>
              </a:spcAft>
            </a:pPr>
            <a:r>
              <a:rPr lang="en-US" sz="1300" dirty="0"/>
              <a:t>The BIC is a novel imaging calorimeter designed to meet the stringent performance requirements essential for EIC science</a:t>
            </a:r>
          </a:p>
          <a:p>
            <a:pPr lvl="1">
              <a:spcAft>
                <a:spcPts val="500"/>
              </a:spcAft>
            </a:pPr>
            <a:r>
              <a:rPr lang="en-US" sz="1300" dirty="0"/>
              <a:t>Combines mature, state-of-the-art Pb/</a:t>
            </a:r>
            <a:r>
              <a:rPr lang="en-US" sz="1300" dirty="0" err="1"/>
              <a:t>SciFi</a:t>
            </a:r>
            <a:r>
              <a:rPr lang="en-US" sz="1300" dirty="0"/>
              <a:t> sampling calorimetry with six layers of modern, ultra-low-power HV-MAPS </a:t>
            </a:r>
            <a:r>
              <a:rPr lang="en-US" sz="1300" dirty="0" err="1"/>
              <a:t>AstroPix</a:t>
            </a:r>
            <a:r>
              <a:rPr lang="en-US" sz="1300" dirty="0"/>
              <a:t> sensors</a:t>
            </a:r>
          </a:p>
          <a:p>
            <a:pPr lvl="1">
              <a:spcAft>
                <a:spcPts val="500"/>
              </a:spcAft>
            </a:pPr>
            <a:r>
              <a:rPr lang="en-US" sz="1300" dirty="0"/>
              <a:t>The BIC will be one of the largest silicon detectors ever built, featuring over 100 m² of </a:t>
            </a:r>
            <a:r>
              <a:rPr lang="en-US" sz="1300" dirty="0" err="1"/>
              <a:t>AstroPix</a:t>
            </a:r>
            <a:r>
              <a:rPr lang="en-US" sz="1300" dirty="0"/>
              <a:t> sensors and marking the first large-scale deployment of HV-MAPS sensors for particle detection</a:t>
            </a:r>
          </a:p>
        </p:txBody>
      </p:sp>
      <p:sp>
        <p:nvSpPr>
          <p:cNvPr id="5" name="Text Placeholder 59">
            <a:extLst>
              <a:ext uri="{FF2B5EF4-FFF2-40B4-BE49-F238E27FC236}">
                <a16:creationId xmlns:a16="http://schemas.microsoft.com/office/drawing/2014/main" id="{6D3774D1-0DBD-BC8D-FAA6-CA00922C4210}"/>
              </a:ext>
            </a:extLst>
          </p:cNvPr>
          <p:cNvSpPr txBox="1">
            <a:spLocks/>
          </p:cNvSpPr>
          <p:nvPr/>
        </p:nvSpPr>
        <p:spPr>
          <a:xfrm>
            <a:off x="8056328" y="4970127"/>
            <a:ext cx="1115102" cy="187224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Figure by the </a:t>
            </a:r>
            <a:r>
              <a:rPr lang="en-US" sz="600" i="1" dirty="0" err="1">
                <a:solidFill>
                  <a:schemeClr val="bg1">
                    <a:lumMod val="85000"/>
                  </a:schemeClr>
                </a:solidFill>
              </a:rPr>
              <a:t>ePIC</a:t>
            </a:r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 BIC DSC</a:t>
            </a:r>
          </a:p>
        </p:txBody>
      </p:sp>
      <p:sp>
        <p:nvSpPr>
          <p:cNvPr id="7" name="Text Placeholder 59">
            <a:extLst>
              <a:ext uri="{FF2B5EF4-FFF2-40B4-BE49-F238E27FC236}">
                <a16:creationId xmlns:a16="http://schemas.microsoft.com/office/drawing/2014/main" id="{93F96ADD-E41A-CFB2-C96E-C56508EC4608}"/>
              </a:ext>
            </a:extLst>
          </p:cNvPr>
          <p:cNvSpPr txBox="1">
            <a:spLocks/>
          </p:cNvSpPr>
          <p:nvPr/>
        </p:nvSpPr>
        <p:spPr>
          <a:xfrm>
            <a:off x="7981116" y="1915614"/>
            <a:ext cx="1238096" cy="194647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95000"/>
                  </a:schemeClr>
                </a:solidFill>
              </a:rPr>
              <a:t>Figure courtesy of  Jefferson Lab</a:t>
            </a:r>
          </a:p>
        </p:txBody>
      </p:sp>
      <p:sp>
        <p:nvSpPr>
          <p:cNvPr id="9" name="Text Placeholder 59">
            <a:extLst>
              <a:ext uri="{FF2B5EF4-FFF2-40B4-BE49-F238E27FC236}">
                <a16:creationId xmlns:a16="http://schemas.microsoft.com/office/drawing/2014/main" id="{D5BD2B3D-D1F0-1180-183B-16E4DE2BACAE}"/>
              </a:ext>
            </a:extLst>
          </p:cNvPr>
          <p:cNvSpPr txBox="1">
            <a:spLocks/>
          </p:cNvSpPr>
          <p:nvPr/>
        </p:nvSpPr>
        <p:spPr>
          <a:xfrm>
            <a:off x="8104110" y="3453511"/>
            <a:ext cx="1115102" cy="187224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65000"/>
                  </a:schemeClr>
                </a:solidFill>
              </a:rPr>
              <a:t>Figure by the </a:t>
            </a:r>
            <a:r>
              <a:rPr lang="en-US" sz="600" i="1" dirty="0" err="1">
                <a:solidFill>
                  <a:schemeClr val="bg1">
                    <a:lumMod val="65000"/>
                  </a:schemeClr>
                </a:solidFill>
              </a:rPr>
              <a:t>ePIC</a:t>
            </a:r>
            <a:r>
              <a:rPr lang="en-US" sz="600" i="1" dirty="0">
                <a:solidFill>
                  <a:schemeClr val="bg1">
                    <a:lumMod val="65000"/>
                  </a:schemeClr>
                </a:solidFill>
              </a:rPr>
              <a:t> BIC DSC</a:t>
            </a:r>
          </a:p>
        </p:txBody>
      </p:sp>
    </p:spTree>
    <p:extLst>
      <p:ext uri="{BB962C8B-B14F-4D97-AF65-F5344CB8AC3E}">
        <p14:creationId xmlns:p14="http://schemas.microsoft.com/office/powerpoint/2010/main" val="2130102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23D94-78A0-3A08-4F91-6296DC7C6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1A477-B146-1083-24EF-AF47AC3C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Hadronic Calorimeter System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F98DC4-3B10-24F3-94D8-D3456D69C47F}"/>
              </a:ext>
            </a:extLst>
          </p:cNvPr>
          <p:cNvGrpSpPr>
            <a:grpSpLocks noChangeAspect="1"/>
          </p:cNvGrpSpPr>
          <p:nvPr/>
        </p:nvGrpSpPr>
        <p:grpSpPr>
          <a:xfrm>
            <a:off x="5185095" y="641891"/>
            <a:ext cx="3243478" cy="2360573"/>
            <a:chOff x="268942" y="656274"/>
            <a:chExt cx="3739489" cy="27215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50BE68-E319-B02C-B564-27755FF2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1887"/>
            <a:stretch/>
          </p:blipFill>
          <p:spPr>
            <a:xfrm>
              <a:off x="268942" y="656274"/>
              <a:ext cx="3739489" cy="2721565"/>
            </a:xfrm>
            <a:prstGeom prst="rect">
              <a:avLst/>
            </a:prstGeom>
          </p:spPr>
        </p:pic>
        <p:sp>
          <p:nvSpPr>
            <p:cNvPr id="10" name="Text Placeholder 59">
              <a:extLst>
                <a:ext uri="{FF2B5EF4-FFF2-40B4-BE49-F238E27FC236}">
                  <a16:creationId xmlns:a16="http://schemas.microsoft.com/office/drawing/2014/main" id="{7E6DAC8F-D68A-C6B3-97F5-E780D244260B}"/>
                </a:ext>
              </a:extLst>
            </p:cNvPr>
            <p:cNvSpPr txBox="1">
              <a:spLocks/>
            </p:cNvSpPr>
            <p:nvPr/>
          </p:nvSpPr>
          <p:spPr>
            <a:xfrm>
              <a:off x="917023" y="2745196"/>
              <a:ext cx="1036430" cy="178606"/>
            </a:xfrm>
            <a:prstGeom prst="rect">
              <a:avLst/>
            </a:prstGeom>
          </p:spPr>
          <p:txBody>
            <a:bodyPr lIns="0" bIns="0"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" i="1" dirty="0">
                  <a:solidFill>
                    <a:schemeClr val="bg1">
                      <a:lumMod val="50000"/>
                    </a:schemeClr>
                  </a:solidFill>
                </a:rPr>
                <a:t>Figure courtesy of BNL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2B01BD-FD81-01D2-C23A-29F3BADB3CAF}"/>
              </a:ext>
            </a:extLst>
          </p:cNvPr>
          <p:cNvGrpSpPr/>
          <p:nvPr/>
        </p:nvGrpSpPr>
        <p:grpSpPr>
          <a:xfrm>
            <a:off x="510763" y="660389"/>
            <a:ext cx="4030623" cy="1793347"/>
            <a:chOff x="378599" y="641891"/>
            <a:chExt cx="4030623" cy="1793347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565E1BAD-0FA8-5BCA-F644-B3981D4452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90"/>
            <a:stretch/>
          </p:blipFill>
          <p:spPr bwMode="auto">
            <a:xfrm>
              <a:off x="378599" y="641891"/>
              <a:ext cx="4030623" cy="176566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Placeholder 59">
              <a:extLst>
                <a:ext uri="{FF2B5EF4-FFF2-40B4-BE49-F238E27FC236}">
                  <a16:creationId xmlns:a16="http://schemas.microsoft.com/office/drawing/2014/main" id="{9137D66D-DD32-0A3E-EBED-36C84769D49D}"/>
                </a:ext>
              </a:extLst>
            </p:cNvPr>
            <p:cNvSpPr txBox="1">
              <a:spLocks/>
            </p:cNvSpPr>
            <p:nvPr/>
          </p:nvSpPr>
          <p:spPr>
            <a:xfrm>
              <a:off x="457201" y="2249220"/>
              <a:ext cx="1329427" cy="186018"/>
            </a:xfrm>
            <a:prstGeom prst="rect">
              <a:avLst/>
            </a:prstGeom>
          </p:spPr>
          <p:txBody>
            <a:bodyPr lIns="0" bIns="0"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Picture by the </a:t>
              </a:r>
              <a:r>
                <a:rPr lang="en-US" sz="600" i="1" dirty="0" err="1">
                  <a:solidFill>
                    <a:schemeClr val="bg1">
                      <a:lumMod val="85000"/>
                    </a:schemeClr>
                  </a:solidFill>
                </a:rPr>
                <a:t>ePIC</a:t>
              </a: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 LFHCAL DSC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41AF4B2-EDF0-2738-734A-509D73D83D80}"/>
              </a:ext>
            </a:extLst>
          </p:cNvPr>
          <p:cNvSpPr txBox="1"/>
          <p:nvPr/>
        </p:nvSpPr>
        <p:spPr>
          <a:xfrm>
            <a:off x="340658" y="2462924"/>
            <a:ext cx="4844437" cy="268057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500"/>
              </a:spcAft>
            </a:pPr>
            <a:r>
              <a:rPr lang="en-US" sz="1300" b="1" dirty="0"/>
              <a:t>Forward HCAL (LFHCAL)</a:t>
            </a:r>
            <a:endParaRPr lang="en-US" sz="13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Longitudinally segmented steel + scintillator </a:t>
            </a:r>
            <a:r>
              <a:rPr lang="en-US" sz="1300" dirty="0" err="1"/>
              <a:t>SiPM</a:t>
            </a:r>
            <a:r>
              <a:rPr lang="en-US" sz="1300" dirty="0"/>
              <a:t>-on-tile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High-resolution insert next to beam pipe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Optimized for particle-flow measurements, first full-size CALICE-like calorimeter in a collider experiment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300" b="1" dirty="0"/>
              <a:t>Barrel HCAL</a:t>
            </a:r>
            <a:endParaRPr lang="en-US" sz="13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Steel + scintillator design, re-use from </a:t>
            </a:r>
            <a:r>
              <a:rPr lang="en-US" sz="1300" dirty="0" err="1"/>
              <a:t>sPHENIX</a:t>
            </a:r>
            <a:endParaRPr lang="en-US" sz="1300" dirty="0"/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300" b="1" dirty="0"/>
              <a:t>Backward HCAL</a:t>
            </a:r>
            <a:endParaRPr lang="en-US" sz="1300" dirty="0"/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Similar construction as LFHCAL, functions as tail catcher for EMCAL to improve jet energy reconstruction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4DD673-1243-701F-C119-DDDACDF2DC26}"/>
              </a:ext>
            </a:extLst>
          </p:cNvPr>
          <p:cNvGrpSpPr/>
          <p:nvPr/>
        </p:nvGrpSpPr>
        <p:grpSpPr>
          <a:xfrm>
            <a:off x="5075071" y="2596858"/>
            <a:ext cx="3997211" cy="2755071"/>
            <a:chOff x="5075071" y="2596858"/>
            <a:chExt cx="3997211" cy="27550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086864F-5DDE-1425-3582-6942187A8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9197"/>
            <a:stretch/>
          </p:blipFill>
          <p:spPr>
            <a:xfrm>
              <a:off x="5075071" y="2596858"/>
              <a:ext cx="3997211" cy="2755071"/>
            </a:xfrm>
            <a:prstGeom prst="rect">
              <a:avLst/>
            </a:prstGeom>
          </p:spPr>
        </p:pic>
        <p:sp>
          <p:nvSpPr>
            <p:cNvPr id="21" name="Text Placeholder 59">
              <a:extLst>
                <a:ext uri="{FF2B5EF4-FFF2-40B4-BE49-F238E27FC236}">
                  <a16:creationId xmlns:a16="http://schemas.microsoft.com/office/drawing/2014/main" id="{E2BC190E-E180-D520-D6D3-8D209674A7A6}"/>
                </a:ext>
              </a:extLst>
            </p:cNvPr>
            <p:cNvSpPr txBox="1">
              <a:spLocks/>
            </p:cNvSpPr>
            <p:nvPr/>
          </p:nvSpPr>
          <p:spPr>
            <a:xfrm>
              <a:off x="6054246" y="4501609"/>
              <a:ext cx="1329427" cy="188683"/>
            </a:xfrm>
            <a:prstGeom prst="rect">
              <a:avLst/>
            </a:prstGeom>
          </p:spPr>
          <p:txBody>
            <a:bodyPr lIns="0" bIns="0"/>
            <a:lstStyle>
              <a:lvl1pPr marL="173038" indent="-173038" algn="l" defTabSz="457200" rtl="0" eaLnBrk="1" latinLnBrk="0" hangingPunct="1"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  <a:defRPr sz="1800" kern="1200" baseline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20700" indent="-236538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3275" indent="-187325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87438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–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71600" indent="-171450" algn="l" defTabSz="457200" rtl="0" eaLnBrk="1" latinLnBrk="0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»"/>
                <a:defRPr sz="1800" kern="120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Figures by the </a:t>
              </a:r>
              <a:r>
                <a:rPr lang="en-US" sz="600" i="1" dirty="0" err="1">
                  <a:solidFill>
                    <a:schemeClr val="bg1">
                      <a:lumMod val="85000"/>
                    </a:schemeClr>
                  </a:solidFill>
                </a:rPr>
                <a:t>ePIC</a:t>
              </a:r>
              <a:r>
                <a:rPr lang="en-US" sz="600" i="1" dirty="0">
                  <a:solidFill>
                    <a:schemeClr val="bg1">
                      <a:lumMod val="85000"/>
                    </a:schemeClr>
                  </a:solidFill>
                </a:rPr>
                <a:t> Collaboration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2684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8FD2F-BC9F-A200-98D9-082BE47B5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C91314-885A-1968-36AE-6E10C0B5A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65957">
            <a:off x="-22550" y="2193612"/>
            <a:ext cx="9697834" cy="1223605"/>
          </a:xfrm>
          <a:prstGeom prst="rect">
            <a:avLst/>
          </a:prstGeom>
        </p:spPr>
      </p:pic>
      <p:pic>
        <p:nvPicPr>
          <p:cNvPr id="4" name="image002-Sep2023.png" descr="image002-Sep2023.png">
            <a:extLst>
              <a:ext uri="{FF2B5EF4-FFF2-40B4-BE49-F238E27FC236}">
                <a16:creationId xmlns:a16="http://schemas.microsoft.com/office/drawing/2014/main" id="{535E729C-582E-2897-734D-7EB80DFA5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7702" y="2646257"/>
            <a:ext cx="1254635" cy="111794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233F94-B036-A543-D365-496D2D5B4784}"/>
              </a:ext>
            </a:extLst>
          </p:cNvPr>
          <p:cNvSpPr txBox="1"/>
          <p:nvPr/>
        </p:nvSpPr>
        <p:spPr>
          <a:xfrm>
            <a:off x="269192" y="1630594"/>
            <a:ext cx="4161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Luminosity System 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Measure bunch-by-bunch luminosity through Bethe-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Heitler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process 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Pair-spectrometer: each with 2 tracking layers of AC-LGAD / FCFD – 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Barrel-</a:t>
            </a:r>
            <a:r>
              <a:rPr lang="en-US" sz="1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Calorimeter: Tungsten-powder +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SPACAL – 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5435A5-3F79-15D5-5C16-1FDF3C35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462"/>
            <a:ext cx="8052457" cy="621711"/>
          </a:xfrm>
        </p:spPr>
        <p:txBody>
          <a:bodyPr anchor="ctr">
            <a:normAutofit/>
          </a:bodyPr>
          <a:lstStyle/>
          <a:p>
            <a:r>
              <a:rPr lang="en-US" dirty="0"/>
              <a:t>The Far-Forward/Far-Backward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5789D8-AA4F-266A-9019-B7024C11F5DB}"/>
              </a:ext>
            </a:extLst>
          </p:cNvPr>
          <p:cNvSpPr txBox="1"/>
          <p:nvPr/>
        </p:nvSpPr>
        <p:spPr>
          <a:xfrm>
            <a:off x="7392040" y="2703082"/>
            <a:ext cx="1751960" cy="2447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Zero Degree Calorimeter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Detection of forward scattered neutrons and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</a:rPr>
              <a:t>g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EMCAL: 2x2x20 cm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PbWO</a:t>
            </a:r>
            <a:r>
              <a:rPr lang="en-US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calorimeter – 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backward </a:t>
            </a:r>
            <a:r>
              <a:rPr lang="en-US" sz="1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HCAL:  Steel-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-on-Tile – 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20240305_155927.jpeg" descr="20240305_155927.jpeg">
            <a:extLst>
              <a:ext uri="{FF2B5EF4-FFF2-40B4-BE49-F238E27FC236}">
                <a16:creationId xmlns:a16="http://schemas.microsoft.com/office/drawing/2014/main" id="{13C31AB2-E7B2-4C52-10E4-2274F5846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219" y="4389881"/>
            <a:ext cx="1013601" cy="76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004-Sep4.png" descr="image004-Sep4.png">
            <a:extLst>
              <a:ext uri="{FF2B5EF4-FFF2-40B4-BE49-F238E27FC236}">
                <a16:creationId xmlns:a16="http://schemas.microsoft.com/office/drawing/2014/main" id="{8B6E809D-B125-DC56-FC16-76211BE5F6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137" r="7865"/>
          <a:stretch/>
        </p:blipFill>
        <p:spPr>
          <a:xfrm>
            <a:off x="2097741" y="4148548"/>
            <a:ext cx="1068254" cy="100153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B6C9D0-D6D2-7F4B-8E49-161DF7999AAC}"/>
              </a:ext>
            </a:extLst>
          </p:cNvPr>
          <p:cNvSpPr txBox="1"/>
          <p:nvPr/>
        </p:nvSpPr>
        <p:spPr>
          <a:xfrm>
            <a:off x="3163285" y="4155131"/>
            <a:ext cx="2534288" cy="9883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Low-Q</a:t>
            </a:r>
            <a:r>
              <a:rPr lang="en-US" sz="1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Taggers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detection of scattered electrons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2  stations with 4 tracking layers each (16x18cm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) Si / Timepix4 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Calorimeter: Tungsten-powder +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SPACAL – 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003CDF-F725-A6CF-EAD8-9AF001E9D25B}"/>
              </a:ext>
            </a:extLst>
          </p:cNvPr>
          <p:cNvSpPr txBox="1"/>
          <p:nvPr/>
        </p:nvSpPr>
        <p:spPr>
          <a:xfrm>
            <a:off x="5745284" y="3313488"/>
            <a:ext cx="17519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Roman Pots and Off-Momentum Detectors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Detection of forward scattered protons and nuclei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2 stations with 2 tracking layers each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AC-LGAD / EICROC ( 500x500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pixel) – 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6" name="RP-Front-image004.jpg" descr="RP-Front-image004.jpg">
            <a:extLst>
              <a:ext uri="{FF2B5EF4-FFF2-40B4-BE49-F238E27FC236}">
                <a16:creationId xmlns:a16="http://schemas.microsoft.com/office/drawing/2014/main" id="{D3A475BB-5E78-0ABC-D87B-F5A0E4D53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0481" y="3088175"/>
            <a:ext cx="870947" cy="1003942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54B093-3185-362D-B969-A5C9C2ADE606}"/>
              </a:ext>
            </a:extLst>
          </p:cNvPr>
          <p:cNvSpPr txBox="1"/>
          <p:nvPr/>
        </p:nvSpPr>
        <p:spPr>
          <a:xfrm>
            <a:off x="3955779" y="609355"/>
            <a:ext cx="3170957" cy="10081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defTabSz="619125"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B0 Magnet Spectrometer</a:t>
            </a: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detection of forward scattered protons and and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</a:rPr>
              <a:t>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4 tracking layers each of AC-LGAD / EICROC ( 500x500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pixel) – 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endParaRPr lang="en-US" sz="1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defTabSz="619125">
              <a:buFont typeface="Arial" panose="020B0604020202020204" pitchFamily="34" charset="0"/>
              <a:buChar char="•"/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EMCAL: 2x2x20 cm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PbWO</a:t>
            </a:r>
            <a:r>
              <a:rPr lang="en-US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calorimeter – 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backward </a:t>
            </a:r>
            <a:r>
              <a:rPr lang="en-US" sz="1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1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8" name="b91b967d9718d69c291dbc1450acd76139b638c4599f50c570e92011ce1d297b copy.jpeg" descr="b91b967d9718d69c291dbc1450acd76139b638c4599f50c570e92011ce1d297b copy.jpeg">
            <a:extLst>
              <a:ext uri="{FF2B5EF4-FFF2-40B4-BE49-F238E27FC236}">
                <a16:creationId xmlns:a16="http://schemas.microsoft.com/office/drawing/2014/main" id="{45686F9B-A3D1-12AF-413D-0664977022A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60"/>
          <a:stretch>
            <a:fillRect/>
          </a:stretch>
        </p:blipFill>
        <p:spPr>
          <a:xfrm>
            <a:off x="1390618" y="617103"/>
            <a:ext cx="2565161" cy="1015663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6A7B8B11-A06F-B6AA-4CDF-F40B37652723}"/>
              </a:ext>
            </a:extLst>
          </p:cNvPr>
          <p:cNvSpPr txBox="1"/>
          <p:nvPr/>
        </p:nvSpPr>
        <p:spPr>
          <a:xfrm>
            <a:off x="5450162" y="1128591"/>
            <a:ext cx="184731" cy="30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68579" bIns="6857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1050" dirty="0"/>
          </a:p>
        </p:txBody>
      </p:sp>
      <p:sp>
        <p:nvSpPr>
          <p:cNvPr id="3" name="Text Placeholder 59">
            <a:extLst>
              <a:ext uri="{FF2B5EF4-FFF2-40B4-BE49-F238E27FC236}">
                <a16:creationId xmlns:a16="http://schemas.microsoft.com/office/drawing/2014/main" id="{E413D169-719D-4FC5-529E-2130C603E43A}"/>
              </a:ext>
            </a:extLst>
          </p:cNvPr>
          <p:cNvSpPr txBox="1">
            <a:spLocks/>
          </p:cNvSpPr>
          <p:nvPr/>
        </p:nvSpPr>
        <p:spPr>
          <a:xfrm>
            <a:off x="468788" y="4940689"/>
            <a:ext cx="1577975" cy="194647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50000"/>
                  </a:schemeClr>
                </a:solidFill>
              </a:rPr>
              <a:t>Figures courtesy of BNL</a:t>
            </a:r>
          </a:p>
        </p:txBody>
      </p:sp>
    </p:spTree>
    <p:extLst>
      <p:ext uri="{BB962C8B-B14F-4D97-AF65-F5344CB8AC3E}">
        <p14:creationId xmlns:p14="http://schemas.microsoft.com/office/powerpoint/2010/main" val="1811136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map of the world with blue pins&#10;&#10;AI-generated content may be incorrect.">
            <a:extLst>
              <a:ext uri="{FF2B5EF4-FFF2-40B4-BE49-F238E27FC236}">
                <a16:creationId xmlns:a16="http://schemas.microsoft.com/office/drawing/2014/main" id="{ADEAD670-34DB-4D14-5127-69591E9F2E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45"/>
          <a:stretch/>
        </p:blipFill>
        <p:spPr>
          <a:xfrm>
            <a:off x="228619" y="0"/>
            <a:ext cx="8915381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62BA7E-C2A3-3BAE-A38C-8A5FB07F8E5C}"/>
              </a:ext>
            </a:extLst>
          </p:cNvPr>
          <p:cNvSpPr/>
          <p:nvPr/>
        </p:nvSpPr>
        <p:spPr>
          <a:xfrm>
            <a:off x="2603864" y="212904"/>
            <a:ext cx="6540138" cy="369333"/>
          </a:xfrm>
          <a:prstGeom prst="rect">
            <a:avLst/>
          </a:prstGeom>
          <a:solidFill>
            <a:srgbClr val="D39B6D">
              <a:alpha val="5236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1323B6-25AE-4D77-BBC3-301595604E4A}"/>
              </a:ext>
            </a:extLst>
          </p:cNvPr>
          <p:cNvSpPr txBox="1"/>
          <p:nvPr/>
        </p:nvSpPr>
        <p:spPr>
          <a:xfrm>
            <a:off x="2734490" y="214820"/>
            <a:ext cx="64095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901 collaborators</a:t>
            </a:r>
            <a:r>
              <a:rPr lang="en-US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178 institutions </a:t>
            </a:r>
            <a:r>
              <a:rPr lang="en-US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25 countries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521D2F-CB86-F43F-B071-FE8717A01205}"/>
              </a:ext>
            </a:extLst>
          </p:cNvPr>
          <p:cNvSpPr/>
          <p:nvPr/>
        </p:nvSpPr>
        <p:spPr>
          <a:xfrm>
            <a:off x="228619" y="2917371"/>
            <a:ext cx="2645210" cy="2226130"/>
          </a:xfrm>
          <a:prstGeom prst="rect">
            <a:avLst/>
          </a:prstGeom>
          <a:solidFill>
            <a:srgbClr val="D39B6D">
              <a:alpha val="5236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74A4625F-DA6C-CC8D-D43A-51E745E6D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41" y="2950783"/>
            <a:ext cx="1963565" cy="19513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A4EC40-C676-81E6-0BE0-A1E7F14DF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19" y="4935544"/>
            <a:ext cx="2645210" cy="207957"/>
          </a:xfrm>
          <a:prstGeom prst="rect">
            <a:avLst/>
          </a:prstGeom>
        </p:spPr>
      </p:pic>
      <p:sp>
        <p:nvSpPr>
          <p:cNvPr id="28" name="Text Placeholder 59">
            <a:extLst>
              <a:ext uri="{FF2B5EF4-FFF2-40B4-BE49-F238E27FC236}">
                <a16:creationId xmlns:a16="http://schemas.microsoft.com/office/drawing/2014/main" id="{CCA652CC-D4AC-A910-00DB-419DFBA7AAE4}"/>
              </a:ext>
            </a:extLst>
          </p:cNvPr>
          <p:cNvSpPr txBox="1">
            <a:spLocks/>
          </p:cNvSpPr>
          <p:nvPr/>
        </p:nvSpPr>
        <p:spPr>
          <a:xfrm>
            <a:off x="7856738" y="0"/>
            <a:ext cx="1287262" cy="168676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tx1">
                    <a:lumMod val="75000"/>
                  </a:schemeClr>
                </a:solidFill>
              </a:rPr>
              <a:t>Figures from the </a:t>
            </a:r>
            <a:r>
              <a:rPr lang="en-US" sz="600" i="1" dirty="0" err="1">
                <a:solidFill>
                  <a:schemeClr val="tx1">
                    <a:lumMod val="75000"/>
                  </a:schemeClr>
                </a:solidFill>
              </a:rPr>
              <a:t>ePIC</a:t>
            </a:r>
            <a:r>
              <a:rPr lang="en-US" sz="600" i="1" dirty="0">
                <a:solidFill>
                  <a:schemeClr val="tx1">
                    <a:lumMod val="75000"/>
                  </a:schemeClr>
                </a:solidFill>
              </a:rPr>
              <a:t> Phonebook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FAE1CA06-4B35-01D5-4ECF-272A9B8F6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810" y="511088"/>
            <a:ext cx="6897190" cy="621711"/>
          </a:xfrm>
        </p:spPr>
        <p:txBody>
          <a:bodyPr/>
          <a:lstStyle/>
          <a:p>
            <a:r>
              <a:rPr lang="en-US" sz="4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 A Large Collaboration!</a:t>
            </a:r>
          </a:p>
        </p:txBody>
      </p:sp>
    </p:spTree>
    <p:extLst>
      <p:ext uri="{BB962C8B-B14F-4D97-AF65-F5344CB8AC3E}">
        <p14:creationId xmlns:p14="http://schemas.microsoft.com/office/powerpoint/2010/main" val="3365631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85D94-F03A-B09B-5EA9-DBEAB278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(pre)TDR Strategy and Publications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35D4B-D565-CEAE-C344-D85CBF044B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EIC (pre)TDR is the top priority for the </a:t>
            </a:r>
            <a:r>
              <a:rPr lang="en-US" dirty="0" err="1"/>
              <a:t>ePIC</a:t>
            </a:r>
            <a:r>
              <a:rPr lang="en-US" dirty="0"/>
              <a:t> Collaboration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74F8A4-9E16-0971-E5E0-63F54891C21F}"/>
              </a:ext>
            </a:extLst>
          </p:cNvPr>
          <p:cNvGrpSpPr/>
          <p:nvPr/>
        </p:nvGrpSpPr>
        <p:grpSpPr>
          <a:xfrm>
            <a:off x="680433" y="1639785"/>
            <a:ext cx="8158767" cy="1683534"/>
            <a:chOff x="858012" y="1435197"/>
            <a:chExt cx="10475975" cy="2231971"/>
          </a:xfrm>
        </p:grpSpPr>
        <p:sp>
          <p:nvSpPr>
            <p:cNvPr id="5" name="Arrow: Chevron 16">
              <a:extLst>
                <a:ext uri="{FF2B5EF4-FFF2-40B4-BE49-F238E27FC236}">
                  <a16:creationId xmlns:a16="http://schemas.microsoft.com/office/drawing/2014/main" id="{9E66ECFD-6603-D5EF-CAAC-0BDA2B132D02}"/>
                </a:ext>
              </a:extLst>
            </p:cNvPr>
            <p:cNvSpPr/>
            <p:nvPr/>
          </p:nvSpPr>
          <p:spPr>
            <a:xfrm>
              <a:off x="6849344" y="2325647"/>
              <a:ext cx="4484643" cy="899935"/>
            </a:xfrm>
            <a:prstGeom prst="chevron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Arrow: Chevron 43">
              <a:extLst>
                <a:ext uri="{FF2B5EF4-FFF2-40B4-BE49-F238E27FC236}">
                  <a16:creationId xmlns:a16="http://schemas.microsoft.com/office/drawing/2014/main" id="{BF8EB18E-13B4-2461-CB80-0010EDDFD656}"/>
                </a:ext>
              </a:extLst>
            </p:cNvPr>
            <p:cNvSpPr/>
            <p:nvPr/>
          </p:nvSpPr>
          <p:spPr>
            <a:xfrm>
              <a:off x="7034631" y="1497276"/>
              <a:ext cx="2112952" cy="89993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Arrow: Chevron 10">
              <a:extLst>
                <a:ext uri="{FF2B5EF4-FFF2-40B4-BE49-F238E27FC236}">
                  <a16:creationId xmlns:a16="http://schemas.microsoft.com/office/drawing/2014/main" id="{092A5F17-4D34-3238-E2B6-163F271DC0C4}"/>
                </a:ext>
              </a:extLst>
            </p:cNvPr>
            <p:cNvSpPr/>
            <p:nvPr/>
          </p:nvSpPr>
          <p:spPr>
            <a:xfrm>
              <a:off x="858012" y="1520558"/>
              <a:ext cx="1931450" cy="899936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Arrow: Chevron 11">
              <a:extLst>
                <a:ext uri="{FF2B5EF4-FFF2-40B4-BE49-F238E27FC236}">
                  <a16:creationId xmlns:a16="http://schemas.microsoft.com/office/drawing/2014/main" id="{CCCB9556-DBF0-3F53-245A-8DB0B8CC5B4B}"/>
                </a:ext>
              </a:extLst>
            </p:cNvPr>
            <p:cNvSpPr/>
            <p:nvPr/>
          </p:nvSpPr>
          <p:spPr>
            <a:xfrm>
              <a:off x="2331633" y="1520559"/>
              <a:ext cx="2050691" cy="899937"/>
            </a:xfrm>
            <a:prstGeom prst="chevr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Arrow: Chevron 12">
              <a:extLst>
                <a:ext uri="{FF2B5EF4-FFF2-40B4-BE49-F238E27FC236}">
                  <a16:creationId xmlns:a16="http://schemas.microsoft.com/office/drawing/2014/main" id="{696A27F6-4FEE-19C3-8D2A-AB10966E5D25}"/>
                </a:ext>
              </a:extLst>
            </p:cNvPr>
            <p:cNvSpPr/>
            <p:nvPr/>
          </p:nvSpPr>
          <p:spPr>
            <a:xfrm>
              <a:off x="3480487" y="2254369"/>
              <a:ext cx="2923266" cy="899935"/>
            </a:xfrm>
            <a:prstGeom prst="chevron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Arrow: Chevron 13">
              <a:extLst>
                <a:ext uri="{FF2B5EF4-FFF2-40B4-BE49-F238E27FC236}">
                  <a16:creationId xmlns:a16="http://schemas.microsoft.com/office/drawing/2014/main" id="{F60077C3-BFC7-E889-E807-A7FC567A8ED3}"/>
                </a:ext>
              </a:extLst>
            </p:cNvPr>
            <p:cNvSpPr/>
            <p:nvPr/>
          </p:nvSpPr>
          <p:spPr>
            <a:xfrm>
              <a:off x="5240960" y="1514278"/>
              <a:ext cx="2112952" cy="899935"/>
            </a:xfrm>
            <a:prstGeom prst="chevron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7C3452-AF95-BEF3-F98D-7D2FD4CCE5A3}"/>
                </a:ext>
              </a:extLst>
            </p:cNvPr>
            <p:cNvSpPr txBox="1"/>
            <p:nvPr/>
          </p:nvSpPr>
          <p:spPr>
            <a:xfrm>
              <a:off x="1315874" y="1474597"/>
              <a:ext cx="1323565" cy="979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process design phase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700680-F126-9FD9-7831-88F6908A8718}"/>
                </a:ext>
              </a:extLst>
            </p:cNvPr>
            <p:cNvSpPr txBox="1"/>
            <p:nvPr/>
          </p:nvSpPr>
          <p:spPr>
            <a:xfrm>
              <a:off x="2773157" y="1435197"/>
              <a:ext cx="1607232" cy="979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structuring the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effort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D02AC0-7C90-155B-7E3F-428C1381C381}"/>
                </a:ext>
              </a:extLst>
            </p:cNvPr>
            <p:cNvSpPr txBox="1"/>
            <p:nvPr/>
          </p:nvSpPr>
          <p:spPr>
            <a:xfrm>
              <a:off x="4051995" y="2367400"/>
              <a:ext cx="1607232" cy="693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writing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(TDR/notes)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CA5EA6-26E7-EAC0-A644-3AAF98891690}"/>
                </a:ext>
              </a:extLst>
            </p:cNvPr>
            <p:cNvSpPr txBox="1"/>
            <p:nvPr/>
          </p:nvSpPr>
          <p:spPr>
            <a:xfrm>
              <a:off x="5748059" y="1476762"/>
              <a:ext cx="1200292" cy="979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draft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ePIC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pre-TDR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F9FEDB-42CD-35D4-5F79-0F4EC757F5B3}"/>
                </a:ext>
              </a:extLst>
            </p:cNvPr>
            <p:cNvSpPr txBox="1"/>
            <p:nvPr/>
          </p:nvSpPr>
          <p:spPr>
            <a:xfrm>
              <a:off x="7651427" y="2468200"/>
              <a:ext cx="2409297" cy="693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Preparing papers for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publication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403D6A-3A69-FCA8-B25B-37CB8B62AB89}"/>
                </a:ext>
              </a:extLst>
            </p:cNvPr>
            <p:cNvGrpSpPr/>
            <p:nvPr/>
          </p:nvGrpSpPr>
          <p:grpSpPr>
            <a:xfrm>
              <a:off x="1668258" y="2513457"/>
              <a:ext cx="1199925" cy="959920"/>
              <a:chOff x="2381475" y="5248468"/>
              <a:chExt cx="1199925" cy="1001838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BB89D8A-665A-28C2-45C1-59EA142D197C}"/>
                  </a:ext>
                </a:extLst>
              </p:cNvPr>
              <p:cNvSpPr txBox="1"/>
              <p:nvPr/>
            </p:nvSpPr>
            <p:spPr>
              <a:xfrm>
                <a:off x="2381475" y="5526347"/>
                <a:ext cx="1199925" cy="723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Mid Jan.24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41CC4384-7CB7-44ED-9282-4D96000AC056}"/>
                  </a:ext>
                </a:extLst>
              </p:cNvPr>
              <p:cNvCxnSpPr>
                <a:cxnSpLocks/>
                <a:stCxn id="31" idx="0"/>
              </p:cNvCxnSpPr>
              <p:nvPr/>
            </p:nvCxnSpPr>
            <p:spPr>
              <a:xfrm flipV="1">
                <a:off x="2981438" y="5248468"/>
                <a:ext cx="0" cy="27787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591C82-0C12-F896-BE6E-7433C3064B11}"/>
                </a:ext>
              </a:extLst>
            </p:cNvPr>
            <p:cNvSpPr txBox="1"/>
            <p:nvPr/>
          </p:nvSpPr>
          <p:spPr>
            <a:xfrm>
              <a:off x="6589731" y="3259128"/>
              <a:ext cx="1303799" cy="408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Late 2024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BF196B8-8D84-328E-A88C-D9EFACD861E8}"/>
                </a:ext>
              </a:extLst>
            </p:cNvPr>
            <p:cNvGrpSpPr/>
            <p:nvPr/>
          </p:nvGrpSpPr>
          <p:grpSpPr>
            <a:xfrm>
              <a:off x="4978776" y="2858983"/>
              <a:ext cx="1460770" cy="681203"/>
              <a:chOff x="5270331" y="4997622"/>
              <a:chExt cx="1460770" cy="71095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1205296-0C2E-37D4-A4A5-AF3948F7CAC5}"/>
                  </a:ext>
                </a:extLst>
              </p:cNvPr>
              <p:cNvSpPr txBox="1"/>
              <p:nvPr/>
            </p:nvSpPr>
            <p:spPr>
              <a:xfrm>
                <a:off x="5270331" y="5282714"/>
                <a:ext cx="1460770" cy="425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End </a:t>
                </a:r>
                <a:r>
                  <a:rPr 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Oct.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24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D2173816-6761-819E-AA73-0CC36F2EB3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40960" y="4997622"/>
                <a:ext cx="0" cy="30393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4FEFBA6-A335-29B3-E03A-6A4A3ECB3D9D}"/>
                </a:ext>
              </a:extLst>
            </p:cNvPr>
            <p:cNvGrpSpPr/>
            <p:nvPr/>
          </p:nvGrpSpPr>
          <p:grpSpPr>
            <a:xfrm>
              <a:off x="3087825" y="2858982"/>
              <a:ext cx="1607232" cy="674292"/>
              <a:chOff x="2186875" y="5248468"/>
              <a:chExt cx="1607232" cy="70373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85647B1-0828-0083-42E3-426B08104B89}"/>
                  </a:ext>
                </a:extLst>
              </p:cNvPr>
              <p:cNvSpPr txBox="1"/>
              <p:nvPr/>
            </p:nvSpPr>
            <p:spPr>
              <a:xfrm>
                <a:off x="2186875" y="5526347"/>
                <a:ext cx="1607232" cy="425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Mid Mar.24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8C5CEB2D-B55E-D2A2-76BC-0C27EFED4987}"/>
                  </a:ext>
                </a:extLst>
              </p:cNvPr>
              <p:cNvCxnSpPr>
                <a:cxnSpLocks/>
                <a:stCxn id="27" idx="0"/>
              </p:cNvCxnSpPr>
              <p:nvPr/>
            </p:nvCxnSpPr>
            <p:spPr>
              <a:xfrm flipH="1" flipV="1">
                <a:off x="2981439" y="5248468"/>
                <a:ext cx="9052" cy="2778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Arrow: Chevron 35">
              <a:extLst>
                <a:ext uri="{FF2B5EF4-FFF2-40B4-BE49-F238E27FC236}">
                  <a16:creationId xmlns:a16="http://schemas.microsoft.com/office/drawing/2014/main" id="{C354666A-3797-CB49-8808-F47C85A451FA}"/>
                </a:ext>
              </a:extLst>
            </p:cNvPr>
            <p:cNvSpPr/>
            <p:nvPr/>
          </p:nvSpPr>
          <p:spPr>
            <a:xfrm>
              <a:off x="8838996" y="1503579"/>
              <a:ext cx="2050691" cy="899935"/>
            </a:xfrm>
            <a:prstGeom prst="chevr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8FF416C-42F9-A5F2-1C4C-8EF091CC5EBF}"/>
                </a:ext>
              </a:extLst>
            </p:cNvPr>
            <p:cNvGrpSpPr/>
            <p:nvPr/>
          </p:nvGrpSpPr>
          <p:grpSpPr>
            <a:xfrm>
              <a:off x="9375126" y="3020495"/>
              <a:ext cx="1654594" cy="644009"/>
              <a:chOff x="7314830" y="5112567"/>
              <a:chExt cx="1312835" cy="672131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2EADD8C-12EA-D1E0-004B-A1B31B2DE5FA}"/>
                  </a:ext>
                </a:extLst>
              </p:cNvPr>
              <p:cNvSpPr txBox="1"/>
              <p:nvPr/>
            </p:nvSpPr>
            <p:spPr>
              <a:xfrm>
                <a:off x="7314830" y="5358840"/>
                <a:ext cx="1312835" cy="425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2025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81507100-0CD1-6CF8-56A0-83948EDA4D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158" y="5112567"/>
                <a:ext cx="0" cy="2778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5311C6-84F7-8B34-85E6-11156A1F293D}"/>
                </a:ext>
              </a:extLst>
            </p:cNvPr>
            <p:cNvSpPr txBox="1"/>
            <p:nvPr/>
          </p:nvSpPr>
          <p:spPr>
            <a:xfrm>
              <a:off x="9233864" y="1564629"/>
              <a:ext cx="1607224" cy="693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ePIC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pre-TDR (CD-2)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DC913B2-3E4C-53EE-28DE-7820D8B843E7}"/>
                </a:ext>
              </a:extLst>
            </p:cNvPr>
            <p:cNvCxnSpPr/>
            <p:nvPr/>
          </p:nvCxnSpPr>
          <p:spPr>
            <a:xfrm>
              <a:off x="7657776" y="1953546"/>
              <a:ext cx="105584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8104A85-2AA7-F9CD-3647-CBC14433F36C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H="1" flipV="1">
              <a:off x="7203728" y="2335827"/>
              <a:ext cx="37902" cy="92330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761A65AB-7D04-631F-C299-0DB65F82C0BC}"/>
              </a:ext>
            </a:extLst>
          </p:cNvPr>
          <p:cNvSpPr txBox="1">
            <a:spLocks/>
          </p:cNvSpPr>
          <p:nvPr/>
        </p:nvSpPr>
        <p:spPr>
          <a:xfrm>
            <a:off x="476511" y="3731636"/>
            <a:ext cx="8615238" cy="1136902"/>
          </a:xfrm>
          <a:prstGeom prst="rect">
            <a:avLst/>
          </a:prstGeom>
        </p:spPr>
        <p:txBody>
          <a:bodyPr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91440">
              <a:buNone/>
            </a:pPr>
            <a:r>
              <a:rPr lang="en-US" sz="1600" dirty="0"/>
              <a:t>Timeline driven by the EIC Project (CD-2/CD-3)</a:t>
            </a:r>
          </a:p>
          <a:p>
            <a:pPr marL="0" indent="-91440">
              <a:buNone/>
            </a:pPr>
            <a:r>
              <a:rPr lang="en-US" sz="1600" dirty="0"/>
              <a:t>Extended versions of the sections on the detector, physics performance, and software &amp; computing to be published in scientific journals</a:t>
            </a:r>
            <a:endParaRPr lang="en-US" sz="1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16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5CA2-D053-7AAD-4B3C-553E53CD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Science During Commissioning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B0407-7512-312C-688A-ADB514B2F6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636971"/>
            <a:ext cx="6274986" cy="338913"/>
          </a:xfrm>
        </p:spPr>
        <p:txBody>
          <a:bodyPr/>
          <a:lstStyle/>
          <a:p>
            <a:r>
              <a:rPr lang="en-US" sz="1800" dirty="0"/>
              <a:t>Ongoing </a:t>
            </a:r>
            <a:r>
              <a:rPr lang="en-US" sz="1800" dirty="0" err="1"/>
              <a:t>ePIC</a:t>
            </a:r>
            <a:r>
              <a:rPr lang="en-US" sz="1800" dirty="0"/>
              <a:t> + EIC Project Evaluation Based on Phasing EIC Operation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BDCE782-83FC-A039-92A2-CAD161FFF4EE}"/>
              </a:ext>
            </a:extLst>
          </p:cNvPr>
          <p:cNvSpPr txBox="1">
            <a:spLocks/>
          </p:cNvSpPr>
          <p:nvPr/>
        </p:nvSpPr>
        <p:spPr>
          <a:xfrm>
            <a:off x="416741" y="1268634"/>
            <a:ext cx="6196747" cy="366996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Phase I: Under Discussion </a:t>
            </a:r>
          </a:p>
          <a:p>
            <a:pPr lvl="1"/>
            <a:r>
              <a:rPr lang="en-US" sz="1400" dirty="0"/>
              <a:t>HSR: low-energy cooling up to injection energy, no 41-GeV bypass</a:t>
            </a:r>
          </a:p>
          <a:p>
            <a:pPr lvl="1"/>
            <a:r>
              <a:rPr lang="en-US" sz="1400" dirty="0"/>
              <a:t>ESR: 5-10 GeV, 7 </a:t>
            </a:r>
            <a:r>
              <a:rPr lang="en-US" sz="1400" dirty="0" err="1"/>
              <a:t>nC</a:t>
            </a:r>
            <a:r>
              <a:rPr lang="en-US" sz="1400" dirty="0"/>
              <a:t> max (means fewer rf cavities and amps); maybe no crabs (may require lower proton bunch intensities)</a:t>
            </a:r>
          </a:p>
          <a:p>
            <a:pPr lvl="1"/>
            <a:r>
              <a:rPr lang="en-US" sz="1400" dirty="0"/>
              <a:t>RCS: operates with a 7-nC (single bunch), 3 </a:t>
            </a:r>
            <a:r>
              <a:rPr lang="en-US" sz="1400" dirty="0">
                <a:sym typeface="Wingdings" pitchFamily="2" charset="2"/>
              </a:rPr>
              <a:t></a:t>
            </a:r>
            <a:r>
              <a:rPr lang="en-US" sz="1400" dirty="0"/>
              <a:t> 5 or 10 GeV, ramps at 1 Hz</a:t>
            </a:r>
          </a:p>
          <a:p>
            <a:r>
              <a:rPr lang="en-US" sz="1400" b="1" dirty="0"/>
              <a:t>Phase II: Under Discussion </a:t>
            </a:r>
          </a:p>
          <a:p>
            <a:pPr lvl="1"/>
            <a:r>
              <a:rPr lang="en-US" sz="1400" dirty="0"/>
              <a:t>HSR: potentially add high-energy cooling, add 41-GeV bypass</a:t>
            </a:r>
          </a:p>
          <a:p>
            <a:pPr lvl="1"/>
            <a:r>
              <a:rPr lang="en-US" sz="1400" dirty="0"/>
              <a:t>ESR: add rf cavities and power to operate at 28 </a:t>
            </a:r>
            <a:r>
              <a:rPr lang="en-US" sz="1400" dirty="0" err="1"/>
              <a:t>nC</a:t>
            </a:r>
            <a:r>
              <a:rPr lang="en-US" sz="1400" dirty="0"/>
              <a:t> and 18 GeV; </a:t>
            </a:r>
          </a:p>
          <a:p>
            <a:pPr lvl="1"/>
            <a:r>
              <a:rPr lang="en-US" sz="1400" dirty="0"/>
              <a:t>RCS: upgraded to 28 </a:t>
            </a:r>
            <a:r>
              <a:rPr lang="en-US" sz="1400" dirty="0" err="1"/>
              <a:t>nC</a:t>
            </a:r>
            <a:r>
              <a:rPr lang="en-US" sz="1400" dirty="0"/>
              <a:t> and 3 </a:t>
            </a:r>
            <a:r>
              <a:rPr lang="en-US" sz="1400" dirty="0">
                <a:sym typeface="Wingdings" pitchFamily="2" charset="2"/>
              </a:rPr>
              <a:t> </a:t>
            </a:r>
            <a:r>
              <a:rPr lang="en-US" sz="1400" dirty="0"/>
              <a:t>18 GeV ramps (at 1 Hz);</a:t>
            </a:r>
          </a:p>
          <a:p>
            <a:r>
              <a:rPr lang="en-US" sz="1400" b="1" dirty="0"/>
              <a:t>Start science program while ramping up EIC capabilities is driven by: </a:t>
            </a:r>
          </a:p>
          <a:p>
            <a:pPr lvl="1"/>
            <a:r>
              <a:rPr lang="en-US" sz="1400" dirty="0"/>
              <a:t>Start of EIC Science program.</a:t>
            </a:r>
          </a:p>
          <a:p>
            <a:pPr lvl="1"/>
            <a:r>
              <a:rPr lang="en-US" sz="1400" dirty="0"/>
              <a:t>Alignment with expected order in commissioning the collider and ramp up of performance that comes with gain of operational experience. </a:t>
            </a:r>
          </a:p>
          <a:p>
            <a:pPr lvl="1"/>
            <a:r>
              <a:rPr lang="en-US" sz="1400" dirty="0"/>
              <a:t>Having access to new physics results early to get high impact publications.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E68A05-3072-90CA-91FC-AB84F6EFE398}"/>
              </a:ext>
            </a:extLst>
          </p:cNvPr>
          <p:cNvGrpSpPr/>
          <p:nvPr/>
        </p:nvGrpSpPr>
        <p:grpSpPr>
          <a:xfrm>
            <a:off x="6938886" y="806427"/>
            <a:ext cx="2205114" cy="4324791"/>
            <a:chOff x="6439187" y="247650"/>
            <a:chExt cx="3335569" cy="557993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1918E4B-5881-1167-3FF8-26D9F36B4B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39187" y="685942"/>
              <a:ext cx="3108960" cy="2963883"/>
              <a:chOff x="5774882" y="1277969"/>
              <a:chExt cx="5130413" cy="489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59185A3-4577-1672-696D-65D6FCD03E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20930"/>
              <a:stretch/>
            </p:blipFill>
            <p:spPr>
              <a:xfrm>
                <a:off x="5774882" y="1277969"/>
                <a:ext cx="5130413" cy="4890998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FD325BF7-CCD0-1AD9-5CEC-D6B2CF4DAB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3588" y="1277969"/>
                <a:ext cx="0" cy="3903525"/>
              </a:xfrm>
              <a:prstGeom prst="line">
                <a:avLst/>
              </a:prstGeom>
              <a:ln w="2540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18916C-61BD-B90B-6E87-E15D91848FC0}"/>
                </a:ext>
              </a:extLst>
            </p:cNvPr>
            <p:cNvSpPr txBox="1"/>
            <p:nvPr/>
          </p:nvSpPr>
          <p:spPr>
            <a:xfrm>
              <a:off x="6670001" y="247650"/>
              <a:ext cx="3098040" cy="327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e-p Luminosity in EIC Phase I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E14C9FE-DE1A-4ADB-E7C9-88E468F53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>
            <a:xfrm>
              <a:off x="6574356" y="3718153"/>
              <a:ext cx="3200400" cy="2109435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D95F30-4F8E-97FE-0515-55EF7126A88A}"/>
                </a:ext>
              </a:extLst>
            </p:cNvPr>
            <p:cNvSpPr txBox="1"/>
            <p:nvPr/>
          </p:nvSpPr>
          <p:spPr>
            <a:xfrm>
              <a:off x="6512231" y="3393141"/>
              <a:ext cx="3098040" cy="337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Luminosity w/wo SHC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3813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E4FD0-911B-4386-B274-2BB196C9F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at EIC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23C9D-2C4D-5C01-4E11-A45BD39771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667099"/>
            <a:ext cx="3419064" cy="374786"/>
          </a:xfrm>
        </p:spPr>
        <p:txBody>
          <a:bodyPr/>
          <a:lstStyle/>
          <a:p>
            <a:r>
              <a:rPr lang="en-US" dirty="0"/>
              <a:t>A Detector Designed for Precision QCD</a:t>
            </a:r>
          </a:p>
        </p:txBody>
      </p:sp>
      <p:pic>
        <p:nvPicPr>
          <p:cNvPr id="5" name="Picture 4" descr="A machine with a few tubes&#10;&#10;Description automatically generated with low confidence">
            <a:extLst>
              <a:ext uri="{FF2B5EF4-FFF2-40B4-BE49-F238E27FC236}">
                <a16:creationId xmlns:a16="http://schemas.microsoft.com/office/drawing/2014/main" id="{CE0DCE47-A7FE-5872-E183-543ABB355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396990" y="10"/>
            <a:ext cx="2747010" cy="2551166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6" name="Picture Placeholder 12" descr="A black and yellow sphere with red circles&#10;&#10;Description automatically generated">
            <a:extLst>
              <a:ext uri="{FF2B5EF4-FFF2-40B4-BE49-F238E27FC236}">
                <a16:creationId xmlns:a16="http://schemas.microsoft.com/office/drawing/2014/main" id="{833C202A-B392-78E2-46D0-3826F0D5B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6485" y="10"/>
            <a:ext cx="3088583" cy="2551166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A blue and yellow cylinder with a laser beam&#10;&#10;Description automatically generated with medium confidence">
            <a:extLst>
              <a:ext uri="{FF2B5EF4-FFF2-40B4-BE49-F238E27FC236}">
                <a16:creationId xmlns:a16="http://schemas.microsoft.com/office/drawing/2014/main" id="{33DFBE3F-4AC0-DA01-1373-BDD76C1D8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3876264" y="2592324"/>
            <a:ext cx="5267735" cy="2551176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947623E-53DC-14F7-F1CD-CA9BD5B328A1}"/>
              </a:ext>
            </a:extLst>
          </p:cNvPr>
          <p:cNvSpPr txBox="1">
            <a:spLocks/>
          </p:cNvSpPr>
          <p:nvPr/>
        </p:nvSpPr>
        <p:spPr>
          <a:xfrm>
            <a:off x="390063" y="1356302"/>
            <a:ext cx="3787995" cy="380523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1" dirty="0" err="1"/>
              <a:t>ePIC</a:t>
            </a:r>
            <a:r>
              <a:rPr lang="en-US" sz="1600" i="1" dirty="0"/>
              <a:t> at the EIC will enable us to explore nucleon structure and observed properties in terms of the quark and gluon dynamics. </a:t>
            </a:r>
          </a:p>
          <a:p>
            <a:pPr marL="0" indent="0">
              <a:buNone/>
            </a:pPr>
            <a:r>
              <a:rPr lang="en-US" sz="1600" dirty="0"/>
              <a:t>The </a:t>
            </a:r>
            <a:r>
              <a:rPr lang="en-US" sz="1600" dirty="0" err="1"/>
              <a:t>ePIC</a:t>
            </a:r>
            <a:r>
              <a:rPr lang="en-US" sz="1600" dirty="0"/>
              <a:t> collaboration is large for NP: over 900 scientists from 178 institutions across 25 countries</a:t>
            </a:r>
          </a:p>
          <a:p>
            <a:pPr marL="0" indent="0">
              <a:buNone/>
            </a:pPr>
            <a:r>
              <a:rPr lang="en-US" sz="1600" dirty="0"/>
              <a:t>The </a:t>
            </a:r>
            <a:r>
              <a:rPr lang="en-US" sz="1600" dirty="0" err="1"/>
              <a:t>ePIC</a:t>
            </a:r>
            <a:r>
              <a:rPr lang="en-US" sz="1600" dirty="0"/>
              <a:t> detector will be a </a:t>
            </a:r>
            <a:r>
              <a:rPr lang="en-US" sz="1600" b="1" dirty="0"/>
              <a:t>highly integrated, multi-purpose detector:</a:t>
            </a:r>
            <a:endParaRPr lang="en-US" sz="1600" dirty="0"/>
          </a:p>
          <a:p>
            <a:r>
              <a:rPr lang="en-US" sz="1600" dirty="0"/>
              <a:t>State-of-the-art technologies and computing ensure that </a:t>
            </a:r>
            <a:r>
              <a:rPr lang="en-US" sz="1600" dirty="0" err="1"/>
              <a:t>ePIC</a:t>
            </a:r>
            <a:r>
              <a:rPr lang="en-US" sz="1600" dirty="0"/>
              <a:t> will deliver on EIC Science from its start</a:t>
            </a:r>
          </a:p>
          <a:p>
            <a:r>
              <a:rPr lang="en-US" sz="1600" dirty="0"/>
              <a:t>Detector design maximizes its physics </a:t>
            </a:r>
            <a:r>
              <a:rPr lang="en-US" sz="1400" dirty="0"/>
              <a:t>reach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D96207-AF24-36CA-DFB0-ABC0A0C20815}"/>
              </a:ext>
            </a:extLst>
          </p:cNvPr>
          <p:cNvSpPr txBox="1"/>
          <p:nvPr/>
        </p:nvSpPr>
        <p:spPr>
          <a:xfrm>
            <a:off x="5932369" y="2365501"/>
            <a:ext cx="115552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Figure courtesy of BNL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61BC4-2BE1-F250-8307-1DA114AB98D5}"/>
              </a:ext>
            </a:extLst>
          </p:cNvPr>
          <p:cNvSpPr txBox="1"/>
          <p:nvPr/>
        </p:nvSpPr>
        <p:spPr>
          <a:xfrm>
            <a:off x="8120834" y="2387084"/>
            <a:ext cx="115552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Figure courtesy of BNL</a:t>
            </a:r>
          </a:p>
        </p:txBody>
      </p:sp>
      <p:sp>
        <p:nvSpPr>
          <p:cNvPr id="12" name="Text Placeholder 59">
            <a:extLst>
              <a:ext uri="{FF2B5EF4-FFF2-40B4-BE49-F238E27FC236}">
                <a16:creationId xmlns:a16="http://schemas.microsoft.com/office/drawing/2014/main" id="{FE8E027F-7EF1-F276-F413-0149172CFD28}"/>
              </a:ext>
            </a:extLst>
          </p:cNvPr>
          <p:cNvSpPr txBox="1">
            <a:spLocks/>
          </p:cNvSpPr>
          <p:nvPr/>
        </p:nvSpPr>
        <p:spPr>
          <a:xfrm>
            <a:off x="7512835" y="4963885"/>
            <a:ext cx="1746382" cy="120750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Snapshot from the </a:t>
            </a:r>
            <a:r>
              <a:rPr lang="en-US" sz="600" i="1" dirty="0" err="1">
                <a:solidFill>
                  <a:schemeClr val="bg1">
                    <a:lumMod val="85000"/>
                  </a:schemeClr>
                </a:solidFill>
              </a:rPr>
              <a:t>ePIC</a:t>
            </a:r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600" i="1" dirty="0" err="1">
                <a:solidFill>
                  <a:schemeClr val="bg1">
                    <a:lumMod val="85000"/>
                  </a:schemeClr>
                </a:solidFill>
              </a:rPr>
              <a:t>Firebrid</a:t>
            </a:r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 event </a:t>
            </a:r>
            <a:r>
              <a:rPr lang="en-US" sz="600" i="1" dirty="0" err="1">
                <a:solidFill>
                  <a:schemeClr val="bg1">
                    <a:lumMod val="85000"/>
                  </a:schemeClr>
                </a:solidFill>
              </a:rPr>
              <a:t>dislpay</a:t>
            </a:r>
            <a:endParaRPr lang="en-US" sz="6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79290A-344C-C61F-C4BC-4837B749F0B0}"/>
              </a:ext>
            </a:extLst>
          </p:cNvPr>
          <p:cNvSpPr txBox="1"/>
          <p:nvPr/>
        </p:nvSpPr>
        <p:spPr>
          <a:xfrm>
            <a:off x="7177775" y="-5051"/>
            <a:ext cx="2032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>
                    <a:lumMod val="85000"/>
                  </a:schemeClr>
                </a:solidFill>
              </a:rPr>
              <a:t>This work is supported by the U.S. Department of</a:t>
            </a:r>
          </a:p>
          <a:p>
            <a:r>
              <a:rPr lang="en-US" sz="600" dirty="0">
                <a:solidFill>
                  <a:schemeClr val="bg1">
                    <a:lumMod val="85000"/>
                  </a:schemeClr>
                </a:solidFill>
              </a:rPr>
              <a:t>Energy, Office of Science, Office of Nuclear Physics,</a:t>
            </a:r>
          </a:p>
          <a:p>
            <a:r>
              <a:rPr lang="en-US" sz="600" dirty="0">
                <a:solidFill>
                  <a:schemeClr val="bg1">
                    <a:lumMod val="85000"/>
                  </a:schemeClr>
                </a:solidFill>
              </a:rPr>
              <a:t>under contract DE-AC02-06CH11357.</a:t>
            </a:r>
          </a:p>
        </p:txBody>
      </p:sp>
    </p:spTree>
    <p:extLst>
      <p:ext uri="{BB962C8B-B14F-4D97-AF65-F5344CB8AC3E}">
        <p14:creationId xmlns:p14="http://schemas.microsoft.com/office/powerpoint/2010/main" val="2793607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E7B9-B0A5-095D-8938-DF0FA6B79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Matter is Dynamical in Nature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D0A240-7A1A-BB92-5F02-9AF406C0DF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688341"/>
            <a:ext cx="8327572" cy="504546"/>
          </a:xfrm>
        </p:spPr>
        <p:txBody>
          <a:bodyPr/>
          <a:lstStyle/>
          <a:p>
            <a:r>
              <a:rPr lang="en-US" sz="1800" dirty="0"/>
              <a:t>An EIC can uniquely address three profound questions about nucleons and how they are assembled to form the nuclei of atoms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C3FE4-0E77-3997-2950-2E91E5538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035" y="1009199"/>
            <a:ext cx="1277337" cy="1846648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D6ECA8-4748-C991-802B-727351785DD2}"/>
              </a:ext>
            </a:extLst>
          </p:cNvPr>
          <p:cNvSpPr txBox="1"/>
          <p:nvPr/>
        </p:nvSpPr>
        <p:spPr>
          <a:xfrm>
            <a:off x="2159035" y="2975705"/>
            <a:ext cx="6984966" cy="21677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 anchor="ctr">
            <a:no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Most of the visible matter in the universe is made of protons and neutrons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Basic properties, such as proton mass and spin, emerge</a:t>
            </a:r>
            <a:r>
              <a:rPr lang="en-US" b="1" dirty="0"/>
              <a:t> </a:t>
            </a:r>
            <a:r>
              <a:rPr lang="en-US" dirty="0"/>
              <a:t>from the complex dynamical structure of QCD itself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With the EIC, we will image quarks and gluons and their interactions to understand matter at its most fundamental level</a:t>
            </a:r>
          </a:p>
        </p:txBody>
      </p:sp>
      <p:pic>
        <p:nvPicPr>
          <p:cNvPr id="10" name="Picture 9" descr="A close-up of a scale&#10;&#10;Description automatically generated">
            <a:extLst>
              <a:ext uri="{FF2B5EF4-FFF2-40B4-BE49-F238E27FC236}">
                <a16:creationId xmlns:a16="http://schemas.microsoft.com/office/drawing/2014/main" id="{F7F5AA3D-F996-2D93-BFFD-367244F78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10565"/>
            <a:ext cx="1591197" cy="122859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Picture 10" descr="A puzzle pieces with different colored objects&#10;&#10;Description automatically generated with medium confidence">
            <a:extLst>
              <a:ext uri="{FF2B5EF4-FFF2-40B4-BE49-F238E27FC236}">
                <a16:creationId xmlns:a16="http://schemas.microsoft.com/office/drawing/2014/main" id="{88FA2BD5-CD85-4022-BC5F-1C732511F3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514" b="13066"/>
          <a:stretch/>
        </p:blipFill>
        <p:spPr>
          <a:xfrm>
            <a:off x="457200" y="2542240"/>
            <a:ext cx="1589563" cy="121779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Picture 11" descr="A close-up of a bunch of spirals&#10;&#10;Description automatically generated">
            <a:extLst>
              <a:ext uri="{FF2B5EF4-FFF2-40B4-BE49-F238E27FC236}">
                <a16:creationId xmlns:a16="http://schemas.microsoft.com/office/drawing/2014/main" id="{F443D572-3F2C-1E88-BCCA-672979D88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760513"/>
            <a:ext cx="1589563" cy="122396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FAB668-D007-177F-56D8-F6F49D1C3EED}"/>
              </a:ext>
            </a:extLst>
          </p:cNvPr>
          <p:cNvSpPr txBox="1"/>
          <p:nvPr/>
        </p:nvSpPr>
        <p:spPr>
          <a:xfrm>
            <a:off x="2159034" y="1351912"/>
            <a:ext cx="5385663" cy="146476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How does the mass of the nucleon arise?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How does the spin of the nucleon arise?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What are the emergent properties of dense systems of gluons?</a:t>
            </a:r>
          </a:p>
        </p:txBody>
      </p:sp>
      <p:sp>
        <p:nvSpPr>
          <p:cNvPr id="16" name="Text Placeholder 59">
            <a:extLst>
              <a:ext uri="{FF2B5EF4-FFF2-40B4-BE49-F238E27FC236}">
                <a16:creationId xmlns:a16="http://schemas.microsoft.com/office/drawing/2014/main" id="{9E683A45-9C37-EA0F-0772-B2952151E4F6}"/>
              </a:ext>
            </a:extLst>
          </p:cNvPr>
          <p:cNvSpPr txBox="1">
            <a:spLocks/>
          </p:cNvSpPr>
          <p:nvPr/>
        </p:nvSpPr>
        <p:spPr>
          <a:xfrm>
            <a:off x="468788" y="4940689"/>
            <a:ext cx="1577975" cy="194647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50000"/>
                  </a:schemeClr>
                </a:solidFill>
              </a:rPr>
              <a:t>Figures courtesy of BNL</a:t>
            </a:r>
          </a:p>
        </p:txBody>
      </p:sp>
    </p:spTree>
    <p:extLst>
      <p:ext uri="{BB962C8B-B14F-4D97-AF65-F5344CB8AC3E}">
        <p14:creationId xmlns:p14="http://schemas.microsoft.com/office/powerpoint/2010/main" val="1908575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730DF2-7FA2-BAE6-6B24-8BA9B05E7229}"/>
              </a:ext>
            </a:extLst>
          </p:cNvPr>
          <p:cNvSpPr txBox="1"/>
          <p:nvPr/>
        </p:nvSpPr>
        <p:spPr>
          <a:xfrm>
            <a:off x="0" y="4774168"/>
            <a:ext cx="4583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>
                    <a:lumMod val="85000"/>
                  </a:schemeClr>
                </a:solidFill>
              </a:rPr>
              <a:t>This work is supported by the U.S. Department of</a:t>
            </a:r>
          </a:p>
          <a:p>
            <a:r>
              <a:rPr lang="en-US" sz="600" dirty="0">
                <a:solidFill>
                  <a:schemeClr val="bg1">
                    <a:lumMod val="85000"/>
                  </a:schemeClr>
                </a:solidFill>
              </a:rPr>
              <a:t>Energy, Office of Science, Office of Nuclear Physics,</a:t>
            </a:r>
          </a:p>
          <a:p>
            <a:r>
              <a:rPr lang="en-US" sz="600" dirty="0">
                <a:solidFill>
                  <a:schemeClr val="bg1">
                    <a:lumMod val="85000"/>
                  </a:schemeClr>
                </a:solidFill>
              </a:rPr>
              <a:t>under contract DE-AC02-06CH11357.</a:t>
            </a:r>
          </a:p>
        </p:txBody>
      </p:sp>
    </p:spTree>
    <p:extLst>
      <p:ext uri="{BB962C8B-B14F-4D97-AF65-F5344CB8AC3E}">
        <p14:creationId xmlns:p14="http://schemas.microsoft.com/office/powerpoint/2010/main" val="1040557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8CDC3-DD8A-B2A0-4DB7-C4F74A46C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B2C70-35EF-2415-7F45-FB63F824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Science is Impactful!</a:t>
            </a:r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636AFC0C-8AE7-00A5-D531-0DBCD37A2DD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1728" y="2643894"/>
            <a:ext cx="2288662" cy="2249863"/>
          </a:xfrm>
          <a:prstGeom prst="rect">
            <a:avLst/>
          </a:prstGeom>
        </p:spPr>
      </p:pic>
      <p:pic>
        <p:nvPicPr>
          <p:cNvPr id="13" name="object 5">
            <a:extLst>
              <a:ext uri="{FF2B5EF4-FFF2-40B4-BE49-F238E27FC236}">
                <a16:creationId xmlns:a16="http://schemas.microsoft.com/office/drawing/2014/main" id="{37E9E5E8-C4D8-C79D-F129-FE176C6B608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2865" y="807243"/>
            <a:ext cx="2176272" cy="2096262"/>
          </a:xfrm>
          <a:prstGeom prst="rect">
            <a:avLst/>
          </a:prstGeom>
        </p:spPr>
      </p:pic>
      <p:pic>
        <p:nvPicPr>
          <p:cNvPr id="15" name="Picture Placeholder 27" descr="A diagram of a machine&#10;&#10;AI-generated content may be incorrect.">
            <a:extLst>
              <a:ext uri="{FF2B5EF4-FFF2-40B4-BE49-F238E27FC236}">
                <a16:creationId xmlns:a16="http://schemas.microsoft.com/office/drawing/2014/main" id="{DE33AA9E-CFDB-E817-EDB4-0BEC560A8E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39" b="1139"/>
          <a:stretch/>
        </p:blipFill>
        <p:spPr>
          <a:xfrm>
            <a:off x="5660136" y="2643893"/>
            <a:ext cx="3206882" cy="24101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062F4A-83B8-DB8B-9761-DDFC5CD72199}"/>
              </a:ext>
            </a:extLst>
          </p:cNvPr>
          <p:cNvSpPr txBox="1"/>
          <p:nvPr/>
        </p:nvSpPr>
        <p:spPr>
          <a:xfrm>
            <a:off x="631728" y="1166566"/>
            <a:ext cx="24377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We will map the quark and gluon dynamics that generate over 99% of the mass of the visible universe!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343014-F6B9-7B82-F12F-63E35971617B}"/>
              </a:ext>
            </a:extLst>
          </p:cNvPr>
          <p:cNvSpPr txBox="1"/>
          <p:nvPr/>
        </p:nvSpPr>
        <p:spPr>
          <a:xfrm>
            <a:off x="3388451" y="2903505"/>
            <a:ext cx="2176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EIC will provide transformational insights into the heart of nucleons and nuclei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6359BC-997C-0322-BCF6-7C98BE03FA6D}"/>
              </a:ext>
            </a:extLst>
          </p:cNvPr>
          <p:cNvSpPr txBox="1"/>
          <p:nvPr/>
        </p:nvSpPr>
        <p:spPr>
          <a:xfrm>
            <a:off x="5821136" y="807243"/>
            <a:ext cx="3257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We are driving innovation to build a state-of-the-art experiment, leveraging breakthroughs in accelerator, detector, readout, and computing technologies</a:t>
            </a:r>
          </a:p>
        </p:txBody>
      </p:sp>
      <p:sp>
        <p:nvSpPr>
          <p:cNvPr id="22" name="Text Placeholder 59">
            <a:extLst>
              <a:ext uri="{FF2B5EF4-FFF2-40B4-BE49-F238E27FC236}">
                <a16:creationId xmlns:a16="http://schemas.microsoft.com/office/drawing/2014/main" id="{4CAB126A-0B07-1D3C-A8E4-93D7C73D09D5}"/>
              </a:ext>
            </a:extLst>
          </p:cNvPr>
          <p:cNvSpPr txBox="1">
            <a:spLocks/>
          </p:cNvSpPr>
          <p:nvPr/>
        </p:nvSpPr>
        <p:spPr>
          <a:xfrm>
            <a:off x="468788" y="4940689"/>
            <a:ext cx="1577975" cy="194647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50000"/>
                  </a:schemeClr>
                </a:solidFill>
              </a:rPr>
              <a:t>Figures courtesy of BNL</a:t>
            </a:r>
          </a:p>
        </p:txBody>
      </p:sp>
    </p:spTree>
    <p:extLst>
      <p:ext uri="{BB962C8B-B14F-4D97-AF65-F5344CB8AC3E}">
        <p14:creationId xmlns:p14="http://schemas.microsoft.com/office/powerpoint/2010/main" val="1968549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E41EF-9EE3-F761-C06E-198021D08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Electron-Ion Collider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23D09-6660-1D29-6F5A-F40B9C858A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Frontier Accelerator in the USA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380FCCEB-ACEE-75DA-3CA8-BC6365C7734F}"/>
              </a:ext>
            </a:extLst>
          </p:cNvPr>
          <p:cNvSpPr txBox="1">
            <a:spLocks/>
          </p:cNvSpPr>
          <p:nvPr/>
        </p:nvSpPr>
        <p:spPr>
          <a:xfrm>
            <a:off x="4431908" y="1024016"/>
            <a:ext cx="4712092" cy="41194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500"/>
              </a:spcAft>
              <a:buFont typeface="Wingdings" pitchFamily="2" charset="2"/>
              <a:buNone/>
            </a:pPr>
            <a:r>
              <a:rPr lang="en-US" sz="1600" b="1" dirty="0"/>
              <a:t>World’s first collider of:</a:t>
            </a:r>
          </a:p>
          <a:p>
            <a:pPr lvl="1">
              <a:spcAft>
                <a:spcPts val="500"/>
              </a:spcAft>
            </a:pPr>
            <a:r>
              <a:rPr lang="en-US" sz="1600" dirty="0"/>
              <a:t>Polarized electrons and polarized protons</a:t>
            </a:r>
          </a:p>
          <a:p>
            <a:pPr lvl="1">
              <a:spcAft>
                <a:spcPts val="500"/>
              </a:spcAft>
            </a:pPr>
            <a:r>
              <a:rPr lang="en-US" sz="1600" dirty="0"/>
              <a:t>Polarized electrons and light ions (d, </a:t>
            </a:r>
            <a:r>
              <a:rPr lang="en-US" sz="1600" baseline="30000" dirty="0"/>
              <a:t>3</a:t>
            </a:r>
            <a:r>
              <a:rPr lang="en-US" sz="1600" dirty="0"/>
              <a:t>He)</a:t>
            </a:r>
          </a:p>
          <a:p>
            <a:pPr lvl="1">
              <a:spcAft>
                <a:spcPts val="500"/>
              </a:spcAft>
            </a:pPr>
            <a:r>
              <a:rPr lang="en-US" sz="1600" dirty="0"/>
              <a:t>Electrons and heavy ions (up to Uranium)</a:t>
            </a:r>
          </a:p>
          <a:p>
            <a:pPr marL="0" indent="0">
              <a:spcAft>
                <a:spcPts val="500"/>
              </a:spcAft>
              <a:buFont typeface="Wingdings" pitchFamily="2" charset="2"/>
              <a:buNone/>
            </a:pPr>
            <a:r>
              <a:rPr lang="en-US" sz="1600" b="1" dirty="0"/>
              <a:t>A versatile machine: </a:t>
            </a:r>
            <a:endParaRPr lang="en-US" sz="1600" dirty="0"/>
          </a:p>
          <a:p>
            <a:pPr lvl="1">
              <a:spcAft>
                <a:spcPts val="500"/>
              </a:spcAft>
            </a:pPr>
            <a:r>
              <a:rPr lang="en-US" sz="1600" dirty="0"/>
              <a:t>Beam polarizations up to 70%, </a:t>
            </a:r>
          </a:p>
          <a:p>
            <a:pPr lvl="1">
              <a:spcAft>
                <a:spcPts val="500"/>
              </a:spcAft>
            </a:pPr>
            <a:r>
              <a:rPr lang="en-US" sz="1600" dirty="0"/>
              <a:t>Versatile range of beam species</a:t>
            </a:r>
          </a:p>
          <a:p>
            <a:pPr lvl="1">
              <a:spcAft>
                <a:spcPts val="500"/>
              </a:spcAft>
            </a:pPr>
            <a:r>
              <a:rPr lang="en-US" sz="1600" dirty="0"/>
              <a:t>Versatile range of center of mass energies, </a:t>
            </a: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/>
              <a:t> = 29 – 140 GeV</a:t>
            </a:r>
          </a:p>
          <a:p>
            <a:pPr marL="0" indent="-91440">
              <a:spcAft>
                <a:spcPts val="500"/>
              </a:spcAft>
              <a:buFont typeface="Wingdings" pitchFamily="2" charset="2"/>
              <a:buNone/>
            </a:pPr>
            <a:r>
              <a:rPr lang="en-US" sz="1600" b="1" dirty="0"/>
              <a:t>A high luminosity machine </a:t>
            </a:r>
          </a:p>
          <a:p>
            <a:pPr lvl="1">
              <a:spcAft>
                <a:spcPts val="500"/>
              </a:spcAft>
            </a:pPr>
            <a:r>
              <a:rPr lang="en-US" sz="1600" dirty="0"/>
              <a:t>up to </a:t>
            </a:r>
            <a:r>
              <a:rPr lang="en-US" sz="1600" dirty="0">
                <a:latin typeface="Blackadder ITC" panose="020F0502020204030204" pitchFamily="34" charset="0"/>
                <a:cs typeface="Blackadder ITC" panose="020F0502020204030204" pitchFamily="34" charset="0"/>
              </a:rPr>
              <a:t>L</a:t>
            </a:r>
            <a:r>
              <a:rPr lang="en-US" sz="1600" dirty="0"/>
              <a:t> = 10</a:t>
            </a:r>
            <a:r>
              <a:rPr lang="en-US" sz="1600" baseline="30000" dirty="0"/>
              <a:t>34</a:t>
            </a:r>
            <a:r>
              <a:rPr lang="en-US" sz="1600" dirty="0"/>
              <a:t> cm</a:t>
            </a:r>
            <a:r>
              <a:rPr lang="en-US" sz="1600" baseline="30000" dirty="0"/>
              <a:t>-2</a:t>
            </a:r>
            <a:r>
              <a:rPr lang="en-US" sz="1600" dirty="0"/>
              <a:t> s</a:t>
            </a:r>
            <a:r>
              <a:rPr lang="en-US" sz="1600" baseline="30000" dirty="0"/>
              <a:t>-1</a:t>
            </a:r>
            <a:endParaRPr lang="en-US" sz="1600" dirty="0"/>
          </a:p>
          <a:p>
            <a:pPr lvl="1">
              <a:spcAft>
                <a:spcPts val="500"/>
              </a:spcAft>
            </a:pPr>
            <a:r>
              <a:rPr lang="en-US" sz="1600" dirty="0"/>
              <a:t>At peak luminosity, the e-p signal event rate will be about 500 kHz</a:t>
            </a:r>
          </a:p>
        </p:txBody>
      </p:sp>
      <p:pic>
        <p:nvPicPr>
          <p:cNvPr id="7" name="Picture 6" descr="A diagram of electrical wiring&#10;&#10;AI-generated content may be incorrect.">
            <a:extLst>
              <a:ext uri="{FF2B5EF4-FFF2-40B4-BE49-F238E27FC236}">
                <a16:creationId xmlns:a16="http://schemas.microsoft.com/office/drawing/2014/main" id="{C151211F-E863-7CE4-B979-D40E346DA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49" y="1024016"/>
            <a:ext cx="4211159" cy="4119484"/>
          </a:xfrm>
          <a:prstGeom prst="ellipse">
            <a:avLst/>
          </a:prstGeom>
          <a:effectLst>
            <a:softEdge rad="12700"/>
          </a:effectLst>
        </p:spPr>
      </p:pic>
      <p:sp>
        <p:nvSpPr>
          <p:cNvPr id="10" name="Text Placeholder 59">
            <a:extLst>
              <a:ext uri="{FF2B5EF4-FFF2-40B4-BE49-F238E27FC236}">
                <a16:creationId xmlns:a16="http://schemas.microsoft.com/office/drawing/2014/main" id="{433E6A91-6822-538D-AE39-F50715636DE5}"/>
              </a:ext>
            </a:extLst>
          </p:cNvPr>
          <p:cNvSpPr txBox="1">
            <a:spLocks/>
          </p:cNvSpPr>
          <p:nvPr/>
        </p:nvSpPr>
        <p:spPr>
          <a:xfrm>
            <a:off x="468788" y="4940689"/>
            <a:ext cx="1577975" cy="194647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50000"/>
                  </a:schemeClr>
                </a:solidFill>
              </a:rPr>
              <a:t>Figure courtesy of BNL</a:t>
            </a:r>
          </a:p>
        </p:txBody>
      </p:sp>
    </p:spTree>
    <p:extLst>
      <p:ext uri="{BB962C8B-B14F-4D97-AF65-F5344CB8AC3E}">
        <p14:creationId xmlns:p14="http://schemas.microsoft.com/office/powerpoint/2010/main" val="2319423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CDAFB-A3F1-897B-4CFB-DD8406ED9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Experiment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689619-FB03-F2A7-248B-6BEB6A876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650" y="-25156"/>
            <a:ext cx="3519447" cy="2529602"/>
          </a:xfrm>
          <a:prstGeom prst="rect">
            <a:avLst/>
          </a:prstGeom>
        </p:spPr>
      </p:pic>
      <p:sp>
        <p:nvSpPr>
          <p:cNvPr id="5" name="Content Placeholder 15">
            <a:extLst>
              <a:ext uri="{FF2B5EF4-FFF2-40B4-BE49-F238E27FC236}">
                <a16:creationId xmlns:a16="http://schemas.microsoft.com/office/drawing/2014/main" id="{09126329-9955-132F-6976-AD12D3E65B3A}"/>
              </a:ext>
            </a:extLst>
          </p:cNvPr>
          <p:cNvSpPr txBox="1">
            <a:spLocks/>
          </p:cNvSpPr>
          <p:nvPr/>
        </p:nvSpPr>
        <p:spPr>
          <a:xfrm>
            <a:off x="423220" y="860191"/>
            <a:ext cx="3723090" cy="39240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ePIC</a:t>
            </a:r>
            <a:r>
              <a:rPr lang="en-US" dirty="0"/>
              <a:t> is the primary experiment at the EIC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It is a highly integrated, multi-purpose experiment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experiment is being developed by the </a:t>
            </a:r>
            <a:r>
              <a:rPr lang="en-US" dirty="0" err="1"/>
              <a:t>ePIC</a:t>
            </a:r>
            <a:r>
              <a:rPr lang="en-US" dirty="0"/>
              <a:t> collaboration in partnership with the EIC Project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collaboration was formed </a:t>
            </a:r>
            <a:br>
              <a:rPr lang="en-US" dirty="0"/>
            </a:br>
            <a:r>
              <a:rPr lang="en-US" dirty="0"/>
              <a:t>in 2022, and is international in scope</a:t>
            </a:r>
          </a:p>
        </p:txBody>
      </p:sp>
      <p:pic>
        <p:nvPicPr>
          <p:cNvPr id="6" name="Picture 5" descr="A blue and yellow cylinder with a laser beam&#10;&#10;Description automatically generated with medium confidence">
            <a:extLst>
              <a:ext uri="{FF2B5EF4-FFF2-40B4-BE49-F238E27FC236}">
                <a16:creationId xmlns:a16="http://schemas.microsoft.com/office/drawing/2014/main" id="{7F77A05C-CB13-CC5C-C216-585BF0CF5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3446052" y="2383971"/>
            <a:ext cx="5697948" cy="2759529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7" name="Text Placeholder 59">
            <a:extLst>
              <a:ext uri="{FF2B5EF4-FFF2-40B4-BE49-F238E27FC236}">
                <a16:creationId xmlns:a16="http://schemas.microsoft.com/office/drawing/2014/main" id="{C1EFD4F4-4AF2-FA1C-E206-C24B9ADAC427}"/>
              </a:ext>
            </a:extLst>
          </p:cNvPr>
          <p:cNvSpPr txBox="1">
            <a:spLocks/>
          </p:cNvSpPr>
          <p:nvPr/>
        </p:nvSpPr>
        <p:spPr>
          <a:xfrm>
            <a:off x="7512835" y="4963885"/>
            <a:ext cx="1746382" cy="120750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Snapshot from the </a:t>
            </a:r>
            <a:r>
              <a:rPr lang="en-US" sz="600" i="1" dirty="0" err="1">
                <a:solidFill>
                  <a:schemeClr val="bg1">
                    <a:lumMod val="85000"/>
                  </a:schemeClr>
                </a:solidFill>
              </a:rPr>
              <a:t>ePIC</a:t>
            </a:r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600" i="1" dirty="0" err="1">
                <a:solidFill>
                  <a:schemeClr val="bg1">
                    <a:lumMod val="85000"/>
                  </a:schemeClr>
                </a:solidFill>
              </a:rPr>
              <a:t>Firebrid</a:t>
            </a:r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 event </a:t>
            </a:r>
            <a:r>
              <a:rPr lang="en-US" sz="600" i="1" dirty="0" err="1">
                <a:solidFill>
                  <a:schemeClr val="bg1">
                    <a:lumMod val="85000"/>
                  </a:schemeClr>
                </a:solidFill>
              </a:rPr>
              <a:t>dislpay</a:t>
            </a:r>
            <a:endParaRPr lang="en-US" sz="6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49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92EB0-248F-6F4D-334F-3AE5B2E0F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Physics Needs Near-Full Acceptance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F790A-6A4B-6283-2B33-BD9D7366CC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3393" y="602216"/>
            <a:ext cx="8372901" cy="374786"/>
          </a:xfrm>
        </p:spPr>
        <p:txBody>
          <a:bodyPr/>
          <a:lstStyle/>
          <a:p>
            <a:r>
              <a:rPr lang="en-US" dirty="0"/>
              <a:t>Integrated Interaction Region and Detector Design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BFE36C-683A-F78F-83C9-AF0F77487C68}"/>
              </a:ext>
            </a:extLst>
          </p:cNvPr>
          <p:cNvGrpSpPr/>
          <p:nvPr/>
        </p:nvGrpSpPr>
        <p:grpSpPr>
          <a:xfrm>
            <a:off x="393336" y="1113847"/>
            <a:ext cx="5483501" cy="2836488"/>
            <a:chOff x="283994" y="1193319"/>
            <a:chExt cx="5483501" cy="283648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C47082-EDE3-0138-AD1B-1EFD703A467D}"/>
                </a:ext>
              </a:extLst>
            </p:cNvPr>
            <p:cNvSpPr txBox="1"/>
            <p:nvPr/>
          </p:nvSpPr>
          <p:spPr>
            <a:xfrm>
              <a:off x="4772271" y="2308265"/>
              <a:ext cx="99522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Particles associated with initial 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0695A8C-67BE-9A40-218B-6C27526234F5}"/>
                </a:ext>
              </a:extLst>
            </p:cNvPr>
            <p:cNvGrpSpPr/>
            <p:nvPr/>
          </p:nvGrpSpPr>
          <p:grpSpPr>
            <a:xfrm>
              <a:off x="457201" y="1193319"/>
              <a:ext cx="5147920" cy="2836488"/>
              <a:chOff x="457201" y="1193319"/>
              <a:chExt cx="5147920" cy="283648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4520BDF-C29A-1DF1-22C5-DA2D5089CEC6}"/>
                  </a:ext>
                </a:extLst>
              </p:cNvPr>
              <p:cNvSpPr/>
              <p:nvPr/>
            </p:nvSpPr>
            <p:spPr>
              <a:xfrm rot="2708655">
                <a:off x="3884905" y="3620276"/>
                <a:ext cx="292712" cy="382795"/>
              </a:xfrm>
              <a:prstGeom prst="ellipse">
                <a:avLst/>
              </a:prstGeom>
              <a:solidFill>
                <a:schemeClr val="tx1">
                  <a:lumMod val="60000"/>
                  <a:lumOff val="40000"/>
                  <a:alpha val="73972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874D562-EEE4-6959-59EC-B46AE3C05F74}"/>
                  </a:ext>
                </a:extLst>
              </p:cNvPr>
              <p:cNvSpPr/>
              <p:nvPr/>
            </p:nvSpPr>
            <p:spPr>
              <a:xfrm rot="1579884">
                <a:off x="3484232" y="3587117"/>
                <a:ext cx="314036" cy="442690"/>
              </a:xfrm>
              <a:prstGeom prst="ellipse">
                <a:avLst/>
              </a:prstGeom>
              <a:solidFill>
                <a:srgbClr val="BF5B00">
                  <a:alpha val="73972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0593A3A-9B6A-0CE7-1DEE-8D5C29B774F8}"/>
                  </a:ext>
                </a:extLst>
              </p:cNvPr>
              <p:cNvGrpSpPr/>
              <p:nvPr/>
            </p:nvGrpSpPr>
            <p:grpSpPr>
              <a:xfrm>
                <a:off x="457201" y="1193319"/>
                <a:ext cx="5147920" cy="2803349"/>
                <a:chOff x="457201" y="1193319"/>
                <a:chExt cx="5147920" cy="2803349"/>
              </a:xfrm>
            </p:grpSpPr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DF511AD6-6FE9-BD4D-FE4C-6562E9AEABA7}"/>
                    </a:ext>
                  </a:extLst>
                </p:cNvPr>
                <p:cNvSpPr/>
                <p:nvPr/>
              </p:nvSpPr>
              <p:spPr>
                <a:xfrm>
                  <a:off x="457201" y="1528917"/>
                  <a:ext cx="1080655" cy="1366982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BF5B00"/>
                    </a:gs>
                    <a:gs pos="77000">
                      <a:srgbClr val="EBCCB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2DE94FC1-1A2A-9979-D198-7A7A3E525231}"/>
                    </a:ext>
                  </a:extLst>
                </p:cNvPr>
                <p:cNvSpPr/>
                <p:nvPr/>
              </p:nvSpPr>
              <p:spPr>
                <a:xfrm>
                  <a:off x="544948" y="1662844"/>
                  <a:ext cx="452580" cy="683192"/>
                </a:xfrm>
                <a:prstGeom prst="ellipse">
                  <a:avLst/>
                </a:prstGeom>
                <a:solidFill>
                  <a:srgbClr val="BF5B00">
                    <a:alpha val="73972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AB91993B-5BDB-1F69-5E49-5EFAA962CEA8}"/>
                    </a:ext>
                  </a:extLst>
                </p:cNvPr>
                <p:cNvSpPr/>
                <p:nvPr/>
              </p:nvSpPr>
              <p:spPr>
                <a:xfrm>
                  <a:off x="674261" y="2125186"/>
                  <a:ext cx="452580" cy="683192"/>
                </a:xfrm>
                <a:prstGeom prst="ellipse">
                  <a:avLst/>
                </a:prstGeom>
                <a:solidFill>
                  <a:schemeClr val="tx1">
                    <a:lumMod val="60000"/>
                    <a:lumOff val="40000"/>
                    <a:alpha val="73972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F5BB86E2-FC79-9C10-1D94-3F11A0DD61EB}"/>
                    </a:ext>
                  </a:extLst>
                </p:cNvPr>
                <p:cNvSpPr/>
                <p:nvPr/>
              </p:nvSpPr>
              <p:spPr>
                <a:xfrm>
                  <a:off x="858985" y="1729293"/>
                  <a:ext cx="452580" cy="683192"/>
                </a:xfrm>
                <a:prstGeom prst="ellipse">
                  <a:avLst/>
                </a:prstGeom>
                <a:solidFill>
                  <a:schemeClr val="tx1">
                    <a:lumMod val="60000"/>
                    <a:lumOff val="40000"/>
                    <a:alpha val="73972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A1C594E1-0119-1DCE-B79A-49EB6EC8B817}"/>
                    </a:ext>
                  </a:extLst>
                </p:cNvPr>
                <p:cNvSpPr/>
                <p:nvPr/>
              </p:nvSpPr>
              <p:spPr>
                <a:xfrm>
                  <a:off x="928257" y="2037665"/>
                  <a:ext cx="452580" cy="683192"/>
                </a:xfrm>
                <a:prstGeom prst="ellipse">
                  <a:avLst/>
                </a:prstGeom>
                <a:solidFill>
                  <a:srgbClr val="BF5B00">
                    <a:alpha val="73972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ight Arrow 8">
                  <a:extLst>
                    <a:ext uri="{FF2B5EF4-FFF2-40B4-BE49-F238E27FC236}">
                      <a16:creationId xmlns:a16="http://schemas.microsoft.com/office/drawing/2014/main" id="{2CCF78F3-1489-57D6-7621-72122EC62B73}"/>
                    </a:ext>
                  </a:extLst>
                </p:cNvPr>
                <p:cNvSpPr/>
                <p:nvPr/>
              </p:nvSpPr>
              <p:spPr>
                <a:xfrm>
                  <a:off x="1456007" y="2129325"/>
                  <a:ext cx="2669309" cy="429117"/>
                </a:xfrm>
                <a:prstGeom prst="rightArrow">
                  <a:avLst/>
                </a:prstGeom>
                <a:solidFill>
                  <a:srgbClr val="D39B6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F1D1423A-1F2B-85B1-7FFA-6A47EF823EBF}"/>
                    </a:ext>
                  </a:extLst>
                </p:cNvPr>
                <p:cNvSpPr/>
                <p:nvPr/>
              </p:nvSpPr>
              <p:spPr>
                <a:xfrm>
                  <a:off x="3569854" y="1806830"/>
                  <a:ext cx="314036" cy="318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609C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ight Arrow 10">
                  <a:extLst>
                    <a:ext uri="{FF2B5EF4-FFF2-40B4-BE49-F238E27FC236}">
                      <a16:creationId xmlns:a16="http://schemas.microsoft.com/office/drawing/2014/main" id="{298CB747-9634-C0B0-2074-66443966611D}"/>
                    </a:ext>
                  </a:extLst>
                </p:cNvPr>
                <p:cNvSpPr/>
                <p:nvPr/>
              </p:nvSpPr>
              <p:spPr>
                <a:xfrm rot="10800000">
                  <a:off x="2572328" y="1886461"/>
                  <a:ext cx="1112980" cy="139952"/>
                </a:xfrm>
                <a:prstGeom prst="rightArrow">
                  <a:avLst/>
                </a:prstGeom>
                <a:solidFill>
                  <a:srgbClr val="5193BB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ight Arrow 11">
                  <a:extLst>
                    <a:ext uri="{FF2B5EF4-FFF2-40B4-BE49-F238E27FC236}">
                      <a16:creationId xmlns:a16="http://schemas.microsoft.com/office/drawing/2014/main" id="{79C25B14-343B-CD8D-9EBF-6A1E5EC1E6E9}"/>
                    </a:ext>
                  </a:extLst>
                </p:cNvPr>
                <p:cNvSpPr/>
                <p:nvPr/>
              </p:nvSpPr>
              <p:spPr>
                <a:xfrm>
                  <a:off x="1362366" y="1886461"/>
                  <a:ext cx="1112980" cy="139952"/>
                </a:xfrm>
                <a:prstGeom prst="rightArrow">
                  <a:avLst/>
                </a:prstGeom>
                <a:solidFill>
                  <a:srgbClr val="D39B6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ight Arrow 12">
                  <a:extLst>
                    <a:ext uri="{FF2B5EF4-FFF2-40B4-BE49-F238E27FC236}">
                      <a16:creationId xmlns:a16="http://schemas.microsoft.com/office/drawing/2014/main" id="{A5BACACD-7531-B036-566E-35D4A4A78570}"/>
                    </a:ext>
                  </a:extLst>
                </p:cNvPr>
                <p:cNvSpPr/>
                <p:nvPr/>
              </p:nvSpPr>
              <p:spPr>
                <a:xfrm rot="13820207">
                  <a:off x="2034522" y="1634070"/>
                  <a:ext cx="623027" cy="143333"/>
                </a:xfrm>
                <a:prstGeom prst="rightArrow">
                  <a:avLst/>
                </a:prstGeom>
                <a:solidFill>
                  <a:srgbClr val="5193BB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CDF46306-9E69-FAC5-6B95-6B20BEAEF8CA}"/>
                    </a:ext>
                  </a:extLst>
                </p:cNvPr>
                <p:cNvSpPr/>
                <p:nvPr/>
              </p:nvSpPr>
              <p:spPr>
                <a:xfrm>
                  <a:off x="1886528" y="1193319"/>
                  <a:ext cx="314036" cy="31835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609C"/>
                    </a:gs>
                    <a:gs pos="100000">
                      <a:schemeClr val="bg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83C1D37-FE34-560A-E588-D65D8CBACEBB}"/>
                    </a:ext>
                  </a:extLst>
                </p:cNvPr>
                <p:cNvSpPr/>
                <p:nvPr/>
              </p:nvSpPr>
              <p:spPr>
                <a:xfrm>
                  <a:off x="4113151" y="2056577"/>
                  <a:ext cx="314036" cy="442690"/>
                </a:xfrm>
                <a:prstGeom prst="ellipse">
                  <a:avLst/>
                </a:prstGeom>
                <a:solidFill>
                  <a:srgbClr val="BF5B00">
                    <a:alpha val="73972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6121D6DA-46DF-7410-F5D8-7A043A30DA41}"/>
                    </a:ext>
                  </a:extLst>
                </p:cNvPr>
                <p:cNvSpPr/>
                <p:nvPr/>
              </p:nvSpPr>
              <p:spPr>
                <a:xfrm>
                  <a:off x="4119420" y="2446793"/>
                  <a:ext cx="452580" cy="683192"/>
                </a:xfrm>
                <a:prstGeom prst="ellipse">
                  <a:avLst/>
                </a:prstGeom>
                <a:solidFill>
                  <a:schemeClr val="tx1">
                    <a:lumMod val="60000"/>
                    <a:lumOff val="40000"/>
                    <a:alpha val="73972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21D1291A-E8CA-F137-4357-9D867CC88CA9}"/>
                    </a:ext>
                  </a:extLst>
                </p:cNvPr>
                <p:cNvSpPr/>
                <p:nvPr/>
              </p:nvSpPr>
              <p:spPr>
                <a:xfrm>
                  <a:off x="4313382" y="2204196"/>
                  <a:ext cx="452580" cy="733299"/>
                </a:xfrm>
                <a:prstGeom prst="ellipse">
                  <a:avLst/>
                </a:prstGeom>
                <a:solidFill>
                  <a:schemeClr val="tx1">
                    <a:lumMod val="60000"/>
                    <a:lumOff val="40000"/>
                    <a:alpha val="73972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FF43399D-BF26-B573-F56D-7FD13CC57E9E}"/>
                    </a:ext>
                  </a:extLst>
                </p:cNvPr>
                <p:cNvSpPr/>
                <p:nvPr/>
              </p:nvSpPr>
              <p:spPr>
                <a:xfrm>
                  <a:off x="4373416" y="2359272"/>
                  <a:ext cx="452580" cy="683192"/>
                </a:xfrm>
                <a:prstGeom prst="ellipse">
                  <a:avLst/>
                </a:prstGeom>
                <a:solidFill>
                  <a:srgbClr val="BF5B00">
                    <a:alpha val="73972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ight Arrow 19">
                  <a:extLst>
                    <a:ext uri="{FF2B5EF4-FFF2-40B4-BE49-F238E27FC236}">
                      <a16:creationId xmlns:a16="http://schemas.microsoft.com/office/drawing/2014/main" id="{FB0AA3A0-C7BC-D3F3-C85F-39DA9BE865BE}"/>
                    </a:ext>
                  </a:extLst>
                </p:cNvPr>
                <p:cNvSpPr/>
                <p:nvPr/>
              </p:nvSpPr>
              <p:spPr>
                <a:xfrm rot="2878326">
                  <a:off x="2166472" y="2686932"/>
                  <a:ext cx="1892664" cy="123816"/>
                </a:xfrm>
                <a:prstGeom prst="rightArrow">
                  <a:avLst/>
                </a:prstGeom>
                <a:solidFill>
                  <a:srgbClr val="D39B6D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A5ED5A32-CD92-EF9E-5350-7226FE988B9E}"/>
                    </a:ext>
                  </a:extLst>
                </p:cNvPr>
                <p:cNvSpPr/>
                <p:nvPr/>
              </p:nvSpPr>
              <p:spPr>
                <a:xfrm rot="1579884">
                  <a:off x="3853042" y="3205385"/>
                  <a:ext cx="314036" cy="442690"/>
                </a:xfrm>
                <a:prstGeom prst="ellipse">
                  <a:avLst/>
                </a:prstGeom>
                <a:solidFill>
                  <a:srgbClr val="BF5B00">
                    <a:alpha val="73972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B591B0D-13B5-B0D0-7D67-743DBA011A2A}"/>
                    </a:ext>
                  </a:extLst>
                </p:cNvPr>
                <p:cNvSpPr txBox="1"/>
                <p:nvPr/>
              </p:nvSpPr>
              <p:spPr>
                <a:xfrm>
                  <a:off x="2191314" y="1193800"/>
                  <a:ext cx="175955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Scattered electron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13B740E-8A81-87C3-82B7-2DF661024496}"/>
                    </a:ext>
                  </a:extLst>
                </p:cNvPr>
                <p:cNvSpPr txBox="1"/>
                <p:nvPr/>
              </p:nvSpPr>
              <p:spPr>
                <a:xfrm>
                  <a:off x="3845569" y="1840835"/>
                  <a:ext cx="175955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Incoming beam electron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1FA05F5-F26E-45BF-BCD2-B6452F2505FE}"/>
                    </a:ext>
                  </a:extLst>
                </p:cNvPr>
                <p:cNvSpPr txBox="1"/>
                <p:nvPr/>
              </p:nvSpPr>
              <p:spPr>
                <a:xfrm>
                  <a:off x="4222552" y="3288782"/>
                  <a:ext cx="83285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/>
                    <a:t>Particles associated with struck quark</a:t>
                  </a:r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663F444-BA59-8524-76C2-59AEE99CFA98}"/>
                </a:ext>
              </a:extLst>
            </p:cNvPr>
            <p:cNvSpPr txBox="1"/>
            <p:nvPr/>
          </p:nvSpPr>
          <p:spPr>
            <a:xfrm>
              <a:off x="283994" y="2882376"/>
              <a:ext cx="17595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Incoming beam ion</a:t>
              </a:r>
            </a:p>
          </p:txBody>
        </p:sp>
      </p:grpSp>
      <p:pic>
        <p:nvPicPr>
          <p:cNvPr id="15" name="Picture 1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E99D13D-140D-0BC2-6D24-8069540CC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20292"/>
          <a:stretch/>
        </p:blipFill>
        <p:spPr>
          <a:xfrm rot="20543151">
            <a:off x="3179637" y="3435540"/>
            <a:ext cx="6148195" cy="1142823"/>
          </a:xfrm>
          <a:prstGeom prst="rect">
            <a:avLst/>
          </a:prstGeom>
        </p:spPr>
      </p:pic>
      <p:sp>
        <p:nvSpPr>
          <p:cNvPr id="35" name="Content Placeholder 4">
            <a:extLst>
              <a:ext uri="{FF2B5EF4-FFF2-40B4-BE49-F238E27FC236}">
                <a16:creationId xmlns:a16="http://schemas.microsoft.com/office/drawing/2014/main" id="{9A9493EC-04C8-12EA-BCB9-0FE470895ECF}"/>
              </a:ext>
            </a:extLst>
          </p:cNvPr>
          <p:cNvSpPr txBox="1">
            <a:spLocks/>
          </p:cNvSpPr>
          <p:nvPr/>
        </p:nvSpPr>
        <p:spPr>
          <a:xfrm>
            <a:off x="6008914" y="1221880"/>
            <a:ext cx="3135086" cy="16361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91440" bIns="91440">
            <a:norm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40144">
              <a:spcAft>
                <a:spcPts val="5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</a:rPr>
              <a:t>Experimental challenges: 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Beam elements limit forward acceptance.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Central solenoid not effective for particles with small deflection angles</a:t>
            </a:r>
          </a:p>
        </p:txBody>
      </p:sp>
      <p:sp>
        <p:nvSpPr>
          <p:cNvPr id="36" name="Content Placeholder 4">
            <a:extLst>
              <a:ext uri="{FF2B5EF4-FFF2-40B4-BE49-F238E27FC236}">
                <a16:creationId xmlns:a16="http://schemas.microsoft.com/office/drawing/2014/main" id="{117BF827-4BE9-47EE-12AF-6E7A487F01A2}"/>
              </a:ext>
            </a:extLst>
          </p:cNvPr>
          <p:cNvSpPr txBox="1">
            <a:spLocks/>
          </p:cNvSpPr>
          <p:nvPr/>
        </p:nvSpPr>
        <p:spPr>
          <a:xfrm>
            <a:off x="328248" y="3538655"/>
            <a:ext cx="3033719" cy="15751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91440">
              <a:spcAft>
                <a:spcPts val="500"/>
              </a:spcAft>
              <a:buNone/>
            </a:pPr>
            <a:r>
              <a:rPr lang="en-US" sz="1400" b="1" dirty="0"/>
              <a:t>To achieve near-full acceptance : 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Beam crossing angle of 25mrad to create room for dipoles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Dipoles act as spectrometers while creating space for detectors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66303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50E4549E-269E-F6E8-CE09-D266071F8A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6" y="-27165"/>
            <a:ext cx="8591864" cy="5170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303A0F-7EE3-48A5-8730-9C1CFBC8D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8" y="2571750"/>
            <a:ext cx="8372901" cy="60451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4700" dirty="0">
                <a:solidFill>
                  <a:srgbClr val="FFFFFF"/>
                </a:solidFill>
                <a:latin typeface="+mj-lt"/>
              </a:rPr>
              <a:t>The </a:t>
            </a:r>
            <a:r>
              <a:rPr lang="en-US" sz="4700" dirty="0" err="1">
                <a:solidFill>
                  <a:srgbClr val="FFFFFF"/>
                </a:solidFill>
                <a:latin typeface="+mj-lt"/>
              </a:rPr>
              <a:t>ePIC</a:t>
            </a:r>
            <a:r>
              <a:rPr lang="en-US" sz="4700" dirty="0">
                <a:solidFill>
                  <a:srgbClr val="FFFFFF"/>
                </a:solidFill>
                <a:latin typeface="+mj-lt"/>
              </a:rPr>
              <a:t> detector is … </a:t>
            </a:r>
            <a:br>
              <a:rPr lang="en-US" sz="4700" dirty="0">
                <a:solidFill>
                  <a:srgbClr val="FFFFFF"/>
                </a:solidFill>
                <a:latin typeface="+mj-lt"/>
              </a:rPr>
            </a:br>
            <a:r>
              <a:rPr lang="en-US" sz="4700" dirty="0">
                <a:solidFill>
                  <a:srgbClr val="FFFFFF"/>
                </a:solidFill>
                <a:latin typeface="+mj-lt"/>
              </a:rPr>
              <a:t>90 meter long!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F98922-5978-F841-0D80-9E48CA518ABF}"/>
              </a:ext>
            </a:extLst>
          </p:cNvPr>
          <p:cNvSpPr/>
          <p:nvPr/>
        </p:nvSpPr>
        <p:spPr>
          <a:xfrm>
            <a:off x="1448" y="0"/>
            <a:ext cx="245890" cy="5143490"/>
          </a:xfrm>
          <a:prstGeom prst="rect">
            <a:avLst/>
          </a:prstGeom>
          <a:solidFill>
            <a:srgbClr val="8E8E8E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logo with a red arrow and blue circle&#10;&#10;Description automatically generated">
            <a:extLst>
              <a:ext uri="{FF2B5EF4-FFF2-40B4-BE49-F238E27FC236}">
                <a16:creationId xmlns:a16="http://schemas.microsoft.com/office/drawing/2014/main" id="{B1F3269A-931F-74FE-F2CE-84B38F102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697" y="60952"/>
            <a:ext cx="519505" cy="3733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4C9417-2206-1B97-8A98-8C26BBF688CC}"/>
              </a:ext>
            </a:extLst>
          </p:cNvPr>
          <p:cNvSpPr/>
          <p:nvPr/>
        </p:nvSpPr>
        <p:spPr>
          <a:xfrm>
            <a:off x="8848470" y="0"/>
            <a:ext cx="295530" cy="5143490"/>
          </a:xfrm>
          <a:prstGeom prst="rect">
            <a:avLst/>
          </a:prstGeom>
          <a:solidFill>
            <a:srgbClr val="8E8E8E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59">
            <a:extLst>
              <a:ext uri="{FF2B5EF4-FFF2-40B4-BE49-F238E27FC236}">
                <a16:creationId xmlns:a16="http://schemas.microsoft.com/office/drawing/2014/main" id="{6DD58DAC-A69C-8F67-561D-9F5B583FB1F0}"/>
              </a:ext>
            </a:extLst>
          </p:cNvPr>
          <p:cNvSpPr txBox="1">
            <a:spLocks/>
          </p:cNvSpPr>
          <p:nvPr/>
        </p:nvSpPr>
        <p:spPr>
          <a:xfrm>
            <a:off x="7858425" y="4936682"/>
            <a:ext cx="950491" cy="160531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85000"/>
                  </a:schemeClr>
                </a:solidFill>
              </a:rPr>
              <a:t>Figure courtesy of BNL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27D7EDA1-598C-ED5C-5689-355016A7712F}"/>
              </a:ext>
            </a:extLst>
          </p:cNvPr>
          <p:cNvSpPr txBox="1">
            <a:spLocks/>
          </p:cNvSpPr>
          <p:nvPr/>
        </p:nvSpPr>
        <p:spPr>
          <a:xfrm>
            <a:off x="0" y="4890407"/>
            <a:ext cx="228600" cy="2530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F5EF28-261C-FD41-A360-1A380056DD17}" type="slidenum">
              <a:rPr lang="en-US" sz="800" b="1" smtClean="0">
                <a:solidFill>
                  <a:schemeClr val="bg1"/>
                </a:solidFill>
              </a:rPr>
              <a:pPr/>
              <a:t>7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66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40C04396-B78B-FA2D-DCEF-1F8FAFDDEA9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1272" y="1464230"/>
            <a:ext cx="4005264" cy="23463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3C2347-27DC-A28F-7F87-0C28ED06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Physics-Driven Detector Design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FBB687-66D5-C382-DCB6-64DE59A2F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536" y="715173"/>
            <a:ext cx="4654475" cy="4428327"/>
          </a:xfrm>
        </p:spPr>
        <p:txBody>
          <a:bodyPr/>
          <a:lstStyle/>
          <a:p>
            <a:pPr marL="0" indent="0">
              <a:spcAft>
                <a:spcPts val="500"/>
              </a:spcAft>
              <a:buNone/>
            </a:pPr>
            <a:r>
              <a:rPr lang="en-US" sz="1400" b="1" dirty="0"/>
              <a:t>Inclusive DIS </a:t>
            </a:r>
            <a:r>
              <a:rPr lang="en-US" sz="1400" dirty="0"/>
              <a:t>requires fine binning in </a:t>
            </a:r>
            <a:r>
              <a:rPr lang="en-US" sz="1400" dirty="0" err="1"/>
              <a:t>x</a:t>
            </a:r>
            <a:r>
              <a:rPr lang="en-US" sz="1400" baseline="-25000" dirty="0" err="1"/>
              <a:t>B</a:t>
            </a:r>
            <a:r>
              <a:rPr lang="en-US" sz="1400" dirty="0"/>
              <a:t>, Q</a:t>
            </a:r>
            <a:r>
              <a:rPr lang="en-US" sz="1400" baseline="30000" dirty="0"/>
              <a:t>2</a:t>
            </a:r>
            <a:r>
              <a:rPr lang="en-US" sz="1400" dirty="0"/>
              <a:t>: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Large angular coverage for wide phase space reach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Excellent EM-calorimetry with PID support for e/</a:t>
            </a:r>
            <a:r>
              <a:rPr lang="el-GR" sz="1400" dirty="0"/>
              <a:t>π </a:t>
            </a:r>
            <a:r>
              <a:rPr lang="en-US" sz="1400" dirty="0"/>
              <a:t>separation, and good electron energy resolution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Fine resolution tracking with low mass</a:t>
            </a:r>
          </a:p>
          <a:p>
            <a:pPr marL="0" indent="-91440">
              <a:spcAft>
                <a:spcPts val="500"/>
              </a:spcAft>
              <a:buNone/>
            </a:pPr>
            <a:r>
              <a:rPr lang="en-US" sz="1400" b="1" dirty="0"/>
              <a:t>Semi-inclusive DIS </a:t>
            </a:r>
            <a:r>
              <a:rPr lang="en-US" sz="1400" dirty="0"/>
              <a:t>requires multidimensional binning in five or more variables (</a:t>
            </a:r>
            <a:r>
              <a:rPr lang="en-US" sz="1400" dirty="0" err="1"/>
              <a:t>x</a:t>
            </a:r>
            <a:r>
              <a:rPr lang="en-US" sz="1400" baseline="-25000" dirty="0" err="1"/>
              <a:t>B</a:t>
            </a:r>
            <a:r>
              <a:rPr lang="en-US" sz="1400" dirty="0"/>
              <a:t>, Q</a:t>
            </a:r>
            <a:r>
              <a:rPr lang="en-US" sz="1400" baseline="30000" dirty="0"/>
              <a:t>2</a:t>
            </a:r>
            <a:r>
              <a:rPr lang="en-US" sz="1400" dirty="0"/>
              <a:t>, z, </a:t>
            </a:r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, </a:t>
            </a:r>
            <a:r>
              <a:rPr lang="el-GR" sz="1400" dirty="0"/>
              <a:t>φ</a:t>
            </a:r>
            <a:r>
              <a:rPr lang="en-US" sz="1400" baseline="-25000" dirty="0"/>
              <a:t>h</a:t>
            </a:r>
            <a:r>
              <a:rPr lang="en-US" sz="1400" dirty="0"/>
              <a:t> , …):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Fine </a:t>
            </a:r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 resolution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Extended PID systems for hadron identification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Hadron calorimetry to study physics with jets</a:t>
            </a:r>
          </a:p>
          <a:p>
            <a:pPr marL="0" indent="-91440">
              <a:spcAft>
                <a:spcPts val="500"/>
              </a:spcAft>
              <a:buNone/>
            </a:pPr>
            <a:r>
              <a:rPr lang="en-US" sz="1400" b="1" dirty="0"/>
              <a:t>Exclusive processes </a:t>
            </a:r>
            <a:r>
              <a:rPr lang="en-US" sz="1400" dirty="0"/>
              <a:t>require multidimensional binning in four or more variables (</a:t>
            </a:r>
            <a:r>
              <a:rPr lang="en-US" sz="1400" dirty="0" err="1"/>
              <a:t>x</a:t>
            </a:r>
            <a:r>
              <a:rPr lang="en-US" sz="1400" baseline="-25000" dirty="0" err="1"/>
              <a:t>B</a:t>
            </a:r>
            <a:r>
              <a:rPr lang="en-US" sz="1400" dirty="0"/>
              <a:t>, Q</a:t>
            </a:r>
            <a:r>
              <a:rPr lang="en-US" sz="1400" baseline="30000" dirty="0"/>
              <a:t>2</a:t>
            </a:r>
            <a:r>
              <a:rPr lang="en-US" sz="1400" dirty="0"/>
              <a:t>, t, </a:t>
            </a:r>
            <a:r>
              <a:rPr lang="el-GR" sz="1400" dirty="0"/>
              <a:t>φ</a:t>
            </a:r>
            <a:r>
              <a:rPr lang="en-US" sz="1400" baseline="-25000" dirty="0"/>
              <a:t>h</a:t>
            </a:r>
            <a:r>
              <a:rPr lang="en-US" sz="1400" dirty="0"/>
              <a:t> , …):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Extend acceptance at extremely small scattering angles by far forward detectors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Fine vertex resolution by tracking</a:t>
            </a:r>
          </a:p>
          <a:p>
            <a:pPr lvl="1">
              <a:spcAft>
                <a:spcPts val="500"/>
              </a:spcAft>
            </a:pPr>
            <a:r>
              <a:rPr lang="en-US" sz="1400" dirty="0"/>
              <a:t>Highly granular EM-calorimeters to separate </a:t>
            </a:r>
            <a:r>
              <a:rPr lang="el-GR" sz="1400" dirty="0"/>
              <a:t>γ</a:t>
            </a:r>
            <a:r>
              <a:rPr lang="en-US" sz="1400" dirty="0"/>
              <a:t>/π</a:t>
            </a:r>
            <a:r>
              <a:rPr lang="en-US" sz="1400" baseline="30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00123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00CE6-0C5F-20AA-911E-4D43E2B1B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Central </a:t>
            </a:r>
            <a:r>
              <a:rPr lang="en-US" dirty="0" err="1"/>
              <a:t>ePIC</a:t>
            </a:r>
            <a:r>
              <a:rPr lang="en-US" dirty="0"/>
              <a:t> Detector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BF3C558-D884-BF0E-4077-60350FF50A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diagram of a machine&#10;&#10;Description automatically generated">
            <a:extLst>
              <a:ext uri="{FF2B5EF4-FFF2-40B4-BE49-F238E27FC236}">
                <a16:creationId xmlns:a16="http://schemas.microsoft.com/office/drawing/2014/main" id="{66C187F6-AB15-F8A6-FBE0-BC2FBC3BB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22" y="740951"/>
            <a:ext cx="8749278" cy="4175439"/>
          </a:xfrm>
          <a:prstGeom prst="rect">
            <a:avLst/>
          </a:prstGeom>
        </p:spPr>
      </p:pic>
      <p:sp>
        <p:nvSpPr>
          <p:cNvPr id="3" name="Text Placeholder 59">
            <a:extLst>
              <a:ext uri="{FF2B5EF4-FFF2-40B4-BE49-F238E27FC236}">
                <a16:creationId xmlns:a16="http://schemas.microsoft.com/office/drawing/2014/main" id="{E01821B9-38C4-A846-C3C3-9430CF3A9BD2}"/>
              </a:ext>
            </a:extLst>
          </p:cNvPr>
          <p:cNvSpPr txBox="1">
            <a:spLocks/>
          </p:cNvSpPr>
          <p:nvPr/>
        </p:nvSpPr>
        <p:spPr>
          <a:xfrm>
            <a:off x="3393356" y="4429943"/>
            <a:ext cx="1577975" cy="194647"/>
          </a:xfrm>
          <a:prstGeom prst="rect">
            <a:avLst/>
          </a:prstGeom>
        </p:spPr>
        <p:txBody>
          <a:bodyPr lIns="0" bIns="0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00" i="1" dirty="0">
                <a:solidFill>
                  <a:schemeClr val="bg1">
                    <a:lumMod val="50000"/>
                  </a:schemeClr>
                </a:solidFill>
              </a:rPr>
              <a:t>Figure courtesy of BNL</a:t>
            </a:r>
          </a:p>
        </p:txBody>
      </p:sp>
    </p:spTree>
    <p:extLst>
      <p:ext uri="{BB962C8B-B14F-4D97-AF65-F5344CB8AC3E}">
        <p14:creationId xmlns:p14="http://schemas.microsoft.com/office/powerpoint/2010/main" val="641550179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Argonne ePIC Presentation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102801</TotalTime>
  <Words>1890</Words>
  <Application>Microsoft Macintosh PowerPoint</Application>
  <PresentationFormat>On-screen Show (16:9)</PresentationFormat>
  <Paragraphs>222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Blackadder ITC</vt:lpstr>
      <vt:lpstr>Calibri</vt:lpstr>
      <vt:lpstr>Symbol</vt:lpstr>
      <vt:lpstr>Times New Roman</vt:lpstr>
      <vt:lpstr>Wingdings</vt:lpstr>
      <vt:lpstr>presentation_16x9</vt:lpstr>
      <vt:lpstr>Argonne ePIC Presentation</vt:lpstr>
      <vt:lpstr>PowerPoint Presentation</vt:lpstr>
      <vt:lpstr>Nuclear Matter is Dynamical in Nature</vt:lpstr>
      <vt:lpstr>EIC Science is Impactful!</vt:lpstr>
      <vt:lpstr>The Electron-Ion Collider</vt:lpstr>
      <vt:lpstr>The ePIC Experiment</vt:lpstr>
      <vt:lpstr>EIC Physics Needs Near-Full Acceptance</vt:lpstr>
      <vt:lpstr>The ePIC detector is …  90 meter long!</vt:lpstr>
      <vt:lpstr>Physics-Driven Detector Design</vt:lpstr>
      <vt:lpstr>The Central ePIC Detector</vt:lpstr>
      <vt:lpstr>The Tracking System</vt:lpstr>
      <vt:lpstr>The PID System</vt:lpstr>
      <vt:lpstr>The Electromagnetic Calorimeter System</vt:lpstr>
      <vt:lpstr>Zooming In: The Barrel Imaging Calorimeter</vt:lpstr>
      <vt:lpstr>The Hadronic Calorimeter System</vt:lpstr>
      <vt:lpstr>The Far-Forward/Far-Backward System</vt:lpstr>
      <vt:lpstr>– A Large Collaboration!</vt:lpstr>
      <vt:lpstr>(pre)TDR Strategy and Publications</vt:lpstr>
      <vt:lpstr>EIC Science During Commissioning</vt:lpstr>
      <vt:lpstr>ePIC at EIC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Sylvester Joosten</cp:lastModifiedBy>
  <cp:revision>2575</cp:revision>
  <cp:lastPrinted>2025-02-24T14:50:46Z</cp:lastPrinted>
  <dcterms:created xsi:type="dcterms:W3CDTF">2018-07-03T17:34:09Z</dcterms:created>
  <dcterms:modified xsi:type="dcterms:W3CDTF">2025-02-24T15:48:52Z</dcterms:modified>
  <cp:category/>
</cp:coreProperties>
</file>