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41"/>
  </p:notesMasterIdLst>
  <p:sldIdLst>
    <p:sldId id="256" r:id="rId2"/>
    <p:sldId id="261" r:id="rId3"/>
    <p:sldId id="4299" r:id="rId4"/>
    <p:sldId id="4298" r:id="rId5"/>
    <p:sldId id="4307" r:id="rId6"/>
    <p:sldId id="4280" r:id="rId7"/>
    <p:sldId id="4261" r:id="rId8"/>
    <p:sldId id="4282" r:id="rId9"/>
    <p:sldId id="4327" r:id="rId10"/>
    <p:sldId id="4321" r:id="rId11"/>
    <p:sldId id="4326" r:id="rId12"/>
    <p:sldId id="4328" r:id="rId13"/>
    <p:sldId id="4308" r:id="rId14"/>
    <p:sldId id="4315" r:id="rId15"/>
    <p:sldId id="4324" r:id="rId16"/>
    <p:sldId id="4317" r:id="rId17"/>
    <p:sldId id="4319" r:id="rId18"/>
    <p:sldId id="4297" r:id="rId19"/>
    <p:sldId id="4313" r:id="rId20"/>
    <p:sldId id="4322" r:id="rId21"/>
    <p:sldId id="4312" r:id="rId22"/>
    <p:sldId id="4300" r:id="rId23"/>
    <p:sldId id="4301" r:id="rId24"/>
    <p:sldId id="4302" r:id="rId25"/>
    <p:sldId id="4329" r:id="rId26"/>
    <p:sldId id="4330" r:id="rId27"/>
    <p:sldId id="4331" r:id="rId28"/>
    <p:sldId id="4318" r:id="rId29"/>
    <p:sldId id="4310" r:id="rId30"/>
    <p:sldId id="4303" r:id="rId31"/>
    <p:sldId id="4281" r:id="rId32"/>
    <p:sldId id="4272" r:id="rId33"/>
    <p:sldId id="4264" r:id="rId34"/>
    <p:sldId id="1429" r:id="rId35"/>
    <p:sldId id="4255" r:id="rId36"/>
    <p:sldId id="4283" r:id="rId37"/>
    <p:sldId id="4323" r:id="rId38"/>
    <p:sldId id="4267" r:id="rId39"/>
    <p:sldId id="423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0A24"/>
    <a:srgbClr val="0432FF"/>
    <a:srgbClr val="D720D4"/>
    <a:srgbClr val="8B1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7" autoAdjust="0"/>
    <p:restoredTop sz="93243" autoAdjust="0"/>
  </p:normalViewPr>
  <p:slideViewPr>
    <p:cSldViewPr snapToGrid="0" snapToObjects="1">
      <p:cViewPr varScale="1">
        <p:scale>
          <a:sx n="113" d="100"/>
          <a:sy n="113" d="100"/>
        </p:scale>
        <p:origin x="10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24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5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32F92-649A-01A8-D71A-900C786E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AF8A4-3919-0A69-7C7D-00C9B035C9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3B7705-9DC5-EB91-95DF-EBB2A25C49F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5D1F3-13C8-2F22-5D00-92F1687D7D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7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B1881-829C-E122-0258-1B27FD10D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3003B-B126-57C9-E224-B3C6929F08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CA3CD4-33D7-05C6-CDAC-F2B832D5BA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33217-8117-B460-5AF3-7686E961F6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01A9-DC5F-4E96-2135-0671ED850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FA6A-6779-3842-0B9A-86C97B69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4F97-E786-8CE3-9505-0F8B11B3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80AD-641E-3ABE-1602-DB164701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0A4F-06F4-973C-7789-E3DD18CA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12388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DC3A-D762-9DB5-388A-2079D26D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72125-4895-4D32-A4A9-B818CBC30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A43F-7167-9EB3-163B-08327FCA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FC22-7022-0D96-A5F2-B437679C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E44C-5CA5-AB9E-B788-7AEDE1D7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99787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0F5F3-154C-7AE9-0F7E-4FB5A66FB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32E71-1FC2-4669-21CB-0B98A643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7946-565B-EB29-D44D-687276E2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2E2A-95E1-D8A8-5CAC-464E48E9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54D1-0A3B-1D6A-3987-EE18FF4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3891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D1843-69F8-DC4F-9FCA-A8F3A1B0D57A}" type="datetime2">
              <a:rPr lang="en-US" smtClean="0"/>
              <a:t>Thursday, February 13,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BDB6-851D-6F95-15B5-CE96574E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AF26-9E63-5FDC-7787-F34CC009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A3C1-E557-A8C7-9469-D477D82D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F392-1E3E-1524-103D-0033DAB2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0CDCC-AE30-6872-F50A-ECD6BACA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7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340D-2783-87A5-DFF0-1CB2E70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4234-E624-FA63-AC91-23D678AB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E412-16D0-29A2-33B2-841D1E3C8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DCF4-64CD-BD36-FD05-AD1BE066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05F1-55DD-F934-49BF-CE4718E4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6844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3D18-9DE9-179E-1093-53CA103F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940EA-1A12-507C-1CDB-AF1D6EBA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52850-E5ED-9710-08E0-83D8D033E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F552B-5C4B-477A-1B27-9F11AFAE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7AA1-E005-DD43-A36C-F172B6543130}" type="datetime1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4941C-6D74-C848-5625-A0AFB042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A3A6-66A0-A723-8794-E985566B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8088-2D44-DEC4-5313-3448F55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8890-DCE8-703F-2EEC-B0CE8AE5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6DD23-4A0F-E393-7FB8-AA1CB9CBF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7FEF9-A9C8-18C7-F569-7DE02B4BB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3D6C7-2CB5-A76F-957A-86179E70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41EB4-1D19-3BB2-BFE8-CEF607E9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838B4-9DD6-13E2-852B-D28C1A43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C9155-128E-8AC2-C832-671258DA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0955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C1D6-AA4F-AD92-E5E0-B44BCCDB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8963-5E46-E970-1701-00E6A69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8607A-EA7B-8D89-C1F6-8200F412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0427F-ED97-9DF5-6484-A70285FB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97431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E3CD4-F9BC-AB79-7A60-543B022C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2/13/25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E4AB0-47B9-D489-17AC-2FC5B6ED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4C10-C353-40F3-B2FA-5551D805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8778-7818-0F56-0802-5BBF7ADE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72E0-3509-1077-FB7D-AC575502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6E26F-23ED-855B-CD8F-B3E9CA87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D145F-17BB-5033-A8DF-62F7E002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A1FFF-F765-10E3-9C30-51378C7A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9F36-62F0-E132-1776-1BF8E45B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1681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2B83-C294-725B-814A-038DD8A7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C5C85-C9FF-0FCD-60E9-23663E297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F827F-5544-14DE-6CDE-2F70F77E5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7C0D8-485C-C1BB-BDD8-73F28192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F096E-E53E-443C-5C38-4B84D9AC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388B-1565-48B6-EC53-CA18E6DC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80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7FE3-2E44-2769-C923-60F41AD6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4FED-FEB6-F18E-C959-652ED075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EDE0-69A4-5140-57DC-056767626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A7A6-70FF-5743-A43F-9003F5920BEF}" type="datetime2">
              <a:rPr lang="en-US" smtClean="0"/>
              <a:t>Thursday, February 13,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92D12-8639-2279-C9CB-7B93B01A0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968D-73D5-064F-316B-2B83A2F18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7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69" r:id="rId13"/>
    <p:sldLayoutId id="2147483672" r:id="rId14"/>
    <p:sldLayoutId id="2147483673" r:id="rId15"/>
    <p:sldLayoutId id="2147483671" r:id="rId16"/>
    <p:sldLayoutId id="2147483675" r:id="rId17"/>
    <p:sldLayoutId id="2147483674" r:id="rId18"/>
    <p:sldLayoutId id="2147483676" r:id="rId19"/>
    <p:sldLayoutId id="2147483678" r:id="rId20"/>
    <p:sldLayoutId id="2147483703" r:id="rId2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0.png"/><Relationship Id="rId5" Type="http://schemas.openxmlformats.org/officeDocument/2006/relationships/image" Target="../media/image82.tiff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wmf"/><Relationship Id="rId17" Type="http://schemas.openxmlformats.org/officeDocument/2006/relationships/image" Target="../media/image19.wmf"/><Relationship Id="rId2" Type="http://schemas.openxmlformats.org/officeDocument/2006/relationships/image" Target="../media/image12.png"/><Relationship Id="rId16" Type="http://schemas.openxmlformats.org/officeDocument/2006/relationships/image" Target="../media/image18.w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19" Type="http://schemas.openxmlformats.org/officeDocument/2006/relationships/image" Target="../media/image21.png"/><Relationship Id="rId4" Type="http://schemas.openxmlformats.org/officeDocument/2006/relationships/image" Target="../media/image13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56146" y="884055"/>
            <a:ext cx="8037827" cy="2882184"/>
          </a:xfrm>
        </p:spPr>
        <p:txBody>
          <a:bodyPr/>
          <a:lstStyle/>
          <a:p>
            <a:r>
              <a:rPr lang="en-US" sz="6000" dirty="0"/>
              <a:t>SIDIS Program at the EIC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0045" y="4426103"/>
            <a:ext cx="4668700" cy="645637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Anselm Vossen </a:t>
            </a:r>
            <a:br>
              <a:rPr lang="en-US" u="sng" dirty="0"/>
            </a:br>
            <a:endParaRPr lang="en-US" sz="2000" dirty="0"/>
          </a:p>
        </p:txBody>
      </p:sp>
      <p:pic>
        <p:nvPicPr>
          <p:cNvPr id="9" name="Picture 8" descr="Image result for jefferson lab logo">
            <a:extLst>
              <a:ext uri="{FF2B5EF4-FFF2-40B4-BE49-F238E27FC236}">
                <a16:creationId xmlns:a16="http://schemas.microsoft.com/office/drawing/2014/main" id="{8CFB2D4D-28F4-8240-8618-503B64E1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36" y="5891393"/>
            <a:ext cx="2164043" cy="8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73E8AD-EC5C-8349-98EE-2E0C7C26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5498" y="5891393"/>
            <a:ext cx="1905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07D0A-480F-0A74-3DCF-4EFB85C86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98" y="2704097"/>
            <a:ext cx="2164042" cy="2784148"/>
          </a:xfrm>
          <a:prstGeom prst="rect">
            <a:avLst/>
          </a:prstGeom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40ABF5D2-196C-EE73-6524-73E5779565F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1922" y="6310493"/>
            <a:ext cx="2560125" cy="4306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5F40F-981F-E82A-A12C-703ED9D7687F}"/>
              </a:ext>
            </a:extLst>
          </p:cNvPr>
          <p:cNvSpPr txBox="1"/>
          <p:nvPr/>
        </p:nvSpPr>
        <p:spPr>
          <a:xfrm>
            <a:off x="1349298" y="5731604"/>
            <a:ext cx="234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Supported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C7610-AFFD-EF29-6477-FFA5908AA60B}"/>
              </a:ext>
            </a:extLst>
          </p:cNvPr>
          <p:cNvSpPr txBox="1"/>
          <p:nvPr/>
        </p:nvSpPr>
        <p:spPr>
          <a:xfrm>
            <a:off x="105821" y="655878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20+5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CA1C-6889-C116-0353-ADA0F78E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66507"/>
            <a:ext cx="8464378" cy="487490"/>
          </a:xfrm>
        </p:spPr>
        <p:txBody>
          <a:bodyPr/>
          <a:lstStyle/>
          <a:p>
            <a:r>
              <a:rPr lang="en-US" dirty="0"/>
              <a:t>EIC kinematic </a:t>
            </a:r>
            <a:r>
              <a:rPr lang="en-US" dirty="0" err="1"/>
              <a:t>leverarm</a:t>
            </a:r>
            <a:r>
              <a:rPr lang="en-US" dirty="0"/>
              <a:t> provides Insight into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371FD-E045-CBE0-A32D-B3D1A61DF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 kernel  sensitive to vacuum structure [Vladimirov 2020]</a:t>
            </a:r>
          </a:p>
          <a:p>
            <a:r>
              <a:rPr lang="en-US" dirty="0"/>
              <a:t>Significant uncertainties on extractions</a:t>
            </a:r>
          </a:p>
          <a:p>
            <a:r>
              <a:rPr lang="en-US" dirty="0"/>
              <a:t>Disagreement in different extractions and with lattice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14BAA-78E3-7E84-B158-1E9B6AD7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107884-5882-E208-9D22-0D2F939FBB8F}"/>
              </a:ext>
            </a:extLst>
          </p:cNvPr>
          <p:cNvSpPr txBox="1">
            <a:spLocks/>
          </p:cNvSpPr>
          <p:nvPr/>
        </p:nvSpPr>
        <p:spPr>
          <a:xfrm>
            <a:off x="308919" y="1354089"/>
            <a:ext cx="2693925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5EA47-D778-ECD1-4FAB-25BF1CAC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44" y="2489637"/>
            <a:ext cx="4902657" cy="4044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7E0EF-A705-9F49-39B7-09C5F7BE7543}"/>
              </a:ext>
            </a:extLst>
          </p:cNvPr>
          <p:cNvSpPr txBox="1"/>
          <p:nvPr/>
        </p:nvSpPr>
        <p:spPr>
          <a:xfrm>
            <a:off x="3644936" y="6309523"/>
            <a:ext cx="549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Bermudez-Martinez, Vladimirov , arxiv:2206.01105</a:t>
            </a:r>
          </a:p>
        </p:txBody>
      </p:sp>
    </p:spTree>
    <p:extLst>
      <p:ext uri="{BB962C8B-B14F-4D97-AF65-F5344CB8AC3E}">
        <p14:creationId xmlns:p14="http://schemas.microsoft.com/office/powerpoint/2010/main" val="84450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73D9-0D00-E1B3-44EB-FAF37B43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23257"/>
            <a:ext cx="8464378" cy="487490"/>
          </a:xfrm>
        </p:spPr>
        <p:txBody>
          <a:bodyPr/>
          <a:lstStyle/>
          <a:p>
            <a:r>
              <a:rPr lang="en-US" sz="3000" dirty="0"/>
              <a:t>EIC kinematic </a:t>
            </a:r>
            <a:r>
              <a:rPr lang="en-US" sz="3000" dirty="0" err="1"/>
              <a:t>leverarm</a:t>
            </a:r>
            <a:r>
              <a:rPr lang="en-US" sz="3000" dirty="0"/>
              <a:t> provides Insight into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E57A2-D83C-595B-4DEA-DF23AC300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F61E8-03E0-21FB-F78B-CA915E07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D690-A5A6-C074-2529-72B592BB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9" y="1455707"/>
            <a:ext cx="4332735" cy="4993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8EB87-F7F2-176C-9EAA-443A5098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395" y="2529079"/>
            <a:ext cx="4086533" cy="2846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2A67E-1C8B-D37C-6622-62EBECE1CB52}"/>
              </a:ext>
            </a:extLst>
          </p:cNvPr>
          <p:cNvSpPr txBox="1"/>
          <p:nvPr/>
        </p:nvSpPr>
        <p:spPr>
          <a:xfrm>
            <a:off x="5711868" y="5507817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Yellow Report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3C4D8A-A5C9-522D-0659-6689CB38F2BB}"/>
                  </a:ext>
                </a:extLst>
              </p:cNvPr>
              <p:cNvSpPr txBox="1"/>
              <p:nvPr/>
            </p:nvSpPr>
            <p:spPr>
              <a:xfrm>
                <a:off x="308919" y="6264700"/>
                <a:ext cx="66106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Ecce projections for Collins asymmetries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 </a:t>
                </a:r>
                <a:br>
                  <a:rPr lang="en-US" dirty="0"/>
                </a:br>
                <a:r>
                  <a:rPr lang="en-US" dirty="0"/>
                  <a:t>(NIMA 1049 (2023) 168017)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3C4D8A-A5C9-522D-0659-6689CB38F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6264700"/>
                <a:ext cx="6610656" cy="646331"/>
              </a:xfrm>
              <a:prstGeom prst="rect">
                <a:avLst/>
              </a:prstGeom>
              <a:blipFill>
                <a:blip r:embed="rId4"/>
                <a:stretch>
                  <a:fillRect l="-768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6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15511-5526-2F5F-EDEB-3DECA36A3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DFD5-F417-7695-9919-96E0FAC4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Di-hadrons to access saturation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A398FE-D345-A0D0-2472-C56C3105F0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778" y="5508978"/>
                <a:ext cx="8547519" cy="8387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Signals in di-hadron correlation and broadening large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(projections here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10 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A398FE-D345-A0D0-2472-C56C3105F0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778" y="5508978"/>
                <a:ext cx="8547519" cy="838770"/>
              </a:xfrm>
              <a:blipFill>
                <a:blip r:embed="rId2"/>
                <a:stretch>
                  <a:fillRect l="-890" t="-7463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7640A-1ABF-B3D6-F786-2724242E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B442D-D491-BE84-53BB-F9F7B80F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261"/>
            <a:ext cx="4780991" cy="3455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8FA64-EA68-85AA-C1C4-D000BF7B1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523" y="2209969"/>
            <a:ext cx="3939774" cy="28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1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9FCB-CD05-8D7C-ADA3-0EFEAE23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Running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52BCC-9749-D5A9-34B4-906E4D68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6CF1AB-754B-8C36-E5CD-C6DA236712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587332"/>
                  </p:ext>
                </p:extLst>
              </p:nvPr>
            </p:nvGraphicFramePr>
            <p:xfrm>
              <a:off x="370704" y="1215529"/>
              <a:ext cx="5211349" cy="52707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0949">
                      <a:extLst>
                        <a:ext uri="{9D8B030D-6E8A-4147-A177-3AD203B41FA5}">
                          <a16:colId xmlns:a16="http://schemas.microsoft.com/office/drawing/2014/main" val="3651354967"/>
                        </a:ext>
                      </a:extLst>
                    </a:gridCol>
                    <a:gridCol w="1230489">
                      <a:extLst>
                        <a:ext uri="{9D8B030D-6E8A-4147-A177-3AD203B41FA5}">
                          <a16:colId xmlns:a16="http://schemas.microsoft.com/office/drawing/2014/main" val="635898468"/>
                        </a:ext>
                      </a:extLst>
                    </a:gridCol>
                    <a:gridCol w="959555">
                      <a:extLst>
                        <a:ext uri="{9D8B030D-6E8A-4147-A177-3AD203B41FA5}">
                          <a16:colId xmlns:a16="http://schemas.microsoft.com/office/drawing/2014/main" val="1387800052"/>
                        </a:ext>
                      </a:extLst>
                    </a:gridCol>
                    <a:gridCol w="1072445">
                      <a:extLst>
                        <a:ext uri="{9D8B030D-6E8A-4147-A177-3AD203B41FA5}">
                          <a16:colId xmlns:a16="http://schemas.microsoft.com/office/drawing/2014/main" val="3594452531"/>
                        </a:ext>
                      </a:extLst>
                    </a:gridCol>
                    <a:gridCol w="1207911">
                      <a:extLst>
                        <a:ext uri="{9D8B030D-6E8A-4147-A177-3AD203B41FA5}">
                          <a16:colId xmlns:a16="http://schemas.microsoft.com/office/drawing/2014/main" val="3187222056"/>
                        </a:ext>
                      </a:extLst>
                    </a:gridCol>
                  </a:tblGrid>
                  <a:tr h="71460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Luminosity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p/A </a:t>
                          </a:r>
                          <a:br>
                            <a:rPr lang="en-US" sz="1600" dirty="0"/>
                          </a:br>
                          <a:r>
                            <a:rPr lang="en-US" sz="1600" dirty="0"/>
                            <a:t>polarization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5611834"/>
                      </a:ext>
                    </a:extLst>
                  </a:tr>
                  <a:tr h="502335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𝑹𝒖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𝑪𝒖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𝟏𝟏𝟓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642777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𝟏𝟑𝟎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699336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𝟏𝟑𝟎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trans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7767818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𝟏𝟑𝟎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trans&amp;long</a:t>
                          </a:r>
                          <a:endParaRPr 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61812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𝑨𝒖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1978447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𝟐𝟓𝟎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</a:rPr>
                            <a:t>trans&amp;long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3336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𝑨𝒖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0419313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/>
                            <a:t>Year 5</a:t>
                          </a:r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sup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𝑯𝒆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𝟏𝟔𝟔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trans&amp; long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19168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6CF1AB-754B-8C36-E5CD-C6DA236712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587332"/>
                  </p:ext>
                </p:extLst>
              </p:nvPr>
            </p:nvGraphicFramePr>
            <p:xfrm>
              <a:off x="370704" y="1215529"/>
              <a:ext cx="5211349" cy="52707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0949">
                      <a:extLst>
                        <a:ext uri="{9D8B030D-6E8A-4147-A177-3AD203B41FA5}">
                          <a16:colId xmlns:a16="http://schemas.microsoft.com/office/drawing/2014/main" val="3651354967"/>
                        </a:ext>
                      </a:extLst>
                    </a:gridCol>
                    <a:gridCol w="1230489">
                      <a:extLst>
                        <a:ext uri="{9D8B030D-6E8A-4147-A177-3AD203B41FA5}">
                          <a16:colId xmlns:a16="http://schemas.microsoft.com/office/drawing/2014/main" val="635898468"/>
                        </a:ext>
                      </a:extLst>
                    </a:gridCol>
                    <a:gridCol w="959555">
                      <a:extLst>
                        <a:ext uri="{9D8B030D-6E8A-4147-A177-3AD203B41FA5}">
                          <a16:colId xmlns:a16="http://schemas.microsoft.com/office/drawing/2014/main" val="1387800052"/>
                        </a:ext>
                      </a:extLst>
                    </a:gridCol>
                    <a:gridCol w="1072445">
                      <a:extLst>
                        <a:ext uri="{9D8B030D-6E8A-4147-A177-3AD203B41FA5}">
                          <a16:colId xmlns:a16="http://schemas.microsoft.com/office/drawing/2014/main" val="3594452531"/>
                        </a:ext>
                      </a:extLst>
                    </a:gridCol>
                    <a:gridCol w="1207911">
                      <a:extLst>
                        <a:ext uri="{9D8B030D-6E8A-4147-A177-3AD203B41FA5}">
                          <a16:colId xmlns:a16="http://schemas.microsoft.com/office/drawing/2014/main" val="3187222056"/>
                        </a:ext>
                      </a:extLst>
                    </a:gridCol>
                  </a:tblGrid>
                  <a:tr h="71460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2941" t="-1786" r="-114118" b="-64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p/A </a:t>
                          </a:r>
                          <a:br>
                            <a:rPr lang="en-US" sz="1600" dirty="0"/>
                          </a:br>
                          <a:r>
                            <a:rPr lang="en-US" sz="1600" dirty="0"/>
                            <a:t>polarization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5611834"/>
                      </a:ext>
                    </a:extLst>
                  </a:tr>
                  <a:tr h="502335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142500" r="-265979" b="-8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42500" r="-239474" b="-8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64277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210870" r="-265979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10870" r="-23947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69933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317778" r="-265979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17778" r="-239474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trans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776781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408696" r="-265979" b="-4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08696" r="-239474" b="-4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trans&amp;long</a:t>
                          </a:r>
                          <a:endParaRPr 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6181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508696" r="-265979" b="-3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08696" r="-239474" b="-3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197844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608696" r="-265979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608696" r="-239474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</a:rPr>
                            <a:t>trans&amp;long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333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724444" r="-265979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724444" r="-239474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041931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/>
                            <a:t>Year 5</a:t>
                          </a:r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806522" r="-265979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806522" r="-239474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trans&amp; long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1916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E4A4D1E-00BF-A453-BDEF-D7DE5083AA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2178" y="1354089"/>
                <a:ext cx="3061119" cy="5503911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(10% )</m:t>
                    </m:r>
                  </m:oMath>
                </a14:m>
                <a:r>
                  <a:rPr lang="en-US" dirty="0"/>
                  <a:t> of YR projection data</a:t>
                </a:r>
              </a:p>
              <a:p>
                <a:r>
                  <a:rPr lang="en-US" dirty="0"/>
                  <a:t>Early HI data</a:t>
                </a:r>
              </a:p>
              <a:p>
                <a:r>
                  <a:rPr lang="en-US" dirty="0"/>
                  <a:t> top energy in Year 4</a:t>
                </a:r>
              </a:p>
              <a:p>
                <a:endParaRPr lang="en-US" dirty="0"/>
              </a:p>
              <a:p>
                <a:r>
                  <a:rPr lang="en-US" dirty="0"/>
                  <a:t>Cross-section measurements ((n)PDF, (n)FFs, are not luminosity hungry </a:t>
                </a:r>
                <a:r>
                  <a:rPr lang="en-US" dirty="0">
                    <a:solidFill>
                      <a:srgbClr val="FF0000"/>
                    </a:solidFill>
                  </a:rPr>
                  <a:t>but</a:t>
                </a:r>
                <a:r>
                  <a:rPr lang="en-US" dirty="0"/>
                  <a:t> need good understanding of detector</a:t>
                </a:r>
              </a:p>
              <a:p>
                <a:endParaRPr lang="en-US" dirty="0"/>
              </a:p>
              <a:p>
                <a:r>
                  <a:rPr lang="en-US" dirty="0"/>
                  <a:t>BSAs a good start but kinematically suppressed</a:t>
                </a:r>
              </a:p>
              <a:p>
                <a:r>
                  <a:rPr lang="en-US" dirty="0"/>
                  <a:t>Also consider asymmetries in species, final state, charge..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E4A4D1E-00BF-A453-BDEF-D7DE5083AA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2178" y="1354089"/>
                <a:ext cx="3061119" cy="5503911"/>
              </a:xfrm>
              <a:blipFill>
                <a:blip r:embed="rId4"/>
                <a:stretch>
                  <a:fillRect l="-1653" t="-2074" r="-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94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FAD493-F540-A456-DFE6-D9DEFAF91D7F}"/>
              </a:ext>
            </a:extLst>
          </p:cNvPr>
          <p:cNvSpPr/>
          <p:nvPr/>
        </p:nvSpPr>
        <p:spPr>
          <a:xfrm>
            <a:off x="0" y="1487371"/>
            <a:ext cx="5589422" cy="4806267"/>
          </a:xfrm>
          <a:prstGeom prst="rect">
            <a:avLst/>
          </a:prstGeom>
          <a:solidFill>
            <a:schemeClr val="accent1">
              <a:alpha val="3593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6051A-1607-133B-C63A-D7361E95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BSAs and Lambdas with early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72A6A-BCBF-83EE-22EE-881412AB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76544-3124-74A2-3F69-A5C5E80F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" y="2251322"/>
            <a:ext cx="5175603" cy="19582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419C2E-DA14-CED1-E226-EE602DFB36A1}"/>
              </a:ext>
            </a:extLst>
          </p:cNvPr>
          <p:cNvGrpSpPr/>
          <p:nvPr/>
        </p:nvGrpSpPr>
        <p:grpSpPr>
          <a:xfrm>
            <a:off x="6071728" y="1577069"/>
            <a:ext cx="2701569" cy="5193631"/>
            <a:chOff x="775408" y="1267025"/>
            <a:chExt cx="2701569" cy="51936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67380F-22AA-89D7-BF6A-D8892E87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2101" r="92009"/>
            <a:stretch/>
          </p:blipFill>
          <p:spPr>
            <a:xfrm>
              <a:off x="775408" y="1267025"/>
              <a:ext cx="732678" cy="51936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F8F02F-30A4-1BE5-7C3A-C46C98D14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786" r="25043" b="22147"/>
            <a:stretch/>
          </p:blipFill>
          <p:spPr>
            <a:xfrm>
              <a:off x="1490133" y="1273706"/>
              <a:ext cx="1682045" cy="404336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AA8F5F-09C5-FDEC-62A2-FD3517DD2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6590" r="-957" b="25465"/>
            <a:stretch/>
          </p:blipFill>
          <p:spPr>
            <a:xfrm>
              <a:off x="3159966" y="1273706"/>
              <a:ext cx="317011" cy="3871054"/>
            </a:xfrm>
            <a:prstGeom prst="rect">
              <a:avLst/>
            </a:prstGeom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890CD88-89DC-45AE-83CF-B7CAF71EA4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147" y="4556991"/>
                <a:ext cx="6010644" cy="2561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dirty="0"/>
                  <a:t> for dihadrons(here projection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Also: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in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(but interpretation difficult)</a:t>
                </a: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890CD88-89DC-45AE-83CF-B7CAF71EA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47" y="4556991"/>
                <a:ext cx="6010644" cy="2561104"/>
              </a:xfrm>
              <a:prstGeom prst="rect">
                <a:avLst/>
              </a:prstGeom>
              <a:blipFill>
                <a:blip r:embed="rId4"/>
                <a:stretch>
                  <a:fillRect l="-1055" t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D99E784-5901-20A3-1263-8695E4EF87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4474" y="5861510"/>
                <a:ext cx="8393893" cy="2561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polarization</a:t>
                </a:r>
                <a:br>
                  <a:rPr lang="en-US" dirty="0"/>
                </a:b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D99E784-5901-20A3-1263-8695E4EF8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474" y="5861510"/>
                <a:ext cx="8393893" cy="2561104"/>
              </a:xfrm>
              <a:prstGeom prst="rect">
                <a:avLst/>
              </a:prstGeom>
              <a:blipFill>
                <a:blip r:embed="rId5"/>
                <a:stretch>
                  <a:fillRect l="-906" t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0BC828D-DBB8-6C68-3625-85991605004F}"/>
              </a:ext>
            </a:extLst>
          </p:cNvPr>
          <p:cNvSpPr/>
          <p:nvPr/>
        </p:nvSpPr>
        <p:spPr>
          <a:xfrm>
            <a:off x="5614474" y="1532219"/>
            <a:ext cx="3444658" cy="528332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6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FE20FB-25A2-D480-A4DA-742DA74244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2489" y="286955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Transverse Single Spin Asymmetries </a:t>
                </a:r>
                <a:br>
                  <a:rPr lang="en-US" dirty="0"/>
                </a:b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FE20FB-25A2-D480-A4DA-742DA7424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2489" y="286955"/>
                <a:ext cx="8464378" cy="487490"/>
              </a:xfrm>
              <a:blipFill>
                <a:blip r:embed="rId2"/>
                <a:stretch>
                  <a:fillRect l="-2096" t="-89744" r="-449" b="-1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E82B53-50A2-C967-914E-44CE26F75E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Uncertainties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≪ </m:t>
                    </m:r>
                  </m:oMath>
                </a14:m>
                <a:r>
                  <a:rPr lang="en-US" dirty="0"/>
                  <a:t>then expected asymmetries</a:t>
                </a:r>
              </a:p>
              <a:p>
                <a:r>
                  <a:rPr lang="en-US" dirty="0"/>
                  <a:t>Insights into TMD framework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E82B53-50A2-C967-914E-44CE26F75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460CD-C303-8B90-4AFC-B0EEB844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DE595-A8E3-184C-02EE-42BB5747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8" y="2393361"/>
            <a:ext cx="7772400" cy="2708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7D0D7-45D3-1CAD-5293-627FE265FBBF}"/>
              </a:ext>
            </a:extLst>
          </p:cNvPr>
          <p:cNvSpPr txBox="1"/>
          <p:nvPr/>
        </p:nvSpPr>
        <p:spPr>
          <a:xfrm>
            <a:off x="2607808" y="5773625"/>
            <a:ext cx="392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Ecce projections for Sivers asymmetries </a:t>
            </a:r>
            <a:br>
              <a:rPr lang="en-US" dirty="0"/>
            </a:br>
            <a:r>
              <a:rPr lang="en-US" dirty="0"/>
              <a:t>(NIMA 1049 (2023) 168017)</a:t>
            </a:r>
          </a:p>
        </p:txBody>
      </p:sp>
    </p:spTree>
    <p:extLst>
      <p:ext uri="{BB962C8B-B14F-4D97-AF65-F5344CB8AC3E}">
        <p14:creationId xmlns:p14="http://schemas.microsoft.com/office/powerpoint/2010/main" val="3729812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9E4C-CAE5-E6DE-7AEE-2A3EA3B02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nFF</a:t>
            </a:r>
            <a:r>
              <a:rPr lang="en-US" dirty="0"/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CDA9DE-0C27-321A-EC25-1784CDB56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08" y="1498312"/>
            <a:ext cx="4448839" cy="33390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AFC1F-C6EE-3E54-D8A0-4D9CE783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3143B-CEE0-E013-F27A-DEFC33B1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59" y="1564073"/>
            <a:ext cx="4448841" cy="33390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8A14289-F04E-5DE9-625C-34A4EDE9EB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999" y="5571067"/>
                <a:ext cx="8265297" cy="7766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Plots by P. Zurita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10/ 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Larger impact on </a:t>
                </a:r>
                <a:r>
                  <a:rPr lang="en-US" dirty="0" err="1"/>
                  <a:t>nFFs</a:t>
                </a:r>
                <a:r>
                  <a:rPr lang="en-US" dirty="0"/>
                  <a:t>, remaining questions with interpolation to intermediate A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Beyond impact on individual FF set, need to probe consistency and compatibility with other datasets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8A14289-F04E-5DE9-625C-34A4EDE9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5571067"/>
                <a:ext cx="8265297" cy="776681"/>
              </a:xfrm>
              <a:prstGeom prst="rect">
                <a:avLst/>
              </a:prstGeom>
              <a:blipFill>
                <a:blip r:embed="rId4"/>
                <a:stretch>
                  <a:fillRect l="-153" t="-9677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3E8758F-36AF-0B30-B897-BD91B5DE5FCA}"/>
              </a:ext>
            </a:extLst>
          </p:cNvPr>
          <p:cNvSpPr txBox="1"/>
          <p:nvPr/>
        </p:nvSpPr>
        <p:spPr>
          <a:xfrm>
            <a:off x="1202499" y="483735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DSS14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25913-F8A8-EA14-D166-907C6BA6ACF0}"/>
              </a:ext>
            </a:extLst>
          </p:cNvPr>
          <p:cNvSpPr txBox="1"/>
          <p:nvPr/>
        </p:nvSpPr>
        <p:spPr>
          <a:xfrm>
            <a:off x="5413332" y="494625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nFF24</a:t>
            </a:r>
          </a:p>
        </p:txBody>
      </p:sp>
    </p:spTree>
    <p:extLst>
      <p:ext uri="{BB962C8B-B14F-4D97-AF65-F5344CB8AC3E}">
        <p14:creationId xmlns:p14="http://schemas.microsoft.com/office/powerpoint/2010/main" val="873882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3141-CDC8-BE61-00CE-84A82400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001D9-AEC6-8EE6-4C09-C4B7FB0EB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36427"/>
            <a:ext cx="8308185" cy="558237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/>
              <a:t>MAP analysis (</a:t>
            </a:r>
            <a:r>
              <a:rPr lang="en-US" sz="1400" dirty="0" err="1"/>
              <a:t>Bacchetta</a:t>
            </a:r>
            <a:r>
              <a:rPr lang="en-US" sz="1400" dirty="0"/>
              <a:t> at </a:t>
            </a:r>
            <a:r>
              <a:rPr lang="en-US" sz="1400" dirty="0" err="1"/>
              <a:t>ePIC</a:t>
            </a:r>
            <a:r>
              <a:rPr lang="en-US" sz="1400" dirty="0"/>
              <a:t> collaboration meeting), </a:t>
            </a:r>
          </a:p>
          <a:p>
            <a:r>
              <a:rPr lang="en-US" sz="1400" dirty="0"/>
              <a:t>Simulated data by G. Matousek (Duke)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2B2B9-60AF-EC8B-175D-B3C27B3E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75080-9934-358B-E0C1-97AC837FC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1"/>
          <a:stretch/>
        </p:blipFill>
        <p:spPr>
          <a:xfrm>
            <a:off x="173452" y="2839186"/>
            <a:ext cx="4690532" cy="2190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1E4C78-5CFD-51CA-88C1-22E92B7701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39" r="60184"/>
          <a:stretch/>
        </p:blipFill>
        <p:spPr>
          <a:xfrm>
            <a:off x="-25618" y="1456151"/>
            <a:ext cx="3094681" cy="18790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7D57F0-08CD-FBF1-09FC-DC037F150965}"/>
                  </a:ext>
                </a:extLst>
              </p:cNvPr>
              <p:cNvSpPr txBox="1"/>
              <p:nvPr/>
            </p:nvSpPr>
            <p:spPr>
              <a:xfrm>
                <a:off x="173452" y="1271485"/>
                <a:ext cx="973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7D57F0-08CD-FBF1-09FC-DC037F150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52" y="1271485"/>
                <a:ext cx="97392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C18ED70-C936-D9ED-5EFE-0AB0A405A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53" y="1456151"/>
            <a:ext cx="4082945" cy="33223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D08D0E-EAD2-DF7C-D3C4-B9F44D2FB6EC}"/>
                  </a:ext>
                </a:extLst>
              </p:cNvPr>
              <p:cNvSpPr txBox="1"/>
              <p:nvPr/>
            </p:nvSpPr>
            <p:spPr>
              <a:xfrm>
                <a:off x="5981585" y="4969173"/>
                <a:ext cx="246368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Impact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DIS on </a:t>
                </a:r>
                <a:br>
                  <a:rPr lang="en-US" dirty="0"/>
                </a:br>
                <a:r>
                  <a:rPr lang="en-US" dirty="0"/>
                  <a:t>nTuJu21 </a:t>
                </a:r>
                <a:r>
                  <a:rPr lang="en-US" dirty="0" err="1"/>
                  <a:t>nPDFs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(P. Zurita)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SIDIS Impact?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D08D0E-EAD2-DF7C-D3C4-B9F44D2FB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585" y="4969173"/>
                <a:ext cx="2463688" cy="1200329"/>
              </a:xfrm>
              <a:prstGeom prst="rect">
                <a:avLst/>
              </a:prstGeom>
              <a:blipFill>
                <a:blip r:embed="rId5"/>
                <a:stretch>
                  <a:fillRect l="-1538" t="-2105" r="-1538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9AA8AF6-F311-CF81-01FC-F305B3A27234}"/>
              </a:ext>
            </a:extLst>
          </p:cNvPr>
          <p:cNvGrpSpPr/>
          <p:nvPr/>
        </p:nvGrpSpPr>
        <p:grpSpPr>
          <a:xfrm>
            <a:off x="3080873" y="2139219"/>
            <a:ext cx="1783111" cy="726684"/>
            <a:chOff x="1106845" y="5045778"/>
            <a:chExt cx="2206142" cy="10194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E7B676-1A65-E50B-463F-6B238FE67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0426"/>
            <a:stretch/>
          </p:blipFill>
          <p:spPr>
            <a:xfrm>
              <a:off x="1106845" y="5045778"/>
              <a:ext cx="1001967" cy="10194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63CBC5-9415-F6E6-F5F1-6FE088671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4458"/>
            <a:stretch/>
          </p:blipFill>
          <p:spPr>
            <a:xfrm>
              <a:off x="2108812" y="5045778"/>
              <a:ext cx="1204175" cy="1019411"/>
            </a:xfrm>
            <a:prstGeom prst="rect">
              <a:avLst/>
            </a:prstGeom>
          </p:spPr>
        </p:pic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CFF79F-55AD-495A-5C42-CD6865A0BD0E}"/>
              </a:ext>
            </a:extLst>
          </p:cNvPr>
          <p:cNvSpPr txBox="1">
            <a:spLocks/>
          </p:cNvSpPr>
          <p:nvPr/>
        </p:nvSpPr>
        <p:spPr>
          <a:xfrm>
            <a:off x="145158" y="5651839"/>
            <a:ext cx="846437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Significant impact, even with limited data</a:t>
            </a:r>
          </a:p>
          <a:p>
            <a:r>
              <a:rPr lang="en-US" sz="1400" dirty="0"/>
              <a:t>Absolute cross-sections will be challenging in the beginning</a:t>
            </a:r>
          </a:p>
          <a:p>
            <a:r>
              <a:rPr lang="en-US" sz="1400" dirty="0"/>
              <a:t>Nuclear PDFs/FF can also be measured as ratios to p/d</a:t>
            </a:r>
          </a:p>
        </p:txBody>
      </p:sp>
    </p:spTree>
    <p:extLst>
      <p:ext uri="{BB962C8B-B14F-4D97-AF65-F5344CB8AC3E}">
        <p14:creationId xmlns:p14="http://schemas.microsoft.com/office/powerpoint/2010/main" val="176485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0C77-C287-465E-AC8F-22C17133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Di-hadrons to access saturation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765628-7079-B4E1-8BF7-75790634E4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778" y="5508978"/>
                <a:ext cx="8547519" cy="8387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Signals in di-hadron correlation and broadening large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First hint with limited datasets? (projections here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10 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765628-7079-B4E1-8BF7-75790634E4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778" y="5508978"/>
                <a:ext cx="8547519" cy="838770"/>
              </a:xfrm>
              <a:blipFill>
                <a:blip r:embed="rId2"/>
                <a:stretch>
                  <a:fillRect l="-890" t="-7463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7810-FE97-C156-5581-BB2ECB57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BC6CD-40CF-1D2E-8DE9-EBD18530B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261"/>
            <a:ext cx="4780991" cy="3455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89D7F-1F24-7D6B-3BE8-334A2ED9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523" y="2209969"/>
            <a:ext cx="3939774" cy="28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1591-8BD6-587A-0007-90341C8D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53004F-9C62-6EE4-B305-DE56002477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SIDIS measurements are central to the EIC physics program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Early data has impact on (n)FFs, PDFs, potentially BSAs and more</a:t>
                </a:r>
              </a:p>
              <a:p>
                <a:endParaRPr lang="en-US" dirty="0"/>
              </a:p>
              <a:p>
                <a:r>
                  <a:rPr lang="en-US" dirty="0"/>
                  <a:t>Projected reduction in uncertainties might not adequately reflect </a:t>
                </a:r>
                <a:r>
                  <a:rPr lang="en-US" dirty="0" err="1"/>
                  <a:t>impact</a:t>
                </a:r>
                <a:r>
                  <a:rPr lang="en-US" dirty="0" err="1">
                    <a:sym typeface="Wingdings" pitchFamily="2" charset="2"/>
                  </a:rPr>
                  <a:t></a:t>
                </a:r>
                <a:r>
                  <a:rPr lang="en-US" b="1" dirty="0" err="1">
                    <a:solidFill>
                      <a:srgbClr val="002060"/>
                    </a:solidFill>
                    <a:sym typeface="Wingdings" pitchFamily="2" charset="2"/>
                  </a:rPr>
                  <a:t>Early</a:t>
                </a:r>
                <a:r>
                  <a:rPr lang="en-US" b="1" dirty="0">
                    <a:solidFill>
                      <a:srgbClr val="002060"/>
                    </a:solidFill>
                    <a:sym typeface="Wingdings" pitchFamily="2" charset="2"/>
                  </a:rPr>
                  <a:t> EIC data will test our understanding of SIDIS</a:t>
                </a:r>
              </a:p>
              <a:p>
                <a:endParaRPr lang="en-US" b="1" dirty="0">
                  <a:solidFill>
                    <a:srgbClr val="002060"/>
                  </a:solidFill>
                  <a:sym typeface="Wingdings" pitchFamily="2" charset="2"/>
                </a:endParaRPr>
              </a:p>
              <a:p>
                <a:endParaRPr lang="en-US" dirty="0">
                  <a:solidFill>
                    <a:srgbClr val="002060"/>
                  </a:solidFill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Early analysis will be challenged by systematics/detector understanding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Luminosity non-hungry total cross-sections/multiplicities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Look for measurements where systematics cancel, e.g. ratios (p/d, p/A, n/d (tagged/untagged),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𝜋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itchFamily="2" charset="2"/>
                  </a:rPr>
                  <a:t>…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53004F-9C62-6EE4-B305-DE56002477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2030" r="-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72A7A-3440-F795-38A9-099B2057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7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62696" y="260855"/>
            <a:ext cx="8881303" cy="487490"/>
          </a:xfrm>
        </p:spPr>
        <p:txBody>
          <a:bodyPr>
            <a:noAutofit/>
          </a:bodyPr>
          <a:lstStyle/>
          <a:p>
            <a:r>
              <a:rPr lang="en-US" sz="3200" dirty="0"/>
              <a:t>SIDIS is a premier tool to probe the quark and gluon degrees of freedom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102253" y="7372673"/>
            <a:ext cx="536158" cy="303364"/>
          </a:xfrm>
        </p:spPr>
        <p:txBody>
          <a:bodyPr/>
          <a:lstStyle/>
          <a:p>
            <a:fld id="{F69A625F-2022-A646-80CB-FAA2050203D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9" name="Line 246"/>
          <p:cNvSpPr>
            <a:spLocks noChangeShapeType="1"/>
          </p:cNvSpPr>
          <p:nvPr/>
        </p:nvSpPr>
        <p:spPr bwMode="auto">
          <a:xfrm>
            <a:off x="3193180" y="2618157"/>
            <a:ext cx="36823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Line 247"/>
          <p:cNvSpPr>
            <a:spLocks noChangeShapeType="1"/>
          </p:cNvSpPr>
          <p:nvPr/>
        </p:nvSpPr>
        <p:spPr bwMode="auto">
          <a:xfrm>
            <a:off x="3239209" y="2618157"/>
            <a:ext cx="36823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1" name="Line 248"/>
          <p:cNvSpPr>
            <a:spLocks noChangeShapeType="1"/>
          </p:cNvSpPr>
          <p:nvPr/>
        </p:nvSpPr>
        <p:spPr bwMode="auto">
          <a:xfrm>
            <a:off x="3239209" y="2561007"/>
            <a:ext cx="414259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2" name="Text Box 249"/>
          <p:cNvSpPr txBox="1">
            <a:spLocks noChangeArrowheads="1"/>
          </p:cNvSpPr>
          <p:nvPr/>
        </p:nvSpPr>
        <p:spPr bwMode="auto">
          <a:xfrm>
            <a:off x="3607438" y="3028924"/>
            <a:ext cx="3222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X’</a:t>
            </a:r>
          </a:p>
        </p:txBody>
      </p:sp>
      <p:sp>
        <p:nvSpPr>
          <p:cNvPr id="23" name="Line 250"/>
          <p:cNvSpPr>
            <a:spLocks noChangeShapeType="1"/>
          </p:cNvSpPr>
          <p:nvPr/>
        </p:nvSpPr>
        <p:spPr bwMode="auto">
          <a:xfrm>
            <a:off x="3147150" y="2483617"/>
            <a:ext cx="322202" cy="4631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5" name="Line 255"/>
          <p:cNvSpPr>
            <a:spLocks noChangeShapeType="1"/>
          </p:cNvSpPr>
          <p:nvPr/>
        </p:nvSpPr>
        <p:spPr bwMode="auto">
          <a:xfrm>
            <a:off x="891740" y="2812985"/>
            <a:ext cx="9205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6" name="Line 256"/>
          <p:cNvSpPr>
            <a:spLocks noChangeShapeType="1"/>
          </p:cNvSpPr>
          <p:nvPr/>
        </p:nvSpPr>
        <p:spPr bwMode="auto">
          <a:xfrm>
            <a:off x="947127" y="2969957"/>
            <a:ext cx="1426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" name="Line 257"/>
          <p:cNvSpPr>
            <a:spLocks noChangeShapeType="1"/>
          </p:cNvSpPr>
          <p:nvPr/>
        </p:nvSpPr>
        <p:spPr bwMode="auto">
          <a:xfrm>
            <a:off x="947127" y="3150081"/>
            <a:ext cx="1426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" name="Line 258"/>
          <p:cNvSpPr>
            <a:spLocks noChangeShapeType="1"/>
          </p:cNvSpPr>
          <p:nvPr/>
        </p:nvSpPr>
        <p:spPr bwMode="auto">
          <a:xfrm>
            <a:off x="2337079" y="1793607"/>
            <a:ext cx="36823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" name="Line 259"/>
          <p:cNvSpPr>
            <a:spLocks noChangeShapeType="1"/>
          </p:cNvSpPr>
          <p:nvPr/>
        </p:nvSpPr>
        <p:spPr bwMode="auto">
          <a:xfrm flipV="1">
            <a:off x="2364662" y="2618157"/>
            <a:ext cx="368230" cy="2857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" name="Line 260"/>
          <p:cNvSpPr>
            <a:spLocks noChangeShapeType="1"/>
          </p:cNvSpPr>
          <p:nvPr/>
        </p:nvSpPr>
        <p:spPr bwMode="auto">
          <a:xfrm>
            <a:off x="925419" y="3028923"/>
            <a:ext cx="190861" cy="1361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Line 261"/>
          <p:cNvSpPr>
            <a:spLocks noChangeShapeType="1"/>
          </p:cNvSpPr>
          <p:nvPr/>
        </p:nvSpPr>
        <p:spPr bwMode="auto">
          <a:xfrm>
            <a:off x="498809" y="1571168"/>
            <a:ext cx="1865853" cy="211673"/>
          </a:xfrm>
          <a:prstGeom prst="line">
            <a:avLst/>
          </a:prstGeom>
          <a:noFill/>
          <a:ln w="222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4" name="Oval 264"/>
          <p:cNvSpPr>
            <a:spLocks noChangeArrowheads="1"/>
          </p:cNvSpPr>
          <p:nvPr/>
        </p:nvSpPr>
        <p:spPr bwMode="auto">
          <a:xfrm>
            <a:off x="1570221" y="2446694"/>
            <a:ext cx="916799" cy="99815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PDF</a:t>
            </a:r>
          </a:p>
        </p:txBody>
      </p:sp>
      <p:sp>
        <p:nvSpPr>
          <p:cNvPr id="35" name="Oval 266"/>
          <p:cNvSpPr>
            <a:spLocks noChangeArrowheads="1"/>
          </p:cNvSpPr>
          <p:nvPr/>
        </p:nvSpPr>
        <p:spPr bwMode="auto">
          <a:xfrm>
            <a:off x="2647312" y="2093537"/>
            <a:ext cx="568718" cy="663176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Text Box 268"/>
          <p:cNvSpPr txBox="1">
            <a:spLocks noChangeArrowheads="1"/>
          </p:cNvSpPr>
          <p:nvPr/>
        </p:nvSpPr>
        <p:spPr bwMode="auto">
          <a:xfrm>
            <a:off x="2771029" y="2199484"/>
            <a:ext cx="322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 dirty="0">
                <a:solidFill>
                  <a:schemeClr val="bg1"/>
                </a:solidFill>
              </a:rPr>
              <a:t>σ</a:t>
            </a:r>
          </a:p>
        </p:txBody>
      </p:sp>
      <p:sp>
        <p:nvSpPr>
          <p:cNvPr id="38" name="Line 269"/>
          <p:cNvSpPr>
            <a:spLocks noChangeShapeType="1"/>
          </p:cNvSpPr>
          <p:nvPr/>
        </p:nvSpPr>
        <p:spPr bwMode="auto">
          <a:xfrm flipH="1">
            <a:off x="2917007" y="2275257"/>
            <a:ext cx="46029" cy="57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" name="Line 270"/>
          <p:cNvSpPr>
            <a:spLocks noChangeShapeType="1"/>
          </p:cNvSpPr>
          <p:nvPr/>
        </p:nvSpPr>
        <p:spPr bwMode="auto">
          <a:xfrm flipH="1" flipV="1">
            <a:off x="2963035" y="2275257"/>
            <a:ext cx="46029" cy="57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7" name="Picture 46" descr="proton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" y="1907585"/>
            <a:ext cx="989617" cy="16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1431736" y="1001954"/>
            <a:ext cx="6400800" cy="56921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75" dirty="0"/>
          </a:p>
        </p:txBody>
      </p:sp>
      <p:sp>
        <p:nvSpPr>
          <p:cNvPr id="46" name="Line 261">
            <a:extLst>
              <a:ext uri="{FF2B5EF4-FFF2-40B4-BE49-F238E27FC236}">
                <a16:creationId xmlns:a16="http://schemas.microsoft.com/office/drawing/2014/main" id="{E1B6D39B-B180-544C-B547-1556D5996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7080" y="1159448"/>
            <a:ext cx="3039483" cy="609711"/>
          </a:xfrm>
          <a:prstGeom prst="line">
            <a:avLst/>
          </a:prstGeom>
          <a:noFill/>
          <a:ln w="222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2" name="Line 259">
            <a:extLst>
              <a:ext uri="{FF2B5EF4-FFF2-40B4-BE49-F238E27FC236}">
                <a16:creationId xmlns:a16="http://schemas.microsoft.com/office/drawing/2014/main" id="{DF3527F6-24E6-D04B-8161-E9A0409F1C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006" y="2128855"/>
            <a:ext cx="254250" cy="11677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74FC06-754D-7240-A006-BDF9804B5669}"/>
              </a:ext>
            </a:extLst>
          </p:cNvPr>
          <p:cNvGrpSpPr/>
          <p:nvPr/>
        </p:nvGrpSpPr>
        <p:grpSpPr>
          <a:xfrm>
            <a:off x="2893229" y="1314952"/>
            <a:ext cx="2759505" cy="1408041"/>
            <a:chOff x="3491803" y="2286927"/>
            <a:chExt cx="1150718" cy="746575"/>
          </a:xfrm>
        </p:grpSpPr>
        <p:sp>
          <p:nvSpPr>
            <p:cNvPr id="14" name="Line 241"/>
            <p:cNvSpPr>
              <a:spLocks noChangeShapeType="1"/>
            </p:cNvSpPr>
            <p:nvPr/>
          </p:nvSpPr>
          <p:spPr bwMode="auto">
            <a:xfrm>
              <a:off x="4090177" y="2629826"/>
              <a:ext cx="368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Line 242"/>
            <p:cNvSpPr>
              <a:spLocks noChangeShapeType="1"/>
            </p:cNvSpPr>
            <p:nvPr/>
          </p:nvSpPr>
          <p:spPr bwMode="auto">
            <a:xfrm>
              <a:off x="4044146" y="2515526"/>
              <a:ext cx="230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Line 243"/>
            <p:cNvSpPr>
              <a:spLocks noChangeShapeType="1"/>
            </p:cNvSpPr>
            <p:nvPr/>
          </p:nvSpPr>
          <p:spPr bwMode="auto">
            <a:xfrm>
              <a:off x="4136206" y="2801276"/>
              <a:ext cx="184115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" name="Line 244"/>
            <p:cNvSpPr>
              <a:spLocks noChangeShapeType="1"/>
            </p:cNvSpPr>
            <p:nvPr/>
          </p:nvSpPr>
          <p:spPr bwMode="auto">
            <a:xfrm>
              <a:off x="4090177" y="2858426"/>
              <a:ext cx="138086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Text Box 245"/>
            <p:cNvSpPr txBox="1">
              <a:spLocks noChangeArrowheads="1"/>
            </p:cNvSpPr>
            <p:nvPr/>
          </p:nvSpPr>
          <p:spPr bwMode="auto">
            <a:xfrm>
              <a:off x="4366348" y="2286927"/>
              <a:ext cx="276173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50"/>
                <a:t>h</a:t>
              </a:r>
            </a:p>
          </p:txBody>
        </p:sp>
        <p:sp>
          <p:nvSpPr>
            <p:cNvPr id="33" name="Text Box 263"/>
            <p:cNvSpPr txBox="1">
              <a:spLocks noChangeArrowheads="1"/>
            </p:cNvSpPr>
            <p:nvPr/>
          </p:nvSpPr>
          <p:spPr bwMode="auto">
            <a:xfrm>
              <a:off x="3491803" y="2526243"/>
              <a:ext cx="184115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50" dirty="0"/>
                <a:t>q</a:t>
              </a:r>
            </a:p>
          </p:txBody>
        </p:sp>
        <p:sp>
          <p:nvSpPr>
            <p:cNvPr id="36" name="Oval 267"/>
            <p:cNvSpPr>
              <a:spLocks noChangeArrowheads="1"/>
            </p:cNvSpPr>
            <p:nvPr/>
          </p:nvSpPr>
          <p:spPr bwMode="auto">
            <a:xfrm>
              <a:off x="3767974" y="2403452"/>
              <a:ext cx="368230" cy="63005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0" name="Line 271"/>
            <p:cNvSpPr>
              <a:spLocks noChangeShapeType="1"/>
            </p:cNvSpPr>
            <p:nvPr/>
          </p:nvSpPr>
          <p:spPr bwMode="auto">
            <a:xfrm>
              <a:off x="4090177" y="2515526"/>
              <a:ext cx="368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" name="Text Box 272"/>
            <p:cNvSpPr txBox="1">
              <a:spLocks noChangeArrowheads="1"/>
            </p:cNvSpPr>
            <p:nvPr/>
          </p:nvSpPr>
          <p:spPr bwMode="auto">
            <a:xfrm>
              <a:off x="3833234" y="2548925"/>
              <a:ext cx="414259" cy="244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</a:rPr>
                <a:t>FF</a:t>
              </a:r>
              <a:r>
                <a:rPr lang="en-US" altLang="en-US" sz="2400" baseline="-25000" dirty="0" err="1">
                  <a:solidFill>
                    <a:schemeClr val="bg1"/>
                  </a:solidFill>
                </a:rPr>
                <a:t>q</a:t>
              </a:r>
              <a:endParaRPr lang="en-US" altLang="en-US" sz="24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53" name="Line 259">
              <a:extLst>
                <a:ext uri="{FF2B5EF4-FFF2-40B4-BE49-F238E27FC236}">
                  <a16:creationId xmlns:a16="http://schemas.microsoft.com/office/drawing/2014/main" id="{3807414D-D448-5343-BB49-A7F368BC2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8537" y="2842589"/>
              <a:ext cx="123341" cy="53029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4" name="Line 259">
            <a:extLst>
              <a:ext uri="{FF2B5EF4-FFF2-40B4-BE49-F238E27FC236}">
                <a16:creationId xmlns:a16="http://schemas.microsoft.com/office/drawing/2014/main" id="{9E0C2027-70B1-6647-9612-04E37860E4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4019" y="2732457"/>
            <a:ext cx="220300" cy="161056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FF1D4DB-1CFA-E68F-0B28-4619962C08D0}"/>
              </a:ext>
            </a:extLst>
          </p:cNvPr>
          <p:cNvSpPr txBox="1">
            <a:spLocks/>
          </p:cNvSpPr>
          <p:nvPr/>
        </p:nvSpPr>
        <p:spPr>
          <a:xfrm>
            <a:off x="1812316" y="3750244"/>
            <a:ext cx="9485296" cy="506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3D Spin-Momentum Structure</a:t>
            </a:r>
          </a:p>
          <a:p>
            <a:r>
              <a:rPr lang="en-US" dirty="0">
                <a:solidFill>
                  <a:srgbClr val="0070C0"/>
                </a:solidFill>
              </a:rPr>
              <a:t>Sea Quark Polarization</a:t>
            </a:r>
          </a:p>
          <a:p>
            <a:r>
              <a:rPr lang="en-US" dirty="0">
                <a:solidFill>
                  <a:srgbClr val="0070C0"/>
                </a:solidFill>
              </a:rPr>
              <a:t>Saturation Effects 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Fragmentation Functions</a:t>
            </a:r>
          </a:p>
          <a:p>
            <a:r>
              <a:rPr lang="en-US" dirty="0">
                <a:solidFill>
                  <a:srgbClr val="00B050"/>
                </a:solidFill>
              </a:rPr>
              <a:t>Passage of color  through nuclear matter  (</a:t>
            </a:r>
            <a:r>
              <a:rPr lang="en-US" dirty="0" err="1">
                <a:solidFill>
                  <a:srgbClr val="00B050"/>
                </a:solidFill>
              </a:rPr>
              <a:t>nFFs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37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1F26-CB83-CC19-DFD2-70ABEA8B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6CEB-9E92-69C2-5FD7-6D65C0FF8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8AEF9-FEDB-CCCD-EFE1-E4C68302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95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52F8-E094-95A4-5E68-69285A6A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Validations of Theory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F8DD-F4BA-1FEE-647E-3A1AAAD21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54089"/>
            <a:ext cx="4454046" cy="4993659"/>
          </a:xfrm>
        </p:spPr>
        <p:txBody>
          <a:bodyPr>
            <a:normAutofit/>
          </a:bodyPr>
          <a:lstStyle/>
          <a:p>
            <a:r>
              <a:rPr lang="en-US" dirty="0"/>
              <a:t>TMD extraction is non-trivial</a:t>
            </a:r>
          </a:p>
          <a:p>
            <a:r>
              <a:rPr lang="en-US" dirty="0"/>
              <a:t>Higher Twist Contributions</a:t>
            </a:r>
          </a:p>
          <a:p>
            <a:r>
              <a:rPr lang="en-US" dirty="0"/>
              <a:t>Overlap of regions that are not captured by factorized TMD picture</a:t>
            </a:r>
          </a:p>
          <a:p>
            <a:r>
              <a:rPr lang="en-US" dirty="0"/>
              <a:t>VM Meson decays</a:t>
            </a:r>
          </a:p>
          <a:p>
            <a:r>
              <a:rPr lang="en-US" dirty="0"/>
              <a:t>Radiative corrections</a:t>
            </a:r>
          </a:p>
          <a:p>
            <a:r>
              <a:rPr lang="en-US" dirty="0"/>
              <a:t>Evolution (CS Kernel)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EIC will be critical test of our understanding (high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lumi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leverarm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in kinematics to disentangle various contributions)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56276-4319-E46A-95EC-C2A8FDBC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4233A-477E-620D-3BF3-FAD6311D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55" y="2597222"/>
            <a:ext cx="2821326" cy="1800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1879C-405A-42D3-AF4B-6AADD629BF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59" b="-3"/>
          <a:stretch/>
        </p:blipFill>
        <p:spPr>
          <a:xfrm>
            <a:off x="5763609" y="4622965"/>
            <a:ext cx="2795481" cy="1629068"/>
          </a:xfrm>
          <a:prstGeom prst="rect">
            <a:avLst/>
          </a:prstGeom>
          <a:noFill/>
        </p:spPr>
      </p:pic>
      <p:pic>
        <p:nvPicPr>
          <p:cNvPr id="7" name="Picture 29" descr="Screen Shot 2023-08-21 at 4.12.05 PM.png">
            <a:extLst>
              <a:ext uri="{FF2B5EF4-FFF2-40B4-BE49-F238E27FC236}">
                <a16:creationId xmlns:a16="http://schemas.microsoft.com/office/drawing/2014/main" id="{40ECCE6A-C7CB-E73E-99CD-DA03A1F4F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67" y="1011203"/>
            <a:ext cx="2705214" cy="158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162C2C-3EF7-22ED-9A79-03D025FDA5E8}"/>
              </a:ext>
            </a:extLst>
          </p:cNvPr>
          <p:cNvSpPr txBox="1">
            <a:spLocks/>
          </p:cNvSpPr>
          <p:nvPr/>
        </p:nvSpPr>
        <p:spPr>
          <a:xfrm>
            <a:off x="461319" y="2714400"/>
            <a:ext cx="376548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87EE08-242C-A3BE-22CB-6669A174A34A}"/>
              </a:ext>
            </a:extLst>
          </p:cNvPr>
          <p:cNvSpPr txBox="1"/>
          <p:nvPr/>
        </p:nvSpPr>
        <p:spPr>
          <a:xfrm>
            <a:off x="5562864" y="6324064"/>
            <a:ext cx="3418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Expect corrections in powers </a:t>
            </a:r>
            <a:r>
              <a:rPr lang="en-US" sz="1400" dirty="0" err="1"/>
              <a:t>ofδ</a:t>
            </a:r>
            <a:r>
              <a:rPr lang="en-US" sz="1400" dirty="0"/>
              <a:t> ∼ </a:t>
            </a:r>
            <a:r>
              <a:rPr lang="en-US" sz="1400" dirty="0" err="1"/>
              <a:t>PhT</a:t>
            </a:r>
            <a:r>
              <a:rPr lang="en-US" sz="1400" dirty="0"/>
              <a:t> /z/Q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F1DE3-5AA8-3C52-389B-F16932F79192}"/>
              </a:ext>
            </a:extLst>
          </p:cNvPr>
          <p:cNvSpPr txBox="1"/>
          <p:nvPr/>
        </p:nvSpPr>
        <p:spPr>
          <a:xfrm>
            <a:off x="6265333" y="4298321"/>
            <a:ext cx="222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extraction of 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5B850-310E-9C8F-9838-9A537BA4A4E1}"/>
              </a:ext>
            </a:extLst>
          </p:cNvPr>
          <p:cNvSpPr txBox="1"/>
          <p:nvPr/>
        </p:nvSpPr>
        <p:spPr>
          <a:xfrm>
            <a:off x="5322029" y="6593324"/>
            <a:ext cx="3899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Plots from A. </a:t>
            </a:r>
            <a:r>
              <a:rPr lang="en-US" sz="1200" dirty="0" err="1"/>
              <a:t>Bacchetta’s</a:t>
            </a:r>
            <a:r>
              <a:rPr lang="en-US" sz="1200" dirty="0"/>
              <a:t> talk at </a:t>
            </a:r>
            <a:r>
              <a:rPr lang="en-US" sz="1200" dirty="0" err="1"/>
              <a:t>ePIC</a:t>
            </a:r>
            <a:r>
              <a:rPr lang="en-US" sz="1200" dirty="0"/>
              <a:t>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245901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2E0B-3BA7-91C3-A3F7-4D816CD8A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ECE5C95-2D56-7701-25B7-BF50ECC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Access to TMDs: Kinematic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4C776D5-4BE0-650F-1F2B-359ED630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C36461D-B8AD-D2FA-6291-8EF1F1DA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964AF-BC16-6D8C-6DC0-1E3C3E6F2BF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56434-41D7-F63C-6E94-C6B342E89628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0F501-5449-9EF9-6D35-2C7D2F900EAF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66E54-B024-2483-40AC-E59AC1F7058B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237A5-F3B0-E5DC-E4E6-E48084241B4E}"/>
              </a:ext>
            </a:extLst>
          </p:cNvPr>
          <p:cNvSpPr txBox="1"/>
          <p:nvPr/>
        </p:nvSpPr>
        <p:spPr>
          <a:xfrm>
            <a:off x="4762965" y="5801113"/>
            <a:ext cx="4063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Notation from </a:t>
            </a:r>
            <a:r>
              <a:rPr lang="en-US" i="1" dirty="0"/>
              <a:t>PRD</a:t>
            </a:r>
            <a:r>
              <a:rPr lang="en-US" dirty="0"/>
              <a:t>90 (2014) 11, 114027,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3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D4735-BB66-9ADC-500C-87AA5A4A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A140662-FA07-08F6-9C8B-330A1338A8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Statistical uncertainty scaling factor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𝟐𝟕𝟓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  <a:blipFill>
                <a:blip r:embed="rId2"/>
                <a:stretch>
                  <a:fillRect l="-2096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CFD09-ACFA-C9A6-D5E6-C8896080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6A0B63-C4BF-B912-BB6A-E0B37B7E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90700" y="626319"/>
            <a:ext cx="543076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A6189-3047-8C63-D802-AE75AA911352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0ED1A-46E7-0948-49B2-B859ABABDFE5}"/>
                  </a:ext>
                </a:extLst>
              </p:cNvPr>
              <p:cNvSpPr txBox="1"/>
              <p:nvPr/>
            </p:nvSpPr>
            <p:spPr>
              <a:xfrm>
                <a:off x="7293935" y="5333396"/>
                <a:ext cx="7334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W/A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346EDE-7ACC-F227-E44A-02961777F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35" y="5333396"/>
                <a:ext cx="733406" cy="923330"/>
              </a:xfrm>
              <a:prstGeom prst="rect">
                <a:avLst/>
              </a:prstGeom>
              <a:blipFill>
                <a:blip r:embed="rId4"/>
                <a:stretch>
                  <a:fillRect l="-6780" t="-4110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A3D37A-9F3A-C4D2-DB4B-6B146E9360D9}"/>
                  </a:ext>
                </a:extLst>
              </p:cNvPr>
              <p:cNvSpPr txBox="1"/>
              <p:nvPr/>
            </p:nvSpPr>
            <p:spPr>
              <a:xfrm>
                <a:off x="5051584" y="5421902"/>
                <a:ext cx="1302664" cy="1202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C/A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mbria Math" panose="02040503050406030204" pitchFamily="18" charset="0"/>
                  </a:rPr>
                  <a:t>WG (LT)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91404E-77E1-50A1-AF9E-870A30CC2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84" y="5421902"/>
                <a:ext cx="1302664" cy="1202958"/>
              </a:xfrm>
              <a:prstGeom prst="rect">
                <a:avLst/>
              </a:prstGeom>
              <a:blipFill>
                <a:blip r:embed="rId5"/>
                <a:stretch>
                  <a:fillRect l="-3846" t="-2083" r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262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EB92-42F1-2DCE-8834-EE3377A3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7D3E782-1A5C-14CF-C061-2B7EC9D6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AAC14F1-0BDD-EB00-3D81-2D622E3A2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F070C4F-4560-7DD2-31C6-A4557688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CB366-D28A-F305-1EF3-A982D26F191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377EF-AFCA-6D37-83B8-71A5DB5FD331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CF0B5-EF28-9CF3-141D-E15FA908C7C6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7D6DE-2DC6-02CC-2A42-E2EA503BD0E7}"/>
              </a:ext>
            </a:extLst>
          </p:cNvPr>
          <p:cNvSpPr txBox="1"/>
          <p:nvPr/>
        </p:nvSpPr>
        <p:spPr>
          <a:xfrm>
            <a:off x="6436977" y="4106344"/>
            <a:ext cx="1922339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Suppressed at EIC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775F51E4-F66E-FA56-1321-BD3E59589AD2}"/>
              </a:ext>
            </a:extLst>
          </p:cNvPr>
          <p:cNvSpPr/>
          <p:nvPr/>
        </p:nvSpPr>
        <p:spPr>
          <a:xfrm flipH="1" flipV="1">
            <a:off x="6137856" y="3594312"/>
            <a:ext cx="912384" cy="5446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AB85EDA4-B22E-D8E4-4267-5406579D4892}"/>
              </a:ext>
            </a:extLst>
          </p:cNvPr>
          <p:cNvSpPr/>
          <p:nvPr/>
        </p:nvSpPr>
        <p:spPr>
          <a:xfrm flipH="1">
            <a:off x="6220801" y="4453142"/>
            <a:ext cx="663551" cy="1364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AB8A09BA-8300-4ADA-D26A-BA9394BEC4D6}"/>
              </a:ext>
            </a:extLst>
          </p:cNvPr>
          <p:cNvSpPr/>
          <p:nvPr/>
        </p:nvSpPr>
        <p:spPr>
          <a:xfrm flipH="1">
            <a:off x="6137856" y="4453142"/>
            <a:ext cx="912384" cy="8000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7BCD4-5659-A3F0-781F-118E181AD893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2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F7BB-3940-01A8-F161-8368406E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FE48-54BB-2EFB-95CF-29FF9443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5C4EF-DECA-66A6-21FB-ABEDF57E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3EEF0-3494-7659-1B1E-C13B976A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6881"/>
            <a:ext cx="7772400" cy="48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01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3B05-1725-6E14-5D49-FB7CCC7D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6D780-6AB6-E77A-EF2E-1FE3F0506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A3A06-0772-DA60-A29D-A249D05F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55C3B-D01B-AC87-72BB-CCC38DAC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77240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96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8A59-3EB9-2DE3-8F73-B88629A81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0ED5-0570-7E8F-A112-99A86E329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E824A-8B50-3D33-1E85-0BAE3951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79D0D-34AC-B775-66B3-C4BBD15B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0681"/>
            <a:ext cx="7772400" cy="4696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AC059-3077-C046-9464-7990A0EB3BE7}"/>
              </a:ext>
            </a:extLst>
          </p:cNvPr>
          <p:cNvSpPr txBox="1"/>
          <p:nvPr/>
        </p:nvSpPr>
        <p:spPr>
          <a:xfrm>
            <a:off x="1991638" y="6162805"/>
            <a:ext cx="327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PR</a:t>
            </a:r>
            <a:r>
              <a:rPr lang="en-US" i="1" dirty="0"/>
              <a:t>D</a:t>
            </a:r>
            <a:r>
              <a:rPr lang="en-US" dirty="0"/>
              <a:t> 110 (2024) 11, 114019</a:t>
            </a:r>
          </a:p>
        </p:txBody>
      </p:sp>
    </p:spTree>
    <p:extLst>
      <p:ext uri="{BB962C8B-B14F-4D97-AF65-F5344CB8AC3E}">
        <p14:creationId xmlns:p14="http://schemas.microsoft.com/office/powerpoint/2010/main" val="25324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E9F40-B9C4-F42B-F28D-37F7E54F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PDFs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529A8-E772-DCCC-58CF-17CDEECAB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1702D-FF27-7942-C3AC-5D6E3826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1D3C9-C826-9418-5574-B00157A0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465" y="3850918"/>
            <a:ext cx="4445000" cy="3165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C5A0FC-A48E-9D93-E85F-F4B43531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66" y="1896596"/>
            <a:ext cx="4082945" cy="3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0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2F93E-542A-8176-5F4F-0419A166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88D5-1867-EE1D-8EF0-1F55D3A1D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865C2-45AD-C3A6-0DFB-3132AA17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E6E0302-84B0-B6A1-D543-762CC1E69D46}"/>
              </a:ext>
            </a:extLst>
          </p:cNvPr>
          <p:cNvSpPr txBox="1">
            <a:spLocks/>
          </p:cNvSpPr>
          <p:nvPr/>
        </p:nvSpPr>
        <p:spPr>
          <a:xfrm>
            <a:off x="4226807" y="644530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6" name="Group 40">
            <a:extLst>
              <a:ext uri="{FF2B5EF4-FFF2-40B4-BE49-F238E27FC236}">
                <a16:creationId xmlns:a16="http://schemas.microsoft.com/office/drawing/2014/main" id="{F6AFCD4C-9FA2-D7E0-949C-B620816EB140}"/>
              </a:ext>
            </a:extLst>
          </p:cNvPr>
          <p:cNvGrpSpPr>
            <a:grpSpLocks/>
          </p:cNvGrpSpPr>
          <p:nvPr/>
        </p:nvGrpSpPr>
        <p:grpSpPr bwMode="auto">
          <a:xfrm>
            <a:off x="184957" y="2905379"/>
            <a:ext cx="2173245" cy="2143010"/>
            <a:chOff x="5891298" y="3352800"/>
            <a:chExt cx="3100302" cy="1535083"/>
          </a:xfrm>
        </p:grpSpPr>
        <p:pic>
          <p:nvPicPr>
            <p:cNvPr id="7" name="Picture 6" descr="txp_fig">
              <a:extLst>
                <a:ext uri="{FF2B5EF4-FFF2-40B4-BE49-F238E27FC236}">
                  <a16:creationId xmlns:a16="http://schemas.microsoft.com/office/drawing/2014/main" id="{2E92E7A7-BC40-1EBE-85B5-2BB94686DDC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298" y="3733800"/>
              <a:ext cx="3100302" cy="1154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9">
              <a:extLst>
                <a:ext uri="{FF2B5EF4-FFF2-40B4-BE49-F238E27FC236}">
                  <a16:creationId xmlns:a16="http://schemas.microsoft.com/office/drawing/2014/main" id="{C1AF6A61-0099-BCF0-E804-7A4597013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3352800"/>
              <a:ext cx="20916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Higher Twist PDFs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DE3D6-0B1A-B858-6540-CA5313510E5D}"/>
              </a:ext>
            </a:extLst>
          </p:cNvPr>
          <p:cNvGrpSpPr/>
          <p:nvPr/>
        </p:nvGrpSpPr>
        <p:grpSpPr>
          <a:xfrm>
            <a:off x="470632" y="4887856"/>
            <a:ext cx="7768109" cy="1676736"/>
            <a:chOff x="652351" y="1806660"/>
            <a:chExt cx="7768109" cy="16767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053D98-CE15-7F53-E382-721465023F66}"/>
                </a:ext>
              </a:extLst>
            </p:cNvPr>
            <p:cNvGrpSpPr/>
            <p:nvPr/>
          </p:nvGrpSpPr>
          <p:grpSpPr>
            <a:xfrm>
              <a:off x="652351" y="2377378"/>
              <a:ext cx="7685070" cy="660743"/>
              <a:chOff x="652351" y="2527495"/>
              <a:chExt cx="7685070" cy="66074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99AA515-6268-92C0-4C49-91A51F8B8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51" y="2527495"/>
                <a:ext cx="7685070" cy="66074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018971-5F01-95A6-1262-B633C99F7EB0}"/>
                  </a:ext>
                </a:extLst>
              </p:cNvPr>
              <p:cNvSpPr txBox="1"/>
              <p:nvPr/>
            </p:nvSpPr>
            <p:spPr>
              <a:xfrm>
                <a:off x="3368191" y="2691387"/>
                <a:ext cx="104583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61496E-EE70-9BB4-E5AF-AF24F1A67C87}"/>
                  </a:ext>
                </a:extLst>
              </p:cNvPr>
              <p:cNvSpPr txBox="1"/>
              <p:nvPr/>
            </p:nvSpPr>
            <p:spPr>
              <a:xfrm>
                <a:off x="4472193" y="2686043"/>
                <a:ext cx="167901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D09C91-CAEA-27A9-248C-B4ED18E241A7}"/>
                  </a:ext>
                </a:extLst>
              </p:cNvPr>
              <p:cNvSpPr txBox="1"/>
              <p:nvPr/>
            </p:nvSpPr>
            <p:spPr>
              <a:xfrm>
                <a:off x="6404807" y="2696912"/>
                <a:ext cx="248912" cy="2852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6BF6CA4-FA3F-BDAD-3A0C-CA04E8E23E10}"/>
                  </a:ext>
                </a:extLst>
              </p:cNvPr>
              <p:cNvSpPr txBox="1"/>
              <p:nvPr/>
            </p:nvSpPr>
            <p:spPr>
              <a:xfrm>
                <a:off x="7562398" y="2696911"/>
                <a:ext cx="317007" cy="285277"/>
              </a:xfrm>
              <a:prstGeom prst="rect">
                <a:avLst/>
              </a:prstGeom>
              <a:noFill/>
              <a:ln cmpd="sng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26733"/>
                          <a:gd name="connsiteY0" fmla="*/ 0 h 285277"/>
                          <a:gd name="connsiteX1" fmla="*/ 326733 w 326733"/>
                          <a:gd name="connsiteY1" fmla="*/ 0 h 285277"/>
                          <a:gd name="connsiteX2" fmla="*/ 326733 w 326733"/>
                          <a:gd name="connsiteY2" fmla="*/ 285277 h 285277"/>
                          <a:gd name="connsiteX3" fmla="*/ 0 w 326733"/>
                          <a:gd name="connsiteY3" fmla="*/ 285277 h 285277"/>
                          <a:gd name="connsiteX4" fmla="*/ 0 w 326733"/>
                          <a:gd name="connsiteY4" fmla="*/ 0 h 2852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26733" h="285277" extrusionOk="0">
                            <a:moveTo>
                              <a:pt x="0" y="0"/>
                            </a:moveTo>
                            <a:cubicBezTo>
                              <a:pt x="105956" y="-6054"/>
                              <a:pt x="184320" y="-2922"/>
                              <a:pt x="326733" y="0"/>
                            </a:cubicBezTo>
                            <a:cubicBezTo>
                              <a:pt x="335691" y="75258"/>
                              <a:pt x="336396" y="195010"/>
                              <a:pt x="326733" y="285277"/>
                            </a:cubicBezTo>
                            <a:cubicBezTo>
                              <a:pt x="165489" y="283415"/>
                              <a:pt x="157832" y="275632"/>
                              <a:pt x="0" y="285277"/>
                            </a:cubicBezTo>
                            <a:cubicBezTo>
                              <a:pt x="1415" y="208469"/>
                              <a:pt x="-175" y="12345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BE1BA5E-FA9E-DEA2-65EF-61DDC1506A82}"/>
                  </a:ext>
                </a:extLst>
              </p:cNvPr>
              <p:cNvSpPr txBox="1"/>
              <p:nvPr/>
            </p:nvSpPr>
            <p:spPr>
              <a:xfrm>
                <a:off x="3486045" y="2689957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306709-E1E6-C9F4-FF9F-9D88B41847DD}"/>
                  </a:ext>
                </a:extLst>
              </p:cNvPr>
              <p:cNvSpPr txBox="1"/>
              <p:nvPr/>
            </p:nvSpPr>
            <p:spPr>
              <a:xfrm>
                <a:off x="4692951" y="2527495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B72BF5-92D9-13A0-50B3-5C071A4DC905}"/>
                  </a:ext>
                </a:extLst>
              </p:cNvPr>
              <p:cNvSpPr txBox="1"/>
              <p:nvPr/>
            </p:nvSpPr>
            <p:spPr>
              <a:xfrm>
                <a:off x="6665787" y="2695771"/>
                <a:ext cx="330161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9F4A044-B730-BE52-9E31-F6C2F20E5CCC}"/>
                  </a:ext>
                </a:extLst>
              </p:cNvPr>
              <p:cNvSpPr txBox="1"/>
              <p:nvPr/>
            </p:nvSpPr>
            <p:spPr>
              <a:xfrm>
                <a:off x="7882949" y="2539927"/>
                <a:ext cx="248912" cy="292231"/>
              </a:xfrm>
              <a:prstGeom prst="rect">
                <a:avLst/>
              </a:prstGeom>
              <a:noFill/>
              <a:ln>
                <a:solidFill>
                  <a:srgbClr val="0052EB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ECC9DD-BE43-8AD8-C91E-FB6D49089A1B}"/>
                </a:ext>
              </a:extLst>
            </p:cNvPr>
            <p:cNvSpPr txBox="1"/>
            <p:nvPr/>
          </p:nvSpPr>
          <p:spPr>
            <a:xfrm>
              <a:off x="2783255" y="184058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pdf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F64641-4C7D-2A16-C27F-8650A58AB34F}"/>
                </a:ext>
              </a:extLst>
            </p:cNvPr>
            <p:cNvSpPr txBox="1"/>
            <p:nvPr/>
          </p:nvSpPr>
          <p:spPr>
            <a:xfrm>
              <a:off x="3816206" y="1811615"/>
              <a:ext cx="1326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 PDF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9407F2-41B0-0DE1-FAF0-5817A767F104}"/>
                </a:ext>
              </a:extLst>
            </p:cNvPr>
            <p:cNvSpPr txBox="1"/>
            <p:nvPr/>
          </p:nvSpPr>
          <p:spPr>
            <a:xfrm>
              <a:off x="5628877" y="1816669"/>
              <a:ext cx="1372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t-odd PDF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C0F647-A1B0-A993-7FE7-F66FDA542763}"/>
                </a:ext>
              </a:extLst>
            </p:cNvPr>
            <p:cNvSpPr txBox="1"/>
            <p:nvPr/>
          </p:nvSpPr>
          <p:spPr>
            <a:xfrm>
              <a:off x="7315670" y="1806660"/>
              <a:ext cx="1104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Boer-Mulders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7BA02A0-5452-7107-0954-A3C648B5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200529" y="2088949"/>
              <a:ext cx="229135" cy="4059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5BA6CE-E7E6-5252-348B-525431904B1C}"/>
                </a:ext>
              </a:extLst>
            </p:cNvPr>
            <p:cNvCxnSpPr/>
            <p:nvPr/>
          </p:nvCxnSpPr>
          <p:spPr>
            <a:xfrm>
              <a:off x="4472193" y="2084517"/>
              <a:ext cx="36983" cy="3886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9865B3-67DB-4EBB-F7AC-B12315DB1CDD}"/>
                </a:ext>
              </a:extLst>
            </p:cNvPr>
            <p:cNvCxnSpPr/>
            <p:nvPr/>
          </p:nvCxnSpPr>
          <p:spPr>
            <a:xfrm>
              <a:off x="6433228" y="2117587"/>
              <a:ext cx="96035" cy="3488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2748063-B734-2FCA-685E-68B4A231935A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7677391" y="2083659"/>
              <a:ext cx="190674" cy="3936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4E0C2F-B5A7-07E2-5B18-E86E97960EE2}"/>
                </a:ext>
              </a:extLst>
            </p:cNvPr>
            <p:cNvSpPr txBox="1"/>
            <p:nvPr/>
          </p:nvSpPr>
          <p:spPr>
            <a:xfrm>
              <a:off x="2991883" y="3206086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Collins FF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346E33-EBF4-2CFD-8B9D-8C2554FD19BC}"/>
                </a:ext>
              </a:extLst>
            </p:cNvPr>
            <p:cNvSpPr txBox="1"/>
            <p:nvPr/>
          </p:nvSpPr>
          <p:spPr>
            <a:xfrm>
              <a:off x="4498074" y="3206397"/>
              <a:ext cx="861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twist-3 FF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FBC491-7EC2-A8E2-52BE-6762F36EE5DC}"/>
                </a:ext>
              </a:extLst>
            </p:cNvPr>
            <p:cNvSpPr txBox="1"/>
            <p:nvPr/>
          </p:nvSpPr>
          <p:spPr>
            <a:xfrm>
              <a:off x="5829537" y="3193059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D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 FF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7515546-CBF3-3439-C79E-D3C914695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9989" y="2928026"/>
              <a:ext cx="19790" cy="288334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1C8BE1C-07D6-8FE5-52B4-0E28630868FC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4928641" y="2787450"/>
              <a:ext cx="32754" cy="418947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475B76-9737-AB5E-19EB-4A951238F6A9}"/>
                </a:ext>
              </a:extLst>
            </p:cNvPr>
            <p:cNvCxnSpPr/>
            <p:nvPr/>
          </p:nvCxnSpPr>
          <p:spPr>
            <a:xfrm flipV="1">
              <a:off x="6593519" y="2912786"/>
              <a:ext cx="191990" cy="293611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A336304-839E-62D4-4F74-2CB17208F19D}"/>
                </a:ext>
              </a:extLst>
            </p:cNvPr>
            <p:cNvCxnSpPr/>
            <p:nvPr/>
          </p:nvCxnSpPr>
          <p:spPr>
            <a:xfrm flipV="1">
              <a:off x="7949037" y="2787450"/>
              <a:ext cx="124456" cy="418947"/>
            </a:xfrm>
            <a:prstGeom prst="straightConnector1">
              <a:avLst/>
            </a:prstGeom>
            <a:ln>
              <a:solidFill>
                <a:srgbClr val="002D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F042AA6-88F4-96E0-9B12-7FBE4EA355C5}"/>
              </a:ext>
            </a:extLst>
          </p:cNvPr>
          <p:cNvSpPr txBox="1"/>
          <p:nvPr/>
        </p:nvSpPr>
        <p:spPr>
          <a:xfrm>
            <a:off x="7132735" y="385859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Diehl</a:t>
            </a:r>
          </a:p>
        </p:txBody>
      </p:sp>
    </p:spTree>
    <p:extLst>
      <p:ext uri="{BB962C8B-B14F-4D97-AF65-F5344CB8AC3E}">
        <p14:creationId xmlns:p14="http://schemas.microsoft.com/office/powerpoint/2010/main" val="196382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441E1-2D1D-0A11-AB90-7C7E26904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8E35-FADF-0E68-972B-9A91E1A9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cross-section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8F441-05D5-394F-8FBC-2CA2CEBC19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2086" y="5784022"/>
                <a:ext cx="8316097" cy="84008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Disentangling the different contributions is not trivial</a:t>
                </a:r>
              </a:p>
              <a:p>
                <a:r>
                  <a:rPr lang="en-US" dirty="0"/>
                  <a:t>Ratio of T to L flux </a:t>
                </a:r>
              </a:p>
              <a:p>
                <a:pPr lvl="1"/>
                <a:r>
                  <a:rPr lang="en-US" dirty="0"/>
                  <a:t>At fixed x e.g. change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DD8E0C-0E36-B49A-72D3-A3DD54BC4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2086" y="5784022"/>
                <a:ext cx="8316097" cy="840083"/>
              </a:xfrm>
              <a:blipFill>
                <a:blip r:embed="rId2"/>
                <a:stretch>
                  <a:fillRect l="-457" t="-13433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47AC4-04A0-972E-F42C-89954561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9C240712-D992-2DE4-B2C2-E0D9C9A9E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6" y="1073977"/>
            <a:ext cx="7318321" cy="47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00623-2FA8-AB7E-3BCF-A281EAEC9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807" y="6091611"/>
            <a:ext cx="2835016" cy="75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72E21-B8D9-F8CA-5A49-6781A681A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848" y="6060936"/>
            <a:ext cx="1384300" cy="812800"/>
          </a:xfrm>
          <a:prstGeom prst="rect">
            <a:avLst/>
          </a:prstGeom>
        </p:spPr>
      </p:pic>
      <p:pic>
        <p:nvPicPr>
          <p:cNvPr id="8" name="Picture 14" descr="azimuthal_angles_uli">
            <a:extLst>
              <a:ext uri="{FF2B5EF4-FFF2-40B4-BE49-F238E27FC236}">
                <a16:creationId xmlns:a16="http://schemas.microsoft.com/office/drawing/2014/main" id="{32C0C27E-AA81-37AF-AC09-5D71484B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31" y="0"/>
            <a:ext cx="1775952" cy="1715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12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FE6C-EDAD-F35E-ADA3-8E7936B4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4FB5-BEE6-2434-199B-469B3FFF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</a:t>
            </a:r>
            <a:r>
              <a:rPr lang="en-US" dirty="0" err="1"/>
              <a:t>parton</a:t>
            </a:r>
            <a:r>
              <a:rPr lang="en-US" dirty="0"/>
              <a:t>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21D77-BF68-C9CE-6F22-C776B4FB7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75BA7-4479-B95E-E7F5-191E5C0B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2528F-5F9A-7F3D-66BF-8014CD55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092987"/>
            <a:ext cx="4528457" cy="18589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299DC7-F298-EF40-875C-CD3660F4AFAF}"/>
              </a:ext>
            </a:extLst>
          </p:cNvPr>
          <p:cNvSpPr txBox="1">
            <a:spLocks/>
          </p:cNvSpPr>
          <p:nvPr/>
        </p:nvSpPr>
        <p:spPr>
          <a:xfrm>
            <a:off x="461319" y="1506489"/>
            <a:ext cx="3765488" cy="4993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Higher Twist Contributions</a:t>
            </a:r>
          </a:p>
          <a:p>
            <a:r>
              <a:rPr lang="en-US" dirty="0"/>
              <a:t>Overlap of regions that are not captured by factorized TMD picture</a:t>
            </a:r>
          </a:p>
          <a:p>
            <a:r>
              <a:rPr lang="en-US" dirty="0"/>
              <a:t>VM Meson decays</a:t>
            </a:r>
          </a:p>
          <a:p>
            <a:r>
              <a:rPr lang="en-US" dirty="0"/>
              <a:t>Radiative corrections</a:t>
            </a:r>
          </a:p>
          <a:p>
            <a:r>
              <a:rPr lang="en-US" dirty="0"/>
              <a:t>Assumption of suppressed long photon contributions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One persons ‘complication’ is another person's signal…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Need high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lumi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leverarm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in kinematics to disentangle various contributions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9" descr="Screen Shot 2023-08-21 at 4.12.05 PM.png">
            <a:extLst>
              <a:ext uri="{FF2B5EF4-FFF2-40B4-BE49-F238E27FC236}">
                <a16:creationId xmlns:a16="http://schemas.microsoft.com/office/drawing/2014/main" id="{ED76C63B-EF31-F21E-2396-FC39CA633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27" y="3213011"/>
            <a:ext cx="4352853" cy="255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E91DA51-4EDC-B6DB-030F-0AFB21CA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10" y="2693781"/>
            <a:ext cx="1014257" cy="785231"/>
          </a:xfrm>
          <a:prstGeom prst="rect">
            <a:avLst/>
          </a:prstGeom>
          <a:solidFill>
            <a:srgbClr val="99FF66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307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38EC8-1486-C9A0-12F1-3AF15E18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C11CBA-3DEF-8765-6638-16A1E92AF70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Double Tagging at the EIC allows clean neutron measurement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  <a:blipFill>
                <a:blip r:embed="rId2"/>
                <a:stretch>
                  <a:fillRect l="-2249" t="-87179" r="-1649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CE118-E7CB-33E4-5F2F-2FB053F5AB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Neutron is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87%</m:t>
                    </m:r>
                  </m:oMath>
                </a14:m>
                <a:r>
                  <a:rPr lang="en-US" dirty="0"/>
                  <a:t> polarized</a:t>
                </a:r>
              </a:p>
              <a:p>
                <a:r>
                  <a:rPr lang="en-US" dirty="0"/>
                  <a:t>Double tagged events thus</a:t>
                </a:r>
                <a:br>
                  <a:rPr lang="en-US" dirty="0"/>
                </a:br>
                <a:r>
                  <a:rPr lang="en-US" dirty="0"/>
                  <a:t>provide access to polarized </a:t>
                </a:r>
                <a:br>
                  <a:rPr lang="en-US" dirty="0"/>
                </a:br>
                <a:r>
                  <a:rPr lang="en-US" dirty="0"/>
                  <a:t>neutron beam</a:t>
                </a:r>
              </a:p>
              <a:p>
                <a:r>
                  <a:rPr lang="en-US" dirty="0"/>
                  <a:t>Reconstruction of initial neutron </a:t>
                </a:r>
                <a:br>
                  <a:rPr lang="en-US" dirty="0"/>
                </a:br>
                <a:r>
                  <a:rPr lang="en-US" dirty="0"/>
                  <a:t>momentum from tagged protons allows reduction of uncertainties</a:t>
                </a:r>
                <a:br>
                  <a:rPr lang="en-US" dirty="0"/>
                </a:br>
                <a:r>
                  <a:rPr lang="en-US" dirty="0"/>
                  <a:t>from nuclear corrections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 r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147B8-1E09-FC4F-D7C5-330E870A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01BCA58-D3F9-1D2D-FB1B-1AAC61C122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04113EE9-693D-7F53-6712-600DDF531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04ADD93-8B20-CFB9-F383-432D726490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CFE3B-FE88-5A2E-B976-58FA111F67EC}"/>
              </a:ext>
            </a:extLst>
          </p:cNvPr>
          <p:cNvSpPr txBox="1"/>
          <p:nvPr/>
        </p:nvSpPr>
        <p:spPr>
          <a:xfrm>
            <a:off x="0" y="6449367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Friščić</a:t>
            </a:r>
            <a:r>
              <a:rPr lang="en-US" dirty="0"/>
              <a:t>, I, Nguyen, D, </a:t>
            </a:r>
            <a:r>
              <a:rPr lang="en-US" dirty="0" err="1"/>
              <a:t>Pybus</a:t>
            </a:r>
            <a:r>
              <a:rPr lang="en-US" dirty="0"/>
              <a:t>, JR, Jentsch et 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80461-84C0-7600-AD9A-E3C6CCBA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" y="3748926"/>
            <a:ext cx="3865595" cy="2658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A50318-CE2B-989D-A39A-1DD3938D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69" y="3748926"/>
            <a:ext cx="4233499" cy="280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ED52C-5F48-26D0-7B14-A9E61BDD6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89273"/>
            <a:ext cx="3530839" cy="13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0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CF25-DB6D-E3DC-35B0-0F9980A9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3" y="297039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</a:t>
            </a:r>
            <a:r>
              <a:rPr lang="en-US" dirty="0" err="1"/>
              <a:t>Jlab</a:t>
            </a:r>
            <a:r>
              <a:rPr lang="en-US" dirty="0"/>
              <a:t> and the EIC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11CC3D-A087-6421-494C-9A53B194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637" y="3559436"/>
            <a:ext cx="6178655" cy="25744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0A9AB-8B35-BE4B-2108-6F3C749B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D6231-73D5-275B-2E65-A9BF27A2BBFD}"/>
              </a:ext>
            </a:extLst>
          </p:cNvPr>
          <p:cNvSpPr txBox="1"/>
          <p:nvPr/>
        </p:nvSpPr>
        <p:spPr>
          <a:xfrm>
            <a:off x="524107" y="6299200"/>
            <a:ext cx="311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Phys.Lett.B</a:t>
            </a:r>
            <a:r>
              <a:rPr lang="en-US" dirty="0"/>
              <a:t> 816 (2021) 136255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D96C8-AEB7-45C6-E56F-9ADA324AADBE}"/>
              </a:ext>
            </a:extLst>
          </p:cNvPr>
          <p:cNvSpPr txBox="1"/>
          <p:nvPr/>
        </p:nvSpPr>
        <p:spPr>
          <a:xfrm>
            <a:off x="4012364" y="5875877"/>
            <a:ext cx="382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careful with parametrization bias…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D7722-AB61-3170-CE8B-48E9C6EC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2" y="1219130"/>
            <a:ext cx="2850664" cy="225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965BB-EDE8-FC2A-17F9-42A272D63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964" y="1144638"/>
            <a:ext cx="3391785" cy="20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98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32979"/>
            <a:ext cx="8464378" cy="487490"/>
          </a:xfrm>
        </p:spPr>
        <p:txBody>
          <a:bodyPr/>
          <a:lstStyle/>
          <a:p>
            <a:r>
              <a:rPr lang="en-US" dirty="0"/>
              <a:t>What makes the  EIC era?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9B84941-19F7-7319-0ABB-6D0797253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9A683C-7B80-3240-B6C3-0F6E812B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6D07-348F-D246-B044-4794480BF1EC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5730" y="2371759"/>
            <a:ext cx="2753662" cy="88523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1271149" y="1437542"/>
            <a:ext cx="0" cy="256442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446DBA8-2564-8948-AF87-801DBA09AE78}"/>
              </a:ext>
            </a:extLst>
          </p:cNvPr>
          <p:cNvGrpSpPr/>
          <p:nvPr/>
        </p:nvGrpSpPr>
        <p:grpSpPr>
          <a:xfrm rot="5400000" flipV="1">
            <a:off x="4241156" y="3349536"/>
            <a:ext cx="710559" cy="3517433"/>
            <a:chOff x="6113295" y="1390509"/>
            <a:chExt cx="1309856" cy="5188682"/>
          </a:xfrm>
        </p:grpSpPr>
        <p:pic>
          <p:nvPicPr>
            <p:cNvPr id="7" name="Picture 4" descr="e_p_wechselwirkung">
              <a:extLst>
                <a:ext uri="{FF2B5EF4-FFF2-40B4-BE49-F238E27FC236}">
                  <a16:creationId xmlns:a16="http://schemas.microsoft.com/office/drawing/2014/main" id="{0761027D-9BA8-844E-A920-51261F47B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1955"/>
            <a:stretch/>
          </p:blipFill>
          <p:spPr bwMode="auto">
            <a:xfrm>
              <a:off x="6113295" y="3043897"/>
              <a:ext cx="1309856" cy="353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wellenlaenge_impuls">
              <a:extLst>
                <a:ext uri="{FF2B5EF4-FFF2-40B4-BE49-F238E27FC236}">
                  <a16:creationId xmlns:a16="http://schemas.microsoft.com/office/drawing/2014/main" id="{0F290857-789C-794D-9761-75FF577CEE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33486" b="33257"/>
            <a:stretch/>
          </p:blipFill>
          <p:spPr bwMode="auto">
            <a:xfrm>
              <a:off x="6113298" y="1390509"/>
              <a:ext cx="1309853" cy="16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6BF0CA-F09A-AF4B-9A0D-6CDA5A286255}"/>
              </a:ext>
            </a:extLst>
          </p:cNvPr>
          <p:cNvSpPr txBox="1"/>
          <p:nvPr/>
        </p:nvSpPr>
        <p:spPr>
          <a:xfrm rot="16200000">
            <a:off x="556567" y="2310756"/>
            <a:ext cx="831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Exposure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C192C-0CE6-6741-833D-03D01CF7B6A4}"/>
              </a:ext>
            </a:extLst>
          </p:cNvPr>
          <p:cNvSpPr txBox="1"/>
          <p:nvPr/>
        </p:nvSpPr>
        <p:spPr>
          <a:xfrm>
            <a:off x="4088173" y="5509691"/>
            <a:ext cx="9962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wavelength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D880E-7E05-5E49-92AA-D2185CB570D5}"/>
              </a:ext>
            </a:extLst>
          </p:cNvPr>
          <p:cNvCxnSpPr>
            <a:cxnSpLocks/>
          </p:cNvCxnSpPr>
          <p:nvPr/>
        </p:nvCxnSpPr>
        <p:spPr>
          <a:xfrm>
            <a:off x="2304361" y="4706813"/>
            <a:ext cx="4755344" cy="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D6BA333-BF9E-1649-80B5-98F785E30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659" y="1366298"/>
            <a:ext cx="4540395" cy="3026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EA044-EE3E-3046-BBBF-90D844000920}"/>
              </a:ext>
            </a:extLst>
          </p:cNvPr>
          <p:cNvSpPr txBox="1"/>
          <p:nvPr/>
        </p:nvSpPr>
        <p:spPr>
          <a:xfrm>
            <a:off x="3827561" y="1114829"/>
            <a:ext cx="1269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Valence Quarks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FDBF7-7927-A143-81B7-5083AC29CC20}"/>
              </a:ext>
            </a:extLst>
          </p:cNvPr>
          <p:cNvSpPr txBox="1"/>
          <p:nvPr/>
        </p:nvSpPr>
        <p:spPr>
          <a:xfrm>
            <a:off x="4682033" y="4385426"/>
            <a:ext cx="16161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Glue and sea-quarks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68D21-F84B-3141-A5E6-6D687DD80CFE}"/>
              </a:ext>
            </a:extLst>
          </p:cNvPr>
          <p:cNvSpPr/>
          <p:nvPr/>
        </p:nvSpPr>
        <p:spPr>
          <a:xfrm>
            <a:off x="4088173" y="1320137"/>
            <a:ext cx="593860" cy="4512713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AF0342-624B-304B-B1C7-F922F8F8EC9E}"/>
              </a:ext>
            </a:extLst>
          </p:cNvPr>
          <p:cNvSpPr/>
          <p:nvPr/>
        </p:nvSpPr>
        <p:spPr>
          <a:xfrm>
            <a:off x="4777511" y="1319698"/>
            <a:ext cx="593860" cy="4512713"/>
          </a:xfrm>
          <a:prstGeom prst="rect">
            <a:avLst/>
          </a:prstGeom>
          <a:solidFill>
            <a:schemeClr val="accent2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598442-F4CD-E747-B440-D4CB34B82B39}"/>
              </a:ext>
            </a:extLst>
          </p:cNvPr>
          <p:cNvSpPr/>
          <p:nvPr/>
        </p:nvSpPr>
        <p:spPr>
          <a:xfrm>
            <a:off x="4304033" y="1826984"/>
            <a:ext cx="809482" cy="1453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E834EA-FD7E-3E46-A50C-1E17A09CDF2F}"/>
              </a:ext>
            </a:extLst>
          </p:cNvPr>
          <p:cNvSpPr txBox="1"/>
          <p:nvPr/>
        </p:nvSpPr>
        <p:spPr>
          <a:xfrm>
            <a:off x="7645672" y="1657263"/>
            <a:ext cx="17880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 extract 3D structure</a:t>
            </a:r>
          </a:p>
          <a:p>
            <a:r>
              <a:rPr lang="en-US" sz="1350" dirty="0"/>
              <a:t>Need 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DE621CDB-86A6-E74C-6B53-F9202ADF0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140497"/>
                <a:ext cx="9143989" cy="48749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1" kern="1200" cap="none" baseline="0">
                    <a:solidFill>
                      <a:schemeClr val="tx1"/>
                    </a:solidFill>
                    <a:latin typeface="Arial" charset="0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/>
                  <a:t>Luminosity  + DIS Kinematics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Precision tests of QCD, 3D structure of the nucleon</a:t>
                </a:r>
              </a:p>
            </p:txBody>
          </p:sp>
        </mc:Choice>
        <mc:Fallback xmlns="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DE621CDB-86A6-E74C-6B53-F9202ADF0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40497"/>
                <a:ext cx="9143989" cy="487490"/>
              </a:xfrm>
              <a:prstGeom prst="rect">
                <a:avLst/>
              </a:prstGeom>
              <a:blipFill>
                <a:blip r:embed="rId6"/>
                <a:stretch>
                  <a:fillRect l="-1528" t="-58974" b="-7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50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F11DE7-0C0C-944C-B4D9-2259E21FA4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5652" y="391814"/>
                <a:ext cx="7320998" cy="891540"/>
              </a:xfrm>
            </p:spPr>
            <p:txBody>
              <a:bodyPr>
                <a:normAutofit fontScale="90000"/>
              </a:bodyPr>
              <a:lstStyle/>
              <a:p>
                <a:r>
                  <a:rPr kumimoji="1" lang="en-US" altLang="ja-JP" dirty="0"/>
                  <a:t>Momentum structure in the </a:t>
                </a:r>
                <a:r>
                  <a:rPr kumimoji="1" lang="en-US" altLang="ja-JP" dirty="0" err="1"/>
                  <a:t>parton</a:t>
                </a:r>
                <a:r>
                  <a:rPr kumimoji="1" lang="en-US" altLang="ja-JP" dirty="0"/>
                  <a:t> model parametrized by TMDs (spin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½ 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F11DE7-0C0C-944C-B4D9-2259E21FA4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5652" y="391814"/>
                <a:ext cx="7320998" cy="891540"/>
              </a:xfrm>
              <a:blipFill>
                <a:blip r:embed="rId2"/>
                <a:stretch>
                  <a:fillRect l="-1903" t="-13889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07E5-9113-D84A-BACC-9B04310AE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442" y="1901677"/>
            <a:ext cx="2161610" cy="2326487"/>
          </a:xfrm>
        </p:spPr>
        <p:txBody>
          <a:bodyPr>
            <a:normAutofit/>
          </a:bodyPr>
          <a:lstStyle/>
          <a:p>
            <a:r>
              <a:rPr lang="en-US" sz="1800" dirty="0"/>
              <a:t>In addition to the spin-spin correlations can have spin momentum correlations!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66007-7741-FC41-B54A-5BD4407E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1D3C8-CFF3-DA4E-924F-7C1B1704E319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70C51-4C65-4741-8E7D-89379806E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40" y="1748790"/>
            <a:ext cx="5105893" cy="409202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7877563F-7CA4-C344-BB32-50B5DC29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>
            <a:fillRect/>
          </a:stretch>
        </p:blipFill>
        <p:spPr bwMode="auto">
          <a:xfrm>
            <a:off x="6497465" y="4011224"/>
            <a:ext cx="122277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5">
            <a:extLst>
              <a:ext uri="{FF2B5EF4-FFF2-40B4-BE49-F238E27FC236}">
                <a16:creationId xmlns:a16="http://schemas.microsoft.com/office/drawing/2014/main" id="{6385014C-D6FC-B747-87F6-BFF0C163D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187" y="3680231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1050" b="1">
                <a:latin typeface="Tahoma" panose="020B0604030504040204" pitchFamily="34" charset="0"/>
                <a:cs typeface="Tahoma" panose="020B0604030504040204" pitchFamily="34" charset="0"/>
              </a:rPr>
              <a:t>Spin-orbit correlations</a:t>
            </a:r>
          </a:p>
        </p:txBody>
      </p:sp>
    </p:spTree>
    <p:extLst>
      <p:ext uri="{BB962C8B-B14F-4D97-AF65-F5344CB8AC3E}">
        <p14:creationId xmlns:p14="http://schemas.microsoft.com/office/powerpoint/2010/main" val="2637056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A584-51D1-D96F-EA86-0330C780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289C5-BE6B-D16A-6367-32AAD6B5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87D8D-BE09-BEA2-54F5-7C10D0E7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91CC-D532-2543-AEEA-0E4B21093406}" type="datetime1">
              <a:rPr lang="en-US" smtClean="0"/>
              <a:t>2/17/25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ADC94-CD32-F581-3E71-319851C4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16" descr="Screen Shot 2022-10-27 at 2.00.54 PM.png">
            <a:extLst>
              <a:ext uri="{FF2B5EF4-FFF2-40B4-BE49-F238E27FC236}">
                <a16:creationId xmlns:a16="http://schemas.microsoft.com/office/drawing/2014/main" id="{08B9538D-3A52-C13F-A7F8-1356B3FF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51" y="4499375"/>
            <a:ext cx="2143279" cy="190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349FE-4EA3-EEA3-904F-D28497D7B9A0}"/>
              </a:ext>
            </a:extLst>
          </p:cNvPr>
          <p:cNvSpPr txBox="1"/>
          <p:nvPr/>
        </p:nvSpPr>
        <p:spPr>
          <a:xfrm>
            <a:off x="6599159" y="3480200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Plot by H. Avakian</a:t>
            </a:r>
          </a:p>
        </p:txBody>
      </p:sp>
      <p:pic>
        <p:nvPicPr>
          <p:cNvPr id="8" name="Picture 12" descr="Screen Shot 2015-09-02 at 1.35.14 AM.png">
            <a:extLst>
              <a:ext uri="{FF2B5EF4-FFF2-40B4-BE49-F238E27FC236}">
                <a16:creationId xmlns:a16="http://schemas.microsoft.com/office/drawing/2014/main" id="{EBDC5B55-D0E1-3A61-3D69-3953004F1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820873"/>
            <a:ext cx="3632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 1">
            <a:extLst>
              <a:ext uri="{FF2B5EF4-FFF2-40B4-BE49-F238E27FC236}">
                <a16:creationId xmlns:a16="http://schemas.microsoft.com/office/drawing/2014/main" id="{EBBDA555-42AF-CF00-3DF8-E5702C7E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2800360"/>
            <a:ext cx="647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JLab12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B5A02F3-8352-3429-9C9C-C62EEDB63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466985"/>
            <a:ext cx="12922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HERMES/JLab24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19A8804C-0E9C-AE5F-0D7C-DC487CDAD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025" y="2089160"/>
            <a:ext cx="892175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dirty="0"/>
              <a:t>COMPASS</a:t>
            </a:r>
          </a:p>
        </p:txBody>
      </p:sp>
      <p:pic>
        <p:nvPicPr>
          <p:cNvPr id="12" name="Picture 74" descr="Screen Shot 2018-12-06 at 8.50.35 AM.png">
            <a:extLst>
              <a:ext uri="{FF2B5EF4-FFF2-40B4-BE49-F238E27FC236}">
                <a16:creationId xmlns:a16="http://schemas.microsoft.com/office/drawing/2014/main" id="{A704B220-ACBD-BD09-0D41-E5D2949C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" y="4734667"/>
            <a:ext cx="3709434" cy="17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 2">
            <a:extLst>
              <a:ext uri="{FF2B5EF4-FFF2-40B4-BE49-F238E27FC236}">
                <a16:creationId xmlns:a16="http://schemas.microsoft.com/office/drawing/2014/main" id="{435F6021-AD85-68D2-23EE-E72DFBE2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970" y="4852194"/>
            <a:ext cx="130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JLab7/9/11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1FEA043-263D-645F-08A8-EE3739F3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" y="1635919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0EE16E-DBCF-C3DA-A2CB-0C0337C2AB7A}"/>
              </a:ext>
            </a:extLst>
          </p:cNvPr>
          <p:cNvSpPr txBox="1"/>
          <p:nvPr/>
        </p:nvSpPr>
        <p:spPr>
          <a:xfrm>
            <a:off x="5682818" y="6276679"/>
            <a:ext cx="310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NB: Kinematic slice heavily biased towards </a:t>
            </a:r>
            <a:r>
              <a:rPr lang="en-US" sz="1200" dirty="0" err="1"/>
              <a:t>Jlab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2072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C667-AFF8-E5AE-0816-68711224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85784"/>
            <a:ext cx="8464378" cy="487490"/>
          </a:xfrm>
        </p:spPr>
        <p:txBody>
          <a:bodyPr/>
          <a:lstStyle/>
          <a:p>
            <a:r>
              <a:rPr lang="en-US" dirty="0"/>
              <a:t>Lambda feed-down composition vs JLab20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C19A1C-70B7-B49A-5CAC-8C8BF2DA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889"/>
          <a:stretch/>
        </p:blipFill>
        <p:spPr>
          <a:xfrm>
            <a:off x="542895" y="1694239"/>
            <a:ext cx="2575067" cy="25526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269CF-22C5-8544-BD7B-1CD1F844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543C29F3-18E2-FBEE-6ED1-53B83FF74D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821831" y="1515592"/>
            <a:ext cx="2196253" cy="3217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97E07-486E-62E1-3CAB-AE53D71D63AC}"/>
              </a:ext>
            </a:extLst>
          </p:cNvPr>
          <p:cNvSpPr txBox="1"/>
          <p:nvPr/>
        </p:nvSpPr>
        <p:spPr>
          <a:xfrm>
            <a:off x="0" y="6298969"/>
            <a:ext cx="5143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unfold at the EIC (not so much at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 methods might help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CF849-0B16-6AA0-B379-B0AD2F83FFC7}"/>
              </a:ext>
            </a:extLst>
          </p:cNvPr>
          <p:cNvSpPr txBox="1"/>
          <p:nvPr/>
        </p:nvSpPr>
        <p:spPr>
          <a:xfrm>
            <a:off x="991738" y="1066294"/>
            <a:ext cx="838691" cy="70788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632DB4-9C0B-6D17-C592-C12EDD8E18AB}"/>
              </a:ext>
            </a:extLst>
          </p:cNvPr>
          <p:cNvSpPr txBox="1"/>
          <p:nvPr/>
        </p:nvSpPr>
        <p:spPr>
          <a:xfrm>
            <a:off x="4090244" y="1075469"/>
            <a:ext cx="1659429" cy="70788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JLAB12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B3710-EE13-818D-38B6-E25CB4FC5A0D}"/>
              </a:ext>
            </a:extLst>
          </p:cNvPr>
          <p:cNvSpPr txBox="1"/>
          <p:nvPr/>
        </p:nvSpPr>
        <p:spPr>
          <a:xfrm>
            <a:off x="6026039" y="6131487"/>
            <a:ext cx="306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by M. McEneaney(Duke)</a:t>
            </a:r>
          </a:p>
          <a:p>
            <a:r>
              <a:rPr lang="en-US" dirty="0"/>
              <a:t>JLab22 similar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67A44-EA6D-5636-CD62-4C54C1E8E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37" y="2074738"/>
            <a:ext cx="3066417" cy="2026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AE2AAB-867A-9256-2FE0-73126ADFE78A}"/>
              </a:ext>
            </a:extLst>
          </p:cNvPr>
          <p:cNvSpPr txBox="1"/>
          <p:nvPr/>
        </p:nvSpPr>
        <p:spPr>
          <a:xfrm>
            <a:off x="6692900" y="4419600"/>
            <a:ext cx="2159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Xiaoyan</a:t>
            </a:r>
            <a:r>
              <a:rPr lang="en-US" dirty="0"/>
              <a:t> Zhao at SPIN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A3C4D75A-B8C8-B1EA-345D-4B656D1A0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24" y="4246862"/>
            <a:ext cx="807176" cy="7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4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D182-F569-8D08-BD42-C22051A3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797C3-BCF7-A4BE-ADA3-58B003753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3953C-15CB-3B3F-8C79-743A7968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A039D-9FBF-AF13-6D86-60B12054E4A9}"/>
              </a:ext>
            </a:extLst>
          </p:cNvPr>
          <p:cNvSpPr txBox="1"/>
          <p:nvPr/>
        </p:nvSpPr>
        <p:spPr>
          <a:xfrm>
            <a:off x="1216905" y="499621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TMD factorization formula receives corrections which enter in terms of powers of</a:t>
            </a:r>
          </a:p>
          <a:p>
            <a:r>
              <a:rPr lang="en-US" dirty="0" err="1"/>
              <a:t>δ</a:t>
            </a:r>
            <a:r>
              <a:rPr lang="en-US" dirty="0"/>
              <a:t> ∼ </a:t>
            </a:r>
            <a:r>
              <a:rPr lang="en-US" dirty="0" err="1"/>
              <a:t>PhT</a:t>
            </a:r>
            <a:r>
              <a:rPr lang="en-US" dirty="0"/>
              <a:t> /z/Q.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59282C-50B3-4DFD-E64E-DA71F0A1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5863093"/>
            <a:ext cx="7772400" cy="6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2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</p:spPr>
            <p:txBody>
              <a:bodyPr/>
              <a:lstStyle/>
              <a:p>
                <a:r>
                  <a:rPr lang="en-US" sz="2800" dirty="0"/>
                  <a:t>Order of magnitude in luminosity depending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800" dirty="0"/>
                  <a:t> (beware of projections with fixed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  <a:blipFill>
                <a:blip r:embed="rId2"/>
                <a:stretch>
                  <a:fillRect l="-1499" t="-575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F6401C0-C6DF-6970-CB7F-6B6E6F734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17432"/>
            <a:ext cx="6543452" cy="38499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A498-1615-07A0-2628-4EB58144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59F1003-F37C-9CBE-BA17-F538DB8FE8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7672B9D-9357-5414-BD87-913F4D53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01725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690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2EB7-6B40-7EFA-C469-1C21B500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Coverage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351CD-E575-780F-6BB0-01615664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22" y="1354138"/>
            <a:ext cx="8169443" cy="499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4E1A1-7D51-B053-1D90-0222108F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26" name="Picture 2" descr="Distribution of positive charged pions in eta, lab momentum space for different bins in x,Q2. Only pions with z&gt;0.2 are selected. PID ranges are indicated. Different datasets are color coded and the z axis is scaled in each panel separately.">
            <a:extLst>
              <a:ext uri="{FF2B5EF4-FFF2-40B4-BE49-F238E27FC236}">
                <a16:creationId xmlns:a16="http://schemas.microsoft.com/office/drawing/2014/main" id="{4E3A2EDB-66EA-5B76-9020-9F6E194E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346A7-BE87-1E4D-7C5D-C5BA15FB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324-4E56-6C20-C5E5-E308C946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X-section in the Parton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CABA4-C4A2-CFFB-E3AA-A0F126BF2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2" y="1015959"/>
            <a:ext cx="8464378" cy="15313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Massive simplification, Nontrivial assumptions for validity </a:t>
            </a:r>
          </a:p>
          <a:p>
            <a:pPr lvl="1"/>
            <a:r>
              <a:rPr lang="en-US" dirty="0"/>
              <a:t>Power corrections, decays, </a:t>
            </a:r>
            <a:r>
              <a:rPr lang="en-US" dirty="0" err="1"/>
              <a:t>targetFF</a:t>
            </a:r>
            <a:r>
              <a:rPr lang="en-US" dirty="0"/>
              <a:t>, …</a:t>
            </a:r>
          </a:p>
          <a:p>
            <a:pPr lvl="1"/>
            <a:r>
              <a:rPr lang="en-US" dirty="0"/>
              <a:t>Open questions </a:t>
            </a:r>
          </a:p>
          <a:p>
            <a:pPr lvl="2"/>
            <a:r>
              <a:rPr lang="en-US" dirty="0"/>
              <a:t>transverse momentum spectrum</a:t>
            </a:r>
          </a:p>
          <a:p>
            <a:pPr lvl="2"/>
            <a:r>
              <a:rPr lang="en-US" dirty="0"/>
              <a:t>TMD evolution</a:t>
            </a:r>
          </a:p>
          <a:p>
            <a:pPr lvl="2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4D32A-1E21-AECA-8B8F-6D7F79AC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14" descr="azimuthal_angles_uli">
            <a:extLst>
              <a:ext uri="{FF2B5EF4-FFF2-40B4-BE49-F238E27FC236}">
                <a16:creationId xmlns:a16="http://schemas.microsoft.com/office/drawing/2014/main" id="{7B0AF6E8-AF67-B7C9-71DD-825B7E84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96" y="5534157"/>
            <a:ext cx="1332894" cy="1287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AC16D7-BB38-F221-B710-62CF3BE59664}"/>
              </a:ext>
            </a:extLst>
          </p:cNvPr>
          <p:cNvSpPr/>
          <p:nvPr/>
        </p:nvSpPr>
        <p:spPr>
          <a:xfrm>
            <a:off x="1226345" y="6243626"/>
            <a:ext cx="6858000" cy="3768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6098F6-56A4-1560-8E67-4BFC58D289AA}"/>
              </a:ext>
            </a:extLst>
          </p:cNvPr>
          <p:cNvSpPr/>
          <p:nvPr/>
        </p:nvSpPr>
        <p:spPr>
          <a:xfrm>
            <a:off x="1143001" y="2562809"/>
            <a:ext cx="2171700" cy="365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05293E-4E80-DE1F-120D-A64EF4E2EFFA}"/>
              </a:ext>
            </a:extLst>
          </p:cNvPr>
          <p:cNvSpPr txBox="1">
            <a:spLocks/>
          </p:cNvSpPr>
          <p:nvPr/>
        </p:nvSpPr>
        <p:spPr>
          <a:xfrm>
            <a:off x="685800" y="829639"/>
            <a:ext cx="6400800" cy="56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D06AC3-03F8-1179-F159-53CAC6497CF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D25FF5-C987-43E3-B588-382CEF0A4B54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2564651B-C837-863C-D756-DAADBFBB1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121784"/>
              </p:ext>
            </p:extLst>
          </p:nvPr>
        </p:nvGraphicFramePr>
        <p:xfrm>
          <a:off x="3714751" y="4660691"/>
          <a:ext cx="1652588" cy="110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88943" imgH="4066896" progId="Word.Document.8">
                  <p:embed/>
                </p:oleObj>
              </mc:Choice>
              <mc:Fallback>
                <p:oleObj name="Document" r:id="rId3" imgW="6088943" imgH="4066896" progId="Word.Document.8">
                  <p:embed/>
                  <p:pic>
                    <p:nvPicPr>
                      <p:cNvPr id="11" name="Object 3">
                        <a:extLst>
                          <a:ext uri="{FF2B5EF4-FFF2-40B4-BE49-F238E27FC236}">
                            <a16:creationId xmlns:a16="http://schemas.microsoft.com/office/drawing/2014/main" id="{C2566DE0-AF45-25E1-6AE6-C496B827DC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1" y="4660691"/>
                        <a:ext cx="1652588" cy="1103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4">
            <a:extLst>
              <a:ext uri="{FF2B5EF4-FFF2-40B4-BE49-F238E27FC236}">
                <a16:creationId xmlns:a16="http://schemas.microsoft.com/office/drawing/2014/main" id="{3F666AAE-80B7-AB38-586A-BEC214E4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1" y="4220160"/>
            <a:ext cx="8572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lang="en-US" sz="150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448926E-575E-3A1B-5F4C-AEF43EE9D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9F3FC3E6-DE1E-038E-E942-85904189E2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743308"/>
              </p:ext>
            </p:extLst>
          </p:nvPr>
        </p:nvGraphicFramePr>
        <p:xfrm>
          <a:off x="3600451" y="2448509"/>
          <a:ext cx="10953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520" imgH="444240" progId="Equation.3">
                  <p:embed/>
                </p:oleObj>
              </mc:Choice>
              <mc:Fallback>
                <p:oleObj name="Equation" r:id="rId5" imgW="1028520" imgH="444240" progId="Equation.3">
                  <p:embed/>
                  <p:pic>
                    <p:nvPicPr>
                      <p:cNvPr id="14" name="Object 6">
                        <a:extLst>
                          <a:ext uri="{FF2B5EF4-FFF2-40B4-BE49-F238E27FC236}">
                            <a16:creationId xmlns:a16="http://schemas.microsoft.com/office/drawing/2014/main" id="{17C8EDC9-67DC-F89C-2E25-C04AA62B9C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1" y="2448509"/>
                        <a:ext cx="109537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>
            <a:extLst>
              <a:ext uri="{FF2B5EF4-FFF2-40B4-BE49-F238E27FC236}">
                <a16:creationId xmlns:a16="http://schemas.microsoft.com/office/drawing/2014/main" id="{820E1CF2-1B0F-109A-D8D0-551E88EC9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657" y="1864582"/>
            <a:ext cx="21352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B2B630D-0B4A-479C-2C49-3CBB4A96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163430"/>
            <a:ext cx="50206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17" name="Object 9">
            <a:extLst>
              <a:ext uri="{FF2B5EF4-FFF2-40B4-BE49-F238E27FC236}">
                <a16:creationId xmlns:a16="http://schemas.microsoft.com/office/drawing/2014/main" id="{13850FAB-7C0A-C57B-CE4D-66A6AD8DA6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34458"/>
              </p:ext>
            </p:extLst>
          </p:nvPr>
        </p:nvGraphicFramePr>
        <p:xfrm>
          <a:off x="3575450" y="3020009"/>
          <a:ext cx="2164556" cy="35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360" imgH="355320" progId="Equation.3">
                  <p:embed/>
                </p:oleObj>
              </mc:Choice>
              <mc:Fallback>
                <p:oleObj name="Equation" r:id="rId7" imgW="2133360" imgH="355320" progId="Equation.3">
                  <p:embed/>
                  <p:pic>
                    <p:nvPicPr>
                      <p:cNvPr id="17" name="Object 9">
                        <a:extLst>
                          <a:ext uri="{FF2B5EF4-FFF2-40B4-BE49-F238E27FC236}">
                            <a16:creationId xmlns:a16="http://schemas.microsoft.com/office/drawing/2014/main" id="{24D86115-8C78-4C4C-F15E-3E440D4CD6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450" y="3020009"/>
                        <a:ext cx="2164556" cy="3583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>
            <a:extLst>
              <a:ext uri="{FF2B5EF4-FFF2-40B4-BE49-F238E27FC236}">
                <a16:creationId xmlns:a16="http://schemas.microsoft.com/office/drawing/2014/main" id="{5B88F3BE-A68E-8068-E398-14594874AA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944127"/>
              </p:ext>
            </p:extLst>
          </p:nvPr>
        </p:nvGraphicFramePr>
        <p:xfrm>
          <a:off x="1143001" y="285213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8" name="Object 11">
                        <a:extLst>
                          <a:ext uri="{FF2B5EF4-FFF2-40B4-BE49-F238E27FC236}">
                            <a16:creationId xmlns:a16="http://schemas.microsoft.com/office/drawing/2014/main" id="{739EA583-A3BF-46AC-827E-83A0416C41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285213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:a16="http://schemas.microsoft.com/office/drawing/2014/main" id="{9EF3A8FA-BB71-C362-F9B6-28830C0B2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2" y="281281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id="{47D9746E-89EF-1054-4A48-592447471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932172"/>
              </p:ext>
            </p:extLst>
          </p:nvPr>
        </p:nvGraphicFramePr>
        <p:xfrm>
          <a:off x="3606406" y="3316475"/>
          <a:ext cx="3188494" cy="125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30520" imgH="1384200" progId="Equation.DSMT4">
                  <p:embed/>
                </p:oleObj>
              </mc:Choice>
              <mc:Fallback>
                <p:oleObj name="Equation" r:id="rId11" imgW="3530520" imgH="1384200" progId="Equation.DSMT4">
                  <p:embed/>
                  <p:pic>
                    <p:nvPicPr>
                      <p:cNvPr id="20" name="Object 13">
                        <a:extLst>
                          <a:ext uri="{FF2B5EF4-FFF2-40B4-BE49-F238E27FC236}">
                            <a16:creationId xmlns:a16="http://schemas.microsoft.com/office/drawing/2014/main" id="{316B3869-419F-3A3C-784F-A522667693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406" y="3316475"/>
                        <a:ext cx="3188494" cy="1251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4">
            <a:extLst>
              <a:ext uri="{FF2B5EF4-FFF2-40B4-BE49-F238E27FC236}">
                <a16:creationId xmlns:a16="http://schemas.microsoft.com/office/drawing/2014/main" id="{41FB0C75-DF62-3C02-CA81-64839DFD8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2" y="384151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2" name="Object 15">
            <a:extLst>
              <a:ext uri="{FF2B5EF4-FFF2-40B4-BE49-F238E27FC236}">
                <a16:creationId xmlns:a16="http://schemas.microsoft.com/office/drawing/2014/main" id="{68E0AA19-BCAF-95A8-118F-AFF209C86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59548"/>
              </p:ext>
            </p:extLst>
          </p:nvPr>
        </p:nvGraphicFramePr>
        <p:xfrm>
          <a:off x="1143001" y="4059426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151" imgH="215619" progId="Equation.3">
                  <p:embed/>
                </p:oleObj>
              </mc:Choice>
              <mc:Fallback>
                <p:oleObj name="Equation" r:id="rId13" imgW="114151" imgH="215619" progId="Equation.3">
                  <p:embed/>
                  <p:pic>
                    <p:nvPicPr>
                      <p:cNvPr id="22" name="Object 15">
                        <a:extLst>
                          <a:ext uri="{FF2B5EF4-FFF2-40B4-BE49-F238E27FC236}">
                            <a16:creationId xmlns:a16="http://schemas.microsoft.com/office/drawing/2014/main" id="{01CEDD0D-EB55-0B1B-45B3-1176E6A84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4059426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6">
            <a:extLst>
              <a:ext uri="{FF2B5EF4-FFF2-40B4-BE49-F238E27FC236}">
                <a16:creationId xmlns:a16="http://schemas.microsoft.com/office/drawing/2014/main" id="{5FAC4EFF-D218-E2DF-2925-B8AB511B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2" y="407011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4" name="Object 17">
            <a:extLst>
              <a:ext uri="{FF2B5EF4-FFF2-40B4-BE49-F238E27FC236}">
                <a16:creationId xmlns:a16="http://schemas.microsoft.com/office/drawing/2014/main" id="{6254752D-8A41-CBCC-BEF3-C43A4F611F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0768"/>
              </p:ext>
            </p:extLst>
          </p:nvPr>
        </p:nvGraphicFramePr>
        <p:xfrm>
          <a:off x="1143001" y="422373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4151" imgH="215619" progId="Equation.3">
                  <p:embed/>
                </p:oleObj>
              </mc:Choice>
              <mc:Fallback>
                <p:oleObj name="Equation" r:id="rId14" imgW="114151" imgH="215619" progId="Equation.3">
                  <p:embed/>
                  <p:pic>
                    <p:nvPicPr>
                      <p:cNvPr id="24" name="Object 17">
                        <a:extLst>
                          <a:ext uri="{FF2B5EF4-FFF2-40B4-BE49-F238E27FC236}">
                            <a16:creationId xmlns:a16="http://schemas.microsoft.com/office/drawing/2014/main" id="{B6492348-DE51-0CBB-3F86-3EAB27575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422373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8">
            <a:extLst>
              <a:ext uri="{FF2B5EF4-FFF2-40B4-BE49-F238E27FC236}">
                <a16:creationId xmlns:a16="http://schemas.microsoft.com/office/drawing/2014/main" id="{45E7B0F0-E861-8F26-42BE-C4BBB0127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357" y="4375611"/>
            <a:ext cx="44435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26" name="Object 19">
            <a:extLst>
              <a:ext uri="{FF2B5EF4-FFF2-40B4-BE49-F238E27FC236}">
                <a16:creationId xmlns:a16="http://schemas.microsoft.com/office/drawing/2014/main" id="{5814153D-01A9-AC5B-8C11-66B012E37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350433"/>
              </p:ext>
            </p:extLst>
          </p:nvPr>
        </p:nvGraphicFramePr>
        <p:xfrm>
          <a:off x="3554018" y="4563060"/>
          <a:ext cx="3349228" cy="1608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809880" imgH="1828800" progId="Equation.3">
                  <p:embed/>
                </p:oleObj>
              </mc:Choice>
              <mc:Fallback>
                <p:oleObj name="Equation" r:id="rId15" imgW="3809880" imgH="1828800" progId="Equation.3">
                  <p:embed/>
                  <p:pic>
                    <p:nvPicPr>
                      <p:cNvPr id="26" name="Object 19">
                        <a:extLst>
                          <a:ext uri="{FF2B5EF4-FFF2-40B4-BE49-F238E27FC236}">
                            <a16:creationId xmlns:a16="http://schemas.microsoft.com/office/drawing/2014/main" id="{10962C1D-1446-483C-E3A8-0DF83B9B6E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018" y="4563060"/>
                        <a:ext cx="3349228" cy="16085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0">
            <a:extLst>
              <a:ext uri="{FF2B5EF4-FFF2-40B4-BE49-F238E27FC236}">
                <a16:creationId xmlns:a16="http://schemas.microsoft.com/office/drawing/2014/main" id="{6374F943-A4B1-0AF4-F3EB-E9B6BCA3A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2" y="578095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28" name="Picture 21" descr="distrib">
            <a:extLst>
              <a:ext uri="{FF2B5EF4-FFF2-40B4-BE49-F238E27FC236}">
                <a16:creationId xmlns:a16="http://schemas.microsoft.com/office/drawing/2014/main" id="{2D8AB4F5-3395-15DE-44EC-01C99036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r="72693" b="90530"/>
          <a:stretch>
            <a:fillRect/>
          </a:stretch>
        </p:blipFill>
        <p:spPr bwMode="auto">
          <a:xfrm>
            <a:off x="1943101" y="3020009"/>
            <a:ext cx="1028700" cy="239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distrib">
            <a:extLst>
              <a:ext uri="{FF2B5EF4-FFF2-40B4-BE49-F238E27FC236}">
                <a16:creationId xmlns:a16="http://schemas.microsoft.com/office/drawing/2014/main" id="{E8FDC817-58F4-BBF1-2FE4-39025995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3" t="69313" r="50769" b="14145"/>
          <a:stretch>
            <a:fillRect/>
          </a:stretch>
        </p:blipFill>
        <p:spPr bwMode="auto">
          <a:xfrm>
            <a:off x="1943101" y="3420060"/>
            <a:ext cx="1543050" cy="370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 descr="distrib">
            <a:extLst>
              <a:ext uri="{FF2B5EF4-FFF2-40B4-BE49-F238E27FC236}">
                <a16:creationId xmlns:a16="http://schemas.microsoft.com/office/drawing/2014/main" id="{7AC97A6D-5DB3-1653-FE6C-CF721D9D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3" t="89116" r="49615" b="-5658"/>
          <a:stretch>
            <a:fillRect/>
          </a:stretch>
        </p:blipFill>
        <p:spPr bwMode="auto">
          <a:xfrm>
            <a:off x="1943101" y="3820109"/>
            <a:ext cx="1543050" cy="366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distrib">
            <a:extLst>
              <a:ext uri="{FF2B5EF4-FFF2-40B4-BE49-F238E27FC236}">
                <a16:creationId xmlns:a16="http://schemas.microsoft.com/office/drawing/2014/main" id="{33E2EE76-180F-9A12-57E0-C8AA8F28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t="29706" r="51923" b="56581"/>
          <a:stretch>
            <a:fillRect/>
          </a:stretch>
        </p:blipFill>
        <p:spPr bwMode="auto">
          <a:xfrm>
            <a:off x="1943101" y="4220160"/>
            <a:ext cx="1485900" cy="308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distrib">
            <a:extLst>
              <a:ext uri="{FF2B5EF4-FFF2-40B4-BE49-F238E27FC236}">
                <a16:creationId xmlns:a16="http://schemas.microsoft.com/office/drawing/2014/main" id="{A69712D4-8F85-AE98-9797-C8A72E71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6" t="46680" r="51923" b="29706"/>
          <a:stretch>
            <a:fillRect/>
          </a:stretch>
        </p:blipFill>
        <p:spPr bwMode="auto">
          <a:xfrm>
            <a:off x="2000251" y="4448760"/>
            <a:ext cx="1428750" cy="522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distrib">
            <a:extLst>
              <a:ext uri="{FF2B5EF4-FFF2-40B4-BE49-F238E27FC236}">
                <a16:creationId xmlns:a16="http://schemas.microsoft.com/office/drawing/2014/main" id="{3628EACB-19C9-981B-088B-396A012A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82043" r="-5769"/>
          <a:stretch>
            <a:fillRect/>
          </a:stretch>
        </p:blipFill>
        <p:spPr bwMode="auto">
          <a:xfrm>
            <a:off x="1828801" y="4905959"/>
            <a:ext cx="1485900" cy="404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distrib">
            <a:extLst>
              <a:ext uri="{FF2B5EF4-FFF2-40B4-BE49-F238E27FC236}">
                <a16:creationId xmlns:a16="http://schemas.microsoft.com/office/drawing/2014/main" id="{F2CB3E8D-5022-E767-F863-548CCDB0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t="11316" r="46153" b="74971"/>
          <a:stretch>
            <a:fillRect/>
          </a:stretch>
        </p:blipFill>
        <p:spPr bwMode="auto">
          <a:xfrm>
            <a:off x="1943101" y="5420309"/>
            <a:ext cx="1600200" cy="300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8" descr="distrib">
            <a:extLst>
              <a:ext uri="{FF2B5EF4-FFF2-40B4-BE49-F238E27FC236}">
                <a16:creationId xmlns:a16="http://schemas.microsoft.com/office/drawing/2014/main" id="{BDC17C48-8727-C201-D2F6-00290CF0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7072" r="-4616" b="74971"/>
          <a:stretch>
            <a:fillRect/>
          </a:stretch>
        </p:blipFill>
        <p:spPr bwMode="auto">
          <a:xfrm>
            <a:off x="1885951" y="5763210"/>
            <a:ext cx="1371600" cy="389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C851C7B5-CF74-12E6-6F66-770E88B5B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085" y="3745278"/>
            <a:ext cx="3286815" cy="2014532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699E759C-B73D-6DE4-973C-0AD4BD848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5847678"/>
            <a:ext cx="3543300" cy="300082"/>
          </a:xfrm>
          <a:prstGeom prst="rect">
            <a:avLst/>
          </a:prstGeom>
          <a:noFill/>
          <a:ln w="254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350"/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id="{BFA0C28B-9D4C-0C84-44BF-1E2C4951A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1" y="3339097"/>
            <a:ext cx="1028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/>
              <a:t>Unpolarized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id="{2C09DBFB-9316-E4FB-E4D6-94B589766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1" y="4334460"/>
            <a:ext cx="800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rgbClr val="FF3300"/>
                </a:solidFill>
              </a:rPr>
              <a:t>Polarized target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D91456EB-B151-77E7-35BE-AA5768F0A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1" y="5477459"/>
            <a:ext cx="857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chemeClr val="accent1"/>
                </a:solidFill>
              </a:rPr>
              <a:t>Polarzied beam and target</a:t>
            </a: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2B1C85CF-5010-53EC-8DC1-6917E9C5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3034295"/>
            <a:ext cx="3415013" cy="671513"/>
          </a:xfrm>
          <a:prstGeom prst="rect">
            <a:avLst/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42" name="Text Box 35">
            <a:extLst>
              <a:ext uri="{FF2B5EF4-FFF2-40B4-BE49-F238E27FC236}">
                <a16:creationId xmlns:a16="http://schemas.microsoft.com/office/drawing/2014/main" id="{AE8C5ACC-7F88-E745-14C8-369CB7EA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1" y="6163259"/>
            <a:ext cx="6115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i="1"/>
              <a:t>S</a:t>
            </a:r>
            <a:r>
              <a:rPr lang="en-US" i="1" baseline="-25000"/>
              <a:t>L</a:t>
            </a:r>
            <a:r>
              <a:rPr lang="en-US"/>
              <a:t> and </a:t>
            </a:r>
            <a:r>
              <a:rPr lang="en-US" i="1"/>
              <a:t>S</a:t>
            </a:r>
            <a:r>
              <a:rPr lang="en-US" i="1" baseline="-25000"/>
              <a:t>T</a:t>
            </a:r>
            <a:r>
              <a:rPr lang="en-US"/>
              <a:t>: Target Polarizations;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l-GR" i="1">
                <a:solidFill>
                  <a:srgbClr val="FF3300"/>
                </a:solidFill>
                <a:cs typeface="Arial" pitchFamily="34" charset="0"/>
              </a:rPr>
              <a:t>λ</a:t>
            </a:r>
            <a:r>
              <a:rPr lang="en-US" i="1">
                <a:solidFill>
                  <a:srgbClr val="FF3300"/>
                </a:solidFill>
                <a:cs typeface="Arial" pitchFamily="34" charset="0"/>
              </a:rPr>
              <a:t>e</a:t>
            </a:r>
            <a:r>
              <a:rPr lang="en-US">
                <a:solidFill>
                  <a:srgbClr val="FF3300"/>
                </a:solidFill>
                <a:cs typeface="Arial" pitchFamily="34" charset="0"/>
              </a:rPr>
              <a:t>: Beam Polarization</a:t>
            </a:r>
            <a:endParaRPr lang="el-GR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43" name="Text Box 36">
            <a:extLst>
              <a:ext uri="{FF2B5EF4-FFF2-40B4-BE49-F238E27FC236}">
                <a16:creationId xmlns:a16="http://schemas.microsoft.com/office/drawing/2014/main" id="{2FB3D5CF-916A-052E-1E21-EB0B7AA04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4563059"/>
            <a:ext cx="10287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050" b="1">
                <a:solidFill>
                  <a:srgbClr val="FF3300"/>
                </a:solidFill>
              </a:rPr>
              <a:t>Sivers</a:t>
            </a:r>
          </a:p>
        </p:txBody>
      </p:sp>
      <p:sp>
        <p:nvSpPr>
          <p:cNvPr id="44" name="Text Box 39">
            <a:extLst>
              <a:ext uri="{FF2B5EF4-FFF2-40B4-BE49-F238E27FC236}">
                <a16:creationId xmlns:a16="http://schemas.microsoft.com/office/drawing/2014/main" id="{581B9392-2B29-9644-EA1D-78ADE79B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75" y="4220159"/>
            <a:ext cx="97174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 err="1"/>
              <a:t>Transversity</a:t>
            </a:r>
            <a:endParaRPr lang="en-US" sz="1050" b="1" dirty="0"/>
          </a:p>
        </p:txBody>
      </p:sp>
      <p:sp>
        <p:nvSpPr>
          <p:cNvPr id="45" name="Text Box 40">
            <a:extLst>
              <a:ext uri="{FF2B5EF4-FFF2-40B4-BE49-F238E27FC236}">
                <a16:creationId xmlns:a16="http://schemas.microsoft.com/office/drawing/2014/main" id="{E1196E30-87B2-8F2E-899D-E0B2AE1FC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97" y="3420059"/>
            <a:ext cx="104387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>
                <a:solidFill>
                  <a:srgbClr val="990000"/>
                </a:solidFill>
              </a:rPr>
              <a:t>Boer-Mulders</a:t>
            </a:r>
          </a:p>
        </p:txBody>
      </p:sp>
      <p:sp>
        <p:nvSpPr>
          <p:cNvPr id="46" name="Text Box 39">
            <a:extLst>
              <a:ext uri="{FF2B5EF4-FFF2-40B4-BE49-F238E27FC236}">
                <a16:creationId xmlns:a16="http://schemas.microsoft.com/office/drawing/2014/main" id="{276896C3-1416-CCC5-CB80-CF639556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27" y="4994066"/>
            <a:ext cx="94128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 err="1"/>
              <a:t>Pretzelosity</a:t>
            </a:r>
            <a:endParaRPr lang="en-US" sz="1050" b="1" dirty="0"/>
          </a:p>
        </p:txBody>
      </p:sp>
      <p:sp>
        <p:nvSpPr>
          <p:cNvPr id="47" name="Text Box 39">
            <a:extLst>
              <a:ext uri="{FF2B5EF4-FFF2-40B4-BE49-F238E27FC236}">
                <a16:creationId xmlns:a16="http://schemas.microsoft.com/office/drawing/2014/main" id="{D650760B-7A87-F2C6-ED6C-375AA9C9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489" y="5865752"/>
            <a:ext cx="96372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/>
              <a:t>Worm Gear</a:t>
            </a:r>
          </a:p>
        </p:txBody>
      </p:sp>
      <p:sp>
        <p:nvSpPr>
          <p:cNvPr id="48" name="Text Box 39">
            <a:extLst>
              <a:ext uri="{FF2B5EF4-FFF2-40B4-BE49-F238E27FC236}">
                <a16:creationId xmlns:a16="http://schemas.microsoft.com/office/drawing/2014/main" id="{BBF81843-A3BB-A401-8D62-640864823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86" y="3820110"/>
            <a:ext cx="96372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/>
              <a:t>Worm Gear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C43253-9FC2-13F5-8593-A09CE0496799}"/>
              </a:ext>
            </a:extLst>
          </p:cNvPr>
          <p:cNvSpPr txBox="1"/>
          <p:nvPr/>
        </p:nvSpPr>
        <p:spPr>
          <a:xfrm>
            <a:off x="1302113" y="6391325"/>
            <a:ext cx="55419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x: momentum fraction carried by struck quark, z: fractional energy of hadron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1B172-E61C-8288-4E0E-AF9843BA57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6599" y="1008837"/>
            <a:ext cx="2097345" cy="1680878"/>
          </a:xfrm>
          <a:prstGeom prst="rect">
            <a:avLst/>
          </a:prstGeom>
        </p:spPr>
      </p:pic>
      <p:pic>
        <p:nvPicPr>
          <p:cNvPr id="50" name="Picture 16">
            <a:extLst>
              <a:ext uri="{FF2B5EF4-FFF2-40B4-BE49-F238E27FC236}">
                <a16:creationId xmlns:a16="http://schemas.microsoft.com/office/drawing/2014/main" id="{ED0BE28E-FBA1-F0BD-DFC0-CD11BBE7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>
            <a:fillRect/>
          </a:stretch>
        </p:blipFill>
        <p:spPr bwMode="auto">
          <a:xfrm>
            <a:off x="8473731" y="2762185"/>
            <a:ext cx="661559" cy="75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8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CA751-82B9-13A2-1858-422D36F7D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FF02-45AB-AB42-97A9-82D67164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physics at an EIC: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A293-643B-6223-935C-434732341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24" y="1112425"/>
            <a:ext cx="8464378" cy="4993659"/>
          </a:xfrm>
        </p:spPr>
        <p:txBody>
          <a:bodyPr/>
          <a:lstStyle/>
          <a:p>
            <a:r>
              <a:rPr lang="en-US" dirty="0"/>
              <a:t>Common theme on EIC impact</a:t>
            </a:r>
          </a:p>
          <a:p>
            <a:pPr lvl="1"/>
            <a:r>
              <a:rPr lang="en-US" dirty="0"/>
              <a:t>Extended </a:t>
            </a:r>
            <a:r>
              <a:rPr lang="en-US" dirty="0">
                <a:solidFill>
                  <a:srgbClr val="C00000"/>
                </a:solidFill>
              </a:rPr>
              <a:t>kinematic coverage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precision</a:t>
            </a:r>
            <a:r>
              <a:rPr lang="en-US" dirty="0"/>
              <a:t>, along with polarization </a:t>
            </a:r>
            <a:br>
              <a:rPr lang="en-US" dirty="0"/>
            </a:br>
            <a:r>
              <a:rPr lang="en-US" dirty="0"/>
              <a:t>and possible beam charge degrees of freedom allow multi-pronged approach </a:t>
            </a:r>
            <a:r>
              <a:rPr lang="en-US" dirty="0">
                <a:sym typeface="Wingdings" pitchFamily="2" charset="2"/>
              </a:rPr>
              <a:t>needed </a:t>
            </a:r>
            <a:r>
              <a:rPr lang="en-US" dirty="0"/>
              <a:t>to extract multidimensional objects</a:t>
            </a:r>
          </a:p>
          <a:p>
            <a:pPr lvl="1"/>
            <a:r>
              <a:rPr lang="en-US" dirty="0"/>
              <a:t>TMD factorization is valid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31FAC-F72E-84A7-2AB6-25D1C788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97384-63CD-F244-6F45-236E2B0F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81" y="3134316"/>
            <a:ext cx="4460228" cy="28875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8850AD-93AC-DEAB-D2B2-FF5AFD156510}"/>
              </a:ext>
            </a:extLst>
          </p:cNvPr>
          <p:cNvCxnSpPr/>
          <p:nvPr/>
        </p:nvCxnSpPr>
        <p:spPr>
          <a:xfrm flipV="1">
            <a:off x="234161" y="2733535"/>
            <a:ext cx="0" cy="3191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CDF22A-E773-A1C6-986D-1FC39FBB34D1}"/>
              </a:ext>
            </a:extLst>
          </p:cNvPr>
          <p:cNvCxnSpPr>
            <a:cxnSpLocks/>
          </p:cNvCxnSpPr>
          <p:nvPr/>
        </p:nvCxnSpPr>
        <p:spPr>
          <a:xfrm flipH="1">
            <a:off x="555298" y="6021861"/>
            <a:ext cx="343929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0EAC30-E071-BC5B-8471-696D05721DC8}"/>
                  </a:ext>
                </a:extLst>
              </p:cNvPr>
              <p:cNvSpPr txBox="1"/>
              <p:nvPr/>
            </p:nvSpPr>
            <p:spPr>
              <a:xfrm>
                <a:off x="555298" y="2680762"/>
                <a:ext cx="6471965" cy="369332"/>
              </a:xfrm>
              <a:prstGeom prst="rect">
                <a:avLst/>
              </a:prstGeom>
              <a:solidFill>
                <a:srgbClr val="92D050">
                  <a:alpha val="41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lever arm: probe evolution, disentangle contributions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0EAC30-E071-BC5B-8471-696D05721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98" y="2680762"/>
                <a:ext cx="6471965" cy="369332"/>
              </a:xfrm>
              <a:prstGeom prst="rect">
                <a:avLst/>
              </a:prstGeom>
              <a:blipFill>
                <a:blip r:embed="rId3"/>
                <a:stretch>
                  <a:fillRect l="-78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D271CD4-915A-2596-7601-C2C6967B0892}"/>
              </a:ext>
            </a:extLst>
          </p:cNvPr>
          <p:cNvGrpSpPr/>
          <p:nvPr/>
        </p:nvGrpSpPr>
        <p:grpSpPr>
          <a:xfrm rot="5400000">
            <a:off x="3832438" y="4771136"/>
            <a:ext cx="517771" cy="3260690"/>
            <a:chOff x="6113295" y="1390509"/>
            <a:chExt cx="1309856" cy="5188682"/>
          </a:xfrm>
        </p:grpSpPr>
        <p:pic>
          <p:nvPicPr>
            <p:cNvPr id="7" name="Picture 4" descr="e_p_wechselwirkung">
              <a:extLst>
                <a:ext uri="{FF2B5EF4-FFF2-40B4-BE49-F238E27FC236}">
                  <a16:creationId xmlns:a16="http://schemas.microsoft.com/office/drawing/2014/main" id="{C8E24A9C-7E83-0662-798B-CE66BEB68A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1955"/>
            <a:stretch/>
          </p:blipFill>
          <p:spPr bwMode="auto">
            <a:xfrm>
              <a:off x="6113295" y="3043897"/>
              <a:ext cx="1309856" cy="353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wellenlaenge_impuls">
              <a:extLst>
                <a:ext uri="{FF2B5EF4-FFF2-40B4-BE49-F238E27FC236}">
                  <a16:creationId xmlns:a16="http://schemas.microsoft.com/office/drawing/2014/main" id="{FB3D2E0E-8380-C0F3-9FE7-9C14D31F1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33486" b="33257"/>
            <a:stretch/>
          </p:blipFill>
          <p:spPr bwMode="auto">
            <a:xfrm>
              <a:off x="6113298" y="1390509"/>
              <a:ext cx="1309853" cy="16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6F34D8-EB40-D26B-0B30-4DCFBBB1E694}"/>
                  </a:ext>
                </a:extLst>
              </p:cNvPr>
              <p:cNvSpPr txBox="1"/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solidFill>
                <a:srgbClr val="92D050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Coverage to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access sea and gluon distributions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6F34D8-EB40-D26B-0B30-4DCFBBB1E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blipFill>
                <a:blip r:embed="rId6"/>
                <a:stretch>
                  <a:fillRect l="-72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169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A1F7-BFE7-4489-00F9-D59FBC6B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E25A-E8DF-6FAF-A2DC-59D9245D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408633"/>
            <a:ext cx="8712418" cy="487490"/>
          </a:xfrm>
        </p:spPr>
        <p:txBody>
          <a:bodyPr/>
          <a:lstStyle/>
          <a:p>
            <a:r>
              <a:rPr lang="en-US" dirty="0"/>
              <a:t>Longitudinal double spin asymmetries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410CA6-2FF5-F36E-C61C-4C7C14DA4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E3844-F719-5E3F-00DA-431DC80638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704AC-1119-011E-409E-78FFABD2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C808D-C482-8881-FEBE-EAC1CE2B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2" y="2504502"/>
            <a:ext cx="3637769" cy="232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63272-4D31-FD0E-F18E-73DEF8945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86" y="2463509"/>
            <a:ext cx="3326963" cy="2361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AB49B38-4FFF-C9C8-68AB-6ABCDB6BC9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975" y="4833064"/>
                <a:ext cx="8772049" cy="15744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Projections for Athena (</a:t>
                </a:r>
                <a:r>
                  <a:rPr lang="en-US" dirty="0">
                    <a:effectLst/>
                  </a:rPr>
                  <a:t>2022 </a:t>
                </a:r>
                <a:r>
                  <a:rPr lang="en-US" i="1" dirty="0">
                    <a:effectLst/>
                  </a:rPr>
                  <a:t>JINST</a:t>
                </a:r>
                <a:r>
                  <a:rPr lang="en-US" dirty="0">
                    <a:effectLst/>
                  </a:rPr>
                  <a:t> </a:t>
                </a:r>
                <a:r>
                  <a:rPr lang="en-US" b="1" dirty="0">
                    <a:effectLst/>
                  </a:rPr>
                  <a:t>17</a:t>
                </a:r>
                <a:r>
                  <a:rPr lang="en-US" dirty="0">
                    <a:effectLst/>
                  </a:rPr>
                  <a:t> P10019)</a:t>
                </a:r>
              </a:p>
              <a:p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point-to-point,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2% </m:t>
                    </m:r>
                  </m:oMath>
                </a14:m>
                <a:r>
                  <a:rPr lang="en-US" dirty="0"/>
                  <a:t>scale uncertainties (from Hera experience)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&gt;0.2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275, </m:t>
                    </m:r>
                  </m:oMath>
                </a14:m>
                <a:r>
                  <a:rPr lang="en-US" dirty="0"/>
                  <a:t>other datasets scaled accordingly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See also double tagged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(D. Nguyen’s talk)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AB49B38-4FFF-C9C8-68AB-6ABCDB6BC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5" y="4833064"/>
                <a:ext cx="8772049" cy="1574478"/>
              </a:xfrm>
              <a:prstGeom prst="rect">
                <a:avLst/>
              </a:prstGeom>
              <a:blipFill>
                <a:blip r:embed="rId5"/>
                <a:stretch>
                  <a:fillRect l="-578" t="-6400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dis1">
            <a:extLst>
              <a:ext uri="{FF2B5EF4-FFF2-40B4-BE49-F238E27FC236}">
                <a16:creationId xmlns:a16="http://schemas.microsoft.com/office/drawing/2014/main" id="{CB0F1305-F709-4365-F254-E65BFC4F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525">
            <a:off x="6053493" y="903234"/>
            <a:ext cx="1274577" cy="1598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6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9E71-1718-8102-B7C0-63FC0AF2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85837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Di-hadrons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340AF9-0858-E503-64C6-D6CDAF8094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3811276" cy="4993659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Only proton data</a:t>
                </a:r>
              </a:p>
              <a:p>
                <a:r>
                  <a:rPr lang="en-US" dirty="0"/>
                  <a:t>No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constraint</a:t>
                </a:r>
              </a:p>
              <a:p>
                <a:r>
                  <a:rPr lang="en-US" dirty="0"/>
                  <a:t>See also </a:t>
                </a:r>
                <a:r>
                  <a:rPr lang="en-US" i="1" dirty="0" err="1"/>
                  <a:t>Phys.Lett.B</a:t>
                </a:r>
                <a:r>
                  <a:rPr lang="en-US" dirty="0"/>
                  <a:t> 816 (2021) 136255 for single hadrons</a:t>
                </a:r>
              </a:p>
              <a:p>
                <a:r>
                  <a:rPr lang="en-US" dirty="0"/>
                  <a:t>Projected to be able to distinguish between lattice and phenomenology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340AF9-0858-E503-64C6-D6CDAF809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3811276" cy="4993659"/>
              </a:xfrm>
              <a:blipFill>
                <a:blip r:embed="rId2"/>
                <a:stretch>
                  <a:fillRect l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B7253-74E8-776B-BACA-3C4F19A6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1BCFC95A-0B72-DB0E-EF92-D01ACABA9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96" y="1922745"/>
            <a:ext cx="4804304" cy="2001793"/>
          </a:xfrm>
          <a:prstGeom prst="rect">
            <a:avLst/>
          </a:prstGeom>
        </p:spPr>
      </p:pic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3773C1FC-EB4B-C1C3-10F1-CC895317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08" y="4241451"/>
            <a:ext cx="3811276" cy="19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7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Precision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/>
                  <a:t> physics at the EIC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Phys.Rev.D 105 (2022) 9, 094033</a:t>
                </a:r>
              </a:p>
              <a:p>
                <a:r>
                  <a:rPr lang="en-US" dirty="0"/>
                  <a:t>Also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→↑</m:t>
                    </m:r>
                  </m:oMath>
                </a14:m>
                <a:r>
                  <a:rPr lang="en-US" dirty="0"/>
                  <a:t> spin transfer, in-jet fragmentation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</a:t>
                </a:r>
              </a:p>
              <a:p>
                <a:r>
                  <a:rPr lang="en-US" dirty="0"/>
                  <a:t>Significant impact of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data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  <a:blipFill>
                <a:blip r:embed="rId3"/>
                <a:stretch>
                  <a:fillRect l="-773" t="-833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BE9F1-B3C3-9AAD-2D42-4616B351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7BBE9-7452-7821-46FD-DE1A61596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73" y="1255736"/>
            <a:ext cx="7259445" cy="5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6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4F26C7-3DCB-C8C0-D932-67422715EC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Impact Twist-3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4F26C7-3DCB-C8C0-D932-67422715E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97E2-AC95-A371-CFCF-FFCBB0A6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A3408-A14C-A040-174C-746784CA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3373D2-9BFF-CCBB-EA3F-CD57D40BCD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2608" y="4836668"/>
                <a:ext cx="8393893" cy="2561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US" dirty="0"/>
                  <a:t> (here projection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3373D2-9BFF-CCBB-EA3F-CD57D40B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608" y="4836668"/>
                <a:ext cx="8393893" cy="2561104"/>
              </a:xfrm>
              <a:prstGeom prst="rect">
                <a:avLst/>
              </a:prstGeom>
              <a:blipFill>
                <a:blip r:embed="rId3"/>
                <a:stretch>
                  <a:fillRect l="-755" t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76472E0-734B-F65D-C80B-1559C111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82" y="2334702"/>
            <a:ext cx="6243649" cy="21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83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\pagestyle{empty}&#10;%\documentclass{slides}&#10;\input epsf&#10;\usepackage{graphicx}&#10;\usepackage{color}&#10;\begin{document}&#10;\begin{table}&#10;\begin{center}&#10;\begin{tabular}{|c|c|c|c|} \hline&#10;N/q &amp; {\color{blue}U} &amp; {\color{green}L} &amp; {\color{red}T} \\ \hline&#10; {U} &amp; ${ \color{blue}  f^\perp }$   &amp; ${ \color{green} g^\perp }$ &amp; ${ \color{red} h, \bf e }$ \\&#10;\hline&#10;{L} &amp; ${\color{blue} f_L^\perp }$ &amp; ${ \color{green} g_L^\perp }$ &amp;    ${\color{red} {\bf h_{L}},e_L}$ \\&#10;\hline&#10; {T} &amp; ${\color{blue} f_{T},f_T^\perp} $ &amp;  ${\color{green} {\bf g_{T}},g_T^\perp }$ &amp;  ${\color{red} h_T, e_T, h_{T}^\perp, e_T^\perp }$ \\&#10;\hline&#10;\end{tabular}&#10;\end{center}&#10;\end{table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63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327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119107</TotalTime>
  <Words>1449</Words>
  <Application>Microsoft Macintosh PowerPoint</Application>
  <PresentationFormat>On-screen Show (4:3)</PresentationFormat>
  <Paragraphs>314</Paragraphs>
  <Slides>39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.PingFangSC-Regular</vt:lpstr>
      <vt:lpstr>Arial</vt:lpstr>
      <vt:lpstr>Calibri</vt:lpstr>
      <vt:lpstr>Calibri Light</vt:lpstr>
      <vt:lpstr>Cambria Math</vt:lpstr>
      <vt:lpstr>Liberation Sans</vt:lpstr>
      <vt:lpstr>PingFangSC-Regular</vt:lpstr>
      <vt:lpstr>Tahoma</vt:lpstr>
      <vt:lpstr>Times New Roman</vt:lpstr>
      <vt:lpstr>Wingdings</vt:lpstr>
      <vt:lpstr>Office Theme</vt:lpstr>
      <vt:lpstr>Document</vt:lpstr>
      <vt:lpstr>Equation</vt:lpstr>
      <vt:lpstr>SIDIS Program at the EIC</vt:lpstr>
      <vt:lpstr>SIDIS is a premier tool to probe the quark and gluon degrees of freedom</vt:lpstr>
      <vt:lpstr>SIDIS cross-section</vt:lpstr>
      <vt:lpstr>SIDIS X-section in the Parton Model</vt:lpstr>
      <vt:lpstr>SIDIS physics at an EIC: Coverage</vt:lpstr>
      <vt:lpstr>Longitudinal double spin asymmetries </vt:lpstr>
      <vt:lpstr>Example: Transversity Extraction from Di-hadrons</vt:lpstr>
      <vt:lpstr>Precision Λ physics at the EIC</vt:lpstr>
      <vt:lpstr>Impact Twist-3 PDF g_T</vt:lpstr>
      <vt:lpstr>EIC kinematic leverarm provides Insight into Evolution</vt:lpstr>
      <vt:lpstr>EIC kinematic leverarm provides Insight into Evolution</vt:lpstr>
      <vt:lpstr>Di-hadrons to access saturation</vt:lpstr>
      <vt:lpstr>Early Running Constraints</vt:lpstr>
      <vt:lpstr>BSAs and Lambdas with early data</vt:lpstr>
      <vt:lpstr>Transverse Single Spin Asymmetries  at 10 fb^(-1)</vt:lpstr>
      <vt:lpstr>(nFF)</vt:lpstr>
      <vt:lpstr>Unpolarized TMDs</vt:lpstr>
      <vt:lpstr>Di-hadrons to access saturation</vt:lpstr>
      <vt:lpstr>Summary &amp; Conclusion</vt:lpstr>
      <vt:lpstr>Backup</vt:lpstr>
      <vt:lpstr>Validations of Theory Framework</vt:lpstr>
      <vt:lpstr>Access to TMDs: Kinematic factors </vt:lpstr>
      <vt:lpstr>Statistical uncertainty scaling factor for 18x275</vt:lpstr>
      <vt:lpstr>Depolarization Factors </vt:lpstr>
      <vt:lpstr>PowerPoint Presentation</vt:lpstr>
      <vt:lpstr>PowerPoint Presentation</vt:lpstr>
      <vt:lpstr>PowerPoint Presentation</vt:lpstr>
      <vt:lpstr>Unpolarized PDFs</vt:lpstr>
      <vt:lpstr>PowerPoint Presentation</vt:lpstr>
      <vt:lpstr>Beyond the parton picture</vt:lpstr>
      <vt:lpstr>He^3  Double Tagging at the EIC allows clean neutron measurement</vt:lpstr>
      <vt:lpstr>Example: transversity extraction from Jlab and the EIC</vt:lpstr>
      <vt:lpstr>What makes the  EIC era?</vt:lpstr>
      <vt:lpstr>Momentum structure in the parton model parametrized by TMDs (spin ½ )</vt:lpstr>
      <vt:lpstr>Kinematic comparisons</vt:lpstr>
      <vt:lpstr>Lambda feed-down composition vs JLab20</vt:lpstr>
      <vt:lpstr>PowerPoint Presentation</vt:lpstr>
      <vt:lpstr>Order of magnitude in luminosity depending on √s (beware of projections with fixed ∫L)</vt:lpstr>
      <vt:lpstr>Wide Coverage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Anselm Vossen, Ph.D.</cp:lastModifiedBy>
  <cp:revision>1098</cp:revision>
  <cp:lastPrinted>2018-10-15T14:48:16Z</cp:lastPrinted>
  <dcterms:created xsi:type="dcterms:W3CDTF">2017-10-25T13:41:42Z</dcterms:created>
  <dcterms:modified xsi:type="dcterms:W3CDTF">2025-02-25T19:39:40Z</dcterms:modified>
</cp:coreProperties>
</file>