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346" r:id="rId1"/>
  </p:sldMasterIdLst>
  <p:notesMasterIdLst>
    <p:notesMasterId r:id="rId44"/>
  </p:notesMasterIdLst>
  <p:handoutMasterIdLst>
    <p:handoutMasterId r:id="rId45"/>
  </p:handoutMasterIdLst>
  <p:sldIdLst>
    <p:sldId id="942" r:id="rId2"/>
    <p:sldId id="1095" r:id="rId3"/>
    <p:sldId id="1098" r:id="rId4"/>
    <p:sldId id="1107" r:id="rId5"/>
    <p:sldId id="1106" r:id="rId6"/>
    <p:sldId id="1099" r:id="rId7"/>
    <p:sldId id="1108" r:id="rId8"/>
    <p:sldId id="1076" r:id="rId9"/>
    <p:sldId id="1102" r:id="rId10"/>
    <p:sldId id="947" r:id="rId11"/>
    <p:sldId id="894" r:id="rId12"/>
    <p:sldId id="1109" r:id="rId13"/>
    <p:sldId id="933" r:id="rId14"/>
    <p:sldId id="1110" r:id="rId15"/>
    <p:sldId id="1113" r:id="rId16"/>
    <p:sldId id="1111" r:id="rId17"/>
    <p:sldId id="1064" r:id="rId18"/>
    <p:sldId id="1077" r:id="rId19"/>
    <p:sldId id="1081" r:id="rId20"/>
    <p:sldId id="1094" r:id="rId21"/>
    <p:sldId id="267" r:id="rId22"/>
    <p:sldId id="269" r:id="rId23"/>
    <p:sldId id="282" r:id="rId24"/>
    <p:sldId id="1100" r:id="rId25"/>
    <p:sldId id="1115" r:id="rId26"/>
    <p:sldId id="260" r:id="rId27"/>
    <p:sldId id="943" r:id="rId28"/>
    <p:sldId id="1013" r:id="rId29"/>
    <p:sldId id="1086" r:id="rId30"/>
    <p:sldId id="287" r:id="rId31"/>
    <p:sldId id="288" r:id="rId32"/>
    <p:sldId id="289" r:id="rId33"/>
    <p:sldId id="1093" r:id="rId34"/>
    <p:sldId id="296" r:id="rId35"/>
    <p:sldId id="281" r:id="rId36"/>
    <p:sldId id="274" r:id="rId37"/>
    <p:sldId id="1103" r:id="rId38"/>
    <p:sldId id="1114" r:id="rId39"/>
    <p:sldId id="1054" r:id="rId40"/>
    <p:sldId id="1104" r:id="rId41"/>
    <p:sldId id="290" r:id="rId42"/>
    <p:sldId id="110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3F3FF"/>
    <a:srgbClr val="AEF769"/>
    <a:srgbClr val="142AD7"/>
    <a:srgbClr val="E700B5"/>
    <a:srgbClr val="FF85FF"/>
    <a:srgbClr val="FFB24A"/>
    <a:srgbClr val="FF0000"/>
    <a:srgbClr val="83FFC1"/>
    <a:srgbClr val="93D715"/>
    <a:srgbClr val="840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2"/>
    <p:restoredTop sz="95959" autoAdjust="0"/>
  </p:normalViewPr>
  <p:slideViewPr>
    <p:cSldViewPr>
      <p:cViewPr>
        <p:scale>
          <a:sx n="81" d="100"/>
          <a:sy n="81" d="100"/>
        </p:scale>
        <p:origin x="1720" y="1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A62A83-4091-49D3-AEAC-9D218B727B5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93DE8-87F8-410E-8DAA-9303F39BA2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Industrial Machine Learning  (ML) tools are used/adapted  to aid computation in Nuclear/Particle Physics</a:t>
          </a:r>
        </a:p>
      </dgm:t>
    </dgm:pt>
    <dgm:pt modelId="{EAB2D123-E4C4-4757-A4E1-7A39680E838E}" type="parTrans" cxnId="{08303DFD-E96E-4BCA-8FCD-B7D37958C4EF}">
      <dgm:prSet/>
      <dgm:spPr/>
      <dgm:t>
        <a:bodyPr/>
        <a:lstStyle/>
        <a:p>
          <a:endParaRPr lang="en-US" sz="1800"/>
        </a:p>
      </dgm:t>
    </dgm:pt>
    <dgm:pt modelId="{6DE76C6C-7011-45D4-B3A9-0DE5028500B9}" type="sibTrans" cxnId="{08303DFD-E96E-4BCA-8FCD-B7D37958C4EF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3C9A7273-C1CD-4CC0-9062-5575FBBD6AD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u="sng" dirty="0"/>
            <a:t>Example</a:t>
          </a:r>
          <a:r>
            <a:rPr lang="en-US" sz="1800" dirty="0"/>
            <a:t>: Ensemble learning methods such as Boosted Decision Trees (BDT) invented for image recognition/object detection used in self-driving cars are used to identify b-hadrons</a:t>
          </a:r>
        </a:p>
      </dgm:t>
    </dgm:pt>
    <dgm:pt modelId="{1A06728F-EA48-4625-B91F-EF2744DDD4B3}" type="parTrans" cxnId="{701A21D1-85CF-42C0-AA00-9D308B2388AB}">
      <dgm:prSet/>
      <dgm:spPr/>
      <dgm:t>
        <a:bodyPr/>
        <a:lstStyle/>
        <a:p>
          <a:endParaRPr lang="en-US" sz="1800"/>
        </a:p>
      </dgm:t>
    </dgm:pt>
    <dgm:pt modelId="{2AE60CF4-F397-4406-A72D-0AC13D23A394}" type="sibTrans" cxnId="{701A21D1-85CF-42C0-AA00-9D308B2388AB}">
      <dgm:prSet/>
      <dgm:spPr/>
      <dgm:t>
        <a:bodyPr/>
        <a:lstStyle/>
        <a:p>
          <a:endParaRPr lang="en-US" sz="1800"/>
        </a:p>
      </dgm:t>
    </dgm:pt>
    <dgm:pt modelId="{BF5CC1DE-70AE-41B1-A4D3-53F54E55224F}" type="pres">
      <dgm:prSet presAssocID="{DFA62A83-4091-49D3-AEAC-9D218B727B59}" presName="root" presStyleCnt="0">
        <dgm:presLayoutVars>
          <dgm:dir/>
          <dgm:resizeHandles val="exact"/>
        </dgm:presLayoutVars>
      </dgm:prSet>
      <dgm:spPr/>
    </dgm:pt>
    <dgm:pt modelId="{71FD1EC4-A4C0-4B40-90FD-B349E3F98B14}" type="pres">
      <dgm:prSet presAssocID="{DFA62A83-4091-49D3-AEAC-9D218B727B59}" presName="container" presStyleCnt="0">
        <dgm:presLayoutVars>
          <dgm:dir/>
          <dgm:resizeHandles val="exact"/>
        </dgm:presLayoutVars>
      </dgm:prSet>
      <dgm:spPr/>
    </dgm:pt>
    <dgm:pt modelId="{3D1B83B8-35CA-4676-935B-54D2B2E456E0}" type="pres">
      <dgm:prSet presAssocID="{AAF93DE8-87F8-410E-8DAA-9303F39BA295}" presName="compNode" presStyleCnt="0"/>
      <dgm:spPr/>
    </dgm:pt>
    <dgm:pt modelId="{46CDAB73-1224-45F8-919E-C0E051A407EC}" type="pres">
      <dgm:prSet presAssocID="{AAF93DE8-87F8-410E-8DAA-9303F39BA295}" presName="iconBgRect" presStyleLbl="bgShp" presStyleIdx="0" presStyleCnt="2"/>
      <dgm:spPr/>
    </dgm:pt>
    <dgm:pt modelId="{04A0D29B-E5AF-4962-905B-1C446F7448DF}" type="pres">
      <dgm:prSet presAssocID="{AAF93DE8-87F8-410E-8DAA-9303F39BA29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1658BBA6-EF09-4316-87E7-73702E0FC737}" type="pres">
      <dgm:prSet presAssocID="{AAF93DE8-87F8-410E-8DAA-9303F39BA295}" presName="spaceRect" presStyleCnt="0"/>
      <dgm:spPr/>
    </dgm:pt>
    <dgm:pt modelId="{611DF319-9688-4644-A462-ABEABF2B18F9}" type="pres">
      <dgm:prSet presAssocID="{AAF93DE8-87F8-410E-8DAA-9303F39BA295}" presName="textRect" presStyleLbl="revTx" presStyleIdx="0" presStyleCnt="2">
        <dgm:presLayoutVars>
          <dgm:chMax val="1"/>
          <dgm:chPref val="1"/>
        </dgm:presLayoutVars>
      </dgm:prSet>
      <dgm:spPr/>
    </dgm:pt>
    <dgm:pt modelId="{E8FA1658-9E26-4B2D-A231-88E4A80DD407}" type="pres">
      <dgm:prSet presAssocID="{6DE76C6C-7011-45D4-B3A9-0DE5028500B9}" presName="sibTrans" presStyleLbl="sibTrans2D1" presStyleIdx="0" presStyleCnt="0"/>
      <dgm:spPr/>
    </dgm:pt>
    <dgm:pt modelId="{25F58C21-2431-4139-BABC-1CB9C8DCA896}" type="pres">
      <dgm:prSet presAssocID="{3C9A7273-C1CD-4CC0-9062-5575FBBD6ADE}" presName="compNode" presStyleCnt="0"/>
      <dgm:spPr/>
    </dgm:pt>
    <dgm:pt modelId="{86C186C4-8BDE-4825-99B5-A5A185B7BB71}" type="pres">
      <dgm:prSet presAssocID="{3C9A7273-C1CD-4CC0-9062-5575FBBD6ADE}" presName="iconBgRect" presStyleLbl="bgShp" presStyleIdx="1" presStyleCnt="2"/>
      <dgm:spPr/>
    </dgm:pt>
    <dgm:pt modelId="{A9E7648E-8796-4D7E-BE43-1B54315BC1B2}" type="pres">
      <dgm:prSet presAssocID="{3C9A7273-C1CD-4CC0-9062-5575FBBD6AD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9F330BE9-7573-4026-B38C-9CB448CFAF00}" type="pres">
      <dgm:prSet presAssocID="{3C9A7273-C1CD-4CC0-9062-5575FBBD6ADE}" presName="spaceRect" presStyleCnt="0"/>
      <dgm:spPr/>
    </dgm:pt>
    <dgm:pt modelId="{E85BABAB-B22E-47BB-B99E-7DBADFB032FE}" type="pres">
      <dgm:prSet presAssocID="{3C9A7273-C1CD-4CC0-9062-5575FBBD6AD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722D834-FE62-5349-BC99-A2E6D41E63D3}" type="presOf" srcId="{3C9A7273-C1CD-4CC0-9062-5575FBBD6ADE}" destId="{E85BABAB-B22E-47BB-B99E-7DBADFB032FE}" srcOrd="0" destOrd="0" presId="urn:microsoft.com/office/officeart/2018/2/layout/IconCircleList"/>
    <dgm:cxn modelId="{19AE5A3F-B654-DD4B-AC40-425082B0D946}" type="presOf" srcId="{6DE76C6C-7011-45D4-B3A9-0DE5028500B9}" destId="{E8FA1658-9E26-4B2D-A231-88E4A80DD407}" srcOrd="0" destOrd="0" presId="urn:microsoft.com/office/officeart/2018/2/layout/IconCircleList"/>
    <dgm:cxn modelId="{C7EB9579-BCFA-2A49-B4E3-996742BFC13E}" type="presOf" srcId="{AAF93DE8-87F8-410E-8DAA-9303F39BA295}" destId="{611DF319-9688-4644-A462-ABEABF2B18F9}" srcOrd="0" destOrd="0" presId="urn:microsoft.com/office/officeart/2018/2/layout/IconCircleList"/>
    <dgm:cxn modelId="{701A21D1-85CF-42C0-AA00-9D308B2388AB}" srcId="{DFA62A83-4091-49D3-AEAC-9D218B727B59}" destId="{3C9A7273-C1CD-4CC0-9062-5575FBBD6ADE}" srcOrd="1" destOrd="0" parTransId="{1A06728F-EA48-4625-B91F-EF2744DDD4B3}" sibTransId="{2AE60CF4-F397-4406-A72D-0AC13D23A394}"/>
    <dgm:cxn modelId="{75562DD6-528A-D242-A513-C04A6C9A00A4}" type="presOf" srcId="{DFA62A83-4091-49D3-AEAC-9D218B727B59}" destId="{BF5CC1DE-70AE-41B1-A4D3-53F54E55224F}" srcOrd="0" destOrd="0" presId="urn:microsoft.com/office/officeart/2018/2/layout/IconCircleList"/>
    <dgm:cxn modelId="{08303DFD-E96E-4BCA-8FCD-B7D37958C4EF}" srcId="{DFA62A83-4091-49D3-AEAC-9D218B727B59}" destId="{AAF93DE8-87F8-410E-8DAA-9303F39BA295}" srcOrd="0" destOrd="0" parTransId="{EAB2D123-E4C4-4757-A4E1-7A39680E838E}" sibTransId="{6DE76C6C-7011-45D4-B3A9-0DE5028500B9}"/>
    <dgm:cxn modelId="{F10BD879-7540-174B-86F2-256CF84992FC}" type="presParOf" srcId="{BF5CC1DE-70AE-41B1-A4D3-53F54E55224F}" destId="{71FD1EC4-A4C0-4B40-90FD-B349E3F98B14}" srcOrd="0" destOrd="0" presId="urn:microsoft.com/office/officeart/2018/2/layout/IconCircleList"/>
    <dgm:cxn modelId="{2A3DA5A2-89EC-4341-9899-5D3EBD3580BF}" type="presParOf" srcId="{71FD1EC4-A4C0-4B40-90FD-B349E3F98B14}" destId="{3D1B83B8-35CA-4676-935B-54D2B2E456E0}" srcOrd="0" destOrd="0" presId="urn:microsoft.com/office/officeart/2018/2/layout/IconCircleList"/>
    <dgm:cxn modelId="{29DAAEB1-390B-BB41-93CB-A0229608B0B5}" type="presParOf" srcId="{3D1B83B8-35CA-4676-935B-54D2B2E456E0}" destId="{46CDAB73-1224-45F8-919E-C0E051A407EC}" srcOrd="0" destOrd="0" presId="urn:microsoft.com/office/officeart/2018/2/layout/IconCircleList"/>
    <dgm:cxn modelId="{5E6E819C-B23E-B245-A468-1E31DCC42055}" type="presParOf" srcId="{3D1B83B8-35CA-4676-935B-54D2B2E456E0}" destId="{04A0D29B-E5AF-4962-905B-1C446F7448DF}" srcOrd="1" destOrd="0" presId="urn:microsoft.com/office/officeart/2018/2/layout/IconCircleList"/>
    <dgm:cxn modelId="{14A41593-2085-8F4E-9839-AE7A95B7C6D9}" type="presParOf" srcId="{3D1B83B8-35CA-4676-935B-54D2B2E456E0}" destId="{1658BBA6-EF09-4316-87E7-73702E0FC737}" srcOrd="2" destOrd="0" presId="urn:microsoft.com/office/officeart/2018/2/layout/IconCircleList"/>
    <dgm:cxn modelId="{894F0CD3-34DE-5D44-8C7E-91BC9E373F2D}" type="presParOf" srcId="{3D1B83B8-35CA-4676-935B-54D2B2E456E0}" destId="{611DF319-9688-4644-A462-ABEABF2B18F9}" srcOrd="3" destOrd="0" presId="urn:microsoft.com/office/officeart/2018/2/layout/IconCircleList"/>
    <dgm:cxn modelId="{2DBD6B6B-5BE8-474B-BED7-607E888AE579}" type="presParOf" srcId="{71FD1EC4-A4C0-4B40-90FD-B349E3F98B14}" destId="{E8FA1658-9E26-4B2D-A231-88E4A80DD407}" srcOrd="1" destOrd="0" presId="urn:microsoft.com/office/officeart/2018/2/layout/IconCircleList"/>
    <dgm:cxn modelId="{98D55CFE-942D-BE4C-A06A-484C19A98148}" type="presParOf" srcId="{71FD1EC4-A4C0-4B40-90FD-B349E3F98B14}" destId="{25F58C21-2431-4139-BABC-1CB9C8DCA896}" srcOrd="2" destOrd="0" presId="urn:microsoft.com/office/officeart/2018/2/layout/IconCircleList"/>
    <dgm:cxn modelId="{CB11872D-9A77-0B42-B86C-52A7E96EA793}" type="presParOf" srcId="{25F58C21-2431-4139-BABC-1CB9C8DCA896}" destId="{86C186C4-8BDE-4825-99B5-A5A185B7BB71}" srcOrd="0" destOrd="0" presId="urn:microsoft.com/office/officeart/2018/2/layout/IconCircleList"/>
    <dgm:cxn modelId="{5CF982A9-5791-3144-BA9B-3A94173D856B}" type="presParOf" srcId="{25F58C21-2431-4139-BABC-1CB9C8DCA896}" destId="{A9E7648E-8796-4D7E-BE43-1B54315BC1B2}" srcOrd="1" destOrd="0" presId="urn:microsoft.com/office/officeart/2018/2/layout/IconCircleList"/>
    <dgm:cxn modelId="{0C6B5819-9A80-B946-A33F-50CD894740C6}" type="presParOf" srcId="{25F58C21-2431-4139-BABC-1CB9C8DCA896}" destId="{9F330BE9-7573-4026-B38C-9CB448CFAF00}" srcOrd="2" destOrd="0" presId="urn:microsoft.com/office/officeart/2018/2/layout/IconCircleList"/>
    <dgm:cxn modelId="{624309D2-A586-BC4C-B84B-D335B9AC38C9}" type="presParOf" srcId="{25F58C21-2431-4139-BABC-1CB9C8DCA896}" destId="{E85BABAB-B22E-47BB-B99E-7DBADFB032FE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0325F2-B3C3-7F42-92C1-E549227FC009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74E074-D33F-D84C-8C2F-A07E66E53550}">
      <dgm:prSet phldrT="[Text]"/>
      <dgm:spPr/>
      <dgm:t>
        <a:bodyPr/>
        <a:lstStyle/>
        <a:p>
          <a:r>
            <a:rPr lang="en-US" dirty="0"/>
            <a:t>Experimental data</a:t>
          </a:r>
        </a:p>
      </dgm:t>
    </dgm:pt>
    <dgm:pt modelId="{23042EAB-0538-A445-B489-0AB08B808092}" type="parTrans" cxnId="{30724101-B5E0-DD4A-BDB2-A3B56806DE27}">
      <dgm:prSet/>
      <dgm:spPr/>
      <dgm:t>
        <a:bodyPr/>
        <a:lstStyle/>
        <a:p>
          <a:endParaRPr lang="en-US"/>
        </a:p>
      </dgm:t>
    </dgm:pt>
    <dgm:pt modelId="{0290B51E-2DDF-0047-82DA-9304C4B88746}" type="sibTrans" cxnId="{30724101-B5E0-DD4A-BDB2-A3B56806DE27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E6C7BEF0-A81D-9A49-AE0D-B86D83FC2EB6}">
      <dgm:prSet phldrT="[Text]"/>
      <dgm:spPr/>
      <dgm:t>
        <a:bodyPr/>
        <a:lstStyle/>
        <a:p>
          <a:r>
            <a:rPr lang="en-US" dirty="0"/>
            <a:t>Suggest</a:t>
          </a:r>
          <a:r>
            <a:rPr lang="en-US" baseline="0" dirty="0"/>
            <a:t> interpretation</a:t>
          </a:r>
          <a:endParaRPr lang="en-US" dirty="0"/>
        </a:p>
      </dgm:t>
    </dgm:pt>
    <dgm:pt modelId="{D1BEC24B-5ADF-A144-B34A-0F939F3F612E}" type="parTrans" cxnId="{79488D06-1A4C-1F46-8B35-491B0A81F123}">
      <dgm:prSet/>
      <dgm:spPr/>
      <dgm:t>
        <a:bodyPr/>
        <a:lstStyle/>
        <a:p>
          <a:endParaRPr lang="en-US"/>
        </a:p>
      </dgm:t>
    </dgm:pt>
    <dgm:pt modelId="{13BA4C2E-E58F-5242-AACB-7E1430905918}" type="sibTrans" cxnId="{79488D06-1A4C-1F46-8B35-491B0A81F12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DA98E38C-9F57-6E44-B5B8-C74C346E433B}">
      <dgm:prSet phldrT="[Text]"/>
      <dgm:spPr/>
      <dgm:t>
        <a:bodyPr/>
        <a:lstStyle/>
        <a:p>
          <a:r>
            <a:rPr lang="en-US" dirty="0"/>
            <a:t>Prediction/Analysis</a:t>
          </a:r>
        </a:p>
      </dgm:t>
    </dgm:pt>
    <dgm:pt modelId="{C03C76BF-3499-3544-9868-286ADEC4453A}" type="parTrans" cxnId="{996D5C14-3C87-224E-A94A-0DD6CF3885F2}">
      <dgm:prSet/>
      <dgm:spPr/>
      <dgm:t>
        <a:bodyPr/>
        <a:lstStyle/>
        <a:p>
          <a:endParaRPr lang="en-US"/>
        </a:p>
      </dgm:t>
    </dgm:pt>
    <dgm:pt modelId="{89029ECD-A301-1941-817B-3A26B2665529}" type="sibTrans" cxnId="{996D5C14-3C87-224E-A94A-0DD6CF3885F2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75E660DB-18A8-FB45-AF3E-144A487187EB}">
      <dgm:prSet phldrT="[Text]"/>
      <dgm:spPr/>
      <dgm:t>
        <a:bodyPr/>
        <a:lstStyle/>
        <a:p>
          <a:r>
            <a:rPr lang="en-US" dirty="0"/>
            <a:t>Test</a:t>
          </a:r>
        </a:p>
      </dgm:t>
    </dgm:pt>
    <dgm:pt modelId="{EDC1BCE0-13C8-604E-9850-49050C5C160F}" type="parTrans" cxnId="{CBABF6C9-9F44-814D-AE75-628BA73BF493}">
      <dgm:prSet/>
      <dgm:spPr/>
      <dgm:t>
        <a:bodyPr/>
        <a:lstStyle/>
        <a:p>
          <a:endParaRPr lang="en-US"/>
        </a:p>
      </dgm:t>
    </dgm:pt>
    <dgm:pt modelId="{7ED29400-2C26-384B-9837-68A5B374286E}" type="sibTrans" cxnId="{CBABF6C9-9F44-814D-AE75-628BA73BF49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EA530D07-2278-3A48-9978-031CD86941D5}" type="pres">
      <dgm:prSet presAssocID="{970325F2-B3C3-7F42-92C1-E549227FC009}" presName="cycle" presStyleCnt="0">
        <dgm:presLayoutVars>
          <dgm:dir/>
          <dgm:resizeHandles val="exact"/>
        </dgm:presLayoutVars>
      </dgm:prSet>
      <dgm:spPr/>
    </dgm:pt>
    <dgm:pt modelId="{87918495-1002-0349-970E-9F9474F23B17}" type="pres">
      <dgm:prSet presAssocID="{1874E074-D33F-D84C-8C2F-A07E66E53550}" presName="node" presStyleLbl="node1" presStyleIdx="0" presStyleCnt="4" custRadScaleRad="100142" custRadScaleInc="10170">
        <dgm:presLayoutVars>
          <dgm:bulletEnabled val="1"/>
        </dgm:presLayoutVars>
      </dgm:prSet>
      <dgm:spPr/>
    </dgm:pt>
    <dgm:pt modelId="{611B61F5-2476-A147-8345-85C6252EC829}" type="pres">
      <dgm:prSet presAssocID="{1874E074-D33F-D84C-8C2F-A07E66E53550}" presName="spNode" presStyleCnt="0"/>
      <dgm:spPr/>
    </dgm:pt>
    <dgm:pt modelId="{7D5125E5-5406-554F-BE47-A579642D85BC}" type="pres">
      <dgm:prSet presAssocID="{0290B51E-2DDF-0047-82DA-9304C4B88746}" presName="sibTrans" presStyleLbl="sibTrans1D1" presStyleIdx="0" presStyleCnt="4"/>
      <dgm:spPr/>
    </dgm:pt>
    <dgm:pt modelId="{EF0103B9-98D0-F748-8101-8CF695D6D1C6}" type="pres">
      <dgm:prSet presAssocID="{E6C7BEF0-A81D-9A49-AE0D-B86D83FC2EB6}" presName="node" presStyleLbl="node1" presStyleIdx="1" presStyleCnt="4">
        <dgm:presLayoutVars>
          <dgm:bulletEnabled val="1"/>
        </dgm:presLayoutVars>
      </dgm:prSet>
      <dgm:spPr/>
    </dgm:pt>
    <dgm:pt modelId="{E951A8F9-3E5D-7342-A799-2CB10ABF8973}" type="pres">
      <dgm:prSet presAssocID="{E6C7BEF0-A81D-9A49-AE0D-B86D83FC2EB6}" presName="spNode" presStyleCnt="0"/>
      <dgm:spPr/>
    </dgm:pt>
    <dgm:pt modelId="{F821FF2C-59A2-C341-B16B-ABD9B6AA36DE}" type="pres">
      <dgm:prSet presAssocID="{13BA4C2E-E58F-5242-AACB-7E1430905918}" presName="sibTrans" presStyleLbl="sibTrans1D1" presStyleIdx="1" presStyleCnt="4"/>
      <dgm:spPr/>
    </dgm:pt>
    <dgm:pt modelId="{8D0A5212-F6F5-964B-9075-1F441CE62E0C}" type="pres">
      <dgm:prSet presAssocID="{DA98E38C-9F57-6E44-B5B8-C74C346E433B}" presName="node" presStyleLbl="node1" presStyleIdx="2" presStyleCnt="4">
        <dgm:presLayoutVars>
          <dgm:bulletEnabled val="1"/>
        </dgm:presLayoutVars>
      </dgm:prSet>
      <dgm:spPr/>
    </dgm:pt>
    <dgm:pt modelId="{B6BE7E0E-26C7-314E-AC8D-8571B1697B9A}" type="pres">
      <dgm:prSet presAssocID="{DA98E38C-9F57-6E44-B5B8-C74C346E433B}" presName="spNode" presStyleCnt="0"/>
      <dgm:spPr/>
    </dgm:pt>
    <dgm:pt modelId="{B99DB180-9B40-5342-A349-E39E7A5BB0AA}" type="pres">
      <dgm:prSet presAssocID="{89029ECD-A301-1941-817B-3A26B2665529}" presName="sibTrans" presStyleLbl="sibTrans1D1" presStyleIdx="2" presStyleCnt="4"/>
      <dgm:spPr/>
    </dgm:pt>
    <dgm:pt modelId="{5B657BF9-B1CE-DD40-860A-A4F0542FB980}" type="pres">
      <dgm:prSet presAssocID="{75E660DB-18A8-FB45-AF3E-144A487187EB}" presName="node" presStyleLbl="node1" presStyleIdx="3" presStyleCnt="4">
        <dgm:presLayoutVars>
          <dgm:bulletEnabled val="1"/>
        </dgm:presLayoutVars>
      </dgm:prSet>
      <dgm:spPr/>
    </dgm:pt>
    <dgm:pt modelId="{63D6E5C0-B784-1E4F-8EF9-3E6667DBFDFE}" type="pres">
      <dgm:prSet presAssocID="{75E660DB-18A8-FB45-AF3E-144A487187EB}" presName="spNode" presStyleCnt="0"/>
      <dgm:spPr/>
    </dgm:pt>
    <dgm:pt modelId="{7A3BACE2-1D67-1146-8AAD-AF39BF36760E}" type="pres">
      <dgm:prSet presAssocID="{7ED29400-2C26-384B-9837-68A5B374286E}" presName="sibTrans" presStyleLbl="sibTrans1D1" presStyleIdx="3" presStyleCnt="4"/>
      <dgm:spPr/>
    </dgm:pt>
  </dgm:ptLst>
  <dgm:cxnLst>
    <dgm:cxn modelId="{30724101-B5E0-DD4A-BDB2-A3B56806DE27}" srcId="{970325F2-B3C3-7F42-92C1-E549227FC009}" destId="{1874E074-D33F-D84C-8C2F-A07E66E53550}" srcOrd="0" destOrd="0" parTransId="{23042EAB-0538-A445-B489-0AB08B808092}" sibTransId="{0290B51E-2DDF-0047-82DA-9304C4B88746}"/>
    <dgm:cxn modelId="{79488D06-1A4C-1F46-8B35-491B0A81F123}" srcId="{970325F2-B3C3-7F42-92C1-E549227FC009}" destId="{E6C7BEF0-A81D-9A49-AE0D-B86D83FC2EB6}" srcOrd="1" destOrd="0" parTransId="{D1BEC24B-5ADF-A144-B34A-0F939F3F612E}" sibTransId="{13BA4C2E-E58F-5242-AACB-7E1430905918}"/>
    <dgm:cxn modelId="{996D5C14-3C87-224E-A94A-0DD6CF3885F2}" srcId="{970325F2-B3C3-7F42-92C1-E549227FC009}" destId="{DA98E38C-9F57-6E44-B5B8-C74C346E433B}" srcOrd="2" destOrd="0" parTransId="{C03C76BF-3499-3544-9868-286ADEC4453A}" sibTransId="{89029ECD-A301-1941-817B-3A26B2665529}"/>
    <dgm:cxn modelId="{3A2CCD14-B8D2-FB48-BE85-20BF45AF362D}" type="presOf" srcId="{75E660DB-18A8-FB45-AF3E-144A487187EB}" destId="{5B657BF9-B1CE-DD40-860A-A4F0542FB980}" srcOrd="0" destOrd="0" presId="urn:microsoft.com/office/officeart/2005/8/layout/cycle5"/>
    <dgm:cxn modelId="{FB201325-8952-B748-A413-41F7CA17D7D8}" type="presOf" srcId="{0290B51E-2DDF-0047-82DA-9304C4B88746}" destId="{7D5125E5-5406-554F-BE47-A579642D85BC}" srcOrd="0" destOrd="0" presId="urn:microsoft.com/office/officeart/2005/8/layout/cycle5"/>
    <dgm:cxn modelId="{D30C6C27-8AE8-5646-885D-A6DC24C0563E}" type="presOf" srcId="{13BA4C2E-E58F-5242-AACB-7E1430905918}" destId="{F821FF2C-59A2-C341-B16B-ABD9B6AA36DE}" srcOrd="0" destOrd="0" presId="urn:microsoft.com/office/officeart/2005/8/layout/cycle5"/>
    <dgm:cxn modelId="{DF157A56-82C1-C24A-9593-FE21815E55AF}" type="presOf" srcId="{1874E074-D33F-D84C-8C2F-A07E66E53550}" destId="{87918495-1002-0349-970E-9F9474F23B17}" srcOrd="0" destOrd="0" presId="urn:microsoft.com/office/officeart/2005/8/layout/cycle5"/>
    <dgm:cxn modelId="{7B46FA66-DAEC-6B4C-9062-AB1826343E5B}" type="presOf" srcId="{DA98E38C-9F57-6E44-B5B8-C74C346E433B}" destId="{8D0A5212-F6F5-964B-9075-1F441CE62E0C}" srcOrd="0" destOrd="0" presId="urn:microsoft.com/office/officeart/2005/8/layout/cycle5"/>
    <dgm:cxn modelId="{5A4B1378-80CE-0A43-A38A-4513994A7282}" type="presOf" srcId="{89029ECD-A301-1941-817B-3A26B2665529}" destId="{B99DB180-9B40-5342-A349-E39E7A5BB0AA}" srcOrd="0" destOrd="0" presId="urn:microsoft.com/office/officeart/2005/8/layout/cycle5"/>
    <dgm:cxn modelId="{71E6057B-1920-B04B-94FE-D44A611D6F3C}" type="presOf" srcId="{7ED29400-2C26-384B-9837-68A5B374286E}" destId="{7A3BACE2-1D67-1146-8AAD-AF39BF36760E}" srcOrd="0" destOrd="0" presId="urn:microsoft.com/office/officeart/2005/8/layout/cycle5"/>
    <dgm:cxn modelId="{CBABF6C9-9F44-814D-AE75-628BA73BF493}" srcId="{970325F2-B3C3-7F42-92C1-E549227FC009}" destId="{75E660DB-18A8-FB45-AF3E-144A487187EB}" srcOrd="3" destOrd="0" parTransId="{EDC1BCE0-13C8-604E-9850-49050C5C160F}" sibTransId="{7ED29400-2C26-384B-9837-68A5B374286E}"/>
    <dgm:cxn modelId="{643A5CF5-7179-B645-BE14-57C896289D04}" type="presOf" srcId="{970325F2-B3C3-7F42-92C1-E549227FC009}" destId="{EA530D07-2278-3A48-9978-031CD86941D5}" srcOrd="0" destOrd="0" presId="urn:microsoft.com/office/officeart/2005/8/layout/cycle5"/>
    <dgm:cxn modelId="{B70F9FFB-4CBA-E544-9BED-370A45EC2E20}" type="presOf" srcId="{E6C7BEF0-A81D-9A49-AE0D-B86D83FC2EB6}" destId="{EF0103B9-98D0-F748-8101-8CF695D6D1C6}" srcOrd="0" destOrd="0" presId="urn:microsoft.com/office/officeart/2005/8/layout/cycle5"/>
    <dgm:cxn modelId="{92B86EF0-B25E-4143-8988-7FBC6888927D}" type="presParOf" srcId="{EA530D07-2278-3A48-9978-031CD86941D5}" destId="{87918495-1002-0349-970E-9F9474F23B17}" srcOrd="0" destOrd="0" presId="urn:microsoft.com/office/officeart/2005/8/layout/cycle5"/>
    <dgm:cxn modelId="{0B19D3E4-151E-7C41-AAB1-883EEDFBC6AC}" type="presParOf" srcId="{EA530D07-2278-3A48-9978-031CD86941D5}" destId="{611B61F5-2476-A147-8345-85C6252EC829}" srcOrd="1" destOrd="0" presId="urn:microsoft.com/office/officeart/2005/8/layout/cycle5"/>
    <dgm:cxn modelId="{FDB05277-3F00-B746-B224-3615A455B998}" type="presParOf" srcId="{EA530D07-2278-3A48-9978-031CD86941D5}" destId="{7D5125E5-5406-554F-BE47-A579642D85BC}" srcOrd="2" destOrd="0" presId="urn:microsoft.com/office/officeart/2005/8/layout/cycle5"/>
    <dgm:cxn modelId="{953E5222-DAE7-F34E-821D-9A287A42D225}" type="presParOf" srcId="{EA530D07-2278-3A48-9978-031CD86941D5}" destId="{EF0103B9-98D0-F748-8101-8CF695D6D1C6}" srcOrd="3" destOrd="0" presId="urn:microsoft.com/office/officeart/2005/8/layout/cycle5"/>
    <dgm:cxn modelId="{FEFE0942-CC54-6F4B-8238-2C60170C3666}" type="presParOf" srcId="{EA530D07-2278-3A48-9978-031CD86941D5}" destId="{E951A8F9-3E5D-7342-A799-2CB10ABF8973}" srcOrd="4" destOrd="0" presId="urn:microsoft.com/office/officeart/2005/8/layout/cycle5"/>
    <dgm:cxn modelId="{9A2DB6F7-C83B-874A-86C0-68C78E99AC4B}" type="presParOf" srcId="{EA530D07-2278-3A48-9978-031CD86941D5}" destId="{F821FF2C-59A2-C341-B16B-ABD9B6AA36DE}" srcOrd="5" destOrd="0" presId="urn:microsoft.com/office/officeart/2005/8/layout/cycle5"/>
    <dgm:cxn modelId="{CB3F6C17-6E82-C74A-AA82-D3D529EE170E}" type="presParOf" srcId="{EA530D07-2278-3A48-9978-031CD86941D5}" destId="{8D0A5212-F6F5-964B-9075-1F441CE62E0C}" srcOrd="6" destOrd="0" presId="urn:microsoft.com/office/officeart/2005/8/layout/cycle5"/>
    <dgm:cxn modelId="{24A8E4C8-2313-2946-9A60-8F6B86231BBB}" type="presParOf" srcId="{EA530D07-2278-3A48-9978-031CD86941D5}" destId="{B6BE7E0E-26C7-314E-AC8D-8571B1697B9A}" srcOrd="7" destOrd="0" presId="urn:microsoft.com/office/officeart/2005/8/layout/cycle5"/>
    <dgm:cxn modelId="{E99F1F5A-0B15-1442-A033-4ABB80C42607}" type="presParOf" srcId="{EA530D07-2278-3A48-9978-031CD86941D5}" destId="{B99DB180-9B40-5342-A349-E39E7A5BB0AA}" srcOrd="8" destOrd="0" presId="urn:microsoft.com/office/officeart/2005/8/layout/cycle5"/>
    <dgm:cxn modelId="{1048DF4E-07F5-DD4F-8E6A-9153CA893191}" type="presParOf" srcId="{EA530D07-2278-3A48-9978-031CD86941D5}" destId="{5B657BF9-B1CE-DD40-860A-A4F0542FB980}" srcOrd="9" destOrd="0" presId="urn:microsoft.com/office/officeart/2005/8/layout/cycle5"/>
    <dgm:cxn modelId="{9480E4DD-64BB-B048-8BA8-6203ADDB77C2}" type="presParOf" srcId="{EA530D07-2278-3A48-9978-031CD86941D5}" destId="{63D6E5C0-B784-1E4F-8EF9-3E6667DBFDFE}" srcOrd="10" destOrd="0" presId="urn:microsoft.com/office/officeart/2005/8/layout/cycle5"/>
    <dgm:cxn modelId="{A9678892-329C-8244-9BF6-E01B1AD81201}" type="presParOf" srcId="{EA530D07-2278-3A48-9978-031CD86941D5}" destId="{7A3BACE2-1D67-1146-8AAD-AF39BF36760E}" srcOrd="11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8C9E8D-A95F-A341-905F-018084DCC243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E6CB48-40BA-4248-B9CA-08EF57F702C2}">
      <dgm:prSet phldrT="[Text]" custT="1"/>
      <dgm:spPr/>
      <dgm:t>
        <a:bodyPr/>
        <a:lstStyle/>
        <a:p>
          <a:r>
            <a:rPr lang="en-US" sz="1600" b="1" u="sng" dirty="0">
              <a:solidFill>
                <a:schemeClr val="tx2"/>
              </a:solidFill>
            </a:rPr>
            <a:t>Physics: Interpretability + predictions</a:t>
          </a:r>
        </a:p>
        <a:p>
          <a:r>
            <a:rPr lang="en-US" sz="1600" dirty="0">
              <a:solidFill>
                <a:schemeClr val="tx2"/>
              </a:solidFill>
            </a:rPr>
            <a:t>The goal in </a:t>
          </a:r>
          <a:r>
            <a:rPr lang="en-US" sz="1600" dirty="0">
              <a:solidFill>
                <a:srgbClr val="FFFF00"/>
              </a:solidFill>
            </a:rPr>
            <a:t>physics</a:t>
          </a:r>
          <a:r>
            <a:rPr lang="en-US" sz="1600" dirty="0">
              <a:solidFill>
                <a:schemeClr val="tx2"/>
              </a:solidFill>
            </a:rPr>
            <a:t> is to extract information as accurately as possible from data and express it in concise understandable equations/generalizable</a:t>
          </a:r>
          <a:endParaRPr lang="en-US" sz="1600" dirty="0"/>
        </a:p>
      </dgm:t>
    </dgm:pt>
    <dgm:pt modelId="{EA8C0FE3-AAFD-3446-BF8B-E974CB6DAF3E}" type="parTrans" cxnId="{AB46E6B7-6B37-0448-8E07-985C85656B47}">
      <dgm:prSet/>
      <dgm:spPr/>
      <dgm:t>
        <a:bodyPr/>
        <a:lstStyle/>
        <a:p>
          <a:endParaRPr lang="en-US"/>
        </a:p>
      </dgm:t>
    </dgm:pt>
    <dgm:pt modelId="{CF841EAE-BE70-9446-936E-AE51A3D4BE37}" type="sibTrans" cxnId="{AB46E6B7-6B37-0448-8E07-985C85656B47}">
      <dgm:prSet/>
      <dgm:spPr/>
      <dgm:t>
        <a:bodyPr/>
        <a:lstStyle/>
        <a:p>
          <a:endParaRPr lang="en-US"/>
        </a:p>
      </dgm:t>
    </dgm:pt>
    <dgm:pt modelId="{95B35E6B-7E29-1D49-9B16-5995AC527731}">
      <dgm:prSet custT="1"/>
      <dgm:spPr/>
      <dgm:t>
        <a:bodyPr/>
        <a:lstStyle/>
        <a:p>
          <a:r>
            <a:rPr lang="en-US" sz="1600" b="1" u="sng" dirty="0">
              <a:solidFill>
                <a:schemeClr val="tx2"/>
              </a:solidFill>
            </a:rPr>
            <a:t>Machine Learning: Only Predictivity</a:t>
          </a:r>
        </a:p>
        <a:p>
          <a:r>
            <a:rPr lang="en-US" sz="1600" dirty="0">
              <a:solidFill>
                <a:schemeClr val="tx2"/>
              </a:solidFill>
            </a:rPr>
            <a:t>The goal of </a:t>
          </a:r>
          <a:r>
            <a:rPr lang="en-US" sz="1600" dirty="0">
              <a:solidFill>
                <a:srgbClr val="FFFF00"/>
              </a:solidFill>
            </a:rPr>
            <a:t>ML</a:t>
          </a:r>
          <a:r>
            <a:rPr lang="en-US" sz="1600" dirty="0">
              <a:solidFill>
                <a:schemeClr val="tx2"/>
              </a:solidFill>
            </a:rPr>
            <a:t> is to obtain statistical models that can make predictions from the data/no interpretability</a:t>
          </a:r>
        </a:p>
      </dgm:t>
    </dgm:pt>
    <dgm:pt modelId="{2328A53C-980F-0946-A8A3-699CD3786F1E}" type="parTrans" cxnId="{46396C20-F696-124D-99FC-DC4CAAC67ED7}">
      <dgm:prSet/>
      <dgm:spPr/>
      <dgm:t>
        <a:bodyPr/>
        <a:lstStyle/>
        <a:p>
          <a:endParaRPr lang="en-US"/>
        </a:p>
      </dgm:t>
    </dgm:pt>
    <dgm:pt modelId="{7C4A157A-E605-A24B-9BBC-B7AA941B62FB}" type="sibTrans" cxnId="{46396C20-F696-124D-99FC-DC4CAAC67ED7}">
      <dgm:prSet/>
      <dgm:spPr/>
      <dgm:t>
        <a:bodyPr/>
        <a:lstStyle/>
        <a:p>
          <a:endParaRPr lang="en-US"/>
        </a:p>
      </dgm:t>
    </dgm:pt>
    <dgm:pt modelId="{2EA0E52C-7C00-FA46-99F1-6F47F870838B}">
      <dgm:prSet phldrT="[Text]" custT="1"/>
      <dgm:spPr/>
      <dgm:t>
        <a:bodyPr/>
        <a:lstStyle/>
        <a:p>
          <a:endParaRPr lang="en-US" sz="1400" dirty="0">
            <a:solidFill>
              <a:schemeClr val="tx2"/>
            </a:solidFill>
          </a:endParaRPr>
        </a:p>
        <a:p>
          <a:r>
            <a:rPr lang="en-US" sz="1600" b="1" u="sng" dirty="0" err="1">
              <a:solidFill>
                <a:schemeClr val="tx2"/>
              </a:solidFill>
            </a:rPr>
            <a:t>Physics+ML</a:t>
          </a:r>
          <a:r>
            <a:rPr lang="en-US" sz="1600" b="1" u="sng" dirty="0">
              <a:solidFill>
                <a:schemeClr val="tx2"/>
              </a:solidFill>
            </a:rPr>
            <a:t> solve the Inverse Problem</a:t>
          </a:r>
        </a:p>
        <a:p>
          <a:r>
            <a:rPr lang="en-US" sz="1600" dirty="0">
              <a:solidFill>
                <a:schemeClr val="tx2"/>
              </a:solidFill>
            </a:rPr>
            <a:t>To extract model information from data we need to define a bridge between </a:t>
          </a:r>
          <a:r>
            <a:rPr lang="en-US" sz="1600" dirty="0">
              <a:solidFill>
                <a:srgbClr val="FFFF00"/>
              </a:solidFill>
            </a:rPr>
            <a:t>CS experts </a:t>
          </a:r>
          <a:r>
            <a:rPr lang="en-US" sz="1600" dirty="0"/>
            <a:t>and </a:t>
          </a:r>
          <a:r>
            <a:rPr lang="en-US" sz="1600" dirty="0">
              <a:solidFill>
                <a:srgbClr val="FFFF00"/>
              </a:solidFill>
            </a:rPr>
            <a:t>physicists </a:t>
          </a:r>
          <a:r>
            <a:rPr lang="en-US" sz="1600" u="sng" dirty="0"/>
            <a:t>centered on how we treat data uncertainty and correlations while being aware that their objective functions differ</a:t>
          </a:r>
          <a:endParaRPr lang="en-US" sz="1600" dirty="0"/>
        </a:p>
      </dgm:t>
    </dgm:pt>
    <dgm:pt modelId="{B15D2DE9-6D14-4841-89F2-0E893C44F320}" type="parTrans" cxnId="{728970B6-F410-E843-BF96-22A474FCF07B}">
      <dgm:prSet/>
      <dgm:spPr/>
      <dgm:t>
        <a:bodyPr/>
        <a:lstStyle/>
        <a:p>
          <a:endParaRPr lang="en-US"/>
        </a:p>
      </dgm:t>
    </dgm:pt>
    <dgm:pt modelId="{696CC3D7-4DB4-5C44-9E0B-E6E99F9EFC8E}" type="sibTrans" cxnId="{728970B6-F410-E843-BF96-22A474FCF07B}">
      <dgm:prSet/>
      <dgm:spPr/>
      <dgm:t>
        <a:bodyPr/>
        <a:lstStyle/>
        <a:p>
          <a:endParaRPr lang="en-US"/>
        </a:p>
      </dgm:t>
    </dgm:pt>
    <dgm:pt modelId="{CE049178-04A1-214F-906F-255E3671E2CC}" type="pres">
      <dgm:prSet presAssocID="{EA8C9E8D-A95F-A341-905F-018084DCC243}" presName="outerComposite" presStyleCnt="0">
        <dgm:presLayoutVars>
          <dgm:chMax val="5"/>
          <dgm:dir/>
          <dgm:resizeHandles val="exact"/>
        </dgm:presLayoutVars>
      </dgm:prSet>
      <dgm:spPr/>
    </dgm:pt>
    <dgm:pt modelId="{764801B7-C9B1-B84B-82B6-F56B4780BF73}" type="pres">
      <dgm:prSet presAssocID="{EA8C9E8D-A95F-A341-905F-018084DCC243}" presName="dummyMaxCanvas" presStyleCnt="0">
        <dgm:presLayoutVars/>
      </dgm:prSet>
      <dgm:spPr/>
    </dgm:pt>
    <dgm:pt modelId="{6ADDC768-CC63-B242-B04B-25C6FC89A8EF}" type="pres">
      <dgm:prSet presAssocID="{EA8C9E8D-A95F-A341-905F-018084DCC243}" presName="ThreeNodes_1" presStyleLbl="node1" presStyleIdx="0" presStyleCnt="3" custLinFactNeighborX="445" custLinFactNeighborY="-309">
        <dgm:presLayoutVars>
          <dgm:bulletEnabled val="1"/>
        </dgm:presLayoutVars>
      </dgm:prSet>
      <dgm:spPr/>
    </dgm:pt>
    <dgm:pt modelId="{8CBC1DC2-6D47-EC42-9DF1-58F702A75016}" type="pres">
      <dgm:prSet presAssocID="{EA8C9E8D-A95F-A341-905F-018084DCC243}" presName="ThreeNodes_2" presStyleLbl="node1" presStyleIdx="1" presStyleCnt="3">
        <dgm:presLayoutVars>
          <dgm:bulletEnabled val="1"/>
        </dgm:presLayoutVars>
      </dgm:prSet>
      <dgm:spPr/>
    </dgm:pt>
    <dgm:pt modelId="{70D9DFEB-4913-4E4F-B011-056720FE30ED}" type="pres">
      <dgm:prSet presAssocID="{EA8C9E8D-A95F-A341-905F-018084DCC243}" presName="ThreeNodes_3" presStyleLbl="node1" presStyleIdx="2" presStyleCnt="3">
        <dgm:presLayoutVars>
          <dgm:bulletEnabled val="1"/>
        </dgm:presLayoutVars>
      </dgm:prSet>
      <dgm:spPr/>
    </dgm:pt>
    <dgm:pt modelId="{E420B3E7-7A41-3A4F-8ABB-D1CA72203DF7}" type="pres">
      <dgm:prSet presAssocID="{EA8C9E8D-A95F-A341-905F-018084DCC243}" presName="ThreeConn_1-2" presStyleLbl="fgAccFollowNode1" presStyleIdx="0" presStyleCnt="2">
        <dgm:presLayoutVars>
          <dgm:bulletEnabled val="1"/>
        </dgm:presLayoutVars>
      </dgm:prSet>
      <dgm:spPr/>
    </dgm:pt>
    <dgm:pt modelId="{2A58858E-799D-FC48-85D6-91A31E14D995}" type="pres">
      <dgm:prSet presAssocID="{EA8C9E8D-A95F-A341-905F-018084DCC243}" presName="ThreeConn_2-3" presStyleLbl="fgAccFollowNode1" presStyleIdx="1" presStyleCnt="2">
        <dgm:presLayoutVars>
          <dgm:bulletEnabled val="1"/>
        </dgm:presLayoutVars>
      </dgm:prSet>
      <dgm:spPr/>
    </dgm:pt>
    <dgm:pt modelId="{C03CD9FA-8570-054C-9614-8034765ECBA9}" type="pres">
      <dgm:prSet presAssocID="{EA8C9E8D-A95F-A341-905F-018084DCC243}" presName="ThreeNodes_1_text" presStyleLbl="node1" presStyleIdx="2" presStyleCnt="3">
        <dgm:presLayoutVars>
          <dgm:bulletEnabled val="1"/>
        </dgm:presLayoutVars>
      </dgm:prSet>
      <dgm:spPr/>
    </dgm:pt>
    <dgm:pt modelId="{FC5C9693-AE82-5248-8B99-86FDC88FC68D}" type="pres">
      <dgm:prSet presAssocID="{EA8C9E8D-A95F-A341-905F-018084DCC243}" presName="ThreeNodes_2_text" presStyleLbl="node1" presStyleIdx="2" presStyleCnt="3">
        <dgm:presLayoutVars>
          <dgm:bulletEnabled val="1"/>
        </dgm:presLayoutVars>
      </dgm:prSet>
      <dgm:spPr/>
    </dgm:pt>
    <dgm:pt modelId="{35E1BBB9-D4E2-1A4C-8B45-72C03174FDE9}" type="pres">
      <dgm:prSet presAssocID="{EA8C9E8D-A95F-A341-905F-018084DCC24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6396C20-F696-124D-99FC-DC4CAAC67ED7}" srcId="{EA8C9E8D-A95F-A341-905F-018084DCC243}" destId="{95B35E6B-7E29-1D49-9B16-5995AC527731}" srcOrd="1" destOrd="0" parTransId="{2328A53C-980F-0946-A8A3-699CD3786F1E}" sibTransId="{7C4A157A-E605-A24B-9BBC-B7AA941B62FB}"/>
    <dgm:cxn modelId="{B5486F2B-9ADF-8249-BEC4-186F461C5AA4}" type="presOf" srcId="{2EA0E52C-7C00-FA46-99F1-6F47F870838B}" destId="{70D9DFEB-4913-4E4F-B011-056720FE30ED}" srcOrd="0" destOrd="0" presId="urn:microsoft.com/office/officeart/2005/8/layout/vProcess5"/>
    <dgm:cxn modelId="{6915E83B-B021-BC46-8416-3106906D3B83}" type="presOf" srcId="{9EE6CB48-40BA-4248-B9CA-08EF57F702C2}" destId="{6ADDC768-CC63-B242-B04B-25C6FC89A8EF}" srcOrd="0" destOrd="0" presId="urn:microsoft.com/office/officeart/2005/8/layout/vProcess5"/>
    <dgm:cxn modelId="{53CF8570-EB8C-EE4C-8EA5-CF41135BB4F9}" type="presOf" srcId="{95B35E6B-7E29-1D49-9B16-5995AC527731}" destId="{FC5C9693-AE82-5248-8B99-86FDC88FC68D}" srcOrd="1" destOrd="0" presId="urn:microsoft.com/office/officeart/2005/8/layout/vProcess5"/>
    <dgm:cxn modelId="{E4939586-6C17-A541-9FFD-47D309A750BA}" type="presOf" srcId="{2EA0E52C-7C00-FA46-99F1-6F47F870838B}" destId="{35E1BBB9-D4E2-1A4C-8B45-72C03174FDE9}" srcOrd="1" destOrd="0" presId="urn:microsoft.com/office/officeart/2005/8/layout/vProcess5"/>
    <dgm:cxn modelId="{728970B6-F410-E843-BF96-22A474FCF07B}" srcId="{EA8C9E8D-A95F-A341-905F-018084DCC243}" destId="{2EA0E52C-7C00-FA46-99F1-6F47F870838B}" srcOrd="2" destOrd="0" parTransId="{B15D2DE9-6D14-4841-89F2-0E893C44F320}" sibTransId="{696CC3D7-4DB4-5C44-9E0B-E6E99F9EFC8E}"/>
    <dgm:cxn modelId="{AB46E6B7-6B37-0448-8E07-985C85656B47}" srcId="{EA8C9E8D-A95F-A341-905F-018084DCC243}" destId="{9EE6CB48-40BA-4248-B9CA-08EF57F702C2}" srcOrd="0" destOrd="0" parTransId="{EA8C0FE3-AAFD-3446-BF8B-E974CB6DAF3E}" sibTransId="{CF841EAE-BE70-9446-936E-AE51A3D4BE37}"/>
    <dgm:cxn modelId="{16C332C6-DC4A-7147-B383-E0E006260E84}" type="presOf" srcId="{7C4A157A-E605-A24B-9BBC-B7AA941B62FB}" destId="{2A58858E-799D-FC48-85D6-91A31E14D995}" srcOrd="0" destOrd="0" presId="urn:microsoft.com/office/officeart/2005/8/layout/vProcess5"/>
    <dgm:cxn modelId="{46A3CFD0-10F8-9141-8DC4-0F9293EA4D1F}" type="presOf" srcId="{CF841EAE-BE70-9446-936E-AE51A3D4BE37}" destId="{E420B3E7-7A41-3A4F-8ABB-D1CA72203DF7}" srcOrd="0" destOrd="0" presId="urn:microsoft.com/office/officeart/2005/8/layout/vProcess5"/>
    <dgm:cxn modelId="{897A56E3-CA13-0A41-B2D1-E5B909A7FEBD}" type="presOf" srcId="{EA8C9E8D-A95F-A341-905F-018084DCC243}" destId="{CE049178-04A1-214F-906F-255E3671E2CC}" srcOrd="0" destOrd="0" presId="urn:microsoft.com/office/officeart/2005/8/layout/vProcess5"/>
    <dgm:cxn modelId="{CE72E2E4-0134-5644-9B7B-D22579D5E78F}" type="presOf" srcId="{9EE6CB48-40BA-4248-B9CA-08EF57F702C2}" destId="{C03CD9FA-8570-054C-9614-8034765ECBA9}" srcOrd="1" destOrd="0" presId="urn:microsoft.com/office/officeart/2005/8/layout/vProcess5"/>
    <dgm:cxn modelId="{8B260FF0-0625-2F46-8D20-243303D8F9A3}" type="presOf" srcId="{95B35E6B-7E29-1D49-9B16-5995AC527731}" destId="{8CBC1DC2-6D47-EC42-9DF1-58F702A75016}" srcOrd="0" destOrd="0" presId="urn:microsoft.com/office/officeart/2005/8/layout/vProcess5"/>
    <dgm:cxn modelId="{72FED330-60CF-2C43-9E5B-BC2AD8E26AF3}" type="presParOf" srcId="{CE049178-04A1-214F-906F-255E3671E2CC}" destId="{764801B7-C9B1-B84B-82B6-F56B4780BF73}" srcOrd="0" destOrd="0" presId="urn:microsoft.com/office/officeart/2005/8/layout/vProcess5"/>
    <dgm:cxn modelId="{C961757B-8A95-6243-BFB7-36B7BCA5299D}" type="presParOf" srcId="{CE049178-04A1-214F-906F-255E3671E2CC}" destId="{6ADDC768-CC63-B242-B04B-25C6FC89A8EF}" srcOrd="1" destOrd="0" presId="urn:microsoft.com/office/officeart/2005/8/layout/vProcess5"/>
    <dgm:cxn modelId="{D3F3FB78-E896-2F41-B651-2CF5E8243A0E}" type="presParOf" srcId="{CE049178-04A1-214F-906F-255E3671E2CC}" destId="{8CBC1DC2-6D47-EC42-9DF1-58F702A75016}" srcOrd="2" destOrd="0" presId="urn:microsoft.com/office/officeart/2005/8/layout/vProcess5"/>
    <dgm:cxn modelId="{184BF9A6-4193-7B46-8BFC-F6E9C23E1813}" type="presParOf" srcId="{CE049178-04A1-214F-906F-255E3671E2CC}" destId="{70D9DFEB-4913-4E4F-B011-056720FE30ED}" srcOrd="3" destOrd="0" presId="urn:microsoft.com/office/officeart/2005/8/layout/vProcess5"/>
    <dgm:cxn modelId="{71D4A47F-085F-194C-8D00-520DC284F49C}" type="presParOf" srcId="{CE049178-04A1-214F-906F-255E3671E2CC}" destId="{E420B3E7-7A41-3A4F-8ABB-D1CA72203DF7}" srcOrd="4" destOrd="0" presId="urn:microsoft.com/office/officeart/2005/8/layout/vProcess5"/>
    <dgm:cxn modelId="{E50C08F6-B046-3A4E-9F7E-F25CC57F16F4}" type="presParOf" srcId="{CE049178-04A1-214F-906F-255E3671E2CC}" destId="{2A58858E-799D-FC48-85D6-91A31E14D995}" srcOrd="5" destOrd="0" presId="urn:microsoft.com/office/officeart/2005/8/layout/vProcess5"/>
    <dgm:cxn modelId="{08C064B9-4013-9D43-BBA0-156EE9BFD2EE}" type="presParOf" srcId="{CE049178-04A1-214F-906F-255E3671E2CC}" destId="{C03CD9FA-8570-054C-9614-8034765ECBA9}" srcOrd="6" destOrd="0" presId="urn:microsoft.com/office/officeart/2005/8/layout/vProcess5"/>
    <dgm:cxn modelId="{8ECAF071-BB8B-C145-AA50-083D90A519E4}" type="presParOf" srcId="{CE049178-04A1-214F-906F-255E3671E2CC}" destId="{FC5C9693-AE82-5248-8B99-86FDC88FC68D}" srcOrd="7" destOrd="0" presId="urn:microsoft.com/office/officeart/2005/8/layout/vProcess5"/>
    <dgm:cxn modelId="{D3CB732E-661E-4642-9BA5-C2DCEE7B2FD3}" type="presParOf" srcId="{CE049178-04A1-214F-906F-255E3671E2CC}" destId="{35E1BBB9-D4E2-1A4C-8B45-72C03174FD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DAB73-1224-45F8-919E-C0E051A407EC}">
      <dsp:nvSpPr>
        <dsp:cNvPr id="0" name=""/>
        <dsp:cNvSpPr/>
      </dsp:nvSpPr>
      <dsp:spPr>
        <a:xfrm>
          <a:off x="482830" y="802621"/>
          <a:ext cx="989397" cy="9893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0D29B-E5AF-4962-905B-1C446F7448DF}">
      <dsp:nvSpPr>
        <dsp:cNvPr id="0" name=""/>
        <dsp:cNvSpPr/>
      </dsp:nvSpPr>
      <dsp:spPr>
        <a:xfrm>
          <a:off x="690604" y="1010395"/>
          <a:ext cx="573850" cy="573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DF319-9688-4644-A462-ABEABF2B18F9}">
      <dsp:nvSpPr>
        <dsp:cNvPr id="0" name=""/>
        <dsp:cNvSpPr/>
      </dsp:nvSpPr>
      <dsp:spPr>
        <a:xfrm>
          <a:off x="1684242" y="802621"/>
          <a:ext cx="2332152" cy="989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Industrial Machine Learning  (ML) tools are used/adapted  to aid computation in Nuclear/Particle Physics</a:t>
          </a:r>
        </a:p>
      </dsp:txBody>
      <dsp:txXfrm>
        <a:off x="1684242" y="802621"/>
        <a:ext cx="2332152" cy="989397"/>
      </dsp:txXfrm>
    </dsp:sp>
    <dsp:sp modelId="{86C186C4-8BDE-4825-99B5-A5A185B7BB71}">
      <dsp:nvSpPr>
        <dsp:cNvPr id="0" name=""/>
        <dsp:cNvSpPr/>
      </dsp:nvSpPr>
      <dsp:spPr>
        <a:xfrm>
          <a:off x="4422754" y="802621"/>
          <a:ext cx="989397" cy="98939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7648E-8796-4D7E-BE43-1B54315BC1B2}">
      <dsp:nvSpPr>
        <dsp:cNvPr id="0" name=""/>
        <dsp:cNvSpPr/>
      </dsp:nvSpPr>
      <dsp:spPr>
        <a:xfrm>
          <a:off x="4630527" y="1010395"/>
          <a:ext cx="573850" cy="573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BABAB-B22E-47BB-B99E-7DBADFB032FE}">
      <dsp:nvSpPr>
        <dsp:cNvPr id="0" name=""/>
        <dsp:cNvSpPr/>
      </dsp:nvSpPr>
      <dsp:spPr>
        <a:xfrm>
          <a:off x="5624166" y="802621"/>
          <a:ext cx="2332152" cy="989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Example</a:t>
          </a:r>
          <a:r>
            <a:rPr lang="en-US" sz="1800" kern="1200" dirty="0"/>
            <a:t>: Ensemble learning methods such as Boosted Decision Trees (BDT) invented for image recognition/object detection used in self-driving cars are used to identify b-hadrons</a:t>
          </a:r>
        </a:p>
      </dsp:txBody>
      <dsp:txXfrm>
        <a:off x="5624166" y="802621"/>
        <a:ext cx="2332152" cy="989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18495-1002-0349-970E-9F9474F23B17}">
      <dsp:nvSpPr>
        <dsp:cNvPr id="0" name=""/>
        <dsp:cNvSpPr/>
      </dsp:nvSpPr>
      <dsp:spPr>
        <a:xfrm>
          <a:off x="3209233" y="2313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Experimental data</a:t>
          </a:r>
        </a:p>
      </dsp:txBody>
      <dsp:txXfrm>
        <a:off x="3268676" y="61756"/>
        <a:ext cx="1754488" cy="1098807"/>
      </dsp:txXfrm>
    </dsp:sp>
    <dsp:sp modelId="{7D5125E5-5406-554F-BE47-A579642D85BC}">
      <dsp:nvSpPr>
        <dsp:cNvPr id="0" name=""/>
        <dsp:cNvSpPr/>
      </dsp:nvSpPr>
      <dsp:spPr>
        <a:xfrm>
          <a:off x="2023786" y="607024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3290122" y="456439"/>
              </a:moveTo>
              <a:arcTo wR="2013505" hR="2013505" stAng="18560871" swAng="1506145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103B9-98D0-F748-8101-8CF695D6D1C6}">
      <dsp:nvSpPr>
        <dsp:cNvPr id="0" name=""/>
        <dsp:cNvSpPr/>
      </dsp:nvSpPr>
      <dsp:spPr>
        <a:xfrm>
          <a:off x="5115418" y="2015819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Suggest</a:t>
          </a:r>
          <a:r>
            <a:rPr lang="en-US" sz="1600" kern="1200" baseline="0" dirty="0"/>
            <a:t> interpretation</a:t>
          </a:r>
          <a:endParaRPr lang="en-US" sz="1600" kern="1200" dirty="0"/>
        </a:p>
      </dsp:txBody>
      <dsp:txXfrm>
        <a:off x="5174861" y="2075262"/>
        <a:ext cx="1754488" cy="1098807"/>
      </dsp:txXfrm>
    </dsp:sp>
    <dsp:sp modelId="{F821FF2C-59A2-C341-B16B-ABD9B6AA36DE}">
      <dsp:nvSpPr>
        <dsp:cNvPr id="0" name=""/>
        <dsp:cNvSpPr/>
      </dsp:nvSpPr>
      <dsp:spPr>
        <a:xfrm>
          <a:off x="2025094" y="611160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3818411" y="2905986"/>
              </a:moveTo>
              <a:arcTo wR="2013505" hR="2013505" stAng="1578675" swAng="1635294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A5212-F6F5-964B-9075-1F441CE62E0C}">
      <dsp:nvSpPr>
        <dsp:cNvPr id="0" name=""/>
        <dsp:cNvSpPr/>
      </dsp:nvSpPr>
      <dsp:spPr>
        <a:xfrm>
          <a:off x="3101912" y="4029325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Prediction/Analysis</a:t>
          </a:r>
        </a:p>
      </dsp:txBody>
      <dsp:txXfrm>
        <a:off x="3161355" y="4088768"/>
        <a:ext cx="1754488" cy="1098807"/>
      </dsp:txXfrm>
    </dsp:sp>
    <dsp:sp modelId="{B99DB180-9B40-5342-A349-E39E7A5BB0AA}">
      <dsp:nvSpPr>
        <dsp:cNvPr id="0" name=""/>
        <dsp:cNvSpPr/>
      </dsp:nvSpPr>
      <dsp:spPr>
        <a:xfrm>
          <a:off x="2025094" y="611160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817695" y="3633457"/>
              </a:moveTo>
              <a:arcTo wR="2013505" hR="2013505" stAng="7586031" swAng="1635294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57BF9-B1CE-DD40-860A-A4F0542FB980}">
      <dsp:nvSpPr>
        <dsp:cNvPr id="0" name=""/>
        <dsp:cNvSpPr/>
      </dsp:nvSpPr>
      <dsp:spPr>
        <a:xfrm>
          <a:off x="1088407" y="2015819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</a:p>
      </dsp:txBody>
      <dsp:txXfrm>
        <a:off x="1147850" y="2075262"/>
        <a:ext cx="1754488" cy="1098807"/>
      </dsp:txXfrm>
    </dsp:sp>
    <dsp:sp modelId="{7A3BACE2-1D67-1146-8AAD-AF39BF36760E}">
      <dsp:nvSpPr>
        <dsp:cNvPr id="0" name=""/>
        <dsp:cNvSpPr/>
      </dsp:nvSpPr>
      <dsp:spPr>
        <a:xfrm>
          <a:off x="2026251" y="607499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216916" y="1104400"/>
              </a:moveTo>
              <a:arcTo wR="2013505" hR="2013505" stAng="12410412" swAng="1767033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DC768-CC63-B242-B04B-25C6FC89A8EF}">
      <dsp:nvSpPr>
        <dsp:cNvPr id="0" name=""/>
        <dsp:cNvSpPr/>
      </dsp:nvSpPr>
      <dsp:spPr>
        <a:xfrm>
          <a:off x="30744" y="0"/>
          <a:ext cx="6908800" cy="1625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>
              <a:solidFill>
                <a:schemeClr val="tx2"/>
              </a:solidFill>
            </a:rPr>
            <a:t>Physics: Interpretability + predictions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The goal in </a:t>
          </a:r>
          <a:r>
            <a:rPr lang="en-US" sz="1600" kern="1200" dirty="0">
              <a:solidFill>
                <a:srgbClr val="FFFF00"/>
              </a:solidFill>
            </a:rPr>
            <a:t>physics</a:t>
          </a:r>
          <a:r>
            <a:rPr lang="en-US" sz="1600" kern="1200" dirty="0">
              <a:solidFill>
                <a:schemeClr val="tx2"/>
              </a:solidFill>
            </a:rPr>
            <a:t> is to extract information as accurately as possible from data and express it in concise understandable equations/generalizable</a:t>
          </a:r>
          <a:endParaRPr lang="en-US" sz="1600" kern="1200" dirty="0"/>
        </a:p>
      </dsp:txBody>
      <dsp:txXfrm>
        <a:off x="78356" y="47612"/>
        <a:ext cx="5154651" cy="1530376"/>
      </dsp:txXfrm>
    </dsp:sp>
    <dsp:sp modelId="{8CBC1DC2-6D47-EC42-9DF1-58F702A75016}">
      <dsp:nvSpPr>
        <dsp:cNvPr id="0" name=""/>
        <dsp:cNvSpPr/>
      </dsp:nvSpPr>
      <dsp:spPr>
        <a:xfrm>
          <a:off x="609599" y="1896533"/>
          <a:ext cx="6908800" cy="1625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>
              <a:solidFill>
                <a:schemeClr val="tx2"/>
              </a:solidFill>
            </a:rPr>
            <a:t>Machine Learning: Only Predictivity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The goal of </a:t>
          </a:r>
          <a:r>
            <a:rPr lang="en-US" sz="1600" kern="1200" dirty="0">
              <a:solidFill>
                <a:srgbClr val="FFFF00"/>
              </a:solidFill>
            </a:rPr>
            <a:t>ML</a:t>
          </a:r>
          <a:r>
            <a:rPr lang="en-US" sz="1600" kern="1200" dirty="0">
              <a:solidFill>
                <a:schemeClr val="tx2"/>
              </a:solidFill>
            </a:rPr>
            <a:t> is to obtain statistical models that can make predictions from the data/no interpretability</a:t>
          </a:r>
        </a:p>
      </dsp:txBody>
      <dsp:txXfrm>
        <a:off x="657211" y="1944145"/>
        <a:ext cx="5147335" cy="1530376"/>
      </dsp:txXfrm>
    </dsp:sp>
    <dsp:sp modelId="{70D9DFEB-4913-4E4F-B011-056720FE30ED}">
      <dsp:nvSpPr>
        <dsp:cNvPr id="0" name=""/>
        <dsp:cNvSpPr/>
      </dsp:nvSpPr>
      <dsp:spPr>
        <a:xfrm>
          <a:off x="1219199" y="3793066"/>
          <a:ext cx="6908800" cy="1625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tx2"/>
            </a:solidFill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sng" kern="1200" dirty="0" err="1">
              <a:solidFill>
                <a:schemeClr val="tx2"/>
              </a:solidFill>
            </a:rPr>
            <a:t>Physics+ML</a:t>
          </a:r>
          <a:r>
            <a:rPr lang="en-US" sz="1600" b="1" u="sng" kern="1200" dirty="0">
              <a:solidFill>
                <a:schemeClr val="tx2"/>
              </a:solidFill>
            </a:rPr>
            <a:t> solve the Inverse Problem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/>
              </a:solidFill>
            </a:rPr>
            <a:t>To extract model information from data we need to define a bridge between </a:t>
          </a:r>
          <a:r>
            <a:rPr lang="en-US" sz="1600" kern="1200" dirty="0">
              <a:solidFill>
                <a:srgbClr val="FFFF00"/>
              </a:solidFill>
            </a:rPr>
            <a:t>CS experts </a:t>
          </a:r>
          <a:r>
            <a:rPr lang="en-US" sz="1600" kern="1200" dirty="0"/>
            <a:t>and </a:t>
          </a:r>
          <a:r>
            <a:rPr lang="en-US" sz="1600" kern="1200" dirty="0">
              <a:solidFill>
                <a:srgbClr val="FFFF00"/>
              </a:solidFill>
            </a:rPr>
            <a:t>physicists </a:t>
          </a:r>
          <a:r>
            <a:rPr lang="en-US" sz="1600" u="sng" kern="1200" dirty="0"/>
            <a:t>centered on how we treat data uncertainty and correlations while being aware that their objective functions differ</a:t>
          </a:r>
          <a:endParaRPr lang="en-US" sz="1600" kern="1200" dirty="0"/>
        </a:p>
      </dsp:txBody>
      <dsp:txXfrm>
        <a:off x="1266811" y="3840678"/>
        <a:ext cx="5147335" cy="1530376"/>
      </dsp:txXfrm>
    </dsp:sp>
    <dsp:sp modelId="{E420B3E7-7A41-3A4F-8ABB-D1CA72203DF7}">
      <dsp:nvSpPr>
        <dsp:cNvPr id="0" name=""/>
        <dsp:cNvSpPr/>
      </dsp:nvSpPr>
      <dsp:spPr>
        <a:xfrm>
          <a:off x="5852159" y="1232746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089903" y="1232746"/>
        <a:ext cx="581152" cy="795122"/>
      </dsp:txXfrm>
    </dsp:sp>
    <dsp:sp modelId="{2A58858E-799D-FC48-85D6-91A31E14D995}">
      <dsp:nvSpPr>
        <dsp:cNvPr id="0" name=""/>
        <dsp:cNvSpPr/>
      </dsp:nvSpPr>
      <dsp:spPr>
        <a:xfrm>
          <a:off x="6461759" y="3118442"/>
          <a:ext cx="1056640" cy="105664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699503" y="3118442"/>
        <a:ext cx="581152" cy="795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36D0-1A1C-E24C-B4AB-6403D515D0E6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824D-9EF9-BE4F-86CD-5F1143B0B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45B462-D852-714B-8FBD-1582354BB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EIC have templates for that</a:t>
            </a:r>
          </a:p>
          <a:p>
            <a:r>
              <a:rPr lang="en-US" dirty="0"/>
              <a:t>UQ pointing at where to measure at EIC</a:t>
            </a:r>
          </a:p>
          <a:p>
            <a:r>
              <a:rPr lang="en-US" dirty="0"/>
              <a:t>Digital twins and lattice</a:t>
            </a:r>
          </a:p>
          <a:p>
            <a:r>
              <a:rPr lang="en-US" dirty="0"/>
              <a:t>Example: molecular dynamics, diffusion model, build the whole dynamics in ns, surrogate of very costly project. </a:t>
            </a:r>
            <a:r>
              <a:rPr lang="en-US" dirty="0" err="1"/>
              <a:t>GiaWei</a:t>
            </a:r>
            <a:r>
              <a:rPr lang="en-US" dirty="0"/>
              <a:t>: accuracy issue? For both stages: lattice configurations and correlators </a:t>
            </a:r>
          </a:p>
          <a:p>
            <a:r>
              <a:rPr lang="en-US" dirty="0"/>
              <a:t>Prasanna: when to use surrogate models, build cheaper yet accurate</a:t>
            </a:r>
          </a:p>
          <a:p>
            <a:r>
              <a:rPr lang="en-US" dirty="0"/>
              <a:t>Self-learning MC and non-abelian theory, like surrogate model</a:t>
            </a:r>
          </a:p>
          <a:p>
            <a:r>
              <a:rPr lang="en-US" dirty="0"/>
              <a:t>Kyle Cranmer P. Shanahan et al.,  Nature review paper, </a:t>
            </a:r>
          </a:p>
          <a:p>
            <a:r>
              <a:rPr lang="en-US" dirty="0"/>
              <a:t>Pseudo data + data based </a:t>
            </a:r>
            <a:r>
              <a:rPr lang="en-US" dirty="0" err="1"/>
              <a:t>anaysis</a:t>
            </a:r>
            <a:endParaRPr lang="en-US" dirty="0"/>
          </a:p>
          <a:p>
            <a:r>
              <a:rPr lang="en-US" dirty="0"/>
              <a:t>Put in lattice component on digital twins at the observable level not gauge configurations, End-to-End: big survey of all GPD calculations from parameters to observables</a:t>
            </a:r>
          </a:p>
          <a:p>
            <a:r>
              <a:rPr lang="en-US" dirty="0"/>
              <a:t>Ensemble based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44ae4478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44ae4478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386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44ae4478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44ae4478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Define Bayesian Likelihood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81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44ae44787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44ae44787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13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red dots on the RHS represent values from the analysis on the LHS in a similar kinematics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9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5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constrained problems: VAIM</a:t>
            </a:r>
          </a:p>
          <a:p>
            <a:r>
              <a:rPr lang="en-US" dirty="0"/>
              <a:t>Same for MCMC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0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44ae44787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144ae44787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866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144ae44787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144ae44787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0437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44ae44787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144ae44787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118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9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1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150803248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150803248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59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3B45-B22A-4290-8F6B-FE13FDD106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8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3B45-B22A-4290-8F6B-FE13FDD1061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37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Extrapolation and Fourier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47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UQ is a necessary and currently incomplete step in forming the 3D structure of the proton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10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144ae44787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144ae44787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66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We want to merge ML and physics to use machines to generate interpretable understandable models which humans can understand, while solving inverse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/>
                </a:solidFill>
              </a:rPr>
              <a:t>to explore all the synergies - the common aspects - focusing on </a:t>
            </a:r>
            <a:r>
              <a:rPr lang="en-US" sz="1200" b="1" dirty="0">
                <a:solidFill>
                  <a:schemeClr val="tx2"/>
                </a:solidFill>
              </a:rPr>
              <a:t>why </a:t>
            </a:r>
            <a:r>
              <a:rPr lang="en-US" sz="1200" dirty="0">
                <a:solidFill>
                  <a:schemeClr val="tx2"/>
                </a:solidFill>
              </a:rPr>
              <a:t>any given method works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2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85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B3B45-B22A-4290-8F6B-FE13FDD106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3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44ae447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44ae447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50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0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3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5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41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004.0889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hyperlink" Target="https://arxiv.org/abs/2405.05826" TargetMode="External"/><Relationship Id="rId4" Type="http://schemas.openxmlformats.org/officeDocument/2006/relationships/hyperlink" Target="https://arxiv.org/abs/2007.0002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5.05842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4" Type="http://schemas.openxmlformats.org/officeDocument/2006/relationships/image" Target="../media/image7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Relationship Id="rId1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741" r="10319"/>
          <a:stretch/>
        </p:blipFill>
        <p:spPr>
          <a:xfrm>
            <a:off x="0" y="157184"/>
            <a:ext cx="8450297" cy="6857990"/>
          </a:xfrm>
          <a:prstGeom prst="rect">
            <a:avLst/>
          </a:prstGeom>
        </p:spPr>
      </p:pic>
      <p:pic>
        <p:nvPicPr>
          <p:cNvPr id="9" name="Picture 8" descr="quark-structure-of-silicon-atom-nucleus-arscimed.jpg">
            <a:extLst>
              <a:ext uri="{FF2B5EF4-FFF2-40B4-BE49-F238E27FC236}">
                <a16:creationId xmlns:a16="http://schemas.microsoft.com/office/drawing/2014/main" id="{B034C044-1DF4-8E42-A244-88957BEB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303153" y="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2000">
                <a:schemeClr val="accent1">
                  <a:tint val="44500"/>
                  <a:satMod val="160000"/>
                  <a:lumMod val="79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549040" y="157184"/>
            <a:ext cx="6232760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</a:rPr>
              <a:t>What physical information is in deeply virtual exclusive experiments and </a:t>
            </a:r>
            <a:r>
              <a:rPr lang="en-US" sz="4400" b="1" u="sng" dirty="0">
                <a:latin typeface="+mj-lt"/>
              </a:rPr>
              <a:t>how do we get the picture</a:t>
            </a:r>
            <a:r>
              <a:rPr lang="en-US" sz="4400" b="1" dirty="0">
                <a:latin typeface="+mj-lt"/>
              </a:rPr>
              <a:t>?</a:t>
            </a:r>
            <a:br>
              <a:rPr lang="en-US" sz="4400" b="1" dirty="0">
                <a:latin typeface="+mj-lt"/>
              </a:rPr>
            </a:br>
            <a:endParaRPr lang="en-US" sz="4400" b="1" dirty="0">
              <a:latin typeface="+mj-lt"/>
            </a:endParaRP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Simonetta Liuti</a:t>
            </a: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987F3-36E3-7F44-8D23-32B863EB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5677191"/>
            <a:ext cx="1074683" cy="1074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CD1-0BFE-A448-9F38-82401489E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215" y="5721315"/>
            <a:ext cx="919706" cy="913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78B7D-B8D9-7441-9E32-2465709E3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415" y="5455667"/>
            <a:ext cx="1812551" cy="1427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256932-EDAF-6E46-AE96-95C1FABD3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316" y="1828800"/>
            <a:ext cx="2400361" cy="19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4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23CC8-9D10-6640-A2B5-166E3243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3397"/>
            <a:ext cx="11277600" cy="27912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E9F33-BE3B-9F40-B49E-F2C861B7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6A94A18-66C2-A54B-A167-329473CCEBB7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2/26/25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AEB4D-DEBB-7043-AED3-99439DD9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1C240-6832-AF40-94E7-1162E0B35D02}"/>
              </a:ext>
            </a:extLst>
          </p:cNvPr>
          <p:cNvSpPr txBox="1"/>
          <p:nvPr/>
        </p:nvSpPr>
        <p:spPr>
          <a:xfrm>
            <a:off x="3053080" y="6119336"/>
            <a:ext cx="91440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*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Twist 3 GPD notation from Meissner, Metz and Schlegel, JHEP(2009)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0C4D6-3302-DB41-9F00-9F08E79EF224}"/>
              </a:ext>
            </a:extLst>
          </p:cNvPr>
          <p:cNvSpPr txBox="1"/>
          <p:nvPr/>
        </p:nvSpPr>
        <p:spPr>
          <a:xfrm>
            <a:off x="1066800" y="477054"/>
            <a:ext cx="947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Twist three GPD Physical interpretation at the core of spin puzzle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F2108-56B5-FD4A-A029-FEC136B295B9}"/>
              </a:ext>
            </a:extLst>
          </p:cNvPr>
          <p:cNvSpPr/>
          <p:nvPr/>
        </p:nvSpPr>
        <p:spPr>
          <a:xfrm>
            <a:off x="4267200" y="2642997"/>
            <a:ext cx="4419600" cy="2157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AC814-81A7-3040-A067-6F580066FCA3}"/>
              </a:ext>
            </a:extLst>
          </p:cNvPr>
          <p:cNvSpPr/>
          <p:nvPr/>
        </p:nvSpPr>
        <p:spPr>
          <a:xfrm>
            <a:off x="381000" y="4957646"/>
            <a:ext cx="982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M. Engelhardt and S. Liuti, Phys. Rev. D98, 074022 (2018)</a:t>
            </a:r>
          </a:p>
          <a:p>
            <a:r>
              <a:rPr lang="en-US" dirty="0">
                <a:solidFill>
                  <a:srgbClr val="FFFF00"/>
                </a:solidFill>
              </a:rPr>
              <a:t>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A. </a:t>
            </a:r>
            <a:r>
              <a:rPr lang="en-US" dirty="0" err="1">
                <a:solidFill>
                  <a:srgbClr val="FFFF00"/>
                </a:solidFill>
              </a:rPr>
              <a:t>Courtoy</a:t>
            </a:r>
            <a:r>
              <a:rPr lang="en-US" dirty="0">
                <a:solidFill>
                  <a:srgbClr val="FFFF00"/>
                </a:solidFill>
              </a:rPr>
              <a:t>, M. Engelhardt and S. Liuti, Phys. Rev. D94, 034041 (2016)</a:t>
            </a:r>
          </a:p>
          <a:p>
            <a:r>
              <a:rPr lang="en-US" dirty="0">
                <a:solidFill>
                  <a:srgbClr val="FFFF00"/>
                </a:solidFill>
              </a:rPr>
              <a:t>M. </a:t>
            </a:r>
            <a:r>
              <a:rPr lang="en-US" dirty="0" err="1">
                <a:solidFill>
                  <a:srgbClr val="FFFF00"/>
                </a:solidFill>
              </a:rPr>
              <a:t>Rodekamp</a:t>
            </a:r>
            <a:r>
              <a:rPr lang="en-US" dirty="0">
                <a:solidFill>
                  <a:srgbClr val="FFFF00"/>
                </a:solidFill>
              </a:rPr>
              <a:t>, M. Engelhardt, J.R. Green, S. Krieg, S. Liuti, S. </a:t>
            </a:r>
            <a:r>
              <a:rPr lang="en-US" dirty="0" err="1">
                <a:solidFill>
                  <a:srgbClr val="FFFF00"/>
                </a:solidFill>
              </a:rPr>
              <a:t>Meinel</a:t>
            </a:r>
            <a:r>
              <a:rPr lang="en-US" dirty="0">
                <a:solidFill>
                  <a:srgbClr val="FFFF00"/>
                </a:solidFill>
              </a:rPr>
              <a:t>, J.W. </a:t>
            </a:r>
            <a:r>
              <a:rPr lang="en-US" dirty="0" err="1">
                <a:solidFill>
                  <a:srgbClr val="FFFF00"/>
                </a:solidFill>
              </a:rPr>
              <a:t>Negele</a:t>
            </a:r>
            <a:r>
              <a:rPr lang="en-US" dirty="0">
                <a:solidFill>
                  <a:srgbClr val="FFFF00"/>
                </a:solidFill>
              </a:rPr>
              <a:t>, A. </a:t>
            </a:r>
            <a:r>
              <a:rPr lang="en-US" dirty="0" err="1">
                <a:solidFill>
                  <a:srgbClr val="FFFF00"/>
                </a:solidFill>
              </a:rPr>
              <a:t>Pochinsky</a:t>
            </a:r>
            <a:r>
              <a:rPr lang="en-US" dirty="0">
                <a:solidFill>
                  <a:srgbClr val="FFFF00"/>
                </a:solidFill>
              </a:rPr>
              <a:t> and S. </a:t>
            </a:r>
            <a:r>
              <a:rPr lang="en-US" dirty="0" err="1">
                <a:solidFill>
                  <a:srgbClr val="FFFF00"/>
                </a:solidFill>
              </a:rPr>
              <a:t>Syritsyn</a:t>
            </a:r>
            <a:r>
              <a:rPr lang="en-US" dirty="0">
                <a:solidFill>
                  <a:srgbClr val="FFFF00"/>
                </a:solidFill>
              </a:rPr>
              <a:t>, Phys. Rev. D 109, 074508 (2024)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/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52800" y="381000"/>
            <a:ext cx="10329600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Transverse Angular Momentum Sum Rule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7D64B8-52AC-5C4B-8BF2-41A24C17F8BD}"/>
              </a:ext>
            </a:extLst>
          </p:cNvPr>
          <p:cNvSpPr/>
          <p:nvPr/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71588" y="6375679"/>
            <a:ext cx="2063312" cy="3484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2/27/25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146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626DA-B43F-1D41-9128-F12D965E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2770880"/>
            <a:ext cx="11232152" cy="117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67A0A-8055-044C-89F9-309A4E208852}"/>
              </a:ext>
            </a:extLst>
          </p:cNvPr>
          <p:cNvSpPr txBox="1"/>
          <p:nvPr/>
        </p:nvSpPr>
        <p:spPr>
          <a:xfrm>
            <a:off x="1371600" y="1143000"/>
            <a:ext cx="466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O. </a:t>
            </a:r>
            <a:r>
              <a:rPr lang="en-US" dirty="0" err="1">
                <a:solidFill>
                  <a:srgbClr val="FFFF00"/>
                </a:solidFill>
              </a:rPr>
              <a:t>Alkassasbeh</a:t>
            </a:r>
            <a:r>
              <a:rPr lang="en-US" dirty="0">
                <a:solidFill>
                  <a:srgbClr val="FFFF00"/>
                </a:solidFill>
              </a:rPr>
              <a:t>, M. Engelhardt, SL and 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C1871-8F3A-5847-9247-93699037CBD8}"/>
              </a:ext>
            </a:extLst>
          </p:cNvPr>
          <p:cNvSpPr/>
          <p:nvPr/>
        </p:nvSpPr>
        <p:spPr>
          <a:xfrm>
            <a:off x="7467600" y="2770880"/>
            <a:ext cx="1600200" cy="929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623DA-AE3C-6F41-A616-962AF1113D30}"/>
              </a:ext>
            </a:extLst>
          </p:cNvPr>
          <p:cNvSpPr/>
          <p:nvPr/>
        </p:nvSpPr>
        <p:spPr>
          <a:xfrm>
            <a:off x="7626498" y="114300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/abs/2410.21604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E00E0-E74A-4A40-B728-F8F520D78AD1}"/>
              </a:ext>
            </a:extLst>
          </p:cNvPr>
          <p:cNvSpPr txBox="1"/>
          <p:nvPr/>
        </p:nvSpPr>
        <p:spPr>
          <a:xfrm>
            <a:off x="2667000" y="4843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FD2F4-A555-EC49-BAA7-C84BFD005908}"/>
              </a:ext>
            </a:extLst>
          </p:cNvPr>
          <p:cNvSpPr/>
          <p:nvPr/>
        </p:nvSpPr>
        <p:spPr>
          <a:xfrm>
            <a:off x="2971800" y="4692535"/>
            <a:ext cx="7647671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 we ever be able to test these relations?</a:t>
            </a: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82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82CE8-CC78-D048-B585-DD7A0120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0A70D2-BB06-DB44-8023-B9669AC9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F67BE-3340-C748-BEFD-1FE1994D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406900"/>
            <a:ext cx="51308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6FA06-A99E-1249-87BD-A8B24C126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95677"/>
            <a:ext cx="4800600" cy="2113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95680-B6BA-7445-92CE-8519F9844ED5}"/>
              </a:ext>
            </a:extLst>
          </p:cNvPr>
          <p:cNvSpPr txBox="1"/>
          <p:nvPr/>
        </p:nvSpPr>
        <p:spPr>
          <a:xfrm>
            <a:off x="457200" y="3183769"/>
            <a:ext cx="228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2-body scattering amp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C3B0D-7050-8741-B2EC-D776BF87CB09}"/>
              </a:ext>
            </a:extLst>
          </p:cNvPr>
          <p:cNvSpPr txBox="1"/>
          <p:nvPr/>
        </p:nvSpPr>
        <p:spPr>
          <a:xfrm>
            <a:off x="457200" y="1981200"/>
            <a:ext cx="142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lepton vertex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B475C-F813-9641-BE2A-486A50298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969928"/>
            <a:ext cx="3124200" cy="16876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A5687D-E8BD-684C-AC2A-803971646CE1}"/>
              </a:ext>
            </a:extLst>
          </p:cNvPr>
          <p:cNvSpPr/>
          <p:nvPr/>
        </p:nvSpPr>
        <p:spPr>
          <a:xfrm>
            <a:off x="2209800" y="549798"/>
            <a:ext cx="93130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Step 1: Model Independent and Covariant Organization of Cross Section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2E6C7-AEC9-5D41-B330-FC42B4853C7F}"/>
              </a:ext>
            </a:extLst>
          </p:cNvPr>
          <p:cNvSpPr txBox="1"/>
          <p:nvPr/>
        </p:nvSpPr>
        <p:spPr>
          <a:xfrm>
            <a:off x="8153400" y="45720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Helicity amplitude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5E93F0-5132-134A-A09E-D16BF4286C5E}"/>
              </a:ext>
            </a:extLst>
          </p:cNvPr>
          <p:cNvCxnSpPr>
            <a:cxnSpLocks/>
          </p:cNvCxnSpPr>
          <p:nvPr/>
        </p:nvCxnSpPr>
        <p:spPr>
          <a:xfrm flipV="1">
            <a:off x="6781800" y="3352800"/>
            <a:ext cx="1981200" cy="1219200"/>
          </a:xfrm>
          <a:prstGeom prst="straightConnector1">
            <a:avLst/>
          </a:prstGeom>
          <a:ln w="28575">
            <a:solidFill>
              <a:srgbClr val="AEF76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16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BB665F-88AC-3741-880D-FC1D5DF6B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6" r="-1" b="18156"/>
          <a:stretch/>
        </p:blipFill>
        <p:spPr>
          <a:xfrm>
            <a:off x="2414338" y="1600200"/>
            <a:ext cx="7644062" cy="31765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2DE62-6957-A842-80E7-BA39A8DC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>
                <a:solidFill>
                  <a:schemeClr val="bg1">
                    <a:lumMod val="5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320BC2-D656-D442-8FE7-399F1B8B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24862" y="4275141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1911F2-9854-1D4C-9DD3-DF2FC0431B70}"/>
              </a:ext>
            </a:extLst>
          </p:cNvPr>
          <p:cNvSpPr/>
          <p:nvPr/>
        </p:nvSpPr>
        <p:spPr>
          <a:xfrm>
            <a:off x="4824662" y="3328991"/>
            <a:ext cx="22098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4E7594-79F2-AA4D-BBAB-C8F937329556}"/>
              </a:ext>
            </a:extLst>
          </p:cNvPr>
          <p:cNvCxnSpPr>
            <a:cxnSpLocks/>
          </p:cNvCxnSpPr>
          <p:nvPr/>
        </p:nvCxnSpPr>
        <p:spPr>
          <a:xfrm flipH="1">
            <a:off x="8259558" y="3539150"/>
            <a:ext cx="338639" cy="91855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11276E-C6B1-824E-AC52-D2B74F7F3E17}"/>
              </a:ext>
            </a:extLst>
          </p:cNvPr>
          <p:cNvCxnSpPr>
            <a:cxnSpLocks/>
          </p:cNvCxnSpPr>
          <p:nvPr/>
        </p:nvCxnSpPr>
        <p:spPr>
          <a:xfrm flipH="1" flipV="1">
            <a:off x="8233523" y="2905479"/>
            <a:ext cx="377077" cy="65748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989712-353C-504B-B455-3EF80CBBC594}"/>
              </a:ext>
            </a:extLst>
          </p:cNvPr>
          <p:cNvCxnSpPr>
            <a:cxnSpLocks/>
          </p:cNvCxnSpPr>
          <p:nvPr/>
        </p:nvCxnSpPr>
        <p:spPr>
          <a:xfrm flipV="1">
            <a:off x="8610600" y="3539150"/>
            <a:ext cx="990600" cy="1190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5B4AB8-9908-6A4E-9861-67CE4906865F}"/>
              </a:ext>
            </a:extLst>
          </p:cNvPr>
          <p:cNvSpPr txBox="1"/>
          <p:nvPr/>
        </p:nvSpPr>
        <p:spPr>
          <a:xfrm>
            <a:off x="9236138" y="3124200"/>
            <a:ext cx="33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z’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5ECBD5-6FBF-D843-B367-8FCCECF3367A}"/>
              </a:ext>
            </a:extLst>
          </p:cNvPr>
          <p:cNvSpPr txBox="1"/>
          <p:nvPr/>
        </p:nvSpPr>
        <p:spPr>
          <a:xfrm rot="10800000" flipH="1" flipV="1">
            <a:off x="8361526" y="2903537"/>
            <a:ext cx="106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y’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1E5D2D-705B-E14D-8407-7012871E6FDA}"/>
              </a:ext>
            </a:extLst>
          </p:cNvPr>
          <p:cNvSpPr txBox="1"/>
          <p:nvPr/>
        </p:nvSpPr>
        <p:spPr>
          <a:xfrm>
            <a:off x="7561173" y="3722479"/>
            <a:ext cx="3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x’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BC09B8-2A75-4946-8A89-36E04823F1FD}"/>
              </a:ext>
            </a:extLst>
          </p:cNvPr>
          <p:cNvSpPr txBox="1"/>
          <p:nvPr/>
        </p:nvSpPr>
        <p:spPr>
          <a:xfrm>
            <a:off x="2478001" y="1767704"/>
            <a:ext cx="1070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42AD7"/>
                </a:solidFill>
              </a:rPr>
              <a:t>DVCS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13FA50-3418-144B-A3E3-547CA45C4500}"/>
              </a:ext>
            </a:extLst>
          </p:cNvPr>
          <p:cNvCxnSpPr>
            <a:cxnSpLocks/>
          </p:cNvCxnSpPr>
          <p:nvPr/>
        </p:nvCxnSpPr>
        <p:spPr>
          <a:xfrm flipH="1">
            <a:off x="3124200" y="3539150"/>
            <a:ext cx="702087" cy="73599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A6D254-0547-4F49-9FB4-02A766309248}"/>
              </a:ext>
            </a:extLst>
          </p:cNvPr>
          <p:cNvCxnSpPr>
            <a:cxnSpLocks/>
          </p:cNvCxnSpPr>
          <p:nvPr/>
        </p:nvCxnSpPr>
        <p:spPr>
          <a:xfrm flipV="1">
            <a:off x="3810000" y="2624750"/>
            <a:ext cx="0" cy="9382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750FDC-A94F-1442-85C0-BBF49621554B}"/>
              </a:ext>
            </a:extLst>
          </p:cNvPr>
          <p:cNvCxnSpPr>
            <a:cxnSpLocks/>
          </p:cNvCxnSpPr>
          <p:nvPr/>
        </p:nvCxnSpPr>
        <p:spPr>
          <a:xfrm flipV="1">
            <a:off x="3810000" y="3539150"/>
            <a:ext cx="990600" cy="1190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03A625C-313D-0D4C-92BE-5B258907954D}"/>
              </a:ext>
            </a:extLst>
          </p:cNvPr>
          <p:cNvSpPr txBox="1"/>
          <p:nvPr/>
        </p:nvSpPr>
        <p:spPr>
          <a:xfrm>
            <a:off x="4435538" y="31242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70FA6D-B28C-8046-A7F2-62DA851AED12}"/>
              </a:ext>
            </a:extLst>
          </p:cNvPr>
          <p:cNvSpPr txBox="1"/>
          <p:nvPr/>
        </p:nvSpPr>
        <p:spPr>
          <a:xfrm rot="10970053" flipH="1" flipV="1">
            <a:off x="3455032" y="2510038"/>
            <a:ext cx="106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7BF6A5-25FA-D043-973C-B4D2731DC840}"/>
              </a:ext>
            </a:extLst>
          </p:cNvPr>
          <p:cNvSpPr txBox="1"/>
          <p:nvPr/>
        </p:nvSpPr>
        <p:spPr>
          <a:xfrm>
            <a:off x="2760573" y="372247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2AD7"/>
                </a:solidFill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92F459-741D-054A-B242-A8DD730EED48}"/>
              </a:ext>
            </a:extLst>
          </p:cNvPr>
          <p:cNvSpPr txBox="1"/>
          <p:nvPr/>
        </p:nvSpPr>
        <p:spPr>
          <a:xfrm>
            <a:off x="5640120" y="5119644"/>
            <a:ext cx="518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hadronic tensor is evaluated in the rotated frame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EE8C1E-F77F-2B4E-979F-D4006903E105}"/>
              </a:ext>
            </a:extLst>
          </p:cNvPr>
          <p:cNvSpPr txBox="1"/>
          <p:nvPr/>
        </p:nvSpPr>
        <p:spPr>
          <a:xfrm>
            <a:off x="346668" y="152400"/>
            <a:ext cx="8889469" cy="551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Extraction of Compton Form Factors from Experiment: role of phase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20D67D-CC5B-9044-B319-9E2490DB40E6}"/>
              </a:ext>
            </a:extLst>
          </p:cNvPr>
          <p:cNvSpPr/>
          <p:nvPr/>
        </p:nvSpPr>
        <p:spPr>
          <a:xfrm>
            <a:off x="7734938" y="5432482"/>
            <a:ext cx="30301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Jacob and Wick (1959)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980B4-2109-6748-BAB5-7D9D4DD5A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684" y="4597288"/>
            <a:ext cx="1788116" cy="22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6D712-68B2-844F-B13D-7FD5C27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A78BC5-68F0-A845-8115-A64B3644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9EDDC-3A88-3C44-ADF9-5EB850A5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9093"/>
            <a:ext cx="7924800" cy="334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14347-0ECF-2D4A-9377-5265DAFF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581400"/>
            <a:ext cx="6642100" cy="15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028B2-5595-7644-B22A-284C586B49A5}"/>
              </a:ext>
            </a:extLst>
          </p:cNvPr>
          <p:cNvSpPr txBox="1"/>
          <p:nvPr/>
        </p:nvSpPr>
        <p:spPr>
          <a:xfrm>
            <a:off x="10363200" y="1840468"/>
            <a:ext cx="156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long. polarized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1CDCC-7909-E648-A489-A9E99E65BC92}"/>
              </a:ext>
            </a:extLst>
          </p:cNvPr>
          <p:cNvSpPr txBox="1"/>
          <p:nvPr/>
        </p:nvSpPr>
        <p:spPr>
          <a:xfrm>
            <a:off x="10363200" y="2678668"/>
            <a:ext cx="171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transv</a:t>
            </a:r>
            <a:r>
              <a:rPr lang="en-US" dirty="0"/>
              <a:t>. polarized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90BDA-9417-9C4D-932E-768665E6A558}"/>
              </a:ext>
            </a:extLst>
          </p:cNvPr>
          <p:cNvSpPr txBox="1"/>
          <p:nvPr/>
        </p:nvSpPr>
        <p:spPr>
          <a:xfrm>
            <a:off x="10287000" y="990600"/>
            <a:ext cx="12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unpolarized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1E103A-8044-4A42-AFB2-1E580226370B}"/>
              </a:ext>
            </a:extLst>
          </p:cNvPr>
          <p:cNvSpPr/>
          <p:nvPr/>
        </p:nvSpPr>
        <p:spPr>
          <a:xfrm>
            <a:off x="3810000" y="1828801"/>
            <a:ext cx="6248400" cy="848238"/>
          </a:xfrm>
          <a:prstGeom prst="roundRect">
            <a:avLst/>
          </a:prstGeom>
          <a:noFill/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4C30AD-4BBA-0549-AC60-3D5BA50A08F7}"/>
              </a:ext>
            </a:extLst>
          </p:cNvPr>
          <p:cNvSpPr/>
          <p:nvPr/>
        </p:nvSpPr>
        <p:spPr>
          <a:xfrm>
            <a:off x="3416300" y="2701411"/>
            <a:ext cx="6642100" cy="2411363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E2F71B-1526-7A43-BB3C-4A4F75DAD7AD}"/>
              </a:ext>
            </a:extLst>
          </p:cNvPr>
          <p:cNvSpPr/>
          <p:nvPr/>
        </p:nvSpPr>
        <p:spPr>
          <a:xfrm>
            <a:off x="3810000" y="924437"/>
            <a:ext cx="6248400" cy="91603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25DD0-488B-B541-B071-13B2CF6CC415}"/>
              </a:ext>
            </a:extLst>
          </p:cNvPr>
          <p:cNvSpPr/>
          <p:nvPr/>
        </p:nvSpPr>
        <p:spPr>
          <a:xfrm>
            <a:off x="76200" y="5406682"/>
            <a:ext cx="6629400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et al, </a:t>
            </a:r>
            <a:r>
              <a:rPr lang="en-US" sz="1400" i="1" dirty="0" err="1"/>
              <a:t>Phys.Rev</a:t>
            </a:r>
            <a:r>
              <a:rPr lang="en-US" sz="1400" i="1" dirty="0"/>
              <a:t>. D </a:t>
            </a:r>
            <a:r>
              <a:rPr lang="en-US" sz="1400" dirty="0"/>
              <a:t>101 (2020)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</a:t>
            </a:r>
            <a:r>
              <a:rPr lang="en-US" sz="1400" i="1" dirty="0" err="1"/>
              <a:t>Phys.Rev</a:t>
            </a:r>
            <a:r>
              <a:rPr lang="en-US" sz="1400" i="1" dirty="0"/>
              <a:t>. D105 (2022), </a:t>
            </a:r>
            <a:r>
              <a:rPr lang="en-US" sz="1400" dirty="0" err="1"/>
              <a:t>arXiv</a:t>
            </a:r>
            <a:r>
              <a:rPr lang="en-US" sz="1400" dirty="0"/>
              <a:t>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2004.08890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Phys. Lett. B829 (2022), arXiv:2011.04484</a:t>
            </a:r>
          </a:p>
        </p:txBody>
      </p:sp>
    </p:spTree>
    <p:extLst>
      <p:ext uri="{BB962C8B-B14F-4D97-AF65-F5344CB8AC3E}">
        <p14:creationId xmlns:p14="http://schemas.microsoft.com/office/powerpoint/2010/main" val="2253702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06A98-3F88-B34F-AC85-C8FBC673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96DEB-787C-104F-93BF-52EB9F97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DDCDD-9AEB-7745-99B1-318F0B00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8047"/>
            <a:ext cx="4872446" cy="1019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768E3-E888-EC4E-841E-580DB44A7018}"/>
              </a:ext>
            </a:extLst>
          </p:cNvPr>
          <p:cNvSpPr txBox="1"/>
          <p:nvPr/>
        </p:nvSpPr>
        <p:spPr>
          <a:xfrm>
            <a:off x="6221475" y="145657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639EE-FE66-324B-8CB5-09D36AB72CEF}"/>
              </a:ext>
            </a:extLst>
          </p:cNvPr>
          <p:cNvSpPr txBox="1"/>
          <p:nvPr/>
        </p:nvSpPr>
        <p:spPr>
          <a:xfrm>
            <a:off x="6221475" y="990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0A5CBE-E311-0247-B8E1-9A7BD55EDC32}"/>
              </a:ext>
            </a:extLst>
          </p:cNvPr>
          <p:cNvCxnSpPr/>
          <p:nvPr/>
        </p:nvCxnSpPr>
        <p:spPr>
          <a:xfrm>
            <a:off x="6172200" y="1403866"/>
            <a:ext cx="381000" cy="0"/>
          </a:xfrm>
          <a:prstGeom prst="line">
            <a:avLst/>
          </a:prstGeom>
          <a:ln w="28575">
            <a:solidFill>
              <a:srgbClr val="F3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29C73E-10EE-604D-80CF-34DB593844B2}"/>
              </a:ext>
            </a:extLst>
          </p:cNvPr>
          <p:cNvSpPr txBox="1"/>
          <p:nvPr/>
        </p:nvSpPr>
        <p:spPr>
          <a:xfrm>
            <a:off x="533400" y="291748"/>
            <a:ext cx="590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analysis variables at a given kinematics are </a:t>
            </a:r>
            <a:r>
              <a:rPr lang="en-US" sz="2000" dirty="0">
                <a:latin typeface="Symbol" pitchFamily="2" charset="2"/>
              </a:rPr>
              <a:t>e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j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4D-3485-5D47-9A4E-1346941EB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23" y="2716634"/>
            <a:ext cx="8867775" cy="2702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3F4BA8-E15D-1B46-9AE5-663D2DDDDC7D}"/>
              </a:ext>
            </a:extLst>
          </p:cNvPr>
          <p:cNvSpPr txBox="1"/>
          <p:nvPr/>
        </p:nvSpPr>
        <p:spPr>
          <a:xfrm>
            <a:off x="3218210" y="5632316"/>
            <a:ext cx="18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DB427-49CD-524C-BC97-FDAA7721B78D}"/>
              </a:ext>
            </a:extLst>
          </p:cNvPr>
          <p:cNvSpPr txBox="1"/>
          <p:nvPr/>
        </p:nvSpPr>
        <p:spPr>
          <a:xfrm>
            <a:off x="7674470" y="556260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 (EIC)</a:t>
            </a:r>
          </a:p>
        </p:txBody>
      </p:sp>
    </p:spTree>
    <p:extLst>
      <p:ext uri="{BB962C8B-B14F-4D97-AF65-F5344CB8AC3E}">
        <p14:creationId xmlns:p14="http://schemas.microsoft.com/office/powerpoint/2010/main" val="189466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A2DC5-58B5-644D-BB53-41A5BB13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A8204-D8B6-3742-AB97-C9A6B49C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D36FC-39F3-9447-B629-9DDBE571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5448300" cy="237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9016F-E451-4C44-9E53-3BDFE12D6067}"/>
              </a:ext>
            </a:extLst>
          </p:cNvPr>
          <p:cNvSpPr txBox="1"/>
          <p:nvPr/>
        </p:nvSpPr>
        <p:spPr>
          <a:xfrm>
            <a:off x="8269968" y="1316822"/>
            <a:ext cx="3424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The helicity structure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9CDF6-D872-8843-A2A3-D23590F1C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43400"/>
            <a:ext cx="5494421" cy="1524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02D5A9-9620-9E49-8A0C-D1D302CA10F6}"/>
                  </a:ext>
                </a:extLst>
              </p:cNvPr>
              <p:cNvSpPr txBox="1"/>
              <p:nvPr/>
            </p:nvSpPr>
            <p:spPr>
              <a:xfrm>
                <a:off x="533400" y="285690"/>
                <a:ext cx="10553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analysis parameters at a given kinematics are the structure functions that depend on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02D5A9-9620-9E49-8A0C-D1D302CA1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85690"/>
                <a:ext cx="10553595" cy="400110"/>
              </a:xfrm>
              <a:prstGeom prst="rect">
                <a:avLst/>
              </a:prstGeom>
              <a:blipFill>
                <a:blip r:embed="rId4"/>
                <a:stretch>
                  <a:fillRect l="-601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084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D013E-AB99-2B4C-83D4-EBB4BF67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8BA72-3AFE-044B-9C6F-4C6C59F9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49271F29-B066-1543-93FE-22ACCB4F310B}"/>
              </a:ext>
            </a:extLst>
          </p:cNvPr>
          <p:cNvSpPr/>
          <p:nvPr/>
        </p:nvSpPr>
        <p:spPr>
          <a:xfrm rot="20599289">
            <a:off x="6197269" y="3330163"/>
            <a:ext cx="5956760" cy="158559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4FF4D-F12D-4B46-A171-D81502AC218C}"/>
              </a:ext>
            </a:extLst>
          </p:cNvPr>
          <p:cNvSpPr txBox="1"/>
          <p:nvPr/>
        </p:nvSpPr>
        <p:spPr>
          <a:xfrm rot="20188290">
            <a:off x="7532442" y="3892128"/>
            <a:ext cx="328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Second Inverse Problem!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90F05-40D0-D848-9DED-855793BF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33" y="1372133"/>
            <a:ext cx="6438900" cy="116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1AF69-7C13-0646-B924-6B55ED08E34F}"/>
              </a:ext>
            </a:extLst>
          </p:cNvPr>
          <p:cNvSpPr txBox="1"/>
          <p:nvPr/>
        </p:nvSpPr>
        <p:spPr>
          <a:xfrm>
            <a:off x="3214033" y="3244334"/>
            <a:ext cx="160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known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505DCEC7-DA72-D245-8C3C-10ADA8EE2C90}"/>
              </a:ext>
            </a:extLst>
          </p:cNvPr>
          <p:cNvSpPr/>
          <p:nvPr/>
        </p:nvSpPr>
        <p:spPr>
          <a:xfrm rot="16200000">
            <a:off x="3664418" y="2192031"/>
            <a:ext cx="457200" cy="135796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930632-DB01-944D-9D48-9A719D844BF3}"/>
              </a:ext>
            </a:extLst>
          </p:cNvPr>
          <p:cNvSpPr/>
          <p:nvPr/>
        </p:nvSpPr>
        <p:spPr>
          <a:xfrm>
            <a:off x="2522187" y="334631"/>
            <a:ext cx="78225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Step 2: Assuming a QCD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factorized scenario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CFFs  GPDs</a:t>
            </a:r>
            <a:endParaRPr lang="en-US" sz="2400" dirty="0"/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412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F42A-F963-4B2F-A2F9-DA672C96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28600"/>
            <a:ext cx="12192000" cy="1576446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3D Coordinate Space Representation requires a Fourier transform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65FF-82B8-44EC-8299-14D40BF5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84" y="1144684"/>
            <a:ext cx="11622416" cy="1141316"/>
          </a:xfrm>
        </p:spPr>
        <p:txBody>
          <a:bodyPr>
            <a:normAutofit/>
          </a:bodyPr>
          <a:lstStyle/>
          <a:p>
            <a:pPr marL="0" indent="0" defTabSz="629564">
              <a:spcBef>
                <a:spcPts val="689"/>
              </a:spcBef>
              <a:buNone/>
            </a:pPr>
            <a:r>
              <a:rPr lang="en-US" sz="1928" dirty="0"/>
              <a:t>Observables from DVES matrix elements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</a:t>
            </a:r>
            <a:r>
              <a:rPr lang="en-US" sz="1928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Fourier transformed 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momentum space into coordinate space, providing insight into the </a:t>
            </a:r>
            <a:r>
              <a:rPr lang="en-US" sz="1928" dirty="0"/>
              <a:t>spatial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distributions of  quarks and gluons inside the proton</a:t>
            </a:r>
            <a:r>
              <a:rPr lang="en-US" sz="1928" dirty="0"/>
              <a:t>, besides matter and charge distributions.</a:t>
            </a: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FA687-0CBE-4251-B1B2-FE316C16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069" y="2723895"/>
            <a:ext cx="4856331" cy="860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75100F-16DE-CB45-A98C-811D7687B08E}"/>
              </a:ext>
            </a:extLst>
          </p:cNvPr>
          <p:cNvSpPr/>
          <p:nvPr/>
        </p:nvSpPr>
        <p:spPr>
          <a:xfrm>
            <a:off x="4456514" y="2723895"/>
            <a:ext cx="1295400" cy="860999"/>
          </a:xfrm>
          <a:prstGeom prst="rect">
            <a:avLst/>
          </a:prstGeom>
          <a:noFill/>
          <a:ln>
            <a:solidFill>
              <a:srgbClr val="93D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1E168-C746-604B-9780-4A4E4B2C9EEB}"/>
              </a:ext>
            </a:extLst>
          </p:cNvPr>
          <p:cNvSpPr txBox="1"/>
          <p:nvPr/>
        </p:nvSpPr>
        <p:spPr>
          <a:xfrm>
            <a:off x="7364287" y="3962400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GPD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0B3C74A-31A3-A949-9773-0BBB10BAA057}"/>
              </a:ext>
            </a:extLst>
          </p:cNvPr>
          <p:cNvSpPr/>
          <p:nvPr/>
        </p:nvSpPr>
        <p:spPr>
          <a:xfrm rot="16200000">
            <a:off x="4963396" y="1783214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95D0D2E-001F-5E44-9AEC-28B6A1B62235}"/>
              </a:ext>
            </a:extLst>
          </p:cNvPr>
          <p:cNvSpPr/>
          <p:nvPr/>
        </p:nvSpPr>
        <p:spPr>
          <a:xfrm rot="5400000">
            <a:off x="7458563" y="3134273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CF705B-85E2-B24E-A8CF-EA74512DDB8F}"/>
              </a:ext>
            </a:extLst>
          </p:cNvPr>
          <p:cNvSpPr txBox="1"/>
          <p:nvPr/>
        </p:nvSpPr>
        <p:spPr>
          <a:xfrm>
            <a:off x="3372672" y="1981200"/>
            <a:ext cx="354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Wigner phase space distribution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AB8D8-1ACC-314B-9FFE-30AEBAB2289B}"/>
              </a:ext>
            </a:extLst>
          </p:cNvPr>
          <p:cNvSpPr/>
          <p:nvPr/>
        </p:nvSpPr>
        <p:spPr>
          <a:xfrm>
            <a:off x="6971114" y="2723895"/>
            <a:ext cx="1295400" cy="860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17DF4B-6BF3-B848-B860-5D4E05050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4" y="4087358"/>
            <a:ext cx="5041900" cy="25497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4D9C41-3F57-DE4D-823B-50E5FFF7D372}"/>
              </a:ext>
            </a:extLst>
          </p:cNvPr>
          <p:cNvSpPr/>
          <p:nvPr/>
        </p:nvSpPr>
        <p:spPr>
          <a:xfrm>
            <a:off x="5707717" y="6064406"/>
            <a:ext cx="5196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web.pa.msu.edu</a:t>
            </a:r>
            <a:r>
              <a:rPr lang="en-US" dirty="0"/>
              <a:t>/people/</a:t>
            </a:r>
            <a:r>
              <a:rPr lang="en-US" dirty="0" err="1"/>
              <a:t>hwlin</a:t>
            </a:r>
            <a:r>
              <a:rPr lang="en-US" dirty="0"/>
              <a:t>/</a:t>
            </a:r>
            <a:r>
              <a:rPr lang="en-US" dirty="0" err="1"/>
              <a:t>research.html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671052-874B-1E45-9B38-7FDF71821181}"/>
              </a:ext>
            </a:extLst>
          </p:cNvPr>
          <p:cNvSpPr txBox="1"/>
          <p:nvPr/>
        </p:nvSpPr>
        <p:spPr>
          <a:xfrm>
            <a:off x="5730694" y="569507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H-W Lin,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9F2917-A820-E14A-8041-454E1A58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607264-CA5D-3144-85D6-C5FC4EDABD61}" type="datetime1">
              <a:rPr lang="en-US" smtClean="0"/>
              <a:t>2/26/25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6C1A4E-FA7C-754F-8BF2-48E7934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6483" y="7770509"/>
            <a:ext cx="41148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D542EA4-B8A7-F94A-80AB-463ACFC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9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55E38-DFEC-3A40-AD55-815EF01478B2}"/>
              </a:ext>
            </a:extLst>
          </p:cNvPr>
          <p:cNvSpPr txBox="1"/>
          <p:nvPr/>
        </p:nvSpPr>
        <p:spPr>
          <a:xfrm>
            <a:off x="1179576" y="304800"/>
            <a:ext cx="982980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EXCLAIM collaboration</a:t>
            </a: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59FDCD-FED7-D145-A4A0-5B161FDC1670}"/>
              </a:ext>
            </a:extLst>
          </p:cNvPr>
          <p:cNvSpPr txBox="1"/>
          <p:nvPr/>
        </p:nvSpPr>
        <p:spPr>
          <a:xfrm>
            <a:off x="804672" y="2827419"/>
            <a:ext cx="5126896" cy="322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PIs</a:t>
            </a:r>
            <a:r>
              <a:rPr lang="en-US" b="1" dirty="0">
                <a:solidFill>
                  <a:schemeClr val="tx2"/>
                </a:solidFill>
              </a:rPr>
              <a:t>: Marie Boer, Gia-Wei </a:t>
            </a:r>
            <a:r>
              <a:rPr lang="en-US" b="1" dirty="0" err="1">
                <a:solidFill>
                  <a:schemeClr val="tx2"/>
                </a:solidFill>
              </a:rPr>
              <a:t>Chern</a:t>
            </a:r>
            <a:r>
              <a:rPr lang="en-US" b="1" dirty="0">
                <a:solidFill>
                  <a:schemeClr val="tx2"/>
                </a:solidFill>
              </a:rPr>
              <a:t> , Michael Engelhardt, Gary Goldstein, </a:t>
            </a:r>
            <a:r>
              <a:rPr lang="en-US" b="1" dirty="0" err="1">
                <a:solidFill>
                  <a:schemeClr val="tx2"/>
                </a:solidFill>
              </a:rPr>
              <a:t>Yaohang</a:t>
            </a:r>
            <a:r>
              <a:rPr lang="en-US" b="1" dirty="0">
                <a:solidFill>
                  <a:schemeClr val="tx2"/>
                </a:solidFill>
              </a:rPr>
              <a:t> Li, Huey-Wen Lin, SL, Matt Sievert, (Dennis </a:t>
            </a:r>
            <a:r>
              <a:rPr lang="en-US" b="1" dirty="0" err="1">
                <a:solidFill>
                  <a:schemeClr val="tx2"/>
                </a:solidFill>
              </a:rPr>
              <a:t>Sivers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u="sng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Funded Postdocs</a:t>
            </a:r>
            <a:r>
              <a:rPr lang="en-US" b="1" dirty="0">
                <a:solidFill>
                  <a:schemeClr val="tx2"/>
                </a:solidFill>
              </a:rPr>
              <a:t>: Douglas Adams,  Liam Hockley,  </a:t>
            </a:r>
            <a:r>
              <a:rPr lang="en-US" b="1" dirty="0" err="1">
                <a:solidFill>
                  <a:schemeClr val="tx2"/>
                </a:solidFill>
              </a:rPr>
              <a:t>Saraswati</a:t>
            </a:r>
            <a:r>
              <a:rPr lang="en-US" b="1" dirty="0">
                <a:solidFill>
                  <a:schemeClr val="tx2"/>
                </a:solidFill>
              </a:rPr>
              <a:t> Pandey, Emanuel Ortiz, Kemal </a:t>
            </a:r>
            <a:r>
              <a:rPr lang="en-US" b="1" dirty="0" err="1">
                <a:solidFill>
                  <a:schemeClr val="tx2"/>
                </a:solidFill>
              </a:rPr>
              <a:t>Tezgin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tx2"/>
                </a:solidFill>
              </a:rPr>
              <a:t>Graduate Students</a:t>
            </a:r>
            <a:r>
              <a:rPr lang="en-US" b="1" dirty="0">
                <a:solidFill>
                  <a:schemeClr val="tx2"/>
                </a:solidFill>
              </a:rPr>
              <a:t>: Andrew Dotson, Carter </a:t>
            </a:r>
            <a:r>
              <a:rPr lang="en-US" b="1" dirty="0" err="1">
                <a:solidFill>
                  <a:schemeClr val="tx2"/>
                </a:solidFill>
              </a:rPr>
              <a:t>Gustin</a:t>
            </a:r>
            <a:r>
              <a:rPr lang="en-US" b="1" dirty="0">
                <a:solidFill>
                  <a:schemeClr val="tx2"/>
                </a:solidFill>
              </a:rPr>
              <a:t>, Jang (Jason) Ho,  </a:t>
            </a:r>
            <a:r>
              <a:rPr lang="en-US" b="1" dirty="0" err="1">
                <a:solidFill>
                  <a:schemeClr val="tx2"/>
                </a:solidFill>
              </a:rPr>
              <a:t>Fayaz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Hossen</a:t>
            </a:r>
            <a:r>
              <a:rPr lang="en-US" b="1" dirty="0">
                <a:solidFill>
                  <a:schemeClr val="tx2"/>
                </a:solidFill>
              </a:rPr>
              <a:t>, Adil Khawaja, </a:t>
            </a:r>
            <a:r>
              <a:rPr lang="en-US" b="1" dirty="0" err="1">
                <a:solidFill>
                  <a:schemeClr val="tx2"/>
                </a:solidFill>
              </a:rPr>
              <a:t>Zaki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Panjsheeri</a:t>
            </a:r>
            <a:r>
              <a:rPr lang="en-US" b="1" dirty="0">
                <a:solidFill>
                  <a:schemeClr val="tx2"/>
                </a:solidFill>
              </a:rPr>
              <a:t>, Anusha </a:t>
            </a:r>
            <a:r>
              <a:rPr lang="en-US" b="1" dirty="0" err="1">
                <a:solidFill>
                  <a:schemeClr val="tx2"/>
                </a:solidFill>
              </a:rPr>
              <a:t>Singireddy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 err="1">
                <a:solidFill>
                  <a:schemeClr val="tx2"/>
                </a:solidFill>
              </a:rPr>
              <a:t>Jitao</a:t>
            </a:r>
            <a:r>
              <a:rPr lang="en-US" b="1" dirty="0">
                <a:solidFill>
                  <a:schemeClr val="tx2"/>
                </a:solidFill>
              </a:rPr>
              <a:t> Xu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</a:rPr>
              <a:t>Undergraduate: Will Faircloth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27244-B16B-614A-9F4F-ABC44E42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19E7A0-32E8-F84D-A02C-6F59DCFB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8" y="2860877"/>
            <a:ext cx="4954693" cy="31710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37070-B836-BE41-BB8F-4624FE00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794F6-B330-7949-A0E4-F610EC81C78C}"/>
              </a:ext>
            </a:extLst>
          </p:cNvPr>
          <p:cNvSpPr/>
          <p:nvPr/>
        </p:nvSpPr>
        <p:spPr>
          <a:xfrm>
            <a:off x="3604974" y="1794524"/>
            <a:ext cx="3580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https://</a:t>
            </a:r>
            <a:r>
              <a:rPr lang="en-US" dirty="0" err="1">
                <a:solidFill>
                  <a:srgbClr val="FFFF00"/>
                </a:solidFill>
              </a:rPr>
              <a:t>willuhmjs.github.io</a:t>
            </a:r>
            <a:r>
              <a:rPr lang="en-US" dirty="0">
                <a:solidFill>
                  <a:srgbClr val="FFFF00"/>
                </a:solidFill>
              </a:rPr>
              <a:t>/exclaim/</a:t>
            </a:r>
          </a:p>
        </p:txBody>
      </p:sp>
    </p:spTree>
    <p:extLst>
      <p:ext uri="{BB962C8B-B14F-4D97-AF65-F5344CB8AC3E}">
        <p14:creationId xmlns:p14="http://schemas.microsoft.com/office/powerpoint/2010/main" val="428091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CDA802-AD0F-A24B-855F-7B1A4A293AC5}"/>
              </a:ext>
            </a:extLst>
          </p:cNvPr>
          <p:cNvSpPr/>
          <p:nvPr/>
        </p:nvSpPr>
        <p:spPr>
          <a:xfrm>
            <a:off x="1179073" y="1566799"/>
            <a:ext cx="9833548" cy="26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“The EIC will be a particle accelerator that collides electrons with protons and nuclei </a:t>
            </a:r>
            <a:r>
              <a:rPr lang="en-US" sz="2000" u="sng" dirty="0">
                <a:solidFill>
                  <a:srgbClr val="FFFF00"/>
                </a:solidFill>
              </a:rPr>
              <a:t>to produce snapshots of those particles’ internal structure—like a CT scanner for atoms.</a:t>
            </a:r>
            <a:r>
              <a:rPr lang="en-US" sz="2000" dirty="0">
                <a:solidFill>
                  <a:schemeClr val="tx2"/>
                </a:solidFill>
              </a:rPr>
              <a:t> The electron beam will reveal the arrangement of the quarks and gluons that make up the protons and neutrons of nuclei.”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E5737-6362-3042-81AA-A11DBEC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18AE1-4E5C-1740-A7AE-019DED29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A919B4-B7B3-984D-BE82-726E2E94E343}"/>
              </a:ext>
            </a:extLst>
          </p:cNvPr>
          <p:cNvSpPr/>
          <p:nvPr/>
        </p:nvSpPr>
        <p:spPr>
          <a:xfrm>
            <a:off x="1307994" y="2907268"/>
            <a:ext cx="257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www.bnl.gov</a:t>
            </a:r>
            <a:r>
              <a:rPr lang="en-US" dirty="0"/>
              <a:t>/</a:t>
            </a:r>
            <a:r>
              <a:rPr lang="en-US" dirty="0" err="1"/>
              <a:t>eic</a:t>
            </a:r>
            <a:r>
              <a:rPr lang="en-US" dirty="0"/>
              <a:t>/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89317F-B358-4447-858F-33C5BBE7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0" y="4300447"/>
            <a:ext cx="3810000" cy="2146300"/>
          </a:xfrm>
          <a:prstGeom prst="rect">
            <a:avLst/>
          </a:prstGeom>
          <a:solidFill>
            <a:schemeClr val="bg1">
              <a:lumMod val="65000"/>
              <a:lumOff val="35000"/>
              <a:alpha val="40000"/>
            </a:schemeClr>
          </a:solidFill>
          <a:effectLst>
            <a:softEdge rad="342900"/>
          </a:effec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796CB06-61E4-CE46-BD7D-C66BA0A123C0}"/>
              </a:ext>
            </a:extLst>
          </p:cNvPr>
          <p:cNvSpPr/>
          <p:nvPr/>
        </p:nvSpPr>
        <p:spPr>
          <a:xfrm>
            <a:off x="1734724" y="3613036"/>
            <a:ext cx="4267198" cy="2405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34290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But </a:t>
            </a:r>
            <a:r>
              <a:rPr lang="en-US" sz="2000" u="sng" dirty="0">
                <a:solidFill>
                  <a:schemeClr val="tx1"/>
                </a:solidFill>
              </a:rPr>
              <a:t>what is the science </a:t>
            </a:r>
            <a:r>
              <a:rPr lang="en-US" sz="2000" dirty="0">
                <a:solidFill>
                  <a:schemeClr val="tx1"/>
                </a:solidFill>
              </a:rPr>
              <a:t>that goes into imaging the proton, observing its spatial structure at </a:t>
            </a:r>
            <a:r>
              <a:rPr lang="en-US" sz="2000" dirty="0">
                <a:solidFill>
                  <a:srgbClr val="FFFF00"/>
                </a:solidFill>
              </a:rPr>
              <a:t>10</a:t>
            </a:r>
            <a:r>
              <a:rPr lang="en-US" sz="2000" baseline="30000" dirty="0">
                <a:solidFill>
                  <a:srgbClr val="FFFF00"/>
                </a:solidFill>
              </a:rPr>
              <a:t>-15 </a:t>
            </a:r>
            <a:r>
              <a:rPr lang="en-US" sz="2000" dirty="0">
                <a:solidFill>
                  <a:srgbClr val="FFFF00"/>
                </a:solidFill>
              </a:rPr>
              <a:t> m</a:t>
            </a:r>
            <a:r>
              <a:rPr lang="en-US" sz="2000" dirty="0">
                <a:solidFill>
                  <a:schemeClr val="tx1"/>
                </a:solidFill>
              </a:rPr>
              <a:t>? 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CFAE0-667C-AE41-95DA-38AEB45D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F3705-EB61-5441-BD75-1F2662AC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CC492-F0E7-2E4D-93E5-FCA43B428384}"/>
              </a:ext>
            </a:extLst>
          </p:cNvPr>
          <p:cNvSpPr txBox="1"/>
          <p:nvPr/>
        </p:nvSpPr>
        <p:spPr>
          <a:xfrm>
            <a:off x="838200" y="1524000"/>
            <a:ext cx="1028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Fully constraining Likelihood analysis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Inverse Problem techniques: Variational Autoencoder Inverse Mapper (VAIM)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Symbolic  Regression for Partonic Observables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0669B-1424-A841-BAD1-266BC958997F}"/>
              </a:ext>
            </a:extLst>
          </p:cNvPr>
          <p:cNvSpPr txBox="1"/>
          <p:nvPr/>
        </p:nvSpPr>
        <p:spPr>
          <a:xfrm>
            <a:off x="381000" y="4626114"/>
            <a:ext cx="10439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All these methods share the common goal of going beyond simple regression by understanding the underlying correlations of the system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0AADD-7A16-B543-B4EF-7FA5EC6AA2A8}"/>
              </a:ext>
            </a:extLst>
          </p:cNvPr>
          <p:cNvSpPr txBox="1"/>
          <p:nvPr/>
        </p:nvSpPr>
        <p:spPr>
          <a:xfrm>
            <a:off x="957451" y="466543"/>
            <a:ext cx="5478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EXCLAIM Research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1487293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45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56" name="Group 14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Fully Constraining CFFs : Likelihood Analysis</a:t>
            </a:r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5370576" y="762000"/>
            <a:ext cx="6364224" cy="5230368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GOAL: Use DVCS data and comparing to cross section model to find CFFs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Curve fit: A bad result: </a:t>
            </a:r>
            <a:r>
              <a:rPr lang="en-US" sz="2000" dirty="0">
                <a:solidFill>
                  <a:srgbClr val="142AD7"/>
                </a:solidFill>
                <a:highlight>
                  <a:srgbClr val="FFF2CC"/>
                </a:highlight>
              </a:rPr>
              <a:t>Encounter a problem 1</a:t>
            </a:r>
            <a:r>
              <a:rPr lang="en-US" sz="2000" dirty="0">
                <a:solidFill>
                  <a:schemeClr val="tx2"/>
                </a:solidFill>
              </a:rPr>
              <a:t>!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Definition of the likelihood: Try to fix the problem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Canonical Likelihood: Reproduces the problem in explainable way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Difference method Likelihood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Canonical Likelihood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2AD7"/>
                </a:solidFill>
                <a:highlight>
                  <a:srgbClr val="FFF2CC"/>
                </a:highlight>
              </a:rPr>
              <a:t>Encounter a problem 2</a:t>
            </a:r>
            <a:r>
              <a:rPr lang="en-US" sz="2000" dirty="0">
                <a:solidFill>
                  <a:schemeClr val="tx2"/>
                </a:solidFill>
              </a:rPr>
              <a:t>!: covariance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Results: Table of CFFs and errors</a:t>
            </a:r>
          </a:p>
        </p:txBody>
      </p:sp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41" name="Google Shape;141;p24"/>
          <p:cNvSpPr/>
          <p:nvPr/>
        </p:nvSpPr>
        <p:spPr>
          <a:xfrm>
            <a:off x="5827471" y="-15106"/>
            <a:ext cx="6364224" cy="1140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Graduate Students: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Joshua Bautista, Adil Khawaja, </a:t>
            </a:r>
            <a:r>
              <a:rPr lang="en-US" sz="2000" dirty="0" err="1">
                <a:solidFill>
                  <a:schemeClr val="bg1"/>
                </a:solidFill>
              </a:rPr>
              <a:t>Zaki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Panjsheeri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8DA835-70AD-0F40-97DB-B5512C39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25" y="109501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772D8-BB49-8246-8397-DE01E9294DB3}"/>
              </a:ext>
            </a:extLst>
          </p:cNvPr>
          <p:cNvSpPr txBox="1"/>
          <p:nvPr/>
        </p:nvSpPr>
        <p:spPr>
          <a:xfrm>
            <a:off x="3048000" y="1368623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Douglas Adams</a:t>
            </a:r>
          </a:p>
        </p:txBody>
      </p:sp>
    </p:spTree>
    <p:extLst>
      <p:ext uri="{BB962C8B-B14F-4D97-AF65-F5344CB8AC3E}">
        <p14:creationId xmlns:p14="http://schemas.microsoft.com/office/powerpoint/2010/main" val="102589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Degeneracy of Curve Fit Results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040" y="2532889"/>
            <a:ext cx="6080760" cy="3519745"/>
          </a:xfrm>
          <a:prstGeom prst="rect">
            <a:avLst/>
          </a:prstGeom>
          <a:noFill/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3"/>
          <a:srcRect l="12842" t="12537" r="75063" b="75980"/>
          <a:stretch/>
        </p:blipFill>
        <p:spPr>
          <a:xfrm>
            <a:off x="7315200" y="4292761"/>
            <a:ext cx="3258312" cy="1551708"/>
          </a:xfrm>
          <a:prstGeom prst="rect">
            <a:avLst/>
          </a:prstGeom>
          <a:noFill/>
        </p:spPr>
      </p:pic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2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5" name="Rectangle 34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Google Shape;337;p39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dirty="0"/>
              <a:t>Covariance of CFF Results</a:t>
            </a:r>
          </a:p>
        </p:txBody>
      </p:sp>
      <p:sp>
        <p:nvSpPr>
          <p:cNvPr id="34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Google Shape;338;p39"/>
          <p:cNvSpPr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Here the maximum likelihood is achieved allowing 3 CFFs to vary.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Only 23 combinations of 2 angles are used. </a:t>
            </a:r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60932" y="2569464"/>
            <a:ext cx="3678936" cy="3678936"/>
          </a:xfrm>
          <a:prstGeom prst="rect">
            <a:avLst/>
          </a:prstGeom>
          <a:noFill/>
        </p:spPr>
      </p:pic>
      <p:pic>
        <p:nvPicPr>
          <p:cNvPr id="336" name="Google Shape;336;p39"/>
          <p:cNvPicPr preferRelativeResize="0"/>
          <p:nvPr/>
        </p:nvPicPr>
        <p:blipFill rotWithShape="1">
          <a:blip r:embed="rId4"/>
          <a:srcRect l="26754" r="20360" b="12010"/>
          <a:stretch/>
        </p:blipFill>
        <p:spPr>
          <a:xfrm>
            <a:off x="7219585" y="2569464"/>
            <a:ext cx="3537934" cy="3678936"/>
          </a:xfrm>
          <a:prstGeom prst="rect">
            <a:avLst/>
          </a:prstGeom>
          <a:noFill/>
        </p:spPr>
      </p:pic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0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3F227-1CC7-ED4A-A3CB-4D824C9D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05932-5B89-564E-B8C4-B5850AB2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89" y="533400"/>
            <a:ext cx="3968750" cy="297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7C752-EC00-4948-9322-C7259227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88398"/>
            <a:ext cx="4095750" cy="300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C3F99-7A84-A64A-84EB-A2208044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3600693"/>
            <a:ext cx="4095750" cy="2968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32E66-B529-6746-B27C-4E5C870817E6}"/>
              </a:ext>
            </a:extLst>
          </p:cNvPr>
          <p:cNvSpPr txBox="1"/>
          <p:nvPr/>
        </p:nvSpPr>
        <p:spPr>
          <a:xfrm>
            <a:off x="6203539" y="685800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ECC06-18E0-0540-95FA-B8C22E18DBE2}"/>
              </a:ext>
            </a:extLst>
          </p:cNvPr>
          <p:cNvSpPr txBox="1"/>
          <p:nvPr/>
        </p:nvSpPr>
        <p:spPr>
          <a:xfrm>
            <a:off x="3079339" y="38862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41786-53A3-A84C-92EA-A812BA1A7D85}"/>
              </a:ext>
            </a:extLst>
          </p:cNvPr>
          <p:cNvSpPr txBox="1"/>
          <p:nvPr/>
        </p:nvSpPr>
        <p:spPr>
          <a:xfrm>
            <a:off x="304800" y="6858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7DF16-57E8-9542-ADAA-31C530CCE9E0}"/>
              </a:ext>
            </a:extLst>
          </p:cNvPr>
          <p:cNvSpPr txBox="1"/>
          <p:nvPr/>
        </p:nvSpPr>
        <p:spPr>
          <a:xfrm>
            <a:off x="3200400" y="3581400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Calligraphy" panose="03010101010101010101" pitchFamily="66" charset="77"/>
              </a:rPr>
              <a:t>~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E816A-BF3A-4B47-AF10-6AF61F645F1E}"/>
              </a:ext>
            </a:extLst>
          </p:cNvPr>
          <p:cNvSpPr txBox="1"/>
          <p:nvPr/>
        </p:nvSpPr>
        <p:spPr>
          <a:xfrm>
            <a:off x="4419600" y="87297"/>
            <a:ext cx="3349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Marginal Posterior CFF Results</a:t>
            </a:r>
          </a:p>
        </p:txBody>
      </p:sp>
    </p:spTree>
    <p:extLst>
      <p:ext uri="{BB962C8B-B14F-4D97-AF65-F5344CB8AC3E}">
        <p14:creationId xmlns:p14="http://schemas.microsoft.com/office/powerpoint/2010/main" val="1950387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E7CD5-87F1-474C-BC04-87F5CA7D3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19" y="2119489"/>
            <a:ext cx="3531801" cy="34986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B05596-800B-F544-A155-0D3F838A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1F4A3-FEC1-5144-B9E1-02BA7F62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3D06-3798-9040-94DC-AB2339DE48B1}"/>
              </a:ext>
            </a:extLst>
          </p:cNvPr>
          <p:cNvSpPr txBox="1"/>
          <p:nvPr/>
        </p:nvSpPr>
        <p:spPr>
          <a:xfrm>
            <a:off x="304800" y="178484"/>
            <a:ext cx="6832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Next Step: use LL type data </a:t>
            </a:r>
            <a:r>
              <a:rPr lang="en-US" sz="2000" dirty="0" err="1">
                <a:solidFill>
                  <a:srgbClr val="FFFF00"/>
                </a:solidFill>
              </a:rPr>
              <a:t>E.Seder</a:t>
            </a:r>
            <a:r>
              <a:rPr lang="en-US" sz="2000" dirty="0">
                <a:solidFill>
                  <a:srgbClr val="FFFF00"/>
                </a:solidFill>
              </a:rPr>
              <a:t>  et al. [CLAS], PRL114 (2015)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7C62D-CFF1-DA46-832E-86EF75B9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61" y="2119489"/>
            <a:ext cx="3518524" cy="3498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8FAFD-E5E4-794C-8CF6-5C0BF8F8C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762000"/>
            <a:ext cx="3865974" cy="2819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22FC3-126F-3A44-AF47-59C1311270DC}"/>
              </a:ext>
            </a:extLst>
          </p:cNvPr>
          <p:cNvSpPr txBox="1"/>
          <p:nvPr/>
        </p:nvSpPr>
        <p:spPr>
          <a:xfrm>
            <a:off x="10084038" y="1064127"/>
            <a:ext cx="18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Saraswati</a:t>
            </a:r>
            <a:r>
              <a:rPr lang="en-US" dirty="0"/>
              <a:t> Pandey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5B337E-F0BF-1543-AEB3-4CFA6A4A990E}"/>
                  </a:ext>
                </a:extLst>
              </p:cNvPr>
              <p:cNvSpPr txBox="1"/>
              <p:nvPr/>
            </p:nvSpPr>
            <p:spPr>
              <a:xfrm>
                <a:off x="533400" y="5802557"/>
                <a:ext cx="7508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Compare to DSSV MCMC-based analysis PRD100 (2019),  constraint: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5B337E-F0BF-1543-AEB3-4CFA6A4A9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802557"/>
                <a:ext cx="7508530" cy="369332"/>
              </a:xfrm>
              <a:prstGeom prst="rect">
                <a:avLst/>
              </a:prstGeom>
              <a:blipFill>
                <a:blip r:embed="rId5"/>
                <a:stretch>
                  <a:fillRect l="-67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1CF5DA-CE0B-0D42-9011-3F37E1522B5D}"/>
                  </a:ext>
                </a:extLst>
              </p:cNvPr>
              <p:cNvSpPr txBox="1"/>
              <p:nvPr/>
            </p:nvSpPr>
            <p:spPr>
              <a:xfrm>
                <a:off x="5636301" y="2968052"/>
                <a:ext cx="20069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1CF5DA-CE0B-0D42-9011-3F37E1522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301" y="2968052"/>
                <a:ext cx="2006960" cy="276999"/>
              </a:xfrm>
              <a:prstGeom prst="rect">
                <a:avLst/>
              </a:prstGeom>
              <a:blipFill>
                <a:blip r:embed="rId6"/>
                <a:stretch>
                  <a:fillRect l="-3797" t="-8696" r="-189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F853D84-E253-2E49-B383-659230EDFBBA}"/>
              </a:ext>
            </a:extLst>
          </p:cNvPr>
          <p:cNvSpPr/>
          <p:nvPr/>
        </p:nvSpPr>
        <p:spPr>
          <a:xfrm>
            <a:off x="111594" y="697468"/>
            <a:ext cx="38659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Meanwhile…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7DFF6-B82B-E740-89B7-7177911ED301}"/>
              </a:ext>
            </a:extLst>
          </p:cNvPr>
          <p:cNvSpPr txBox="1"/>
          <p:nvPr/>
        </p:nvSpPr>
        <p:spPr>
          <a:xfrm>
            <a:off x="10316965" y="175015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8A9AE-63CA-9D4A-8869-38712AEB14D5}"/>
              </a:ext>
            </a:extLst>
          </p:cNvPr>
          <p:cNvSpPr txBox="1"/>
          <p:nvPr/>
        </p:nvSpPr>
        <p:spPr>
          <a:xfrm>
            <a:off x="1981743" y="175015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x=0.03</a:t>
            </a:r>
          </a:p>
        </p:txBody>
      </p:sp>
    </p:spTree>
    <p:extLst>
      <p:ext uri="{BB962C8B-B14F-4D97-AF65-F5344CB8AC3E}">
        <p14:creationId xmlns:p14="http://schemas.microsoft.com/office/powerpoint/2010/main" val="2617550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2. Inverse Problem Techniques: VAIM, C-VAIM, MCMC</a:t>
            </a: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Approaches to find parameters statistically in an underdetermined system: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Can quantify parameter uncertainty when more parameters than data </a:t>
            </a:r>
            <a:br>
              <a:rPr lang="en"/>
            </a:br>
            <a:endParaRPr/>
          </a:p>
          <a:p>
            <a:r>
              <a:rPr lang="en"/>
              <a:t>Techniques highly dependent on bounded parameter priors </a:t>
            </a:r>
            <a:br>
              <a:rPr lang="en"/>
            </a:br>
            <a:endParaRPr/>
          </a:p>
          <a:p>
            <a:r>
              <a:rPr lang="en"/>
              <a:t>These methods give us an initial way to perceive: </a:t>
            </a:r>
            <a:endParaRPr/>
          </a:p>
          <a:p>
            <a:pPr lvl="1"/>
            <a:r>
              <a:rPr lang="en"/>
              <a:t>the correlation between parameters on a complicated model</a:t>
            </a:r>
            <a:endParaRPr/>
          </a:p>
          <a:p>
            <a:pPr lvl="1"/>
            <a:r>
              <a:rPr lang="en"/>
              <a:t>what information is missing (latent space) 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976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CC3222-9E9E-DC44-AB05-3ADD2987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64275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BB532-622F-7849-8DEB-161015D0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9200" y="6188075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6F71B-EB7F-AB4A-9B3C-D29617D8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1295400"/>
            <a:ext cx="6095999" cy="27420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3B038-8526-8F45-BBF7-221B44596A3F}"/>
              </a:ext>
            </a:extLst>
          </p:cNvPr>
          <p:cNvSpPr txBox="1"/>
          <p:nvPr/>
        </p:nvSpPr>
        <p:spPr>
          <a:xfrm>
            <a:off x="762000" y="1351339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t=0.34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28D8F4-4C05-F44A-8083-99586969F3A4}"/>
              </a:ext>
            </a:extLst>
          </p:cNvPr>
          <p:cNvCxnSpPr>
            <a:cxnSpLocks/>
          </p:cNvCxnSpPr>
          <p:nvPr/>
        </p:nvCxnSpPr>
        <p:spPr>
          <a:xfrm>
            <a:off x="8877301" y="1370403"/>
            <a:ext cx="0" cy="25279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8F37B3F-253D-0549-A3F2-9300BC8CCCEE}"/>
              </a:ext>
            </a:extLst>
          </p:cNvPr>
          <p:cNvSpPr txBox="1"/>
          <p:nvPr/>
        </p:nvSpPr>
        <p:spPr>
          <a:xfrm>
            <a:off x="9355663" y="135346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1820D2-C6E3-8345-8DE6-B8B9A0694074}"/>
              </a:ext>
            </a:extLst>
          </p:cNvPr>
          <p:cNvSpPr txBox="1"/>
          <p:nvPr/>
        </p:nvSpPr>
        <p:spPr>
          <a:xfrm>
            <a:off x="10871190" y="1324836"/>
            <a:ext cx="3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851DE7-FC1C-4E4C-80E8-A56A8BC626D6}"/>
              </a:ext>
            </a:extLst>
          </p:cNvPr>
          <p:cNvSpPr txBox="1"/>
          <p:nvPr/>
        </p:nvSpPr>
        <p:spPr>
          <a:xfrm>
            <a:off x="6412598" y="168687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D5B2B6-3FA5-474D-AAD4-0437A9734C85}"/>
              </a:ext>
            </a:extLst>
          </p:cNvPr>
          <p:cNvSpPr txBox="1"/>
          <p:nvPr/>
        </p:nvSpPr>
        <p:spPr>
          <a:xfrm>
            <a:off x="7883518" y="153490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49429C-CDE0-D84D-8FB3-FB5A52ECBE15}"/>
              </a:ext>
            </a:extLst>
          </p:cNvPr>
          <p:cNvSpPr txBox="1"/>
          <p:nvPr/>
        </p:nvSpPr>
        <p:spPr>
          <a:xfrm>
            <a:off x="5911617" y="4267200"/>
            <a:ext cx="719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KMNN, </a:t>
            </a:r>
            <a:r>
              <a:rPr lang="en-US" sz="1600" dirty="0">
                <a:solidFill>
                  <a:srgbClr val="F3F3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https://arxiv.org/abs/2007.00029</a:t>
            </a:r>
            <a:endParaRPr lang="en-US" sz="1600" dirty="0">
              <a:solidFill>
                <a:srgbClr val="F3F3FF"/>
              </a:solidFill>
            </a:endParaRPr>
          </a:p>
          <a:p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C759BC-9F51-6343-B4FC-C2D724A8D1FE}"/>
              </a:ext>
            </a:extLst>
          </p:cNvPr>
          <p:cNvSpPr txBox="1"/>
          <p:nvPr/>
        </p:nvSpPr>
        <p:spPr>
          <a:xfrm>
            <a:off x="10102792" y="3657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56" name="Left-Right Arrow 55">
            <a:extLst>
              <a:ext uri="{FF2B5EF4-FFF2-40B4-BE49-F238E27FC236}">
                <a16:creationId xmlns:a16="http://schemas.microsoft.com/office/drawing/2014/main" id="{75EE5B53-691C-4644-9D02-436BBEA0FDB9}"/>
              </a:ext>
            </a:extLst>
          </p:cNvPr>
          <p:cNvSpPr/>
          <p:nvPr/>
        </p:nvSpPr>
        <p:spPr>
          <a:xfrm>
            <a:off x="4365390" y="2145220"/>
            <a:ext cx="1064175" cy="660879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53916D-3115-9A43-A56B-A27EEAA9721D}"/>
              </a:ext>
            </a:extLst>
          </p:cNvPr>
          <p:cNvSpPr/>
          <p:nvPr/>
        </p:nvSpPr>
        <p:spPr>
          <a:xfrm>
            <a:off x="6434006" y="333165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2405.05826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7CB38-EFDA-E749-9739-D538E3DD98D0}"/>
              </a:ext>
            </a:extLst>
          </p:cNvPr>
          <p:cNvSpPr txBox="1"/>
          <p:nvPr/>
        </p:nvSpPr>
        <p:spPr>
          <a:xfrm>
            <a:off x="5867400" y="3048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arXiv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2B8742-7270-C541-B69E-4FA57C160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08" y="1489838"/>
            <a:ext cx="3467383" cy="2027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052D4F-8951-EC4A-940A-5755660977AD}"/>
              </a:ext>
            </a:extLst>
          </p:cNvPr>
          <p:cNvSpPr/>
          <p:nvPr/>
        </p:nvSpPr>
        <p:spPr>
          <a:xfrm>
            <a:off x="1699678" y="34426"/>
            <a:ext cx="9044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variational autoencoder inverse mapper solution to Compton form factor extraction from deeply virtual exclusive reaction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5871B-EA5E-9046-983D-4F57D496797D}"/>
              </a:ext>
            </a:extLst>
          </p:cNvPr>
          <p:cNvSpPr txBox="1"/>
          <p:nvPr/>
        </p:nvSpPr>
        <p:spPr>
          <a:xfrm>
            <a:off x="507728" y="3442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9" name="Google Shape;97;p19">
            <a:extLst>
              <a:ext uri="{FF2B5EF4-FFF2-40B4-BE49-F238E27FC236}">
                <a16:creationId xmlns:a16="http://schemas.microsoft.com/office/drawing/2014/main" id="{D5C91A2B-3660-D341-BC6C-566700EAA23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" y="3810000"/>
            <a:ext cx="4419601" cy="2598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36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BA54B-0F90-2E49-AE79-3733789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BCE12-9370-754B-932F-29F78464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B53FD-7079-A841-96BA-9F2D7E51F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79500"/>
            <a:ext cx="8648301" cy="379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93FFC0-5EF9-7E41-82A2-CDB85BC7C839}"/>
              </a:ext>
            </a:extLst>
          </p:cNvPr>
          <p:cNvSpPr/>
          <p:nvPr/>
        </p:nvSpPr>
        <p:spPr>
          <a:xfrm>
            <a:off x="6858000" y="28194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B5718-A3C9-7F41-806F-2F594DDD4672}"/>
              </a:ext>
            </a:extLst>
          </p:cNvPr>
          <p:cNvSpPr/>
          <p:nvPr/>
        </p:nvSpPr>
        <p:spPr>
          <a:xfrm>
            <a:off x="2743200" y="28194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1D59D-C90D-9A42-9030-34A53AE250E5}"/>
              </a:ext>
            </a:extLst>
          </p:cNvPr>
          <p:cNvSpPr txBox="1"/>
          <p:nvPr/>
        </p:nvSpPr>
        <p:spPr>
          <a:xfrm>
            <a:off x="2872552" y="449580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sign!!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BE18A5-882E-D740-BDB2-9414C703E10A}"/>
              </a:ext>
            </a:extLst>
          </p:cNvPr>
          <p:cNvSpPr/>
          <p:nvPr/>
        </p:nvSpPr>
        <p:spPr>
          <a:xfrm>
            <a:off x="2743200" y="1143000"/>
            <a:ext cx="1828800" cy="175260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1BC25-E233-9346-8E2C-865321D8B02C}"/>
              </a:ext>
            </a:extLst>
          </p:cNvPr>
          <p:cNvSpPr txBox="1"/>
          <p:nvPr/>
        </p:nvSpPr>
        <p:spPr>
          <a:xfrm>
            <a:off x="6705600" y="4572000"/>
            <a:ext cx="22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periodicity/oscillation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B8C0A6-19BE-E945-ADE1-2B4F1B531E07}"/>
              </a:ext>
            </a:extLst>
          </p:cNvPr>
          <p:cNvSpPr/>
          <p:nvPr/>
        </p:nvSpPr>
        <p:spPr>
          <a:xfrm>
            <a:off x="7086600" y="3156982"/>
            <a:ext cx="1219200" cy="1034018"/>
          </a:xfrm>
          <a:prstGeom prst="ellipse">
            <a:avLst/>
          </a:prstGeom>
          <a:noFill/>
          <a:ln w="57150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B68A6-216E-704D-93F0-35030ABF2BC0}"/>
              </a:ext>
            </a:extLst>
          </p:cNvPr>
          <p:cNvSpPr txBox="1"/>
          <p:nvPr/>
        </p:nvSpPr>
        <p:spPr>
          <a:xfrm>
            <a:off x="152400" y="146685"/>
            <a:ext cx="4968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CFFs Analysis of Latent 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EB29E-5B6C-9947-A2BF-F95CBB02F63D}"/>
              </a:ext>
            </a:extLst>
          </p:cNvPr>
          <p:cNvSpPr txBox="1"/>
          <p:nvPr/>
        </p:nvSpPr>
        <p:spPr>
          <a:xfrm>
            <a:off x="9458889" y="528935"/>
            <a:ext cx="43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3FEC7-F47F-164F-825D-5A53FE5690A6}"/>
              </a:ext>
            </a:extLst>
          </p:cNvPr>
          <p:cNvSpPr txBox="1"/>
          <p:nvPr/>
        </p:nvSpPr>
        <p:spPr>
          <a:xfrm>
            <a:off x="3255174" y="5845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AC97E-F983-294C-BDD9-1208438EC012}"/>
              </a:ext>
            </a:extLst>
          </p:cNvPr>
          <p:cNvSpPr txBox="1"/>
          <p:nvPr/>
        </p:nvSpPr>
        <p:spPr>
          <a:xfrm>
            <a:off x="5257800" y="60513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1F167-4A97-6641-9EF3-FF4E176E02EE}"/>
              </a:ext>
            </a:extLst>
          </p:cNvPr>
          <p:cNvSpPr txBox="1"/>
          <p:nvPr/>
        </p:nvSpPr>
        <p:spPr>
          <a:xfrm>
            <a:off x="7438172" y="528935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Ht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8050C1-E406-9E4B-8698-4BEF70D4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CAFA5-FF2D-F045-BF07-F0FD53AD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F2A9C-2174-6441-B601-C16745DD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71701"/>
            <a:ext cx="6057900" cy="378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E0B856-4C28-3C4A-B47F-5BF9FA5F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2617">
            <a:off x="-39202" y="716360"/>
            <a:ext cx="11315700" cy="180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8061E-4346-674E-A650-745CD65DC38D}"/>
              </a:ext>
            </a:extLst>
          </p:cNvPr>
          <p:cNvSpPr txBox="1"/>
          <p:nvPr/>
        </p:nvSpPr>
        <p:spPr>
          <a:xfrm>
            <a:off x="28903" y="136525"/>
            <a:ext cx="6417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Comparison of MCMC sampling/inverse mapper and VAIM</a:t>
            </a:r>
          </a:p>
        </p:txBody>
      </p:sp>
    </p:spTree>
    <p:extLst>
      <p:ext uri="{BB962C8B-B14F-4D97-AF65-F5344CB8AC3E}">
        <p14:creationId xmlns:p14="http://schemas.microsoft.com/office/powerpoint/2010/main" val="1080607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186CF-7556-BE4F-865E-2E35881B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940675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FF6BA-86E1-5C41-A9FB-C33EFB7C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940675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4F951-02F4-584D-93F7-11B64D25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64" y="1982585"/>
            <a:ext cx="2524440" cy="2463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13E88-82EC-3040-9AF5-5A057D8C3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164" y="1478818"/>
            <a:ext cx="1333500" cy="5037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C1EDF6-E76F-864B-91AC-8CA652517084}"/>
              </a:ext>
            </a:extLst>
          </p:cNvPr>
          <p:cNvSpPr/>
          <p:nvPr/>
        </p:nvSpPr>
        <p:spPr>
          <a:xfrm>
            <a:off x="8610600" y="4461790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atlas.cern</a:t>
            </a:r>
            <a:r>
              <a:rPr lang="en-US" dirty="0"/>
              <a:t>/</a:t>
            </a:r>
          </a:p>
        </p:txBody>
      </p:sp>
      <p:graphicFrame>
        <p:nvGraphicFramePr>
          <p:cNvPr id="11" name="TextBox 3">
            <a:extLst>
              <a:ext uri="{FF2B5EF4-FFF2-40B4-BE49-F238E27FC236}">
                <a16:creationId xmlns:a16="http://schemas.microsoft.com/office/drawing/2014/main" id="{012E77CB-B463-000E-8CFC-D2C242387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327431"/>
              </p:ext>
            </p:extLst>
          </p:nvPr>
        </p:nvGraphicFramePr>
        <p:xfrm>
          <a:off x="171450" y="1812925"/>
          <a:ext cx="8439149" cy="2594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9A90CC-7189-304F-936B-1912D88C45D0}"/>
              </a:ext>
            </a:extLst>
          </p:cNvPr>
          <p:cNvSpPr txBox="1"/>
          <p:nvPr/>
        </p:nvSpPr>
        <p:spPr>
          <a:xfrm>
            <a:off x="3560379" y="533400"/>
            <a:ext cx="420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Standard Approach to ML/AI in Physics</a:t>
            </a:r>
          </a:p>
        </p:txBody>
      </p:sp>
    </p:spTree>
    <p:extLst>
      <p:ext uri="{BB962C8B-B14F-4D97-AF65-F5344CB8AC3E}">
        <p14:creationId xmlns:p14="http://schemas.microsoft.com/office/powerpoint/2010/main" val="88379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3. Symbolic Regression for Parton Research</a:t>
            </a:r>
            <a:endParaRPr dirty="0"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11360800" cy="53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AutoNum type="arabicParenR"/>
            </a:pPr>
            <a:r>
              <a:rPr lang="en" dirty="0"/>
              <a:t>What is symbolic regression and why do we care?</a:t>
            </a:r>
            <a:endParaRPr dirty="0"/>
          </a:p>
          <a:p>
            <a:pPr lvl="1">
              <a:buAutoNum type="alphaLcParenR"/>
            </a:pPr>
            <a:r>
              <a:rPr lang="en" dirty="0"/>
              <a:t>Spoiler: because then humans can read the answer </a:t>
            </a:r>
            <a:br>
              <a:rPr lang="en" dirty="0"/>
            </a:br>
            <a:endParaRPr dirty="0"/>
          </a:p>
          <a:p>
            <a:pPr>
              <a:buAutoNum type="arabicParenR"/>
            </a:pPr>
            <a:r>
              <a:rPr lang="en" dirty="0"/>
              <a:t>What are the existing tools out there?</a:t>
            </a:r>
            <a:endParaRPr dirty="0"/>
          </a:p>
          <a:p>
            <a:pPr lvl="1">
              <a:buAutoNum type="alphaLcParenR"/>
            </a:pPr>
            <a:r>
              <a:rPr lang="en" dirty="0" err="1"/>
              <a:t>Eureqa</a:t>
            </a:r>
            <a:endParaRPr dirty="0"/>
          </a:p>
          <a:p>
            <a:pPr lvl="1">
              <a:buAutoNum type="alphaLcParenR"/>
            </a:pPr>
            <a:r>
              <a:rPr lang="en" dirty="0" err="1"/>
              <a:t>GPlearn</a:t>
            </a:r>
            <a:endParaRPr dirty="0"/>
          </a:p>
          <a:p>
            <a:pPr lvl="1">
              <a:buAutoNum type="alphaLcParenR"/>
            </a:pPr>
            <a:r>
              <a:rPr lang="en" dirty="0"/>
              <a:t>AI Feynman</a:t>
            </a:r>
            <a:endParaRPr dirty="0"/>
          </a:p>
          <a:p>
            <a:pPr lvl="1">
              <a:buAutoNum type="alphaLcParenR"/>
            </a:pPr>
            <a:r>
              <a:rPr lang="en" dirty="0" err="1"/>
              <a:t>PySr</a:t>
            </a:r>
            <a:endParaRPr dirty="0"/>
          </a:p>
          <a:p>
            <a:pPr lvl="1">
              <a:buAutoNum type="alphaLcParenR"/>
            </a:pPr>
            <a:r>
              <a:rPr lang="en" dirty="0"/>
              <a:t>RL-SR</a:t>
            </a:r>
            <a:endParaRPr dirty="0"/>
          </a:p>
          <a:p>
            <a:pPr lvl="1">
              <a:buAutoNum type="alphaLcParenR"/>
            </a:pPr>
            <a:r>
              <a:rPr lang="en" dirty="0"/>
              <a:t>*Meijer-G-Function (very preliminary)</a:t>
            </a:r>
            <a:br>
              <a:rPr lang="en" dirty="0"/>
            </a:br>
            <a:endParaRPr dirty="0"/>
          </a:p>
        </p:txBody>
      </p:sp>
      <p:sp>
        <p:nvSpPr>
          <p:cNvPr id="380" name="Google Shape;380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30</a:t>
            </a:fld>
            <a:endParaRPr/>
          </a:p>
        </p:txBody>
      </p:sp>
      <p:sp>
        <p:nvSpPr>
          <p:cNvPr id="5" name="Google Shape;441;p48">
            <a:extLst>
              <a:ext uri="{FF2B5EF4-FFF2-40B4-BE49-F238E27FC236}">
                <a16:creationId xmlns:a16="http://schemas.microsoft.com/office/drawing/2014/main" id="{F9012E42-972C-A444-B59B-BD9F69632CF9}"/>
              </a:ext>
            </a:extLst>
          </p:cNvPr>
          <p:cNvSpPr/>
          <p:nvPr/>
        </p:nvSpPr>
        <p:spPr>
          <a:xfrm>
            <a:off x="8109724" y="4976112"/>
            <a:ext cx="3918487" cy="1237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solidFill>
                  <a:srgbClr val="FFFF00"/>
                </a:solidFill>
              </a:rPr>
              <a:t>Douglas Q. Adams (UVA)</a:t>
            </a:r>
            <a:endParaRPr sz="2400" dirty="0">
              <a:solidFill>
                <a:srgbClr val="FFFF00"/>
              </a:solidFill>
            </a:endParaRPr>
          </a:p>
          <a:p>
            <a:r>
              <a:rPr lang="en" sz="2400" dirty="0">
                <a:solidFill>
                  <a:srgbClr val="FFFF00"/>
                </a:solidFill>
              </a:rPr>
              <a:t>Andrew Dotson (NMSU) Anusha </a:t>
            </a:r>
            <a:r>
              <a:rPr lang="en" sz="2400" dirty="0" err="1">
                <a:solidFill>
                  <a:srgbClr val="FFFF00"/>
                </a:solidFill>
              </a:rPr>
              <a:t>SingiReddy</a:t>
            </a:r>
            <a:r>
              <a:rPr lang="en" sz="2400" dirty="0">
                <a:solidFill>
                  <a:srgbClr val="FFFF00"/>
                </a:solidFill>
              </a:rPr>
              <a:t> (ODU)</a:t>
            </a:r>
          </a:p>
          <a:p>
            <a:r>
              <a:rPr lang="en" sz="2400" dirty="0" err="1">
                <a:solidFill>
                  <a:srgbClr val="FFFF00"/>
                </a:solidFill>
              </a:rPr>
              <a:t>Zaki</a:t>
            </a:r>
            <a:r>
              <a:rPr lang="en" sz="2400" dirty="0">
                <a:solidFill>
                  <a:srgbClr val="FFFF00"/>
                </a:solidFill>
              </a:rPr>
              <a:t> </a:t>
            </a:r>
            <a:r>
              <a:rPr lang="en" sz="2400" dirty="0" err="1">
                <a:solidFill>
                  <a:srgbClr val="FFFF00"/>
                </a:solidFill>
              </a:rPr>
              <a:t>Panjsheeri</a:t>
            </a:r>
            <a:r>
              <a:rPr lang="en" sz="2400" dirty="0">
                <a:solidFill>
                  <a:srgbClr val="FFFF00"/>
                </a:solidFill>
              </a:rPr>
              <a:t> (UVA)</a:t>
            </a:r>
            <a:endParaRPr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57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6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solidFill>
                  <a:schemeClr val="bg1"/>
                </a:solidFill>
              </a:rPr>
              <a:t>What is symbolic regression (SR)?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8517972" y="2572951"/>
            <a:ext cx="3156000" cy="1963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387" name="Google Shape;3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8118" y="3064661"/>
            <a:ext cx="1884433" cy="139513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/>
          <p:nvPr/>
        </p:nvSpPr>
        <p:spPr>
          <a:xfrm>
            <a:off x="9929733" y="5616600"/>
            <a:ext cx="1403600" cy="1054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chemeClr val="bg1"/>
                </a:solidFill>
              </a:rPr>
              <a:t>Done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389" name="Google Shape;389;p45"/>
          <p:cNvSpPr/>
          <p:nvPr/>
        </p:nvSpPr>
        <p:spPr>
          <a:xfrm>
            <a:off x="558600" y="3685600"/>
            <a:ext cx="2388000" cy="1963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0" name="Google Shape;390;p45"/>
          <p:cNvSpPr/>
          <p:nvPr/>
        </p:nvSpPr>
        <p:spPr>
          <a:xfrm>
            <a:off x="668551" y="3896600"/>
            <a:ext cx="2168400" cy="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Attempt an Expression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1" name="Google Shape;391;p45"/>
          <p:cNvSpPr/>
          <p:nvPr/>
        </p:nvSpPr>
        <p:spPr>
          <a:xfrm>
            <a:off x="558617" y="1460333"/>
            <a:ext cx="23880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2" name="Google Shape;392;p45"/>
          <p:cNvSpPr/>
          <p:nvPr/>
        </p:nvSpPr>
        <p:spPr>
          <a:xfrm>
            <a:off x="4186221" y="1467567"/>
            <a:ext cx="3067600" cy="4174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3" name="Google Shape;393;p45"/>
          <p:cNvSpPr/>
          <p:nvPr/>
        </p:nvSpPr>
        <p:spPr>
          <a:xfrm>
            <a:off x="4288716" y="1520200"/>
            <a:ext cx="2860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Goodness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4" name="Google Shape;394;p45"/>
          <p:cNvSpPr/>
          <p:nvPr/>
        </p:nvSpPr>
        <p:spPr>
          <a:xfrm>
            <a:off x="522551" y="1660800"/>
            <a:ext cx="21684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Data Table</a:t>
            </a:r>
            <a:br>
              <a:rPr lang="en" sz="2000" dirty="0">
                <a:solidFill>
                  <a:schemeClr val="bg1"/>
                </a:solidFill>
              </a:rPr>
            </a:b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5" name="Google Shape;395;p45"/>
          <p:cNvSpPr/>
          <p:nvPr/>
        </p:nvSpPr>
        <p:spPr>
          <a:xfrm>
            <a:off x="4288733" y="2095200"/>
            <a:ext cx="2860000" cy="13336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Fitness Metric</a:t>
            </a:r>
            <a:br>
              <a:rPr lang="en" sz="2000" dirty="0">
                <a:solidFill>
                  <a:schemeClr val="bg1"/>
                </a:solidFill>
              </a:rPr>
            </a:br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e.g. squared error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6" name="Google Shape;396;p45"/>
          <p:cNvSpPr/>
          <p:nvPr/>
        </p:nvSpPr>
        <p:spPr>
          <a:xfrm>
            <a:off x="4296167" y="3685600"/>
            <a:ext cx="2860000" cy="18152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Form Metric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000" dirty="0">
              <a:solidFill>
                <a:schemeClr val="bg1"/>
              </a:solidFill>
            </a:endParaRPr>
          </a:p>
          <a:p>
            <a:pPr algn="ctr"/>
            <a:r>
              <a:rPr lang="en" sz="2000" dirty="0">
                <a:solidFill>
                  <a:schemeClr val="bg1"/>
                </a:solidFill>
              </a:rPr>
              <a:t>e.g. #terms</a:t>
            </a:r>
            <a:endParaRPr sz="2000" dirty="0">
              <a:solidFill>
                <a:schemeClr val="bg1"/>
              </a:solidFill>
            </a:endParaRPr>
          </a:p>
          <a:p>
            <a:pPr algn="ctr"/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7" name="Google Shape;397;p45"/>
          <p:cNvSpPr/>
          <p:nvPr/>
        </p:nvSpPr>
        <p:spPr>
          <a:xfrm>
            <a:off x="7037917" y="5650800"/>
            <a:ext cx="1403600" cy="12072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Good?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398" name="Google Shape;398;p45"/>
          <p:cNvSpPr/>
          <p:nvPr/>
        </p:nvSpPr>
        <p:spPr>
          <a:xfrm>
            <a:off x="8441517" y="5973400"/>
            <a:ext cx="1611600" cy="5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399" name="Google Shape;399;p45"/>
          <p:cNvSpPr/>
          <p:nvPr/>
        </p:nvSpPr>
        <p:spPr>
          <a:xfrm rot="8100000">
            <a:off x="8037813" y="5009142"/>
            <a:ext cx="1786435" cy="5617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00" name="Google Shape;400;p45"/>
          <p:cNvSpPr/>
          <p:nvPr/>
        </p:nvSpPr>
        <p:spPr>
          <a:xfrm>
            <a:off x="8610017" y="5727200"/>
            <a:ext cx="1151200" cy="1054400"/>
          </a:xfrm>
          <a:prstGeom prst="diamond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bg1"/>
                </a:solidFill>
              </a:rPr>
              <a:t>Yes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401" name="Google Shape;401;p45"/>
          <p:cNvSpPr/>
          <p:nvPr/>
        </p:nvSpPr>
        <p:spPr>
          <a:xfrm flipH="1">
            <a:off x="1517535" y="5264000"/>
            <a:ext cx="5520400" cy="1132400"/>
          </a:xfrm>
          <a:prstGeom prst="bentUpArrow">
            <a:avLst>
              <a:gd name="adj1" fmla="val 25000"/>
              <a:gd name="adj2" fmla="val 24037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402" name="Google Shape;40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0837" y="2095200"/>
            <a:ext cx="1151200" cy="291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817" y="1874367"/>
            <a:ext cx="1611600" cy="142914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5"/>
          <p:cNvSpPr/>
          <p:nvPr/>
        </p:nvSpPr>
        <p:spPr>
          <a:xfrm>
            <a:off x="8651700" y="2634084"/>
            <a:ext cx="2912000" cy="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Symbolic Modification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405" name="Google Shape;405;p45"/>
          <p:cNvSpPr/>
          <p:nvPr/>
        </p:nvSpPr>
        <p:spPr>
          <a:xfrm>
            <a:off x="7310300" y="3273751"/>
            <a:ext cx="1151200" cy="5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8655933" y="3074751"/>
            <a:ext cx="1290800" cy="96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dirty="0">
                <a:solidFill>
                  <a:schemeClr val="bg1"/>
                </a:solidFill>
              </a:rPr>
              <a:t>e.g. mutation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67" y="4609985"/>
            <a:ext cx="2079600" cy="44028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/>
          <p:nvPr/>
        </p:nvSpPr>
        <p:spPr>
          <a:xfrm>
            <a:off x="5710684" y="5727200"/>
            <a:ext cx="1151200" cy="1054400"/>
          </a:xfrm>
          <a:prstGeom prst="diamond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>
                <a:solidFill>
                  <a:schemeClr val="bg1"/>
                </a:solidFill>
              </a:rPr>
              <a:t>No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409" name="Google Shape;409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</a:rPr>
              <a:pPr/>
              <a:t>31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47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solidFill>
                  <a:schemeClr val="bg1"/>
                </a:solidFill>
              </a:rPr>
              <a:t>Why bother with SR when we have neural networks?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415" name="Google Shape;415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106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>
                <a:solidFill>
                  <a:schemeClr val="bg1"/>
                </a:solidFill>
              </a:rPr>
              <a:t>Which is easier to read? ( a.k.a  interpretability of AI )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867" y="3369897"/>
            <a:ext cx="4732267" cy="10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6"/>
          <p:cNvSpPr/>
          <p:nvPr/>
        </p:nvSpPr>
        <p:spPr>
          <a:xfrm>
            <a:off x="8430467" y="2781100"/>
            <a:ext cx="23880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pic>
        <p:nvPicPr>
          <p:cNvPr id="418" name="Google Shape;4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5200" y="3383833"/>
            <a:ext cx="1611600" cy="90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6936" y="4303834"/>
            <a:ext cx="1795033" cy="44088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6"/>
          <p:cNvSpPr/>
          <p:nvPr/>
        </p:nvSpPr>
        <p:spPr>
          <a:xfrm>
            <a:off x="8540403" y="2833733"/>
            <a:ext cx="21680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2000" dirty="0">
                <a:solidFill>
                  <a:schemeClr val="bg1"/>
                </a:solidFill>
              </a:rPr>
              <a:t>Black Box Regression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421" name="Google Shape;421;p46"/>
          <p:cNvSpPr/>
          <p:nvPr/>
        </p:nvSpPr>
        <p:spPr>
          <a:xfrm>
            <a:off x="1373533" y="2781100"/>
            <a:ext cx="4603600" cy="2028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422" name="Google Shape;422;p46"/>
          <p:cNvSpPr/>
          <p:nvPr/>
        </p:nvSpPr>
        <p:spPr>
          <a:xfrm>
            <a:off x="6804800" y="3485100"/>
            <a:ext cx="798000" cy="62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>
                <a:solidFill>
                  <a:schemeClr val="bg1"/>
                </a:solidFill>
              </a:rPr>
              <a:t>vs</a:t>
            </a:r>
            <a:endParaRPr sz="2400">
              <a:solidFill>
                <a:schemeClr val="bg1"/>
              </a:solidFill>
            </a:endParaRPr>
          </a:p>
        </p:txBody>
      </p:sp>
      <p:sp>
        <p:nvSpPr>
          <p:cNvPr id="423" name="Google Shape;423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>
                <a:solidFill>
                  <a:schemeClr val="bg1"/>
                </a:solidFill>
              </a:rPr>
              <a:pPr/>
              <a:t>32</a:t>
            </a:fld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5FDF4-6F3F-7247-815D-74B2829E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061D7-39BB-CD4B-881A-F6A243CE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E731C-5649-FF48-8AF9-00DDC97E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13" y="5257019"/>
            <a:ext cx="3842962" cy="948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3DB9C4-9FCE-6C45-86A4-6FBDFCEDE227}"/>
              </a:ext>
            </a:extLst>
          </p:cNvPr>
          <p:cNvSpPr txBox="1"/>
          <p:nvPr/>
        </p:nvSpPr>
        <p:spPr>
          <a:xfrm>
            <a:off x="82223" y="5257019"/>
            <a:ext cx="386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a factorized in </a:t>
            </a:r>
            <a:r>
              <a:rPr lang="en-US" dirty="0">
                <a:solidFill>
                  <a:srgbClr val="FFFF00"/>
                </a:solidFill>
              </a:rPr>
              <a:t>x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/>
              <a:t> form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E36158-C3DB-7E46-83FF-97E736647A42}"/>
              </a:ext>
            </a:extLst>
          </p:cNvPr>
          <p:cNvSpPr/>
          <p:nvPr/>
        </p:nvSpPr>
        <p:spPr>
          <a:xfrm>
            <a:off x="1676400" y="124701"/>
            <a:ext cx="9044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Testing x and t factorization (important for spatial configurations!)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0FACE4-7952-4445-8A90-9F0958BE2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5" y="755393"/>
            <a:ext cx="3968277" cy="2539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0C9C9A-189C-7145-9543-F74A4EB5F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150" y="761541"/>
            <a:ext cx="3949066" cy="2527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BAB24-D797-434F-96B1-820D79B33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461" y="759154"/>
            <a:ext cx="3962400" cy="25361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552E76-9EDA-A741-A884-2E70884CB9AF}"/>
              </a:ext>
            </a:extLst>
          </p:cNvPr>
          <p:cNvSpPr/>
          <p:nvPr/>
        </p:nvSpPr>
        <p:spPr>
          <a:xfrm>
            <a:off x="82223" y="5626351"/>
            <a:ext cx="2309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(MSE constant power)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6D05F1-086C-0648-B6FD-E5E55A414A43}"/>
              </a:ext>
            </a:extLst>
          </p:cNvPr>
          <p:cNvSpPr txBox="1"/>
          <p:nvPr/>
        </p:nvSpPr>
        <p:spPr>
          <a:xfrm>
            <a:off x="3358091" y="384068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phenomenology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A7524F-96E7-9748-9277-773AE371775A}"/>
              </a:ext>
            </a:extLst>
          </p:cNvPr>
          <p:cNvSpPr txBox="1"/>
          <p:nvPr/>
        </p:nvSpPr>
        <p:spPr>
          <a:xfrm>
            <a:off x="9677400" y="3656016"/>
            <a:ext cx="762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0F5C07-25AF-8A4E-B8CD-DFB9547EA872}"/>
              </a:ext>
            </a:extLst>
          </p:cNvPr>
          <p:cNvSpPr txBox="1"/>
          <p:nvPr/>
        </p:nvSpPr>
        <p:spPr>
          <a:xfrm>
            <a:off x="6838504" y="4286033"/>
            <a:ext cx="5330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Holligan</a:t>
            </a:r>
            <a:r>
              <a:rPr lang="en-US" dirty="0"/>
              <a:t> and H-W Lin, </a:t>
            </a:r>
            <a:r>
              <a:rPr lang="en-US" dirty="0" err="1"/>
              <a:t>Phys.Rev</a:t>
            </a:r>
            <a:r>
              <a:rPr lang="en-US" dirty="0"/>
              <a:t>. D110, 034503 (2023)</a:t>
            </a:r>
          </a:p>
          <a:p>
            <a:r>
              <a:rPr lang="en-US" dirty="0"/>
              <a:t>H-W Lin, Phys. Lett. B824, 136821 (2022)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50D95DB7-C740-F14C-A227-7A2B4A1CC179}"/>
              </a:ext>
            </a:extLst>
          </p:cNvPr>
          <p:cNvSpPr/>
          <p:nvPr/>
        </p:nvSpPr>
        <p:spPr>
          <a:xfrm rot="16200000">
            <a:off x="4040213" y="2521808"/>
            <a:ext cx="381000" cy="23396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73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/>
          <p:nvPr/>
        </p:nvSpPr>
        <p:spPr>
          <a:xfrm>
            <a:off x="309367" y="1677067"/>
            <a:ext cx="2523600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Extrapolation</a:t>
            </a:r>
            <a:endParaRPr sz="2400" dirty="0"/>
          </a:p>
        </p:txBody>
      </p:sp>
      <p:sp>
        <p:nvSpPr>
          <p:cNvPr id="486" name="Google Shape;486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Novel SR Convergence Clustering </a:t>
            </a:r>
            <a:endParaRPr/>
          </a:p>
        </p:txBody>
      </p:sp>
      <p:sp>
        <p:nvSpPr>
          <p:cNvPr id="487" name="Google Shape;487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pic>
        <p:nvPicPr>
          <p:cNvPr id="488" name="Google Shape;488;p53"/>
          <p:cNvPicPr preferRelativeResize="0"/>
          <p:nvPr/>
        </p:nvPicPr>
        <p:blipFill rotWithShape="1">
          <a:blip r:embed="rId3">
            <a:alphaModFix/>
          </a:blip>
          <a:srcRect t="9082"/>
          <a:stretch/>
        </p:blipFill>
        <p:spPr>
          <a:xfrm>
            <a:off x="2519500" y="1476300"/>
            <a:ext cx="9672499" cy="4741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p53"/>
          <p:cNvCxnSpPr/>
          <p:nvPr/>
        </p:nvCxnSpPr>
        <p:spPr>
          <a:xfrm>
            <a:off x="2295767" y="2035267"/>
            <a:ext cx="1498000" cy="32800"/>
          </a:xfrm>
          <a:prstGeom prst="straightConnector1">
            <a:avLst/>
          </a:prstGeom>
          <a:noFill/>
          <a:ln w="28575" cap="flat" cmpd="sng">
            <a:solidFill>
              <a:srgbClr val="AEF76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0" name="Google Shape;490;p53"/>
          <p:cNvSpPr txBox="1"/>
          <p:nvPr/>
        </p:nvSpPr>
        <p:spPr>
          <a:xfrm>
            <a:off x="5487067" y="1807300"/>
            <a:ext cx="1888800" cy="1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2"/>
                </a:solidFill>
              </a:rPr>
              <a:t>Lattice Region</a:t>
            </a:r>
            <a:endParaRPr sz="24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7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6F42A-F963-4B2F-A2F9-DA672C96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954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Why is it important to check x and t factorization? </a:t>
            </a: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Consequences on the 3D Coordinate Space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65FF-82B8-44EC-8299-14D40BF5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55646"/>
            <a:ext cx="7308336" cy="3024177"/>
          </a:xfrm>
        </p:spPr>
        <p:txBody>
          <a:bodyPr>
            <a:normAutofit/>
          </a:bodyPr>
          <a:lstStyle/>
          <a:p>
            <a:pPr marL="0" indent="0" defTabSz="629564">
              <a:spcBef>
                <a:spcPts val="689"/>
              </a:spcBef>
              <a:buNone/>
            </a:pP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GPDs can be </a:t>
            </a:r>
            <a:r>
              <a:rPr lang="en-US" sz="1928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Fourier transformed 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momentum space into coordinate space, providing insight into the </a:t>
            </a:r>
            <a:r>
              <a:rPr lang="en-US" sz="1928" dirty="0"/>
              <a:t>spatial</a:t>
            </a:r>
            <a:r>
              <a:rPr lang="en-US" sz="19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distributions of  quarks and gluons inside the proton</a:t>
            </a:r>
            <a:r>
              <a:rPr lang="en-US" sz="1928" dirty="0"/>
              <a:t>, besides matter and charge distributions.</a:t>
            </a: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391" indent="-157391" defTabSz="629564">
              <a:spcBef>
                <a:spcPts val="689"/>
              </a:spcBef>
            </a:pPr>
            <a:endParaRPr lang="en-US" sz="19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FA687-0CBE-4251-B1B2-FE316C169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55" y="4655905"/>
            <a:ext cx="4856331" cy="860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EB2BA-6CC9-4D56-A214-C77167C9AB65}"/>
              </a:ext>
            </a:extLst>
          </p:cNvPr>
          <p:cNvSpPr txBox="1"/>
          <p:nvPr/>
        </p:nvSpPr>
        <p:spPr>
          <a:xfrm>
            <a:off x="7819028" y="6252046"/>
            <a:ext cx="3915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4782">
              <a:spcAft>
                <a:spcPts val="486"/>
              </a:spcAft>
            </a:pPr>
            <a:r>
              <a:rPr lang="en-US" sz="2000" b="0" i="0" dirty="0">
                <a:solidFill>
                  <a:srgbClr val="FFFF00"/>
                </a:solidFill>
                <a:effectLst/>
                <a:latin typeface="-apple-system"/>
              </a:rPr>
              <a:t>With Z. </a:t>
            </a:r>
            <a:r>
              <a:rPr lang="en-US" sz="2000" b="0" i="0" dirty="0" err="1">
                <a:solidFill>
                  <a:srgbClr val="FFFF00"/>
                </a:solidFill>
                <a:effectLst/>
                <a:latin typeface="-apple-system"/>
              </a:rPr>
              <a:t>Panjsheeri</a:t>
            </a:r>
            <a:r>
              <a:rPr lang="en-US" sz="2000" b="0" i="0" dirty="0">
                <a:solidFill>
                  <a:srgbClr val="FFFF00"/>
                </a:solidFill>
                <a:effectLst/>
                <a:latin typeface="-apple-system"/>
              </a:rPr>
              <a:t> and J. Bautista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5100F-16DE-CB45-A98C-811D7687B08E}"/>
              </a:ext>
            </a:extLst>
          </p:cNvPr>
          <p:cNvSpPr/>
          <p:nvPr/>
        </p:nvSpPr>
        <p:spPr>
          <a:xfrm>
            <a:off x="1143000" y="4655905"/>
            <a:ext cx="1295400" cy="860999"/>
          </a:xfrm>
          <a:prstGeom prst="rect">
            <a:avLst/>
          </a:prstGeom>
          <a:noFill/>
          <a:ln>
            <a:solidFill>
              <a:srgbClr val="93D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1E168-C746-604B-9780-4A4E4B2C9EEB}"/>
              </a:ext>
            </a:extLst>
          </p:cNvPr>
          <p:cNvSpPr txBox="1"/>
          <p:nvPr/>
        </p:nvSpPr>
        <p:spPr>
          <a:xfrm>
            <a:off x="3927693" y="6096000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GPD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0B3C74A-31A3-A949-9773-0BBB10BAA057}"/>
              </a:ext>
            </a:extLst>
          </p:cNvPr>
          <p:cNvSpPr/>
          <p:nvPr/>
        </p:nvSpPr>
        <p:spPr>
          <a:xfrm rot="16200000">
            <a:off x="1649882" y="3715224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95D0D2E-001F-5E44-9AEC-28B6A1B62235}"/>
              </a:ext>
            </a:extLst>
          </p:cNvPr>
          <p:cNvSpPr/>
          <p:nvPr/>
        </p:nvSpPr>
        <p:spPr>
          <a:xfrm rot="5400000">
            <a:off x="4105763" y="5191673"/>
            <a:ext cx="323910" cy="1370564"/>
          </a:xfrm>
          <a:prstGeom prst="rightBrace">
            <a:avLst/>
          </a:prstGeom>
          <a:ln>
            <a:solidFill>
              <a:srgbClr val="AEF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CF705B-85E2-B24E-A8CF-EA74512DDB8F}"/>
              </a:ext>
            </a:extLst>
          </p:cNvPr>
          <p:cNvSpPr txBox="1"/>
          <p:nvPr/>
        </p:nvSpPr>
        <p:spPr>
          <a:xfrm>
            <a:off x="59158" y="3913210"/>
            <a:ext cx="4351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Slice of Wigner phase space distribution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1AB8D8-1ACC-314B-9FFE-30AEBAB2289B}"/>
              </a:ext>
            </a:extLst>
          </p:cNvPr>
          <p:cNvSpPr/>
          <p:nvPr/>
        </p:nvSpPr>
        <p:spPr>
          <a:xfrm>
            <a:off x="3657600" y="4655905"/>
            <a:ext cx="1295400" cy="860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0759A-418F-5A41-B9DC-C39272A9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702" y="1359775"/>
            <a:ext cx="2533066" cy="2887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B7F35-44F0-3849-8B22-2ECAE924E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733" y="3103347"/>
            <a:ext cx="2533067" cy="2992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837803-45AD-2B47-81D8-8D445B949E42}"/>
              </a:ext>
            </a:extLst>
          </p:cNvPr>
          <p:cNvSpPr txBox="1"/>
          <p:nvPr/>
        </p:nvSpPr>
        <p:spPr>
          <a:xfrm>
            <a:off x="11123920" y="276263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d-quark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1F503A-11DF-0543-8C31-D0B0A584B156}"/>
              </a:ext>
            </a:extLst>
          </p:cNvPr>
          <p:cNvSpPr txBox="1"/>
          <p:nvPr/>
        </p:nvSpPr>
        <p:spPr>
          <a:xfrm>
            <a:off x="9978768" y="135977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55515B8-0531-3147-A7CD-DD7F83752481}"/>
              </a:ext>
            </a:extLst>
          </p:cNvPr>
          <p:cNvSpPr/>
          <p:nvPr/>
        </p:nvSpPr>
        <p:spPr>
          <a:xfrm>
            <a:off x="2971800" y="685800"/>
            <a:ext cx="838200" cy="28569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60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0CEEA-B445-482E-B4B8-66D1981F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35" y="826625"/>
            <a:ext cx="5003471" cy="1410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CD82A-11F6-45FD-AF30-773863E5605A}"/>
              </a:ext>
            </a:extLst>
          </p:cNvPr>
          <p:cNvSpPr txBox="1"/>
          <p:nvPr/>
        </p:nvSpPr>
        <p:spPr>
          <a:xfrm>
            <a:off x="9643006" y="1518130"/>
            <a:ext cx="256165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 to lattice and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dirty="0"/>
              <a:t>CFT integrated value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278892">
              <a:spcAft>
                <a:spcPts val="600"/>
              </a:spcAft>
            </a:pPr>
            <a:r>
              <a:rPr lang="en-US" sz="1400" dirty="0"/>
              <a:t>K. Mamo and I. </a:t>
            </a:r>
            <a:r>
              <a:rPr lang="en-US" sz="1400" dirty="0" err="1"/>
              <a:t>Zaeed</a:t>
            </a:r>
            <a:endParaRPr lang="en-US" sz="1400" dirty="0"/>
          </a:p>
          <a:p>
            <a:pPr defTabSz="278892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PRD</a:t>
            </a:r>
            <a:r>
              <a:rPr lang="en-US" sz="1400" dirty="0"/>
              <a:t>106, 086004 (2022)</a:t>
            </a:r>
          </a:p>
          <a:p>
            <a:pPr defTabSz="278892">
              <a:spcAft>
                <a:spcPts val="600"/>
              </a:spcAft>
            </a:pPr>
            <a:r>
              <a:rPr lang="en-US" sz="1400" dirty="0"/>
              <a:t>LQCD: Detmold and Shanahan</a:t>
            </a:r>
          </a:p>
          <a:p>
            <a:pPr defTabSz="278892">
              <a:spcAft>
                <a:spcPts val="600"/>
              </a:spcAft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278892">
              <a:spcAft>
                <a:spcPts val="600"/>
              </a:spcAft>
            </a:pPr>
            <a:r>
              <a:rPr lang="en-US" sz="1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CC5B4-BD0B-F846-9F22-C17F51CE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406" y="3026412"/>
            <a:ext cx="4062594" cy="256309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E0D960-5B62-474B-9DC6-BF497720712F}"/>
              </a:ext>
            </a:extLst>
          </p:cNvPr>
          <p:cNvSpPr/>
          <p:nvPr/>
        </p:nvSpPr>
        <p:spPr>
          <a:xfrm>
            <a:off x="8686800" y="4495800"/>
            <a:ext cx="457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229B9-6E27-2E4F-B19F-E841425055E3}"/>
              </a:ext>
            </a:extLst>
          </p:cNvPr>
          <p:cNvSpPr txBox="1"/>
          <p:nvPr/>
        </p:nvSpPr>
        <p:spPr>
          <a:xfrm>
            <a:off x="8458200" y="5638800"/>
            <a:ext cx="1153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LQCD gluon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2C920-C107-5E47-8AFB-239EA85E6BF1}"/>
              </a:ext>
            </a:extLst>
          </p:cNvPr>
          <p:cNvSpPr txBox="1"/>
          <p:nvPr/>
        </p:nvSpPr>
        <p:spPr>
          <a:xfrm>
            <a:off x="4419600" y="57868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2ACDA3-8617-F14D-B9DB-95BDB6F4B2AD}"/>
              </a:ext>
            </a:extLst>
          </p:cNvPr>
          <p:cNvSpPr txBox="1"/>
          <p:nvPr/>
        </p:nvSpPr>
        <p:spPr>
          <a:xfrm>
            <a:off x="10412169" y="4690646"/>
            <a:ext cx="1246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Quark radius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D9F4C-FE27-DF42-9443-31F1ED95E84D}"/>
              </a:ext>
            </a:extLst>
          </p:cNvPr>
          <p:cNvSpPr txBox="1"/>
          <p:nvPr/>
        </p:nvSpPr>
        <p:spPr>
          <a:xfrm>
            <a:off x="5417619" y="2277753"/>
            <a:ext cx="300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Bautista, </a:t>
            </a:r>
            <a:r>
              <a:rPr lang="en-US" dirty="0" err="1">
                <a:solidFill>
                  <a:srgbClr val="FFC000"/>
                </a:solidFill>
              </a:rPr>
              <a:t>Panjsheeri</a:t>
            </a:r>
            <a:r>
              <a:rPr lang="en-US" dirty="0">
                <a:solidFill>
                  <a:srgbClr val="FFC000"/>
                </a:solidFill>
              </a:rPr>
              <a:t>, SL (2024)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DAE7CA-F98D-C14F-B6E7-DDF8F0F64373}"/>
              </a:ext>
            </a:extLst>
          </p:cNvPr>
          <p:cNvSpPr txBox="1"/>
          <p:nvPr/>
        </p:nvSpPr>
        <p:spPr>
          <a:xfrm>
            <a:off x="9388038" y="157966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FF8DE4-DD62-9C4E-B9E3-7D8227750754}"/>
                  </a:ext>
                </a:extLst>
              </p:cNvPr>
              <p:cNvSpPr txBox="1"/>
              <p:nvPr/>
            </p:nvSpPr>
            <p:spPr>
              <a:xfrm>
                <a:off x="9292980" y="1673562"/>
                <a:ext cx="636841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rad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FF8DE4-DD62-9C4E-B9E3-7D8227750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2980" y="1673562"/>
                <a:ext cx="636841" cy="5636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CD60954-C292-2E4F-A475-BE6B7E7FE2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83" y="-1377485"/>
            <a:ext cx="3476824" cy="5612229"/>
          </a:xfrm>
        </p:spPr>
        <p:txBody>
          <a:bodyPr/>
          <a:lstStyle/>
          <a:p>
            <a:pPr marL="0" indent="0" defTabSz="557784">
              <a:spcBef>
                <a:spcPts val="610"/>
              </a:spcBef>
              <a:buNone/>
            </a:pPr>
            <a:r>
              <a:rPr lang="en-US" sz="3600" dirty="0"/>
              <a:t>G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luon and quark matter density radius</a:t>
            </a:r>
          </a:p>
          <a:p>
            <a:pPr marL="139446" indent="-139446" defTabSz="557784">
              <a:spcBef>
                <a:spcPts val="610"/>
              </a:spcBef>
            </a:pPr>
            <a:endParaRPr lang="en-US" sz="170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39446" indent="-139446" defTabSz="557784">
              <a:spcBef>
                <a:spcPts val="610"/>
              </a:spcBef>
            </a:pPr>
            <a:endParaRPr lang="en-US" sz="170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16C948-5D26-1F46-9C04-C519F00C7C57}"/>
              </a:ext>
            </a:extLst>
          </p:cNvPr>
          <p:cNvCxnSpPr>
            <a:cxnSpLocks/>
          </p:cNvCxnSpPr>
          <p:nvPr/>
        </p:nvCxnSpPr>
        <p:spPr>
          <a:xfrm>
            <a:off x="8763000" y="4602552"/>
            <a:ext cx="228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549F56AC-FE49-8549-9A37-E28C4AA267B9}"/>
              </a:ext>
            </a:extLst>
          </p:cNvPr>
          <p:cNvSpPr/>
          <p:nvPr/>
        </p:nvSpPr>
        <p:spPr>
          <a:xfrm>
            <a:off x="8869681" y="4572000"/>
            <a:ext cx="45719" cy="584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E559BC-C1FA-9045-881A-63603DF989E1}"/>
              </a:ext>
            </a:extLst>
          </p:cNvPr>
          <p:cNvSpPr txBox="1"/>
          <p:nvPr/>
        </p:nvSpPr>
        <p:spPr>
          <a:xfrm>
            <a:off x="8987232" y="4227632"/>
            <a:ext cx="1109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UVA param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C38AB4-94A1-234D-B394-1B7248913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25" y="3020064"/>
            <a:ext cx="6958487" cy="2665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A94A40-0904-894C-AA0E-771944883746}"/>
              </a:ext>
            </a:extLst>
          </p:cNvPr>
          <p:cNvSpPr/>
          <p:nvPr/>
        </p:nvSpPr>
        <p:spPr>
          <a:xfrm>
            <a:off x="666524" y="5774869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AEF76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arXiv:2405.05842</a:t>
            </a:r>
            <a:endParaRPr lang="en-US" dirty="0">
              <a:solidFill>
                <a:srgbClr val="AEF769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7043DC-6A6E-A341-8BEE-ABC60A442269}"/>
              </a:ext>
            </a:extLst>
          </p:cNvPr>
          <p:cNvCxnSpPr>
            <a:cxnSpLocks/>
          </p:cNvCxnSpPr>
          <p:nvPr/>
        </p:nvCxnSpPr>
        <p:spPr>
          <a:xfrm>
            <a:off x="8915400" y="3962400"/>
            <a:ext cx="0" cy="2723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28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A1777-E68B-5241-923A-6A662864F5E5}"/>
              </a:ext>
            </a:extLst>
          </p:cNvPr>
          <p:cNvSpPr txBox="1"/>
          <p:nvPr/>
        </p:nvSpPr>
        <p:spPr>
          <a:xfrm>
            <a:off x="1198181" y="560881"/>
            <a:ext cx="9795638" cy="1114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From SR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3EEAC-1032-5F4B-9366-FE74CFBB8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36142"/>
            <a:ext cx="4506904" cy="3346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55114-EFF3-B44B-8AC5-D490A8A0A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96" y="2217815"/>
            <a:ext cx="4506904" cy="334637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BE67A-6C01-9D4A-B2ED-B3E09822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9BF06-1C39-354B-93CD-88995264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37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8EFC61-FD09-494F-9C03-F26588B51E25}"/>
              </a:ext>
            </a:extLst>
          </p:cNvPr>
          <p:cNvSpPr/>
          <p:nvPr/>
        </p:nvSpPr>
        <p:spPr>
          <a:xfrm>
            <a:off x="2743200" y="2593442"/>
            <a:ext cx="2514600" cy="7593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4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3B33E-0E19-D443-B25F-99C4E8C1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C41F7-78D8-6446-A125-96B45209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4F7BA-8C12-744B-9188-79A79D2A641C}"/>
              </a:ext>
            </a:extLst>
          </p:cNvPr>
          <p:cNvSpPr txBox="1"/>
          <p:nvPr/>
        </p:nvSpPr>
        <p:spPr>
          <a:xfrm>
            <a:off x="3276600" y="609600"/>
            <a:ext cx="13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next</a:t>
            </a:r>
          </a:p>
        </p:txBody>
      </p:sp>
    </p:spTree>
    <p:extLst>
      <p:ext uri="{BB962C8B-B14F-4D97-AF65-F5344CB8AC3E}">
        <p14:creationId xmlns:p14="http://schemas.microsoft.com/office/powerpoint/2010/main" val="3485997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6E806-6A5E-9149-9F13-AC181E92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2/27/25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A421-6B12-8F4C-A95F-62DF1E8B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986DD-FF61-EC4E-8DA7-11DB23F6D1C1}"/>
              </a:ext>
            </a:extLst>
          </p:cNvPr>
          <p:cNvSpPr txBox="1"/>
          <p:nvPr/>
        </p:nvSpPr>
        <p:spPr>
          <a:xfrm>
            <a:off x="24863" y="612844"/>
            <a:ext cx="121829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Our path to </a:t>
            </a:r>
            <a:r>
              <a:rPr lang="en-US" sz="2000" b="1" dirty="0" err="1">
                <a:solidFill>
                  <a:srgbClr val="FFFF00"/>
                </a:solidFill>
              </a:rPr>
              <a:t>AI&amp;theoretical</a:t>
            </a:r>
            <a:r>
              <a:rPr lang="en-US" sz="2000" b="1" dirty="0">
                <a:solidFill>
                  <a:srgbClr val="FFFF00"/>
                </a:solidFill>
              </a:rPr>
              <a:t> physics </a:t>
            </a:r>
            <a:r>
              <a:rPr lang="en-US" sz="2000" dirty="0"/>
              <a:t>brings </a:t>
            </a:r>
            <a:r>
              <a:rPr lang="en-US" sz="2000" b="1" dirty="0">
                <a:solidFill>
                  <a:srgbClr val="FFFF00"/>
                </a:solidFill>
              </a:rPr>
              <a:t>interpretability</a:t>
            </a:r>
            <a:r>
              <a:rPr lang="en-US" sz="2000" dirty="0"/>
              <a:t> features in the computation and benchmarking of AI tools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successful reconstruction of the </a:t>
            </a:r>
            <a:r>
              <a:rPr lang="en-US" sz="2000" b="1" dirty="0">
                <a:solidFill>
                  <a:srgbClr val="FFFF00"/>
                </a:solidFill>
              </a:rPr>
              <a:t>spatial structure of the proton </a:t>
            </a:r>
            <a:r>
              <a:rPr lang="en-US" sz="2000" dirty="0"/>
              <a:t>(and all of its mechanical properties)  relies on our ability to understand the </a:t>
            </a:r>
            <a:r>
              <a:rPr lang="en-US" sz="2000" b="1" dirty="0">
                <a:solidFill>
                  <a:srgbClr val="FFFF00"/>
                </a:solidFill>
              </a:rPr>
              <a:t>cross section </a:t>
            </a:r>
            <a:r>
              <a:rPr lang="en-US" sz="2000" dirty="0"/>
              <a:t>for </a:t>
            </a:r>
            <a:r>
              <a:rPr lang="en-US" sz="2000" b="1" dirty="0">
                <a:solidFill>
                  <a:srgbClr val="FFFF00"/>
                </a:solidFill>
              </a:rPr>
              <a:t>all the various DVES processes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This implies solving </a:t>
            </a:r>
            <a:r>
              <a:rPr lang="en-US" sz="2000" b="1" dirty="0">
                <a:solidFill>
                  <a:srgbClr val="FFFF00"/>
                </a:solidFill>
              </a:rPr>
              <a:t>multiple inverse problems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have defined a path to extract the </a:t>
            </a:r>
            <a:r>
              <a:rPr lang="en-US" sz="2000" b="1" u="sng" dirty="0">
                <a:solidFill>
                  <a:srgbClr val="FFFF00"/>
                </a:solidFill>
              </a:rPr>
              <a:t>observables</a:t>
            </a:r>
            <a:r>
              <a:rPr lang="en-US" sz="2000" dirty="0"/>
              <a:t> from experiment that allows us to fully take into account UQ from </a:t>
            </a:r>
            <a:r>
              <a:rPr lang="en-US" sz="2000" dirty="0">
                <a:solidFill>
                  <a:srgbClr val="FFFF00"/>
                </a:solidFill>
              </a:rPr>
              <a:t>data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FF00"/>
                </a:solidFill>
              </a:rPr>
              <a:t>ab initio </a:t>
            </a:r>
            <a:r>
              <a:rPr lang="en-US" sz="2000" dirty="0"/>
              <a:t>QCD calculations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Obtaining spatial images of the proton including UQ is feasible </a:t>
            </a:r>
            <a:r>
              <a:rPr lang="en-US" sz="2000" dirty="0">
                <a:solidFill>
                  <a:srgbClr val="FFFF00"/>
                </a:solidFill>
              </a:rPr>
              <a:t>using AI/ML to extend the momentum transfer reach</a:t>
            </a:r>
            <a:r>
              <a:rPr lang="en-US" sz="2000" dirty="0"/>
              <a:t> for an accurate Fourier transformation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F69F8-0FA3-2047-B656-16C075C62265}"/>
              </a:ext>
            </a:extLst>
          </p:cNvPr>
          <p:cNvSpPr txBox="1"/>
          <p:nvPr/>
        </p:nvSpPr>
        <p:spPr>
          <a:xfrm>
            <a:off x="4572000" y="12013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03E25-976F-2942-8669-67E1EDB91619}"/>
              </a:ext>
            </a:extLst>
          </p:cNvPr>
          <p:cNvSpPr/>
          <p:nvPr/>
        </p:nvSpPr>
        <p:spPr>
          <a:xfrm>
            <a:off x="1135130" y="47359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8E6286-B34D-A640-A7CC-26F89EE68822}"/>
              </a:ext>
            </a:extLst>
          </p:cNvPr>
          <p:cNvSpPr/>
          <p:nvPr/>
        </p:nvSpPr>
        <p:spPr>
          <a:xfrm>
            <a:off x="5589618" y="360043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</a:rPr>
              <a:t>    Not just a set of advanced computational tools!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</a:rPr>
              <a:t>Finding a common language  between physics and AI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AC85-FCE8-B743-A87A-74D8BEC8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A66E4-1376-A543-AF16-8E326F69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642CEB-A125-8546-8F9A-DA5B363B836E}"/>
              </a:ext>
            </a:extLst>
          </p:cNvPr>
          <p:cNvSpPr/>
          <p:nvPr/>
        </p:nvSpPr>
        <p:spPr>
          <a:xfrm>
            <a:off x="1480638" y="2947145"/>
            <a:ext cx="3276600" cy="1910909"/>
          </a:xfrm>
          <a:prstGeom prst="ellipse">
            <a:avLst/>
          </a:prstGeom>
          <a:gradFill>
            <a:gsLst>
              <a:gs pos="0">
                <a:schemeClr val="accent6"/>
              </a:gs>
              <a:gs pos="3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FE9732-84A3-DA44-A5CE-4BF99A2F92D9}"/>
              </a:ext>
            </a:extLst>
          </p:cNvPr>
          <p:cNvSpPr/>
          <p:nvPr/>
        </p:nvSpPr>
        <p:spPr>
          <a:xfrm>
            <a:off x="770904" y="162644"/>
            <a:ext cx="3276600" cy="1910909"/>
          </a:xfrm>
          <a:prstGeom prst="ellipse">
            <a:avLst/>
          </a:prstGeom>
          <a:gradFill>
            <a:gsLst>
              <a:gs pos="0">
                <a:schemeClr val="accent6"/>
              </a:gs>
              <a:gs pos="3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B7C4C-F65C-144D-BB3C-392E6FAD2CAF}"/>
              </a:ext>
            </a:extLst>
          </p:cNvPr>
          <p:cNvSpPr txBox="1"/>
          <p:nvPr/>
        </p:nvSpPr>
        <p:spPr>
          <a:xfrm>
            <a:off x="1884920" y="3571785"/>
            <a:ext cx="2846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 → </a:t>
            </a:r>
            <a:r>
              <a:rPr lang="en-US" sz="2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“why ?”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13FB9-E958-804B-961D-EFA67D0B1BFD}"/>
              </a:ext>
            </a:extLst>
          </p:cNvPr>
          <p:cNvSpPr txBox="1"/>
          <p:nvPr/>
        </p:nvSpPr>
        <p:spPr>
          <a:xfrm>
            <a:off x="928566" y="83952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146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 ML→ </a:t>
            </a:r>
            <a:r>
              <a:rPr lang="en-US" sz="2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“what</a:t>
            </a:r>
            <a:r>
              <a:rPr lang="en-US" sz="24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?”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552DF5-875B-F14F-BEE8-95A6F7512477}"/>
              </a:ext>
            </a:extLst>
          </p:cNvPr>
          <p:cNvSpPr txBox="1"/>
          <p:nvPr/>
        </p:nvSpPr>
        <p:spPr>
          <a:xfrm>
            <a:off x="7123782" y="136525"/>
            <a:ext cx="4562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address the “why” with AI?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D02AB50A-4167-C74D-8EB3-E51C6D2C936D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3768317" y="367358"/>
            <a:ext cx="3355465" cy="2690638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C832A0-880B-8A4A-AA57-AE37D20EF709}"/>
              </a:ext>
            </a:extLst>
          </p:cNvPr>
          <p:cNvSpPr/>
          <p:nvPr/>
        </p:nvSpPr>
        <p:spPr>
          <a:xfrm>
            <a:off x="5742018" y="512443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</a:rPr>
              <a:t>    </a:t>
            </a:r>
            <a:endParaRPr lang="en-US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90720-416A-3E4F-9346-314642AB6AC5}"/>
              </a:ext>
            </a:extLst>
          </p:cNvPr>
          <p:cNvSpPr/>
          <p:nvPr/>
        </p:nvSpPr>
        <p:spPr>
          <a:xfrm>
            <a:off x="5421524" y="1376960"/>
            <a:ext cx="657022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Go beyond just a set of ML advanced computational tools</a:t>
            </a: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Explore a new AI based paradigm for physics discovery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A5B12F-00CB-C044-BFED-2F8D81F8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21" y="1301189"/>
            <a:ext cx="1284977" cy="1228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68DC3-B4F5-7F42-95FC-ECF09BB2F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1" y="4269007"/>
            <a:ext cx="1357434" cy="12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19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D179E-105E-A949-803A-BAFF5F2F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26FF1-4B32-A74F-BF41-5C118CEF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9A605-16D1-4F42-A0CD-3FF693A5EB24}"/>
              </a:ext>
            </a:extLst>
          </p:cNvPr>
          <p:cNvSpPr txBox="1"/>
          <p:nvPr/>
        </p:nvSpPr>
        <p:spPr>
          <a:xfrm>
            <a:off x="4953000" y="2743200"/>
            <a:ext cx="1978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502136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Using a pareto front to choose amongst forms</a:t>
            </a:r>
            <a:endParaRPr/>
          </a:p>
        </p:txBody>
      </p:sp>
      <p:pic>
        <p:nvPicPr>
          <p:cNvPr id="429" name="Google Shape;4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667" y="1497100"/>
            <a:ext cx="7918653" cy="50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/>
          <p:nvPr/>
        </p:nvSpPr>
        <p:spPr>
          <a:xfrm>
            <a:off x="2287800" y="5188100"/>
            <a:ext cx="946000" cy="43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31" name="Google Shape;431;p47"/>
          <p:cNvSpPr/>
          <p:nvPr/>
        </p:nvSpPr>
        <p:spPr>
          <a:xfrm>
            <a:off x="23391" y="4109178"/>
            <a:ext cx="2287600" cy="1531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/>
              <a:t>One must define a “metric” which balances fit vs. form to choose a best</a:t>
            </a:r>
            <a:endParaRPr sz="2400" dirty="0"/>
          </a:p>
        </p:txBody>
      </p:sp>
      <p:sp>
        <p:nvSpPr>
          <p:cNvPr id="432" name="Google Shape;432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252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31273-BE90-D24A-90C3-1573FE7A7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70D86-2E4B-6348-8E09-4CB6D49D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EEE8D-1AB1-884C-B3E2-9851EF50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8" y="359678"/>
            <a:ext cx="6559923" cy="613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1E737-AC97-4E4B-B3FD-209CEE0D5E7E}"/>
              </a:ext>
            </a:extLst>
          </p:cNvPr>
          <p:cNvSpPr txBox="1"/>
          <p:nvPr/>
        </p:nvSpPr>
        <p:spPr>
          <a:xfrm>
            <a:off x="457200" y="838200"/>
            <a:ext cx="2068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PySR</a:t>
            </a:r>
            <a:r>
              <a:rPr lang="en-US" sz="2000" dirty="0"/>
              <a:t> convergence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07D5C-A77D-9C40-A0C6-C29732FB9064}"/>
              </a:ext>
            </a:extLst>
          </p:cNvPr>
          <p:cNvSpPr txBox="1"/>
          <p:nvPr/>
        </p:nvSpPr>
        <p:spPr>
          <a:xfrm>
            <a:off x="564157" y="129540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Andrew Dotson</a:t>
            </a:r>
          </a:p>
        </p:txBody>
      </p:sp>
    </p:spTree>
    <p:extLst>
      <p:ext uri="{BB962C8B-B14F-4D97-AF65-F5344CB8AC3E}">
        <p14:creationId xmlns:p14="http://schemas.microsoft.com/office/powerpoint/2010/main" val="392770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ABC2377-66AD-2E44-8321-D5CBE0B96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3148166"/>
              </p:ext>
            </p:extLst>
          </p:nvPr>
        </p:nvGraphicFramePr>
        <p:xfrm>
          <a:off x="1828800" y="1038074"/>
          <a:ext cx="8077200" cy="524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A3106-DAD9-FD46-AE49-C51F16E5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8015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BFD4F-DCD0-4947-A9FC-3BB5A7AD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280150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99BE3-8C27-FD41-8609-D66BC4FEB748}"/>
              </a:ext>
            </a:extLst>
          </p:cNvPr>
          <p:cNvSpPr txBox="1"/>
          <p:nvPr/>
        </p:nvSpPr>
        <p:spPr>
          <a:xfrm>
            <a:off x="2339597" y="233527"/>
            <a:ext cx="726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Standard Computational Paradigm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Explainable AI-based Paradigm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14F469-62C4-324A-BCDD-486EEB315A87}"/>
              </a:ext>
            </a:extLst>
          </p:cNvPr>
          <p:cNvGrpSpPr/>
          <p:nvPr/>
        </p:nvGrpSpPr>
        <p:grpSpPr>
          <a:xfrm>
            <a:off x="6934200" y="3053893"/>
            <a:ext cx="1873374" cy="1217693"/>
            <a:chOff x="5115418" y="2015819"/>
            <a:chExt cx="1873374" cy="1217693"/>
          </a:xfrm>
          <a:solidFill>
            <a:schemeClr val="accent2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27661FC-382F-4146-A21E-65303C7430D9}"/>
                </a:ext>
              </a:extLst>
            </p:cNvPr>
            <p:cNvSpPr/>
            <p:nvPr/>
          </p:nvSpPr>
          <p:spPr>
            <a:xfrm>
              <a:off x="5115418" y="2015819"/>
              <a:ext cx="1873374" cy="121769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A02B8918-D211-D141-872C-97488FA128A4}"/>
                </a:ext>
              </a:extLst>
            </p:cNvPr>
            <p:cNvSpPr txBox="1"/>
            <p:nvPr/>
          </p:nvSpPr>
          <p:spPr>
            <a:xfrm>
              <a:off x="5174861" y="2075262"/>
              <a:ext cx="1754488" cy="10988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aseline="0" dirty="0"/>
                <a:t>AI Model Learning and </a:t>
              </a:r>
              <a:r>
                <a:rPr lang="en-US" sz="1600" kern="1200" baseline="0" dirty="0"/>
                <a:t> interpretation</a:t>
              </a:r>
              <a:endParaRPr lang="en-US" sz="1600" kern="1200" dirty="0"/>
            </a:p>
          </p:txBody>
        </p:sp>
      </p:grp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FD40F5E0-561E-DE48-AF9E-566E5C0F1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8199" y="3865726"/>
            <a:ext cx="553873" cy="5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A5C3A5-562C-664F-9BCB-5CB5DFF8B695}"/>
              </a:ext>
            </a:extLst>
          </p:cNvPr>
          <p:cNvSpPr/>
          <p:nvPr/>
        </p:nvSpPr>
        <p:spPr>
          <a:xfrm>
            <a:off x="4636926" y="1591363"/>
            <a:ext cx="1823959" cy="16944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F466771-19BA-294A-9231-92DD5B53B59D}"/>
              </a:ext>
            </a:extLst>
          </p:cNvPr>
          <p:cNvSpPr/>
          <p:nvPr/>
        </p:nvSpPr>
        <p:spPr>
          <a:xfrm rot="10800000">
            <a:off x="7076300" y="2043490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CEA7-A802-3443-8EF5-78A74F07FFBA}"/>
              </a:ext>
            </a:extLst>
          </p:cNvPr>
          <p:cNvSpPr txBox="1"/>
          <p:nvPr/>
        </p:nvSpPr>
        <p:spPr>
          <a:xfrm>
            <a:off x="4648200" y="228600"/>
            <a:ext cx="234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Forward Problem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AFE938-9252-EA4B-A786-6402CA63000E}"/>
              </a:ext>
            </a:extLst>
          </p:cNvPr>
          <p:cNvSpPr/>
          <p:nvPr/>
        </p:nvSpPr>
        <p:spPr>
          <a:xfrm>
            <a:off x="1540749" y="1212470"/>
            <a:ext cx="2280214" cy="2187721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738398E-19CF-0443-9621-D1BA0577954C}"/>
              </a:ext>
            </a:extLst>
          </p:cNvPr>
          <p:cNvSpPr/>
          <p:nvPr/>
        </p:nvSpPr>
        <p:spPr>
          <a:xfrm>
            <a:off x="8087641" y="1591363"/>
            <a:ext cx="1716899" cy="15992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F60661C-374A-B341-82F4-B7A3AB713018}"/>
              </a:ext>
            </a:extLst>
          </p:cNvPr>
          <p:cNvSpPr/>
          <p:nvPr/>
        </p:nvSpPr>
        <p:spPr>
          <a:xfrm>
            <a:off x="1977573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QCD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quark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gluon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correlation functions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83209-E4A3-C844-AA04-2C367726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4E74A-721C-8E4A-803D-53F7864C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56A18-058F-734F-AB04-7BFEE2F06C57}"/>
              </a:ext>
            </a:extLst>
          </p:cNvPr>
          <p:cNvSpPr txBox="1"/>
          <p:nvPr/>
        </p:nvSpPr>
        <p:spPr>
          <a:xfrm>
            <a:off x="4834099" y="5558135"/>
            <a:ext cx="2176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Inverse Problem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09813CE-16ED-4641-AD66-716E9F1BF2D2}"/>
              </a:ext>
            </a:extLst>
          </p:cNvPr>
          <p:cNvSpPr/>
          <p:nvPr/>
        </p:nvSpPr>
        <p:spPr>
          <a:xfrm rot="10800000">
            <a:off x="3947142" y="1897821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4C8585-A118-644E-9F32-2BE8DFEB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592" y="1157622"/>
            <a:ext cx="2215474" cy="2128164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59B21EDE-48F1-7C40-8BE8-030FFF1D6376}"/>
              </a:ext>
            </a:extLst>
          </p:cNvPr>
          <p:cNvSpPr/>
          <p:nvPr/>
        </p:nvSpPr>
        <p:spPr>
          <a:xfrm>
            <a:off x="5370501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Observables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Structure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Compton 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Fragmentation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…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  <p:sp>
        <p:nvSpPr>
          <p:cNvPr id="33" name="Curved Left Arrow 32">
            <a:extLst>
              <a:ext uri="{FF2B5EF4-FFF2-40B4-BE49-F238E27FC236}">
                <a16:creationId xmlns:a16="http://schemas.microsoft.com/office/drawing/2014/main" id="{1FDC5D6B-548D-604D-B200-12C7FF0AE991}"/>
              </a:ext>
            </a:extLst>
          </p:cNvPr>
          <p:cNvSpPr/>
          <p:nvPr/>
        </p:nvSpPr>
        <p:spPr>
          <a:xfrm rot="5400000">
            <a:off x="5615939" y="2896595"/>
            <a:ext cx="731519" cy="6324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D812F-0948-3245-9AB1-8E9477B9D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363" y="1222614"/>
            <a:ext cx="1961402" cy="2053986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6BF949ED-CB9D-D24C-AE87-BC1AFD36F647}"/>
              </a:ext>
            </a:extLst>
          </p:cNvPr>
          <p:cNvSpPr/>
          <p:nvPr/>
        </p:nvSpPr>
        <p:spPr>
          <a:xfrm>
            <a:off x="8384289" y="3190619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Data/Measurements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167463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D51D7F-C250-1D49-8DFC-F49982A2E8D4}"/>
              </a:ext>
            </a:extLst>
          </p:cNvPr>
          <p:cNvSpPr/>
          <p:nvPr/>
        </p:nvSpPr>
        <p:spPr>
          <a:xfrm>
            <a:off x="6495288" y="-719617"/>
            <a:ext cx="5221224" cy="5230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16E7F3-B231-E84D-A6E2-C6646A3D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/>
              <a:pPr defTabSz="914400">
                <a:spcAft>
                  <a:spcPts val="600"/>
                </a:spcAft>
                <a:defRPr/>
              </a:pPr>
              <a:t>2/26/25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60AB0-1D9A-8C4E-9538-46228FF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/>
              <a:pPr defTabSz="914400"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CD2EE-1B08-124B-BFF7-6EE5A97EF0C8}"/>
              </a:ext>
            </a:extLst>
          </p:cNvPr>
          <p:cNvSpPr txBox="1"/>
          <p:nvPr/>
        </p:nvSpPr>
        <p:spPr>
          <a:xfrm>
            <a:off x="3886200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8E8658-A94D-AF49-98D5-666F711D773A}"/>
              </a:ext>
            </a:extLst>
          </p:cNvPr>
          <p:cNvSpPr/>
          <p:nvPr/>
        </p:nvSpPr>
        <p:spPr>
          <a:xfrm>
            <a:off x="1803748" y="6271588"/>
            <a:ext cx="6231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ML emergent behavior is decades from being understood! </a:t>
            </a:r>
            <a:endParaRPr lang="en-US" sz="2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D214344-7F01-F248-91F5-45ABDFA0F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192168"/>
              </p:ext>
            </p:extLst>
          </p:nvPr>
        </p:nvGraphicFramePr>
        <p:xfrm>
          <a:off x="170551" y="1685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Explosion 1 23">
            <a:extLst>
              <a:ext uri="{FF2B5EF4-FFF2-40B4-BE49-F238E27FC236}">
                <a16:creationId xmlns:a16="http://schemas.microsoft.com/office/drawing/2014/main" id="{CFAF73C5-DDCF-964E-B1D7-72E134A6184D}"/>
              </a:ext>
            </a:extLst>
          </p:cNvPr>
          <p:cNvSpPr/>
          <p:nvPr/>
        </p:nvSpPr>
        <p:spPr>
          <a:xfrm>
            <a:off x="6057747" y="1971423"/>
            <a:ext cx="8022863" cy="2051304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142AD7"/>
                </a:solidFill>
              </a:rPr>
              <a:t>An immense potential!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Through ML we will be able to uncover </a:t>
            </a:r>
            <a:r>
              <a:rPr lang="en-US" sz="2000" b="1" u="sng" dirty="0">
                <a:solidFill>
                  <a:schemeClr val="bg1"/>
                </a:solidFill>
              </a:rPr>
              <a:t>new physics relations/laws</a:t>
            </a:r>
          </a:p>
        </p:txBody>
      </p:sp>
    </p:spTree>
    <p:extLst>
      <p:ext uri="{BB962C8B-B14F-4D97-AF65-F5344CB8AC3E}">
        <p14:creationId xmlns:p14="http://schemas.microsoft.com/office/powerpoint/2010/main" val="87669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254875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7254875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09508"/>
              </p:ext>
            </p:extLst>
          </p:nvPr>
        </p:nvGraphicFramePr>
        <p:xfrm>
          <a:off x="12439650" y="599757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8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39650" y="599757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8052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9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1705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E29E4A-2FE4-5147-8D5C-B74867B67C8F}"/>
              </a:ext>
            </a:extLst>
          </p:cNvPr>
          <p:cNvSpPr txBox="1"/>
          <p:nvPr/>
        </p:nvSpPr>
        <p:spPr>
          <a:xfrm>
            <a:off x="1295400" y="2967335"/>
            <a:ext cx="984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Physics Case: Extracting information from exclusive deeply virtual scattering</a:t>
            </a:r>
          </a:p>
        </p:txBody>
      </p:sp>
    </p:spTree>
    <p:extLst>
      <p:ext uri="{BB962C8B-B14F-4D97-AF65-F5344CB8AC3E}">
        <p14:creationId xmlns:p14="http://schemas.microsoft.com/office/powerpoint/2010/main" val="238999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1600" y="7254875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2/26/25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7254875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2439650" y="599757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39650" y="599757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1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59427" y="154329"/>
            <a:ext cx="160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EF769"/>
                </a:solidFill>
                <a:latin typeface="+mj-lt"/>
              </a:rPr>
              <a:t>Experiment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3DF3A-BB46-7B4B-B654-635C1C142AC0}"/>
              </a:ext>
            </a:extLst>
          </p:cNvPr>
          <p:cNvSpPr txBox="1"/>
          <p:nvPr/>
        </p:nvSpPr>
        <p:spPr>
          <a:xfrm>
            <a:off x="2286000" y="4192012"/>
            <a:ext cx="68318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AEF769"/>
                </a:solidFill>
              </a:rPr>
              <a:t>Generalized Parton Distributions</a:t>
            </a:r>
          </a:p>
          <a:p>
            <a:pPr algn="ctr"/>
            <a:endParaRPr lang="en-US" sz="2400" dirty="0">
              <a:solidFill>
                <a:srgbClr val="AEF769"/>
              </a:solidFill>
            </a:endParaRPr>
          </a:p>
          <a:p>
            <a:pPr algn="ctr"/>
            <a:r>
              <a:rPr lang="en-US" sz="2400" dirty="0">
                <a:solidFill>
                  <a:srgbClr val="AEF769"/>
                </a:solidFill>
              </a:rPr>
              <a:t>Moments ➜ Energy Momentum Tensor Form factors</a:t>
            </a:r>
          </a:p>
          <a:p>
            <a:pPr algn="ctr"/>
            <a:endParaRPr lang="en-US" sz="2400" dirty="0">
              <a:solidFill>
                <a:srgbClr val="AEF769"/>
              </a:solidFill>
            </a:endParaRPr>
          </a:p>
          <a:p>
            <a:pPr algn="ctr"/>
            <a:r>
              <a:rPr lang="en-US" sz="2400" dirty="0">
                <a:solidFill>
                  <a:srgbClr val="AEF769"/>
                </a:solidFill>
              </a:rPr>
              <a:t>Angular momentum, Mass</a:t>
            </a:r>
          </a:p>
          <a:p>
            <a:pPr algn="ctr"/>
            <a:endParaRPr lang="en-US" sz="2400" dirty="0">
              <a:solidFill>
                <a:srgbClr val="AEF769"/>
              </a:solidFill>
            </a:endParaRPr>
          </a:p>
          <a:p>
            <a:pPr algn="ctr"/>
            <a:endParaRPr lang="en-US" sz="2400" dirty="0">
              <a:solidFill>
                <a:srgbClr val="AEF769"/>
              </a:solidFill>
            </a:endParaRPr>
          </a:p>
          <a:p>
            <a:pPr algn="ctr"/>
            <a:endParaRPr lang="en-US" sz="2400" dirty="0">
              <a:solidFill>
                <a:srgbClr val="AEF76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C4EB4-AA70-0D47-81EE-A833F5707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2746" y="1178243"/>
            <a:ext cx="4232054" cy="265177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A2488CB-7699-BC47-8AF5-AEC4340C5AEB}"/>
              </a:ext>
            </a:extLst>
          </p:cNvPr>
          <p:cNvSpPr txBox="1"/>
          <p:nvPr/>
        </p:nvSpPr>
        <p:spPr>
          <a:xfrm>
            <a:off x="1802049" y="152400"/>
            <a:ext cx="2693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EF769"/>
                </a:solidFill>
                <a:latin typeface="+mj-lt"/>
              </a:rPr>
              <a:t>QCD matrix element</a:t>
            </a:r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5F595995-B742-C646-A259-6E593C619C69}"/>
              </a:ext>
            </a:extLst>
          </p:cNvPr>
          <p:cNvSpPr>
            <a:spLocks/>
          </p:cNvSpPr>
          <p:nvPr/>
        </p:nvSpPr>
        <p:spPr bwMode="auto">
          <a:xfrm>
            <a:off x="2005015" y="1285221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26">
            <a:extLst>
              <a:ext uri="{FF2B5EF4-FFF2-40B4-BE49-F238E27FC236}">
                <a16:creationId xmlns:a16="http://schemas.microsoft.com/office/drawing/2014/main" id="{1B21C9CF-878A-9549-AC6C-98FA6AFCA06B}"/>
              </a:ext>
            </a:extLst>
          </p:cNvPr>
          <p:cNvSpPr>
            <a:spLocks/>
          </p:cNvSpPr>
          <p:nvPr/>
        </p:nvSpPr>
        <p:spPr bwMode="auto">
          <a:xfrm flipH="1">
            <a:off x="3490915" y="1285221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51">
            <a:extLst>
              <a:ext uri="{FF2B5EF4-FFF2-40B4-BE49-F238E27FC236}">
                <a16:creationId xmlns:a16="http://schemas.microsoft.com/office/drawing/2014/main" id="{F1B673BD-DB1D-094E-96F7-23B44DD8BD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3312" y="2961621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52">
            <a:extLst>
              <a:ext uri="{FF2B5EF4-FFF2-40B4-BE49-F238E27FC236}">
                <a16:creationId xmlns:a16="http://schemas.microsoft.com/office/drawing/2014/main" id="{95D1D145-E8D8-EA4B-BDC7-CEE3696B1BBF}"/>
              </a:ext>
            </a:extLst>
          </p:cNvPr>
          <p:cNvSpPr>
            <a:spLocks noChangeShapeType="1"/>
          </p:cNvSpPr>
          <p:nvPr/>
        </p:nvSpPr>
        <p:spPr bwMode="auto">
          <a:xfrm rot="14522146" flipH="1">
            <a:off x="4291012" y="3228321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54">
            <a:extLst>
              <a:ext uri="{FF2B5EF4-FFF2-40B4-BE49-F238E27FC236}">
                <a16:creationId xmlns:a16="http://schemas.microsoft.com/office/drawing/2014/main" id="{15B3F8DF-52B1-D54F-940B-B5C52891D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2" y="2352021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55">
            <a:extLst>
              <a:ext uri="{FF2B5EF4-FFF2-40B4-BE49-F238E27FC236}">
                <a16:creationId xmlns:a16="http://schemas.microsoft.com/office/drawing/2014/main" id="{893A0AF0-3AC0-4A4A-972D-3BA20B1DC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0912" y="2352021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56">
            <a:extLst>
              <a:ext uri="{FF2B5EF4-FFF2-40B4-BE49-F238E27FC236}">
                <a16:creationId xmlns:a16="http://schemas.microsoft.com/office/drawing/2014/main" id="{F53DC90D-2E55-E74B-A063-10ED9E160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71712" y="2352021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57">
            <a:extLst>
              <a:ext uri="{FF2B5EF4-FFF2-40B4-BE49-F238E27FC236}">
                <a16:creationId xmlns:a16="http://schemas.microsoft.com/office/drawing/2014/main" id="{69287872-BEC3-584B-9A19-B4F08E72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2" y="2809221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r>
              <a:rPr lang="en-US" dirty="0"/>
              <a:t>H,E, …</a:t>
            </a:r>
          </a:p>
        </p:txBody>
      </p:sp>
      <p:sp>
        <p:nvSpPr>
          <p:cNvPr id="72" name="Line 58">
            <a:extLst>
              <a:ext uri="{FF2B5EF4-FFF2-40B4-BE49-F238E27FC236}">
                <a16:creationId xmlns:a16="http://schemas.microsoft.com/office/drawing/2014/main" id="{1524E37F-D556-5C42-8816-E03915183B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8712" y="3037821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59">
            <a:extLst>
              <a:ext uri="{FF2B5EF4-FFF2-40B4-BE49-F238E27FC236}">
                <a16:creationId xmlns:a16="http://schemas.microsoft.com/office/drawing/2014/main" id="{002A92DA-D94F-1F4C-A78D-04449E3C8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2112" y="3281065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60">
            <a:extLst>
              <a:ext uri="{FF2B5EF4-FFF2-40B4-BE49-F238E27FC236}">
                <a16:creationId xmlns:a16="http://schemas.microsoft.com/office/drawing/2014/main" id="{821F456C-B392-C546-958E-C489E7346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2" y="2123421"/>
            <a:ext cx="1981200" cy="1524000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5" name="Object 8">
            <a:extLst>
              <a:ext uri="{FF2B5EF4-FFF2-40B4-BE49-F238E27FC236}">
                <a16:creationId xmlns:a16="http://schemas.microsoft.com/office/drawing/2014/main" id="{59AAC7F7-1CBF-FF49-9200-59F0FD5EDF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134147"/>
              </p:ext>
            </p:extLst>
          </p:nvPr>
        </p:nvGraphicFramePr>
        <p:xfrm>
          <a:off x="3924300" y="2758421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2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2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758421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988E7E70-9C01-1A48-B17E-9E63E3134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867836"/>
              </p:ext>
            </p:extLst>
          </p:nvPr>
        </p:nvGraphicFramePr>
        <p:xfrm>
          <a:off x="3295652" y="272667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3" name="Equation" r:id="rId13" imgW="114300" imgH="165100" progId="Equation.3">
                  <p:embed/>
                </p:oleObj>
              </mc:Choice>
              <mc:Fallback>
                <p:oleObj name="Equation" r:id="rId13" imgW="114300" imgH="1651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95652" y="272667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>
            <a:extLst>
              <a:ext uri="{FF2B5EF4-FFF2-40B4-BE49-F238E27FC236}">
                <a16:creationId xmlns:a16="http://schemas.microsoft.com/office/drawing/2014/main" id="{25E9235B-9E61-694A-B1D3-141F8220DA12}"/>
              </a:ext>
            </a:extLst>
          </p:cNvPr>
          <p:cNvSpPr txBox="1"/>
          <p:nvPr/>
        </p:nvSpPr>
        <p:spPr>
          <a:xfrm>
            <a:off x="4629149" y="2976265"/>
            <a:ext cx="38343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p’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C4FE54-1D39-4140-8025-18B69F37E69A}"/>
              </a:ext>
            </a:extLst>
          </p:cNvPr>
          <p:cNvSpPr txBox="1"/>
          <p:nvPr/>
        </p:nvSpPr>
        <p:spPr>
          <a:xfrm>
            <a:off x="1706296" y="1590024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DD0F1C-D2FF-2D4F-91FF-86BAFB94D78C}"/>
              </a:ext>
            </a:extLst>
          </p:cNvPr>
          <p:cNvSpPr txBox="1"/>
          <p:nvPr/>
        </p:nvSpPr>
        <p:spPr>
          <a:xfrm>
            <a:off x="2286000" y="2256714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μ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29E9C8-CD54-2940-915C-993BFCDC3BD3}"/>
              </a:ext>
            </a:extLst>
          </p:cNvPr>
          <p:cNvSpPr txBox="1"/>
          <p:nvPr/>
        </p:nvSpPr>
        <p:spPr>
          <a:xfrm>
            <a:off x="3611021" y="2256714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ν</a:t>
            </a:r>
            <a:endParaRPr lang="en-US" sz="20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15A2542-AF24-5A4C-9C66-25AA11E33079}"/>
              </a:ext>
            </a:extLst>
          </p:cNvPr>
          <p:cNvSpPr txBox="1"/>
          <p:nvPr/>
        </p:nvSpPr>
        <p:spPr>
          <a:xfrm>
            <a:off x="1066800" y="3114024"/>
            <a:ext cx="3193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52D46C-DE3F-5846-9A92-62219CEAA79C}"/>
              </a:ext>
            </a:extLst>
          </p:cNvPr>
          <p:cNvSpPr txBox="1"/>
          <p:nvPr/>
        </p:nvSpPr>
        <p:spPr>
          <a:xfrm>
            <a:off x="4248149" y="1452268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q’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8797ADF-89D0-8F44-8105-0446466929BB}"/>
              </a:ext>
            </a:extLst>
          </p:cNvPr>
          <p:cNvCxnSpPr>
            <a:cxnSpLocks/>
          </p:cNvCxnSpPr>
          <p:nvPr/>
        </p:nvCxnSpPr>
        <p:spPr>
          <a:xfrm>
            <a:off x="1386118" y="1238283"/>
            <a:ext cx="733091" cy="46938"/>
          </a:xfrm>
          <a:prstGeom prst="straightConnector1">
            <a:avLst/>
          </a:prstGeom>
          <a:ln w="285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7330E13-B151-C244-93F0-1C261AED9315}"/>
              </a:ext>
            </a:extLst>
          </p:cNvPr>
          <p:cNvCxnSpPr>
            <a:cxnSpLocks/>
          </p:cNvCxnSpPr>
          <p:nvPr/>
        </p:nvCxnSpPr>
        <p:spPr>
          <a:xfrm flipV="1">
            <a:off x="2045960" y="1071265"/>
            <a:ext cx="682952" cy="213956"/>
          </a:xfrm>
          <a:prstGeom prst="straightConnector1">
            <a:avLst/>
          </a:prstGeom>
          <a:ln w="28575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D1B7326F-5B86-3D45-A936-EB1E41A145B0}"/>
              </a:ext>
            </a:extLst>
          </p:cNvPr>
          <p:cNvSpPr/>
          <p:nvPr/>
        </p:nvSpPr>
        <p:spPr>
          <a:xfrm rot="15713540">
            <a:off x="3817287" y="1094649"/>
            <a:ext cx="701896" cy="50272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51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2204</Words>
  <Application>Microsoft Macintosh PowerPoint</Application>
  <PresentationFormat>Widescreen</PresentationFormat>
  <Paragraphs>381</Paragraphs>
  <Slides>42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-apple-system</vt:lpstr>
      <vt:lpstr>Arial</vt:lpstr>
      <vt:lpstr>Calibri</vt:lpstr>
      <vt:lpstr>Calibri Light</vt:lpstr>
      <vt:lpstr>Cambria Math</vt:lpstr>
      <vt:lpstr>Lucida Calligraphy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Coordinate Space Representation requires a Fourier transform </vt:lpstr>
      <vt:lpstr>PowerPoint Presentation</vt:lpstr>
      <vt:lpstr>PowerPoint Presentation</vt:lpstr>
      <vt:lpstr>1. Fully Constraining CFFs : Likelihood Analysis</vt:lpstr>
      <vt:lpstr>Degeneracy of Curve Fit Results</vt:lpstr>
      <vt:lpstr>Covariance of CFF Results</vt:lpstr>
      <vt:lpstr>PowerPoint Presentation</vt:lpstr>
      <vt:lpstr>PowerPoint Presentation</vt:lpstr>
      <vt:lpstr>2. Inverse Problem Techniques: VAIM, C-VAIM, MCMC</vt:lpstr>
      <vt:lpstr>PowerPoint Presentation</vt:lpstr>
      <vt:lpstr>PowerPoint Presentation</vt:lpstr>
      <vt:lpstr>PowerPoint Presentation</vt:lpstr>
      <vt:lpstr>3. Symbolic Regression for Parton Research</vt:lpstr>
      <vt:lpstr>What is symbolic regression (SR)?</vt:lpstr>
      <vt:lpstr>Why bother with SR when we have neural networks?</vt:lpstr>
      <vt:lpstr>PowerPoint Presentation</vt:lpstr>
      <vt:lpstr>Novel SR Convergence Clustering </vt:lpstr>
      <vt:lpstr>Why is it important to check x and t factorization?    Consequences on the 3D Coordinate Space picture</vt:lpstr>
      <vt:lpstr>Gluon and quark matter density radius   </vt:lpstr>
      <vt:lpstr>PowerPoint Presentation</vt:lpstr>
      <vt:lpstr>PowerPoint Presentation</vt:lpstr>
      <vt:lpstr>PowerPoint Presentation</vt:lpstr>
      <vt:lpstr>PowerPoint Presentation</vt:lpstr>
      <vt:lpstr>Using a pareto front to choose amongst forms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simonetta liuti</dc:creator>
  <cp:lastModifiedBy>simonetta liuti</cp:lastModifiedBy>
  <cp:revision>42</cp:revision>
  <dcterms:created xsi:type="dcterms:W3CDTF">2025-02-27T02:42:46Z</dcterms:created>
  <dcterms:modified xsi:type="dcterms:W3CDTF">2025-02-27T16:42:39Z</dcterms:modified>
</cp:coreProperties>
</file>