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2"/>
  </p:notesMasterIdLst>
  <p:sldIdLst>
    <p:sldId id="256" r:id="rId5"/>
    <p:sldId id="540" r:id="rId6"/>
    <p:sldId id="5903" r:id="rId7"/>
    <p:sldId id="5931" r:id="rId8"/>
    <p:sldId id="292" r:id="rId9"/>
    <p:sldId id="5918" r:id="rId10"/>
    <p:sldId id="2147375393" r:id="rId11"/>
    <p:sldId id="2147375391" r:id="rId12"/>
    <p:sldId id="2147375410" r:id="rId13"/>
    <p:sldId id="2147375411" r:id="rId14"/>
    <p:sldId id="2147375412" r:id="rId15"/>
    <p:sldId id="2147375414" r:id="rId16"/>
    <p:sldId id="2147375415" r:id="rId17"/>
    <p:sldId id="2147375404" r:id="rId18"/>
    <p:sldId id="6167" r:id="rId19"/>
    <p:sldId id="2147375388" r:id="rId20"/>
    <p:sldId id="593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986" autoAdjust="0"/>
    <p:restoredTop sz="94694"/>
  </p:normalViewPr>
  <p:slideViewPr>
    <p:cSldViewPr snapToGrid="0" snapToObjects="1">
      <p:cViewPr varScale="1">
        <p:scale>
          <a:sx n="105" d="100"/>
          <a:sy n="105" d="100"/>
        </p:scale>
        <p:origin x="21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3/16/25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498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136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44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230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058090-69E1-4C76-B04E-24949BD11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B42B81B-128F-476E-A68E-8CDACD50C9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422" y="6534374"/>
            <a:ext cx="4509516" cy="29404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EIC CD-3B Director’s Review, October 22-24, 2024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0171F31-104B-4D09-AAF4-2CA962F380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1373" y="6534374"/>
            <a:ext cx="3151015" cy="294041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Presenter First Initial, Last Name</a:t>
            </a:r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69E67-D399-4DBB-BAA8-0F33523D2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6D2D2E4-6E67-48B3-BA12-35766E148F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422" y="6534374"/>
            <a:ext cx="4509516" cy="29404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EIC CD-3B Director’s Review, October 22-24, 2024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2B1FEBD-D691-4390-9587-AA03ECE9CA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1373" y="6534374"/>
            <a:ext cx="3151015" cy="294041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Presenter First Initial, Last Name</a:t>
            </a:r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DF06110-C640-A894-14E8-BD25EAE92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91" y="0"/>
            <a:ext cx="11347413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FD237C-9841-DB8A-1F2D-8184DAFB47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952" y="930274"/>
            <a:ext cx="11346553" cy="5212080"/>
          </a:xfrm>
        </p:spPr>
        <p:txBody>
          <a:bodyPr/>
          <a:lstStyle>
            <a:lvl1pPr>
              <a:defRPr/>
            </a:lvl1pPr>
            <a:lvl2pPr marL="400050" indent="-169863">
              <a:defRPr/>
            </a:lvl2pPr>
            <a:lvl3pPr marL="630238" indent="-173038">
              <a:defRPr/>
            </a:lvl3pPr>
            <a:lvl4pPr marL="857250" indent="-169863">
              <a:defRPr/>
            </a:lvl4pPr>
            <a:lvl5pPr marL="1087438" indent="-173038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A344A4-52E5-440E-A989-AC1966200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181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7"/>
            <a:ext cx="432487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75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80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80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7899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5" cy="79552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5EE45CA-61A9-4927-9F75-2FBCAADC9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7"/>
            <a:ext cx="432487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825" b="1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89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2AFF6D-0928-4D72-853B-80E1EFEDB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wmf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jpeg"/><Relationship Id="rId7" Type="http://schemas.openxmlformats.org/officeDocument/2006/relationships/image" Target="../media/image21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974" y="1526050"/>
            <a:ext cx="10334625" cy="660527"/>
          </a:xfrm>
        </p:spPr>
        <p:txBody>
          <a:bodyPr>
            <a:normAutofit/>
          </a:bodyPr>
          <a:lstStyle/>
          <a:p>
            <a:r>
              <a:rPr lang="en-US" sz="3600" dirty="0"/>
              <a:t>EIC Project Overview</a:t>
            </a:r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id="{C1B2002E-00D6-4CAD-A65D-64D3BAA92F63}"/>
              </a:ext>
            </a:extLst>
          </p:cNvPr>
          <p:cNvSpPr txBox="1">
            <a:spLocks/>
          </p:cNvSpPr>
          <p:nvPr/>
        </p:nvSpPr>
        <p:spPr>
          <a:xfrm>
            <a:off x="482974" y="3056556"/>
            <a:ext cx="10144138" cy="14931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Abhay Deshpande for Jim </a:t>
            </a:r>
            <a:r>
              <a:rPr lang="en-US" sz="2800" b="1" dirty="0" err="1">
                <a:solidFill>
                  <a:schemeClr val="bg1"/>
                </a:solidFill>
              </a:rPr>
              <a:t>Yeck</a:t>
            </a:r>
            <a:endParaRPr lang="en-US" sz="2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BNL Associate Director for Nuclear and Particle Physics</a:t>
            </a:r>
          </a:p>
        </p:txBody>
      </p:sp>
      <p:sp>
        <p:nvSpPr>
          <p:cNvPr id="18" name="Text Placeholder 37">
            <a:extLst>
              <a:ext uri="{FF2B5EF4-FFF2-40B4-BE49-F238E27FC236}">
                <a16:creationId xmlns:a16="http://schemas.microsoft.com/office/drawing/2014/main" id="{86BF940C-484A-47DD-A144-785578E150B7}"/>
              </a:ext>
            </a:extLst>
          </p:cNvPr>
          <p:cNvSpPr txBox="1">
            <a:spLocks/>
          </p:cNvSpPr>
          <p:nvPr/>
        </p:nvSpPr>
        <p:spPr>
          <a:xfrm>
            <a:off x="482974" y="4809329"/>
            <a:ext cx="5694803" cy="1220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APS Group on Hadronic Physics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Business Meeting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March 16, 2025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2622B7-7D3B-E8EC-F17F-98AD90F46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z="1000" b="1" smtClean="0"/>
              <a:pPr/>
              <a:t>10</a:t>
            </a:fld>
            <a:endParaRPr lang="en-US" sz="10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A12225-67E9-2799-D228-32AD78874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of EIC Subprojects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12358-FE59-8E85-9359-DD9A90EF3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80" y="975364"/>
            <a:ext cx="11499925" cy="5158735"/>
          </a:xfrm>
          <a:ln>
            <a:solidFill>
              <a:srgbClr val="0070C0"/>
            </a:solidFill>
          </a:ln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Requirements:</a:t>
            </a:r>
          </a:p>
          <a:p>
            <a:pPr>
              <a:lnSpc>
                <a:spcPct val="110000"/>
              </a:lnSpc>
            </a:pPr>
            <a:r>
              <a:rPr lang="en-US" dirty="0"/>
              <a:t>EIC is a single, integrated line-item project.</a:t>
            </a:r>
          </a:p>
          <a:p>
            <a:pPr>
              <a:lnSpc>
                <a:spcPct val="110000"/>
              </a:lnSpc>
            </a:pPr>
            <a:r>
              <a:rPr lang="en-US" dirty="0"/>
              <a:t>Subprojects have well-defined deliverables and interfaces.</a:t>
            </a:r>
          </a:p>
          <a:p>
            <a:pPr>
              <a:lnSpc>
                <a:spcPct val="110000"/>
              </a:lnSpc>
            </a:pPr>
            <a:r>
              <a:rPr lang="en-US" dirty="0"/>
              <a:t>Subprojects enable start of the EIC science program.</a:t>
            </a:r>
          </a:p>
          <a:p>
            <a:pPr>
              <a:lnSpc>
                <a:spcPct val="110000"/>
              </a:lnSpc>
            </a:pPr>
            <a:r>
              <a:rPr lang="en-US" dirty="0"/>
              <a:t>Subproject plans consistent with DOE annual funding guidance.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/>
              <a:t>EIC Line-Item Project Scope:</a:t>
            </a:r>
            <a:endParaRPr lang="en-US" dirty="0">
              <a:cs typeface="Arial"/>
            </a:endParaRPr>
          </a:p>
          <a:p>
            <a:pPr marL="9525" indent="0">
              <a:buNone/>
              <a:tabLst>
                <a:tab pos="906463" algn="l"/>
                <a:tab pos="1474788" algn="l"/>
              </a:tabLst>
            </a:pPr>
            <a:r>
              <a:rPr lang="en-US" dirty="0"/>
              <a:t>	Accelerator Rings – Infrastructure, HSR, ESR</a:t>
            </a:r>
          </a:p>
          <a:p>
            <a:pPr marL="9525" indent="0">
              <a:buNone/>
              <a:tabLst>
                <a:tab pos="906463" algn="l"/>
                <a:tab pos="1474788" algn="l"/>
              </a:tabLst>
            </a:pPr>
            <a:r>
              <a:rPr lang="en-US" dirty="0"/>
              <a:t>	Electron Injector – Infrastructure, LINAC, RCS </a:t>
            </a:r>
          </a:p>
          <a:p>
            <a:pPr marL="9525" indent="0">
              <a:buNone/>
              <a:tabLst>
                <a:tab pos="906463" algn="l"/>
                <a:tab pos="1474788" algn="l"/>
              </a:tabLst>
            </a:pPr>
            <a:r>
              <a:rPr lang="en-US" dirty="0"/>
              <a:t>	Interaction Region (IR) Integration – SC Magnets, Crab Cavities, Integration</a:t>
            </a:r>
          </a:p>
          <a:p>
            <a:pPr marL="9525" indent="0">
              <a:buNone/>
              <a:tabLst>
                <a:tab pos="906463" algn="l"/>
                <a:tab pos="1474788" algn="l"/>
              </a:tabLst>
            </a:pPr>
            <a:r>
              <a:rPr lang="en-US" dirty="0"/>
              <a:t>	Detector –  </a:t>
            </a:r>
            <a:r>
              <a:rPr lang="en-US" dirty="0" err="1"/>
              <a:t>ePIC</a:t>
            </a:r>
            <a:r>
              <a:rPr lang="en-US" dirty="0"/>
              <a:t> including In-Kind, Integration and Installation</a:t>
            </a:r>
          </a:p>
          <a:p>
            <a:pPr marL="9525" indent="0">
              <a:buNone/>
              <a:tabLst>
                <a:tab pos="906463" algn="l"/>
                <a:tab pos="1474788" algn="l"/>
              </a:tabLst>
            </a:pPr>
            <a:r>
              <a:rPr lang="en-US" b="1" dirty="0"/>
              <a:t>		Start Science Program (Early Science Program)</a:t>
            </a:r>
            <a:endParaRPr lang="en-US" dirty="0"/>
          </a:p>
          <a:p>
            <a:pPr marL="9525" indent="0">
              <a:buNone/>
              <a:tabLst>
                <a:tab pos="906463" algn="l"/>
                <a:tab pos="1474788" algn="l"/>
              </a:tabLst>
            </a:pPr>
            <a:r>
              <a:rPr lang="en-US" dirty="0"/>
              <a:t>	EIC Full Capabilities</a:t>
            </a:r>
          </a:p>
        </p:txBody>
      </p:sp>
    </p:spTree>
    <p:extLst>
      <p:ext uri="{BB962C8B-B14F-4D97-AF65-F5344CB8AC3E}">
        <p14:creationId xmlns:p14="http://schemas.microsoft.com/office/powerpoint/2010/main" val="1032957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05E17-5834-94F8-9EAF-713856A57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EIC Subproject Plans</a:t>
            </a:r>
            <a:endParaRPr 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241303C-6968-61FA-A0CF-7383409CAE6B}"/>
              </a:ext>
            </a:extLst>
          </p:cNvPr>
          <p:cNvGraphicFramePr>
            <a:graphicFrameLocks noGrp="1"/>
          </p:cNvGraphicFramePr>
          <p:nvPr/>
        </p:nvGraphicFramePr>
        <p:xfrm>
          <a:off x="461964" y="1520010"/>
          <a:ext cx="11499234" cy="3911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385">
                  <a:extLst>
                    <a:ext uri="{9D8B030D-6E8A-4147-A177-3AD203B41FA5}">
                      <a16:colId xmlns:a16="http://schemas.microsoft.com/office/drawing/2014/main" val="4267192169"/>
                    </a:ext>
                  </a:extLst>
                </a:gridCol>
                <a:gridCol w="1045385">
                  <a:extLst>
                    <a:ext uri="{9D8B030D-6E8A-4147-A177-3AD203B41FA5}">
                      <a16:colId xmlns:a16="http://schemas.microsoft.com/office/drawing/2014/main" val="1848210868"/>
                    </a:ext>
                  </a:extLst>
                </a:gridCol>
                <a:gridCol w="1045385">
                  <a:extLst>
                    <a:ext uri="{9D8B030D-6E8A-4147-A177-3AD203B41FA5}">
                      <a16:colId xmlns:a16="http://schemas.microsoft.com/office/drawing/2014/main" val="3706449747"/>
                    </a:ext>
                  </a:extLst>
                </a:gridCol>
                <a:gridCol w="1045385">
                  <a:extLst>
                    <a:ext uri="{9D8B030D-6E8A-4147-A177-3AD203B41FA5}">
                      <a16:colId xmlns:a16="http://schemas.microsoft.com/office/drawing/2014/main" val="2803747133"/>
                    </a:ext>
                  </a:extLst>
                </a:gridCol>
                <a:gridCol w="1045385">
                  <a:extLst>
                    <a:ext uri="{9D8B030D-6E8A-4147-A177-3AD203B41FA5}">
                      <a16:colId xmlns:a16="http://schemas.microsoft.com/office/drawing/2014/main" val="1965218733"/>
                    </a:ext>
                  </a:extLst>
                </a:gridCol>
                <a:gridCol w="1045385">
                  <a:extLst>
                    <a:ext uri="{9D8B030D-6E8A-4147-A177-3AD203B41FA5}">
                      <a16:colId xmlns:a16="http://schemas.microsoft.com/office/drawing/2014/main" val="2110868151"/>
                    </a:ext>
                  </a:extLst>
                </a:gridCol>
                <a:gridCol w="261347">
                  <a:extLst>
                    <a:ext uri="{9D8B030D-6E8A-4147-A177-3AD203B41FA5}">
                      <a16:colId xmlns:a16="http://schemas.microsoft.com/office/drawing/2014/main" val="4087921596"/>
                    </a:ext>
                  </a:extLst>
                </a:gridCol>
                <a:gridCol w="1306732">
                  <a:extLst>
                    <a:ext uri="{9D8B030D-6E8A-4147-A177-3AD203B41FA5}">
                      <a16:colId xmlns:a16="http://schemas.microsoft.com/office/drawing/2014/main" val="3842122787"/>
                    </a:ext>
                  </a:extLst>
                </a:gridCol>
                <a:gridCol w="1568075">
                  <a:extLst>
                    <a:ext uri="{9D8B030D-6E8A-4147-A177-3AD203B41FA5}">
                      <a16:colId xmlns:a16="http://schemas.microsoft.com/office/drawing/2014/main" val="4270859259"/>
                    </a:ext>
                  </a:extLst>
                </a:gridCol>
                <a:gridCol w="1045385">
                  <a:extLst>
                    <a:ext uri="{9D8B030D-6E8A-4147-A177-3AD203B41FA5}">
                      <a16:colId xmlns:a16="http://schemas.microsoft.com/office/drawing/2014/main" val="3373425343"/>
                    </a:ext>
                  </a:extLst>
                </a:gridCol>
                <a:gridCol w="1045385">
                  <a:extLst>
                    <a:ext uri="{9D8B030D-6E8A-4147-A177-3AD203B41FA5}">
                      <a16:colId xmlns:a16="http://schemas.microsoft.com/office/drawing/2014/main" val="3396014618"/>
                    </a:ext>
                  </a:extLst>
                </a:gridCol>
              </a:tblGrid>
              <a:tr h="542046">
                <a:tc gridSpan="1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Project Office Integrated Support, CD-3A, CD-3B, …. (L. Lari)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34290" marB="3429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428818"/>
                  </a:ext>
                </a:extLst>
              </a:tr>
              <a:tr h="29960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NYS Infrastructure Project (C. Folz)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295447"/>
                  </a:ext>
                </a:extLst>
              </a:tr>
              <a:tr h="644972"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First SP</a:t>
                      </a:r>
                    </a:p>
                  </a:txBody>
                  <a:tcPr marL="68580" marR="68580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432FF">
                        <a:alpha val="75000"/>
                      </a:srgb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Collider Rings – Infrastructure, HSR, ESR, Installation (C. Folz, SPM)</a:t>
                      </a:r>
                    </a:p>
                  </a:txBody>
                  <a:tcPr marL="68580" marR="68580" marT="34290" marB="34290" anchor="ctr">
                    <a:solidFill>
                      <a:srgbClr val="0432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432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432FF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340029"/>
                  </a:ext>
                </a:extLst>
              </a:tr>
              <a:tr h="629546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432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432FF">
                        <a:alpha val="75000"/>
                      </a:srgb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Electron Injector – Infras., LINAC, RCS, Install (Q. Wu, POC for April Review)</a:t>
                      </a:r>
                    </a:p>
                  </a:txBody>
                  <a:tcPr marL="68580" marR="68580" marT="34290" marB="34290" anchor="ctr">
                    <a:solidFill>
                      <a:srgbClr val="0432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432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34290" marB="34290" anchor="ctr">
                    <a:solidFill>
                      <a:srgbClr val="0432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432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209051"/>
                  </a:ext>
                </a:extLst>
              </a:tr>
              <a:tr h="629546"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432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432FF">
                        <a:alpha val="75000"/>
                      </a:srgb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IR SC Magnets, Crab Cavities, Integration, Install (S.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Nagaitsev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, POC)</a:t>
                      </a:r>
                    </a:p>
                  </a:txBody>
                  <a:tcPr marL="68580" marR="68580" marT="34290" marB="34290" anchor="ctr">
                    <a:solidFill>
                      <a:srgbClr val="0432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34290" marB="34290" anchor="ctr">
                    <a:solidFill>
                      <a:srgbClr val="0432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0432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499242"/>
                  </a:ext>
                </a:extLst>
              </a:tr>
              <a:tr h="543528"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alpha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Detector, Integration, Install (R. Ent and E.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Aschenauer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, POCs)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812555"/>
                  </a:ext>
                </a:extLst>
              </a:tr>
              <a:tr h="60958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Last SP</a:t>
                      </a:r>
                    </a:p>
                  </a:txBody>
                  <a:tcPr marL="68580" marR="68580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432FF">
                        <a:alpha val="242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432FF">
                        <a:alpha val="242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432FF">
                        <a:alpha val="242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432FF">
                        <a:alpha val="2423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0432FF">
                        <a:alpha val="2423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0432FF">
                        <a:alpha val="7612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EIC Full Capabilities (K. Wilson, POC)</a:t>
                      </a:r>
                    </a:p>
                  </a:txBody>
                  <a:tcPr marL="68580" marR="68580" marT="34290" marB="34290" anchor="ctr">
                    <a:solidFill>
                      <a:srgbClr val="0432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43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08299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403FB89-6159-E6FB-F936-FA5A02878F25}"/>
              </a:ext>
            </a:extLst>
          </p:cNvPr>
          <p:cNvSpPr txBox="1"/>
          <p:nvPr/>
        </p:nvSpPr>
        <p:spPr>
          <a:xfrm>
            <a:off x="380940" y="868281"/>
            <a:ext cx="523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Project Office, CD-3A execution well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NYS Infrastructure underway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91BB2-ED70-E024-A45F-A0028CB462CD}"/>
              </a:ext>
            </a:extLst>
          </p:cNvPr>
          <p:cNvSpPr txBox="1"/>
          <p:nvPr/>
        </p:nvSpPr>
        <p:spPr>
          <a:xfrm>
            <a:off x="6211580" y="868191"/>
            <a:ext cx="493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Accelerator Rings into construction in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IR, ePIC, E-Injector baseline quality in 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A19E54-0B42-DB68-6FCF-3F3484F5C401}"/>
              </a:ext>
            </a:extLst>
          </p:cNvPr>
          <p:cNvSpPr txBox="1"/>
          <p:nvPr/>
        </p:nvSpPr>
        <p:spPr>
          <a:xfrm>
            <a:off x="1298857" y="5492679"/>
            <a:ext cx="10662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▲ DOE mini-IPR Jul/Aug 2025 to Assess Status, Tailoring Strategy, and Execution Plans</a:t>
            </a:r>
          </a:p>
          <a:p>
            <a:r>
              <a:rPr lang="en-US" dirty="0"/>
              <a:t>	  ▲ DOE IPR in 2026 supports Critical Decision (CD) approvals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C0FC47-D4BB-4A0E-A4EB-F38CC9F1D52C}"/>
              </a:ext>
            </a:extLst>
          </p:cNvPr>
          <p:cNvSpPr txBox="1"/>
          <p:nvPr/>
        </p:nvSpPr>
        <p:spPr>
          <a:xfrm>
            <a:off x="4999127" y="6470483"/>
            <a:ext cx="2425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J. Yeck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39DFAAE-40FB-467C-B0DD-1DDF338A6E0E}"/>
              </a:ext>
            </a:extLst>
          </p:cNvPr>
          <p:cNvSpPr txBox="1">
            <a:spLocks/>
          </p:cNvSpPr>
          <p:nvPr/>
        </p:nvSpPr>
        <p:spPr>
          <a:xfrm>
            <a:off x="11529327" y="641313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000" b="1" smtClean="0">
                <a:solidFill>
                  <a:schemeClr val="bg2"/>
                </a:solidFill>
              </a:rPr>
              <a:pPr algn="ctr"/>
              <a:t>11</a:t>
            </a:fld>
            <a:endParaRPr lang="en-US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75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1030FF-4EC3-4C32-819B-7C84D28F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z="800" dirty="0" smtClean="0"/>
              <a:pPr algn="ctr"/>
              <a:t>12</a:t>
            </a:fld>
            <a:endParaRPr lang="en-US" sz="800" dirty="0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8C8811-D18B-4038-B0EB-5A6855D9B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Priorities for 2025 and 2026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F2ECC64-0196-4112-B7E1-C118BDB8EF41}"/>
              </a:ext>
            </a:extLst>
          </p:cNvPr>
          <p:cNvSpPr txBox="1">
            <a:spLocks/>
          </p:cNvSpPr>
          <p:nvPr/>
        </p:nvSpPr>
        <p:spPr>
          <a:xfrm>
            <a:off x="328556" y="1024100"/>
            <a:ext cx="11633949" cy="5215467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9720" indent="-257175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b="1" dirty="0">
                <a:ea typeface="Calibri" panose="020F0502020204030204" pitchFamily="34" charset="0"/>
                <a:cs typeface="Arial"/>
              </a:rPr>
              <a:t>Priorities for 2025 include:</a:t>
            </a:r>
          </a:p>
          <a:p>
            <a:pPr marL="528320" lvl="1" indent="-257175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2400" dirty="0">
                <a:ea typeface="Calibri" panose="020F0502020204030204" pitchFamily="34" charset="0"/>
                <a:cs typeface="Arial"/>
              </a:rPr>
              <a:t>Successfully execute the CD-3A and CD-3B long lead procurements.</a:t>
            </a:r>
          </a:p>
          <a:p>
            <a:pPr marL="528320" lvl="1" indent="-257175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2400" dirty="0">
                <a:ea typeface="Calibri" panose="020F0502020204030204" pitchFamily="34" charset="0"/>
                <a:cs typeface="Arial"/>
              </a:rPr>
              <a:t>Prepare plans for addressing the “portfolio” of EIC related scope including the Removal and Repurposing (R&amp;R) of RHIC facilities.</a:t>
            </a:r>
          </a:p>
          <a:p>
            <a:pPr marL="528320" lvl="1" indent="-257175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2400" dirty="0">
                <a:ea typeface="Calibri" panose="020F0502020204030204" pitchFamily="34" charset="0"/>
                <a:cs typeface="Arial"/>
              </a:rPr>
              <a:t>Clarify scope of each of the proposed subprojects and prepare an initial pre-CD-2 quality performance baseline for the entire line-item project (all subprojects).</a:t>
            </a:r>
          </a:p>
          <a:p>
            <a:pPr marL="528320" lvl="1" indent="-257175">
              <a:lnSpc>
                <a:spcPct val="110000"/>
              </a:lnSpc>
              <a:spcAft>
                <a:spcPts val="506"/>
              </a:spcAft>
              <a:buFont typeface="Arial"/>
              <a:buChar char="•"/>
            </a:pPr>
            <a:r>
              <a:rPr lang="en-US" sz="2400" dirty="0">
                <a:ea typeface="Calibri" panose="020F0502020204030204" pitchFamily="34" charset="0"/>
                <a:cs typeface="Arial"/>
              </a:rPr>
              <a:t>Conduct reviews to assess status of CD-2 preparations for each subproject and prepare the collider subproject for DOE approvals in 2026 (documentation).</a:t>
            </a:r>
          </a:p>
          <a:p>
            <a:pPr>
              <a:lnSpc>
                <a:spcPct val="110000"/>
              </a:lnSpc>
              <a:spcAft>
                <a:spcPts val="506"/>
              </a:spcAft>
            </a:pPr>
            <a:r>
              <a:rPr lang="en-US" b="1" dirty="0">
                <a:solidFill>
                  <a:srgbClr val="212121"/>
                </a:solidFill>
                <a:cs typeface="Arial"/>
              </a:rPr>
              <a:t>Start R&amp;R work after RHIC run concludes in ~December 2025.</a:t>
            </a:r>
          </a:p>
          <a:p>
            <a:pPr>
              <a:lnSpc>
                <a:spcPct val="110000"/>
              </a:lnSpc>
              <a:spcAft>
                <a:spcPts val="506"/>
              </a:spcAft>
            </a:pPr>
            <a:r>
              <a:rPr lang="en-US" b="1" dirty="0">
                <a:solidFill>
                  <a:srgbClr val="212121"/>
                </a:solidFill>
                <a:cs typeface="Arial"/>
              </a:rPr>
              <a:t>DOE reviews (IPR, ICR) required to start EIC construction will be completed in 2026:</a:t>
            </a:r>
          </a:p>
          <a:p>
            <a:pPr lvl="1">
              <a:lnSpc>
                <a:spcPct val="110000"/>
              </a:lnSpc>
              <a:spcAft>
                <a:spcPts val="506"/>
              </a:spcAft>
            </a:pPr>
            <a:r>
              <a:rPr lang="en-US" b="1" dirty="0">
                <a:solidFill>
                  <a:srgbClr val="212121"/>
                </a:solidFill>
                <a:cs typeface="Arial"/>
              </a:rPr>
              <a:t>Demonstrate </a:t>
            </a:r>
            <a:r>
              <a:rPr lang="en-US" b="1" dirty="0" err="1">
                <a:solidFill>
                  <a:srgbClr val="212121"/>
                </a:solidFill>
                <a:cs typeface="Arial"/>
              </a:rPr>
              <a:t>ePIC</a:t>
            </a:r>
            <a:r>
              <a:rPr lang="en-US" b="1" dirty="0">
                <a:solidFill>
                  <a:srgbClr val="212121"/>
                </a:solidFill>
                <a:cs typeface="Arial"/>
              </a:rPr>
              <a:t> Detector, Interaction Region, Electron Injector, and Full Capabilities are baseline ready; and,</a:t>
            </a:r>
          </a:p>
          <a:p>
            <a:pPr lvl="1">
              <a:lnSpc>
                <a:spcPct val="110000"/>
              </a:lnSpc>
              <a:spcAft>
                <a:spcPts val="506"/>
              </a:spcAft>
            </a:pPr>
            <a:r>
              <a:rPr lang="en-US" b="1" dirty="0">
                <a:solidFill>
                  <a:srgbClr val="212121"/>
                </a:solidFill>
                <a:cs typeface="Arial"/>
              </a:rPr>
              <a:t>Start construction of the Accelerator Rings subproject.</a:t>
            </a:r>
            <a:endParaRPr lang="en-US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760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42B91-321D-CCC7-99AE-F77BCE15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523" y="2779776"/>
            <a:ext cx="11499235" cy="795528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0EC19-817F-2377-DFDA-DD629F37F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492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97353-AD91-990A-2EB1-F21FE979CE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" r="1" b="1"/>
          <a:stretch/>
        </p:blipFill>
        <p:spPr>
          <a:xfrm>
            <a:off x="24681" y="68263"/>
            <a:ext cx="12072069" cy="6789737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1181E19D-F2B8-E17A-B8BE-58EE653620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634301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1B5E8-4CB1-F031-EC84-222A9308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9"/>
            <a:ext cx="11499234" cy="978475"/>
          </a:xfrm>
        </p:spPr>
        <p:txBody>
          <a:bodyPr>
            <a:normAutofit/>
          </a:bodyPr>
          <a:lstStyle/>
          <a:p>
            <a:r>
              <a:rPr lang="en-US" dirty="0"/>
              <a:t>Arc Sections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87990-4DE9-7AA3-322D-FBCE055C8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9" y="948491"/>
            <a:ext cx="3733963" cy="19655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Tunnel Integration Challenges:</a:t>
            </a:r>
          </a:p>
          <a:p>
            <a:r>
              <a:rPr lang="en-US" sz="1800" dirty="0"/>
              <a:t>Tight geometric constraints.</a:t>
            </a:r>
          </a:p>
          <a:p>
            <a:r>
              <a:rPr lang="en-US" sz="1800" dirty="0"/>
              <a:t>Cable Management</a:t>
            </a:r>
          </a:p>
          <a:p>
            <a:r>
              <a:rPr lang="en-US" sz="1800" dirty="0"/>
              <a:t>Magnet and girder Installation and maintenance.</a:t>
            </a:r>
          </a:p>
          <a:p>
            <a:r>
              <a:rPr lang="en-US" sz="1800" dirty="0"/>
              <a:t>Fire safety and egress.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A30732-DF61-B8E3-B1D3-10B7ABF18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61" y="3097283"/>
            <a:ext cx="3522274" cy="2580997"/>
          </a:xfrm>
          <a:prstGeom prst="rect">
            <a:avLst/>
          </a:prstGeom>
        </p:spPr>
      </p:pic>
      <p:pic>
        <p:nvPicPr>
          <p:cNvPr id="13" name="Picture 12" descr="A drawing of a tunnel&#10;&#10;Description automatically generated">
            <a:extLst>
              <a:ext uri="{FF2B5EF4-FFF2-40B4-BE49-F238E27FC236}">
                <a16:creationId xmlns:a16="http://schemas.microsoft.com/office/drawing/2014/main" id="{5D31F989-750C-BA93-B6D4-FBCDC3C70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675" y="3465912"/>
            <a:ext cx="3853019" cy="2789163"/>
          </a:xfrm>
          <a:prstGeom prst="rect">
            <a:avLst/>
          </a:prstGeom>
        </p:spPr>
      </p:pic>
      <p:pic>
        <p:nvPicPr>
          <p:cNvPr id="14" name="Picture 13" descr="A tunnel with several machines&#10;&#10;Description automatically generated with medium confidence">
            <a:extLst>
              <a:ext uri="{FF2B5EF4-FFF2-40B4-BE49-F238E27FC236}">
                <a16:creationId xmlns:a16="http://schemas.microsoft.com/office/drawing/2014/main" id="{E241B46D-64D4-7A05-A1E5-B69D6B841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845" y="853383"/>
            <a:ext cx="3584849" cy="25809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A5B91C-96ED-E90D-1B19-2B26F6E6AD42}"/>
              </a:ext>
            </a:extLst>
          </p:cNvPr>
          <p:cNvSpPr txBox="1"/>
          <p:nvPr/>
        </p:nvSpPr>
        <p:spPr>
          <a:xfrm>
            <a:off x="5058926" y="5976442"/>
            <a:ext cx="1464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EIC Arc Sector 3,7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6F1C50-6695-7ED6-F0D3-A4DD71037970}"/>
              </a:ext>
            </a:extLst>
          </p:cNvPr>
          <p:cNvSpPr txBox="1"/>
          <p:nvPr/>
        </p:nvSpPr>
        <p:spPr>
          <a:xfrm>
            <a:off x="5251182" y="3180670"/>
            <a:ext cx="1328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EIC Arc Sector 1</a:t>
            </a:r>
          </a:p>
        </p:txBody>
      </p:sp>
      <p:pic>
        <p:nvPicPr>
          <p:cNvPr id="18" name="Picture 17" descr="A room with several machines&#10;&#10;Description automatically generated with medium confidence">
            <a:extLst>
              <a:ext uri="{FF2B5EF4-FFF2-40B4-BE49-F238E27FC236}">
                <a16:creationId xmlns:a16="http://schemas.microsoft.com/office/drawing/2014/main" id="{C91EA2FA-A304-1250-6CA9-42D299CDE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4758" y="848003"/>
            <a:ext cx="3577969" cy="2580997"/>
          </a:xfrm>
          <a:prstGeom prst="rect">
            <a:avLst/>
          </a:prstGeom>
        </p:spPr>
      </p:pic>
      <p:pic>
        <p:nvPicPr>
          <p:cNvPr id="19" name="Picture 18" descr="A close-up of a tunnel&#10;&#10;Description automatically generated">
            <a:extLst>
              <a:ext uri="{FF2B5EF4-FFF2-40B4-BE49-F238E27FC236}">
                <a16:creationId xmlns:a16="http://schemas.microsoft.com/office/drawing/2014/main" id="{B8E04213-1745-D17D-B352-39335D16B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2311" y="3453707"/>
            <a:ext cx="3853018" cy="27773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BE6FABB-EC19-5AAC-EEBB-4B8D12CF8F74}"/>
              </a:ext>
            </a:extLst>
          </p:cNvPr>
          <p:cNvSpPr txBox="1"/>
          <p:nvPr/>
        </p:nvSpPr>
        <p:spPr>
          <a:xfrm>
            <a:off x="9214028" y="5958199"/>
            <a:ext cx="1419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EIC Arc Sector 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4244BE-E89C-34AE-EA44-DED12C6EF6F2}"/>
              </a:ext>
            </a:extLst>
          </p:cNvPr>
          <p:cNvSpPr txBox="1"/>
          <p:nvPr/>
        </p:nvSpPr>
        <p:spPr>
          <a:xfrm>
            <a:off x="9259714" y="3158135"/>
            <a:ext cx="1328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EIC Arc Sector 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48009-3FD6-6EB4-8FD9-BB80A85B3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96890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6F2B2-AD7F-764D-BA7F-0F5C36DC0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226220"/>
            <a:ext cx="110490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/>
              <a:t>EIC Early Science Program Reach: Note </a:t>
            </a:r>
            <a:r>
              <a:rPr lang="en-US" sz="3200" dirty="0">
                <a:solidFill>
                  <a:srgbClr val="00B050"/>
                </a:solidFill>
              </a:rPr>
              <a:t>all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components of the NAS Report Science will start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E878F0-7CE1-E1BB-78ED-2AC7B8AF0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843551"/>
            <a:ext cx="9171320" cy="60127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747DC8C-CB28-F9E9-B8E4-E36A9A9B32A0}"/>
              </a:ext>
            </a:extLst>
          </p:cNvPr>
          <p:cNvSpPr txBox="1">
            <a:spLocks/>
          </p:cNvSpPr>
          <p:nvPr/>
        </p:nvSpPr>
        <p:spPr>
          <a:xfrm>
            <a:off x="11451649" y="6608880"/>
            <a:ext cx="432486" cy="29404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z="1000" smtClean="0"/>
              <a:pPr/>
              <a:t>16</a:t>
            </a:fld>
            <a:endParaRPr lang="en-US" sz="10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DD44242-E2FC-872D-D3BC-E763E5BD19BC}"/>
              </a:ext>
            </a:extLst>
          </p:cNvPr>
          <p:cNvGrpSpPr/>
          <p:nvPr/>
        </p:nvGrpSpPr>
        <p:grpSpPr>
          <a:xfrm>
            <a:off x="3424296" y="1257844"/>
            <a:ext cx="777935" cy="4740440"/>
            <a:chOff x="3570068" y="1182688"/>
            <a:chExt cx="777935" cy="474044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28C6007-8AD1-3250-BFFE-E504ED50FD92}"/>
                </a:ext>
              </a:extLst>
            </p:cNvPr>
            <p:cNvCxnSpPr>
              <a:cxnSpLocks/>
            </p:cNvCxnSpPr>
            <p:nvPr/>
          </p:nvCxnSpPr>
          <p:spPr>
            <a:xfrm>
              <a:off x="3570068" y="1259840"/>
              <a:ext cx="0" cy="4663288"/>
            </a:xfrm>
            <a:prstGeom prst="line">
              <a:avLst/>
            </a:prstGeom>
            <a:ln w="476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3816D8AF-73A7-EA1C-DCD5-E1954D6026F9}"/>
                </a:ext>
              </a:extLst>
            </p:cNvPr>
            <p:cNvSpPr/>
            <p:nvPr/>
          </p:nvSpPr>
          <p:spPr>
            <a:xfrm>
              <a:off x="3576320" y="1182688"/>
              <a:ext cx="771683" cy="483546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FDB4BD1-307B-0A13-47F9-5A8065463DF2}"/>
              </a:ext>
            </a:extLst>
          </p:cNvPr>
          <p:cNvGrpSpPr/>
          <p:nvPr/>
        </p:nvGrpSpPr>
        <p:grpSpPr>
          <a:xfrm>
            <a:off x="5380383" y="1274036"/>
            <a:ext cx="681367" cy="4724248"/>
            <a:chOff x="5526155" y="1198880"/>
            <a:chExt cx="681367" cy="472424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DCC241E-06E6-3560-1584-6F767237AD95}"/>
                </a:ext>
              </a:extLst>
            </p:cNvPr>
            <p:cNvCxnSpPr>
              <a:cxnSpLocks/>
            </p:cNvCxnSpPr>
            <p:nvPr/>
          </p:nvCxnSpPr>
          <p:spPr>
            <a:xfrm>
              <a:off x="6207522" y="1198880"/>
              <a:ext cx="0" cy="4724248"/>
            </a:xfrm>
            <a:prstGeom prst="line">
              <a:avLst/>
            </a:prstGeom>
            <a:ln w="476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CBB2E34F-BCD0-653A-F968-B8BA7A8EB01A}"/>
                </a:ext>
              </a:extLst>
            </p:cNvPr>
            <p:cNvSpPr/>
            <p:nvPr/>
          </p:nvSpPr>
          <p:spPr>
            <a:xfrm rot="10800000" flipV="1">
              <a:off x="5526155" y="1205956"/>
              <a:ext cx="670585" cy="475303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B9F4187-4677-C5FC-3C50-62A2B3902FE6}"/>
              </a:ext>
            </a:extLst>
          </p:cNvPr>
          <p:cNvGrpSpPr/>
          <p:nvPr/>
        </p:nvGrpSpPr>
        <p:grpSpPr>
          <a:xfrm>
            <a:off x="2706468" y="2998461"/>
            <a:ext cx="5360572" cy="771683"/>
            <a:chOff x="2706468" y="2923305"/>
            <a:chExt cx="5360572" cy="77168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B2DC3D9-6011-B4DE-5020-9C83C2F0D859}"/>
                </a:ext>
              </a:extLst>
            </p:cNvPr>
            <p:cNvCxnSpPr>
              <a:cxnSpLocks/>
            </p:cNvCxnSpPr>
            <p:nvPr/>
          </p:nvCxnSpPr>
          <p:spPr>
            <a:xfrm>
              <a:off x="2706468" y="2936240"/>
              <a:ext cx="5360572" cy="0"/>
            </a:xfrm>
            <a:prstGeom prst="line">
              <a:avLst/>
            </a:prstGeom>
            <a:ln w="476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278443A4-257C-80FA-A999-659D39831EBF}"/>
                </a:ext>
              </a:extLst>
            </p:cNvPr>
            <p:cNvSpPr/>
            <p:nvPr/>
          </p:nvSpPr>
          <p:spPr>
            <a:xfrm rot="5400000">
              <a:off x="2706468" y="3067374"/>
              <a:ext cx="771683" cy="483546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C16ED48-FAC2-E9C1-3933-7289625C4502}"/>
              </a:ext>
            </a:extLst>
          </p:cNvPr>
          <p:cNvSpPr/>
          <p:nvPr/>
        </p:nvSpPr>
        <p:spPr>
          <a:xfrm>
            <a:off x="9859617" y="1499617"/>
            <a:ext cx="2024518" cy="9144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Limit 1</a:t>
            </a:r>
          </a:p>
          <a:p>
            <a:pPr algn="ctr"/>
            <a:r>
              <a:rPr lang="en-US" sz="1600" dirty="0"/>
              <a:t>Delay of hadron low-energy bypass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1147F3-0609-C99B-10B6-3C7F5D30EB86}"/>
              </a:ext>
            </a:extLst>
          </p:cNvPr>
          <p:cNvSpPr/>
          <p:nvPr/>
        </p:nvSpPr>
        <p:spPr>
          <a:xfrm>
            <a:off x="9853270" y="2927103"/>
            <a:ext cx="2024518" cy="9144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Limit 2</a:t>
            </a:r>
          </a:p>
          <a:p>
            <a:pPr algn="ctr"/>
            <a:r>
              <a:rPr lang="en-US" sz="1600" dirty="0"/>
              <a:t>Delayed RF for 18 GeV e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03B887-2684-24E5-2C5D-EE5070B2A810}"/>
              </a:ext>
            </a:extLst>
          </p:cNvPr>
          <p:cNvSpPr/>
          <p:nvPr/>
        </p:nvSpPr>
        <p:spPr>
          <a:xfrm>
            <a:off x="9855041" y="4290185"/>
            <a:ext cx="2024518" cy="9144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Limit 3</a:t>
            </a:r>
          </a:p>
          <a:p>
            <a:pPr algn="ctr"/>
            <a:r>
              <a:rPr lang="en-US" sz="1600" dirty="0"/>
              <a:t>Delayed 28 </a:t>
            </a:r>
            <a:r>
              <a:rPr lang="en-US" sz="1600" dirty="0" err="1"/>
              <a:t>nC</a:t>
            </a:r>
            <a:r>
              <a:rPr lang="en-US" sz="1600" dirty="0"/>
              <a:t> and SHC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7F337A-EC05-0DFA-7736-6C58F4BF91CB}"/>
              </a:ext>
            </a:extLst>
          </p:cNvPr>
          <p:cNvSpPr/>
          <p:nvPr/>
        </p:nvSpPr>
        <p:spPr>
          <a:xfrm>
            <a:off x="3424295" y="3011395"/>
            <a:ext cx="2637451" cy="2986879"/>
          </a:xfrm>
          <a:prstGeom prst="rect">
            <a:avLst/>
          </a:prstGeom>
          <a:solidFill>
            <a:srgbClr val="92D050">
              <a:alpha val="29549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Early Science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DD0A6C9-4165-58DA-B266-C5E5A1D51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2698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00CA69-C0CC-4F23-B8C8-47EDBD96B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z="1100" smtClean="0"/>
              <a:pPr algn="ctr"/>
              <a:t>17</a:t>
            </a:fld>
            <a:endParaRPr lang="en-US" sz="11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46ACAA-55C2-47F7-A2BC-189EDC99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Dates 2025 - 2026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F394B63-364D-449A-AF10-7CC09CE1A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413472"/>
              </p:ext>
            </p:extLst>
          </p:nvPr>
        </p:nvGraphicFramePr>
        <p:xfrm>
          <a:off x="462580" y="1218674"/>
          <a:ext cx="11503153" cy="4421703"/>
        </p:xfrm>
        <a:graphic>
          <a:graphicData uri="http://schemas.openxmlformats.org/drawingml/2006/table">
            <a:tbl>
              <a:tblPr firstRow="1" bandRow="1"/>
              <a:tblGrid>
                <a:gridCol w="4276690">
                  <a:extLst>
                    <a:ext uri="{9D8B030D-6E8A-4147-A177-3AD203B41FA5}">
                      <a16:colId xmlns:a16="http://schemas.microsoft.com/office/drawing/2014/main" val="3898981589"/>
                    </a:ext>
                  </a:extLst>
                </a:gridCol>
                <a:gridCol w="1650381">
                  <a:extLst>
                    <a:ext uri="{9D8B030D-6E8A-4147-A177-3AD203B41FA5}">
                      <a16:colId xmlns:a16="http://schemas.microsoft.com/office/drawing/2014/main" val="1559924210"/>
                    </a:ext>
                  </a:extLst>
                </a:gridCol>
                <a:gridCol w="4025588">
                  <a:extLst>
                    <a:ext uri="{9D8B030D-6E8A-4147-A177-3AD203B41FA5}">
                      <a16:colId xmlns:a16="http://schemas.microsoft.com/office/drawing/2014/main" val="974879860"/>
                    </a:ext>
                  </a:extLst>
                </a:gridCol>
                <a:gridCol w="1550494">
                  <a:extLst>
                    <a:ext uri="{9D8B030D-6E8A-4147-A177-3AD203B41FA5}">
                      <a16:colId xmlns:a16="http://schemas.microsoft.com/office/drawing/2014/main" val="2821486861"/>
                    </a:ext>
                  </a:extLst>
                </a:gridCol>
              </a:tblGrid>
              <a:tr h="3190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Milestone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Milestone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15833"/>
                  </a:ext>
                </a:extLst>
              </a:tr>
              <a:tr h="3190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i="0" kern="1200" dirty="0">
                          <a:solidFill>
                            <a:schemeClr val="dk1"/>
                          </a:solidFill>
                          <a:latin typeface="Arial" panose="020B0604020202020204"/>
                          <a:ea typeface="+mn-ea"/>
                          <a:cs typeface="Arial"/>
                        </a:rPr>
                        <a:t>DOE Independent Project Review (!PR)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r>
                        <a:rPr lang="en-US" sz="1400" b="1" i="0" dirty="0">
                          <a:latin typeface="Arial"/>
                          <a:cs typeface="Arial"/>
                        </a:rPr>
                        <a:t>Jan. 7-9, 2025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DOE RHIC R&amp;R/Injector Operations Review</a:t>
                      </a:r>
                      <a:endParaRPr lang="en-US" sz="1400" b="0" i="0" kern="1200" spc="25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Sep/Oct 2025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676722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03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Start Developing Scope of Subprojects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147763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January 10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Accelerator Rings Scope Assessment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Sep/Oct 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636161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03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IR SC Magnet Steering Group Meetings in 2025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147763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January 17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Infrastructure Construction Advisory Committee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October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37656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Project Advisory Committee Meeting 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February 11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Internal Baseline Assessments for SPs</a:t>
                      </a:r>
                    </a:p>
                    <a:p>
                      <a:pPr marL="396875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IR and Detector SP(s)</a:t>
                      </a:r>
                    </a:p>
                    <a:p>
                      <a:pPr marL="396875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Accelerator Rings SP</a:t>
                      </a:r>
                    </a:p>
                    <a:p>
                      <a:pPr marL="396875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Full Capabilities SP</a:t>
                      </a:r>
                    </a:p>
                  </a:txBody>
                  <a:tcPr marL="6350" marR="63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Sept/Oct/Nov 2025</a:t>
                      </a:r>
                    </a:p>
                  </a:txBody>
                  <a:tcPr marL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790264"/>
                  </a:ext>
                </a:extLst>
              </a:tr>
              <a:tr h="304737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EIC Advisory Board Meeting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69863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February 25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565598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DOE CD-3B ESAAB Approval-Proposed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1430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March/April  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0" i="0" kern="1200" spc="25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403402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Electron Injector Design and Cost Review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April 8-10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Resource Review Board Meeting (BNL)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Nov 4-5, 2025 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884929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Infrastructure Construction Advisory Committee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tabLst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April 16-17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RHIC Operations Conclude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End of CY2025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685607"/>
                  </a:ext>
                </a:extLst>
              </a:tr>
              <a:tr h="304737">
                <a:tc>
                  <a:txBody>
                    <a:bodyPr/>
                    <a:lstStyle/>
                    <a:p>
                      <a:pPr marL="603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Detector Advisory Committee Meeting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147763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May/June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i="0" dirty="0">
                          <a:latin typeface="Arial"/>
                          <a:cs typeface="Arial"/>
                        </a:rPr>
                        <a:t>RHIC Removal and Repurposing (R&amp;R) Starts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latin typeface="Arial"/>
                          <a:cs typeface="Arial"/>
                        </a:rPr>
                        <a:t>January 2026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938530"/>
                  </a:ext>
                </a:extLst>
              </a:tr>
              <a:tr h="314807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Project Advisory Committee "Red Team" Review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tabLst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June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0" i="0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400" b="0" i="0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424516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Resource Review Board Meeting (Prague)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June 5-6, 2025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i="0" spc="25" dirty="0">
                          <a:latin typeface="Arial"/>
                          <a:cs typeface="Arial"/>
                        </a:rPr>
                        <a:t>DOE </a:t>
                      </a:r>
                      <a:r>
                        <a:rPr lang="en-US" sz="1400" b="1" i="0" spc="-30" dirty="0">
                          <a:latin typeface="Arial"/>
                          <a:cs typeface="Arial"/>
                        </a:rPr>
                        <a:t>IPR </a:t>
                      </a:r>
                      <a:r>
                        <a:rPr lang="en-US" sz="1400" b="1" i="0" spc="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lang="en-US" sz="1400" b="1" i="0" spc="-18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="1" i="0" spc="20" dirty="0">
                          <a:latin typeface="Arial"/>
                          <a:cs typeface="Arial"/>
                        </a:rPr>
                        <a:t>Independent Cost Review</a:t>
                      </a:r>
                      <a:endParaRPr lang="en-US" sz="1400" b="1" i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r>
                        <a:rPr lang="en-US" sz="1400" b="1" i="0" dirty="0">
                          <a:latin typeface="Arial"/>
                          <a:cs typeface="Arial"/>
                        </a:rPr>
                        <a:t>Q2FY2026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680182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DOE IPR Status Review (Project / 1</a:t>
                      </a:r>
                      <a:r>
                        <a:rPr lang="en-US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Subproject)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late Jul/early Aug 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1" i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en-US" sz="1400" b="1" i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632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Machine Advisory Committee Meeting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September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i="0" spc="25" dirty="0">
                          <a:latin typeface="Arial"/>
                          <a:cs typeface="Arial"/>
                        </a:rPr>
                        <a:t>DOE </a:t>
                      </a:r>
                      <a:r>
                        <a:rPr lang="en-US" sz="1400" b="1" i="0" spc="20" dirty="0">
                          <a:latin typeface="Arial"/>
                          <a:cs typeface="Arial"/>
                        </a:rPr>
                        <a:t>CD-</a:t>
                      </a:r>
                      <a:r>
                        <a:rPr lang="en-US" sz="1400" b="1" i="0" spc="15" dirty="0">
                          <a:latin typeface="Arial"/>
                          <a:cs typeface="Arial"/>
                        </a:rPr>
                        <a:t>2/3 Approval for Accelerator Rings</a:t>
                      </a:r>
                      <a:endParaRPr lang="en-US" sz="1400" b="1" i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latin typeface="Arial"/>
                          <a:cs typeface="Arial"/>
                        </a:rPr>
                        <a:t>Q3FY2026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03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9839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56" y="88675"/>
            <a:ext cx="11101062" cy="795528"/>
          </a:xfrm>
        </p:spPr>
        <p:txBody>
          <a:bodyPr>
            <a:noAutofit/>
          </a:bodyPr>
          <a:lstStyle/>
          <a:p>
            <a:r>
              <a:rPr lang="en-US" dirty="0"/>
              <a:t>EIC Scientific Case Built Over Decades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9804C0-4D59-476A-1B9E-26B9D311B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z="1000"/>
              <a:pPr/>
              <a:t>2</a:t>
            </a:fld>
            <a:endParaRPr lang="en-US" sz="1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51DC41-88CB-3BE9-7ECF-42EBE0CC6E63}"/>
              </a:ext>
            </a:extLst>
          </p:cNvPr>
          <p:cNvGrpSpPr/>
          <p:nvPr/>
        </p:nvGrpSpPr>
        <p:grpSpPr>
          <a:xfrm>
            <a:off x="1390618" y="1014240"/>
            <a:ext cx="1388088" cy="1951861"/>
            <a:chOff x="5715000" y="3251721"/>
            <a:chExt cx="2003425" cy="2920479"/>
          </a:xfrm>
        </p:grpSpPr>
        <p:sp>
          <p:nvSpPr>
            <p:cNvPr id="12" name="Text Box 33">
              <a:extLst>
                <a:ext uri="{FF2B5EF4-FFF2-40B4-BE49-F238E27FC236}">
                  <a16:creationId xmlns:a16="http://schemas.microsoft.com/office/drawing/2014/main" id="{3AD9754C-7BEE-0653-00E4-11DDE8A4C6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5970" y="3251721"/>
              <a:ext cx="800624" cy="369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1544" tIns="30772" rIns="61544" bIns="30772">
              <a:spAutoFit/>
            </a:bodyPr>
            <a:lstStyle/>
            <a:p>
              <a:pPr defTabSz="615554">
                <a:defRPr/>
              </a:pPr>
              <a:r>
                <a:rPr lang="en-US" sz="1200" b="1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rPr>
                <a:t>2002</a:t>
              </a:r>
            </a:p>
          </p:txBody>
        </p:sp>
        <p:pic>
          <p:nvPicPr>
            <p:cNvPr id="13" name="Picture 35" descr="LRP2002_Cover">
              <a:extLst>
                <a:ext uri="{FF2B5EF4-FFF2-40B4-BE49-F238E27FC236}">
                  <a16:creationId xmlns:a16="http://schemas.microsoft.com/office/drawing/2014/main" id="{969F2F09-5F56-DB5D-7ED7-48738FFB62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3581400"/>
              <a:ext cx="2003425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44F29E-446B-2D34-FA7F-C1F1F3E97A54}"/>
              </a:ext>
            </a:extLst>
          </p:cNvPr>
          <p:cNvGrpSpPr/>
          <p:nvPr/>
        </p:nvGrpSpPr>
        <p:grpSpPr>
          <a:xfrm>
            <a:off x="2317217" y="1293294"/>
            <a:ext cx="1414360" cy="1893223"/>
            <a:chOff x="6796088" y="3969766"/>
            <a:chExt cx="2066925" cy="2888234"/>
          </a:xfrm>
        </p:grpSpPr>
        <p:sp>
          <p:nvSpPr>
            <p:cNvPr id="15" name="Text Box 38">
              <a:extLst>
                <a:ext uri="{FF2B5EF4-FFF2-40B4-BE49-F238E27FC236}">
                  <a16:creationId xmlns:a16="http://schemas.microsoft.com/office/drawing/2014/main" id="{55890C62-83F5-5B65-890D-2D3B7BC94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6427" y="3969766"/>
              <a:ext cx="736415" cy="658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1544" tIns="30772" rIns="61544" bIns="30772">
              <a:spAutoFit/>
            </a:bodyPr>
            <a:lstStyle/>
            <a:p>
              <a:pPr defTabSz="615554">
                <a:defRPr/>
              </a:pPr>
              <a:r>
                <a:rPr lang="en-US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rPr>
                <a:t>2007</a:t>
              </a:r>
            </a:p>
          </p:txBody>
        </p:sp>
        <p:pic>
          <p:nvPicPr>
            <p:cNvPr id="16" name="Picture 39">
              <a:extLst>
                <a:ext uri="{FF2B5EF4-FFF2-40B4-BE49-F238E27FC236}">
                  <a16:creationId xmlns:a16="http://schemas.microsoft.com/office/drawing/2014/main" id="{EC1489B2-9A2A-6FA9-2566-3BACCF585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6088" y="4281488"/>
              <a:ext cx="2066925" cy="257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3">
            <a:extLst>
              <a:ext uri="{FF2B5EF4-FFF2-40B4-BE49-F238E27FC236}">
                <a16:creationId xmlns:a16="http://schemas.microsoft.com/office/drawing/2014/main" id="{7CB1C770-3A90-A9DE-9A4E-FE3021B0A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4252" y="1672311"/>
            <a:ext cx="1329656" cy="16521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ext Box 38">
            <a:extLst>
              <a:ext uri="{FF2B5EF4-FFF2-40B4-BE49-F238E27FC236}">
                <a16:creationId xmlns:a16="http://schemas.microsoft.com/office/drawing/2014/main" id="{FF374C6F-9B0E-CCE9-C4D3-652A776F7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745" y="1429849"/>
            <a:ext cx="583237" cy="24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44" tIns="30772" rIns="61544" bIns="30772">
            <a:spAutoFit/>
          </a:bodyPr>
          <a:lstStyle/>
          <a:p>
            <a:pPr defTabSz="615554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9" name="Text Box 38">
            <a:extLst>
              <a:ext uri="{FF2B5EF4-FFF2-40B4-BE49-F238E27FC236}">
                <a16:creationId xmlns:a16="http://schemas.microsoft.com/office/drawing/2014/main" id="{0E49FEB6-DC61-6A0F-3A1C-283B11BE5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7084" y="2123121"/>
            <a:ext cx="561757" cy="24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44" tIns="30772" rIns="61544" bIns="30772">
            <a:spAutoFit/>
          </a:bodyPr>
          <a:lstStyle/>
          <a:p>
            <a:pPr defTabSz="615554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20" name="Text Box 38">
            <a:extLst>
              <a:ext uri="{FF2B5EF4-FFF2-40B4-BE49-F238E27FC236}">
                <a16:creationId xmlns:a16="http://schemas.microsoft.com/office/drawing/2014/main" id="{5DB4EB5E-DC17-3534-BC95-6100F3324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9953" y="2396372"/>
            <a:ext cx="513650" cy="24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44" tIns="30772" rIns="61544" bIns="30772">
            <a:spAutoFit/>
          </a:bodyPr>
          <a:lstStyle/>
          <a:p>
            <a:pPr defTabSz="615554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530DC20C-08EE-AC15-19B7-89CA8B20C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137" y="2648975"/>
            <a:ext cx="552300" cy="24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44" tIns="30772" rIns="61544" bIns="30772">
            <a:spAutoFit/>
          </a:bodyPr>
          <a:lstStyle/>
          <a:p>
            <a:pPr defTabSz="615554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2018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5262A3-71FE-C9B9-3E52-B78E0AE75B8B}"/>
              </a:ext>
            </a:extLst>
          </p:cNvPr>
          <p:cNvGrpSpPr/>
          <p:nvPr/>
        </p:nvGrpSpPr>
        <p:grpSpPr>
          <a:xfrm>
            <a:off x="3491681" y="1793119"/>
            <a:ext cx="1545587" cy="1811781"/>
            <a:chOff x="3231954" y="1902260"/>
            <a:chExt cx="2060784" cy="241570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56D1E6-E44A-D816-E9A7-1A475B349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1954" y="2215053"/>
              <a:ext cx="1628839" cy="21029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Text Box 38">
              <a:extLst>
                <a:ext uri="{FF2B5EF4-FFF2-40B4-BE49-F238E27FC236}">
                  <a16:creationId xmlns:a16="http://schemas.microsoft.com/office/drawing/2014/main" id="{6B332EE3-6C0D-0174-D96E-69A44F36ED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0016" y="1902260"/>
              <a:ext cx="802722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1544" tIns="30772" rIns="61544" bIns="30772">
              <a:spAutoFit/>
            </a:bodyPr>
            <a:lstStyle/>
            <a:p>
              <a:pPr defTabSz="615554">
                <a:defRPr/>
              </a:pPr>
              <a:r>
                <a:rPr lang="en-US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2010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152FA6-FEB4-CCC5-F3C4-92169FBA8AD2}"/>
                </a:ext>
              </a:extLst>
            </p:cNvPr>
            <p:cNvSpPr txBox="1"/>
            <p:nvPr/>
          </p:nvSpPr>
          <p:spPr>
            <a:xfrm>
              <a:off x="3357006" y="2215875"/>
              <a:ext cx="154225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prstClr val="black"/>
                  </a:solidFill>
                </a:rPr>
                <a:t>Gluons and the Quark Sea at High Energies</a:t>
              </a:r>
            </a:p>
          </p:txBody>
        </p:sp>
      </p:grpSp>
      <p:sp>
        <p:nvSpPr>
          <p:cNvPr id="26" name="Text Box 38">
            <a:extLst>
              <a:ext uri="{FF2B5EF4-FFF2-40B4-BE49-F238E27FC236}">
                <a16:creationId xmlns:a16="http://schemas.microsoft.com/office/drawing/2014/main" id="{72EA7164-D289-A853-6F4E-6AA729426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8419" y="1922466"/>
            <a:ext cx="572067" cy="24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44" tIns="30772" rIns="61544" bIns="30772">
            <a:spAutoFit/>
          </a:bodyPr>
          <a:lstStyle/>
          <a:p>
            <a:pPr defTabSz="615554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0D0D0AD7-A23E-CA4F-C3A1-56EA2C139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263" y="4339593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EB4B53-B4D8-0F31-6046-1DE10E4120D6}"/>
              </a:ext>
            </a:extLst>
          </p:cNvPr>
          <p:cNvSpPr txBox="1"/>
          <p:nvPr/>
        </p:nvSpPr>
        <p:spPr>
          <a:xfrm>
            <a:off x="1004837" y="4306896"/>
            <a:ext cx="4972530" cy="1477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uFill>
                  <a:solidFill>
                    <a:srgbClr val="413E40"/>
                  </a:solidFill>
                </a:uFill>
                <a:ea typeface="ＭＳ Ｐゴシック"/>
                <a:cs typeface="Arial"/>
              </a:rPr>
              <a:t>“The science questions that an EIC will answer are central to completing an understanding of atoms as well as being integral to the agenda of nuclear physics today.” (2018)</a:t>
            </a:r>
            <a:endParaRPr lang="en-US" b="1" dirty="0">
              <a:cs typeface="Arial" panose="020B0604020202020204" pitchFamily="34" charset="0"/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F40D6D1A-DE01-B328-35F0-BB6159851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4257" y="2175339"/>
            <a:ext cx="1206803" cy="160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44B3E41-B281-E97F-A041-3673CEB9DA8B}"/>
              </a:ext>
            </a:extLst>
          </p:cNvPr>
          <p:cNvGrpSpPr/>
          <p:nvPr/>
        </p:nvGrpSpPr>
        <p:grpSpPr>
          <a:xfrm>
            <a:off x="5072612" y="2387650"/>
            <a:ext cx="1239485" cy="1535387"/>
            <a:chOff x="5134513" y="2818820"/>
            <a:chExt cx="1652649" cy="204718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10FCFBC-658B-AC85-D905-81FAE3888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4513" y="2818820"/>
              <a:ext cx="1525844" cy="1971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94197C-D237-5F27-2EBF-B997622AB948}"/>
                </a:ext>
              </a:extLst>
            </p:cNvPr>
            <p:cNvSpPr txBox="1"/>
            <p:nvPr/>
          </p:nvSpPr>
          <p:spPr>
            <a:xfrm>
              <a:off x="5279018" y="3067799"/>
              <a:ext cx="1206502" cy="16312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Major Nuclear Physics Facilities for the Next Decade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A76D339-604B-F9CF-05EC-9DFECB95C3DB}"/>
                </a:ext>
              </a:extLst>
            </p:cNvPr>
            <p:cNvSpPr txBox="1"/>
            <p:nvPr/>
          </p:nvSpPr>
          <p:spPr>
            <a:xfrm>
              <a:off x="5226485" y="2834671"/>
              <a:ext cx="8831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</a:rPr>
                <a:t>NSAC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DA01534-6E5D-D66F-B644-77C269B62061}"/>
                </a:ext>
              </a:extLst>
            </p:cNvPr>
            <p:cNvSpPr txBox="1"/>
            <p:nvPr/>
          </p:nvSpPr>
          <p:spPr>
            <a:xfrm>
              <a:off x="5260674" y="4527448"/>
              <a:ext cx="152648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March 14, 2013</a:t>
              </a:r>
            </a:p>
          </p:txBody>
        </p:sp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id="{300A28D8-05FD-8B60-E130-2728B63C3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0348" y="2607946"/>
            <a:ext cx="1186790" cy="15320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611EB44-8260-C075-57EB-619CCA8BF0D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099" y="2854952"/>
            <a:ext cx="1221341" cy="1744772"/>
          </a:xfrm>
          <a:prstGeom prst="rect">
            <a:avLst/>
          </a:prstGeom>
        </p:spPr>
      </p:pic>
      <p:sp>
        <p:nvSpPr>
          <p:cNvPr id="43" name="Text Box 38">
            <a:extLst>
              <a:ext uri="{FF2B5EF4-FFF2-40B4-BE49-F238E27FC236}">
                <a16:creationId xmlns:a16="http://schemas.microsoft.com/office/drawing/2014/main" id="{9E116AD3-27B3-F0B4-2D49-379A5895A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8890" y="2961890"/>
            <a:ext cx="494148" cy="24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44" tIns="30772" rIns="61544" bIns="30772">
            <a:spAutoFit/>
          </a:bodyPr>
          <a:lstStyle/>
          <a:p>
            <a:pPr defTabSz="615554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2021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E6BD3E6-60BC-E0F3-D216-AE578E8909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5012" y="3162534"/>
            <a:ext cx="1241108" cy="160448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8F4ABFD-9AB2-B8D6-154A-234EF31BF583}"/>
              </a:ext>
            </a:extLst>
          </p:cNvPr>
          <p:cNvSpPr txBox="1"/>
          <p:nvPr/>
        </p:nvSpPr>
        <p:spPr>
          <a:xfrm>
            <a:off x="7222147" y="4547360"/>
            <a:ext cx="12089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cs typeface="Arial" panose="020B0604020202020204" pitchFamily="34" charset="0"/>
              </a:rPr>
              <a:t>arXiv:2103.05419</a:t>
            </a:r>
          </a:p>
        </p:txBody>
      </p:sp>
      <p:sp>
        <p:nvSpPr>
          <p:cNvPr id="47" name="Text Box 38">
            <a:extLst>
              <a:ext uri="{FF2B5EF4-FFF2-40B4-BE49-F238E27FC236}">
                <a16:creationId xmlns:a16="http://schemas.microsoft.com/office/drawing/2014/main" id="{DADF2C76-EF5C-9364-15EB-79031495D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9041" y="3204218"/>
            <a:ext cx="511731" cy="24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44" tIns="30772" rIns="61544" bIns="30772">
            <a:spAutoFit/>
          </a:bodyPr>
          <a:lstStyle/>
          <a:p>
            <a:pPr defTabSz="615554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5E32C38-C905-5FDB-BA25-97C6F8CF5B5A}"/>
              </a:ext>
            </a:extLst>
          </p:cNvPr>
          <p:cNvSpPr txBox="1"/>
          <p:nvPr/>
        </p:nvSpPr>
        <p:spPr>
          <a:xfrm>
            <a:off x="9117277" y="1427866"/>
            <a:ext cx="2765890" cy="1754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“We recommend the expeditious completion of the EIC as the highest priority for facility construction.” (2023)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534255E-2F59-122C-9875-BADFABB7050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052" y="3401855"/>
            <a:ext cx="1376443" cy="1809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33550F-2D09-156F-AE39-9D38FBB4A991}"/>
              </a:ext>
            </a:extLst>
          </p:cNvPr>
          <p:cNvSpPr txBox="1"/>
          <p:nvPr/>
        </p:nvSpPr>
        <p:spPr>
          <a:xfrm>
            <a:off x="225591" y="6139378"/>
            <a:ext cx="11968295" cy="716168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EIC will be the only operating particle collider in the U.S. and the only large collider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to be built in the world in the next 20-30 years.</a:t>
            </a:r>
            <a:endParaRPr lang="en-US" sz="20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5" name="Slide Number Placeholder 1">
            <a:extLst>
              <a:ext uri="{FF2B5EF4-FFF2-40B4-BE49-F238E27FC236}">
                <a16:creationId xmlns:a16="http://schemas.microsoft.com/office/drawing/2014/main" id="{DFA3572C-BEC8-46B0-A6FC-76774B4E9E9F}"/>
              </a:ext>
            </a:extLst>
          </p:cNvPr>
          <p:cNvSpPr txBox="1">
            <a:spLocks/>
          </p:cNvSpPr>
          <p:nvPr/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82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342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EF99A8-9EB8-4E6F-893B-4E24FD74C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225294"/>
            <a:ext cx="432487" cy="365125"/>
          </a:xfrm>
        </p:spPr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457FB1-1940-4F80-BE7F-044CCA1E7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0428"/>
            <a:ext cx="11620500" cy="59560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/>
              </a:rPr>
              <a:t>Compelling EIC Science (National Academy Report)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E8B34D-9443-427E-9F37-D791D70088FA}"/>
              </a:ext>
            </a:extLst>
          </p:cNvPr>
          <p:cNvSpPr txBox="1"/>
          <p:nvPr/>
        </p:nvSpPr>
        <p:spPr>
          <a:xfrm>
            <a:off x="4001984" y="6416375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E317EC-A8F9-4E46-9483-5042C3BAF0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717" y="923174"/>
            <a:ext cx="1576572" cy="1368167"/>
          </a:xfrm>
          <a:prstGeom prst="rect">
            <a:avLst/>
          </a:prstGeom>
        </p:spPr>
      </p:pic>
      <p:pic>
        <p:nvPicPr>
          <p:cNvPr id="9" name="Picture 8" descr="A scale with a bowl of food and a bowl of nuts&#10;&#10;Description automatically generated with medium confidence">
            <a:extLst>
              <a:ext uri="{FF2B5EF4-FFF2-40B4-BE49-F238E27FC236}">
                <a16:creationId xmlns:a16="http://schemas.microsoft.com/office/drawing/2014/main" id="{75F734F1-7A1D-49A3-BEA7-8C03950FFE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586" y="923174"/>
            <a:ext cx="1694335" cy="1308874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492F4D91-96F3-4D21-BA76-A417E72856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9458" y="923174"/>
            <a:ext cx="1472100" cy="1459470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2756D71F-F81D-41C4-ACA1-693A5FF72A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9030" y="923174"/>
            <a:ext cx="1545792" cy="1524618"/>
          </a:xfrm>
          <a:prstGeom prst="rect">
            <a:avLst/>
          </a:prstGeom>
        </p:spPr>
      </p:pic>
      <p:pic>
        <p:nvPicPr>
          <p:cNvPr id="12" name="Picture 11" descr="A picture containing colorful&#10;&#10;Description automatically generated">
            <a:extLst>
              <a:ext uri="{FF2B5EF4-FFF2-40B4-BE49-F238E27FC236}">
                <a16:creationId xmlns:a16="http://schemas.microsoft.com/office/drawing/2014/main" id="{A43CD33A-B7A7-44BD-A500-313E031821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241" y="971524"/>
            <a:ext cx="1912997" cy="14762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4C256E-6F78-4AFC-A878-E2CAD8556BBA}"/>
              </a:ext>
            </a:extLst>
          </p:cNvPr>
          <p:cNvSpPr txBox="1"/>
          <p:nvPr/>
        </p:nvSpPr>
        <p:spPr>
          <a:xfrm>
            <a:off x="353680" y="2530800"/>
            <a:ext cx="2404489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ea typeface="Comic Sans MS" charset="0"/>
                <a:cs typeface="Comic Sans MS" charset="0"/>
              </a:rPr>
              <a:t>How do quarks, gluons, and orbital angular momentum contribute to proton spin?</a:t>
            </a:r>
          </a:p>
          <a:p>
            <a:endParaRPr lang="en-US" sz="1400" dirty="0">
              <a:ea typeface="Comic Sans MS" charset="0"/>
              <a:cs typeface="Comic Sans MS" charset="0"/>
            </a:endParaRPr>
          </a:p>
          <a:p>
            <a:r>
              <a:rPr lang="en-US" sz="1300" dirty="0">
                <a:ea typeface="Comic Sans MS" charset="0"/>
                <a:cs typeface="Comic Sans MS" charset="0"/>
              </a:rPr>
              <a:t>Spin: a fundamental property of matter</a:t>
            </a:r>
          </a:p>
          <a:p>
            <a:endParaRPr lang="en-US" sz="1300" dirty="0">
              <a:ea typeface="Comic Sans MS" charset="0"/>
              <a:cs typeface="Comic Sans MS" charset="0"/>
            </a:endParaRPr>
          </a:p>
          <a:p>
            <a:r>
              <a:rPr lang="en-US" sz="1300" dirty="0">
                <a:ea typeface="Comic Sans MS" charset="0"/>
                <a:cs typeface="Comic Sans MS" charset="0"/>
              </a:rPr>
              <a:t>All elementary particles, </a:t>
            </a:r>
          </a:p>
          <a:p>
            <a:r>
              <a:rPr lang="en-US" sz="1300" dirty="0">
                <a:ea typeface="Comic Sans MS" charset="0"/>
                <a:cs typeface="Comic Sans MS" charset="0"/>
              </a:rPr>
              <a:t>but the Higgs carry spin</a:t>
            </a:r>
          </a:p>
          <a:p>
            <a:endParaRPr lang="en-US" sz="1300" dirty="0">
              <a:ea typeface="Comic Sans MS" charset="0"/>
              <a:cs typeface="Comic Sans MS" charset="0"/>
            </a:endParaRPr>
          </a:p>
          <a:p>
            <a:r>
              <a:rPr lang="en-US" sz="1300" dirty="0">
                <a:ea typeface="Comic Sans MS" charset="0"/>
                <a:cs typeface="Comic Sans MS" charset="0"/>
              </a:rPr>
              <a:t>Spin cannot be explained by a static picture, rather the interplay between the properties and interactions of quarks and gluons inside</a:t>
            </a:r>
          </a:p>
          <a:p>
            <a:r>
              <a:rPr lang="en-US" sz="1300" dirty="0">
                <a:ea typeface="Comic Sans MS" charset="0"/>
                <a:cs typeface="Comic Sans MS" charset="0"/>
              </a:rPr>
              <a:t>the proton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C012BB-67B7-4B70-92B4-08070A759DC8}"/>
              </a:ext>
            </a:extLst>
          </p:cNvPr>
          <p:cNvSpPr txBox="1"/>
          <p:nvPr/>
        </p:nvSpPr>
        <p:spPr>
          <a:xfrm>
            <a:off x="2731492" y="2530800"/>
            <a:ext cx="2229105" cy="318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Does the mass of visible matter emerge from quark-gluon interactions?</a:t>
            </a:r>
          </a:p>
          <a:p>
            <a:endParaRPr lang="en-US" sz="1400" dirty="0">
              <a:solidFill>
                <a:srgbClr val="0432FF"/>
              </a:solidFill>
            </a:endParaRPr>
          </a:p>
          <a:p>
            <a:r>
              <a:rPr lang="en-US" sz="1300" dirty="0"/>
              <a:t>Atom: Binding/Mass = 0.00000001</a:t>
            </a:r>
            <a:endParaRPr lang="en-US" sz="1300" baseline="30000" dirty="0"/>
          </a:p>
          <a:p>
            <a:r>
              <a:rPr lang="en-US" sz="1300" dirty="0"/>
              <a:t>Nucleus: Binding/Mass = 0.01</a:t>
            </a:r>
          </a:p>
          <a:p>
            <a:r>
              <a:rPr lang="en-US" sz="1300" dirty="0"/>
              <a:t>Proton: Binding/Mass = 100</a:t>
            </a:r>
          </a:p>
          <a:p>
            <a:endParaRPr lang="en-US" sz="1300" dirty="0"/>
          </a:p>
          <a:p>
            <a:r>
              <a:rPr lang="en-US" sz="1300" dirty="0">
                <a:cs typeface="Arial"/>
              </a:rPr>
              <a:t>The EIC will determine an important term contributing to the </a:t>
            </a:r>
            <a:r>
              <a:rPr lang="en-US" sz="1300" dirty="0">
                <a:solidFill>
                  <a:srgbClr val="282DDD"/>
                </a:solidFill>
                <a:cs typeface="Arial"/>
              </a:rPr>
              <a:t>proton</a:t>
            </a:r>
            <a:r>
              <a:rPr lang="en-US" sz="1300" dirty="0">
                <a:solidFill>
                  <a:srgbClr val="2628BD"/>
                </a:solidFill>
                <a:cs typeface="Arial"/>
              </a:rPr>
              <a:t> </a:t>
            </a:r>
            <a:r>
              <a:rPr lang="en-US" sz="1300" dirty="0">
                <a:cs typeface="Arial"/>
              </a:rPr>
              <a:t>mass, the so-called “QCD trace anomal</a:t>
            </a:r>
            <a:r>
              <a:rPr lang="en-US" sz="1400" dirty="0">
                <a:cs typeface="Arial"/>
              </a:rPr>
              <a:t>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FB3AE-CE6E-4F0B-8B56-EFBD0E7C2482}"/>
              </a:ext>
            </a:extLst>
          </p:cNvPr>
          <p:cNvSpPr txBox="1"/>
          <p:nvPr/>
        </p:nvSpPr>
        <p:spPr>
          <a:xfrm>
            <a:off x="4985914" y="2535444"/>
            <a:ext cx="1912997" cy="3436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cs typeface="Arial"/>
              </a:rPr>
              <a:t>How can we understand the QCD dynamics and the relation to confinement?</a:t>
            </a:r>
          </a:p>
          <a:p>
            <a:endParaRPr lang="en-US" sz="1400" b="1" dirty="0">
              <a:solidFill>
                <a:srgbClr val="00B050"/>
              </a:solidFill>
              <a:cs typeface="Arial"/>
            </a:endParaRPr>
          </a:p>
          <a:p>
            <a:pPr>
              <a:spcBef>
                <a:spcPts val="225"/>
              </a:spcBef>
            </a:pPr>
            <a:r>
              <a:rPr lang="en-US" sz="1300" dirty="0">
                <a:cs typeface="Comic Sans MS"/>
              </a:rPr>
              <a:t>EIC will image  quarks and gluons in </a:t>
            </a:r>
            <a:r>
              <a:rPr lang="en-US" sz="1300" dirty="0">
                <a:solidFill>
                  <a:srgbClr val="00B050"/>
                </a:solidFill>
                <a:cs typeface="Comic Sans MS"/>
              </a:rPr>
              <a:t>3D in space and momentum </a:t>
            </a:r>
            <a:r>
              <a:rPr lang="en-US" sz="1300" dirty="0">
                <a:cs typeface="Comic Sans MS"/>
              </a:rPr>
              <a:t>inside the nucleon &amp; nuclei </a:t>
            </a:r>
          </a:p>
          <a:p>
            <a:pPr>
              <a:spcBef>
                <a:spcPts val="225"/>
              </a:spcBef>
            </a:pPr>
            <a:r>
              <a:rPr lang="en-US" sz="1300" dirty="0">
                <a:cs typeface="Comic Sans MS"/>
              </a:rPr>
              <a:t>Uncover how the </a:t>
            </a:r>
            <a:r>
              <a:rPr lang="en-US" sz="1300" dirty="0">
                <a:solidFill>
                  <a:srgbClr val="00B050"/>
                </a:solidFill>
                <a:cs typeface="Comic Sans MS"/>
              </a:rPr>
              <a:t>nucleon properties emerge </a:t>
            </a:r>
            <a:r>
              <a:rPr lang="en-US" sz="1300" dirty="0">
                <a:cs typeface="Comic Sans MS"/>
              </a:rPr>
              <a:t>from quarks and gluons and their interactions.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4D0669-2331-447C-8E93-2115B354BFC2}"/>
              </a:ext>
            </a:extLst>
          </p:cNvPr>
          <p:cNvSpPr txBox="1"/>
          <p:nvPr/>
        </p:nvSpPr>
        <p:spPr>
          <a:xfrm>
            <a:off x="7305463" y="2569234"/>
            <a:ext cx="1834304" cy="3288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25"/>
              </a:spcBef>
            </a:pPr>
            <a:r>
              <a:rPr lang="en-US" sz="1400" b="1" dirty="0">
                <a:solidFill>
                  <a:srgbClr val="00B0F0"/>
                </a:solidFill>
                <a:cs typeface="Comic Sans MS"/>
              </a:rPr>
              <a:t>How do the quark-gluon interactions create nuclear binding?</a:t>
            </a:r>
          </a:p>
          <a:p>
            <a:pPr>
              <a:spcBef>
                <a:spcPts val="225"/>
              </a:spcBef>
            </a:pPr>
            <a:endParaRPr lang="en-US" sz="1400" dirty="0">
              <a:solidFill>
                <a:srgbClr val="292934"/>
              </a:solidFill>
              <a:cs typeface="Comic Sans MS"/>
            </a:endParaRPr>
          </a:p>
          <a:p>
            <a:pPr>
              <a:spcBef>
                <a:spcPts val="225"/>
              </a:spcBef>
            </a:pPr>
            <a:r>
              <a:rPr lang="en-US" sz="1300" dirty="0">
                <a:solidFill>
                  <a:srgbClr val="292934"/>
                </a:solidFill>
                <a:cs typeface="Comic Sans MS"/>
              </a:rPr>
              <a:t>Is the structure of a </a:t>
            </a:r>
            <a:r>
              <a:rPr lang="en-US" sz="1300" dirty="0">
                <a:solidFill>
                  <a:schemeClr val="accent2"/>
                </a:solidFill>
                <a:cs typeface="Comic Sans MS"/>
              </a:rPr>
              <a:t>free and bound </a:t>
            </a:r>
            <a:r>
              <a:rPr lang="en-US" sz="1300" dirty="0">
                <a:solidFill>
                  <a:srgbClr val="292934"/>
                </a:solidFill>
                <a:cs typeface="Comic Sans MS"/>
              </a:rPr>
              <a:t>nucleon the same?</a:t>
            </a:r>
          </a:p>
          <a:p>
            <a:pPr>
              <a:spcBef>
                <a:spcPts val="225"/>
              </a:spcBef>
            </a:pPr>
            <a:r>
              <a:rPr lang="en-US" sz="1300" dirty="0">
                <a:solidFill>
                  <a:srgbClr val="292934"/>
                </a:solidFill>
                <a:cs typeface="Comic Sans MS"/>
              </a:rPr>
              <a:t>How do quarks and gluons, </a:t>
            </a:r>
            <a:r>
              <a:rPr lang="en-US" sz="1300" dirty="0">
                <a:solidFill>
                  <a:schemeClr val="accent2"/>
                </a:solidFill>
                <a:cs typeface="Comic Sans MS"/>
              </a:rPr>
              <a:t>interact with a nuclear medium?</a:t>
            </a:r>
          </a:p>
          <a:p>
            <a:pPr>
              <a:spcBef>
                <a:spcPts val="225"/>
              </a:spcBef>
            </a:pPr>
            <a:r>
              <a:rPr lang="en-US" sz="1300" dirty="0">
                <a:solidFill>
                  <a:srgbClr val="292934"/>
                </a:solidFill>
                <a:cs typeface="Comic Sans MS"/>
              </a:rPr>
              <a:t>How do the </a:t>
            </a:r>
            <a:r>
              <a:rPr lang="en-US" sz="1300" dirty="0">
                <a:solidFill>
                  <a:schemeClr val="accent2"/>
                </a:solidFill>
                <a:cs typeface="Comic Sans MS"/>
              </a:rPr>
              <a:t>confined hadronic states emerge </a:t>
            </a:r>
            <a:r>
              <a:rPr lang="en-US" sz="1300" dirty="0">
                <a:solidFill>
                  <a:srgbClr val="292934"/>
                </a:solidFill>
                <a:cs typeface="Comic Sans MS"/>
              </a:rPr>
              <a:t>from these quarks and gluons?</a:t>
            </a:r>
            <a:r>
              <a:rPr lang="en-US" sz="1400" dirty="0">
                <a:solidFill>
                  <a:srgbClr val="292934"/>
                </a:solidFill>
                <a:cs typeface="Comic Sans MS"/>
              </a:rPr>
              <a:t>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6D6D23-D838-4376-81EB-B3E7ABD4BC4C}"/>
              </a:ext>
            </a:extLst>
          </p:cNvPr>
          <p:cNvSpPr txBox="1"/>
          <p:nvPr/>
        </p:nvSpPr>
        <p:spPr>
          <a:xfrm>
            <a:off x="9546319" y="2615057"/>
            <a:ext cx="2188038" cy="2672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25"/>
              </a:spcBef>
            </a:pPr>
            <a:r>
              <a:rPr lang="en-US" sz="1400" b="1" dirty="0">
                <a:solidFill>
                  <a:srgbClr val="FF0000"/>
                </a:solidFill>
                <a:cs typeface="Comic Sans MS"/>
              </a:rPr>
              <a:t>Does gluon density in nuclei saturate at high energy?</a:t>
            </a:r>
          </a:p>
          <a:p>
            <a:pPr>
              <a:spcBef>
                <a:spcPts val="225"/>
              </a:spcBef>
            </a:pPr>
            <a:endParaRPr lang="en-US" sz="1400" b="1" dirty="0">
              <a:solidFill>
                <a:srgbClr val="FF0000"/>
              </a:solidFill>
              <a:cs typeface="Comic Sans MS"/>
            </a:endParaRPr>
          </a:p>
          <a:p>
            <a:pPr>
              <a:spcBef>
                <a:spcPts val="225"/>
              </a:spcBef>
            </a:pPr>
            <a:endParaRPr lang="en-US" sz="1400" b="1" dirty="0">
              <a:solidFill>
                <a:srgbClr val="FF0000"/>
              </a:solidFill>
              <a:cs typeface="Comic Sans MS"/>
            </a:endParaRPr>
          </a:p>
          <a:p>
            <a:pPr>
              <a:spcBef>
                <a:spcPts val="225"/>
              </a:spcBef>
            </a:pPr>
            <a:r>
              <a:rPr lang="en-US" sz="1300" dirty="0">
                <a:solidFill>
                  <a:srgbClr val="292934"/>
                </a:solidFill>
                <a:cs typeface="Comic Sans MS"/>
              </a:rPr>
              <a:t>How many gluons can fit in a proton?</a:t>
            </a:r>
          </a:p>
          <a:p>
            <a:pPr>
              <a:spcBef>
                <a:spcPts val="225"/>
              </a:spcBef>
            </a:pPr>
            <a:r>
              <a:rPr lang="en-US" sz="1300" dirty="0">
                <a:solidFill>
                  <a:srgbClr val="292934"/>
                </a:solidFill>
                <a:cs typeface="Comic Sans MS"/>
              </a:rPr>
              <a:t>How does </a:t>
            </a:r>
            <a:r>
              <a:rPr lang="en-US" sz="1300" dirty="0">
                <a:solidFill>
                  <a:srgbClr val="FF0000"/>
                </a:solidFill>
                <a:cs typeface="Comic Sans MS"/>
              </a:rPr>
              <a:t>a dense nuclear environment affect </a:t>
            </a:r>
            <a:r>
              <a:rPr lang="en-US" sz="1300" dirty="0">
                <a:solidFill>
                  <a:srgbClr val="292934"/>
                </a:solidFill>
                <a:cs typeface="Comic Sans MS"/>
              </a:rPr>
              <a:t>the quarks and gluons, their correlations and interactions?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73D742-AFDA-4734-AC7C-690D753272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2149" y="5333231"/>
            <a:ext cx="859427" cy="518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CAEBE2-B010-48C5-9075-C3036D0C24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0703" y="5356939"/>
            <a:ext cx="1007230" cy="4358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DF010E-C604-44A5-BFC4-D4BE56D5B0A7}"/>
              </a:ext>
            </a:extLst>
          </p:cNvPr>
          <p:cNvSpPr txBox="1"/>
          <p:nvPr/>
        </p:nvSpPr>
        <p:spPr>
          <a:xfrm>
            <a:off x="10338788" y="5262509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j-lt"/>
                <a:cs typeface="Comic Sans MS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EFDEB6-9968-427F-9C85-C40CDB331877}"/>
              </a:ext>
            </a:extLst>
          </p:cNvPr>
          <p:cNvSpPr txBox="1"/>
          <p:nvPr/>
        </p:nvSpPr>
        <p:spPr>
          <a:xfrm>
            <a:off x="10369191" y="5606766"/>
            <a:ext cx="6365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j-lt"/>
                <a:cs typeface="Comic Sans MS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DD3164-0EC8-45EA-B9EE-C0E8F7A8C8F2}"/>
              </a:ext>
            </a:extLst>
          </p:cNvPr>
          <p:cNvSpPr txBox="1"/>
          <p:nvPr/>
        </p:nvSpPr>
        <p:spPr>
          <a:xfrm>
            <a:off x="6381750" y="5627006"/>
            <a:ext cx="65017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gluon</a:t>
            </a:r>
          </a:p>
          <a:p>
            <a:pPr algn="ctr"/>
            <a:r>
              <a:rPr lang="en-US" sz="1200" dirty="0"/>
              <a:t>splitting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89085D-7F76-4264-A37A-20B96CF67986}"/>
              </a:ext>
            </a:extLst>
          </p:cNvPr>
          <p:cNvSpPr txBox="1"/>
          <p:nvPr/>
        </p:nvSpPr>
        <p:spPr>
          <a:xfrm>
            <a:off x="8097932" y="5622170"/>
            <a:ext cx="65017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gluon</a:t>
            </a:r>
          </a:p>
          <a:p>
            <a:pPr algn="ctr"/>
            <a:r>
              <a:rPr lang="en-US" sz="1200" dirty="0"/>
              <a:t>recombination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F8D5614-1050-4F69-A35B-1CDA1F7821FD}"/>
              </a:ext>
            </a:extLst>
          </p:cNvPr>
          <p:cNvSpPr/>
          <p:nvPr/>
        </p:nvSpPr>
        <p:spPr>
          <a:xfrm>
            <a:off x="1084028" y="6392100"/>
            <a:ext cx="10163422" cy="373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400"/>
              </a:spcAft>
            </a:pPr>
            <a:r>
              <a:rPr lang="en-US" dirty="0">
                <a:solidFill>
                  <a:schemeClr val="bg1"/>
                </a:solidFill>
              </a:rPr>
              <a:t>All Nobel-Worthy Questions!</a:t>
            </a:r>
            <a:r>
              <a:rPr lang="en-US" dirty="0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760411-E9D9-411E-A484-00410599BFEE}"/>
              </a:ext>
            </a:extLst>
          </p:cNvPr>
          <p:cNvSpPr txBox="1"/>
          <p:nvPr/>
        </p:nvSpPr>
        <p:spPr>
          <a:xfrm>
            <a:off x="342006" y="6144045"/>
            <a:ext cx="11674198" cy="584775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Nobel-Worthy Questions</a:t>
            </a:r>
          </a:p>
          <a:p>
            <a:pPr algn="ctr"/>
            <a:endParaRPr lang="en-US" sz="12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CEBEA050-AFA3-48AA-897C-EA7EE93F8819}"/>
              </a:ext>
            </a:extLst>
          </p:cNvPr>
          <p:cNvSpPr txBox="1">
            <a:spLocks/>
          </p:cNvSpPr>
          <p:nvPr/>
        </p:nvSpPr>
        <p:spPr>
          <a:xfrm>
            <a:off x="11592238" y="6392100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48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487D-7C00-4965-B9F6-DF4413481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Performance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9CE013-0016-4CCA-B555-49EDF1708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7"/>
            <a:ext cx="432487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19660-8900-45DA-9409-D6C5645F0E16}"/>
              </a:ext>
            </a:extLst>
          </p:cNvPr>
          <p:cNvSpPr txBox="1">
            <a:spLocks/>
          </p:cNvSpPr>
          <p:nvPr/>
        </p:nvSpPr>
        <p:spPr>
          <a:xfrm>
            <a:off x="569148" y="4428566"/>
            <a:ext cx="6678408" cy="133882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bg1"/>
                </a:solidFill>
                <a:cs typeface="Arial"/>
              </a:rPr>
              <a:t>The EIC design, project scope, and performance parameters address the requirements established by the U.S. Nuclear Science Advisory Committee (NSAC) Long Range Plans (2015 &amp; 2023) and endorsed by the U.S. National Academy of Sciences (2018).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A9A1762-B27B-4AE0-9366-3FB924FA21FD}"/>
              </a:ext>
            </a:extLst>
          </p:cNvPr>
          <p:cNvSpPr txBox="1">
            <a:spLocks/>
          </p:cNvSpPr>
          <p:nvPr/>
        </p:nvSpPr>
        <p:spPr>
          <a:xfrm>
            <a:off x="461963" y="1246914"/>
            <a:ext cx="6892779" cy="2828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050" indent="-1698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30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698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7438" indent="-1730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6454775" algn="r"/>
              </a:tabLst>
            </a:pPr>
            <a:r>
              <a:rPr lang="en-US" sz="2000" dirty="0"/>
              <a:t>High Luminosity: L= 10</a:t>
            </a:r>
            <a:r>
              <a:rPr lang="en-US" sz="2000" baseline="30000" dirty="0"/>
              <a:t>33</a:t>
            </a:r>
            <a:r>
              <a:rPr lang="en-US" sz="2000" dirty="0"/>
              <a:t> – 10</a:t>
            </a:r>
            <a:r>
              <a:rPr lang="en-US" sz="2000" baseline="30000" dirty="0"/>
              <a:t>34</a:t>
            </a:r>
            <a:r>
              <a:rPr lang="en-US" sz="2000" dirty="0"/>
              <a:t>cm</a:t>
            </a:r>
            <a:r>
              <a:rPr lang="en-US" sz="2000" baseline="30000" dirty="0"/>
              <a:t>-2</a:t>
            </a:r>
            <a:r>
              <a:rPr lang="en-US" sz="2000" dirty="0"/>
              <a:t>sec</a:t>
            </a:r>
            <a:r>
              <a:rPr lang="en-US" sz="2000" baseline="30000" dirty="0"/>
              <a:t>-1</a:t>
            </a:r>
            <a:endParaRPr lang="en-US" sz="2000" dirty="0"/>
          </a:p>
          <a:p>
            <a:pPr>
              <a:tabLst>
                <a:tab pos="6454775" algn="r"/>
              </a:tabLst>
            </a:pPr>
            <a:r>
              <a:rPr lang="en-US" sz="2000" dirty="0"/>
              <a:t>Highly Polarized Beams:  70%</a:t>
            </a:r>
          </a:p>
          <a:p>
            <a:pPr>
              <a:tabLst>
                <a:tab pos="6454775" algn="r"/>
              </a:tabLst>
            </a:pPr>
            <a:r>
              <a:rPr lang="en-US" sz="2000" dirty="0"/>
              <a:t>Large Center of Mass Energy Range: E</a:t>
            </a:r>
            <a:r>
              <a:rPr lang="en-US" sz="2000" baseline="-25000" dirty="0"/>
              <a:t>cm</a:t>
            </a:r>
            <a:r>
              <a:rPr lang="en-US" sz="2000" dirty="0"/>
              <a:t> = 20 – 140 GeV</a:t>
            </a:r>
          </a:p>
          <a:p>
            <a:pPr>
              <a:tabLst>
                <a:tab pos="6454775" algn="r"/>
              </a:tabLst>
            </a:pPr>
            <a:r>
              <a:rPr lang="en-US" sz="2000" dirty="0"/>
              <a:t>Large Ion Species Range:  protons – Uranium</a:t>
            </a:r>
          </a:p>
          <a:p>
            <a:pPr>
              <a:tabLst>
                <a:tab pos="6454775" algn="r"/>
              </a:tabLst>
            </a:pPr>
            <a:r>
              <a:rPr lang="en-US" sz="2000" dirty="0"/>
              <a:t>Large Detector Acceptance and Good Background Conditions</a:t>
            </a:r>
          </a:p>
          <a:p>
            <a:pPr>
              <a:tabLst>
                <a:tab pos="6454775" algn="r"/>
              </a:tabLst>
            </a:pPr>
            <a:r>
              <a:rPr lang="en-US" sz="2000" dirty="0"/>
              <a:t>Possibility to implement a Second Interaction Region (IR)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EFFA42-AD80-49AE-AC64-40B6EC49C4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522" y="1060898"/>
            <a:ext cx="4518678" cy="470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91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F08AF0-DBDD-06F1-0FAF-C6E85508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Concept and Machine Parameters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92E715-839A-E4F4-B769-E9A84F90F4BE}"/>
              </a:ext>
            </a:extLst>
          </p:cNvPr>
          <p:cNvSpPr txBox="1"/>
          <p:nvPr/>
        </p:nvSpPr>
        <p:spPr>
          <a:xfrm>
            <a:off x="540638" y="1069746"/>
            <a:ext cx="6217001" cy="49167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b="1" i="1" dirty="0"/>
              <a:t>Accelerator Status:</a:t>
            </a:r>
          </a:p>
          <a:p>
            <a:pPr marL="401638" indent="-401638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Polarized ion/proton source</a:t>
            </a:r>
          </a:p>
          <a:p>
            <a:pPr marL="401638" indent="-401638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Ion injection and initial acceleration systems:</a:t>
            </a:r>
          </a:p>
          <a:p>
            <a:pPr marL="858838" lvl="1" indent="-4016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Linac</a:t>
            </a:r>
            <a:r>
              <a:rPr lang="en-US" sz="2200" dirty="0"/>
              <a:t> (200 MeV)</a:t>
            </a:r>
          </a:p>
          <a:p>
            <a:pPr marL="858838" lvl="1" indent="-4016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Booster (1.5 GeV)</a:t>
            </a:r>
          </a:p>
          <a:p>
            <a:pPr marL="858838" lvl="1" indent="-4016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AGS (25 GeV)</a:t>
            </a:r>
          </a:p>
          <a:p>
            <a:pPr marL="401638" indent="-401638">
              <a:spcAft>
                <a:spcPts val="300"/>
              </a:spcAft>
              <a:buBlip>
                <a:blip r:embed="rId2"/>
              </a:buBlip>
            </a:pPr>
            <a:r>
              <a:rPr lang="en-US" sz="2200" dirty="0"/>
              <a:t>Hadron Storage Ring (40-275 GeV)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2200" dirty="0"/>
              <a:t>Electron Pre-Injector (750 MeV </a:t>
            </a:r>
            <a:r>
              <a:rPr lang="en-US" sz="2200" dirty="0" err="1"/>
              <a:t>linac</a:t>
            </a:r>
            <a:r>
              <a:rPr lang="en-US" sz="2200" dirty="0"/>
              <a:t>)</a:t>
            </a:r>
            <a:endParaRPr lang="en-US" sz="2200" dirty="0">
              <a:solidFill>
                <a:srgbClr val="3A5C84"/>
              </a:solidFill>
            </a:endParaRP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2200" dirty="0"/>
              <a:t>Electron Rapid Cycling Synchrotron (0.75 GeV – top energy)  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2200" dirty="0"/>
              <a:t>Electron Storage Ring (5 GeV – 18 GeV) 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altLang="zh-CN" sz="2200" dirty="0"/>
              <a:t>Interaction Region(s)</a:t>
            </a:r>
            <a:endParaRPr lang="en-US" altLang="zh-CN" sz="2200" dirty="0">
              <a:solidFill>
                <a:srgbClr val="3A5C84"/>
              </a:solidFill>
            </a:endParaRP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2200" dirty="0"/>
              <a:t>Hadron  Injection Cooling System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130B4F7-623A-3A9E-567D-D411AE7DABD0}"/>
              </a:ext>
            </a:extLst>
          </p:cNvPr>
          <p:cNvSpPr txBox="1">
            <a:spLocks/>
          </p:cNvSpPr>
          <p:nvPr/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7D4309FE-1E4E-A674-14BC-64CC78D945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528" y="1069746"/>
            <a:ext cx="5110976" cy="499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2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2C1D76-A9F0-4E40-8B8C-86493116E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FE8055-3B58-4AD4-B345-2B34E91C1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Highlights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9C6C1D-3FDC-4091-B077-758EE148FEA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51422" y="6534374"/>
            <a:ext cx="5017532" cy="293391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D0ED8F-14BB-4DFC-80D6-A5FB65513FA1}"/>
              </a:ext>
            </a:extLst>
          </p:cNvPr>
          <p:cNvSpPr txBox="1"/>
          <p:nvPr/>
        </p:nvSpPr>
        <p:spPr>
          <a:xfrm>
            <a:off x="174578" y="6181434"/>
            <a:ext cx="11974286" cy="646331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Significant Progress in 2024, Started Awarding Contracts for Long Lead Items.</a:t>
            </a:r>
          </a:p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4634D4-6AC1-4D46-B9DA-E65CFC6F6FE5}"/>
              </a:ext>
            </a:extLst>
          </p:cNvPr>
          <p:cNvSpPr txBox="1"/>
          <p:nvPr/>
        </p:nvSpPr>
        <p:spPr>
          <a:xfrm>
            <a:off x="367949" y="716719"/>
            <a:ext cx="5769145" cy="542456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50" b="1" dirty="0"/>
              <a:t>Major Project Milestones</a:t>
            </a:r>
            <a:endParaRPr lang="en-US" sz="1650" b="1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CD-3A LLP approved at ~$90M and initial contracts awarded! Examples:</a:t>
            </a:r>
            <a:endParaRPr lang="en-US" sz="1650" dirty="0">
              <a:cs typeface="Arial"/>
            </a:endParaRPr>
          </a:p>
          <a:p>
            <a:pPr marL="629920" lvl="1" indent="-285750">
              <a:buFontTx/>
              <a:buChar char="-"/>
            </a:pPr>
            <a:r>
              <a:rPr lang="en-US" sz="1650" dirty="0"/>
              <a:t>Accelerator superconducting strand, $163K</a:t>
            </a:r>
            <a:endParaRPr lang="en-US" sz="1650" dirty="0">
              <a:cs typeface="Arial"/>
            </a:endParaRPr>
          </a:p>
          <a:p>
            <a:pPr marL="629920" lvl="1" indent="-285750">
              <a:buFontTx/>
              <a:buChar char="-"/>
            </a:pPr>
            <a:r>
              <a:rPr lang="en-US" sz="1650" dirty="0"/>
              <a:t>Detector EMCal and HCal fibers, $2.3M</a:t>
            </a:r>
            <a:endParaRPr lang="en-US" sz="1650" dirty="0">
              <a:cs typeface="Arial"/>
            </a:endParaRPr>
          </a:p>
          <a:p>
            <a:pPr marL="629920" lvl="1" indent="-285750">
              <a:buFontTx/>
              <a:buChar char="-"/>
            </a:pPr>
            <a:r>
              <a:rPr lang="en-US" sz="1650" dirty="0"/>
              <a:t>Infrastructure electrical substations, $11.2M</a:t>
            </a:r>
            <a:endParaRPr lang="en-US" sz="165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CD-3B Final Design Reviews (FDRs) complete, one FDR repeated</a:t>
            </a:r>
            <a:endParaRPr lang="en-US" sz="165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Requirements/interfaces for CD-3B items complete</a:t>
            </a:r>
            <a:endParaRPr lang="en-US" sz="165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Project is benefiting from lessons learned on CD-3A.</a:t>
            </a:r>
            <a:endParaRPr lang="en-US" sz="165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cs typeface="Arial"/>
            </a:endParaRPr>
          </a:p>
          <a:p>
            <a:r>
              <a:rPr lang="en-US" sz="1650" b="1" dirty="0"/>
              <a:t>Reviews, Board, and Advisory Committees</a:t>
            </a:r>
            <a:endParaRPr lang="en-US" sz="1650" b="1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More than 20 design reviews</a:t>
            </a:r>
            <a:endParaRPr lang="en-US" sz="165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6 Advisory Committee Meetings</a:t>
            </a:r>
            <a:endParaRPr lang="en-US" sz="165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5 Advisory Board and two Resource Review Board Meetings </a:t>
            </a:r>
            <a:endParaRPr lang="en-US" sz="165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5 Reviews of “Off-Project” Scope </a:t>
            </a:r>
            <a:endParaRPr lang="en-US" sz="165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Interaction Region Superconducting Magnet Steering Group established</a:t>
            </a:r>
            <a:endParaRPr lang="en-US" sz="165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Annual Director’s Review in October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>
                <a:cs typeface="Arial"/>
              </a:rPr>
              <a:t>DOE CD-3B/Status Review in January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884FC1-9E10-408B-B03F-6904D216C9A3}"/>
              </a:ext>
            </a:extLst>
          </p:cNvPr>
          <p:cNvSpPr txBox="1"/>
          <p:nvPr/>
        </p:nvSpPr>
        <p:spPr>
          <a:xfrm>
            <a:off x="6096000" y="709983"/>
            <a:ext cx="6005466" cy="542456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50" b="1" dirty="0"/>
              <a:t>Accelerator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New Technical Director in January </a:t>
            </a:r>
            <a:endParaRPr lang="en-US" sz="165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Received and assessed Advanced Photon Source  magnets at BNL and JLab</a:t>
            </a:r>
            <a:endParaRPr lang="en-US" sz="165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Optimized design and scope to mitigate risk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Electron injector modifications eliminate many risks and meet the Mission Need.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International EIC Accelerator Collaboration established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50" dirty="0"/>
          </a:p>
          <a:p>
            <a:r>
              <a:rPr lang="en-US" sz="1650" b="1" dirty="0"/>
              <a:t>Detector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R&amp;D nearly complete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ePIC Detector technical baseline defined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Preliminary Design Report in preparation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Plans are developing for the EIC Science Program</a:t>
            </a:r>
            <a:endParaRPr lang="en-US" sz="1650" dirty="0">
              <a:cs typeface="Arial"/>
            </a:endParaRPr>
          </a:p>
          <a:p>
            <a:endParaRPr lang="en-US" sz="1650" dirty="0"/>
          </a:p>
          <a:p>
            <a:r>
              <a:rPr lang="en-US" sz="1650" b="1" dirty="0"/>
              <a:t>Infrastructure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$100M New York State Grant for EIC buildings in February</a:t>
            </a:r>
            <a:endParaRPr lang="en-US" sz="165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30% Detailed Design submission received in August </a:t>
            </a:r>
            <a:endParaRPr lang="en-US" sz="165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60% Detailed Design submission received in December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5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5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6171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7A4027-644D-4883-A2B8-E6B01FBCA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2E3579-8AD0-41CA-83AF-FDF629267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Support from Partners &amp; Collaborators</a:t>
            </a:r>
          </a:p>
        </p:txBody>
      </p:sp>
      <p:pic>
        <p:nvPicPr>
          <p:cNvPr id="5" name="Picture 2" descr="John Hill and Ruqaiyah Patel shaking hands in agreement">
            <a:extLst>
              <a:ext uri="{FF2B5EF4-FFF2-40B4-BE49-F238E27FC236}">
                <a16:creationId xmlns:a16="http://schemas.microsoft.com/office/drawing/2014/main" id="{633F76A8-9E43-4EDA-9CEC-D6CBEB196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04266" y="3478962"/>
            <a:ext cx="3341012" cy="2235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0421A9-0787-4958-8DA4-05705E67C7D0}"/>
              </a:ext>
            </a:extLst>
          </p:cNvPr>
          <p:cNvSpPr/>
          <p:nvPr/>
        </p:nvSpPr>
        <p:spPr>
          <a:xfrm>
            <a:off x="395923" y="1001532"/>
            <a:ext cx="4108343" cy="529375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ea typeface="MS Minch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ea typeface="MS Mincho"/>
              </a:rPr>
              <a:t>New York State </a:t>
            </a:r>
            <a:r>
              <a:rPr lang="en-US" sz="2000" dirty="0">
                <a:ea typeface="MS Mincho"/>
              </a:rPr>
              <a:t>committed </a:t>
            </a:r>
            <a:r>
              <a:rPr lang="en-US" sz="2000" b="1" dirty="0">
                <a:ea typeface="MS Mincho"/>
              </a:rPr>
              <a:t>$100M </a:t>
            </a:r>
            <a:r>
              <a:rPr lang="en-US" sz="2000" dirty="0">
                <a:ea typeface="MS Mincho"/>
              </a:rPr>
              <a:t>toward construction of EIC buildings and infrastructure. </a:t>
            </a:r>
            <a:br>
              <a:rPr lang="en-US" sz="2000" dirty="0">
                <a:ea typeface="MS Mincho"/>
              </a:rPr>
            </a:br>
            <a:endParaRPr lang="en-US" sz="2000" dirty="0">
              <a:ea typeface="MS Mincho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EIC Accelerator Collaboration </a:t>
            </a:r>
            <a:r>
              <a:rPr lang="en-US" sz="2000" dirty="0"/>
              <a:t>kicked off at the International Particle Accelerator Conference with over 150 participants expressing interest in contributing to the global EIC effort.</a:t>
            </a:r>
            <a:endParaRPr lang="en-US" sz="2000" dirty="0">
              <a:cs typeface="Arial"/>
            </a:endParaRPr>
          </a:p>
          <a:p>
            <a:endParaRPr lang="en-US" sz="2000" b="1" dirty="0">
              <a:ea typeface="MS Minch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ea typeface="MS Mincho"/>
              </a:rPr>
              <a:t>UK</a:t>
            </a:r>
            <a:r>
              <a:rPr lang="en-US" sz="2000" dirty="0">
                <a:ea typeface="MS Mincho"/>
              </a:rPr>
              <a:t> announced £58 million (</a:t>
            </a:r>
            <a:r>
              <a:rPr lang="en-US" sz="2000" b="1" dirty="0">
                <a:ea typeface="MS Mincho"/>
              </a:rPr>
              <a:t>$75M</a:t>
            </a:r>
            <a:r>
              <a:rPr lang="en-US" sz="2000" dirty="0">
                <a:ea typeface="MS Mincho"/>
              </a:rPr>
              <a:t>) for the EIC.</a:t>
            </a:r>
            <a:br>
              <a:rPr lang="en-US" sz="2000" dirty="0">
                <a:ea typeface="MS Mincho"/>
              </a:rPr>
            </a:br>
            <a:r>
              <a:rPr lang="en-US" sz="2000" dirty="0">
                <a:ea typeface="MS Mincho"/>
              </a:rPr>
              <a:t> </a:t>
            </a:r>
            <a:endParaRPr lang="en-US" sz="2000" dirty="0">
              <a:ea typeface="TimesNewRomanPSMT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5E631E-C14B-472D-A6DC-4ADEE7EAB9B6}"/>
              </a:ext>
            </a:extLst>
          </p:cNvPr>
          <p:cNvSpPr/>
          <p:nvPr/>
        </p:nvSpPr>
        <p:spPr>
          <a:xfrm>
            <a:off x="8137185" y="3572878"/>
            <a:ext cx="3825319" cy="23360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EIC Resource Review Board </a:t>
            </a:r>
            <a:r>
              <a:rPr lang="en-US" dirty="0"/>
              <a:t>Meetings in Rome in May 2024 and at BNL in Oct. 2024</a:t>
            </a:r>
            <a:r>
              <a:rPr lang="en-US" b="1" dirty="0"/>
              <a:t>. </a:t>
            </a:r>
            <a:r>
              <a:rPr lang="en-US" dirty="0"/>
              <a:t>Strong participation from </a:t>
            </a:r>
            <a:r>
              <a:rPr lang="en-US" b="1" dirty="0"/>
              <a:t>Canada, Czech Republic, France, India, Israel, Italy, Japan, Poland, South Korea, United Kingdom, </a:t>
            </a:r>
            <a:r>
              <a:rPr lang="en-US" dirty="0"/>
              <a:t>and</a:t>
            </a:r>
            <a:r>
              <a:rPr lang="en-US" b="1" dirty="0"/>
              <a:t> Taiwan. </a:t>
            </a:r>
            <a:r>
              <a:rPr lang="en-US" dirty="0">
                <a:cs typeface="Arial"/>
              </a:rPr>
              <a:t>Next meeting to be held in Prague in June 2025.</a:t>
            </a:r>
            <a:endParaRPr lang="en-US" sz="1600" dirty="0">
              <a:cs typeface="Arial"/>
            </a:endParaRPr>
          </a:p>
        </p:txBody>
      </p:sp>
      <p:pic>
        <p:nvPicPr>
          <p:cNvPr id="8" name="Picture 7" descr="A person signing a document&#10;&#10;Description automatically generated">
            <a:extLst>
              <a:ext uri="{FF2B5EF4-FFF2-40B4-BE49-F238E27FC236}">
                <a16:creationId xmlns:a16="http://schemas.microsoft.com/office/drawing/2014/main" id="{AA5385C6-2043-480D-8CC5-A39C18D496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035" y="981576"/>
            <a:ext cx="3341012" cy="2153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9BD407-20A9-4A13-A085-481A867DE472}"/>
              </a:ext>
            </a:extLst>
          </p:cNvPr>
          <p:cNvSpPr txBox="1"/>
          <p:nvPr/>
        </p:nvSpPr>
        <p:spPr>
          <a:xfrm>
            <a:off x="223023" y="6121862"/>
            <a:ext cx="11965941" cy="400110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In-kind contributions are planned for the Detector (~30%) and the Accelerator (5%).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2A454D-1B53-4B4B-8D85-26C12D759F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611" y="942535"/>
            <a:ext cx="3780893" cy="24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39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59584E-F1B1-4938-8627-80487EB2E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67F192-3CB7-4A4D-B766-A172946A9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DOE CD-3B/Status Review Summary</a:t>
            </a:r>
            <a:r>
              <a:rPr lang="en-US" sz="2400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4FA8C0-7A34-4D5B-B817-53F154D95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87644"/>
            <a:ext cx="6338815" cy="31597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900" b="1" dirty="0"/>
              <a:t>Select DOE Independent Project Review </a:t>
            </a:r>
            <a:r>
              <a:rPr lang="en-US" sz="1900" b="1"/>
              <a:t>(IPR) Committee </a:t>
            </a:r>
            <a:r>
              <a:rPr lang="en-US" sz="1900" b="1" dirty="0"/>
              <a:t>Comments: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9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The project team has made excellent progress since the last review. There is an experienced team in place.  A new Technical Director was recently hired and has already made a positive impact on the project.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9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The project has strong support from the BNL and JLab Directors.  Communications between the labs are well established with bi-weekly meetings between the two lab Directors and Deputy Directors.  This will be an excellent forum to facilitate constructive resolution of issues and risks as they arise.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D84DF0-C746-4B35-9B11-BC8D866CB1CE}"/>
              </a:ext>
            </a:extLst>
          </p:cNvPr>
          <p:cNvSpPr txBox="1"/>
          <p:nvPr/>
        </p:nvSpPr>
        <p:spPr>
          <a:xfrm>
            <a:off x="462579" y="4021162"/>
            <a:ext cx="114999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Recommendations for EIC Project: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Proceed to CD-3B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kern="100" dirty="0">
                <a:cs typeface="Times New Roman" panose="02020603050405020304" pitchFamily="18" charset="0"/>
              </a:rPr>
              <a:t>Path to baseline</a:t>
            </a:r>
          </a:p>
          <a:p>
            <a:pPr lvl="1" indent="-342900">
              <a:buFont typeface="Courier New" panose="02070309020205020404" pitchFamily="49" charset="0"/>
              <a:buChar char="o"/>
            </a:pPr>
            <a:r>
              <a:rPr lang="en-US" kern="100" dirty="0">
                <a:ea typeface="Calibri" panose="020F0502020204030204" pitchFamily="34" charset="0"/>
                <a:cs typeface="Times New Roman" panose="02020603050405020304" pitchFamily="18" charset="0"/>
              </a:rPr>
              <a:t>In advance of the next IPR, document the scope of EIC project and gain alignment with the Program Office on mission need achievement.</a:t>
            </a:r>
          </a:p>
          <a:p>
            <a:pPr lvl="1" indent="-342900">
              <a:buFont typeface="Courier New" panose="02070309020205020404" pitchFamily="49" charset="0"/>
              <a:buChar char="o"/>
            </a:pPr>
            <a:r>
              <a:rPr lang="en-US" kern="100" dirty="0">
                <a:ea typeface="Calibri" panose="020F0502020204030204" pitchFamily="34" charset="0"/>
                <a:cs typeface="Times New Roman" panose="02020603050405020304" pitchFamily="18" charset="0"/>
              </a:rPr>
              <a:t>Develop details for the subproject strategy and work with the Program Office and FPD to </a:t>
            </a:r>
            <a:r>
              <a:rPr lang="en-US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conduct a focused IPR in 6 months.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5DEE43-5F87-4871-9746-7E0CDDD53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2" r="3942"/>
          <a:stretch/>
        </p:blipFill>
        <p:spPr>
          <a:xfrm>
            <a:off x="6879771" y="1375982"/>
            <a:ext cx="5004364" cy="2163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3684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EIC Reference Schedule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13884CF2-AF98-4243-93B9-9C98DF82911D}"/>
              </a:ext>
            </a:extLst>
          </p:cNvPr>
          <p:cNvSpPr txBox="1">
            <a:spLocks/>
          </p:cNvSpPr>
          <p:nvPr/>
        </p:nvSpPr>
        <p:spPr>
          <a:xfrm>
            <a:off x="11528710" y="6352349"/>
            <a:ext cx="432487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z="1100" smtClean="0"/>
              <a:pPr/>
              <a:t>9</a:t>
            </a:fld>
            <a:endParaRPr lang="en-US" sz="1100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26821EF-6C63-493F-97D9-AF8ED65F77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814866"/>
            <a:ext cx="11066469" cy="424907"/>
          </a:xfrm>
        </p:spPr>
        <p:txBody>
          <a:bodyPr/>
          <a:lstStyle/>
          <a:p>
            <a:r>
              <a:rPr lang="en-US" dirty="0"/>
              <a:t>EIC project is moving from R&amp;D and design into the construction phase.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F638416-91F2-43E9-8B39-CA86FEBD8AAA}"/>
              </a:ext>
            </a:extLst>
          </p:cNvPr>
          <p:cNvSpPr txBox="1">
            <a:spLocks/>
          </p:cNvSpPr>
          <p:nvPr/>
        </p:nvSpPr>
        <p:spPr>
          <a:xfrm>
            <a:off x="595763" y="5484266"/>
            <a:ext cx="11499234" cy="698463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EIC reference schedule will be revised to delineate subprojects and to address current annual funding projections (including FY2025).</a:t>
            </a:r>
          </a:p>
          <a:p>
            <a:pPr lvl="1"/>
            <a:endParaRPr lang="en-US" sz="1125" dirty="0"/>
          </a:p>
        </p:txBody>
      </p:sp>
      <p:pic>
        <p:nvPicPr>
          <p:cNvPr id="16" name="Picture 2" descr="Timeline&#10;&#10;Description automatically generated">
            <a:extLst>
              <a:ext uri="{FF2B5EF4-FFF2-40B4-BE49-F238E27FC236}">
                <a16:creationId xmlns:a16="http://schemas.microsoft.com/office/drawing/2014/main" id="{B1EB541C-0134-4832-9117-394DD143C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245" y="1197336"/>
            <a:ext cx="9971510" cy="427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12F9E11-892E-495D-A84E-A7E63ACEA99E}"/>
              </a:ext>
            </a:extLst>
          </p:cNvPr>
          <p:cNvSpPr txBox="1"/>
          <p:nvPr/>
        </p:nvSpPr>
        <p:spPr>
          <a:xfrm rot="16200000">
            <a:off x="3311429" y="3613919"/>
            <a:ext cx="4275976" cy="207751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750" kern="0" dirty="0">
                <a:solidFill>
                  <a:prstClr val="black"/>
                </a:solidFill>
              </a:rPr>
              <a:t>RHIC Operations is planned for the </a:t>
            </a:r>
            <a:r>
              <a:rPr lang="en-US" sz="750" b="1" kern="0" dirty="0">
                <a:solidFill>
                  <a:srgbClr val="FF0000"/>
                </a:solidFill>
              </a:rPr>
              <a:t>end of CY2025</a:t>
            </a:r>
            <a:endParaRPr lang="en-US" sz="75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13FE31-8145-5B80-557F-CA4F6E20A1F6}"/>
              </a:ext>
            </a:extLst>
          </p:cNvPr>
          <p:cNvSpPr txBox="1"/>
          <p:nvPr/>
        </p:nvSpPr>
        <p:spPr>
          <a:xfrm>
            <a:off x="5553293" y="2004713"/>
            <a:ext cx="5528462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Goal is to baseline and start construction of the EIC Accelerator Rings in summer 2026.</a:t>
            </a:r>
          </a:p>
        </p:txBody>
      </p:sp>
    </p:spTree>
    <p:extLst>
      <p:ext uri="{BB962C8B-B14F-4D97-AF65-F5344CB8AC3E}">
        <p14:creationId xmlns:p14="http://schemas.microsoft.com/office/powerpoint/2010/main" val="224365689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D-3B Page Turn-J. Yeck" id="{4DBB1704-266C-4C24-B124-620E3AE71FC2}" vid="{93C3F5E3-F49F-4F78-B248-132842FDA2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8ADECB340160469430AC0F4EA775FA" ma:contentTypeVersion="16" ma:contentTypeDescription="Create a new document." ma:contentTypeScope="" ma:versionID="c85e3d5e809d44ba44323422ea9bf3a8">
  <xsd:schema xmlns:xsd="http://www.w3.org/2001/XMLSchema" xmlns:xs="http://www.w3.org/2001/XMLSchema" xmlns:p="http://schemas.microsoft.com/office/2006/metadata/properties" xmlns:ns3="3243247e-8d7f-4cff-a9ba-5f4d23375e99" xmlns:ns4="50e8a399-bf5a-4ab5-aaed-678af10ca500" targetNamespace="http://schemas.microsoft.com/office/2006/metadata/properties" ma:root="true" ma:fieldsID="9c13c6e67b509a657da624646862ce37" ns3:_="" ns4:_="">
    <xsd:import namespace="3243247e-8d7f-4cff-a9ba-5f4d23375e99"/>
    <xsd:import namespace="50e8a399-bf5a-4ab5-aaed-678af10ca50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3247e-8d7f-4cff-a9ba-5f4d23375e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e8a399-bf5a-4ab5-aaed-678af10ca50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243247e-8d7f-4cff-a9ba-5f4d23375e99" xsi:nil="true"/>
  </documentManagement>
</p:properties>
</file>

<file path=customXml/itemProps1.xml><?xml version="1.0" encoding="utf-8"?>
<ds:datastoreItem xmlns:ds="http://schemas.openxmlformats.org/officeDocument/2006/customXml" ds:itemID="{DE22D85F-60BA-4A51-A1DF-FC43A3B6C6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0A5D20-CCF3-4E1B-B674-F550AD3B78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43247e-8d7f-4cff-a9ba-5f4d23375e99"/>
    <ds:schemaRef ds:uri="50e8a399-bf5a-4ab5-aaed-678af10ca5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E88647-562A-460A-88A0-13D05ABABF01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243247e-8d7f-4cff-a9ba-5f4d23375e99"/>
    <ds:schemaRef ds:uri="http://purl.org/dc/terms/"/>
    <ds:schemaRef ds:uri="50e8a399-bf5a-4ab5-aaed-678af10ca50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CD-3B Project Overview- Page Turn-J. Yeck</Template>
  <TotalTime>27531</TotalTime>
  <Words>1926</Words>
  <Application>Microsoft Macintosh PowerPoint</Application>
  <PresentationFormat>Widescreen</PresentationFormat>
  <Paragraphs>283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Courier New</vt:lpstr>
      <vt:lpstr>Symbol</vt:lpstr>
      <vt:lpstr>Wingdings</vt:lpstr>
      <vt:lpstr>BNL</vt:lpstr>
      <vt:lpstr>EIC Project Overview</vt:lpstr>
      <vt:lpstr>EIC Scientific Case Built Over Decades</vt:lpstr>
      <vt:lpstr>Compelling EIC Science (National Academy Report)</vt:lpstr>
      <vt:lpstr>Facility Performance </vt:lpstr>
      <vt:lpstr>EIC Concept and Machine Parameters</vt:lpstr>
      <vt:lpstr>2024 Highlights</vt:lpstr>
      <vt:lpstr>Strong Support from Partners &amp; Collaborators</vt:lpstr>
      <vt:lpstr>DOE CD-3B/Status Review Summary </vt:lpstr>
      <vt:lpstr>EIC Reference Schedule</vt:lpstr>
      <vt:lpstr>Preparation of EIC Subprojects</vt:lpstr>
      <vt:lpstr>EIC Subproject Plans</vt:lpstr>
      <vt:lpstr>EIC Priorities for 2025 and 2026</vt:lpstr>
      <vt:lpstr>Thank you</vt:lpstr>
      <vt:lpstr>PowerPoint Presentation</vt:lpstr>
      <vt:lpstr>Arc Sections</vt:lpstr>
      <vt:lpstr>EIC Early Science Program Reach: Note all components of the NAS Report Science will start </vt:lpstr>
      <vt:lpstr>Planning Dates 2025 - 2026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Overview</dc:title>
  <dc:subject/>
  <dc:creator>Petrone, Alyssa</dc:creator>
  <cp:keywords/>
  <dc:description/>
  <cp:lastModifiedBy>Abhay Deshpande</cp:lastModifiedBy>
  <cp:revision>827</cp:revision>
  <cp:lastPrinted>2025-03-16T16:25:04Z</cp:lastPrinted>
  <dcterms:created xsi:type="dcterms:W3CDTF">2024-09-26T19:03:28Z</dcterms:created>
  <dcterms:modified xsi:type="dcterms:W3CDTF">2025-03-16T22:40:02Z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0x0101001B8ADECB340160469430AC0F4EA775FA</vt:lpwstr>
  </property>
  <property fmtid="{D5CDD505-2E9C-101B-9397-08002B2CF9AE}" pid="3" name="MediaServiceImageTags">
    <vt:lpwstr/>
  </property>
  <property fmtid="{D5CDD505-2E9C-101B-9397-08002B2CF9AE}" pid="4" name="Order">
    <vt:lpwstr>9800.00000000000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  <property fmtid="{D5CDD505-2E9C-101B-9397-08002B2CF9AE}" pid="11" name="Sequence">
    <vt:lpwstr>01</vt:lpwstr>
  </property>
  <property fmtid="{D5CDD505-2E9C-101B-9397-08002B2CF9AE}" pid="12" name="Status">
    <vt:lpwstr>Posted</vt:lpwstr>
  </property>
</Properties>
</file>