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147375406" r:id="rId3"/>
    <p:sldId id="2147375407" r:id="rId4"/>
    <p:sldId id="268" r:id="rId5"/>
    <p:sldId id="258" r:id="rId6"/>
    <p:sldId id="6168" r:id="rId7"/>
    <p:sldId id="5706" r:id="rId8"/>
    <p:sldId id="274" r:id="rId9"/>
    <p:sldId id="1830" r:id="rId10"/>
    <p:sldId id="1833" r:id="rId11"/>
    <p:sldId id="273" r:id="rId12"/>
    <p:sldId id="277" r:id="rId13"/>
    <p:sldId id="5864" r:id="rId14"/>
    <p:sldId id="2147375392" r:id="rId15"/>
    <p:sldId id="5860" r:id="rId16"/>
    <p:sldId id="21473754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8F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82"/>
    <p:restoredTop sz="94694"/>
  </p:normalViewPr>
  <p:slideViewPr>
    <p:cSldViewPr snapToGrid="0" snapToObjects="1">
      <p:cViewPr varScale="1">
        <p:scale>
          <a:sx n="86" d="100"/>
          <a:sy n="86" d="100"/>
        </p:scale>
        <p:origin x="24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3/16/25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135901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052167"/>
            <a:ext cx="11360800" cy="51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14856">
              <a:lnSpc>
                <a:spcPct val="60000"/>
              </a:lnSpc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lnSpc>
                <a:spcPct val="60000"/>
              </a:lnSpc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06390">
              <a:lnSpc>
                <a:spcPct val="6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6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60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6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60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60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ADDF52-FAD5-D38E-CD0B-A46D375C749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687598" y="6369246"/>
            <a:ext cx="0" cy="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RHIC to EIC: GHP Executive Session, Anaheim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8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cid:image001.png@01DAF2ED.CA376590" TargetMode="Externa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RHIC to EIC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867819"/>
            <a:ext cx="10334625" cy="746185"/>
          </a:xfrm>
        </p:spPr>
        <p:txBody>
          <a:bodyPr/>
          <a:lstStyle/>
          <a:p>
            <a:r>
              <a:rPr lang="en-US" dirty="0"/>
              <a:t>March 16,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Abhay Deshpande</a:t>
            </a:r>
          </a:p>
          <a:p>
            <a:r>
              <a:rPr lang="en-US" dirty="0"/>
              <a:t>Associate Laboratory Director (interim) for Nuclear and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234E4-CB5B-A025-A2DC-D61896D49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7" name="Picture 6" descr="A screenshot of a web page&#10;&#10;Description automatically generated">
            <a:extLst>
              <a:ext uri="{FF2B5EF4-FFF2-40B4-BE49-F238E27FC236}">
                <a16:creationId xmlns:a16="http://schemas.microsoft.com/office/drawing/2014/main" id="{FB7D88C5-67B5-F65F-FBD4-6BCBE0D6A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411" y="277000"/>
            <a:ext cx="5730638" cy="2692709"/>
          </a:xfrm>
          <a:prstGeom prst="rect">
            <a:avLst/>
          </a:prstGeom>
        </p:spPr>
      </p:pic>
      <p:pic>
        <p:nvPicPr>
          <p:cNvPr id="11" name="Picture 10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A231DC93-CAFE-3D9C-4245-391D94CEF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3759200"/>
            <a:ext cx="4343400" cy="3098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6119B-1CCC-03D3-E4F0-E0F5CFD01BD8}"/>
              </a:ext>
            </a:extLst>
          </p:cNvPr>
          <p:cNvSpPr txBox="1"/>
          <p:nvPr/>
        </p:nvSpPr>
        <p:spPr>
          <a:xfrm>
            <a:off x="326788" y="3402399"/>
            <a:ext cx="5289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Fig. 1: Masses versus discovery years of selected antimatter particles.</a:t>
            </a:r>
            <a:endParaRPr lang="en-US" sz="1200" dirty="0"/>
          </a:p>
        </p:txBody>
      </p:sp>
      <p:pic>
        <p:nvPicPr>
          <p:cNvPr id="14" name="Picture 13" descr="A colorful spheres with a few lines coming out of them&#10;&#10;Description automatically generated with medium confidence">
            <a:extLst>
              <a:ext uri="{FF2B5EF4-FFF2-40B4-BE49-F238E27FC236}">
                <a16:creationId xmlns:a16="http://schemas.microsoft.com/office/drawing/2014/main" id="{01C71177-EA0A-027E-1864-A581D9D05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77000"/>
            <a:ext cx="4884959" cy="27477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F89D28-FD18-618A-DD3F-C4CA38415B35}"/>
              </a:ext>
            </a:extLst>
          </p:cNvPr>
          <p:cNvSpPr txBox="1"/>
          <p:nvPr/>
        </p:nvSpPr>
        <p:spPr>
          <a:xfrm>
            <a:off x="6240377" y="3103175"/>
            <a:ext cx="58650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Observation of the heaviest antimatter nucleus to date</a:t>
            </a:r>
          </a:p>
          <a:p>
            <a:endParaRPr lang="en-US" sz="2000" dirty="0"/>
          </a:p>
          <a:p>
            <a:r>
              <a:rPr lang="en-US" sz="2000" dirty="0"/>
              <a:t>Relativistic Heavy Ion Collider: </a:t>
            </a:r>
          </a:p>
          <a:p>
            <a:pPr lvl="1"/>
            <a:r>
              <a:rPr lang="en-US" sz="2000" dirty="0"/>
              <a:t>Also serves as an antimatter creation machine</a:t>
            </a:r>
          </a:p>
          <a:p>
            <a:pPr lvl="1"/>
            <a:r>
              <a:rPr lang="en-US" sz="2000" dirty="0"/>
              <a:t>3 first observations to date</a:t>
            </a:r>
          </a:p>
          <a:p>
            <a:endParaRPr lang="en-US" sz="2000" dirty="0"/>
          </a:p>
          <a:p>
            <a:r>
              <a:rPr lang="en-US" sz="2000" dirty="0"/>
              <a:t>Enables fundamental tests of matter-antimatter symmetry by comparing properties such as lifetime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93456-B57E-21F9-3531-D3A387510D75}"/>
              </a:ext>
            </a:extLst>
          </p:cNvPr>
          <p:cNvSpPr txBox="1"/>
          <p:nvPr/>
        </p:nvSpPr>
        <p:spPr>
          <a:xfrm>
            <a:off x="3155808" y="3765468"/>
            <a:ext cx="1747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First observed at RHIC</a:t>
            </a:r>
          </a:p>
        </p:txBody>
      </p:sp>
    </p:spTree>
    <p:extLst>
      <p:ext uri="{BB962C8B-B14F-4D97-AF65-F5344CB8AC3E}">
        <p14:creationId xmlns:p14="http://schemas.microsoft.com/office/powerpoint/2010/main" val="1033076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PHENIX Publications 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582471-6908-AB44-BB89-7A2345E96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90" y="1200901"/>
            <a:ext cx="10454424" cy="529197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325CA1-5CE3-F758-E631-FBC1B6C16833}"/>
              </a:ext>
            </a:extLst>
          </p:cNvPr>
          <p:cNvCxnSpPr>
            <a:cxnSpLocks/>
          </p:cNvCxnSpPr>
          <p:nvPr/>
        </p:nvCxnSpPr>
        <p:spPr>
          <a:xfrm flipV="1">
            <a:off x="9983244" y="3958225"/>
            <a:ext cx="851770" cy="70145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A1E2CE7-BB22-15BB-6B56-36313489CDEC}"/>
              </a:ext>
            </a:extLst>
          </p:cNvPr>
          <p:cNvSpPr txBox="1"/>
          <p:nvPr/>
        </p:nvSpPr>
        <p:spPr>
          <a:xfrm>
            <a:off x="4849008" y="6458963"/>
            <a:ext cx="673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taking ended in 2016, but analyses &amp; publications continue</a:t>
            </a:r>
          </a:p>
        </p:txBody>
      </p:sp>
    </p:spTree>
    <p:extLst>
      <p:ext uri="{BB962C8B-B14F-4D97-AF65-F5344CB8AC3E}">
        <p14:creationId xmlns:p14="http://schemas.microsoft.com/office/powerpoint/2010/main" val="3817124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05" y="-284847"/>
            <a:ext cx="11049000" cy="1325563"/>
          </a:xfrm>
        </p:spPr>
        <p:txBody>
          <a:bodyPr>
            <a:normAutofit/>
          </a:bodyPr>
          <a:lstStyle/>
          <a:p>
            <a:r>
              <a:rPr lang="en-US" sz="2400" dirty="0"/>
              <a:t>STAR Publication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E2310-C007-D6E3-5DBA-C934EDC53BE9}"/>
              </a:ext>
            </a:extLst>
          </p:cNvPr>
          <p:cNvSpPr txBox="1"/>
          <p:nvPr/>
        </p:nvSpPr>
        <p:spPr>
          <a:xfrm>
            <a:off x="6692396" y="706027"/>
            <a:ext cx="4004622" cy="1015663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Continued strong publication and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presentation record across all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Physics Working Groups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CEC601-B57B-4236-1438-0FEDFE1F7AFC}"/>
              </a:ext>
            </a:extLst>
          </p:cNvPr>
          <p:cNvSpPr txBox="1"/>
          <p:nvPr/>
        </p:nvSpPr>
        <p:spPr>
          <a:xfrm>
            <a:off x="5897855" y="6177775"/>
            <a:ext cx="4315924" cy="400110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Continued steady growth in citations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44E45C-EA04-FF8D-B2D6-AAE1AD958A5D}"/>
              </a:ext>
            </a:extLst>
          </p:cNvPr>
          <p:cNvSpPr/>
          <p:nvPr/>
        </p:nvSpPr>
        <p:spPr>
          <a:xfrm>
            <a:off x="1696732" y="5439019"/>
            <a:ext cx="9299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kern="0" baseline="0" dirty="0"/>
              <a:t>99% of STAR papers uploaded to </a:t>
            </a:r>
            <a:r>
              <a:rPr lang="en-US" b="0" kern="0" baseline="0" dirty="0" err="1"/>
              <a:t>HEPData</a:t>
            </a:r>
            <a:r>
              <a:rPr lang="en-US" b="0" kern="0" baseline="0" dirty="0"/>
              <a:t>, remaining 2 papers are newer and on track to be uploaded soon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85935-73E2-D22E-C0C2-55036A1BA42C}"/>
              </a:ext>
            </a:extLst>
          </p:cNvPr>
          <p:cNvSpPr txBox="1"/>
          <p:nvPr/>
        </p:nvSpPr>
        <p:spPr>
          <a:xfrm>
            <a:off x="1645614" y="4973797"/>
            <a:ext cx="7023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Journal review: 13; Collaboration review: 3; Active GPCs: 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41251E-3DD3-05F9-CB0F-4D4B7492C86C}"/>
              </a:ext>
            </a:extLst>
          </p:cNvPr>
          <p:cNvSpPr txBox="1"/>
          <p:nvPr/>
        </p:nvSpPr>
        <p:spPr>
          <a:xfrm>
            <a:off x="1600373" y="4200646"/>
            <a:ext cx="10678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b="1" dirty="0">
                <a:solidFill>
                  <a:prstClr val="black"/>
                </a:solidFill>
              </a:rPr>
              <a:t>2023</a:t>
            </a:r>
            <a:r>
              <a:rPr lang="en-US" sz="2000" dirty="0">
                <a:solidFill>
                  <a:prstClr val="black"/>
                </a:solidFill>
              </a:rPr>
              <a:t>: 21 published    </a:t>
            </a:r>
            <a:r>
              <a:rPr lang="en-US" sz="2000" dirty="0"/>
              <a:t>6 PRL, 8 PRC, 4 PLB, 2 Sci/Nat, 1 JHEP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b="1" dirty="0">
                <a:solidFill>
                  <a:prstClr val="black"/>
                </a:solidFill>
              </a:rPr>
              <a:t>2024</a:t>
            </a:r>
            <a:r>
              <a:rPr lang="en-US" sz="2000" dirty="0">
                <a:solidFill>
                  <a:prstClr val="black"/>
                </a:solidFill>
              </a:rPr>
              <a:t>: </a:t>
            </a:r>
            <a:r>
              <a:rPr lang="en-US" sz="2000" b="0" dirty="0"/>
              <a:t>12 published + accepted: 1 PRL, 4 PRC, 3 PLB, 1 PRD, 1 Nat, 1 PRX, 1 PRR 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2" name="Screen Shot 2024-07-25 at 9.52.52 PM.png" descr="Screen Shot 2024-07-25 at 9.52.52 PM.png">
            <a:extLst>
              <a:ext uri="{FF2B5EF4-FFF2-40B4-BE49-F238E27FC236}">
                <a16:creationId xmlns:a16="http://schemas.microsoft.com/office/drawing/2014/main" id="{A653970C-98D1-FAFC-3EC1-FAFD98446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03" y="706219"/>
            <a:ext cx="4798942" cy="332785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165DFFFC-1EC6-02FC-F318-346B38D7A434}"/>
              </a:ext>
            </a:extLst>
          </p:cNvPr>
          <p:cNvSpPr txBox="1"/>
          <p:nvPr/>
        </p:nvSpPr>
        <p:spPr>
          <a:xfrm>
            <a:off x="6716156" y="1836177"/>
            <a:ext cx="5077454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Observation of </a:t>
            </a:r>
            <a:r>
              <a:rPr lang="en-US" b="0" i="0" u="none" strike="noStrike" dirty="0">
                <a:effectLst/>
              </a:rPr>
              <a:t>Antihyperhydrogen-4</a:t>
            </a:r>
            <a:r>
              <a:rPr dirty="0"/>
              <a:t> at RHIC, accepted for publication in Nature</a:t>
            </a:r>
          </a:p>
          <a:p>
            <a:endParaRPr dirty="0"/>
          </a:p>
          <a:p>
            <a:r>
              <a:rPr dirty="0"/>
              <a:t>Observation of the electromagnetic field effect via charge-dependent directed flow in heavy-ion collisions at the Relativistic Heavy Ion Collider, the first PRX paper in heavy ion physics.</a:t>
            </a:r>
          </a:p>
        </p:txBody>
      </p:sp>
    </p:spTree>
    <p:extLst>
      <p:ext uri="{BB962C8B-B14F-4D97-AF65-F5344CB8AC3E}">
        <p14:creationId xmlns:p14="http://schemas.microsoft.com/office/powerpoint/2010/main" val="1055931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82FAD-E2E3-2135-78B8-D1BA4262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36" y="280674"/>
            <a:ext cx="8971361" cy="1325563"/>
          </a:xfrm>
        </p:spPr>
        <p:txBody>
          <a:bodyPr anchor="t">
            <a:normAutofit/>
          </a:bodyPr>
          <a:lstStyle/>
          <a:p>
            <a:r>
              <a:rPr lang="en-US" sz="3600" dirty="0" err="1"/>
              <a:t>sPHENIX</a:t>
            </a:r>
            <a:r>
              <a:rPr lang="en-US" sz="3600" dirty="0"/>
              <a:t> science, status and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6BBB-023F-7E8E-5ED1-6E6070A54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2975418"/>
            <a:ext cx="2401511" cy="54355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1600" dirty="0"/>
              <a:t>Detector completed in time for Run 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921CC-B88B-DBD4-7B7F-81C5C090E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8B336-8C7C-A052-6E4B-A08313D9FE0B}"/>
              </a:ext>
            </a:extLst>
          </p:cNvPr>
          <p:cNvSpPr txBox="1"/>
          <p:nvPr/>
        </p:nvSpPr>
        <p:spPr>
          <a:xfrm>
            <a:off x="3884106" y="1003409"/>
            <a:ext cx="4094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last remaining component of “</a:t>
            </a:r>
            <a:r>
              <a:rPr lang="en-US" sz="1600" b="1" dirty="0"/>
              <a:t>finishing the RHIC mission</a:t>
            </a:r>
            <a:r>
              <a:rPr lang="en-US" sz="1600" dirty="0"/>
              <a:t>” : </a:t>
            </a:r>
            <a:r>
              <a:rPr lang="en-US" sz="1600" b="1" dirty="0"/>
              <a:t>2023 LRP  </a:t>
            </a:r>
          </a:p>
          <a:p>
            <a:r>
              <a:rPr lang="en-US" sz="1600" dirty="0"/>
              <a:t>Plan: </a:t>
            </a:r>
          </a:p>
          <a:p>
            <a:r>
              <a:rPr lang="en-US" sz="1600" i="1" dirty="0">
                <a:solidFill>
                  <a:srgbClr val="0432FF"/>
                </a:solidFill>
              </a:rPr>
              <a:t>Commissioning &amp; Au-Au run 2023</a:t>
            </a:r>
          </a:p>
          <a:p>
            <a:r>
              <a:rPr lang="en-US" sz="1600" i="1" dirty="0">
                <a:solidFill>
                  <a:srgbClr val="0432FF"/>
                </a:solidFill>
              </a:rPr>
              <a:t>Operation with polarized (p-p) 2024</a:t>
            </a:r>
          </a:p>
          <a:p>
            <a:r>
              <a:rPr lang="en-US" sz="1600" i="1" dirty="0">
                <a:solidFill>
                  <a:srgbClr val="0432FF"/>
                </a:solidFill>
              </a:rPr>
              <a:t>Operation with Au-Au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3BE59-E0F7-C71A-7979-C190321C0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41" y="866285"/>
            <a:ext cx="3124114" cy="2150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C8276E-DDEF-4083-36E0-4CEFD03F6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018" y="213114"/>
            <a:ext cx="809991" cy="406985"/>
          </a:xfrm>
          <a:prstGeom prst="rect">
            <a:avLst/>
          </a:prstGeom>
          <a:ln w="12700"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3F44373-12AB-536A-B6CA-6D00DE5B33EF}"/>
              </a:ext>
            </a:extLst>
          </p:cNvPr>
          <p:cNvSpPr txBox="1">
            <a:spLocks/>
          </p:cNvSpPr>
          <p:nvPr/>
        </p:nvSpPr>
        <p:spPr>
          <a:xfrm>
            <a:off x="7881514" y="1077817"/>
            <a:ext cx="4434664" cy="4533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Run 23: </a:t>
            </a:r>
            <a:r>
              <a:rPr lang="en-US" sz="1800" dirty="0"/>
              <a:t>Commissioning &amp; run cut short by DX magnet failure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Limited luminosity |z| &lt; 10 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Time Projection Chamber unstable </a:t>
            </a:r>
          </a:p>
          <a:p>
            <a:endParaRPr lang="en-US" sz="1800" b="1" dirty="0"/>
          </a:p>
          <a:p>
            <a:r>
              <a:rPr lang="en-US" sz="1800" b="1" dirty="0"/>
              <a:t>Run 24: </a:t>
            </a:r>
          </a:p>
          <a:p>
            <a:pPr marL="800100" lvl="1" indent="-342900"/>
            <a:r>
              <a:rPr lang="en-US" sz="1800" dirty="0"/>
              <a:t>Late start of Run 24 requested</a:t>
            </a:r>
          </a:p>
          <a:p>
            <a:pPr marL="800100" lvl="1" indent="-342900"/>
            <a:r>
              <a:rPr lang="en-US" sz="1800" dirty="0"/>
              <a:t>Significant work MVTX, TPC</a:t>
            </a:r>
          </a:p>
          <a:p>
            <a:pPr marL="800100" lvl="1" indent="-342900"/>
            <a:r>
              <a:rPr lang="en-US" sz="1800" dirty="0"/>
              <a:t>Allowed 20 weeks of p-p and 5-weeks with Au-Au collisions</a:t>
            </a:r>
          </a:p>
          <a:p>
            <a:pPr marL="342900" indent="-342900"/>
            <a:endParaRPr lang="en-US" sz="1800" b="1" dirty="0"/>
          </a:p>
          <a:p>
            <a:pPr marL="342900" indent="-342900"/>
            <a:r>
              <a:rPr lang="en-US" sz="1800" b="1" dirty="0"/>
              <a:t>First physics results at QM2025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9C22C4-D294-9134-4C02-70B602C48726}"/>
              </a:ext>
            </a:extLst>
          </p:cNvPr>
          <p:cNvSpPr txBox="1"/>
          <p:nvPr/>
        </p:nvSpPr>
        <p:spPr>
          <a:xfrm>
            <a:off x="7878813" y="5423849"/>
            <a:ext cx="4340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Anticipating a large Au-Au data set in (FY25+FY26) in CY2025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B992033-189A-D07F-1902-5B54B4DE8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9347F7EE-F937-D2E2-409E-793784D28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117" y="2573069"/>
            <a:ext cx="3753835" cy="339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blue machine with metal pipes and a ladder&#10;&#10;Description automatically generated">
            <a:extLst>
              <a:ext uri="{FF2B5EF4-FFF2-40B4-BE49-F238E27FC236}">
                <a16:creationId xmlns:a16="http://schemas.microsoft.com/office/drawing/2014/main" id="{4D7F2B95-E724-93EC-60D8-7B4E54140A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788"/>
          <a:stretch/>
        </p:blipFill>
        <p:spPr>
          <a:xfrm>
            <a:off x="616208" y="3460879"/>
            <a:ext cx="2485106" cy="31603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DEC986-DA61-00B8-8F06-703E89888872}"/>
              </a:ext>
            </a:extLst>
          </p:cNvPr>
          <p:cNvSpPr txBox="1"/>
          <p:nvPr/>
        </p:nvSpPr>
        <p:spPr>
          <a:xfrm>
            <a:off x="4124978" y="5964410"/>
            <a:ext cx="361075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</a:rPr>
              <a:t> </a:t>
            </a:r>
            <a:r>
              <a:rPr lang="el-GR" sz="1600" i="1" dirty="0">
                <a:solidFill>
                  <a:srgbClr val="000000"/>
                </a:solidFill>
                <a:effectLst/>
              </a:rPr>
              <a:t>π</a:t>
            </a:r>
            <a:r>
              <a:rPr lang="el-GR" sz="1600" baseline="30000" dirty="0">
                <a:solidFill>
                  <a:srgbClr val="000000"/>
                </a:solidFill>
                <a:effectLst/>
              </a:rPr>
              <a:t>0</a:t>
            </a:r>
            <a:r>
              <a:rPr lang="el-GR" sz="1600" dirty="0">
                <a:solidFill>
                  <a:srgbClr val="000000"/>
                </a:solidFill>
                <a:effectLst/>
              </a:rPr>
              <a:t> </a:t>
            </a:r>
            <a:r>
              <a:rPr lang="en-US" sz="1600" dirty="0">
                <a:solidFill>
                  <a:srgbClr val="000000"/>
                </a:solidFill>
                <a:effectLst/>
              </a:rPr>
              <a:t>and 𝛈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</a:rPr>
              <a:t>invariant mass distributions</a:t>
            </a:r>
          </a:p>
          <a:p>
            <a:r>
              <a:rPr lang="en-US" sz="1600" dirty="0">
                <a:solidFill>
                  <a:srgbClr val="000000"/>
                </a:solidFill>
                <a:effectLst/>
              </a:rPr>
              <a:t>• 0.01% of collected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1591C-0331-7CE5-939E-E3C9B1D46C1E}"/>
              </a:ext>
            </a:extLst>
          </p:cNvPr>
          <p:cNvSpPr txBox="1"/>
          <p:nvPr/>
        </p:nvSpPr>
        <p:spPr>
          <a:xfrm>
            <a:off x="8203268" y="6072131"/>
            <a:ext cx="369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analyses easily until ~2035</a:t>
            </a:r>
          </a:p>
        </p:txBody>
      </p:sp>
    </p:spTree>
    <p:extLst>
      <p:ext uri="{BB962C8B-B14F-4D97-AF65-F5344CB8AC3E}">
        <p14:creationId xmlns:p14="http://schemas.microsoft.com/office/powerpoint/2010/main" val="4185450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CF80-0735-2ED1-D123-C18BCE712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Priority and Run 25 &amp; 26 Plan (PAC)</a:t>
            </a:r>
            <a:br>
              <a:rPr lang="en-US" dirty="0"/>
            </a:br>
            <a:r>
              <a:rPr lang="en-US" sz="2200" b="1" dirty="0"/>
              <a:t>Complete RHIC Operations mission</a:t>
            </a:r>
            <a:r>
              <a:rPr lang="en-US" sz="2200" dirty="0"/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F47C7-8E60-0AC8-0418-06D55E436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69654"/>
            <a:ext cx="11799025" cy="5267506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Run 25 and 26 in calendar year 2025</a:t>
            </a:r>
          </a:p>
          <a:p>
            <a:r>
              <a:rPr lang="en-US" sz="2400" dirty="0"/>
              <a:t>FY25: Run 25 (18) weeks of </a:t>
            </a:r>
            <a:r>
              <a:rPr lang="en-US" sz="2400" dirty="0" err="1"/>
              <a:t>Au+Au</a:t>
            </a:r>
            <a:r>
              <a:rPr lang="en-US" sz="2400" dirty="0"/>
              <a:t> at 200 GeV</a:t>
            </a:r>
          </a:p>
          <a:p>
            <a:r>
              <a:rPr lang="en-US" sz="2400" dirty="0"/>
              <a:t>FY26: Potential Run 26 ~12 weeks  </a:t>
            </a:r>
          </a:p>
          <a:p>
            <a:endParaRPr lang="en-US" sz="2400" b="1" dirty="0">
              <a:solidFill>
                <a:srgbClr val="0432FF"/>
              </a:solidFill>
            </a:endParaRPr>
          </a:p>
          <a:p>
            <a:r>
              <a:rPr lang="en-US" sz="2400" b="1" dirty="0">
                <a:solidFill>
                  <a:srgbClr val="0432FF"/>
                </a:solidFill>
              </a:rPr>
              <a:t>Dates of operation:</a:t>
            </a:r>
            <a:r>
              <a:rPr lang="en-US" sz="2400" dirty="0"/>
              <a:t> March 24-June 30 and Sep 1-December 22, 2025</a:t>
            </a:r>
            <a:endParaRPr lang="en-US" sz="2400" b="1" dirty="0">
              <a:solidFill>
                <a:srgbClr val="0432FF"/>
              </a:solidFill>
            </a:endParaRPr>
          </a:p>
          <a:p>
            <a:endParaRPr lang="en-US" sz="2400" b="1" dirty="0">
              <a:solidFill>
                <a:srgbClr val="0432FF"/>
              </a:solidFill>
            </a:endParaRPr>
          </a:p>
          <a:p>
            <a:r>
              <a:rPr lang="en-US" sz="2400" b="1" dirty="0">
                <a:solidFill>
                  <a:srgbClr val="0432FF"/>
                </a:solidFill>
              </a:rPr>
              <a:t>Aim: </a:t>
            </a:r>
            <a:r>
              <a:rPr lang="en-US" sz="2400" b="1" dirty="0"/>
              <a:t>1) To accumulate 7 nb</a:t>
            </a:r>
            <a:r>
              <a:rPr lang="en-US" sz="2400" b="1" baseline="30000" dirty="0"/>
              <a:t>-1 </a:t>
            </a:r>
            <a:r>
              <a:rPr lang="en-US" sz="2400" b="1" dirty="0"/>
              <a:t>integrated Au-Au data, 2) </a:t>
            </a:r>
            <a:r>
              <a:rPr lang="en-US" sz="2400" dirty="0"/>
              <a:t>EIC (APEX ~3 weeks) and the if there is time</a:t>
            </a:r>
            <a:r>
              <a:rPr lang="en-US" sz="2400" b="1" dirty="0"/>
              <a:t>: 3</a:t>
            </a:r>
            <a:r>
              <a:rPr lang="en-US" sz="2400" dirty="0"/>
              <a:t>) p-p (? </a:t>
            </a:r>
            <a:r>
              <a:rPr lang="en-US" sz="2400"/>
              <a:t>Weeks) 4) p-Au </a:t>
            </a:r>
            <a:r>
              <a:rPr lang="en-US" sz="2400" dirty="0"/>
              <a:t>(~3-weeks</a:t>
            </a:r>
            <a:r>
              <a:rPr lang="en-US" sz="2400"/>
              <a:t>) 5) </a:t>
            </a:r>
            <a:r>
              <a:rPr lang="en-US" sz="2400" dirty="0"/>
              <a:t>O-O </a:t>
            </a:r>
            <a:r>
              <a:rPr lang="en-US" sz="2400"/>
              <a:t>data 6) </a:t>
            </a:r>
            <a:r>
              <a:rPr lang="en-US" sz="2400" dirty="0"/>
              <a:t>Space Radiation studies @ STAR (fixed </a:t>
            </a:r>
            <a:r>
              <a:rPr lang="en-US" sz="2400" dirty="0" err="1"/>
              <a:t>tgt</a:t>
            </a:r>
            <a:r>
              <a:rPr lang="en-US" sz="2400" dirty="0"/>
              <a:t>)</a:t>
            </a:r>
          </a:p>
          <a:p>
            <a:pPr marL="0" indent="0"/>
            <a:r>
              <a:rPr lang="en-US" sz="2400" dirty="0"/>
              <a:t>RHIC PAC meeting online planned June 17-18, 2025 to discuss the run status and give the best advice for the remaining RHIC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809DF-80F8-5103-BE49-78B82A0F7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66873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8CD5E-E751-8EE0-9AD6-791413210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44275"/>
            <a:ext cx="11049000" cy="1325563"/>
          </a:xfrm>
        </p:spPr>
        <p:txBody>
          <a:bodyPr anchor="t">
            <a:normAutofit/>
          </a:bodyPr>
          <a:lstStyle/>
          <a:p>
            <a:r>
              <a:rPr lang="en-US" dirty="0"/>
              <a:t>RHIC to EIC transition</a:t>
            </a:r>
            <a:br>
              <a:rPr lang="en-US" dirty="0"/>
            </a:br>
            <a:r>
              <a:rPr lang="en-US" sz="2400" dirty="0"/>
              <a:t>NPP and EIC ALD’s and the directorate working closely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3269D-3E1B-BC4E-C96A-6414A36A1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122948"/>
            <a:ext cx="11620500" cy="5398352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After successful completion of RHIC operations mission change from RHIC operations mode to EIC Construction. </a:t>
            </a:r>
          </a:p>
          <a:p>
            <a:endParaRPr lang="en-US" sz="2400" dirty="0"/>
          </a:p>
          <a:p>
            <a:r>
              <a:rPr lang="en-US" sz="2400" b="1" dirty="0"/>
              <a:t>During the transition years: 8-10 years</a:t>
            </a:r>
            <a:r>
              <a:rPr lang="en-US" sz="2400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Help finish RHIC data analyses and also,  need to archive all data (PHENIX, STAR and </a:t>
            </a:r>
            <a:r>
              <a:rPr lang="en-US" sz="2400" dirty="0" err="1"/>
              <a:t>sPHENIX</a:t>
            </a:r>
            <a:r>
              <a:rPr lang="en-US" sz="2400" dirty="0"/>
              <a:t>) for 20+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Staff transition from C-AD/Physics (NPP) directorate to EIC directorate to realize the EIC/</a:t>
            </a:r>
            <a:r>
              <a:rPr lang="en-US" sz="2400" dirty="0" err="1"/>
              <a:t>ePIC</a:t>
            </a:r>
            <a:r>
              <a:rPr lang="en-US" sz="2400" dirty="0"/>
              <a:t> -- in partnership with </a:t>
            </a:r>
            <a:r>
              <a:rPr lang="en-US" sz="2400" dirty="0" err="1"/>
              <a:t>JLab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RHIC/EIC Injector complex (source, LINAC, booster, AGS  and many RHIC related hardware in that complex) to be maintained ready for EIC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NASA Space Radiation Lab &amp; Isotope Program to continue</a:t>
            </a:r>
          </a:p>
          <a:p>
            <a:pPr marL="0" indent="0"/>
            <a:r>
              <a:rPr lang="en-US" sz="2400" dirty="0"/>
              <a:t>All this be done with the EIC Project plan, despite uncertainties in annual funding…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10576-25F6-744D-7E1B-B5E82C888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66152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C13D8-24F5-A40B-9AA5-7C1192CE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RHIC to EIC: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E4492-D0BF-3207-012E-3616C33B9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825625"/>
            <a:ext cx="11049000" cy="4490970"/>
          </a:xfrm>
        </p:spPr>
        <p:txBody>
          <a:bodyPr anchor="ctr">
            <a:normAutofit/>
          </a:bodyPr>
          <a:lstStyle/>
          <a:p>
            <a:r>
              <a:rPr lang="en-US" dirty="0"/>
              <a:t>RHIC operations mission expected to complete in 2025</a:t>
            </a:r>
          </a:p>
          <a:p>
            <a:endParaRPr lang="en-US" dirty="0"/>
          </a:p>
          <a:p>
            <a:r>
              <a:rPr lang="en-US" dirty="0"/>
              <a:t>Transition to EIC will start immediately: Removal &amp; Repurposing (both for accelerator complex, interaction region and experiments)</a:t>
            </a:r>
          </a:p>
          <a:p>
            <a:endParaRPr lang="en-US" dirty="0"/>
          </a:p>
          <a:p>
            <a:r>
              <a:rPr lang="en-US" dirty="0"/>
              <a:t>Let us work </a:t>
            </a:r>
            <a:r>
              <a:rPr lang="en-US" i="1" dirty="0"/>
              <a:t>together</a:t>
            </a:r>
            <a:r>
              <a:rPr lang="en-US" dirty="0"/>
              <a:t> try minimize the RHIC to EIC “transition” as short as possible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799A3-A4EE-ECF2-9225-1A8E4A5D2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8034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75313"/>
            <a:ext cx="11049000" cy="1325563"/>
          </a:xfrm>
        </p:spPr>
        <p:txBody>
          <a:bodyPr anchor="t">
            <a:normAutofit/>
          </a:bodyPr>
          <a:lstStyle/>
          <a:p>
            <a:r>
              <a:rPr lang="en-US" sz="3600" dirty="0"/>
              <a:t>Research at the Relativistic Heavy Ion Collider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423E3AB-1725-AD81-1CEF-3A4EFB5A78B0}"/>
              </a:ext>
            </a:extLst>
          </p:cNvPr>
          <p:cNvSpPr txBox="1">
            <a:spLocks/>
          </p:cNvSpPr>
          <p:nvPr/>
        </p:nvSpPr>
        <p:spPr>
          <a:xfrm>
            <a:off x="500414" y="1089445"/>
            <a:ext cx="7969539" cy="543970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Heavy ion collisions at RHIC</a:t>
            </a:r>
          </a:p>
          <a:p>
            <a:pPr lvl="1"/>
            <a:r>
              <a:rPr lang="en-US" sz="2200" dirty="0"/>
              <a:t>Discovered a new state of matter: </a:t>
            </a:r>
            <a:r>
              <a:rPr lang="en-US" sz="2200" b="1" dirty="0"/>
              <a:t>Quark Gluon Plasma </a:t>
            </a:r>
          </a:p>
          <a:p>
            <a:pPr lvl="1"/>
            <a:r>
              <a:rPr lang="en-US" sz="2200" dirty="0"/>
              <a:t>Detailed studies with collision of different ion species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Polarized proton collisions</a:t>
            </a:r>
          </a:p>
          <a:p>
            <a:pPr lvl="1"/>
            <a:r>
              <a:rPr lang="en-US" sz="2200" dirty="0"/>
              <a:t>Only collider in the world of spin polarized protons to explore the internal spin structure of protons.</a:t>
            </a:r>
          </a:p>
          <a:p>
            <a:pPr lvl="1"/>
            <a:r>
              <a:rPr lang="en-US" sz="2200" dirty="0"/>
              <a:t>How do protons get the property of “spin”? (used in MRI’s)</a:t>
            </a:r>
          </a:p>
          <a:p>
            <a:r>
              <a:rPr lang="en-US" dirty="0"/>
              <a:t>The most advanced &amp; versatile accelerator to date</a:t>
            </a:r>
          </a:p>
        </p:txBody>
      </p:sp>
      <p:pic>
        <p:nvPicPr>
          <p:cNvPr id="7" name="Picture 6" descr="proton-with-gluouns-300px.jpg">
            <a:extLst>
              <a:ext uri="{FF2B5EF4-FFF2-40B4-BE49-F238E27FC236}">
                <a16:creationId xmlns:a16="http://schemas.microsoft.com/office/drawing/2014/main" id="{5C68B6F2-2107-987F-D09B-F1A07847C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713" y="4246633"/>
            <a:ext cx="2587566" cy="1818984"/>
          </a:xfrm>
          <a:prstGeom prst="rect">
            <a:avLst/>
          </a:prstGeom>
        </p:spPr>
      </p:pic>
      <p:pic>
        <p:nvPicPr>
          <p:cNvPr id="8" name="Picture 7" descr="A large long train on a steel track&#10;&#10;Description automatically generated">
            <a:extLst>
              <a:ext uri="{FF2B5EF4-FFF2-40B4-BE49-F238E27FC236}">
                <a16:creationId xmlns:a16="http://schemas.microsoft.com/office/drawing/2014/main" id="{F11360DC-F377-B867-DC16-6432353DC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45" b="18252"/>
          <a:stretch/>
        </p:blipFill>
        <p:spPr>
          <a:xfrm>
            <a:off x="8469953" y="792382"/>
            <a:ext cx="3714665" cy="16941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FAD352-B403-903C-18D7-B3A90CB8D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53" y="2312177"/>
            <a:ext cx="7772400" cy="18932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E890FA-5A87-8B40-04B9-6D592DB5F484}"/>
              </a:ext>
            </a:extLst>
          </p:cNvPr>
          <p:cNvSpPr txBox="1"/>
          <p:nvPr/>
        </p:nvSpPr>
        <p:spPr>
          <a:xfrm>
            <a:off x="8597685" y="2737512"/>
            <a:ext cx="3257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Hottest matter observed in 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the Universe</a:t>
            </a:r>
          </a:p>
        </p:txBody>
      </p:sp>
    </p:spTree>
    <p:extLst>
      <p:ext uri="{BB962C8B-B14F-4D97-AF65-F5344CB8AC3E}">
        <p14:creationId xmlns:p14="http://schemas.microsoft.com/office/powerpoint/2010/main" val="257593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32" y="46949"/>
            <a:ext cx="11049000" cy="1325563"/>
          </a:xfrm>
        </p:spPr>
        <p:txBody>
          <a:bodyPr/>
          <a:lstStyle/>
          <a:p>
            <a:r>
              <a:rPr lang="en-US" dirty="0"/>
              <a:t>Relativistic Heavy Ion Collider (RHIC)</a:t>
            </a:r>
            <a:br>
              <a:rPr lang="en-US" dirty="0"/>
            </a:br>
            <a:r>
              <a:rPr lang="en-US" sz="1600" i="1" dirty="0">
                <a:solidFill>
                  <a:srgbClr val="0432FF"/>
                </a:solidFill>
              </a:rPr>
              <a:t>Basic scientific research woven with direct benefits to society</a:t>
            </a:r>
            <a:endParaRPr lang="en-US" i="1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22E08-C55C-7824-86CB-35CAFCD9A087}"/>
              </a:ext>
            </a:extLst>
          </p:cNvPr>
          <p:cNvSpPr txBox="1"/>
          <p:nvPr/>
        </p:nvSpPr>
        <p:spPr>
          <a:xfrm>
            <a:off x="558432" y="1181879"/>
            <a:ext cx="322075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Uniquely flexible and </a:t>
            </a:r>
            <a:br>
              <a:rPr lang="en-US" sz="1600" dirty="0"/>
            </a:br>
            <a:r>
              <a:rPr lang="en-US" sz="1600" dirty="0"/>
              <a:t> only hadron collider in </a:t>
            </a:r>
            <a:br>
              <a:rPr lang="en-US" sz="1600" dirty="0"/>
            </a:br>
            <a:r>
              <a:rPr lang="en-US" sz="1600" dirty="0"/>
              <a:t> US for exploration of </a:t>
            </a:r>
            <a:br>
              <a:rPr lang="en-US" sz="1600" dirty="0"/>
            </a:br>
            <a:r>
              <a:rPr lang="en-US" sz="1600" dirty="0"/>
              <a:t> Quark Gluon Plasma  </a:t>
            </a:r>
            <a:br>
              <a:rPr lang="en-US" sz="1600" dirty="0"/>
            </a:br>
            <a:r>
              <a:rPr lang="en-US" sz="1600" dirty="0"/>
              <a:t> and proton structure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Injectors also used for </a:t>
            </a:r>
            <a:br>
              <a:rPr lang="en-US" sz="1600" dirty="0"/>
            </a:br>
            <a:r>
              <a:rPr lang="en-US" sz="1600" dirty="0"/>
              <a:t>application programs:</a:t>
            </a:r>
            <a:endParaRPr lang="en-US" sz="16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LINAC</a:t>
            </a:r>
            <a:r>
              <a:rPr lang="en-US" sz="1600" dirty="0">
                <a:solidFill>
                  <a:srgbClr val="0432FF"/>
                </a:solidFill>
              </a:rPr>
              <a:t>: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432FF"/>
                </a:solidFill>
              </a:rPr>
              <a:t>Brookhaven Linear Isotope Producer: (medical and other Isotope production)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Booster</a:t>
            </a:r>
            <a:r>
              <a:rPr lang="en-US" sz="1600" b="1" dirty="0">
                <a:solidFill>
                  <a:srgbClr val="0432FF"/>
                </a:solidFill>
              </a:rPr>
              <a:t> </a:t>
            </a:r>
            <a:r>
              <a:rPr lang="en-US" sz="1600" dirty="0">
                <a:solidFill>
                  <a:srgbClr val="0432FF"/>
                </a:solidFill>
              </a:rPr>
              <a:t>NASA Space Radiation Lab for space radiation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Tandem</a:t>
            </a:r>
            <a:r>
              <a:rPr lang="en-US" sz="1600" b="1" dirty="0">
                <a:solidFill>
                  <a:srgbClr val="0432FF"/>
                </a:solidFill>
              </a:rPr>
              <a:t> </a:t>
            </a:r>
            <a:r>
              <a:rPr lang="en-US" sz="1600" dirty="0">
                <a:solidFill>
                  <a:srgbClr val="0432FF"/>
                </a:solidFill>
              </a:rPr>
              <a:t>for industrial/academic users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R&amp;D for future facilities</a:t>
            </a:r>
            <a:br>
              <a:rPr lang="en-US" sz="1600" b="1" dirty="0"/>
            </a:br>
            <a:r>
              <a:rPr lang="en-US" sz="1600" b="1" dirty="0"/>
              <a:t>and application </a:t>
            </a:r>
            <a:br>
              <a:rPr lang="en-US" sz="1600" dirty="0"/>
            </a:br>
            <a:r>
              <a:rPr lang="en-US" sz="1600" dirty="0">
                <a:solidFill>
                  <a:srgbClr val="0432FF"/>
                </a:solidFill>
              </a:rPr>
              <a:t>sources, beam cooling, polarized beams, …  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ABC8951-8368-073F-5B36-3FCB3097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185" y="1232247"/>
            <a:ext cx="7673790" cy="49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DCA1D-EB87-84F0-3CEC-D4349CD97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42558"/>
            <a:ext cx="11950700" cy="6572884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99273279-3745-0C0A-A7AE-44EDA5192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9084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RHIC has operated phenomenally well and continues to be super-productive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BD80E2-64A8-2746-84CE-DAC7C5339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Recent highlights from RHIC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1AD16-B089-E74C-AA3E-EA5116354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568" y="4100723"/>
            <a:ext cx="3522274" cy="258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C8900-835B-ACDD-53FD-C0A2BA905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5684C7-CED3-3DA2-2066-1126F4721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1026" name="Picture 2" descr="RHIC Summary">
            <a:extLst>
              <a:ext uri="{FF2B5EF4-FFF2-40B4-BE49-F238E27FC236}">
                <a16:creationId xmlns:a16="http://schemas.microsoft.com/office/drawing/2014/main" id="{716AF9B1-1A38-89D9-AA98-FC2AD0A4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9215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265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67F6F9B0-F8F0-0436-C271-A0AB6C96D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876" y="2435759"/>
            <a:ext cx="3735614" cy="379671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8BE193BF-FFDB-585D-8043-FDA6D8DC3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490" y="2458309"/>
            <a:ext cx="3735614" cy="37792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EE6278-7996-FD4F-282E-6C8997832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1049000" cy="43994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</a:rPr>
              <a:t>RHIC Integrated Luminosity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C3949C-869F-B9F3-3476-E2B83842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96BA1EE-42A1-6685-004E-98BDF73C8B31}"/>
              </a:ext>
            </a:extLst>
          </p:cNvPr>
          <p:cNvSpPr txBox="1">
            <a:spLocks/>
          </p:cNvSpPr>
          <p:nvPr/>
        </p:nvSpPr>
        <p:spPr>
          <a:xfrm>
            <a:off x="355600" y="1273629"/>
            <a:ext cx="11684000" cy="568709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latin typeface="Helvetica" charset="0"/>
              </a:rPr>
              <a:t>Dramatic increase of RHIC performance as a result of ongoing accelerator R&amp;D, accelerator improvements, and replacement of obsolete technology</a:t>
            </a:r>
            <a:endParaRPr lang="en-US" sz="2400" dirty="0"/>
          </a:p>
        </p:txBody>
      </p:sp>
      <p:pic>
        <p:nvPicPr>
          <p:cNvPr id="2050" name="Picture 2" descr="RHIC&#10;      luminosity PP">
            <a:extLst>
              <a:ext uri="{FF2B5EF4-FFF2-40B4-BE49-F238E27FC236}">
                <a16:creationId xmlns:a16="http://schemas.microsoft.com/office/drawing/2014/main" id="{CE7587D7-9DF3-AD3D-F49F-95A61F74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96" y="2378326"/>
            <a:ext cx="4322980" cy="393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147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PHENIX Selected Science Highlights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E47F1-952A-E482-8E9D-59C8288B8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4" y="1307657"/>
            <a:ext cx="6560391" cy="2988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4315EF-E8B6-966A-1EE8-84F04DA8670A}"/>
              </a:ext>
            </a:extLst>
          </p:cNvPr>
          <p:cNvSpPr txBox="1"/>
          <p:nvPr/>
        </p:nvSpPr>
        <p:spPr>
          <a:xfrm>
            <a:off x="6918904" y="1690688"/>
            <a:ext cx="52496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the original motivations for RHIC SPIN program, (only) now established directly polarized gluon distribution is positive. Press releases at BNL and RIKEN and US DOE Science news (highlights)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E4B20-99E9-EF55-6EF2-89BFDA81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552" y="3372568"/>
            <a:ext cx="4298636" cy="3345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35B9C0-DBB2-EFDF-D8F0-B85C81180DEE}"/>
              </a:ext>
            </a:extLst>
          </p:cNvPr>
          <p:cNvSpPr txBox="1"/>
          <p:nvPr/>
        </p:nvSpPr>
        <p:spPr>
          <a:xfrm>
            <a:off x="3926271" y="5045075"/>
            <a:ext cx="3849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and direct photons (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) in d-Au</a:t>
            </a:r>
          </a:p>
          <a:p>
            <a:r>
              <a:rPr lang="en-US" baseline="30000" dirty="0"/>
              <a:t>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suppressed relative to</a:t>
            </a:r>
            <a:r>
              <a:rPr lang="en-US" dirty="0">
                <a:latin typeface="Symbol" pitchFamily="2" charset="2"/>
              </a:rPr>
              <a:t> g</a:t>
            </a:r>
          </a:p>
          <a:p>
            <a:r>
              <a:rPr lang="en-US" dirty="0"/>
              <a:t> Evidence in most central collisions</a:t>
            </a:r>
            <a:r>
              <a:rPr lang="en-US" baseline="30000" dirty="0"/>
              <a:t>  </a:t>
            </a:r>
            <a:endParaRPr lang="en-US" dirty="0"/>
          </a:p>
        </p:txBody>
      </p:sp>
      <p:pic>
        <p:nvPicPr>
          <p:cNvPr id="9" name="Picture 8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AB127CE1-0652-8614-A540-897EFF036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21" y="4615922"/>
            <a:ext cx="2443162" cy="13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21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1407D-0CB6-2D05-A78E-876111B56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Highlights from RHIC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CA5A8C-41F7-572B-D785-FC0DCAC77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31" b="22717"/>
          <a:stretch/>
        </p:blipFill>
        <p:spPr>
          <a:xfrm>
            <a:off x="189797" y="899501"/>
            <a:ext cx="6644876" cy="2795898"/>
          </a:xfrm>
          <a:prstGeom prst="rect">
            <a:avLst/>
          </a:prstGeom>
        </p:spPr>
      </p:pic>
      <p:pic>
        <p:nvPicPr>
          <p:cNvPr id="8" name="Picture 7" descr="A close-up of colorful spheres&#10;&#10;Description automatically generated">
            <a:extLst>
              <a:ext uri="{FF2B5EF4-FFF2-40B4-BE49-F238E27FC236}">
                <a16:creationId xmlns:a16="http://schemas.microsoft.com/office/drawing/2014/main" id="{6164946D-7389-DA1F-A246-AA6349AF4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106" y="2160402"/>
            <a:ext cx="3368074" cy="199390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CD34BF26-F8EB-1469-A7E4-C832B1926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519" y="28678"/>
            <a:ext cx="5537684" cy="1923546"/>
          </a:xfrm>
          <a:prstGeom prst="rect">
            <a:avLst/>
          </a:prstGeom>
        </p:spPr>
      </p:pic>
      <p:pic>
        <p:nvPicPr>
          <p:cNvPr id="12" name="Picture 11" descr="A close-up of a blue sphere&#10;&#10;Description automatically generated">
            <a:extLst>
              <a:ext uri="{FF2B5EF4-FFF2-40B4-BE49-F238E27FC236}">
                <a16:creationId xmlns:a16="http://schemas.microsoft.com/office/drawing/2014/main" id="{7BE08EF3-469B-AD8E-C521-20D1EE3AA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68" y="3871861"/>
            <a:ext cx="3762224" cy="2263100"/>
          </a:xfrm>
          <a:prstGeom prst="rect">
            <a:avLst/>
          </a:prstGeom>
        </p:spPr>
      </p:pic>
      <p:pic>
        <p:nvPicPr>
          <p:cNvPr id="14" name="Picture 13" descr="A screenshot of a website&#10;&#10;Description automatically generated">
            <a:extLst>
              <a:ext uri="{FF2B5EF4-FFF2-40B4-BE49-F238E27FC236}">
                <a16:creationId xmlns:a16="http://schemas.microsoft.com/office/drawing/2014/main" id="{65E2F6FE-5A54-69A6-8654-2DAFE51D3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492" y="3871861"/>
            <a:ext cx="3762224" cy="17417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947E69-810C-3D38-399D-BC51822ECA99}"/>
              </a:ext>
            </a:extLst>
          </p:cNvPr>
          <p:cNvSpPr txBox="1"/>
          <p:nvPr/>
        </p:nvSpPr>
        <p:spPr>
          <a:xfrm>
            <a:off x="7698481" y="5265695"/>
            <a:ext cx="4284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Also accessible as DOE Highlights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71D10-1480-424A-FB27-A95F884C61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mtClean="0"/>
              <a:pPr algn="r"/>
              <a:t>9</a:t>
            </a:fld>
            <a:endParaRPr lang="e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349687-180F-B859-2D21-EEBFF6EE284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RHIC to EIC: GHP Executive Session, Anaheim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3949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ECCEAC7-2BD5-154F-89BF-1DE392180226}" vid="{F5489EC1-D52B-024E-BD1B-70D63703CFD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2173</TotalTime>
  <Words>1006</Words>
  <Application>Microsoft Macintosh PowerPoint</Application>
  <PresentationFormat>Widescreen</PresentationFormat>
  <Paragraphs>121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Helvetica</vt:lpstr>
      <vt:lpstr>Symbol</vt:lpstr>
      <vt:lpstr>Wingdings</vt:lpstr>
      <vt:lpstr>BNL</vt:lpstr>
      <vt:lpstr>From RHIC to EIC</vt:lpstr>
      <vt:lpstr>Research at the Relativistic Heavy Ion Collider</vt:lpstr>
      <vt:lpstr>Relativistic Heavy Ion Collider (RHIC) Basic scientific research woven with direct benefits to society</vt:lpstr>
      <vt:lpstr>PowerPoint Presentation</vt:lpstr>
      <vt:lpstr>RHIC has operated phenomenally well and continues to be super-productive</vt:lpstr>
      <vt:lpstr>PowerPoint Presentation</vt:lpstr>
      <vt:lpstr>RHIC Integrated Luminosity</vt:lpstr>
      <vt:lpstr>PHENIX Selected Science Highlights</vt:lpstr>
      <vt:lpstr>Recent Highlights from RHIC</vt:lpstr>
      <vt:lpstr>PowerPoint Presentation</vt:lpstr>
      <vt:lpstr>PHENIX Publications Summary</vt:lpstr>
      <vt:lpstr>STAR Publication Summary</vt:lpstr>
      <vt:lpstr>sPHENIX science, status and progress </vt:lpstr>
      <vt:lpstr>Priority and Run 25 &amp; 26 Plan (PAC) Complete RHIC Operations mission  </vt:lpstr>
      <vt:lpstr>RHIC to EIC transition NPP and EIC ALD’s and the directorate working closely </vt:lpstr>
      <vt:lpstr>From RHIC to EIC: Outlook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RHIC to EIC</dc:title>
  <dc:subject/>
  <dc:creator>Abhay Deshpande</dc:creator>
  <cp:keywords/>
  <dc:description/>
  <cp:lastModifiedBy>Abhay Deshpande</cp:lastModifiedBy>
  <cp:revision>31</cp:revision>
  <cp:lastPrinted>2025-03-16T16:23:19Z</cp:lastPrinted>
  <dcterms:created xsi:type="dcterms:W3CDTF">2025-02-22T18:29:55Z</dcterms:created>
  <dcterms:modified xsi:type="dcterms:W3CDTF">2025-03-17T00:46:10Z</dcterms:modified>
  <cp:category/>
</cp:coreProperties>
</file>