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1482" r:id="rId2"/>
    <p:sldId id="1410" r:id="rId3"/>
    <p:sldId id="518" r:id="rId4"/>
    <p:sldId id="505" r:id="rId5"/>
    <p:sldId id="491" r:id="rId6"/>
    <p:sldId id="1209" r:id="rId7"/>
    <p:sldId id="1474" r:id="rId8"/>
    <p:sldId id="1238" r:id="rId9"/>
    <p:sldId id="1052" r:id="rId10"/>
    <p:sldId id="994" r:id="rId11"/>
    <p:sldId id="1044" r:id="rId12"/>
    <p:sldId id="991" r:id="rId13"/>
    <p:sldId id="1478" r:id="rId14"/>
    <p:sldId id="968" r:id="rId15"/>
    <p:sldId id="921" r:id="rId16"/>
    <p:sldId id="1028" r:id="rId17"/>
    <p:sldId id="1479" r:id="rId18"/>
    <p:sldId id="1480" r:id="rId19"/>
    <p:sldId id="913" r:id="rId20"/>
    <p:sldId id="1475" r:id="rId21"/>
    <p:sldId id="970" r:id="rId22"/>
    <p:sldId id="1481" r:id="rId23"/>
    <p:sldId id="973" r:id="rId24"/>
    <p:sldId id="840" r:id="rId25"/>
    <p:sldId id="963" r:id="rId26"/>
    <p:sldId id="974" r:id="rId27"/>
    <p:sldId id="841" r:id="rId28"/>
    <p:sldId id="978" r:id="rId29"/>
    <p:sldId id="1185" r:id="rId30"/>
    <p:sldId id="1187" r:id="rId31"/>
    <p:sldId id="1026" r:id="rId32"/>
    <p:sldId id="14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66FFFF"/>
    <a:srgbClr val="CC00FF"/>
    <a:srgbClr val="FF33CC"/>
    <a:srgbClr val="F9E1FF"/>
    <a:srgbClr val="009900"/>
    <a:srgbClr val="00FF00"/>
    <a:srgbClr val="33CC33"/>
    <a:srgbClr val="E98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48" autoAdjust="0"/>
    <p:restoredTop sz="96687" autoAdjust="0"/>
  </p:normalViewPr>
  <p:slideViewPr>
    <p:cSldViewPr>
      <p:cViewPr varScale="1">
        <p:scale>
          <a:sx n="98" d="100"/>
          <a:sy n="98" d="100"/>
        </p:scale>
        <p:origin x="1624" y="20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108" d="100"/>
          <a:sy n="108" d="100"/>
        </p:scale>
        <p:origin x="404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606398-4C8B-42CA-BEED-C94AB713B66C}" type="datetimeFigureOut">
              <a:rPr lang="en-US" smtClean="0"/>
              <a:pPr/>
              <a:t>3/11/25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Igor Strakovsky</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891252-1A15-4E64-ACCD-99ED45384CA5}"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162DA4-69D6-4F33-96F3-C557D3C96E5A}" type="datetimeFigureOut">
              <a:rPr lang="en-US" smtClean="0"/>
              <a:pPr/>
              <a:t>3/11/25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Igor Strakovsky</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70F350-45D8-45FF-8AB8-28CEED5396FF}" type="slidenum">
              <a:rPr lang="en-US" smtClean="0"/>
              <a:pPr/>
              <a:t>‹#›</a:t>
            </a:fld>
            <a:endParaRPr lang="en-US" dirty="0"/>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QCD</a:t>
            </a:r>
            <a:r>
              <a:rPr lang="en-US" baseline="0" dirty="0"/>
              <a:t> gives rise to hadron spectrum.</a:t>
            </a:r>
            <a:endParaRPr lang="en-US" dirty="0"/>
          </a:p>
        </p:txBody>
      </p:sp>
      <p:sp>
        <p:nvSpPr>
          <p:cNvPr id="4" name="Footer Placeholder 3"/>
          <p:cNvSpPr>
            <a:spLocks noGrp="1"/>
          </p:cNvSpPr>
          <p:nvPr>
            <p:ph type="ftr" sz="quarter" idx="4"/>
          </p:nvPr>
        </p:nvSpPr>
        <p:spPr/>
        <p:txBody>
          <a:bodyPr/>
          <a:lstStyle/>
          <a:p>
            <a:r>
              <a:rPr lang="en-US"/>
              <a:t>Igor Strakovsky</a:t>
            </a:r>
            <a:endParaRPr lang="en-US" dirty="0"/>
          </a:p>
        </p:txBody>
      </p:sp>
      <p:sp>
        <p:nvSpPr>
          <p:cNvPr id="5" name="Slide Number Placeholder 4"/>
          <p:cNvSpPr>
            <a:spLocks noGrp="1"/>
          </p:cNvSpPr>
          <p:nvPr>
            <p:ph type="sldNum" sz="quarter" idx="5"/>
          </p:nvPr>
        </p:nvSpPr>
        <p:spPr/>
        <p:txBody>
          <a:bodyPr/>
          <a:lstStyle/>
          <a:p>
            <a:fld id="{7970F350-45D8-45FF-8AB8-28CEED5396FF}" type="slidenum">
              <a:rPr lang="en-US" smtClean="0"/>
              <a:pPr/>
              <a:t>2</a:t>
            </a:fld>
            <a:endParaRPr lang="en-US" dirty="0"/>
          </a:p>
        </p:txBody>
      </p:sp>
    </p:spTree>
    <p:extLst>
      <p:ext uri="{BB962C8B-B14F-4D97-AF65-F5344CB8AC3E}">
        <p14:creationId xmlns:p14="http://schemas.microsoft.com/office/powerpoint/2010/main" val="1147627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70F350-45D8-45FF-8AB8-28CEED5396FF}"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a:t>Igor Strakovsky</a:t>
            </a:r>
            <a:endParaRPr lang="en-US" dirty="0"/>
          </a:p>
        </p:txBody>
      </p:sp>
    </p:spTree>
    <p:extLst>
      <p:ext uri="{BB962C8B-B14F-4D97-AF65-F5344CB8AC3E}">
        <p14:creationId xmlns:p14="http://schemas.microsoft.com/office/powerpoint/2010/main" val="4134471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70F350-45D8-45FF-8AB8-28CEED5396FF}"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a:t>Igor Strakovsky</a:t>
            </a:r>
          </a:p>
        </p:txBody>
      </p:sp>
    </p:spTree>
    <p:extLst>
      <p:ext uri="{BB962C8B-B14F-4D97-AF65-F5344CB8AC3E}">
        <p14:creationId xmlns:p14="http://schemas.microsoft.com/office/powerpoint/2010/main" val="1280073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70F350-45D8-45FF-8AB8-28CEED5396FF}"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a:t>Igor Strakovsky</a:t>
            </a:r>
          </a:p>
        </p:txBody>
      </p:sp>
    </p:spTree>
    <p:extLst>
      <p:ext uri="{BB962C8B-B14F-4D97-AF65-F5344CB8AC3E}">
        <p14:creationId xmlns:p14="http://schemas.microsoft.com/office/powerpoint/2010/main" val="1337772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70F350-45D8-45FF-8AB8-28CEED5396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Igor Strakovsky</a:t>
            </a:r>
          </a:p>
        </p:txBody>
      </p:sp>
    </p:spTree>
    <p:extLst>
      <p:ext uri="{BB962C8B-B14F-4D97-AF65-F5344CB8AC3E}">
        <p14:creationId xmlns:p14="http://schemas.microsoft.com/office/powerpoint/2010/main" val="1468129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Igor Strakovsky</a:t>
            </a:r>
            <a:endParaRPr lang="en-US" dirty="0"/>
          </a:p>
        </p:txBody>
      </p:sp>
      <p:sp>
        <p:nvSpPr>
          <p:cNvPr id="5" name="Slide Number Placeholder 4"/>
          <p:cNvSpPr>
            <a:spLocks noGrp="1"/>
          </p:cNvSpPr>
          <p:nvPr>
            <p:ph type="sldNum" sz="quarter" idx="11"/>
          </p:nvPr>
        </p:nvSpPr>
        <p:spPr/>
        <p:txBody>
          <a:bodyPr/>
          <a:lstStyle/>
          <a:p>
            <a:fld id="{7970F350-45D8-45FF-8AB8-28CEED5396FF}" type="slidenum">
              <a:rPr lang="en-US" smtClean="0"/>
              <a:pPr/>
              <a:t>16</a:t>
            </a:fld>
            <a:endParaRPr lang="en-US" dirty="0"/>
          </a:p>
        </p:txBody>
      </p:sp>
    </p:spTree>
    <p:extLst>
      <p:ext uri="{BB962C8B-B14F-4D97-AF65-F5344CB8AC3E}">
        <p14:creationId xmlns:p14="http://schemas.microsoft.com/office/powerpoint/2010/main" val="2404984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Igor Strakovsky</a:t>
            </a:r>
            <a:endParaRPr lang="en-US" dirty="0"/>
          </a:p>
        </p:txBody>
      </p:sp>
      <p:sp>
        <p:nvSpPr>
          <p:cNvPr id="5" name="Slide Number Placeholder 4"/>
          <p:cNvSpPr>
            <a:spLocks noGrp="1"/>
          </p:cNvSpPr>
          <p:nvPr>
            <p:ph type="sldNum" sz="quarter" idx="11"/>
          </p:nvPr>
        </p:nvSpPr>
        <p:spPr/>
        <p:txBody>
          <a:bodyPr/>
          <a:lstStyle/>
          <a:p>
            <a:fld id="{7970F350-45D8-45FF-8AB8-28CEED5396FF}" type="slidenum">
              <a:rPr lang="en-US" smtClean="0"/>
              <a:pPr/>
              <a:t>19</a:t>
            </a:fld>
            <a:endParaRPr lang="en-US" dirty="0"/>
          </a:p>
        </p:txBody>
      </p:sp>
    </p:spTree>
    <p:extLst>
      <p:ext uri="{BB962C8B-B14F-4D97-AF65-F5344CB8AC3E}">
        <p14:creationId xmlns:p14="http://schemas.microsoft.com/office/powerpoint/2010/main" val="399069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Igor Strakovsky</a:t>
            </a:r>
            <a:endParaRPr lang="en-US" dirty="0"/>
          </a:p>
        </p:txBody>
      </p:sp>
      <p:sp>
        <p:nvSpPr>
          <p:cNvPr id="5" name="Slide Number Placeholder 4"/>
          <p:cNvSpPr>
            <a:spLocks noGrp="1"/>
          </p:cNvSpPr>
          <p:nvPr>
            <p:ph type="sldNum" sz="quarter" idx="11"/>
          </p:nvPr>
        </p:nvSpPr>
        <p:spPr/>
        <p:txBody>
          <a:bodyPr/>
          <a:lstStyle/>
          <a:p>
            <a:fld id="{7970F350-45D8-45FF-8AB8-28CEED5396FF}" type="slidenum">
              <a:rPr lang="en-US" smtClean="0"/>
              <a:pPr/>
              <a:t>20</a:t>
            </a:fld>
            <a:endParaRPr lang="en-US" dirty="0"/>
          </a:p>
        </p:txBody>
      </p:sp>
    </p:spTree>
    <p:extLst>
      <p:ext uri="{BB962C8B-B14F-4D97-AF65-F5344CB8AC3E}">
        <p14:creationId xmlns:p14="http://schemas.microsoft.com/office/powerpoint/2010/main" val="201469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70F350-45D8-45FF-8AB8-28CEED5396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Igor Strakovsky</a:t>
            </a:r>
          </a:p>
        </p:txBody>
      </p:sp>
    </p:spTree>
    <p:extLst>
      <p:ext uri="{BB962C8B-B14F-4D97-AF65-F5344CB8AC3E}">
        <p14:creationId xmlns:p14="http://schemas.microsoft.com/office/powerpoint/2010/main" val="4007792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70F350-45D8-45FF-8AB8-28CEED5396FF}"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a:t>Igor Strakovsky</a:t>
            </a:r>
            <a:endParaRPr lang="en-US" dirty="0"/>
          </a:p>
        </p:txBody>
      </p:sp>
    </p:spTree>
    <p:extLst>
      <p:ext uri="{BB962C8B-B14F-4D97-AF65-F5344CB8AC3E}">
        <p14:creationId xmlns:p14="http://schemas.microsoft.com/office/powerpoint/2010/main" val="1035832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70F350-45D8-45FF-8AB8-28CEED5396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Igor Strakovsky</a:t>
            </a:r>
          </a:p>
        </p:txBody>
      </p:sp>
    </p:spTree>
    <p:extLst>
      <p:ext uri="{BB962C8B-B14F-4D97-AF65-F5344CB8AC3E}">
        <p14:creationId xmlns:p14="http://schemas.microsoft.com/office/powerpoint/2010/main" val="55558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70F350-45D8-45FF-8AB8-28CEED5396FF}" type="slidenum">
              <a:rPr lang="en-US" smtClean="0"/>
              <a:pPr/>
              <a:t>3</a:t>
            </a:fld>
            <a:endParaRPr lang="en-US" dirty="0"/>
          </a:p>
        </p:txBody>
      </p:sp>
      <p:sp>
        <p:nvSpPr>
          <p:cNvPr id="5" name="Footer Placeholder 4"/>
          <p:cNvSpPr>
            <a:spLocks noGrp="1"/>
          </p:cNvSpPr>
          <p:nvPr>
            <p:ph type="ftr" sz="quarter" idx="11"/>
          </p:nvPr>
        </p:nvSpPr>
        <p:spPr/>
        <p:txBody>
          <a:bodyPr/>
          <a:lstStyle/>
          <a:p>
            <a:r>
              <a:rPr lang="en-US"/>
              <a:t>Igor Strakovsky</a:t>
            </a:r>
            <a:endParaRPr lang="en-US" dirty="0"/>
          </a:p>
        </p:txBody>
      </p:sp>
    </p:spTree>
    <p:extLst>
      <p:ext uri="{BB962C8B-B14F-4D97-AF65-F5344CB8AC3E}">
        <p14:creationId xmlns:p14="http://schemas.microsoft.com/office/powerpoint/2010/main" val="390718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70F350-45D8-45FF-8AB8-28CEED5396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Igor Strakovsky</a:t>
            </a:r>
          </a:p>
        </p:txBody>
      </p:sp>
    </p:spTree>
    <p:extLst>
      <p:ext uri="{BB962C8B-B14F-4D97-AF65-F5344CB8AC3E}">
        <p14:creationId xmlns:p14="http://schemas.microsoft.com/office/powerpoint/2010/main" val="972395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70F350-45D8-45FF-8AB8-28CEED5396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Igor Strakovsky</a:t>
            </a:r>
          </a:p>
        </p:txBody>
      </p:sp>
    </p:spTree>
    <p:extLst>
      <p:ext uri="{BB962C8B-B14F-4D97-AF65-F5344CB8AC3E}">
        <p14:creationId xmlns:p14="http://schemas.microsoft.com/office/powerpoint/2010/main" val="1147576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70F350-45D8-45FF-8AB8-28CEED5396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Igor Strakovsky</a:t>
            </a:r>
          </a:p>
        </p:txBody>
      </p:sp>
    </p:spTree>
    <p:extLst>
      <p:ext uri="{BB962C8B-B14F-4D97-AF65-F5344CB8AC3E}">
        <p14:creationId xmlns:p14="http://schemas.microsoft.com/office/powerpoint/2010/main" val="229940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70F350-45D8-45FF-8AB8-28CEED5396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Igor Strakovsky</a:t>
            </a:r>
          </a:p>
        </p:txBody>
      </p:sp>
    </p:spTree>
    <p:extLst>
      <p:ext uri="{BB962C8B-B14F-4D97-AF65-F5344CB8AC3E}">
        <p14:creationId xmlns:p14="http://schemas.microsoft.com/office/powerpoint/2010/main" val="4133904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70F350-45D8-45FF-8AB8-28CEED5396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Igor Strakovsky</a:t>
            </a:r>
          </a:p>
        </p:txBody>
      </p:sp>
    </p:spTree>
    <p:extLst>
      <p:ext uri="{BB962C8B-B14F-4D97-AF65-F5344CB8AC3E}">
        <p14:creationId xmlns:p14="http://schemas.microsoft.com/office/powerpoint/2010/main" val="3401791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70F350-45D8-45FF-8AB8-28CEED5396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Igor Strakovsky</a:t>
            </a:r>
          </a:p>
        </p:txBody>
      </p:sp>
    </p:spTree>
    <p:extLst>
      <p:ext uri="{BB962C8B-B14F-4D97-AF65-F5344CB8AC3E}">
        <p14:creationId xmlns:p14="http://schemas.microsoft.com/office/powerpoint/2010/main" val="995808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70F350-45D8-45FF-8AB8-28CEED5396FF}"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dirty="0"/>
              <a:t>Igor Strakovsky</a:t>
            </a:r>
          </a:p>
        </p:txBody>
      </p:sp>
    </p:spTree>
    <p:extLst>
      <p:ext uri="{BB962C8B-B14F-4D97-AF65-F5344CB8AC3E}">
        <p14:creationId xmlns:p14="http://schemas.microsoft.com/office/powerpoint/2010/main" val="326877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70F350-45D8-45FF-8AB8-28CEED5396FF}" type="slidenum">
              <a:rPr lang="en-US" smtClean="0"/>
              <a:pPr/>
              <a:t>4</a:t>
            </a:fld>
            <a:endParaRPr lang="en-US" dirty="0"/>
          </a:p>
        </p:txBody>
      </p:sp>
      <p:sp>
        <p:nvSpPr>
          <p:cNvPr id="5" name="Footer Placeholder 4"/>
          <p:cNvSpPr>
            <a:spLocks noGrp="1"/>
          </p:cNvSpPr>
          <p:nvPr>
            <p:ph type="ftr" sz="quarter" idx="11"/>
          </p:nvPr>
        </p:nvSpPr>
        <p:spPr/>
        <p:txBody>
          <a:bodyPr/>
          <a:lstStyle/>
          <a:p>
            <a:r>
              <a:rPr lang="en-US"/>
              <a:t>Igor Strakovsky</a:t>
            </a:r>
            <a:endParaRPr lang="en-US" dirty="0"/>
          </a:p>
        </p:txBody>
      </p:sp>
    </p:spTree>
    <p:extLst>
      <p:ext uri="{BB962C8B-B14F-4D97-AF65-F5344CB8AC3E}">
        <p14:creationId xmlns:p14="http://schemas.microsoft.com/office/powerpoint/2010/main" val="232193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70F350-45D8-45FF-8AB8-28CEED5396FF}" type="slidenum">
              <a:rPr lang="en-US" smtClean="0"/>
              <a:pPr/>
              <a:t>5</a:t>
            </a:fld>
            <a:endParaRPr lang="en-US" dirty="0"/>
          </a:p>
        </p:txBody>
      </p:sp>
      <p:sp>
        <p:nvSpPr>
          <p:cNvPr id="5" name="Footer Placeholder 4"/>
          <p:cNvSpPr>
            <a:spLocks noGrp="1"/>
          </p:cNvSpPr>
          <p:nvPr>
            <p:ph type="ftr" sz="quarter" idx="11"/>
          </p:nvPr>
        </p:nvSpPr>
        <p:spPr/>
        <p:txBody>
          <a:bodyPr/>
          <a:lstStyle/>
          <a:p>
            <a:r>
              <a:rPr lang="en-US"/>
              <a:t>Igor Strakovsky</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B9487-75AF-DED3-E044-46C4E8B087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3976E-D960-0425-4832-84A17FBBCA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93A1FB-4475-B361-B583-736509893CF5}"/>
              </a:ext>
            </a:extLst>
          </p:cNvPr>
          <p:cNvSpPr>
            <a:spLocks noGrp="1"/>
          </p:cNvSpPr>
          <p:nvPr>
            <p:ph type="body" idx="1"/>
          </p:nvPr>
        </p:nvSpPr>
        <p:spPr/>
        <p:txBody>
          <a:bodyPr>
            <a:normAutofit/>
          </a:bodyPr>
          <a:lstStyle/>
          <a:p>
            <a:r>
              <a:rPr lang="en-US" dirty="0"/>
              <a:t>Baron spectrum from PDG2024.  Magenta bars show our SAID group contribution. The first hyperon</a:t>
            </a:r>
            <a:r>
              <a:rPr lang="en-US" baseline="0" dirty="0"/>
              <a:t> (ground state) was discovered in 1950 while the first hyperon pole for Lambda(1520) was reported by our group in 2010 using Kaon electroproduction Hall A data. PDG2024 reported just a quarter of QCD model predictions and LQCD calculations.</a:t>
            </a:r>
            <a:endParaRPr lang="en-US" dirty="0"/>
          </a:p>
        </p:txBody>
      </p:sp>
      <p:sp>
        <p:nvSpPr>
          <p:cNvPr id="4" name="Slide Number Placeholder 3">
            <a:extLst>
              <a:ext uri="{FF2B5EF4-FFF2-40B4-BE49-F238E27FC236}">
                <a16:creationId xmlns:a16="http://schemas.microsoft.com/office/drawing/2014/main" id="{FE1726F1-A0E2-CBE7-CAB5-9EF33E5DFB94}"/>
              </a:ext>
            </a:extLst>
          </p:cNvPr>
          <p:cNvSpPr>
            <a:spLocks noGrp="1"/>
          </p:cNvSpPr>
          <p:nvPr>
            <p:ph type="sldNum" sz="quarter" idx="10"/>
          </p:nvPr>
        </p:nvSpPr>
        <p:spPr/>
        <p:txBody>
          <a:bodyPr/>
          <a:lstStyle/>
          <a:p>
            <a:fld id="{7970F350-45D8-45FF-8AB8-28CEED5396FF}" type="slidenum">
              <a:rPr lang="en-US" smtClean="0"/>
              <a:pPr/>
              <a:t>7</a:t>
            </a:fld>
            <a:endParaRPr lang="en-US" dirty="0"/>
          </a:p>
        </p:txBody>
      </p:sp>
      <p:sp>
        <p:nvSpPr>
          <p:cNvPr id="5" name="Footer Placeholder 4">
            <a:extLst>
              <a:ext uri="{FF2B5EF4-FFF2-40B4-BE49-F238E27FC236}">
                <a16:creationId xmlns:a16="http://schemas.microsoft.com/office/drawing/2014/main" id="{05618506-8D8D-BCB6-B34A-595F89DC2818}"/>
              </a:ext>
            </a:extLst>
          </p:cNvPr>
          <p:cNvSpPr>
            <a:spLocks noGrp="1"/>
          </p:cNvSpPr>
          <p:nvPr>
            <p:ph type="ftr" sz="quarter" idx="11"/>
          </p:nvPr>
        </p:nvSpPr>
        <p:spPr/>
        <p:txBody>
          <a:bodyPr/>
          <a:lstStyle/>
          <a:p>
            <a:r>
              <a:rPr lang="en-US" dirty="0"/>
              <a:t>Igor Strakovsky</a:t>
            </a:r>
          </a:p>
        </p:txBody>
      </p:sp>
    </p:spTree>
    <p:extLst>
      <p:ext uri="{BB962C8B-B14F-4D97-AF65-F5344CB8AC3E}">
        <p14:creationId xmlns:p14="http://schemas.microsoft.com/office/powerpoint/2010/main" val="515711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70F350-45D8-45FF-8AB8-28CEED5396FF}" type="slidenum">
              <a:rPr lang="en-US" smtClean="0"/>
              <a:pPr/>
              <a:t>8</a:t>
            </a:fld>
            <a:endParaRPr lang="en-US" dirty="0"/>
          </a:p>
        </p:txBody>
      </p:sp>
      <p:sp>
        <p:nvSpPr>
          <p:cNvPr id="5" name="Footer Placeholder 4"/>
          <p:cNvSpPr>
            <a:spLocks noGrp="1"/>
          </p:cNvSpPr>
          <p:nvPr>
            <p:ph type="ftr" sz="quarter" idx="11"/>
          </p:nvPr>
        </p:nvSpPr>
        <p:spPr/>
        <p:txBody>
          <a:bodyPr/>
          <a:lstStyle/>
          <a:p>
            <a:r>
              <a:rPr lang="en-US"/>
              <a:t>Igor Strakovsky</a:t>
            </a:r>
            <a:endParaRPr lang="en-US" dirty="0"/>
          </a:p>
        </p:txBody>
      </p:sp>
    </p:spTree>
    <p:extLst>
      <p:ext uri="{BB962C8B-B14F-4D97-AF65-F5344CB8AC3E}">
        <p14:creationId xmlns:p14="http://schemas.microsoft.com/office/powerpoint/2010/main" val="296043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70F350-45D8-45FF-8AB8-28CEED5396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Igor Strakovsky</a:t>
            </a:r>
          </a:p>
        </p:txBody>
      </p:sp>
    </p:spTree>
    <p:extLst>
      <p:ext uri="{BB962C8B-B14F-4D97-AF65-F5344CB8AC3E}">
        <p14:creationId xmlns:p14="http://schemas.microsoft.com/office/powerpoint/2010/main" val="246514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70F350-45D8-45FF-8AB8-28CEED5396FF}"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dirty="0"/>
              <a:t>Igor Strakovsky</a:t>
            </a:r>
          </a:p>
        </p:txBody>
      </p:sp>
    </p:spTree>
    <p:extLst>
      <p:ext uri="{BB962C8B-B14F-4D97-AF65-F5344CB8AC3E}">
        <p14:creationId xmlns:p14="http://schemas.microsoft.com/office/powerpoint/2010/main" val="267561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Igor Strakovsky</a:t>
            </a:r>
            <a:endParaRPr lang="en-US" dirty="0"/>
          </a:p>
        </p:txBody>
      </p:sp>
      <p:sp>
        <p:nvSpPr>
          <p:cNvPr id="5" name="Slide Number Placeholder 4"/>
          <p:cNvSpPr>
            <a:spLocks noGrp="1"/>
          </p:cNvSpPr>
          <p:nvPr>
            <p:ph type="sldNum" sz="quarter" idx="11"/>
          </p:nvPr>
        </p:nvSpPr>
        <p:spPr/>
        <p:txBody>
          <a:bodyPr/>
          <a:lstStyle/>
          <a:p>
            <a:fld id="{7970F350-45D8-45FF-8AB8-28CEED5396FF}" type="slidenum">
              <a:rPr lang="en-US" smtClean="0"/>
              <a:pPr/>
              <a:t>11</a:t>
            </a:fld>
            <a:endParaRPr lang="en-US" dirty="0"/>
          </a:p>
        </p:txBody>
      </p:sp>
    </p:spTree>
    <p:extLst>
      <p:ext uri="{BB962C8B-B14F-4D97-AF65-F5344CB8AC3E}">
        <p14:creationId xmlns:p14="http://schemas.microsoft.com/office/powerpoint/2010/main" val="4206572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5A89C6-3C10-484B-B261-27BE3AD3EEA5}" type="datetime1">
              <a:rPr lang="en-US" smtClean="0"/>
              <a:pPr/>
              <a:t>3/11/25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9F895D-2C1A-46A8-B40B-B14E50EBC3D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97377-C0E3-4994-A435-DD1DEF2E8B05}" type="datetime1">
              <a:rPr lang="en-US" smtClean="0"/>
              <a:pPr/>
              <a:t>3/11/25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9F895D-2C1A-46A8-B40B-B14E50EBC3D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557BF5-BF05-4F27-8E86-17DE1C2C2019}" type="datetime1">
              <a:rPr lang="en-US" smtClean="0"/>
              <a:pPr/>
              <a:t>3/11/25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9F895D-2C1A-46A8-B40B-B14E50EBC3D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76E056-EA0D-4311-9C0D-9CB07D88295C}" type="datetime1">
              <a:rPr lang="en-US" smtClean="0"/>
              <a:pPr/>
              <a:t>3/11/25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9F895D-2C1A-46A8-B40B-B14E50EBC3D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7DBCDC-2329-4D7C-AC5E-26F72D039F67}" type="datetime1">
              <a:rPr lang="en-US" smtClean="0"/>
              <a:pPr/>
              <a:t>3/11/25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9F895D-2C1A-46A8-B40B-B14E50EBC3D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E8D9A5-BE55-41F3-AE3C-3497F44CE322}" type="datetime1">
              <a:rPr lang="en-US" smtClean="0"/>
              <a:pPr/>
              <a:t>3/11/25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9F895D-2C1A-46A8-B40B-B14E50EBC3D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D92098-90F2-4C97-84BE-09198443ACC8}" type="datetime1">
              <a:rPr lang="en-US" smtClean="0"/>
              <a:pPr/>
              <a:t>3/11/25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9F895D-2C1A-46A8-B40B-B14E50EBC3D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7785F8-3700-40DD-9B13-7DE920C629DD}" type="datetime1">
              <a:rPr lang="en-US" smtClean="0"/>
              <a:pPr/>
              <a:t>3/11/25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9F895D-2C1A-46A8-B40B-B14E50EBC3D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637FD-1457-4596-A103-BEC56FADE0C1}" type="datetime1">
              <a:rPr lang="en-US" smtClean="0"/>
              <a:pPr/>
              <a:t>3/11/25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9F895D-2C1A-46A8-B40B-B14E50EBC3D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A5B960-EE04-46AF-BC64-12F5ACF2D8E6}" type="datetime1">
              <a:rPr lang="en-US" smtClean="0"/>
              <a:pPr/>
              <a:t>3/11/25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9F895D-2C1A-46A8-B40B-B14E50EBC3D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942C98-40BF-4471-B159-F73C6290740F}" type="datetime1">
              <a:rPr lang="en-US" smtClean="0"/>
              <a:pPr/>
              <a:t>3/11/25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9F895D-2C1A-46A8-B40B-B14E50EBC3D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3E1A7-BD9A-4834-BA30-E9CD04B28143}" type="datetime1">
              <a:rPr lang="en-US" smtClean="0"/>
              <a:pPr/>
              <a:t>3/11/25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F895D-2C1A-46A8-B40B-B14E50EBC3D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29.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3.png"/><Relationship Id="rId5" Type="http://schemas.microsoft.com/office/2007/relationships/hdphoto" Target="../media/hdphoto28.wdp"/><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13" Type="http://schemas.microsoft.com/office/2007/relationships/hdphoto" Target="../media/hdphoto34.wdp"/><Relationship Id="rId3" Type="http://schemas.openxmlformats.org/officeDocument/2006/relationships/image" Target="../media/image54.png"/><Relationship Id="rId7" Type="http://schemas.openxmlformats.org/officeDocument/2006/relationships/image" Target="../media/image15.png"/><Relationship Id="rId12" Type="http://schemas.openxmlformats.org/officeDocument/2006/relationships/image" Target="../media/image58.png"/><Relationship Id="rId17" Type="http://schemas.openxmlformats.org/officeDocument/2006/relationships/image" Target="../media/image60.png"/><Relationship Id="rId2" Type="http://schemas.openxmlformats.org/officeDocument/2006/relationships/notesSlide" Target="../notesSlides/notesSlide9.xml"/><Relationship Id="rId16" Type="http://schemas.microsoft.com/office/2007/relationships/hdphoto" Target="../media/hdphoto12.wdp"/><Relationship Id="rId1" Type="http://schemas.openxmlformats.org/officeDocument/2006/relationships/slideLayout" Target="../slideLayouts/slideLayout7.xml"/><Relationship Id="rId6" Type="http://schemas.microsoft.com/office/2007/relationships/hdphoto" Target="../media/hdphoto31.wdp"/><Relationship Id="rId11" Type="http://schemas.microsoft.com/office/2007/relationships/hdphoto" Target="../media/hdphoto33.wdp"/><Relationship Id="rId5" Type="http://schemas.openxmlformats.org/officeDocument/2006/relationships/image" Target="../media/image55.png"/><Relationship Id="rId15" Type="http://schemas.openxmlformats.org/officeDocument/2006/relationships/image" Target="../media/image25.png"/><Relationship Id="rId10" Type="http://schemas.openxmlformats.org/officeDocument/2006/relationships/image" Target="../media/image57.png"/><Relationship Id="rId4" Type="http://schemas.microsoft.com/office/2007/relationships/hdphoto" Target="../media/hdphoto30.wdp"/><Relationship Id="rId9" Type="http://schemas.microsoft.com/office/2007/relationships/hdphoto" Target="../media/hdphoto32.wdp"/><Relationship Id="rId14" Type="http://schemas.openxmlformats.org/officeDocument/2006/relationships/image" Target="../media/image59.png"/></Relationships>
</file>

<file path=ppt/slides/_rels/slide12.xml.rels><?xml version="1.0" encoding="UTF-8" standalone="yes"?>
<Relationships xmlns="http://schemas.openxmlformats.org/package/2006/relationships"><Relationship Id="rId8" Type="http://schemas.openxmlformats.org/officeDocument/2006/relationships/image" Target="../media/image64.png"/><Relationship Id="rId13" Type="http://schemas.microsoft.com/office/2007/relationships/hdphoto" Target="../media/hdphoto39.wdp"/><Relationship Id="rId3" Type="http://schemas.openxmlformats.org/officeDocument/2006/relationships/image" Target="../media/image61.png"/><Relationship Id="rId7" Type="http://schemas.microsoft.com/office/2007/relationships/hdphoto" Target="../media/hdphoto36.wdp"/><Relationship Id="rId12"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3.png"/><Relationship Id="rId11" Type="http://schemas.microsoft.com/office/2007/relationships/hdphoto" Target="../media/hdphoto38.wdp"/><Relationship Id="rId5" Type="http://schemas.microsoft.com/office/2007/relationships/hdphoto" Target="../media/hdphoto35.wdp"/><Relationship Id="rId10" Type="http://schemas.openxmlformats.org/officeDocument/2006/relationships/image" Target="../media/image65.png"/><Relationship Id="rId4" Type="http://schemas.openxmlformats.org/officeDocument/2006/relationships/image" Target="../media/image62.png"/><Relationship Id="rId9" Type="http://schemas.microsoft.com/office/2007/relationships/hdphoto" Target="../media/hdphoto37.wdp"/></Relationships>
</file>

<file path=ppt/slides/_rels/slide13.xml.rels><?xml version="1.0" encoding="UTF-8" standalone="yes"?>
<Relationships xmlns="http://schemas.openxmlformats.org/package/2006/relationships"><Relationship Id="rId8" Type="http://schemas.microsoft.com/office/2007/relationships/hdphoto" Target="../media/hdphoto42.wdp"/><Relationship Id="rId13"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69.png"/><Relationship Id="rId12" Type="http://schemas.microsoft.com/office/2007/relationships/hdphoto" Target="../media/hdphoto44.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41.wdp"/><Relationship Id="rId11" Type="http://schemas.openxmlformats.org/officeDocument/2006/relationships/image" Target="../media/image71.png"/><Relationship Id="rId5" Type="http://schemas.openxmlformats.org/officeDocument/2006/relationships/image" Target="../media/image68.png"/><Relationship Id="rId10" Type="http://schemas.microsoft.com/office/2007/relationships/hdphoto" Target="../media/hdphoto43.wdp"/><Relationship Id="rId4" Type="http://schemas.microsoft.com/office/2007/relationships/hdphoto" Target="../media/hdphoto40.wdp"/><Relationship Id="rId9" Type="http://schemas.openxmlformats.org/officeDocument/2006/relationships/image" Target="../media/image70.png"/><Relationship Id="rId14" Type="http://schemas.microsoft.com/office/2007/relationships/hdphoto" Target="../media/hdphoto45.wdp"/></Relationships>
</file>

<file path=ppt/slides/_rels/slide14.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2.png"/><Relationship Id="rId3" Type="http://schemas.openxmlformats.org/officeDocument/2006/relationships/image" Target="../media/image73.png"/><Relationship Id="rId7" Type="http://schemas.openxmlformats.org/officeDocument/2006/relationships/image" Target="../media/image77.png"/><Relationship Id="rId12" Type="http://schemas.microsoft.com/office/2007/relationships/hdphoto" Target="../media/hdphoto46.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15.xml.rels><?xml version="1.0" encoding="UTF-8" standalone="yes"?>
<Relationships xmlns="http://schemas.openxmlformats.org/package/2006/relationships"><Relationship Id="rId8" Type="http://schemas.microsoft.com/office/2007/relationships/hdphoto" Target="../media/hdphoto49.wdp"/><Relationship Id="rId13"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5.png"/><Relationship Id="rId12" Type="http://schemas.microsoft.com/office/2007/relationships/hdphoto" Target="../media/hdphoto50.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48.wdp"/><Relationship Id="rId11" Type="http://schemas.openxmlformats.org/officeDocument/2006/relationships/image" Target="../media/image87.png"/><Relationship Id="rId5" Type="http://schemas.openxmlformats.org/officeDocument/2006/relationships/image" Target="../media/image84.png"/><Relationship Id="rId10" Type="http://schemas.microsoft.com/office/2007/relationships/hdphoto" Target="../media/hdphoto35.wdp"/><Relationship Id="rId4" Type="http://schemas.microsoft.com/office/2007/relationships/hdphoto" Target="../media/hdphoto47.wdp"/><Relationship Id="rId9" Type="http://schemas.openxmlformats.org/officeDocument/2006/relationships/image" Target="../media/image86.png"/><Relationship Id="rId14" Type="http://schemas.microsoft.com/office/2007/relationships/hdphoto" Target="../media/hdphoto51.wdp"/></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6.png"/><Relationship Id="rId3" Type="http://schemas.openxmlformats.org/officeDocument/2006/relationships/image" Target="../media/image89.png"/><Relationship Id="rId7" Type="http://schemas.openxmlformats.org/officeDocument/2006/relationships/image" Target="../media/image91.png"/><Relationship Id="rId12" Type="http://schemas.openxmlformats.org/officeDocument/2006/relationships/image" Target="../media/image9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53.wdp"/><Relationship Id="rId11" Type="http://schemas.openxmlformats.org/officeDocument/2006/relationships/image" Target="../media/image94.png"/><Relationship Id="rId5" Type="http://schemas.openxmlformats.org/officeDocument/2006/relationships/image" Target="../media/image90.png"/><Relationship Id="rId10" Type="http://schemas.openxmlformats.org/officeDocument/2006/relationships/image" Target="../media/image93.png"/><Relationship Id="rId4" Type="http://schemas.microsoft.com/office/2007/relationships/hdphoto" Target="../media/hdphoto52.wdp"/><Relationship Id="rId9" Type="http://schemas.openxmlformats.org/officeDocument/2006/relationships/image" Target="../media/image92.png"/><Relationship Id="rId14" Type="http://schemas.microsoft.com/office/2007/relationships/hdphoto" Target="../media/hdphoto54.wdp"/></Relationships>
</file>

<file path=ppt/slides/_rels/slide17.xml.rels><?xml version="1.0" encoding="UTF-8" standalone="yes"?>
<Relationships xmlns="http://schemas.openxmlformats.org/package/2006/relationships"><Relationship Id="rId3" Type="http://schemas.microsoft.com/office/2007/relationships/hdphoto" Target="../media/hdphoto55.wdp"/><Relationship Id="rId7" Type="http://schemas.microsoft.com/office/2007/relationships/hdphoto" Target="../media/hdphoto57.wdp"/><Relationship Id="rId2" Type="http://schemas.openxmlformats.org/officeDocument/2006/relationships/image" Target="../media/image97.png"/><Relationship Id="rId1" Type="http://schemas.openxmlformats.org/officeDocument/2006/relationships/slideLayout" Target="../slideLayouts/slideLayout1.xml"/><Relationship Id="rId6" Type="http://schemas.openxmlformats.org/officeDocument/2006/relationships/image" Target="../media/image99.png"/><Relationship Id="rId5" Type="http://schemas.microsoft.com/office/2007/relationships/hdphoto" Target="../media/hdphoto56.wdp"/><Relationship Id="rId4" Type="http://schemas.openxmlformats.org/officeDocument/2006/relationships/image" Target="../media/image98.png"/></Relationships>
</file>

<file path=ppt/slides/_rels/slide18.xml.rels><?xml version="1.0" encoding="UTF-8" standalone="yes"?>
<Relationships xmlns="http://schemas.openxmlformats.org/package/2006/relationships"><Relationship Id="rId8" Type="http://schemas.openxmlformats.org/officeDocument/2006/relationships/image" Target="../media/image104.png"/><Relationship Id="rId13" Type="http://schemas.microsoft.com/office/2007/relationships/hdphoto" Target="../media/hdphoto61.wdp"/><Relationship Id="rId18" Type="http://schemas.microsoft.com/office/2007/relationships/hdphoto" Target="../media/hdphoto62.wdp"/><Relationship Id="rId3" Type="http://schemas.microsoft.com/office/2007/relationships/hdphoto" Target="../media/hdphoto58.wdp"/><Relationship Id="rId21" Type="http://schemas.openxmlformats.org/officeDocument/2006/relationships/image" Target="../media/image111.png"/><Relationship Id="rId7" Type="http://schemas.openxmlformats.org/officeDocument/2006/relationships/image" Target="../media/image103.png"/><Relationship Id="rId12" Type="http://schemas.openxmlformats.org/officeDocument/2006/relationships/image" Target="../media/image107.png"/><Relationship Id="rId17" Type="http://schemas.openxmlformats.org/officeDocument/2006/relationships/image" Target="../media/image109.png"/><Relationship Id="rId2" Type="http://schemas.openxmlformats.org/officeDocument/2006/relationships/image" Target="../media/image100.png"/><Relationship Id="rId16" Type="http://schemas.openxmlformats.org/officeDocument/2006/relationships/image" Target="../media/image30.png"/><Relationship Id="rId20" Type="http://schemas.microsoft.com/office/2007/relationships/hdphoto" Target="../media/hdphoto63.wdp"/><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6.png"/><Relationship Id="rId5" Type="http://schemas.microsoft.com/office/2007/relationships/hdphoto" Target="../media/hdphoto59.wdp"/><Relationship Id="rId15" Type="http://schemas.openxmlformats.org/officeDocument/2006/relationships/oleObject" Target="../embeddings/oleObject2.bin"/><Relationship Id="rId23" Type="http://schemas.openxmlformats.org/officeDocument/2006/relationships/image" Target="../media/image59.png"/><Relationship Id="rId10" Type="http://schemas.openxmlformats.org/officeDocument/2006/relationships/image" Target="../media/image105.png"/><Relationship Id="rId19" Type="http://schemas.openxmlformats.org/officeDocument/2006/relationships/image" Target="../media/image110.png"/><Relationship Id="rId4" Type="http://schemas.openxmlformats.org/officeDocument/2006/relationships/image" Target="../media/image101.png"/><Relationship Id="rId9" Type="http://schemas.microsoft.com/office/2007/relationships/hdphoto" Target="../media/hdphoto60.wdp"/><Relationship Id="rId14" Type="http://schemas.openxmlformats.org/officeDocument/2006/relationships/image" Target="../media/image108.jpeg"/><Relationship Id="rId22" Type="http://schemas.microsoft.com/office/2007/relationships/hdphoto" Target="../media/hdphoto64.wdp"/></Relationships>
</file>

<file path=ppt/slides/_rels/slide19.xml.rels><?xml version="1.0" encoding="UTF-8" standalone="yes"?>
<Relationships xmlns="http://schemas.openxmlformats.org/package/2006/relationships"><Relationship Id="rId3" Type="http://schemas.openxmlformats.org/officeDocument/2006/relationships/image" Target="../media/image112.png"/><Relationship Id="rId7" Type="http://schemas.microsoft.com/office/2007/relationships/hdphoto" Target="../media/hdphoto66.wdp"/><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4.png"/><Relationship Id="rId5" Type="http://schemas.microsoft.com/office/2007/relationships/hdphoto" Target="../media/hdphoto65.wdp"/><Relationship Id="rId4" Type="http://schemas.openxmlformats.org/officeDocument/2006/relationships/image" Target="../media/image113.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emf"/><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microsoft.com/office/2007/relationships/hdphoto" Target="../media/hdphoto68.wdp"/><Relationship Id="rId3" Type="http://schemas.openxmlformats.org/officeDocument/2006/relationships/image" Target="../media/image113.png"/><Relationship Id="rId7" Type="http://schemas.openxmlformats.org/officeDocument/2006/relationships/image" Target="../media/image1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67.wdp"/><Relationship Id="rId5" Type="http://schemas.openxmlformats.org/officeDocument/2006/relationships/image" Target="../media/image115.png"/><Relationship Id="rId4" Type="http://schemas.microsoft.com/office/2007/relationships/hdphoto" Target="../media/hdphoto65.wdp"/></Relationships>
</file>

<file path=ppt/slides/_rels/slide21.xml.rels><?xml version="1.0" encoding="UTF-8" standalone="yes"?>
<Relationships xmlns="http://schemas.openxmlformats.org/package/2006/relationships"><Relationship Id="rId8" Type="http://schemas.openxmlformats.org/officeDocument/2006/relationships/image" Target="../media/image120.png"/><Relationship Id="rId13" Type="http://schemas.microsoft.com/office/2007/relationships/hdphoto" Target="../media/hdphoto74.wdp"/><Relationship Id="rId18" Type="http://schemas.openxmlformats.org/officeDocument/2006/relationships/image" Target="../media/image125.png"/><Relationship Id="rId3" Type="http://schemas.microsoft.com/office/2007/relationships/hdphoto" Target="../media/hdphoto69.wdp"/><Relationship Id="rId21" Type="http://schemas.microsoft.com/office/2007/relationships/hdphoto" Target="../media/hdphoto78.wdp"/><Relationship Id="rId7" Type="http://schemas.microsoft.com/office/2007/relationships/hdphoto" Target="../media/hdphoto71.wdp"/><Relationship Id="rId12" Type="http://schemas.openxmlformats.org/officeDocument/2006/relationships/image" Target="../media/image122.png"/><Relationship Id="rId17" Type="http://schemas.microsoft.com/office/2007/relationships/hdphoto" Target="../media/hdphoto76.wdp"/><Relationship Id="rId2" Type="http://schemas.openxmlformats.org/officeDocument/2006/relationships/image" Target="../media/image117.png"/><Relationship Id="rId16" Type="http://schemas.openxmlformats.org/officeDocument/2006/relationships/image" Target="../media/image124.png"/><Relationship Id="rId20" Type="http://schemas.openxmlformats.org/officeDocument/2006/relationships/image" Target="../media/image126.png"/><Relationship Id="rId1" Type="http://schemas.openxmlformats.org/officeDocument/2006/relationships/slideLayout" Target="../slideLayouts/slideLayout1.xml"/><Relationship Id="rId6" Type="http://schemas.openxmlformats.org/officeDocument/2006/relationships/image" Target="../media/image119.png"/><Relationship Id="rId11" Type="http://schemas.microsoft.com/office/2007/relationships/hdphoto" Target="../media/hdphoto73.wdp"/><Relationship Id="rId5" Type="http://schemas.microsoft.com/office/2007/relationships/hdphoto" Target="../media/hdphoto70.wdp"/><Relationship Id="rId15" Type="http://schemas.microsoft.com/office/2007/relationships/hdphoto" Target="../media/hdphoto75.wdp"/><Relationship Id="rId23" Type="http://schemas.microsoft.com/office/2007/relationships/hdphoto" Target="../media/hdphoto79.wdp"/><Relationship Id="rId10" Type="http://schemas.openxmlformats.org/officeDocument/2006/relationships/image" Target="../media/image121.png"/><Relationship Id="rId19" Type="http://schemas.microsoft.com/office/2007/relationships/hdphoto" Target="../media/hdphoto77.wdp"/><Relationship Id="rId4" Type="http://schemas.openxmlformats.org/officeDocument/2006/relationships/image" Target="../media/image118.png"/><Relationship Id="rId9" Type="http://schemas.microsoft.com/office/2007/relationships/hdphoto" Target="../media/hdphoto72.wdp"/><Relationship Id="rId14" Type="http://schemas.openxmlformats.org/officeDocument/2006/relationships/image" Target="../media/image123.png"/><Relationship Id="rId22" Type="http://schemas.openxmlformats.org/officeDocument/2006/relationships/image" Target="../media/image127.png"/></Relationships>
</file>

<file path=ppt/slides/_rels/slide2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24.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30.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81.wdp"/><Relationship Id="rId5" Type="http://schemas.openxmlformats.org/officeDocument/2006/relationships/image" Target="../media/image131.png"/><Relationship Id="rId4" Type="http://schemas.microsoft.com/office/2007/relationships/hdphoto" Target="../media/hdphoto80.wdp"/></Relationships>
</file>

<file path=ppt/slides/_rels/slide25.xml.rels><?xml version="1.0" encoding="UTF-8" standalone="yes"?>
<Relationships xmlns="http://schemas.openxmlformats.org/package/2006/relationships"><Relationship Id="rId8" Type="http://schemas.microsoft.com/office/2007/relationships/hdphoto" Target="../media/hdphoto82.wdp"/><Relationship Id="rId3" Type="http://schemas.openxmlformats.org/officeDocument/2006/relationships/image" Target="../media/image70.png"/><Relationship Id="rId7" Type="http://schemas.openxmlformats.org/officeDocument/2006/relationships/image" Target="../media/image13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3.png"/><Relationship Id="rId4" Type="http://schemas.microsoft.com/office/2007/relationships/hdphoto" Target="../media/hdphoto43.wdp"/></Relationships>
</file>

<file path=ppt/slides/_rels/slide26.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92.png"/><Relationship Id="rId7" Type="http://schemas.openxmlformats.org/officeDocument/2006/relationships/image" Target="../media/image13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5.png"/><Relationship Id="rId11" Type="http://schemas.microsoft.com/office/2007/relationships/hdphoto" Target="../media/hdphoto85.wdp"/><Relationship Id="rId5" Type="http://schemas.microsoft.com/office/2007/relationships/hdphoto" Target="../media/hdphoto83.wdp"/><Relationship Id="rId10" Type="http://schemas.openxmlformats.org/officeDocument/2006/relationships/image" Target="../media/image138.png"/><Relationship Id="rId4" Type="http://schemas.openxmlformats.org/officeDocument/2006/relationships/image" Target="../media/image135.png"/><Relationship Id="rId9" Type="http://schemas.microsoft.com/office/2007/relationships/hdphoto" Target="../media/hdphoto84.wdp"/></Relationships>
</file>

<file path=ppt/slides/_rels/slide27.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139.png"/><Relationship Id="rId4" Type="http://schemas.microsoft.com/office/2007/relationships/hdphoto" Target="../media/hdphoto68.wdp"/></Relationships>
</file>

<file path=ppt/slides/_rels/slide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1.png"/></Relationships>
</file>

<file path=ppt/slides/_rels/slide29.xml.rels><?xml version="1.0" encoding="UTF-8" standalone="yes"?>
<Relationships xmlns="http://schemas.openxmlformats.org/package/2006/relationships"><Relationship Id="rId8" Type="http://schemas.microsoft.com/office/2007/relationships/hdphoto" Target="../media/hdphoto87.wdp"/><Relationship Id="rId3" Type="http://schemas.openxmlformats.org/officeDocument/2006/relationships/image" Target="../media/image116.png"/><Relationship Id="rId7" Type="http://schemas.openxmlformats.org/officeDocument/2006/relationships/image" Target="../media/image14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86.wdp"/><Relationship Id="rId5" Type="http://schemas.openxmlformats.org/officeDocument/2006/relationships/image" Target="../media/image142.png"/><Relationship Id="rId4" Type="http://schemas.microsoft.com/office/2007/relationships/hdphoto" Target="../media/hdphoto68.wdp"/><Relationship Id="rId9" Type="http://schemas.openxmlformats.org/officeDocument/2006/relationships/image" Target="../media/image14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45.png"/><Relationship Id="rId7" Type="http://schemas.microsoft.com/office/2007/relationships/hdphoto" Target="../media/hdphoto68.wdp"/><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16.png"/><Relationship Id="rId5" Type="http://schemas.openxmlformats.org/officeDocument/2006/relationships/image" Target="../media/image92.png"/><Relationship Id="rId4" Type="http://schemas.microsoft.com/office/2007/relationships/hdphoto" Target="../media/hdphoto88.wdp"/></Relationships>
</file>

<file path=ppt/slides/_rels/slide31.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6.png"/><Relationship Id="rId7" Type="http://schemas.openxmlformats.org/officeDocument/2006/relationships/image" Target="../media/image14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93.png"/><Relationship Id="rId4" Type="http://schemas.microsoft.com/office/2007/relationships/hdphoto" Target="../media/hdphoto89.wdp"/><Relationship Id="rId9" Type="http://schemas.microsoft.com/office/2007/relationships/hdphoto" Target="../media/hdphoto90.wdp"/></Relationships>
</file>

<file path=ppt/slides/_rels/slide32.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9.wdp"/><Relationship Id="rId3" Type="http://schemas.microsoft.com/office/2007/relationships/hdphoto" Target="../media/hdphoto4.wdp"/><Relationship Id="rId7" Type="http://schemas.microsoft.com/office/2007/relationships/hdphoto" Target="../media/hdphoto6.wdp"/><Relationship Id="rId12" Type="http://schemas.openxmlformats.org/officeDocument/2006/relationships/image" Target="../media/image21.png"/><Relationship Id="rId17" Type="http://schemas.openxmlformats.org/officeDocument/2006/relationships/image" Target="../media/image23.png"/><Relationship Id="rId2" Type="http://schemas.openxmlformats.org/officeDocument/2006/relationships/image" Target="../media/image16.png"/><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hdphoto" Target="../media/hdphoto8.wdp"/><Relationship Id="rId5" Type="http://schemas.microsoft.com/office/2007/relationships/hdphoto" Target="../media/hdphoto5.wdp"/><Relationship Id="rId15" Type="http://schemas.microsoft.com/office/2007/relationships/hdphoto" Target="../media/hdphoto10.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7.wdp"/><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oleObject" Target="../embeddings/oleObject1.bin"/><Relationship Id="rId18" Type="http://schemas.microsoft.com/office/2007/relationships/hdphoto" Target="../media/hdphoto15.wdp"/><Relationship Id="rId3" Type="http://schemas.openxmlformats.org/officeDocument/2006/relationships/image" Target="../media/image24.png"/><Relationship Id="rId21" Type="http://schemas.openxmlformats.org/officeDocument/2006/relationships/image" Target="../media/image36.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3.png"/><Relationship Id="rId25" Type="http://schemas.openxmlformats.org/officeDocument/2006/relationships/image" Target="../media/image38.png"/><Relationship Id="rId2" Type="http://schemas.openxmlformats.org/officeDocument/2006/relationships/notesSlide" Target="../notesSlides/notesSlide5.xml"/><Relationship Id="rId16" Type="http://schemas.openxmlformats.org/officeDocument/2006/relationships/image" Target="../media/image32.png"/><Relationship Id="rId20" Type="http://schemas.openxmlformats.org/officeDocument/2006/relationships/image" Target="../media/image35.png"/><Relationship Id="rId1" Type="http://schemas.openxmlformats.org/officeDocument/2006/relationships/slideLayout" Target="../slideLayouts/slideLayout7.xml"/><Relationship Id="rId6" Type="http://schemas.microsoft.com/office/2007/relationships/hdphoto" Target="../media/hdphoto12.wdp"/><Relationship Id="rId11" Type="http://schemas.microsoft.com/office/2007/relationships/hdphoto" Target="../media/hdphoto14.wdp"/><Relationship Id="rId24" Type="http://schemas.microsoft.com/office/2007/relationships/hdphoto" Target="../media/hdphoto17.wdp"/><Relationship Id="rId5" Type="http://schemas.openxmlformats.org/officeDocument/2006/relationships/image" Target="../media/image25.png"/><Relationship Id="rId15" Type="http://schemas.openxmlformats.org/officeDocument/2006/relationships/image" Target="../media/image31.png"/><Relationship Id="rId23" Type="http://schemas.openxmlformats.org/officeDocument/2006/relationships/image" Target="../media/image37.png"/><Relationship Id="rId10" Type="http://schemas.openxmlformats.org/officeDocument/2006/relationships/image" Target="../media/image28.png"/><Relationship Id="rId19" Type="http://schemas.openxmlformats.org/officeDocument/2006/relationships/image" Target="../media/image34.png"/><Relationship Id="rId4" Type="http://schemas.microsoft.com/office/2007/relationships/hdphoto" Target="../media/hdphoto11.wdp"/><Relationship Id="rId9" Type="http://schemas.microsoft.com/office/2007/relationships/hdphoto" Target="../media/hdphoto13.wdp"/><Relationship Id="rId14" Type="http://schemas.openxmlformats.org/officeDocument/2006/relationships/image" Target="../media/image30.png"/><Relationship Id="rId22" Type="http://schemas.microsoft.com/office/2007/relationships/hdphoto" Target="../media/hdphoto16.wdp"/></Relationships>
</file>

<file path=ppt/slides/_rels/slide8.xml.rels><?xml version="1.0" encoding="UTF-8" standalone="yes"?>
<Relationships xmlns="http://schemas.openxmlformats.org/package/2006/relationships"><Relationship Id="rId8" Type="http://schemas.microsoft.com/office/2007/relationships/hdphoto" Target="../media/hdphoto20.wdp"/><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9.wdp"/><Relationship Id="rId11" Type="http://schemas.openxmlformats.org/officeDocument/2006/relationships/image" Target="../media/image15.png"/><Relationship Id="rId5" Type="http://schemas.openxmlformats.org/officeDocument/2006/relationships/image" Target="../media/image40.png"/><Relationship Id="rId10" Type="http://schemas.microsoft.com/office/2007/relationships/hdphoto" Target="../media/hdphoto21.wdp"/><Relationship Id="rId4" Type="http://schemas.microsoft.com/office/2007/relationships/hdphoto" Target="../media/hdphoto18.wdp"/><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microsoft.com/office/2007/relationships/hdphoto" Target="../media/hdphoto24.wdp"/><Relationship Id="rId13" Type="http://schemas.microsoft.com/office/2007/relationships/hdphoto" Target="../media/hdphoto20.wdp"/><Relationship Id="rId18" Type="http://schemas.openxmlformats.org/officeDocument/2006/relationships/image" Target="../media/image49.png"/><Relationship Id="rId3" Type="http://schemas.openxmlformats.org/officeDocument/2006/relationships/image" Target="../media/image43.png"/><Relationship Id="rId21" Type="http://schemas.openxmlformats.org/officeDocument/2006/relationships/image" Target="../media/image51.png"/><Relationship Id="rId7" Type="http://schemas.openxmlformats.org/officeDocument/2006/relationships/image" Target="../media/image45.png"/><Relationship Id="rId12" Type="http://schemas.openxmlformats.org/officeDocument/2006/relationships/image" Target="../media/image41.png"/><Relationship Id="rId17" Type="http://schemas.microsoft.com/office/2007/relationships/hdphoto" Target="../media/hdphoto26.wdp"/><Relationship Id="rId2" Type="http://schemas.openxmlformats.org/officeDocument/2006/relationships/notesSlide" Target="../notesSlides/notesSlide7.xml"/><Relationship Id="rId16" Type="http://schemas.openxmlformats.org/officeDocument/2006/relationships/image" Target="../media/image48.png"/><Relationship Id="rId20" Type="http://schemas.openxmlformats.org/officeDocument/2006/relationships/image" Target="../media/image50.png"/><Relationship Id="rId1" Type="http://schemas.openxmlformats.org/officeDocument/2006/relationships/slideLayout" Target="../slideLayouts/slideLayout7.xml"/><Relationship Id="rId6" Type="http://schemas.microsoft.com/office/2007/relationships/hdphoto" Target="../media/hdphoto23.wdp"/><Relationship Id="rId11" Type="http://schemas.openxmlformats.org/officeDocument/2006/relationships/image" Target="../media/image26.png"/><Relationship Id="rId5" Type="http://schemas.openxmlformats.org/officeDocument/2006/relationships/image" Target="../media/image44.png"/><Relationship Id="rId15" Type="http://schemas.microsoft.com/office/2007/relationships/hdphoto" Target="../media/hdphoto21.wdp"/><Relationship Id="rId10" Type="http://schemas.microsoft.com/office/2007/relationships/hdphoto" Target="../media/hdphoto25.wdp"/><Relationship Id="rId19" Type="http://schemas.microsoft.com/office/2007/relationships/hdphoto" Target="../media/hdphoto27.wdp"/><Relationship Id="rId4" Type="http://schemas.microsoft.com/office/2007/relationships/hdphoto" Target="../media/hdphoto22.wdp"/><Relationship Id="rId9" Type="http://schemas.openxmlformats.org/officeDocument/2006/relationships/image" Target="../media/image46.png"/><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F698-CF94-8055-F534-6FDE1E19A610}"/>
              </a:ext>
            </a:extLst>
          </p:cNvPr>
          <p:cNvSpPr>
            <a:spLocks noGrp="1"/>
          </p:cNvSpPr>
          <p:nvPr>
            <p:ph type="title"/>
          </p:nvPr>
        </p:nvSpPr>
        <p:spPr>
          <a:xfrm>
            <a:off x="457200" y="274638"/>
            <a:ext cx="8229600" cy="2239962"/>
          </a:xfrm>
        </p:spPr>
        <p:txBody>
          <a:bodyPr>
            <a:normAutofit fontScale="90000"/>
          </a:bodyPr>
          <a:lstStyle/>
          <a:p>
            <a:r>
              <a:rPr lang="en-US" dirty="0">
                <a:solidFill>
                  <a:srgbClr val="0000FF"/>
                </a:solidFill>
                <a:latin typeface="Times New Roman" panose="02020603050405020304" pitchFamily="18" charset="0"/>
                <a:cs typeface="Times New Roman" panose="02020603050405020304" pitchFamily="18" charset="0"/>
              </a:rPr>
              <a:t>Recent GW activity in pion photoproduction experiments and analysis within the SAID Framework</a:t>
            </a:r>
          </a:p>
        </p:txBody>
      </p:sp>
      <p:sp>
        <p:nvSpPr>
          <p:cNvPr id="3" name="Content Placeholder 2">
            <a:extLst>
              <a:ext uri="{FF2B5EF4-FFF2-40B4-BE49-F238E27FC236}">
                <a16:creationId xmlns:a16="http://schemas.microsoft.com/office/drawing/2014/main" id="{0A617A56-77CD-F918-5EDC-D8EC80B1BA3C}"/>
              </a:ext>
            </a:extLst>
          </p:cNvPr>
          <p:cNvSpPr>
            <a:spLocks noGrp="1"/>
          </p:cNvSpPr>
          <p:nvPr>
            <p:ph idx="1"/>
          </p:nvPr>
        </p:nvSpPr>
        <p:spPr>
          <a:xfrm>
            <a:off x="304800" y="2514600"/>
            <a:ext cx="8458200" cy="4068762"/>
          </a:xfrm>
        </p:spPr>
        <p:txBody>
          <a:bodyPr>
            <a:normAutofit/>
          </a:bodyPr>
          <a:lstStyle/>
          <a:p>
            <a:pPr marL="0" indent="0" algn="ctr">
              <a:spcBef>
                <a:spcPts val="0"/>
              </a:spcBef>
              <a:buNone/>
            </a:pPr>
            <a:endParaRPr lang="en-US" sz="2400" dirty="0"/>
          </a:p>
          <a:p>
            <a:pPr marL="0" indent="0" algn="ctr">
              <a:spcBef>
                <a:spcPts val="0"/>
              </a:spcBef>
              <a:buNone/>
            </a:pPr>
            <a:r>
              <a:rPr lang="en-US" sz="2800" dirty="0">
                <a:latin typeface="Times New Roman" panose="02020603050405020304" pitchFamily="18" charset="0"/>
                <a:cs typeface="Times New Roman" panose="02020603050405020304" pitchFamily="18" charset="0"/>
              </a:rPr>
              <a:t>Presenter:  William Briscoe</a:t>
            </a:r>
          </a:p>
          <a:p>
            <a:pPr marL="0" indent="0" algn="ctr">
              <a:spcBef>
                <a:spcPts val="0"/>
              </a:spcBef>
              <a:buNone/>
            </a:pPr>
            <a:endParaRPr lang="en-US" sz="2400" dirty="0">
              <a:latin typeface="Times New Roman" panose="02020603050405020304" pitchFamily="18" charset="0"/>
              <a:cs typeface="Times New Roman" panose="02020603050405020304" pitchFamily="18" charset="0"/>
            </a:endParaRPr>
          </a:p>
          <a:p>
            <a:pPr marL="0" indent="0" algn="ctr">
              <a:spcBef>
                <a:spcPts val="0"/>
              </a:spcBef>
              <a:buNone/>
            </a:pPr>
            <a:r>
              <a:rPr lang="en-US" sz="2400" dirty="0">
                <a:latin typeface="Times New Roman" panose="02020603050405020304" pitchFamily="18" charset="0"/>
                <a:cs typeface="Times New Roman" panose="02020603050405020304" pitchFamily="18" charset="0"/>
              </a:rPr>
              <a:t>Co Authors:  Igor Strakovsky*, Axel Schmidt, Olga Cortes, Marshall Scott</a:t>
            </a:r>
          </a:p>
          <a:p>
            <a:pPr marL="0" indent="0" algn="ctr">
              <a:spcBef>
                <a:spcPts val="0"/>
              </a:spcBef>
              <a:buNone/>
            </a:pPr>
            <a:endParaRPr lang="en-US" sz="2400" dirty="0">
              <a:latin typeface="Times New Roman" panose="02020603050405020304" pitchFamily="18" charset="0"/>
              <a:cs typeface="Times New Roman" panose="02020603050405020304" pitchFamily="18" charset="0"/>
            </a:endParaRPr>
          </a:p>
          <a:p>
            <a:pPr marL="0" indent="0" algn="ctr">
              <a:spcBef>
                <a:spcPts val="0"/>
              </a:spcBef>
              <a:buNone/>
            </a:pPr>
            <a:r>
              <a:rPr lang="en-US" sz="2400" dirty="0">
                <a:latin typeface="Times New Roman" panose="02020603050405020304" pitchFamily="18" charset="0"/>
                <a:cs typeface="Times New Roman" panose="02020603050405020304" pitchFamily="18" charset="0"/>
              </a:rPr>
              <a:t>GW Graduate Students:  Phoebe Sharp, Sara Ratliff, Erin Seroka, Izzy Illari, Peter </a:t>
            </a:r>
            <a:r>
              <a:rPr lang="en-US" sz="2400" dirty="0" err="1">
                <a:latin typeface="Times New Roman" panose="02020603050405020304" pitchFamily="18" charset="0"/>
                <a:cs typeface="Times New Roman" panose="02020603050405020304" pitchFamily="18" charset="0"/>
              </a:rPr>
              <a:t>Solazzo</a:t>
            </a:r>
            <a:r>
              <a:rPr lang="en-US" sz="2400" dirty="0">
                <a:latin typeface="Times New Roman" panose="02020603050405020304" pitchFamily="18" charset="0"/>
                <a:cs typeface="Times New Roman" panose="02020603050405020304" pitchFamily="18" charset="0"/>
              </a:rPr>
              <a:t>, Chan Kim, Giovanni Angelini.</a:t>
            </a:r>
          </a:p>
          <a:p>
            <a:pPr marL="0" indent="0" algn="ctr">
              <a:spcBef>
                <a:spcPts val="0"/>
              </a:spcBef>
              <a:buNone/>
            </a:pPr>
            <a:endParaRPr lang="en-US" sz="2400" dirty="0">
              <a:latin typeface="Times New Roman" panose="02020603050405020304" pitchFamily="18" charset="0"/>
              <a:cs typeface="Times New Roman" panose="02020603050405020304" pitchFamily="18" charset="0"/>
            </a:endParaRPr>
          </a:p>
          <a:p>
            <a:pPr marL="0" indent="0">
              <a:spcBef>
                <a:spcPts val="0"/>
              </a:spcBef>
              <a:buNone/>
            </a:pPr>
            <a:r>
              <a:rPr lang="en-US" sz="2400" dirty="0">
                <a:latin typeface="Times New Roman" panose="02020603050405020304" pitchFamily="18" charset="0"/>
                <a:cs typeface="Times New Roman" panose="02020603050405020304" pitchFamily="18" charset="0"/>
              </a:rPr>
              <a:t>* Thanks for the help in preparing slides </a:t>
            </a:r>
          </a:p>
        </p:txBody>
      </p:sp>
      <p:sp>
        <p:nvSpPr>
          <p:cNvPr id="4" name="Date Placeholder 3">
            <a:extLst>
              <a:ext uri="{FF2B5EF4-FFF2-40B4-BE49-F238E27FC236}">
                <a16:creationId xmlns:a16="http://schemas.microsoft.com/office/drawing/2014/main" id="{E04FC368-7E6D-63C7-D3E9-438A663051BD}"/>
              </a:ext>
            </a:extLst>
          </p:cNvPr>
          <p:cNvSpPr>
            <a:spLocks noGrp="1"/>
          </p:cNvSpPr>
          <p:nvPr>
            <p:ph type="dt" sz="half" idx="10"/>
          </p:nvPr>
        </p:nvSpPr>
        <p:spPr/>
        <p:txBody>
          <a:bodyPr/>
          <a:lstStyle/>
          <a:p>
            <a:fld id="{E476E056-EA0D-4311-9C0D-9CB07D88295C}" type="datetime1">
              <a:rPr lang="en-US" smtClean="0"/>
              <a:pPr/>
              <a:t>3/11/25</a:t>
            </a:fld>
            <a:endParaRPr lang="en-US" dirty="0"/>
          </a:p>
        </p:txBody>
      </p:sp>
      <p:sp>
        <p:nvSpPr>
          <p:cNvPr id="5" name="Slide Number Placeholder 4">
            <a:extLst>
              <a:ext uri="{FF2B5EF4-FFF2-40B4-BE49-F238E27FC236}">
                <a16:creationId xmlns:a16="http://schemas.microsoft.com/office/drawing/2014/main" id="{BE161D5B-6143-CC06-CDE8-BB0526FCAE6B}"/>
              </a:ext>
            </a:extLst>
          </p:cNvPr>
          <p:cNvSpPr>
            <a:spLocks noGrp="1"/>
          </p:cNvSpPr>
          <p:nvPr>
            <p:ph type="sldNum" sz="quarter" idx="12"/>
          </p:nvPr>
        </p:nvSpPr>
        <p:spPr/>
        <p:txBody>
          <a:bodyPr/>
          <a:lstStyle/>
          <a:p>
            <a:fld id="{1C9F895D-2C1A-46A8-B40B-B14E50EBC3DB}" type="slidenum">
              <a:rPr lang="en-US" smtClean="0"/>
              <a:pPr/>
              <a:t>1</a:t>
            </a:fld>
            <a:endParaRPr lang="en-US" dirty="0"/>
          </a:p>
        </p:txBody>
      </p:sp>
    </p:spTree>
    <p:extLst>
      <p:ext uri="{BB962C8B-B14F-4D97-AF65-F5344CB8AC3E}">
        <p14:creationId xmlns:p14="http://schemas.microsoft.com/office/powerpoint/2010/main" val="2112576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endParaRPr lang="en-US" dirty="0"/>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endParaRPr lang="en-US" dirty="0"/>
          </a:p>
        </p:txBody>
      </p:sp>
      <p:sp>
        <p:nvSpPr>
          <p:cNvPr id="10" name="Rectangle 9"/>
          <p:cNvSpPr/>
          <p:nvPr/>
        </p:nvSpPr>
        <p:spPr>
          <a:xfrm>
            <a:off x="228600" y="0"/>
            <a:ext cx="8915400" cy="1143000"/>
          </a:xfrm>
          <a:prstGeom prst="rect">
            <a:avLst/>
          </a:prstGeom>
          <a:solidFill>
            <a:schemeClr val="bg1"/>
          </a:solidFill>
          <a:ln>
            <a:solidFill>
              <a:schemeClr val="bg1"/>
            </a:solidFill>
          </a:ln>
        </p:spPr>
        <p:txBody>
          <a:bodyPr wrap="square">
            <a:spAutoFit/>
          </a:bodyPr>
          <a:lstStyle/>
          <a:p>
            <a:pPr algn="r"/>
            <a:r>
              <a:rPr lang="en-US" sz="4000" dirty="0">
                <a:solidFill>
                  <a:srgbClr val="0000FF"/>
                </a:solidFill>
                <a:latin typeface="Monotype Corsiva" pitchFamily="66" charset="0"/>
              </a:rPr>
              <a:t>World Neutral </a:t>
            </a:r>
            <a:r>
              <a:rPr lang="en-US" sz="3600" dirty="0">
                <a:solidFill>
                  <a:srgbClr val="0000FF"/>
                </a:solidFill>
                <a:latin typeface="Monotype Corsiva" pitchFamily="66" charset="0"/>
              </a:rPr>
              <a:t>&amp; </a:t>
            </a:r>
            <a:r>
              <a:rPr lang="en-US" sz="4000" dirty="0">
                <a:solidFill>
                  <a:srgbClr val="0000FF"/>
                </a:solidFill>
                <a:latin typeface="Monotype Corsiva" pitchFamily="66" charset="0"/>
              </a:rPr>
              <a:t>Charged PionPR </a:t>
            </a:r>
            <a:r>
              <a:rPr lang="en-US" sz="3600" dirty="0">
                <a:solidFill>
                  <a:srgbClr val="0000FF"/>
                </a:solidFill>
                <a:latin typeface="Monotype Corsiva" pitchFamily="66" charset="0"/>
              </a:rPr>
              <a:t>Data</a:t>
            </a:r>
          </a:p>
          <a:p>
            <a:pPr algn="ctr"/>
            <a:endParaRPr lang="en-US" sz="1400" dirty="0">
              <a:solidFill>
                <a:schemeClr val="bg1"/>
              </a:solidFill>
              <a:latin typeface="Monotype Corsiva" pitchFamily="66" charset="0"/>
            </a:endParaRPr>
          </a:p>
          <a:p>
            <a:pPr algn="ctr"/>
            <a:endParaRPr lang="en-US" sz="1400" dirty="0">
              <a:solidFill>
                <a:schemeClr val="bg1"/>
              </a:solidFill>
              <a:latin typeface="Monotype Corsiva" pitchFamily="66" charset="0"/>
            </a:endParaRPr>
          </a:p>
        </p:txBody>
      </p:sp>
      <p:sp>
        <p:nvSpPr>
          <p:cNvPr id="46" name="Rectangle 45"/>
          <p:cNvSpPr/>
          <p:nvPr/>
        </p:nvSpPr>
        <p:spPr>
          <a:xfrm>
            <a:off x="228600" y="1295400"/>
            <a:ext cx="1362874" cy="369332"/>
          </a:xfrm>
          <a:prstGeom prst="rect">
            <a:avLst/>
          </a:prstGeom>
          <a:solidFill>
            <a:schemeClr val="tx2">
              <a:lumMod val="60000"/>
              <a:lumOff val="40000"/>
            </a:schemeClr>
          </a:solidFill>
        </p:spPr>
        <p:txBody>
          <a:bodyPr wrap="none">
            <a:spAutoFit/>
          </a:bodyPr>
          <a:lstStyle/>
          <a:p>
            <a:pPr algn="ctr"/>
            <a:r>
              <a:rPr lang="en-US" b="1" dirty="0">
                <a:solidFill>
                  <a:schemeClr val="bg1"/>
                </a:solidFill>
              </a:rPr>
              <a:t>W &lt; </a:t>
            </a:r>
            <a:r>
              <a:rPr lang="en-US" b="1" dirty="0">
                <a:solidFill>
                  <a:srgbClr val="FFFF00"/>
                </a:solidFill>
              </a:rPr>
              <a:t>2.5</a:t>
            </a:r>
            <a:r>
              <a:rPr lang="en-US" b="1" dirty="0">
                <a:solidFill>
                  <a:schemeClr val="bg1"/>
                </a:solidFill>
              </a:rPr>
              <a:t> GeV</a:t>
            </a:r>
          </a:p>
        </p:txBody>
      </p:sp>
      <p:pic>
        <p:nvPicPr>
          <p:cNvPr id="59" name="Picture 3"/>
          <p:cNvPicPr>
            <a:picLocks noChangeAspect="1" noChangeArrowheads="1"/>
          </p:cNvPicPr>
          <p:nvPr/>
        </p:nvPicPr>
        <p:blipFill>
          <a:blip r:embed="rId3" cstate="print">
            <a:lum bright="-15000" contrast="40000"/>
          </a:blip>
          <a:srcRect/>
          <a:stretch>
            <a:fillRect/>
          </a:stretch>
        </p:blipFill>
        <p:spPr bwMode="auto">
          <a:xfrm>
            <a:off x="0" y="-16041"/>
            <a:ext cx="1591474" cy="1097318"/>
          </a:xfrm>
          <a:prstGeom prst="rect">
            <a:avLst/>
          </a:prstGeom>
          <a:noFill/>
          <a:ln w="9525">
            <a:noFill/>
            <a:miter lim="800000"/>
            <a:headEnd/>
            <a:tailEnd/>
          </a:ln>
        </p:spPr>
      </p:pic>
      <p:sp>
        <p:nvSpPr>
          <p:cNvPr id="67" name="TextBox 66"/>
          <p:cNvSpPr txBox="1"/>
          <p:nvPr/>
        </p:nvSpPr>
        <p:spPr>
          <a:xfrm>
            <a:off x="2481332" y="1096811"/>
            <a:ext cx="452368" cy="307777"/>
          </a:xfrm>
          <a:prstGeom prst="rect">
            <a:avLst/>
          </a:prstGeom>
          <a:noFill/>
          <a:ln>
            <a:solidFill>
              <a:schemeClr val="bg1"/>
            </a:solidFill>
          </a:ln>
        </p:spPr>
        <p:txBody>
          <a:bodyPr wrap="none" rtlCol="0">
            <a:spAutoFit/>
          </a:bodyPr>
          <a:lstStyle/>
          <a:p>
            <a:r>
              <a:rPr lang="en-US" sz="1400" b="1" dirty="0">
                <a:solidFill>
                  <a:srgbClr val="0000CC"/>
                </a:solidFill>
              </a:rPr>
              <a:t>Full</a:t>
            </a:r>
          </a:p>
        </p:txBody>
      </p:sp>
      <p:sp>
        <p:nvSpPr>
          <p:cNvPr id="68" name="TextBox 67"/>
          <p:cNvSpPr txBox="1"/>
          <p:nvPr/>
        </p:nvSpPr>
        <p:spPr>
          <a:xfrm>
            <a:off x="4176365" y="1085732"/>
            <a:ext cx="632224" cy="307777"/>
          </a:xfrm>
          <a:prstGeom prst="rect">
            <a:avLst/>
          </a:prstGeom>
          <a:noFill/>
          <a:ln>
            <a:solidFill>
              <a:schemeClr val="bg1"/>
            </a:solidFill>
          </a:ln>
        </p:spPr>
        <p:txBody>
          <a:bodyPr wrap="none" rtlCol="0">
            <a:spAutoFit/>
          </a:bodyPr>
          <a:lstStyle/>
          <a:p>
            <a:r>
              <a:rPr lang="en-US" sz="1400" b="1" dirty="0">
                <a:solidFill>
                  <a:srgbClr val="FF0000"/>
                </a:solidFill>
              </a:rPr>
              <a:t>UnPol</a:t>
            </a:r>
          </a:p>
        </p:txBody>
      </p:sp>
      <p:sp>
        <p:nvSpPr>
          <p:cNvPr id="69" name="TextBox 68"/>
          <p:cNvSpPr txBox="1"/>
          <p:nvPr/>
        </p:nvSpPr>
        <p:spPr>
          <a:xfrm>
            <a:off x="6020674" y="1098716"/>
            <a:ext cx="419025" cy="307777"/>
          </a:xfrm>
          <a:prstGeom prst="rect">
            <a:avLst/>
          </a:prstGeom>
          <a:noFill/>
          <a:ln>
            <a:solidFill>
              <a:schemeClr val="bg1"/>
            </a:solidFill>
          </a:ln>
        </p:spPr>
        <p:txBody>
          <a:bodyPr wrap="none" rtlCol="0">
            <a:spAutoFit/>
          </a:bodyPr>
          <a:lstStyle/>
          <a:p>
            <a:r>
              <a:rPr lang="en-US" sz="1400" b="1" dirty="0">
                <a:solidFill>
                  <a:srgbClr val="009644"/>
                </a:solidFill>
              </a:rPr>
              <a:t>Pol</a:t>
            </a:r>
          </a:p>
        </p:txBody>
      </p:sp>
      <p:sp>
        <p:nvSpPr>
          <p:cNvPr id="70" name="Right Arrow 69"/>
          <p:cNvSpPr/>
          <p:nvPr/>
        </p:nvSpPr>
        <p:spPr>
          <a:xfrm>
            <a:off x="304800" y="1752600"/>
            <a:ext cx="1295400" cy="533400"/>
          </a:xfrm>
          <a:prstGeom prst="rightArrow">
            <a:avLst/>
          </a:prstGeom>
          <a:solidFill>
            <a:srgbClr val="FFFF00"/>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00CC"/>
              </a:solidFill>
              <a:latin typeface="Symbol" pitchFamily="18" charset="2"/>
            </a:endParaRPr>
          </a:p>
          <a:p>
            <a:pPr algn="ctr"/>
            <a:r>
              <a:rPr lang="en-US" b="1" dirty="0">
                <a:solidFill>
                  <a:srgbClr val="FF0000"/>
                </a:solidFill>
                <a:latin typeface="Symbol" pitchFamily="18" charset="2"/>
              </a:rPr>
              <a:t>g</a:t>
            </a:r>
            <a:r>
              <a:rPr lang="en-US" b="1" dirty="0">
                <a:solidFill>
                  <a:srgbClr val="FF0000"/>
                </a:solidFill>
              </a:rPr>
              <a:t>p</a:t>
            </a:r>
            <a:r>
              <a:rPr lang="en-US" b="1" dirty="0">
                <a:solidFill>
                  <a:srgbClr val="FF0000"/>
                </a:solidFill>
                <a:latin typeface="Freestyle Script" pitchFamily="66" charset="0"/>
                <a:sym typeface="Wingdings" pitchFamily="2" charset="2"/>
              </a:rPr>
              <a:t>→</a:t>
            </a:r>
            <a:r>
              <a:rPr lang="en-US" b="1" dirty="0">
                <a:solidFill>
                  <a:srgbClr val="FF0000"/>
                </a:solidFill>
                <a:latin typeface="Symbol" pitchFamily="18" charset="2"/>
                <a:sym typeface="Wingdings" pitchFamily="2" charset="2"/>
              </a:rPr>
              <a:t>p</a:t>
            </a:r>
            <a:r>
              <a:rPr lang="en-US" b="1" baseline="30000" dirty="0">
                <a:solidFill>
                  <a:srgbClr val="FF0000"/>
                </a:solidFill>
                <a:latin typeface="Symbol" pitchFamily="18" charset="2"/>
              </a:rPr>
              <a:t>0</a:t>
            </a:r>
            <a:r>
              <a:rPr lang="en-US" b="1" dirty="0">
                <a:solidFill>
                  <a:srgbClr val="FF0000"/>
                </a:solidFill>
                <a:sym typeface="Wingdings" pitchFamily="2" charset="2"/>
              </a:rPr>
              <a:t>p</a:t>
            </a:r>
            <a:endParaRPr lang="en-US" b="1" dirty="0">
              <a:solidFill>
                <a:srgbClr val="FF0000"/>
              </a:solidFill>
            </a:endParaRPr>
          </a:p>
          <a:p>
            <a:pPr algn="ctr"/>
            <a:endParaRPr lang="en-US" b="1" dirty="0">
              <a:solidFill>
                <a:srgbClr val="FF0000"/>
              </a:solidFill>
            </a:endParaRPr>
          </a:p>
        </p:txBody>
      </p:sp>
      <p:sp>
        <p:nvSpPr>
          <p:cNvPr id="71" name="Right Arrow 70"/>
          <p:cNvSpPr/>
          <p:nvPr/>
        </p:nvSpPr>
        <p:spPr>
          <a:xfrm>
            <a:off x="304800" y="2895600"/>
            <a:ext cx="1295400" cy="533400"/>
          </a:xfrm>
          <a:prstGeom prst="rightArrow">
            <a:avLst/>
          </a:prstGeom>
          <a:solidFill>
            <a:srgbClr val="FFFF00"/>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00CC"/>
              </a:solidFill>
              <a:latin typeface="Symbol" pitchFamily="18" charset="2"/>
            </a:endParaRPr>
          </a:p>
          <a:p>
            <a:pPr algn="ctr"/>
            <a:r>
              <a:rPr lang="en-US" b="1" dirty="0">
                <a:solidFill>
                  <a:srgbClr val="FF0000"/>
                </a:solidFill>
                <a:latin typeface="Symbol" pitchFamily="18" charset="2"/>
              </a:rPr>
              <a:t>g</a:t>
            </a:r>
            <a:r>
              <a:rPr lang="en-US" b="1" dirty="0">
                <a:solidFill>
                  <a:srgbClr val="FF0000"/>
                </a:solidFill>
              </a:rPr>
              <a:t>p</a:t>
            </a:r>
            <a:r>
              <a:rPr lang="en-US" b="1" dirty="0">
                <a:solidFill>
                  <a:srgbClr val="FF0000"/>
                </a:solidFill>
                <a:latin typeface="Freestyle Script" pitchFamily="66" charset="0"/>
                <a:sym typeface="Wingdings" pitchFamily="2" charset="2"/>
              </a:rPr>
              <a:t>→</a:t>
            </a:r>
            <a:r>
              <a:rPr lang="en-US" b="1" dirty="0">
                <a:solidFill>
                  <a:srgbClr val="FF0000"/>
                </a:solidFill>
                <a:latin typeface="Symbol" pitchFamily="18" charset="2"/>
                <a:sym typeface="Wingdings" pitchFamily="2" charset="2"/>
              </a:rPr>
              <a:t>p</a:t>
            </a:r>
            <a:r>
              <a:rPr lang="en-US" b="1" baseline="30000" dirty="0">
                <a:solidFill>
                  <a:srgbClr val="FF0000"/>
                </a:solidFill>
                <a:latin typeface="Symbol" pitchFamily="18" charset="2"/>
              </a:rPr>
              <a:t>+</a:t>
            </a:r>
            <a:r>
              <a:rPr lang="en-US" b="1" dirty="0">
                <a:solidFill>
                  <a:srgbClr val="FF0000"/>
                </a:solidFill>
                <a:sym typeface="Wingdings" pitchFamily="2" charset="2"/>
              </a:rPr>
              <a:t>n</a:t>
            </a:r>
            <a:endParaRPr lang="en-US" b="1" dirty="0">
              <a:solidFill>
                <a:srgbClr val="FF0000"/>
              </a:solidFill>
            </a:endParaRPr>
          </a:p>
          <a:p>
            <a:pPr algn="ctr"/>
            <a:endParaRPr lang="en-US" b="1" dirty="0">
              <a:solidFill>
                <a:srgbClr val="FF0000"/>
              </a:solidFill>
            </a:endParaRPr>
          </a:p>
        </p:txBody>
      </p:sp>
      <p:sp>
        <p:nvSpPr>
          <p:cNvPr id="72" name="Right Arrow 71"/>
          <p:cNvSpPr/>
          <p:nvPr/>
        </p:nvSpPr>
        <p:spPr>
          <a:xfrm>
            <a:off x="381000" y="4267200"/>
            <a:ext cx="1295400" cy="533400"/>
          </a:xfrm>
          <a:prstGeom prst="rightArrow">
            <a:avLst/>
          </a:prstGeom>
          <a:solidFill>
            <a:srgbClr val="FFFF00"/>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00CC"/>
              </a:solidFill>
              <a:latin typeface="Symbol" pitchFamily="18" charset="2"/>
            </a:endParaRPr>
          </a:p>
          <a:p>
            <a:pPr algn="ctr"/>
            <a:r>
              <a:rPr lang="en-US" b="1" dirty="0">
                <a:solidFill>
                  <a:srgbClr val="0000CC"/>
                </a:solidFill>
                <a:latin typeface="Symbol" pitchFamily="18" charset="2"/>
              </a:rPr>
              <a:t>g</a:t>
            </a:r>
            <a:r>
              <a:rPr lang="en-US" b="1" dirty="0">
                <a:solidFill>
                  <a:srgbClr val="0000CC"/>
                </a:solidFill>
              </a:rPr>
              <a:t>n</a:t>
            </a:r>
            <a:r>
              <a:rPr lang="en-US" b="1" dirty="0">
                <a:solidFill>
                  <a:srgbClr val="0000CC"/>
                </a:solidFill>
                <a:latin typeface="Freestyle Script" pitchFamily="66" charset="0"/>
                <a:sym typeface="Wingdings" pitchFamily="2" charset="2"/>
              </a:rPr>
              <a:t>→</a:t>
            </a:r>
            <a:r>
              <a:rPr lang="en-US" b="1" dirty="0">
                <a:solidFill>
                  <a:srgbClr val="0000CC"/>
                </a:solidFill>
                <a:latin typeface="Symbol" pitchFamily="18" charset="2"/>
                <a:sym typeface="Wingdings" pitchFamily="2" charset="2"/>
              </a:rPr>
              <a:t>p</a:t>
            </a:r>
            <a:r>
              <a:rPr lang="en-US" b="1" baseline="30000" dirty="0">
                <a:solidFill>
                  <a:srgbClr val="0000CC"/>
                </a:solidFill>
                <a:latin typeface="Symbol" pitchFamily="18" charset="2"/>
                <a:sym typeface="Wingdings" pitchFamily="2" charset="2"/>
              </a:rPr>
              <a:t>-</a:t>
            </a:r>
            <a:r>
              <a:rPr lang="en-US" b="1" dirty="0">
                <a:solidFill>
                  <a:srgbClr val="0000CC"/>
                </a:solidFill>
                <a:sym typeface="Wingdings" pitchFamily="2" charset="2"/>
              </a:rPr>
              <a:t>p</a:t>
            </a:r>
            <a:endParaRPr lang="en-US" b="1" dirty="0">
              <a:solidFill>
                <a:srgbClr val="0000CC"/>
              </a:solidFill>
            </a:endParaRPr>
          </a:p>
          <a:p>
            <a:pPr algn="ctr"/>
            <a:endParaRPr lang="en-US" b="1" dirty="0">
              <a:solidFill>
                <a:srgbClr val="FF0000"/>
              </a:solidFill>
            </a:endParaRPr>
          </a:p>
        </p:txBody>
      </p:sp>
      <p:sp>
        <p:nvSpPr>
          <p:cNvPr id="73" name="Right Arrow 72"/>
          <p:cNvSpPr/>
          <p:nvPr/>
        </p:nvSpPr>
        <p:spPr>
          <a:xfrm>
            <a:off x="381000" y="5410200"/>
            <a:ext cx="1295400" cy="533400"/>
          </a:xfrm>
          <a:prstGeom prst="rightArrow">
            <a:avLst/>
          </a:prstGeom>
          <a:solidFill>
            <a:srgbClr val="FFFF00"/>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00CC"/>
              </a:solidFill>
              <a:latin typeface="Symbol" pitchFamily="18" charset="2"/>
            </a:endParaRPr>
          </a:p>
          <a:p>
            <a:pPr algn="ctr"/>
            <a:r>
              <a:rPr lang="en-US" b="1" dirty="0">
                <a:solidFill>
                  <a:srgbClr val="0000CC"/>
                </a:solidFill>
                <a:latin typeface="Symbol" pitchFamily="18" charset="2"/>
              </a:rPr>
              <a:t>g</a:t>
            </a:r>
            <a:r>
              <a:rPr lang="en-US" b="1" dirty="0">
                <a:solidFill>
                  <a:srgbClr val="0000CC"/>
                </a:solidFill>
              </a:rPr>
              <a:t>n</a:t>
            </a:r>
            <a:r>
              <a:rPr lang="en-US" b="1" dirty="0">
                <a:solidFill>
                  <a:srgbClr val="0000CC"/>
                </a:solidFill>
                <a:latin typeface="Freestyle Script" pitchFamily="66" charset="0"/>
                <a:sym typeface="Wingdings" pitchFamily="2" charset="2"/>
              </a:rPr>
              <a:t>→</a:t>
            </a:r>
            <a:r>
              <a:rPr lang="en-US" b="1" dirty="0">
                <a:solidFill>
                  <a:srgbClr val="0000CC"/>
                </a:solidFill>
                <a:latin typeface="Symbol" pitchFamily="18" charset="2"/>
                <a:sym typeface="Wingdings" pitchFamily="2" charset="2"/>
              </a:rPr>
              <a:t>p</a:t>
            </a:r>
            <a:r>
              <a:rPr lang="en-US" b="1" baseline="30000" dirty="0">
                <a:solidFill>
                  <a:srgbClr val="0000CC"/>
                </a:solidFill>
                <a:latin typeface="Symbol" pitchFamily="18" charset="2"/>
                <a:sym typeface="Wingdings" pitchFamily="2" charset="2"/>
              </a:rPr>
              <a:t>0</a:t>
            </a:r>
            <a:r>
              <a:rPr lang="en-US" b="1" dirty="0">
                <a:solidFill>
                  <a:srgbClr val="0000CC"/>
                </a:solidFill>
                <a:sym typeface="Wingdings" pitchFamily="2" charset="2"/>
              </a:rPr>
              <a:t>n</a:t>
            </a:r>
            <a:endParaRPr lang="en-US" b="1" dirty="0">
              <a:solidFill>
                <a:srgbClr val="0000CC"/>
              </a:solidFill>
            </a:endParaRPr>
          </a:p>
          <a:p>
            <a:pPr algn="ctr"/>
            <a:endParaRPr lang="en-US" b="1" dirty="0">
              <a:solidFill>
                <a:srgbClr val="FF0000"/>
              </a:solidFill>
            </a:endParaRPr>
          </a:p>
        </p:txBody>
      </p:sp>
      <p:sp>
        <p:nvSpPr>
          <p:cNvPr id="24" name="Hexagon 23"/>
          <p:cNvSpPr/>
          <p:nvPr/>
        </p:nvSpPr>
        <p:spPr>
          <a:xfrm>
            <a:off x="2364616" y="1099788"/>
            <a:ext cx="685800" cy="304800"/>
          </a:xfrm>
          <a:prstGeom prst="hexagon">
            <a:avLst/>
          </a:prstGeom>
          <a:noFill/>
          <a:ln>
            <a:solidFill>
              <a:srgbClr val="77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p:cNvSpPr/>
          <p:nvPr/>
        </p:nvSpPr>
        <p:spPr>
          <a:xfrm>
            <a:off x="4134287" y="1095333"/>
            <a:ext cx="685800" cy="304800"/>
          </a:xfrm>
          <a:prstGeom prst="hexagon">
            <a:avLst/>
          </a:prstGeom>
          <a:noFill/>
          <a:ln>
            <a:solidFill>
              <a:srgbClr val="77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25"/>
          <p:cNvSpPr/>
          <p:nvPr/>
        </p:nvSpPr>
        <p:spPr>
          <a:xfrm>
            <a:off x="5887286" y="1083578"/>
            <a:ext cx="685800" cy="304800"/>
          </a:xfrm>
          <a:prstGeom prst="hexagon">
            <a:avLst/>
          </a:prstGeom>
          <a:noFill/>
          <a:ln>
            <a:solidFill>
              <a:srgbClr val="77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6083"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1680130" y="1447800"/>
            <a:ext cx="5422196" cy="2513261"/>
          </a:xfrm>
          <a:prstGeom prst="rect">
            <a:avLst/>
          </a:prstGeom>
          <a:noFill/>
          <a:ln w="9525">
            <a:noFill/>
            <a:miter lim="800000"/>
            <a:headEnd/>
            <a:tailEnd/>
          </a:ln>
        </p:spPr>
      </p:pic>
      <p:pic>
        <p:nvPicPr>
          <p:cNvPr id="686084"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Lst>
          </a:blip>
          <a:srcRect/>
          <a:stretch>
            <a:fillRect/>
          </a:stretch>
        </p:blipFill>
        <p:spPr bwMode="auto">
          <a:xfrm>
            <a:off x="1719213" y="3934589"/>
            <a:ext cx="5471769" cy="2590800"/>
          </a:xfrm>
          <a:prstGeom prst="rect">
            <a:avLst/>
          </a:prstGeom>
          <a:noFill/>
          <a:ln w="9525">
            <a:noFill/>
            <a:miter lim="800000"/>
            <a:headEnd/>
            <a:tailEnd/>
          </a:ln>
        </p:spPr>
      </p:pic>
      <p:sp>
        <p:nvSpPr>
          <p:cNvPr id="2" name="TextBox 1"/>
          <p:cNvSpPr txBox="1"/>
          <p:nvPr/>
        </p:nvSpPr>
        <p:spPr>
          <a:xfrm>
            <a:off x="7036904" y="1516509"/>
            <a:ext cx="2069797" cy="369332"/>
          </a:xfrm>
          <a:prstGeom prst="rect">
            <a:avLst/>
          </a:prstGeom>
          <a:solidFill>
            <a:schemeClr val="bg1"/>
          </a:solidFill>
        </p:spPr>
        <p:txBody>
          <a:bodyPr wrap="none" rtlCol="0">
            <a:spAutoFit/>
          </a:bodyPr>
          <a:lstStyle/>
          <a:p>
            <a:r>
              <a:rPr lang="en-US" b="1" dirty="0">
                <a:solidFill>
                  <a:srgbClr val="0000FF"/>
                </a:solidFill>
                <a:highlight>
                  <a:srgbClr val="FFE4C9"/>
                </a:highlight>
              </a:rPr>
              <a:t>25858</a:t>
            </a:r>
            <a:r>
              <a:rPr lang="en-US" b="1" dirty="0">
                <a:highlight>
                  <a:srgbClr val="FFE4C9"/>
                </a:highlight>
                <a:latin typeface="Symbol" panose="05050102010706020507" pitchFamily="18" charset="2"/>
              </a:rPr>
              <a:t>-</a:t>
            </a:r>
            <a:r>
              <a:rPr lang="en-US" b="1" dirty="0">
                <a:solidFill>
                  <a:srgbClr val="FF0000"/>
                </a:solidFill>
                <a:highlight>
                  <a:srgbClr val="FFE4C9"/>
                </a:highlight>
              </a:rPr>
              <a:t>19768</a:t>
            </a:r>
            <a:r>
              <a:rPr lang="en-US" b="1" dirty="0">
                <a:highlight>
                  <a:srgbClr val="FFE4C9"/>
                </a:highlight>
                <a:latin typeface="Symbol" panose="05050102010706020507" pitchFamily="18" charset="2"/>
              </a:rPr>
              <a:t>-</a:t>
            </a:r>
            <a:r>
              <a:rPr lang="en-US" b="1" dirty="0">
                <a:solidFill>
                  <a:srgbClr val="00B050"/>
                </a:solidFill>
                <a:highlight>
                  <a:srgbClr val="FFE4C9"/>
                </a:highlight>
              </a:rPr>
              <a:t>6090</a:t>
            </a:r>
          </a:p>
        </p:txBody>
      </p:sp>
      <p:sp>
        <p:nvSpPr>
          <p:cNvPr id="3" name="TextBox 2"/>
          <p:cNvSpPr txBox="1"/>
          <p:nvPr/>
        </p:nvSpPr>
        <p:spPr>
          <a:xfrm>
            <a:off x="7051118" y="2786683"/>
            <a:ext cx="2092882" cy="382332"/>
          </a:xfrm>
          <a:prstGeom prst="rect">
            <a:avLst/>
          </a:prstGeom>
          <a:solidFill>
            <a:schemeClr val="bg1"/>
          </a:solidFill>
        </p:spPr>
        <p:txBody>
          <a:bodyPr wrap="square" rtlCol="0">
            <a:spAutoFit/>
          </a:bodyPr>
          <a:lstStyle/>
          <a:p>
            <a:r>
              <a:rPr lang="en-US" b="1" dirty="0">
                <a:solidFill>
                  <a:srgbClr val="0000FF"/>
                </a:solidFill>
              </a:rPr>
              <a:t> </a:t>
            </a:r>
            <a:r>
              <a:rPr lang="en-US" b="1" dirty="0">
                <a:solidFill>
                  <a:srgbClr val="0000FF"/>
                </a:solidFill>
                <a:highlight>
                  <a:srgbClr val="FFE4C9"/>
                </a:highlight>
              </a:rPr>
              <a:t>9859</a:t>
            </a:r>
            <a:r>
              <a:rPr lang="en-US" b="1" dirty="0">
                <a:highlight>
                  <a:srgbClr val="FFE4C9"/>
                </a:highlight>
                <a:latin typeface="Symbol" panose="05050102010706020507" pitchFamily="18" charset="2"/>
              </a:rPr>
              <a:t>-  </a:t>
            </a:r>
            <a:r>
              <a:rPr lang="en-US" b="1" dirty="0">
                <a:solidFill>
                  <a:srgbClr val="FF0000"/>
                </a:solidFill>
                <a:highlight>
                  <a:srgbClr val="FFE4C9"/>
                </a:highlight>
              </a:rPr>
              <a:t>6078</a:t>
            </a:r>
            <a:r>
              <a:rPr lang="en-US" b="1" dirty="0">
                <a:highlight>
                  <a:srgbClr val="FFE4C9"/>
                </a:highlight>
                <a:latin typeface="Symbol" panose="05050102010706020507" pitchFamily="18" charset="2"/>
              </a:rPr>
              <a:t>-</a:t>
            </a:r>
            <a:r>
              <a:rPr lang="en-US" b="1" dirty="0">
                <a:solidFill>
                  <a:srgbClr val="00B050"/>
                </a:solidFill>
                <a:highlight>
                  <a:srgbClr val="FFE4C9"/>
                </a:highlight>
              </a:rPr>
              <a:t>3781</a:t>
            </a:r>
          </a:p>
        </p:txBody>
      </p:sp>
      <p:sp>
        <p:nvSpPr>
          <p:cNvPr id="4" name="TextBox 3"/>
          <p:cNvSpPr txBox="1"/>
          <p:nvPr/>
        </p:nvSpPr>
        <p:spPr>
          <a:xfrm>
            <a:off x="7102326" y="3981016"/>
            <a:ext cx="2012089" cy="369332"/>
          </a:xfrm>
          <a:prstGeom prst="rect">
            <a:avLst/>
          </a:prstGeom>
          <a:solidFill>
            <a:schemeClr val="bg1"/>
          </a:solidFill>
        </p:spPr>
        <p:txBody>
          <a:bodyPr wrap="none" rtlCol="0">
            <a:spAutoFit/>
          </a:bodyPr>
          <a:lstStyle/>
          <a:p>
            <a:r>
              <a:rPr lang="en-US" b="1" dirty="0">
                <a:solidFill>
                  <a:srgbClr val="0000FF"/>
                </a:solidFill>
                <a:highlight>
                  <a:srgbClr val="FFE4C9"/>
                </a:highlight>
              </a:rPr>
              <a:t>11856</a:t>
            </a:r>
            <a:r>
              <a:rPr lang="en-US" b="1" dirty="0">
                <a:highlight>
                  <a:srgbClr val="FFE4C9"/>
                </a:highlight>
                <a:latin typeface="Symbol" panose="05050102010706020507" pitchFamily="18" charset="2"/>
              </a:rPr>
              <a:t>-</a:t>
            </a:r>
            <a:r>
              <a:rPr lang="en-US" b="1" dirty="0">
                <a:solidFill>
                  <a:srgbClr val="FF0000"/>
                </a:solidFill>
                <a:highlight>
                  <a:srgbClr val="FFE4C9"/>
                </a:highlight>
              </a:rPr>
              <a:t>11092</a:t>
            </a:r>
            <a:r>
              <a:rPr lang="en-US" b="1" dirty="0">
                <a:highlight>
                  <a:srgbClr val="FFE4C9"/>
                </a:highlight>
                <a:latin typeface="Symbol" panose="05050102010706020507" pitchFamily="18" charset="2"/>
              </a:rPr>
              <a:t>-</a:t>
            </a:r>
            <a:r>
              <a:rPr lang="en-US" b="1" dirty="0">
                <a:highlight>
                  <a:srgbClr val="FFE4C9"/>
                </a:highlight>
              </a:rPr>
              <a:t> </a:t>
            </a:r>
            <a:r>
              <a:rPr lang="en-US" b="1" dirty="0">
                <a:solidFill>
                  <a:srgbClr val="00B050"/>
                </a:solidFill>
                <a:highlight>
                  <a:srgbClr val="FFE4C9"/>
                </a:highlight>
              </a:rPr>
              <a:t>764</a:t>
            </a:r>
          </a:p>
        </p:txBody>
      </p:sp>
      <p:sp>
        <p:nvSpPr>
          <p:cNvPr id="5" name="TextBox 4"/>
          <p:cNvSpPr txBox="1"/>
          <p:nvPr/>
        </p:nvSpPr>
        <p:spPr>
          <a:xfrm>
            <a:off x="7083730" y="5222590"/>
            <a:ext cx="2032973" cy="369332"/>
          </a:xfrm>
          <a:prstGeom prst="rect">
            <a:avLst/>
          </a:prstGeom>
          <a:solidFill>
            <a:schemeClr val="bg1"/>
          </a:solidFill>
        </p:spPr>
        <p:txBody>
          <a:bodyPr wrap="square" rtlCol="0">
            <a:spAutoFit/>
          </a:bodyPr>
          <a:lstStyle/>
          <a:p>
            <a:r>
              <a:rPr lang="en-US" b="1" dirty="0">
                <a:solidFill>
                  <a:srgbClr val="0000FF"/>
                </a:solidFill>
                <a:highlight>
                  <a:srgbClr val="FFE4C9"/>
                </a:highlight>
              </a:rPr>
              <a:t>     364</a:t>
            </a:r>
            <a:r>
              <a:rPr lang="en-US" b="1" dirty="0">
                <a:highlight>
                  <a:srgbClr val="FFE4C9"/>
                </a:highlight>
                <a:latin typeface="Symbol" panose="05050102010706020507" pitchFamily="18" charset="2"/>
              </a:rPr>
              <a:t>-</a:t>
            </a:r>
            <a:r>
              <a:rPr lang="en-US" b="1" dirty="0">
                <a:highlight>
                  <a:srgbClr val="FFE4C9"/>
                </a:highlight>
              </a:rPr>
              <a:t>   </a:t>
            </a:r>
            <a:r>
              <a:rPr lang="en-US" b="1" dirty="0">
                <a:solidFill>
                  <a:srgbClr val="FF0000"/>
                </a:solidFill>
                <a:highlight>
                  <a:srgbClr val="FFE4C9"/>
                </a:highlight>
              </a:rPr>
              <a:t>148</a:t>
            </a:r>
            <a:r>
              <a:rPr lang="en-US" b="1" dirty="0">
                <a:highlight>
                  <a:srgbClr val="FFE4C9"/>
                </a:highlight>
                <a:latin typeface="Symbol" panose="05050102010706020507" pitchFamily="18" charset="2"/>
              </a:rPr>
              <a:t>- </a:t>
            </a:r>
            <a:r>
              <a:rPr lang="en-US" b="1" dirty="0">
                <a:solidFill>
                  <a:srgbClr val="00B050"/>
                </a:solidFill>
                <a:highlight>
                  <a:srgbClr val="FFE4C9"/>
                </a:highlight>
              </a:rPr>
              <a:t>216</a:t>
            </a:r>
          </a:p>
        </p:txBody>
      </p:sp>
      <p:sp>
        <p:nvSpPr>
          <p:cNvPr id="7" name="TextBox 6"/>
          <p:cNvSpPr txBox="1"/>
          <p:nvPr/>
        </p:nvSpPr>
        <p:spPr>
          <a:xfrm>
            <a:off x="7778847" y="1049776"/>
            <a:ext cx="652743" cy="369332"/>
          </a:xfrm>
          <a:prstGeom prst="rect">
            <a:avLst/>
          </a:prstGeom>
          <a:noFill/>
        </p:spPr>
        <p:txBody>
          <a:bodyPr wrap="none" rtlCol="0">
            <a:spAutoFit/>
          </a:bodyPr>
          <a:lstStyle/>
          <a:p>
            <a:r>
              <a:rPr lang="en-US" b="1" dirty="0">
                <a:solidFill>
                  <a:srgbClr val="0000CC"/>
                </a:solidFill>
                <a:highlight>
                  <a:srgbClr val="FFFF00"/>
                </a:highlight>
              </a:rPr>
              <a:t>2017</a:t>
            </a:r>
          </a:p>
        </p:txBody>
      </p:sp>
      <p:sp>
        <p:nvSpPr>
          <p:cNvPr id="35" name="Right Arrow 46">
            <a:extLst>
              <a:ext uri="{FF2B5EF4-FFF2-40B4-BE49-F238E27FC236}">
                <a16:creationId xmlns:a16="http://schemas.microsoft.com/office/drawing/2014/main" id="{513E9D3C-8BDF-4B89-B963-84F7131F5EA6}"/>
              </a:ext>
            </a:extLst>
          </p:cNvPr>
          <p:cNvSpPr/>
          <p:nvPr/>
        </p:nvSpPr>
        <p:spPr>
          <a:xfrm rot="8401671" flipV="1">
            <a:off x="6492232" y="834594"/>
            <a:ext cx="1308846" cy="510268"/>
          </a:xfrm>
          <a:prstGeom prst="rightArrow">
            <a:avLst/>
          </a:prstGeom>
          <a:solidFill>
            <a:srgbClr val="00FFFF"/>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1449049" y="558334"/>
            <a:ext cx="7728974" cy="307777"/>
          </a:xfrm>
          <a:prstGeom prst="rect">
            <a:avLst/>
          </a:prstGeom>
          <a:noFill/>
        </p:spPr>
        <p:txBody>
          <a:bodyPr wrap="none" rtlCol="0">
            <a:spAutoFit/>
          </a:bodyPr>
          <a:lstStyle/>
          <a:p>
            <a:pPr algn="r"/>
            <a:r>
              <a:rPr lang="en-US" sz="1400" dirty="0">
                <a:highlight>
                  <a:srgbClr val="FFFF00"/>
                </a:highlight>
              </a:rPr>
              <a:t>W.J. Briscoe, M. </a:t>
            </a:r>
            <a:r>
              <a:rPr lang="en-US" sz="1400" dirty="0" err="1">
                <a:highlight>
                  <a:srgbClr val="FFFF00"/>
                </a:highlight>
              </a:rPr>
              <a:t>Doring</a:t>
            </a:r>
            <a:r>
              <a:rPr lang="en-US" sz="1400" dirty="0">
                <a:highlight>
                  <a:srgbClr val="FFFF00"/>
                </a:highlight>
              </a:rPr>
              <a:t>, H. </a:t>
            </a:r>
            <a:r>
              <a:rPr lang="en-US" sz="1400" dirty="0" err="1">
                <a:highlight>
                  <a:srgbClr val="FFFF00"/>
                </a:highlight>
              </a:rPr>
              <a:t>Haberzettl</a:t>
            </a:r>
            <a:r>
              <a:rPr lang="en-US" sz="1400" dirty="0">
                <a:highlight>
                  <a:srgbClr val="FFFF00"/>
                </a:highlight>
              </a:rPr>
              <a:t>, M. Manley, M. </a:t>
            </a:r>
            <a:r>
              <a:rPr lang="en-US" sz="1400" dirty="0" err="1">
                <a:highlight>
                  <a:srgbClr val="FFFF00"/>
                </a:highlight>
              </a:rPr>
              <a:t>Naruki</a:t>
            </a:r>
            <a:r>
              <a:rPr lang="en-US" sz="1400" dirty="0">
                <a:highlight>
                  <a:srgbClr val="FFFF00"/>
                </a:highlight>
              </a:rPr>
              <a:t>, IS, E. Swanson, </a:t>
            </a:r>
            <a:r>
              <a:rPr lang="en-US" sz="1400" dirty="0" err="1">
                <a:highlight>
                  <a:srgbClr val="FFFF00"/>
                </a:highlight>
              </a:rPr>
              <a:t>Eur</a:t>
            </a:r>
            <a:r>
              <a:rPr lang="en-US" sz="1400" dirty="0">
                <a:highlight>
                  <a:srgbClr val="FFFF00"/>
                </a:highlight>
              </a:rPr>
              <a:t> Phys J A </a:t>
            </a:r>
            <a:r>
              <a:rPr lang="en-US" sz="1400" b="1" dirty="0">
                <a:highlight>
                  <a:srgbClr val="FFFF00"/>
                </a:highlight>
              </a:rPr>
              <a:t>51</a:t>
            </a:r>
            <a:r>
              <a:rPr lang="en-US" sz="1400" dirty="0">
                <a:highlight>
                  <a:srgbClr val="FFFF00"/>
                </a:highlight>
              </a:rPr>
              <a:t>, 129 (2015)</a:t>
            </a:r>
          </a:p>
        </p:txBody>
      </p:sp>
      <p:sp>
        <p:nvSpPr>
          <p:cNvPr id="33" name="Rounded Rectangle 21">
            <a:extLst>
              <a:ext uri="{FF2B5EF4-FFF2-40B4-BE49-F238E27FC236}">
                <a16:creationId xmlns:a16="http://schemas.microsoft.com/office/drawing/2014/main" id="{DDDD8371-F39E-49F4-A436-CD886C88C7B8}"/>
              </a:ext>
            </a:extLst>
          </p:cNvPr>
          <p:cNvSpPr/>
          <p:nvPr/>
        </p:nvSpPr>
        <p:spPr>
          <a:xfrm>
            <a:off x="1708513" y="3934588"/>
            <a:ext cx="5521395" cy="2590801"/>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16218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33752" y="4687421"/>
            <a:ext cx="6215869" cy="1717393"/>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Most of our current knowledge about bound states of </a:t>
            </a:r>
            <a:r>
              <a:rPr lang="en-US" sz="1600" dirty="0">
                <a:solidFill>
                  <a:srgbClr val="0033CC"/>
                </a:solidFill>
                <a:latin typeface="Times New Roman" panose="02020603050405020304" pitchFamily="18" charset="0"/>
                <a:cs typeface="Times New Roman" panose="02020603050405020304" pitchFamily="18" charset="0"/>
              </a:rPr>
              <a:t>three light quarks </a:t>
            </a:r>
          </a:p>
          <a:p>
            <a:r>
              <a:rPr lang="en-US" sz="1600" dirty="0">
                <a:latin typeface="Times New Roman" panose="02020603050405020304" pitchFamily="18" charset="0"/>
                <a:cs typeface="Times New Roman" panose="02020603050405020304" pitchFamily="18" charset="0"/>
              </a:rPr>
              <a:t>has </a:t>
            </a:r>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come mainly from </a:t>
            </a:r>
            <a:r>
              <a:rPr lang="en-US" sz="1600" dirty="0">
                <a:solidFill>
                  <a:srgbClr val="0033CC"/>
                </a:solidFill>
                <a:latin typeface="Symbol" pitchFamily="18" charset="2"/>
              </a:rPr>
              <a:t>p</a:t>
            </a:r>
            <a:r>
              <a:rPr lang="en-US" sz="1600" dirty="0">
                <a:solidFill>
                  <a:srgbClr val="0033CC"/>
                </a:solidFill>
                <a:latin typeface="Times New Roman" panose="02020603050405020304" pitchFamily="18" charset="0"/>
                <a:cs typeface="Times New Roman" panose="02020603050405020304" pitchFamily="18" charset="0"/>
              </a:rPr>
              <a:t>N</a:t>
            </a:r>
            <a:r>
              <a:rPr lang="en-US" sz="1600" dirty="0">
                <a:solidFill>
                  <a:srgbClr val="0033CC"/>
                </a:solidFill>
                <a:latin typeface="Freestyle Script" pitchFamily="66" charset="0"/>
                <a:sym typeface="Wingdings" pitchFamily="2" charset="2"/>
              </a:rPr>
              <a:t>→</a:t>
            </a:r>
            <a:r>
              <a:rPr lang="en-US" sz="1600" dirty="0">
                <a:solidFill>
                  <a:srgbClr val="0033CC"/>
                </a:solidFill>
                <a:latin typeface="Symbol" pitchFamily="18" charset="2"/>
                <a:sym typeface="Wingdings" pitchFamily="2" charset="2"/>
              </a:rPr>
              <a:t>p</a:t>
            </a:r>
            <a:r>
              <a:rPr lang="en-US" sz="1600" dirty="0">
                <a:solidFill>
                  <a:srgbClr val="0033CC"/>
                </a:solidFill>
                <a:latin typeface="Times New Roman" panose="02020603050405020304" pitchFamily="18" charset="0"/>
                <a:cs typeface="Times New Roman" panose="02020603050405020304" pitchFamily="18" charset="0"/>
                <a:sym typeface="Wingdings" pitchFamily="2" charset="2"/>
              </a:rPr>
              <a:t>N</a:t>
            </a:r>
            <a:r>
              <a:rPr lang="en-US" sz="1600" dirty="0">
                <a:solidFill>
                  <a:srgbClr val="0033CC"/>
                </a:solidFill>
                <a:sym typeface="Wingdings" pitchFamily="2" charset="2"/>
              </a:rPr>
              <a:t> </a:t>
            </a:r>
            <a:r>
              <a:rPr lang="en-US" sz="1600" dirty="0">
                <a:solidFill>
                  <a:srgbClr val="00B050"/>
                </a:solidFill>
                <a:latin typeface="Times New Roman" panose="02020603050405020304" pitchFamily="18" charset="0"/>
                <a:cs typeface="Times New Roman" panose="02020603050405020304" pitchFamily="18" charset="0"/>
                <a:sym typeface="Wingdings" pitchFamily="2" charset="2"/>
              </a:rPr>
              <a:t>PWAs</a:t>
            </a:r>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  </a:t>
            </a:r>
          </a:p>
          <a:p>
            <a:pPr>
              <a:spcBef>
                <a:spcPct val="20000"/>
              </a:spcBef>
            </a:pPr>
            <a:r>
              <a:rPr lang="en-US" sz="1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600" dirty="0">
                <a:solidFill>
                  <a:srgbClr val="990099"/>
                </a:solidFill>
                <a:latin typeface="Times New Roman" panose="02020603050405020304" pitchFamily="18" charset="0"/>
                <a:cs typeface="Times New Roman" panose="02020603050405020304" pitchFamily="18" charset="0"/>
              </a:rPr>
              <a:t>Karlsruhe</a:t>
            </a:r>
            <a:r>
              <a:rPr lang="en-US" sz="1600" dirty="0">
                <a:latin typeface="Times New Roman" panose="02020603050405020304" pitchFamily="18" charset="0"/>
                <a:cs typeface="Times New Roman" panose="02020603050405020304" pitchFamily="18" charset="0"/>
              </a:rPr>
              <a:t>-</a:t>
            </a:r>
            <a:r>
              <a:rPr lang="en-US" sz="1600" dirty="0">
                <a:solidFill>
                  <a:srgbClr val="990099"/>
                </a:solidFill>
                <a:latin typeface="Times New Roman" panose="02020603050405020304" pitchFamily="18" charset="0"/>
                <a:cs typeface="Times New Roman" panose="02020603050405020304" pitchFamily="18" charset="0"/>
              </a:rPr>
              <a:t>Helsinki</a:t>
            </a:r>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 </a:t>
            </a:r>
          </a:p>
          <a:p>
            <a:pPr>
              <a:spcBef>
                <a:spcPct val="20000"/>
              </a:spcBef>
            </a:pPr>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600" dirty="0">
                <a:solidFill>
                  <a:srgbClr val="00A29E"/>
                </a:solidFill>
                <a:latin typeface="Times New Roman" panose="02020603050405020304" pitchFamily="18" charset="0"/>
                <a:cs typeface="Times New Roman" panose="02020603050405020304" pitchFamily="18" charset="0"/>
              </a:rPr>
              <a:t>Carnegie</a:t>
            </a:r>
            <a:r>
              <a:rPr lang="en-US" sz="1600" dirty="0">
                <a:latin typeface="Times New Roman" panose="02020603050405020304" pitchFamily="18" charset="0"/>
                <a:cs typeface="Times New Roman" panose="02020603050405020304" pitchFamily="18" charset="0"/>
              </a:rPr>
              <a:t>-</a:t>
            </a:r>
            <a:r>
              <a:rPr lang="en-US" sz="1600" dirty="0">
                <a:solidFill>
                  <a:srgbClr val="00A29E"/>
                </a:solidFill>
                <a:latin typeface="Times New Roman" panose="02020603050405020304" pitchFamily="18" charset="0"/>
                <a:cs typeface="Times New Roman" panose="02020603050405020304" pitchFamily="18" charset="0"/>
              </a:rPr>
              <a:t>Mellon</a:t>
            </a:r>
            <a:r>
              <a:rPr lang="en-US" sz="1600" dirty="0">
                <a:latin typeface="Times New Roman" panose="02020603050405020304" pitchFamily="18" charset="0"/>
                <a:cs typeface="Times New Roman" panose="02020603050405020304" pitchFamily="18" charset="0"/>
              </a:rPr>
              <a:t>-</a:t>
            </a:r>
            <a:r>
              <a:rPr lang="en-US" sz="1600" dirty="0">
                <a:solidFill>
                  <a:srgbClr val="00A29E"/>
                </a:solidFill>
                <a:latin typeface="Times New Roman" panose="02020603050405020304" pitchFamily="18" charset="0"/>
                <a:cs typeface="Times New Roman" panose="02020603050405020304" pitchFamily="18" charset="0"/>
              </a:rPr>
              <a:t>Berkeley</a:t>
            </a:r>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 </a:t>
            </a:r>
          </a:p>
          <a:p>
            <a:pPr>
              <a:spcBef>
                <a:spcPct val="20000"/>
              </a:spcBef>
            </a:pPr>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            	&amp; </a:t>
            </a:r>
            <a:r>
              <a:rPr lang="en-US" sz="1600" dirty="0">
                <a:solidFill>
                  <a:srgbClr val="FF0000"/>
                </a:solidFill>
                <a:latin typeface="Times New Roman" panose="02020603050405020304" pitchFamily="18" charset="0"/>
                <a:cs typeface="Times New Roman" panose="02020603050405020304" pitchFamily="18" charset="0"/>
              </a:rPr>
              <a:t>GW</a:t>
            </a:r>
            <a:r>
              <a:rPr lang="en-US" sz="1600" dirty="0">
                <a:latin typeface="Times New Roman" panose="02020603050405020304" pitchFamily="18" charset="0"/>
                <a:cs typeface="Times New Roman" panose="02020603050405020304" pitchFamily="18" charset="0"/>
              </a:rPr>
              <a:t>.</a:t>
            </a:r>
            <a:endParaRPr lang="en-US" sz="1600" dirty="0">
              <a:solidFill>
                <a:srgbClr val="FF0000"/>
              </a:solidFill>
              <a:latin typeface="Times New Roman" panose="02020603050405020304" pitchFamily="18" charset="0"/>
              <a:cs typeface="Times New Roman" panose="02020603050405020304" pitchFamily="18" charset="0"/>
            </a:endParaRPr>
          </a:p>
          <a:p>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Main source of </a:t>
            </a:r>
            <a:r>
              <a:rPr lang="en-US" sz="1600" dirty="0">
                <a:solidFill>
                  <a:srgbClr val="0033CC"/>
                </a:solidFill>
                <a:latin typeface="Times New Roman" panose="02020603050405020304" pitchFamily="18" charset="0"/>
                <a:cs typeface="Times New Roman" panose="02020603050405020304" pitchFamily="18" charset="0"/>
              </a:rPr>
              <a:t>EM</a:t>
            </a:r>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 couplings is </a:t>
            </a:r>
            <a:r>
              <a:rPr lang="en-US" sz="1600" dirty="0">
                <a:solidFill>
                  <a:srgbClr val="FF0000"/>
                </a:solidFill>
                <a:latin typeface="Times New Roman" panose="02020603050405020304" pitchFamily="18" charset="0"/>
                <a:cs typeface="Times New Roman" panose="02020603050405020304" pitchFamily="18" charset="0"/>
              </a:rPr>
              <a:t>GW</a:t>
            </a:r>
            <a:r>
              <a:rPr lang="en-US" sz="1600" dirty="0">
                <a:latin typeface="Times New Roman" panose="02020603050405020304" pitchFamily="18" charset="0"/>
                <a:cs typeface="Times New Roman" panose="02020603050405020304" pitchFamily="18" charset="0"/>
              </a:rPr>
              <a:t>,</a:t>
            </a:r>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600" dirty="0">
                <a:solidFill>
                  <a:srgbClr val="FF9933"/>
                </a:solidFill>
                <a:latin typeface="Times New Roman" panose="02020603050405020304" pitchFamily="18" charset="0"/>
                <a:cs typeface="Times New Roman" panose="02020603050405020304" pitchFamily="18" charset="0"/>
              </a:rPr>
              <a:t>BnGa</a:t>
            </a:r>
            <a:r>
              <a:rPr lang="en-US" sz="1600" dirty="0">
                <a:latin typeface="Times New Roman" panose="02020603050405020304" pitchFamily="18" charset="0"/>
                <a:cs typeface="Times New Roman" panose="02020603050405020304" pitchFamily="18" charset="0"/>
              </a:rPr>
              <a:t>, &amp;</a:t>
            </a:r>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600" dirty="0" err="1">
                <a:solidFill>
                  <a:srgbClr val="00A29E"/>
                </a:solidFill>
                <a:latin typeface="Times New Roman" panose="02020603050405020304" pitchFamily="18" charset="0"/>
                <a:cs typeface="Times New Roman" panose="02020603050405020304" pitchFamily="18" charset="0"/>
              </a:rPr>
              <a:t>JuBoWa</a:t>
            </a:r>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 analyses.</a:t>
            </a:r>
          </a:p>
        </p:txBody>
      </p:sp>
      <p:sp>
        <p:nvSpPr>
          <p:cNvPr id="60" name="Rectangle 59"/>
          <p:cNvSpPr/>
          <p:nvPr/>
        </p:nvSpPr>
        <p:spPr>
          <a:xfrm>
            <a:off x="983042" y="2485754"/>
            <a:ext cx="7620000" cy="584775"/>
          </a:xfrm>
          <a:prstGeom prst="rect">
            <a:avLst/>
          </a:prstGeom>
        </p:spPr>
        <p:txBody>
          <a:bodyPr wrap="square">
            <a:spAutoFit/>
          </a:bodyPr>
          <a:lstStyle/>
          <a:p>
            <a:r>
              <a:rPr lang="en-US" sz="1600" dirty="0">
                <a:solidFill>
                  <a:srgbClr val="0000FF"/>
                </a:solidFill>
                <a:latin typeface="Symbol" pitchFamily="18" charset="2"/>
              </a:rPr>
              <a:t>·</a:t>
            </a:r>
            <a:r>
              <a:rPr lang="en-US" sz="1600" dirty="0">
                <a:solidFill>
                  <a:srgbClr val="FF0000"/>
                </a:solidFill>
                <a:latin typeface="Symbol" pitchFamily="18" charset="2"/>
              </a:rPr>
              <a:t> </a:t>
            </a:r>
            <a:r>
              <a:rPr lang="en-US" sz="1600" dirty="0">
                <a:solidFill>
                  <a:srgbClr val="FF0000"/>
                </a:solidFill>
                <a:latin typeface="Times New Roman" panose="02020603050405020304" pitchFamily="18" charset="0"/>
                <a:cs typeface="Times New Roman" panose="02020603050405020304" pitchFamily="18" charset="0"/>
              </a:rPr>
              <a:t>Resonances</a:t>
            </a:r>
            <a:r>
              <a:rPr lang="en-US" sz="1600" dirty="0">
                <a:solidFill>
                  <a:srgbClr val="0000FF"/>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appeared as </a:t>
            </a:r>
            <a:r>
              <a:rPr lang="en-US" sz="1600" dirty="0">
                <a:solidFill>
                  <a:srgbClr val="990099"/>
                </a:solidFill>
                <a:latin typeface="Times New Roman" panose="02020603050405020304" pitchFamily="18" charset="0"/>
                <a:cs typeface="Times New Roman" panose="02020603050405020304" pitchFamily="18" charset="0"/>
              </a:rPr>
              <a:t>by-product</a:t>
            </a:r>
          </a:p>
          <a:p>
            <a:r>
              <a:rPr lang="en-US" sz="1600" dirty="0">
                <a:latin typeface="Times New Roman" panose="02020603050405020304" pitchFamily="18" charset="0"/>
                <a:cs typeface="Times New Roman" panose="02020603050405020304" pitchFamily="18" charset="0"/>
              </a:rPr>
              <a:t>                  [bound states objects with definite quantum numbers, mass, lifetime, &amp; so on].</a:t>
            </a:r>
          </a:p>
        </p:txBody>
      </p:sp>
      <p:sp>
        <p:nvSpPr>
          <p:cNvPr id="40963" name="Rectangle 2"/>
          <p:cNvSpPr>
            <a:spLocks noGrp="1" noChangeArrowheads="1"/>
          </p:cNvSpPr>
          <p:nvPr>
            <p:ph type="title" idx="4294967295"/>
          </p:nvPr>
        </p:nvSpPr>
        <p:spPr>
          <a:xfrm>
            <a:off x="0" y="0"/>
            <a:ext cx="9144000" cy="1066800"/>
          </a:xfrm>
          <a:solidFill>
            <a:schemeClr val="bg1"/>
          </a:solidFill>
        </p:spPr>
        <p:txBody>
          <a:bodyPr>
            <a:noAutofit/>
          </a:bodyPr>
          <a:lstStyle/>
          <a:p>
            <a:r>
              <a:rPr lang="en-US" sz="4000" dirty="0">
                <a:solidFill>
                  <a:srgbClr val="0000FF"/>
                </a:solidFill>
                <a:latin typeface="Monotype Corsiva" pitchFamily="66" charset="0"/>
              </a:rPr>
              <a:t>PWA for non-Strange Baryons</a:t>
            </a:r>
          </a:p>
        </p:txBody>
      </p:sp>
      <p:sp>
        <p:nvSpPr>
          <p:cNvPr id="40964" name="Text Box 5"/>
          <p:cNvSpPr txBox="1">
            <a:spLocks noChangeArrowheads="1"/>
          </p:cNvSpPr>
          <p:nvPr/>
        </p:nvSpPr>
        <p:spPr bwMode="auto">
          <a:xfrm>
            <a:off x="5013325" y="4264025"/>
            <a:ext cx="184150" cy="519113"/>
          </a:xfrm>
          <a:prstGeom prst="rect">
            <a:avLst/>
          </a:prstGeom>
          <a:noFill/>
          <a:ln w="9525">
            <a:noFill/>
            <a:miter lim="800000"/>
            <a:headEnd/>
            <a:tailEnd/>
          </a:ln>
        </p:spPr>
        <p:txBody>
          <a:bodyPr wrap="none">
            <a:spAutoFit/>
          </a:bodyPr>
          <a:lstStyle/>
          <a:p>
            <a:endParaRPr lang="en-US" dirty="0"/>
          </a:p>
        </p:txBody>
      </p:sp>
      <p:sp>
        <p:nvSpPr>
          <p:cNvPr id="40970" name="Text Box 12"/>
          <p:cNvSpPr txBox="1">
            <a:spLocks noChangeArrowheads="1"/>
          </p:cNvSpPr>
          <p:nvPr/>
        </p:nvSpPr>
        <p:spPr bwMode="auto">
          <a:xfrm>
            <a:off x="6232525" y="3806825"/>
            <a:ext cx="184150" cy="519113"/>
          </a:xfrm>
          <a:prstGeom prst="rect">
            <a:avLst/>
          </a:prstGeom>
          <a:noFill/>
          <a:ln w="9525">
            <a:noFill/>
            <a:miter lim="800000"/>
            <a:headEnd/>
            <a:tailEnd/>
          </a:ln>
        </p:spPr>
        <p:txBody>
          <a:bodyPr wrap="none">
            <a:spAutoFit/>
          </a:bodyPr>
          <a:lstStyle/>
          <a:p>
            <a:endParaRPr lang="en-US" dirty="0"/>
          </a:p>
        </p:txBody>
      </p:sp>
      <p:sp>
        <p:nvSpPr>
          <p:cNvPr id="40971" name="Text Box 13"/>
          <p:cNvSpPr txBox="1">
            <a:spLocks noChangeArrowheads="1"/>
          </p:cNvSpPr>
          <p:nvPr/>
        </p:nvSpPr>
        <p:spPr bwMode="auto">
          <a:xfrm>
            <a:off x="2193925" y="6245225"/>
            <a:ext cx="184150" cy="519113"/>
          </a:xfrm>
          <a:prstGeom prst="rect">
            <a:avLst/>
          </a:prstGeom>
          <a:noFill/>
          <a:ln w="9525">
            <a:noFill/>
            <a:miter lim="800000"/>
            <a:headEnd/>
            <a:tailEnd/>
          </a:ln>
        </p:spPr>
        <p:txBody>
          <a:bodyPr wrap="none">
            <a:spAutoFit/>
          </a:bodyPr>
          <a:lstStyle/>
          <a:p>
            <a:endParaRPr lang="en-US" dirty="0"/>
          </a:p>
        </p:txBody>
      </p:sp>
      <p:sp>
        <p:nvSpPr>
          <p:cNvPr id="58" name="Rectangle 57"/>
          <p:cNvSpPr/>
          <p:nvPr/>
        </p:nvSpPr>
        <p:spPr>
          <a:xfrm>
            <a:off x="944942" y="930176"/>
            <a:ext cx="7620000" cy="1077218"/>
          </a:xfrm>
          <a:prstGeom prst="rect">
            <a:avLst/>
          </a:prstGeom>
        </p:spPr>
        <p:txBody>
          <a:bodyPr wrap="square">
            <a:spAutoFit/>
          </a:bodyPr>
          <a:lstStyle/>
          <a:p>
            <a:r>
              <a:rPr lang="en-US" sz="1600" dirty="0">
                <a:solidFill>
                  <a:srgbClr val="0000FF"/>
                </a:solidFill>
                <a:latin typeface="Symbol" pitchFamily="18" charset="2"/>
              </a:rPr>
              <a:t>·</a:t>
            </a:r>
            <a:r>
              <a:rPr lang="en-US" sz="1600" dirty="0">
                <a:solidFill>
                  <a:srgbClr val="FF0000"/>
                </a:solidFill>
                <a:latin typeface="Symbol" pitchFamily="18" charset="2"/>
              </a:rPr>
              <a:t> </a:t>
            </a:r>
            <a:r>
              <a:rPr lang="en-US" sz="1600" dirty="0">
                <a:solidFill>
                  <a:srgbClr val="FF0000"/>
                </a:solidFill>
                <a:latin typeface="Times New Roman" panose="02020603050405020304" pitchFamily="18" charset="0"/>
                <a:cs typeface="Times New Roman" panose="02020603050405020304" pitchFamily="18" charset="0"/>
              </a:rPr>
              <a:t>Originally  </a:t>
            </a:r>
            <a:r>
              <a:rPr lang="en-US" sz="1600" dirty="0">
                <a:solidFill>
                  <a:srgbClr val="0033CC"/>
                </a:solidFill>
                <a:latin typeface="Times New Roman" panose="02020603050405020304" pitchFamily="18" charset="0"/>
                <a:cs typeface="Times New Roman" panose="02020603050405020304" pitchFamily="18" charset="0"/>
              </a:rPr>
              <a:t>PWA</a:t>
            </a:r>
            <a:r>
              <a:rPr lang="en-US" sz="1600" dirty="0">
                <a:latin typeface="Times New Roman" panose="02020603050405020304" pitchFamily="18" charset="0"/>
                <a:cs typeface="Times New Roman" panose="02020603050405020304" pitchFamily="18" charset="0"/>
              </a:rPr>
              <a:t> arose as technology to determine amplitude of reaction via </a:t>
            </a:r>
          </a:p>
          <a:p>
            <a:r>
              <a:rPr lang="en-US" sz="1600" b="1" dirty="0">
                <a:solidFill>
                  <a:srgbClr val="0033CC"/>
                </a:solidFill>
                <a:latin typeface="Times New Roman" panose="02020603050405020304" pitchFamily="18" charset="0"/>
                <a:cs typeface="Times New Roman" panose="02020603050405020304" pitchFamily="18" charset="0"/>
              </a:rPr>
              <a:t>                    </a:t>
            </a:r>
            <a:r>
              <a:rPr lang="en-US" sz="1600" dirty="0">
                <a:solidFill>
                  <a:srgbClr val="0033CC"/>
                </a:solidFill>
                <a:latin typeface="Times New Roman" panose="02020603050405020304" pitchFamily="18" charset="0"/>
                <a:cs typeface="Times New Roman" panose="02020603050405020304" pitchFamily="18" charset="0"/>
              </a:rPr>
              <a:t>fitting</a:t>
            </a:r>
            <a:r>
              <a:rPr lang="en-US" sz="1600" dirty="0">
                <a:solidFill>
                  <a:srgbClr val="0000FF"/>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scattering data. </a:t>
            </a:r>
          </a:p>
          <a:p>
            <a:r>
              <a:rPr lang="en-US" sz="1600" dirty="0">
                <a:latin typeface="Times New Roman" panose="02020603050405020304" pitchFamily="18" charset="0"/>
                <a:cs typeface="Times New Roman" panose="02020603050405020304" pitchFamily="18" charset="0"/>
              </a:rPr>
              <a:t>	  That is </a:t>
            </a:r>
            <a:r>
              <a:rPr lang="en-US" sz="1600" dirty="0">
                <a:solidFill>
                  <a:srgbClr val="0033CC"/>
                </a:solidFill>
                <a:latin typeface="Times New Roman" panose="02020603050405020304" pitchFamily="18" charset="0"/>
                <a:cs typeface="Times New Roman" panose="02020603050405020304" pitchFamily="18" charset="0"/>
              </a:rPr>
              <a:t>non-trivial mathematical problem </a:t>
            </a:r>
            <a:r>
              <a:rPr lang="en-US" sz="1600" dirty="0">
                <a:latin typeface="Times New Roman" panose="02020603050405020304" pitchFamily="18" charset="0"/>
                <a:cs typeface="Times New Roman" panose="02020603050405020304" pitchFamily="18" charset="0"/>
              </a:rPr>
              <a:t>– looking for solution </a:t>
            </a:r>
          </a:p>
          <a:p>
            <a:r>
              <a:rPr lang="en-US" sz="1600" dirty="0">
                <a:latin typeface="Times New Roman" panose="02020603050405020304" pitchFamily="18" charset="0"/>
                <a:cs typeface="Times New Roman" panose="02020603050405020304" pitchFamily="18" charset="0"/>
              </a:rPr>
              <a:t>	  of</a:t>
            </a:r>
            <a:r>
              <a:rPr lang="en-US" sz="1600" dirty="0">
                <a:solidFill>
                  <a:srgbClr val="0033CC"/>
                </a:solidFill>
                <a:latin typeface="Times New Roman" panose="02020603050405020304" pitchFamily="18" charset="0"/>
                <a:cs typeface="Times New Roman" panose="02020603050405020304" pitchFamily="18" charset="0"/>
              </a:rPr>
              <a:t> ill-posed </a:t>
            </a:r>
            <a:r>
              <a:rPr lang="en-US" sz="1600" dirty="0">
                <a:latin typeface="Times New Roman" panose="02020603050405020304" pitchFamily="18" charset="0"/>
                <a:cs typeface="Times New Roman" panose="02020603050405020304" pitchFamily="18" charset="0"/>
              </a:rPr>
              <a:t>problem following to </a:t>
            </a:r>
            <a:r>
              <a:rPr lang="en-US" sz="1600" dirty="0">
                <a:solidFill>
                  <a:srgbClr val="800080"/>
                </a:solidFill>
                <a:latin typeface="Times New Roman" panose="02020603050405020304" pitchFamily="18" charset="0"/>
                <a:cs typeface="Times New Roman" panose="02020603050405020304" pitchFamily="18" charset="0"/>
              </a:rPr>
              <a:t>Hadamard</a:t>
            </a:r>
            <a:r>
              <a:rPr lang="en-US" sz="1600" dirty="0">
                <a:latin typeface="Times New Roman" panose="02020603050405020304" pitchFamily="18" charset="0"/>
                <a:cs typeface="Times New Roman" panose="02020603050405020304" pitchFamily="18" charset="0"/>
              </a:rPr>
              <a:t> &amp; </a:t>
            </a:r>
            <a:r>
              <a:rPr lang="en-US" sz="1600" dirty="0">
                <a:solidFill>
                  <a:srgbClr val="800080"/>
                </a:solidFill>
                <a:latin typeface="Times New Roman" panose="02020603050405020304" pitchFamily="18" charset="0"/>
                <a:cs typeface="Times New Roman" panose="02020603050405020304" pitchFamily="18" charset="0"/>
              </a:rPr>
              <a:t>Tikhonov</a:t>
            </a:r>
            <a:r>
              <a:rPr lang="en-US" sz="1600" dirty="0">
                <a:latin typeface="Times New Roman" panose="02020603050405020304" pitchFamily="18" charset="0"/>
                <a:cs typeface="Times New Roman" panose="02020603050405020304" pitchFamily="18" charset="0"/>
              </a:rPr>
              <a:t>.</a:t>
            </a:r>
          </a:p>
        </p:txBody>
      </p:sp>
      <p:pic>
        <p:nvPicPr>
          <p:cNvPr id="974851"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7368856" y="1730997"/>
            <a:ext cx="685800" cy="988716"/>
          </a:xfrm>
          <a:prstGeom prst="rect">
            <a:avLst/>
          </a:prstGeom>
          <a:noFill/>
          <a:ln w="9525">
            <a:noFill/>
            <a:miter lim="800000"/>
            <a:headEnd/>
            <a:tailEnd/>
          </a:ln>
        </p:spPr>
      </p:pic>
      <p:pic>
        <p:nvPicPr>
          <p:cNvPr id="20" name="Picture 5"/>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Lst>
          </a:blip>
          <a:srcRect/>
          <a:stretch>
            <a:fillRect/>
          </a:stretch>
        </p:blipFill>
        <p:spPr bwMode="auto">
          <a:xfrm>
            <a:off x="1728188" y="5201368"/>
            <a:ext cx="713510" cy="914400"/>
          </a:xfrm>
          <a:prstGeom prst="rect">
            <a:avLst/>
          </a:prstGeom>
          <a:noFill/>
          <a:ln w="9525">
            <a:noFill/>
            <a:miter lim="800000"/>
            <a:headEnd/>
            <a:tailEnd/>
          </a:ln>
        </p:spPr>
      </p:pic>
      <p:pic>
        <p:nvPicPr>
          <p:cNvPr id="21" name="Picture 12"/>
          <p:cNvPicPr>
            <a:picLocks noChangeAspect="1" noChangeArrowheads="1"/>
          </p:cNvPicPr>
          <p:nvPr/>
        </p:nvPicPr>
        <p:blipFill>
          <a:blip r:embed="rId7" cstate="print">
            <a:lum bright="-16000" contrast="23000"/>
          </a:blip>
          <a:srcRect/>
          <a:stretch>
            <a:fillRect/>
          </a:stretch>
        </p:blipFill>
        <p:spPr bwMode="auto">
          <a:xfrm>
            <a:off x="310975" y="4821248"/>
            <a:ext cx="1219200" cy="394084"/>
          </a:xfrm>
          <a:prstGeom prst="rect">
            <a:avLst/>
          </a:prstGeom>
          <a:noFill/>
          <a:ln w="9525">
            <a:noFill/>
            <a:miter lim="800000"/>
            <a:headEnd/>
            <a:tailEnd/>
          </a:ln>
        </p:spPr>
      </p:pic>
      <p:pic>
        <p:nvPicPr>
          <p:cNvPr id="23" name="Picture 5"/>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Layer>
                </a14:imgProps>
              </a:ext>
            </a:extLst>
          </a:blip>
          <a:srcRect/>
          <a:stretch>
            <a:fillRect/>
          </a:stretch>
        </p:blipFill>
        <p:spPr bwMode="auto">
          <a:xfrm>
            <a:off x="4981374" y="5201368"/>
            <a:ext cx="663679" cy="914400"/>
          </a:xfrm>
          <a:prstGeom prst="rect">
            <a:avLst/>
          </a:prstGeom>
          <a:noFill/>
          <a:ln w="9525">
            <a:noFill/>
            <a:miter lim="800000"/>
            <a:headEnd/>
            <a:tailEnd/>
          </a:ln>
        </p:spPr>
      </p:pic>
      <p:pic>
        <p:nvPicPr>
          <p:cNvPr id="3" name="Picture 2"/>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7831567" y="5830730"/>
            <a:ext cx="638779" cy="760007"/>
          </a:xfrm>
          <a:prstGeom prst="rect">
            <a:avLst/>
          </a:prstGeom>
        </p:spPr>
      </p:pic>
      <p:sp>
        <p:nvSpPr>
          <p:cNvPr id="2" name="TextBox 1"/>
          <p:cNvSpPr txBox="1"/>
          <p:nvPr/>
        </p:nvSpPr>
        <p:spPr>
          <a:xfrm>
            <a:off x="978984" y="3432032"/>
            <a:ext cx="7075014" cy="1255728"/>
          </a:xfrm>
          <a:prstGeom prst="rect">
            <a:avLst/>
          </a:prstGeom>
          <a:noFill/>
        </p:spPr>
        <p:txBody>
          <a:bodyPr wrap="none" rtlCol="0">
            <a:spAutoFit/>
          </a:bodyPr>
          <a:lstStyle/>
          <a:p>
            <a:pPr>
              <a:lnSpc>
                <a:spcPct val="90000"/>
              </a:lnSpc>
              <a:spcBef>
                <a:spcPct val="0"/>
              </a:spcBef>
              <a:buFont typeface="Symbol" panose="05050102010706020507" pitchFamily="18" charset="2"/>
              <a:buNone/>
            </a:pPr>
            <a:r>
              <a:rPr lang="en-US" altLang="en-US" sz="1600" dirty="0">
                <a:solidFill>
                  <a:srgbClr val="FF0000"/>
                </a:solidFill>
                <a:latin typeface="Symbol" panose="05050102010706020507" pitchFamily="18" charset="2"/>
              </a:rPr>
              <a:t>·</a:t>
            </a:r>
            <a:r>
              <a:rPr lang="en-US" altLang="en-US" sz="1600" dirty="0">
                <a:solidFill>
                  <a:srgbClr val="FF0000"/>
                </a:solidFill>
              </a:rPr>
              <a:t> </a:t>
            </a:r>
            <a:r>
              <a:rPr lang="en-US" altLang="en-US" sz="1600" dirty="0">
                <a:solidFill>
                  <a:srgbClr val="0000FF"/>
                </a:solidFill>
              </a:rPr>
              <a:t>Standard PWA </a:t>
            </a:r>
          </a:p>
          <a:p>
            <a:pPr>
              <a:lnSpc>
                <a:spcPct val="90000"/>
              </a:lnSpc>
              <a:spcBef>
                <a:spcPct val="0"/>
              </a:spcBef>
              <a:buFont typeface="Symbol" panose="05050102010706020507" pitchFamily="18" charset="2"/>
              <a:buNone/>
            </a:pPr>
            <a:r>
              <a:rPr lang="en-US" altLang="en-US" sz="1600" dirty="0">
                <a:solidFill>
                  <a:srgbClr val="CC00CC"/>
                </a:solidFill>
              </a:rPr>
              <a:t>	</a:t>
            </a:r>
            <a:r>
              <a:rPr lang="en-US" sz="1600" b="1" dirty="0">
                <a:solidFill>
                  <a:srgbClr val="FF0000"/>
                </a:solidFill>
                <a:effectLst>
                  <a:outerShdw blurRad="38100" dist="38100" dir="2700000" algn="tl">
                    <a:srgbClr val="000000">
                      <a:alpha val="43137"/>
                    </a:srgbClr>
                  </a:outerShdw>
                </a:effectLst>
                <a:latin typeface="Symbol" pitchFamily="18" charset="2"/>
              </a:rPr>
              <a:t> </a:t>
            </a:r>
            <a:r>
              <a:rPr lang="en-US" sz="1600" b="1" dirty="0">
                <a:solidFill>
                  <a:srgbClr val="CC00CC"/>
                </a:solidFill>
                <a:effectLst>
                  <a:outerShdw blurRad="38100" dist="38100" dir="2700000" algn="tl">
                    <a:srgbClr val="000000">
                      <a:alpha val="43137"/>
                    </a:srgbClr>
                  </a:outerShdw>
                </a:effectLst>
                <a:latin typeface="Symbol" pitchFamily="18" charset="2"/>
              </a:rPr>
              <a:t>Þ</a:t>
            </a:r>
            <a:r>
              <a:rPr lang="en-US" altLang="en-US" sz="1600" dirty="0"/>
              <a:t> Reveals only </a:t>
            </a:r>
            <a:r>
              <a:rPr lang="en-US" altLang="en-US" sz="1600" dirty="0">
                <a:solidFill>
                  <a:srgbClr val="0000FF"/>
                </a:solidFill>
              </a:rPr>
              <a:t>wide</a:t>
            </a:r>
            <a:r>
              <a:rPr lang="en-US" altLang="en-US" sz="1600" dirty="0"/>
              <a:t> Resonances, but not too wide (</a:t>
            </a:r>
            <a:r>
              <a:rPr lang="en-US" altLang="en-US" sz="1600" b="1" dirty="0">
                <a:solidFill>
                  <a:srgbClr val="0000FF"/>
                </a:solidFill>
                <a:latin typeface="Symbol" panose="05050102010706020507" pitchFamily="18" charset="2"/>
              </a:rPr>
              <a:t>G</a:t>
            </a:r>
            <a:r>
              <a:rPr lang="en-US" altLang="en-US" sz="1600" dirty="0">
                <a:solidFill>
                  <a:srgbClr val="0000FF"/>
                </a:solidFill>
              </a:rPr>
              <a:t> </a:t>
            </a:r>
            <a:r>
              <a:rPr lang="en-US" altLang="en-US" sz="1600" b="1" dirty="0"/>
              <a:t>&lt;</a:t>
            </a:r>
            <a:r>
              <a:rPr lang="en-US" altLang="en-US" sz="1600" dirty="0">
                <a:solidFill>
                  <a:srgbClr val="FF0000"/>
                </a:solidFill>
              </a:rPr>
              <a:t> 500 </a:t>
            </a:r>
            <a:r>
              <a:rPr lang="en-US" altLang="en-US" sz="1600" dirty="0"/>
              <a:t>MeV)         </a:t>
            </a:r>
          </a:p>
          <a:p>
            <a:pPr>
              <a:lnSpc>
                <a:spcPct val="90000"/>
              </a:lnSpc>
              <a:spcBef>
                <a:spcPct val="0"/>
              </a:spcBef>
              <a:buFont typeface="Symbol" panose="05050102010706020507" pitchFamily="18" charset="2"/>
              <a:buNone/>
            </a:pPr>
            <a:r>
              <a:rPr lang="en-US" altLang="en-US" sz="1600" dirty="0"/>
              <a:t>                        	                   &amp; possessing not too </a:t>
            </a:r>
            <a:r>
              <a:rPr lang="en-US" altLang="en-US" sz="1600" dirty="0">
                <a:solidFill>
                  <a:srgbClr val="0000FF"/>
                </a:solidFill>
              </a:rPr>
              <a:t>small</a:t>
            </a:r>
            <a:r>
              <a:rPr lang="en-US" altLang="en-US" sz="1600" dirty="0"/>
              <a:t> BR (</a:t>
            </a:r>
            <a:r>
              <a:rPr lang="en-US" altLang="en-US" sz="1600" dirty="0">
                <a:solidFill>
                  <a:srgbClr val="0000FF"/>
                </a:solidFill>
              </a:rPr>
              <a:t>BR</a:t>
            </a:r>
            <a:r>
              <a:rPr lang="en-US" altLang="en-US" sz="1600" dirty="0"/>
              <a:t> </a:t>
            </a:r>
            <a:r>
              <a:rPr lang="en-US" altLang="en-US" sz="1600" b="1" dirty="0"/>
              <a:t>&gt;</a:t>
            </a:r>
            <a:r>
              <a:rPr lang="en-US" altLang="en-US" sz="1600" dirty="0"/>
              <a:t> </a:t>
            </a:r>
            <a:r>
              <a:rPr lang="en-US" altLang="en-US" sz="1600" dirty="0">
                <a:solidFill>
                  <a:srgbClr val="FF0000"/>
                </a:solidFill>
              </a:rPr>
              <a:t>4</a:t>
            </a:r>
            <a:r>
              <a:rPr lang="en-US" altLang="en-US" sz="1600" dirty="0"/>
              <a:t>%).</a:t>
            </a:r>
          </a:p>
          <a:p>
            <a:pPr>
              <a:lnSpc>
                <a:spcPct val="90000"/>
              </a:lnSpc>
              <a:spcBef>
                <a:spcPct val="0"/>
              </a:spcBef>
              <a:buFont typeface="Symbol" panose="05050102010706020507" pitchFamily="18" charset="2"/>
              <a:buNone/>
            </a:pPr>
            <a:r>
              <a:rPr lang="en-US" altLang="en-US" sz="1600" dirty="0"/>
              <a:t>	</a:t>
            </a:r>
            <a:r>
              <a:rPr lang="en-US" sz="1600" b="1" dirty="0">
                <a:solidFill>
                  <a:srgbClr val="FF0000"/>
                </a:solidFill>
                <a:effectLst>
                  <a:outerShdw blurRad="38100" dist="38100" dir="2700000" algn="tl">
                    <a:srgbClr val="000000">
                      <a:alpha val="43137"/>
                    </a:srgbClr>
                  </a:outerShdw>
                </a:effectLst>
                <a:latin typeface="Symbol" pitchFamily="18" charset="2"/>
              </a:rPr>
              <a:t> </a:t>
            </a:r>
            <a:r>
              <a:rPr lang="en-US" sz="1600" b="1" dirty="0">
                <a:solidFill>
                  <a:srgbClr val="CC00CC"/>
                </a:solidFill>
                <a:effectLst>
                  <a:outerShdw blurRad="38100" dist="38100" dir="2700000" algn="tl">
                    <a:srgbClr val="000000">
                      <a:alpha val="43137"/>
                    </a:srgbClr>
                  </a:outerShdw>
                </a:effectLst>
                <a:latin typeface="Symbol" pitchFamily="18" charset="2"/>
              </a:rPr>
              <a:t>Þ</a:t>
            </a:r>
            <a:r>
              <a:rPr lang="en-US" altLang="en-US" sz="1600" dirty="0"/>
              <a:t> Tends (by construction) to </a:t>
            </a:r>
            <a:r>
              <a:rPr lang="en-US" altLang="en-US" sz="1600" dirty="0">
                <a:solidFill>
                  <a:srgbClr val="0000FF"/>
                </a:solidFill>
              </a:rPr>
              <a:t>miss</a:t>
            </a:r>
            <a:r>
              <a:rPr lang="en-US" altLang="en-US" sz="1600" dirty="0"/>
              <a:t> narrow Res with </a:t>
            </a:r>
            <a:r>
              <a:rPr lang="en-US" altLang="en-US" sz="1600" b="1" dirty="0"/>
              <a:t> </a:t>
            </a:r>
            <a:r>
              <a:rPr lang="en-US" altLang="en-US" sz="1600" b="1" dirty="0">
                <a:solidFill>
                  <a:srgbClr val="0000FF"/>
                </a:solidFill>
                <a:latin typeface="Symbol" panose="05050102010706020507" pitchFamily="18" charset="2"/>
              </a:rPr>
              <a:t>G</a:t>
            </a:r>
            <a:r>
              <a:rPr lang="en-US" altLang="en-US" sz="1600" b="1" dirty="0">
                <a:solidFill>
                  <a:srgbClr val="FF0000"/>
                </a:solidFill>
              </a:rPr>
              <a:t> </a:t>
            </a:r>
            <a:r>
              <a:rPr lang="en-US" altLang="en-US" sz="1600" b="1" dirty="0"/>
              <a:t>&lt;</a:t>
            </a:r>
            <a:r>
              <a:rPr lang="en-US" altLang="en-US" sz="1600" dirty="0"/>
              <a:t> </a:t>
            </a:r>
            <a:r>
              <a:rPr lang="en-US" altLang="en-US" sz="1600" dirty="0">
                <a:solidFill>
                  <a:srgbClr val="FF0000"/>
                </a:solidFill>
              </a:rPr>
              <a:t>20</a:t>
            </a:r>
            <a:r>
              <a:rPr lang="en-US" altLang="en-US" sz="1600" dirty="0"/>
              <a:t> MeV.</a:t>
            </a:r>
          </a:p>
          <a:p>
            <a:endParaRPr lang="en-US" dirty="0"/>
          </a:p>
        </p:txBody>
      </p:sp>
      <p:sp>
        <p:nvSpPr>
          <p:cNvPr id="26" name="TextBox 25"/>
          <p:cNvSpPr txBox="1"/>
          <p:nvPr/>
        </p:nvSpPr>
        <p:spPr>
          <a:xfrm>
            <a:off x="6302829" y="3692014"/>
            <a:ext cx="1167771" cy="653396"/>
          </a:xfrm>
          <a:prstGeom prst="rect">
            <a:avLst/>
          </a:prstGeom>
          <a:solidFill>
            <a:srgbClr val="DC97FF">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30" name="Rounded Rectangle 21">
            <a:extLst>
              <a:ext uri="{FF2B5EF4-FFF2-40B4-BE49-F238E27FC236}">
                <a16:creationId xmlns:a16="http://schemas.microsoft.com/office/drawing/2014/main" id="{7BD7D8E0-4841-4135-A9E2-A50F6121D7AE}"/>
              </a:ext>
            </a:extLst>
          </p:cNvPr>
          <p:cNvSpPr/>
          <p:nvPr/>
        </p:nvSpPr>
        <p:spPr>
          <a:xfrm>
            <a:off x="978984" y="3455579"/>
            <a:ext cx="6616042" cy="896066"/>
          </a:xfrm>
          <a:prstGeom prst="roundRect">
            <a:avLst/>
          </a:prstGeom>
          <a:noFill/>
          <a:ln w="12700">
            <a:solidFill>
              <a:srgbClr val="8C3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043CD38-C62E-405D-86D2-0AEA73B2BDF1}"/>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7136531" y="5839260"/>
            <a:ext cx="654063" cy="751477"/>
          </a:xfrm>
          <a:prstGeom prst="rect">
            <a:avLst/>
          </a:prstGeom>
        </p:spPr>
      </p:pic>
      <p:pic>
        <p:nvPicPr>
          <p:cNvPr id="6" name="Picture 5">
            <a:extLst>
              <a:ext uri="{FF2B5EF4-FFF2-40B4-BE49-F238E27FC236}">
                <a16:creationId xmlns:a16="http://schemas.microsoft.com/office/drawing/2014/main" id="{F862EB98-3CCB-4364-A76E-C975D9F8C4B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00256" y="5194018"/>
            <a:ext cx="773452" cy="945330"/>
          </a:xfrm>
          <a:prstGeom prst="rect">
            <a:avLst/>
          </a:prstGeom>
        </p:spPr>
      </p:pic>
      <p:pic>
        <p:nvPicPr>
          <p:cNvPr id="33" name="Picture 32">
            <a:extLst>
              <a:ext uri="{FF2B5EF4-FFF2-40B4-BE49-F238E27FC236}">
                <a16:creationId xmlns:a16="http://schemas.microsoft.com/office/drawing/2014/main" id="{30BF71AA-9E97-44D1-9F79-241936F81AA5}"/>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sharpenSoften amount="50000"/>
                    </a14:imgEffect>
                    <a14:imgEffect>
                      <a14:brightnessContrast contrast="40000"/>
                    </a14:imgEffect>
                  </a14:imgLayer>
                </a14:imgProps>
              </a:ext>
            </a:extLst>
          </a:blip>
          <a:srcRect/>
          <a:stretch>
            <a:fillRect/>
          </a:stretch>
        </p:blipFill>
        <p:spPr bwMode="auto">
          <a:xfrm>
            <a:off x="328358" y="4089637"/>
            <a:ext cx="533400" cy="720725"/>
          </a:xfrm>
          <a:prstGeom prst="rect">
            <a:avLst/>
          </a:prstGeom>
          <a:noFill/>
          <a:ln w="9525">
            <a:noFill/>
            <a:miter lim="800000"/>
            <a:headEnd/>
            <a:tailEnd/>
          </a:ln>
        </p:spPr>
      </p:pic>
      <p:pic>
        <p:nvPicPr>
          <p:cNvPr id="4" name="Picture 3">
            <a:extLst>
              <a:ext uri="{FF2B5EF4-FFF2-40B4-BE49-F238E27FC236}">
                <a16:creationId xmlns:a16="http://schemas.microsoft.com/office/drawing/2014/main" id="{5FD982A3-171A-4070-BDD9-026697766814}"/>
              </a:ext>
            </a:extLst>
          </p:cNvPr>
          <p:cNvPicPr>
            <a:picLocks noChangeAspect="1"/>
          </p:cNvPicPr>
          <p:nvPr/>
        </p:nvPicPr>
        <p:blipFill>
          <a:blip r:embed="rId17"/>
          <a:stretch>
            <a:fillRect/>
          </a:stretch>
        </p:blipFill>
        <p:spPr>
          <a:xfrm>
            <a:off x="8054655" y="1722053"/>
            <a:ext cx="831383" cy="997660"/>
          </a:xfrm>
          <a:prstGeom prst="rect">
            <a:avLst/>
          </a:prstGeom>
        </p:spPr>
      </p:pic>
    </p:spTree>
    <p:extLst>
      <p:ext uri="{BB962C8B-B14F-4D97-AF65-F5344CB8AC3E}">
        <p14:creationId xmlns:p14="http://schemas.microsoft.com/office/powerpoint/2010/main" val="289247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26" name="Picture 14"/>
          <p:cNvPicPr>
            <a:picLocks noChangeAspect="1" noChangeArrowheads="1"/>
          </p:cNvPicPr>
          <p:nvPr/>
        </p:nvPicPr>
        <p:blipFill>
          <a:blip r:embed="rId3" cstate="print">
            <a:lum bright="-25000" contrast="40000"/>
          </a:blip>
          <a:srcRect/>
          <a:stretch>
            <a:fillRect/>
          </a:stretch>
        </p:blipFill>
        <p:spPr bwMode="auto">
          <a:xfrm>
            <a:off x="7979984" y="3626852"/>
            <a:ext cx="676275" cy="581025"/>
          </a:xfrm>
          <a:prstGeom prst="rect">
            <a:avLst/>
          </a:prstGeom>
          <a:noFill/>
          <a:ln w="9525">
            <a:noFill/>
            <a:miter lim="800000"/>
            <a:headEnd/>
            <a:tailEnd/>
          </a:ln>
        </p:spPr>
      </p:pic>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endParaRPr lang="en-US" dirty="0"/>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endParaRPr lang="en-US" dirty="0"/>
          </a:p>
        </p:txBody>
      </p:sp>
      <p:sp>
        <p:nvSpPr>
          <p:cNvPr id="9" name="TextBox 8"/>
          <p:cNvSpPr txBox="1"/>
          <p:nvPr/>
        </p:nvSpPr>
        <p:spPr>
          <a:xfrm>
            <a:off x="0" y="0"/>
            <a:ext cx="9144000" cy="1200329"/>
          </a:xfrm>
          <a:prstGeom prst="rect">
            <a:avLst/>
          </a:prstGeom>
          <a:solidFill>
            <a:schemeClr val="bg1"/>
          </a:solidFill>
          <a:ln>
            <a:solidFill>
              <a:schemeClr val="bg1"/>
            </a:solidFill>
          </a:ln>
        </p:spPr>
        <p:txBody>
          <a:bodyPr wrap="square" rtlCol="0">
            <a:spAutoFit/>
          </a:bodyPr>
          <a:lstStyle/>
          <a:p>
            <a:pPr algn="ctr"/>
            <a:r>
              <a:rPr lang="en-US" sz="3600" dirty="0">
                <a:solidFill>
                  <a:srgbClr val="0000FF"/>
                </a:solidFill>
                <a:latin typeface="Monotype Corsiva" pitchFamily="66" charset="0"/>
              </a:rPr>
              <a:t>Direct Amplitude Reconstruction </a:t>
            </a:r>
          </a:p>
          <a:p>
            <a:pPr algn="ctr"/>
            <a:r>
              <a:rPr lang="en-US" sz="3600" dirty="0">
                <a:solidFill>
                  <a:srgbClr val="0000FF"/>
                </a:solidFill>
                <a:latin typeface="Monotype Corsiva" pitchFamily="66" charset="0"/>
              </a:rPr>
              <a:t>in Pion Photo-Production</a:t>
            </a:r>
          </a:p>
        </p:txBody>
      </p:sp>
      <p:sp>
        <p:nvSpPr>
          <p:cNvPr id="10" name="TextBox 9"/>
          <p:cNvSpPr txBox="1"/>
          <p:nvPr/>
        </p:nvSpPr>
        <p:spPr>
          <a:xfrm>
            <a:off x="419100" y="2939534"/>
            <a:ext cx="4419600" cy="461665"/>
          </a:xfrm>
          <a:prstGeom prst="rect">
            <a:avLst/>
          </a:prstGeom>
          <a:noFill/>
          <a:ln>
            <a:solidFill>
              <a:schemeClr val="bg1"/>
            </a:solidFill>
          </a:ln>
        </p:spPr>
        <p:txBody>
          <a:bodyPr wrap="square" rtlCol="0">
            <a:spAutoFit/>
          </a:bodyPr>
          <a:lstStyle/>
          <a:p>
            <a:pPr algn="ctr"/>
            <a:r>
              <a:rPr lang="en-US" sz="2000" dirty="0">
                <a:solidFill>
                  <a:srgbClr val="0033CC"/>
                </a:solidFill>
                <a:latin typeface="Comic Sans MS" pitchFamily="66" charset="0"/>
                <a:sym typeface="Wingdings" pitchFamily="2" charset="2"/>
              </a:rPr>
              <a:t>helicities</a:t>
            </a:r>
            <a:r>
              <a:rPr lang="en-US" sz="2000" dirty="0">
                <a:latin typeface="Comic Sans MS" pitchFamily="66" charset="0"/>
                <a:sym typeface="Wingdings" pitchFamily="2" charset="2"/>
              </a:rPr>
              <a:t>:</a:t>
            </a:r>
            <a:r>
              <a:rPr lang="en-US" sz="2400" dirty="0">
                <a:latin typeface="Comic Sans MS" pitchFamily="66" charset="0"/>
                <a:sym typeface="Wingdings" pitchFamily="2" charset="2"/>
              </a:rPr>
              <a:t> </a:t>
            </a:r>
            <a:r>
              <a:rPr lang="en-US" sz="2400" dirty="0">
                <a:solidFill>
                  <a:srgbClr val="00A29E"/>
                </a:solidFill>
                <a:latin typeface="Comic Sans MS" pitchFamily="66" charset="0"/>
                <a:sym typeface="Wingdings" pitchFamily="2" charset="2"/>
              </a:rPr>
              <a:t>2</a:t>
            </a:r>
            <a:r>
              <a:rPr lang="en-US" sz="2400" dirty="0">
                <a:latin typeface="Comic Sans MS" pitchFamily="66" charset="0"/>
                <a:sym typeface="Wingdings" pitchFamily="2" charset="2"/>
              </a:rPr>
              <a:t> x </a:t>
            </a:r>
            <a:r>
              <a:rPr lang="en-US" sz="2400" dirty="0">
                <a:solidFill>
                  <a:srgbClr val="FF0000"/>
                </a:solidFill>
                <a:latin typeface="Comic Sans MS" pitchFamily="66" charset="0"/>
                <a:sym typeface="Wingdings" pitchFamily="2" charset="2"/>
              </a:rPr>
              <a:t>2  </a:t>
            </a:r>
            <a:r>
              <a:rPr lang="en-US" sz="2400" dirty="0">
                <a:latin typeface="Comic Sans MS" pitchFamily="66" charset="0"/>
                <a:sym typeface="Wingdings" pitchFamily="2" charset="2"/>
              </a:rPr>
              <a:t>x  </a:t>
            </a:r>
            <a:r>
              <a:rPr lang="en-US" sz="2400" dirty="0">
                <a:solidFill>
                  <a:srgbClr val="0000CC"/>
                </a:solidFill>
                <a:latin typeface="Comic Sans MS" pitchFamily="66" charset="0"/>
                <a:sym typeface="Wingdings" pitchFamily="2" charset="2"/>
              </a:rPr>
              <a:t>2</a:t>
            </a:r>
            <a:r>
              <a:rPr lang="en-US" sz="2400" dirty="0">
                <a:latin typeface="Comic Sans MS" pitchFamily="66" charset="0"/>
                <a:sym typeface="Wingdings" pitchFamily="2" charset="2"/>
              </a:rPr>
              <a:t> / 2 = </a:t>
            </a:r>
            <a:r>
              <a:rPr lang="en-US" sz="2400" dirty="0">
                <a:solidFill>
                  <a:srgbClr val="FF0000"/>
                </a:solidFill>
                <a:latin typeface="Comic Sans MS" pitchFamily="66" charset="0"/>
                <a:sym typeface="Wingdings" pitchFamily="2" charset="2"/>
              </a:rPr>
              <a:t>4</a:t>
            </a:r>
          </a:p>
        </p:txBody>
      </p:sp>
      <p:sp>
        <p:nvSpPr>
          <p:cNvPr id="11" name="TextBox 10"/>
          <p:cNvSpPr txBox="1"/>
          <p:nvPr/>
        </p:nvSpPr>
        <p:spPr>
          <a:xfrm>
            <a:off x="1066800" y="3429000"/>
            <a:ext cx="1836400" cy="338554"/>
          </a:xfrm>
          <a:prstGeom prst="rect">
            <a:avLst/>
          </a:prstGeom>
          <a:noFill/>
        </p:spPr>
        <p:txBody>
          <a:bodyPr wrap="none" rtlCol="0">
            <a:spAutoFit/>
          </a:bodyPr>
          <a:lstStyle/>
          <a:p>
            <a:r>
              <a:rPr lang="en-US" sz="1600" b="1" dirty="0">
                <a:solidFill>
                  <a:srgbClr val="00B800"/>
                </a:solidFill>
              </a:rPr>
              <a:t>parity conservation</a:t>
            </a:r>
          </a:p>
        </p:txBody>
      </p:sp>
      <p:sp>
        <p:nvSpPr>
          <p:cNvPr id="16" name="Rectangle 15"/>
          <p:cNvSpPr/>
          <p:nvPr/>
        </p:nvSpPr>
        <p:spPr>
          <a:xfrm>
            <a:off x="1905000" y="1676400"/>
            <a:ext cx="2404826" cy="523220"/>
          </a:xfrm>
          <a:prstGeom prst="rect">
            <a:avLst/>
          </a:prstGeom>
          <a:ln>
            <a:solidFill>
              <a:schemeClr val="bg1"/>
            </a:solidFill>
          </a:ln>
        </p:spPr>
        <p:txBody>
          <a:bodyPr wrap="none">
            <a:spAutoFit/>
          </a:bodyPr>
          <a:lstStyle/>
          <a:p>
            <a:r>
              <a:rPr lang="en-US" sz="2800" b="1" dirty="0">
                <a:solidFill>
                  <a:srgbClr val="00A29E"/>
                </a:solidFill>
                <a:latin typeface="Symbol" pitchFamily="18" charset="2"/>
              </a:rPr>
              <a:t>g</a:t>
            </a:r>
            <a:r>
              <a:rPr lang="en-US" sz="2800" b="1" dirty="0">
                <a:latin typeface="Comic Sans MS" pitchFamily="66" charset="0"/>
              </a:rPr>
              <a:t>  </a:t>
            </a:r>
            <a:r>
              <a:rPr lang="en-US" sz="2800" b="1" dirty="0">
                <a:solidFill>
                  <a:srgbClr val="FF0000"/>
                </a:solidFill>
                <a:latin typeface="Comic Sans MS" pitchFamily="66" charset="0"/>
              </a:rPr>
              <a:t>N</a:t>
            </a:r>
            <a:r>
              <a:rPr lang="en-US" sz="2800" b="1" dirty="0">
                <a:latin typeface="Comic Sans MS" pitchFamily="66" charset="0"/>
              </a:rPr>
              <a:t> </a:t>
            </a:r>
            <a:r>
              <a:rPr lang="en-US" sz="2800" b="1" dirty="0">
                <a:effectLst>
                  <a:outerShdw blurRad="38100" dist="38100" dir="2700000" algn="tl">
                    <a:srgbClr val="000000">
                      <a:alpha val="43137"/>
                    </a:srgbClr>
                  </a:outerShdw>
                </a:effectLst>
                <a:latin typeface="Freestyle Script" pitchFamily="66" charset="0"/>
                <a:sym typeface="Wingdings" pitchFamily="2" charset="2"/>
              </a:rPr>
              <a:t>→</a:t>
            </a:r>
            <a:r>
              <a:rPr lang="en-US" sz="2800" b="1" dirty="0">
                <a:latin typeface="Comic Sans MS" pitchFamily="66" charset="0"/>
                <a:sym typeface="Wingdings" pitchFamily="2" charset="2"/>
              </a:rPr>
              <a:t> </a:t>
            </a:r>
            <a:r>
              <a:rPr lang="en-US" sz="2800" b="1" dirty="0">
                <a:solidFill>
                  <a:srgbClr val="0033CC"/>
                </a:solidFill>
                <a:latin typeface="Comic Sans MS" pitchFamily="66" charset="0"/>
                <a:sym typeface="Wingdings" pitchFamily="2" charset="2"/>
              </a:rPr>
              <a:t>N</a:t>
            </a:r>
            <a:r>
              <a:rPr lang="en-US" sz="2800" b="1" dirty="0">
                <a:latin typeface="Comic Sans MS" pitchFamily="66" charset="0"/>
                <a:sym typeface="Wingdings" pitchFamily="2" charset="2"/>
              </a:rPr>
              <a:t>  </a:t>
            </a:r>
            <a:r>
              <a:rPr lang="en-US" sz="2800" b="1" dirty="0">
                <a:solidFill>
                  <a:srgbClr val="FF6600"/>
                </a:solidFill>
                <a:latin typeface="Symbol" pitchFamily="18" charset="2"/>
                <a:sym typeface="Wingdings" pitchFamily="2" charset="2"/>
              </a:rPr>
              <a:t>p</a:t>
            </a:r>
            <a:endParaRPr lang="en-US" sz="2800" b="1" dirty="0">
              <a:solidFill>
                <a:srgbClr val="FF6600"/>
              </a:solidFill>
            </a:endParaRPr>
          </a:p>
        </p:txBody>
      </p:sp>
      <p:sp>
        <p:nvSpPr>
          <p:cNvPr id="25" name="TextBox 24"/>
          <p:cNvSpPr txBox="1"/>
          <p:nvPr/>
        </p:nvSpPr>
        <p:spPr>
          <a:xfrm>
            <a:off x="228600" y="5715000"/>
            <a:ext cx="314510" cy="400110"/>
          </a:xfrm>
          <a:prstGeom prst="rect">
            <a:avLst/>
          </a:prstGeom>
          <a:noFill/>
        </p:spPr>
        <p:txBody>
          <a:bodyPr wrap="none" rtlCol="0">
            <a:spAutoFit/>
          </a:bodyPr>
          <a:lstStyle/>
          <a:p>
            <a:r>
              <a:rPr lang="en-US" sz="2000" b="1" dirty="0">
                <a:solidFill>
                  <a:srgbClr val="0033CC"/>
                </a:solidFill>
              </a:rPr>
              <a:t>8</a:t>
            </a:r>
          </a:p>
        </p:txBody>
      </p:sp>
      <p:sp>
        <p:nvSpPr>
          <p:cNvPr id="27" name="Rectangle 26"/>
          <p:cNvSpPr/>
          <p:nvPr/>
        </p:nvSpPr>
        <p:spPr>
          <a:xfrm>
            <a:off x="1295400" y="2438400"/>
            <a:ext cx="3044423" cy="461665"/>
          </a:xfrm>
          <a:prstGeom prst="rect">
            <a:avLst/>
          </a:prstGeom>
          <a:ln>
            <a:solidFill>
              <a:schemeClr val="bg1"/>
            </a:solidFill>
          </a:ln>
        </p:spPr>
        <p:txBody>
          <a:bodyPr wrap="none">
            <a:spAutoFit/>
          </a:bodyPr>
          <a:lstStyle/>
          <a:p>
            <a:r>
              <a:rPr lang="en-US" sz="2000" dirty="0">
                <a:solidFill>
                  <a:srgbClr val="0033CC"/>
                </a:solidFill>
                <a:latin typeface="Comic Sans MS" pitchFamily="66" charset="0"/>
                <a:sym typeface="Wingdings" pitchFamily="2" charset="2"/>
              </a:rPr>
              <a:t>spin</a:t>
            </a:r>
            <a:r>
              <a:rPr lang="en-US" sz="2000" dirty="0">
                <a:latin typeface="Comic Sans MS" pitchFamily="66" charset="0"/>
                <a:sym typeface="Wingdings" pitchFamily="2" charset="2"/>
              </a:rPr>
              <a:t>:</a:t>
            </a:r>
            <a:r>
              <a:rPr lang="en-US" sz="2400" dirty="0">
                <a:latin typeface="Comic Sans MS" pitchFamily="66" charset="0"/>
                <a:sym typeface="Wingdings" pitchFamily="2" charset="2"/>
              </a:rPr>
              <a:t> </a:t>
            </a:r>
            <a:r>
              <a:rPr lang="en-US" sz="2400" dirty="0">
                <a:solidFill>
                  <a:srgbClr val="00A29E"/>
                </a:solidFill>
                <a:latin typeface="Comic Sans MS" pitchFamily="66" charset="0"/>
                <a:sym typeface="Wingdings" pitchFamily="2" charset="2"/>
              </a:rPr>
              <a:t>1</a:t>
            </a:r>
            <a:r>
              <a:rPr lang="en-US" sz="2400" dirty="0">
                <a:latin typeface="Comic Sans MS" pitchFamily="66" charset="0"/>
                <a:sym typeface="Wingdings" pitchFamily="2" charset="2"/>
              </a:rPr>
              <a:t>    </a:t>
            </a:r>
            <a:r>
              <a:rPr lang="en-US" sz="2400" dirty="0">
                <a:solidFill>
                  <a:srgbClr val="FF0000"/>
                </a:solidFill>
                <a:latin typeface="Comic Sans MS" pitchFamily="66" charset="0"/>
                <a:sym typeface="Wingdings" pitchFamily="2" charset="2"/>
              </a:rPr>
              <a:t>½</a:t>
            </a:r>
            <a:r>
              <a:rPr lang="en-US" sz="2400" dirty="0">
                <a:latin typeface="Comic Sans MS" pitchFamily="66" charset="0"/>
                <a:sym typeface="Wingdings" pitchFamily="2" charset="2"/>
              </a:rPr>
              <a:t>  </a:t>
            </a:r>
            <a:r>
              <a:rPr lang="en-US" sz="2400" b="1" dirty="0">
                <a:latin typeface="Freestyle Script" pitchFamily="66" charset="0"/>
                <a:sym typeface="Wingdings" pitchFamily="2" charset="2"/>
              </a:rPr>
              <a:t>→</a:t>
            </a:r>
            <a:r>
              <a:rPr lang="en-US" sz="2400" dirty="0">
                <a:latin typeface="Comic Sans MS" pitchFamily="66" charset="0"/>
                <a:sym typeface="Wingdings" pitchFamily="2" charset="2"/>
              </a:rPr>
              <a:t>  </a:t>
            </a:r>
            <a:r>
              <a:rPr lang="en-US" sz="2400" dirty="0">
                <a:solidFill>
                  <a:srgbClr val="0000CC"/>
                </a:solidFill>
                <a:latin typeface="Comic Sans MS" pitchFamily="66" charset="0"/>
                <a:sym typeface="Wingdings" pitchFamily="2" charset="2"/>
              </a:rPr>
              <a:t>½</a:t>
            </a:r>
            <a:r>
              <a:rPr lang="en-US" sz="2400" dirty="0">
                <a:latin typeface="Comic Sans MS" pitchFamily="66" charset="0"/>
                <a:sym typeface="Wingdings" pitchFamily="2" charset="2"/>
              </a:rPr>
              <a:t>     </a:t>
            </a:r>
            <a:r>
              <a:rPr lang="en-US" sz="2400" dirty="0">
                <a:solidFill>
                  <a:srgbClr val="FF6600"/>
                </a:solidFill>
                <a:latin typeface="Comic Sans MS" pitchFamily="66" charset="0"/>
                <a:sym typeface="Wingdings" pitchFamily="2" charset="2"/>
              </a:rPr>
              <a:t>0</a:t>
            </a:r>
            <a:endParaRPr lang="en-US" sz="2400" dirty="0">
              <a:solidFill>
                <a:srgbClr val="FF6600"/>
              </a:solidFill>
            </a:endParaRPr>
          </a:p>
        </p:txBody>
      </p:sp>
      <p:sp>
        <p:nvSpPr>
          <p:cNvPr id="115717" name="Rectangle 5"/>
          <p:cNvSpPr>
            <a:spLocks noChangeArrowheads="1"/>
          </p:cNvSpPr>
          <p:nvPr/>
        </p:nvSpPr>
        <p:spPr bwMode="auto">
          <a:xfrm>
            <a:off x="5410200" y="2458136"/>
            <a:ext cx="2968223" cy="861774"/>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600" dirty="0">
                <a:solidFill>
                  <a:srgbClr val="FF0000"/>
                </a:solidFill>
                <a:latin typeface="Symbol" pitchFamily="18" charset="2"/>
              </a:rPr>
              <a:t>· </a:t>
            </a:r>
            <a:r>
              <a:rPr kumimoji="0" lang="en-US" sz="1600" b="0" i="0" u="none" strike="noStrike" cap="none" normalizeH="0" baseline="0" dirty="0">
                <a:ln>
                  <a:noFill/>
                </a:ln>
                <a:solidFill>
                  <a:srgbClr val="000000"/>
                </a:solidFill>
                <a:effectLst/>
                <a:cs typeface="Arial" charset="0"/>
              </a:rPr>
              <a:t>In </a:t>
            </a:r>
            <a:r>
              <a:rPr kumimoji="0" lang="en-US" sz="1600" b="1" i="0" strike="noStrike" cap="none" normalizeH="0" baseline="0" dirty="0">
                <a:ln>
                  <a:noFill/>
                </a:ln>
                <a:solidFill>
                  <a:srgbClr val="0033CC"/>
                </a:solidFill>
                <a:effectLst/>
                <a:cs typeface="Arial" charset="0"/>
              </a:rPr>
              <a:t>particle physics</a:t>
            </a:r>
            <a:r>
              <a:rPr kumimoji="0" lang="en-US" sz="1600" b="0" i="0" u="none" strike="noStrike" cap="none" normalizeH="0" baseline="0" dirty="0">
                <a:ln>
                  <a:noFill/>
                </a:ln>
                <a:solidFill>
                  <a:srgbClr val="000000"/>
                </a:solidFill>
                <a:effectLst/>
                <a:cs typeface="Arial" charset="0"/>
              </a:rPr>
              <a:t>, </a:t>
            </a:r>
            <a:r>
              <a:rPr kumimoji="0" lang="en-US" sz="1600" b="1" i="0" u="none" strike="noStrike" cap="none" normalizeH="0" baseline="0" dirty="0">
                <a:ln>
                  <a:noFill/>
                </a:ln>
                <a:solidFill>
                  <a:srgbClr val="00B800"/>
                </a:solidFill>
                <a:effectLst/>
                <a:cs typeface="Arial" charset="0"/>
              </a:rPr>
              <a:t>helicity</a:t>
            </a:r>
            <a:r>
              <a:rPr kumimoji="0" lang="en-US" sz="1600" b="0" i="0" u="none" strike="noStrike" cap="none" normalizeH="0" baseline="0" dirty="0">
                <a:ln>
                  <a:noFill/>
                </a:ln>
                <a:solidFill>
                  <a:srgbClr val="00B800"/>
                </a:solidFill>
                <a:effectLst/>
                <a:cs typeface="Arial" charset="0"/>
              </a:rPr>
              <a:t> </a:t>
            </a:r>
            <a:r>
              <a:rPr kumimoji="0" lang="en-US" sz="1600" b="0" i="0" u="none" strike="noStrike" cap="none" normalizeH="0" baseline="0" dirty="0">
                <a:ln>
                  <a:noFill/>
                </a:ln>
                <a:solidFill>
                  <a:srgbClr val="000000"/>
                </a:solidFill>
                <a:effectLst/>
                <a:cs typeface="Arial" charset="0"/>
              </a:rPr>
              <a:t>is       </a:t>
            </a:r>
          </a:p>
          <a:p>
            <a:pPr lvl="0" fontAlgn="base">
              <a:spcBef>
                <a:spcPct val="0"/>
              </a:spcBef>
              <a:spcAft>
                <a:spcPct val="0"/>
              </a:spcAft>
            </a:pPr>
            <a:r>
              <a:rPr kumimoji="0" lang="en-US" sz="1600" b="0" i="0" u="none" strike="noStrike" cap="none" normalizeH="0" baseline="0" dirty="0">
                <a:ln>
                  <a:noFill/>
                </a:ln>
                <a:solidFill>
                  <a:srgbClr val="000000"/>
                </a:solidFill>
                <a:effectLst/>
                <a:cs typeface="Arial" charset="0"/>
              </a:rPr>
              <a:t>    projection of the </a:t>
            </a:r>
            <a:r>
              <a:rPr kumimoji="0" lang="en-US" sz="1600" b="0" i="0" u="none" strike="noStrike" cap="none" normalizeH="0" baseline="0" dirty="0">
                <a:ln>
                  <a:noFill/>
                </a:ln>
                <a:effectLst/>
                <a:cs typeface="Arial" charset="0"/>
              </a:rPr>
              <a:t>spin</a:t>
            </a:r>
            <a:r>
              <a:rPr kumimoji="0" lang="en-US" sz="1600" b="0" i="0" u="none" strike="noStrike" cap="none" normalizeH="0" baseline="0" dirty="0">
                <a:ln>
                  <a:noFill/>
                </a:ln>
                <a:solidFill>
                  <a:srgbClr val="000000"/>
                </a:solidFill>
                <a:effectLst/>
                <a:cs typeface="Arial" charset="0"/>
              </a:rPr>
              <a:t>      onto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cs typeface="Arial" charset="0"/>
              </a:rPr>
              <a:t>    direction of momentum,   </a:t>
            </a:r>
            <a:r>
              <a:rPr kumimoji="0" lang="en-US" sz="1600" b="0" i="0" u="none" strike="noStrike" cap="none" normalizeH="0" baseline="0" dirty="0">
                <a:ln>
                  <a:noFill/>
                </a:ln>
                <a:solidFill>
                  <a:srgbClr val="000000"/>
                </a:solidFill>
                <a:effectLst/>
                <a:latin typeface="Arial" charset="0"/>
                <a:cs typeface="Arial" charset="0"/>
              </a:rPr>
              <a:t> </a:t>
            </a:r>
            <a:r>
              <a:rPr kumimoji="0" lang="en-US" b="0" i="0" u="none" strike="noStrike" cap="none" normalizeH="0" baseline="0" dirty="0">
                <a:ln>
                  <a:noFill/>
                </a:ln>
                <a:solidFill>
                  <a:srgbClr val="000000"/>
                </a:solidFill>
                <a:effectLst/>
                <a:latin typeface="Arial" charset="0"/>
                <a:cs typeface="Arial" charset="0"/>
              </a:rPr>
              <a:t>:</a:t>
            </a:r>
            <a:r>
              <a:rPr kumimoji="0" lang="en-US" b="0" i="0" u="none" strike="noStrike" cap="none" normalizeH="0" baseline="0" dirty="0">
                <a:ln>
                  <a:noFill/>
                </a:ln>
                <a:solidFill>
                  <a:schemeClr val="tx1"/>
                </a:solidFill>
                <a:effectLst/>
                <a:latin typeface="Arial" charset="0"/>
                <a:cs typeface="Arial" charset="0"/>
              </a:rPr>
              <a:t> </a:t>
            </a:r>
            <a:endParaRPr kumimoji="0" lang="en-US" b="0" i="0" u="none" strike="noStrike" cap="none" normalizeH="0" baseline="0" dirty="0">
              <a:ln>
                <a:noFill/>
              </a:ln>
              <a:solidFill>
                <a:srgbClr val="000000"/>
              </a:solidFill>
              <a:effectLst/>
              <a:latin typeface="Arial" charset="0"/>
              <a:cs typeface="Arial" charset="0"/>
            </a:endParaRPr>
          </a:p>
        </p:txBody>
      </p:sp>
      <p:sp>
        <p:nvSpPr>
          <p:cNvPr id="31" name="Oval 30"/>
          <p:cNvSpPr/>
          <p:nvPr/>
        </p:nvSpPr>
        <p:spPr>
          <a:xfrm>
            <a:off x="2514600" y="4953000"/>
            <a:ext cx="304800" cy="304800"/>
          </a:xfrm>
          <a:prstGeom prst="ellipse">
            <a:avLst/>
          </a:prstGeom>
          <a:noFill/>
          <a:ln>
            <a:solidFill>
              <a:srgbClr val="00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41" name="Picture 4" descr="C:\Users\Igor\Documents\Desktop\workman.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11200"/>
                    </a14:imgEffect>
                    <a14:imgEffect>
                      <a14:brightnessContrast contrast="-20000"/>
                    </a14:imgEffect>
                  </a14:imgLayer>
                </a14:imgProps>
              </a:ext>
            </a:extLst>
          </a:blip>
          <a:srcRect/>
          <a:stretch>
            <a:fillRect/>
          </a:stretch>
        </p:blipFill>
        <p:spPr bwMode="auto">
          <a:xfrm>
            <a:off x="225486" y="4995565"/>
            <a:ext cx="548742" cy="609600"/>
          </a:xfrm>
          <a:prstGeom prst="rect">
            <a:avLst/>
          </a:prstGeom>
          <a:noFill/>
          <a:ln w="9525">
            <a:noFill/>
            <a:miter lim="800000"/>
            <a:headEnd/>
            <a:tailEnd/>
          </a:ln>
        </p:spPr>
      </p:pic>
      <p:sp>
        <p:nvSpPr>
          <p:cNvPr id="17" name="Rectangle 16"/>
          <p:cNvSpPr/>
          <p:nvPr/>
        </p:nvSpPr>
        <p:spPr>
          <a:xfrm>
            <a:off x="685800" y="4648200"/>
            <a:ext cx="8229600" cy="646331"/>
          </a:xfrm>
          <a:prstGeom prst="rect">
            <a:avLst/>
          </a:prstGeom>
          <a:ln>
            <a:solidFill>
              <a:srgbClr val="0000FF"/>
            </a:solidFill>
          </a:ln>
        </p:spPr>
        <p:txBody>
          <a:bodyPr wrap="square">
            <a:spAutoFit/>
          </a:bodyPr>
          <a:lstStyle/>
          <a:p>
            <a:r>
              <a:rPr lang="en-US" sz="1600" dirty="0">
                <a:solidFill>
                  <a:srgbClr val="FF0000"/>
                </a:solidFill>
                <a:latin typeface="Symbol" pitchFamily="18" charset="2"/>
              </a:rPr>
              <a:t>· </a:t>
            </a:r>
            <a:r>
              <a:rPr lang="en-US" sz="1600" dirty="0"/>
              <a:t>In order to </a:t>
            </a:r>
            <a:r>
              <a:rPr lang="en-US" sz="1600" b="1" dirty="0">
                <a:solidFill>
                  <a:srgbClr val="CC00CC"/>
                </a:solidFill>
              </a:rPr>
              <a:t>determine</a:t>
            </a:r>
            <a:r>
              <a:rPr lang="en-US" sz="1600" dirty="0"/>
              <a:t> pion photoproduction amplitude [</a:t>
            </a:r>
            <a:r>
              <a:rPr lang="en-US" b="1" dirty="0">
                <a:solidFill>
                  <a:srgbClr val="CC00CC"/>
                </a:solidFill>
              </a:rPr>
              <a:t>4</a:t>
            </a:r>
            <a:r>
              <a:rPr lang="en-US" sz="1600" dirty="0"/>
              <a:t> </a:t>
            </a:r>
            <a:r>
              <a:rPr lang="en-US" sz="1600" b="1" dirty="0"/>
              <a:t>modules</a:t>
            </a:r>
            <a:r>
              <a:rPr lang="en-US" sz="1600" dirty="0"/>
              <a:t> and </a:t>
            </a:r>
            <a:r>
              <a:rPr lang="en-US" b="1" dirty="0">
                <a:solidFill>
                  <a:srgbClr val="CC00CC"/>
                </a:solidFill>
              </a:rPr>
              <a:t>3</a:t>
            </a:r>
            <a:r>
              <a:rPr lang="en-US" sz="1600" dirty="0"/>
              <a:t> </a:t>
            </a:r>
            <a:r>
              <a:rPr lang="en-US" sz="1600" b="1" dirty="0"/>
              <a:t>relative phases</a:t>
            </a:r>
            <a:r>
              <a:rPr lang="en-US" sz="1600" dirty="0"/>
              <a:t>],</a:t>
            </a:r>
          </a:p>
          <a:p>
            <a:r>
              <a:rPr lang="en-US" sz="1600" dirty="0"/>
              <a:t>   one has to carry out </a:t>
            </a:r>
            <a:r>
              <a:rPr lang="en-US" dirty="0"/>
              <a:t> </a:t>
            </a:r>
            <a:r>
              <a:rPr lang="en-US" b="1" dirty="0">
                <a:solidFill>
                  <a:srgbClr val="FF0000"/>
                </a:solidFill>
              </a:rPr>
              <a:t>7</a:t>
            </a:r>
            <a:r>
              <a:rPr lang="en-US" dirty="0"/>
              <a:t>  </a:t>
            </a:r>
            <a:r>
              <a:rPr lang="en-US" sz="1600" b="1" dirty="0">
                <a:solidFill>
                  <a:srgbClr val="CC00CC"/>
                </a:solidFill>
              </a:rPr>
              <a:t>independent</a:t>
            </a:r>
            <a:r>
              <a:rPr lang="en-US" sz="1600" dirty="0">
                <a:solidFill>
                  <a:srgbClr val="00B800"/>
                </a:solidFill>
              </a:rPr>
              <a:t> </a:t>
            </a:r>
            <a:r>
              <a:rPr lang="en-US" sz="1600" dirty="0"/>
              <a:t>measurements at  </a:t>
            </a:r>
            <a:r>
              <a:rPr lang="en-US" sz="1600" b="1" dirty="0">
                <a:solidFill>
                  <a:srgbClr val="CC00CC"/>
                </a:solidFill>
              </a:rPr>
              <a:t>fixed</a:t>
            </a:r>
            <a:r>
              <a:rPr lang="en-US" sz="1600" dirty="0">
                <a:solidFill>
                  <a:srgbClr val="CC00CC"/>
                </a:solidFill>
              </a:rPr>
              <a:t> </a:t>
            </a:r>
            <a:r>
              <a:rPr lang="en-US" sz="1600" dirty="0"/>
              <a:t>  </a:t>
            </a:r>
            <a:r>
              <a:rPr lang="en-US" sz="1600" b="1" dirty="0">
                <a:highlight>
                  <a:srgbClr val="00FFFF"/>
                </a:highlight>
              </a:rPr>
              <a:t>(</a:t>
            </a:r>
            <a:r>
              <a:rPr lang="en-US" sz="1600" b="1" dirty="0">
                <a:solidFill>
                  <a:srgbClr val="0033CC"/>
                </a:solidFill>
                <a:highlight>
                  <a:srgbClr val="00FFFF"/>
                </a:highlight>
              </a:rPr>
              <a:t>W</a:t>
            </a:r>
            <a:r>
              <a:rPr lang="en-US" sz="1600" b="1" dirty="0">
                <a:highlight>
                  <a:srgbClr val="00FFFF"/>
                </a:highlight>
              </a:rPr>
              <a:t>,</a:t>
            </a:r>
            <a:r>
              <a:rPr lang="en-US" sz="1600" dirty="0">
                <a:highlight>
                  <a:srgbClr val="00FFFF"/>
                </a:highlight>
              </a:rPr>
              <a:t> </a:t>
            </a:r>
            <a:r>
              <a:rPr lang="en-US" sz="1600" b="1" dirty="0">
                <a:solidFill>
                  <a:srgbClr val="0033CC"/>
                </a:solidFill>
                <a:highlight>
                  <a:srgbClr val="00FFFF"/>
                </a:highlight>
              </a:rPr>
              <a:t>t</a:t>
            </a:r>
            <a:r>
              <a:rPr lang="en-US" sz="1600" b="1" dirty="0">
                <a:highlight>
                  <a:srgbClr val="00FFFF"/>
                </a:highlight>
              </a:rPr>
              <a:t>)</a:t>
            </a:r>
            <a:r>
              <a:rPr lang="en-US" sz="1600" dirty="0">
                <a:highlight>
                  <a:srgbClr val="00FFFF"/>
                </a:highlight>
              </a:rPr>
              <a:t> or </a:t>
            </a:r>
            <a:r>
              <a:rPr lang="en-US" sz="1600" b="1" dirty="0">
                <a:highlight>
                  <a:srgbClr val="00FFFF"/>
                </a:highlight>
              </a:rPr>
              <a:t>(</a:t>
            </a:r>
            <a:r>
              <a:rPr lang="en-US" sz="1600" b="1" dirty="0">
                <a:solidFill>
                  <a:srgbClr val="0033CC"/>
                </a:solidFill>
                <a:highlight>
                  <a:srgbClr val="00FFFF"/>
                </a:highlight>
              </a:rPr>
              <a:t>E</a:t>
            </a:r>
            <a:r>
              <a:rPr lang="en-US" sz="1600" dirty="0">
                <a:highlight>
                  <a:srgbClr val="00FFFF"/>
                </a:highlight>
              </a:rPr>
              <a:t>, </a:t>
            </a:r>
            <a:r>
              <a:rPr lang="en-US" sz="1600" b="1" dirty="0">
                <a:solidFill>
                  <a:srgbClr val="0033CC"/>
                </a:solidFill>
                <a:highlight>
                  <a:srgbClr val="00FFFF"/>
                </a:highlight>
                <a:latin typeface="Symbol" pitchFamily="18" charset="2"/>
              </a:rPr>
              <a:t>q</a:t>
            </a:r>
            <a:r>
              <a:rPr lang="en-US" sz="1600" b="1" dirty="0">
                <a:highlight>
                  <a:srgbClr val="00FFFF"/>
                </a:highlight>
              </a:rPr>
              <a:t>)</a:t>
            </a:r>
            <a:r>
              <a:rPr lang="en-US" sz="1600" b="1" dirty="0"/>
              <a:t>.</a:t>
            </a:r>
            <a:endParaRPr lang="en-US" sz="1600" dirty="0"/>
          </a:p>
        </p:txBody>
      </p:sp>
      <p:sp>
        <p:nvSpPr>
          <p:cNvPr id="32" name="Oval 31"/>
          <p:cNvSpPr/>
          <p:nvPr/>
        </p:nvSpPr>
        <p:spPr>
          <a:xfrm>
            <a:off x="228600" y="57150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15724" name="Picture 12"/>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Lst>
          </a:blip>
          <a:srcRect/>
          <a:stretch>
            <a:fillRect/>
          </a:stretch>
        </p:blipFill>
        <p:spPr bwMode="auto">
          <a:xfrm>
            <a:off x="7534275" y="2744630"/>
            <a:ext cx="171450" cy="276225"/>
          </a:xfrm>
          <a:prstGeom prst="rect">
            <a:avLst/>
          </a:prstGeom>
          <a:noFill/>
          <a:ln w="9525">
            <a:noFill/>
            <a:miter lim="800000"/>
            <a:headEnd/>
            <a:tailEnd/>
          </a:ln>
        </p:spPr>
      </p:pic>
      <p:pic>
        <p:nvPicPr>
          <p:cNvPr id="115725" name="Picture 13"/>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Layer>
                </a14:imgProps>
              </a:ext>
            </a:extLst>
          </a:blip>
          <a:srcRect/>
          <a:stretch>
            <a:fillRect/>
          </a:stretch>
        </p:blipFill>
        <p:spPr bwMode="auto">
          <a:xfrm>
            <a:off x="7705725" y="3046959"/>
            <a:ext cx="171450" cy="257175"/>
          </a:xfrm>
          <a:prstGeom prst="rect">
            <a:avLst/>
          </a:prstGeom>
          <a:noFill/>
          <a:ln w="9525">
            <a:noFill/>
            <a:miter lim="800000"/>
            <a:headEnd/>
            <a:tailEnd/>
          </a:ln>
        </p:spPr>
      </p:pic>
      <p:sp>
        <p:nvSpPr>
          <p:cNvPr id="47" name="Bent-Up Arrow 46"/>
          <p:cNvSpPr/>
          <p:nvPr/>
        </p:nvSpPr>
        <p:spPr>
          <a:xfrm>
            <a:off x="2895600" y="3429000"/>
            <a:ext cx="726332" cy="200799"/>
          </a:xfrm>
          <a:prstGeom prst="bentUp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249366" y="2957421"/>
            <a:ext cx="322634" cy="400376"/>
          </a:xfrm>
          <a:prstGeom prst="ellipse">
            <a:avLst/>
          </a:prstGeom>
          <a:noFill/>
          <a:ln>
            <a:solidFill>
              <a:srgbClr val="00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4" name="Line 16"/>
          <p:cNvSpPr>
            <a:spLocks noChangeShapeType="1"/>
          </p:cNvSpPr>
          <p:nvPr/>
        </p:nvSpPr>
        <p:spPr bwMode="auto">
          <a:xfrm flipH="1">
            <a:off x="4572000" y="2667000"/>
            <a:ext cx="838200" cy="432376"/>
          </a:xfrm>
          <a:prstGeom prst="line">
            <a:avLst/>
          </a:prstGeom>
          <a:ln w="12700">
            <a:solidFill>
              <a:srgbClr val="0000CC"/>
            </a:solidFill>
            <a:headEnd/>
            <a:tailEnd type="triangle" w="sm" len="lg"/>
          </a:ln>
        </p:spPr>
        <p:style>
          <a:lnRef idx="3">
            <a:schemeClr val="accent2"/>
          </a:lnRef>
          <a:fillRef idx="0">
            <a:schemeClr val="accent2"/>
          </a:fillRef>
          <a:effectRef idx="2">
            <a:schemeClr val="accent2"/>
          </a:effectRef>
          <a:fontRef idx="minor">
            <a:schemeClr val="tx1"/>
          </a:fontRef>
        </p:style>
        <p:txBody>
          <a:bodyPr wrap="none"/>
          <a:lstStyle/>
          <a:p>
            <a:endParaRPr lang="en-US"/>
          </a:p>
        </p:txBody>
      </p:sp>
      <p:sp>
        <p:nvSpPr>
          <p:cNvPr id="35" name="Line 16"/>
          <p:cNvSpPr>
            <a:spLocks noChangeShapeType="1"/>
          </p:cNvSpPr>
          <p:nvPr/>
        </p:nvSpPr>
        <p:spPr bwMode="auto">
          <a:xfrm>
            <a:off x="2514600" y="5029200"/>
            <a:ext cx="914400" cy="381000"/>
          </a:xfrm>
          <a:prstGeom prst="line">
            <a:avLst/>
          </a:prstGeom>
          <a:ln w="19050">
            <a:solidFill>
              <a:srgbClr val="0000CC"/>
            </a:solidFill>
            <a:headEnd/>
            <a:tailEnd type="triangle" w="sm" len="lg"/>
          </a:ln>
        </p:spPr>
        <p:style>
          <a:lnRef idx="3">
            <a:schemeClr val="accent2"/>
          </a:lnRef>
          <a:fillRef idx="0">
            <a:schemeClr val="accent2"/>
          </a:fillRef>
          <a:effectRef idx="2">
            <a:schemeClr val="accent2"/>
          </a:effectRef>
          <a:fontRef idx="minor">
            <a:schemeClr val="tx1"/>
          </a:fontRef>
        </p:style>
        <p:txBody>
          <a:bodyPr wrap="none"/>
          <a:lstStyle/>
          <a:p>
            <a:endParaRPr lang="en-US"/>
          </a:p>
        </p:txBody>
      </p:sp>
      <p:sp>
        <p:nvSpPr>
          <p:cNvPr id="33" name="TextBox 32"/>
          <p:cNvSpPr txBox="1"/>
          <p:nvPr/>
        </p:nvSpPr>
        <p:spPr>
          <a:xfrm>
            <a:off x="1600200" y="4038600"/>
            <a:ext cx="5799345" cy="400110"/>
          </a:xfrm>
          <a:prstGeom prst="rect">
            <a:avLst/>
          </a:prstGeom>
          <a:noFill/>
        </p:spPr>
        <p:txBody>
          <a:bodyPr wrap="none" rtlCol="0">
            <a:spAutoFit/>
          </a:bodyPr>
          <a:lstStyle/>
          <a:p>
            <a:r>
              <a:rPr lang="en-US" b="1" dirty="0"/>
              <a:t>Therefore, there are  </a:t>
            </a:r>
            <a:r>
              <a:rPr lang="en-US" sz="2000" b="1" dirty="0">
                <a:solidFill>
                  <a:srgbClr val="FF0000"/>
                </a:solidFill>
              </a:rPr>
              <a:t>4</a:t>
            </a:r>
            <a:r>
              <a:rPr lang="en-US" b="1" dirty="0">
                <a:solidFill>
                  <a:srgbClr val="FF0000"/>
                </a:solidFill>
              </a:rPr>
              <a:t> </a:t>
            </a:r>
            <a:r>
              <a:rPr lang="en-US" b="1" dirty="0"/>
              <a:t>   independent invariant amplitudes</a:t>
            </a:r>
          </a:p>
        </p:txBody>
      </p:sp>
      <p:sp>
        <p:nvSpPr>
          <p:cNvPr id="37" name="TextBox 36"/>
          <p:cNvSpPr txBox="1"/>
          <p:nvPr/>
        </p:nvSpPr>
        <p:spPr>
          <a:xfrm>
            <a:off x="3733800" y="5334000"/>
            <a:ext cx="5181600" cy="307777"/>
          </a:xfrm>
          <a:prstGeom prst="rect">
            <a:avLst/>
          </a:prstGeom>
          <a:solidFill>
            <a:srgbClr val="FFFF00"/>
          </a:solidFill>
        </p:spPr>
        <p:txBody>
          <a:bodyPr wrap="square" rtlCol="0">
            <a:spAutoFit/>
          </a:bodyPr>
          <a:lstStyle/>
          <a:p>
            <a:r>
              <a:rPr lang="en-US" sz="1400" dirty="0">
                <a:solidFill>
                  <a:srgbClr val="0000CC"/>
                </a:solidFill>
                <a:latin typeface="Symbol" pitchFamily="18" charset="2"/>
              </a:rPr>
              <a:t>·</a:t>
            </a:r>
            <a:r>
              <a:rPr lang="en-US" sz="1400" dirty="0">
                <a:solidFill>
                  <a:srgbClr val="FF0000"/>
                </a:solidFill>
                <a:latin typeface="Symbol" pitchFamily="18" charset="2"/>
              </a:rPr>
              <a:t> </a:t>
            </a:r>
            <a:r>
              <a:rPr lang="en-US" sz="1400" dirty="0"/>
              <a:t>This extra observable is necessary to eliminate </a:t>
            </a:r>
            <a:r>
              <a:rPr lang="en-US" sz="1400" b="1" dirty="0">
                <a:solidFill>
                  <a:srgbClr val="0000CC"/>
                </a:solidFill>
              </a:rPr>
              <a:t>sign ambiguity</a:t>
            </a:r>
            <a:r>
              <a:rPr lang="en-US" sz="1400" dirty="0"/>
              <a:t>.</a:t>
            </a:r>
          </a:p>
        </p:txBody>
      </p:sp>
      <p:pic>
        <p:nvPicPr>
          <p:cNvPr id="163844" name="Picture 4"/>
          <p:cNvPicPr>
            <a:picLocks noChangeAspect="1" noChangeArrowheads="1"/>
          </p:cNvPicPr>
          <p:nvPr/>
        </p:nvPicPr>
        <p:blipFill>
          <a:blip r:embed="rId10" cstate="print">
            <a:lum bright="-20000" contrast="40000"/>
            <a:extLst>
              <a:ext uri="{BEBA8EAE-BF5A-486C-A8C5-ECC9F3942E4B}">
                <a14:imgProps xmlns:a14="http://schemas.microsoft.com/office/drawing/2010/main">
                  <a14:imgLayer r:embed="rId11">
                    <a14:imgEffect>
                      <a14:sharpenSoften amount="50000"/>
                    </a14:imgEffect>
                  </a14:imgLayer>
                </a14:imgProps>
              </a:ext>
            </a:extLst>
          </a:blip>
          <a:srcRect/>
          <a:stretch>
            <a:fillRect/>
          </a:stretch>
        </p:blipFill>
        <p:spPr bwMode="auto">
          <a:xfrm>
            <a:off x="5638800" y="3352800"/>
            <a:ext cx="2743200" cy="359110"/>
          </a:xfrm>
          <a:prstGeom prst="rect">
            <a:avLst/>
          </a:prstGeom>
          <a:noFill/>
          <a:ln w="9525">
            <a:solidFill>
              <a:srgbClr val="FF0000"/>
            </a:solidFill>
            <a:miter lim="800000"/>
            <a:headEnd/>
            <a:tailEnd/>
          </a:ln>
        </p:spPr>
      </p:pic>
      <p:sp>
        <p:nvSpPr>
          <p:cNvPr id="36" name="Oval 35"/>
          <p:cNvSpPr/>
          <p:nvPr/>
        </p:nvSpPr>
        <p:spPr>
          <a:xfrm>
            <a:off x="3621932" y="4038600"/>
            <a:ext cx="304800" cy="381000"/>
          </a:xfrm>
          <a:prstGeom prst="ellipse">
            <a:avLst/>
          </a:prstGeom>
          <a:noFill/>
          <a:ln>
            <a:solidFill>
              <a:srgbClr val="00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15716" name="Picture 4"/>
          <p:cNvPicPr>
            <a:picLocks noChangeAspect="1" noChangeArrowheads="1"/>
          </p:cNvPicPr>
          <p:nvPr/>
        </p:nvPicPr>
        <p:blipFill>
          <a:blip r:embed="rId12" cstate="print">
            <a:biLevel thresh="75000"/>
            <a:extLst>
              <a:ext uri="{BEBA8EAE-BF5A-486C-A8C5-ECC9F3942E4B}">
                <a14:imgProps xmlns:a14="http://schemas.microsoft.com/office/drawing/2010/main">
                  <a14:imgLayer r:embed="rId13">
                    <a14:imgEffect>
                      <a14:sharpenSoften amount="50000"/>
                    </a14:imgEffect>
                    <a14:imgEffect>
                      <a14:brightnessContrast contrast="-40000"/>
                    </a14:imgEffect>
                  </a14:imgLayer>
                </a14:imgProps>
              </a:ext>
            </a:extLst>
          </a:blip>
          <a:srcRect/>
          <a:stretch>
            <a:fillRect/>
          </a:stretch>
        </p:blipFill>
        <p:spPr bwMode="auto">
          <a:xfrm>
            <a:off x="228599" y="5638800"/>
            <a:ext cx="5094173" cy="838200"/>
          </a:xfrm>
          <a:prstGeom prst="rect">
            <a:avLst/>
          </a:prstGeom>
          <a:noFill/>
          <a:ln w="9525">
            <a:solidFill>
              <a:srgbClr val="0033CC"/>
            </a:solidFill>
            <a:miter lim="800000"/>
            <a:headEnd/>
            <a:tailEnd/>
          </a:ln>
        </p:spPr>
      </p:pic>
      <p:sp>
        <p:nvSpPr>
          <p:cNvPr id="42" name="TextBox 41"/>
          <p:cNvSpPr txBox="1"/>
          <p:nvPr/>
        </p:nvSpPr>
        <p:spPr>
          <a:xfrm>
            <a:off x="3429000" y="5257800"/>
            <a:ext cx="301686" cy="369332"/>
          </a:xfrm>
          <a:prstGeom prst="rect">
            <a:avLst/>
          </a:prstGeom>
          <a:noFill/>
        </p:spPr>
        <p:txBody>
          <a:bodyPr wrap="none" rtlCol="0">
            <a:spAutoFit/>
          </a:bodyPr>
          <a:lstStyle/>
          <a:p>
            <a:r>
              <a:rPr lang="en-US" b="1" dirty="0">
                <a:solidFill>
                  <a:srgbClr val="FF0000"/>
                </a:solidFill>
              </a:rPr>
              <a:t>8</a:t>
            </a:r>
          </a:p>
        </p:txBody>
      </p:sp>
      <p:sp>
        <p:nvSpPr>
          <p:cNvPr id="43" name="Oval 42"/>
          <p:cNvSpPr/>
          <p:nvPr/>
        </p:nvSpPr>
        <p:spPr>
          <a:xfrm>
            <a:off x="3427443" y="5306199"/>
            <a:ext cx="304800" cy="304800"/>
          </a:xfrm>
          <a:prstGeom prst="ellipse">
            <a:avLst/>
          </a:prstGeom>
          <a:noFill/>
          <a:ln>
            <a:solidFill>
              <a:srgbClr val="00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5" name="Rounded Rectangle 29">
            <a:extLst>
              <a:ext uri="{FF2B5EF4-FFF2-40B4-BE49-F238E27FC236}">
                <a16:creationId xmlns:a16="http://schemas.microsoft.com/office/drawing/2014/main" id="{D33B5EBC-DF47-498D-8918-4D5E239CDF6C}"/>
              </a:ext>
            </a:extLst>
          </p:cNvPr>
          <p:cNvSpPr/>
          <p:nvPr/>
        </p:nvSpPr>
        <p:spPr>
          <a:xfrm>
            <a:off x="1905000" y="1686104"/>
            <a:ext cx="2404826" cy="542805"/>
          </a:xfrm>
          <a:prstGeom prst="roundRect">
            <a:avLst/>
          </a:prstGeom>
          <a:noFill/>
          <a:ln>
            <a:solidFill>
              <a:srgbClr val="CC00C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2325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endParaRPr lang="en-US" dirty="0"/>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endParaRPr lang="en-US" dirty="0"/>
          </a:p>
        </p:txBody>
      </p:sp>
      <p:sp>
        <p:nvSpPr>
          <p:cNvPr id="9" name="Rectangle 8"/>
          <p:cNvSpPr/>
          <p:nvPr/>
        </p:nvSpPr>
        <p:spPr>
          <a:xfrm>
            <a:off x="0" y="0"/>
            <a:ext cx="9144000" cy="707886"/>
          </a:xfrm>
          <a:prstGeom prst="rect">
            <a:avLst/>
          </a:prstGeom>
          <a:solidFill>
            <a:schemeClr val="bg1"/>
          </a:solidFill>
        </p:spPr>
        <p:txBody>
          <a:bodyPr wrap="square">
            <a:spAutoFit/>
          </a:bodyPr>
          <a:lstStyle/>
          <a:p>
            <a:pPr algn="r"/>
            <a:r>
              <a:rPr lang="en-US" sz="4000" dirty="0">
                <a:solidFill>
                  <a:srgbClr val="0000FF"/>
                </a:solidFill>
                <a:latin typeface="Monotype Corsiva" pitchFamily="66" charset="0"/>
              </a:rPr>
              <a:t>Complete Experiment for Pion PhotoProduction</a:t>
            </a:r>
            <a:r>
              <a:rPr lang="en-US" sz="4000" dirty="0">
                <a:solidFill>
                  <a:srgbClr val="0000FF"/>
                </a:solidFill>
                <a:latin typeface="Comic Sans MS" pitchFamily="66" charset="0"/>
              </a:rPr>
              <a:t>  </a:t>
            </a:r>
          </a:p>
        </p:txBody>
      </p:sp>
      <p:sp>
        <p:nvSpPr>
          <p:cNvPr id="16" name="Rectangle 15"/>
          <p:cNvSpPr/>
          <p:nvPr/>
        </p:nvSpPr>
        <p:spPr>
          <a:xfrm>
            <a:off x="3596667" y="3465978"/>
            <a:ext cx="2545890" cy="584775"/>
          </a:xfrm>
          <a:prstGeom prst="rect">
            <a:avLst/>
          </a:prstGeom>
        </p:spPr>
        <p:txBody>
          <a:bodyPr wrap="none">
            <a:spAutoFit/>
          </a:bodyPr>
          <a:lstStyle/>
          <a:p>
            <a:r>
              <a:rPr lang="en-US" sz="3200" b="1" dirty="0">
                <a:solidFill>
                  <a:srgbClr val="00A29E"/>
                </a:solidFill>
                <a:latin typeface="Symbol" pitchFamily="18" charset="2"/>
              </a:rPr>
              <a:t>g</a:t>
            </a:r>
            <a:r>
              <a:rPr lang="en-US" sz="3200" b="1" dirty="0">
                <a:latin typeface="Comic Sans MS" pitchFamily="66" charset="0"/>
              </a:rPr>
              <a:t>  </a:t>
            </a:r>
            <a:r>
              <a:rPr lang="en-US" sz="3200" b="1" dirty="0">
                <a:solidFill>
                  <a:srgbClr val="FF0000"/>
                </a:solidFill>
                <a:latin typeface="Comic Sans MS" pitchFamily="66" charset="0"/>
              </a:rPr>
              <a:t>N</a:t>
            </a:r>
            <a:r>
              <a:rPr lang="en-US" sz="3200" b="1" dirty="0">
                <a:latin typeface="Comic Sans MS" pitchFamily="66" charset="0"/>
              </a:rPr>
              <a:t> </a:t>
            </a:r>
            <a:r>
              <a:rPr lang="en-US" sz="3200" b="1" dirty="0">
                <a:latin typeface="Freestyle Script" pitchFamily="66" charset="0"/>
                <a:sym typeface="Wingdings" pitchFamily="2" charset="2"/>
              </a:rPr>
              <a:t>→</a:t>
            </a:r>
            <a:r>
              <a:rPr lang="en-US" sz="3200" b="1" dirty="0">
                <a:latin typeface="Comic Sans MS" pitchFamily="66" charset="0"/>
                <a:sym typeface="Wingdings" pitchFamily="2" charset="2"/>
              </a:rPr>
              <a:t> </a:t>
            </a:r>
            <a:r>
              <a:rPr lang="en-US" sz="3200" b="1" dirty="0">
                <a:solidFill>
                  <a:srgbClr val="0033CC"/>
                </a:solidFill>
                <a:latin typeface="Comic Sans MS" pitchFamily="66" charset="0"/>
                <a:sym typeface="Wingdings" pitchFamily="2" charset="2"/>
              </a:rPr>
              <a:t>N</a:t>
            </a:r>
            <a:r>
              <a:rPr lang="en-US" sz="3200" b="1" dirty="0">
                <a:latin typeface="Comic Sans MS" pitchFamily="66" charset="0"/>
                <a:sym typeface="Wingdings" pitchFamily="2" charset="2"/>
              </a:rPr>
              <a:t> </a:t>
            </a:r>
            <a:r>
              <a:rPr lang="en-US" sz="3200" b="1" dirty="0">
                <a:solidFill>
                  <a:srgbClr val="FF6600"/>
                </a:solidFill>
                <a:latin typeface="Symbol" pitchFamily="18" charset="2"/>
                <a:sym typeface="Wingdings" pitchFamily="2" charset="2"/>
              </a:rPr>
              <a:t>p</a:t>
            </a:r>
            <a:endParaRPr lang="en-US" sz="3200" b="1" dirty="0">
              <a:solidFill>
                <a:srgbClr val="FF6600"/>
              </a:solidFill>
            </a:endParaRPr>
          </a:p>
        </p:txBody>
      </p:sp>
      <p:cxnSp>
        <p:nvCxnSpPr>
          <p:cNvPr id="24" name="Straight Arrow Connector 23"/>
          <p:cNvCxnSpPr/>
          <p:nvPr/>
        </p:nvCxnSpPr>
        <p:spPr>
          <a:xfrm>
            <a:off x="3596667" y="3632636"/>
            <a:ext cx="304800" cy="0"/>
          </a:xfrm>
          <a:prstGeom prst="straightConnector1">
            <a:avLst/>
          </a:prstGeom>
          <a:ln>
            <a:solidFill>
              <a:srgbClr val="00A29E"/>
            </a:solidFill>
            <a:tailEnd type="arrow"/>
          </a:ln>
        </p:spPr>
        <p:style>
          <a:lnRef idx="2">
            <a:schemeClr val="accent4"/>
          </a:lnRef>
          <a:fillRef idx="0">
            <a:schemeClr val="accent4"/>
          </a:fillRef>
          <a:effectRef idx="1">
            <a:schemeClr val="accent4"/>
          </a:effectRef>
          <a:fontRef idx="minor">
            <a:schemeClr val="tx1"/>
          </a:fontRef>
        </p:style>
      </p:cxnSp>
      <p:cxnSp>
        <p:nvCxnSpPr>
          <p:cNvPr id="26" name="Straight Arrow Connector 25"/>
          <p:cNvCxnSpPr/>
          <p:nvPr/>
        </p:nvCxnSpPr>
        <p:spPr>
          <a:xfrm>
            <a:off x="4114800" y="3482489"/>
            <a:ext cx="304800" cy="0"/>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p:nvPr/>
        </p:nvCxnSpPr>
        <p:spPr>
          <a:xfrm>
            <a:off x="5105400" y="3448934"/>
            <a:ext cx="304800" cy="0"/>
          </a:xfrm>
          <a:prstGeom prst="straightConnector1">
            <a:avLst/>
          </a:prstGeom>
          <a:ln>
            <a:solidFill>
              <a:srgbClr val="0033CC"/>
            </a:solidFill>
            <a:tailEnd type="arrow"/>
          </a:ln>
        </p:spPr>
        <p:style>
          <a:lnRef idx="2">
            <a:schemeClr val="accent4"/>
          </a:lnRef>
          <a:fillRef idx="0">
            <a:schemeClr val="accent4"/>
          </a:fillRef>
          <a:effectRef idx="1">
            <a:schemeClr val="accent4"/>
          </a:effectRef>
          <a:fontRef idx="minor">
            <a:schemeClr val="tx1"/>
          </a:fontRef>
        </p:style>
      </p:cxnSp>
      <p:pic>
        <p:nvPicPr>
          <p:cNvPr id="162823" name="Picture 7"/>
          <p:cNvPicPr>
            <a:picLocks noChangeAspect="1" noChangeArrowheads="1"/>
          </p:cNvPicPr>
          <p:nvPr/>
        </p:nvPicPr>
        <p:blipFill>
          <a:blip r:embed="rId3" cstate="print">
            <a:grayscl/>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a:stretch>
            <a:fillRect/>
          </a:stretch>
        </p:blipFill>
        <p:spPr bwMode="auto">
          <a:xfrm rot="837231">
            <a:off x="714398" y="4441935"/>
            <a:ext cx="2518481" cy="1805995"/>
          </a:xfrm>
          <a:prstGeom prst="rect">
            <a:avLst/>
          </a:prstGeom>
          <a:noFill/>
          <a:ln w="9525">
            <a:noFill/>
            <a:miter lim="800000"/>
            <a:headEnd/>
            <a:tailEnd/>
          </a:ln>
        </p:spPr>
      </p:pic>
      <p:pic>
        <p:nvPicPr>
          <p:cNvPr id="162826" name="Picture 10"/>
          <p:cNvPicPr>
            <a:picLocks noChangeAspect="1" noChangeArrowheads="1"/>
          </p:cNvPicPr>
          <p:nvPr/>
        </p:nvPicPr>
        <p:blipFill>
          <a:blip r:embed="rId5" cstate="print">
            <a:lum bright="-25000" contrast="40000"/>
            <a:extLst>
              <a:ext uri="{BEBA8EAE-BF5A-486C-A8C5-ECC9F3942E4B}">
                <a14:imgProps xmlns:a14="http://schemas.microsoft.com/office/drawing/2010/main">
                  <a14:imgLayer r:embed="rId6">
                    <a14:imgEffect>
                      <a14:sharpenSoften amount="50000"/>
                    </a14:imgEffect>
                  </a14:imgLayer>
                </a14:imgProps>
              </a:ext>
            </a:extLst>
          </a:blip>
          <a:srcRect/>
          <a:stretch>
            <a:fillRect/>
          </a:stretch>
        </p:blipFill>
        <p:spPr bwMode="auto">
          <a:xfrm>
            <a:off x="7111730" y="1691474"/>
            <a:ext cx="898825" cy="1981200"/>
          </a:xfrm>
          <a:prstGeom prst="rect">
            <a:avLst/>
          </a:prstGeom>
          <a:noFill/>
          <a:ln w="9525">
            <a:noFill/>
            <a:miter lim="800000"/>
            <a:headEnd/>
            <a:tailEnd/>
          </a:ln>
        </p:spPr>
      </p:pic>
      <p:sp>
        <p:nvSpPr>
          <p:cNvPr id="31" name="Rectangle 30"/>
          <p:cNvSpPr/>
          <p:nvPr/>
        </p:nvSpPr>
        <p:spPr>
          <a:xfrm>
            <a:off x="3437296" y="3308110"/>
            <a:ext cx="26670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2820" name="Picture 4"/>
          <p:cNvPicPr>
            <a:picLocks noChangeAspect="1" noChangeArrowheads="1"/>
          </p:cNvPicPr>
          <p:nvPr/>
        </p:nvPicPr>
        <p:blipFill>
          <a:blip r:embed="rId7" cstate="print">
            <a:lum bright="-25000" contrast="40000"/>
            <a:extLst>
              <a:ext uri="{BEBA8EAE-BF5A-486C-A8C5-ECC9F3942E4B}">
                <a14:imgProps xmlns:a14="http://schemas.microsoft.com/office/drawing/2010/main">
                  <a14:imgLayer r:embed="rId8">
                    <a14:imgEffect>
                      <a14:sharpenSoften amount="50000"/>
                    </a14:imgEffect>
                  </a14:imgLayer>
                </a14:imgProps>
              </a:ext>
            </a:extLst>
          </a:blip>
          <a:srcRect/>
          <a:stretch>
            <a:fillRect/>
          </a:stretch>
        </p:blipFill>
        <p:spPr bwMode="auto">
          <a:xfrm>
            <a:off x="638244" y="1521916"/>
            <a:ext cx="1409700" cy="2305050"/>
          </a:xfrm>
          <a:prstGeom prst="rect">
            <a:avLst/>
          </a:prstGeom>
          <a:noFill/>
          <a:ln w="9525">
            <a:noFill/>
            <a:miter lim="800000"/>
            <a:headEnd/>
            <a:tailEnd/>
          </a:ln>
        </p:spPr>
      </p:pic>
      <p:sp>
        <p:nvSpPr>
          <p:cNvPr id="25" name="TextBox 24"/>
          <p:cNvSpPr txBox="1"/>
          <p:nvPr/>
        </p:nvSpPr>
        <p:spPr>
          <a:xfrm>
            <a:off x="2024657" y="1905000"/>
            <a:ext cx="870943" cy="769441"/>
          </a:xfrm>
          <a:prstGeom prst="rect">
            <a:avLst/>
          </a:prstGeom>
          <a:noFill/>
        </p:spPr>
        <p:txBody>
          <a:bodyPr wrap="none" rtlCol="0">
            <a:spAutoFit/>
          </a:bodyPr>
          <a:lstStyle/>
          <a:p>
            <a:pPr algn="r"/>
            <a:r>
              <a:rPr lang="en-US" sz="1400" b="1" dirty="0"/>
              <a:t>Linear</a:t>
            </a:r>
          </a:p>
          <a:p>
            <a:pPr algn="r"/>
            <a:r>
              <a:rPr lang="en-US" sz="1400" b="1" dirty="0"/>
              <a:t>Polarized</a:t>
            </a:r>
          </a:p>
          <a:p>
            <a:pPr algn="r"/>
            <a:r>
              <a:rPr lang="en-US" sz="1600" b="1" dirty="0">
                <a:solidFill>
                  <a:srgbClr val="00A29E"/>
                </a:solidFill>
                <a:latin typeface="Monotype Corsiva" pitchFamily="66" charset="0"/>
              </a:rPr>
              <a:t>Beam</a:t>
            </a:r>
          </a:p>
        </p:txBody>
      </p:sp>
      <p:sp>
        <p:nvSpPr>
          <p:cNvPr id="29" name="Rectangle 28"/>
          <p:cNvSpPr/>
          <p:nvPr/>
        </p:nvSpPr>
        <p:spPr>
          <a:xfrm>
            <a:off x="1752600" y="3352800"/>
            <a:ext cx="1143000" cy="769441"/>
          </a:xfrm>
          <a:prstGeom prst="rect">
            <a:avLst/>
          </a:prstGeom>
        </p:spPr>
        <p:txBody>
          <a:bodyPr wrap="square">
            <a:spAutoFit/>
          </a:bodyPr>
          <a:lstStyle/>
          <a:p>
            <a:pPr algn="r"/>
            <a:r>
              <a:rPr lang="en-US" sz="1400" b="1" dirty="0"/>
              <a:t>Circular</a:t>
            </a:r>
          </a:p>
          <a:p>
            <a:pPr algn="r"/>
            <a:r>
              <a:rPr lang="en-US" sz="1400" b="1" dirty="0"/>
              <a:t>Polarized</a:t>
            </a:r>
          </a:p>
          <a:p>
            <a:pPr algn="r"/>
            <a:r>
              <a:rPr lang="en-US" sz="1600" b="1" dirty="0">
                <a:solidFill>
                  <a:srgbClr val="00A29E"/>
                </a:solidFill>
                <a:latin typeface="Monotype Corsiva" pitchFamily="66" charset="0"/>
              </a:rPr>
              <a:t>Beam</a:t>
            </a:r>
          </a:p>
        </p:txBody>
      </p:sp>
      <p:sp>
        <p:nvSpPr>
          <p:cNvPr id="32" name="Rectangle 31"/>
          <p:cNvSpPr/>
          <p:nvPr/>
        </p:nvSpPr>
        <p:spPr>
          <a:xfrm>
            <a:off x="7653426" y="3205490"/>
            <a:ext cx="1295400" cy="553998"/>
          </a:xfrm>
          <a:prstGeom prst="rect">
            <a:avLst/>
          </a:prstGeom>
        </p:spPr>
        <p:txBody>
          <a:bodyPr wrap="square">
            <a:spAutoFit/>
          </a:bodyPr>
          <a:lstStyle/>
          <a:p>
            <a:r>
              <a:rPr lang="en-US" sz="1400" b="1" dirty="0"/>
              <a:t>Nucleon </a:t>
            </a:r>
            <a:r>
              <a:rPr lang="en-US" sz="1600" b="1" dirty="0">
                <a:solidFill>
                  <a:srgbClr val="0033CC"/>
                </a:solidFill>
                <a:latin typeface="Monotype Corsiva" pitchFamily="66" charset="0"/>
              </a:rPr>
              <a:t>Recoil</a:t>
            </a:r>
          </a:p>
          <a:p>
            <a:r>
              <a:rPr lang="en-US" sz="1400" b="1" dirty="0"/>
              <a:t>Polarization</a:t>
            </a:r>
          </a:p>
        </p:txBody>
      </p:sp>
      <p:sp>
        <p:nvSpPr>
          <p:cNvPr id="33" name="Rectangle 32"/>
          <p:cNvSpPr/>
          <p:nvPr/>
        </p:nvSpPr>
        <p:spPr>
          <a:xfrm>
            <a:off x="1092309" y="5788934"/>
            <a:ext cx="3124200" cy="584775"/>
          </a:xfrm>
          <a:prstGeom prst="rect">
            <a:avLst/>
          </a:prstGeom>
        </p:spPr>
        <p:txBody>
          <a:bodyPr wrap="square">
            <a:spAutoFit/>
          </a:bodyPr>
          <a:lstStyle/>
          <a:p>
            <a:r>
              <a:rPr lang="en-US" sz="1400" b="1" dirty="0"/>
              <a:t>Longitudinally Polarized Nucleon </a:t>
            </a:r>
            <a:r>
              <a:rPr lang="en-US" sz="1600" b="1" dirty="0">
                <a:solidFill>
                  <a:srgbClr val="FF0000"/>
                </a:solidFill>
                <a:latin typeface="Monotype Corsiva" pitchFamily="66" charset="0"/>
              </a:rPr>
              <a:t>Target</a:t>
            </a:r>
          </a:p>
          <a:p>
            <a:r>
              <a:rPr lang="en-US" sz="1400" b="1" dirty="0"/>
              <a:t>Transverse Polarized Nucleon </a:t>
            </a:r>
            <a:r>
              <a:rPr lang="en-US" sz="1600" b="1" dirty="0">
                <a:solidFill>
                  <a:srgbClr val="FF0000"/>
                </a:solidFill>
                <a:latin typeface="Monotype Corsiva" pitchFamily="66" charset="0"/>
              </a:rPr>
              <a:t>Target</a:t>
            </a:r>
          </a:p>
        </p:txBody>
      </p:sp>
      <p:sp>
        <p:nvSpPr>
          <p:cNvPr id="30" name="Line 16"/>
          <p:cNvSpPr>
            <a:spLocks noChangeShapeType="1"/>
          </p:cNvSpPr>
          <p:nvPr/>
        </p:nvSpPr>
        <p:spPr bwMode="auto">
          <a:xfrm flipH="1">
            <a:off x="2895600" y="4179487"/>
            <a:ext cx="1447800" cy="570871"/>
          </a:xfrm>
          <a:prstGeom prst="line">
            <a:avLst/>
          </a:prstGeom>
          <a:ln w="12700">
            <a:solidFill>
              <a:srgbClr val="0033CC"/>
            </a:solidFill>
            <a:headEnd/>
            <a:tailEnd type="triangle" w="sm" len="lg"/>
          </a:ln>
        </p:spPr>
        <p:style>
          <a:lnRef idx="3">
            <a:schemeClr val="accent2"/>
          </a:lnRef>
          <a:fillRef idx="0">
            <a:schemeClr val="accent2"/>
          </a:fillRef>
          <a:effectRef idx="2">
            <a:schemeClr val="accent2"/>
          </a:effectRef>
          <a:fontRef idx="minor">
            <a:schemeClr val="tx1"/>
          </a:fontRef>
        </p:style>
        <p:txBody>
          <a:bodyPr wrap="none"/>
          <a:lstStyle/>
          <a:p>
            <a:endParaRPr lang="en-US" dirty="0"/>
          </a:p>
        </p:txBody>
      </p:sp>
      <p:sp>
        <p:nvSpPr>
          <p:cNvPr id="34" name="Line 16"/>
          <p:cNvSpPr>
            <a:spLocks noChangeShapeType="1"/>
          </p:cNvSpPr>
          <p:nvPr/>
        </p:nvSpPr>
        <p:spPr bwMode="auto">
          <a:xfrm flipH="1" flipV="1">
            <a:off x="2468122" y="3093115"/>
            <a:ext cx="847810" cy="666372"/>
          </a:xfrm>
          <a:prstGeom prst="line">
            <a:avLst/>
          </a:prstGeom>
          <a:ln w="12700">
            <a:solidFill>
              <a:srgbClr val="0033CC"/>
            </a:solidFill>
            <a:headEnd/>
            <a:tailEnd type="triangle" w="sm" len="lg"/>
          </a:ln>
        </p:spPr>
        <p:style>
          <a:lnRef idx="3">
            <a:schemeClr val="accent2"/>
          </a:lnRef>
          <a:fillRef idx="0">
            <a:schemeClr val="accent2"/>
          </a:fillRef>
          <a:effectRef idx="2">
            <a:schemeClr val="accent2"/>
          </a:effectRef>
          <a:fontRef idx="minor">
            <a:schemeClr val="tx1"/>
          </a:fontRef>
        </p:style>
        <p:txBody>
          <a:bodyPr wrap="none"/>
          <a:lstStyle/>
          <a:p>
            <a:endParaRPr lang="en-US" dirty="0"/>
          </a:p>
        </p:txBody>
      </p:sp>
      <p:sp>
        <p:nvSpPr>
          <p:cNvPr id="39" name="Rectangle 38"/>
          <p:cNvSpPr/>
          <p:nvPr/>
        </p:nvSpPr>
        <p:spPr>
          <a:xfrm>
            <a:off x="5562600" y="4114800"/>
            <a:ext cx="3429000" cy="1828800"/>
          </a:xfrm>
          <a:prstGeom prst="rect">
            <a:avLst/>
          </a:prstGeom>
          <a:solidFill>
            <a:schemeClr val="accent4">
              <a:lumMod val="20000"/>
              <a:lumOff val="80000"/>
            </a:schemeClr>
          </a:solidFill>
          <a:ln>
            <a:solidFill>
              <a:schemeClr val="bg1"/>
            </a:solidFill>
          </a:ln>
        </p:spPr>
        <p:txBody>
          <a:bodyPr wrap="square">
            <a:spAutoFit/>
          </a:bodyPr>
          <a:lstStyle/>
          <a:p>
            <a:r>
              <a:rPr lang="en-US" sz="1400" dirty="0"/>
              <a:t>   </a:t>
            </a:r>
            <a:r>
              <a:rPr lang="en-US" sz="1400" b="1" dirty="0">
                <a:solidFill>
                  <a:srgbClr val="FF0000"/>
                </a:solidFill>
              </a:rPr>
              <a:t>1</a:t>
            </a:r>
            <a:r>
              <a:rPr lang="en-US" sz="1400" dirty="0"/>
              <a:t> </a:t>
            </a:r>
            <a:r>
              <a:rPr lang="en-US" sz="1400" b="1" dirty="0"/>
              <a:t>un-pol</a:t>
            </a:r>
            <a:r>
              <a:rPr lang="en-US" sz="1400" dirty="0"/>
              <a:t> measurement: </a:t>
            </a:r>
            <a:r>
              <a:rPr lang="en-US" sz="1400" b="1" dirty="0">
                <a:solidFill>
                  <a:srgbClr val="0000CC"/>
                </a:solidFill>
              </a:rPr>
              <a:t>d</a:t>
            </a:r>
            <a:r>
              <a:rPr lang="en-US" sz="1400" b="1" dirty="0">
                <a:solidFill>
                  <a:srgbClr val="0000CC"/>
                </a:solidFill>
                <a:latin typeface="Symbol" pitchFamily="18" charset="2"/>
              </a:rPr>
              <a:t>s</a:t>
            </a:r>
            <a:r>
              <a:rPr lang="en-US" sz="1400" b="1" dirty="0">
                <a:solidFill>
                  <a:srgbClr val="0000CC"/>
                </a:solidFill>
              </a:rPr>
              <a:t>/d</a:t>
            </a:r>
            <a:r>
              <a:rPr lang="en-US" sz="1400" b="1" dirty="0">
                <a:solidFill>
                  <a:srgbClr val="0000CC"/>
                </a:solidFill>
                <a:latin typeface="Symbol" pitchFamily="18" charset="2"/>
              </a:rPr>
              <a:t>W</a:t>
            </a:r>
          </a:p>
          <a:p>
            <a:r>
              <a:rPr lang="en-US" sz="1400" dirty="0"/>
              <a:t>  </a:t>
            </a:r>
            <a:r>
              <a:rPr lang="en-US" sz="1400" dirty="0">
                <a:solidFill>
                  <a:srgbClr val="FF0000"/>
                </a:solidFill>
              </a:rPr>
              <a:t> </a:t>
            </a:r>
            <a:r>
              <a:rPr lang="en-US" sz="1400" b="1" dirty="0">
                <a:solidFill>
                  <a:srgbClr val="FF0000"/>
                </a:solidFill>
              </a:rPr>
              <a:t>3</a:t>
            </a:r>
            <a:r>
              <a:rPr lang="en-US" sz="1400" dirty="0">
                <a:solidFill>
                  <a:srgbClr val="FF0000"/>
                </a:solidFill>
              </a:rPr>
              <a:t> </a:t>
            </a:r>
            <a:r>
              <a:rPr lang="en-US" sz="1400" b="1" dirty="0"/>
              <a:t>single</a:t>
            </a:r>
            <a:r>
              <a:rPr lang="en-US" sz="1400" dirty="0"/>
              <a:t> pol measurements: </a:t>
            </a:r>
            <a:r>
              <a:rPr lang="en-US" sz="1400" b="1" dirty="0">
                <a:solidFill>
                  <a:srgbClr val="0000CC"/>
                </a:solidFill>
                <a:latin typeface="Symbol" pitchFamily="18" charset="2"/>
              </a:rPr>
              <a:t>S</a:t>
            </a:r>
            <a:r>
              <a:rPr lang="en-US" sz="1400" dirty="0"/>
              <a:t>, </a:t>
            </a:r>
            <a:r>
              <a:rPr lang="en-US" sz="1400" b="1" dirty="0">
                <a:solidFill>
                  <a:srgbClr val="0000CC"/>
                </a:solidFill>
              </a:rPr>
              <a:t>T</a:t>
            </a:r>
            <a:r>
              <a:rPr lang="en-US" sz="1400" dirty="0"/>
              <a:t>, </a:t>
            </a:r>
            <a:r>
              <a:rPr lang="en-US" sz="1400" b="1" dirty="0">
                <a:solidFill>
                  <a:srgbClr val="0000CC"/>
                </a:solidFill>
              </a:rPr>
              <a:t>P</a:t>
            </a:r>
          </a:p>
          <a:p>
            <a:r>
              <a:rPr lang="en-US" sz="1400" b="1" dirty="0">
                <a:solidFill>
                  <a:srgbClr val="FF0000"/>
                </a:solidFill>
              </a:rPr>
              <a:t>12</a:t>
            </a:r>
            <a:r>
              <a:rPr lang="en-US" sz="1400" dirty="0"/>
              <a:t> </a:t>
            </a:r>
            <a:r>
              <a:rPr lang="en-US" sz="1400" b="1" dirty="0"/>
              <a:t>double</a:t>
            </a:r>
            <a:r>
              <a:rPr lang="en-US" sz="1400" dirty="0"/>
              <a:t> pol measurements: </a:t>
            </a:r>
            <a:r>
              <a:rPr lang="en-US" sz="1400" b="1" dirty="0">
                <a:solidFill>
                  <a:srgbClr val="0000CC"/>
                </a:solidFill>
              </a:rPr>
              <a:t>E</a:t>
            </a:r>
            <a:r>
              <a:rPr lang="en-US" sz="1400" dirty="0"/>
              <a:t>,</a:t>
            </a:r>
            <a:r>
              <a:rPr lang="en-US" sz="1400" b="1" dirty="0"/>
              <a:t> </a:t>
            </a:r>
            <a:r>
              <a:rPr lang="en-US" sz="1400" b="1" dirty="0">
                <a:solidFill>
                  <a:srgbClr val="0000CC"/>
                </a:solidFill>
              </a:rPr>
              <a:t>F</a:t>
            </a:r>
            <a:r>
              <a:rPr lang="en-US" sz="1400" dirty="0"/>
              <a:t>,</a:t>
            </a:r>
            <a:r>
              <a:rPr lang="en-US" sz="1400" b="1" dirty="0"/>
              <a:t> </a:t>
            </a:r>
            <a:r>
              <a:rPr lang="en-US" sz="1400" b="1" dirty="0">
                <a:solidFill>
                  <a:srgbClr val="0000CC"/>
                </a:solidFill>
              </a:rPr>
              <a:t>G</a:t>
            </a:r>
            <a:r>
              <a:rPr lang="en-US" sz="1400" dirty="0"/>
              <a:t>,</a:t>
            </a:r>
            <a:r>
              <a:rPr lang="en-US" sz="1400" b="1" dirty="0"/>
              <a:t> </a:t>
            </a:r>
            <a:r>
              <a:rPr lang="en-US" sz="1400" b="1" dirty="0">
                <a:solidFill>
                  <a:srgbClr val="0000CC"/>
                </a:solidFill>
              </a:rPr>
              <a:t>H</a:t>
            </a:r>
            <a:r>
              <a:rPr lang="en-US" sz="1400" dirty="0"/>
              <a:t>, </a:t>
            </a:r>
            <a:r>
              <a:rPr lang="en-US" sz="1400" b="1" dirty="0"/>
              <a:t>	 </a:t>
            </a:r>
            <a:r>
              <a:rPr lang="en-US" sz="1400" b="1" dirty="0">
                <a:solidFill>
                  <a:srgbClr val="0000CC"/>
                </a:solidFill>
              </a:rPr>
              <a:t>C</a:t>
            </a:r>
            <a:r>
              <a:rPr lang="en-US" sz="1400" b="1" baseline="-25000" dirty="0">
                <a:solidFill>
                  <a:srgbClr val="0000CC"/>
                </a:solidFill>
              </a:rPr>
              <a:t>x</a:t>
            </a:r>
            <a:r>
              <a:rPr lang="en-US" sz="1400" dirty="0"/>
              <a:t>, </a:t>
            </a:r>
            <a:r>
              <a:rPr lang="en-US" sz="1400" b="1" dirty="0">
                <a:solidFill>
                  <a:srgbClr val="0000CC"/>
                </a:solidFill>
              </a:rPr>
              <a:t>C</a:t>
            </a:r>
            <a:r>
              <a:rPr lang="en-US" sz="1400" b="1" baseline="-25000" dirty="0">
                <a:solidFill>
                  <a:srgbClr val="0000CC"/>
                </a:solidFill>
              </a:rPr>
              <a:t>z</a:t>
            </a:r>
            <a:r>
              <a:rPr lang="en-US" sz="1400" dirty="0"/>
              <a:t>,</a:t>
            </a:r>
            <a:r>
              <a:rPr lang="en-US" sz="1400" b="1" dirty="0"/>
              <a:t> </a:t>
            </a:r>
            <a:r>
              <a:rPr lang="en-US" sz="1400" b="1" dirty="0">
                <a:solidFill>
                  <a:srgbClr val="0000CC"/>
                </a:solidFill>
              </a:rPr>
              <a:t>O</a:t>
            </a:r>
            <a:r>
              <a:rPr lang="en-US" sz="1400" b="1" baseline="-25000" dirty="0">
                <a:solidFill>
                  <a:srgbClr val="0000CC"/>
                </a:solidFill>
              </a:rPr>
              <a:t>x</a:t>
            </a:r>
            <a:r>
              <a:rPr lang="en-US" sz="1400" dirty="0"/>
              <a:t>,</a:t>
            </a:r>
            <a:r>
              <a:rPr lang="en-US" sz="1400" b="1" dirty="0"/>
              <a:t> </a:t>
            </a:r>
            <a:r>
              <a:rPr lang="en-US" sz="1400" b="1" dirty="0">
                <a:solidFill>
                  <a:srgbClr val="0000CC"/>
                </a:solidFill>
              </a:rPr>
              <a:t>O</a:t>
            </a:r>
            <a:r>
              <a:rPr lang="en-US" sz="1400" b="1" baseline="-25000" dirty="0">
                <a:solidFill>
                  <a:srgbClr val="0000CC"/>
                </a:solidFill>
              </a:rPr>
              <a:t>z</a:t>
            </a:r>
            <a:r>
              <a:rPr lang="en-US" sz="1400" dirty="0"/>
              <a:t>,</a:t>
            </a:r>
            <a:r>
              <a:rPr lang="en-US" sz="1400" b="1" dirty="0"/>
              <a:t> </a:t>
            </a:r>
            <a:r>
              <a:rPr lang="en-US" sz="1400" b="1" dirty="0">
                <a:solidFill>
                  <a:srgbClr val="0000CC"/>
                </a:solidFill>
              </a:rPr>
              <a:t>L</a:t>
            </a:r>
            <a:r>
              <a:rPr lang="en-US" sz="1400" b="1" baseline="-25000" dirty="0">
                <a:solidFill>
                  <a:srgbClr val="0000CC"/>
                </a:solidFill>
              </a:rPr>
              <a:t>x</a:t>
            </a:r>
            <a:r>
              <a:rPr lang="en-US" sz="1400" dirty="0"/>
              <a:t>,</a:t>
            </a:r>
            <a:r>
              <a:rPr lang="en-US" sz="1400" b="1" dirty="0"/>
              <a:t> </a:t>
            </a:r>
            <a:r>
              <a:rPr lang="en-US" sz="1400" b="1" dirty="0">
                <a:solidFill>
                  <a:srgbClr val="0000CC"/>
                </a:solidFill>
              </a:rPr>
              <a:t>L</a:t>
            </a:r>
            <a:r>
              <a:rPr lang="en-US" sz="1400" b="1" baseline="-25000" dirty="0">
                <a:solidFill>
                  <a:srgbClr val="0000CC"/>
                </a:solidFill>
              </a:rPr>
              <a:t>z</a:t>
            </a:r>
            <a:r>
              <a:rPr lang="en-US" sz="1400" dirty="0"/>
              <a:t>,</a:t>
            </a:r>
            <a:r>
              <a:rPr lang="en-US" sz="1400" b="1" dirty="0"/>
              <a:t> </a:t>
            </a:r>
            <a:r>
              <a:rPr lang="en-US" sz="1400" b="1" dirty="0">
                <a:solidFill>
                  <a:srgbClr val="0000CC"/>
                </a:solidFill>
              </a:rPr>
              <a:t>T</a:t>
            </a:r>
            <a:r>
              <a:rPr lang="en-US" sz="1400" b="1" baseline="-25000" dirty="0">
                <a:solidFill>
                  <a:srgbClr val="0000CC"/>
                </a:solidFill>
              </a:rPr>
              <a:t>x</a:t>
            </a:r>
            <a:r>
              <a:rPr lang="en-US" sz="1400" dirty="0"/>
              <a:t>, </a:t>
            </a:r>
            <a:r>
              <a:rPr lang="en-US" sz="1400" b="1" dirty="0">
                <a:solidFill>
                  <a:srgbClr val="0000CC"/>
                </a:solidFill>
              </a:rPr>
              <a:t>T</a:t>
            </a:r>
            <a:r>
              <a:rPr lang="en-US" sz="1400" b="1" baseline="-25000" dirty="0">
                <a:solidFill>
                  <a:srgbClr val="0000CC"/>
                </a:solidFill>
              </a:rPr>
              <a:t>z</a:t>
            </a:r>
          </a:p>
          <a:p>
            <a:r>
              <a:rPr lang="en-US" sz="1400" b="1" dirty="0">
                <a:solidFill>
                  <a:srgbClr val="FF0000"/>
                </a:solidFill>
              </a:rPr>
              <a:t>18</a:t>
            </a:r>
            <a:r>
              <a:rPr lang="en-US" sz="1400" dirty="0"/>
              <a:t> </a:t>
            </a:r>
            <a:r>
              <a:rPr lang="en-US" sz="1400" b="1" dirty="0"/>
              <a:t>triple</a:t>
            </a:r>
            <a:r>
              <a:rPr lang="en-US" sz="1400" dirty="0"/>
              <a:t> polarization asymmetries</a:t>
            </a:r>
          </a:p>
          <a:p>
            <a:r>
              <a:rPr lang="en-US" sz="1400" dirty="0"/>
              <a:t>	[</a:t>
            </a:r>
            <a:r>
              <a:rPr lang="en-US" sz="1400" b="1" dirty="0">
                <a:solidFill>
                  <a:srgbClr val="00B800"/>
                </a:solidFill>
              </a:rPr>
              <a:t>9</a:t>
            </a:r>
            <a:r>
              <a:rPr lang="en-US" sz="1400" dirty="0"/>
              <a:t> for linear pol  beam]</a:t>
            </a:r>
          </a:p>
          <a:p>
            <a:r>
              <a:rPr lang="en-US" sz="1400" dirty="0"/>
              <a:t>	[</a:t>
            </a:r>
            <a:r>
              <a:rPr lang="en-US" sz="1400" b="1" dirty="0">
                <a:solidFill>
                  <a:srgbClr val="00B800"/>
                </a:solidFill>
              </a:rPr>
              <a:t>9</a:t>
            </a:r>
            <a:r>
              <a:rPr lang="en-US" sz="1400" dirty="0"/>
              <a:t> for circular pol beam]</a:t>
            </a:r>
          </a:p>
          <a:p>
            <a:r>
              <a:rPr lang="en-US" sz="1400" dirty="0"/>
              <a:t>     </a:t>
            </a:r>
            <a:r>
              <a:rPr lang="en-US" sz="1400" dirty="0">
                <a:solidFill>
                  <a:srgbClr val="000099"/>
                </a:solidFill>
              </a:rPr>
              <a:t> </a:t>
            </a:r>
            <a:r>
              <a:rPr lang="en-US" sz="1400" b="1" dirty="0">
                <a:solidFill>
                  <a:srgbClr val="0000CC"/>
                </a:solidFill>
              </a:rPr>
              <a:t>13</a:t>
            </a:r>
            <a:r>
              <a:rPr lang="en-US" sz="1400" dirty="0">
                <a:solidFill>
                  <a:srgbClr val="000099"/>
                </a:solidFill>
              </a:rPr>
              <a:t> </a:t>
            </a:r>
            <a:r>
              <a:rPr lang="en-US" sz="1400" dirty="0"/>
              <a:t>of them are non-vanishing</a:t>
            </a:r>
          </a:p>
        </p:txBody>
      </p:sp>
      <p:sp>
        <p:nvSpPr>
          <p:cNvPr id="38" name="TextBox 37"/>
          <p:cNvSpPr txBox="1"/>
          <p:nvPr/>
        </p:nvSpPr>
        <p:spPr>
          <a:xfrm>
            <a:off x="2239523" y="884334"/>
            <a:ext cx="4939622" cy="584775"/>
          </a:xfrm>
          <a:prstGeom prst="rect">
            <a:avLst/>
          </a:prstGeom>
          <a:solidFill>
            <a:schemeClr val="bg1">
              <a:lumMod val="95000"/>
            </a:schemeClr>
          </a:solidFill>
        </p:spPr>
        <p:txBody>
          <a:bodyPr wrap="none" rtlCol="0">
            <a:spAutoFit/>
          </a:bodyPr>
          <a:lstStyle/>
          <a:p>
            <a:r>
              <a:rPr lang="en-US" sz="1600" dirty="0">
                <a:solidFill>
                  <a:srgbClr val="FF0000"/>
                </a:solidFill>
                <a:latin typeface="Symbol" pitchFamily="18" charset="2"/>
              </a:rPr>
              <a:t>· </a:t>
            </a:r>
            <a:r>
              <a:rPr lang="en-US" sz="1600" dirty="0">
                <a:solidFill>
                  <a:srgbClr val="0000CC"/>
                </a:solidFill>
              </a:rPr>
              <a:t>There are </a:t>
            </a:r>
            <a:r>
              <a:rPr lang="en-US" sz="1600" b="1" dirty="0">
                <a:solidFill>
                  <a:srgbClr val="FF0000"/>
                </a:solidFill>
              </a:rPr>
              <a:t>16</a:t>
            </a:r>
            <a:r>
              <a:rPr lang="en-US" sz="1600" dirty="0">
                <a:solidFill>
                  <a:srgbClr val="0000CC"/>
                </a:solidFill>
              </a:rPr>
              <a:t> non-redundant observables.</a:t>
            </a:r>
          </a:p>
          <a:p>
            <a:r>
              <a:rPr lang="en-US" sz="1600" dirty="0">
                <a:solidFill>
                  <a:srgbClr val="FF0000"/>
                </a:solidFill>
                <a:latin typeface="Symbol" pitchFamily="18" charset="2"/>
              </a:rPr>
              <a:t>· </a:t>
            </a:r>
            <a:r>
              <a:rPr lang="en-US" sz="1600" dirty="0">
                <a:solidFill>
                  <a:srgbClr val="0000CC"/>
                </a:solidFill>
              </a:rPr>
              <a:t>They are </a:t>
            </a:r>
            <a:r>
              <a:rPr lang="en-US" sz="1600" b="1" dirty="0">
                <a:solidFill>
                  <a:srgbClr val="CC00CC"/>
                </a:solidFill>
              </a:rPr>
              <a:t>not completely independent</a:t>
            </a:r>
            <a:r>
              <a:rPr lang="en-US" sz="1600" dirty="0">
                <a:solidFill>
                  <a:srgbClr val="CC00CC"/>
                </a:solidFill>
              </a:rPr>
              <a:t> </a:t>
            </a:r>
            <a:r>
              <a:rPr lang="en-US" sz="1600" dirty="0">
                <a:solidFill>
                  <a:srgbClr val="0000CC"/>
                </a:solidFill>
              </a:rPr>
              <a:t>from each other.</a:t>
            </a:r>
          </a:p>
        </p:txBody>
      </p:sp>
      <p:sp>
        <p:nvSpPr>
          <p:cNvPr id="40" name="TextBox 39"/>
          <p:cNvSpPr txBox="1"/>
          <p:nvPr/>
        </p:nvSpPr>
        <p:spPr>
          <a:xfrm>
            <a:off x="5496309" y="5927890"/>
            <a:ext cx="3429000" cy="457200"/>
          </a:xfrm>
          <a:prstGeom prst="rect">
            <a:avLst/>
          </a:prstGeom>
          <a:solidFill>
            <a:schemeClr val="bg1"/>
          </a:solidFill>
        </p:spPr>
        <p:txBody>
          <a:bodyPr wrap="square" rtlCol="0">
            <a:spAutoFit/>
          </a:bodyPr>
          <a:lstStyle/>
          <a:p>
            <a:r>
              <a:rPr lang="en-US" sz="1200" dirty="0">
                <a:highlight>
                  <a:srgbClr val="FFFF00"/>
                </a:highlight>
              </a:rPr>
              <a:t> A. Sandorfi </a:t>
            </a:r>
            <a:r>
              <a:rPr lang="en-US" sz="1200" i="1" dirty="0">
                <a:highlight>
                  <a:srgbClr val="FFFF00"/>
                </a:highlight>
              </a:rPr>
              <a:t>et al</a:t>
            </a:r>
            <a:r>
              <a:rPr lang="en-US" sz="1200" dirty="0">
                <a:highlight>
                  <a:srgbClr val="FFFF00"/>
                </a:highlight>
              </a:rPr>
              <a:t>. </a:t>
            </a:r>
            <a:r>
              <a:rPr lang="pl-PL" sz="1200" dirty="0">
                <a:highlight>
                  <a:srgbClr val="FFFF00"/>
                </a:highlight>
              </a:rPr>
              <a:t>AIP Conf. Proc. </a:t>
            </a:r>
            <a:r>
              <a:rPr lang="pl-PL" sz="1200" b="1" dirty="0">
                <a:highlight>
                  <a:srgbClr val="FFFF00"/>
                </a:highlight>
              </a:rPr>
              <a:t>1432</a:t>
            </a:r>
            <a:r>
              <a:rPr lang="pl-PL" sz="1200" dirty="0">
                <a:highlight>
                  <a:srgbClr val="FFFF00"/>
                </a:highlight>
              </a:rPr>
              <a:t>, 219 (2012)</a:t>
            </a:r>
            <a:r>
              <a:rPr lang="en-US" sz="1200" dirty="0">
                <a:highlight>
                  <a:srgbClr val="FFFF00"/>
                </a:highlight>
              </a:rPr>
              <a:t> </a:t>
            </a:r>
          </a:p>
          <a:p>
            <a:r>
              <a:rPr lang="en-US" sz="1200" dirty="0">
                <a:highlight>
                  <a:srgbClr val="FFFF00"/>
                </a:highlight>
              </a:rPr>
              <a:t> K. Nakayama, private communication, 2014 </a:t>
            </a:r>
          </a:p>
        </p:txBody>
      </p:sp>
      <p:sp>
        <p:nvSpPr>
          <p:cNvPr id="35" name="Line 16"/>
          <p:cNvSpPr>
            <a:spLocks noChangeShapeType="1"/>
          </p:cNvSpPr>
          <p:nvPr/>
        </p:nvSpPr>
        <p:spPr bwMode="auto">
          <a:xfrm flipV="1">
            <a:off x="5536861" y="2674440"/>
            <a:ext cx="1574869" cy="569622"/>
          </a:xfrm>
          <a:prstGeom prst="line">
            <a:avLst/>
          </a:prstGeom>
          <a:ln w="12700">
            <a:solidFill>
              <a:srgbClr val="0033CC"/>
            </a:solidFill>
            <a:headEnd/>
            <a:tailEnd type="triangle" w="sm" len="lg"/>
          </a:ln>
        </p:spPr>
        <p:style>
          <a:lnRef idx="3">
            <a:schemeClr val="accent2"/>
          </a:lnRef>
          <a:fillRef idx="0">
            <a:schemeClr val="accent2"/>
          </a:fillRef>
          <a:effectRef idx="2">
            <a:schemeClr val="accent2"/>
          </a:effectRef>
          <a:fontRef idx="minor">
            <a:schemeClr val="tx1"/>
          </a:fontRef>
        </p:style>
        <p:txBody>
          <a:bodyPr wrap="none"/>
          <a:lstStyle/>
          <a:p>
            <a:endParaRPr lang="en-US" dirty="0"/>
          </a:p>
        </p:txBody>
      </p:sp>
      <p:pic>
        <p:nvPicPr>
          <p:cNvPr id="1639427" name="Picture 3"/>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Lst>
          </a:blip>
          <a:srcRect/>
          <a:stretch>
            <a:fillRect/>
          </a:stretch>
        </p:blipFill>
        <p:spPr bwMode="auto">
          <a:xfrm>
            <a:off x="8567738" y="5409819"/>
            <a:ext cx="423862" cy="541318"/>
          </a:xfrm>
          <a:prstGeom prst="rect">
            <a:avLst/>
          </a:prstGeom>
          <a:noFill/>
          <a:ln w="9525">
            <a:noFill/>
            <a:miter lim="800000"/>
            <a:headEnd/>
            <a:tailEnd/>
          </a:ln>
        </p:spPr>
      </p:pic>
      <p:pic>
        <p:nvPicPr>
          <p:cNvPr id="37" name="Picture 4"/>
          <p:cNvPicPr>
            <a:picLocks noChangeAspect="1" noChangeArrowheads="1"/>
          </p:cNvPicPr>
          <p:nvPr/>
        </p:nvPicPr>
        <p:blipFill>
          <a:blip r:embed="rId11" cstate="print">
            <a:lum bright="-10000" contrast="40000"/>
            <a:extLst>
              <a:ext uri="{BEBA8EAE-BF5A-486C-A8C5-ECC9F3942E4B}">
                <a14:imgProps xmlns:a14="http://schemas.microsoft.com/office/drawing/2010/main">
                  <a14:imgLayer r:embed="rId12">
                    <a14:imgEffect>
                      <a14:sharpenSoften amount="50000"/>
                    </a14:imgEffect>
                  </a14:imgLayer>
                </a14:imgProps>
              </a:ext>
            </a:extLst>
          </a:blip>
          <a:srcRect/>
          <a:stretch>
            <a:fillRect/>
          </a:stretch>
        </p:blipFill>
        <p:spPr bwMode="auto">
          <a:xfrm>
            <a:off x="3670414" y="1626977"/>
            <a:ext cx="2217729" cy="1447800"/>
          </a:xfrm>
          <a:prstGeom prst="rect">
            <a:avLst/>
          </a:prstGeom>
          <a:noFill/>
          <a:ln w="9525">
            <a:noFill/>
            <a:miter lim="800000"/>
            <a:headEnd/>
            <a:tailEnd/>
          </a:ln>
        </p:spPr>
      </p:pic>
      <p:pic>
        <p:nvPicPr>
          <p:cNvPr id="4" name="Picture 3">
            <a:extLst>
              <a:ext uri="{FF2B5EF4-FFF2-40B4-BE49-F238E27FC236}">
                <a16:creationId xmlns:a16="http://schemas.microsoft.com/office/drawing/2014/main" id="{178CE8BD-8FF4-456E-9166-059C24250173}"/>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tretch>
            <a:fillRect/>
          </a:stretch>
        </p:blipFill>
        <p:spPr>
          <a:xfrm>
            <a:off x="4965915" y="5631758"/>
            <a:ext cx="596685" cy="721573"/>
          </a:xfrm>
          <a:prstGeom prst="rect">
            <a:avLst/>
          </a:prstGeom>
        </p:spPr>
      </p:pic>
    </p:spTree>
    <p:extLst>
      <p:ext uri="{BB962C8B-B14F-4D97-AF65-F5344CB8AC3E}">
        <p14:creationId xmlns:p14="http://schemas.microsoft.com/office/powerpoint/2010/main" val="3870982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endParaRPr lang="en-US" dirty="0"/>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endParaRPr lang="en-US" dirty="0"/>
          </a:p>
        </p:txBody>
      </p:sp>
      <p:sp>
        <p:nvSpPr>
          <p:cNvPr id="13" name="TextBox 12"/>
          <p:cNvSpPr txBox="1"/>
          <p:nvPr/>
        </p:nvSpPr>
        <p:spPr>
          <a:xfrm>
            <a:off x="1905000" y="54114"/>
            <a:ext cx="5594801" cy="707886"/>
          </a:xfrm>
          <a:prstGeom prst="rect">
            <a:avLst/>
          </a:prstGeom>
          <a:noFill/>
        </p:spPr>
        <p:txBody>
          <a:bodyPr wrap="none" rtlCol="0">
            <a:spAutoFit/>
          </a:bodyPr>
          <a:lstStyle/>
          <a:p>
            <a:pPr algn="ctr"/>
            <a:r>
              <a:rPr lang="en-US" sz="4000" dirty="0">
                <a:solidFill>
                  <a:srgbClr val="0000FF"/>
                </a:solidFill>
                <a:latin typeface="Monotype Corsiva" pitchFamily="66" charset="0"/>
              </a:rPr>
              <a:t>Importance of Neutron Data</a:t>
            </a:r>
          </a:p>
        </p:txBody>
      </p:sp>
      <p:sp>
        <p:nvSpPr>
          <p:cNvPr id="15" name="TextBox 14"/>
          <p:cNvSpPr txBox="1"/>
          <p:nvPr/>
        </p:nvSpPr>
        <p:spPr>
          <a:xfrm>
            <a:off x="1076208" y="1323780"/>
            <a:ext cx="7200369" cy="646331"/>
          </a:xfrm>
          <a:prstGeom prst="rect">
            <a:avLst/>
          </a:prstGeom>
          <a:noFill/>
        </p:spPr>
        <p:txBody>
          <a:bodyPr wrap="none" rtlCol="0">
            <a:spAutoFit/>
          </a:bodyPr>
          <a:lstStyle/>
          <a:p>
            <a:r>
              <a:rPr lang="en-US" b="1" dirty="0">
                <a:solidFill>
                  <a:srgbClr val="FF0000"/>
                </a:solidFill>
                <a:latin typeface="Symbol" pitchFamily="18" charset="2"/>
              </a:rPr>
              <a:t>· </a:t>
            </a:r>
            <a:r>
              <a:rPr lang="en-US" b="1" dirty="0">
                <a:solidFill>
                  <a:srgbClr val="0000FF"/>
                </a:solidFill>
              </a:rPr>
              <a:t>EM</a:t>
            </a:r>
            <a:r>
              <a:rPr lang="en-US" dirty="0">
                <a:solidFill>
                  <a:srgbClr val="0000FF"/>
                </a:solidFill>
              </a:rPr>
              <a:t> </a:t>
            </a:r>
            <a:r>
              <a:rPr lang="en-US" dirty="0"/>
              <a:t>interaction do not conserve</a:t>
            </a:r>
            <a:r>
              <a:rPr lang="en-US" dirty="0">
                <a:solidFill>
                  <a:srgbClr val="00A29E"/>
                </a:solidFill>
              </a:rPr>
              <a:t> </a:t>
            </a:r>
            <a:r>
              <a:rPr lang="en-US" b="1" dirty="0">
                <a:solidFill>
                  <a:srgbClr val="0000CC"/>
                </a:solidFill>
              </a:rPr>
              <a:t>isospin</a:t>
            </a:r>
            <a:r>
              <a:rPr lang="en-US" dirty="0"/>
              <a:t>, so multipole amplitudes contain </a:t>
            </a:r>
          </a:p>
          <a:p>
            <a:r>
              <a:rPr lang="en-US" b="1" dirty="0">
                <a:solidFill>
                  <a:srgbClr val="0000CC"/>
                </a:solidFill>
              </a:rPr>
              <a:t>   isoscalar </a:t>
            </a:r>
            <a:r>
              <a:rPr lang="en-US" dirty="0"/>
              <a:t>&amp; </a:t>
            </a:r>
            <a:r>
              <a:rPr lang="en-US" b="1" dirty="0">
                <a:solidFill>
                  <a:srgbClr val="0000CC"/>
                </a:solidFill>
              </a:rPr>
              <a:t>isovector</a:t>
            </a:r>
            <a:r>
              <a:rPr lang="en-US" dirty="0"/>
              <a:t> contributions of</a:t>
            </a:r>
            <a:r>
              <a:rPr lang="en-US" dirty="0">
                <a:solidFill>
                  <a:srgbClr val="0000FF"/>
                </a:solidFill>
              </a:rPr>
              <a:t> </a:t>
            </a:r>
            <a:r>
              <a:rPr lang="en-US" b="1" dirty="0">
                <a:solidFill>
                  <a:srgbClr val="0000FF"/>
                </a:solidFill>
              </a:rPr>
              <a:t>EM</a:t>
            </a:r>
            <a:r>
              <a:rPr lang="en-US" dirty="0">
                <a:solidFill>
                  <a:srgbClr val="0000FF"/>
                </a:solidFill>
              </a:rPr>
              <a:t> </a:t>
            </a:r>
            <a:r>
              <a:rPr lang="en-US" dirty="0"/>
              <a:t>current.</a:t>
            </a:r>
          </a:p>
        </p:txBody>
      </p:sp>
      <p:sp>
        <p:nvSpPr>
          <p:cNvPr id="16" name="TextBox 15"/>
          <p:cNvSpPr txBox="1"/>
          <p:nvPr/>
        </p:nvSpPr>
        <p:spPr>
          <a:xfrm>
            <a:off x="2660992" y="2427638"/>
            <a:ext cx="931665" cy="461665"/>
          </a:xfrm>
          <a:prstGeom prst="rect">
            <a:avLst/>
          </a:prstGeom>
          <a:solidFill>
            <a:schemeClr val="bg1"/>
          </a:solidFill>
        </p:spPr>
        <p:txBody>
          <a:bodyPr wrap="none" rtlCol="0">
            <a:spAutoFit/>
          </a:bodyPr>
          <a:lstStyle/>
          <a:p>
            <a:r>
              <a:rPr lang="en-US" sz="2400" b="1" dirty="0">
                <a:solidFill>
                  <a:srgbClr val="FF0000"/>
                </a:solidFill>
                <a:highlight>
                  <a:srgbClr val="FFFF00"/>
                </a:highlight>
                <a:latin typeface="Monotype Corsiva" pitchFamily="66" charset="0"/>
              </a:rPr>
              <a:t>Proton</a:t>
            </a:r>
          </a:p>
        </p:txBody>
      </p:sp>
      <p:sp>
        <p:nvSpPr>
          <p:cNvPr id="18" name="TextBox 17"/>
          <p:cNvSpPr txBox="1"/>
          <p:nvPr/>
        </p:nvSpPr>
        <p:spPr>
          <a:xfrm>
            <a:off x="6687405" y="2438663"/>
            <a:ext cx="1103187" cy="461665"/>
          </a:xfrm>
          <a:prstGeom prst="rect">
            <a:avLst/>
          </a:prstGeom>
          <a:solidFill>
            <a:schemeClr val="bg1"/>
          </a:solidFill>
        </p:spPr>
        <p:txBody>
          <a:bodyPr wrap="none" rtlCol="0">
            <a:spAutoFit/>
          </a:bodyPr>
          <a:lstStyle/>
          <a:p>
            <a:r>
              <a:rPr lang="en-US" sz="2400" b="1" dirty="0">
                <a:solidFill>
                  <a:srgbClr val="0033CC"/>
                </a:solidFill>
                <a:highlight>
                  <a:srgbClr val="FFFF00"/>
                </a:highlight>
                <a:latin typeface="Monotype Corsiva" pitchFamily="66" charset="0"/>
              </a:rPr>
              <a:t>Neutron</a:t>
            </a:r>
          </a:p>
        </p:txBody>
      </p:sp>
      <p:sp>
        <p:nvSpPr>
          <p:cNvPr id="19" name="TextBox 18"/>
          <p:cNvSpPr txBox="1"/>
          <p:nvPr/>
        </p:nvSpPr>
        <p:spPr>
          <a:xfrm>
            <a:off x="609600" y="4800600"/>
            <a:ext cx="4930324" cy="646331"/>
          </a:xfrm>
          <a:prstGeom prst="rect">
            <a:avLst/>
          </a:prstGeom>
          <a:noFill/>
          <a:ln>
            <a:solidFill>
              <a:schemeClr val="bg1"/>
            </a:solidFill>
          </a:ln>
        </p:spPr>
        <p:txBody>
          <a:bodyPr wrap="none" rtlCol="0">
            <a:spAutoFit/>
          </a:bodyPr>
          <a:lstStyle/>
          <a:p>
            <a:r>
              <a:rPr lang="en-US" b="1" dirty="0">
                <a:solidFill>
                  <a:srgbClr val="0033CC"/>
                </a:solidFill>
                <a:latin typeface="Symbol" pitchFamily="18" charset="2"/>
              </a:rPr>
              <a:t>·</a:t>
            </a:r>
            <a:r>
              <a:rPr lang="en-US" b="1" dirty="0">
                <a:solidFill>
                  <a:srgbClr val="FF0000"/>
                </a:solidFill>
                <a:latin typeface="Symbol" pitchFamily="18" charset="2"/>
              </a:rPr>
              <a:t> </a:t>
            </a:r>
            <a:r>
              <a:rPr lang="en-US" b="1" dirty="0">
                <a:solidFill>
                  <a:srgbClr val="FF0000"/>
                </a:solidFill>
              </a:rPr>
              <a:t>Proton</a:t>
            </a:r>
            <a:r>
              <a:rPr lang="en-US" dirty="0"/>
              <a:t> data alone does not allow separation of </a:t>
            </a:r>
          </a:p>
          <a:p>
            <a:r>
              <a:rPr lang="en-US" b="1" dirty="0">
                <a:solidFill>
                  <a:srgbClr val="00A29E"/>
                </a:solidFill>
              </a:rPr>
              <a:t>   </a:t>
            </a:r>
            <a:r>
              <a:rPr lang="en-US" b="1" dirty="0" err="1">
                <a:solidFill>
                  <a:srgbClr val="0000CC"/>
                </a:solidFill>
              </a:rPr>
              <a:t>isoscalar</a:t>
            </a:r>
            <a:r>
              <a:rPr lang="en-US" b="1" dirty="0">
                <a:solidFill>
                  <a:srgbClr val="0000CC"/>
                </a:solidFill>
              </a:rPr>
              <a:t> </a:t>
            </a:r>
            <a:r>
              <a:rPr lang="en-US" dirty="0"/>
              <a:t>&amp; </a:t>
            </a:r>
            <a:r>
              <a:rPr lang="en-US" b="1" dirty="0" err="1">
                <a:solidFill>
                  <a:srgbClr val="0000CC"/>
                </a:solidFill>
              </a:rPr>
              <a:t>isovector</a:t>
            </a:r>
            <a:r>
              <a:rPr lang="en-US" dirty="0"/>
              <a:t> components.</a:t>
            </a:r>
          </a:p>
        </p:txBody>
      </p:sp>
      <p:sp>
        <p:nvSpPr>
          <p:cNvPr id="20" name="TextBox 19"/>
          <p:cNvSpPr txBox="1"/>
          <p:nvPr/>
        </p:nvSpPr>
        <p:spPr>
          <a:xfrm>
            <a:off x="613509" y="5627965"/>
            <a:ext cx="4094967" cy="369332"/>
          </a:xfrm>
          <a:prstGeom prst="rect">
            <a:avLst/>
          </a:prstGeom>
          <a:solidFill>
            <a:schemeClr val="bg1"/>
          </a:solidFill>
        </p:spPr>
        <p:txBody>
          <a:bodyPr wrap="none" rtlCol="0">
            <a:spAutoFit/>
          </a:bodyPr>
          <a:lstStyle/>
          <a:p>
            <a:r>
              <a:rPr lang="en-US" b="1" dirty="0">
                <a:solidFill>
                  <a:srgbClr val="FF0000"/>
                </a:solidFill>
                <a:latin typeface="Symbol" pitchFamily="18" charset="2"/>
              </a:rPr>
              <a:t>· </a:t>
            </a:r>
            <a:r>
              <a:rPr lang="en-US" dirty="0"/>
              <a:t>Need </a:t>
            </a:r>
            <a:r>
              <a:rPr lang="en-US" b="1" dirty="0"/>
              <a:t>data</a:t>
            </a:r>
            <a:r>
              <a:rPr lang="en-US" dirty="0"/>
              <a:t> on both </a:t>
            </a:r>
            <a:r>
              <a:rPr lang="en-US" b="1" dirty="0">
                <a:solidFill>
                  <a:srgbClr val="FF0000"/>
                </a:solidFill>
              </a:rPr>
              <a:t>proton </a:t>
            </a:r>
            <a:r>
              <a:rPr lang="en-US" dirty="0"/>
              <a:t>&amp; </a:t>
            </a:r>
            <a:r>
              <a:rPr lang="en-US" b="1" dirty="0">
                <a:solidFill>
                  <a:srgbClr val="0000CC"/>
                </a:solidFill>
              </a:rPr>
              <a:t>neutron</a:t>
            </a:r>
            <a:r>
              <a:rPr lang="en-US" dirty="0"/>
              <a:t> </a:t>
            </a:r>
            <a:r>
              <a:rPr lang="en-US" b="1" dirty="0">
                <a:solidFill>
                  <a:srgbClr val="FF0000"/>
                </a:solidFill>
              </a:rPr>
              <a:t>!</a:t>
            </a:r>
          </a:p>
        </p:txBody>
      </p:sp>
      <p:sp>
        <p:nvSpPr>
          <p:cNvPr id="21" name="Rounded Rectangle 20"/>
          <p:cNvSpPr/>
          <p:nvPr/>
        </p:nvSpPr>
        <p:spPr>
          <a:xfrm>
            <a:off x="782719" y="3127519"/>
            <a:ext cx="7947366" cy="1386142"/>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00CC"/>
              </a:solidFill>
            </a:endParaRPr>
          </a:p>
        </p:txBody>
      </p:sp>
      <p:sp>
        <p:nvSpPr>
          <p:cNvPr id="23" name="Line 47"/>
          <p:cNvSpPr>
            <a:spLocks noChangeShapeType="1"/>
          </p:cNvSpPr>
          <p:nvPr/>
        </p:nvSpPr>
        <p:spPr bwMode="auto">
          <a:xfrm flipV="1">
            <a:off x="2443021" y="4291532"/>
            <a:ext cx="562375" cy="854133"/>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dirty="0"/>
          </a:p>
        </p:txBody>
      </p:sp>
      <p:sp>
        <p:nvSpPr>
          <p:cNvPr id="26" name="TextBox 25"/>
          <p:cNvSpPr txBox="1"/>
          <p:nvPr/>
        </p:nvSpPr>
        <p:spPr>
          <a:xfrm>
            <a:off x="5715000" y="4915008"/>
            <a:ext cx="2723823" cy="400110"/>
          </a:xfrm>
          <a:prstGeom prst="rect">
            <a:avLst/>
          </a:prstGeom>
          <a:solidFill>
            <a:schemeClr val="accent6">
              <a:lumMod val="60000"/>
              <a:lumOff val="40000"/>
            </a:schemeClr>
          </a:solidFill>
        </p:spPr>
        <p:txBody>
          <a:bodyPr wrap="none" rtlCol="0">
            <a:spAutoFit/>
          </a:bodyPr>
          <a:lstStyle/>
          <a:p>
            <a:r>
              <a:rPr lang="en-US" sz="1600" b="1" dirty="0"/>
              <a:t>Q</a:t>
            </a:r>
            <a:r>
              <a:rPr lang="en-US" sz="1600" dirty="0"/>
              <a:t>: </a:t>
            </a:r>
            <a:r>
              <a:rPr lang="en-US" sz="2000" b="1" dirty="0">
                <a:solidFill>
                  <a:srgbClr val="0000CC"/>
                </a:solidFill>
                <a:latin typeface="Monotype Corsiva" pitchFamily="66" charset="0"/>
              </a:rPr>
              <a:t>Can we avoid </a:t>
            </a:r>
            <a:r>
              <a:rPr lang="en-US" sz="1600" b="1" dirty="0">
                <a:solidFill>
                  <a:srgbClr val="FF0000"/>
                </a:solidFill>
              </a:rPr>
              <a:t>?</a:t>
            </a:r>
            <a:r>
              <a:rPr lang="en-US" sz="1600" dirty="0"/>
              <a:t>  	</a:t>
            </a:r>
            <a:r>
              <a:rPr lang="en-US" sz="1600" b="1" dirty="0"/>
              <a:t>A</a:t>
            </a:r>
            <a:r>
              <a:rPr lang="en-US" sz="1600" dirty="0"/>
              <a:t>:</a:t>
            </a:r>
            <a:r>
              <a:rPr lang="en-US" sz="2000" dirty="0">
                <a:latin typeface="Monotype Corsiva" pitchFamily="66" charset="0"/>
              </a:rPr>
              <a:t> </a:t>
            </a:r>
            <a:r>
              <a:rPr lang="en-US" sz="2000" b="1" dirty="0">
                <a:solidFill>
                  <a:srgbClr val="0000CC"/>
                </a:solidFill>
                <a:latin typeface="Monotype Corsiva" pitchFamily="66" charset="0"/>
              </a:rPr>
              <a:t>NO</a:t>
            </a:r>
            <a:r>
              <a:rPr lang="en-US" sz="2000" dirty="0">
                <a:latin typeface="Monotype Corsiva" pitchFamily="66" charset="0"/>
              </a:rPr>
              <a:t> </a:t>
            </a:r>
            <a:r>
              <a:rPr lang="en-US" sz="1600" dirty="0">
                <a:solidFill>
                  <a:srgbClr val="FF0000"/>
                </a:solidFill>
              </a:rPr>
              <a:t>!</a:t>
            </a:r>
          </a:p>
        </p:txBody>
      </p:sp>
      <p:sp>
        <p:nvSpPr>
          <p:cNvPr id="17" name="Line 47"/>
          <p:cNvSpPr>
            <a:spLocks noChangeShapeType="1"/>
          </p:cNvSpPr>
          <p:nvPr/>
        </p:nvSpPr>
        <p:spPr bwMode="auto">
          <a:xfrm flipV="1">
            <a:off x="1295400" y="4254413"/>
            <a:ext cx="1091349" cy="891252"/>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dirty="0"/>
          </a:p>
        </p:txBody>
      </p:sp>
      <p:pic>
        <p:nvPicPr>
          <p:cNvPr id="3" name="Picture 2">
            <a:extLst>
              <a:ext uri="{FF2B5EF4-FFF2-40B4-BE49-F238E27FC236}">
                <a16:creationId xmlns:a16="http://schemas.microsoft.com/office/drawing/2014/main" id="{8BF2CD43-2293-4F2C-8AC4-32AE2542E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397" y="3826267"/>
            <a:ext cx="808003" cy="379267"/>
          </a:xfrm>
          <a:prstGeom prst="rect">
            <a:avLst/>
          </a:prstGeom>
        </p:spPr>
      </p:pic>
      <p:pic>
        <p:nvPicPr>
          <p:cNvPr id="9" name="Picture 8">
            <a:extLst>
              <a:ext uri="{FF2B5EF4-FFF2-40B4-BE49-F238E27FC236}">
                <a16:creationId xmlns:a16="http://schemas.microsoft.com/office/drawing/2014/main" id="{06A543D3-FF2D-4E70-A10A-691C959C7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757" y="3778928"/>
            <a:ext cx="2786485" cy="443865"/>
          </a:xfrm>
          <a:prstGeom prst="rect">
            <a:avLst/>
          </a:prstGeom>
        </p:spPr>
      </p:pic>
      <p:sp>
        <p:nvSpPr>
          <p:cNvPr id="24" name="Line 47"/>
          <p:cNvSpPr>
            <a:spLocks noChangeShapeType="1"/>
          </p:cNvSpPr>
          <p:nvPr/>
        </p:nvSpPr>
        <p:spPr bwMode="auto">
          <a:xfrm flipH="1">
            <a:off x="8068433" y="3568004"/>
            <a:ext cx="450091" cy="1347004"/>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dirty="0"/>
          </a:p>
        </p:txBody>
      </p:sp>
      <p:pic>
        <p:nvPicPr>
          <p:cNvPr id="7" name="Picture 6">
            <a:extLst>
              <a:ext uri="{FF2B5EF4-FFF2-40B4-BE49-F238E27FC236}">
                <a16:creationId xmlns:a16="http://schemas.microsoft.com/office/drawing/2014/main" id="{4D76DDD4-41BB-48D5-9604-27AD7E9513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4125" y="3826266"/>
            <a:ext cx="2750489" cy="420663"/>
          </a:xfrm>
          <a:prstGeom prst="rect">
            <a:avLst/>
          </a:prstGeom>
        </p:spPr>
      </p:pic>
      <p:pic>
        <p:nvPicPr>
          <p:cNvPr id="31" name="Picture 30">
            <a:extLst>
              <a:ext uri="{FF2B5EF4-FFF2-40B4-BE49-F238E27FC236}">
                <a16:creationId xmlns:a16="http://schemas.microsoft.com/office/drawing/2014/main" id="{608C9D0A-A531-4194-9189-B65FCD4690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3803496"/>
            <a:ext cx="838200" cy="435535"/>
          </a:xfrm>
          <a:prstGeom prst="rect">
            <a:avLst/>
          </a:prstGeom>
        </p:spPr>
      </p:pic>
      <p:pic>
        <p:nvPicPr>
          <p:cNvPr id="1677320" name="Picture 1677319">
            <a:extLst>
              <a:ext uri="{FF2B5EF4-FFF2-40B4-BE49-F238E27FC236}">
                <a16:creationId xmlns:a16="http://schemas.microsoft.com/office/drawing/2014/main" id="{145F2FF3-6ECC-419D-BA69-379BC4E676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3979" y="3349929"/>
            <a:ext cx="2176650" cy="364066"/>
          </a:xfrm>
          <a:prstGeom prst="rect">
            <a:avLst/>
          </a:prstGeom>
        </p:spPr>
      </p:pic>
      <p:pic>
        <p:nvPicPr>
          <p:cNvPr id="1677318" name="Picture 1677317">
            <a:extLst>
              <a:ext uri="{FF2B5EF4-FFF2-40B4-BE49-F238E27FC236}">
                <a16:creationId xmlns:a16="http://schemas.microsoft.com/office/drawing/2014/main" id="{8FECD45B-0C91-474B-A4F1-A622AA9E82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9748" y="3349929"/>
            <a:ext cx="757301" cy="366693"/>
          </a:xfrm>
          <a:prstGeom prst="rect">
            <a:avLst/>
          </a:prstGeom>
        </p:spPr>
      </p:pic>
      <p:sp>
        <p:nvSpPr>
          <p:cNvPr id="25" name="Line 47"/>
          <p:cNvSpPr>
            <a:spLocks noChangeShapeType="1"/>
          </p:cNvSpPr>
          <p:nvPr/>
        </p:nvSpPr>
        <p:spPr bwMode="auto">
          <a:xfrm>
            <a:off x="4889554" y="3272885"/>
            <a:ext cx="3628971" cy="295119"/>
          </a:xfrm>
          <a:prstGeom prst="line">
            <a:avLst/>
          </a:prstGeom>
          <a:ln w="28575">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wrap="none"/>
          <a:lstStyle/>
          <a:p>
            <a:endParaRPr lang="en-US" dirty="0"/>
          </a:p>
        </p:txBody>
      </p:sp>
      <p:pic>
        <p:nvPicPr>
          <p:cNvPr id="1677313" name="Picture 1677312">
            <a:extLst>
              <a:ext uri="{FF2B5EF4-FFF2-40B4-BE49-F238E27FC236}">
                <a16:creationId xmlns:a16="http://schemas.microsoft.com/office/drawing/2014/main" id="{5466D607-D06A-4D13-ABC3-A1C73B7CA1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3189" y="3349929"/>
            <a:ext cx="2099629" cy="387624"/>
          </a:xfrm>
          <a:prstGeom prst="rect">
            <a:avLst/>
          </a:prstGeom>
        </p:spPr>
      </p:pic>
      <p:pic>
        <p:nvPicPr>
          <p:cNvPr id="1677316" name="Picture 1677315">
            <a:extLst>
              <a:ext uri="{FF2B5EF4-FFF2-40B4-BE49-F238E27FC236}">
                <a16:creationId xmlns:a16="http://schemas.microsoft.com/office/drawing/2014/main" id="{1470164E-EF00-4346-AA65-C1A29AA77C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8397" y="3339164"/>
            <a:ext cx="828056" cy="389186"/>
          </a:xfrm>
          <a:prstGeom prst="rect">
            <a:avLst/>
          </a:prstGeom>
        </p:spPr>
      </p:pic>
      <p:sp>
        <p:nvSpPr>
          <p:cNvPr id="1677321" name="TextBox 1677320">
            <a:extLst>
              <a:ext uri="{FF2B5EF4-FFF2-40B4-BE49-F238E27FC236}">
                <a16:creationId xmlns:a16="http://schemas.microsoft.com/office/drawing/2014/main" id="{AABE2AC4-017B-4FDF-AA18-1CE4764A91E2}"/>
              </a:ext>
            </a:extLst>
          </p:cNvPr>
          <p:cNvSpPr txBox="1"/>
          <p:nvPr/>
        </p:nvSpPr>
        <p:spPr>
          <a:xfrm>
            <a:off x="489687" y="6298091"/>
            <a:ext cx="3722494" cy="307777"/>
          </a:xfrm>
          <a:prstGeom prst="rect">
            <a:avLst/>
          </a:prstGeom>
          <a:solidFill>
            <a:schemeClr val="bg1"/>
          </a:solidFill>
        </p:spPr>
        <p:txBody>
          <a:bodyPr wrap="none" rtlCol="0">
            <a:spAutoFit/>
          </a:bodyPr>
          <a:lstStyle/>
          <a:p>
            <a:pPr algn="r"/>
            <a:r>
              <a:rPr lang="en-US" sz="1400" dirty="0">
                <a:highlight>
                  <a:srgbClr val="FFFF00"/>
                </a:highlight>
              </a:rPr>
              <a:t> D. Drechsel &amp; L. Tiator, J. Phys. G </a:t>
            </a:r>
            <a:r>
              <a:rPr lang="en-US" sz="1400" b="1" dirty="0">
                <a:highlight>
                  <a:srgbClr val="FFFF00"/>
                </a:highlight>
              </a:rPr>
              <a:t>18</a:t>
            </a:r>
            <a:r>
              <a:rPr lang="en-US" sz="1400" dirty="0">
                <a:highlight>
                  <a:srgbClr val="FFFF00"/>
                </a:highlight>
              </a:rPr>
              <a:t>, 449 (1992) </a:t>
            </a:r>
          </a:p>
        </p:txBody>
      </p:sp>
      <p:sp>
        <p:nvSpPr>
          <p:cNvPr id="35" name="TextBox 34">
            <a:extLst>
              <a:ext uri="{FF2B5EF4-FFF2-40B4-BE49-F238E27FC236}">
                <a16:creationId xmlns:a16="http://schemas.microsoft.com/office/drawing/2014/main" id="{DE15B44F-021C-47FF-AD51-B8D0DF0D6FED}"/>
              </a:ext>
            </a:extLst>
          </p:cNvPr>
          <p:cNvSpPr txBox="1"/>
          <p:nvPr/>
        </p:nvSpPr>
        <p:spPr>
          <a:xfrm>
            <a:off x="587009" y="5695123"/>
            <a:ext cx="4121467" cy="286246"/>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900" dirty="0"/>
          </a:p>
        </p:txBody>
      </p:sp>
      <p:pic>
        <p:nvPicPr>
          <p:cNvPr id="33" name="Picture 32">
            <a:extLst>
              <a:ext uri="{FF2B5EF4-FFF2-40B4-BE49-F238E27FC236}">
                <a16:creationId xmlns:a16="http://schemas.microsoft.com/office/drawing/2014/main" id="{61017E12-8726-4E70-964C-05A02F6035F5}"/>
              </a:ext>
            </a:extLst>
          </p:cNvPr>
          <p:cNvPicPr>
            <a:picLocks noChangeAspect="1"/>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tretch>
            <a:fillRect/>
          </a:stretch>
        </p:blipFill>
        <p:spPr>
          <a:xfrm>
            <a:off x="4590463" y="5981397"/>
            <a:ext cx="577943" cy="585498"/>
          </a:xfrm>
          <a:prstGeom prst="rect">
            <a:avLst/>
          </a:prstGeom>
        </p:spPr>
      </p:pic>
      <p:pic>
        <p:nvPicPr>
          <p:cNvPr id="4" name="Picture 3">
            <a:extLst>
              <a:ext uri="{FF2B5EF4-FFF2-40B4-BE49-F238E27FC236}">
                <a16:creationId xmlns:a16="http://schemas.microsoft.com/office/drawing/2014/main" id="{CDADD106-855A-4B0D-A7AE-B58E1EA9AE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72133" y="5983579"/>
            <a:ext cx="485843" cy="581106"/>
          </a:xfrm>
          <a:prstGeom prst="rect">
            <a:avLst/>
          </a:prstGeom>
        </p:spPr>
      </p:pic>
    </p:spTree>
    <p:extLst>
      <p:ext uri="{BB962C8B-B14F-4D97-AF65-F5344CB8AC3E}">
        <p14:creationId xmlns:p14="http://schemas.microsoft.com/office/powerpoint/2010/main" val="1723863323"/>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519783" y="5765488"/>
            <a:ext cx="3915555" cy="307777"/>
          </a:xfrm>
          <a:prstGeom prst="rect">
            <a:avLst/>
          </a:prstGeom>
          <a:solidFill>
            <a:schemeClr val="bg1"/>
          </a:solidFill>
        </p:spPr>
        <p:txBody>
          <a:bodyPr wrap="square">
            <a:spAutoFit/>
          </a:bodyPr>
          <a:lstStyle/>
          <a:p>
            <a:r>
              <a:rPr lang="en-US" sz="1400" dirty="0">
                <a:highlight>
                  <a:srgbClr val="FFFF00"/>
                </a:highlight>
              </a:rPr>
              <a:t> R.L. Workman </a:t>
            </a:r>
            <a:r>
              <a:rPr lang="en-US" sz="1400" i="1" dirty="0">
                <a:highlight>
                  <a:srgbClr val="FFFF00"/>
                </a:highlight>
              </a:rPr>
              <a:t>et al, </a:t>
            </a:r>
            <a:r>
              <a:rPr lang="en-US" sz="1400" dirty="0">
                <a:highlight>
                  <a:srgbClr val="FFFF00"/>
                </a:highlight>
              </a:rPr>
              <a:t>Phys Rev C </a:t>
            </a:r>
            <a:r>
              <a:rPr lang="en-US" sz="1400" b="1" dirty="0">
                <a:highlight>
                  <a:srgbClr val="FFFF00"/>
                </a:highlight>
              </a:rPr>
              <a:t>87</a:t>
            </a:r>
            <a:r>
              <a:rPr lang="en-US" sz="1400" dirty="0">
                <a:highlight>
                  <a:srgbClr val="FFFF00"/>
                </a:highlight>
              </a:rPr>
              <a:t>, 068201 (2013) </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23010" y="3610183"/>
            <a:ext cx="7884907" cy="2199602"/>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831847" y="1885083"/>
            <a:ext cx="3105150" cy="762000"/>
          </a:xfrm>
          <a:prstGeom prst="rect">
            <a:avLst/>
          </a:prstGeom>
        </p:spPr>
      </p:pic>
      <p:pic>
        <p:nvPicPr>
          <p:cNvPr id="12" name="Picture 11"/>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4957557" y="1869646"/>
            <a:ext cx="3400425" cy="752475"/>
          </a:xfrm>
          <a:prstGeom prst="rect">
            <a:avLst/>
          </a:prstGeom>
        </p:spPr>
      </p:pic>
      <p:sp>
        <p:nvSpPr>
          <p:cNvPr id="19" name="Line 71"/>
          <p:cNvSpPr>
            <a:spLocks noChangeShapeType="1"/>
          </p:cNvSpPr>
          <p:nvPr/>
        </p:nvSpPr>
        <p:spPr bwMode="auto">
          <a:xfrm flipH="1" flipV="1">
            <a:off x="2936221" y="2622120"/>
            <a:ext cx="73812" cy="1678118"/>
          </a:xfrm>
          <a:prstGeom prst="line">
            <a:avLst/>
          </a:prstGeom>
          <a:noFill/>
          <a:ln w="12700">
            <a:solidFill>
              <a:srgbClr val="0000FF"/>
            </a:solidFill>
            <a:miter lim="800000"/>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b="1" dirty="0"/>
          </a:p>
        </p:txBody>
      </p:sp>
      <p:sp>
        <p:nvSpPr>
          <p:cNvPr id="20" name="Line 71"/>
          <p:cNvSpPr>
            <a:spLocks noChangeShapeType="1"/>
          </p:cNvSpPr>
          <p:nvPr/>
        </p:nvSpPr>
        <p:spPr bwMode="auto">
          <a:xfrm flipV="1">
            <a:off x="6468033" y="2233295"/>
            <a:ext cx="923368" cy="2043462"/>
          </a:xfrm>
          <a:prstGeom prst="line">
            <a:avLst/>
          </a:prstGeom>
          <a:noFill/>
          <a:ln w="12700">
            <a:solidFill>
              <a:srgbClr val="0000FF"/>
            </a:solidFill>
            <a:miter lim="800000"/>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b="1" dirty="0"/>
          </a:p>
        </p:txBody>
      </p:sp>
      <p:sp>
        <p:nvSpPr>
          <p:cNvPr id="13" name="TextBox 12"/>
          <p:cNvSpPr txBox="1"/>
          <p:nvPr/>
        </p:nvSpPr>
        <p:spPr>
          <a:xfrm>
            <a:off x="3010033" y="2823132"/>
            <a:ext cx="1101648" cy="523220"/>
          </a:xfrm>
          <a:prstGeom prst="rect">
            <a:avLst/>
          </a:prstGeom>
          <a:solidFill>
            <a:schemeClr val="bg2"/>
          </a:solidFill>
        </p:spPr>
        <p:txBody>
          <a:bodyPr wrap="none" rtlCol="0">
            <a:spAutoFit/>
          </a:bodyPr>
          <a:lstStyle/>
          <a:p>
            <a:r>
              <a:rPr lang="en-US" sz="1400" b="1" dirty="0">
                <a:solidFill>
                  <a:srgbClr val="CC00CC"/>
                </a:solidFill>
              </a:rPr>
              <a:t>Evaluated at</a:t>
            </a:r>
          </a:p>
          <a:p>
            <a:r>
              <a:rPr lang="en-US" sz="1400" b="1" dirty="0">
                <a:solidFill>
                  <a:srgbClr val="CC00CC"/>
                </a:solidFill>
              </a:rPr>
              <a:t>Res Energy</a:t>
            </a:r>
          </a:p>
        </p:txBody>
      </p:sp>
      <p:sp>
        <p:nvSpPr>
          <p:cNvPr id="15" name="TextBox 14"/>
          <p:cNvSpPr txBox="1"/>
          <p:nvPr/>
        </p:nvSpPr>
        <p:spPr>
          <a:xfrm>
            <a:off x="7108355" y="2823132"/>
            <a:ext cx="1101648" cy="523220"/>
          </a:xfrm>
          <a:prstGeom prst="rect">
            <a:avLst/>
          </a:prstGeom>
          <a:solidFill>
            <a:schemeClr val="bg2"/>
          </a:solidFill>
        </p:spPr>
        <p:txBody>
          <a:bodyPr wrap="none" rtlCol="0">
            <a:spAutoFit/>
          </a:bodyPr>
          <a:lstStyle/>
          <a:p>
            <a:r>
              <a:rPr lang="en-US" sz="1400" b="1" dirty="0">
                <a:solidFill>
                  <a:srgbClr val="CC00CC"/>
                </a:solidFill>
              </a:rPr>
              <a:t>Evaluated at</a:t>
            </a:r>
          </a:p>
          <a:p>
            <a:r>
              <a:rPr lang="en-US" sz="1400" b="1" dirty="0">
                <a:solidFill>
                  <a:srgbClr val="CC00CC"/>
                </a:solidFill>
              </a:rPr>
              <a:t>Pole</a:t>
            </a:r>
          </a:p>
        </p:txBody>
      </p:sp>
      <p:sp>
        <p:nvSpPr>
          <p:cNvPr id="17" name="TextBox 16"/>
          <p:cNvSpPr txBox="1"/>
          <p:nvPr/>
        </p:nvSpPr>
        <p:spPr>
          <a:xfrm>
            <a:off x="1981200" y="102353"/>
            <a:ext cx="6037230" cy="1200329"/>
          </a:xfrm>
          <a:prstGeom prst="rect">
            <a:avLst/>
          </a:prstGeom>
          <a:noFill/>
        </p:spPr>
        <p:txBody>
          <a:bodyPr wrap="none" rtlCol="0">
            <a:spAutoFit/>
          </a:bodyPr>
          <a:lstStyle/>
          <a:p>
            <a:r>
              <a:rPr lang="en-US" sz="3600" dirty="0">
                <a:solidFill>
                  <a:srgbClr val="0000FF"/>
                </a:solidFill>
                <a:latin typeface="Monotype Corsiva" panose="03010101010201010101" pitchFamily="66" charset="0"/>
              </a:rPr>
              <a:t>Photo-Decay Amplitudes in BW &amp; </a:t>
            </a:r>
          </a:p>
          <a:p>
            <a:pPr algn="ctr"/>
            <a:r>
              <a:rPr lang="en-US" sz="3600" dirty="0">
                <a:solidFill>
                  <a:srgbClr val="0000FF"/>
                </a:solidFill>
                <a:latin typeface="Monotype Corsiva" panose="03010101010201010101" pitchFamily="66" charset="0"/>
              </a:rPr>
              <a:t>Pole Forms</a:t>
            </a:r>
          </a:p>
        </p:txBody>
      </p:sp>
      <p:sp>
        <p:nvSpPr>
          <p:cNvPr id="21" name="TextBox 20"/>
          <p:cNvSpPr txBox="1"/>
          <p:nvPr/>
        </p:nvSpPr>
        <p:spPr>
          <a:xfrm>
            <a:off x="2803382" y="1192435"/>
            <a:ext cx="3772443" cy="369332"/>
          </a:xfrm>
          <a:prstGeom prst="rect">
            <a:avLst/>
          </a:prstGeom>
          <a:solidFill>
            <a:srgbClr val="00FFFF"/>
          </a:solidFill>
        </p:spPr>
        <p:txBody>
          <a:bodyPr wrap="none" rtlCol="0">
            <a:spAutoFit/>
          </a:bodyPr>
          <a:lstStyle/>
          <a:p>
            <a:r>
              <a:rPr lang="en-US" b="1" dirty="0">
                <a:solidFill>
                  <a:srgbClr val="FF0000"/>
                </a:solidFill>
                <a:highlight>
                  <a:srgbClr val="00FFFF"/>
                </a:highlight>
                <a:latin typeface="Symbol" pitchFamily="18" charset="2"/>
              </a:rPr>
              <a:t>· </a:t>
            </a:r>
            <a:r>
              <a:rPr lang="en-US" b="1" dirty="0">
                <a:solidFill>
                  <a:srgbClr val="0000FF"/>
                </a:solidFill>
                <a:highlight>
                  <a:srgbClr val="00FFFF"/>
                </a:highlight>
              </a:rPr>
              <a:t>Pole</a:t>
            </a:r>
            <a:r>
              <a:rPr lang="en-US" dirty="0">
                <a:highlight>
                  <a:srgbClr val="00FFFF"/>
                </a:highlight>
              </a:rPr>
              <a:t> is </a:t>
            </a:r>
            <a:r>
              <a:rPr lang="en-US" b="1" dirty="0">
                <a:highlight>
                  <a:srgbClr val="00FFFF"/>
                </a:highlight>
              </a:rPr>
              <a:t>main signature </a:t>
            </a:r>
            <a:r>
              <a:rPr lang="en-US" dirty="0">
                <a:solidFill>
                  <a:srgbClr val="0000FF"/>
                </a:solidFill>
                <a:highlight>
                  <a:srgbClr val="00FFFF"/>
                </a:highlight>
              </a:rPr>
              <a:t>of </a:t>
            </a:r>
            <a:r>
              <a:rPr lang="en-US" b="1" dirty="0">
                <a:solidFill>
                  <a:srgbClr val="0000FF"/>
                </a:solidFill>
                <a:highlight>
                  <a:srgbClr val="00FFFF"/>
                </a:highlight>
              </a:rPr>
              <a:t>resonance</a:t>
            </a:r>
            <a:r>
              <a:rPr lang="en-US" dirty="0"/>
              <a:t>.</a:t>
            </a:r>
          </a:p>
        </p:txBody>
      </p:sp>
      <p:sp>
        <p:nvSpPr>
          <p:cNvPr id="3" name="TextBox 2"/>
          <p:cNvSpPr txBox="1"/>
          <p:nvPr/>
        </p:nvSpPr>
        <p:spPr>
          <a:xfrm>
            <a:off x="1532571" y="6027519"/>
            <a:ext cx="3914902" cy="309228"/>
          </a:xfrm>
          <a:prstGeom prst="rect">
            <a:avLst/>
          </a:prstGeom>
          <a:solidFill>
            <a:schemeClr val="bg1"/>
          </a:solidFill>
        </p:spPr>
        <p:txBody>
          <a:bodyPr wrap="square" rtlCol="0">
            <a:spAutoFit/>
          </a:bodyPr>
          <a:lstStyle/>
          <a:p>
            <a:r>
              <a:rPr lang="en-US" sz="1400" dirty="0">
                <a:highlight>
                  <a:srgbClr val="FFFF00"/>
                </a:highlight>
              </a:rPr>
              <a:t> A. Svarc  </a:t>
            </a:r>
            <a:r>
              <a:rPr lang="en-US" sz="1400" i="1" dirty="0">
                <a:highlight>
                  <a:srgbClr val="FFFF00"/>
                </a:highlight>
              </a:rPr>
              <a:t>et al</a:t>
            </a:r>
            <a:r>
              <a:rPr lang="en-US" sz="1400" dirty="0">
                <a:highlight>
                  <a:srgbClr val="FFFF00"/>
                </a:highlight>
              </a:rPr>
              <a:t>, Phys Rev C </a:t>
            </a:r>
            <a:r>
              <a:rPr lang="en-US" sz="1400" b="1" dirty="0">
                <a:highlight>
                  <a:srgbClr val="FFFF00"/>
                </a:highlight>
              </a:rPr>
              <a:t>89</a:t>
            </a:r>
            <a:r>
              <a:rPr lang="en-US" sz="1400" dirty="0">
                <a:highlight>
                  <a:srgbClr val="FFFF00"/>
                </a:highlight>
              </a:rPr>
              <a:t>, 065208 (2014) </a:t>
            </a:r>
          </a:p>
        </p:txBody>
      </p:sp>
      <p:pic>
        <p:nvPicPr>
          <p:cNvPr id="25" name="Picture 4" descr="C:\Users\Igor\Documents\Desktop\workman.jpg"/>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Lst>
          </a:blip>
          <a:srcRect/>
          <a:stretch>
            <a:fillRect/>
          </a:stretch>
        </p:blipFill>
        <p:spPr bwMode="auto">
          <a:xfrm>
            <a:off x="927533" y="5779901"/>
            <a:ext cx="563934" cy="626477"/>
          </a:xfrm>
          <a:prstGeom prst="rect">
            <a:avLst/>
          </a:prstGeom>
          <a:noFill/>
          <a:ln w="9525">
            <a:noFill/>
            <a:miter lim="800000"/>
            <a:headEnd/>
            <a:tailEnd/>
          </a:ln>
        </p:spPr>
      </p:pic>
      <p:pic>
        <p:nvPicPr>
          <p:cNvPr id="5" name="Picture 4"/>
          <p:cNvPicPr>
            <a:picLocks noChangeAspect="1"/>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tretch>
            <a:fillRect/>
          </a:stretch>
        </p:blipFill>
        <p:spPr>
          <a:xfrm>
            <a:off x="5358756" y="5809785"/>
            <a:ext cx="496398" cy="530740"/>
          </a:xfrm>
          <a:prstGeom prst="rect">
            <a:avLst/>
          </a:prstGeom>
        </p:spPr>
      </p:pic>
      <p:sp>
        <p:nvSpPr>
          <p:cNvPr id="23" name="TextBox 22"/>
          <p:cNvSpPr txBox="1"/>
          <p:nvPr/>
        </p:nvSpPr>
        <p:spPr>
          <a:xfrm>
            <a:off x="2429546" y="4300240"/>
            <a:ext cx="1228054" cy="211757"/>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26" name="TextBox 25"/>
          <p:cNvSpPr txBox="1"/>
          <p:nvPr/>
        </p:nvSpPr>
        <p:spPr>
          <a:xfrm>
            <a:off x="5855154" y="4281199"/>
            <a:ext cx="1228054" cy="211757"/>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27" name="Oval 26"/>
          <p:cNvSpPr/>
          <p:nvPr/>
        </p:nvSpPr>
        <p:spPr>
          <a:xfrm>
            <a:off x="723010" y="203553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8" name="Oval 27"/>
          <p:cNvSpPr/>
          <p:nvPr/>
        </p:nvSpPr>
        <p:spPr>
          <a:xfrm>
            <a:off x="4914073" y="2047669"/>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1" name="TextBox 30">
            <a:extLst>
              <a:ext uri="{FF2B5EF4-FFF2-40B4-BE49-F238E27FC236}">
                <a16:creationId xmlns:a16="http://schemas.microsoft.com/office/drawing/2014/main" id="{A6C9BFA9-EDD4-48EE-929B-E21CBDC22DC8}"/>
              </a:ext>
            </a:extLst>
          </p:cNvPr>
          <p:cNvSpPr txBox="1"/>
          <p:nvPr/>
        </p:nvSpPr>
        <p:spPr>
          <a:xfrm>
            <a:off x="1677744" y="3968792"/>
            <a:ext cx="406441" cy="289176"/>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pic>
        <p:nvPicPr>
          <p:cNvPr id="30" name="Picture 3">
            <a:extLst>
              <a:ext uri="{FF2B5EF4-FFF2-40B4-BE49-F238E27FC236}">
                <a16:creationId xmlns:a16="http://schemas.microsoft.com/office/drawing/2014/main" id="{0FC26210-29FD-438A-98B8-AD7524D605E9}"/>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sharpenSoften amount="50000"/>
                    </a14:imgEffect>
                  </a14:imgLayer>
                </a14:imgProps>
              </a:ext>
            </a:extLst>
          </a:blip>
          <a:srcRect/>
          <a:stretch>
            <a:fillRect/>
          </a:stretch>
        </p:blipFill>
        <p:spPr bwMode="auto">
          <a:xfrm>
            <a:off x="305471" y="47314"/>
            <a:ext cx="1593029" cy="1037782"/>
          </a:xfrm>
          <a:prstGeom prst="rect">
            <a:avLst/>
          </a:prstGeom>
          <a:noFill/>
          <a:ln w="9525">
            <a:noFill/>
            <a:miter lim="800000"/>
            <a:headEnd/>
            <a:tailEnd/>
          </a:ln>
        </p:spPr>
      </p:pic>
      <p:sp>
        <p:nvSpPr>
          <p:cNvPr id="34" name="TextBox 33">
            <a:extLst>
              <a:ext uri="{FF2B5EF4-FFF2-40B4-BE49-F238E27FC236}">
                <a16:creationId xmlns:a16="http://schemas.microsoft.com/office/drawing/2014/main" id="{90E955DD-889C-41CE-A02E-0399FB4B5E7F}"/>
              </a:ext>
            </a:extLst>
          </p:cNvPr>
          <p:cNvSpPr txBox="1"/>
          <p:nvPr/>
        </p:nvSpPr>
        <p:spPr>
          <a:xfrm>
            <a:off x="763344" y="4800231"/>
            <a:ext cx="836856" cy="921193"/>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Tree>
    <p:extLst>
      <p:ext uri="{BB962C8B-B14F-4D97-AF65-F5344CB8AC3E}">
        <p14:creationId xmlns:p14="http://schemas.microsoft.com/office/powerpoint/2010/main" val="331733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biLevel thresh="75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847271" y="2669028"/>
            <a:ext cx="4017173" cy="2882322"/>
          </a:xfrm>
          <a:prstGeom prst="rect">
            <a:avLst/>
          </a:prstGeom>
        </p:spPr>
      </p:pic>
      <p:sp>
        <p:nvSpPr>
          <p:cNvPr id="723970" name="Rectangle 2"/>
          <p:cNvSpPr>
            <a:spLocks noGrp="1" noChangeArrowheads="1"/>
          </p:cNvSpPr>
          <p:nvPr>
            <p:ph type="title"/>
          </p:nvPr>
        </p:nvSpPr>
        <p:spPr>
          <a:xfrm>
            <a:off x="0" y="0"/>
            <a:ext cx="9144000" cy="1143000"/>
          </a:xfrm>
          <a:noFill/>
          <a:ln>
            <a:solidFill>
              <a:schemeClr val="bg1"/>
            </a:solidFill>
          </a:ln>
        </p:spPr>
        <p:txBody>
          <a:bodyPr>
            <a:normAutofit/>
          </a:bodyPr>
          <a:lstStyle/>
          <a:p>
            <a:r>
              <a:rPr lang="en-US" altLang="en-US" sz="4000" dirty="0">
                <a:solidFill>
                  <a:srgbClr val="0000FF"/>
                </a:solidFill>
                <a:latin typeface="Monotype Corsiva" panose="03010101010201010101" pitchFamily="66" charset="0"/>
              </a:rPr>
              <a:t>Single-Energy Solutions (SES)</a:t>
            </a:r>
          </a:p>
        </p:txBody>
      </p:sp>
      <p:sp>
        <p:nvSpPr>
          <p:cNvPr id="723971" name="Rectangle 3"/>
          <p:cNvSpPr>
            <a:spLocks noGrp="1" noChangeArrowheads="1"/>
          </p:cNvSpPr>
          <p:nvPr>
            <p:ph type="body" idx="1"/>
          </p:nvPr>
        </p:nvSpPr>
        <p:spPr>
          <a:xfrm>
            <a:off x="155723" y="2713821"/>
            <a:ext cx="5406877" cy="2371703"/>
          </a:xfrm>
        </p:spPr>
        <p:txBody>
          <a:bodyPr>
            <a:normAutofit fontScale="92500" lnSpcReduction="20000"/>
          </a:bodyPr>
          <a:lstStyle/>
          <a:p>
            <a:pPr>
              <a:spcBef>
                <a:spcPct val="0"/>
              </a:spcBef>
              <a:buFont typeface="Symbol" panose="05050102010706020507" pitchFamily="18" charset="2"/>
              <a:buNone/>
            </a:pPr>
            <a:r>
              <a:rPr lang="en-US" altLang="en-US" sz="1800" dirty="0">
                <a:solidFill>
                  <a:srgbClr val="FF0000"/>
                </a:solidFill>
                <a:latin typeface="Symbol" panose="05050102010706020507" pitchFamily="18" charset="2"/>
              </a:rPr>
              <a:t>·</a:t>
            </a:r>
            <a:r>
              <a:rPr lang="en-US" altLang="en-US" sz="1800" dirty="0">
                <a:latin typeface="Comic Sans MS" panose="030F0702030302020204" pitchFamily="66" charset="0"/>
              </a:rPr>
              <a:t> </a:t>
            </a:r>
            <a:r>
              <a:rPr lang="en-US" altLang="en-US" sz="1800" b="1" dirty="0">
                <a:solidFill>
                  <a:srgbClr val="0000CC"/>
                </a:solidFill>
                <a:latin typeface="Calibri" panose="020F0502020204030204" pitchFamily="34" charset="0"/>
              </a:rPr>
              <a:t>SES</a:t>
            </a:r>
            <a:r>
              <a:rPr lang="en-US" altLang="en-US" sz="1800" dirty="0">
                <a:latin typeface="Calibri" panose="020F0502020204030204" pitchFamily="34" charset="0"/>
              </a:rPr>
              <a:t>: based on bin of data spanning </a:t>
            </a:r>
          </a:p>
          <a:p>
            <a:pPr>
              <a:spcBef>
                <a:spcPct val="0"/>
              </a:spcBef>
              <a:buFont typeface="Symbol" panose="05050102010706020507" pitchFamily="18" charset="2"/>
              <a:buNone/>
            </a:pPr>
            <a:r>
              <a:rPr lang="en-US" altLang="en-US" sz="1800" dirty="0">
                <a:latin typeface="Calibri" panose="020F0502020204030204" pitchFamily="34" charset="0"/>
              </a:rPr>
              <a:t>            narrow </a:t>
            </a:r>
            <a:r>
              <a:rPr lang="en-US" altLang="en-US" sz="1800" b="1" dirty="0">
                <a:solidFill>
                  <a:srgbClr val="CC00CC"/>
                </a:solidFill>
                <a:latin typeface="Calibri" panose="020F0502020204030204" pitchFamily="34" charset="0"/>
              </a:rPr>
              <a:t>E</a:t>
            </a:r>
            <a:r>
              <a:rPr lang="en-US" altLang="en-US" sz="1800" b="1" dirty="0">
                <a:latin typeface="Calibri" panose="020F0502020204030204" pitchFamily="34" charset="0"/>
              </a:rPr>
              <a:t> </a:t>
            </a:r>
            <a:r>
              <a:rPr lang="en-US" altLang="en-US" sz="1800" dirty="0">
                <a:latin typeface="Calibri" panose="020F0502020204030204" pitchFamily="34" charset="0"/>
              </a:rPr>
              <a:t>range [</a:t>
            </a:r>
            <a:r>
              <a:rPr lang="en-US" altLang="en-US" sz="1800" b="1" dirty="0">
                <a:solidFill>
                  <a:srgbClr val="0000CC"/>
                </a:solidFill>
                <a:latin typeface="Calibri" panose="020F0502020204030204" pitchFamily="34" charset="0"/>
              </a:rPr>
              <a:t>5</a:t>
            </a:r>
            <a:r>
              <a:rPr lang="en-US" altLang="en-US" sz="1800" dirty="0">
                <a:latin typeface="Calibri" panose="020F0502020204030204" pitchFamily="34" charset="0"/>
              </a:rPr>
              <a:t> – </a:t>
            </a:r>
            <a:r>
              <a:rPr lang="en-US" altLang="en-US" sz="1800" b="1" dirty="0">
                <a:solidFill>
                  <a:srgbClr val="0000CC"/>
                </a:solidFill>
                <a:latin typeface="Calibri" panose="020F0502020204030204" pitchFamily="34" charset="0"/>
              </a:rPr>
              <a:t>75</a:t>
            </a:r>
            <a:r>
              <a:rPr lang="en-US" altLang="en-US" sz="1800" dirty="0">
                <a:latin typeface="Calibri" panose="020F0502020204030204" pitchFamily="34" charset="0"/>
              </a:rPr>
              <a:t> MeV] searches </a:t>
            </a:r>
            <a:r>
              <a:rPr lang="en-US" altLang="en-US" sz="1800" b="1" dirty="0">
                <a:solidFill>
                  <a:srgbClr val="0000CC"/>
                </a:solidFill>
                <a:latin typeface="Calibri" panose="020F0502020204030204" pitchFamily="34" charset="0"/>
              </a:rPr>
              <a:t>2</a:t>
            </a:r>
            <a:r>
              <a:rPr lang="en-US" altLang="en-US" sz="1800" dirty="0">
                <a:latin typeface="Calibri" panose="020F0502020204030204" pitchFamily="34" charset="0"/>
              </a:rPr>
              <a:t> to </a:t>
            </a:r>
            <a:r>
              <a:rPr lang="en-US" altLang="en-US" sz="1800" b="1" dirty="0">
                <a:solidFill>
                  <a:srgbClr val="0000CC"/>
                </a:solidFill>
                <a:latin typeface="Calibri" panose="020F0502020204030204" pitchFamily="34" charset="0"/>
              </a:rPr>
              <a:t>29</a:t>
            </a:r>
            <a:r>
              <a:rPr lang="en-US" altLang="en-US" sz="1800" dirty="0">
                <a:latin typeface="Calibri" panose="020F0502020204030204" pitchFamily="34" charset="0"/>
              </a:rPr>
              <a:t> </a:t>
            </a:r>
            <a:r>
              <a:rPr lang="en-US" altLang="en-US" sz="1800" b="1" dirty="0">
                <a:solidFill>
                  <a:srgbClr val="CC00CC"/>
                </a:solidFill>
                <a:latin typeface="Calibri" panose="020F0502020204030204" pitchFamily="34" charset="0"/>
              </a:rPr>
              <a:t>prms</a:t>
            </a:r>
            <a:r>
              <a:rPr lang="en-US" altLang="en-US" sz="1800" dirty="0">
                <a:latin typeface="Calibri" panose="020F0502020204030204" pitchFamily="34" charset="0"/>
              </a:rPr>
              <a:t>.</a:t>
            </a:r>
          </a:p>
          <a:p>
            <a:pPr>
              <a:spcBef>
                <a:spcPct val="0"/>
              </a:spcBef>
              <a:buFont typeface="Symbol" panose="05050102010706020507" pitchFamily="18" charset="2"/>
              <a:buNone/>
            </a:pPr>
            <a:r>
              <a:rPr lang="en-US" altLang="en-US" sz="1800" dirty="0">
                <a:latin typeface="Calibri" panose="020F0502020204030204" pitchFamily="34" charset="0"/>
              </a:rPr>
              <a:t>	     </a:t>
            </a:r>
            <a:r>
              <a:rPr lang="en-US" altLang="en-US" sz="1800" b="1" dirty="0">
                <a:solidFill>
                  <a:srgbClr val="0000CC"/>
                </a:solidFill>
                <a:latin typeface="Calibri" panose="020F0502020204030204" pitchFamily="34" charset="0"/>
              </a:rPr>
              <a:t>110</a:t>
            </a:r>
            <a:r>
              <a:rPr lang="en-US" altLang="en-US" sz="1800" dirty="0">
                <a:solidFill>
                  <a:srgbClr val="0000CC"/>
                </a:solidFill>
                <a:latin typeface="Calibri" panose="020F0502020204030204" pitchFamily="34" charset="0"/>
              </a:rPr>
              <a:t> </a:t>
            </a:r>
            <a:r>
              <a:rPr lang="en-US" altLang="en-US" sz="1800" b="1" dirty="0">
                <a:solidFill>
                  <a:srgbClr val="CC00CC"/>
                </a:solidFill>
                <a:latin typeface="Calibri" panose="020F0502020204030204" pitchFamily="34" charset="0"/>
              </a:rPr>
              <a:t>SES</a:t>
            </a:r>
            <a:r>
              <a:rPr lang="en-US" altLang="en-US" sz="1800" dirty="0">
                <a:solidFill>
                  <a:srgbClr val="0000CC"/>
                </a:solidFill>
                <a:latin typeface="Calibri" panose="020F0502020204030204" pitchFamily="34" charset="0"/>
              </a:rPr>
              <a:t> </a:t>
            </a:r>
            <a:r>
              <a:rPr lang="en-US" altLang="en-US" sz="1800" dirty="0">
                <a:latin typeface="Calibri" panose="020F0502020204030204" pitchFamily="34" charset="0"/>
              </a:rPr>
              <a:t>have been generated with central </a:t>
            </a:r>
          </a:p>
          <a:p>
            <a:pPr>
              <a:spcBef>
                <a:spcPct val="0"/>
              </a:spcBef>
              <a:buFont typeface="Symbol" panose="05050102010706020507" pitchFamily="18" charset="2"/>
              <a:buNone/>
            </a:pPr>
            <a:r>
              <a:rPr lang="en-US" altLang="en-US" sz="1800" b="1" dirty="0">
                <a:latin typeface="Calibri" panose="020F0502020204030204" pitchFamily="34" charset="0"/>
              </a:rPr>
              <a:t>           </a:t>
            </a:r>
            <a:r>
              <a:rPr lang="en-US" altLang="en-US" sz="1800" b="1" dirty="0">
                <a:solidFill>
                  <a:srgbClr val="CC00CC"/>
                </a:solidFill>
                <a:latin typeface="Calibri" panose="020F0502020204030204" pitchFamily="34" charset="0"/>
              </a:rPr>
              <a:t> E</a:t>
            </a:r>
            <a:r>
              <a:rPr lang="en-US" altLang="en-US" sz="1800" dirty="0">
                <a:solidFill>
                  <a:srgbClr val="CC00CC"/>
                </a:solidFill>
                <a:latin typeface="Calibri" panose="020F0502020204030204" pitchFamily="34" charset="0"/>
              </a:rPr>
              <a:t> </a:t>
            </a:r>
            <a:r>
              <a:rPr lang="en-US" altLang="en-US" sz="1800" dirty="0">
                <a:latin typeface="Calibri" panose="020F0502020204030204" pitchFamily="34" charset="0"/>
              </a:rPr>
              <a:t>= </a:t>
            </a:r>
            <a:r>
              <a:rPr lang="en-US" altLang="en-US" sz="1800" b="1" dirty="0">
                <a:solidFill>
                  <a:srgbClr val="0000CC"/>
                </a:solidFill>
                <a:latin typeface="Calibri" panose="020F0502020204030204" pitchFamily="34" charset="0"/>
              </a:rPr>
              <a:t>147</a:t>
            </a:r>
            <a:r>
              <a:rPr lang="en-US" altLang="en-US" sz="1800" dirty="0">
                <a:latin typeface="Calibri" panose="020F0502020204030204" pitchFamily="34" charset="0"/>
              </a:rPr>
              <a:t> to </a:t>
            </a:r>
            <a:r>
              <a:rPr lang="en-US" altLang="en-US" sz="1800" b="1" dirty="0">
                <a:solidFill>
                  <a:srgbClr val="0000CC"/>
                </a:solidFill>
                <a:latin typeface="Calibri" panose="020F0502020204030204" pitchFamily="34" charset="0"/>
              </a:rPr>
              <a:t>2650</a:t>
            </a:r>
            <a:r>
              <a:rPr lang="en-US" altLang="en-US" sz="1800" dirty="0">
                <a:latin typeface="Calibri" panose="020F0502020204030204" pitchFamily="34" charset="0"/>
              </a:rPr>
              <a:t> MeV.</a:t>
            </a:r>
          </a:p>
          <a:p>
            <a:pPr>
              <a:spcBef>
                <a:spcPct val="0"/>
              </a:spcBef>
              <a:buFont typeface="Symbol" panose="05050102010706020507" pitchFamily="18" charset="2"/>
              <a:buNone/>
            </a:pPr>
            <a:r>
              <a:rPr lang="en-US" altLang="en-US" sz="1800" dirty="0">
                <a:latin typeface="Calibri" panose="020F0502020204030204" pitchFamily="34" charset="0"/>
              </a:rPr>
              <a:t>	</a:t>
            </a:r>
            <a:r>
              <a:rPr lang="en-US" altLang="en-US" sz="1800" b="1" dirty="0">
                <a:effectLst>
                  <a:outerShdw blurRad="38100" dist="38100" dir="2700000" algn="tl">
                    <a:srgbClr val="000000">
                      <a:alpha val="43137"/>
                    </a:srgbClr>
                  </a:outerShdw>
                </a:effectLst>
                <a:latin typeface="Calibri" panose="020F0502020204030204" pitchFamily="34" charset="0"/>
              </a:rPr>
              <a:t>     </a:t>
            </a:r>
            <a:r>
              <a:rPr lang="en-US" altLang="en-US" sz="1800" b="1" dirty="0">
                <a:solidFill>
                  <a:srgbClr val="CC00CC"/>
                </a:solidFill>
                <a:latin typeface="Symbol" panose="05050102010706020507" pitchFamily="18" charset="2"/>
              </a:rPr>
              <a:t>#</a:t>
            </a:r>
            <a:r>
              <a:rPr lang="en-US" altLang="en-US" sz="1800" dirty="0">
                <a:latin typeface="Symbol" panose="05050102010706020507" pitchFamily="18" charset="2"/>
              </a:rPr>
              <a:t> </a:t>
            </a:r>
            <a:r>
              <a:rPr lang="en-US" altLang="en-US" sz="1800" dirty="0">
                <a:latin typeface="Calibri" panose="020F0502020204030204" pitchFamily="34" charset="0"/>
              </a:rPr>
              <a:t>of data in bin varies from </a:t>
            </a:r>
            <a:r>
              <a:rPr lang="en-US" altLang="en-US" sz="1800" b="1" dirty="0">
                <a:solidFill>
                  <a:srgbClr val="0000FF"/>
                </a:solidFill>
                <a:latin typeface="Calibri" panose="020F0502020204030204" pitchFamily="34" charset="0"/>
              </a:rPr>
              <a:t>80</a:t>
            </a:r>
            <a:r>
              <a:rPr lang="en-US" altLang="en-US" sz="1800" dirty="0">
                <a:latin typeface="Calibri" panose="020F0502020204030204" pitchFamily="34" charset="0"/>
              </a:rPr>
              <a:t> to </a:t>
            </a:r>
            <a:r>
              <a:rPr lang="en-US" altLang="en-US" sz="1800" b="1" dirty="0">
                <a:solidFill>
                  <a:srgbClr val="0000FF"/>
                </a:solidFill>
                <a:latin typeface="Calibri" panose="020F0502020204030204" pitchFamily="34" charset="0"/>
              </a:rPr>
              <a:t>1100</a:t>
            </a:r>
            <a:r>
              <a:rPr lang="en-US" altLang="en-US" sz="1800" dirty="0">
                <a:latin typeface="Calibri" panose="020F0502020204030204" pitchFamily="34" charset="0"/>
              </a:rPr>
              <a:t>.</a:t>
            </a:r>
          </a:p>
          <a:p>
            <a:pPr>
              <a:spcBef>
                <a:spcPct val="0"/>
              </a:spcBef>
              <a:buFont typeface="Symbol" panose="05050102010706020507" pitchFamily="18" charset="2"/>
              <a:buNone/>
            </a:pPr>
            <a:endParaRPr lang="en-US" altLang="en-US" sz="1800" dirty="0">
              <a:latin typeface="Comic Sans MS" panose="030F0702030302020204" pitchFamily="66" charset="0"/>
            </a:endParaRPr>
          </a:p>
          <a:p>
            <a:pPr>
              <a:spcBef>
                <a:spcPct val="0"/>
              </a:spcBef>
              <a:buFont typeface="Symbol" panose="05050102010706020507" pitchFamily="18" charset="2"/>
              <a:buNone/>
            </a:pPr>
            <a:r>
              <a:rPr lang="en-US" altLang="en-US" sz="1800" dirty="0">
                <a:solidFill>
                  <a:srgbClr val="FF0000"/>
                </a:solidFill>
                <a:latin typeface="Symbol" panose="05050102010706020507" pitchFamily="18" charset="2"/>
              </a:rPr>
              <a:t>·</a:t>
            </a:r>
            <a:r>
              <a:rPr lang="en-US" altLang="en-US" sz="1800" dirty="0">
                <a:latin typeface="Comic Sans MS" panose="030F0702030302020204" pitchFamily="66" charset="0"/>
              </a:rPr>
              <a:t> </a:t>
            </a:r>
            <a:r>
              <a:rPr lang="en-US" altLang="en-US" sz="1800" b="1" dirty="0">
                <a:solidFill>
                  <a:srgbClr val="CC00CC"/>
                </a:solidFill>
              </a:rPr>
              <a:t>Systematic deviation </a:t>
            </a:r>
            <a:r>
              <a:rPr lang="en-US" altLang="en-US" sz="1800" dirty="0"/>
              <a:t>between </a:t>
            </a:r>
            <a:r>
              <a:rPr lang="en-US" altLang="en-US" sz="1800" b="1" dirty="0">
                <a:solidFill>
                  <a:srgbClr val="0000CC"/>
                </a:solidFill>
              </a:rPr>
              <a:t>SES</a:t>
            </a:r>
            <a:r>
              <a:rPr lang="en-US" altLang="en-US" sz="1800" dirty="0"/>
              <a:t> &amp; </a:t>
            </a:r>
            <a:r>
              <a:rPr lang="en-US" altLang="en-US" sz="1800" b="1" dirty="0">
                <a:solidFill>
                  <a:srgbClr val="0000FF"/>
                </a:solidFill>
              </a:rPr>
              <a:t>Global</a:t>
            </a:r>
            <a:r>
              <a:rPr lang="en-US" altLang="en-US" sz="1800" dirty="0"/>
              <a:t> fits is </a:t>
            </a:r>
          </a:p>
          <a:p>
            <a:pPr>
              <a:spcBef>
                <a:spcPct val="0"/>
              </a:spcBef>
              <a:buFont typeface="Symbol" panose="05050102010706020507" pitchFamily="18" charset="2"/>
              <a:buNone/>
            </a:pPr>
            <a:r>
              <a:rPr lang="en-US" altLang="en-US" sz="1800" dirty="0"/>
              <a:t>    indication of</a:t>
            </a:r>
          </a:p>
          <a:p>
            <a:pPr>
              <a:spcBef>
                <a:spcPct val="0"/>
              </a:spcBef>
              <a:buFont typeface="Symbol" panose="05050102010706020507" pitchFamily="18" charset="2"/>
              <a:buNone/>
            </a:pPr>
            <a:r>
              <a:rPr lang="en-US" altLang="en-US" sz="1800" dirty="0"/>
              <a:t>	 </a:t>
            </a:r>
            <a:r>
              <a:rPr lang="en-US" sz="1800" b="1" dirty="0">
                <a:solidFill>
                  <a:srgbClr val="CC00CC"/>
                </a:solidFill>
                <a:effectLst>
                  <a:outerShdw blurRad="38100" dist="38100" dir="2700000" algn="tl">
                    <a:srgbClr val="000000">
                      <a:alpha val="43137"/>
                    </a:srgbClr>
                  </a:outerShdw>
                </a:effectLst>
                <a:latin typeface="Symbol" pitchFamily="18" charset="2"/>
              </a:rPr>
              <a:t>Þ</a:t>
            </a:r>
            <a:r>
              <a:rPr lang="en-US" altLang="en-US" sz="1800" dirty="0"/>
              <a:t> Missing structure in </a:t>
            </a:r>
            <a:r>
              <a:rPr lang="en-US" altLang="en-US" sz="1800" b="1" dirty="0">
                <a:solidFill>
                  <a:srgbClr val="0000FF"/>
                </a:solidFill>
              </a:rPr>
              <a:t>globa</a:t>
            </a:r>
            <a:r>
              <a:rPr lang="en-US" altLang="en-US" sz="1800" dirty="0">
                <a:solidFill>
                  <a:srgbClr val="0000FF"/>
                </a:solidFill>
              </a:rPr>
              <a:t>l</a:t>
            </a:r>
            <a:r>
              <a:rPr lang="en-US" altLang="en-US" sz="1800" dirty="0"/>
              <a:t> fit.</a:t>
            </a:r>
          </a:p>
          <a:p>
            <a:pPr>
              <a:spcBef>
                <a:spcPct val="0"/>
              </a:spcBef>
              <a:buFont typeface="Symbol" panose="05050102010706020507" pitchFamily="18" charset="2"/>
              <a:buNone/>
            </a:pPr>
            <a:r>
              <a:rPr lang="en-US" altLang="en-US" sz="1800" dirty="0"/>
              <a:t>	</a:t>
            </a:r>
            <a:r>
              <a:rPr lang="en-US" altLang="en-US" sz="1800" b="1" dirty="0">
                <a:effectLst>
                  <a:outerShdw blurRad="38100" dist="38100" dir="2700000" algn="tl">
                    <a:srgbClr val="000000">
                      <a:alpha val="43137"/>
                    </a:srgbClr>
                  </a:outerShdw>
                </a:effectLst>
              </a:rPr>
              <a:t> </a:t>
            </a:r>
            <a:r>
              <a:rPr lang="en-US" sz="1800" b="1" dirty="0">
                <a:solidFill>
                  <a:srgbClr val="CC00CC"/>
                </a:solidFill>
                <a:effectLst>
                  <a:outerShdw blurRad="38100" dist="38100" dir="2700000" algn="tl">
                    <a:srgbClr val="000000">
                      <a:alpha val="43137"/>
                    </a:srgbClr>
                  </a:outerShdw>
                </a:effectLst>
                <a:latin typeface="Symbol" pitchFamily="18" charset="2"/>
              </a:rPr>
              <a:t>Þ</a:t>
            </a:r>
            <a:r>
              <a:rPr lang="en-US" altLang="en-US" sz="1800" dirty="0"/>
              <a:t> Possible problems with particular </a:t>
            </a:r>
            <a:r>
              <a:rPr lang="en-US" altLang="en-US" sz="1800" b="1" dirty="0">
                <a:solidFill>
                  <a:srgbClr val="0000FF"/>
                </a:solidFill>
              </a:rPr>
              <a:t>dataset</a:t>
            </a:r>
            <a:r>
              <a:rPr lang="en-US" altLang="en-US" sz="1800" dirty="0">
                <a:solidFill>
                  <a:schemeClr val="tx2"/>
                </a:solidFill>
              </a:rPr>
              <a:t>.</a:t>
            </a:r>
            <a:endParaRPr lang="en-US" altLang="en-US" sz="1800" dirty="0"/>
          </a:p>
        </p:txBody>
      </p:sp>
      <p:sp>
        <p:nvSpPr>
          <p:cNvPr id="723972" name="Text Box 4"/>
          <p:cNvSpPr txBox="1">
            <a:spLocks noChangeArrowheads="1"/>
          </p:cNvSpPr>
          <p:nvPr/>
        </p:nvSpPr>
        <p:spPr bwMode="auto">
          <a:xfrm>
            <a:off x="1018498" y="5704495"/>
            <a:ext cx="7657546" cy="590931"/>
          </a:xfrm>
          <a:prstGeom prst="rect">
            <a:avLst/>
          </a:prstGeom>
          <a:solidFill>
            <a:schemeClr val="bg1"/>
          </a:solidFill>
          <a:ln>
            <a:noFill/>
          </a:ln>
          <a:effectLst/>
        </p:spPr>
        <p:txBody>
          <a:bodyPr wrap="none">
            <a:spAutoFit/>
          </a:bodyPr>
          <a:lstStyle/>
          <a:p>
            <a:pPr algn="l">
              <a:lnSpc>
                <a:spcPct val="90000"/>
              </a:lnSpc>
              <a:buFont typeface="Symbol" panose="05050102010706020507" pitchFamily="18" charset="2"/>
              <a:buNone/>
            </a:pPr>
            <a:r>
              <a:rPr lang="en-US" altLang="en-US" dirty="0">
                <a:solidFill>
                  <a:srgbClr val="FF0000"/>
                </a:solidFill>
                <a:latin typeface="Symbol" panose="05050102010706020507" pitchFamily="18" charset="2"/>
              </a:rPr>
              <a:t>·</a:t>
            </a:r>
            <a:r>
              <a:rPr lang="en-US" altLang="en-US" dirty="0">
                <a:solidFill>
                  <a:schemeClr val="tx2"/>
                </a:solidFill>
              </a:rPr>
              <a:t> </a:t>
            </a:r>
            <a:r>
              <a:rPr lang="en-US" altLang="en-US" b="1" dirty="0">
                <a:solidFill>
                  <a:srgbClr val="0000FF"/>
                </a:solidFill>
              </a:rPr>
              <a:t>Diagonal Error Matrix </a:t>
            </a:r>
            <a:r>
              <a:rPr lang="en-US" altLang="en-US" dirty="0"/>
              <a:t>generated in </a:t>
            </a:r>
            <a:r>
              <a:rPr lang="en-US" altLang="en-US" b="1" dirty="0">
                <a:solidFill>
                  <a:srgbClr val="FF0000"/>
                </a:solidFill>
              </a:rPr>
              <a:t>SES</a:t>
            </a:r>
            <a:r>
              <a:rPr lang="en-US" altLang="en-US" dirty="0">
                <a:solidFill>
                  <a:schemeClr val="tx2"/>
                </a:solidFill>
              </a:rPr>
              <a:t> </a:t>
            </a:r>
            <a:r>
              <a:rPr lang="en-US" altLang="en-US" dirty="0"/>
              <a:t>fits.</a:t>
            </a:r>
          </a:p>
          <a:p>
            <a:pPr algn="l">
              <a:lnSpc>
                <a:spcPct val="90000"/>
              </a:lnSpc>
              <a:buFont typeface="Symbol" panose="05050102010706020507" pitchFamily="18" charset="2"/>
              <a:buNone/>
            </a:pPr>
            <a:r>
              <a:rPr lang="en-US" altLang="en-US" dirty="0"/>
              <a:t>	It can be used to estimate the overall uncertainties for </a:t>
            </a:r>
            <a:r>
              <a:rPr lang="en-US" altLang="en-US" b="1" dirty="0">
                <a:solidFill>
                  <a:srgbClr val="FF0000"/>
                </a:solidFill>
              </a:rPr>
              <a:t>Global </a:t>
            </a:r>
            <a:r>
              <a:rPr lang="en-US" altLang="en-US" dirty="0"/>
              <a:t>solution.</a:t>
            </a:r>
          </a:p>
        </p:txBody>
      </p:sp>
      <p:sp>
        <p:nvSpPr>
          <p:cNvPr id="723973" name="Text Box 5"/>
          <p:cNvSpPr txBox="1">
            <a:spLocks noChangeArrowheads="1"/>
          </p:cNvSpPr>
          <p:nvPr/>
        </p:nvSpPr>
        <p:spPr bwMode="auto">
          <a:xfrm>
            <a:off x="1309459" y="1374350"/>
            <a:ext cx="6829882" cy="923330"/>
          </a:xfrm>
          <a:prstGeom prst="rect">
            <a:avLst/>
          </a:prstGeom>
          <a:solidFill>
            <a:schemeClr val="bg1"/>
          </a:solidFill>
          <a:ln>
            <a:noFill/>
          </a:ln>
          <a:effectLst/>
        </p:spPr>
        <p:txBody>
          <a:bodyPr wrap="square">
            <a:spAutoFit/>
          </a:bodyPr>
          <a:lstStyle/>
          <a:p>
            <a:pPr>
              <a:buFont typeface="Symbol" panose="05050102010706020507" pitchFamily="18" charset="2"/>
              <a:buNone/>
            </a:pPr>
            <a:r>
              <a:rPr lang="en-US" altLang="en-US" dirty="0">
                <a:solidFill>
                  <a:srgbClr val="FF0000"/>
                </a:solidFill>
                <a:latin typeface="Symbol" panose="05050102010706020507" pitchFamily="18" charset="2"/>
              </a:rPr>
              <a:t>·</a:t>
            </a:r>
            <a:r>
              <a:rPr lang="en-US" altLang="en-US" dirty="0"/>
              <a:t> </a:t>
            </a:r>
            <a:r>
              <a:rPr lang="en-US" altLang="en-US" b="1" dirty="0">
                <a:solidFill>
                  <a:srgbClr val="0000FF"/>
                </a:solidFill>
              </a:rPr>
              <a:t>SAID</a:t>
            </a:r>
            <a:r>
              <a:rPr lang="en-US" altLang="en-US" dirty="0"/>
              <a:t> has employed both single-energy (</a:t>
            </a:r>
            <a:r>
              <a:rPr lang="en-US" altLang="en-US" b="1" dirty="0">
                <a:solidFill>
                  <a:srgbClr val="FF0000"/>
                </a:solidFill>
              </a:rPr>
              <a:t>SES</a:t>
            </a:r>
            <a:r>
              <a:rPr lang="en-US" altLang="en-US" dirty="0"/>
              <a:t>) &amp; energy-dependent  </a:t>
            </a:r>
          </a:p>
          <a:p>
            <a:pPr>
              <a:buFont typeface="Symbol" panose="05050102010706020507" pitchFamily="18" charset="2"/>
              <a:buNone/>
            </a:pPr>
            <a:r>
              <a:rPr lang="en-US" altLang="en-US" dirty="0"/>
              <a:t>   (</a:t>
            </a:r>
            <a:r>
              <a:rPr lang="en-US" altLang="en-US" b="1" dirty="0">
                <a:solidFill>
                  <a:srgbClr val="FF0000"/>
                </a:solidFill>
              </a:rPr>
              <a:t>Global</a:t>
            </a:r>
            <a:r>
              <a:rPr lang="en-US" altLang="en-US" dirty="0"/>
              <a:t>) solutions using </a:t>
            </a:r>
            <a:r>
              <a:rPr lang="en-US" b="1" dirty="0">
                <a:solidFill>
                  <a:srgbClr val="0033CC"/>
                </a:solidFill>
                <a:latin typeface="Comic Sans MS" pitchFamily="66" charset="0"/>
              </a:rPr>
              <a:t>least-squares </a:t>
            </a:r>
            <a:r>
              <a:rPr lang="en-US" dirty="0">
                <a:latin typeface="Comic Sans MS" pitchFamily="66" charset="0"/>
              </a:rPr>
              <a:t>technology </a:t>
            </a:r>
            <a:r>
              <a:rPr lang="en-US" altLang="en-US" dirty="0"/>
              <a:t>over variety </a:t>
            </a:r>
          </a:p>
          <a:p>
            <a:pPr>
              <a:buFont typeface="Symbol" panose="05050102010706020507" pitchFamily="18" charset="2"/>
              <a:buNone/>
            </a:pPr>
            <a:r>
              <a:rPr lang="en-US" altLang="en-US" dirty="0"/>
              <a:t>   of energy ranges in order to estimate uncertainties.</a:t>
            </a:r>
          </a:p>
        </p:txBody>
      </p:sp>
      <p:sp>
        <p:nvSpPr>
          <p:cNvPr id="13" name="Rounded Rectangle 43"/>
          <p:cNvSpPr/>
          <p:nvPr/>
        </p:nvSpPr>
        <p:spPr>
          <a:xfrm>
            <a:off x="1233258" y="1394847"/>
            <a:ext cx="6701874" cy="913818"/>
          </a:xfrm>
          <a:prstGeom prst="roundRect">
            <a:avLst/>
          </a:prstGeom>
          <a:noFill/>
          <a:ln>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 name="Rounded Rectangle 43"/>
          <p:cNvSpPr/>
          <p:nvPr/>
        </p:nvSpPr>
        <p:spPr>
          <a:xfrm>
            <a:off x="1040919" y="5688038"/>
            <a:ext cx="7663539" cy="631368"/>
          </a:xfrm>
          <a:prstGeom prst="roundRect">
            <a:avLst/>
          </a:prstGeom>
          <a:noFill/>
          <a:ln>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5955567" y="2411950"/>
            <a:ext cx="2514600" cy="238125"/>
          </a:xfrm>
          <a:prstGeom prst="rect">
            <a:avLst/>
          </a:prstGeom>
          <a:ln>
            <a:solidFill>
              <a:srgbClr val="0000FF"/>
            </a:solidFill>
          </a:ln>
        </p:spPr>
      </p:pic>
      <p:sp>
        <p:nvSpPr>
          <p:cNvPr id="11" name="Rectangle 10"/>
          <p:cNvSpPr/>
          <p:nvPr/>
        </p:nvSpPr>
        <p:spPr>
          <a:xfrm>
            <a:off x="3565661" y="994604"/>
            <a:ext cx="5589133" cy="307777"/>
          </a:xfrm>
          <a:prstGeom prst="rect">
            <a:avLst/>
          </a:prstGeom>
          <a:solidFill>
            <a:schemeClr val="bg1"/>
          </a:solidFill>
        </p:spPr>
        <p:txBody>
          <a:bodyPr wrap="square">
            <a:spAutoFit/>
          </a:bodyPr>
          <a:lstStyle/>
          <a:p>
            <a:pPr algn="r"/>
            <a:r>
              <a:rPr lang="en-US" sz="1400" dirty="0">
                <a:solidFill>
                  <a:srgbClr val="000000"/>
                </a:solidFill>
                <a:highlight>
                  <a:srgbClr val="FFFF00"/>
                </a:highlight>
              </a:rPr>
              <a:t> R.L. Workman, M.W. Paris,</a:t>
            </a:r>
            <a:r>
              <a:rPr lang="en-US" sz="1400" dirty="0">
                <a:solidFill>
                  <a:srgbClr val="0000FF"/>
                </a:solidFill>
                <a:highlight>
                  <a:srgbClr val="FFFF00"/>
                </a:highlight>
              </a:rPr>
              <a:t> </a:t>
            </a:r>
            <a:r>
              <a:rPr lang="en-US" sz="1400" dirty="0">
                <a:solidFill>
                  <a:srgbClr val="000000"/>
                </a:solidFill>
                <a:highlight>
                  <a:srgbClr val="FFFF00"/>
                </a:highlight>
              </a:rPr>
              <a:t>W.J. Briscoe, IS, Phys Rev </a:t>
            </a:r>
            <a:r>
              <a:rPr lang="en-US" sz="1400" dirty="0">
                <a:highlight>
                  <a:srgbClr val="FFFF00"/>
                </a:highlight>
              </a:rPr>
              <a:t>C </a:t>
            </a:r>
            <a:r>
              <a:rPr lang="en-US" sz="1400" b="1" dirty="0">
                <a:highlight>
                  <a:srgbClr val="FFFF00"/>
                </a:highlight>
              </a:rPr>
              <a:t>86</a:t>
            </a:r>
            <a:r>
              <a:rPr lang="en-US" sz="1400" dirty="0">
                <a:highlight>
                  <a:srgbClr val="FFFF00"/>
                </a:highlight>
              </a:rPr>
              <a:t>, 015202 (2012) </a:t>
            </a:r>
          </a:p>
        </p:txBody>
      </p:sp>
      <p:sp>
        <p:nvSpPr>
          <p:cNvPr id="27" name="Oval 11"/>
          <p:cNvSpPr>
            <a:spLocks noChangeArrowheads="1"/>
          </p:cNvSpPr>
          <p:nvPr/>
        </p:nvSpPr>
        <p:spPr bwMode="auto">
          <a:xfrm>
            <a:off x="4783225" y="3695230"/>
            <a:ext cx="403331" cy="441655"/>
          </a:xfrm>
          <a:prstGeom prst="ellipse">
            <a:avLst/>
          </a:prstGeom>
          <a:noFill/>
          <a:ln w="127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0000"/>
              </a:solidFill>
            </a:endParaRPr>
          </a:p>
        </p:txBody>
      </p:sp>
      <p:sp>
        <p:nvSpPr>
          <p:cNvPr id="21" name="TextBox 20">
            <a:extLst>
              <a:ext uri="{FF2B5EF4-FFF2-40B4-BE49-F238E27FC236}">
                <a16:creationId xmlns:a16="http://schemas.microsoft.com/office/drawing/2014/main" id="{1B74F1F0-FE06-4FC4-8FEC-938CE8D1BACC}"/>
              </a:ext>
            </a:extLst>
          </p:cNvPr>
          <p:cNvSpPr txBox="1"/>
          <p:nvPr/>
        </p:nvSpPr>
        <p:spPr>
          <a:xfrm>
            <a:off x="5955567" y="2390777"/>
            <a:ext cx="2514600" cy="260352"/>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cxnSp>
        <p:nvCxnSpPr>
          <p:cNvPr id="25" name="Straight Connector 24">
            <a:extLst>
              <a:ext uri="{FF2B5EF4-FFF2-40B4-BE49-F238E27FC236}">
                <a16:creationId xmlns:a16="http://schemas.microsoft.com/office/drawing/2014/main" id="{81E5FAEE-8FF3-4F07-B302-662224F1FCE6}"/>
              </a:ext>
            </a:extLst>
          </p:cNvPr>
          <p:cNvCxnSpPr>
            <a:cxnSpLocks/>
          </p:cNvCxnSpPr>
          <p:nvPr/>
        </p:nvCxnSpPr>
        <p:spPr>
          <a:xfrm>
            <a:off x="5715000" y="3733800"/>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8" name="Picture 16">
            <a:extLst>
              <a:ext uri="{FF2B5EF4-FFF2-40B4-BE49-F238E27FC236}">
                <a16:creationId xmlns:a16="http://schemas.microsoft.com/office/drawing/2014/main" id="{7D857111-7C69-4EE5-8026-66574CA1A5D8}"/>
              </a:ext>
            </a:extLst>
          </p:cNvPr>
          <p:cNvPicPr>
            <a:picLocks noChangeAspect="1" noChangeArrowheads="1"/>
          </p:cNvPicPr>
          <p:nvPr/>
        </p:nvPicPr>
        <p:blipFill>
          <a:blip r:embed="rId7" cstate="print">
            <a:lum bright="-15000" contrast="40000"/>
          </a:blip>
          <a:srcRect/>
          <a:stretch>
            <a:fillRect/>
          </a:stretch>
        </p:blipFill>
        <p:spPr bwMode="auto">
          <a:xfrm>
            <a:off x="5137579" y="3656536"/>
            <a:ext cx="531609" cy="229167"/>
          </a:xfrm>
          <a:prstGeom prst="rect">
            <a:avLst/>
          </a:prstGeom>
          <a:noFill/>
          <a:ln w="9525">
            <a:noFill/>
            <a:miter lim="800000"/>
            <a:headEnd/>
            <a:tailEnd/>
          </a:ln>
        </p:spPr>
      </p:pic>
      <p:cxnSp>
        <p:nvCxnSpPr>
          <p:cNvPr id="29" name="Straight Connector 28">
            <a:extLst>
              <a:ext uri="{FF2B5EF4-FFF2-40B4-BE49-F238E27FC236}">
                <a16:creationId xmlns:a16="http://schemas.microsoft.com/office/drawing/2014/main" id="{B8600ED5-5FC8-4C33-86BE-0DA4958FCA4E}"/>
              </a:ext>
            </a:extLst>
          </p:cNvPr>
          <p:cNvCxnSpPr>
            <a:cxnSpLocks/>
          </p:cNvCxnSpPr>
          <p:nvPr/>
        </p:nvCxnSpPr>
        <p:spPr>
          <a:xfrm>
            <a:off x="5715000" y="2893153"/>
            <a:ext cx="2289766"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0" name="Picture 4">
            <a:extLst>
              <a:ext uri="{FF2B5EF4-FFF2-40B4-BE49-F238E27FC236}">
                <a16:creationId xmlns:a16="http://schemas.microsoft.com/office/drawing/2014/main" id="{C40832A8-A8EE-4237-B39E-2381C41EAF99}"/>
              </a:ext>
            </a:extLst>
          </p:cNvPr>
          <p:cNvPicPr>
            <a:picLocks noChangeAspect="1" noChangeArrowheads="1"/>
          </p:cNvPicPr>
          <p:nvPr/>
        </p:nvPicPr>
        <p:blipFill>
          <a:blip r:embed="rId8" cstate="print"/>
          <a:srcRect/>
          <a:stretch>
            <a:fillRect/>
          </a:stretch>
        </p:blipFill>
        <p:spPr bwMode="auto">
          <a:xfrm>
            <a:off x="6139831" y="2964149"/>
            <a:ext cx="386160" cy="200982"/>
          </a:xfrm>
          <a:prstGeom prst="rect">
            <a:avLst/>
          </a:prstGeom>
          <a:noFill/>
          <a:ln w="9525">
            <a:noFill/>
            <a:miter lim="800000"/>
            <a:headEnd/>
            <a:tailEnd/>
          </a:ln>
        </p:spPr>
      </p:pic>
      <p:pic>
        <p:nvPicPr>
          <p:cNvPr id="31" name="Picture 5" descr="C:\Users\Igor\Documents\Desktop\a2logo_light.png">
            <a:extLst>
              <a:ext uri="{FF2B5EF4-FFF2-40B4-BE49-F238E27FC236}">
                <a16:creationId xmlns:a16="http://schemas.microsoft.com/office/drawing/2014/main" id="{ECF7183A-23E4-4FB6-83A9-653D1D41B089}"/>
              </a:ext>
            </a:extLst>
          </p:cNvPr>
          <p:cNvPicPr>
            <a:picLocks noChangeAspect="1" noChangeArrowheads="1"/>
          </p:cNvPicPr>
          <p:nvPr/>
        </p:nvPicPr>
        <p:blipFill>
          <a:blip r:embed="rId9" cstate="print">
            <a:lum bright="-4000" contrast="23000"/>
          </a:blip>
          <a:srcRect/>
          <a:stretch>
            <a:fillRect/>
          </a:stretch>
        </p:blipFill>
        <p:spPr bwMode="auto">
          <a:xfrm>
            <a:off x="5331325" y="2794455"/>
            <a:ext cx="300128" cy="197396"/>
          </a:xfrm>
          <a:prstGeom prst="rect">
            <a:avLst/>
          </a:prstGeom>
          <a:noFill/>
        </p:spPr>
      </p:pic>
      <p:cxnSp>
        <p:nvCxnSpPr>
          <p:cNvPr id="32" name="Straight Connector 31">
            <a:extLst>
              <a:ext uri="{FF2B5EF4-FFF2-40B4-BE49-F238E27FC236}">
                <a16:creationId xmlns:a16="http://schemas.microsoft.com/office/drawing/2014/main" id="{D98215A9-1F11-49B3-9424-9A0B8A86839D}"/>
              </a:ext>
            </a:extLst>
          </p:cNvPr>
          <p:cNvCxnSpPr>
            <a:cxnSpLocks/>
          </p:cNvCxnSpPr>
          <p:nvPr/>
        </p:nvCxnSpPr>
        <p:spPr>
          <a:xfrm>
            <a:off x="6592642" y="3065731"/>
            <a:ext cx="2111816" cy="858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3" name="Picture 4">
            <a:extLst>
              <a:ext uri="{FF2B5EF4-FFF2-40B4-BE49-F238E27FC236}">
                <a16:creationId xmlns:a16="http://schemas.microsoft.com/office/drawing/2014/main" id="{2115F5E2-C250-4F19-9CAB-C9D0F47221F4}"/>
              </a:ext>
            </a:extLst>
          </p:cNvPr>
          <p:cNvPicPr>
            <a:picLocks noChangeAspect="1" noChangeArrowheads="1"/>
          </p:cNvPicPr>
          <p:nvPr/>
        </p:nvPicPr>
        <p:blipFill>
          <a:blip r:embed="rId10" cstate="print"/>
          <a:srcRect/>
          <a:stretch>
            <a:fillRect/>
          </a:stretch>
        </p:blipFill>
        <p:spPr bwMode="auto">
          <a:xfrm>
            <a:off x="8763268" y="3019174"/>
            <a:ext cx="221327" cy="449625"/>
          </a:xfrm>
          <a:prstGeom prst="rect">
            <a:avLst/>
          </a:prstGeom>
          <a:noFill/>
          <a:ln w="9525">
            <a:noFill/>
            <a:miter lim="800000"/>
            <a:headEnd/>
            <a:tailEnd/>
          </a:ln>
        </p:spPr>
      </p:pic>
      <p:cxnSp>
        <p:nvCxnSpPr>
          <p:cNvPr id="35" name="Straight Connector 34">
            <a:extLst>
              <a:ext uri="{FF2B5EF4-FFF2-40B4-BE49-F238E27FC236}">
                <a16:creationId xmlns:a16="http://schemas.microsoft.com/office/drawing/2014/main" id="{1B22DF2E-70AA-4791-8CD8-B6A50F0048BB}"/>
              </a:ext>
            </a:extLst>
          </p:cNvPr>
          <p:cNvCxnSpPr>
            <a:cxnSpLocks/>
          </p:cNvCxnSpPr>
          <p:nvPr/>
        </p:nvCxnSpPr>
        <p:spPr>
          <a:xfrm>
            <a:off x="6506712" y="3205861"/>
            <a:ext cx="2197746" cy="172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3861A95-3D26-4423-816D-7407988AFCB1}"/>
              </a:ext>
            </a:extLst>
          </p:cNvPr>
          <p:cNvCxnSpPr>
            <a:cxnSpLocks/>
          </p:cNvCxnSpPr>
          <p:nvPr/>
        </p:nvCxnSpPr>
        <p:spPr>
          <a:xfrm>
            <a:off x="6625223" y="3357224"/>
            <a:ext cx="2046653" cy="288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FC420E1-9D65-4B88-9D17-53EAA8F5A873}"/>
              </a:ext>
            </a:extLst>
          </p:cNvPr>
          <p:cNvCxnSpPr>
            <a:cxnSpLocks/>
          </p:cNvCxnSpPr>
          <p:nvPr/>
        </p:nvCxnSpPr>
        <p:spPr>
          <a:xfrm>
            <a:off x="7168304" y="3515726"/>
            <a:ext cx="1503572" cy="1813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1" name="Picture 3">
            <a:extLst>
              <a:ext uri="{FF2B5EF4-FFF2-40B4-BE49-F238E27FC236}">
                <a16:creationId xmlns:a16="http://schemas.microsoft.com/office/drawing/2014/main" id="{7D53BF6D-9D6D-453C-98DA-3E606726C5FD}"/>
              </a:ext>
            </a:extLst>
          </p:cNvPr>
          <p:cNvPicPr>
            <a:picLocks noChangeAspect="1" noChangeArrowheads="1"/>
          </p:cNvPicPr>
          <p:nvPr/>
        </p:nvPicPr>
        <p:blipFill>
          <a:blip r:embed="rId11" cstate="print">
            <a:lum bright="-34000" contrast="54000"/>
          </a:blip>
          <a:srcRect/>
          <a:stretch>
            <a:fillRect/>
          </a:stretch>
        </p:blipFill>
        <p:spPr bwMode="auto">
          <a:xfrm>
            <a:off x="6104311" y="3250516"/>
            <a:ext cx="457200" cy="309856"/>
          </a:xfrm>
          <a:prstGeom prst="rect">
            <a:avLst/>
          </a:prstGeom>
          <a:noFill/>
          <a:ln w="9525">
            <a:noFill/>
            <a:miter lim="800000"/>
            <a:headEnd/>
            <a:tailEnd/>
          </a:ln>
        </p:spPr>
      </p:pic>
      <p:pic>
        <p:nvPicPr>
          <p:cNvPr id="42" name="Picture 7">
            <a:extLst>
              <a:ext uri="{FF2B5EF4-FFF2-40B4-BE49-F238E27FC236}">
                <a16:creationId xmlns:a16="http://schemas.microsoft.com/office/drawing/2014/main" id="{D65D4E0E-ECD3-46F2-8610-9A428CB4CA5F}"/>
              </a:ext>
            </a:extLst>
          </p:cNvPr>
          <p:cNvPicPr>
            <a:picLocks noChangeAspect="1" noChangeArrowheads="1"/>
          </p:cNvPicPr>
          <p:nvPr/>
        </p:nvPicPr>
        <p:blipFill>
          <a:blip r:embed="rId12" cstate="print">
            <a:lum bright="-3000" contrast="10000"/>
          </a:blip>
          <a:srcRect/>
          <a:stretch>
            <a:fillRect/>
          </a:stretch>
        </p:blipFill>
        <p:spPr bwMode="auto">
          <a:xfrm>
            <a:off x="6520291" y="3443826"/>
            <a:ext cx="609600" cy="327660"/>
          </a:xfrm>
          <a:prstGeom prst="rect">
            <a:avLst/>
          </a:prstGeom>
          <a:noFill/>
          <a:ln w="9525">
            <a:noFill/>
            <a:miter lim="800000"/>
            <a:headEnd/>
            <a:tailEnd/>
          </a:ln>
        </p:spPr>
      </p:pic>
      <p:pic>
        <p:nvPicPr>
          <p:cNvPr id="44" name="Picture 43">
            <a:extLst>
              <a:ext uri="{FF2B5EF4-FFF2-40B4-BE49-F238E27FC236}">
                <a16:creationId xmlns:a16="http://schemas.microsoft.com/office/drawing/2014/main" id="{A50DF512-0A5B-4879-8315-545328069A29}"/>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tretch>
            <a:fillRect/>
          </a:stretch>
        </p:blipFill>
        <p:spPr>
          <a:xfrm>
            <a:off x="8731879" y="3512716"/>
            <a:ext cx="353873" cy="347875"/>
          </a:xfrm>
          <a:prstGeom prst="rect">
            <a:avLst/>
          </a:prstGeom>
        </p:spPr>
      </p:pic>
      <p:cxnSp>
        <p:nvCxnSpPr>
          <p:cNvPr id="46" name="Straight Connector 45">
            <a:extLst>
              <a:ext uri="{FF2B5EF4-FFF2-40B4-BE49-F238E27FC236}">
                <a16:creationId xmlns:a16="http://schemas.microsoft.com/office/drawing/2014/main" id="{630F1F9F-E1A9-4F33-8820-AF9057C606E5}"/>
              </a:ext>
            </a:extLst>
          </p:cNvPr>
          <p:cNvCxnSpPr>
            <a:cxnSpLocks/>
          </p:cNvCxnSpPr>
          <p:nvPr/>
        </p:nvCxnSpPr>
        <p:spPr>
          <a:xfrm flipV="1">
            <a:off x="7346761" y="3692497"/>
            <a:ext cx="1315172" cy="476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754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150"/>
            <a:ext cx="9144000" cy="990599"/>
          </a:xfrm>
          <a:solidFill>
            <a:schemeClr val="bg1"/>
          </a:solidFill>
          <a:ln>
            <a:solidFill>
              <a:schemeClr val="bg1"/>
            </a:solidFill>
          </a:ln>
        </p:spPr>
        <p:txBody>
          <a:bodyPr>
            <a:noAutofit/>
          </a:bodyPr>
          <a:lstStyle/>
          <a:p>
            <a:r>
              <a:rPr lang="en-US" sz="4000" dirty="0">
                <a:solidFill>
                  <a:srgbClr val="0000FF"/>
                </a:solidFill>
                <a:latin typeface="Monotype Corsiva" pitchFamily="66" charset="0"/>
              </a:rPr>
              <a:t>Single Pion PhotoProduction on </a:t>
            </a:r>
            <a:br>
              <a:rPr lang="en-US" sz="4000" dirty="0">
                <a:solidFill>
                  <a:srgbClr val="0000FF"/>
                </a:solidFill>
                <a:latin typeface="Monotype Corsiva" pitchFamily="66" charset="0"/>
              </a:rPr>
            </a:br>
            <a:r>
              <a:rPr lang="en-US" sz="4000" dirty="0">
                <a:solidFill>
                  <a:srgbClr val="0000FF"/>
                </a:solidFill>
                <a:latin typeface="Monotype Corsiva" pitchFamily="66" charset="0"/>
              </a:rPr>
              <a:t>“Neutron” Target</a:t>
            </a:r>
          </a:p>
        </p:txBody>
      </p:sp>
      <p:sp>
        <p:nvSpPr>
          <p:cNvPr id="3" name="Subtitle 2"/>
          <p:cNvSpPr>
            <a:spLocks noGrp="1"/>
          </p:cNvSpPr>
          <p:nvPr>
            <p:ph type="subTitle" idx="1"/>
          </p:nvPr>
        </p:nvSpPr>
        <p:spPr/>
        <p:txBody>
          <a:bodyPr/>
          <a:lstStyle/>
          <a:p>
            <a:pPr algn="r"/>
            <a:r>
              <a:rPr lang="en-US" dirty="0"/>
              <a:t>.</a:t>
            </a:r>
          </a:p>
        </p:txBody>
      </p:sp>
      <p:sp>
        <p:nvSpPr>
          <p:cNvPr id="77825" name="Rectangle 1"/>
          <p:cNvSpPr>
            <a:spLocks noChangeArrowheads="1"/>
          </p:cNvSpPr>
          <p:nvPr/>
        </p:nvSpPr>
        <p:spPr bwMode="auto">
          <a:xfrm>
            <a:off x="685800" y="1386245"/>
            <a:ext cx="777240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a:solidFill>
                  <a:srgbClr val="FF0000"/>
                </a:solidFill>
                <a:latin typeface="Symbol" pitchFamily="18" charset="2"/>
              </a:rPr>
              <a:t>· </a:t>
            </a:r>
            <a:r>
              <a:rPr lang="en-US" sz="1600" dirty="0">
                <a:latin typeface="Comic Sans MS" pitchFamily="66" charset="0"/>
              </a:rPr>
              <a:t>Accurate evaluation of </a:t>
            </a:r>
            <a:r>
              <a:rPr lang="en-US" sz="1600" b="1" dirty="0">
                <a:solidFill>
                  <a:srgbClr val="0000CC"/>
                </a:solidFill>
                <a:latin typeface="Comic Sans MS" pitchFamily="66" charset="0"/>
              </a:rPr>
              <a:t>EM</a:t>
            </a:r>
            <a:r>
              <a:rPr lang="en-US" sz="1600" dirty="0">
                <a:latin typeface="Comic Sans MS" pitchFamily="66" charset="0"/>
              </a:rPr>
              <a:t> couplings </a:t>
            </a:r>
            <a:r>
              <a:rPr lang="en-US" b="1" dirty="0">
                <a:solidFill>
                  <a:srgbClr val="0000CC"/>
                </a:solidFill>
              </a:rPr>
              <a:t>N*</a:t>
            </a:r>
            <a:r>
              <a:rPr lang="en-US" b="1" dirty="0">
                <a:solidFill>
                  <a:srgbClr val="0033CC"/>
                </a:solidFill>
                <a:latin typeface="Freestyle Script" pitchFamily="66" charset="0"/>
                <a:sym typeface="Wingdings" pitchFamily="2" charset="2"/>
              </a:rPr>
              <a:t>→</a:t>
            </a:r>
            <a:r>
              <a:rPr lang="en-US" b="1" dirty="0" err="1">
                <a:solidFill>
                  <a:srgbClr val="0000CC"/>
                </a:solidFill>
                <a:latin typeface="Symbol" pitchFamily="18" charset="2"/>
              </a:rPr>
              <a:t>g</a:t>
            </a:r>
            <a:r>
              <a:rPr lang="en-US" b="1" dirty="0" err="1">
                <a:solidFill>
                  <a:srgbClr val="0000CC"/>
                </a:solidFill>
              </a:rPr>
              <a:t>N</a:t>
            </a:r>
            <a:r>
              <a:rPr lang="en-US" b="1" dirty="0">
                <a:solidFill>
                  <a:srgbClr val="0000CC"/>
                </a:solidFill>
              </a:rPr>
              <a:t> </a:t>
            </a:r>
            <a:r>
              <a:rPr lang="en-US" sz="1600" dirty="0"/>
              <a:t>&amp;</a:t>
            </a:r>
            <a:r>
              <a:rPr lang="en-US" sz="1600" b="1" dirty="0">
                <a:solidFill>
                  <a:srgbClr val="0000CC"/>
                </a:solidFill>
              </a:rPr>
              <a:t> </a:t>
            </a:r>
            <a:r>
              <a:rPr lang="en-US" b="1" dirty="0">
                <a:solidFill>
                  <a:srgbClr val="0000CC"/>
                </a:solidFill>
                <a:latin typeface="Symbol" pitchFamily="18" charset="2"/>
              </a:rPr>
              <a:t>D</a:t>
            </a:r>
            <a:r>
              <a:rPr lang="en-US" b="1" dirty="0">
                <a:solidFill>
                  <a:srgbClr val="0000CC"/>
                </a:solidFill>
              </a:rPr>
              <a:t>*</a:t>
            </a:r>
            <a:r>
              <a:rPr lang="en-US" b="1" dirty="0">
                <a:solidFill>
                  <a:srgbClr val="0033CC"/>
                </a:solidFill>
                <a:latin typeface="Freestyle Script" pitchFamily="66" charset="0"/>
                <a:sym typeface="Wingdings" pitchFamily="2" charset="2"/>
              </a:rPr>
              <a:t>→</a:t>
            </a:r>
            <a:r>
              <a:rPr lang="en-US" b="1" dirty="0">
                <a:solidFill>
                  <a:srgbClr val="0000CC"/>
                </a:solidFill>
                <a:latin typeface="Symbol" pitchFamily="18" charset="2"/>
              </a:rPr>
              <a:t>g</a:t>
            </a:r>
            <a:r>
              <a:rPr lang="en-US" b="1" dirty="0">
                <a:solidFill>
                  <a:srgbClr val="0000CC"/>
                </a:solidFill>
              </a:rPr>
              <a:t>N </a:t>
            </a:r>
            <a:r>
              <a:rPr lang="en-US" sz="1600" dirty="0">
                <a:latin typeface="Comic Sans MS" pitchFamily="66" charset="0"/>
              </a:rPr>
              <a:t>from </a:t>
            </a:r>
          </a:p>
          <a:p>
            <a:r>
              <a:rPr lang="en-US" sz="1600" b="1" dirty="0">
                <a:latin typeface="Comic Sans MS" pitchFamily="66" charset="0"/>
              </a:rPr>
              <a:t>  </a:t>
            </a:r>
            <a:r>
              <a:rPr lang="en-US" sz="1600" b="1" dirty="0">
                <a:solidFill>
                  <a:srgbClr val="00B800"/>
                </a:solidFill>
                <a:latin typeface="Comic Sans MS" pitchFamily="66" charset="0"/>
              </a:rPr>
              <a:t>meson photoproduction </a:t>
            </a:r>
            <a:r>
              <a:rPr lang="en-US" sz="1600" dirty="0">
                <a:latin typeface="Comic Sans MS" pitchFamily="66" charset="0"/>
              </a:rPr>
              <a:t>data remains paramount task in </a:t>
            </a:r>
            <a:r>
              <a:rPr lang="en-US" sz="1600" b="1" dirty="0">
                <a:solidFill>
                  <a:srgbClr val="0000CC"/>
                </a:solidFill>
                <a:latin typeface="Comic Sans MS" pitchFamily="66" charset="0"/>
              </a:rPr>
              <a:t>hadron</a:t>
            </a:r>
            <a:r>
              <a:rPr lang="en-US" sz="1600" b="1" dirty="0">
                <a:latin typeface="Comic Sans MS" pitchFamily="66" charset="0"/>
              </a:rPr>
              <a:t> </a:t>
            </a:r>
            <a:r>
              <a:rPr lang="en-US" sz="1600" dirty="0">
                <a:latin typeface="Comic Sans MS" pitchFamily="66" charset="0"/>
              </a:rPr>
              <a:t>physics. </a:t>
            </a:r>
          </a:p>
          <a:p>
            <a:pPr lvl="0" fontAlgn="base">
              <a:spcBef>
                <a:spcPct val="0"/>
              </a:spcBef>
              <a:spcAft>
                <a:spcPct val="0"/>
              </a:spcAft>
            </a:pPr>
            <a:endParaRPr lang="en-US" sz="1600" dirty="0">
              <a:solidFill>
                <a:srgbClr val="FF0000"/>
              </a:solidFill>
              <a:latin typeface="Symbol" pitchFamily="18" charset="2"/>
            </a:endParaRPr>
          </a:p>
          <a:p>
            <a:pPr lvl="0" fontAlgn="base">
              <a:spcBef>
                <a:spcPct val="0"/>
              </a:spcBef>
              <a:spcAft>
                <a:spcPct val="0"/>
              </a:spcAft>
            </a:pPr>
            <a:endParaRPr lang="en-US" sz="1600" dirty="0">
              <a:solidFill>
                <a:srgbClr val="FF0000"/>
              </a:solidFill>
              <a:latin typeface="Symbol" pitchFamily="18" charset="2"/>
            </a:endParaRPr>
          </a:p>
          <a:p>
            <a:pPr lvl="0" fontAlgn="base">
              <a:spcBef>
                <a:spcPct val="0"/>
              </a:spcBef>
              <a:spcAft>
                <a:spcPct val="0"/>
              </a:spcAft>
            </a:pPr>
            <a:r>
              <a:rPr lang="en-US" sz="1600" dirty="0">
                <a:solidFill>
                  <a:srgbClr val="FF0000"/>
                </a:solidFill>
                <a:latin typeface="Symbol" pitchFamily="18" charset="2"/>
              </a:rPr>
              <a:t>·</a:t>
            </a:r>
            <a:r>
              <a:rPr lang="en-US" sz="1600" dirty="0">
                <a:solidFill>
                  <a:srgbClr val="800000"/>
                </a:solidFill>
                <a:latin typeface="Symbol" pitchFamily="18" charset="2"/>
              </a:rPr>
              <a:t> </a:t>
            </a:r>
            <a:r>
              <a:rPr kumimoji="0" lang="en-US" sz="1600" b="0" i="0" u="none" strike="noStrike" cap="none" normalizeH="0" baseline="0" dirty="0">
                <a:ln>
                  <a:noFill/>
                </a:ln>
                <a:solidFill>
                  <a:schemeClr val="tx1"/>
                </a:solidFill>
                <a:effectLst/>
                <a:latin typeface="Comic Sans MS" pitchFamily="66" charset="0"/>
                <a:ea typeface="Calibri" pitchFamily="34" charset="0"/>
                <a:cs typeface="CMR12"/>
              </a:rPr>
              <a:t>Only with good data on both </a:t>
            </a:r>
            <a:r>
              <a:rPr kumimoji="0" lang="en-US" sz="1600" b="1" i="0" u="none" strike="noStrike" cap="none" normalizeH="0" baseline="0" dirty="0">
                <a:ln>
                  <a:noFill/>
                </a:ln>
                <a:solidFill>
                  <a:srgbClr val="FF0000"/>
                </a:solidFill>
                <a:effectLst/>
                <a:latin typeface="Comic Sans MS" pitchFamily="66" charset="0"/>
                <a:ea typeface="Calibri" pitchFamily="34" charset="0"/>
                <a:cs typeface="CMR12"/>
              </a:rPr>
              <a:t>proton</a:t>
            </a:r>
            <a:r>
              <a:rPr kumimoji="0" lang="en-US" sz="1600" b="0" i="0" u="none" strike="noStrike" cap="none" normalizeH="0" baseline="0" dirty="0">
                <a:ln>
                  <a:noFill/>
                </a:ln>
                <a:solidFill>
                  <a:schemeClr val="tx1"/>
                </a:solidFill>
                <a:effectLst/>
                <a:latin typeface="Comic Sans MS" pitchFamily="66" charset="0"/>
                <a:ea typeface="Calibri" pitchFamily="34" charset="0"/>
                <a:cs typeface="CMR12"/>
              </a:rPr>
              <a:t> &amp; </a:t>
            </a:r>
            <a:r>
              <a:rPr kumimoji="0" lang="en-US" sz="1600" b="1" i="0" u="none" strike="noStrike" cap="none" normalizeH="0" baseline="0" dirty="0">
                <a:ln>
                  <a:noFill/>
                </a:ln>
                <a:solidFill>
                  <a:srgbClr val="0000CC"/>
                </a:solidFill>
                <a:effectLst/>
                <a:latin typeface="Comic Sans MS" pitchFamily="66" charset="0"/>
                <a:ea typeface="Calibri" pitchFamily="34" charset="0"/>
                <a:cs typeface="CMR12"/>
              </a:rPr>
              <a:t>neutron</a:t>
            </a:r>
            <a:r>
              <a:rPr kumimoji="0" lang="en-US" sz="1600" b="0" i="0" u="none" strike="noStrike" cap="none" normalizeH="0" baseline="0" dirty="0">
                <a:ln>
                  <a:noFill/>
                </a:ln>
                <a:solidFill>
                  <a:schemeClr val="tx1"/>
                </a:solidFill>
                <a:effectLst/>
                <a:latin typeface="Comic Sans MS" pitchFamily="66" charset="0"/>
                <a:ea typeface="Calibri" pitchFamily="34" charset="0"/>
                <a:cs typeface="CMR12"/>
              </a:rPr>
              <a:t> </a:t>
            </a:r>
            <a:r>
              <a:rPr kumimoji="0" lang="en-US" sz="1600" b="1" i="0" u="none" strike="noStrike" cap="none" normalizeH="0" baseline="0" dirty="0">
                <a:ln>
                  <a:noFill/>
                </a:ln>
                <a:solidFill>
                  <a:schemeClr val="tx1"/>
                </a:solidFill>
                <a:effectLst/>
                <a:latin typeface="Comic Sans MS" pitchFamily="66" charset="0"/>
                <a:ea typeface="Calibri" pitchFamily="34" charset="0"/>
                <a:cs typeface="CMR12"/>
              </a:rPr>
              <a:t>targets</a:t>
            </a:r>
            <a:r>
              <a:rPr kumimoji="0" lang="en-US" sz="1600" b="0" i="0" u="none" strike="noStrike" cap="none" normalizeH="0" baseline="0" dirty="0">
                <a:ln>
                  <a:noFill/>
                </a:ln>
                <a:solidFill>
                  <a:schemeClr val="tx1"/>
                </a:solidFill>
                <a:effectLst/>
                <a:latin typeface="Comic Sans MS" pitchFamily="66" charset="0"/>
                <a:ea typeface="Calibri" pitchFamily="34" charset="0"/>
                <a:cs typeface="CMR12"/>
              </a:rPr>
              <a:t>, one can hope </a:t>
            </a:r>
            <a:endParaRPr kumimoji="0" lang="en-US" sz="1600" b="0" i="0" u="none" strike="noStrike" cap="none" normalizeH="0" dirty="0">
              <a:ln>
                <a:noFill/>
              </a:ln>
              <a:solidFill>
                <a:schemeClr val="tx1"/>
              </a:solidFill>
              <a:effectLst/>
              <a:latin typeface="Comic Sans MS" pitchFamily="66" charset="0"/>
              <a:ea typeface="Calibri" pitchFamily="34" charset="0"/>
              <a:cs typeface="CMR12"/>
            </a:endParaRPr>
          </a:p>
          <a:p>
            <a:pPr lvl="0" fontAlgn="base">
              <a:spcBef>
                <a:spcPct val="0"/>
              </a:spcBef>
              <a:spcAft>
                <a:spcPct val="0"/>
              </a:spcAft>
            </a:pPr>
            <a:r>
              <a:rPr kumimoji="0" lang="en-US" sz="1600" b="0" i="0" u="none" strike="noStrike" cap="none" normalizeH="0" baseline="0" dirty="0">
                <a:ln>
                  <a:noFill/>
                </a:ln>
                <a:solidFill>
                  <a:schemeClr val="tx1"/>
                </a:solidFill>
                <a:effectLst/>
                <a:latin typeface="Comic Sans MS" pitchFamily="66" charset="0"/>
                <a:ea typeface="Calibri" pitchFamily="34" charset="0"/>
                <a:cs typeface="CMR12"/>
              </a:rPr>
              <a:t>   to disentangle </a:t>
            </a:r>
            <a:r>
              <a:rPr kumimoji="0" lang="en-US" sz="1600" b="1" i="0" u="none" strike="noStrike" cap="none" normalizeH="0" baseline="0" dirty="0">
                <a:ln>
                  <a:noFill/>
                </a:ln>
                <a:solidFill>
                  <a:srgbClr val="00B800"/>
                </a:solidFill>
                <a:effectLst/>
                <a:latin typeface="Comic Sans MS" pitchFamily="66" charset="0"/>
                <a:ea typeface="Calibri" pitchFamily="34" charset="0"/>
                <a:cs typeface="CMR12"/>
              </a:rPr>
              <a:t>isoscalar</a:t>
            </a:r>
            <a:r>
              <a:rPr kumimoji="0" lang="en-US" sz="1600" b="0" i="0" u="none" strike="noStrike" cap="none" normalizeH="0" baseline="0" dirty="0">
                <a:ln>
                  <a:noFill/>
                </a:ln>
                <a:solidFill>
                  <a:srgbClr val="00B800"/>
                </a:solidFill>
                <a:effectLst/>
                <a:latin typeface="Comic Sans MS" pitchFamily="66" charset="0"/>
                <a:ea typeface="Calibri" pitchFamily="34" charset="0"/>
                <a:cs typeface="CMR12"/>
              </a:rPr>
              <a:t> </a:t>
            </a:r>
            <a:r>
              <a:rPr lang="en-US" sz="1200" dirty="0">
                <a:latin typeface="Comic Sans MS" pitchFamily="66" charset="0"/>
                <a:ea typeface="Calibri" pitchFamily="34" charset="0"/>
                <a:cs typeface="CMR12"/>
              </a:rPr>
              <a:t>&amp;</a:t>
            </a:r>
            <a:r>
              <a:rPr kumimoji="0" lang="en-US" sz="1600" b="1" i="0" u="none" strike="noStrike" cap="none" normalizeH="0" baseline="0" dirty="0">
                <a:ln>
                  <a:noFill/>
                </a:ln>
                <a:solidFill>
                  <a:srgbClr val="0000FF"/>
                </a:solidFill>
                <a:effectLst/>
                <a:latin typeface="Comic Sans MS" pitchFamily="66" charset="0"/>
                <a:ea typeface="Calibri" pitchFamily="34" charset="0"/>
                <a:cs typeface="CMR12"/>
              </a:rPr>
              <a:t> </a:t>
            </a:r>
            <a:r>
              <a:rPr kumimoji="0" lang="en-US" sz="1600" b="1" i="0" u="none" strike="noStrike" cap="none" normalizeH="0" baseline="0" dirty="0">
                <a:ln>
                  <a:noFill/>
                </a:ln>
                <a:solidFill>
                  <a:srgbClr val="00B800"/>
                </a:solidFill>
                <a:effectLst/>
                <a:latin typeface="Comic Sans MS" pitchFamily="66" charset="0"/>
                <a:ea typeface="Calibri" pitchFamily="34" charset="0"/>
                <a:cs typeface="CMR12"/>
              </a:rPr>
              <a:t>isovector</a:t>
            </a:r>
            <a:r>
              <a:rPr kumimoji="0" lang="en-US" sz="1600" b="1" i="0" u="none" strike="noStrike" cap="none" normalizeH="0" baseline="0" dirty="0">
                <a:ln>
                  <a:noFill/>
                </a:ln>
                <a:solidFill>
                  <a:srgbClr val="0000CC"/>
                </a:solidFill>
                <a:effectLst/>
                <a:latin typeface="Comic Sans MS" pitchFamily="66" charset="0"/>
                <a:ea typeface="Calibri" pitchFamily="34" charset="0"/>
                <a:cs typeface="CMR12"/>
              </a:rPr>
              <a:t> EM</a:t>
            </a:r>
            <a:r>
              <a:rPr kumimoji="0" lang="en-US" sz="1600" b="0" i="0" u="none" strike="noStrike" cap="none" normalizeH="0" baseline="0" dirty="0">
                <a:ln>
                  <a:noFill/>
                </a:ln>
                <a:solidFill>
                  <a:srgbClr val="0000CC"/>
                </a:solidFill>
                <a:effectLst/>
                <a:latin typeface="Comic Sans MS" pitchFamily="66" charset="0"/>
                <a:ea typeface="Calibri" pitchFamily="34" charset="0"/>
                <a:cs typeface="CMR12"/>
              </a:rPr>
              <a:t> </a:t>
            </a:r>
            <a:r>
              <a:rPr kumimoji="0" lang="en-US" sz="1600" b="0" i="0" u="none" strike="noStrike" cap="none" normalizeH="0" baseline="0" dirty="0">
                <a:ln>
                  <a:noFill/>
                </a:ln>
                <a:solidFill>
                  <a:schemeClr val="tx1"/>
                </a:solidFill>
                <a:effectLst/>
                <a:latin typeface="Comic Sans MS" pitchFamily="66" charset="0"/>
                <a:ea typeface="Calibri" pitchFamily="34" charset="0"/>
                <a:cs typeface="CMR12"/>
              </a:rPr>
              <a:t>couplings of various </a:t>
            </a:r>
            <a:r>
              <a:rPr kumimoji="0" lang="en-US" sz="1600" b="0" i="0" u="none" strike="noStrike" cap="none" normalizeH="0" dirty="0">
                <a:ln>
                  <a:noFill/>
                </a:ln>
                <a:solidFill>
                  <a:schemeClr val="tx1"/>
                </a:solidFill>
                <a:effectLst/>
                <a:latin typeface="Comic Sans MS" pitchFamily="66" charset="0"/>
                <a:ea typeface="Calibri" pitchFamily="34" charset="0"/>
                <a:cs typeface="CMR12"/>
              </a:rPr>
              <a:t> </a:t>
            </a:r>
            <a:r>
              <a:rPr kumimoji="0" lang="en-US" sz="1600" b="1" i="0" u="none" strike="noStrike" cap="none" normalizeH="0" baseline="0" dirty="0">
                <a:ln>
                  <a:noFill/>
                </a:ln>
                <a:solidFill>
                  <a:srgbClr val="0000CC"/>
                </a:solidFill>
                <a:effectLst/>
                <a:latin typeface="Comic Sans MS" pitchFamily="66" charset="0"/>
                <a:ea typeface="Calibri" pitchFamily="34" charset="0"/>
                <a:cs typeface="CMR12"/>
              </a:rPr>
              <a:t>N</a:t>
            </a:r>
            <a:r>
              <a:rPr kumimoji="0" lang="en-US" sz="1600" b="1" i="0" u="none" strike="noStrike" cap="none" normalizeH="0" baseline="30000" dirty="0">
                <a:ln>
                  <a:noFill/>
                </a:ln>
                <a:solidFill>
                  <a:srgbClr val="0000CC"/>
                </a:solidFill>
                <a:effectLst/>
                <a:latin typeface="Comic Sans MS" pitchFamily="66" charset="0"/>
                <a:ea typeface="CMSY8"/>
                <a:cs typeface="CMSY8"/>
              </a:rPr>
              <a:t>*</a:t>
            </a:r>
            <a:r>
              <a:rPr lang="en-US" sz="1600" dirty="0">
                <a:latin typeface="Comic Sans MS" pitchFamily="66" charset="0"/>
                <a:ea typeface="CMSY8"/>
                <a:cs typeface="CMSY8"/>
              </a:rPr>
              <a:t>&amp;</a:t>
            </a:r>
            <a:r>
              <a:rPr lang="en-US" sz="1200" dirty="0">
                <a:latin typeface="Comic Sans MS" pitchFamily="66" charset="0"/>
                <a:ea typeface="CMSY8"/>
                <a:cs typeface="CMSY8"/>
              </a:rPr>
              <a:t> </a:t>
            </a:r>
            <a:r>
              <a:rPr kumimoji="0" lang="en-US" b="1" i="0" u="none" strike="noStrike" cap="none" normalizeH="0" baseline="0" dirty="0">
                <a:ln>
                  <a:noFill/>
                </a:ln>
                <a:solidFill>
                  <a:srgbClr val="0000CC"/>
                </a:solidFill>
                <a:effectLst/>
                <a:latin typeface="Symbol" pitchFamily="18" charset="2"/>
                <a:ea typeface="Calibri" pitchFamily="34" charset="0"/>
                <a:cs typeface="CMR12"/>
              </a:rPr>
              <a:t>D</a:t>
            </a:r>
            <a:r>
              <a:rPr kumimoji="0" lang="en-US" b="1" i="0" u="none" strike="noStrike" cap="none" normalizeH="0" baseline="30000" dirty="0">
                <a:ln>
                  <a:noFill/>
                </a:ln>
                <a:solidFill>
                  <a:srgbClr val="0000CC"/>
                </a:solidFill>
                <a:effectLst/>
                <a:latin typeface="Comic Sans MS" pitchFamily="66" charset="0"/>
                <a:ea typeface="Calibri" pitchFamily="34" charset="0"/>
                <a:cs typeface="CMR12"/>
              </a:rPr>
              <a:t>*</a:t>
            </a:r>
            <a:r>
              <a:rPr kumimoji="0" lang="en-US" sz="1600" b="0" i="0" u="none" strike="noStrike" cap="none" normalizeH="0" baseline="0" dirty="0">
                <a:ln>
                  <a:noFill/>
                </a:ln>
                <a:solidFill>
                  <a:schemeClr val="tx1"/>
                </a:solidFill>
                <a:effectLst/>
                <a:latin typeface="Comic Sans MS" pitchFamily="66" charset="0"/>
                <a:ea typeface="Calibri" pitchFamily="34" charset="0"/>
                <a:cs typeface="CMR12"/>
              </a:rPr>
              <a:t> </a:t>
            </a:r>
          </a:p>
          <a:p>
            <a:pPr lvl="0" fontAlgn="base">
              <a:spcBef>
                <a:spcPct val="0"/>
              </a:spcBef>
              <a:spcAft>
                <a:spcPct val="0"/>
              </a:spcAft>
            </a:pPr>
            <a:r>
              <a:rPr lang="en-US" sz="1600" dirty="0">
                <a:latin typeface="Comic Sans MS" pitchFamily="66" charset="0"/>
                <a:ea typeface="Calibri" pitchFamily="34" charset="0"/>
                <a:cs typeface="CMR12"/>
              </a:rPr>
              <a:t>   </a:t>
            </a:r>
            <a:r>
              <a:rPr kumimoji="0" lang="en-US" sz="1600" b="0" i="0" u="none" strike="noStrike" cap="none" normalizeH="0" baseline="0" dirty="0">
                <a:ln>
                  <a:noFill/>
                </a:ln>
                <a:solidFill>
                  <a:schemeClr val="tx1"/>
                </a:solidFill>
                <a:effectLst/>
                <a:latin typeface="Comic Sans MS" pitchFamily="66" charset="0"/>
                <a:ea typeface="Calibri" pitchFamily="34" charset="0"/>
                <a:cs typeface="CMR12"/>
              </a:rPr>
              <a:t>resonances,  </a:t>
            </a:r>
            <a:endParaRPr kumimoji="0" lang="en-US" sz="1600" b="1" i="0" u="none" strike="noStrike" cap="none" normalizeH="0" baseline="0" dirty="0">
              <a:ln>
                <a:noFill/>
              </a:ln>
              <a:solidFill>
                <a:schemeClr val="tx1"/>
              </a:solidFill>
              <a:effectLst/>
              <a:latin typeface="Comic Sans MS" pitchFamily="66" charset="0"/>
              <a:ea typeface="Calibri" pitchFamily="34" charset="0"/>
              <a:cs typeface="CMR12"/>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a:latin typeface="Comic Sans MS" pitchFamily="66" charset="0"/>
                <a:ea typeface="Calibri" pitchFamily="34" charset="0"/>
                <a:cs typeface="CMR12"/>
              </a:rPr>
              <a:t>   </a:t>
            </a:r>
            <a:r>
              <a:rPr kumimoji="0" lang="en-US" sz="1600" b="0" i="0" u="none" strike="noStrike" cap="none" normalizeH="0" baseline="0" dirty="0">
                <a:ln>
                  <a:noFill/>
                </a:ln>
                <a:solidFill>
                  <a:schemeClr val="tx1"/>
                </a:solidFill>
                <a:effectLst/>
                <a:latin typeface="Comic Sans MS" pitchFamily="66" charset="0"/>
                <a:ea typeface="Calibri" pitchFamily="34" charset="0"/>
                <a:cs typeface="CMR12"/>
              </a:rPr>
              <a:t>as well as </a:t>
            </a:r>
            <a:r>
              <a:rPr kumimoji="0" lang="en-US" sz="1600" b="1" i="0" u="none" strike="noStrike" cap="none" normalizeH="0" baseline="0" dirty="0">
                <a:ln>
                  <a:noFill/>
                </a:ln>
                <a:solidFill>
                  <a:srgbClr val="0000CC"/>
                </a:solidFill>
                <a:effectLst/>
                <a:latin typeface="Comic Sans MS" pitchFamily="66" charset="0"/>
                <a:ea typeface="Calibri" pitchFamily="34" charset="0"/>
                <a:cs typeface="CMR12"/>
              </a:rPr>
              <a:t>isospin</a:t>
            </a:r>
            <a:r>
              <a:rPr kumimoji="0" lang="en-US" sz="1600" b="0" i="0" u="none" strike="noStrike" cap="none" normalizeH="0" baseline="0" dirty="0">
                <a:ln>
                  <a:noFill/>
                </a:ln>
                <a:solidFill>
                  <a:schemeClr val="tx1"/>
                </a:solidFill>
                <a:effectLst/>
                <a:latin typeface="Comic Sans MS" pitchFamily="66" charset="0"/>
                <a:ea typeface="Calibri" pitchFamily="34" charset="0"/>
                <a:cs typeface="CMR12"/>
              </a:rPr>
              <a:t> properties of non-resonant </a:t>
            </a:r>
            <a:r>
              <a:rPr kumimoji="0" lang="en-US" sz="1600" b="1" i="0" u="none" strike="noStrike" cap="none" normalizeH="0" baseline="0" dirty="0">
                <a:ln>
                  <a:noFill/>
                </a:ln>
                <a:solidFill>
                  <a:srgbClr val="0000CC"/>
                </a:solidFill>
                <a:effectLst/>
                <a:latin typeface="Comic Sans MS" pitchFamily="66" charset="0"/>
                <a:ea typeface="Calibri" pitchFamily="34" charset="0"/>
                <a:cs typeface="CMR12"/>
              </a:rPr>
              <a:t>background</a:t>
            </a:r>
            <a:r>
              <a:rPr kumimoji="0" lang="en-US" sz="1600" b="1" i="0" u="none" strike="noStrike" cap="none" normalizeH="0" dirty="0">
                <a:ln>
                  <a:noFill/>
                </a:ln>
                <a:solidFill>
                  <a:srgbClr val="0000CC"/>
                </a:solidFill>
                <a:effectLst/>
                <a:latin typeface="Comic Sans MS" pitchFamily="66" charset="0"/>
                <a:ea typeface="Calibri" pitchFamily="34" charset="0"/>
                <a:cs typeface="CMR12"/>
              </a:rPr>
              <a:t> </a:t>
            </a:r>
            <a:r>
              <a:rPr kumimoji="0" lang="en-US" sz="1600" b="1" i="0" u="none" strike="noStrike" cap="none" normalizeH="0" baseline="0" dirty="0">
                <a:ln>
                  <a:noFill/>
                </a:ln>
                <a:solidFill>
                  <a:srgbClr val="0000CC"/>
                </a:solidFill>
                <a:effectLst/>
                <a:latin typeface="Comic Sans MS" pitchFamily="66" charset="0"/>
                <a:ea typeface="Calibri" pitchFamily="34" charset="0"/>
                <a:cs typeface="CMR12"/>
              </a:rPr>
              <a:t>amplitudes</a:t>
            </a:r>
            <a:r>
              <a:rPr lang="en-US" sz="1600" dirty="0">
                <a:latin typeface="Comic Sans MS" pitchFamily="66" charset="0"/>
                <a:ea typeface="Calibri" pitchFamily="34" charset="0"/>
                <a:cs typeface="CMR12"/>
              </a:rPr>
              <a:t>.</a:t>
            </a:r>
            <a:endParaRPr kumimoji="0" lang="en-US" sz="1600" i="0" u="none" strike="noStrike" cap="none" normalizeH="0" baseline="0" dirty="0">
              <a:ln>
                <a:noFill/>
              </a:ln>
              <a:effectLst/>
              <a:latin typeface="Comic Sans MS" pitchFamily="66" charset="0"/>
              <a:ea typeface="Calibri" pitchFamily="34" charset="0"/>
              <a:cs typeface="CMR1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omic Sans MS" pitchFamily="66" charset="0"/>
              <a:cs typeface="Arial" pitchFamily="34" charset="0"/>
            </a:endParaRPr>
          </a:p>
          <a:p>
            <a:pPr lvl="0" eaLnBrk="0" fontAlgn="base" hangingPunct="0">
              <a:spcBef>
                <a:spcPct val="0"/>
              </a:spcBef>
              <a:spcAft>
                <a:spcPct val="0"/>
              </a:spcAft>
            </a:pPr>
            <a:r>
              <a:rPr lang="en-US" sz="1600" dirty="0">
                <a:solidFill>
                  <a:srgbClr val="FF0000"/>
                </a:solidFill>
                <a:latin typeface="Symbol" pitchFamily="18" charset="2"/>
              </a:rPr>
              <a:t>· </a:t>
            </a:r>
            <a:r>
              <a:rPr kumimoji="0" lang="en-US" sz="1600" b="0" i="0" u="none" strike="noStrike" cap="none" normalizeH="0" baseline="0" dirty="0">
                <a:ln>
                  <a:noFill/>
                </a:ln>
                <a:solidFill>
                  <a:schemeClr val="tx1"/>
                </a:solidFill>
                <a:effectLst/>
                <a:latin typeface="Comic Sans MS" pitchFamily="66" charset="0"/>
                <a:ea typeface="Calibri" pitchFamily="34" charset="0"/>
                <a:cs typeface="CMR12"/>
              </a:rPr>
              <a:t>The lack of </a:t>
            </a:r>
            <a:r>
              <a:rPr kumimoji="0" lang="en-US" b="1" i="0" u="none" strike="noStrike" cap="none" normalizeH="0" baseline="0" dirty="0">
                <a:ln>
                  <a:noFill/>
                </a:ln>
                <a:solidFill>
                  <a:srgbClr val="0000CC"/>
                </a:solidFill>
                <a:effectLst/>
                <a:latin typeface="Comic Sans MS" pitchFamily="66" charset="0"/>
                <a:ea typeface="CMMI12"/>
                <a:cs typeface="CMMI12"/>
              </a:rPr>
              <a:t>γn</a:t>
            </a:r>
            <a:r>
              <a:rPr lang="en-US" b="1" dirty="0">
                <a:solidFill>
                  <a:srgbClr val="0033CC"/>
                </a:solidFill>
                <a:latin typeface="Freestyle Script" pitchFamily="66" charset="0"/>
                <a:sym typeface="Wingdings" pitchFamily="2" charset="2"/>
              </a:rPr>
              <a:t>→</a:t>
            </a:r>
            <a:r>
              <a:rPr kumimoji="0" lang="en-US" b="1" i="0" u="none" strike="noStrike" cap="none" normalizeH="0" baseline="0" dirty="0">
                <a:ln>
                  <a:noFill/>
                </a:ln>
                <a:solidFill>
                  <a:srgbClr val="0000CC"/>
                </a:solidFill>
                <a:effectLst/>
                <a:latin typeface="Comic Sans MS" pitchFamily="66" charset="0"/>
                <a:ea typeface="CMMI12"/>
                <a:cs typeface="CMMI12"/>
              </a:rPr>
              <a:t>π</a:t>
            </a:r>
            <a:r>
              <a:rPr kumimoji="0" lang="en-US" b="1" i="0" u="none" strike="noStrike" cap="none" normalizeH="0" baseline="30000" dirty="0">
                <a:ln>
                  <a:noFill/>
                </a:ln>
                <a:solidFill>
                  <a:srgbClr val="0000CC"/>
                </a:solidFill>
                <a:effectLst/>
                <a:latin typeface="Comic Sans MS" pitchFamily="66" charset="0"/>
                <a:ea typeface="CMSY8"/>
                <a:cs typeface="CMSY8"/>
              </a:rPr>
              <a:t>−</a:t>
            </a:r>
            <a:r>
              <a:rPr kumimoji="0" lang="en-US" b="1" i="0" u="none" strike="noStrike" cap="none" normalizeH="0" baseline="0" dirty="0">
                <a:ln>
                  <a:noFill/>
                </a:ln>
                <a:solidFill>
                  <a:srgbClr val="0000CC"/>
                </a:solidFill>
                <a:effectLst/>
                <a:latin typeface="Comic Sans MS" pitchFamily="66" charset="0"/>
                <a:ea typeface="CMMI12"/>
                <a:cs typeface="CMMI12"/>
              </a:rPr>
              <a:t>p</a:t>
            </a:r>
            <a:r>
              <a:rPr kumimoji="0" lang="en-US" sz="1600" b="0" i="0" u="none" strike="noStrike" cap="none" normalizeH="0" baseline="0" dirty="0">
                <a:ln>
                  <a:noFill/>
                </a:ln>
                <a:solidFill>
                  <a:schemeClr val="tx1"/>
                </a:solidFill>
                <a:effectLst/>
                <a:latin typeface="Comic Sans MS" pitchFamily="66" charset="0"/>
                <a:ea typeface="CMMI12"/>
                <a:cs typeface="CMMI12"/>
              </a:rPr>
              <a:t> </a:t>
            </a:r>
            <a:r>
              <a:rPr lang="en-US" sz="1200" dirty="0">
                <a:latin typeface="Comic Sans MS" pitchFamily="66" charset="0"/>
                <a:ea typeface="CMMI12"/>
                <a:cs typeface="CMMI12"/>
              </a:rPr>
              <a:t>&amp;</a:t>
            </a:r>
            <a:r>
              <a:rPr kumimoji="0" lang="en-US" sz="1600" b="0" i="0" u="none" strike="noStrike" cap="none" normalizeH="0" baseline="0" dirty="0">
                <a:ln>
                  <a:noFill/>
                </a:ln>
                <a:solidFill>
                  <a:schemeClr val="tx1"/>
                </a:solidFill>
                <a:effectLst/>
                <a:latin typeface="Comic Sans MS" pitchFamily="66" charset="0"/>
                <a:ea typeface="Calibri" pitchFamily="34" charset="0"/>
                <a:cs typeface="CMR12"/>
              </a:rPr>
              <a:t> </a:t>
            </a:r>
            <a:r>
              <a:rPr lang="en-US" b="1" dirty="0">
                <a:solidFill>
                  <a:srgbClr val="0000CC"/>
                </a:solidFill>
                <a:latin typeface="Comic Sans MS" pitchFamily="66" charset="0"/>
                <a:ea typeface="CMMI12"/>
                <a:cs typeface="CMMI12"/>
              </a:rPr>
              <a:t>γn</a:t>
            </a:r>
            <a:r>
              <a:rPr lang="en-US" b="1" dirty="0">
                <a:solidFill>
                  <a:srgbClr val="0033CC"/>
                </a:solidFill>
                <a:latin typeface="Freestyle Script" pitchFamily="66" charset="0"/>
                <a:sym typeface="Wingdings" pitchFamily="2" charset="2"/>
              </a:rPr>
              <a:t>→</a:t>
            </a:r>
            <a:r>
              <a:rPr kumimoji="0" lang="en-US" b="1" i="0" u="none" strike="noStrike" cap="none" normalizeH="0" baseline="0" dirty="0">
                <a:ln>
                  <a:noFill/>
                </a:ln>
                <a:solidFill>
                  <a:srgbClr val="0000CC"/>
                </a:solidFill>
                <a:effectLst/>
                <a:latin typeface="Comic Sans MS" pitchFamily="66" charset="0"/>
                <a:ea typeface="CMMI12"/>
                <a:cs typeface="CMMI12"/>
              </a:rPr>
              <a:t>π</a:t>
            </a:r>
            <a:r>
              <a:rPr kumimoji="0" lang="en-US" b="1" i="0" u="none" strike="noStrike" cap="none" normalizeH="0" baseline="30000" dirty="0">
                <a:ln>
                  <a:noFill/>
                </a:ln>
                <a:solidFill>
                  <a:srgbClr val="0000CC"/>
                </a:solidFill>
                <a:effectLst/>
                <a:latin typeface="Comic Sans MS" pitchFamily="66" charset="0"/>
                <a:ea typeface="Calibri" pitchFamily="34" charset="0"/>
                <a:cs typeface="CMR8"/>
              </a:rPr>
              <a:t>0</a:t>
            </a:r>
            <a:r>
              <a:rPr kumimoji="0" lang="en-US" b="1" i="0" u="none" strike="noStrike" cap="none" normalizeH="0" baseline="0" dirty="0">
                <a:ln>
                  <a:noFill/>
                </a:ln>
                <a:solidFill>
                  <a:srgbClr val="0000CC"/>
                </a:solidFill>
                <a:effectLst/>
                <a:latin typeface="Comic Sans MS" pitchFamily="66" charset="0"/>
                <a:ea typeface="CMMI12"/>
                <a:cs typeface="CMMI12"/>
              </a:rPr>
              <a:t>n</a:t>
            </a:r>
            <a:r>
              <a:rPr kumimoji="0" lang="en-US" b="0" i="0" u="none" strike="noStrike" cap="none" normalizeH="0" baseline="0" dirty="0">
                <a:ln>
                  <a:noFill/>
                </a:ln>
                <a:solidFill>
                  <a:srgbClr val="0000CC"/>
                </a:solidFill>
                <a:effectLst/>
                <a:latin typeface="Comic Sans MS" pitchFamily="66" charset="0"/>
                <a:ea typeface="CMMI12"/>
                <a:cs typeface="CMMI12"/>
              </a:rPr>
              <a:t> </a:t>
            </a:r>
            <a:r>
              <a:rPr kumimoji="0" lang="en-US" sz="1600" b="0" i="0" u="none" strike="noStrike" cap="none" normalizeH="0" baseline="0" dirty="0">
                <a:ln>
                  <a:noFill/>
                </a:ln>
                <a:solidFill>
                  <a:schemeClr val="tx1"/>
                </a:solidFill>
                <a:effectLst/>
                <a:latin typeface="Comic Sans MS" pitchFamily="66" charset="0"/>
                <a:ea typeface="Calibri" pitchFamily="34" charset="0"/>
                <a:cs typeface="Courier New" pitchFamily="49" charset="0"/>
              </a:rPr>
              <a:t>data does not allow us to be as confident </a:t>
            </a:r>
          </a:p>
          <a:p>
            <a:pPr lvl="0" eaLnBrk="0" fontAlgn="base" hangingPunct="0">
              <a:spcBef>
                <a:spcPct val="0"/>
              </a:spcBef>
              <a:spcAft>
                <a:spcPct val="0"/>
              </a:spcAft>
            </a:pPr>
            <a:r>
              <a:rPr kumimoji="0" lang="en-US" sz="1600" b="0" i="0" u="none" strike="noStrike" cap="none" normalizeH="0" baseline="0" dirty="0">
                <a:ln>
                  <a:noFill/>
                </a:ln>
                <a:solidFill>
                  <a:schemeClr val="tx1"/>
                </a:solidFill>
                <a:effectLst/>
                <a:latin typeface="Comic Sans MS" pitchFamily="66" charset="0"/>
                <a:ea typeface="Calibri" pitchFamily="34" charset="0"/>
                <a:cs typeface="Courier New" pitchFamily="49" charset="0"/>
              </a:rPr>
              <a:t>   about determination of </a:t>
            </a:r>
            <a:r>
              <a:rPr kumimoji="0" lang="en-US" sz="1600" b="1" i="0" u="none" strike="noStrike" cap="none" normalizeH="0" baseline="0" dirty="0">
                <a:ln>
                  <a:noFill/>
                </a:ln>
                <a:solidFill>
                  <a:srgbClr val="0000CC"/>
                </a:solidFill>
                <a:effectLst/>
                <a:latin typeface="Comic Sans MS" pitchFamily="66" charset="0"/>
                <a:ea typeface="Calibri" pitchFamily="34" charset="0"/>
                <a:cs typeface="Courier New" pitchFamily="49" charset="0"/>
              </a:rPr>
              <a:t>neutron</a:t>
            </a:r>
            <a:r>
              <a:rPr kumimoji="0" lang="en-US" sz="1600" b="1" i="0" u="none" strike="noStrike" cap="none" normalizeH="0" baseline="0" dirty="0">
                <a:ln>
                  <a:noFill/>
                </a:ln>
                <a:solidFill>
                  <a:srgbClr val="0000FF"/>
                </a:solidFill>
                <a:effectLst/>
                <a:latin typeface="Comic Sans MS" pitchFamily="66" charset="0"/>
                <a:ea typeface="Calibri" pitchFamily="34" charset="0"/>
                <a:cs typeface="Courier New" pitchFamily="49" charset="0"/>
              </a:rPr>
              <a:t> </a:t>
            </a:r>
            <a:r>
              <a:rPr kumimoji="0" lang="en-US" sz="1600" b="0" i="0" u="none" strike="noStrike" cap="none" normalizeH="0" baseline="0" dirty="0">
                <a:ln>
                  <a:noFill/>
                </a:ln>
                <a:solidFill>
                  <a:schemeClr val="tx1"/>
                </a:solidFill>
                <a:effectLst/>
                <a:latin typeface="Comic Sans MS" pitchFamily="66" charset="0"/>
                <a:ea typeface="Calibri" pitchFamily="34" charset="0"/>
                <a:cs typeface="Courier New" pitchFamily="49" charset="0"/>
              </a:rPr>
              <a:t>couplings relative to those of </a:t>
            </a:r>
            <a:r>
              <a:rPr kumimoji="0" lang="en-US" sz="1600" b="1" i="0" u="none" strike="noStrike" cap="none" normalizeH="0" baseline="0" dirty="0">
                <a:ln>
                  <a:noFill/>
                </a:ln>
                <a:solidFill>
                  <a:srgbClr val="FF0000"/>
                </a:solidFill>
                <a:effectLst/>
                <a:latin typeface="Comic Sans MS" pitchFamily="66" charset="0"/>
                <a:ea typeface="Calibri" pitchFamily="34" charset="0"/>
                <a:cs typeface="Courier New" pitchFamily="49" charset="0"/>
              </a:rPr>
              <a:t>proton</a:t>
            </a:r>
            <a:r>
              <a:rPr kumimoji="0" lang="en-US" sz="1600" b="1" i="0" u="none" strike="noStrike" cap="none" normalizeH="0" baseline="0" dirty="0">
                <a:ln>
                  <a:noFill/>
                </a:ln>
                <a:effectLst/>
                <a:latin typeface="Comic Sans MS" pitchFamily="66" charset="0"/>
                <a:ea typeface="Calibri" pitchFamily="34" charset="0"/>
                <a:cs typeface="Courier New" pitchFamily="49" charset="0"/>
              </a:rPr>
              <a:t>.</a:t>
            </a:r>
            <a:endParaRPr kumimoji="0" lang="en-US" sz="1600" b="1" i="0" u="none" strike="noStrike" cap="none" normalizeH="0" baseline="0" dirty="0">
              <a:ln>
                <a:noFill/>
              </a:ln>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omic Sans MS" pitchFamily="66" charset="0"/>
              <a:ea typeface="Calibri" pitchFamily="34" charset="0"/>
              <a:cs typeface="CMR1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omic Sans MS" pitchFamily="66" charset="0"/>
              <a:ea typeface="Calibri" pitchFamily="34" charset="0"/>
              <a:cs typeface="CMR12"/>
            </a:endParaRPr>
          </a:p>
          <a:p>
            <a:pPr lvl="0" eaLnBrk="0" fontAlgn="base" hangingPunct="0">
              <a:spcBef>
                <a:spcPct val="0"/>
              </a:spcBef>
              <a:spcAft>
                <a:spcPct val="0"/>
              </a:spcAft>
            </a:pPr>
            <a:r>
              <a:rPr lang="en-US" sz="1600" dirty="0">
                <a:solidFill>
                  <a:srgbClr val="FF0000"/>
                </a:solidFill>
                <a:latin typeface="Symbol" pitchFamily="18" charset="2"/>
              </a:rPr>
              <a:t>· </a:t>
            </a:r>
            <a:r>
              <a:rPr lang="en-US" sz="1600" b="1" dirty="0">
                <a:solidFill>
                  <a:srgbClr val="0000CC"/>
                </a:solidFill>
                <a:latin typeface="Comic Sans MS" pitchFamily="66" charset="0"/>
                <a:cs typeface="Arial" pitchFamily="34" charset="0"/>
              </a:rPr>
              <a:t>Radiative decay </a:t>
            </a:r>
            <a:r>
              <a:rPr lang="en-US" sz="1600" dirty="0">
                <a:latin typeface="Comic Sans MS" pitchFamily="66" charset="0"/>
                <a:cs typeface="Arial" pitchFamily="34" charset="0"/>
              </a:rPr>
              <a:t>width of </a:t>
            </a:r>
            <a:r>
              <a:rPr lang="en-US" sz="1600" b="1" dirty="0">
                <a:latin typeface="Comic Sans MS" pitchFamily="66" charset="0"/>
                <a:cs typeface="Arial" pitchFamily="34" charset="0"/>
              </a:rPr>
              <a:t>neutral baryons </a:t>
            </a:r>
            <a:r>
              <a:rPr lang="en-US" sz="1600" dirty="0">
                <a:latin typeface="Comic Sans MS" pitchFamily="66" charset="0"/>
                <a:cs typeface="Arial" pitchFamily="34" charset="0"/>
              </a:rPr>
              <a:t>may be extracted from </a:t>
            </a:r>
          </a:p>
          <a:p>
            <a:pPr lvl="0" eaLnBrk="0" fontAlgn="base" hangingPunct="0">
              <a:spcBef>
                <a:spcPct val="0"/>
              </a:spcBef>
              <a:spcAft>
                <a:spcPct val="0"/>
              </a:spcAft>
              <a:buFont typeface="Symbol"/>
              <a:buChar char=" "/>
            </a:pPr>
            <a:r>
              <a:rPr lang="en-US" sz="1600" b="1" dirty="0">
                <a:solidFill>
                  <a:srgbClr val="0033CC"/>
                </a:solidFill>
                <a:latin typeface="Symbol" pitchFamily="18" charset="2"/>
                <a:cs typeface="Arial" pitchFamily="34" charset="0"/>
              </a:rPr>
              <a:t>  </a:t>
            </a:r>
            <a:r>
              <a:rPr lang="en-US" b="1" dirty="0">
                <a:solidFill>
                  <a:srgbClr val="0000CC"/>
                </a:solidFill>
                <a:latin typeface="Symbol" pitchFamily="18" charset="2"/>
                <a:cs typeface="Arial" pitchFamily="34" charset="0"/>
              </a:rPr>
              <a:t>p</a:t>
            </a:r>
            <a:r>
              <a:rPr lang="en-US" baseline="30000" dirty="0">
                <a:solidFill>
                  <a:srgbClr val="0000CC"/>
                </a:solidFill>
                <a:latin typeface="Symbol" panose="05050102010706020507" pitchFamily="18" charset="2"/>
                <a:cs typeface="Arial" pitchFamily="34" charset="0"/>
              </a:rPr>
              <a:t>-</a:t>
            </a:r>
            <a:r>
              <a:rPr lang="en-US" sz="1600" dirty="0">
                <a:latin typeface="Comic Sans MS" pitchFamily="66" charset="0"/>
                <a:cs typeface="Arial" pitchFamily="34" charset="0"/>
              </a:rPr>
              <a:t> </a:t>
            </a:r>
            <a:r>
              <a:rPr lang="en-US" sz="1200" dirty="0">
                <a:latin typeface="Comic Sans MS" pitchFamily="66" charset="0"/>
                <a:cs typeface="Arial" pitchFamily="34" charset="0"/>
              </a:rPr>
              <a:t>&amp;</a:t>
            </a:r>
            <a:r>
              <a:rPr lang="en-US" sz="1600" dirty="0">
                <a:latin typeface="Comic Sans MS" pitchFamily="66" charset="0"/>
                <a:cs typeface="Arial" pitchFamily="34" charset="0"/>
              </a:rPr>
              <a:t> </a:t>
            </a:r>
            <a:r>
              <a:rPr lang="en-US" b="1" dirty="0">
                <a:solidFill>
                  <a:srgbClr val="0000CC"/>
                </a:solidFill>
                <a:latin typeface="Symbol" pitchFamily="18" charset="2"/>
                <a:cs typeface="Arial" pitchFamily="34" charset="0"/>
              </a:rPr>
              <a:t>p</a:t>
            </a:r>
            <a:r>
              <a:rPr lang="en-US" b="1" baseline="30000" dirty="0">
                <a:solidFill>
                  <a:srgbClr val="0000CC"/>
                </a:solidFill>
                <a:latin typeface="Comic Sans MS" pitchFamily="66" charset="0"/>
                <a:cs typeface="Arial" pitchFamily="34" charset="0"/>
              </a:rPr>
              <a:t>0</a:t>
            </a:r>
            <a:r>
              <a:rPr lang="en-US" dirty="0">
                <a:latin typeface="Comic Sans MS" pitchFamily="66" charset="0"/>
                <a:cs typeface="Arial" pitchFamily="34" charset="0"/>
              </a:rPr>
              <a:t> </a:t>
            </a:r>
            <a:r>
              <a:rPr lang="en-US" sz="1600" dirty="0">
                <a:latin typeface="Comic Sans MS" pitchFamily="66" charset="0"/>
                <a:cs typeface="Arial" pitchFamily="34" charset="0"/>
              </a:rPr>
              <a:t>photoproduction off </a:t>
            </a:r>
            <a:r>
              <a:rPr lang="en-US" sz="1600" b="1" dirty="0">
                <a:solidFill>
                  <a:srgbClr val="0000CC"/>
                </a:solidFill>
                <a:latin typeface="Comic Sans MS" pitchFamily="66" charset="0"/>
                <a:cs typeface="Arial" pitchFamily="34" charset="0"/>
              </a:rPr>
              <a:t>neutron</a:t>
            </a:r>
            <a:r>
              <a:rPr lang="en-US" sz="1600" dirty="0">
                <a:latin typeface="Comic Sans MS" pitchFamily="66" charset="0"/>
                <a:cs typeface="Arial" pitchFamily="34" charset="0"/>
              </a:rPr>
              <a:t>, which involves </a:t>
            </a:r>
          </a:p>
          <a:p>
            <a:pPr lvl="0" eaLnBrk="0" fontAlgn="base" hangingPunct="0">
              <a:spcBef>
                <a:spcPct val="0"/>
              </a:spcBef>
              <a:spcAft>
                <a:spcPct val="0"/>
              </a:spcAft>
              <a:buFont typeface="Symbol"/>
              <a:buChar char=" "/>
            </a:pPr>
            <a:r>
              <a:rPr lang="en-US" sz="1600" b="1" dirty="0">
                <a:solidFill>
                  <a:srgbClr val="0000CC"/>
                </a:solidFill>
                <a:latin typeface="Comic Sans MS" pitchFamily="66" charset="0"/>
                <a:cs typeface="Arial" pitchFamily="34" charset="0"/>
              </a:rPr>
              <a:t> </a:t>
            </a:r>
            <a:r>
              <a:rPr lang="en-US" sz="1600" b="1" dirty="0">
                <a:solidFill>
                  <a:srgbClr val="00B800"/>
                </a:solidFill>
                <a:latin typeface="Comic Sans MS" pitchFamily="66" charset="0"/>
                <a:cs typeface="Arial" pitchFamily="34" charset="0"/>
              </a:rPr>
              <a:t>bound neutron target</a:t>
            </a:r>
            <a:r>
              <a:rPr lang="en-US" sz="1600" dirty="0">
                <a:solidFill>
                  <a:srgbClr val="00B800"/>
                </a:solidFill>
                <a:latin typeface="Comic Sans MS" pitchFamily="66" charset="0"/>
                <a:cs typeface="Arial" pitchFamily="34" charset="0"/>
              </a:rPr>
              <a:t> </a:t>
            </a:r>
            <a:r>
              <a:rPr lang="en-US" sz="1600" dirty="0">
                <a:latin typeface="Comic Sans MS" pitchFamily="66" charset="0"/>
                <a:cs typeface="Arial" pitchFamily="34" charset="0"/>
              </a:rPr>
              <a:t>&amp; needs use of </a:t>
            </a:r>
          </a:p>
          <a:p>
            <a:pPr lvl="0" eaLnBrk="0" fontAlgn="base" hangingPunct="0">
              <a:spcBef>
                <a:spcPct val="0"/>
              </a:spcBef>
              <a:spcAft>
                <a:spcPct val="0"/>
              </a:spcAft>
              <a:buFont typeface="Symbol"/>
              <a:buChar char=" "/>
            </a:pPr>
            <a:r>
              <a:rPr lang="en-US" sz="1600" b="1" dirty="0">
                <a:solidFill>
                  <a:srgbClr val="0000FF"/>
                </a:solidFill>
                <a:latin typeface="Comic Sans MS" pitchFamily="66" charset="0"/>
                <a:cs typeface="Arial" pitchFamily="34" charset="0"/>
              </a:rPr>
              <a:t> </a:t>
            </a:r>
            <a:r>
              <a:rPr lang="en-US" sz="1600" b="1" dirty="0">
                <a:solidFill>
                  <a:srgbClr val="0000CC"/>
                </a:solidFill>
                <a:latin typeface="Comic Sans MS" pitchFamily="66" charset="0"/>
                <a:cs typeface="Arial" pitchFamily="34" charset="0"/>
              </a:rPr>
              <a:t>model</a:t>
            </a:r>
            <a:r>
              <a:rPr lang="en-US" sz="1600" b="1" dirty="0">
                <a:latin typeface="Comic Sans MS" pitchFamily="66" charset="0"/>
                <a:cs typeface="Arial" pitchFamily="34" charset="0"/>
              </a:rPr>
              <a:t>-</a:t>
            </a:r>
            <a:r>
              <a:rPr lang="en-US" sz="1600" b="1" dirty="0">
                <a:solidFill>
                  <a:srgbClr val="0000CC"/>
                </a:solidFill>
                <a:latin typeface="Comic Sans MS" pitchFamily="66" charset="0"/>
                <a:cs typeface="Arial" pitchFamily="34" charset="0"/>
              </a:rPr>
              <a:t>dependent nuclear </a:t>
            </a:r>
            <a:r>
              <a:rPr lang="en-US" sz="1600" dirty="0">
                <a:latin typeface="Comic Sans MS" pitchFamily="66" charset="0"/>
                <a:cs typeface="Arial" pitchFamily="34" charset="0"/>
              </a:rPr>
              <a:t>(</a:t>
            </a:r>
            <a:r>
              <a:rPr lang="en-US" sz="1600" b="1" dirty="0">
                <a:solidFill>
                  <a:srgbClr val="FF0000"/>
                </a:solidFill>
                <a:latin typeface="Comic Sans MS" pitchFamily="66" charset="0"/>
                <a:cs typeface="Arial" pitchFamily="34" charset="0"/>
              </a:rPr>
              <a:t>FSI</a:t>
            </a:r>
            <a:r>
              <a:rPr lang="en-US" sz="1600" dirty="0">
                <a:latin typeface="Comic Sans MS" pitchFamily="66" charset="0"/>
                <a:cs typeface="Arial" pitchFamily="34" charset="0"/>
              </a:rPr>
              <a:t>)</a:t>
            </a:r>
            <a:r>
              <a:rPr lang="en-US" sz="1600" b="1" dirty="0">
                <a:solidFill>
                  <a:srgbClr val="0000FF"/>
                </a:solidFill>
                <a:latin typeface="Comic Sans MS" pitchFamily="66" charset="0"/>
                <a:cs typeface="Arial" pitchFamily="34" charset="0"/>
              </a:rPr>
              <a:t> </a:t>
            </a:r>
            <a:r>
              <a:rPr lang="en-US" sz="1600" b="1" dirty="0">
                <a:solidFill>
                  <a:srgbClr val="0000CC"/>
                </a:solidFill>
                <a:latin typeface="Comic Sans MS" pitchFamily="66" charset="0"/>
                <a:cs typeface="Arial" pitchFamily="34" charset="0"/>
              </a:rPr>
              <a:t>corrections</a:t>
            </a:r>
            <a:r>
              <a:rPr lang="en-US" sz="1600" b="1" dirty="0">
                <a:latin typeface="Comic Sans MS" pitchFamily="66" charset="0"/>
                <a:cs typeface="Arial" pitchFamily="34" charset="0"/>
              </a:rPr>
              <a:t>.</a:t>
            </a:r>
            <a:endParaRPr lang="en-US" sz="1600" dirty="0">
              <a:latin typeface="Comic Sans MS" pitchFamily="66" charset="0"/>
              <a:cs typeface="Arial" pitchFamily="34" charset="0"/>
            </a:endParaRPr>
          </a:p>
        </p:txBody>
      </p:sp>
      <p:sp>
        <p:nvSpPr>
          <p:cNvPr id="14" name="Rectangle 13"/>
          <p:cNvSpPr/>
          <p:nvPr/>
        </p:nvSpPr>
        <p:spPr>
          <a:xfrm>
            <a:off x="3200400" y="2969293"/>
            <a:ext cx="5257800" cy="253916"/>
          </a:xfrm>
          <a:prstGeom prst="rect">
            <a:avLst/>
          </a:prstGeom>
          <a:solidFill>
            <a:schemeClr val="bg1"/>
          </a:solidFill>
          <a:ln>
            <a:solidFill>
              <a:schemeClr val="bg1"/>
            </a:solidFill>
          </a:ln>
        </p:spPr>
        <p:txBody>
          <a:bodyPr wrap="square">
            <a:spAutoFit/>
          </a:bodyPr>
          <a:lstStyle/>
          <a:p>
            <a:pPr algn="r"/>
            <a:r>
              <a:rPr lang="en-US" sz="1050" dirty="0">
                <a:highlight>
                  <a:srgbClr val="FFFF00"/>
                </a:highlight>
                <a:latin typeface="Comic Sans MS" pitchFamily="66" charset="0"/>
                <a:ea typeface="Calibri" pitchFamily="34" charset="0"/>
                <a:cs typeface="CMR12"/>
              </a:rPr>
              <a:t> K.M. Watson, Phys Rev </a:t>
            </a:r>
            <a:r>
              <a:rPr lang="en-US" sz="1050" b="1" dirty="0">
                <a:highlight>
                  <a:srgbClr val="FFFF00"/>
                </a:highlight>
                <a:latin typeface="Comic Sans MS" pitchFamily="66" charset="0"/>
                <a:ea typeface="Calibri" pitchFamily="34" charset="0"/>
                <a:cs typeface="CMR12"/>
              </a:rPr>
              <a:t>95</a:t>
            </a:r>
            <a:r>
              <a:rPr lang="en-US" sz="1050" dirty="0">
                <a:highlight>
                  <a:srgbClr val="FFFF00"/>
                </a:highlight>
                <a:latin typeface="Comic Sans MS" pitchFamily="66" charset="0"/>
                <a:ea typeface="Calibri" pitchFamily="34" charset="0"/>
                <a:cs typeface="CMR12"/>
              </a:rPr>
              <a:t>, 228 (1954);  R.L. Walker, Phys Rev </a:t>
            </a:r>
            <a:r>
              <a:rPr lang="en-US" sz="1050" b="1" dirty="0">
                <a:highlight>
                  <a:srgbClr val="FFFF00"/>
                </a:highlight>
                <a:latin typeface="Comic Sans MS" pitchFamily="66" charset="0"/>
                <a:ea typeface="Calibri" pitchFamily="34" charset="0"/>
                <a:cs typeface="CMR12"/>
              </a:rPr>
              <a:t>182</a:t>
            </a:r>
            <a:r>
              <a:rPr lang="en-US" sz="1050" dirty="0">
                <a:highlight>
                  <a:srgbClr val="FFFF00"/>
                </a:highlight>
                <a:latin typeface="Comic Sans MS" pitchFamily="66" charset="0"/>
                <a:ea typeface="Calibri" pitchFamily="34" charset="0"/>
                <a:cs typeface="CMR12"/>
              </a:rPr>
              <a:t>, 1729 (1969) </a:t>
            </a:r>
            <a:endParaRPr lang="en-US" sz="1050" dirty="0">
              <a:highlight>
                <a:srgbClr val="FFFF00"/>
              </a:highlight>
            </a:endParaRPr>
          </a:p>
        </p:txBody>
      </p:sp>
      <p:sp>
        <p:nvSpPr>
          <p:cNvPr id="12" name="Rounded Rectangle 11"/>
          <p:cNvSpPr/>
          <p:nvPr/>
        </p:nvSpPr>
        <p:spPr>
          <a:xfrm>
            <a:off x="685800" y="4876800"/>
            <a:ext cx="7467600" cy="1371600"/>
          </a:xfrm>
          <a:prstGeom prst="roundRect">
            <a:avLst/>
          </a:prstGeom>
          <a:no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429000" y="5943919"/>
            <a:ext cx="4572000" cy="253916"/>
          </a:xfrm>
          <a:prstGeom prst="rect">
            <a:avLst/>
          </a:prstGeom>
          <a:solidFill>
            <a:schemeClr val="bg1"/>
          </a:solidFill>
          <a:ln>
            <a:solidFill>
              <a:schemeClr val="bg1"/>
            </a:solidFill>
          </a:ln>
        </p:spPr>
        <p:txBody>
          <a:bodyPr wrap="square">
            <a:spAutoFit/>
          </a:bodyPr>
          <a:lstStyle/>
          <a:p>
            <a:pPr algn="r"/>
            <a:r>
              <a:rPr lang="en-US" sz="1050" dirty="0">
                <a:highlight>
                  <a:srgbClr val="FFFF00"/>
                </a:highlight>
                <a:latin typeface="Comic Sans MS" pitchFamily="66" charset="0"/>
                <a:ea typeface="Calibri" pitchFamily="34" charset="0"/>
                <a:cs typeface="CMR12"/>
              </a:rPr>
              <a:t> A.B. Migdal, JETP</a:t>
            </a:r>
            <a:r>
              <a:rPr lang="en-US" sz="1050" b="1" dirty="0">
                <a:highlight>
                  <a:srgbClr val="FFFF00"/>
                </a:highlight>
                <a:latin typeface="Comic Sans MS" pitchFamily="66" charset="0"/>
                <a:ea typeface="Calibri" pitchFamily="34" charset="0"/>
                <a:cs typeface="CMR12"/>
              </a:rPr>
              <a:t> 1</a:t>
            </a:r>
            <a:r>
              <a:rPr lang="en-US" sz="1050" dirty="0">
                <a:highlight>
                  <a:srgbClr val="FFFF00"/>
                </a:highlight>
                <a:latin typeface="Comic Sans MS" pitchFamily="66" charset="0"/>
                <a:ea typeface="Calibri" pitchFamily="34" charset="0"/>
                <a:cs typeface="CMR12"/>
              </a:rPr>
              <a:t>, 2 (1955); K.M. Watson, Phys Rev </a:t>
            </a:r>
            <a:r>
              <a:rPr lang="en-US" sz="1050" b="1" dirty="0">
                <a:highlight>
                  <a:srgbClr val="FFFF00"/>
                </a:highlight>
                <a:latin typeface="Comic Sans MS" pitchFamily="66" charset="0"/>
                <a:ea typeface="Calibri" pitchFamily="34" charset="0"/>
                <a:cs typeface="CMR12"/>
              </a:rPr>
              <a:t>95</a:t>
            </a:r>
            <a:r>
              <a:rPr lang="en-US" sz="1050" dirty="0">
                <a:highlight>
                  <a:srgbClr val="FFFF00"/>
                </a:highlight>
                <a:latin typeface="Comic Sans MS" pitchFamily="66" charset="0"/>
                <a:ea typeface="Calibri" pitchFamily="34" charset="0"/>
                <a:cs typeface="CMR12"/>
              </a:rPr>
              <a:t>, 228 (1954) </a:t>
            </a:r>
            <a:endParaRPr lang="en-US" sz="1050" dirty="0">
              <a:highlight>
                <a:srgbClr val="FFFF00"/>
              </a:highlight>
            </a:endParaRPr>
          </a:p>
        </p:txBody>
      </p:sp>
      <p:pic>
        <p:nvPicPr>
          <p:cNvPr id="20" name="Picture 6"/>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400000"/>
                    </a14:imgEffect>
                    <a14:imgEffect>
                      <a14:brightnessContrast bright="20000"/>
                    </a14:imgEffect>
                  </a14:imgLayer>
                </a14:imgProps>
              </a:ext>
            </a:extLst>
          </a:blip>
          <a:srcRect/>
          <a:stretch>
            <a:fillRect/>
          </a:stretch>
        </p:blipFill>
        <p:spPr bwMode="auto">
          <a:xfrm>
            <a:off x="8153400" y="2286000"/>
            <a:ext cx="679546" cy="685800"/>
          </a:xfrm>
          <a:prstGeom prst="rect">
            <a:avLst/>
          </a:prstGeom>
          <a:noFill/>
          <a:ln w="9525">
            <a:noFill/>
            <a:miter lim="800000"/>
            <a:headEnd/>
            <a:tailEnd/>
          </a:ln>
        </p:spPr>
      </p:pic>
      <p:pic>
        <p:nvPicPr>
          <p:cNvPr id="656387"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6543310" y="5257800"/>
            <a:ext cx="586622" cy="685800"/>
          </a:xfrm>
          <a:prstGeom prst="rect">
            <a:avLst/>
          </a:prstGeom>
          <a:noFill/>
          <a:ln w="9525">
            <a:noFill/>
            <a:miter lim="800000"/>
            <a:headEnd/>
            <a:tailEnd/>
          </a:ln>
        </p:spPr>
      </p:pic>
      <p:pic>
        <p:nvPicPr>
          <p:cNvPr id="19" name="Picture 6"/>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rcRect/>
          <a:stretch>
            <a:fillRect/>
          </a:stretch>
        </p:blipFill>
        <p:spPr bwMode="auto">
          <a:xfrm>
            <a:off x="7179521" y="5271786"/>
            <a:ext cx="685801" cy="692113"/>
          </a:xfrm>
          <a:prstGeom prst="rect">
            <a:avLst/>
          </a:prstGeom>
          <a:noFill/>
          <a:ln w="9525">
            <a:noFill/>
            <a:miter lim="800000"/>
            <a:headEnd/>
            <a:tailEnd/>
          </a:ln>
        </p:spPr>
      </p:pic>
      <p:pic>
        <p:nvPicPr>
          <p:cNvPr id="656388"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colorTemperature colorTemp="8800"/>
                    </a14:imgEffect>
                    <a14:imgEffect>
                      <a14:brightnessContrast contrast="20000"/>
                    </a14:imgEffect>
                  </a14:imgLayer>
                </a14:imgProps>
              </a:ext>
            </a:extLst>
          </a:blip>
          <a:srcRect/>
          <a:stretch>
            <a:fillRect/>
          </a:stretch>
        </p:blipFill>
        <p:spPr bwMode="auto">
          <a:xfrm>
            <a:off x="8393331" y="3021304"/>
            <a:ext cx="439615" cy="685800"/>
          </a:xfrm>
          <a:prstGeom prst="rect">
            <a:avLst/>
          </a:prstGeom>
          <a:noFill/>
          <a:ln w="9525">
            <a:noFill/>
            <a:miter lim="800000"/>
            <a:headEnd/>
            <a:tailEnd/>
          </a:ln>
        </p:spPr>
      </p:pic>
    </p:spTree>
    <p:extLst>
      <p:ext uri="{BB962C8B-B14F-4D97-AF65-F5344CB8AC3E}">
        <p14:creationId xmlns:p14="http://schemas.microsoft.com/office/powerpoint/2010/main" val="1036391967"/>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a:xfrm>
            <a:off x="304800" y="0"/>
            <a:ext cx="8839200" cy="1447800"/>
          </a:xfrm>
          <a:solidFill>
            <a:schemeClr val="bg1"/>
          </a:solidFill>
          <a:ln>
            <a:solidFill>
              <a:schemeClr val="bg1"/>
            </a:solidFill>
          </a:ln>
        </p:spPr>
        <p:txBody>
          <a:bodyPr>
            <a:normAutofit fontScale="90000"/>
          </a:bodyPr>
          <a:lstStyle/>
          <a:p>
            <a:pPr>
              <a:defRPr/>
            </a:pPr>
            <a:r>
              <a:rPr lang="de-DE" dirty="0">
                <a:solidFill>
                  <a:srgbClr val="0000FF"/>
                </a:solidFill>
                <a:latin typeface="Monotype Corsiva" pitchFamily="66" charset="0"/>
              </a:rPr>
              <a:t>FSI for </a:t>
            </a:r>
            <a:r>
              <a:rPr lang="en-US" sz="4900" i="1" dirty="0">
                <a:solidFill>
                  <a:srgbClr val="0000FF"/>
                </a:solidFill>
                <a:latin typeface="Symbol" pitchFamily="18" charset="2"/>
              </a:rPr>
              <a:t>g</a:t>
            </a:r>
            <a:r>
              <a:rPr lang="en-US" sz="4900" i="1" dirty="0">
                <a:solidFill>
                  <a:srgbClr val="0000FF"/>
                </a:solidFill>
                <a:latin typeface="Monotype Corsiva" pitchFamily="66" charset="0"/>
              </a:rPr>
              <a:t>d</a:t>
            </a:r>
            <a:r>
              <a:rPr lang="en-US" sz="5400" dirty="0">
                <a:solidFill>
                  <a:srgbClr val="0000FF"/>
                </a:solidFill>
                <a:effectLst>
                  <a:outerShdw blurRad="38100" dist="38100" dir="2700000" algn="tl">
                    <a:srgbClr val="000000">
                      <a:alpha val="43137"/>
                    </a:srgbClr>
                  </a:outerShdw>
                </a:effectLst>
                <a:latin typeface="Freestyle Script" pitchFamily="66" charset="0"/>
                <a:sym typeface="Wingdings" pitchFamily="2" charset="2"/>
              </a:rPr>
              <a:t> </a:t>
            </a:r>
            <a:r>
              <a:rPr lang="en-US" sz="5400" dirty="0">
                <a:solidFill>
                  <a:srgbClr val="0000FF"/>
                </a:solidFill>
                <a:latin typeface="Freestyle Script" pitchFamily="66" charset="0"/>
                <a:sym typeface="Wingdings" pitchFamily="2" charset="2"/>
              </a:rPr>
              <a:t>→</a:t>
            </a:r>
            <a:r>
              <a:rPr lang="de-DE" sz="4900" i="1" dirty="0">
                <a:solidFill>
                  <a:srgbClr val="0000FF"/>
                </a:solidFill>
                <a:latin typeface="Symbol" pitchFamily="18" charset="2"/>
              </a:rPr>
              <a:t>p</a:t>
            </a:r>
            <a:r>
              <a:rPr lang="de-DE" sz="4900" i="1" dirty="0">
                <a:solidFill>
                  <a:srgbClr val="0000FF"/>
                </a:solidFill>
                <a:latin typeface="Monotype Corsiva" pitchFamily="66" charset="0"/>
              </a:rPr>
              <a:t>pN</a:t>
            </a:r>
            <a:r>
              <a:rPr lang="de-DE" sz="6700" dirty="0">
                <a:solidFill>
                  <a:srgbClr val="0000FF"/>
                </a:solidFill>
                <a:latin typeface="Freestyle Script" pitchFamily="66" charset="0"/>
              </a:rPr>
              <a:t>     </a:t>
            </a:r>
            <a:r>
              <a:rPr lang="de-DE" sz="4900" i="1" dirty="0">
                <a:solidFill>
                  <a:srgbClr val="0000FF"/>
                </a:solidFill>
                <a:latin typeface="Symbol" pitchFamily="18" charset="2"/>
              </a:rPr>
              <a:t>g</a:t>
            </a:r>
            <a:r>
              <a:rPr lang="de-DE" sz="4900" i="1" dirty="0">
                <a:solidFill>
                  <a:srgbClr val="0000FF"/>
                </a:solidFill>
                <a:latin typeface="Monotype Corsiva" pitchFamily="66" charset="0"/>
              </a:rPr>
              <a:t>n</a:t>
            </a:r>
            <a:r>
              <a:rPr lang="en-US" sz="5400" dirty="0">
                <a:solidFill>
                  <a:srgbClr val="0000FF"/>
                </a:solidFill>
                <a:effectLst>
                  <a:outerShdw blurRad="38100" dist="38100" dir="2700000" algn="tl">
                    <a:srgbClr val="000000">
                      <a:alpha val="43137"/>
                    </a:srgbClr>
                  </a:outerShdw>
                </a:effectLst>
                <a:latin typeface="Freestyle Script" pitchFamily="66" charset="0"/>
                <a:sym typeface="Wingdings" pitchFamily="2" charset="2"/>
              </a:rPr>
              <a:t> </a:t>
            </a:r>
            <a:r>
              <a:rPr lang="en-US" sz="5400" dirty="0">
                <a:solidFill>
                  <a:srgbClr val="0000FF"/>
                </a:solidFill>
                <a:latin typeface="Freestyle Script" pitchFamily="66" charset="0"/>
                <a:sym typeface="Wingdings" pitchFamily="2" charset="2"/>
              </a:rPr>
              <a:t>→</a:t>
            </a:r>
            <a:r>
              <a:rPr lang="de-DE" sz="4900" i="1" dirty="0">
                <a:solidFill>
                  <a:srgbClr val="0000FF"/>
                </a:solidFill>
                <a:latin typeface="Symbol" pitchFamily="18" charset="2"/>
              </a:rPr>
              <a:t>p</a:t>
            </a:r>
            <a:r>
              <a:rPr lang="de-DE" sz="4900" i="1" dirty="0">
                <a:solidFill>
                  <a:srgbClr val="0000FF"/>
                </a:solidFill>
                <a:latin typeface="Monotype Corsiva" pitchFamily="66" charset="0"/>
              </a:rPr>
              <a:t>N</a:t>
            </a:r>
            <a:r>
              <a:rPr lang="de-DE" sz="6700" dirty="0">
                <a:solidFill>
                  <a:srgbClr val="0000FF"/>
                </a:solidFill>
                <a:latin typeface="Freestyle Script" pitchFamily="66" charset="0"/>
              </a:rPr>
              <a:t> </a:t>
            </a:r>
            <a:br>
              <a:rPr lang="de-DE" sz="3200" dirty="0">
                <a:solidFill>
                  <a:srgbClr val="0000FF"/>
                </a:solidFill>
                <a:latin typeface="Comic Sans MS" pitchFamily="66" charset="0"/>
              </a:rPr>
            </a:br>
            <a:r>
              <a:rPr lang="en-US" sz="1600" dirty="0">
                <a:solidFill>
                  <a:srgbClr val="0000FF"/>
                </a:solidFill>
                <a:highlight>
                  <a:srgbClr val="FFFF00"/>
                </a:highlight>
                <a:latin typeface="+mn-lt"/>
                <a:sym typeface="Wingdings" pitchFamily="2" charset="2"/>
              </a:rPr>
              <a:t>V. Tarasov, A. Kudryavtsev, W. Briscoe, H. Gao, IS, Phys Rev C </a:t>
            </a:r>
            <a:r>
              <a:rPr lang="en-US" sz="1600" b="1" dirty="0">
                <a:solidFill>
                  <a:srgbClr val="0000FF"/>
                </a:solidFill>
                <a:highlight>
                  <a:srgbClr val="FFFF00"/>
                </a:highlight>
                <a:latin typeface="+mn-lt"/>
                <a:sym typeface="Wingdings" pitchFamily="2" charset="2"/>
              </a:rPr>
              <a:t>84,</a:t>
            </a:r>
            <a:r>
              <a:rPr lang="en-US" sz="1600" dirty="0">
                <a:solidFill>
                  <a:srgbClr val="0000FF"/>
                </a:solidFill>
                <a:highlight>
                  <a:srgbClr val="FFFF00"/>
                </a:highlight>
                <a:latin typeface="+mn-lt"/>
                <a:sym typeface="Wingdings" pitchFamily="2" charset="2"/>
              </a:rPr>
              <a:t> 035203 (2011)</a:t>
            </a:r>
            <a:br>
              <a:rPr lang="en-US" sz="1600" dirty="0">
                <a:solidFill>
                  <a:srgbClr val="0000FF"/>
                </a:solidFill>
                <a:highlight>
                  <a:srgbClr val="FFFF00"/>
                </a:highlight>
                <a:latin typeface="+mn-lt"/>
                <a:sym typeface="Wingdings" pitchFamily="2" charset="2"/>
              </a:rPr>
            </a:br>
            <a:r>
              <a:rPr lang="en-US" sz="1600" dirty="0">
                <a:solidFill>
                  <a:srgbClr val="0000FF"/>
                </a:solidFill>
                <a:highlight>
                  <a:srgbClr val="FFFF00"/>
                </a:highlight>
                <a:latin typeface="+mn-lt"/>
                <a:sym typeface="Wingdings" pitchFamily="2" charset="2"/>
              </a:rPr>
              <a:t>V. Tarasov, A. Kudryavtsev, W. Briscoe, B. Krusche, IS, M. Ostrick, </a:t>
            </a:r>
            <a:r>
              <a:rPr lang="en-US" sz="1600" dirty="0">
                <a:solidFill>
                  <a:srgbClr val="0000FF"/>
                </a:solidFill>
                <a:highlight>
                  <a:srgbClr val="FFFF00"/>
                </a:highlight>
                <a:latin typeface="+mn-lt"/>
              </a:rPr>
              <a:t>Phys At </a:t>
            </a:r>
            <a:r>
              <a:rPr lang="en-US" sz="1600" dirty="0" err="1">
                <a:solidFill>
                  <a:srgbClr val="0000FF"/>
                </a:solidFill>
                <a:highlight>
                  <a:srgbClr val="FFFF00"/>
                </a:highlight>
                <a:latin typeface="+mn-lt"/>
              </a:rPr>
              <a:t>Nucl</a:t>
            </a:r>
            <a:r>
              <a:rPr lang="en-US" sz="1600" dirty="0">
                <a:solidFill>
                  <a:srgbClr val="0000FF"/>
                </a:solidFill>
                <a:highlight>
                  <a:srgbClr val="FFFF00"/>
                </a:highlight>
                <a:latin typeface="+mn-lt"/>
              </a:rPr>
              <a:t> </a:t>
            </a:r>
            <a:r>
              <a:rPr lang="en-US" sz="1600" b="1" dirty="0">
                <a:solidFill>
                  <a:srgbClr val="0000FF"/>
                </a:solidFill>
                <a:highlight>
                  <a:srgbClr val="FFFF00"/>
                </a:highlight>
                <a:latin typeface="+mn-lt"/>
              </a:rPr>
              <a:t>79</a:t>
            </a:r>
            <a:r>
              <a:rPr lang="en-US" sz="1600" dirty="0">
                <a:solidFill>
                  <a:srgbClr val="0000FF"/>
                </a:solidFill>
                <a:highlight>
                  <a:srgbClr val="FFFF00"/>
                </a:highlight>
                <a:latin typeface="+mn-lt"/>
              </a:rPr>
              <a:t>, 216 (2016)</a:t>
            </a:r>
            <a:endParaRPr lang="de-DE" sz="1600" dirty="0">
              <a:solidFill>
                <a:srgbClr val="0000FF"/>
              </a:solidFill>
              <a:highlight>
                <a:srgbClr val="FFFF00"/>
              </a:highlight>
              <a:latin typeface="+mn-lt"/>
            </a:endParaRPr>
          </a:p>
        </p:txBody>
      </p:sp>
      <p:sp>
        <p:nvSpPr>
          <p:cNvPr id="22536" name="Text Box 3"/>
          <p:cNvSpPr txBox="1">
            <a:spLocks noChangeArrowheads="1"/>
          </p:cNvSpPr>
          <p:nvPr/>
        </p:nvSpPr>
        <p:spPr bwMode="auto">
          <a:xfrm>
            <a:off x="2039938" y="2833688"/>
            <a:ext cx="184150" cy="396875"/>
          </a:xfrm>
          <a:prstGeom prst="rect">
            <a:avLst/>
          </a:prstGeom>
          <a:noFill/>
          <a:ln w="9525">
            <a:noFill/>
            <a:miter lim="800000"/>
            <a:headEnd/>
            <a:tailEnd/>
          </a:ln>
        </p:spPr>
        <p:txBody>
          <a:bodyPr wrap="none">
            <a:spAutoFit/>
          </a:bodyPr>
          <a:lstStyle/>
          <a:p>
            <a:endParaRPr lang="en-US" sz="2000" dirty="0">
              <a:solidFill>
                <a:schemeClr val="tx1"/>
              </a:solidFill>
              <a:latin typeface="Times New Roman" pitchFamily="18" charset="0"/>
            </a:endParaRPr>
          </a:p>
        </p:txBody>
      </p:sp>
      <p:sp>
        <p:nvSpPr>
          <p:cNvPr id="22537" name="Text Box 4"/>
          <p:cNvSpPr txBox="1">
            <a:spLocks noChangeArrowheads="1"/>
          </p:cNvSpPr>
          <p:nvPr/>
        </p:nvSpPr>
        <p:spPr bwMode="auto">
          <a:xfrm>
            <a:off x="2574925" y="3730625"/>
            <a:ext cx="184150" cy="519113"/>
          </a:xfrm>
          <a:prstGeom prst="rect">
            <a:avLst/>
          </a:prstGeom>
          <a:noFill/>
          <a:ln w="9525">
            <a:noFill/>
            <a:miter lim="800000"/>
            <a:headEnd/>
            <a:tailEnd/>
          </a:ln>
        </p:spPr>
        <p:txBody>
          <a:bodyPr wrap="none">
            <a:spAutoFit/>
          </a:bodyPr>
          <a:lstStyle/>
          <a:p>
            <a:endParaRPr lang="en-US" dirty="0"/>
          </a:p>
        </p:txBody>
      </p:sp>
      <p:sp>
        <p:nvSpPr>
          <p:cNvPr id="22538" name="Text Box 5"/>
          <p:cNvSpPr txBox="1">
            <a:spLocks noChangeArrowheads="1"/>
          </p:cNvSpPr>
          <p:nvPr/>
        </p:nvSpPr>
        <p:spPr bwMode="auto">
          <a:xfrm>
            <a:off x="4937125" y="4098925"/>
            <a:ext cx="184150" cy="946150"/>
          </a:xfrm>
          <a:prstGeom prst="rect">
            <a:avLst/>
          </a:prstGeom>
          <a:noFill/>
          <a:ln w="9525">
            <a:noFill/>
            <a:miter lim="800000"/>
            <a:headEnd/>
            <a:tailEnd/>
          </a:ln>
        </p:spPr>
        <p:txBody>
          <a:bodyPr wrap="none">
            <a:spAutoFit/>
          </a:bodyPr>
          <a:lstStyle/>
          <a:p>
            <a:endParaRPr lang="en-US" dirty="0">
              <a:latin typeface="Symbol" pitchFamily="18" charset="2"/>
            </a:endParaRPr>
          </a:p>
          <a:p>
            <a:endParaRPr lang="en-US" dirty="0"/>
          </a:p>
        </p:txBody>
      </p:sp>
      <p:sp>
        <p:nvSpPr>
          <p:cNvPr id="22539" name="Text Box 6"/>
          <p:cNvSpPr txBox="1">
            <a:spLocks noChangeArrowheads="1"/>
          </p:cNvSpPr>
          <p:nvPr/>
        </p:nvSpPr>
        <p:spPr bwMode="auto">
          <a:xfrm>
            <a:off x="1736725" y="5407025"/>
            <a:ext cx="184150" cy="519113"/>
          </a:xfrm>
          <a:prstGeom prst="rect">
            <a:avLst/>
          </a:prstGeom>
          <a:noFill/>
          <a:ln w="9525">
            <a:noFill/>
            <a:miter lim="800000"/>
            <a:headEnd/>
            <a:tailEnd/>
          </a:ln>
        </p:spPr>
        <p:txBody>
          <a:bodyPr wrap="none">
            <a:spAutoFit/>
          </a:bodyPr>
          <a:lstStyle/>
          <a:p>
            <a:endParaRPr lang="en-US" dirty="0"/>
          </a:p>
        </p:txBody>
      </p:sp>
      <p:sp>
        <p:nvSpPr>
          <p:cNvPr id="22540" name="Text Box 7"/>
          <p:cNvSpPr txBox="1">
            <a:spLocks noChangeArrowheads="1"/>
          </p:cNvSpPr>
          <p:nvPr/>
        </p:nvSpPr>
        <p:spPr bwMode="auto">
          <a:xfrm>
            <a:off x="1050925" y="6016625"/>
            <a:ext cx="184150" cy="519113"/>
          </a:xfrm>
          <a:prstGeom prst="rect">
            <a:avLst/>
          </a:prstGeom>
          <a:noFill/>
          <a:ln w="9525">
            <a:noFill/>
            <a:miter lim="800000"/>
            <a:headEnd/>
            <a:tailEnd/>
          </a:ln>
        </p:spPr>
        <p:txBody>
          <a:bodyPr wrap="none">
            <a:spAutoFit/>
          </a:bodyPr>
          <a:lstStyle/>
          <a:p>
            <a:endParaRPr lang="en-US" dirty="0"/>
          </a:p>
        </p:txBody>
      </p:sp>
      <p:sp>
        <p:nvSpPr>
          <p:cNvPr id="22541" name="Text Box 8"/>
          <p:cNvSpPr txBox="1">
            <a:spLocks noChangeArrowheads="1"/>
          </p:cNvSpPr>
          <p:nvPr/>
        </p:nvSpPr>
        <p:spPr bwMode="auto">
          <a:xfrm>
            <a:off x="7296150" y="6613525"/>
            <a:ext cx="184150" cy="244475"/>
          </a:xfrm>
          <a:prstGeom prst="rect">
            <a:avLst/>
          </a:prstGeom>
          <a:noFill/>
          <a:ln w="9525">
            <a:noFill/>
            <a:miter lim="800000"/>
            <a:headEnd/>
            <a:tailEnd/>
          </a:ln>
        </p:spPr>
        <p:txBody>
          <a:bodyPr wrap="none">
            <a:spAutoFit/>
          </a:bodyPr>
          <a:lstStyle/>
          <a:p>
            <a:endParaRPr lang="en-US" sz="1000" b="1" dirty="0">
              <a:solidFill>
                <a:schemeClr val="tx1"/>
              </a:solidFill>
            </a:endParaRPr>
          </a:p>
        </p:txBody>
      </p:sp>
      <p:sp>
        <p:nvSpPr>
          <p:cNvPr id="22542" name="Text Box 9"/>
          <p:cNvSpPr txBox="1">
            <a:spLocks noChangeArrowheads="1"/>
          </p:cNvSpPr>
          <p:nvPr/>
        </p:nvSpPr>
        <p:spPr bwMode="auto">
          <a:xfrm>
            <a:off x="7505700" y="6613525"/>
            <a:ext cx="184150" cy="244475"/>
          </a:xfrm>
          <a:prstGeom prst="rect">
            <a:avLst/>
          </a:prstGeom>
          <a:noFill/>
          <a:ln w="9525">
            <a:noFill/>
            <a:miter lim="800000"/>
            <a:headEnd/>
            <a:tailEnd/>
          </a:ln>
        </p:spPr>
        <p:txBody>
          <a:bodyPr wrap="none">
            <a:spAutoFit/>
          </a:bodyPr>
          <a:lstStyle/>
          <a:p>
            <a:endParaRPr lang="en-US" sz="1000" b="1" dirty="0">
              <a:solidFill>
                <a:schemeClr val="tx1"/>
              </a:solidFill>
            </a:endParaRPr>
          </a:p>
        </p:txBody>
      </p:sp>
      <p:sp>
        <p:nvSpPr>
          <p:cNvPr id="22543" name="Text Box 10"/>
          <p:cNvSpPr txBox="1">
            <a:spLocks noChangeArrowheads="1"/>
          </p:cNvSpPr>
          <p:nvPr/>
        </p:nvSpPr>
        <p:spPr bwMode="auto">
          <a:xfrm>
            <a:off x="7464425" y="6613525"/>
            <a:ext cx="184150" cy="244475"/>
          </a:xfrm>
          <a:prstGeom prst="rect">
            <a:avLst/>
          </a:prstGeom>
          <a:noFill/>
          <a:ln w="9525">
            <a:noFill/>
            <a:miter lim="800000"/>
            <a:headEnd/>
            <a:tailEnd/>
          </a:ln>
        </p:spPr>
        <p:txBody>
          <a:bodyPr wrap="none">
            <a:spAutoFit/>
          </a:bodyPr>
          <a:lstStyle/>
          <a:p>
            <a:endParaRPr lang="en-US" sz="1000" b="1" dirty="0">
              <a:solidFill>
                <a:schemeClr val="tx1"/>
              </a:solidFill>
            </a:endParaRPr>
          </a:p>
        </p:txBody>
      </p:sp>
      <p:sp>
        <p:nvSpPr>
          <p:cNvPr id="22544" name="Text Box 11"/>
          <p:cNvSpPr txBox="1">
            <a:spLocks noChangeArrowheads="1"/>
          </p:cNvSpPr>
          <p:nvPr/>
        </p:nvSpPr>
        <p:spPr bwMode="auto">
          <a:xfrm>
            <a:off x="974725" y="3044825"/>
            <a:ext cx="184150" cy="519113"/>
          </a:xfrm>
          <a:prstGeom prst="rect">
            <a:avLst/>
          </a:prstGeom>
          <a:noFill/>
          <a:ln w="9525">
            <a:noFill/>
            <a:miter lim="800000"/>
            <a:headEnd/>
            <a:tailEnd/>
          </a:ln>
        </p:spPr>
        <p:txBody>
          <a:bodyPr wrap="none">
            <a:spAutoFit/>
          </a:bodyPr>
          <a:lstStyle/>
          <a:p>
            <a:endParaRPr lang="en-US" dirty="0"/>
          </a:p>
        </p:txBody>
      </p:sp>
      <p:sp>
        <p:nvSpPr>
          <p:cNvPr id="22546" name="Text Box 13"/>
          <p:cNvSpPr txBox="1">
            <a:spLocks noChangeArrowheads="1"/>
          </p:cNvSpPr>
          <p:nvPr/>
        </p:nvSpPr>
        <p:spPr bwMode="auto">
          <a:xfrm>
            <a:off x="1965325" y="4035425"/>
            <a:ext cx="184150" cy="519113"/>
          </a:xfrm>
          <a:prstGeom prst="rect">
            <a:avLst/>
          </a:prstGeom>
          <a:noFill/>
          <a:ln w="9525">
            <a:noFill/>
            <a:miter lim="800000"/>
            <a:headEnd/>
            <a:tailEnd/>
          </a:ln>
        </p:spPr>
        <p:txBody>
          <a:bodyPr wrap="none">
            <a:spAutoFit/>
          </a:bodyPr>
          <a:lstStyle/>
          <a:p>
            <a:endParaRPr lang="en-US" dirty="0"/>
          </a:p>
        </p:txBody>
      </p:sp>
      <p:sp>
        <p:nvSpPr>
          <p:cNvPr id="22547" name="Text Box 14"/>
          <p:cNvSpPr txBox="1">
            <a:spLocks noChangeArrowheads="1"/>
          </p:cNvSpPr>
          <p:nvPr/>
        </p:nvSpPr>
        <p:spPr bwMode="auto">
          <a:xfrm>
            <a:off x="5165725" y="4111625"/>
            <a:ext cx="184150" cy="519113"/>
          </a:xfrm>
          <a:prstGeom prst="rect">
            <a:avLst/>
          </a:prstGeom>
          <a:noFill/>
          <a:ln w="9525">
            <a:noFill/>
            <a:miter lim="800000"/>
            <a:headEnd/>
            <a:tailEnd/>
          </a:ln>
        </p:spPr>
        <p:txBody>
          <a:bodyPr wrap="none">
            <a:spAutoFit/>
          </a:bodyPr>
          <a:lstStyle/>
          <a:p>
            <a:endParaRPr lang="en-US" dirty="0"/>
          </a:p>
        </p:txBody>
      </p:sp>
      <p:sp>
        <p:nvSpPr>
          <p:cNvPr id="22548" name="Text Box 15"/>
          <p:cNvSpPr txBox="1">
            <a:spLocks noChangeArrowheads="1"/>
          </p:cNvSpPr>
          <p:nvPr/>
        </p:nvSpPr>
        <p:spPr bwMode="auto">
          <a:xfrm>
            <a:off x="5546725" y="4187825"/>
            <a:ext cx="184150" cy="519113"/>
          </a:xfrm>
          <a:prstGeom prst="rect">
            <a:avLst/>
          </a:prstGeom>
          <a:noFill/>
          <a:ln w="9525">
            <a:noFill/>
            <a:miter lim="800000"/>
            <a:headEnd/>
            <a:tailEnd/>
          </a:ln>
        </p:spPr>
        <p:txBody>
          <a:bodyPr wrap="none">
            <a:spAutoFit/>
          </a:bodyPr>
          <a:lstStyle/>
          <a:p>
            <a:endParaRPr lang="en-US" dirty="0"/>
          </a:p>
        </p:txBody>
      </p:sp>
      <p:sp>
        <p:nvSpPr>
          <p:cNvPr id="22553" name="Text Box 21"/>
          <p:cNvSpPr txBox="1">
            <a:spLocks noChangeArrowheads="1"/>
          </p:cNvSpPr>
          <p:nvPr/>
        </p:nvSpPr>
        <p:spPr bwMode="auto">
          <a:xfrm>
            <a:off x="1048342" y="1631595"/>
            <a:ext cx="7319963" cy="646331"/>
          </a:xfrm>
          <a:prstGeom prst="rect">
            <a:avLst/>
          </a:prstGeom>
          <a:solidFill>
            <a:schemeClr val="accent1">
              <a:lumMod val="20000"/>
              <a:lumOff val="80000"/>
            </a:schemeClr>
          </a:solidFill>
          <a:ln w="9525">
            <a:noFill/>
            <a:miter lim="800000"/>
            <a:headEnd/>
            <a:tailEnd/>
          </a:ln>
        </p:spPr>
        <p:txBody>
          <a:bodyPr wrap="square">
            <a:spAutoFit/>
          </a:bodyPr>
          <a:lstStyle/>
          <a:p>
            <a:pPr>
              <a:buFont typeface="Symbol" pitchFamily="18" charset="2"/>
              <a:buNone/>
            </a:pPr>
            <a:r>
              <a:rPr lang="en-US" sz="1600" b="1" dirty="0">
                <a:solidFill>
                  <a:srgbClr val="FF0000"/>
                </a:solidFill>
                <a:latin typeface="Symbol" pitchFamily="18" charset="2"/>
              </a:rPr>
              <a:t>·</a:t>
            </a:r>
            <a:r>
              <a:rPr lang="en-US" sz="1600" b="1" dirty="0">
                <a:solidFill>
                  <a:srgbClr val="FF3300"/>
                </a:solidFill>
                <a:cs typeface="Times New Roman" pitchFamily="18" charset="0"/>
              </a:rPr>
              <a:t> </a:t>
            </a:r>
            <a:r>
              <a:rPr lang="en-US" sz="1600" b="1" dirty="0">
                <a:solidFill>
                  <a:srgbClr val="0000FF"/>
                </a:solidFill>
                <a:latin typeface="Comic Sans MS" pitchFamily="66" charset="0"/>
                <a:cs typeface="Times New Roman" pitchFamily="18" charset="0"/>
              </a:rPr>
              <a:t>FSI </a:t>
            </a:r>
            <a:r>
              <a:rPr lang="en-US" sz="1600" b="1" dirty="0">
                <a:latin typeface="Comic Sans MS" pitchFamily="66" charset="0"/>
                <a:cs typeface="Times New Roman" pitchFamily="18" charset="0"/>
              </a:rPr>
              <a:t>plays critical role in </a:t>
            </a:r>
            <a:r>
              <a:rPr lang="en-US" sz="1600" b="1" dirty="0">
                <a:solidFill>
                  <a:srgbClr val="FF0000"/>
                </a:solidFill>
                <a:latin typeface="Comic Sans MS" pitchFamily="66" charset="0"/>
                <a:cs typeface="Times New Roman" pitchFamily="18" charset="0"/>
              </a:rPr>
              <a:t>state</a:t>
            </a:r>
            <a:r>
              <a:rPr lang="en-US" sz="1600" b="1" dirty="0">
                <a:latin typeface="Comic Sans MS" pitchFamily="66" charset="0"/>
                <a:cs typeface="Times New Roman" pitchFamily="18" charset="0"/>
              </a:rPr>
              <a:t>-</a:t>
            </a:r>
            <a:r>
              <a:rPr lang="en-US" sz="1600" b="1" dirty="0">
                <a:solidFill>
                  <a:srgbClr val="FF0000"/>
                </a:solidFill>
                <a:latin typeface="Comic Sans MS" pitchFamily="66" charset="0"/>
                <a:cs typeface="Times New Roman" pitchFamily="18" charset="0"/>
              </a:rPr>
              <a:t>of</a:t>
            </a:r>
            <a:r>
              <a:rPr lang="en-US" sz="1600" b="1" dirty="0">
                <a:latin typeface="Comic Sans MS" pitchFamily="66" charset="0"/>
                <a:cs typeface="Times New Roman" pitchFamily="18" charset="0"/>
              </a:rPr>
              <a:t>-</a:t>
            </a:r>
            <a:r>
              <a:rPr lang="en-US" sz="1600" b="1" dirty="0">
                <a:solidFill>
                  <a:srgbClr val="FF0000"/>
                </a:solidFill>
                <a:latin typeface="Comic Sans MS" pitchFamily="66" charset="0"/>
                <a:cs typeface="Times New Roman" pitchFamily="18" charset="0"/>
              </a:rPr>
              <a:t>the</a:t>
            </a:r>
            <a:r>
              <a:rPr lang="en-US" sz="1600" b="1" dirty="0">
                <a:latin typeface="Comic Sans MS" pitchFamily="66" charset="0"/>
                <a:cs typeface="Times New Roman" pitchFamily="18" charset="0"/>
              </a:rPr>
              <a:t>-</a:t>
            </a:r>
            <a:r>
              <a:rPr lang="en-US" sz="1600" b="1" dirty="0">
                <a:solidFill>
                  <a:srgbClr val="FF0000"/>
                </a:solidFill>
                <a:latin typeface="Comic Sans MS" pitchFamily="66" charset="0"/>
                <a:cs typeface="Times New Roman" pitchFamily="18" charset="0"/>
              </a:rPr>
              <a:t>art </a:t>
            </a:r>
            <a:r>
              <a:rPr lang="en-US" sz="1600" b="1" dirty="0">
                <a:latin typeface="Comic Sans MS" pitchFamily="66" charset="0"/>
                <a:cs typeface="Times New Roman" pitchFamily="18" charset="0"/>
              </a:rPr>
              <a:t>analysis of </a:t>
            </a:r>
            <a:r>
              <a:rPr lang="en-US" b="1" dirty="0">
                <a:solidFill>
                  <a:srgbClr val="0000CC"/>
                </a:solidFill>
                <a:latin typeface="Symbol" pitchFamily="18" charset="2"/>
                <a:cs typeface="Times New Roman" pitchFamily="18" charset="0"/>
              </a:rPr>
              <a:t>g</a:t>
            </a:r>
            <a:r>
              <a:rPr lang="en-US" b="1" dirty="0">
                <a:solidFill>
                  <a:srgbClr val="0000CC"/>
                </a:solidFill>
                <a:latin typeface="Comic Sans MS" pitchFamily="66" charset="0"/>
                <a:cs typeface="Times New Roman" pitchFamily="18" charset="0"/>
              </a:rPr>
              <a:t>n</a:t>
            </a:r>
            <a:r>
              <a:rPr lang="en-US" b="1" dirty="0">
                <a:solidFill>
                  <a:srgbClr val="0033CC"/>
                </a:solidFill>
                <a:latin typeface="Freestyle Script" pitchFamily="66" charset="0"/>
                <a:sym typeface="Wingdings" pitchFamily="2" charset="2"/>
              </a:rPr>
              <a:t>→</a:t>
            </a:r>
            <a:r>
              <a:rPr lang="en-US" b="1" dirty="0">
                <a:solidFill>
                  <a:srgbClr val="0000CC"/>
                </a:solidFill>
                <a:latin typeface="Symbol" pitchFamily="18" charset="2"/>
                <a:cs typeface="Times New Roman" pitchFamily="18" charset="0"/>
                <a:sym typeface="Wingdings" pitchFamily="2" charset="2"/>
              </a:rPr>
              <a:t>p</a:t>
            </a:r>
            <a:r>
              <a:rPr lang="en-US" b="1" dirty="0">
                <a:solidFill>
                  <a:srgbClr val="0000CC"/>
                </a:solidFill>
                <a:latin typeface="Comic Sans MS" pitchFamily="66" charset="0"/>
                <a:cs typeface="Times New Roman" pitchFamily="18" charset="0"/>
                <a:sym typeface="Wingdings" pitchFamily="2" charset="2"/>
              </a:rPr>
              <a:t>N </a:t>
            </a:r>
            <a:r>
              <a:rPr lang="en-US" sz="1600" b="1" dirty="0">
                <a:latin typeface="Comic Sans MS" pitchFamily="66" charset="0"/>
                <a:cs typeface="Times New Roman" pitchFamily="18" charset="0"/>
                <a:sym typeface="Wingdings" pitchFamily="2" charset="2"/>
              </a:rPr>
              <a:t>data</a:t>
            </a:r>
            <a:r>
              <a:rPr lang="en-US" sz="1600" dirty="0">
                <a:latin typeface="Comic Sans MS" pitchFamily="66" charset="0"/>
                <a:cs typeface="Times New Roman" pitchFamily="18" charset="0"/>
                <a:sym typeface="Wingdings" pitchFamily="2" charset="2"/>
              </a:rPr>
              <a:t>.</a:t>
            </a:r>
            <a:endParaRPr lang="en-US" sz="1600" dirty="0">
              <a:latin typeface="Comic Sans MS" pitchFamily="66" charset="0"/>
              <a:cs typeface="Times New Roman" pitchFamily="18" charset="0"/>
            </a:endParaRPr>
          </a:p>
          <a:p>
            <a:pPr>
              <a:buFont typeface="Symbol" pitchFamily="18" charset="2"/>
              <a:buNone/>
            </a:pPr>
            <a:r>
              <a:rPr lang="en-US" sz="1600" b="1" dirty="0">
                <a:solidFill>
                  <a:srgbClr val="FF0000"/>
                </a:solidFill>
                <a:latin typeface="Symbol" pitchFamily="18" charset="2"/>
              </a:rPr>
              <a:t>·</a:t>
            </a:r>
            <a:r>
              <a:rPr lang="en-US" sz="1600" b="1" dirty="0">
                <a:latin typeface="Symbol" pitchFamily="18" charset="2"/>
              </a:rPr>
              <a:t> </a:t>
            </a:r>
            <a:r>
              <a:rPr lang="en-US" sz="1600" dirty="0"/>
              <a:t>For</a:t>
            </a:r>
            <a:r>
              <a:rPr lang="en-US" sz="1600" b="1" dirty="0">
                <a:latin typeface="Symbol" pitchFamily="18" charset="2"/>
              </a:rPr>
              <a:t> </a:t>
            </a:r>
            <a:r>
              <a:rPr lang="en-US" b="1" dirty="0">
                <a:solidFill>
                  <a:srgbClr val="0000CC"/>
                </a:solidFill>
                <a:latin typeface="Symbol" pitchFamily="18" charset="2"/>
              </a:rPr>
              <a:t>g</a:t>
            </a:r>
            <a:r>
              <a:rPr lang="en-US" b="1" dirty="0">
                <a:solidFill>
                  <a:srgbClr val="0000CC"/>
                </a:solidFill>
              </a:rPr>
              <a:t>n</a:t>
            </a:r>
            <a:r>
              <a:rPr lang="en-US" b="1" dirty="0">
                <a:solidFill>
                  <a:srgbClr val="0033CC"/>
                </a:solidFill>
                <a:latin typeface="Freestyle Script" pitchFamily="66" charset="0"/>
                <a:sym typeface="Wingdings" pitchFamily="2" charset="2"/>
              </a:rPr>
              <a:t>→</a:t>
            </a:r>
            <a:r>
              <a:rPr lang="en-US" b="1" dirty="0">
                <a:solidFill>
                  <a:srgbClr val="0000CC"/>
                </a:solidFill>
                <a:latin typeface="Symbol" pitchFamily="18" charset="2"/>
                <a:sym typeface="Wingdings" pitchFamily="2" charset="2"/>
              </a:rPr>
              <a:t>p</a:t>
            </a:r>
            <a:r>
              <a:rPr lang="en-US" b="1" dirty="0">
                <a:solidFill>
                  <a:srgbClr val="0000CC"/>
                </a:solidFill>
                <a:sym typeface="Wingdings" pitchFamily="2" charset="2"/>
              </a:rPr>
              <a:t>N</a:t>
            </a:r>
            <a:r>
              <a:rPr lang="en-US" dirty="0">
                <a:sym typeface="Wingdings" pitchFamily="2" charset="2"/>
              </a:rPr>
              <a:t>, </a:t>
            </a:r>
            <a:r>
              <a:rPr lang="en-US" sz="1600" dirty="0">
                <a:latin typeface="Comic Sans MS" pitchFamily="66" charset="0"/>
                <a:cs typeface="Times New Roman" pitchFamily="18" charset="0"/>
                <a:sym typeface="Wingdings" pitchFamily="2" charset="2"/>
              </a:rPr>
              <a:t>e</a:t>
            </a:r>
            <a:r>
              <a:rPr lang="en-US" sz="1600" dirty="0">
                <a:latin typeface="Comic Sans MS" pitchFamily="66" charset="0"/>
                <a:cs typeface="Times New Roman" pitchFamily="18" charset="0"/>
              </a:rPr>
              <a:t>ffect is </a:t>
            </a:r>
            <a:r>
              <a:rPr lang="en-US" sz="1600" b="1" dirty="0">
                <a:solidFill>
                  <a:srgbClr val="0000FF"/>
                </a:solidFill>
                <a:highlight>
                  <a:srgbClr val="FFFF00"/>
                </a:highlight>
                <a:latin typeface="Comic Sans MS" pitchFamily="66" charset="0"/>
                <a:cs typeface="Times New Roman" pitchFamily="18" charset="0"/>
              </a:rPr>
              <a:t>5</a:t>
            </a:r>
            <a:r>
              <a:rPr lang="en-US" sz="1600" dirty="0">
                <a:highlight>
                  <a:srgbClr val="FFFF00"/>
                </a:highlight>
                <a:latin typeface="Comic Sans MS" pitchFamily="66" charset="0"/>
                <a:cs typeface="Times New Roman" pitchFamily="18" charset="0"/>
              </a:rPr>
              <a:t>% </a:t>
            </a:r>
            <a:r>
              <a:rPr lang="en-US" sz="1600" dirty="0">
                <a:highlight>
                  <a:srgbClr val="FFFF00"/>
                </a:highlight>
                <a:latin typeface="Symbol" panose="05050102010706020507" pitchFamily="18" charset="2"/>
                <a:cs typeface="Times New Roman" pitchFamily="18" charset="0"/>
              </a:rPr>
              <a:t>-</a:t>
            </a:r>
            <a:r>
              <a:rPr lang="en-US" sz="1600" dirty="0">
                <a:highlight>
                  <a:srgbClr val="FFFF00"/>
                </a:highlight>
                <a:latin typeface="Comic Sans MS" pitchFamily="66" charset="0"/>
                <a:cs typeface="Times New Roman" pitchFamily="18" charset="0"/>
              </a:rPr>
              <a:t> </a:t>
            </a:r>
            <a:r>
              <a:rPr lang="en-US" sz="1600" b="1" dirty="0">
                <a:solidFill>
                  <a:srgbClr val="0000FF"/>
                </a:solidFill>
                <a:highlight>
                  <a:srgbClr val="FFFF00"/>
                </a:highlight>
                <a:latin typeface="Comic Sans MS" pitchFamily="66" charset="0"/>
                <a:cs typeface="Times New Roman" pitchFamily="18" charset="0"/>
              </a:rPr>
              <a:t>60</a:t>
            </a:r>
            <a:r>
              <a:rPr lang="en-US" sz="1600" dirty="0">
                <a:highlight>
                  <a:srgbClr val="FFFF00"/>
                </a:highlight>
                <a:latin typeface="Comic Sans MS" pitchFamily="66" charset="0"/>
                <a:cs typeface="Times New Roman" pitchFamily="18" charset="0"/>
              </a:rPr>
              <a:t>%</a:t>
            </a:r>
            <a:r>
              <a:rPr lang="en-US" sz="1600" dirty="0">
                <a:latin typeface="Comic Sans MS" pitchFamily="66" charset="0"/>
                <a:cs typeface="Times New Roman" pitchFamily="18" charset="0"/>
              </a:rPr>
              <a:t>.</a:t>
            </a:r>
            <a:r>
              <a:rPr lang="en-US" sz="1600" dirty="0">
                <a:latin typeface="Comic Sans MS" pitchFamily="66" charset="0"/>
              </a:rPr>
              <a:t>                                It depends on (</a:t>
            </a:r>
            <a:r>
              <a:rPr lang="en-US" sz="1600" b="1" dirty="0">
                <a:solidFill>
                  <a:srgbClr val="0000FF"/>
                </a:solidFill>
                <a:latin typeface="Comic Sans MS" pitchFamily="66" charset="0"/>
              </a:rPr>
              <a:t>E</a:t>
            </a:r>
            <a:r>
              <a:rPr lang="en-US" sz="1600" b="1" dirty="0">
                <a:latin typeface="Comic Sans MS" pitchFamily="66" charset="0"/>
              </a:rPr>
              <a:t>,</a:t>
            </a:r>
            <a:r>
              <a:rPr lang="en-US" sz="1600" b="1" dirty="0">
                <a:solidFill>
                  <a:srgbClr val="0000FF"/>
                </a:solidFill>
                <a:latin typeface="Symbol" pitchFamily="18" charset="2"/>
              </a:rPr>
              <a:t>q</a:t>
            </a:r>
            <a:r>
              <a:rPr lang="en-US" sz="1600" dirty="0">
                <a:latin typeface="Comic Sans MS" pitchFamily="66" charset="0"/>
              </a:rPr>
              <a:t>).</a:t>
            </a:r>
          </a:p>
        </p:txBody>
      </p:sp>
      <p:sp>
        <p:nvSpPr>
          <p:cNvPr id="22555" name="Text Box 23"/>
          <p:cNvSpPr txBox="1">
            <a:spLocks noChangeArrowheads="1"/>
          </p:cNvSpPr>
          <p:nvPr/>
        </p:nvSpPr>
        <p:spPr bwMode="auto">
          <a:xfrm>
            <a:off x="974725" y="4416425"/>
            <a:ext cx="184150" cy="519113"/>
          </a:xfrm>
          <a:prstGeom prst="rect">
            <a:avLst/>
          </a:prstGeom>
          <a:noFill/>
          <a:ln w="9525">
            <a:noFill/>
            <a:miter lim="800000"/>
            <a:headEnd/>
            <a:tailEnd/>
          </a:ln>
        </p:spPr>
        <p:txBody>
          <a:bodyPr wrap="none">
            <a:spAutoFit/>
          </a:bodyPr>
          <a:lstStyle/>
          <a:p>
            <a:endParaRPr lang="en-US" dirty="0"/>
          </a:p>
        </p:txBody>
      </p:sp>
      <p:sp>
        <p:nvSpPr>
          <p:cNvPr id="22556" name="Text Box 24"/>
          <p:cNvSpPr txBox="1">
            <a:spLocks noChangeArrowheads="1"/>
          </p:cNvSpPr>
          <p:nvPr/>
        </p:nvSpPr>
        <p:spPr bwMode="auto">
          <a:xfrm>
            <a:off x="365125" y="3273425"/>
            <a:ext cx="184150" cy="519113"/>
          </a:xfrm>
          <a:prstGeom prst="rect">
            <a:avLst/>
          </a:prstGeom>
          <a:noFill/>
          <a:ln w="9525">
            <a:noFill/>
            <a:miter lim="800000"/>
            <a:headEnd/>
            <a:tailEnd/>
          </a:ln>
        </p:spPr>
        <p:txBody>
          <a:bodyPr wrap="none">
            <a:spAutoFit/>
          </a:bodyPr>
          <a:lstStyle/>
          <a:p>
            <a:endParaRPr lang="en-US" dirty="0"/>
          </a:p>
        </p:txBody>
      </p:sp>
      <p:sp>
        <p:nvSpPr>
          <p:cNvPr id="22557" name="Text Box 26"/>
          <p:cNvSpPr txBox="1">
            <a:spLocks noChangeArrowheads="1"/>
          </p:cNvSpPr>
          <p:nvPr/>
        </p:nvSpPr>
        <p:spPr bwMode="auto">
          <a:xfrm>
            <a:off x="441325" y="4111625"/>
            <a:ext cx="184150" cy="519113"/>
          </a:xfrm>
          <a:prstGeom prst="rect">
            <a:avLst/>
          </a:prstGeom>
          <a:noFill/>
          <a:ln w="9525">
            <a:noFill/>
            <a:miter lim="800000"/>
            <a:headEnd/>
            <a:tailEnd/>
          </a:ln>
        </p:spPr>
        <p:txBody>
          <a:bodyPr wrap="none">
            <a:spAutoFit/>
          </a:bodyPr>
          <a:lstStyle/>
          <a:p>
            <a:endParaRPr lang="en-US" dirty="0"/>
          </a:p>
        </p:txBody>
      </p:sp>
      <p:sp>
        <p:nvSpPr>
          <p:cNvPr id="22558" name="Text Box 28"/>
          <p:cNvSpPr txBox="1">
            <a:spLocks noChangeArrowheads="1"/>
          </p:cNvSpPr>
          <p:nvPr/>
        </p:nvSpPr>
        <p:spPr bwMode="auto">
          <a:xfrm>
            <a:off x="441325" y="5178425"/>
            <a:ext cx="184150" cy="519113"/>
          </a:xfrm>
          <a:prstGeom prst="rect">
            <a:avLst/>
          </a:prstGeom>
          <a:noFill/>
          <a:ln w="9525">
            <a:noFill/>
            <a:miter lim="800000"/>
            <a:headEnd/>
            <a:tailEnd/>
          </a:ln>
        </p:spPr>
        <p:txBody>
          <a:bodyPr wrap="none">
            <a:spAutoFit/>
          </a:bodyPr>
          <a:lstStyle/>
          <a:p>
            <a:endParaRPr lang="en-US" dirty="0"/>
          </a:p>
        </p:txBody>
      </p:sp>
      <p:sp>
        <p:nvSpPr>
          <p:cNvPr id="22559" name="Text Box 30"/>
          <p:cNvSpPr txBox="1">
            <a:spLocks noChangeArrowheads="1"/>
          </p:cNvSpPr>
          <p:nvPr/>
        </p:nvSpPr>
        <p:spPr bwMode="auto">
          <a:xfrm>
            <a:off x="1242274" y="2870731"/>
            <a:ext cx="494160" cy="338554"/>
          </a:xfrm>
          <a:prstGeom prst="rect">
            <a:avLst/>
          </a:prstGeom>
          <a:noFill/>
          <a:ln w="9525">
            <a:noFill/>
            <a:miter lim="800000"/>
            <a:headEnd/>
            <a:tailEnd/>
          </a:ln>
        </p:spPr>
        <p:txBody>
          <a:bodyPr wrap="square">
            <a:spAutoFit/>
          </a:bodyPr>
          <a:lstStyle/>
          <a:p>
            <a:pPr algn="l"/>
            <a:r>
              <a:rPr lang="en-US" sz="1600" b="1" dirty="0">
                <a:solidFill>
                  <a:srgbClr val="FF0000"/>
                </a:solidFill>
              </a:rPr>
              <a:t>IA</a:t>
            </a:r>
            <a:endParaRPr lang="en-US" sz="1600" b="1" dirty="0">
              <a:latin typeface="Symbol" pitchFamily="18" charset="2"/>
            </a:endParaRPr>
          </a:p>
        </p:txBody>
      </p:sp>
      <p:sp>
        <p:nvSpPr>
          <p:cNvPr id="22560" name="Text Box 31"/>
          <p:cNvSpPr txBox="1">
            <a:spLocks noChangeArrowheads="1"/>
          </p:cNvSpPr>
          <p:nvPr/>
        </p:nvSpPr>
        <p:spPr bwMode="auto">
          <a:xfrm>
            <a:off x="7808451" y="2396722"/>
            <a:ext cx="754950" cy="553998"/>
          </a:xfrm>
          <a:prstGeom prst="rect">
            <a:avLst/>
          </a:prstGeom>
          <a:noFill/>
          <a:ln w="9525">
            <a:noFill/>
            <a:miter lim="800000"/>
            <a:headEnd/>
            <a:tailEnd/>
          </a:ln>
        </p:spPr>
        <p:txBody>
          <a:bodyPr wrap="none">
            <a:spAutoFit/>
          </a:bodyPr>
          <a:lstStyle/>
          <a:p>
            <a:pPr algn="l"/>
            <a:r>
              <a:rPr lang="en-US" sz="1600" b="1" dirty="0">
                <a:solidFill>
                  <a:srgbClr val="FF0000"/>
                </a:solidFill>
              </a:rPr>
              <a:t>NN</a:t>
            </a:r>
            <a:r>
              <a:rPr lang="en-US" sz="1600" dirty="0"/>
              <a:t>-</a:t>
            </a:r>
            <a:r>
              <a:rPr lang="en-US" sz="1600" b="1" dirty="0"/>
              <a:t>fsi </a:t>
            </a:r>
          </a:p>
          <a:p>
            <a:pPr algn="l"/>
            <a:r>
              <a:rPr lang="en-US" sz="1400" dirty="0"/>
              <a:t>vertex</a:t>
            </a:r>
          </a:p>
        </p:txBody>
      </p:sp>
      <p:sp>
        <p:nvSpPr>
          <p:cNvPr id="22561" name="Text Box 32"/>
          <p:cNvSpPr txBox="1">
            <a:spLocks noChangeArrowheads="1"/>
          </p:cNvSpPr>
          <p:nvPr/>
        </p:nvSpPr>
        <p:spPr bwMode="auto">
          <a:xfrm>
            <a:off x="7804629" y="3868461"/>
            <a:ext cx="838200" cy="553998"/>
          </a:xfrm>
          <a:prstGeom prst="rect">
            <a:avLst/>
          </a:prstGeom>
          <a:noFill/>
          <a:ln w="9525">
            <a:noFill/>
            <a:miter lim="800000"/>
            <a:headEnd/>
            <a:tailEnd/>
          </a:ln>
        </p:spPr>
        <p:txBody>
          <a:bodyPr wrap="square">
            <a:spAutoFit/>
          </a:bodyPr>
          <a:lstStyle/>
          <a:p>
            <a:pPr algn="l"/>
            <a:r>
              <a:rPr lang="en-US" sz="1600" b="1" dirty="0">
                <a:solidFill>
                  <a:srgbClr val="FF0000"/>
                </a:solidFill>
                <a:latin typeface="Symbol" pitchFamily="18" charset="2"/>
              </a:rPr>
              <a:t>p</a:t>
            </a:r>
            <a:r>
              <a:rPr lang="en-US" sz="1600" b="1" dirty="0">
                <a:solidFill>
                  <a:srgbClr val="FF0000"/>
                </a:solidFill>
              </a:rPr>
              <a:t>N</a:t>
            </a:r>
            <a:r>
              <a:rPr lang="en-US" sz="1600" dirty="0"/>
              <a:t>-</a:t>
            </a:r>
            <a:r>
              <a:rPr lang="en-US" sz="1600" b="1" dirty="0"/>
              <a:t>fsi</a:t>
            </a:r>
            <a:r>
              <a:rPr lang="en-US" sz="1600" dirty="0"/>
              <a:t> </a:t>
            </a:r>
            <a:r>
              <a:rPr lang="en-US" sz="1400" dirty="0"/>
              <a:t>vertex</a:t>
            </a:r>
          </a:p>
        </p:txBody>
      </p:sp>
      <p:sp>
        <p:nvSpPr>
          <p:cNvPr id="55" name="Content Placeholder 54"/>
          <p:cNvSpPr>
            <a:spLocks noGrp="1"/>
          </p:cNvSpPr>
          <p:nvPr>
            <p:ph idx="1"/>
          </p:nvPr>
        </p:nvSpPr>
        <p:spPr>
          <a:xfrm>
            <a:off x="2764845" y="3673560"/>
            <a:ext cx="1749798" cy="305997"/>
          </a:xfrm>
          <a:ln>
            <a:solidFill>
              <a:srgbClr val="0000CC"/>
            </a:solidFill>
          </a:ln>
        </p:spPr>
        <p:txBody>
          <a:bodyPr>
            <a:noAutofit/>
          </a:bodyPr>
          <a:lstStyle/>
          <a:p>
            <a:pPr>
              <a:buNone/>
            </a:pPr>
            <a:r>
              <a:rPr lang="en-US" sz="1400" b="1" dirty="0">
                <a:solidFill>
                  <a:srgbClr val="CC00CC"/>
                </a:solidFill>
                <a:latin typeface="Comic Sans MS" pitchFamily="66" charset="0"/>
              </a:rPr>
              <a:t>Fermi</a:t>
            </a:r>
            <a:r>
              <a:rPr lang="en-US" sz="1400" dirty="0">
                <a:latin typeface="Comic Sans MS" pitchFamily="66" charset="0"/>
              </a:rPr>
              <a:t> </a:t>
            </a:r>
            <a:r>
              <a:rPr lang="en-US" sz="1400" b="1" dirty="0">
                <a:solidFill>
                  <a:srgbClr val="0000FF"/>
                </a:solidFill>
              </a:rPr>
              <a:t>Smearing</a:t>
            </a:r>
          </a:p>
        </p:txBody>
      </p:sp>
      <p:sp>
        <p:nvSpPr>
          <p:cNvPr id="35" name="TextBox 34"/>
          <p:cNvSpPr txBox="1"/>
          <p:nvPr/>
        </p:nvSpPr>
        <p:spPr>
          <a:xfrm>
            <a:off x="457200" y="4343399"/>
            <a:ext cx="4606479" cy="1075685"/>
          </a:xfrm>
          <a:prstGeom prst="rect">
            <a:avLst/>
          </a:prstGeom>
          <a:solidFill>
            <a:schemeClr val="accent1">
              <a:lumMod val="20000"/>
              <a:lumOff val="80000"/>
            </a:schemeClr>
          </a:solidFill>
        </p:spPr>
        <p:txBody>
          <a:bodyPr wrap="square" rtlCol="0">
            <a:spAutoFit/>
          </a:bodyPr>
          <a:lstStyle/>
          <a:p>
            <a:r>
              <a:rPr lang="en-US" u="sng" dirty="0">
                <a:latin typeface="Comic Sans MS" pitchFamily="66" charset="0"/>
              </a:rPr>
              <a:t>Input</a:t>
            </a:r>
            <a:r>
              <a:rPr lang="en-US" dirty="0">
                <a:latin typeface="Comic Sans MS" pitchFamily="66" charset="0"/>
              </a:rPr>
              <a:t>:</a:t>
            </a:r>
            <a:r>
              <a:rPr lang="en-US" sz="1600" dirty="0"/>
              <a:t> </a:t>
            </a:r>
            <a:r>
              <a:rPr lang="en-US" sz="1600" b="1" dirty="0">
                <a:solidFill>
                  <a:srgbClr val="FF0000"/>
                </a:solidFill>
                <a:latin typeface="Comic Sans MS" pitchFamily="66" charset="0"/>
              </a:rPr>
              <a:t>SAID</a:t>
            </a:r>
            <a:r>
              <a:rPr lang="en-US" sz="1600" b="1" dirty="0">
                <a:latin typeface="Comic Sans MS" pitchFamily="66" charset="0"/>
              </a:rPr>
              <a:t>:</a:t>
            </a:r>
            <a:r>
              <a:rPr lang="en-US" sz="1600" b="1" dirty="0"/>
              <a:t> </a:t>
            </a:r>
            <a:r>
              <a:rPr lang="en-US" b="1" dirty="0">
                <a:solidFill>
                  <a:srgbClr val="0000CC"/>
                </a:solidFill>
                <a:latin typeface="Symbol" pitchFamily="18" charset="2"/>
              </a:rPr>
              <a:t>g</a:t>
            </a:r>
            <a:r>
              <a:rPr lang="en-US" dirty="0">
                <a:solidFill>
                  <a:srgbClr val="0000CC"/>
                </a:solidFill>
              </a:rPr>
              <a:t>N</a:t>
            </a:r>
            <a:r>
              <a:rPr lang="en-US" b="1" dirty="0">
                <a:solidFill>
                  <a:srgbClr val="0033CC"/>
                </a:solidFill>
                <a:latin typeface="Freestyle Script" pitchFamily="66" charset="0"/>
                <a:sym typeface="Wingdings" pitchFamily="2" charset="2"/>
              </a:rPr>
              <a:t>→</a:t>
            </a:r>
            <a:r>
              <a:rPr lang="en-US" b="1" dirty="0">
                <a:solidFill>
                  <a:srgbClr val="0000CC"/>
                </a:solidFill>
                <a:latin typeface="Symbol" pitchFamily="18" charset="2"/>
                <a:sym typeface="Wingdings" pitchFamily="2" charset="2"/>
              </a:rPr>
              <a:t>p</a:t>
            </a:r>
            <a:r>
              <a:rPr lang="en-US" dirty="0">
                <a:solidFill>
                  <a:srgbClr val="0000CC"/>
                </a:solidFill>
                <a:sym typeface="Wingdings" pitchFamily="2" charset="2"/>
              </a:rPr>
              <a:t>N</a:t>
            </a:r>
            <a:r>
              <a:rPr lang="en-US" dirty="0">
                <a:sym typeface="Wingdings" pitchFamily="2" charset="2"/>
              </a:rPr>
              <a:t>, </a:t>
            </a:r>
            <a:r>
              <a:rPr lang="en-US" b="1" dirty="0">
                <a:solidFill>
                  <a:srgbClr val="0000CC"/>
                </a:solidFill>
                <a:latin typeface="Symbol" pitchFamily="18" charset="2"/>
              </a:rPr>
              <a:t>p</a:t>
            </a:r>
            <a:r>
              <a:rPr lang="en-US" dirty="0">
                <a:solidFill>
                  <a:srgbClr val="0000CC"/>
                </a:solidFill>
              </a:rPr>
              <a:t>N</a:t>
            </a:r>
            <a:r>
              <a:rPr lang="en-US" b="1" dirty="0">
                <a:solidFill>
                  <a:srgbClr val="0033CC"/>
                </a:solidFill>
                <a:latin typeface="Freestyle Script" pitchFamily="66" charset="0"/>
                <a:sym typeface="Wingdings" pitchFamily="2" charset="2"/>
              </a:rPr>
              <a:t>→</a:t>
            </a:r>
            <a:r>
              <a:rPr lang="en-US" b="1" dirty="0">
                <a:solidFill>
                  <a:srgbClr val="0000CC"/>
                </a:solidFill>
                <a:latin typeface="Symbol" pitchFamily="18" charset="2"/>
                <a:sym typeface="Wingdings" pitchFamily="2" charset="2"/>
              </a:rPr>
              <a:t>p</a:t>
            </a:r>
            <a:r>
              <a:rPr lang="en-US" dirty="0">
                <a:solidFill>
                  <a:srgbClr val="0000CC"/>
                </a:solidFill>
                <a:sym typeface="Wingdings" pitchFamily="2" charset="2"/>
              </a:rPr>
              <a:t>N</a:t>
            </a:r>
            <a:r>
              <a:rPr lang="en-US" dirty="0"/>
              <a:t>, </a:t>
            </a:r>
            <a:r>
              <a:rPr lang="en-US" dirty="0">
                <a:solidFill>
                  <a:srgbClr val="0000CC"/>
                </a:solidFill>
              </a:rPr>
              <a:t>NN</a:t>
            </a:r>
            <a:r>
              <a:rPr lang="en-US" b="1" dirty="0">
                <a:solidFill>
                  <a:srgbClr val="0033CC"/>
                </a:solidFill>
                <a:latin typeface="Freestyle Script" pitchFamily="66" charset="0"/>
                <a:sym typeface="Wingdings" pitchFamily="2" charset="2"/>
              </a:rPr>
              <a:t>→</a:t>
            </a:r>
            <a:r>
              <a:rPr lang="en-US" dirty="0">
                <a:solidFill>
                  <a:srgbClr val="0000CC"/>
                </a:solidFill>
                <a:sym typeface="Wingdings" pitchFamily="2" charset="2"/>
              </a:rPr>
              <a:t>NN</a:t>
            </a:r>
            <a:r>
              <a:rPr lang="en-US" dirty="0"/>
              <a:t>             </a:t>
            </a:r>
          </a:p>
          <a:p>
            <a:r>
              <a:rPr lang="en-US" sz="1400" dirty="0">
                <a:latin typeface="Comic Sans MS" pitchFamily="66" charset="0"/>
              </a:rPr>
              <a:t>                           amplitudes</a:t>
            </a:r>
            <a:r>
              <a:rPr lang="en-US" sz="1400" dirty="0">
                <a:solidFill>
                  <a:schemeClr val="tx1">
                    <a:lumMod val="95000"/>
                    <a:lumOff val="5000"/>
                  </a:schemeClr>
                </a:solidFill>
                <a:latin typeface="Comic Sans MS" pitchFamily="66" charset="0"/>
              </a:rPr>
              <a:t> for </a:t>
            </a:r>
            <a:r>
              <a:rPr lang="en-US" sz="1600" b="1" dirty="0">
                <a:solidFill>
                  <a:srgbClr val="00B800"/>
                </a:solidFill>
                <a:latin typeface="Comic Sans MS" pitchFamily="66" charset="0"/>
              </a:rPr>
              <a:t>3</a:t>
            </a:r>
            <a:r>
              <a:rPr lang="en-US" sz="1400" dirty="0">
                <a:solidFill>
                  <a:schemeClr val="tx1">
                    <a:lumMod val="95000"/>
                    <a:lumOff val="5000"/>
                  </a:schemeClr>
                </a:solidFill>
                <a:latin typeface="Comic Sans MS" pitchFamily="66" charset="0"/>
              </a:rPr>
              <a:t> leading terms.</a:t>
            </a:r>
          </a:p>
          <a:p>
            <a:pPr lvl="1">
              <a:buFont typeface="Symbol"/>
              <a:buChar char=" "/>
            </a:pPr>
            <a:r>
              <a:rPr lang="en-US" sz="1600" dirty="0">
                <a:solidFill>
                  <a:schemeClr val="tx1">
                    <a:lumMod val="95000"/>
                    <a:lumOff val="5000"/>
                  </a:schemeClr>
                </a:solidFill>
                <a:latin typeface="Comic Sans MS" pitchFamily="66" charset="0"/>
              </a:rPr>
              <a:t>    </a:t>
            </a:r>
            <a:r>
              <a:rPr lang="en-US" sz="1600" b="1" dirty="0">
                <a:solidFill>
                  <a:srgbClr val="CC66FF"/>
                </a:solidFill>
                <a:latin typeface="Comic Sans MS" pitchFamily="66" charset="0"/>
              </a:rPr>
              <a:t>DWF</a:t>
            </a:r>
            <a:r>
              <a:rPr lang="en-US" sz="1600" b="1" dirty="0">
                <a:solidFill>
                  <a:schemeClr val="tx1">
                    <a:lumMod val="95000"/>
                    <a:lumOff val="5000"/>
                  </a:schemeClr>
                </a:solidFill>
                <a:latin typeface="Comic Sans MS" pitchFamily="66" charset="0"/>
              </a:rPr>
              <a:t>:</a:t>
            </a:r>
            <a:r>
              <a:rPr lang="en-US" sz="1600" dirty="0">
                <a:solidFill>
                  <a:schemeClr val="tx1">
                    <a:lumMod val="95000"/>
                    <a:lumOff val="5000"/>
                  </a:schemeClr>
                </a:solidFill>
                <a:latin typeface="Comic Sans MS" pitchFamily="66" charset="0"/>
              </a:rPr>
              <a:t> full </a:t>
            </a:r>
            <a:r>
              <a:rPr lang="en-US" sz="1400" dirty="0">
                <a:solidFill>
                  <a:srgbClr val="000099"/>
                </a:solidFill>
                <a:latin typeface="Comic Sans MS" pitchFamily="66" charset="0"/>
              </a:rPr>
              <a:t>Bonn </a:t>
            </a:r>
            <a:r>
              <a:rPr lang="en-US" sz="1400" b="1" dirty="0">
                <a:solidFill>
                  <a:srgbClr val="000099"/>
                </a:solidFill>
                <a:latin typeface="Comic Sans MS" pitchFamily="66" charset="0"/>
              </a:rPr>
              <a:t>NN</a:t>
            </a:r>
            <a:r>
              <a:rPr lang="en-US" sz="1400" dirty="0">
                <a:solidFill>
                  <a:srgbClr val="000099"/>
                </a:solidFill>
                <a:latin typeface="Comic Sans MS" pitchFamily="66" charset="0"/>
              </a:rPr>
              <a:t> Potential </a:t>
            </a:r>
          </a:p>
          <a:p>
            <a:pPr lvl="1">
              <a:buFont typeface="Symbol"/>
              <a:buChar char=" "/>
            </a:pPr>
            <a:r>
              <a:rPr lang="en-US" sz="1400" dirty="0">
                <a:solidFill>
                  <a:schemeClr val="tx1">
                    <a:lumMod val="95000"/>
                    <a:lumOff val="5000"/>
                  </a:schemeClr>
                </a:solidFill>
                <a:latin typeface="Comic Sans MS" pitchFamily="66" charset="0"/>
              </a:rPr>
              <a:t>                 (</a:t>
            </a:r>
            <a:r>
              <a:rPr lang="en-US" sz="1400" dirty="0">
                <a:solidFill>
                  <a:schemeClr val="tx1">
                    <a:lumMod val="95000"/>
                    <a:lumOff val="5000"/>
                  </a:schemeClr>
                </a:solidFill>
                <a:highlight>
                  <a:srgbClr val="00FFFF"/>
                </a:highlight>
                <a:latin typeface="Comic Sans MS" pitchFamily="66" charset="0"/>
              </a:rPr>
              <a:t>there is no sensitivity to </a:t>
            </a:r>
            <a:r>
              <a:rPr lang="en-US" sz="1400" b="1" dirty="0">
                <a:solidFill>
                  <a:srgbClr val="CC66FF"/>
                </a:solidFill>
                <a:highlight>
                  <a:srgbClr val="00FFFF"/>
                </a:highlight>
                <a:latin typeface="Comic Sans MS" pitchFamily="66" charset="0"/>
              </a:rPr>
              <a:t>DWF</a:t>
            </a:r>
            <a:r>
              <a:rPr lang="en-US" sz="1400" dirty="0">
                <a:solidFill>
                  <a:schemeClr val="tx1">
                    <a:lumMod val="95000"/>
                    <a:lumOff val="5000"/>
                  </a:schemeClr>
                </a:solidFill>
                <a:latin typeface="Comic Sans MS" pitchFamily="66" charset="0"/>
              </a:rPr>
              <a:t>).</a:t>
            </a:r>
          </a:p>
        </p:txBody>
      </p:sp>
      <p:sp>
        <p:nvSpPr>
          <p:cNvPr id="41" name="Right Arrow 40"/>
          <p:cNvSpPr/>
          <p:nvPr/>
        </p:nvSpPr>
        <p:spPr>
          <a:xfrm>
            <a:off x="6401466" y="518638"/>
            <a:ext cx="533400" cy="152400"/>
          </a:xfrm>
          <a:prstGeom prst="rightArrow">
            <a:avLst/>
          </a:prstGeom>
          <a:solidFill>
            <a:srgbClr val="6DFFFF"/>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4436" name="Picture 4"/>
          <p:cNvPicPr>
            <a:picLocks noChangeAspect="1" noChangeArrowheads="1"/>
          </p:cNvPicPr>
          <p:nvPr/>
        </p:nvPicPr>
        <p:blipFill>
          <a:blip r:embed="rId2" cstate="print">
            <a:lum bright="-25000" contrast="50000"/>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791200" y="5715000"/>
            <a:ext cx="1895475" cy="485775"/>
          </a:xfrm>
          <a:prstGeom prst="rect">
            <a:avLst/>
          </a:prstGeom>
          <a:noFill/>
          <a:ln w="9525">
            <a:solidFill>
              <a:srgbClr val="8C3FC5"/>
            </a:solidFill>
            <a:miter lim="800000"/>
            <a:headEnd/>
            <a:tailEnd/>
          </a:ln>
        </p:spPr>
      </p:pic>
      <p:pic>
        <p:nvPicPr>
          <p:cNvPr id="274437" name="Picture 5"/>
          <p:cNvPicPr>
            <a:picLocks noChangeAspect="1" noChangeArrowheads="1"/>
          </p:cNvPicPr>
          <p:nvPr/>
        </p:nvPicPr>
        <p:blipFill>
          <a:blip r:embed="rId4" cstate="print">
            <a:lum bright="-25000" contrast="50000"/>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1600200" y="5791200"/>
            <a:ext cx="2971800" cy="323850"/>
          </a:xfrm>
          <a:prstGeom prst="rect">
            <a:avLst/>
          </a:prstGeom>
          <a:noFill/>
          <a:ln w="9525">
            <a:solidFill>
              <a:srgbClr val="8C3FC5"/>
            </a:solidFill>
            <a:miter lim="800000"/>
            <a:headEnd/>
            <a:tailEnd/>
          </a:ln>
        </p:spPr>
      </p:pic>
      <p:sp>
        <p:nvSpPr>
          <p:cNvPr id="47" name="Right Arrow 46"/>
          <p:cNvSpPr/>
          <p:nvPr/>
        </p:nvSpPr>
        <p:spPr>
          <a:xfrm>
            <a:off x="4895796" y="5894933"/>
            <a:ext cx="609600" cy="228600"/>
          </a:xfrm>
          <a:prstGeom prst="rightArrow">
            <a:avLst/>
          </a:prstGeom>
          <a:solidFill>
            <a:srgbClr val="00FFFF"/>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7808451" y="3787417"/>
            <a:ext cx="685800" cy="685800"/>
          </a:xfrm>
          <a:prstGeom prst="ellipse">
            <a:avLst/>
          </a:prstGeom>
          <a:noFill/>
          <a:ln>
            <a:solidFill>
              <a:srgbClr val="00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3CC"/>
              </a:solidFill>
            </a:endParaRPr>
          </a:p>
        </p:txBody>
      </p:sp>
      <p:sp>
        <p:nvSpPr>
          <p:cNvPr id="49" name="Oval 48"/>
          <p:cNvSpPr/>
          <p:nvPr/>
        </p:nvSpPr>
        <p:spPr>
          <a:xfrm>
            <a:off x="7808451" y="2372578"/>
            <a:ext cx="685800" cy="609600"/>
          </a:xfrm>
          <a:prstGeom prst="ellipse">
            <a:avLst/>
          </a:prstGeom>
          <a:noFill/>
          <a:ln>
            <a:solidFill>
              <a:srgbClr val="00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3CC"/>
              </a:solidFill>
            </a:endParaRPr>
          </a:p>
        </p:txBody>
      </p:sp>
      <p:sp>
        <p:nvSpPr>
          <p:cNvPr id="50" name="Rounded Rectangle 49"/>
          <p:cNvSpPr/>
          <p:nvPr/>
        </p:nvSpPr>
        <p:spPr>
          <a:xfrm>
            <a:off x="1066800" y="1598935"/>
            <a:ext cx="7317783" cy="66381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3667" name="Picture 3"/>
          <p:cNvPicPr>
            <a:picLocks noChangeAspect="1" noChangeArrowheads="1"/>
          </p:cNvPicPr>
          <p:nvPr/>
        </p:nvPicPr>
        <p:blipFill>
          <a:blip r:embed="rId6" cstate="print"/>
          <a:srcRect/>
          <a:stretch>
            <a:fillRect/>
          </a:stretch>
        </p:blipFill>
        <p:spPr bwMode="auto">
          <a:xfrm>
            <a:off x="4133216" y="3673560"/>
            <a:ext cx="609600" cy="700755"/>
          </a:xfrm>
          <a:prstGeom prst="rect">
            <a:avLst/>
          </a:prstGeom>
          <a:noFill/>
          <a:ln w="9525">
            <a:noFill/>
            <a:miter lim="800000"/>
            <a:headEnd/>
            <a:tailEnd/>
          </a:ln>
        </p:spPr>
      </p:pic>
      <p:pic>
        <p:nvPicPr>
          <p:cNvPr id="1393668" name="Picture 4"/>
          <p:cNvPicPr>
            <a:picLocks noChangeAspect="1" noChangeArrowheads="1"/>
          </p:cNvPicPr>
          <p:nvPr/>
        </p:nvPicPr>
        <p:blipFill>
          <a:blip r:embed="rId7" cstate="print"/>
          <a:srcRect/>
          <a:stretch>
            <a:fillRect/>
          </a:stretch>
        </p:blipFill>
        <p:spPr bwMode="auto">
          <a:xfrm>
            <a:off x="228600" y="5105400"/>
            <a:ext cx="557212" cy="651769"/>
          </a:xfrm>
          <a:prstGeom prst="rect">
            <a:avLst/>
          </a:prstGeom>
          <a:noFill/>
          <a:ln w="9525">
            <a:noFill/>
            <a:miter lim="800000"/>
            <a:headEnd/>
            <a:tailEnd/>
          </a:ln>
        </p:spPr>
      </p:pic>
      <p:pic>
        <p:nvPicPr>
          <p:cNvPr id="5" name="Picture 4">
            <a:extLst>
              <a:ext uri="{FF2B5EF4-FFF2-40B4-BE49-F238E27FC236}">
                <a16:creationId xmlns:a16="http://schemas.microsoft.com/office/drawing/2014/main" id="{B3749927-E2CE-42A4-B54B-8A520864FDD2}"/>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1549607" y="2431721"/>
            <a:ext cx="1278545" cy="1157738"/>
          </a:xfrm>
          <a:prstGeom prst="rect">
            <a:avLst/>
          </a:prstGeom>
        </p:spPr>
      </p:pic>
      <p:pic>
        <p:nvPicPr>
          <p:cNvPr id="1393669" name="Picture 5"/>
          <p:cNvPicPr>
            <a:picLocks noChangeAspect="1" noChangeArrowheads="1"/>
          </p:cNvPicPr>
          <p:nvPr/>
        </p:nvPicPr>
        <p:blipFill>
          <a:blip r:embed="rId10" cstate="print"/>
          <a:srcRect/>
          <a:stretch>
            <a:fillRect/>
          </a:stretch>
        </p:blipFill>
        <p:spPr bwMode="auto">
          <a:xfrm>
            <a:off x="762000" y="5105400"/>
            <a:ext cx="457200" cy="646670"/>
          </a:xfrm>
          <a:prstGeom prst="rect">
            <a:avLst/>
          </a:prstGeom>
          <a:noFill/>
          <a:ln w="9525">
            <a:noFill/>
            <a:miter lim="800000"/>
            <a:headEnd/>
            <a:tailEnd/>
          </a:ln>
        </p:spPr>
      </p:pic>
      <p:pic>
        <p:nvPicPr>
          <p:cNvPr id="1393670" name="Picture 6"/>
          <p:cNvPicPr>
            <a:picLocks noChangeAspect="1" noChangeArrowheads="1"/>
          </p:cNvPicPr>
          <p:nvPr/>
        </p:nvPicPr>
        <p:blipFill>
          <a:blip r:embed="rId11" cstate="print"/>
          <a:srcRect/>
          <a:stretch>
            <a:fillRect/>
          </a:stretch>
        </p:blipFill>
        <p:spPr bwMode="auto">
          <a:xfrm>
            <a:off x="1219200" y="5165366"/>
            <a:ext cx="457199" cy="583250"/>
          </a:xfrm>
          <a:prstGeom prst="rect">
            <a:avLst/>
          </a:prstGeom>
          <a:noFill/>
          <a:ln w="9525">
            <a:noFill/>
            <a:miter lim="800000"/>
            <a:headEnd/>
            <a:tailEnd/>
          </a:ln>
        </p:spPr>
      </p:pic>
      <p:pic>
        <p:nvPicPr>
          <p:cNvPr id="54" name="Picture 3"/>
          <p:cNvPicPr>
            <a:picLocks noChangeAspect="1" noChangeArrowheads="1"/>
          </p:cNvPicPr>
          <p:nvPr/>
        </p:nvPicPr>
        <p:blipFill>
          <a:blip r:embed="rId12" cstate="print">
            <a:extLst>
              <a:ext uri="{BEBA8EAE-BF5A-486C-A8C5-ECC9F3942E4B}">
                <a14:imgProps xmlns:a14="http://schemas.microsoft.com/office/drawing/2010/main">
                  <a14:imgLayer r:embed="rId13">
                    <a14:imgEffect>
                      <a14:sharpenSoften amount="50000"/>
                    </a14:imgEffect>
                  </a14:imgLayer>
                </a14:imgProps>
              </a:ext>
            </a:extLst>
          </a:blip>
          <a:srcRect/>
          <a:stretch>
            <a:fillRect/>
          </a:stretch>
        </p:blipFill>
        <p:spPr bwMode="auto">
          <a:xfrm>
            <a:off x="152400" y="2209800"/>
            <a:ext cx="550469" cy="685800"/>
          </a:xfrm>
          <a:prstGeom prst="rect">
            <a:avLst/>
          </a:prstGeom>
          <a:noFill/>
          <a:ln w="9525">
            <a:noFill/>
            <a:miter lim="800000"/>
            <a:headEnd/>
            <a:tailEnd/>
          </a:ln>
        </p:spPr>
      </p:pic>
      <p:pic>
        <p:nvPicPr>
          <p:cNvPr id="56" name="Picture 4"/>
          <p:cNvPicPr>
            <a:picLocks noChangeAspect="1" noChangeArrowheads="1"/>
          </p:cNvPicPr>
          <p:nvPr/>
        </p:nvPicPr>
        <p:blipFill>
          <a:blip r:embed="rId14" cstate="print"/>
          <a:srcRect/>
          <a:stretch>
            <a:fillRect/>
          </a:stretch>
        </p:blipFill>
        <p:spPr bwMode="auto">
          <a:xfrm>
            <a:off x="152400" y="2895600"/>
            <a:ext cx="533400" cy="697523"/>
          </a:xfrm>
          <a:prstGeom prst="rect">
            <a:avLst/>
          </a:prstGeom>
          <a:noFill/>
          <a:ln w="9525">
            <a:noFill/>
            <a:miter lim="800000"/>
            <a:headEnd/>
            <a:tailEnd/>
          </a:ln>
        </p:spPr>
      </p:pic>
      <p:graphicFrame>
        <p:nvGraphicFramePr>
          <p:cNvPr id="58" name="Object 17"/>
          <p:cNvGraphicFramePr>
            <a:graphicFrameLocks noChangeAspect="1"/>
          </p:cNvGraphicFramePr>
          <p:nvPr/>
        </p:nvGraphicFramePr>
        <p:xfrm>
          <a:off x="15415" y="34738"/>
          <a:ext cx="578769" cy="592836"/>
        </p:xfrm>
        <a:graphic>
          <a:graphicData uri="http://schemas.openxmlformats.org/presentationml/2006/ole">
            <mc:AlternateContent xmlns:mc="http://schemas.openxmlformats.org/markup-compatibility/2006">
              <mc:Choice xmlns:v="urn:schemas-microsoft-com:vml" Requires="v">
                <p:oleObj name="Bitmap Image" r:id="rId15" imgW="1952898" imgH="2000000" progId="PBrush">
                  <p:embed/>
                </p:oleObj>
              </mc:Choice>
              <mc:Fallback>
                <p:oleObj name="Bitmap Image" r:id="rId15" imgW="1952898" imgH="2000000" progId="PBrush">
                  <p:embed/>
                  <p:pic>
                    <p:nvPicPr>
                      <p:cNvPr id="58"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15" y="34738"/>
                        <a:ext cx="578769" cy="592836"/>
                      </a:xfrm>
                      <a:prstGeom prst="rect">
                        <a:avLst/>
                      </a:prstGeom>
                      <a:noFill/>
                      <a:ln>
                        <a:noFill/>
                      </a:ln>
                      <a:effectLst/>
                    </p:spPr>
                  </p:pic>
                </p:oleObj>
              </mc:Fallback>
            </mc:AlternateContent>
          </a:graphicData>
        </a:graphic>
      </p:graphicFrame>
      <p:sp>
        <p:nvSpPr>
          <p:cNvPr id="52" name="TextBox 51">
            <a:extLst>
              <a:ext uri="{FF2B5EF4-FFF2-40B4-BE49-F238E27FC236}">
                <a16:creationId xmlns:a16="http://schemas.microsoft.com/office/drawing/2014/main" id="{10E9F403-1940-4885-8426-C1EDD0743AFF}"/>
              </a:ext>
            </a:extLst>
          </p:cNvPr>
          <p:cNvSpPr txBox="1"/>
          <p:nvPr/>
        </p:nvSpPr>
        <p:spPr>
          <a:xfrm>
            <a:off x="5775325" y="5725627"/>
            <a:ext cx="1911350" cy="485774"/>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900" dirty="0"/>
          </a:p>
        </p:txBody>
      </p:sp>
      <p:sp>
        <p:nvSpPr>
          <p:cNvPr id="59" name="Line 47">
            <a:extLst>
              <a:ext uri="{FF2B5EF4-FFF2-40B4-BE49-F238E27FC236}">
                <a16:creationId xmlns:a16="http://schemas.microsoft.com/office/drawing/2014/main" id="{2EA4F1E3-4526-4750-9F1A-B219BD50EBA4}"/>
              </a:ext>
            </a:extLst>
          </p:cNvPr>
          <p:cNvSpPr>
            <a:spLocks noChangeShapeType="1"/>
          </p:cNvSpPr>
          <p:nvPr/>
        </p:nvSpPr>
        <p:spPr bwMode="auto">
          <a:xfrm flipH="1" flipV="1">
            <a:off x="2147281" y="3419084"/>
            <a:ext cx="590060" cy="402150"/>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dirty="0"/>
          </a:p>
        </p:txBody>
      </p:sp>
      <p:pic>
        <p:nvPicPr>
          <p:cNvPr id="7" name="Picture 6">
            <a:extLst>
              <a:ext uri="{FF2B5EF4-FFF2-40B4-BE49-F238E27FC236}">
                <a16:creationId xmlns:a16="http://schemas.microsoft.com/office/drawing/2014/main" id="{111B8B80-31AA-4290-B31A-7FEF2C336FE4}"/>
              </a:ext>
            </a:extLst>
          </p:cNvPr>
          <p:cNvPicPr>
            <a:picLocks noChangeAspect="1"/>
          </p:cNvPicPr>
          <p:nvPr/>
        </p:nvPicPr>
        <p:blipFill>
          <a:blip r:embed="rId17">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tretch>
            <a:fillRect/>
          </a:stretch>
        </p:blipFill>
        <p:spPr>
          <a:xfrm>
            <a:off x="5909497" y="3965525"/>
            <a:ext cx="1647003" cy="1203580"/>
          </a:xfrm>
          <a:prstGeom prst="rect">
            <a:avLst/>
          </a:prstGeom>
        </p:spPr>
      </p:pic>
      <p:sp>
        <p:nvSpPr>
          <p:cNvPr id="60" name="Line 47">
            <a:extLst>
              <a:ext uri="{FF2B5EF4-FFF2-40B4-BE49-F238E27FC236}">
                <a16:creationId xmlns:a16="http://schemas.microsoft.com/office/drawing/2014/main" id="{EF26A634-5A06-4CAB-ABAD-504BC66EAB62}"/>
              </a:ext>
            </a:extLst>
          </p:cNvPr>
          <p:cNvSpPr>
            <a:spLocks noChangeShapeType="1"/>
          </p:cNvSpPr>
          <p:nvPr/>
        </p:nvSpPr>
        <p:spPr bwMode="auto">
          <a:xfrm flipH="1">
            <a:off x="6970385" y="4063831"/>
            <a:ext cx="832333" cy="720926"/>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dirty="0"/>
          </a:p>
        </p:txBody>
      </p:sp>
      <p:pic>
        <p:nvPicPr>
          <p:cNvPr id="9" name="Picture 8">
            <a:extLst>
              <a:ext uri="{FF2B5EF4-FFF2-40B4-BE49-F238E27FC236}">
                <a16:creationId xmlns:a16="http://schemas.microsoft.com/office/drawing/2014/main" id="{B35D7633-1FA6-4929-8A05-C6A57BADE1C7}"/>
              </a:ext>
            </a:extLst>
          </p:cNvPr>
          <p:cNvPicPr>
            <a:picLocks noChangeAspect="1"/>
          </p:cNvPicPr>
          <p:nvPr/>
        </p:nvPicPr>
        <p:blipFill>
          <a:blip r:embed="rId19">
            <a:extLst>
              <a:ext uri="{BEBA8EAE-BF5A-486C-A8C5-ECC9F3942E4B}">
                <a14:imgProps xmlns:a14="http://schemas.microsoft.com/office/drawing/2010/main">
                  <a14:imgLayer r:embed="rId20">
                    <a14:imgEffect>
                      <a14:sharpenSoften amount="50000"/>
                    </a14:imgEffect>
                  </a14:imgLayer>
                </a14:imgProps>
              </a:ext>
              <a:ext uri="{28A0092B-C50C-407E-A947-70E740481C1C}">
                <a14:useLocalDpi xmlns:a14="http://schemas.microsoft.com/office/drawing/2010/main" val="0"/>
              </a:ext>
            </a:extLst>
          </a:blip>
          <a:stretch>
            <a:fillRect/>
          </a:stretch>
        </p:blipFill>
        <p:spPr>
          <a:xfrm>
            <a:off x="6021518" y="2552621"/>
            <a:ext cx="1480415" cy="1107860"/>
          </a:xfrm>
          <a:prstGeom prst="rect">
            <a:avLst/>
          </a:prstGeom>
        </p:spPr>
      </p:pic>
      <p:sp>
        <p:nvSpPr>
          <p:cNvPr id="62" name="Line 47">
            <a:extLst>
              <a:ext uri="{FF2B5EF4-FFF2-40B4-BE49-F238E27FC236}">
                <a16:creationId xmlns:a16="http://schemas.microsoft.com/office/drawing/2014/main" id="{4F7BB3B4-5174-4E14-97D7-4326424552B5}"/>
              </a:ext>
            </a:extLst>
          </p:cNvPr>
          <p:cNvSpPr>
            <a:spLocks noChangeShapeType="1"/>
          </p:cNvSpPr>
          <p:nvPr/>
        </p:nvSpPr>
        <p:spPr bwMode="auto">
          <a:xfrm flipH="1">
            <a:off x="7035600" y="2633874"/>
            <a:ext cx="756867" cy="658347"/>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dirty="0"/>
          </a:p>
        </p:txBody>
      </p:sp>
      <p:sp>
        <p:nvSpPr>
          <p:cNvPr id="63" name="Oval 62">
            <a:extLst>
              <a:ext uri="{FF2B5EF4-FFF2-40B4-BE49-F238E27FC236}">
                <a16:creationId xmlns:a16="http://schemas.microsoft.com/office/drawing/2014/main" id="{AD44B2A7-90CB-46C5-B7FD-9D6BF7974F46}"/>
              </a:ext>
            </a:extLst>
          </p:cNvPr>
          <p:cNvSpPr/>
          <p:nvPr/>
        </p:nvSpPr>
        <p:spPr>
          <a:xfrm rot="16200000">
            <a:off x="1219200" y="2867799"/>
            <a:ext cx="381000" cy="381000"/>
          </a:xfrm>
          <a:prstGeom prst="ellipse">
            <a:avLst/>
          </a:prstGeom>
          <a:noFill/>
          <a:ln>
            <a:solidFill>
              <a:srgbClr val="00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3" name="Picture 2">
            <a:extLst>
              <a:ext uri="{FF2B5EF4-FFF2-40B4-BE49-F238E27FC236}">
                <a16:creationId xmlns:a16="http://schemas.microsoft.com/office/drawing/2014/main" id="{A71746C5-1B0C-4420-A38E-C98E9F0A0EEE}"/>
              </a:ext>
            </a:extLst>
          </p:cNvPr>
          <p:cNvPicPr>
            <a:picLocks noChangeAspect="1"/>
          </p:cNvPicPr>
          <p:nvPr/>
        </p:nvPicPr>
        <p:blipFill>
          <a:blip r:embed="rId21">
            <a:extLst>
              <a:ext uri="{BEBA8EAE-BF5A-486C-A8C5-ECC9F3942E4B}">
                <a14:imgProps xmlns:a14="http://schemas.microsoft.com/office/drawing/2010/main">
                  <a14:imgLayer r:embed="rId22">
                    <a14:imgEffect>
                      <a14:sharpenSoften amount="50000"/>
                    </a14:imgEffect>
                  </a14:imgLayer>
                </a14:imgProps>
              </a:ext>
              <a:ext uri="{28A0092B-C50C-407E-A947-70E740481C1C}">
                <a14:useLocalDpi xmlns:a14="http://schemas.microsoft.com/office/drawing/2010/main" val="0"/>
              </a:ext>
            </a:extLst>
          </a:blip>
          <a:stretch>
            <a:fillRect/>
          </a:stretch>
        </p:blipFill>
        <p:spPr>
          <a:xfrm>
            <a:off x="625475" y="20347"/>
            <a:ext cx="639902" cy="621619"/>
          </a:xfrm>
          <a:prstGeom prst="rect">
            <a:avLst/>
          </a:prstGeom>
        </p:spPr>
      </p:pic>
      <p:pic>
        <p:nvPicPr>
          <p:cNvPr id="57" name="Picture 56">
            <a:extLst>
              <a:ext uri="{FF2B5EF4-FFF2-40B4-BE49-F238E27FC236}">
                <a16:creationId xmlns:a16="http://schemas.microsoft.com/office/drawing/2014/main" id="{D38968BF-EEA0-42E4-96D6-216BC51415DD}"/>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503525" y="4388357"/>
            <a:ext cx="561109" cy="685800"/>
          </a:xfrm>
          <a:prstGeom prst="rect">
            <a:avLst/>
          </a:prstGeom>
        </p:spPr>
      </p:pic>
    </p:spTree>
    <p:extLst>
      <p:ext uri="{BB962C8B-B14F-4D97-AF65-F5344CB8AC3E}">
        <p14:creationId xmlns:p14="http://schemas.microsoft.com/office/powerpoint/2010/main" val="1903110147"/>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a:solidFill>
            <a:schemeClr val="bg1"/>
          </a:solidFill>
          <a:ln>
            <a:solidFill>
              <a:schemeClr val="bg1"/>
            </a:solidFill>
          </a:ln>
        </p:spPr>
        <p:txBody>
          <a:bodyPr>
            <a:normAutofit/>
          </a:bodyPr>
          <a:lstStyle/>
          <a:p>
            <a:r>
              <a:rPr lang="en-US" sz="4000" dirty="0">
                <a:solidFill>
                  <a:srgbClr val="0000FF"/>
                </a:solidFill>
                <a:latin typeface="Monotype Corsiva" pitchFamily="66" charset="0"/>
              </a:rPr>
              <a:t>FSI for </a:t>
            </a:r>
            <a:r>
              <a:rPr lang="en-US" sz="4000" i="1" dirty="0">
                <a:solidFill>
                  <a:srgbClr val="0000FF"/>
                </a:solidFill>
                <a:latin typeface="Symbol" pitchFamily="18" charset="2"/>
              </a:rPr>
              <a:t>g</a:t>
            </a:r>
            <a:r>
              <a:rPr lang="en-US" sz="4000" dirty="0">
                <a:solidFill>
                  <a:srgbClr val="0000FF"/>
                </a:solidFill>
                <a:latin typeface="Monotype Corsiva" pitchFamily="66" charset="0"/>
              </a:rPr>
              <a:t>d</a:t>
            </a:r>
            <a:r>
              <a:rPr lang="en-US" sz="4000" dirty="0">
                <a:solidFill>
                  <a:srgbClr val="0000FF"/>
                </a:solidFill>
                <a:latin typeface="Freestyle Script" pitchFamily="66" charset="0"/>
                <a:sym typeface="Wingdings" pitchFamily="2" charset="2"/>
              </a:rPr>
              <a:t>→</a:t>
            </a:r>
            <a:r>
              <a:rPr lang="en-US" sz="4000" i="1" dirty="0">
                <a:solidFill>
                  <a:srgbClr val="0000FF"/>
                </a:solidFill>
                <a:latin typeface="Symbol" pitchFamily="18" charset="2"/>
                <a:sym typeface="Wingdings" pitchFamily="2" charset="2"/>
              </a:rPr>
              <a:t>p</a:t>
            </a:r>
            <a:r>
              <a:rPr lang="en-US" sz="4000" i="1" baseline="30000" dirty="0">
                <a:solidFill>
                  <a:srgbClr val="0000FF"/>
                </a:solidFill>
                <a:latin typeface="Comic Sans MS" pitchFamily="66" charset="0"/>
                <a:sym typeface="Wingdings" pitchFamily="2" charset="2"/>
              </a:rPr>
              <a:t>-</a:t>
            </a:r>
            <a:r>
              <a:rPr lang="en-US" sz="4000" dirty="0">
                <a:solidFill>
                  <a:srgbClr val="0000FF"/>
                </a:solidFill>
                <a:latin typeface="Monotype Corsiva" pitchFamily="66" charset="0"/>
                <a:sym typeface="Wingdings" pitchFamily="2" charset="2"/>
              </a:rPr>
              <a:t>pp      </a:t>
            </a:r>
            <a:r>
              <a:rPr lang="en-US" sz="4000" i="1" dirty="0">
                <a:solidFill>
                  <a:srgbClr val="0000FF"/>
                </a:solidFill>
                <a:latin typeface="Symbol" pitchFamily="18" charset="2"/>
              </a:rPr>
              <a:t>g</a:t>
            </a:r>
            <a:r>
              <a:rPr lang="en-US" sz="4000" dirty="0">
                <a:solidFill>
                  <a:srgbClr val="0000FF"/>
                </a:solidFill>
                <a:latin typeface="Monotype Corsiva" pitchFamily="66" charset="0"/>
              </a:rPr>
              <a:t>n</a:t>
            </a:r>
            <a:r>
              <a:rPr lang="en-US" sz="4000" dirty="0">
                <a:solidFill>
                  <a:srgbClr val="0000FF"/>
                </a:solidFill>
                <a:latin typeface="Freestyle Script" pitchFamily="66" charset="0"/>
                <a:sym typeface="Wingdings" pitchFamily="2" charset="2"/>
              </a:rPr>
              <a:t>→</a:t>
            </a:r>
            <a:r>
              <a:rPr lang="en-US" sz="4000" i="1" dirty="0">
                <a:solidFill>
                  <a:srgbClr val="0000FF"/>
                </a:solidFill>
                <a:latin typeface="Symbol" pitchFamily="18" charset="2"/>
                <a:sym typeface="Wingdings" pitchFamily="2" charset="2"/>
              </a:rPr>
              <a:t>p</a:t>
            </a:r>
            <a:r>
              <a:rPr lang="en-US" sz="4000" baseline="30000" dirty="0">
                <a:solidFill>
                  <a:srgbClr val="0000FF"/>
                </a:solidFill>
                <a:effectLst>
                  <a:outerShdw blurRad="38100" dist="38100" dir="2700000" algn="tl">
                    <a:srgbClr val="000000">
                      <a:alpha val="43137"/>
                    </a:srgbClr>
                  </a:outerShdw>
                </a:effectLst>
                <a:latin typeface="Symbol" pitchFamily="18" charset="2"/>
                <a:sym typeface="Wingdings" pitchFamily="2" charset="2"/>
              </a:rPr>
              <a:t>-</a:t>
            </a:r>
            <a:r>
              <a:rPr lang="en-US" sz="4000" dirty="0">
                <a:solidFill>
                  <a:srgbClr val="0000FF"/>
                </a:solidFill>
                <a:latin typeface="Monotype Corsiva" pitchFamily="66" charset="0"/>
                <a:sym typeface="Wingdings" pitchFamily="2" charset="2"/>
              </a:rPr>
              <a:t>p</a:t>
            </a:r>
            <a:br>
              <a:rPr lang="en-US" sz="3200" b="1" dirty="0">
                <a:solidFill>
                  <a:srgbClr val="0000FF"/>
                </a:solidFill>
                <a:latin typeface="Comic Sans MS" pitchFamily="66" charset="0"/>
                <a:sym typeface="Wingdings" pitchFamily="2" charset="2"/>
              </a:rPr>
            </a:br>
            <a:r>
              <a:rPr lang="en-US" sz="1400" dirty="0">
                <a:solidFill>
                  <a:srgbClr val="0000FF"/>
                </a:solidFill>
                <a:highlight>
                  <a:srgbClr val="FFFF00"/>
                </a:highlight>
                <a:latin typeface="+mn-lt"/>
                <a:sym typeface="Wingdings" pitchFamily="2" charset="2"/>
              </a:rPr>
              <a:t>V. Tarasov, A. Kudryavtsev, W. Briscoe, H. Gao, IS, Phys Rev C </a:t>
            </a:r>
            <a:r>
              <a:rPr lang="en-US" sz="1400" b="1" dirty="0">
                <a:solidFill>
                  <a:srgbClr val="0000FF"/>
                </a:solidFill>
                <a:highlight>
                  <a:srgbClr val="FFFF00"/>
                </a:highlight>
                <a:latin typeface="+mn-lt"/>
                <a:sym typeface="Wingdings" pitchFamily="2" charset="2"/>
              </a:rPr>
              <a:t>84</a:t>
            </a:r>
            <a:r>
              <a:rPr lang="en-US" sz="1400" dirty="0">
                <a:solidFill>
                  <a:srgbClr val="0000FF"/>
                </a:solidFill>
                <a:highlight>
                  <a:srgbClr val="FFFF00"/>
                </a:highlight>
                <a:latin typeface="+mn-lt"/>
                <a:sym typeface="Wingdings" pitchFamily="2" charset="2"/>
              </a:rPr>
              <a:t>, 035203 (2011)</a:t>
            </a:r>
            <a:endParaRPr lang="en-US" sz="1400" dirty="0">
              <a:solidFill>
                <a:srgbClr val="0000FF"/>
              </a:solidFill>
              <a:highlight>
                <a:srgbClr val="FFFF00"/>
              </a:highlight>
              <a:latin typeface="+mn-lt"/>
            </a:endParaRPr>
          </a:p>
        </p:txBody>
      </p:sp>
      <p:sp>
        <p:nvSpPr>
          <p:cNvPr id="3" name="Subtitle 2"/>
          <p:cNvSpPr>
            <a:spLocks noGrp="1"/>
          </p:cNvSpPr>
          <p:nvPr>
            <p:ph type="subTitle" idx="1"/>
          </p:nvPr>
        </p:nvSpPr>
        <p:spPr/>
        <p:txBody>
          <a:bodyPr/>
          <a:lstStyle/>
          <a:p>
            <a:r>
              <a:rPr lang="en-US" dirty="0"/>
              <a:t>.</a:t>
            </a:r>
          </a:p>
        </p:txBody>
      </p:sp>
      <p:sp>
        <p:nvSpPr>
          <p:cNvPr id="37" name="TextBox 36"/>
          <p:cNvSpPr txBox="1"/>
          <p:nvPr/>
        </p:nvSpPr>
        <p:spPr>
          <a:xfrm>
            <a:off x="5410200" y="1371600"/>
            <a:ext cx="242374" cy="369332"/>
          </a:xfrm>
          <a:prstGeom prst="rect">
            <a:avLst/>
          </a:prstGeom>
          <a:solidFill>
            <a:schemeClr val="bg1"/>
          </a:solidFill>
          <a:ln>
            <a:solidFill>
              <a:schemeClr val="bg1"/>
            </a:solidFill>
          </a:ln>
        </p:spPr>
        <p:txBody>
          <a:bodyPr wrap="none" rtlCol="0">
            <a:spAutoFit/>
          </a:bodyPr>
          <a:lstStyle/>
          <a:p>
            <a:r>
              <a:rPr lang="en-US" dirty="0">
                <a:solidFill>
                  <a:schemeClr val="bg1"/>
                </a:solidFill>
              </a:rPr>
              <a:t>.</a:t>
            </a:r>
          </a:p>
        </p:txBody>
      </p:sp>
      <p:pic>
        <p:nvPicPr>
          <p:cNvPr id="57350" name="Picture 6"/>
          <p:cNvPicPr>
            <a:picLocks noChangeAspect="1" noChangeArrowheads="1"/>
          </p:cNvPicPr>
          <p:nvPr/>
        </p:nvPicPr>
        <p:blipFill>
          <a:blip r:embed="rId3" cstate="print">
            <a:lum bright="-52000" contrast="69000"/>
          </a:blip>
          <a:srcRect/>
          <a:stretch>
            <a:fillRect/>
          </a:stretch>
        </p:blipFill>
        <p:spPr bwMode="auto">
          <a:xfrm>
            <a:off x="2590800" y="1143000"/>
            <a:ext cx="3962400" cy="5203324"/>
          </a:xfrm>
          <a:prstGeom prst="rect">
            <a:avLst/>
          </a:prstGeom>
          <a:noFill/>
          <a:ln w="9525">
            <a:noFill/>
            <a:miter lim="800000"/>
            <a:headEnd/>
            <a:tailEnd/>
          </a:ln>
        </p:spPr>
      </p:pic>
      <p:sp>
        <p:nvSpPr>
          <p:cNvPr id="211975" name="Rectangle 7"/>
          <p:cNvSpPr>
            <a:spLocks noChangeArrowheads="1"/>
          </p:cNvSpPr>
          <p:nvPr/>
        </p:nvSpPr>
        <p:spPr bwMode="auto">
          <a:xfrm>
            <a:off x="6734390" y="2725765"/>
            <a:ext cx="2060185" cy="400110"/>
          </a:xfrm>
          <a:prstGeom prst="rect">
            <a:avLst/>
          </a:prstGeom>
          <a:solidFill>
            <a:schemeClr val="bg1"/>
          </a:solidFill>
          <a:ln w="9525">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lang="en-US" sz="1000" b="1" dirty="0">
                <a:latin typeface="Arial Unicode MS" pitchFamily="34" charset="-128"/>
                <a:cs typeface="Arial" pitchFamily="34" charset="0"/>
              </a:rPr>
              <a:t>- -   [</a:t>
            </a:r>
            <a:r>
              <a:rPr kumimoji="0" lang="en-US" sz="1000" b="1" i="0" u="none" strike="noStrike" cap="none" normalizeH="0" baseline="0" dirty="0">
                <a:ln>
                  <a:noFill/>
                </a:ln>
                <a:solidFill>
                  <a:schemeClr val="tx1"/>
                </a:solidFill>
                <a:effectLst/>
                <a:latin typeface="Arial Unicode MS" pitchFamily="34" charset="-128"/>
                <a:cs typeface="Arial" pitchFamily="34" charset="0"/>
              </a:rPr>
              <a:t>IA + NN</a:t>
            </a:r>
            <a:r>
              <a:rPr kumimoji="0" lang="en-US" sz="1000" b="1" i="0" u="none" strike="noStrike" cap="none" normalizeH="0" baseline="-25000" dirty="0">
                <a:ln>
                  <a:noFill/>
                </a:ln>
                <a:solidFill>
                  <a:schemeClr val="tx1"/>
                </a:solidFill>
                <a:effectLst/>
                <a:latin typeface="Arial Unicode MS" pitchFamily="34" charset="-128"/>
                <a:cs typeface="Arial" pitchFamily="34" charset="0"/>
              </a:rPr>
              <a:t>fsi</a:t>
            </a:r>
            <a:r>
              <a:rPr lang="en-US" sz="1000" b="1" dirty="0">
                <a:latin typeface="Arial Unicode MS" pitchFamily="34" charset="-128"/>
                <a:cs typeface="Arial" pitchFamily="34" charset="0"/>
              </a:rPr>
              <a:t>] </a:t>
            </a:r>
            <a:r>
              <a:rPr kumimoji="0" lang="en-US" sz="1000" b="1" i="0" u="none" strike="noStrike" cap="none" normalizeH="0" baseline="0" dirty="0">
                <a:ln>
                  <a:noFill/>
                </a:ln>
                <a:solidFill>
                  <a:schemeClr val="tx1"/>
                </a:solidFill>
                <a:effectLst/>
                <a:latin typeface="Arial Unicode MS" pitchFamily="34" charset="-128"/>
                <a:cs typeface="Arial" pitchFamily="34" charset="0"/>
              </a:rPr>
              <a:t>/ IA</a:t>
            </a:r>
          </a:p>
          <a:p>
            <a:pPr marL="0" marR="0" lvl="0" indent="0" algn="l" defTabSz="914400" rtl="0" eaLnBrk="1" fontAlgn="base" latinLnBrk="0" hangingPunct="1">
              <a:lnSpc>
                <a:spcPct val="100000"/>
              </a:lnSpc>
              <a:spcBef>
                <a:spcPct val="0"/>
              </a:spcBef>
              <a:spcAft>
                <a:spcPct val="0"/>
              </a:spcAft>
              <a:buClrTx/>
              <a:buSzTx/>
              <a:tabLst/>
            </a:pPr>
            <a:r>
              <a:rPr lang="en-US" sz="1000" b="1" dirty="0">
                <a:latin typeface="Arial Unicode MS" pitchFamily="34" charset="-128"/>
                <a:cs typeface="Arial" pitchFamily="34" charset="0"/>
              </a:rPr>
              <a:t>___  [</a:t>
            </a:r>
            <a:r>
              <a:rPr kumimoji="0" lang="en-US" sz="1000" b="1" i="0" u="none" strike="noStrike" cap="none" normalizeH="0" baseline="0" dirty="0">
                <a:ln>
                  <a:noFill/>
                </a:ln>
                <a:solidFill>
                  <a:schemeClr val="tx1"/>
                </a:solidFill>
                <a:effectLst/>
                <a:latin typeface="Arial Unicode MS" pitchFamily="34" charset="-128"/>
                <a:cs typeface="Arial" pitchFamily="34" charset="0"/>
              </a:rPr>
              <a:t>IA + (NN+</a:t>
            </a:r>
            <a:r>
              <a:rPr kumimoji="0" lang="en-US" sz="1000" b="1" i="0" u="none" strike="noStrike" cap="none" normalizeH="0" baseline="0" dirty="0">
                <a:ln>
                  <a:noFill/>
                </a:ln>
                <a:solidFill>
                  <a:schemeClr val="tx1"/>
                </a:solidFill>
                <a:effectLst/>
                <a:latin typeface="Symbol" pitchFamily="18" charset="2"/>
                <a:cs typeface="Arial" pitchFamily="34" charset="0"/>
              </a:rPr>
              <a:t>p</a:t>
            </a:r>
            <a:r>
              <a:rPr kumimoji="0" lang="en-US" sz="1000" b="1" i="0" u="none" strike="noStrike" cap="none" normalizeH="0" baseline="0" dirty="0">
                <a:ln>
                  <a:noFill/>
                </a:ln>
                <a:solidFill>
                  <a:schemeClr val="tx1"/>
                </a:solidFill>
                <a:effectLst/>
                <a:latin typeface="Arial Unicode MS" pitchFamily="34" charset="-128"/>
                <a:cs typeface="Arial" pitchFamily="34" charset="0"/>
              </a:rPr>
              <a:t>N)</a:t>
            </a:r>
            <a:r>
              <a:rPr kumimoji="0" lang="en-US" sz="1000" b="1" i="0" u="none" strike="noStrike" cap="none" normalizeH="0" baseline="-25000" dirty="0">
                <a:ln>
                  <a:noFill/>
                </a:ln>
                <a:solidFill>
                  <a:schemeClr val="tx1"/>
                </a:solidFill>
                <a:effectLst/>
                <a:latin typeface="Arial Unicode MS" pitchFamily="34" charset="-128"/>
                <a:cs typeface="Arial" pitchFamily="34" charset="0"/>
              </a:rPr>
              <a:t>fsi</a:t>
            </a:r>
            <a:r>
              <a:rPr kumimoji="0" lang="en-US" sz="1000" b="1" i="0" u="none" strike="noStrike" cap="none" normalizeH="0" baseline="0" dirty="0">
                <a:ln>
                  <a:noFill/>
                </a:ln>
                <a:solidFill>
                  <a:schemeClr val="tx1"/>
                </a:solidFill>
                <a:effectLst/>
                <a:latin typeface="Arial Unicode MS" pitchFamily="34" charset="-128"/>
                <a:cs typeface="Arial" pitchFamily="34" charset="0"/>
              </a:rPr>
              <a:t>] / IA</a:t>
            </a:r>
            <a:endParaRPr kumimoji="0" lang="en-US" sz="1800" b="1" i="0" u="none" strike="noStrike" cap="none" normalizeH="0" baseline="0" dirty="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114300" y="1979100"/>
            <a:ext cx="1219200" cy="646331"/>
          </a:xfrm>
          <a:prstGeom prst="rect">
            <a:avLst/>
          </a:prstGeom>
          <a:solidFill>
            <a:schemeClr val="accent1">
              <a:lumMod val="20000"/>
              <a:lumOff val="80000"/>
            </a:schemeClr>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rgbClr val="0033CC"/>
                </a:solidFill>
                <a:effectLst/>
                <a:cs typeface="Arial" pitchFamily="34" charset="0"/>
              </a:rPr>
              <a:t>Cuts</a:t>
            </a:r>
            <a:r>
              <a:rPr kumimoji="0" lang="en-US" sz="1200" b="1" i="0" strike="noStrike" cap="none" normalizeH="0" baseline="0" dirty="0">
                <a:ln>
                  <a:noFill/>
                </a:ln>
                <a:solidFill>
                  <a:srgbClr val="0033CC"/>
                </a:solidFill>
                <a:effectLst/>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cs typeface="Arial" pitchFamily="34" charset="0"/>
              </a:rPr>
              <a:t>p</a:t>
            </a:r>
            <a:r>
              <a:rPr kumimoji="0" lang="en-US" sz="1200" b="1" i="0" u="none" strike="noStrike" cap="none" normalizeH="0" baseline="-25000" dirty="0" err="1">
                <a:ln>
                  <a:noFill/>
                </a:ln>
                <a:solidFill>
                  <a:schemeClr val="tx1"/>
                </a:solidFill>
                <a:effectLst/>
                <a:cs typeface="Arial" pitchFamily="34" charset="0"/>
              </a:rPr>
              <a:t>s</a:t>
            </a:r>
            <a:r>
              <a:rPr kumimoji="0" lang="en-US" sz="1200" b="1" i="0" u="none" strike="noStrike" cap="none" normalizeH="0" baseline="-25000" dirty="0">
                <a:ln>
                  <a:noFill/>
                </a:ln>
                <a:solidFill>
                  <a:schemeClr val="tx1"/>
                </a:solidFill>
                <a:effectLst/>
                <a:cs typeface="Arial" pitchFamily="34" charset="0"/>
              </a:rPr>
              <a:t>  </a:t>
            </a:r>
            <a:r>
              <a:rPr lang="en-US" sz="1200" b="1" dirty="0">
                <a:solidFill>
                  <a:srgbClr val="FF0000"/>
                </a:solidFill>
                <a:cs typeface="Arial" pitchFamily="34" charset="0"/>
              </a:rPr>
              <a:t>&lt; </a:t>
            </a:r>
            <a:r>
              <a:rPr lang="en-US" sz="1200" b="1" baseline="-25000" dirty="0">
                <a:solidFill>
                  <a:srgbClr val="FF0000"/>
                </a:solidFill>
                <a:cs typeface="Arial" pitchFamily="34" charset="0"/>
              </a:rPr>
              <a:t> </a:t>
            </a:r>
            <a:r>
              <a:rPr kumimoji="0" lang="en-US" sz="1200" b="1" i="0" u="none" strike="noStrike" cap="none" normalizeH="0" baseline="0" dirty="0">
                <a:ln>
                  <a:noFill/>
                </a:ln>
                <a:solidFill>
                  <a:srgbClr val="00B800"/>
                </a:solidFill>
                <a:cs typeface="Arial" pitchFamily="34" charset="0"/>
              </a:rPr>
              <a:t>200</a:t>
            </a:r>
            <a:r>
              <a:rPr kumimoji="0" lang="en-US" sz="1200" b="1" i="0" u="none" strike="noStrike" cap="none" normalizeH="0" baseline="0" dirty="0">
                <a:ln>
                  <a:noFill/>
                </a:ln>
                <a:solidFill>
                  <a:schemeClr val="tx1"/>
                </a:solidFill>
                <a:effectLst/>
                <a:cs typeface="Arial" pitchFamily="34" charset="0"/>
              </a:rPr>
              <a:t> MeV/c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cs typeface="Arial" pitchFamily="34" charset="0"/>
              </a:rPr>
              <a:t>p</a:t>
            </a:r>
            <a:r>
              <a:rPr kumimoji="0" lang="en-US" sz="1200" b="1" i="0" u="none" strike="noStrike" cap="none" normalizeH="0" baseline="-25000" dirty="0">
                <a:ln>
                  <a:noFill/>
                </a:ln>
                <a:solidFill>
                  <a:schemeClr val="tx1"/>
                </a:solidFill>
                <a:effectLst/>
                <a:cs typeface="Arial" pitchFamily="34" charset="0"/>
              </a:rPr>
              <a:t>f </a:t>
            </a:r>
            <a:r>
              <a:rPr kumimoji="0" lang="en-US" sz="1200" b="1" i="0" u="none" strike="noStrike" cap="none" normalizeH="0" baseline="0" dirty="0">
                <a:ln>
                  <a:noFill/>
                </a:ln>
                <a:solidFill>
                  <a:schemeClr val="tx1"/>
                </a:solidFill>
                <a:effectLst/>
                <a:cs typeface="Arial" pitchFamily="34" charset="0"/>
              </a:rPr>
              <a:t> </a:t>
            </a:r>
            <a:r>
              <a:rPr lang="en-US" sz="1200" b="1" dirty="0">
                <a:solidFill>
                  <a:srgbClr val="FF0000"/>
                </a:solidFill>
                <a:cs typeface="Arial" pitchFamily="34" charset="0"/>
              </a:rPr>
              <a:t>&lt;</a:t>
            </a:r>
            <a:r>
              <a:rPr kumimoji="0" lang="en-US" sz="1200" b="1" i="0" u="none" strike="noStrike" cap="none" normalizeH="0" baseline="0" dirty="0">
                <a:ln>
                  <a:noFill/>
                </a:ln>
                <a:solidFill>
                  <a:schemeClr val="tx1"/>
                </a:solidFill>
                <a:effectLst/>
                <a:cs typeface="Arial" pitchFamily="34" charset="0"/>
              </a:rPr>
              <a:t> </a:t>
            </a:r>
            <a:r>
              <a:rPr kumimoji="0" lang="en-US" sz="1200" b="1" i="0" u="none" strike="noStrike" cap="none" normalizeH="0" baseline="0" dirty="0">
                <a:ln>
                  <a:noFill/>
                </a:ln>
                <a:solidFill>
                  <a:srgbClr val="00B800"/>
                </a:solidFill>
                <a:cs typeface="Arial" pitchFamily="34" charset="0"/>
              </a:rPr>
              <a:t>200</a:t>
            </a:r>
            <a:r>
              <a:rPr kumimoji="0" lang="en-US" sz="1200" b="1" i="0" u="none" strike="noStrike" cap="none" normalizeH="0" baseline="0" dirty="0">
                <a:ln>
                  <a:noFill/>
                </a:ln>
                <a:solidFill>
                  <a:schemeClr val="tx1"/>
                </a:solidFill>
                <a:effectLst/>
                <a:cs typeface="Arial" pitchFamily="34" charset="0"/>
              </a:rPr>
              <a:t> MeV/c </a:t>
            </a:r>
          </a:p>
        </p:txBody>
      </p:sp>
      <p:sp>
        <p:nvSpPr>
          <p:cNvPr id="35" name="Oval 34"/>
          <p:cNvSpPr/>
          <p:nvPr/>
        </p:nvSpPr>
        <p:spPr>
          <a:xfrm rot="16200000">
            <a:off x="2514600" y="1066800"/>
            <a:ext cx="381000" cy="381000"/>
          </a:xfrm>
          <a:prstGeom prst="ellipse">
            <a:avLst/>
          </a:prstGeom>
          <a:noFill/>
          <a:ln>
            <a:solidFill>
              <a:srgbClr val="00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9" name="Rectangle 38"/>
          <p:cNvSpPr/>
          <p:nvPr/>
        </p:nvSpPr>
        <p:spPr>
          <a:xfrm>
            <a:off x="4267200" y="6248400"/>
            <a:ext cx="942887" cy="307777"/>
          </a:xfrm>
          <a:prstGeom prst="rect">
            <a:avLst/>
          </a:prstGeom>
          <a:solidFill>
            <a:schemeClr val="bg1"/>
          </a:solidFill>
        </p:spPr>
        <p:txBody>
          <a:bodyPr wrap="none">
            <a:spAutoFit/>
          </a:bodyPr>
          <a:lstStyle/>
          <a:p>
            <a:r>
              <a:rPr lang="en-US" sz="1400" b="1" dirty="0">
                <a:latin typeface="Symbol" pitchFamily="18" charset="2"/>
              </a:rPr>
              <a:t>q(p</a:t>
            </a:r>
            <a:r>
              <a:rPr lang="en-US" sz="1400" b="1" dirty="0">
                <a:latin typeface="Comic Sans MS" pitchFamily="66" charset="0"/>
              </a:rPr>
              <a:t>p</a:t>
            </a:r>
            <a:r>
              <a:rPr lang="en-US" sz="1400" b="1" dirty="0">
                <a:latin typeface="Symbol" pitchFamily="18" charset="2"/>
              </a:rPr>
              <a:t>-</a:t>
            </a:r>
            <a:r>
              <a:rPr lang="en-US" sz="1400" b="1" dirty="0"/>
              <a:t>CM)</a:t>
            </a:r>
          </a:p>
        </p:txBody>
      </p:sp>
      <p:sp>
        <p:nvSpPr>
          <p:cNvPr id="33" name="TextBox 32"/>
          <p:cNvSpPr txBox="1"/>
          <p:nvPr/>
        </p:nvSpPr>
        <p:spPr>
          <a:xfrm>
            <a:off x="6612506" y="3586066"/>
            <a:ext cx="2362200" cy="1200329"/>
          </a:xfrm>
          <a:prstGeom prst="rect">
            <a:avLst/>
          </a:prstGeom>
          <a:solidFill>
            <a:schemeClr val="bg1"/>
          </a:solidFill>
          <a:ln>
            <a:solidFill>
              <a:schemeClr val="bg1"/>
            </a:solidFill>
          </a:ln>
        </p:spPr>
        <p:txBody>
          <a:bodyPr wrap="square" rtlCol="0">
            <a:spAutoFit/>
          </a:bodyPr>
          <a:lstStyle/>
          <a:p>
            <a:pPr algn="just"/>
            <a:r>
              <a:rPr lang="en-US" sz="1200" b="1" dirty="0">
                <a:solidFill>
                  <a:srgbClr val="FF0000"/>
                </a:solidFill>
                <a:latin typeface="Symbol" pitchFamily="18" charset="2"/>
              </a:rPr>
              <a:t>· </a:t>
            </a:r>
            <a:r>
              <a:rPr lang="en-US" sz="1200" dirty="0"/>
              <a:t>There is </a:t>
            </a:r>
            <a:r>
              <a:rPr lang="en-US" sz="1200" b="1" dirty="0">
                <a:solidFill>
                  <a:srgbClr val="00B800"/>
                </a:solidFill>
              </a:rPr>
              <a:t>sizeable</a:t>
            </a:r>
            <a:r>
              <a:rPr lang="en-US" sz="1200" b="1" dirty="0"/>
              <a:t> </a:t>
            </a:r>
            <a:r>
              <a:rPr lang="en-US" sz="1200" b="1" dirty="0">
                <a:solidFill>
                  <a:srgbClr val="0033CC"/>
                </a:solidFill>
              </a:rPr>
              <a:t>FSI</a:t>
            </a:r>
            <a:r>
              <a:rPr lang="en-US" sz="1200" dirty="0"/>
              <a:t> effect </a:t>
            </a:r>
          </a:p>
          <a:p>
            <a:pPr algn="just"/>
            <a:r>
              <a:rPr lang="en-US" sz="1200" dirty="0"/>
              <a:t>    from </a:t>
            </a:r>
            <a:r>
              <a:rPr lang="en-US" sz="1200" b="1" dirty="0">
                <a:solidFill>
                  <a:srgbClr val="0033CC"/>
                </a:solidFill>
              </a:rPr>
              <a:t> S</a:t>
            </a:r>
            <a:r>
              <a:rPr lang="en-US" sz="1200" b="1" dirty="0"/>
              <a:t>-wave</a:t>
            </a:r>
            <a:r>
              <a:rPr lang="en-US" sz="1200" dirty="0"/>
              <a:t> part of </a:t>
            </a:r>
            <a:r>
              <a:rPr lang="en-US" sz="1200" b="1" dirty="0">
                <a:solidFill>
                  <a:srgbClr val="0033CC"/>
                </a:solidFill>
              </a:rPr>
              <a:t>pp</a:t>
            </a:r>
            <a:r>
              <a:rPr lang="en-US" sz="1200" b="1" dirty="0"/>
              <a:t>-FSI </a:t>
            </a:r>
          </a:p>
          <a:p>
            <a:pPr algn="just"/>
            <a:r>
              <a:rPr lang="en-US" sz="1200" b="1" dirty="0"/>
              <a:t>    </a:t>
            </a:r>
            <a:r>
              <a:rPr lang="en-US" sz="1200" dirty="0"/>
              <a:t>at small angles.</a:t>
            </a:r>
          </a:p>
          <a:p>
            <a:pPr algn="just"/>
            <a:endParaRPr lang="en-US" sz="1200" dirty="0"/>
          </a:p>
          <a:p>
            <a:r>
              <a:rPr lang="en-US" sz="1200" b="1" dirty="0">
                <a:solidFill>
                  <a:srgbClr val="FF0000"/>
                </a:solidFill>
                <a:latin typeface="Symbol" pitchFamily="18" charset="2"/>
              </a:rPr>
              <a:t>·</a:t>
            </a:r>
            <a:r>
              <a:rPr lang="ru-RU" sz="1200" dirty="0"/>
              <a:t>  </a:t>
            </a:r>
            <a:r>
              <a:rPr lang="en-US" sz="1200" dirty="0"/>
              <a:t>Region </a:t>
            </a:r>
            <a:r>
              <a:rPr lang="en-US" sz="1200" b="1" dirty="0">
                <a:solidFill>
                  <a:srgbClr val="00B800"/>
                </a:solidFill>
              </a:rPr>
              <a:t>narrows</a:t>
            </a:r>
            <a:r>
              <a:rPr lang="en-US" sz="1200" dirty="0"/>
              <a:t> as </a:t>
            </a:r>
            <a:r>
              <a:rPr lang="en-US" sz="1200" b="1" dirty="0">
                <a:solidFill>
                  <a:srgbClr val="0000FF"/>
                </a:solidFill>
              </a:rPr>
              <a:t>E</a:t>
            </a:r>
            <a:r>
              <a:rPr lang="en-US" sz="1200" b="1" baseline="-25000" dirty="0">
                <a:latin typeface="Symbol" pitchFamily="18" charset="2"/>
              </a:rPr>
              <a:t> </a:t>
            </a:r>
            <a:r>
              <a:rPr lang="en-US" sz="1200" dirty="0"/>
              <a:t>increases.</a:t>
            </a:r>
          </a:p>
          <a:p>
            <a:pPr algn="just"/>
            <a:endParaRPr lang="en-US" sz="1200" dirty="0">
              <a:solidFill>
                <a:srgbClr val="0000FF"/>
              </a:solidFill>
            </a:endParaRPr>
          </a:p>
        </p:txBody>
      </p:sp>
      <p:cxnSp>
        <p:nvCxnSpPr>
          <p:cNvPr id="22" name="Straight Connector 21"/>
          <p:cNvCxnSpPr/>
          <p:nvPr/>
        </p:nvCxnSpPr>
        <p:spPr>
          <a:xfrm>
            <a:off x="3276600" y="1447800"/>
            <a:ext cx="0" cy="396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25653" y="1983421"/>
            <a:ext cx="1250663" cy="646331"/>
          </a:xfrm>
          <a:prstGeom prst="rect">
            <a:avLst/>
          </a:prstGeom>
          <a:solidFill>
            <a:schemeClr val="accent1">
              <a:lumMod val="20000"/>
              <a:lumOff val="80000"/>
            </a:schemeClr>
          </a:solidFill>
          <a:ln>
            <a:solidFill>
              <a:schemeClr val="bg1"/>
            </a:solidFill>
          </a:ln>
        </p:spPr>
        <p:txBody>
          <a:bodyPr wrap="none" rtlCol="0">
            <a:spAutoFit/>
          </a:bodyPr>
          <a:lstStyle/>
          <a:p>
            <a:r>
              <a:rPr lang="en-US" sz="1200" b="1" u="sng" dirty="0">
                <a:solidFill>
                  <a:srgbClr val="0033CC"/>
                </a:solidFill>
              </a:rPr>
              <a:t>CLAS </a:t>
            </a:r>
            <a:r>
              <a:rPr lang="en-US" sz="1200" b="1" u="sng" dirty="0">
                <a:solidFill>
                  <a:srgbClr val="CC00CC"/>
                </a:solidFill>
              </a:rPr>
              <a:t>g10</a:t>
            </a:r>
            <a:r>
              <a:rPr lang="en-US" sz="1200" b="1" u="sng" dirty="0">
                <a:solidFill>
                  <a:srgbClr val="0033CC"/>
                </a:solidFill>
              </a:rPr>
              <a:t> &amp; </a:t>
            </a:r>
            <a:r>
              <a:rPr lang="en-US" sz="1200" b="1" u="sng" dirty="0">
                <a:solidFill>
                  <a:srgbClr val="CC00CC"/>
                </a:solidFill>
              </a:rPr>
              <a:t>g13</a:t>
            </a:r>
            <a:r>
              <a:rPr lang="en-US" sz="1200" b="1" dirty="0">
                <a:solidFill>
                  <a:srgbClr val="0033CC"/>
                </a:solidFill>
              </a:rPr>
              <a:t>: </a:t>
            </a:r>
          </a:p>
          <a:p>
            <a:r>
              <a:rPr lang="en-US" sz="1200" b="1" dirty="0"/>
              <a:t> E</a:t>
            </a:r>
            <a:r>
              <a:rPr lang="en-US" sz="1200" b="1" dirty="0">
                <a:solidFill>
                  <a:srgbClr val="FF0000"/>
                </a:solidFill>
              </a:rPr>
              <a:t>  &gt;</a:t>
            </a:r>
            <a:r>
              <a:rPr lang="en-US" sz="1200" b="1" dirty="0">
                <a:solidFill>
                  <a:srgbClr val="0033CC"/>
                </a:solidFill>
              </a:rPr>
              <a:t> </a:t>
            </a:r>
            <a:r>
              <a:rPr lang="en-US" sz="1200" b="1" dirty="0">
                <a:solidFill>
                  <a:srgbClr val="00B800"/>
                </a:solidFill>
              </a:rPr>
              <a:t>0.5</a:t>
            </a:r>
            <a:r>
              <a:rPr lang="en-US" sz="1200" b="1" dirty="0"/>
              <a:t> GeV </a:t>
            </a:r>
            <a:endParaRPr lang="en-US" sz="1100" b="1" dirty="0"/>
          </a:p>
          <a:p>
            <a:r>
              <a:rPr lang="en-US" sz="1200" b="1" dirty="0">
                <a:solidFill>
                  <a:srgbClr val="FF0000"/>
                </a:solidFill>
              </a:rPr>
              <a:t> </a:t>
            </a:r>
            <a:r>
              <a:rPr lang="en-US" sz="1200" b="1" dirty="0">
                <a:latin typeface="Symbol" pitchFamily="18" charset="2"/>
              </a:rPr>
              <a:t>q </a:t>
            </a:r>
            <a:r>
              <a:rPr lang="en-US" sz="1200" b="1" dirty="0">
                <a:solidFill>
                  <a:srgbClr val="FF0000"/>
                </a:solidFill>
              </a:rPr>
              <a:t>&gt;</a:t>
            </a:r>
            <a:r>
              <a:rPr lang="en-US" sz="1200" b="1" dirty="0">
                <a:solidFill>
                  <a:srgbClr val="0033CC"/>
                </a:solidFill>
              </a:rPr>
              <a:t>  </a:t>
            </a:r>
            <a:r>
              <a:rPr lang="en-US" sz="1200" b="1" dirty="0">
                <a:solidFill>
                  <a:srgbClr val="00B800"/>
                </a:solidFill>
              </a:rPr>
              <a:t>30</a:t>
            </a:r>
            <a:r>
              <a:rPr lang="en-US" sz="1200" b="1" dirty="0"/>
              <a:t>  </a:t>
            </a:r>
            <a:r>
              <a:rPr lang="en-US" sz="1200" b="1" dirty="0" err="1"/>
              <a:t>deg</a:t>
            </a:r>
            <a:endParaRPr lang="en-US" sz="1200" b="1" dirty="0"/>
          </a:p>
        </p:txBody>
      </p:sp>
      <p:sp>
        <p:nvSpPr>
          <p:cNvPr id="40" name="Line 16"/>
          <p:cNvSpPr>
            <a:spLocks noChangeShapeType="1"/>
          </p:cNvSpPr>
          <p:nvPr/>
        </p:nvSpPr>
        <p:spPr bwMode="auto">
          <a:xfrm flipH="1" flipV="1">
            <a:off x="4952996" y="3429000"/>
            <a:ext cx="1642717" cy="304932"/>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dirty="0">
              <a:solidFill>
                <a:srgbClr val="008000"/>
              </a:solidFill>
            </a:endParaRPr>
          </a:p>
        </p:txBody>
      </p:sp>
      <p:sp>
        <p:nvSpPr>
          <p:cNvPr id="23" name="TextBox 22"/>
          <p:cNvSpPr txBox="1"/>
          <p:nvPr/>
        </p:nvSpPr>
        <p:spPr>
          <a:xfrm>
            <a:off x="6553200" y="1524000"/>
            <a:ext cx="2244461" cy="1107996"/>
          </a:xfrm>
          <a:prstGeom prst="rect">
            <a:avLst/>
          </a:prstGeom>
          <a:noFill/>
          <a:ln>
            <a:solidFill>
              <a:schemeClr val="bg1"/>
            </a:solidFill>
          </a:ln>
        </p:spPr>
        <p:txBody>
          <a:bodyPr wrap="none" rtlCol="0">
            <a:spAutoFit/>
          </a:bodyPr>
          <a:lstStyle/>
          <a:p>
            <a:r>
              <a:rPr lang="en-US" sz="1200" b="1" dirty="0">
                <a:solidFill>
                  <a:srgbClr val="FF0000"/>
                </a:solidFill>
                <a:latin typeface="Symbol" pitchFamily="18" charset="2"/>
              </a:rPr>
              <a:t>·</a:t>
            </a:r>
            <a:r>
              <a:rPr lang="en-US" sz="1200" dirty="0"/>
              <a:t> </a:t>
            </a:r>
            <a:r>
              <a:rPr lang="en-US" sz="1200" u="sng" dirty="0"/>
              <a:t>For </a:t>
            </a:r>
            <a:r>
              <a:rPr lang="en-US" sz="1200" b="1" u="sng" dirty="0">
                <a:solidFill>
                  <a:srgbClr val="FF0000"/>
                </a:solidFill>
              </a:rPr>
              <a:t>CLAS </a:t>
            </a:r>
            <a:r>
              <a:rPr lang="en-US" sz="1200" u="sng" dirty="0"/>
              <a:t>data</a:t>
            </a:r>
            <a:r>
              <a:rPr lang="en-US" sz="1200" dirty="0"/>
              <a:t>:</a:t>
            </a:r>
          </a:p>
          <a:p>
            <a:r>
              <a:rPr lang="en-US" sz="1200" dirty="0">
                <a:solidFill>
                  <a:srgbClr val="0033CC"/>
                </a:solidFill>
                <a:latin typeface="Symbol" pitchFamily="18" charset="2"/>
              </a:rPr>
              <a:t>      ·</a:t>
            </a:r>
            <a:r>
              <a:rPr lang="en-US" sz="1200" dirty="0"/>
              <a:t> </a:t>
            </a:r>
            <a:r>
              <a:rPr lang="en-US" sz="1200" b="1" dirty="0"/>
              <a:t>FSI</a:t>
            </a:r>
            <a:r>
              <a:rPr lang="en-US" sz="1200" dirty="0"/>
              <a:t> correction factor </a:t>
            </a:r>
            <a:r>
              <a:rPr lang="en-US" sz="1400" b="1" dirty="0">
                <a:solidFill>
                  <a:srgbClr val="0033CC"/>
                </a:solidFill>
              </a:rPr>
              <a:t>R &lt; </a:t>
            </a:r>
            <a:r>
              <a:rPr lang="en-US" sz="1400" b="1" dirty="0">
                <a:solidFill>
                  <a:srgbClr val="FF0000"/>
                </a:solidFill>
              </a:rPr>
              <a:t>1</a:t>
            </a:r>
            <a:r>
              <a:rPr lang="en-US" sz="1200" b="1" dirty="0"/>
              <a:t>.</a:t>
            </a:r>
          </a:p>
          <a:p>
            <a:r>
              <a:rPr lang="en-US" sz="1200" dirty="0">
                <a:solidFill>
                  <a:srgbClr val="0033CC"/>
                </a:solidFill>
                <a:latin typeface="Symbol" pitchFamily="18" charset="2"/>
              </a:rPr>
              <a:t>      ·</a:t>
            </a:r>
            <a:r>
              <a:rPr lang="en-US" sz="1200" dirty="0">
                <a:solidFill>
                  <a:srgbClr val="FF0000"/>
                </a:solidFill>
                <a:latin typeface="Symbol" pitchFamily="18" charset="2"/>
              </a:rPr>
              <a:t> </a:t>
            </a:r>
            <a:r>
              <a:rPr lang="en-US" sz="1200" dirty="0"/>
              <a:t>Behavior is </a:t>
            </a:r>
            <a:r>
              <a:rPr lang="en-US" sz="1200" b="1" dirty="0"/>
              <a:t>smooth</a:t>
            </a:r>
            <a:r>
              <a:rPr lang="en-US" sz="1200" dirty="0"/>
              <a:t> vs. </a:t>
            </a:r>
            <a:r>
              <a:rPr lang="en-US" sz="1400" b="1" dirty="0">
                <a:solidFill>
                  <a:srgbClr val="0000FF"/>
                </a:solidFill>
                <a:latin typeface="Symbol" pitchFamily="18" charset="2"/>
              </a:rPr>
              <a:t>q</a:t>
            </a:r>
            <a:r>
              <a:rPr lang="en-US" sz="1200" b="1" dirty="0">
                <a:latin typeface="Symbol" pitchFamily="18" charset="2"/>
              </a:rPr>
              <a:t>.</a:t>
            </a:r>
            <a:r>
              <a:rPr lang="en-US" sz="1200" dirty="0">
                <a:latin typeface="Symbol" pitchFamily="18" charset="2"/>
              </a:rPr>
              <a:t> </a:t>
            </a:r>
            <a:r>
              <a:rPr lang="en-US" sz="1200" dirty="0">
                <a:solidFill>
                  <a:srgbClr val="0033CC"/>
                </a:solidFill>
                <a:latin typeface="Symbol" pitchFamily="18" charset="2"/>
              </a:rPr>
              <a:t>   </a:t>
            </a:r>
          </a:p>
          <a:p>
            <a:r>
              <a:rPr lang="en-US" sz="1200" dirty="0">
                <a:solidFill>
                  <a:srgbClr val="0033CC"/>
                </a:solidFill>
                <a:latin typeface="Symbol" pitchFamily="18" charset="2"/>
              </a:rPr>
              <a:t>      ·</a:t>
            </a:r>
            <a:r>
              <a:rPr lang="en-US" sz="1200" b="1" dirty="0">
                <a:solidFill>
                  <a:srgbClr val="FF0000"/>
                </a:solidFill>
                <a:latin typeface="Symbol" pitchFamily="18" charset="2"/>
              </a:rPr>
              <a:t> </a:t>
            </a:r>
            <a:r>
              <a:rPr lang="en-US" sz="1200" b="1" dirty="0"/>
              <a:t>Effect</a:t>
            </a:r>
            <a:r>
              <a:rPr lang="en-US" sz="1200" dirty="0"/>
              <a:t>: </a:t>
            </a:r>
            <a:r>
              <a:rPr lang="en-US" sz="1400" b="1" dirty="0">
                <a:solidFill>
                  <a:srgbClr val="0033CC"/>
                </a:solidFill>
                <a:latin typeface="Symbol" pitchFamily="18" charset="2"/>
              </a:rPr>
              <a:t>Ds</a:t>
            </a:r>
            <a:r>
              <a:rPr lang="en-US" sz="1400" b="1" dirty="0"/>
              <a:t>/</a:t>
            </a:r>
            <a:r>
              <a:rPr lang="en-US" sz="1400" b="1" dirty="0">
                <a:solidFill>
                  <a:srgbClr val="0033CC"/>
                </a:solidFill>
                <a:latin typeface="Symbol" pitchFamily="18" charset="2"/>
              </a:rPr>
              <a:t>s </a:t>
            </a:r>
            <a:r>
              <a:rPr lang="en-US" sz="1400" b="1" dirty="0">
                <a:latin typeface="Symbol" pitchFamily="18" charset="2"/>
              </a:rPr>
              <a:t>£</a:t>
            </a:r>
            <a:r>
              <a:rPr lang="en-US" sz="1400" b="1" dirty="0">
                <a:solidFill>
                  <a:srgbClr val="0000CC"/>
                </a:solidFill>
                <a:latin typeface="Symbol" pitchFamily="18" charset="2"/>
              </a:rPr>
              <a:t> </a:t>
            </a:r>
            <a:r>
              <a:rPr lang="en-US" sz="1400" b="1" dirty="0">
                <a:solidFill>
                  <a:srgbClr val="0033CC"/>
                </a:solidFill>
              </a:rPr>
              <a:t>10</a:t>
            </a:r>
            <a:r>
              <a:rPr lang="en-US" sz="1400" b="1" dirty="0"/>
              <a:t>%</a:t>
            </a:r>
            <a:r>
              <a:rPr lang="en-US" sz="1400" dirty="0"/>
              <a:t>.</a:t>
            </a:r>
            <a:endParaRPr lang="en-US" sz="1400" dirty="0">
              <a:latin typeface="Symbol" pitchFamily="18" charset="2"/>
            </a:endParaRPr>
          </a:p>
          <a:p>
            <a:pPr>
              <a:buFont typeface="Symbol"/>
              <a:buChar char=" "/>
            </a:pPr>
            <a:r>
              <a:rPr lang="en-US" sz="1200" dirty="0">
                <a:solidFill>
                  <a:srgbClr val="0033CC"/>
                </a:solidFill>
                <a:latin typeface="Symbol" pitchFamily="18" charset="2"/>
              </a:rPr>
              <a:t>   </a:t>
            </a:r>
            <a:endParaRPr lang="en-US" sz="1200" b="1" dirty="0">
              <a:solidFill>
                <a:srgbClr val="0000FF"/>
              </a:solidFill>
              <a:latin typeface="Symbol" pitchFamily="18" charset="2"/>
            </a:endParaRPr>
          </a:p>
        </p:txBody>
      </p:sp>
      <p:sp>
        <p:nvSpPr>
          <p:cNvPr id="27" name="Line 16"/>
          <p:cNvSpPr>
            <a:spLocks noChangeShapeType="1"/>
          </p:cNvSpPr>
          <p:nvPr/>
        </p:nvSpPr>
        <p:spPr bwMode="auto">
          <a:xfrm flipH="1" flipV="1">
            <a:off x="5969730" y="1371598"/>
            <a:ext cx="583466" cy="221396"/>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dirty="0"/>
          </a:p>
        </p:txBody>
      </p:sp>
      <p:pic>
        <p:nvPicPr>
          <p:cNvPr id="5" name="Picture 4"/>
          <p:cNvPicPr>
            <a:picLocks noChangeAspect="1" noChangeArrowheads="1"/>
          </p:cNvPicPr>
          <p:nvPr/>
        </p:nvPicPr>
        <p:blipFill>
          <a:blip r:embed="rId4" cstate="print">
            <a:lum bright="-13000" contrast="23000"/>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152400" y="1752600"/>
            <a:ext cx="2514600" cy="235286"/>
          </a:xfrm>
          <a:prstGeom prst="rect">
            <a:avLst/>
          </a:prstGeom>
          <a:noFill/>
          <a:ln w="9525">
            <a:solidFill>
              <a:srgbClr val="8C3FC5"/>
            </a:solidFill>
            <a:miter lim="800000"/>
            <a:headEnd/>
            <a:tailEnd/>
          </a:ln>
        </p:spPr>
      </p:pic>
      <p:sp>
        <p:nvSpPr>
          <p:cNvPr id="29" name="Line 16"/>
          <p:cNvSpPr>
            <a:spLocks noChangeShapeType="1"/>
          </p:cNvSpPr>
          <p:nvPr/>
        </p:nvSpPr>
        <p:spPr bwMode="auto">
          <a:xfrm>
            <a:off x="2286000" y="2438400"/>
            <a:ext cx="990600" cy="1066800"/>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dirty="0"/>
          </a:p>
        </p:txBody>
      </p:sp>
      <p:sp>
        <p:nvSpPr>
          <p:cNvPr id="38" name="Rectangle 37"/>
          <p:cNvSpPr/>
          <p:nvPr/>
        </p:nvSpPr>
        <p:spPr>
          <a:xfrm>
            <a:off x="160761" y="4339438"/>
            <a:ext cx="2515555" cy="1200329"/>
          </a:xfrm>
          <a:prstGeom prst="rect">
            <a:avLst/>
          </a:prstGeom>
        </p:spPr>
        <p:txBody>
          <a:bodyPr wrap="square">
            <a:spAutoFit/>
          </a:bodyPr>
          <a:lstStyle/>
          <a:p>
            <a:r>
              <a:rPr lang="en-US" sz="1200" dirty="0"/>
              <a:t> </a:t>
            </a:r>
            <a:r>
              <a:rPr lang="en-US" sz="1200" b="1" dirty="0">
                <a:solidFill>
                  <a:srgbClr val="FF0000"/>
                </a:solidFill>
                <a:latin typeface="Symbol" pitchFamily="18" charset="2"/>
              </a:rPr>
              <a:t>·</a:t>
            </a:r>
            <a:r>
              <a:rPr lang="en-US" sz="1200" dirty="0"/>
              <a:t>  </a:t>
            </a:r>
            <a:r>
              <a:rPr lang="en-US" sz="1200" b="1" dirty="0"/>
              <a:t>Previous</a:t>
            </a:r>
            <a:r>
              <a:rPr lang="en-US" sz="1200" dirty="0"/>
              <a:t> estimation </a:t>
            </a:r>
          </a:p>
          <a:p>
            <a:r>
              <a:rPr lang="en-US" sz="1200" dirty="0"/>
              <a:t>      of </a:t>
            </a:r>
            <a:r>
              <a:rPr lang="en-US" sz="1200" b="1" dirty="0" err="1">
                <a:solidFill>
                  <a:srgbClr val="FF0000"/>
                </a:solidFill>
              </a:rPr>
              <a:t>Glauber</a:t>
            </a:r>
            <a:r>
              <a:rPr lang="en-US" sz="1200" dirty="0"/>
              <a:t> </a:t>
            </a:r>
            <a:r>
              <a:rPr lang="en-US" sz="1200" b="1" dirty="0">
                <a:solidFill>
                  <a:srgbClr val="0000FF"/>
                </a:solidFill>
              </a:rPr>
              <a:t>FSI</a:t>
            </a:r>
          </a:p>
          <a:p>
            <a:r>
              <a:rPr lang="en-US" sz="1200" dirty="0"/>
              <a:t>      gave order of </a:t>
            </a:r>
            <a:r>
              <a:rPr lang="en-US" sz="1200" b="1" dirty="0">
                <a:solidFill>
                  <a:srgbClr val="CC00CC"/>
                </a:solidFill>
              </a:rPr>
              <a:t>15</a:t>
            </a:r>
            <a:r>
              <a:rPr lang="en-US" sz="1200" b="1" dirty="0">
                <a:latin typeface="Symbol" panose="05050102010706020507" pitchFamily="18" charset="2"/>
              </a:rPr>
              <a:t>-</a:t>
            </a:r>
            <a:r>
              <a:rPr lang="en-US" sz="1200" b="1" dirty="0">
                <a:solidFill>
                  <a:srgbClr val="CC00CC"/>
                </a:solidFill>
              </a:rPr>
              <a:t>30</a:t>
            </a:r>
            <a:r>
              <a:rPr lang="en-US" sz="1200" dirty="0"/>
              <a:t>%.</a:t>
            </a:r>
          </a:p>
          <a:p>
            <a:endParaRPr lang="en-US" sz="1200" dirty="0"/>
          </a:p>
          <a:p>
            <a:endParaRPr lang="en-US" sz="1200" dirty="0"/>
          </a:p>
          <a:p>
            <a:endParaRPr lang="en-US" sz="1200" dirty="0"/>
          </a:p>
        </p:txBody>
      </p:sp>
      <p:sp>
        <p:nvSpPr>
          <p:cNvPr id="41" name="Rounded Rectangle 40"/>
          <p:cNvSpPr/>
          <p:nvPr/>
        </p:nvSpPr>
        <p:spPr>
          <a:xfrm>
            <a:off x="201480" y="4293030"/>
            <a:ext cx="2474836" cy="1293769"/>
          </a:xfrm>
          <a:prstGeom prst="roundRect">
            <a:avLst/>
          </a:prstGeom>
          <a:noFill/>
          <a:ln>
            <a:solidFill>
              <a:srgbClr val="8C3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152400" y="2971800"/>
            <a:ext cx="2561407" cy="276999"/>
          </a:xfrm>
          <a:prstGeom prst="rect">
            <a:avLst/>
          </a:prstGeom>
          <a:noFill/>
          <a:ln>
            <a:solidFill>
              <a:schemeClr val="bg1"/>
            </a:solidFill>
          </a:ln>
        </p:spPr>
        <p:txBody>
          <a:bodyPr wrap="none" rtlCol="0">
            <a:spAutoFit/>
          </a:bodyPr>
          <a:lstStyle/>
          <a:p>
            <a:r>
              <a:rPr lang="en-US" sz="1200" b="1" dirty="0">
                <a:solidFill>
                  <a:srgbClr val="FF0000"/>
                </a:solidFill>
                <a:highlight>
                  <a:srgbClr val="00FFFF"/>
                </a:highlight>
                <a:latin typeface="Symbol" pitchFamily="18" charset="2"/>
              </a:rPr>
              <a:t> · </a:t>
            </a:r>
            <a:r>
              <a:rPr lang="en-US" sz="1200" dirty="0">
                <a:highlight>
                  <a:srgbClr val="00FFFF"/>
                </a:highlight>
              </a:rPr>
              <a:t>There is no large sensitivity to </a:t>
            </a:r>
            <a:r>
              <a:rPr lang="en-US" sz="1200" b="1" dirty="0">
                <a:highlight>
                  <a:srgbClr val="00FFFF"/>
                </a:highlight>
              </a:rPr>
              <a:t>cuts</a:t>
            </a:r>
            <a:r>
              <a:rPr lang="en-US" sz="1200" dirty="0"/>
              <a:t>. </a:t>
            </a:r>
            <a:endParaRPr lang="ru-RU" sz="1200" dirty="0"/>
          </a:p>
        </p:txBody>
      </p:sp>
      <p:sp>
        <p:nvSpPr>
          <p:cNvPr id="43" name="Line 16"/>
          <p:cNvSpPr>
            <a:spLocks noChangeShapeType="1"/>
          </p:cNvSpPr>
          <p:nvPr/>
        </p:nvSpPr>
        <p:spPr bwMode="auto">
          <a:xfrm flipV="1">
            <a:off x="346338" y="2631995"/>
            <a:ext cx="263265" cy="346489"/>
          </a:xfrm>
          <a:prstGeom prst="line">
            <a:avLst/>
          </a:prstGeom>
          <a:ln w="12700">
            <a:solidFill>
              <a:srgbClr val="0000FF"/>
            </a:solidFill>
            <a:headEnd/>
            <a:tailEnd type="triangle" w="sm" len="lg"/>
          </a:ln>
        </p:spPr>
        <p:style>
          <a:lnRef idx="1">
            <a:schemeClr val="accent1"/>
          </a:lnRef>
          <a:fillRef idx="0">
            <a:schemeClr val="accent1"/>
          </a:fillRef>
          <a:effectRef idx="0">
            <a:schemeClr val="accent1"/>
          </a:effectRef>
          <a:fontRef idx="minor">
            <a:schemeClr val="tx1"/>
          </a:fontRef>
        </p:style>
        <p:txBody>
          <a:bodyPr wrap="none"/>
          <a:lstStyle/>
          <a:p>
            <a:endParaRPr lang="en-US" dirty="0"/>
          </a:p>
        </p:txBody>
      </p:sp>
      <p:sp>
        <p:nvSpPr>
          <p:cNvPr id="31" name="Rectangle 30"/>
          <p:cNvSpPr/>
          <p:nvPr/>
        </p:nvSpPr>
        <p:spPr>
          <a:xfrm>
            <a:off x="2362200" y="6581001"/>
            <a:ext cx="4572000" cy="276999"/>
          </a:xfrm>
          <a:prstGeom prst="rect">
            <a:avLst/>
          </a:prstGeom>
        </p:spPr>
        <p:txBody>
          <a:bodyPr>
            <a:spAutoFit/>
          </a:bodyPr>
          <a:lstStyle/>
          <a:p>
            <a:pPr algn="ctr"/>
            <a:endParaRPr lang="en-US" sz="1200" b="1" dirty="0"/>
          </a:p>
        </p:txBody>
      </p:sp>
      <p:sp>
        <p:nvSpPr>
          <p:cNvPr id="30" name="Rounded Rectangle 29"/>
          <p:cNvSpPr/>
          <p:nvPr/>
        </p:nvSpPr>
        <p:spPr>
          <a:xfrm>
            <a:off x="6553200" y="1523999"/>
            <a:ext cx="2327329" cy="955729"/>
          </a:xfrm>
          <a:prstGeom prst="roundRect">
            <a:avLst/>
          </a:prstGeom>
          <a:noFill/>
          <a:ln>
            <a:solidFill>
              <a:srgbClr val="8C3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6595716" y="3545778"/>
            <a:ext cx="2362200" cy="1142127"/>
          </a:xfrm>
          <a:prstGeom prst="roundRect">
            <a:avLst/>
          </a:prstGeom>
          <a:noFill/>
          <a:ln>
            <a:solidFill>
              <a:srgbClr val="8C3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rot="16200000">
            <a:off x="5981700" y="5600700"/>
            <a:ext cx="228600" cy="762000"/>
          </a:xfrm>
          <a:prstGeom prst="ellipse">
            <a:avLst/>
          </a:prstGeom>
          <a:noFill/>
          <a:ln>
            <a:solidFill>
              <a:srgbClr val="00A29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34" name="Oval 33"/>
          <p:cNvSpPr/>
          <p:nvPr/>
        </p:nvSpPr>
        <p:spPr>
          <a:xfrm rot="16200000">
            <a:off x="4038600" y="2133600"/>
            <a:ext cx="228600" cy="685800"/>
          </a:xfrm>
          <a:prstGeom prst="ellipse">
            <a:avLst/>
          </a:prstGeom>
          <a:noFill/>
          <a:ln>
            <a:solidFill>
              <a:srgbClr val="00A29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pic>
        <p:nvPicPr>
          <p:cNvPr id="1165316"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Lst>
          </a:blip>
          <a:srcRect/>
          <a:stretch>
            <a:fillRect/>
          </a:stretch>
        </p:blipFill>
        <p:spPr bwMode="auto">
          <a:xfrm>
            <a:off x="1906844" y="4415334"/>
            <a:ext cx="502766" cy="600075"/>
          </a:xfrm>
          <a:prstGeom prst="rect">
            <a:avLst/>
          </a:prstGeom>
          <a:noFill/>
          <a:ln w="9525">
            <a:noFill/>
            <a:miter lim="800000"/>
            <a:headEnd/>
            <a:tailEnd/>
          </a:ln>
        </p:spPr>
      </p:pic>
      <p:sp>
        <p:nvSpPr>
          <p:cNvPr id="44" name="Right Arrow 43"/>
          <p:cNvSpPr/>
          <p:nvPr/>
        </p:nvSpPr>
        <p:spPr>
          <a:xfrm>
            <a:off x="5181600" y="457200"/>
            <a:ext cx="533400" cy="152400"/>
          </a:xfrm>
          <a:prstGeom prst="rightArrow">
            <a:avLst/>
          </a:prstGeom>
          <a:solidFill>
            <a:srgbClr val="0000FF"/>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FF"/>
              </a:solidFill>
              <a:highlight>
                <a:srgbClr val="0000FF"/>
              </a:highlight>
            </a:endParaRPr>
          </a:p>
        </p:txBody>
      </p:sp>
      <p:sp>
        <p:nvSpPr>
          <p:cNvPr id="47" name="TextBox 46"/>
          <p:cNvSpPr txBox="1"/>
          <p:nvPr/>
        </p:nvSpPr>
        <p:spPr>
          <a:xfrm>
            <a:off x="6857995" y="2174598"/>
            <a:ext cx="1505603" cy="187601"/>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46" name="Line 16"/>
          <p:cNvSpPr>
            <a:spLocks noChangeShapeType="1"/>
          </p:cNvSpPr>
          <p:nvPr/>
        </p:nvSpPr>
        <p:spPr bwMode="auto">
          <a:xfrm flipH="1" flipV="1">
            <a:off x="4918875" y="4116840"/>
            <a:ext cx="1676840" cy="343955"/>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dirty="0">
              <a:solidFill>
                <a:srgbClr val="008000"/>
              </a:solidFill>
            </a:endParaRPr>
          </a:p>
        </p:txBody>
      </p:sp>
      <p:sp>
        <p:nvSpPr>
          <p:cNvPr id="48" name="Vertical Scroll 15">
            <a:extLst>
              <a:ext uri="{FF2B5EF4-FFF2-40B4-BE49-F238E27FC236}">
                <a16:creationId xmlns:a16="http://schemas.microsoft.com/office/drawing/2014/main" id="{CDB4B136-E70C-48F4-81E3-7A721B8BD25A}"/>
              </a:ext>
            </a:extLst>
          </p:cNvPr>
          <p:cNvSpPr/>
          <p:nvPr/>
        </p:nvSpPr>
        <p:spPr>
          <a:xfrm>
            <a:off x="6683712" y="5586799"/>
            <a:ext cx="1990732" cy="598531"/>
          </a:xfrm>
          <a:prstGeom prst="verticalScroll">
            <a:avLst/>
          </a:prstGeom>
          <a:solidFill>
            <a:srgbClr val="819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00"/>
                </a:solidFill>
                <a:latin typeface="Monotype Corsiva" panose="03010101010201010101" pitchFamily="66" charset="0"/>
              </a:rPr>
              <a:t>Forward direction is</a:t>
            </a:r>
          </a:p>
          <a:p>
            <a:pPr algn="ctr"/>
            <a:r>
              <a:rPr lang="en-US" sz="1600" dirty="0">
                <a:solidFill>
                  <a:srgbClr val="FFFF00"/>
                </a:solidFill>
                <a:latin typeface="Monotype Corsiva" panose="03010101010201010101" pitchFamily="66" charset="0"/>
              </a:rPr>
              <a:t>Terra incognita</a:t>
            </a:r>
          </a:p>
        </p:txBody>
      </p:sp>
      <p:sp>
        <p:nvSpPr>
          <p:cNvPr id="51" name="Line 16">
            <a:extLst>
              <a:ext uri="{FF2B5EF4-FFF2-40B4-BE49-F238E27FC236}">
                <a16:creationId xmlns:a16="http://schemas.microsoft.com/office/drawing/2014/main" id="{C646EC20-FAE3-4277-9528-F0DDD255B875}"/>
              </a:ext>
            </a:extLst>
          </p:cNvPr>
          <p:cNvSpPr>
            <a:spLocks noChangeShapeType="1"/>
          </p:cNvSpPr>
          <p:nvPr/>
        </p:nvSpPr>
        <p:spPr bwMode="auto">
          <a:xfrm flipH="1" flipV="1">
            <a:off x="4952997" y="5226092"/>
            <a:ext cx="1904998" cy="412707"/>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dirty="0">
              <a:solidFill>
                <a:srgbClr val="008000"/>
              </a:solidFill>
            </a:endParaRPr>
          </a:p>
        </p:txBody>
      </p:sp>
      <p:sp>
        <p:nvSpPr>
          <p:cNvPr id="6" name="TextBox 5">
            <a:extLst>
              <a:ext uri="{FF2B5EF4-FFF2-40B4-BE49-F238E27FC236}">
                <a16:creationId xmlns:a16="http://schemas.microsoft.com/office/drawing/2014/main" id="{CCC4D57B-BB1C-4F50-A836-C4734BBEBD17}"/>
              </a:ext>
            </a:extLst>
          </p:cNvPr>
          <p:cNvSpPr txBox="1"/>
          <p:nvPr/>
        </p:nvSpPr>
        <p:spPr>
          <a:xfrm>
            <a:off x="265792" y="4932572"/>
            <a:ext cx="2477409" cy="553998"/>
          </a:xfrm>
          <a:prstGeom prst="rect">
            <a:avLst/>
          </a:prstGeom>
          <a:noFill/>
        </p:spPr>
        <p:txBody>
          <a:bodyPr wrap="none" rtlCol="0">
            <a:spAutoFit/>
          </a:bodyPr>
          <a:lstStyle/>
          <a:p>
            <a:r>
              <a:rPr lang="en-US" dirty="0"/>
              <a:t> </a:t>
            </a:r>
            <a:r>
              <a:rPr lang="en-US" sz="1200" dirty="0">
                <a:highlight>
                  <a:srgbClr val="FFFF00"/>
                </a:highlight>
              </a:rPr>
              <a:t>W. Chen </a:t>
            </a:r>
            <a:r>
              <a:rPr lang="en-US" sz="1200" i="1" dirty="0">
                <a:highlight>
                  <a:srgbClr val="FFFF00"/>
                </a:highlight>
              </a:rPr>
              <a:t>et al, </a:t>
            </a:r>
          </a:p>
          <a:p>
            <a:r>
              <a:rPr lang="en-US" sz="1200" i="1" dirty="0"/>
              <a:t> </a:t>
            </a:r>
            <a:r>
              <a:rPr lang="en-US" sz="1200" i="1" dirty="0">
                <a:highlight>
                  <a:srgbClr val="FFFF00"/>
                </a:highlight>
              </a:rPr>
              <a:t>    </a:t>
            </a:r>
            <a:r>
              <a:rPr lang="en-US" sz="1200" dirty="0">
                <a:highlight>
                  <a:srgbClr val="FFFF00"/>
                </a:highlight>
              </a:rPr>
              <a:t>Phys  Rev Lett </a:t>
            </a:r>
            <a:r>
              <a:rPr lang="en-US" sz="1200" b="1" dirty="0">
                <a:highlight>
                  <a:srgbClr val="FFFF00"/>
                </a:highlight>
              </a:rPr>
              <a:t>103</a:t>
            </a:r>
            <a:r>
              <a:rPr lang="en-US" sz="1200" dirty="0">
                <a:highlight>
                  <a:srgbClr val="FFFF00"/>
                </a:highlight>
              </a:rPr>
              <a:t>, 012301 (2009)</a:t>
            </a:r>
          </a:p>
        </p:txBody>
      </p:sp>
    </p:spTree>
    <p:extLst>
      <p:ext uri="{BB962C8B-B14F-4D97-AF65-F5344CB8AC3E}">
        <p14:creationId xmlns:p14="http://schemas.microsoft.com/office/powerpoint/2010/main" val="2970506973"/>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15">
            <a:extLst>
              <a:ext uri="{FF2B5EF4-FFF2-40B4-BE49-F238E27FC236}">
                <a16:creationId xmlns:a16="http://schemas.microsoft.com/office/drawing/2014/main" id="{FE8BC71F-0137-41F0-8DE3-3C5B10680C5C}"/>
              </a:ext>
            </a:extLst>
          </p:cNvPr>
          <p:cNvSpPr>
            <a:spLocks noGrp="1"/>
          </p:cNvSpPr>
          <p:nvPr>
            <p:ph type="subTitle" idx="1"/>
          </p:nvPr>
        </p:nvSpPr>
        <p:spPr/>
        <p:txBody>
          <a:bodyPr>
            <a:normAutofit/>
          </a:bodyPr>
          <a:lstStyle/>
          <a:p>
            <a:r>
              <a:rPr lang="en-US" sz="800" dirty="0"/>
              <a:t>.</a:t>
            </a:r>
          </a:p>
        </p:txBody>
      </p:sp>
      <p:sp>
        <p:nvSpPr>
          <p:cNvPr id="10" name="Rectangle 9">
            <a:extLst>
              <a:ext uri="{FF2B5EF4-FFF2-40B4-BE49-F238E27FC236}">
                <a16:creationId xmlns:a16="http://schemas.microsoft.com/office/drawing/2014/main" id="{92CBDFB4-42DC-4A57-974D-58F458FAB67B}"/>
              </a:ext>
            </a:extLst>
          </p:cNvPr>
          <p:cNvSpPr/>
          <p:nvPr/>
        </p:nvSpPr>
        <p:spPr>
          <a:xfrm>
            <a:off x="3297480" y="1047928"/>
            <a:ext cx="338554" cy="300082"/>
          </a:xfrm>
          <a:prstGeom prst="rect">
            <a:avLst/>
          </a:prstGeom>
        </p:spPr>
        <p:txBody>
          <a:bodyPr wrap="none">
            <a:spAutoFit/>
          </a:bodyPr>
          <a:lstStyle/>
          <a:p>
            <a:r>
              <a:rPr lang="en-US" sz="1350" b="1" dirty="0">
                <a:solidFill>
                  <a:srgbClr val="CC3399"/>
                </a:solidFill>
              </a:rPr>
              <a:t>    </a:t>
            </a:r>
            <a:endParaRPr lang="en-US" sz="1350" dirty="0"/>
          </a:p>
        </p:txBody>
      </p:sp>
      <p:sp>
        <p:nvSpPr>
          <p:cNvPr id="18" name="Rectangle 17">
            <a:extLst>
              <a:ext uri="{FF2B5EF4-FFF2-40B4-BE49-F238E27FC236}">
                <a16:creationId xmlns:a16="http://schemas.microsoft.com/office/drawing/2014/main" id="{2FB498E8-F931-424D-ACF8-AEE93BC1E4B6}"/>
              </a:ext>
            </a:extLst>
          </p:cNvPr>
          <p:cNvSpPr/>
          <p:nvPr/>
        </p:nvSpPr>
        <p:spPr>
          <a:xfrm>
            <a:off x="2276527" y="1039375"/>
            <a:ext cx="338554" cy="300082"/>
          </a:xfrm>
          <a:prstGeom prst="rect">
            <a:avLst/>
          </a:prstGeom>
        </p:spPr>
        <p:txBody>
          <a:bodyPr wrap="none">
            <a:spAutoFit/>
          </a:bodyPr>
          <a:lstStyle/>
          <a:p>
            <a:r>
              <a:rPr lang="en-US" sz="1350" b="1" dirty="0">
                <a:solidFill>
                  <a:srgbClr val="CC3399"/>
                </a:solidFill>
              </a:rPr>
              <a:t>    </a:t>
            </a:r>
            <a:endParaRPr lang="en-US" sz="1350" dirty="0"/>
          </a:p>
        </p:txBody>
      </p:sp>
      <p:sp>
        <p:nvSpPr>
          <p:cNvPr id="4" name="Title 3">
            <a:extLst>
              <a:ext uri="{FF2B5EF4-FFF2-40B4-BE49-F238E27FC236}">
                <a16:creationId xmlns:a16="http://schemas.microsoft.com/office/drawing/2014/main" id="{E88E5159-2EF3-4423-B933-4E55C7DC48C3}"/>
              </a:ext>
            </a:extLst>
          </p:cNvPr>
          <p:cNvSpPr>
            <a:spLocks noGrp="1"/>
          </p:cNvSpPr>
          <p:nvPr>
            <p:ph type="ctrTitle"/>
          </p:nvPr>
        </p:nvSpPr>
        <p:spPr/>
        <p:txBody>
          <a:bodyPr>
            <a:normAutofit/>
          </a:bodyPr>
          <a:lstStyle/>
          <a:p>
            <a:r>
              <a:rPr lang="en-US" sz="800" dirty="0"/>
              <a:t>.</a:t>
            </a:r>
          </a:p>
        </p:txBody>
      </p:sp>
      <p:pic>
        <p:nvPicPr>
          <p:cNvPr id="19" name="Picture 18">
            <a:extLst>
              <a:ext uri="{FF2B5EF4-FFF2-40B4-BE49-F238E27FC236}">
                <a16:creationId xmlns:a16="http://schemas.microsoft.com/office/drawing/2014/main" id="{6C76A58F-94C8-8B72-81A0-E6D46E980ED7}"/>
              </a:ext>
            </a:extLst>
          </p:cNvPr>
          <p:cNvPicPr>
            <a:picLocks noChangeAspect="1"/>
          </p:cNvPicPr>
          <p:nvPr/>
        </p:nvPicPr>
        <p:blipFill>
          <a:blip r:embed="rId3">
            <a:alphaModFix/>
            <a:duotone>
              <a:schemeClr val="accent1">
                <a:shade val="45000"/>
                <a:satMod val="135000"/>
              </a:schemeClr>
              <a:prstClr val="white"/>
            </a:duotone>
            <a:lum bright="-20000" contrast="40000"/>
          </a:blip>
          <a:stretch>
            <a:fillRect/>
          </a:stretch>
        </p:blipFill>
        <p:spPr>
          <a:xfrm>
            <a:off x="1738702" y="1493927"/>
            <a:ext cx="5381725" cy="1233172"/>
          </a:xfrm>
          <a:prstGeom prst="rect">
            <a:avLst/>
          </a:prstGeom>
          <a:ln>
            <a:solidFill>
              <a:srgbClr val="0000FF"/>
            </a:solidFill>
          </a:ln>
        </p:spPr>
      </p:pic>
      <p:sp>
        <p:nvSpPr>
          <p:cNvPr id="20" name="TextBox 19">
            <a:extLst>
              <a:ext uri="{FF2B5EF4-FFF2-40B4-BE49-F238E27FC236}">
                <a16:creationId xmlns:a16="http://schemas.microsoft.com/office/drawing/2014/main" id="{B40568C7-419A-40F5-12F2-13D755F427F4}"/>
              </a:ext>
            </a:extLst>
          </p:cNvPr>
          <p:cNvSpPr txBox="1"/>
          <p:nvPr/>
        </p:nvSpPr>
        <p:spPr>
          <a:xfrm>
            <a:off x="2916672" y="1109338"/>
            <a:ext cx="3706849" cy="338554"/>
          </a:xfrm>
          <a:prstGeom prst="rect">
            <a:avLst/>
          </a:prstGeom>
          <a:noFill/>
        </p:spPr>
        <p:txBody>
          <a:bodyPr wrap="none" rtlCol="0">
            <a:spAutoFit/>
          </a:bodyPr>
          <a:lstStyle/>
          <a:p>
            <a:r>
              <a:rPr lang="en-US" sz="1600" dirty="0">
                <a:solidFill>
                  <a:srgbClr val="FF0000"/>
                </a:solidFill>
                <a:highlight>
                  <a:srgbClr val="FFFF00"/>
                </a:highlight>
                <a:latin typeface="Symbol" pitchFamily="18" charset="2"/>
              </a:rPr>
              <a:t>· </a:t>
            </a:r>
            <a:r>
              <a:rPr lang="en-US" sz="1600" dirty="0">
                <a:solidFill>
                  <a:srgbClr val="0000FF"/>
                </a:solidFill>
                <a:highlight>
                  <a:srgbClr val="FFFF00"/>
                </a:highlight>
                <a:latin typeface="Times New Roman" panose="02020603050405020304" pitchFamily="18" charset="0"/>
                <a:cs typeface="Times New Roman" panose="02020603050405020304" pitchFamily="18" charset="0"/>
              </a:rPr>
              <a:t>QCD</a:t>
            </a:r>
            <a:r>
              <a:rPr lang="en-US" sz="1600" dirty="0">
                <a:highlight>
                  <a:srgbClr val="FFFF00"/>
                </a:highlight>
                <a:latin typeface="Times New Roman" panose="02020603050405020304" pitchFamily="18" charset="0"/>
                <a:cs typeface="Times New Roman" panose="02020603050405020304" pitchFamily="18" charset="0"/>
              </a:rPr>
              <a:t> gives rise to the  </a:t>
            </a:r>
            <a:r>
              <a:rPr lang="en-US" sz="1600" i="1" dirty="0">
                <a:solidFill>
                  <a:srgbClr val="FF0000"/>
                </a:solidFill>
                <a:highlight>
                  <a:srgbClr val="FFFF00"/>
                </a:highlight>
                <a:latin typeface="Times New Roman" panose="02020603050405020304" pitchFamily="18" charset="0"/>
                <a:cs typeface="Times New Roman" panose="02020603050405020304" pitchFamily="18" charset="0"/>
              </a:rPr>
              <a:t>hadron spectrum</a:t>
            </a:r>
            <a:r>
              <a:rPr lang="en-US" sz="1600" dirty="0">
                <a:highlight>
                  <a:srgbClr val="FFFF00"/>
                </a:highlight>
                <a:latin typeface="Times New Roman" panose="02020603050405020304" pitchFamily="18" charset="0"/>
                <a:cs typeface="Times New Roman" panose="02020603050405020304" pitchFamily="18" charset="0"/>
              </a:rPr>
              <a:t>. </a:t>
            </a:r>
          </a:p>
        </p:txBody>
      </p:sp>
      <p:sp>
        <p:nvSpPr>
          <p:cNvPr id="22" name="TextBox 21">
            <a:extLst>
              <a:ext uri="{FF2B5EF4-FFF2-40B4-BE49-F238E27FC236}">
                <a16:creationId xmlns:a16="http://schemas.microsoft.com/office/drawing/2014/main" id="{FC0EC332-355C-E32F-F941-5B2AF7796641}"/>
              </a:ext>
            </a:extLst>
          </p:cNvPr>
          <p:cNvSpPr txBox="1"/>
          <p:nvPr/>
        </p:nvSpPr>
        <p:spPr>
          <a:xfrm>
            <a:off x="2843802" y="5794591"/>
            <a:ext cx="3456395" cy="307777"/>
          </a:xfrm>
          <a:prstGeom prst="rect">
            <a:avLst/>
          </a:prstGeom>
          <a:noFill/>
        </p:spPr>
        <p:txBody>
          <a:bodyPr wrap="none" rtlCol="0">
            <a:spAutoFit/>
          </a:bodyPr>
          <a:lstStyle/>
          <a:p>
            <a:r>
              <a:rPr lang="en-US" sz="1400" dirty="0">
                <a:solidFill>
                  <a:srgbClr val="FF0000"/>
                </a:solidFill>
                <a:highlight>
                  <a:srgbClr val="FFFF00"/>
                </a:highlight>
                <a:latin typeface="Symbol" pitchFamily="18" charset="2"/>
              </a:rPr>
              <a:t>· </a:t>
            </a:r>
            <a:r>
              <a:rPr lang="en-US" sz="1400" dirty="0">
                <a:highlight>
                  <a:srgbClr val="FFFF00"/>
                </a:highlight>
                <a:latin typeface="Times New Roman" panose="02020603050405020304" pitchFamily="18" charset="0"/>
                <a:cs typeface="Times New Roman" panose="02020603050405020304" pitchFamily="18" charset="0"/>
              </a:rPr>
              <a:t>Many       &amp; </a:t>
            </a:r>
            <a:r>
              <a:rPr lang="en-US" sz="1400" i="1" dirty="0">
                <a:solidFill>
                  <a:srgbClr val="E67300"/>
                </a:solidFill>
                <a:highlight>
                  <a:srgbClr val="FFFF00"/>
                </a:highlight>
                <a:latin typeface="Times New Roman" panose="02020603050405020304" pitchFamily="18" charset="0"/>
                <a:cs typeface="Times New Roman" panose="02020603050405020304" pitchFamily="18" charset="0"/>
              </a:rPr>
              <a:t>qqq</a:t>
            </a:r>
            <a:r>
              <a:rPr lang="en-US" sz="1400" dirty="0">
                <a:highlight>
                  <a:srgbClr val="FFFF00"/>
                </a:highlight>
                <a:latin typeface="Times New Roman" panose="02020603050405020304" pitchFamily="18" charset="0"/>
                <a:cs typeface="Times New Roman" panose="02020603050405020304" pitchFamily="18" charset="0"/>
              </a:rPr>
              <a:t> states have been </a:t>
            </a:r>
            <a:r>
              <a:rPr lang="en-US" sz="1400" i="1" dirty="0">
                <a:highlight>
                  <a:srgbClr val="FFFF00"/>
                </a:highlight>
                <a:latin typeface="Times New Roman" panose="02020603050405020304" pitchFamily="18" charset="0"/>
                <a:cs typeface="Times New Roman" panose="02020603050405020304" pitchFamily="18" charset="0"/>
              </a:rPr>
              <a:t>observed</a:t>
            </a:r>
            <a:r>
              <a:rPr lang="en-US" sz="1400" dirty="0">
                <a:highlight>
                  <a:srgbClr val="FFFF00"/>
                </a:highlight>
                <a:latin typeface="Times New Roman" panose="02020603050405020304" pitchFamily="18" charset="0"/>
                <a:cs typeface="Times New Roman" panose="02020603050405020304" pitchFamily="18" charset="0"/>
              </a:rPr>
              <a:t>.</a:t>
            </a:r>
          </a:p>
        </p:txBody>
      </p:sp>
      <p:pic>
        <p:nvPicPr>
          <p:cNvPr id="23" name="Picture 22">
            <a:extLst>
              <a:ext uri="{FF2B5EF4-FFF2-40B4-BE49-F238E27FC236}">
                <a16:creationId xmlns:a16="http://schemas.microsoft.com/office/drawing/2014/main" id="{4245F42B-2946-C90D-1270-C6B18A69567B}"/>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Photocopy/>
                    </a14:imgEffect>
                    <a14:imgEffect>
                      <a14:sharpenSoften amount="50000"/>
                    </a14:imgEffect>
                  </a14:imgLayer>
                </a14:imgProps>
              </a:ext>
            </a:extLst>
          </a:blip>
          <a:stretch>
            <a:fillRect/>
          </a:stretch>
        </p:blipFill>
        <p:spPr>
          <a:xfrm>
            <a:off x="3533356" y="5844659"/>
            <a:ext cx="205355" cy="197141"/>
          </a:xfrm>
          <a:prstGeom prst="rect">
            <a:avLst/>
          </a:prstGeom>
        </p:spPr>
      </p:pic>
      <p:sp>
        <p:nvSpPr>
          <p:cNvPr id="37" name="Oval 36">
            <a:extLst>
              <a:ext uri="{FF2B5EF4-FFF2-40B4-BE49-F238E27FC236}">
                <a16:creationId xmlns:a16="http://schemas.microsoft.com/office/drawing/2014/main" id="{F53762EC-3D40-6BB1-D794-46FB1A8F1949}"/>
              </a:ext>
            </a:extLst>
          </p:cNvPr>
          <p:cNvSpPr/>
          <p:nvPr/>
        </p:nvSpPr>
        <p:spPr>
          <a:xfrm rot="5400000">
            <a:off x="6844793" y="1312004"/>
            <a:ext cx="181937" cy="50189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31" name="Picture 30">
            <a:extLst>
              <a:ext uri="{FF2B5EF4-FFF2-40B4-BE49-F238E27FC236}">
                <a16:creationId xmlns:a16="http://schemas.microsoft.com/office/drawing/2014/main" id="{DB952F5B-DBF9-915A-3655-EDF7B8E889EA}"/>
              </a:ext>
            </a:extLst>
          </p:cNvPr>
          <p:cNvPicPr>
            <a:picLocks noChangeAspect="1"/>
          </p:cNvPicPr>
          <p:nvPr/>
        </p:nvPicPr>
        <p:blipFill>
          <a:blip r:embed="rId6"/>
          <a:stretch>
            <a:fillRect/>
          </a:stretch>
        </p:blipFill>
        <p:spPr>
          <a:xfrm>
            <a:off x="3131316" y="6066860"/>
            <a:ext cx="335441" cy="194290"/>
          </a:xfrm>
          <a:prstGeom prst="rect">
            <a:avLst/>
          </a:prstGeom>
        </p:spPr>
      </p:pic>
      <p:sp>
        <p:nvSpPr>
          <p:cNvPr id="38" name="TextBox 37">
            <a:extLst>
              <a:ext uri="{FF2B5EF4-FFF2-40B4-BE49-F238E27FC236}">
                <a16:creationId xmlns:a16="http://schemas.microsoft.com/office/drawing/2014/main" id="{6A8D2829-62D2-9F02-5C47-919D8A2361FD}"/>
              </a:ext>
            </a:extLst>
          </p:cNvPr>
          <p:cNvSpPr txBox="1"/>
          <p:nvPr/>
        </p:nvSpPr>
        <p:spPr>
          <a:xfrm>
            <a:off x="3361943" y="6008620"/>
            <a:ext cx="1042273" cy="307777"/>
          </a:xfrm>
          <a:prstGeom prst="rect">
            <a:avLst/>
          </a:prstGeom>
          <a:noFill/>
        </p:spPr>
        <p:txBody>
          <a:bodyPr wrap="non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 </a:t>
            </a:r>
            <a:r>
              <a:rPr lang="en-US" sz="1400" dirty="0">
                <a:solidFill>
                  <a:srgbClr val="FF0000"/>
                </a:solidFill>
                <a:highlight>
                  <a:srgbClr val="FFFF00"/>
                </a:highlight>
                <a:latin typeface="Times New Roman" panose="02020603050405020304" pitchFamily="18" charset="0"/>
                <a:cs typeface="Times New Roman" panose="02020603050405020304" pitchFamily="18" charset="0"/>
              </a:rPr>
              <a:t>220</a:t>
            </a:r>
            <a:r>
              <a:rPr lang="en-US" sz="1400" dirty="0">
                <a:highlight>
                  <a:srgbClr val="FFFF00"/>
                </a:highlight>
                <a:latin typeface="Times New Roman" panose="02020603050405020304" pitchFamily="18" charset="0"/>
                <a:cs typeface="Times New Roman" panose="02020603050405020304" pitchFamily="18" charset="0"/>
              </a:rPr>
              <a:t> &amp; </a:t>
            </a:r>
            <a:r>
              <a:rPr lang="en-US" sz="1400" dirty="0">
                <a:solidFill>
                  <a:srgbClr val="FF0000"/>
                </a:solidFill>
                <a:highlight>
                  <a:srgbClr val="FFFF00"/>
                </a:highlight>
                <a:latin typeface="Times New Roman" panose="02020603050405020304" pitchFamily="18" charset="0"/>
                <a:cs typeface="Times New Roman" panose="02020603050405020304" pitchFamily="18" charset="0"/>
              </a:rPr>
              <a:t>100</a:t>
            </a:r>
            <a:r>
              <a:rPr lang="en-US" sz="1400" dirty="0">
                <a:highlight>
                  <a:srgbClr val="FFFF00"/>
                </a:highlight>
                <a:latin typeface="Times New Roman" panose="02020603050405020304" pitchFamily="18" charset="0"/>
                <a:cs typeface="Times New Roman" panose="02020603050405020304" pitchFamily="18" charset="0"/>
              </a:rPr>
              <a:t>.</a:t>
            </a:r>
          </a:p>
        </p:txBody>
      </p:sp>
      <p:sp>
        <p:nvSpPr>
          <p:cNvPr id="42" name="TextBox 41">
            <a:extLst>
              <a:ext uri="{FF2B5EF4-FFF2-40B4-BE49-F238E27FC236}">
                <a16:creationId xmlns:a16="http://schemas.microsoft.com/office/drawing/2014/main" id="{4E831F79-76CE-5FF9-C9FA-D6AD2FC5FE13}"/>
              </a:ext>
            </a:extLst>
          </p:cNvPr>
          <p:cNvSpPr txBox="1"/>
          <p:nvPr/>
        </p:nvSpPr>
        <p:spPr>
          <a:xfrm>
            <a:off x="3952924" y="2044359"/>
            <a:ext cx="923874" cy="165114"/>
          </a:xfrm>
          <a:prstGeom prst="rect">
            <a:avLst/>
          </a:prstGeom>
          <a:solidFill>
            <a:srgbClr val="FF33CC">
              <a:alpha val="18824"/>
            </a:srgbClr>
          </a:solidFill>
          <a:effectLst>
            <a:outerShdw blurRad="76200" dir="13500000" sy="23000" kx="1200000" algn="br" rotWithShape="0">
              <a:prstClr val="black">
                <a:alpha val="20000"/>
              </a:prstClr>
            </a:outerShdw>
          </a:effectLst>
        </p:spPr>
        <p:txBody>
          <a:bodyPr wrap="square" rtlCol="0">
            <a:spAutoFit/>
          </a:bodyPr>
          <a:lstStyle/>
          <a:p>
            <a:endParaRPr lang="en-US" sz="1000" dirty="0"/>
          </a:p>
        </p:txBody>
      </p:sp>
      <p:pic>
        <p:nvPicPr>
          <p:cNvPr id="49" name="Picture 48">
            <a:extLst>
              <a:ext uri="{FF2B5EF4-FFF2-40B4-BE49-F238E27FC236}">
                <a16:creationId xmlns:a16="http://schemas.microsoft.com/office/drawing/2014/main" id="{9AD4F330-8191-2BE7-19A3-FFC187068DFF}"/>
              </a:ext>
            </a:extLst>
          </p:cNvPr>
          <p:cNvPicPr>
            <a:picLocks noChangeAspect="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artisticPhotocopy/>
                    </a14:imgEffect>
                    <a14:imgEffect>
                      <a14:sharpenSoften amount="50000"/>
                    </a14:imgEffect>
                  </a14:imgLayer>
                </a14:imgProps>
              </a:ext>
            </a:extLst>
          </a:blip>
          <a:stretch>
            <a:fillRect/>
          </a:stretch>
        </p:blipFill>
        <p:spPr>
          <a:xfrm>
            <a:off x="2639840" y="2749044"/>
            <a:ext cx="3761877" cy="1117123"/>
          </a:xfrm>
          <a:prstGeom prst="rect">
            <a:avLst/>
          </a:prstGeom>
          <a:ln>
            <a:solidFill>
              <a:srgbClr val="0000FF"/>
            </a:solidFill>
          </a:ln>
        </p:spPr>
      </p:pic>
      <p:sp>
        <p:nvSpPr>
          <p:cNvPr id="52" name="TextBox 51">
            <a:extLst>
              <a:ext uri="{FF2B5EF4-FFF2-40B4-BE49-F238E27FC236}">
                <a16:creationId xmlns:a16="http://schemas.microsoft.com/office/drawing/2014/main" id="{D2893095-3D39-E9FE-87D0-9D470774A802}"/>
              </a:ext>
            </a:extLst>
          </p:cNvPr>
          <p:cNvSpPr txBox="1"/>
          <p:nvPr/>
        </p:nvSpPr>
        <p:spPr>
          <a:xfrm>
            <a:off x="1640163" y="238780"/>
            <a:ext cx="5407250" cy="646331"/>
          </a:xfrm>
          <a:prstGeom prst="rect">
            <a:avLst/>
          </a:prstGeom>
          <a:noFill/>
        </p:spPr>
        <p:txBody>
          <a:bodyPr wrap="none" rtlCol="0">
            <a:spAutoFit/>
          </a:bodyPr>
          <a:lstStyle/>
          <a:p>
            <a:pPr algn="ctr"/>
            <a:r>
              <a:rPr lang="en-US" sz="3600" dirty="0">
                <a:solidFill>
                  <a:srgbClr val="0000FF"/>
                </a:solidFill>
                <a:latin typeface="Monotype Corsiva" panose="03010101010201010101" pitchFamily="66" charset="0"/>
              </a:rPr>
              <a:t>QCD and the Hadron Spectrum</a:t>
            </a:r>
            <a:r>
              <a:rPr lang="en-US" sz="3600" dirty="0">
                <a:solidFill>
                  <a:schemeClr val="accent2">
                    <a:lumMod val="75000"/>
                  </a:schemeClr>
                </a:solidFill>
                <a:latin typeface="Monotype Corsiva" panose="03010101010201010101" pitchFamily="66" charset="0"/>
              </a:rPr>
              <a:t> </a:t>
            </a:r>
          </a:p>
        </p:txBody>
      </p:sp>
      <p:sp>
        <p:nvSpPr>
          <p:cNvPr id="53" name="Oval 52">
            <a:extLst>
              <a:ext uri="{FF2B5EF4-FFF2-40B4-BE49-F238E27FC236}">
                <a16:creationId xmlns:a16="http://schemas.microsoft.com/office/drawing/2014/main" id="{9A75FFF1-730B-53F3-3C72-256609AD1A4F}"/>
              </a:ext>
            </a:extLst>
          </p:cNvPr>
          <p:cNvSpPr/>
          <p:nvPr/>
        </p:nvSpPr>
        <p:spPr>
          <a:xfrm rot="5400000">
            <a:off x="6105501" y="2681137"/>
            <a:ext cx="181937" cy="50189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5" name="TextBox 54">
            <a:extLst>
              <a:ext uri="{FF2B5EF4-FFF2-40B4-BE49-F238E27FC236}">
                <a16:creationId xmlns:a16="http://schemas.microsoft.com/office/drawing/2014/main" id="{E8F1F1EB-46D0-F087-8559-DC4FCF361C08}"/>
              </a:ext>
            </a:extLst>
          </p:cNvPr>
          <p:cNvSpPr txBox="1"/>
          <p:nvPr/>
        </p:nvSpPr>
        <p:spPr>
          <a:xfrm>
            <a:off x="4221748" y="3472508"/>
            <a:ext cx="700502" cy="188475"/>
          </a:xfrm>
          <a:prstGeom prst="rect">
            <a:avLst/>
          </a:prstGeom>
          <a:solidFill>
            <a:srgbClr val="FF33CC">
              <a:alpha val="18824"/>
            </a:srgbClr>
          </a:solidFill>
          <a:effectLst>
            <a:outerShdw blurRad="76200" dir="13500000" sy="23000" kx="1200000" algn="br" rotWithShape="0">
              <a:prstClr val="black">
                <a:alpha val="20000"/>
              </a:prstClr>
            </a:outerShdw>
          </a:effectLst>
        </p:spPr>
        <p:txBody>
          <a:bodyPr wrap="square" rtlCol="0">
            <a:spAutoFit/>
          </a:bodyPr>
          <a:lstStyle/>
          <a:p>
            <a:endParaRPr lang="en-US" sz="1000" dirty="0"/>
          </a:p>
        </p:txBody>
      </p:sp>
      <p:pic>
        <p:nvPicPr>
          <p:cNvPr id="57" name="Picture 56">
            <a:extLst>
              <a:ext uri="{FF2B5EF4-FFF2-40B4-BE49-F238E27FC236}">
                <a16:creationId xmlns:a16="http://schemas.microsoft.com/office/drawing/2014/main" id="{EF0233A3-F49B-A829-2C0F-145AA16DE288}"/>
              </a:ext>
            </a:extLst>
          </p:cNvPr>
          <p:cNvPicPr>
            <a:picLocks noChangeAspect="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artisticPhotocopy/>
                    </a14:imgEffect>
                  </a14:imgLayer>
                </a14:imgProps>
              </a:ext>
            </a:extLst>
          </a:blip>
          <a:stretch>
            <a:fillRect/>
          </a:stretch>
        </p:blipFill>
        <p:spPr>
          <a:xfrm>
            <a:off x="2955570" y="3891201"/>
            <a:ext cx="3057525" cy="1817324"/>
          </a:xfrm>
          <a:prstGeom prst="rect">
            <a:avLst/>
          </a:prstGeom>
          <a:ln>
            <a:solidFill>
              <a:srgbClr val="0000FF"/>
            </a:solidFill>
          </a:ln>
        </p:spPr>
      </p:pic>
    </p:spTree>
    <p:extLst>
      <p:ext uri="{BB962C8B-B14F-4D97-AF65-F5344CB8AC3E}">
        <p14:creationId xmlns:p14="http://schemas.microsoft.com/office/powerpoint/2010/main" val="2785827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2999"/>
          </a:xfrm>
          <a:solidFill>
            <a:schemeClr val="bg1"/>
          </a:solidFill>
          <a:ln>
            <a:solidFill>
              <a:schemeClr val="bg1"/>
            </a:solidFill>
          </a:ln>
        </p:spPr>
        <p:txBody>
          <a:bodyPr>
            <a:normAutofit/>
          </a:bodyPr>
          <a:lstStyle/>
          <a:p>
            <a:r>
              <a:rPr lang="en-US" sz="4000" dirty="0">
                <a:solidFill>
                  <a:srgbClr val="0000FF"/>
                </a:solidFill>
                <a:latin typeface="Monotype Corsiva" pitchFamily="66" charset="0"/>
              </a:rPr>
              <a:t>FSI for </a:t>
            </a:r>
            <a:r>
              <a:rPr lang="en-US" sz="4000" i="1" dirty="0">
                <a:solidFill>
                  <a:srgbClr val="0000FF"/>
                </a:solidFill>
                <a:latin typeface="Symbol" pitchFamily="18" charset="2"/>
              </a:rPr>
              <a:t>g</a:t>
            </a:r>
            <a:r>
              <a:rPr lang="en-US" sz="4000" dirty="0">
                <a:solidFill>
                  <a:srgbClr val="0000FF"/>
                </a:solidFill>
                <a:latin typeface="Monotype Corsiva" pitchFamily="66" charset="0"/>
              </a:rPr>
              <a:t>d</a:t>
            </a:r>
            <a:r>
              <a:rPr lang="en-US" sz="4000" dirty="0">
                <a:solidFill>
                  <a:srgbClr val="0000FF"/>
                </a:solidFill>
                <a:latin typeface="Freestyle Script" pitchFamily="66" charset="0"/>
                <a:sym typeface="Wingdings" pitchFamily="2" charset="2"/>
              </a:rPr>
              <a:t>→</a:t>
            </a:r>
            <a:r>
              <a:rPr lang="en-US" sz="4000" i="1" dirty="0">
                <a:solidFill>
                  <a:srgbClr val="0000FF"/>
                </a:solidFill>
                <a:latin typeface="Symbol" pitchFamily="18" charset="2"/>
                <a:sym typeface="Wingdings" pitchFamily="2" charset="2"/>
              </a:rPr>
              <a:t>p</a:t>
            </a:r>
            <a:r>
              <a:rPr lang="en-US" sz="4000" i="1" baseline="30000" dirty="0">
                <a:solidFill>
                  <a:srgbClr val="0000FF"/>
                </a:solidFill>
                <a:latin typeface="Comic Sans MS" pitchFamily="66" charset="0"/>
                <a:sym typeface="Wingdings" pitchFamily="2" charset="2"/>
              </a:rPr>
              <a:t>0</a:t>
            </a:r>
            <a:r>
              <a:rPr lang="en-US" sz="4000" dirty="0">
                <a:solidFill>
                  <a:srgbClr val="0000FF"/>
                </a:solidFill>
                <a:latin typeface="Monotype Corsiva" pitchFamily="66" charset="0"/>
                <a:sym typeface="Wingdings" pitchFamily="2" charset="2"/>
              </a:rPr>
              <a:t>pn      </a:t>
            </a:r>
            <a:r>
              <a:rPr lang="en-US" sz="4000" i="1" dirty="0">
                <a:solidFill>
                  <a:srgbClr val="0000FF"/>
                </a:solidFill>
                <a:latin typeface="Symbol" pitchFamily="18" charset="2"/>
              </a:rPr>
              <a:t>g</a:t>
            </a:r>
            <a:r>
              <a:rPr lang="en-US" sz="4000" dirty="0">
                <a:solidFill>
                  <a:srgbClr val="0000FF"/>
                </a:solidFill>
                <a:latin typeface="Monotype Corsiva" pitchFamily="66" charset="0"/>
              </a:rPr>
              <a:t>n</a:t>
            </a:r>
            <a:r>
              <a:rPr lang="en-US" sz="4000" dirty="0">
                <a:solidFill>
                  <a:srgbClr val="0000FF"/>
                </a:solidFill>
                <a:latin typeface="Freestyle Script" pitchFamily="66" charset="0"/>
                <a:sym typeface="Wingdings" pitchFamily="2" charset="2"/>
              </a:rPr>
              <a:t>→</a:t>
            </a:r>
            <a:r>
              <a:rPr lang="en-US" sz="4000" i="1" dirty="0">
                <a:solidFill>
                  <a:srgbClr val="0000FF"/>
                </a:solidFill>
                <a:latin typeface="Symbol" pitchFamily="18" charset="2"/>
                <a:sym typeface="Wingdings" pitchFamily="2" charset="2"/>
              </a:rPr>
              <a:t>p</a:t>
            </a:r>
            <a:r>
              <a:rPr lang="en-US" sz="4000" i="1" baseline="30000" dirty="0">
                <a:solidFill>
                  <a:srgbClr val="0000FF"/>
                </a:solidFill>
                <a:effectLst>
                  <a:outerShdw blurRad="38100" dist="38100" dir="2700000" algn="tl">
                    <a:srgbClr val="000000">
                      <a:alpha val="43137"/>
                    </a:srgbClr>
                  </a:outerShdw>
                </a:effectLst>
                <a:latin typeface="Symbol" pitchFamily="18" charset="2"/>
                <a:sym typeface="Wingdings" pitchFamily="2" charset="2"/>
              </a:rPr>
              <a:t>0</a:t>
            </a:r>
            <a:r>
              <a:rPr lang="en-US" sz="4000" dirty="0">
                <a:solidFill>
                  <a:srgbClr val="0000FF"/>
                </a:solidFill>
                <a:latin typeface="Monotype Corsiva" pitchFamily="66" charset="0"/>
                <a:sym typeface="Wingdings" pitchFamily="2" charset="2"/>
              </a:rPr>
              <a:t>n</a:t>
            </a:r>
            <a:br>
              <a:rPr lang="en-US" sz="3200" b="1" dirty="0">
                <a:solidFill>
                  <a:srgbClr val="0000FF"/>
                </a:solidFill>
                <a:latin typeface="Comic Sans MS" pitchFamily="66" charset="0"/>
                <a:sym typeface="Wingdings" pitchFamily="2" charset="2"/>
              </a:rPr>
            </a:br>
            <a:r>
              <a:rPr lang="en-US" sz="1050" dirty="0">
                <a:solidFill>
                  <a:srgbClr val="0000FF"/>
                </a:solidFill>
                <a:highlight>
                  <a:srgbClr val="FFFF00"/>
                </a:highlight>
                <a:latin typeface="+mn-lt"/>
                <a:sym typeface="Wingdings" pitchFamily="2" charset="2"/>
              </a:rPr>
              <a:t>V.E. Tarasov, A.E. </a:t>
            </a:r>
            <a:r>
              <a:rPr lang="en-US" sz="1050" dirty="0" err="1">
                <a:solidFill>
                  <a:srgbClr val="0000FF"/>
                </a:solidFill>
                <a:highlight>
                  <a:srgbClr val="FFFF00"/>
                </a:highlight>
                <a:latin typeface="+mn-lt"/>
                <a:sym typeface="Wingdings" pitchFamily="2" charset="2"/>
              </a:rPr>
              <a:t>Kudryavtsev</a:t>
            </a:r>
            <a:r>
              <a:rPr lang="en-US" sz="1050" dirty="0">
                <a:solidFill>
                  <a:srgbClr val="0000FF"/>
                </a:solidFill>
                <a:highlight>
                  <a:srgbClr val="FFFF00"/>
                </a:highlight>
                <a:latin typeface="+mn-lt"/>
                <a:sym typeface="Wingdings" pitchFamily="2" charset="2"/>
              </a:rPr>
              <a:t>, WJB, B. </a:t>
            </a:r>
            <a:r>
              <a:rPr lang="en-US" sz="1050" dirty="0" err="1">
                <a:solidFill>
                  <a:srgbClr val="0000FF"/>
                </a:solidFill>
                <a:highlight>
                  <a:srgbClr val="FFFF00"/>
                </a:highlight>
                <a:latin typeface="+mn-lt"/>
                <a:sym typeface="Wingdings" pitchFamily="2" charset="2"/>
              </a:rPr>
              <a:t>Krusche</a:t>
            </a:r>
            <a:r>
              <a:rPr lang="en-US" sz="1050" dirty="0">
                <a:solidFill>
                  <a:srgbClr val="0000FF"/>
                </a:solidFill>
                <a:highlight>
                  <a:srgbClr val="FFFF00"/>
                </a:highlight>
                <a:latin typeface="+mn-lt"/>
                <a:sym typeface="Wingdings" pitchFamily="2" charset="2"/>
              </a:rPr>
              <a:t>, IIS, M. </a:t>
            </a:r>
            <a:r>
              <a:rPr lang="en-US" sz="1050" dirty="0" err="1">
                <a:solidFill>
                  <a:srgbClr val="0000FF"/>
                </a:solidFill>
                <a:highlight>
                  <a:srgbClr val="FFFF00"/>
                </a:highlight>
                <a:latin typeface="+mn-lt"/>
                <a:sym typeface="Wingdings" pitchFamily="2" charset="2"/>
              </a:rPr>
              <a:t>Ostrick</a:t>
            </a:r>
            <a:r>
              <a:rPr lang="en-US" sz="1050" dirty="0">
                <a:solidFill>
                  <a:srgbClr val="0000FF"/>
                </a:solidFill>
                <a:highlight>
                  <a:srgbClr val="FFFF00"/>
                </a:highlight>
                <a:latin typeface="+mn-lt"/>
                <a:sym typeface="Wingdings" pitchFamily="2" charset="2"/>
              </a:rPr>
              <a:t>, </a:t>
            </a:r>
            <a:r>
              <a:rPr lang="en-US" sz="1050" dirty="0">
                <a:solidFill>
                  <a:srgbClr val="0000FF"/>
                </a:solidFill>
                <a:highlight>
                  <a:srgbClr val="FFFF00"/>
                </a:highlight>
                <a:latin typeface="+mn-lt"/>
              </a:rPr>
              <a:t>Phys At </a:t>
            </a:r>
            <a:r>
              <a:rPr lang="en-US" sz="1050" dirty="0" err="1">
                <a:solidFill>
                  <a:srgbClr val="0000FF"/>
                </a:solidFill>
                <a:highlight>
                  <a:srgbClr val="FFFF00"/>
                </a:highlight>
                <a:latin typeface="+mn-lt"/>
              </a:rPr>
              <a:t>Nucl</a:t>
            </a:r>
            <a:r>
              <a:rPr lang="en-US" sz="1050" dirty="0">
                <a:solidFill>
                  <a:srgbClr val="0000FF"/>
                </a:solidFill>
                <a:highlight>
                  <a:srgbClr val="FFFF00"/>
                </a:highlight>
                <a:latin typeface="+mn-lt"/>
              </a:rPr>
              <a:t> </a:t>
            </a:r>
            <a:r>
              <a:rPr lang="en-US" sz="1050" b="1" dirty="0">
                <a:solidFill>
                  <a:srgbClr val="0000FF"/>
                </a:solidFill>
                <a:highlight>
                  <a:srgbClr val="FFFF00"/>
                </a:highlight>
                <a:latin typeface="+mn-lt"/>
              </a:rPr>
              <a:t>79</a:t>
            </a:r>
            <a:r>
              <a:rPr lang="en-US" sz="1050" dirty="0">
                <a:solidFill>
                  <a:srgbClr val="0000FF"/>
                </a:solidFill>
                <a:highlight>
                  <a:srgbClr val="FFFF00"/>
                </a:highlight>
                <a:latin typeface="+mn-lt"/>
              </a:rPr>
              <a:t>, 216 (2016)</a:t>
            </a:r>
          </a:p>
        </p:txBody>
      </p:sp>
      <p:sp>
        <p:nvSpPr>
          <p:cNvPr id="3" name="Subtitle 2"/>
          <p:cNvSpPr>
            <a:spLocks noGrp="1"/>
          </p:cNvSpPr>
          <p:nvPr>
            <p:ph type="subTitle" idx="1"/>
          </p:nvPr>
        </p:nvSpPr>
        <p:spPr>
          <a:xfrm>
            <a:off x="1371600" y="4002996"/>
            <a:ext cx="4750812" cy="1635804"/>
          </a:xfrm>
        </p:spPr>
        <p:txBody>
          <a:bodyPr/>
          <a:lstStyle/>
          <a:p>
            <a:r>
              <a:rPr lang="en-US" dirty="0"/>
              <a:t>.</a:t>
            </a:r>
          </a:p>
        </p:txBody>
      </p:sp>
      <p:sp>
        <p:nvSpPr>
          <p:cNvPr id="37" name="TextBox 36"/>
          <p:cNvSpPr txBox="1"/>
          <p:nvPr/>
        </p:nvSpPr>
        <p:spPr>
          <a:xfrm>
            <a:off x="5410200" y="1371600"/>
            <a:ext cx="242374" cy="369332"/>
          </a:xfrm>
          <a:prstGeom prst="rect">
            <a:avLst/>
          </a:prstGeom>
          <a:solidFill>
            <a:schemeClr val="bg1"/>
          </a:solidFill>
          <a:ln>
            <a:solidFill>
              <a:schemeClr val="bg1"/>
            </a:solidFill>
          </a:ln>
        </p:spPr>
        <p:txBody>
          <a:bodyPr wrap="none" rtlCol="0">
            <a:spAutoFit/>
          </a:bodyPr>
          <a:lstStyle/>
          <a:p>
            <a:r>
              <a:rPr lang="en-US" dirty="0">
                <a:solidFill>
                  <a:schemeClr val="bg1"/>
                </a:solidFill>
              </a:rPr>
              <a:t>.</a:t>
            </a:r>
          </a:p>
        </p:txBody>
      </p:sp>
      <p:sp>
        <p:nvSpPr>
          <p:cNvPr id="4" name="Rectangle 4"/>
          <p:cNvSpPr>
            <a:spLocks noChangeArrowheads="1"/>
          </p:cNvSpPr>
          <p:nvPr/>
        </p:nvSpPr>
        <p:spPr bwMode="auto">
          <a:xfrm>
            <a:off x="790462" y="1682319"/>
            <a:ext cx="1219200" cy="646331"/>
          </a:xfrm>
          <a:prstGeom prst="rect">
            <a:avLst/>
          </a:prstGeom>
          <a:solidFill>
            <a:srgbClr val="F1D5FF"/>
          </a:solid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Cuts</a:t>
            </a:r>
            <a:r>
              <a:rPr kumimoji="0" lang="en-US" sz="1200" i="0"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a:t>
            </a:r>
            <a:r>
              <a:rPr kumimoji="0" lang="en-US" sz="1200" i="0" u="none" strike="noStrike" cap="none" normalizeH="0" baseline="-25000" dirty="0" err="1">
                <a:ln>
                  <a:noFill/>
                </a:ln>
                <a:solidFill>
                  <a:schemeClr val="tx1"/>
                </a:solidFill>
                <a:effectLst/>
                <a:latin typeface="Times New Roman" panose="02020603050405020304" pitchFamily="18" charset="0"/>
                <a:cs typeface="Times New Roman" panose="02020603050405020304" pitchFamily="18" charset="0"/>
              </a:rPr>
              <a:t>s</a:t>
            </a:r>
            <a:r>
              <a:rPr kumimoji="0" lang="en-US" sz="120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  </a:t>
            </a:r>
            <a:r>
              <a:rPr lang="en-US" sz="1200" dirty="0">
                <a:solidFill>
                  <a:srgbClr val="FF0000"/>
                </a:solidFill>
                <a:latin typeface="Times New Roman" panose="02020603050405020304" pitchFamily="18" charset="0"/>
                <a:cs typeface="Times New Roman" panose="02020603050405020304" pitchFamily="18" charset="0"/>
              </a:rPr>
              <a:t>&lt; </a:t>
            </a:r>
            <a:r>
              <a:rPr lang="en-US" sz="1200" baseline="-25000" dirty="0">
                <a:solidFill>
                  <a:srgbClr val="FF0000"/>
                </a:solidFill>
                <a:latin typeface="Times New Roman" panose="02020603050405020304" pitchFamily="18" charset="0"/>
                <a:cs typeface="Times New Roman" panose="02020603050405020304" pitchFamily="18" charset="0"/>
              </a:rPr>
              <a:t> </a:t>
            </a:r>
            <a:r>
              <a:rPr kumimoji="0" lang="en-US" sz="1200" i="0" u="none" strike="noStrike" cap="none" normalizeH="0" baseline="0" dirty="0">
                <a:ln>
                  <a:noFill/>
                </a:ln>
                <a:solidFill>
                  <a:srgbClr val="00B800"/>
                </a:solidFill>
                <a:latin typeface="Times New Roman" panose="02020603050405020304" pitchFamily="18" charset="0"/>
                <a:cs typeface="Times New Roman" panose="02020603050405020304" pitchFamily="18" charset="0"/>
              </a:rPr>
              <a:t>200</a:t>
            </a:r>
            <a:r>
              <a:rPr kumimoji="0" lang="en-US" sz="1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MeV/c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r>
              <a:rPr kumimoji="0" lang="en-US" sz="120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f </a:t>
            </a:r>
            <a:r>
              <a:rPr kumimoji="0" lang="en-US" sz="1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en-US" sz="1200" dirty="0">
                <a:solidFill>
                  <a:srgbClr val="FF0000"/>
                </a:solidFill>
                <a:latin typeface="Times New Roman" panose="02020603050405020304" pitchFamily="18" charset="0"/>
                <a:cs typeface="Times New Roman" panose="02020603050405020304" pitchFamily="18" charset="0"/>
              </a:rPr>
              <a:t>&lt;</a:t>
            </a:r>
            <a:r>
              <a:rPr kumimoji="0" lang="en-US" sz="1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200" i="0" u="none" strike="noStrike" cap="none" normalizeH="0" baseline="0" dirty="0">
                <a:ln>
                  <a:noFill/>
                </a:ln>
                <a:solidFill>
                  <a:srgbClr val="00B800"/>
                </a:solidFill>
                <a:latin typeface="Times New Roman" panose="02020603050405020304" pitchFamily="18" charset="0"/>
                <a:cs typeface="Times New Roman" panose="02020603050405020304" pitchFamily="18" charset="0"/>
              </a:rPr>
              <a:t>200</a:t>
            </a:r>
            <a:r>
              <a:rPr kumimoji="0" lang="en-US" sz="1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MeV/c </a:t>
            </a:r>
          </a:p>
        </p:txBody>
      </p:sp>
      <p:sp>
        <p:nvSpPr>
          <p:cNvPr id="33" name="TextBox 32"/>
          <p:cNvSpPr txBox="1"/>
          <p:nvPr/>
        </p:nvSpPr>
        <p:spPr>
          <a:xfrm>
            <a:off x="6612506" y="3347030"/>
            <a:ext cx="2362200" cy="646331"/>
          </a:xfrm>
          <a:prstGeom prst="rect">
            <a:avLst/>
          </a:prstGeom>
          <a:solidFill>
            <a:schemeClr val="bg1"/>
          </a:solidFill>
          <a:ln>
            <a:solidFill>
              <a:schemeClr val="bg1"/>
            </a:solidFill>
          </a:ln>
        </p:spPr>
        <p:txBody>
          <a:bodyPr wrap="square" rtlCol="0">
            <a:spAutoFit/>
          </a:bodyPr>
          <a:lstStyle/>
          <a:p>
            <a:pPr algn="just"/>
            <a:r>
              <a:rPr lang="en-US" sz="1200" b="1" dirty="0">
                <a:solidFill>
                  <a:srgbClr val="FF0000"/>
                </a:solidFill>
                <a:latin typeface="Symbol" pitchFamily="18" charset="2"/>
              </a:rPr>
              <a:t>· </a:t>
            </a:r>
            <a:r>
              <a:rPr lang="en-US" sz="1200" dirty="0">
                <a:latin typeface="Times New Roman" panose="02020603050405020304" pitchFamily="18" charset="0"/>
                <a:cs typeface="Times New Roman" panose="02020603050405020304" pitchFamily="18" charset="0"/>
              </a:rPr>
              <a:t>There is </a:t>
            </a:r>
            <a:r>
              <a:rPr lang="en-US" sz="1200" dirty="0">
                <a:solidFill>
                  <a:srgbClr val="00B800"/>
                </a:solidFill>
                <a:latin typeface="Times New Roman" panose="02020603050405020304" pitchFamily="18" charset="0"/>
                <a:cs typeface="Times New Roman" panose="02020603050405020304" pitchFamily="18" charset="0"/>
              </a:rPr>
              <a:t>sizeable</a:t>
            </a:r>
            <a:r>
              <a:rPr lang="en-US" sz="1200" dirty="0">
                <a:latin typeface="Times New Roman" panose="02020603050405020304" pitchFamily="18" charset="0"/>
                <a:cs typeface="Times New Roman" panose="02020603050405020304" pitchFamily="18" charset="0"/>
              </a:rPr>
              <a:t> </a:t>
            </a:r>
            <a:r>
              <a:rPr lang="en-US" sz="1200" dirty="0">
                <a:solidFill>
                  <a:srgbClr val="0033CC"/>
                </a:solidFill>
                <a:latin typeface="Times New Roman" panose="02020603050405020304" pitchFamily="18" charset="0"/>
                <a:cs typeface="Times New Roman" panose="02020603050405020304" pitchFamily="18" charset="0"/>
              </a:rPr>
              <a:t>FSI</a:t>
            </a:r>
            <a:r>
              <a:rPr lang="en-US" sz="1200" dirty="0">
                <a:latin typeface="Times New Roman" panose="02020603050405020304" pitchFamily="18" charset="0"/>
                <a:cs typeface="Times New Roman" panose="02020603050405020304" pitchFamily="18" charset="0"/>
              </a:rPr>
              <a:t> effect </a:t>
            </a:r>
          </a:p>
          <a:p>
            <a:pPr algn="just"/>
            <a:r>
              <a:rPr lang="en-US" sz="1200" dirty="0">
                <a:latin typeface="Times New Roman" panose="02020603050405020304" pitchFamily="18" charset="0"/>
                <a:cs typeface="Times New Roman" panose="02020603050405020304" pitchFamily="18" charset="0"/>
              </a:rPr>
              <a:t>    from </a:t>
            </a:r>
            <a:r>
              <a:rPr lang="en-US" sz="1200" dirty="0">
                <a:solidFill>
                  <a:srgbClr val="0033CC"/>
                </a:solidFill>
                <a:latin typeface="Times New Roman" panose="02020603050405020304" pitchFamily="18" charset="0"/>
                <a:cs typeface="Times New Roman" panose="02020603050405020304" pitchFamily="18" charset="0"/>
              </a:rPr>
              <a:t> </a:t>
            </a:r>
            <a:r>
              <a:rPr lang="en-US" sz="1200" b="1" dirty="0">
                <a:solidFill>
                  <a:srgbClr val="0033CC"/>
                </a:solidFill>
                <a:latin typeface="Times New Roman" panose="02020603050405020304" pitchFamily="18" charset="0"/>
                <a:cs typeface="Times New Roman" panose="02020603050405020304" pitchFamily="18" charset="0"/>
              </a:rPr>
              <a:t>S</a:t>
            </a:r>
            <a:r>
              <a:rPr lang="en-US" sz="1200" dirty="0">
                <a:latin typeface="Times New Roman" panose="02020603050405020304" pitchFamily="18" charset="0"/>
                <a:cs typeface="Times New Roman" panose="02020603050405020304" pitchFamily="18" charset="0"/>
              </a:rPr>
              <a:t>-wave part of </a:t>
            </a:r>
            <a:r>
              <a:rPr lang="en-US" sz="1200" dirty="0">
                <a:solidFill>
                  <a:srgbClr val="0033CC"/>
                </a:solidFill>
                <a:latin typeface="Times New Roman" panose="02020603050405020304" pitchFamily="18" charset="0"/>
                <a:cs typeface="Times New Roman" panose="02020603050405020304" pitchFamily="18" charset="0"/>
              </a:rPr>
              <a:t>pp</a:t>
            </a:r>
            <a:r>
              <a:rPr lang="en-US" sz="1200" dirty="0">
                <a:latin typeface="Times New Roman" panose="02020603050405020304" pitchFamily="18" charset="0"/>
                <a:cs typeface="Times New Roman" panose="02020603050405020304" pitchFamily="18" charset="0"/>
              </a:rPr>
              <a:t>-FSI </a:t>
            </a:r>
          </a:p>
          <a:p>
            <a:pPr algn="just"/>
            <a:r>
              <a:rPr lang="en-US" sz="1200" dirty="0">
                <a:latin typeface="Times New Roman" panose="02020603050405020304" pitchFamily="18" charset="0"/>
                <a:cs typeface="Times New Roman" panose="02020603050405020304" pitchFamily="18" charset="0"/>
              </a:rPr>
              <a:t>    at small angles.</a:t>
            </a:r>
          </a:p>
        </p:txBody>
      </p:sp>
      <p:sp>
        <p:nvSpPr>
          <p:cNvPr id="23" name="TextBox 22"/>
          <p:cNvSpPr txBox="1"/>
          <p:nvPr/>
        </p:nvSpPr>
        <p:spPr>
          <a:xfrm>
            <a:off x="6553200" y="1524000"/>
            <a:ext cx="2281971" cy="707886"/>
          </a:xfrm>
          <a:prstGeom prst="rect">
            <a:avLst/>
          </a:prstGeom>
          <a:noFill/>
          <a:ln>
            <a:solidFill>
              <a:schemeClr val="bg1"/>
            </a:solidFill>
          </a:ln>
        </p:spPr>
        <p:txBody>
          <a:bodyPr wrap="none" rtlCol="0">
            <a:spAutoFit/>
          </a:bodyPr>
          <a:lstStyle/>
          <a:p>
            <a:r>
              <a:rPr lang="en-US" sz="1200" b="1" dirty="0">
                <a:solidFill>
                  <a:srgbClr val="FF0000"/>
                </a:solidFill>
                <a:latin typeface="Symbol" pitchFamily="18" charset="2"/>
              </a:rPr>
              <a:t>·</a:t>
            </a:r>
            <a:r>
              <a:rPr lang="en-US" sz="1200" dirty="0"/>
              <a:t> </a:t>
            </a:r>
            <a:r>
              <a:rPr lang="en-US" sz="1200" u="sng" dirty="0">
                <a:latin typeface="Times New Roman" panose="02020603050405020304" pitchFamily="18" charset="0"/>
                <a:cs typeface="Times New Roman" panose="02020603050405020304" pitchFamily="18" charset="0"/>
              </a:rPr>
              <a:t>For   </a:t>
            </a:r>
            <a:r>
              <a:rPr lang="en-US" sz="1200" u="sng" dirty="0">
                <a:solidFill>
                  <a:srgbClr val="FF0000"/>
                </a:solidFill>
                <a:latin typeface="Times New Roman" panose="02020603050405020304" pitchFamily="18" charset="0"/>
                <a:cs typeface="Times New Roman" panose="02020603050405020304" pitchFamily="18" charset="0"/>
              </a:rPr>
              <a:t>       </a:t>
            </a:r>
            <a:r>
              <a:rPr lang="en-US" sz="1200" u="sng" dirty="0">
                <a:latin typeface="Times New Roman" panose="02020603050405020304" pitchFamily="18" charset="0"/>
                <a:cs typeface="Times New Roman" panose="02020603050405020304" pitchFamily="18" charset="0"/>
              </a:rPr>
              <a:t>data</a:t>
            </a:r>
            <a:r>
              <a:rPr lang="en-US" sz="1200" dirty="0">
                <a:latin typeface="Times New Roman" panose="02020603050405020304" pitchFamily="18" charset="0"/>
                <a:cs typeface="Times New Roman" panose="02020603050405020304" pitchFamily="18" charset="0"/>
              </a:rPr>
              <a:t>:</a:t>
            </a:r>
          </a:p>
          <a:p>
            <a:r>
              <a:rPr lang="en-US" sz="1200" dirty="0">
                <a:solidFill>
                  <a:srgbClr val="0033CC"/>
                </a:solidFill>
                <a:latin typeface="Times New Roman" panose="02020603050405020304" pitchFamily="18" charset="0"/>
                <a:cs typeface="Times New Roman" panose="02020603050405020304" pitchFamily="18" charset="0"/>
              </a:rPr>
              <a:t>      ·</a:t>
            </a:r>
            <a:r>
              <a:rPr lang="en-US" sz="1200" dirty="0">
                <a:solidFill>
                  <a:srgbClr val="FF0000"/>
                </a:solidFill>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Behavior is smooth vs. </a:t>
            </a:r>
            <a:r>
              <a:rPr lang="en-US" sz="1400" dirty="0">
                <a:solidFill>
                  <a:srgbClr val="0000FF"/>
                </a:solidFill>
                <a:latin typeface="Symbol" pitchFamily="18" charset="2"/>
              </a:rPr>
              <a:t>q</a:t>
            </a:r>
            <a:r>
              <a:rPr lang="en-US" sz="1200" dirty="0">
                <a:latin typeface="Symbol" pitchFamily="18" charset="2"/>
              </a:rPr>
              <a:t>. </a:t>
            </a:r>
            <a:r>
              <a:rPr lang="en-US" sz="1200" dirty="0">
                <a:solidFill>
                  <a:srgbClr val="0033CC"/>
                </a:solidFill>
                <a:latin typeface="Symbol" pitchFamily="18" charset="2"/>
              </a:rPr>
              <a:t>   </a:t>
            </a:r>
          </a:p>
          <a:p>
            <a:r>
              <a:rPr lang="en-US" sz="1200" dirty="0">
                <a:solidFill>
                  <a:srgbClr val="0033CC"/>
                </a:solidFill>
                <a:latin typeface="Symbol" pitchFamily="18" charset="2"/>
              </a:rPr>
              <a:t>      ·</a:t>
            </a:r>
            <a:r>
              <a:rPr lang="en-US" sz="1200" dirty="0">
                <a:solidFill>
                  <a:srgbClr val="FF0000"/>
                </a:solidFill>
                <a:latin typeface="Symbol" pitchFamily="18" charset="2"/>
              </a:rPr>
              <a:t> </a:t>
            </a:r>
            <a:r>
              <a:rPr lang="en-US" sz="1200" dirty="0">
                <a:latin typeface="Times New Roman" panose="02020603050405020304" pitchFamily="18" charset="0"/>
                <a:cs typeface="Times New Roman" panose="02020603050405020304" pitchFamily="18" charset="0"/>
              </a:rPr>
              <a:t>Effect: </a:t>
            </a:r>
            <a:r>
              <a:rPr lang="en-US" sz="1400" dirty="0">
                <a:solidFill>
                  <a:srgbClr val="0033CC"/>
                </a:solidFill>
                <a:latin typeface="Symbol" pitchFamily="18" charset="2"/>
              </a:rPr>
              <a:t>Ds</a:t>
            </a:r>
            <a:r>
              <a:rPr lang="en-US" sz="1400" dirty="0"/>
              <a:t>/</a:t>
            </a:r>
            <a:r>
              <a:rPr lang="en-US" sz="1400" dirty="0">
                <a:solidFill>
                  <a:srgbClr val="0033CC"/>
                </a:solidFill>
                <a:latin typeface="Symbol" pitchFamily="18" charset="2"/>
              </a:rPr>
              <a:t>s </a:t>
            </a:r>
            <a:r>
              <a:rPr lang="en-US" sz="1400" dirty="0">
                <a:latin typeface="Symbol" pitchFamily="18" charset="2"/>
              </a:rPr>
              <a:t>£</a:t>
            </a:r>
            <a:r>
              <a:rPr lang="en-US" sz="1400" dirty="0">
                <a:solidFill>
                  <a:srgbClr val="0000CC"/>
                </a:solidFill>
                <a:latin typeface="Symbol" pitchFamily="18" charset="2"/>
              </a:rPr>
              <a:t> </a:t>
            </a:r>
            <a:r>
              <a:rPr lang="en-US" sz="1400" dirty="0">
                <a:solidFill>
                  <a:srgbClr val="0033CC"/>
                </a:solidFill>
              </a:rPr>
              <a:t>15</a:t>
            </a:r>
            <a:r>
              <a:rPr lang="en-US" sz="1400" dirty="0"/>
              <a:t>%.</a:t>
            </a:r>
            <a:endParaRPr lang="en-US" sz="1400" dirty="0">
              <a:latin typeface="Symbol" pitchFamily="18" charset="2"/>
            </a:endParaRPr>
          </a:p>
        </p:txBody>
      </p:sp>
      <p:pic>
        <p:nvPicPr>
          <p:cNvPr id="5" name="Picture 4"/>
          <p:cNvPicPr>
            <a:picLocks noChangeAspect="1" noChangeArrowheads="1"/>
          </p:cNvPicPr>
          <p:nvPr/>
        </p:nvPicPr>
        <p:blipFill>
          <a:blip r:embed="rId3" cstate="print">
            <a:lum bright="-13000" contrast="23000"/>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218257" y="1382221"/>
            <a:ext cx="2514600" cy="235286"/>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2" name="TextBox 41"/>
          <p:cNvSpPr txBox="1"/>
          <p:nvPr/>
        </p:nvSpPr>
        <p:spPr>
          <a:xfrm>
            <a:off x="171450" y="2340189"/>
            <a:ext cx="2561407" cy="276999"/>
          </a:xfrm>
          <a:prstGeom prst="rect">
            <a:avLst/>
          </a:prstGeom>
          <a:noFill/>
          <a:ln>
            <a:solidFill>
              <a:schemeClr val="bg1"/>
            </a:solidFill>
          </a:ln>
        </p:spPr>
        <p:txBody>
          <a:bodyPr wrap="none" rtlCol="0">
            <a:spAutoFit/>
          </a:bodyPr>
          <a:lstStyle/>
          <a:p>
            <a:r>
              <a:rPr lang="en-US" sz="1200" b="1" dirty="0">
                <a:solidFill>
                  <a:srgbClr val="FF0000"/>
                </a:solidFill>
                <a:highlight>
                  <a:srgbClr val="00FFFF"/>
                </a:highlight>
                <a:latin typeface="Symbol" pitchFamily="18" charset="2"/>
              </a:rPr>
              <a:t> · </a:t>
            </a:r>
            <a:r>
              <a:rPr lang="en-US" sz="1200" dirty="0">
                <a:highlight>
                  <a:srgbClr val="00FFFF"/>
                </a:highlight>
                <a:latin typeface="Times New Roman" panose="02020603050405020304" pitchFamily="18" charset="0"/>
                <a:cs typeface="Times New Roman" panose="02020603050405020304" pitchFamily="18" charset="0"/>
              </a:rPr>
              <a:t>There is no large sensitivity to </a:t>
            </a:r>
            <a:r>
              <a:rPr lang="en-US" sz="1200" dirty="0">
                <a:solidFill>
                  <a:srgbClr val="0000FF"/>
                </a:solidFill>
                <a:highlight>
                  <a:srgbClr val="00FFFF"/>
                </a:highlight>
                <a:latin typeface="Times New Roman" panose="02020603050405020304" pitchFamily="18" charset="0"/>
                <a:cs typeface="Times New Roman" panose="02020603050405020304" pitchFamily="18" charset="0"/>
              </a:rPr>
              <a:t>cuts</a:t>
            </a:r>
            <a:r>
              <a:rPr lang="en-US" sz="1200" dirty="0">
                <a:highlight>
                  <a:srgbClr val="00FFFF"/>
                </a:highlight>
                <a:latin typeface="Times New Roman" panose="02020603050405020304" pitchFamily="18" charset="0"/>
                <a:cs typeface="Times New Roman" panose="02020603050405020304" pitchFamily="18" charset="0"/>
              </a:rPr>
              <a:t>. </a:t>
            </a:r>
            <a:endParaRPr lang="ru-RU" sz="1200" dirty="0">
              <a:highlight>
                <a:srgbClr val="00FFFF"/>
              </a:highlight>
              <a:latin typeface="Times New Roman" panose="02020603050405020304" pitchFamily="18" charset="0"/>
              <a:cs typeface="Times New Roman" panose="02020603050405020304" pitchFamily="18" charset="0"/>
            </a:endParaRPr>
          </a:p>
        </p:txBody>
      </p:sp>
      <p:sp>
        <p:nvSpPr>
          <p:cNvPr id="31" name="Rectangle 30"/>
          <p:cNvSpPr/>
          <p:nvPr/>
        </p:nvSpPr>
        <p:spPr>
          <a:xfrm>
            <a:off x="2362200" y="6581001"/>
            <a:ext cx="4572000" cy="276999"/>
          </a:xfrm>
          <a:prstGeom prst="rect">
            <a:avLst/>
          </a:prstGeom>
        </p:spPr>
        <p:txBody>
          <a:bodyPr>
            <a:spAutoFit/>
          </a:bodyPr>
          <a:lstStyle/>
          <a:p>
            <a:pPr algn="ctr"/>
            <a:endParaRPr lang="en-US" sz="1200" b="1" dirty="0"/>
          </a:p>
        </p:txBody>
      </p:sp>
      <p:sp>
        <p:nvSpPr>
          <p:cNvPr id="30" name="Rounded Rectangle 29"/>
          <p:cNvSpPr/>
          <p:nvPr/>
        </p:nvSpPr>
        <p:spPr>
          <a:xfrm>
            <a:off x="6553200" y="1523999"/>
            <a:ext cx="2339554" cy="707887"/>
          </a:xfrm>
          <a:prstGeom prst="roundRect">
            <a:avLst/>
          </a:prstGeom>
          <a:noFill/>
          <a:ln w="12700">
            <a:solidFill>
              <a:srgbClr val="8C3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6516381" y="3307341"/>
            <a:ext cx="2362200" cy="679512"/>
          </a:xfrm>
          <a:prstGeom prst="roundRect">
            <a:avLst/>
          </a:prstGeom>
          <a:noFill/>
          <a:ln w="12700">
            <a:solidFill>
              <a:srgbClr val="8C3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ight Arrow 43"/>
          <p:cNvSpPr/>
          <p:nvPr/>
        </p:nvSpPr>
        <p:spPr>
          <a:xfrm>
            <a:off x="5181600" y="457200"/>
            <a:ext cx="533400" cy="152400"/>
          </a:xfrm>
          <a:prstGeom prst="rightArrow">
            <a:avLst/>
          </a:prstGeom>
          <a:solidFill>
            <a:srgbClr val="0000FF"/>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7415699" y="1966069"/>
            <a:ext cx="950995" cy="190025"/>
          </a:xfrm>
          <a:prstGeom prst="rect">
            <a:avLst/>
          </a:prstGeom>
          <a:solidFill>
            <a:srgbClr val="00B0F0">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48" name="Vertical Scroll 15">
            <a:extLst>
              <a:ext uri="{FF2B5EF4-FFF2-40B4-BE49-F238E27FC236}">
                <a16:creationId xmlns:a16="http://schemas.microsoft.com/office/drawing/2014/main" id="{CDB4B136-E70C-48F4-81E3-7A721B8BD25A}"/>
              </a:ext>
            </a:extLst>
          </p:cNvPr>
          <p:cNvSpPr/>
          <p:nvPr/>
        </p:nvSpPr>
        <p:spPr>
          <a:xfrm>
            <a:off x="1335542" y="3366254"/>
            <a:ext cx="1968644" cy="1153799"/>
          </a:xfrm>
          <a:prstGeom prst="verticalScroll">
            <a:avLst/>
          </a:prstGeom>
          <a:solidFill>
            <a:srgbClr val="819F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00"/>
                </a:solidFill>
                <a:latin typeface="Monotype Corsiva" panose="03010101010201010101" pitchFamily="66" charset="0"/>
              </a:rPr>
              <a:t>Forward direction is</a:t>
            </a:r>
          </a:p>
          <a:p>
            <a:pPr algn="ctr"/>
            <a:r>
              <a:rPr lang="en-US" sz="1600" dirty="0">
                <a:solidFill>
                  <a:srgbClr val="FFFF00"/>
                </a:solidFill>
                <a:latin typeface="Monotype Corsiva" panose="03010101010201010101" pitchFamily="66" charset="0"/>
              </a:rPr>
              <a:t>Terra incognita.</a:t>
            </a:r>
          </a:p>
          <a:p>
            <a:pPr algn="ctr"/>
            <a:r>
              <a:rPr lang="en-US" sz="1600" dirty="0">
                <a:solidFill>
                  <a:schemeClr val="bg1"/>
                </a:solidFill>
                <a:latin typeface="Monotype Corsiva" panose="03010101010201010101" pitchFamily="66" charset="0"/>
              </a:rPr>
              <a:t>There are no data for</a:t>
            </a:r>
          </a:p>
          <a:p>
            <a:pPr algn="ctr"/>
            <a:r>
              <a:rPr lang="en-US" sz="1600" dirty="0">
                <a:solidFill>
                  <a:schemeClr val="bg1"/>
                </a:solidFill>
                <a:latin typeface="Monotype Corsiva" panose="03010101010201010101" pitchFamily="66" charset="0"/>
              </a:rPr>
              <a:t>validation.</a:t>
            </a:r>
          </a:p>
        </p:txBody>
      </p:sp>
      <p:sp>
        <p:nvSpPr>
          <p:cNvPr id="52" name="Vertical Scroll 15">
            <a:extLst>
              <a:ext uri="{FF2B5EF4-FFF2-40B4-BE49-F238E27FC236}">
                <a16:creationId xmlns:a16="http://schemas.microsoft.com/office/drawing/2014/main" id="{D9A126A8-0089-4283-8125-8AE72822B65F}"/>
              </a:ext>
            </a:extLst>
          </p:cNvPr>
          <p:cNvSpPr/>
          <p:nvPr/>
        </p:nvSpPr>
        <p:spPr>
          <a:xfrm>
            <a:off x="6763944" y="5108505"/>
            <a:ext cx="1974968" cy="1182956"/>
          </a:xfrm>
          <a:prstGeom prst="verticalScroll">
            <a:avLst/>
          </a:prstGeom>
          <a:solidFill>
            <a:srgbClr val="819F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00"/>
                </a:solidFill>
                <a:latin typeface="Monotype Corsiva" pitchFamily="66" charset="0"/>
              </a:rPr>
              <a:t>Assumption is </a:t>
            </a:r>
          </a:p>
          <a:p>
            <a:pPr algn="ctr"/>
            <a:r>
              <a:rPr lang="en-US" sz="1600" dirty="0">
                <a:solidFill>
                  <a:srgbClr val="FFFF00"/>
                </a:solidFill>
                <a:latin typeface="Monotype Corsiva" pitchFamily="66" charset="0"/>
              </a:rPr>
              <a:t>FSI for polarized measurements</a:t>
            </a:r>
          </a:p>
          <a:p>
            <a:pPr algn="ctr"/>
            <a:r>
              <a:rPr lang="en-US" sz="1600" dirty="0">
                <a:solidFill>
                  <a:srgbClr val="FFFF00"/>
                </a:solidFill>
                <a:latin typeface="Monotype Corsiva" pitchFamily="66" charset="0"/>
              </a:rPr>
              <a:t>is small.</a:t>
            </a:r>
          </a:p>
        </p:txBody>
      </p:sp>
      <p:pic>
        <p:nvPicPr>
          <p:cNvPr id="7" name="Picture 6">
            <a:extLst>
              <a:ext uri="{FF2B5EF4-FFF2-40B4-BE49-F238E27FC236}">
                <a16:creationId xmlns:a16="http://schemas.microsoft.com/office/drawing/2014/main" id="{00D2DD9B-6122-48F5-AC31-C50D7B73552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400311" y="1114927"/>
            <a:ext cx="2339554" cy="5186159"/>
          </a:xfrm>
          <a:prstGeom prst="rect">
            <a:avLst/>
          </a:prstGeom>
        </p:spPr>
      </p:pic>
      <p:cxnSp>
        <p:nvCxnSpPr>
          <p:cNvPr id="55" name="Straight Connector 54">
            <a:extLst>
              <a:ext uri="{FF2B5EF4-FFF2-40B4-BE49-F238E27FC236}">
                <a16:creationId xmlns:a16="http://schemas.microsoft.com/office/drawing/2014/main" id="{6C00AC77-7B47-44BE-A26C-628B33F4F32E}"/>
              </a:ext>
            </a:extLst>
          </p:cNvPr>
          <p:cNvCxnSpPr>
            <a:cxnSpLocks/>
          </p:cNvCxnSpPr>
          <p:nvPr/>
        </p:nvCxnSpPr>
        <p:spPr>
          <a:xfrm>
            <a:off x="4038600" y="1371598"/>
            <a:ext cx="0" cy="459719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Line 16">
            <a:extLst>
              <a:ext uri="{FF2B5EF4-FFF2-40B4-BE49-F238E27FC236}">
                <a16:creationId xmlns:a16="http://schemas.microsoft.com/office/drawing/2014/main" id="{9FBFAC84-D45F-4781-A666-57B5E8EADD8C}"/>
              </a:ext>
            </a:extLst>
          </p:cNvPr>
          <p:cNvSpPr>
            <a:spLocks noChangeShapeType="1"/>
          </p:cNvSpPr>
          <p:nvPr/>
        </p:nvSpPr>
        <p:spPr bwMode="auto">
          <a:xfrm flipV="1">
            <a:off x="2337337" y="2703966"/>
            <a:ext cx="1701262" cy="662287"/>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dirty="0">
              <a:solidFill>
                <a:srgbClr val="008000"/>
              </a:solidFill>
            </a:endParaRPr>
          </a:p>
        </p:txBody>
      </p:sp>
      <p:sp>
        <p:nvSpPr>
          <p:cNvPr id="57" name="Line 16">
            <a:extLst>
              <a:ext uri="{FF2B5EF4-FFF2-40B4-BE49-F238E27FC236}">
                <a16:creationId xmlns:a16="http://schemas.microsoft.com/office/drawing/2014/main" id="{8D15181E-5F5E-418A-8E8C-34E334B25688}"/>
              </a:ext>
            </a:extLst>
          </p:cNvPr>
          <p:cNvSpPr>
            <a:spLocks noChangeShapeType="1"/>
          </p:cNvSpPr>
          <p:nvPr/>
        </p:nvSpPr>
        <p:spPr bwMode="auto">
          <a:xfrm flipH="1">
            <a:off x="5562601" y="3488650"/>
            <a:ext cx="934613" cy="369332"/>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dirty="0">
              <a:solidFill>
                <a:srgbClr val="008000"/>
              </a:solidFill>
            </a:endParaRPr>
          </a:p>
        </p:txBody>
      </p:sp>
      <p:sp>
        <p:nvSpPr>
          <p:cNvPr id="28" name="TextBox 27">
            <a:extLst>
              <a:ext uri="{FF2B5EF4-FFF2-40B4-BE49-F238E27FC236}">
                <a16:creationId xmlns:a16="http://schemas.microsoft.com/office/drawing/2014/main" id="{D53D450E-0CDF-473F-BAE1-ED9B99E9884B}"/>
              </a:ext>
            </a:extLst>
          </p:cNvPr>
          <p:cNvSpPr txBox="1"/>
          <p:nvPr/>
        </p:nvSpPr>
        <p:spPr>
          <a:xfrm>
            <a:off x="4286070" y="2305530"/>
            <a:ext cx="950995" cy="190025"/>
          </a:xfrm>
          <a:prstGeom prst="rect">
            <a:avLst/>
          </a:prstGeom>
          <a:solidFill>
            <a:srgbClr val="DC97FF">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29" name="TextBox 28">
            <a:extLst>
              <a:ext uri="{FF2B5EF4-FFF2-40B4-BE49-F238E27FC236}">
                <a16:creationId xmlns:a16="http://schemas.microsoft.com/office/drawing/2014/main" id="{5A2E47D9-2285-484A-808D-6E71F1B2F544}"/>
              </a:ext>
            </a:extLst>
          </p:cNvPr>
          <p:cNvSpPr txBox="1"/>
          <p:nvPr/>
        </p:nvSpPr>
        <p:spPr>
          <a:xfrm>
            <a:off x="4314176" y="4053248"/>
            <a:ext cx="950995" cy="190025"/>
          </a:xfrm>
          <a:prstGeom prst="rect">
            <a:avLst/>
          </a:prstGeom>
          <a:solidFill>
            <a:srgbClr val="DC97FF">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32" name="TextBox 31">
            <a:extLst>
              <a:ext uri="{FF2B5EF4-FFF2-40B4-BE49-F238E27FC236}">
                <a16:creationId xmlns:a16="http://schemas.microsoft.com/office/drawing/2014/main" id="{0AB05005-65D9-4B40-BCA8-3694FF6DA9BD}"/>
              </a:ext>
            </a:extLst>
          </p:cNvPr>
          <p:cNvSpPr txBox="1"/>
          <p:nvPr/>
        </p:nvSpPr>
        <p:spPr>
          <a:xfrm>
            <a:off x="4314176" y="5778769"/>
            <a:ext cx="950995" cy="190025"/>
          </a:xfrm>
          <a:prstGeom prst="rect">
            <a:avLst/>
          </a:prstGeom>
          <a:solidFill>
            <a:srgbClr val="DC97FF">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pic>
        <p:nvPicPr>
          <p:cNvPr id="35" name="Picture 5" descr="C:\Users\Igor\Documents\Desktop\a2logo_light.png">
            <a:extLst>
              <a:ext uri="{FF2B5EF4-FFF2-40B4-BE49-F238E27FC236}">
                <a16:creationId xmlns:a16="http://schemas.microsoft.com/office/drawing/2014/main" id="{5C7C29D7-A629-459C-BE8B-BC6FACDB34B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Lst>
          </a:blip>
          <a:srcRect/>
          <a:stretch>
            <a:fillRect/>
          </a:stretch>
        </p:blipFill>
        <p:spPr bwMode="auto">
          <a:xfrm>
            <a:off x="6976305" y="1560059"/>
            <a:ext cx="270317" cy="177789"/>
          </a:xfrm>
          <a:prstGeom prst="rect">
            <a:avLst/>
          </a:prstGeom>
          <a:noFill/>
        </p:spPr>
      </p:pic>
    </p:spTree>
    <p:extLst>
      <p:ext uri="{BB962C8B-B14F-4D97-AF65-F5344CB8AC3E}">
        <p14:creationId xmlns:p14="http://schemas.microsoft.com/office/powerpoint/2010/main" val="2445163149"/>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
            <a:ext cx="8915400" cy="990599"/>
          </a:xfrm>
          <a:solidFill>
            <a:schemeClr val="bg1"/>
          </a:solidFill>
          <a:ln>
            <a:solidFill>
              <a:schemeClr val="bg1"/>
            </a:solidFill>
          </a:ln>
        </p:spPr>
        <p:txBody>
          <a:bodyPr>
            <a:normAutofit/>
          </a:bodyPr>
          <a:lstStyle/>
          <a:p>
            <a:pPr algn="r"/>
            <a:r>
              <a:rPr lang="en-US" sz="4000" dirty="0">
                <a:solidFill>
                  <a:srgbClr val="0000FF"/>
                </a:solidFill>
                <a:latin typeface="Monotype Corsiva" pitchFamily="66" charset="0"/>
                <a:sym typeface="Wingdings" pitchFamily="2" charset="2"/>
              </a:rPr>
              <a:t>FSI for </a:t>
            </a:r>
            <a:r>
              <a:rPr lang="en-US" sz="4000" i="1" dirty="0">
                <a:solidFill>
                  <a:srgbClr val="0000FF"/>
                </a:solidFill>
                <a:latin typeface="Symbol" pitchFamily="18" charset="2"/>
              </a:rPr>
              <a:t>g</a:t>
            </a:r>
            <a:r>
              <a:rPr lang="en-US" sz="4000" dirty="0">
                <a:solidFill>
                  <a:srgbClr val="0000FF"/>
                </a:solidFill>
                <a:latin typeface="Monotype Corsiva" pitchFamily="66" charset="0"/>
              </a:rPr>
              <a:t>d </a:t>
            </a:r>
            <a:r>
              <a:rPr lang="en-US" sz="4000" dirty="0">
                <a:solidFill>
                  <a:srgbClr val="0000FF"/>
                </a:solidFill>
                <a:latin typeface="Freestyle Script" pitchFamily="66" charset="0"/>
                <a:sym typeface="Wingdings" pitchFamily="2" charset="2"/>
              </a:rPr>
              <a:t>→</a:t>
            </a:r>
            <a:r>
              <a:rPr lang="en-US" sz="4000" i="1" dirty="0">
                <a:solidFill>
                  <a:srgbClr val="0000FF"/>
                </a:solidFill>
                <a:latin typeface="Symbol" pitchFamily="18" charset="2"/>
                <a:sym typeface="Wingdings" pitchFamily="2" charset="2"/>
              </a:rPr>
              <a:t>p</a:t>
            </a:r>
            <a:r>
              <a:rPr lang="en-US" sz="3600" i="1" baseline="30000" dirty="0">
                <a:solidFill>
                  <a:srgbClr val="0000FF"/>
                </a:solidFill>
                <a:latin typeface="Comic Sans MS" pitchFamily="66" charset="0"/>
                <a:sym typeface="Wingdings" pitchFamily="2" charset="2"/>
              </a:rPr>
              <a:t>0</a:t>
            </a:r>
            <a:r>
              <a:rPr lang="en-US" sz="4000" dirty="0">
                <a:solidFill>
                  <a:srgbClr val="0000FF"/>
                </a:solidFill>
                <a:latin typeface="Monotype Corsiva" pitchFamily="66" charset="0"/>
                <a:sym typeface="Wingdings" pitchFamily="2" charset="2"/>
              </a:rPr>
              <a:t>np         </a:t>
            </a:r>
            <a:r>
              <a:rPr lang="en-US" sz="4000" i="1" dirty="0">
                <a:solidFill>
                  <a:srgbClr val="0000FF"/>
                </a:solidFill>
                <a:latin typeface="Symbol" pitchFamily="18" charset="2"/>
              </a:rPr>
              <a:t>g</a:t>
            </a:r>
            <a:r>
              <a:rPr lang="en-US" sz="4000" dirty="0">
                <a:solidFill>
                  <a:srgbClr val="0000FF"/>
                </a:solidFill>
                <a:latin typeface="Monotype Corsiva" pitchFamily="66" charset="0"/>
              </a:rPr>
              <a:t>n </a:t>
            </a:r>
            <a:r>
              <a:rPr lang="en-US" sz="4000" dirty="0">
                <a:solidFill>
                  <a:srgbClr val="0000FF"/>
                </a:solidFill>
                <a:latin typeface="Freestyle Script" pitchFamily="66" charset="0"/>
                <a:sym typeface="Wingdings" pitchFamily="2" charset="2"/>
              </a:rPr>
              <a:t>→</a:t>
            </a:r>
            <a:r>
              <a:rPr lang="en-US" sz="4000" i="1" dirty="0">
                <a:solidFill>
                  <a:srgbClr val="0000FF"/>
                </a:solidFill>
                <a:latin typeface="Symbol" pitchFamily="18" charset="2"/>
                <a:sym typeface="Wingdings" pitchFamily="2" charset="2"/>
              </a:rPr>
              <a:t>p</a:t>
            </a:r>
            <a:r>
              <a:rPr lang="en-US" sz="3600" i="1" baseline="30000" dirty="0">
                <a:solidFill>
                  <a:srgbClr val="0000FF"/>
                </a:solidFill>
                <a:latin typeface="Comic Sans MS" pitchFamily="66" charset="0"/>
                <a:sym typeface="Wingdings" pitchFamily="2" charset="2"/>
              </a:rPr>
              <a:t>0</a:t>
            </a:r>
            <a:r>
              <a:rPr lang="en-US" sz="4000" dirty="0">
                <a:solidFill>
                  <a:srgbClr val="0000FF"/>
                </a:solidFill>
                <a:latin typeface="Monotype Corsiva" pitchFamily="66" charset="0"/>
                <a:sym typeface="Wingdings" pitchFamily="2" charset="2"/>
              </a:rPr>
              <a:t>n </a:t>
            </a:r>
            <a:r>
              <a:rPr lang="en-US" sz="4000" dirty="0">
                <a:solidFill>
                  <a:srgbClr val="0000FF"/>
                </a:solidFill>
                <a:latin typeface="Symbol" pitchFamily="2" charset="2"/>
                <a:sym typeface="Wingdings" pitchFamily="2" charset="2"/>
              </a:rPr>
              <a:t>&amp;</a:t>
            </a:r>
            <a:r>
              <a:rPr lang="en-US" sz="4000" i="1" dirty="0">
                <a:solidFill>
                  <a:srgbClr val="0000FF"/>
                </a:solidFill>
                <a:latin typeface="Symbol" pitchFamily="18" charset="2"/>
              </a:rPr>
              <a:t> </a:t>
            </a:r>
            <a:r>
              <a:rPr lang="en-US" sz="4000" i="1" dirty="0" err="1">
                <a:solidFill>
                  <a:srgbClr val="0000FF"/>
                </a:solidFill>
                <a:latin typeface="Symbol" pitchFamily="18" charset="2"/>
              </a:rPr>
              <a:t>g</a:t>
            </a:r>
            <a:r>
              <a:rPr lang="en-US" sz="4000" i="1" dirty="0" err="1">
                <a:solidFill>
                  <a:srgbClr val="0000FF"/>
                </a:solidFill>
                <a:latin typeface="Monotype Corsiva" pitchFamily="66" charset="0"/>
              </a:rPr>
              <a:t>p</a:t>
            </a:r>
            <a:r>
              <a:rPr lang="en-US" sz="4000" dirty="0">
                <a:solidFill>
                  <a:srgbClr val="0000FF"/>
                </a:solidFill>
                <a:latin typeface="Monotype Corsiva" pitchFamily="66" charset="0"/>
              </a:rPr>
              <a:t> </a:t>
            </a:r>
            <a:r>
              <a:rPr lang="en-US" sz="4000" dirty="0">
                <a:solidFill>
                  <a:srgbClr val="0000FF"/>
                </a:solidFill>
                <a:latin typeface="Freestyle Script" pitchFamily="66" charset="0"/>
                <a:sym typeface="Wingdings" pitchFamily="2" charset="2"/>
              </a:rPr>
              <a:t>→</a:t>
            </a:r>
            <a:r>
              <a:rPr lang="en-US" sz="4000" i="1" dirty="0">
                <a:solidFill>
                  <a:srgbClr val="0000FF"/>
                </a:solidFill>
                <a:latin typeface="Symbol" pitchFamily="18" charset="2"/>
                <a:sym typeface="Wingdings" pitchFamily="2" charset="2"/>
              </a:rPr>
              <a:t>p</a:t>
            </a:r>
            <a:r>
              <a:rPr lang="en-US" sz="3600" i="1" baseline="30000" dirty="0">
                <a:solidFill>
                  <a:srgbClr val="0000FF"/>
                </a:solidFill>
                <a:latin typeface="Comic Sans MS" pitchFamily="66" charset="0"/>
                <a:sym typeface="Wingdings" pitchFamily="2" charset="2"/>
              </a:rPr>
              <a:t>0</a:t>
            </a:r>
            <a:r>
              <a:rPr lang="en-US" sz="4000" dirty="0">
                <a:solidFill>
                  <a:srgbClr val="0000FF"/>
                </a:solidFill>
                <a:latin typeface="Monotype Corsiva" pitchFamily="66" charset="0"/>
                <a:sym typeface="Wingdings" pitchFamily="2" charset="2"/>
              </a:rPr>
              <a:t>p </a:t>
            </a:r>
            <a:br>
              <a:rPr lang="en-US" sz="3200" b="1" dirty="0">
                <a:solidFill>
                  <a:srgbClr val="0000FF"/>
                </a:solidFill>
                <a:latin typeface="Comic Sans MS" pitchFamily="66" charset="0"/>
                <a:sym typeface="Wingdings" pitchFamily="2" charset="2"/>
              </a:rPr>
            </a:br>
            <a:r>
              <a:rPr lang="en-US" sz="1400" dirty="0">
                <a:solidFill>
                  <a:srgbClr val="0000FF"/>
                </a:solidFill>
                <a:highlight>
                  <a:srgbClr val="FFFF00"/>
                </a:highlight>
                <a:latin typeface="+mn-lt"/>
                <a:sym typeface="Wingdings" pitchFamily="2" charset="2"/>
              </a:rPr>
              <a:t>V. Tarasov, A. Kudryavtsev, W. Briscoe, B. Krusche, IS, M. Ostrick, </a:t>
            </a:r>
            <a:r>
              <a:rPr lang="en-US" sz="1400" dirty="0">
                <a:solidFill>
                  <a:srgbClr val="0000FF"/>
                </a:solidFill>
                <a:highlight>
                  <a:srgbClr val="FFFF00"/>
                </a:highlight>
                <a:latin typeface="+mn-lt"/>
              </a:rPr>
              <a:t>Phys At </a:t>
            </a:r>
            <a:r>
              <a:rPr lang="en-US" sz="1400" dirty="0" err="1">
                <a:solidFill>
                  <a:srgbClr val="0000FF"/>
                </a:solidFill>
                <a:highlight>
                  <a:srgbClr val="FFFF00"/>
                </a:highlight>
                <a:latin typeface="+mn-lt"/>
              </a:rPr>
              <a:t>Nucl</a:t>
            </a:r>
            <a:r>
              <a:rPr lang="en-US" sz="1400" dirty="0">
                <a:solidFill>
                  <a:srgbClr val="0000FF"/>
                </a:solidFill>
                <a:highlight>
                  <a:srgbClr val="FFFF00"/>
                </a:highlight>
                <a:latin typeface="+mn-lt"/>
              </a:rPr>
              <a:t> </a:t>
            </a:r>
            <a:r>
              <a:rPr lang="en-US" sz="1400" b="1" dirty="0">
                <a:solidFill>
                  <a:srgbClr val="0000FF"/>
                </a:solidFill>
                <a:highlight>
                  <a:srgbClr val="FFFF00"/>
                </a:highlight>
                <a:latin typeface="+mn-lt"/>
              </a:rPr>
              <a:t>79</a:t>
            </a:r>
            <a:r>
              <a:rPr lang="en-US" sz="1400" dirty="0">
                <a:solidFill>
                  <a:srgbClr val="0000FF"/>
                </a:solidFill>
                <a:highlight>
                  <a:srgbClr val="FFFF00"/>
                </a:highlight>
                <a:latin typeface="+mn-lt"/>
              </a:rPr>
              <a:t>, 216 (2016)</a:t>
            </a:r>
          </a:p>
        </p:txBody>
      </p:sp>
      <p:sp>
        <p:nvSpPr>
          <p:cNvPr id="3" name="Subtitle 2"/>
          <p:cNvSpPr>
            <a:spLocks noGrp="1"/>
          </p:cNvSpPr>
          <p:nvPr>
            <p:ph type="subTitle" idx="1"/>
          </p:nvPr>
        </p:nvSpPr>
        <p:spPr>
          <a:xfrm>
            <a:off x="1981200" y="1524000"/>
            <a:ext cx="6400800" cy="1752600"/>
          </a:xfrm>
        </p:spPr>
        <p:txBody>
          <a:bodyPr/>
          <a:lstStyle/>
          <a:p>
            <a:r>
              <a:rPr lang="en-US" dirty="0"/>
              <a:t>.</a:t>
            </a:r>
          </a:p>
        </p:txBody>
      </p:sp>
      <p:sp>
        <p:nvSpPr>
          <p:cNvPr id="18" name="Rectangle 17"/>
          <p:cNvSpPr/>
          <p:nvPr/>
        </p:nvSpPr>
        <p:spPr>
          <a:xfrm>
            <a:off x="2209800" y="6581001"/>
            <a:ext cx="4572000" cy="276999"/>
          </a:xfrm>
          <a:prstGeom prst="rect">
            <a:avLst/>
          </a:prstGeom>
        </p:spPr>
        <p:txBody>
          <a:bodyPr>
            <a:spAutoFit/>
          </a:bodyPr>
          <a:lstStyle/>
          <a:p>
            <a:pPr algn="ctr"/>
            <a:endParaRPr lang="en-US" sz="1200" b="1" dirty="0"/>
          </a:p>
        </p:txBody>
      </p:sp>
      <p:sp>
        <p:nvSpPr>
          <p:cNvPr id="17" name="Right Arrow 16"/>
          <p:cNvSpPr/>
          <p:nvPr/>
        </p:nvSpPr>
        <p:spPr>
          <a:xfrm>
            <a:off x="4152900" y="364567"/>
            <a:ext cx="533400" cy="152400"/>
          </a:xfrm>
          <a:prstGeom prst="rightArrow">
            <a:avLst/>
          </a:prstGeom>
          <a:solidFill>
            <a:srgbClr val="0000FF"/>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7162800" y="1956208"/>
            <a:ext cx="1386918" cy="369332"/>
          </a:xfrm>
          <a:prstGeom prst="rect">
            <a:avLst/>
          </a:prstGeom>
          <a:solidFill>
            <a:srgbClr val="FFFF00"/>
          </a:solidFill>
        </p:spPr>
        <p:txBody>
          <a:bodyPr wrap="none">
            <a:spAutoFit/>
          </a:bodyPr>
          <a:lstStyle/>
          <a:p>
            <a:r>
              <a:rPr lang="en-US" b="1" dirty="0">
                <a:solidFill>
                  <a:srgbClr val="0000CC"/>
                </a:solidFill>
                <a:latin typeface="Symbol" pitchFamily="18" charset="2"/>
              </a:rPr>
              <a:t>D</a:t>
            </a:r>
            <a:r>
              <a:rPr lang="en-US" b="1" dirty="0">
                <a:solidFill>
                  <a:srgbClr val="0000CC"/>
                </a:solidFill>
              </a:rPr>
              <a:t>(1232)3/2+</a:t>
            </a:r>
          </a:p>
        </p:txBody>
      </p:sp>
      <p:sp>
        <p:nvSpPr>
          <p:cNvPr id="21" name="Rectangle 20"/>
          <p:cNvSpPr/>
          <p:nvPr/>
        </p:nvSpPr>
        <p:spPr>
          <a:xfrm>
            <a:off x="7182173" y="3518956"/>
            <a:ext cx="1263487" cy="338554"/>
          </a:xfrm>
          <a:prstGeom prst="rect">
            <a:avLst/>
          </a:prstGeom>
          <a:solidFill>
            <a:srgbClr val="FFFF00"/>
          </a:solidFill>
        </p:spPr>
        <p:txBody>
          <a:bodyPr wrap="none">
            <a:spAutoFit/>
          </a:bodyPr>
          <a:lstStyle/>
          <a:p>
            <a:r>
              <a:rPr lang="en-US" sz="1600" b="1" dirty="0">
                <a:solidFill>
                  <a:srgbClr val="0000CC"/>
                </a:solidFill>
              </a:rPr>
              <a:t>N(1440)1/2+</a:t>
            </a:r>
          </a:p>
        </p:txBody>
      </p:sp>
      <p:sp>
        <p:nvSpPr>
          <p:cNvPr id="22" name="Rectangle 21"/>
          <p:cNvSpPr/>
          <p:nvPr/>
        </p:nvSpPr>
        <p:spPr>
          <a:xfrm>
            <a:off x="7182173" y="5055693"/>
            <a:ext cx="1263487" cy="338554"/>
          </a:xfrm>
          <a:prstGeom prst="rect">
            <a:avLst/>
          </a:prstGeom>
          <a:solidFill>
            <a:srgbClr val="FFFF00"/>
          </a:solidFill>
        </p:spPr>
        <p:txBody>
          <a:bodyPr wrap="none">
            <a:spAutoFit/>
          </a:bodyPr>
          <a:lstStyle/>
          <a:p>
            <a:r>
              <a:rPr lang="en-US" sz="1600" b="1" dirty="0">
                <a:solidFill>
                  <a:srgbClr val="0000CC"/>
                </a:solidFill>
              </a:rPr>
              <a:t>N(1535)1/2−</a:t>
            </a:r>
          </a:p>
        </p:txBody>
      </p:sp>
      <p:sp>
        <p:nvSpPr>
          <p:cNvPr id="27" name="Rectangle 26"/>
          <p:cNvSpPr/>
          <p:nvPr/>
        </p:nvSpPr>
        <p:spPr>
          <a:xfrm>
            <a:off x="303563" y="1554709"/>
            <a:ext cx="3200400" cy="1200329"/>
          </a:xfrm>
          <a:prstGeom prst="rect">
            <a:avLst/>
          </a:prstGeom>
          <a:solidFill>
            <a:schemeClr val="accent1">
              <a:lumMod val="20000"/>
              <a:lumOff val="80000"/>
            </a:schemeClr>
          </a:solidFill>
        </p:spPr>
        <p:txBody>
          <a:bodyPr wrap="square">
            <a:spAutoFit/>
          </a:bodyPr>
          <a:lstStyle/>
          <a:p>
            <a:r>
              <a:rPr lang="en-US" sz="1600" b="1" dirty="0">
                <a:solidFill>
                  <a:srgbClr val="FF0000"/>
                </a:solidFill>
                <a:latin typeface="Symbol" pitchFamily="18" charset="2"/>
              </a:rPr>
              <a:t>· </a:t>
            </a:r>
            <a:r>
              <a:rPr lang="en-US" b="1" dirty="0">
                <a:solidFill>
                  <a:srgbClr val="0000CC"/>
                </a:solidFill>
                <a:latin typeface="Symbol" pitchFamily="18" charset="2"/>
              </a:rPr>
              <a:t>g</a:t>
            </a:r>
            <a:r>
              <a:rPr lang="en-US" b="1" dirty="0">
                <a:solidFill>
                  <a:srgbClr val="0000CC"/>
                </a:solidFill>
              </a:rPr>
              <a:t>n</a:t>
            </a:r>
            <a:r>
              <a:rPr lang="en-US" b="1" dirty="0">
                <a:solidFill>
                  <a:srgbClr val="0000CC"/>
                </a:solidFill>
                <a:latin typeface="Freestyle Script" pitchFamily="66" charset="0"/>
                <a:sym typeface="Wingdings" pitchFamily="2" charset="2"/>
              </a:rPr>
              <a:t>→</a:t>
            </a:r>
            <a:r>
              <a:rPr lang="en-US" b="1" dirty="0">
                <a:solidFill>
                  <a:srgbClr val="0000CC"/>
                </a:solidFill>
                <a:latin typeface="Symbol" pitchFamily="18" charset="2"/>
              </a:rPr>
              <a:t>p</a:t>
            </a:r>
            <a:r>
              <a:rPr lang="en-US" b="1" baseline="30000" dirty="0">
                <a:solidFill>
                  <a:srgbClr val="0000CC"/>
                </a:solidFill>
              </a:rPr>
              <a:t>0</a:t>
            </a:r>
            <a:r>
              <a:rPr lang="en-US" b="1" dirty="0">
                <a:solidFill>
                  <a:srgbClr val="0000CC"/>
                </a:solidFill>
              </a:rPr>
              <a:t>n </a:t>
            </a:r>
            <a:r>
              <a:rPr lang="en-US" sz="1600" dirty="0"/>
              <a:t>case is much more </a:t>
            </a:r>
          </a:p>
          <a:p>
            <a:r>
              <a:rPr lang="en-US" sz="1600" dirty="0"/>
              <a:t>   complicated vs. </a:t>
            </a:r>
            <a:r>
              <a:rPr lang="en-US" b="1" dirty="0">
                <a:solidFill>
                  <a:srgbClr val="0000CC"/>
                </a:solidFill>
                <a:latin typeface="Symbol" pitchFamily="18" charset="2"/>
              </a:rPr>
              <a:t>g</a:t>
            </a:r>
            <a:r>
              <a:rPr lang="en-US" b="1" dirty="0">
                <a:solidFill>
                  <a:srgbClr val="0000CC"/>
                </a:solidFill>
              </a:rPr>
              <a:t>n</a:t>
            </a:r>
            <a:r>
              <a:rPr lang="en-US" b="1" dirty="0">
                <a:solidFill>
                  <a:srgbClr val="0000CC"/>
                </a:solidFill>
                <a:latin typeface="Freestyle Script" pitchFamily="66" charset="0"/>
                <a:sym typeface="Wingdings" pitchFamily="2" charset="2"/>
              </a:rPr>
              <a:t>→</a:t>
            </a:r>
            <a:r>
              <a:rPr lang="en-US" b="1" dirty="0">
                <a:solidFill>
                  <a:srgbClr val="0000CC"/>
                </a:solidFill>
                <a:latin typeface="Symbol" pitchFamily="18" charset="2"/>
              </a:rPr>
              <a:t>p</a:t>
            </a:r>
            <a:r>
              <a:rPr lang="en-US" b="1" baseline="30000" dirty="0">
                <a:solidFill>
                  <a:srgbClr val="0000CC"/>
                </a:solidFill>
                <a:latin typeface="Symbol" pitchFamily="18" charset="2"/>
              </a:rPr>
              <a:t>-</a:t>
            </a:r>
            <a:r>
              <a:rPr lang="en-US" b="1" dirty="0">
                <a:solidFill>
                  <a:srgbClr val="0000CC"/>
                </a:solidFill>
              </a:rPr>
              <a:t>p </a:t>
            </a:r>
          </a:p>
          <a:p>
            <a:pPr>
              <a:buFont typeface="Symbol"/>
              <a:buChar char=" "/>
            </a:pPr>
            <a:r>
              <a:rPr lang="en-US" sz="1600" dirty="0"/>
              <a:t>  because </a:t>
            </a:r>
            <a:r>
              <a:rPr lang="en-US" b="1" dirty="0">
                <a:solidFill>
                  <a:srgbClr val="FF0000"/>
                </a:solidFill>
                <a:latin typeface="Symbol" pitchFamily="18" charset="2"/>
              </a:rPr>
              <a:t>p</a:t>
            </a:r>
            <a:r>
              <a:rPr lang="en-US" b="1" baseline="30000" dirty="0">
                <a:solidFill>
                  <a:srgbClr val="FF0000"/>
                </a:solidFill>
              </a:rPr>
              <a:t>0</a:t>
            </a:r>
            <a:r>
              <a:rPr lang="en-US" sz="1600" b="1" dirty="0">
                <a:solidFill>
                  <a:srgbClr val="0000CC"/>
                </a:solidFill>
              </a:rPr>
              <a:t> </a:t>
            </a:r>
            <a:r>
              <a:rPr lang="en-US" sz="1600" dirty="0"/>
              <a:t>can come from   </a:t>
            </a:r>
          </a:p>
          <a:p>
            <a:pPr>
              <a:buFont typeface="Symbol"/>
              <a:buChar char=" "/>
            </a:pPr>
            <a:r>
              <a:rPr lang="en-US" sz="1600" dirty="0"/>
              <a:t>  both </a:t>
            </a:r>
            <a:r>
              <a:rPr lang="en-US" b="1" dirty="0">
                <a:solidFill>
                  <a:srgbClr val="0000CC"/>
                </a:solidFill>
                <a:latin typeface="Symbol" pitchFamily="18" charset="2"/>
              </a:rPr>
              <a:t>g</a:t>
            </a:r>
            <a:r>
              <a:rPr lang="en-US" b="1" dirty="0">
                <a:solidFill>
                  <a:srgbClr val="0000CC"/>
                </a:solidFill>
              </a:rPr>
              <a:t>n</a:t>
            </a:r>
            <a:r>
              <a:rPr lang="en-US" sz="1600" dirty="0"/>
              <a:t> &amp; </a:t>
            </a:r>
            <a:r>
              <a:rPr lang="en-US" b="1" dirty="0">
                <a:solidFill>
                  <a:srgbClr val="0000CC"/>
                </a:solidFill>
                <a:latin typeface="Symbol" pitchFamily="18" charset="2"/>
              </a:rPr>
              <a:t>g</a:t>
            </a:r>
            <a:r>
              <a:rPr lang="en-US" b="1" dirty="0">
                <a:solidFill>
                  <a:srgbClr val="0000CC"/>
                </a:solidFill>
              </a:rPr>
              <a:t>p</a:t>
            </a:r>
            <a:r>
              <a:rPr lang="en-US" sz="1600" dirty="0"/>
              <a:t>  </a:t>
            </a:r>
            <a:r>
              <a:rPr lang="en-US" sz="1600" b="1" dirty="0"/>
              <a:t>initial</a:t>
            </a:r>
            <a:r>
              <a:rPr lang="en-US" sz="1600" dirty="0"/>
              <a:t> interactions.</a:t>
            </a:r>
          </a:p>
        </p:txBody>
      </p:sp>
      <p:sp>
        <p:nvSpPr>
          <p:cNvPr id="28" name="Rounded Rectangle 27"/>
          <p:cNvSpPr/>
          <p:nvPr/>
        </p:nvSpPr>
        <p:spPr>
          <a:xfrm>
            <a:off x="290788" y="1567816"/>
            <a:ext cx="3176671" cy="1175383"/>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TextBox 29"/>
          <p:cNvSpPr txBox="1"/>
          <p:nvPr/>
        </p:nvSpPr>
        <p:spPr>
          <a:xfrm>
            <a:off x="290788" y="3954022"/>
            <a:ext cx="3238858" cy="2123658"/>
          </a:xfrm>
          <a:prstGeom prst="rect">
            <a:avLst/>
          </a:prstGeom>
          <a:noFill/>
          <a:ln>
            <a:solidFill>
              <a:schemeClr val="bg1"/>
            </a:solidFill>
          </a:ln>
        </p:spPr>
        <p:txBody>
          <a:bodyPr wrap="square" rtlCol="0">
            <a:spAutoFit/>
          </a:bodyPr>
          <a:lstStyle/>
          <a:p>
            <a:r>
              <a:rPr lang="en-US" sz="1600" b="1" dirty="0">
                <a:solidFill>
                  <a:srgbClr val="FF0000"/>
                </a:solidFill>
                <a:latin typeface="Symbol" pitchFamily="18" charset="2"/>
              </a:rPr>
              <a:t>· </a:t>
            </a:r>
            <a:r>
              <a:rPr lang="en-US" sz="1600" dirty="0"/>
              <a:t>The corrections for both target </a:t>
            </a:r>
          </a:p>
          <a:p>
            <a:r>
              <a:rPr lang="en-US" sz="1600" dirty="0"/>
              <a:t>    nucleons are </a:t>
            </a:r>
            <a:r>
              <a:rPr lang="en-US" sz="1600" b="1" dirty="0">
                <a:solidFill>
                  <a:srgbClr val="CC00CC"/>
                </a:solidFill>
              </a:rPr>
              <a:t>practically identical </a:t>
            </a:r>
          </a:p>
          <a:p>
            <a:r>
              <a:rPr lang="en-US" sz="1600" dirty="0"/>
              <a:t>    for </a:t>
            </a:r>
            <a:r>
              <a:rPr lang="en-US" b="1" dirty="0">
                <a:solidFill>
                  <a:srgbClr val="0000CC"/>
                </a:solidFill>
                <a:latin typeface="Symbol" pitchFamily="18" charset="2"/>
              </a:rPr>
              <a:t>p</a:t>
            </a:r>
            <a:r>
              <a:rPr lang="en-US" b="1" baseline="30000" dirty="0">
                <a:solidFill>
                  <a:srgbClr val="0000CC"/>
                </a:solidFill>
              </a:rPr>
              <a:t>0</a:t>
            </a:r>
            <a:r>
              <a:rPr lang="en-US" sz="1600" dirty="0"/>
              <a:t> production in energy range </a:t>
            </a:r>
          </a:p>
          <a:p>
            <a:r>
              <a:rPr lang="en-US" sz="1600" dirty="0"/>
              <a:t>    of </a:t>
            </a:r>
            <a:r>
              <a:rPr lang="en-US" sz="1600" b="1" dirty="0">
                <a:solidFill>
                  <a:srgbClr val="0000CC"/>
                </a:solidFill>
                <a:latin typeface="Symbol" pitchFamily="18" charset="2"/>
              </a:rPr>
              <a:t>D</a:t>
            </a:r>
            <a:r>
              <a:rPr lang="en-US" sz="1600" b="1" dirty="0">
                <a:solidFill>
                  <a:srgbClr val="0000CC"/>
                </a:solidFill>
              </a:rPr>
              <a:t>(1232)3/2</a:t>
            </a:r>
            <a:r>
              <a:rPr lang="en-US" sz="1600" b="1" baseline="30000" dirty="0">
                <a:solidFill>
                  <a:srgbClr val="0000CC"/>
                </a:solidFill>
              </a:rPr>
              <a:t>+  </a:t>
            </a:r>
            <a:r>
              <a:rPr lang="en-US" sz="1600" dirty="0"/>
              <a:t>due to   </a:t>
            </a:r>
          </a:p>
          <a:p>
            <a:r>
              <a:rPr lang="en-US" sz="1600" b="1" dirty="0">
                <a:solidFill>
                  <a:srgbClr val="CC00CC"/>
                </a:solidFill>
              </a:rPr>
              <a:t>    isospin structure </a:t>
            </a:r>
            <a:r>
              <a:rPr lang="en-US" sz="1600" dirty="0"/>
              <a:t>of </a:t>
            </a:r>
            <a:r>
              <a:rPr lang="en-US" sz="1600" b="1" dirty="0" err="1">
                <a:solidFill>
                  <a:srgbClr val="0000FF"/>
                </a:solidFill>
                <a:latin typeface="Symbol" pitchFamily="18" charset="2"/>
              </a:rPr>
              <a:t>g</a:t>
            </a:r>
            <a:r>
              <a:rPr lang="en-US" sz="1600" b="1" dirty="0" err="1">
                <a:solidFill>
                  <a:srgbClr val="0000FF"/>
                </a:solidFill>
              </a:rPr>
              <a:t>N</a:t>
            </a:r>
            <a:r>
              <a:rPr lang="en-US" sz="1600" b="1" dirty="0" err="1">
                <a:solidFill>
                  <a:srgbClr val="0000CC"/>
                </a:solidFill>
                <a:latin typeface="Freestyle Script" pitchFamily="66" charset="0"/>
                <a:sym typeface="Wingdings" pitchFamily="2" charset="2"/>
              </a:rPr>
              <a:t>→</a:t>
            </a:r>
            <a:r>
              <a:rPr lang="en-US" sz="1600" b="1" dirty="0" err="1">
                <a:solidFill>
                  <a:srgbClr val="0000FF"/>
                </a:solidFill>
                <a:latin typeface="Symbol" pitchFamily="18" charset="2"/>
                <a:sym typeface="Wingdings" pitchFamily="2" charset="2"/>
              </a:rPr>
              <a:t>p</a:t>
            </a:r>
            <a:r>
              <a:rPr lang="en-US" sz="1600" b="1" dirty="0" err="1">
                <a:solidFill>
                  <a:srgbClr val="0000FF"/>
                </a:solidFill>
              </a:rPr>
              <a:t>N</a:t>
            </a:r>
            <a:r>
              <a:rPr lang="en-US" sz="1600" b="1" dirty="0">
                <a:solidFill>
                  <a:srgbClr val="0000FF"/>
                </a:solidFill>
              </a:rPr>
              <a:t>  </a:t>
            </a:r>
          </a:p>
          <a:p>
            <a:r>
              <a:rPr lang="en-US" sz="1600" dirty="0"/>
              <a:t>    amplitude:</a:t>
            </a:r>
          </a:p>
          <a:p>
            <a:r>
              <a:rPr lang="en-US" dirty="0"/>
              <a:t>            </a:t>
            </a:r>
            <a:r>
              <a:rPr lang="en-US" i="1" dirty="0" err="1">
                <a:solidFill>
                  <a:srgbClr val="00B050"/>
                </a:solidFill>
              </a:rPr>
              <a:t>isoscalar</a:t>
            </a:r>
            <a:r>
              <a:rPr lang="en-US" dirty="0">
                <a:solidFill>
                  <a:srgbClr val="00B050"/>
                </a:solidFill>
              </a:rPr>
              <a:t>     </a:t>
            </a:r>
            <a:r>
              <a:rPr lang="en-US" i="1" dirty="0" err="1">
                <a:solidFill>
                  <a:srgbClr val="00B050"/>
                </a:solidFill>
              </a:rPr>
              <a:t>isovector</a:t>
            </a:r>
            <a:endParaRPr lang="en-US" sz="1600" i="1" dirty="0">
              <a:solidFill>
                <a:srgbClr val="00B050"/>
              </a:solidFill>
            </a:endParaRPr>
          </a:p>
          <a:p>
            <a:endParaRPr lang="en-US" sz="1600" dirty="0"/>
          </a:p>
        </p:txBody>
      </p:sp>
      <p:pic>
        <p:nvPicPr>
          <p:cNvPr id="1397764" name="Picture 4"/>
          <p:cNvPicPr>
            <a:picLocks noChangeAspect="1" noChangeArrowheads="1"/>
          </p:cNvPicPr>
          <p:nvPr/>
        </p:nvPicPr>
        <p:blipFill>
          <a:blip r:embed="rId2" cstate="print">
            <a:lum bright="-15000" contrast="40000"/>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600200" y="6194124"/>
            <a:ext cx="797107" cy="239132"/>
          </a:xfrm>
          <a:prstGeom prst="rect">
            <a:avLst/>
          </a:prstGeom>
          <a:noFill/>
          <a:ln w="12700">
            <a:solidFill>
              <a:srgbClr val="FF0000"/>
            </a:solidFill>
            <a:miter lim="800000"/>
            <a:headEnd/>
            <a:tailEnd/>
          </a:ln>
        </p:spPr>
      </p:pic>
      <p:pic>
        <p:nvPicPr>
          <p:cNvPr id="1397765" name="Picture 5"/>
          <p:cNvPicPr>
            <a:picLocks noChangeAspect="1" noChangeArrowheads="1"/>
          </p:cNvPicPr>
          <p:nvPr/>
        </p:nvPicPr>
        <p:blipFill>
          <a:blip r:embed="rId4" cstate="print">
            <a:lum bright="-15000" contrast="40000"/>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6376674" y="6000336"/>
            <a:ext cx="1175624" cy="305357"/>
          </a:xfrm>
          <a:prstGeom prst="rect">
            <a:avLst/>
          </a:prstGeom>
          <a:noFill/>
          <a:ln w="9525">
            <a:solidFill>
              <a:srgbClr val="0000FF"/>
            </a:solidFill>
            <a:miter lim="800000"/>
            <a:headEnd/>
            <a:tailEnd/>
          </a:ln>
        </p:spPr>
      </p:pic>
      <p:sp>
        <p:nvSpPr>
          <p:cNvPr id="33" name="TextBox 32"/>
          <p:cNvSpPr txBox="1"/>
          <p:nvPr/>
        </p:nvSpPr>
        <p:spPr>
          <a:xfrm>
            <a:off x="4686301" y="5892450"/>
            <a:ext cx="3009899" cy="584775"/>
          </a:xfrm>
          <a:prstGeom prst="rect">
            <a:avLst/>
          </a:prstGeom>
          <a:noFill/>
          <a:ln>
            <a:solidFill>
              <a:srgbClr val="FF0000"/>
            </a:solidFill>
          </a:ln>
        </p:spPr>
        <p:txBody>
          <a:bodyPr wrap="square" rtlCol="0">
            <a:spAutoFit/>
          </a:bodyPr>
          <a:lstStyle/>
          <a:p>
            <a:r>
              <a:rPr lang="en-US" sz="1600" b="1" dirty="0">
                <a:solidFill>
                  <a:srgbClr val="0000FF"/>
                </a:solidFill>
                <a:latin typeface="Symbol" pitchFamily="18" charset="2"/>
              </a:rPr>
              <a:t>·</a:t>
            </a:r>
            <a:r>
              <a:rPr lang="en-US" sz="1600" b="1" dirty="0">
                <a:solidFill>
                  <a:srgbClr val="FF0000"/>
                </a:solidFill>
                <a:latin typeface="Symbol" pitchFamily="18" charset="2"/>
              </a:rPr>
              <a:t> </a:t>
            </a:r>
            <a:r>
              <a:rPr lang="en-US" sz="1600" dirty="0"/>
              <a:t>In general case,</a:t>
            </a:r>
          </a:p>
          <a:p>
            <a:endParaRPr lang="en-US" sz="1600" dirty="0"/>
          </a:p>
        </p:txBody>
      </p:sp>
      <p:sp>
        <p:nvSpPr>
          <p:cNvPr id="35" name="TextBox 34"/>
          <p:cNvSpPr txBox="1"/>
          <p:nvPr/>
        </p:nvSpPr>
        <p:spPr>
          <a:xfrm>
            <a:off x="1591702" y="6192802"/>
            <a:ext cx="806022" cy="239132"/>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900" dirty="0"/>
          </a:p>
        </p:txBody>
      </p:sp>
      <p:sp>
        <p:nvSpPr>
          <p:cNvPr id="29" name="TextBox 28"/>
          <p:cNvSpPr txBox="1"/>
          <p:nvPr/>
        </p:nvSpPr>
        <p:spPr>
          <a:xfrm>
            <a:off x="6368900" y="6000336"/>
            <a:ext cx="1183398" cy="295868"/>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pic>
        <p:nvPicPr>
          <p:cNvPr id="8" name="Picture 7">
            <a:extLst>
              <a:ext uri="{FF2B5EF4-FFF2-40B4-BE49-F238E27FC236}">
                <a16:creationId xmlns:a16="http://schemas.microsoft.com/office/drawing/2014/main" id="{5ABEF4F0-4F12-4CDB-B968-21A82B1A7DCE}"/>
              </a:ext>
            </a:extLst>
          </p:cNvPr>
          <p:cNvPicPr>
            <a:picLocks noChangeAspect="1"/>
          </p:cNvPicPr>
          <p:nvPr/>
        </p:nvPicPr>
        <p:blipFill>
          <a:blip r:embed="rId6">
            <a:biLevel thresh="75000"/>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5096589" y="1034815"/>
            <a:ext cx="1711983" cy="1386289"/>
          </a:xfrm>
          <a:prstGeom prst="rect">
            <a:avLst/>
          </a:prstGeom>
        </p:spPr>
      </p:pic>
      <p:pic>
        <p:nvPicPr>
          <p:cNvPr id="10" name="Picture 9">
            <a:extLst>
              <a:ext uri="{FF2B5EF4-FFF2-40B4-BE49-F238E27FC236}">
                <a16:creationId xmlns:a16="http://schemas.microsoft.com/office/drawing/2014/main" id="{7E7A6962-07F7-41DA-B509-4DC793F4E2FB}"/>
              </a:ext>
            </a:extLst>
          </p:cNvPr>
          <p:cNvPicPr>
            <a:picLocks noChangeAspect="1"/>
          </p:cNvPicPr>
          <p:nvPr/>
        </p:nvPicPr>
        <p:blipFill>
          <a:blip r:embed="rId8">
            <a:biLevel thresh="75000"/>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5160755" y="2521309"/>
            <a:ext cx="1808333" cy="1436029"/>
          </a:xfrm>
          <a:prstGeom prst="rect">
            <a:avLst/>
          </a:prstGeom>
        </p:spPr>
      </p:pic>
      <p:pic>
        <p:nvPicPr>
          <p:cNvPr id="12" name="Picture 11">
            <a:extLst>
              <a:ext uri="{FF2B5EF4-FFF2-40B4-BE49-F238E27FC236}">
                <a16:creationId xmlns:a16="http://schemas.microsoft.com/office/drawing/2014/main" id="{C66D68C5-858F-44C8-937B-70DAC3E23A42}"/>
              </a:ext>
            </a:extLst>
          </p:cNvPr>
          <p:cNvPicPr>
            <a:picLocks noChangeAspect="1"/>
          </p:cNvPicPr>
          <p:nvPr/>
        </p:nvPicPr>
        <p:blipFill>
          <a:blip r:embed="rId8">
            <a:biLevel thresh="75000"/>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5213863" y="4124597"/>
            <a:ext cx="1755226" cy="1393856"/>
          </a:xfrm>
          <a:prstGeom prst="rect">
            <a:avLst/>
          </a:prstGeom>
        </p:spPr>
      </p:pic>
      <p:pic>
        <p:nvPicPr>
          <p:cNvPr id="16" name="Picture 15">
            <a:extLst>
              <a:ext uri="{FF2B5EF4-FFF2-40B4-BE49-F238E27FC236}">
                <a16:creationId xmlns:a16="http://schemas.microsoft.com/office/drawing/2014/main" id="{CF1F0086-15C0-4606-A28D-D7DC61E0DC76}"/>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5829691" y="5557715"/>
            <a:ext cx="607500" cy="240175"/>
          </a:xfrm>
          <a:prstGeom prst="rect">
            <a:avLst/>
          </a:prstGeom>
        </p:spPr>
      </p:pic>
      <p:pic>
        <p:nvPicPr>
          <p:cNvPr id="31" name="Picture 30">
            <a:extLst>
              <a:ext uri="{FF2B5EF4-FFF2-40B4-BE49-F238E27FC236}">
                <a16:creationId xmlns:a16="http://schemas.microsoft.com/office/drawing/2014/main" id="{C96D8AF0-ECB3-45E9-B561-721046BE6962}"/>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7162800" y="1134765"/>
            <a:ext cx="1631873" cy="242231"/>
          </a:xfrm>
          <a:prstGeom prst="rect">
            <a:avLst/>
          </a:prstGeom>
          <a:ln w="28575">
            <a:solidFill>
              <a:srgbClr val="0000FF"/>
            </a:solidFill>
          </a:ln>
        </p:spPr>
      </p:pic>
      <p:pic>
        <p:nvPicPr>
          <p:cNvPr id="1397761" name="Picture 1397760">
            <a:extLst>
              <a:ext uri="{FF2B5EF4-FFF2-40B4-BE49-F238E27FC236}">
                <a16:creationId xmlns:a16="http://schemas.microsoft.com/office/drawing/2014/main" id="{EBDA0665-62C0-46CC-B00B-60B0A231F075}"/>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Layer>
                </a14:imgProps>
              </a:ext>
              <a:ext uri="{28A0092B-C50C-407E-A947-70E740481C1C}">
                <a14:useLocalDpi xmlns:a14="http://schemas.microsoft.com/office/drawing/2010/main" val="0"/>
              </a:ext>
            </a:extLst>
          </a:blip>
          <a:stretch>
            <a:fillRect/>
          </a:stretch>
        </p:blipFill>
        <p:spPr>
          <a:xfrm>
            <a:off x="7162800" y="1422808"/>
            <a:ext cx="1631873" cy="208324"/>
          </a:xfrm>
          <a:prstGeom prst="rect">
            <a:avLst/>
          </a:prstGeom>
          <a:ln w="28575">
            <a:solidFill>
              <a:srgbClr val="FF0000"/>
            </a:solidFill>
          </a:ln>
        </p:spPr>
      </p:pic>
      <p:pic>
        <p:nvPicPr>
          <p:cNvPr id="1397766" name="Picture 1397765">
            <a:extLst>
              <a:ext uri="{FF2B5EF4-FFF2-40B4-BE49-F238E27FC236}">
                <a16:creationId xmlns:a16="http://schemas.microsoft.com/office/drawing/2014/main" id="{9778F10D-3345-4297-8FB1-8E3BF96C1AFE}"/>
              </a:ext>
            </a:extLst>
          </p:cNvPr>
          <p:cNvPicPr>
            <a:picLocks noChangeAspect="1"/>
          </p:cNvPicPr>
          <p:nvPr/>
        </p:nvPicPr>
        <p:blipFill>
          <a:blip r:embed="rId16">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tretch>
            <a:fillRect/>
          </a:stretch>
        </p:blipFill>
        <p:spPr>
          <a:xfrm>
            <a:off x="1441761" y="3111972"/>
            <a:ext cx="2027543" cy="597068"/>
          </a:xfrm>
          <a:prstGeom prst="rect">
            <a:avLst/>
          </a:prstGeom>
          <a:ln>
            <a:solidFill>
              <a:srgbClr val="0000FF"/>
            </a:solidFill>
          </a:ln>
        </p:spPr>
      </p:pic>
      <p:pic>
        <p:nvPicPr>
          <p:cNvPr id="1397768" name="Picture 1397767">
            <a:extLst>
              <a:ext uri="{FF2B5EF4-FFF2-40B4-BE49-F238E27FC236}">
                <a16:creationId xmlns:a16="http://schemas.microsoft.com/office/drawing/2014/main" id="{05304158-E9A3-4408-B146-201926942118}"/>
              </a:ext>
            </a:extLst>
          </p:cNvPr>
          <p:cNvPicPr>
            <a:picLocks noChangeAspect="1"/>
          </p:cNvPicPr>
          <p:nvPr/>
        </p:nvPicPr>
        <p:blipFill>
          <a:blip r:embed="rId18">
            <a:extLst>
              <a:ext uri="{BEBA8EAE-BF5A-486C-A8C5-ECC9F3942E4B}">
                <a14:imgProps xmlns:a14="http://schemas.microsoft.com/office/drawing/2010/main">
                  <a14:imgLayer r:embed="rId19">
                    <a14:imgEffect>
                      <a14:sharpenSoften amount="50000"/>
                    </a14:imgEffect>
                  </a14:imgLayer>
                </a14:imgProps>
              </a:ext>
              <a:ext uri="{28A0092B-C50C-407E-A947-70E740481C1C}">
                <a14:useLocalDpi xmlns:a14="http://schemas.microsoft.com/office/drawing/2010/main" val="0"/>
              </a:ext>
            </a:extLst>
          </a:blip>
          <a:stretch>
            <a:fillRect/>
          </a:stretch>
        </p:blipFill>
        <p:spPr>
          <a:xfrm>
            <a:off x="5728107" y="3478204"/>
            <a:ext cx="672706" cy="250616"/>
          </a:xfrm>
          <a:prstGeom prst="rect">
            <a:avLst/>
          </a:prstGeom>
        </p:spPr>
      </p:pic>
      <p:pic>
        <p:nvPicPr>
          <p:cNvPr id="51" name="Picture 50">
            <a:extLst>
              <a:ext uri="{FF2B5EF4-FFF2-40B4-BE49-F238E27FC236}">
                <a16:creationId xmlns:a16="http://schemas.microsoft.com/office/drawing/2014/main" id="{F7E30D51-3FC6-42CD-89E5-47D0F016F028}"/>
              </a:ext>
            </a:extLst>
          </p:cNvPr>
          <p:cNvPicPr>
            <a:picLocks noChangeAspect="1"/>
          </p:cNvPicPr>
          <p:nvPr/>
        </p:nvPicPr>
        <p:blipFill>
          <a:blip r:embed="rId18">
            <a:extLst>
              <a:ext uri="{BEBA8EAE-BF5A-486C-A8C5-ECC9F3942E4B}">
                <a14:imgProps xmlns:a14="http://schemas.microsoft.com/office/drawing/2010/main">
                  <a14:imgLayer r:embed="rId19">
                    <a14:imgEffect>
                      <a14:sharpenSoften amount="50000"/>
                    </a14:imgEffect>
                  </a14:imgLayer>
                </a14:imgProps>
              </a:ext>
              <a:ext uri="{28A0092B-C50C-407E-A947-70E740481C1C}">
                <a14:useLocalDpi xmlns:a14="http://schemas.microsoft.com/office/drawing/2010/main" val="0"/>
              </a:ext>
            </a:extLst>
          </a:blip>
          <a:stretch>
            <a:fillRect/>
          </a:stretch>
        </p:blipFill>
        <p:spPr>
          <a:xfrm>
            <a:off x="5773510" y="5026579"/>
            <a:ext cx="717341" cy="267244"/>
          </a:xfrm>
          <a:prstGeom prst="rect">
            <a:avLst/>
          </a:prstGeom>
        </p:spPr>
      </p:pic>
      <p:pic>
        <p:nvPicPr>
          <p:cNvPr id="1397770" name="Picture 1397769">
            <a:extLst>
              <a:ext uri="{FF2B5EF4-FFF2-40B4-BE49-F238E27FC236}">
                <a16:creationId xmlns:a16="http://schemas.microsoft.com/office/drawing/2014/main" id="{59580B5D-19EB-4E04-BB80-80D26D664DF4}"/>
              </a:ext>
            </a:extLst>
          </p:cNvPr>
          <p:cNvPicPr>
            <a:picLocks noChangeAspect="1"/>
          </p:cNvPicPr>
          <p:nvPr/>
        </p:nvPicPr>
        <p:blipFill>
          <a:blip r:embed="rId20">
            <a:extLst>
              <a:ext uri="{BEBA8EAE-BF5A-486C-A8C5-ECC9F3942E4B}">
                <a14:imgProps xmlns:a14="http://schemas.microsoft.com/office/drawing/2010/main">
                  <a14:imgLayer r:embed="rId21">
                    <a14:imgEffect>
                      <a14:sharpenSoften amount="50000"/>
                    </a14:imgEffect>
                  </a14:imgLayer>
                </a14:imgProps>
              </a:ext>
              <a:ext uri="{28A0092B-C50C-407E-A947-70E740481C1C}">
                <a14:useLocalDpi xmlns:a14="http://schemas.microsoft.com/office/drawing/2010/main" val="0"/>
              </a:ext>
            </a:extLst>
          </a:blip>
          <a:stretch>
            <a:fillRect/>
          </a:stretch>
        </p:blipFill>
        <p:spPr>
          <a:xfrm>
            <a:off x="5652158" y="1829596"/>
            <a:ext cx="634342" cy="230670"/>
          </a:xfrm>
          <a:prstGeom prst="rect">
            <a:avLst/>
          </a:prstGeom>
        </p:spPr>
      </p:pic>
      <p:sp>
        <p:nvSpPr>
          <p:cNvPr id="54" name="Line 16">
            <a:extLst>
              <a:ext uri="{FF2B5EF4-FFF2-40B4-BE49-F238E27FC236}">
                <a16:creationId xmlns:a16="http://schemas.microsoft.com/office/drawing/2014/main" id="{825143DE-7746-4613-9495-14729516C6C4}"/>
              </a:ext>
            </a:extLst>
          </p:cNvPr>
          <p:cNvSpPr>
            <a:spLocks noChangeShapeType="1"/>
          </p:cNvSpPr>
          <p:nvPr/>
        </p:nvSpPr>
        <p:spPr bwMode="auto">
          <a:xfrm flipV="1">
            <a:off x="3468380" y="1770208"/>
            <a:ext cx="1591892" cy="1628167"/>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dirty="0"/>
          </a:p>
        </p:txBody>
      </p:sp>
      <p:sp>
        <p:nvSpPr>
          <p:cNvPr id="55" name="Line 16">
            <a:extLst>
              <a:ext uri="{FF2B5EF4-FFF2-40B4-BE49-F238E27FC236}">
                <a16:creationId xmlns:a16="http://schemas.microsoft.com/office/drawing/2014/main" id="{39234F50-A20D-4C9E-A006-F17A04F78E96}"/>
              </a:ext>
            </a:extLst>
          </p:cNvPr>
          <p:cNvSpPr>
            <a:spLocks noChangeShapeType="1"/>
          </p:cNvSpPr>
          <p:nvPr/>
        </p:nvSpPr>
        <p:spPr bwMode="auto">
          <a:xfrm>
            <a:off x="3469303" y="3383615"/>
            <a:ext cx="1627286" cy="14761"/>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dirty="0"/>
          </a:p>
        </p:txBody>
      </p:sp>
      <p:sp>
        <p:nvSpPr>
          <p:cNvPr id="56" name="Line 16">
            <a:extLst>
              <a:ext uri="{FF2B5EF4-FFF2-40B4-BE49-F238E27FC236}">
                <a16:creationId xmlns:a16="http://schemas.microsoft.com/office/drawing/2014/main" id="{9155CFF5-CE1F-4A7C-87B5-F2FBCCD526AE}"/>
              </a:ext>
            </a:extLst>
          </p:cNvPr>
          <p:cNvSpPr>
            <a:spLocks noChangeShapeType="1"/>
          </p:cNvSpPr>
          <p:nvPr/>
        </p:nvSpPr>
        <p:spPr bwMode="auto">
          <a:xfrm>
            <a:off x="3469302" y="3376805"/>
            <a:ext cx="1690531" cy="1420641"/>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dirty="0"/>
          </a:p>
        </p:txBody>
      </p:sp>
      <p:sp>
        <p:nvSpPr>
          <p:cNvPr id="39" name="TextBox 38">
            <a:extLst>
              <a:ext uri="{FF2B5EF4-FFF2-40B4-BE49-F238E27FC236}">
                <a16:creationId xmlns:a16="http://schemas.microsoft.com/office/drawing/2014/main" id="{12054F94-A367-412E-9172-CB8A24396BD6}"/>
              </a:ext>
            </a:extLst>
          </p:cNvPr>
          <p:cNvSpPr txBox="1"/>
          <p:nvPr/>
        </p:nvSpPr>
        <p:spPr>
          <a:xfrm>
            <a:off x="1394372" y="3094322"/>
            <a:ext cx="2073087" cy="628250"/>
          </a:xfrm>
          <a:prstGeom prst="rect">
            <a:avLst/>
          </a:prstGeom>
          <a:solidFill>
            <a:srgbClr val="FFC000">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900" dirty="0"/>
          </a:p>
        </p:txBody>
      </p:sp>
      <p:pic>
        <p:nvPicPr>
          <p:cNvPr id="6" name="Picture 5">
            <a:extLst>
              <a:ext uri="{FF2B5EF4-FFF2-40B4-BE49-F238E27FC236}">
                <a16:creationId xmlns:a16="http://schemas.microsoft.com/office/drawing/2014/main" id="{F7D91163-C005-476F-BE9F-84DD63A92158}"/>
              </a:ext>
            </a:extLst>
          </p:cNvPr>
          <p:cNvPicPr>
            <a:picLocks noChangeAspect="1"/>
          </p:cNvPicPr>
          <p:nvPr/>
        </p:nvPicPr>
        <p:blipFill>
          <a:blip r:embed="rId22">
            <a:extLst>
              <a:ext uri="{BEBA8EAE-BF5A-486C-A8C5-ECC9F3942E4B}">
                <a14:imgProps xmlns:a14="http://schemas.microsoft.com/office/drawing/2010/main">
                  <a14:imgLayer r:embed="rId23">
                    <a14:imgEffect>
                      <a14:sharpenSoften amount="50000"/>
                    </a14:imgEffect>
                  </a14:imgLayer>
                </a14:imgProps>
              </a:ext>
              <a:ext uri="{28A0092B-C50C-407E-A947-70E740481C1C}">
                <a14:useLocalDpi xmlns:a14="http://schemas.microsoft.com/office/drawing/2010/main" val="0"/>
              </a:ext>
            </a:extLst>
          </a:blip>
          <a:stretch>
            <a:fillRect/>
          </a:stretch>
        </p:blipFill>
        <p:spPr>
          <a:xfrm>
            <a:off x="1143347" y="5806342"/>
            <a:ext cx="1533739" cy="219106"/>
          </a:xfrm>
          <a:prstGeom prst="rect">
            <a:avLst/>
          </a:prstGeom>
        </p:spPr>
      </p:pic>
      <p:sp>
        <p:nvSpPr>
          <p:cNvPr id="41" name="TextBox 40">
            <a:extLst>
              <a:ext uri="{FF2B5EF4-FFF2-40B4-BE49-F238E27FC236}">
                <a16:creationId xmlns:a16="http://schemas.microsoft.com/office/drawing/2014/main" id="{05DC021B-C9DD-4E09-B572-05560315CDBD}"/>
              </a:ext>
            </a:extLst>
          </p:cNvPr>
          <p:cNvSpPr txBox="1"/>
          <p:nvPr/>
        </p:nvSpPr>
        <p:spPr>
          <a:xfrm>
            <a:off x="1131631" y="5836448"/>
            <a:ext cx="620260" cy="196983"/>
          </a:xfrm>
          <a:prstGeom prst="rect">
            <a:avLst/>
          </a:prstGeom>
          <a:solidFill>
            <a:srgbClr val="D2A000">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900" dirty="0"/>
          </a:p>
        </p:txBody>
      </p:sp>
      <p:sp>
        <p:nvSpPr>
          <p:cNvPr id="42" name="TextBox 41">
            <a:extLst>
              <a:ext uri="{FF2B5EF4-FFF2-40B4-BE49-F238E27FC236}">
                <a16:creationId xmlns:a16="http://schemas.microsoft.com/office/drawing/2014/main" id="{9CDB9E61-71A7-4124-9B11-3D95B5F7AFE8}"/>
              </a:ext>
            </a:extLst>
          </p:cNvPr>
          <p:cNvSpPr txBox="1"/>
          <p:nvPr/>
        </p:nvSpPr>
        <p:spPr>
          <a:xfrm>
            <a:off x="2046740" y="5844431"/>
            <a:ext cx="620260" cy="196983"/>
          </a:xfrm>
          <a:prstGeom prst="rect">
            <a:avLst/>
          </a:prstGeom>
          <a:solidFill>
            <a:srgbClr val="D2A000">
              <a:alpha val="18824"/>
            </a:srgbClr>
          </a:solidFill>
          <a:effectLst>
            <a:outerShdw blurRad="76200" dir="13500000" sy="23000" kx="1200000" algn="br" rotWithShape="0">
              <a:prstClr val="black">
                <a:alpha val="20000"/>
              </a:prstClr>
            </a:outerShdw>
          </a:effectLst>
        </p:spPr>
        <p:txBody>
          <a:bodyPr wrap="square" rtlCol="0">
            <a:spAutoFit/>
          </a:bodyPr>
          <a:lstStyle/>
          <a:p>
            <a:endParaRPr lang="en-US" sz="900" dirty="0"/>
          </a:p>
        </p:txBody>
      </p:sp>
      <p:sp>
        <p:nvSpPr>
          <p:cNvPr id="43" name="Oval 42">
            <a:extLst>
              <a:ext uri="{FF2B5EF4-FFF2-40B4-BE49-F238E27FC236}">
                <a16:creationId xmlns:a16="http://schemas.microsoft.com/office/drawing/2014/main" id="{DACAD523-BD09-4BB1-B561-6D7789BD55D4}"/>
              </a:ext>
            </a:extLst>
          </p:cNvPr>
          <p:cNvSpPr/>
          <p:nvPr/>
        </p:nvSpPr>
        <p:spPr>
          <a:xfrm>
            <a:off x="6478195" y="3259015"/>
            <a:ext cx="443504" cy="491585"/>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44" name="Oval 43">
            <a:extLst>
              <a:ext uri="{FF2B5EF4-FFF2-40B4-BE49-F238E27FC236}">
                <a16:creationId xmlns:a16="http://schemas.microsoft.com/office/drawing/2014/main" id="{D7C18043-1862-4946-88E5-AEC859F328CE}"/>
              </a:ext>
            </a:extLst>
          </p:cNvPr>
          <p:cNvSpPr/>
          <p:nvPr/>
        </p:nvSpPr>
        <p:spPr>
          <a:xfrm>
            <a:off x="6445326" y="1692406"/>
            <a:ext cx="443504" cy="491585"/>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45" name="Oval 44">
            <a:extLst>
              <a:ext uri="{FF2B5EF4-FFF2-40B4-BE49-F238E27FC236}">
                <a16:creationId xmlns:a16="http://schemas.microsoft.com/office/drawing/2014/main" id="{BC9B1E5E-EABA-472F-B5DC-E4A0E3D38C80}"/>
              </a:ext>
            </a:extLst>
          </p:cNvPr>
          <p:cNvSpPr/>
          <p:nvPr/>
        </p:nvSpPr>
        <p:spPr>
          <a:xfrm>
            <a:off x="6462733" y="4792433"/>
            <a:ext cx="443504" cy="504625"/>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075623794"/>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306A8349-5142-4828-B324-A87467C80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818" y="2216423"/>
            <a:ext cx="6661150" cy="3741306"/>
          </a:xfrm>
          <a:prstGeom prst="rect">
            <a:avLst/>
          </a:prstGeom>
        </p:spPr>
      </p:pic>
      <p:sp>
        <p:nvSpPr>
          <p:cNvPr id="4" name="TextBox 3"/>
          <p:cNvSpPr txBox="1"/>
          <p:nvPr/>
        </p:nvSpPr>
        <p:spPr>
          <a:xfrm>
            <a:off x="1891695" y="37991"/>
            <a:ext cx="7252305" cy="1200329"/>
          </a:xfrm>
          <a:prstGeom prst="rect">
            <a:avLst/>
          </a:prstGeom>
          <a:noFill/>
        </p:spPr>
        <p:txBody>
          <a:bodyPr wrap="none" rtlCol="0">
            <a:spAutoFit/>
          </a:bodyPr>
          <a:lstStyle/>
          <a:p>
            <a:pPr algn="ctr"/>
            <a:r>
              <a:rPr lang="en-US" sz="3600" dirty="0">
                <a:solidFill>
                  <a:srgbClr val="0000FF"/>
                </a:solidFill>
                <a:latin typeface="Monotype Corsiva" panose="03010101010201010101" pitchFamily="66" charset="0"/>
              </a:rPr>
              <a:t>Comparison of Previous </a:t>
            </a:r>
            <a:r>
              <a:rPr lang="en-US" sz="3600" dirty="0">
                <a:solidFill>
                  <a:srgbClr val="0000FF"/>
                </a:solidFill>
                <a:latin typeface="Symbol" pitchFamily="2" charset="2"/>
              </a:rPr>
              <a:t>&amp;</a:t>
            </a:r>
            <a:r>
              <a:rPr lang="en-US" sz="3600" dirty="0">
                <a:solidFill>
                  <a:srgbClr val="0000FF"/>
                </a:solidFill>
                <a:latin typeface="Monotype Corsiva" panose="03010101010201010101" pitchFamily="66" charset="0"/>
              </a:rPr>
              <a:t> New SAID Fits</a:t>
            </a:r>
          </a:p>
          <a:p>
            <a:pPr algn="ctr"/>
            <a:r>
              <a:rPr lang="en-US" sz="3600" dirty="0">
                <a:solidFill>
                  <a:srgbClr val="0000FF"/>
                </a:solidFill>
                <a:latin typeface="Monotype Corsiva" panose="03010101010201010101" pitchFamily="66" charset="0"/>
              </a:rPr>
              <a:t> for g13</a:t>
            </a:r>
          </a:p>
        </p:txBody>
      </p:sp>
      <p:sp>
        <p:nvSpPr>
          <p:cNvPr id="5" name="TextBox 4"/>
          <p:cNvSpPr txBox="1"/>
          <p:nvPr/>
        </p:nvSpPr>
        <p:spPr>
          <a:xfrm>
            <a:off x="5682224" y="1965827"/>
            <a:ext cx="3077637" cy="3139321"/>
          </a:xfrm>
          <a:prstGeom prst="rect">
            <a:avLst/>
          </a:prstGeom>
          <a:noFill/>
        </p:spPr>
        <p:txBody>
          <a:bodyPr wrap="none" rtlCol="0">
            <a:spAutoFit/>
          </a:bodyPr>
          <a:lstStyle/>
          <a:p>
            <a:r>
              <a:rPr lang="en-US" dirty="0">
                <a:solidFill>
                  <a:srgbClr val="FF0000"/>
                </a:solidFill>
                <a:latin typeface="Symbol" pitchFamily="18" charset="2"/>
              </a:rPr>
              <a:t>· </a:t>
            </a:r>
            <a:r>
              <a:rPr lang="en-US" dirty="0"/>
              <a:t>Recent SAID </a:t>
            </a:r>
            <a:r>
              <a:rPr lang="en-US" b="1" dirty="0">
                <a:solidFill>
                  <a:srgbClr val="CC00CC"/>
                </a:solidFill>
              </a:rPr>
              <a:t>PR15</a:t>
            </a:r>
            <a:r>
              <a:rPr lang="en-US" dirty="0"/>
              <a:t> applied to </a:t>
            </a:r>
          </a:p>
          <a:p>
            <a:r>
              <a:rPr lang="en-US" dirty="0"/>
              <a:t>   </a:t>
            </a:r>
            <a:r>
              <a:rPr lang="en-US" b="1" dirty="0">
                <a:solidFill>
                  <a:srgbClr val="FF0000"/>
                </a:solidFill>
              </a:rPr>
              <a:t>g13</a:t>
            </a:r>
            <a:r>
              <a:rPr lang="en-US" dirty="0"/>
              <a:t> data </a:t>
            </a:r>
          </a:p>
          <a:p>
            <a:r>
              <a:rPr lang="en-US" b="1" dirty="0"/>
              <a:t>   without</a:t>
            </a:r>
            <a:r>
              <a:rPr lang="en-US" dirty="0"/>
              <a:t> &amp; </a:t>
            </a:r>
          </a:p>
          <a:p>
            <a:r>
              <a:rPr lang="en-US" b="1" dirty="0">
                <a:solidFill>
                  <a:srgbClr val="0000FF"/>
                </a:solidFill>
              </a:rPr>
              <a:t>   with</a:t>
            </a:r>
          </a:p>
          <a:p>
            <a:r>
              <a:rPr lang="en-US" b="1" dirty="0">
                <a:solidFill>
                  <a:srgbClr val="00B050"/>
                </a:solidFill>
              </a:rPr>
              <a:t>   </a:t>
            </a:r>
            <a:r>
              <a:rPr lang="en-US" b="1" dirty="0">
                <a:solidFill>
                  <a:srgbClr val="0000FF"/>
                </a:solidFill>
              </a:rPr>
              <a:t>FSI</a:t>
            </a:r>
            <a:r>
              <a:rPr lang="en-US" b="1" dirty="0">
                <a:solidFill>
                  <a:srgbClr val="00B050"/>
                </a:solidFill>
              </a:rPr>
              <a:t> </a:t>
            </a:r>
            <a:r>
              <a:rPr lang="en-US" dirty="0"/>
              <a:t>corrections.</a:t>
            </a:r>
          </a:p>
          <a:p>
            <a:endParaRPr lang="en-US" dirty="0"/>
          </a:p>
          <a:p>
            <a:endParaRPr lang="en-US" dirty="0"/>
          </a:p>
          <a:p>
            <a:endParaRPr lang="en-US" dirty="0"/>
          </a:p>
          <a:p>
            <a:r>
              <a:rPr lang="en-US" dirty="0">
                <a:solidFill>
                  <a:srgbClr val="FF0000"/>
                </a:solidFill>
                <a:latin typeface="Symbol" pitchFamily="18" charset="2"/>
              </a:rPr>
              <a:t>· </a:t>
            </a:r>
            <a:r>
              <a:rPr lang="en-US" dirty="0">
                <a:latin typeface="Symbol" pitchFamily="18" charset="2"/>
              </a:rPr>
              <a:t>N</a:t>
            </a:r>
            <a:r>
              <a:rPr lang="en-US" dirty="0"/>
              <a:t>ew SAID </a:t>
            </a:r>
            <a:r>
              <a:rPr lang="en-US" b="1" dirty="0">
                <a:solidFill>
                  <a:srgbClr val="CC00CC"/>
                </a:solidFill>
              </a:rPr>
              <a:t>MA27</a:t>
            </a:r>
            <a:r>
              <a:rPr lang="en-US" dirty="0"/>
              <a:t> fit obtained</a:t>
            </a:r>
          </a:p>
          <a:p>
            <a:r>
              <a:rPr lang="en-US" dirty="0"/>
              <a:t>   after adding new </a:t>
            </a:r>
            <a:r>
              <a:rPr lang="en-US" b="1" dirty="0">
                <a:solidFill>
                  <a:srgbClr val="FF0000"/>
                </a:solidFill>
              </a:rPr>
              <a:t>g13</a:t>
            </a:r>
            <a:r>
              <a:rPr lang="en-US" dirty="0"/>
              <a:t> data </a:t>
            </a:r>
          </a:p>
          <a:p>
            <a:r>
              <a:rPr lang="en-US" b="1" dirty="0">
                <a:solidFill>
                  <a:srgbClr val="FF0000"/>
                </a:solidFill>
              </a:rPr>
              <a:t>   with</a:t>
            </a:r>
            <a:r>
              <a:rPr lang="en-US" dirty="0"/>
              <a:t> </a:t>
            </a:r>
            <a:r>
              <a:rPr lang="en-US" b="1" dirty="0">
                <a:solidFill>
                  <a:srgbClr val="0000FF"/>
                </a:solidFill>
              </a:rPr>
              <a:t>FSI</a:t>
            </a:r>
            <a:r>
              <a:rPr lang="en-US" dirty="0"/>
              <a:t> corrections.</a:t>
            </a:r>
          </a:p>
        </p:txBody>
      </p:sp>
      <p:sp>
        <p:nvSpPr>
          <p:cNvPr id="15" name="Line 12"/>
          <p:cNvSpPr>
            <a:spLocks noChangeShapeType="1"/>
          </p:cNvSpPr>
          <p:nvPr/>
        </p:nvSpPr>
        <p:spPr bwMode="auto">
          <a:xfrm flipH="1" flipV="1">
            <a:off x="5070538" y="4680939"/>
            <a:ext cx="795830" cy="170896"/>
          </a:xfrm>
          <a:prstGeom prst="line">
            <a:avLst/>
          </a:prstGeom>
          <a:ln w="12700">
            <a:solidFill>
              <a:srgbClr val="FF0000"/>
            </a:solidFill>
            <a:headEnd/>
            <a:tailEnd type="triangle" w="sm" len="lg"/>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17" name="Line 12"/>
          <p:cNvSpPr>
            <a:spLocks noChangeShapeType="1"/>
          </p:cNvSpPr>
          <p:nvPr/>
        </p:nvSpPr>
        <p:spPr bwMode="auto">
          <a:xfrm flipH="1">
            <a:off x="5070539" y="3002842"/>
            <a:ext cx="795831" cy="200404"/>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19" name="Line 12"/>
          <p:cNvSpPr>
            <a:spLocks noChangeShapeType="1"/>
          </p:cNvSpPr>
          <p:nvPr/>
        </p:nvSpPr>
        <p:spPr bwMode="auto">
          <a:xfrm flipH="1">
            <a:off x="5136876" y="2490480"/>
            <a:ext cx="729493" cy="50596"/>
          </a:xfrm>
          <a:prstGeom prst="line">
            <a:avLst/>
          </a:prstGeom>
          <a:ln w="12700">
            <a:solidFill>
              <a:schemeClr val="tx1"/>
            </a:solidFill>
            <a:headEnd/>
            <a:tailEnd type="triangle" w="sm" len="lg"/>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6" name="Rectangle 5"/>
          <p:cNvSpPr/>
          <p:nvPr/>
        </p:nvSpPr>
        <p:spPr>
          <a:xfrm>
            <a:off x="3810000" y="1196284"/>
            <a:ext cx="5303837" cy="307777"/>
          </a:xfrm>
          <a:prstGeom prst="rect">
            <a:avLst/>
          </a:prstGeom>
          <a:solidFill>
            <a:schemeClr val="bg1"/>
          </a:solidFill>
        </p:spPr>
        <p:txBody>
          <a:bodyPr wrap="square">
            <a:spAutoFit/>
          </a:bodyPr>
          <a:lstStyle/>
          <a:p>
            <a:pPr algn="r"/>
            <a:r>
              <a:rPr lang="en-US" sz="1400" dirty="0">
                <a:highlight>
                  <a:srgbClr val="FFFF00"/>
                </a:highlight>
                <a:latin typeface="Comic Sans MS" pitchFamily="66" charset="0"/>
              </a:rPr>
              <a:t>P. Mattione </a:t>
            </a:r>
            <a:r>
              <a:rPr lang="en-US" sz="1400" i="1" dirty="0">
                <a:highlight>
                  <a:srgbClr val="FFFF00"/>
                </a:highlight>
                <a:latin typeface="Comic Sans MS" pitchFamily="66" charset="0"/>
              </a:rPr>
              <a:t>et al</a:t>
            </a:r>
            <a:r>
              <a:rPr lang="en-US" sz="1400" dirty="0">
                <a:highlight>
                  <a:srgbClr val="FFFF00"/>
                </a:highlight>
                <a:latin typeface="Comic Sans MS" pitchFamily="66" charset="0"/>
              </a:rPr>
              <a:t>,</a:t>
            </a:r>
            <a:r>
              <a:rPr lang="en-US" sz="1400" dirty="0">
                <a:highlight>
                  <a:srgbClr val="FFFF00"/>
                </a:highlight>
              </a:rPr>
              <a:t> Phys. Rev. C </a:t>
            </a:r>
            <a:r>
              <a:rPr lang="en-US" sz="1400" b="1" dirty="0">
                <a:highlight>
                  <a:srgbClr val="FFFF00"/>
                </a:highlight>
              </a:rPr>
              <a:t>96</a:t>
            </a:r>
            <a:r>
              <a:rPr lang="en-US" sz="1400" dirty="0">
                <a:highlight>
                  <a:srgbClr val="FFFF00"/>
                </a:highlight>
              </a:rPr>
              <a:t>,  035204 (2017) </a:t>
            </a:r>
          </a:p>
        </p:txBody>
      </p:sp>
      <p:sp>
        <p:nvSpPr>
          <p:cNvPr id="18" name="Rounded Rectangle 21">
            <a:extLst>
              <a:ext uri="{FF2B5EF4-FFF2-40B4-BE49-F238E27FC236}">
                <a16:creationId xmlns:a16="http://schemas.microsoft.com/office/drawing/2014/main" id="{B6883DF8-49A9-4877-96B6-710904FDB093}"/>
              </a:ext>
            </a:extLst>
          </p:cNvPr>
          <p:cNvSpPr/>
          <p:nvPr/>
        </p:nvSpPr>
        <p:spPr>
          <a:xfrm>
            <a:off x="5710080" y="4158366"/>
            <a:ext cx="3021924" cy="931233"/>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C43E7A8-D59E-4B51-9F0C-2DB92BD08851}"/>
              </a:ext>
            </a:extLst>
          </p:cNvPr>
          <p:cNvSpPr txBox="1"/>
          <p:nvPr/>
        </p:nvSpPr>
        <p:spPr>
          <a:xfrm>
            <a:off x="1481032" y="6005283"/>
            <a:ext cx="7005233" cy="369332"/>
          </a:xfrm>
          <a:prstGeom prst="rect">
            <a:avLst/>
          </a:prstGeom>
          <a:noFill/>
        </p:spPr>
        <p:txBody>
          <a:bodyPr wrap="square" rtlCol="0">
            <a:spAutoFit/>
          </a:bodyPr>
          <a:lstStyle/>
          <a:p>
            <a:r>
              <a:rPr lang="en-US" dirty="0">
                <a:solidFill>
                  <a:srgbClr val="FF0000"/>
                </a:solidFill>
                <a:highlight>
                  <a:srgbClr val="00FFFF"/>
                </a:highlight>
                <a:latin typeface="Symbol" pitchFamily="18" charset="2"/>
              </a:rPr>
              <a:t> · </a:t>
            </a:r>
            <a:r>
              <a:rPr lang="en-US" dirty="0">
                <a:highlight>
                  <a:srgbClr val="00FFFF"/>
                </a:highlight>
              </a:rPr>
              <a:t>Obviously, </a:t>
            </a:r>
            <a:r>
              <a:rPr lang="en-US" b="1" dirty="0">
                <a:solidFill>
                  <a:srgbClr val="0000FF"/>
                </a:solidFill>
                <a:highlight>
                  <a:srgbClr val="00FFFF"/>
                </a:highlight>
              </a:rPr>
              <a:t>FSI</a:t>
            </a:r>
            <a:r>
              <a:rPr lang="en-US" dirty="0">
                <a:highlight>
                  <a:srgbClr val="00FFFF"/>
                </a:highlight>
              </a:rPr>
              <a:t> plays important role in </a:t>
            </a:r>
            <a:r>
              <a:rPr lang="en-US" b="1" dirty="0">
                <a:solidFill>
                  <a:srgbClr val="0000CC"/>
                </a:solidFill>
                <a:highlight>
                  <a:srgbClr val="00FFFF"/>
                </a:highlight>
                <a:latin typeface="Symbol" pitchFamily="18" charset="2"/>
              </a:rPr>
              <a:t>g</a:t>
            </a:r>
            <a:r>
              <a:rPr lang="en-US" b="1" dirty="0">
                <a:solidFill>
                  <a:srgbClr val="0000CC"/>
                </a:solidFill>
                <a:highlight>
                  <a:srgbClr val="00FFFF"/>
                </a:highlight>
              </a:rPr>
              <a:t>n</a:t>
            </a:r>
            <a:r>
              <a:rPr lang="en-US" b="1" dirty="0">
                <a:solidFill>
                  <a:srgbClr val="0000CC"/>
                </a:solidFill>
                <a:highlight>
                  <a:srgbClr val="00FFFF"/>
                </a:highlight>
                <a:latin typeface="Freestyle Script" pitchFamily="66" charset="0"/>
                <a:sym typeface="Wingdings" pitchFamily="2" charset="2"/>
              </a:rPr>
              <a:t>→</a:t>
            </a:r>
            <a:r>
              <a:rPr lang="en-US" b="1" dirty="0">
                <a:solidFill>
                  <a:srgbClr val="0000CC"/>
                </a:solidFill>
                <a:highlight>
                  <a:srgbClr val="00FFFF"/>
                </a:highlight>
                <a:latin typeface="Symbol" pitchFamily="18" charset="2"/>
                <a:sym typeface="Wingdings" pitchFamily="2" charset="2"/>
              </a:rPr>
              <a:t>p</a:t>
            </a:r>
            <a:r>
              <a:rPr lang="en-US" b="1" baseline="30000" dirty="0">
                <a:solidFill>
                  <a:srgbClr val="0000CC"/>
                </a:solidFill>
                <a:highlight>
                  <a:srgbClr val="00FFFF"/>
                </a:highlight>
                <a:latin typeface="Symbol" pitchFamily="18" charset="2"/>
                <a:sym typeface="Wingdings" pitchFamily="2" charset="2"/>
              </a:rPr>
              <a:t>-</a:t>
            </a:r>
            <a:r>
              <a:rPr lang="en-US" b="1" dirty="0">
                <a:solidFill>
                  <a:srgbClr val="0000CC"/>
                </a:solidFill>
                <a:highlight>
                  <a:srgbClr val="00FFFF"/>
                </a:highlight>
                <a:sym typeface="Wingdings" pitchFamily="2" charset="2"/>
              </a:rPr>
              <a:t>p </a:t>
            </a:r>
            <a:r>
              <a:rPr lang="en-US" b="1" dirty="0">
                <a:solidFill>
                  <a:srgbClr val="CC00CC"/>
                </a:solidFill>
                <a:highlight>
                  <a:srgbClr val="00FFFF"/>
                </a:highlight>
              </a:rPr>
              <a:t>d</a:t>
            </a:r>
            <a:r>
              <a:rPr lang="en-US" b="1" dirty="0">
                <a:solidFill>
                  <a:srgbClr val="CC00CC"/>
                </a:solidFill>
                <a:highlight>
                  <a:srgbClr val="00FFFF"/>
                </a:highlight>
                <a:latin typeface="Symbol" panose="05050102010706020507" pitchFamily="18" charset="2"/>
              </a:rPr>
              <a:t>s</a:t>
            </a:r>
            <a:r>
              <a:rPr lang="en-US" b="1" dirty="0">
                <a:solidFill>
                  <a:srgbClr val="CC00CC"/>
                </a:solidFill>
                <a:highlight>
                  <a:srgbClr val="00FFFF"/>
                </a:highlight>
              </a:rPr>
              <a:t>/d</a:t>
            </a:r>
            <a:r>
              <a:rPr lang="en-US" b="1" dirty="0">
                <a:solidFill>
                  <a:srgbClr val="CC00CC"/>
                </a:solidFill>
                <a:highlight>
                  <a:srgbClr val="00FFFF"/>
                </a:highlight>
                <a:latin typeface="Symbol" panose="05050102010706020507" pitchFamily="18" charset="2"/>
              </a:rPr>
              <a:t>W</a:t>
            </a:r>
            <a:r>
              <a:rPr lang="en-US" b="1" dirty="0">
                <a:solidFill>
                  <a:srgbClr val="CC00CC"/>
                </a:solidFill>
                <a:highlight>
                  <a:srgbClr val="00FFFF"/>
                </a:highlight>
              </a:rPr>
              <a:t> </a:t>
            </a:r>
            <a:r>
              <a:rPr lang="en-US" dirty="0">
                <a:highlight>
                  <a:srgbClr val="00FFFF"/>
                </a:highlight>
              </a:rPr>
              <a:t>determination.</a:t>
            </a:r>
          </a:p>
        </p:txBody>
      </p:sp>
      <p:pic>
        <p:nvPicPr>
          <p:cNvPr id="21" name="Picture 4">
            <a:extLst>
              <a:ext uri="{FF2B5EF4-FFF2-40B4-BE49-F238E27FC236}">
                <a16:creationId xmlns:a16="http://schemas.microsoft.com/office/drawing/2014/main" id="{8EB012CE-0D3F-47D8-ACBA-DCABE31A7266}"/>
              </a:ext>
            </a:extLst>
          </p:cNvPr>
          <p:cNvPicPr>
            <a:picLocks noChangeAspect="1" noChangeArrowheads="1"/>
          </p:cNvPicPr>
          <p:nvPr/>
        </p:nvPicPr>
        <p:blipFill>
          <a:blip r:embed="rId4" cstate="print"/>
          <a:srcRect/>
          <a:stretch>
            <a:fillRect/>
          </a:stretch>
        </p:blipFill>
        <p:spPr bwMode="auto">
          <a:xfrm>
            <a:off x="24539" y="33580"/>
            <a:ext cx="1541165" cy="802119"/>
          </a:xfrm>
          <a:prstGeom prst="rect">
            <a:avLst/>
          </a:prstGeom>
          <a:noFill/>
          <a:ln w="9525">
            <a:noFill/>
            <a:miter lim="800000"/>
            <a:headEnd/>
            <a:tailEnd/>
          </a:ln>
        </p:spPr>
      </p:pic>
      <p:sp>
        <p:nvSpPr>
          <p:cNvPr id="20" name="Rounded Rectangle 21">
            <a:extLst>
              <a:ext uri="{FF2B5EF4-FFF2-40B4-BE49-F238E27FC236}">
                <a16:creationId xmlns:a16="http://schemas.microsoft.com/office/drawing/2014/main" id="{F7D19539-9926-4A7F-BF47-E6E9CCF3182A}"/>
              </a:ext>
            </a:extLst>
          </p:cNvPr>
          <p:cNvSpPr/>
          <p:nvPr/>
        </p:nvSpPr>
        <p:spPr>
          <a:xfrm>
            <a:off x="5684929" y="2003187"/>
            <a:ext cx="3017745" cy="1425813"/>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65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endParaRPr lang="en-US" dirty="0"/>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endParaRPr lang="en-US" dirty="0"/>
          </a:p>
        </p:txBody>
      </p:sp>
      <p:sp>
        <p:nvSpPr>
          <p:cNvPr id="12" name="Rectangle 11"/>
          <p:cNvSpPr/>
          <p:nvPr/>
        </p:nvSpPr>
        <p:spPr>
          <a:xfrm>
            <a:off x="3048000" y="6400800"/>
            <a:ext cx="2737481" cy="276999"/>
          </a:xfrm>
          <a:prstGeom prst="rect">
            <a:avLst/>
          </a:prstGeom>
        </p:spPr>
        <p:txBody>
          <a:bodyPr wrap="none">
            <a:spAutoFit/>
          </a:bodyPr>
          <a:lstStyle/>
          <a:p>
            <a:r>
              <a:rPr lang="en-US" sz="1200" b="1" dirty="0">
                <a:solidFill>
                  <a:schemeClr val="bg1"/>
                </a:solidFill>
              </a:rPr>
              <a:t>Forum for MAX-IV Ring, Lund, Nov 2011</a:t>
            </a:r>
          </a:p>
        </p:txBody>
      </p:sp>
      <p:pic>
        <p:nvPicPr>
          <p:cNvPr id="13" name="Picture 12"/>
          <p:cNvPicPr/>
          <p:nvPr/>
        </p:nvPicPr>
        <p:blipFill>
          <a:blip r:embed="rId3" cstate="print">
            <a:lum bright="-44000" contrast="74000"/>
          </a:blip>
          <a:srcRect/>
          <a:stretch>
            <a:fillRect/>
          </a:stretch>
        </p:blipFill>
        <p:spPr bwMode="auto">
          <a:xfrm>
            <a:off x="1066800" y="1905000"/>
            <a:ext cx="6248400" cy="3886200"/>
          </a:xfrm>
          <a:prstGeom prst="rect">
            <a:avLst/>
          </a:prstGeom>
          <a:noFill/>
          <a:ln w="9525">
            <a:noFill/>
            <a:miter lim="800000"/>
            <a:headEnd/>
            <a:tailEnd/>
          </a:ln>
        </p:spPr>
      </p:pic>
      <p:sp>
        <p:nvSpPr>
          <p:cNvPr id="15" name="TextBox 14"/>
          <p:cNvSpPr txBox="1"/>
          <p:nvPr/>
        </p:nvSpPr>
        <p:spPr>
          <a:xfrm>
            <a:off x="1" y="0"/>
            <a:ext cx="9144000" cy="923330"/>
          </a:xfrm>
          <a:prstGeom prst="rect">
            <a:avLst/>
          </a:prstGeom>
          <a:solidFill>
            <a:schemeClr val="bg1"/>
          </a:solidFill>
          <a:ln>
            <a:solidFill>
              <a:schemeClr val="bg1"/>
            </a:solidFill>
          </a:ln>
        </p:spPr>
        <p:txBody>
          <a:bodyPr wrap="square" rtlCol="0">
            <a:spAutoFit/>
          </a:bodyPr>
          <a:lstStyle/>
          <a:p>
            <a:pPr algn="ctr"/>
            <a:r>
              <a:rPr lang="en-US" sz="4000" dirty="0">
                <a:solidFill>
                  <a:srgbClr val="0000FF"/>
                </a:solidFill>
                <a:latin typeface="Monotype Corsiva" pitchFamily="66" charset="0"/>
              </a:rPr>
              <a:t>MAMI-B for </a:t>
            </a:r>
            <a:r>
              <a:rPr lang="en-US" sz="4000" i="1" dirty="0" err="1">
                <a:solidFill>
                  <a:srgbClr val="0000FF"/>
                </a:solidFill>
                <a:latin typeface="Symbol" pitchFamily="18" charset="2"/>
              </a:rPr>
              <a:t>g</a:t>
            </a:r>
            <a:r>
              <a:rPr lang="en-US" sz="4000" dirty="0" err="1">
                <a:solidFill>
                  <a:srgbClr val="0000FF"/>
                </a:solidFill>
                <a:latin typeface="Monotype Corsiva" pitchFamily="66" charset="0"/>
              </a:rPr>
              <a:t>n</a:t>
            </a:r>
            <a:r>
              <a:rPr lang="en-US" sz="4000" dirty="0" err="1">
                <a:solidFill>
                  <a:srgbClr val="0000FF"/>
                </a:solidFill>
                <a:latin typeface="Freestyle Script" pitchFamily="66" charset="0"/>
                <a:sym typeface="Wingdings" pitchFamily="2" charset="2"/>
              </a:rPr>
              <a:t>→</a:t>
            </a:r>
            <a:r>
              <a:rPr lang="en-US" sz="4000" i="1" dirty="0" err="1">
                <a:solidFill>
                  <a:srgbClr val="0000FF"/>
                </a:solidFill>
                <a:latin typeface="Symbol" pitchFamily="18" charset="2"/>
                <a:sym typeface="Wingdings" pitchFamily="2" charset="2"/>
              </a:rPr>
              <a:t>p</a:t>
            </a:r>
            <a:r>
              <a:rPr lang="en-US" sz="4000" i="1" baseline="30000" dirty="0" err="1">
                <a:solidFill>
                  <a:srgbClr val="0000FF"/>
                </a:solidFill>
                <a:latin typeface="Comic Sans MS" pitchFamily="66" charset="0"/>
                <a:sym typeface="Wingdings" pitchFamily="2" charset="2"/>
              </a:rPr>
              <a:t>-</a:t>
            </a:r>
            <a:r>
              <a:rPr lang="en-US" sz="4000" dirty="0" err="1">
                <a:solidFill>
                  <a:srgbClr val="0000FF"/>
                </a:solidFill>
                <a:latin typeface="Monotype Corsiva" pitchFamily="66" charset="0"/>
                <a:sym typeface="Wingdings" pitchFamily="2" charset="2"/>
              </a:rPr>
              <a:t>p</a:t>
            </a:r>
            <a:r>
              <a:rPr lang="en-US" sz="4000" dirty="0">
                <a:solidFill>
                  <a:srgbClr val="0000FF"/>
                </a:solidFill>
                <a:latin typeface="Freestyle Script" pitchFamily="66" charset="0"/>
                <a:sym typeface="Wingdings" pitchFamily="2" charset="2"/>
              </a:rPr>
              <a:t> </a:t>
            </a:r>
            <a:r>
              <a:rPr lang="en-US" sz="4000" dirty="0">
                <a:solidFill>
                  <a:srgbClr val="0000FF"/>
                </a:solidFill>
                <a:latin typeface="Monotype Corsiva" pitchFamily="66" charset="0"/>
                <a:sym typeface="Wingdings" pitchFamily="2" charset="2"/>
              </a:rPr>
              <a:t>around </a:t>
            </a:r>
            <a:r>
              <a:rPr lang="en-US" sz="4000" b="1" i="1" dirty="0">
                <a:solidFill>
                  <a:srgbClr val="0000FF"/>
                </a:solidFill>
                <a:latin typeface="Symbol" pitchFamily="18" charset="2"/>
                <a:sym typeface="Wingdings" pitchFamily="2" charset="2"/>
              </a:rPr>
              <a:t>D</a:t>
            </a:r>
          </a:p>
          <a:p>
            <a:pPr algn="r"/>
            <a:r>
              <a:rPr lang="en-US" sz="1400" dirty="0">
                <a:highlight>
                  <a:srgbClr val="FFFF00"/>
                </a:highlight>
                <a:sym typeface="Wingdings" pitchFamily="2" charset="2"/>
              </a:rPr>
              <a:t>W.J. Briscoe, </a:t>
            </a:r>
            <a:r>
              <a:rPr lang="en-US" sz="1400" dirty="0">
                <a:highlight>
                  <a:srgbClr val="FFFF00"/>
                </a:highlight>
              </a:rPr>
              <a:t>A.E. </a:t>
            </a:r>
            <a:r>
              <a:rPr lang="en-US" sz="1400" dirty="0" err="1">
                <a:highlight>
                  <a:srgbClr val="FFFF00"/>
                </a:highlight>
              </a:rPr>
              <a:t>Kudryavtsev</a:t>
            </a:r>
            <a:r>
              <a:rPr lang="en-US" sz="1400" dirty="0">
                <a:highlight>
                  <a:srgbClr val="FFFF00"/>
                </a:highlight>
              </a:rPr>
              <a:t>, P. </a:t>
            </a:r>
            <a:r>
              <a:rPr lang="en-US" sz="1400" dirty="0" err="1">
                <a:highlight>
                  <a:srgbClr val="FFFF00"/>
                </a:highlight>
              </a:rPr>
              <a:t>Pedroni</a:t>
            </a:r>
            <a:r>
              <a:rPr lang="en-US" sz="1400" dirty="0">
                <a:highlight>
                  <a:srgbClr val="FFFF00"/>
                </a:highlight>
              </a:rPr>
              <a:t>, IS, V.E. Tarasov, R.L. Workman</a:t>
            </a:r>
            <a:r>
              <a:rPr lang="en-US" sz="1400" i="1" dirty="0">
                <a:highlight>
                  <a:srgbClr val="FFFF00"/>
                </a:highlight>
                <a:sym typeface="Wingdings" pitchFamily="2" charset="2"/>
              </a:rPr>
              <a:t>, </a:t>
            </a:r>
            <a:r>
              <a:rPr lang="en-US" sz="1400" dirty="0">
                <a:highlight>
                  <a:srgbClr val="FFFF00"/>
                </a:highlight>
              </a:rPr>
              <a:t>Phys Rev C </a:t>
            </a:r>
            <a:r>
              <a:rPr lang="en-US" sz="1400" b="1" dirty="0">
                <a:highlight>
                  <a:srgbClr val="FFFF00"/>
                </a:highlight>
              </a:rPr>
              <a:t>86</a:t>
            </a:r>
            <a:r>
              <a:rPr lang="en-US" sz="1400" dirty="0">
                <a:highlight>
                  <a:srgbClr val="FFFF00"/>
                </a:highlight>
              </a:rPr>
              <a:t>, 065207 (2012)</a:t>
            </a:r>
          </a:p>
        </p:txBody>
      </p:sp>
      <p:sp>
        <p:nvSpPr>
          <p:cNvPr id="16" name="TextBox 15"/>
          <p:cNvSpPr txBox="1"/>
          <p:nvPr/>
        </p:nvSpPr>
        <p:spPr>
          <a:xfrm>
            <a:off x="4724400" y="5181600"/>
            <a:ext cx="3733800" cy="1508105"/>
          </a:xfrm>
          <a:prstGeom prst="rect">
            <a:avLst/>
          </a:prstGeom>
          <a:noFill/>
          <a:ln>
            <a:solidFill>
              <a:srgbClr val="0000CC"/>
            </a:solidFill>
          </a:ln>
        </p:spPr>
        <p:txBody>
          <a:bodyPr wrap="square" rtlCol="0">
            <a:spAutoFit/>
          </a:bodyPr>
          <a:lstStyle/>
          <a:p>
            <a:r>
              <a:rPr lang="en-US" sz="1400" b="1" u="sng" dirty="0"/>
              <a:t>Data</a:t>
            </a:r>
            <a:r>
              <a:rPr lang="en-US" sz="1400" b="1" dirty="0"/>
              <a:t>:</a:t>
            </a:r>
            <a:r>
              <a:rPr lang="en-US" sz="1400" dirty="0"/>
              <a:t> </a:t>
            </a:r>
          </a:p>
          <a:p>
            <a:r>
              <a:rPr lang="en-US" sz="1400" b="1" dirty="0">
                <a:solidFill>
                  <a:srgbClr val="0000CC"/>
                </a:solidFill>
                <a:latin typeface="Symbol" pitchFamily="18" charset="2"/>
              </a:rPr>
              <a:t>·</a:t>
            </a:r>
            <a:r>
              <a:rPr lang="en-US" sz="1400" b="1" dirty="0">
                <a:solidFill>
                  <a:srgbClr val="FF0000"/>
                </a:solidFill>
                <a:latin typeface="Symbol" pitchFamily="18" charset="2"/>
              </a:rPr>
              <a:t> </a:t>
            </a:r>
            <a:r>
              <a:rPr lang="en-US" sz="1400" b="1" dirty="0">
                <a:latin typeface="Symbol" pitchFamily="18" charset="2"/>
              </a:rPr>
              <a:t>-</a:t>
            </a:r>
            <a:r>
              <a:rPr lang="en-US" sz="1400" b="1" dirty="0">
                <a:solidFill>
                  <a:srgbClr val="FF0000"/>
                </a:solidFill>
                <a:latin typeface="Symbol" pitchFamily="18" charset="2"/>
              </a:rPr>
              <a:t> </a:t>
            </a:r>
            <a:r>
              <a:rPr lang="en-US" sz="1400" b="1" dirty="0"/>
              <a:t>MAMI-B   </a:t>
            </a:r>
            <a:r>
              <a:rPr lang="en-US" sz="1400" dirty="0"/>
              <a:t>for   </a:t>
            </a:r>
            <a:r>
              <a:rPr lang="en-US" sz="1600" b="1" dirty="0" err="1">
                <a:solidFill>
                  <a:srgbClr val="0000CC"/>
                </a:solidFill>
                <a:latin typeface="Symbol" pitchFamily="18" charset="2"/>
              </a:rPr>
              <a:t>g</a:t>
            </a:r>
            <a:r>
              <a:rPr lang="en-US" sz="1600" b="1" dirty="0" err="1">
                <a:solidFill>
                  <a:srgbClr val="0000CC"/>
                </a:solidFill>
              </a:rPr>
              <a:t>n</a:t>
            </a:r>
            <a:r>
              <a:rPr lang="en-US" sz="1600" b="1" dirty="0" err="1">
                <a:solidFill>
                  <a:srgbClr val="0033CC"/>
                </a:solidFill>
                <a:latin typeface="Freestyle Script" pitchFamily="66" charset="0"/>
                <a:sym typeface="Wingdings" pitchFamily="2" charset="2"/>
              </a:rPr>
              <a:t>→</a:t>
            </a:r>
            <a:r>
              <a:rPr lang="en-US" sz="1600" b="1" dirty="0" err="1">
                <a:solidFill>
                  <a:srgbClr val="0000CC"/>
                </a:solidFill>
                <a:latin typeface="Symbol" pitchFamily="18" charset="2"/>
                <a:sym typeface="Wingdings" pitchFamily="2" charset="2"/>
              </a:rPr>
              <a:t>p</a:t>
            </a:r>
            <a:r>
              <a:rPr lang="en-US" sz="1600" b="1" baseline="30000" dirty="0" err="1">
                <a:solidFill>
                  <a:srgbClr val="0000FF"/>
                </a:solidFill>
              </a:rPr>
              <a:t>−</a:t>
            </a:r>
            <a:r>
              <a:rPr lang="en-US" sz="1600" b="1" dirty="0" err="1">
                <a:solidFill>
                  <a:srgbClr val="0000CC"/>
                </a:solidFill>
                <a:sym typeface="Wingdings" pitchFamily="2" charset="2"/>
              </a:rPr>
              <a:t>p</a:t>
            </a:r>
            <a:r>
              <a:rPr lang="en-US" sz="1600" b="1" dirty="0">
                <a:solidFill>
                  <a:srgbClr val="0000CC"/>
                </a:solidFill>
                <a:sym typeface="Wingdings" pitchFamily="2" charset="2"/>
              </a:rPr>
              <a:t>    </a:t>
            </a:r>
            <a:r>
              <a:rPr lang="en-US" sz="1600" b="1" dirty="0">
                <a:sym typeface="Wingdings" pitchFamily="2" charset="2"/>
              </a:rPr>
              <a:t>sys=</a:t>
            </a:r>
            <a:r>
              <a:rPr lang="en-US" sz="1600" b="1" dirty="0">
                <a:solidFill>
                  <a:srgbClr val="0000FF"/>
                </a:solidFill>
                <a:sym typeface="Wingdings" pitchFamily="2" charset="2"/>
              </a:rPr>
              <a:t>2</a:t>
            </a:r>
            <a:r>
              <a:rPr lang="en-US" sz="1600" b="1" dirty="0">
                <a:sym typeface="Wingdings" pitchFamily="2" charset="2"/>
              </a:rPr>
              <a:t>%</a:t>
            </a:r>
          </a:p>
          <a:p>
            <a:endParaRPr lang="en-US" sz="1600" b="1" dirty="0">
              <a:solidFill>
                <a:srgbClr val="0000CC"/>
              </a:solidFill>
              <a:sym typeface="Wingdings" pitchFamily="2" charset="2"/>
            </a:endParaRPr>
          </a:p>
          <a:p>
            <a:r>
              <a:rPr lang="en-US" sz="1200" b="1" dirty="0">
                <a:solidFill>
                  <a:srgbClr val="FF0000"/>
                </a:solidFill>
                <a:effectLst>
                  <a:outerShdw blurRad="38100" dist="38100" dir="2700000" algn="tl">
                    <a:srgbClr val="000000">
                      <a:alpha val="43137"/>
                    </a:srgbClr>
                  </a:outerShdw>
                </a:effectLst>
                <a:latin typeface="Symbol" pitchFamily="18" charset="2"/>
              </a:rPr>
              <a:t>D</a:t>
            </a:r>
            <a:r>
              <a:rPr lang="en-US" sz="1400" b="1" dirty="0">
                <a:latin typeface="Symbol" pitchFamily="18" charset="2"/>
              </a:rPr>
              <a:t> - </a:t>
            </a:r>
            <a:r>
              <a:rPr lang="en-US" sz="1400" b="1" dirty="0"/>
              <a:t>CB@BNL</a:t>
            </a:r>
            <a:r>
              <a:rPr lang="en-US" sz="1400" dirty="0"/>
              <a:t>  for   </a:t>
            </a:r>
            <a:r>
              <a:rPr lang="en-US" sz="1600" b="1" dirty="0" err="1">
                <a:solidFill>
                  <a:srgbClr val="FF0000"/>
                </a:solidFill>
                <a:latin typeface="Symbol" pitchFamily="18" charset="2"/>
              </a:rPr>
              <a:t>p</a:t>
            </a:r>
            <a:r>
              <a:rPr lang="en-US" sz="1600" b="1" baseline="30000" dirty="0" err="1">
                <a:solidFill>
                  <a:srgbClr val="FF0000"/>
                </a:solidFill>
              </a:rPr>
              <a:t>−</a:t>
            </a:r>
            <a:r>
              <a:rPr lang="en-US" sz="1600" b="1" dirty="0" err="1">
                <a:solidFill>
                  <a:srgbClr val="FF0000"/>
                </a:solidFill>
              </a:rPr>
              <a:t>p</a:t>
            </a:r>
            <a:r>
              <a:rPr lang="en-US" sz="1600" b="1" dirty="0" err="1">
                <a:solidFill>
                  <a:srgbClr val="FF0000"/>
                </a:solidFill>
                <a:latin typeface="Freestyle Script" pitchFamily="66" charset="0"/>
                <a:sym typeface="Wingdings" pitchFamily="2" charset="2"/>
              </a:rPr>
              <a:t>→</a:t>
            </a:r>
            <a:r>
              <a:rPr lang="en-US" sz="1600" b="1" dirty="0" err="1">
                <a:solidFill>
                  <a:srgbClr val="FF0000"/>
                </a:solidFill>
                <a:sym typeface="Wingdings" pitchFamily="2" charset="2"/>
              </a:rPr>
              <a:t>n</a:t>
            </a:r>
            <a:r>
              <a:rPr lang="en-US" sz="1600" b="1" dirty="0" err="1">
                <a:solidFill>
                  <a:srgbClr val="FF0000"/>
                </a:solidFill>
                <a:latin typeface="Symbol" pitchFamily="18" charset="2"/>
                <a:sym typeface="Wingdings" pitchFamily="2" charset="2"/>
              </a:rPr>
              <a:t>g</a:t>
            </a:r>
            <a:r>
              <a:rPr lang="en-US" sz="1600" b="1" dirty="0">
                <a:solidFill>
                  <a:srgbClr val="FF0000"/>
                </a:solidFill>
                <a:latin typeface="Symbol" pitchFamily="18" charset="2"/>
                <a:sym typeface="Wingdings" pitchFamily="2" charset="2"/>
              </a:rPr>
              <a:t>    </a:t>
            </a:r>
            <a:r>
              <a:rPr lang="en-US" sz="1600" b="1" dirty="0">
                <a:sym typeface="Wingdings" pitchFamily="2" charset="2"/>
              </a:rPr>
              <a:t>sys=</a:t>
            </a:r>
            <a:r>
              <a:rPr lang="en-US" sz="1600" b="1" dirty="0">
                <a:solidFill>
                  <a:srgbClr val="FF0000"/>
                </a:solidFill>
                <a:sym typeface="Wingdings" pitchFamily="2" charset="2"/>
              </a:rPr>
              <a:t>5</a:t>
            </a:r>
            <a:r>
              <a:rPr lang="en-US" sz="1600" b="1" dirty="0">
                <a:sym typeface="Wingdings" pitchFamily="2" charset="2"/>
              </a:rPr>
              <a:t>%</a:t>
            </a:r>
            <a:endParaRPr lang="en-US" sz="1600" dirty="0"/>
          </a:p>
          <a:p>
            <a:endParaRPr lang="en-US" sz="1400" b="1" dirty="0"/>
          </a:p>
          <a:p>
            <a:r>
              <a:rPr lang="en-US" sz="1400" b="1" dirty="0"/>
              <a:t>o</a:t>
            </a:r>
            <a:r>
              <a:rPr lang="en-US" sz="1400" dirty="0"/>
              <a:t>  </a:t>
            </a:r>
            <a:r>
              <a:rPr lang="en-US" sz="1400" b="1" dirty="0">
                <a:latin typeface="Symbol" pitchFamily="18" charset="2"/>
              </a:rPr>
              <a:t>-</a:t>
            </a:r>
            <a:r>
              <a:rPr lang="en-US" sz="1400" dirty="0"/>
              <a:t> </a:t>
            </a:r>
            <a:r>
              <a:rPr lang="en-US" sz="1400" b="1" dirty="0"/>
              <a:t>TRIUMF</a:t>
            </a:r>
            <a:r>
              <a:rPr lang="en-US" sz="1400" dirty="0"/>
              <a:t>, </a:t>
            </a:r>
            <a:r>
              <a:rPr lang="en-US" sz="1400" b="1" dirty="0"/>
              <a:t>CERN</a:t>
            </a:r>
            <a:r>
              <a:rPr lang="en-US" sz="1400" dirty="0"/>
              <a:t>, </a:t>
            </a:r>
            <a:r>
              <a:rPr lang="en-US" sz="1400" b="1" dirty="0"/>
              <a:t>LBL</a:t>
            </a:r>
            <a:r>
              <a:rPr lang="en-US" sz="1400" dirty="0"/>
              <a:t>, </a:t>
            </a:r>
            <a:r>
              <a:rPr lang="en-US" sz="1400" b="1" dirty="0"/>
              <a:t>LAMPF</a:t>
            </a:r>
            <a:r>
              <a:rPr lang="en-US" sz="1400" dirty="0"/>
              <a:t> for </a:t>
            </a:r>
            <a:r>
              <a:rPr lang="en-US" sz="1600" b="1" dirty="0" err="1">
                <a:latin typeface="Symbol" pitchFamily="18" charset="2"/>
              </a:rPr>
              <a:t>p</a:t>
            </a:r>
            <a:r>
              <a:rPr lang="en-US" sz="1600" b="1" baseline="30000" dirty="0" err="1">
                <a:solidFill>
                  <a:srgbClr val="000000"/>
                </a:solidFill>
              </a:rPr>
              <a:t>−</a:t>
            </a:r>
            <a:r>
              <a:rPr lang="en-US" sz="1600" b="1" dirty="0" err="1"/>
              <a:t>p</a:t>
            </a:r>
            <a:r>
              <a:rPr lang="en-US" sz="1600" b="1" dirty="0" err="1">
                <a:latin typeface="Freestyle Script" pitchFamily="66" charset="0"/>
                <a:sym typeface="Wingdings" pitchFamily="2" charset="2"/>
              </a:rPr>
              <a:t>→</a:t>
            </a:r>
            <a:r>
              <a:rPr lang="en-US" sz="1600" b="1" dirty="0" err="1">
                <a:sym typeface="Wingdings" pitchFamily="2" charset="2"/>
              </a:rPr>
              <a:t>n</a:t>
            </a:r>
            <a:r>
              <a:rPr lang="en-US" sz="1600" b="1" dirty="0" err="1">
                <a:latin typeface="Symbol" pitchFamily="18" charset="2"/>
                <a:sym typeface="Wingdings" pitchFamily="2" charset="2"/>
              </a:rPr>
              <a:t>g</a:t>
            </a:r>
            <a:endParaRPr lang="en-US" sz="1600" b="1" dirty="0">
              <a:latin typeface="Symbol" pitchFamily="18" charset="2"/>
            </a:endParaRPr>
          </a:p>
        </p:txBody>
      </p:sp>
      <p:sp>
        <p:nvSpPr>
          <p:cNvPr id="17" name="TextBox 16"/>
          <p:cNvSpPr txBox="1"/>
          <p:nvPr/>
        </p:nvSpPr>
        <p:spPr>
          <a:xfrm>
            <a:off x="7696200" y="2514600"/>
            <a:ext cx="864083" cy="646331"/>
          </a:xfrm>
          <a:prstGeom prst="rect">
            <a:avLst/>
          </a:prstGeom>
          <a:noFill/>
          <a:ln>
            <a:solidFill>
              <a:srgbClr val="0000FF"/>
            </a:solidFill>
          </a:ln>
        </p:spPr>
        <p:txBody>
          <a:bodyPr wrap="none" rtlCol="0">
            <a:spAutoFit/>
          </a:bodyPr>
          <a:lstStyle/>
          <a:p>
            <a:r>
              <a:rPr lang="en-US" sz="1200" b="1" dirty="0">
                <a:solidFill>
                  <a:srgbClr val="FF0000"/>
                </a:solidFill>
              </a:rPr>
              <a:t>SAID-PE12</a:t>
            </a:r>
          </a:p>
          <a:p>
            <a:r>
              <a:rPr lang="en-US" sz="1200" b="1" dirty="0">
                <a:solidFill>
                  <a:srgbClr val="0000CC"/>
                </a:solidFill>
              </a:rPr>
              <a:t>SAID-SN11</a:t>
            </a:r>
          </a:p>
          <a:p>
            <a:r>
              <a:rPr lang="en-US" sz="1200" b="1" dirty="0"/>
              <a:t>MAID07</a:t>
            </a:r>
          </a:p>
        </p:txBody>
      </p:sp>
      <p:sp>
        <p:nvSpPr>
          <p:cNvPr id="21" name="Rectangle 20"/>
          <p:cNvSpPr/>
          <p:nvPr/>
        </p:nvSpPr>
        <p:spPr>
          <a:xfrm>
            <a:off x="1752600" y="1219200"/>
            <a:ext cx="5181600" cy="646331"/>
          </a:xfrm>
          <a:prstGeom prst="rect">
            <a:avLst/>
          </a:prstGeom>
          <a:solidFill>
            <a:schemeClr val="accent1">
              <a:lumMod val="20000"/>
              <a:lumOff val="80000"/>
            </a:schemeClr>
          </a:solidFill>
          <a:ln>
            <a:solidFill>
              <a:schemeClr val="bg1"/>
            </a:solidFill>
          </a:ln>
        </p:spPr>
        <p:txBody>
          <a:bodyPr wrap="square">
            <a:spAutoFit/>
          </a:bodyPr>
          <a:lstStyle/>
          <a:p>
            <a:r>
              <a:rPr lang="en-US" sz="1600" dirty="0">
                <a:solidFill>
                  <a:srgbClr val="FF0000"/>
                </a:solidFill>
                <a:latin typeface="Symbol" pitchFamily="18" charset="2"/>
              </a:rPr>
              <a:t>· </a:t>
            </a:r>
            <a:r>
              <a:rPr lang="en-US" sz="1600" b="1" dirty="0"/>
              <a:t>MAMI-B</a:t>
            </a:r>
            <a:r>
              <a:rPr lang="en-US" sz="1600" dirty="0"/>
              <a:t> data for </a:t>
            </a:r>
            <a:r>
              <a:rPr lang="en-US" b="1" dirty="0" err="1">
                <a:solidFill>
                  <a:srgbClr val="0000CC"/>
                </a:solidFill>
                <a:latin typeface="Symbol" pitchFamily="18" charset="2"/>
              </a:rPr>
              <a:t>g</a:t>
            </a:r>
            <a:r>
              <a:rPr lang="en-US" b="1" dirty="0" err="1">
                <a:solidFill>
                  <a:srgbClr val="0000CC"/>
                </a:solidFill>
              </a:rPr>
              <a:t>n</a:t>
            </a:r>
            <a:r>
              <a:rPr lang="en-US" b="1" dirty="0" err="1">
                <a:solidFill>
                  <a:srgbClr val="0033CC"/>
                </a:solidFill>
                <a:effectLst>
                  <a:outerShdw blurRad="38100" dist="38100" dir="2700000" algn="tl">
                    <a:srgbClr val="000000">
                      <a:alpha val="43137"/>
                    </a:srgbClr>
                  </a:outerShdw>
                </a:effectLst>
                <a:latin typeface="Freestyle Script" pitchFamily="66" charset="0"/>
                <a:sym typeface="Wingdings" pitchFamily="2" charset="2"/>
              </a:rPr>
              <a:t>→</a:t>
            </a:r>
            <a:r>
              <a:rPr lang="en-US" b="1" dirty="0" err="1">
                <a:solidFill>
                  <a:srgbClr val="0000CC"/>
                </a:solidFill>
                <a:latin typeface="Symbol" pitchFamily="18" charset="2"/>
              </a:rPr>
              <a:t>p</a:t>
            </a:r>
            <a:r>
              <a:rPr lang="en-US" b="1" baseline="30000" dirty="0" err="1">
                <a:solidFill>
                  <a:srgbClr val="0000CC"/>
                </a:solidFill>
                <a:latin typeface="Comic Sans MS" pitchFamily="66" charset="0"/>
              </a:rPr>
              <a:t>-</a:t>
            </a:r>
            <a:r>
              <a:rPr lang="en-US" b="1" dirty="0" err="1">
                <a:solidFill>
                  <a:srgbClr val="0000CC"/>
                </a:solidFill>
              </a:rPr>
              <a:t>p</a:t>
            </a:r>
            <a:r>
              <a:rPr lang="en-US" b="1" dirty="0">
                <a:solidFill>
                  <a:srgbClr val="0000CC"/>
                </a:solidFill>
              </a:rPr>
              <a:t> </a:t>
            </a:r>
            <a:r>
              <a:rPr lang="en-US" dirty="0"/>
              <a:t> </a:t>
            </a:r>
            <a:r>
              <a:rPr lang="en-US" sz="1600" dirty="0"/>
              <a:t>(including </a:t>
            </a:r>
            <a:r>
              <a:rPr lang="en-US" sz="1600" b="1" dirty="0">
                <a:solidFill>
                  <a:srgbClr val="00B800"/>
                </a:solidFill>
              </a:rPr>
              <a:t>FSI</a:t>
            </a:r>
            <a:r>
              <a:rPr lang="en-US" sz="1600" dirty="0"/>
              <a:t> corrections) &amp; </a:t>
            </a:r>
          </a:p>
          <a:p>
            <a:r>
              <a:rPr lang="en-US" sz="1600" dirty="0"/>
              <a:t>   previous hadronic data for</a:t>
            </a:r>
            <a:r>
              <a:rPr lang="en-US" sz="1600" b="1" dirty="0">
                <a:solidFill>
                  <a:srgbClr val="0000CC"/>
                </a:solidFill>
                <a:latin typeface="Symbol" pitchFamily="18" charset="2"/>
              </a:rPr>
              <a:t> </a:t>
            </a:r>
            <a:r>
              <a:rPr lang="en-US" b="1" dirty="0">
                <a:solidFill>
                  <a:srgbClr val="0000CC"/>
                </a:solidFill>
                <a:latin typeface="Symbol" pitchFamily="18" charset="2"/>
              </a:rPr>
              <a:t>p</a:t>
            </a:r>
            <a:r>
              <a:rPr lang="en-US" b="1" baseline="30000" dirty="0">
                <a:solidFill>
                  <a:srgbClr val="0000CC"/>
                </a:solidFill>
                <a:latin typeface="Comic Sans MS" pitchFamily="66" charset="0"/>
              </a:rPr>
              <a:t>-</a:t>
            </a:r>
            <a:r>
              <a:rPr lang="en-US" b="1" dirty="0" err="1">
                <a:solidFill>
                  <a:srgbClr val="0000CC"/>
                </a:solidFill>
              </a:rPr>
              <a:t>p</a:t>
            </a:r>
            <a:r>
              <a:rPr lang="en-US" b="1" dirty="0" err="1">
                <a:solidFill>
                  <a:srgbClr val="0033CC"/>
                </a:solidFill>
                <a:effectLst>
                  <a:outerShdw blurRad="38100" dist="38100" dir="2700000" algn="tl">
                    <a:srgbClr val="000000">
                      <a:alpha val="43137"/>
                    </a:srgbClr>
                  </a:outerShdw>
                </a:effectLst>
                <a:latin typeface="Freestyle Script" pitchFamily="66" charset="0"/>
                <a:sym typeface="Wingdings" pitchFamily="2" charset="2"/>
              </a:rPr>
              <a:t>→</a:t>
            </a:r>
            <a:r>
              <a:rPr lang="en-US" b="1" dirty="0" err="1">
                <a:solidFill>
                  <a:srgbClr val="0000CC"/>
                </a:solidFill>
              </a:rPr>
              <a:t>n</a:t>
            </a:r>
            <a:r>
              <a:rPr lang="en-US" b="1" dirty="0" err="1">
                <a:solidFill>
                  <a:srgbClr val="0000CC"/>
                </a:solidFill>
                <a:latin typeface="Symbol" pitchFamily="18" charset="2"/>
              </a:rPr>
              <a:t>g</a:t>
            </a:r>
            <a:r>
              <a:rPr lang="en-US" b="1" dirty="0">
                <a:solidFill>
                  <a:srgbClr val="0000CC"/>
                </a:solidFill>
                <a:latin typeface="Symbol" pitchFamily="18" charset="2"/>
              </a:rPr>
              <a:t> </a:t>
            </a:r>
            <a:r>
              <a:rPr lang="en-US" sz="1600" dirty="0">
                <a:solidFill>
                  <a:schemeClr val="tx1">
                    <a:lumMod val="95000"/>
                    <a:lumOff val="5000"/>
                  </a:schemeClr>
                </a:solidFill>
              </a:rPr>
              <a:t>appear to </a:t>
            </a:r>
            <a:r>
              <a:rPr lang="en-US" sz="1600" b="1" dirty="0">
                <a:solidFill>
                  <a:srgbClr val="FF0000"/>
                </a:solidFill>
              </a:rPr>
              <a:t>agree well</a:t>
            </a:r>
            <a:r>
              <a:rPr lang="en-US" sz="1600" dirty="0">
                <a:solidFill>
                  <a:schemeClr val="tx1">
                    <a:lumMod val="95000"/>
                    <a:lumOff val="5000"/>
                  </a:schemeClr>
                </a:solidFill>
              </a:rPr>
              <a:t>. </a:t>
            </a:r>
          </a:p>
        </p:txBody>
      </p:sp>
      <p:sp>
        <p:nvSpPr>
          <p:cNvPr id="22" name="Rounded Rectangle 21"/>
          <p:cNvSpPr/>
          <p:nvPr/>
        </p:nvSpPr>
        <p:spPr>
          <a:xfrm>
            <a:off x="1752599" y="1219200"/>
            <a:ext cx="5197475" cy="65576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475377" y="6144325"/>
            <a:ext cx="2982823" cy="276999"/>
          </a:xfrm>
          <a:prstGeom prst="rect">
            <a:avLst/>
          </a:prstGeom>
          <a:ln>
            <a:solidFill>
              <a:schemeClr val="bg1"/>
            </a:solidFill>
          </a:ln>
        </p:spPr>
        <p:txBody>
          <a:bodyPr wrap="square">
            <a:spAutoFit/>
          </a:bodyPr>
          <a:lstStyle/>
          <a:p>
            <a:pPr algn="r"/>
            <a:r>
              <a:rPr lang="en-US" sz="1000" b="1" dirty="0">
                <a:highlight>
                  <a:srgbClr val="FFFF00"/>
                </a:highlight>
              </a:rPr>
              <a:t> </a:t>
            </a:r>
            <a:r>
              <a:rPr lang="en-US" sz="1200" dirty="0">
                <a:highlight>
                  <a:srgbClr val="FFFF00"/>
                </a:highlight>
              </a:rPr>
              <a:t>A. </a:t>
            </a:r>
            <a:r>
              <a:rPr lang="en-US" sz="1200" dirty="0" err="1">
                <a:highlight>
                  <a:srgbClr val="FFFF00"/>
                </a:highlight>
              </a:rPr>
              <a:t>Shafi</a:t>
            </a:r>
            <a:r>
              <a:rPr lang="en-US" sz="1200" dirty="0">
                <a:highlight>
                  <a:srgbClr val="FFFF00"/>
                </a:highlight>
              </a:rPr>
              <a:t> </a:t>
            </a:r>
            <a:r>
              <a:rPr lang="en-US" sz="1200" i="1" dirty="0">
                <a:highlight>
                  <a:srgbClr val="FFFF00"/>
                </a:highlight>
              </a:rPr>
              <a:t>et al,</a:t>
            </a:r>
            <a:r>
              <a:rPr lang="en-US" sz="1200" dirty="0">
                <a:highlight>
                  <a:srgbClr val="FFFF00"/>
                </a:highlight>
              </a:rPr>
              <a:t> Phys Rev C </a:t>
            </a:r>
            <a:r>
              <a:rPr lang="en-US" sz="1200" b="1" dirty="0">
                <a:highlight>
                  <a:srgbClr val="FFFF00"/>
                </a:highlight>
              </a:rPr>
              <a:t>70</a:t>
            </a:r>
            <a:r>
              <a:rPr lang="en-US" sz="1200" dirty="0">
                <a:highlight>
                  <a:srgbClr val="FFFF00"/>
                </a:highlight>
              </a:rPr>
              <a:t>, 035204 (2004) </a:t>
            </a:r>
          </a:p>
        </p:txBody>
      </p:sp>
      <p:sp>
        <p:nvSpPr>
          <p:cNvPr id="24" name="Oval 23"/>
          <p:cNvSpPr/>
          <p:nvPr/>
        </p:nvSpPr>
        <p:spPr>
          <a:xfrm rot="16200000">
            <a:off x="1981200" y="2438400"/>
            <a:ext cx="228600" cy="685800"/>
          </a:xfrm>
          <a:prstGeom prst="ellipse">
            <a:avLst/>
          </a:prstGeom>
          <a:noFill/>
          <a:ln>
            <a:solidFill>
              <a:srgbClr val="00A29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26" name="Oval 25"/>
          <p:cNvSpPr/>
          <p:nvPr/>
        </p:nvSpPr>
        <p:spPr>
          <a:xfrm rot="16200000">
            <a:off x="3771900" y="4533900"/>
            <a:ext cx="304800" cy="685800"/>
          </a:xfrm>
          <a:prstGeom prst="ellipse">
            <a:avLst/>
          </a:prstGeom>
          <a:noFill/>
          <a:ln>
            <a:solidFill>
              <a:srgbClr val="00A29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pic>
        <p:nvPicPr>
          <p:cNvPr id="665605" name="Picture 5" descr="C:\Users\Igor\Documents\Desktop\a2logo_light.png"/>
          <p:cNvPicPr>
            <a:picLocks noChangeAspect="1" noChangeArrowheads="1"/>
          </p:cNvPicPr>
          <p:nvPr/>
        </p:nvPicPr>
        <p:blipFill>
          <a:blip r:embed="rId4" cstate="print">
            <a:lum bright="-4000" contrast="23000"/>
          </a:blip>
          <a:srcRect/>
          <a:stretch>
            <a:fillRect/>
          </a:stretch>
        </p:blipFill>
        <p:spPr bwMode="auto">
          <a:xfrm>
            <a:off x="0" y="18507"/>
            <a:ext cx="1158572" cy="762000"/>
          </a:xfrm>
          <a:prstGeom prst="rect">
            <a:avLst/>
          </a:prstGeom>
          <a:noFill/>
        </p:spPr>
      </p:pic>
      <p:sp>
        <p:nvSpPr>
          <p:cNvPr id="27" name="Flowchart: Punched Tape 26"/>
          <p:cNvSpPr/>
          <p:nvPr/>
        </p:nvSpPr>
        <p:spPr>
          <a:xfrm>
            <a:off x="7594841" y="3424011"/>
            <a:ext cx="1066800" cy="381000"/>
          </a:xfrm>
          <a:prstGeom prst="flowChartPunchedTape">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effectLst>
                  <a:outerShdw blurRad="38100" dist="38100" dir="2700000" algn="tl">
                    <a:srgbClr val="000000">
                      <a:alpha val="43137"/>
                    </a:srgbClr>
                  </a:outerShdw>
                </a:effectLst>
                <a:latin typeface="Monotype Corsiva" pitchFamily="66" charset="0"/>
              </a:rPr>
              <a:t>FSI </a:t>
            </a:r>
            <a:r>
              <a:rPr lang="en-US" sz="1400" b="1" dirty="0">
                <a:solidFill>
                  <a:srgbClr val="002060"/>
                </a:solidFill>
                <a:latin typeface="Monotype Corsiva" pitchFamily="66" charset="0"/>
              </a:rPr>
              <a:t>included</a:t>
            </a:r>
          </a:p>
        </p:txBody>
      </p:sp>
      <p:sp>
        <p:nvSpPr>
          <p:cNvPr id="30" name="TextBox 29"/>
          <p:cNvSpPr txBox="1"/>
          <p:nvPr/>
        </p:nvSpPr>
        <p:spPr>
          <a:xfrm>
            <a:off x="4343400" y="5334000"/>
            <a:ext cx="288002" cy="923330"/>
          </a:xfrm>
          <a:prstGeom prst="rect">
            <a:avLst/>
          </a:prstGeom>
          <a:noFill/>
          <a:ln>
            <a:solidFill>
              <a:schemeClr val="bg1"/>
            </a:solidFill>
          </a:ln>
        </p:spPr>
        <p:txBody>
          <a:bodyPr wrap="square" rtlCol="0">
            <a:spAutoFit/>
          </a:bodyPr>
          <a:lstStyle/>
          <a:p>
            <a:r>
              <a:rPr lang="en-US" sz="5400" b="1" dirty="0">
                <a:solidFill>
                  <a:srgbClr val="CC00CC"/>
                </a:solidFill>
                <a:latin typeface="French Script MT" pitchFamily="66" charset="0"/>
              </a:rPr>
              <a:t>{</a:t>
            </a:r>
          </a:p>
        </p:txBody>
      </p:sp>
      <p:sp>
        <p:nvSpPr>
          <p:cNvPr id="28" name="Line 16"/>
          <p:cNvSpPr>
            <a:spLocks noChangeShapeType="1"/>
          </p:cNvSpPr>
          <p:nvPr/>
        </p:nvSpPr>
        <p:spPr bwMode="auto">
          <a:xfrm flipV="1">
            <a:off x="3762108" y="5830667"/>
            <a:ext cx="772877" cy="262984"/>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a:p>
        </p:txBody>
      </p:sp>
      <p:sp>
        <p:nvSpPr>
          <p:cNvPr id="31" name="Rectangle 30"/>
          <p:cNvSpPr/>
          <p:nvPr/>
        </p:nvSpPr>
        <p:spPr>
          <a:xfrm>
            <a:off x="5475377" y="5649816"/>
            <a:ext cx="2982823" cy="276999"/>
          </a:xfrm>
          <a:prstGeom prst="rect">
            <a:avLst/>
          </a:prstGeom>
          <a:ln>
            <a:solidFill>
              <a:schemeClr val="bg1"/>
            </a:solidFill>
          </a:ln>
        </p:spPr>
        <p:txBody>
          <a:bodyPr wrap="square">
            <a:spAutoFit/>
          </a:bodyPr>
          <a:lstStyle/>
          <a:p>
            <a:pPr algn="r"/>
            <a:r>
              <a:rPr lang="en-US" sz="1200" dirty="0">
                <a:highlight>
                  <a:srgbClr val="FFFF00"/>
                </a:highlight>
              </a:rPr>
              <a:t> J. Ahrens </a:t>
            </a:r>
            <a:r>
              <a:rPr lang="en-US" sz="1200" i="1" dirty="0">
                <a:highlight>
                  <a:srgbClr val="FFFF00"/>
                </a:highlight>
              </a:rPr>
              <a:t>et al, </a:t>
            </a:r>
            <a:r>
              <a:rPr lang="en-US" sz="1200" dirty="0" err="1">
                <a:highlight>
                  <a:srgbClr val="FFFF00"/>
                </a:highlight>
              </a:rPr>
              <a:t>Eur</a:t>
            </a:r>
            <a:r>
              <a:rPr lang="en-US" sz="1200" dirty="0">
                <a:highlight>
                  <a:srgbClr val="FFFF00"/>
                </a:highlight>
              </a:rPr>
              <a:t> Phys J A </a:t>
            </a:r>
            <a:r>
              <a:rPr lang="en-US" sz="1200" b="1" dirty="0">
                <a:highlight>
                  <a:srgbClr val="FFFF00"/>
                </a:highlight>
              </a:rPr>
              <a:t>44</a:t>
            </a:r>
            <a:r>
              <a:rPr lang="en-US" sz="1200" dirty="0">
                <a:highlight>
                  <a:srgbClr val="FFFF00"/>
                </a:highlight>
              </a:rPr>
              <a:t>, 189 (2010) </a:t>
            </a:r>
          </a:p>
        </p:txBody>
      </p:sp>
      <p:sp>
        <p:nvSpPr>
          <p:cNvPr id="25" name="TextBox 24"/>
          <p:cNvSpPr txBox="1"/>
          <p:nvPr/>
        </p:nvSpPr>
        <p:spPr>
          <a:xfrm>
            <a:off x="1399289" y="5909460"/>
            <a:ext cx="2653290" cy="338554"/>
          </a:xfrm>
          <a:prstGeom prst="rect">
            <a:avLst/>
          </a:prstGeom>
          <a:solidFill>
            <a:schemeClr val="accent4">
              <a:lumMod val="40000"/>
              <a:lumOff val="60000"/>
            </a:schemeClr>
          </a:solidFill>
        </p:spPr>
        <p:txBody>
          <a:bodyPr wrap="none" rtlCol="0">
            <a:spAutoFit/>
          </a:bodyPr>
          <a:lstStyle/>
          <a:p>
            <a:r>
              <a:rPr lang="en-US" sz="1600" b="1" dirty="0">
                <a:solidFill>
                  <a:srgbClr val="0000CC"/>
                </a:solidFill>
                <a:latin typeface="Symbol" pitchFamily="18" charset="2"/>
              </a:rPr>
              <a:t>· </a:t>
            </a:r>
            <a:r>
              <a:rPr lang="en-US" sz="1600" b="1" dirty="0">
                <a:solidFill>
                  <a:srgbClr val="FF0000"/>
                </a:solidFill>
                <a:latin typeface="Monotype Corsiva" pitchFamily="66" charset="0"/>
              </a:rPr>
              <a:t>T</a:t>
            </a:r>
            <a:r>
              <a:rPr lang="en-US" sz="1600" dirty="0">
                <a:latin typeface="Monotype Corsiva" pitchFamily="66" charset="0"/>
              </a:rPr>
              <a:t>-invariance is good as </a:t>
            </a:r>
            <a:r>
              <a:rPr lang="en-US" sz="1600" b="1" dirty="0">
                <a:solidFill>
                  <a:srgbClr val="FF0000"/>
                </a:solidFill>
                <a:latin typeface="Monotype Corsiva" pitchFamily="66" charset="0"/>
              </a:rPr>
              <a:t>2 </a:t>
            </a:r>
            <a:r>
              <a:rPr lang="en-US" sz="1600" dirty="0">
                <a:latin typeface="Monotype Corsiva" pitchFamily="66" charset="0"/>
              </a:rPr>
              <a:t>x</a:t>
            </a:r>
            <a:r>
              <a:rPr lang="en-US" sz="1600" dirty="0">
                <a:solidFill>
                  <a:srgbClr val="FF0000"/>
                </a:solidFill>
                <a:latin typeface="Monotype Corsiva" pitchFamily="66" charset="0"/>
              </a:rPr>
              <a:t> </a:t>
            </a:r>
            <a:r>
              <a:rPr lang="en-US" sz="1600" b="1" dirty="0">
                <a:solidFill>
                  <a:srgbClr val="FF0000"/>
                </a:solidFill>
                <a:latin typeface="Monotype Corsiva" pitchFamily="66" charset="0"/>
              </a:rPr>
              <a:t>10</a:t>
            </a:r>
            <a:r>
              <a:rPr lang="en-US" sz="1600" b="1" baseline="30000" dirty="0">
                <a:solidFill>
                  <a:srgbClr val="FF0000"/>
                </a:solidFill>
                <a:latin typeface="Symbol" panose="05050102010706020507" pitchFamily="18" charset="2"/>
              </a:rPr>
              <a:t>-</a:t>
            </a:r>
            <a:r>
              <a:rPr lang="en-US" sz="1600" b="1" baseline="30000" dirty="0">
                <a:solidFill>
                  <a:srgbClr val="FF0000"/>
                </a:solidFill>
                <a:latin typeface="Monotype Corsiva" pitchFamily="66" charset="0"/>
              </a:rPr>
              <a:t>3</a:t>
            </a:r>
            <a:r>
              <a:rPr lang="en-US" sz="1600" b="1" dirty="0">
                <a:solidFill>
                  <a:srgbClr val="FF0000"/>
                </a:solidFill>
                <a:latin typeface="Monotype Corsiva" pitchFamily="66" charset="0"/>
              </a:rPr>
              <a:t> </a:t>
            </a:r>
            <a:endParaRPr lang="en-US" sz="1600" b="1" dirty="0">
              <a:latin typeface="Monotype Corsiva" pitchFamily="66" charset="0"/>
            </a:endParaRPr>
          </a:p>
        </p:txBody>
      </p:sp>
      <p:sp>
        <p:nvSpPr>
          <p:cNvPr id="32" name="TextBox 31">
            <a:extLst>
              <a:ext uri="{FF2B5EF4-FFF2-40B4-BE49-F238E27FC236}">
                <a16:creationId xmlns:a16="http://schemas.microsoft.com/office/drawing/2014/main" id="{F1289871-8C9B-4718-94F4-47F31BE493A8}"/>
              </a:ext>
            </a:extLst>
          </p:cNvPr>
          <p:cNvSpPr txBox="1"/>
          <p:nvPr/>
        </p:nvSpPr>
        <p:spPr>
          <a:xfrm>
            <a:off x="4724400" y="5211006"/>
            <a:ext cx="500727" cy="275393"/>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900" dirty="0"/>
          </a:p>
        </p:txBody>
      </p:sp>
    </p:spTree>
    <p:extLst>
      <p:ext uri="{BB962C8B-B14F-4D97-AF65-F5344CB8AC3E}">
        <p14:creationId xmlns:p14="http://schemas.microsoft.com/office/powerpoint/2010/main" val="3438870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510544" y="1040891"/>
            <a:ext cx="4419526" cy="5458247"/>
          </a:xfrm>
          <a:prstGeom prst="rect">
            <a:avLst/>
          </a:prstGeom>
        </p:spPr>
      </p:pic>
      <p:sp>
        <p:nvSpPr>
          <p:cNvPr id="2" name="Rectangle 1"/>
          <p:cNvSpPr/>
          <p:nvPr/>
        </p:nvSpPr>
        <p:spPr>
          <a:xfrm>
            <a:off x="1752600" y="15235"/>
            <a:ext cx="7435049" cy="707886"/>
          </a:xfrm>
          <a:prstGeom prst="rect">
            <a:avLst/>
          </a:prstGeom>
        </p:spPr>
        <p:txBody>
          <a:bodyPr wrap="none">
            <a:spAutoFit/>
          </a:bodyPr>
          <a:lstStyle/>
          <a:p>
            <a:pPr algn="ctr"/>
            <a:r>
              <a:rPr lang="de-DE" sz="4000" dirty="0">
                <a:solidFill>
                  <a:srgbClr val="0000FF"/>
                </a:solidFill>
                <a:latin typeface="Monotype Corsiva" pitchFamily="66" charset="0"/>
              </a:rPr>
              <a:t>CLAS g13 for </a:t>
            </a:r>
            <a:r>
              <a:rPr lang="en-US" sz="4000" i="1" dirty="0">
                <a:solidFill>
                  <a:srgbClr val="0000FF"/>
                </a:solidFill>
                <a:latin typeface="Symbol" pitchFamily="18" charset="2"/>
              </a:rPr>
              <a:t>g</a:t>
            </a:r>
            <a:r>
              <a:rPr lang="en-US" sz="4000" i="1" dirty="0">
                <a:solidFill>
                  <a:srgbClr val="0000FF"/>
                </a:solidFill>
                <a:latin typeface="Monotype Corsiva" pitchFamily="66" charset="0"/>
              </a:rPr>
              <a:t>n </a:t>
            </a:r>
            <a:r>
              <a:rPr lang="en-US" sz="4000" dirty="0">
                <a:solidFill>
                  <a:srgbClr val="0000FF"/>
                </a:solidFill>
                <a:latin typeface="Freestyle Script" pitchFamily="66" charset="0"/>
                <a:sym typeface="Wingdings" pitchFamily="2" charset="2"/>
              </a:rPr>
              <a:t>→</a:t>
            </a:r>
            <a:r>
              <a:rPr lang="de-DE" sz="4000" i="1" dirty="0">
                <a:solidFill>
                  <a:srgbClr val="0000FF"/>
                </a:solidFill>
                <a:latin typeface="Symbol" pitchFamily="18" charset="2"/>
              </a:rPr>
              <a:t>p</a:t>
            </a:r>
            <a:r>
              <a:rPr lang="en-US" sz="4000" b="1" baseline="30000" dirty="0">
                <a:solidFill>
                  <a:srgbClr val="0000FF"/>
                </a:solidFill>
              </a:rPr>
              <a:t>−</a:t>
            </a:r>
            <a:r>
              <a:rPr lang="de-DE" sz="4000" i="1" dirty="0">
                <a:solidFill>
                  <a:srgbClr val="0000FF"/>
                </a:solidFill>
                <a:latin typeface="Monotype Corsiva" pitchFamily="66" charset="0"/>
              </a:rPr>
              <a:t>p</a:t>
            </a:r>
            <a:r>
              <a:rPr lang="de-DE" sz="4000" dirty="0">
                <a:solidFill>
                  <a:srgbClr val="0000FF"/>
                </a:solidFill>
                <a:latin typeface="Freestyle Script" pitchFamily="66" charset="0"/>
              </a:rPr>
              <a:t> </a:t>
            </a:r>
            <a:r>
              <a:rPr lang="de-DE" sz="4000" dirty="0">
                <a:solidFill>
                  <a:srgbClr val="0000FF"/>
                </a:solidFill>
                <a:latin typeface="Monotype Corsiva" pitchFamily="66" charset="0"/>
              </a:rPr>
              <a:t>above 0.5 GeV</a:t>
            </a:r>
            <a:endParaRPr lang="en-US" sz="4000" dirty="0">
              <a:solidFill>
                <a:srgbClr val="0000FF"/>
              </a:solidFill>
            </a:endParaRPr>
          </a:p>
        </p:txBody>
      </p:sp>
      <p:sp>
        <p:nvSpPr>
          <p:cNvPr id="4" name="TextBox 3"/>
          <p:cNvSpPr txBox="1"/>
          <p:nvPr/>
        </p:nvSpPr>
        <p:spPr>
          <a:xfrm>
            <a:off x="6667655" y="1176071"/>
            <a:ext cx="1960793" cy="646331"/>
          </a:xfrm>
          <a:prstGeom prst="rect">
            <a:avLst/>
          </a:prstGeom>
          <a:noFill/>
        </p:spPr>
        <p:txBody>
          <a:bodyPr wrap="none" rtlCol="0">
            <a:spAutoFit/>
          </a:bodyPr>
          <a:lstStyle/>
          <a:p>
            <a:r>
              <a:rPr lang="en-US" b="1" dirty="0"/>
              <a:t>E</a:t>
            </a:r>
            <a:r>
              <a:rPr lang="en-US" dirty="0"/>
              <a:t> = </a:t>
            </a:r>
            <a:r>
              <a:rPr lang="en-US" b="1" dirty="0">
                <a:solidFill>
                  <a:srgbClr val="CC00CC"/>
                </a:solidFill>
              </a:rPr>
              <a:t>445</a:t>
            </a:r>
            <a:r>
              <a:rPr lang="en-US" dirty="0">
                <a:latin typeface="Symbol" panose="05050102010706020507" pitchFamily="18" charset="2"/>
              </a:rPr>
              <a:t>-</a:t>
            </a:r>
            <a:r>
              <a:rPr lang="en-US" b="1" dirty="0">
                <a:solidFill>
                  <a:srgbClr val="CC00CC"/>
                </a:solidFill>
              </a:rPr>
              <a:t>2510</a:t>
            </a:r>
            <a:r>
              <a:rPr lang="en-US" dirty="0"/>
              <a:t> MeV</a:t>
            </a:r>
          </a:p>
          <a:p>
            <a:r>
              <a:rPr lang="en-US" b="1" dirty="0">
                <a:solidFill>
                  <a:srgbClr val="FF0000"/>
                </a:solidFill>
                <a:latin typeface="Symbol" panose="05050102010706020507" pitchFamily="18" charset="2"/>
              </a:rPr>
              <a:t>p</a:t>
            </a:r>
            <a:r>
              <a:rPr lang="en-US" b="1" baseline="30000" dirty="0">
                <a:solidFill>
                  <a:srgbClr val="FF0000"/>
                </a:solidFill>
                <a:latin typeface="Symbol" panose="05050102010706020507" pitchFamily="18" charset="2"/>
              </a:rPr>
              <a:t>-</a:t>
            </a:r>
            <a:r>
              <a:rPr lang="en-US" b="1" dirty="0">
                <a:solidFill>
                  <a:srgbClr val="FF0000"/>
                </a:solidFill>
              </a:rPr>
              <a:t>p</a:t>
            </a:r>
            <a:r>
              <a:rPr lang="en-US" dirty="0"/>
              <a:t>: </a:t>
            </a:r>
            <a:r>
              <a:rPr lang="en-US" b="1" dirty="0">
                <a:solidFill>
                  <a:srgbClr val="CC00CC"/>
                </a:solidFill>
                <a:highlight>
                  <a:srgbClr val="00FFFF"/>
                </a:highlight>
              </a:rPr>
              <a:t>8428</a:t>
            </a:r>
            <a:r>
              <a:rPr lang="en-US" dirty="0"/>
              <a:t> </a:t>
            </a:r>
            <a:r>
              <a:rPr lang="en-US" b="1" dirty="0"/>
              <a:t>d</a:t>
            </a:r>
            <a:r>
              <a:rPr lang="en-US" b="1" dirty="0">
                <a:latin typeface="Symbol" panose="05050102010706020507" pitchFamily="18" charset="2"/>
              </a:rPr>
              <a:t>s</a:t>
            </a:r>
            <a:r>
              <a:rPr lang="en-US" b="1" dirty="0"/>
              <a:t>/d</a:t>
            </a:r>
            <a:r>
              <a:rPr lang="en-US" b="1" dirty="0">
                <a:latin typeface="Symbol" panose="05050102010706020507" pitchFamily="18" charset="2"/>
              </a:rPr>
              <a:t>W</a:t>
            </a:r>
          </a:p>
        </p:txBody>
      </p:sp>
      <p:sp>
        <p:nvSpPr>
          <p:cNvPr id="6" name="Rectangle 5"/>
          <p:cNvSpPr/>
          <p:nvPr/>
        </p:nvSpPr>
        <p:spPr>
          <a:xfrm>
            <a:off x="3886200" y="656791"/>
            <a:ext cx="5257800" cy="307777"/>
          </a:xfrm>
          <a:prstGeom prst="rect">
            <a:avLst/>
          </a:prstGeom>
          <a:solidFill>
            <a:schemeClr val="bg1"/>
          </a:solidFill>
        </p:spPr>
        <p:txBody>
          <a:bodyPr wrap="square">
            <a:spAutoFit/>
          </a:bodyPr>
          <a:lstStyle/>
          <a:p>
            <a:pPr algn="r"/>
            <a:r>
              <a:rPr lang="de-DE" sz="1400" dirty="0">
                <a:solidFill>
                  <a:schemeClr val="bg1"/>
                </a:solidFill>
                <a:highlight>
                  <a:srgbClr val="FFFF00"/>
                </a:highlight>
              </a:rPr>
              <a:t> </a:t>
            </a:r>
            <a:r>
              <a:rPr lang="en-US" sz="1400" dirty="0">
                <a:highlight>
                  <a:srgbClr val="FFFF00"/>
                </a:highlight>
                <a:latin typeface="Comic Sans MS" pitchFamily="66" charset="0"/>
              </a:rPr>
              <a:t>P. </a:t>
            </a:r>
            <a:r>
              <a:rPr lang="en-US" sz="1400" dirty="0" err="1">
                <a:highlight>
                  <a:srgbClr val="FFFF00"/>
                </a:highlight>
                <a:latin typeface="Comic Sans MS" pitchFamily="66" charset="0"/>
              </a:rPr>
              <a:t>Mattione</a:t>
            </a:r>
            <a:r>
              <a:rPr lang="en-US" sz="1400" dirty="0">
                <a:highlight>
                  <a:srgbClr val="FFFF00"/>
                </a:highlight>
                <a:latin typeface="Comic Sans MS" pitchFamily="66" charset="0"/>
              </a:rPr>
              <a:t> </a:t>
            </a:r>
            <a:r>
              <a:rPr lang="en-US" sz="1400" i="1" dirty="0">
                <a:highlight>
                  <a:srgbClr val="FFFF00"/>
                </a:highlight>
                <a:latin typeface="Comic Sans MS" pitchFamily="66" charset="0"/>
              </a:rPr>
              <a:t>et al</a:t>
            </a:r>
            <a:r>
              <a:rPr lang="en-US" sz="1400" dirty="0">
                <a:highlight>
                  <a:srgbClr val="FFFF00"/>
                </a:highlight>
                <a:latin typeface="Comic Sans MS" pitchFamily="66" charset="0"/>
              </a:rPr>
              <a:t>,</a:t>
            </a:r>
            <a:r>
              <a:rPr lang="en-US" sz="1400" dirty="0">
                <a:highlight>
                  <a:srgbClr val="FFFF00"/>
                </a:highlight>
              </a:rPr>
              <a:t> Phys. Rev. C </a:t>
            </a:r>
            <a:r>
              <a:rPr lang="en-US" sz="1400" b="1" dirty="0">
                <a:highlight>
                  <a:srgbClr val="FFFF00"/>
                </a:highlight>
              </a:rPr>
              <a:t>96</a:t>
            </a:r>
            <a:r>
              <a:rPr lang="en-US" sz="1400" dirty="0">
                <a:highlight>
                  <a:srgbClr val="FFFF00"/>
                </a:highlight>
              </a:rPr>
              <a:t>,  035204 (2017) </a:t>
            </a:r>
          </a:p>
        </p:txBody>
      </p:sp>
      <p:sp>
        <p:nvSpPr>
          <p:cNvPr id="17" name="Rounded Rectangle 27"/>
          <p:cNvSpPr/>
          <p:nvPr/>
        </p:nvSpPr>
        <p:spPr>
          <a:xfrm>
            <a:off x="6667655" y="1173375"/>
            <a:ext cx="1960793" cy="649028"/>
          </a:xfrm>
          <a:prstGeom prst="roundRect">
            <a:avLst/>
          </a:prstGeom>
          <a:noFill/>
          <a:ln>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TextBox 7"/>
          <p:cNvSpPr txBox="1"/>
          <p:nvPr/>
        </p:nvSpPr>
        <p:spPr>
          <a:xfrm>
            <a:off x="6174495" y="2282825"/>
            <a:ext cx="2448234" cy="1477328"/>
          </a:xfrm>
          <a:prstGeom prst="rect">
            <a:avLst/>
          </a:prstGeom>
          <a:solidFill>
            <a:srgbClr val="00FFFF"/>
          </a:solidFill>
        </p:spPr>
        <p:txBody>
          <a:bodyPr wrap="none" rtlCol="0">
            <a:spAutoFit/>
          </a:bodyPr>
          <a:lstStyle/>
          <a:p>
            <a:r>
              <a:rPr lang="en-US" dirty="0">
                <a:solidFill>
                  <a:srgbClr val="FF0000"/>
                </a:solidFill>
                <a:latin typeface="Symbol" pitchFamily="18" charset="2"/>
              </a:rPr>
              <a:t>· </a:t>
            </a:r>
            <a:r>
              <a:rPr lang="en-US" dirty="0"/>
              <a:t>These </a:t>
            </a:r>
            <a:r>
              <a:rPr lang="en-US" b="1" dirty="0">
                <a:solidFill>
                  <a:srgbClr val="CC00CC"/>
                </a:solidFill>
              </a:rPr>
              <a:t>data</a:t>
            </a:r>
            <a:r>
              <a:rPr lang="en-US" dirty="0"/>
              <a:t> a factor of </a:t>
            </a:r>
          </a:p>
          <a:p>
            <a:r>
              <a:rPr lang="en-US" dirty="0"/>
              <a:t>    nearly </a:t>
            </a:r>
            <a:r>
              <a:rPr lang="en-US" b="1" dirty="0">
                <a:solidFill>
                  <a:srgbClr val="FF0000"/>
                </a:solidFill>
              </a:rPr>
              <a:t>three </a:t>
            </a:r>
            <a:r>
              <a:rPr lang="en-US" dirty="0"/>
              <a:t>increase </a:t>
            </a:r>
          </a:p>
          <a:p>
            <a:r>
              <a:rPr lang="en-US" dirty="0"/>
              <a:t>    in world statistics for </a:t>
            </a:r>
          </a:p>
          <a:p>
            <a:r>
              <a:rPr lang="en-US" dirty="0"/>
              <a:t>    this channel in</a:t>
            </a:r>
          </a:p>
          <a:p>
            <a:r>
              <a:rPr lang="en-US" dirty="0"/>
              <a:t>    this kinematic range.</a:t>
            </a:r>
          </a:p>
        </p:txBody>
      </p:sp>
      <p:sp>
        <p:nvSpPr>
          <p:cNvPr id="19" name="Flowchart: Punched Tape 18"/>
          <p:cNvSpPr/>
          <p:nvPr/>
        </p:nvSpPr>
        <p:spPr>
          <a:xfrm>
            <a:off x="6950075" y="4193497"/>
            <a:ext cx="1066800" cy="381000"/>
          </a:xfrm>
          <a:prstGeom prst="flowChartPunchedTape">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effectLst>
                  <a:outerShdw blurRad="38100" dist="38100" dir="2700000" algn="tl">
                    <a:srgbClr val="000000">
                      <a:alpha val="43137"/>
                    </a:srgbClr>
                  </a:outerShdw>
                </a:effectLst>
                <a:latin typeface="Monotype Corsiva" panose="03010101010201010101" pitchFamily="66" charset="0"/>
              </a:rPr>
              <a:t>FSI</a:t>
            </a:r>
            <a:r>
              <a:rPr lang="en-US" sz="1400" b="1" dirty="0">
                <a:solidFill>
                  <a:srgbClr val="002060"/>
                </a:solidFill>
                <a:latin typeface="Monotype Corsiva" panose="03010101010201010101" pitchFamily="66" charset="0"/>
              </a:rPr>
              <a:t> included</a:t>
            </a:r>
          </a:p>
        </p:txBody>
      </p:sp>
      <p:pic>
        <p:nvPicPr>
          <p:cNvPr id="15" name="Picture 14"/>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887414" y="4953000"/>
            <a:ext cx="570770" cy="658399"/>
          </a:xfrm>
          <a:prstGeom prst="rect">
            <a:avLst/>
          </a:prstGeom>
        </p:spPr>
      </p:pic>
      <p:pic>
        <p:nvPicPr>
          <p:cNvPr id="21" name="Picture 4">
            <a:extLst>
              <a:ext uri="{FF2B5EF4-FFF2-40B4-BE49-F238E27FC236}">
                <a16:creationId xmlns:a16="http://schemas.microsoft.com/office/drawing/2014/main" id="{962D2D22-746A-4D58-AAE2-0755EE41035B}"/>
              </a:ext>
            </a:extLst>
          </p:cNvPr>
          <p:cNvPicPr>
            <a:picLocks noChangeAspect="1" noChangeArrowheads="1"/>
          </p:cNvPicPr>
          <p:nvPr/>
        </p:nvPicPr>
        <p:blipFill>
          <a:blip r:embed="rId7" cstate="print"/>
          <a:srcRect/>
          <a:stretch>
            <a:fillRect/>
          </a:stretch>
        </p:blipFill>
        <p:spPr bwMode="auto">
          <a:xfrm>
            <a:off x="9041" y="15235"/>
            <a:ext cx="1541165" cy="802119"/>
          </a:xfrm>
          <a:prstGeom prst="rect">
            <a:avLst/>
          </a:prstGeom>
          <a:noFill/>
          <a:ln w="9525">
            <a:noFill/>
            <a:miter lim="800000"/>
            <a:headEnd/>
            <a:tailEnd/>
          </a:ln>
        </p:spPr>
      </p:pic>
      <p:pic>
        <p:nvPicPr>
          <p:cNvPr id="7" name="Picture 6">
            <a:extLst>
              <a:ext uri="{FF2B5EF4-FFF2-40B4-BE49-F238E27FC236}">
                <a16:creationId xmlns:a16="http://schemas.microsoft.com/office/drawing/2014/main" id="{D365FB3E-9D98-452C-888F-73ADC0AB7655}"/>
              </a:ext>
            </a:extLst>
          </p:cNvPr>
          <p:cNvPicPr>
            <a:picLocks noChangeAspect="1"/>
          </p:cNvPicPr>
          <p:nvPr/>
        </p:nvPicPr>
        <p:blipFill>
          <a:blip r:embed="rId8"/>
          <a:stretch>
            <a:fillRect/>
          </a:stretch>
        </p:blipFill>
        <p:spPr>
          <a:xfrm>
            <a:off x="939436" y="5709369"/>
            <a:ext cx="466725" cy="657225"/>
          </a:xfrm>
          <a:prstGeom prst="rect">
            <a:avLst/>
          </a:prstGeom>
        </p:spPr>
      </p:pic>
    </p:spTree>
    <p:extLst>
      <p:ext uri="{BB962C8B-B14F-4D97-AF65-F5344CB8AC3E}">
        <p14:creationId xmlns:p14="http://schemas.microsoft.com/office/powerpoint/2010/main" val="1574132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ounded Rectangle 27"/>
          <p:cNvSpPr/>
          <p:nvPr/>
        </p:nvSpPr>
        <p:spPr>
          <a:xfrm>
            <a:off x="1309705" y="5665726"/>
            <a:ext cx="1913315" cy="677853"/>
          </a:xfrm>
          <a:prstGeom prst="roundRect">
            <a:avLst/>
          </a:prstGeom>
          <a:noFill/>
          <a:ln>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Rectangle 2"/>
          <p:cNvSpPr/>
          <p:nvPr/>
        </p:nvSpPr>
        <p:spPr>
          <a:xfrm>
            <a:off x="2615339" y="45656"/>
            <a:ext cx="6528661" cy="769441"/>
          </a:xfrm>
          <a:prstGeom prst="rect">
            <a:avLst/>
          </a:prstGeom>
        </p:spPr>
        <p:txBody>
          <a:bodyPr wrap="square">
            <a:spAutoFit/>
          </a:bodyPr>
          <a:lstStyle/>
          <a:p>
            <a:pPr algn="ctr"/>
            <a:r>
              <a:rPr lang="en-US" sz="4400" dirty="0">
                <a:solidFill>
                  <a:srgbClr val="0000FF"/>
                </a:solidFill>
                <a:latin typeface="Monotype Corsiva" pitchFamily="66" charset="0"/>
              </a:rPr>
              <a:t>New CLAS g14 E for </a:t>
            </a:r>
            <a:r>
              <a:rPr lang="en-US" sz="4400" i="1" dirty="0" err="1">
                <a:solidFill>
                  <a:srgbClr val="0000FF"/>
                </a:solidFill>
                <a:latin typeface="Symbol" pitchFamily="18" charset="2"/>
              </a:rPr>
              <a:t>g</a:t>
            </a:r>
            <a:r>
              <a:rPr lang="en-US" sz="4400" dirty="0" err="1">
                <a:solidFill>
                  <a:srgbClr val="0000FF"/>
                </a:solidFill>
                <a:latin typeface="Monotype Corsiva" pitchFamily="66" charset="0"/>
              </a:rPr>
              <a:t>n</a:t>
            </a:r>
            <a:r>
              <a:rPr lang="en-US" sz="4400" dirty="0" err="1">
                <a:solidFill>
                  <a:srgbClr val="0000FF"/>
                </a:solidFill>
                <a:latin typeface="Freestyle Script" pitchFamily="66" charset="0"/>
                <a:sym typeface="Wingdings" pitchFamily="2" charset="2"/>
              </a:rPr>
              <a:t>→</a:t>
            </a:r>
            <a:r>
              <a:rPr lang="en-US" sz="4400" i="1" dirty="0" err="1">
                <a:solidFill>
                  <a:srgbClr val="0000FF"/>
                </a:solidFill>
                <a:latin typeface="Symbol" pitchFamily="18" charset="2"/>
                <a:sym typeface="Wingdings" pitchFamily="2" charset="2"/>
              </a:rPr>
              <a:t>p</a:t>
            </a:r>
            <a:r>
              <a:rPr lang="en-US" sz="4400" i="1" baseline="30000" dirty="0" err="1">
                <a:solidFill>
                  <a:srgbClr val="0000FF"/>
                </a:solidFill>
                <a:latin typeface="Comic Sans MS" pitchFamily="66" charset="0"/>
                <a:sym typeface="Wingdings" pitchFamily="2" charset="2"/>
              </a:rPr>
              <a:t>-</a:t>
            </a:r>
            <a:r>
              <a:rPr lang="en-US" sz="4400" dirty="0" err="1">
                <a:solidFill>
                  <a:srgbClr val="0000FF"/>
                </a:solidFill>
                <a:latin typeface="Monotype Corsiva" pitchFamily="66" charset="0"/>
                <a:sym typeface="Wingdings" pitchFamily="2" charset="2"/>
              </a:rPr>
              <a:t>p</a:t>
            </a:r>
            <a:endParaRPr lang="en-US" sz="4400" dirty="0">
              <a:solidFill>
                <a:srgbClr val="0000FF"/>
              </a:solidFill>
              <a:latin typeface="Monotype Corsiva" pitchFamily="66" charset="0"/>
            </a:endParaRPr>
          </a:p>
        </p:txBody>
      </p:sp>
      <p:sp>
        <p:nvSpPr>
          <p:cNvPr id="4" name="TextBox 3"/>
          <p:cNvSpPr txBox="1"/>
          <p:nvPr/>
        </p:nvSpPr>
        <p:spPr>
          <a:xfrm>
            <a:off x="5552587" y="814792"/>
            <a:ext cx="3566874" cy="307777"/>
          </a:xfrm>
          <a:prstGeom prst="rect">
            <a:avLst/>
          </a:prstGeom>
          <a:solidFill>
            <a:schemeClr val="bg1"/>
          </a:solidFill>
        </p:spPr>
        <p:txBody>
          <a:bodyPr wrap="none" rtlCol="0">
            <a:spAutoFit/>
          </a:bodyPr>
          <a:lstStyle/>
          <a:p>
            <a:r>
              <a:rPr lang="en-US" sz="1400" dirty="0">
                <a:highlight>
                  <a:srgbClr val="FFFF00"/>
                </a:highlight>
              </a:rPr>
              <a:t> D. Ho </a:t>
            </a:r>
            <a:r>
              <a:rPr lang="en-US" sz="1400" i="1" dirty="0">
                <a:highlight>
                  <a:srgbClr val="FFFF00"/>
                </a:highlight>
              </a:rPr>
              <a:t>et al</a:t>
            </a:r>
            <a:r>
              <a:rPr lang="en-US" sz="1400" dirty="0">
                <a:highlight>
                  <a:srgbClr val="FFFF00"/>
                </a:highlight>
              </a:rPr>
              <a:t>, Phys Rev Lett </a:t>
            </a:r>
            <a:r>
              <a:rPr lang="en-US" sz="1400" b="1" dirty="0">
                <a:highlight>
                  <a:srgbClr val="FFFF00"/>
                </a:highlight>
              </a:rPr>
              <a:t>118</a:t>
            </a:r>
            <a:r>
              <a:rPr lang="en-US" sz="1400" dirty="0">
                <a:highlight>
                  <a:srgbClr val="FFFF00"/>
                </a:highlight>
              </a:rPr>
              <a:t>, 242002 (2017)  </a:t>
            </a:r>
          </a:p>
        </p:txBody>
      </p:sp>
      <p:sp>
        <p:nvSpPr>
          <p:cNvPr id="5" name="TextBox 4"/>
          <p:cNvSpPr txBox="1"/>
          <p:nvPr/>
        </p:nvSpPr>
        <p:spPr>
          <a:xfrm>
            <a:off x="1289173" y="5686565"/>
            <a:ext cx="1954381" cy="646331"/>
          </a:xfrm>
          <a:prstGeom prst="rect">
            <a:avLst/>
          </a:prstGeom>
          <a:noFill/>
        </p:spPr>
        <p:txBody>
          <a:bodyPr wrap="none" rtlCol="0">
            <a:spAutoFit/>
          </a:bodyPr>
          <a:lstStyle/>
          <a:p>
            <a:r>
              <a:rPr lang="en-US" b="1" dirty="0"/>
              <a:t>E</a:t>
            </a:r>
            <a:r>
              <a:rPr lang="en-US" dirty="0"/>
              <a:t> = </a:t>
            </a:r>
            <a:r>
              <a:rPr lang="en-US" b="1" dirty="0">
                <a:solidFill>
                  <a:srgbClr val="CC00CC"/>
                </a:solidFill>
              </a:rPr>
              <a:t>730</a:t>
            </a:r>
            <a:r>
              <a:rPr lang="en-US" b="1" dirty="0">
                <a:latin typeface="Symbol" panose="05050102010706020507" pitchFamily="18" charset="2"/>
              </a:rPr>
              <a:t>-</a:t>
            </a:r>
            <a:r>
              <a:rPr lang="en-US" b="1" dirty="0">
                <a:solidFill>
                  <a:srgbClr val="CC00CC"/>
                </a:solidFill>
              </a:rPr>
              <a:t>2345</a:t>
            </a:r>
            <a:r>
              <a:rPr lang="en-US" dirty="0"/>
              <a:t> MeV</a:t>
            </a:r>
          </a:p>
          <a:p>
            <a:r>
              <a:rPr lang="en-US" b="1" dirty="0">
                <a:solidFill>
                  <a:srgbClr val="FF0000"/>
                </a:solidFill>
                <a:latin typeface="Symbol" panose="05050102010706020507" pitchFamily="18" charset="2"/>
              </a:rPr>
              <a:t>p</a:t>
            </a:r>
            <a:r>
              <a:rPr lang="en-US" b="1" baseline="30000" dirty="0">
                <a:solidFill>
                  <a:srgbClr val="FF0000"/>
                </a:solidFill>
                <a:latin typeface="Symbol" panose="05050102010706020507" pitchFamily="18" charset="2"/>
              </a:rPr>
              <a:t>-</a:t>
            </a:r>
            <a:r>
              <a:rPr lang="en-US" b="1" dirty="0">
                <a:solidFill>
                  <a:srgbClr val="FF0000"/>
                </a:solidFill>
              </a:rPr>
              <a:t>p</a:t>
            </a:r>
            <a:r>
              <a:rPr lang="en-US" dirty="0"/>
              <a:t>: </a:t>
            </a:r>
            <a:r>
              <a:rPr lang="en-US" b="1" dirty="0">
                <a:solidFill>
                  <a:srgbClr val="CC00CC"/>
                </a:solidFill>
                <a:highlight>
                  <a:srgbClr val="00FFFF"/>
                </a:highlight>
              </a:rPr>
              <a:t>266</a:t>
            </a:r>
            <a:r>
              <a:rPr lang="en-US" dirty="0"/>
              <a:t> </a:t>
            </a:r>
            <a:r>
              <a:rPr lang="en-US" b="1" dirty="0"/>
              <a:t>E</a:t>
            </a:r>
          </a:p>
        </p:txBody>
      </p:sp>
      <p:sp>
        <p:nvSpPr>
          <p:cNvPr id="19" name="Flowchart: Punched Tape 18"/>
          <p:cNvSpPr/>
          <p:nvPr/>
        </p:nvSpPr>
        <p:spPr>
          <a:xfrm>
            <a:off x="3880188" y="5720439"/>
            <a:ext cx="1371600" cy="533400"/>
          </a:xfrm>
          <a:prstGeom prst="flowChartPunchedTape">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Monotype Corsiva" pitchFamily="66" charset="0"/>
              </a:rPr>
              <a:t>No </a:t>
            </a:r>
            <a:r>
              <a:rPr lang="en-US" sz="1400" b="1" dirty="0">
                <a:solidFill>
                  <a:srgbClr val="FF0000"/>
                </a:solidFill>
                <a:effectLst>
                  <a:outerShdw blurRad="38100" dist="38100" dir="2700000" algn="tl">
                    <a:srgbClr val="000000">
                      <a:alpha val="43137"/>
                    </a:srgbClr>
                  </a:outerShdw>
                </a:effectLst>
                <a:latin typeface="Monotype Corsiva" pitchFamily="66" charset="0"/>
              </a:rPr>
              <a:t>FSI</a:t>
            </a:r>
            <a:r>
              <a:rPr lang="en-US" sz="1400" b="1" dirty="0">
                <a:solidFill>
                  <a:srgbClr val="002060"/>
                </a:solidFill>
                <a:latin typeface="Monotype Corsiva" pitchFamily="66" charset="0"/>
              </a:rPr>
              <a:t> included</a:t>
            </a:r>
          </a:p>
        </p:txBody>
      </p:sp>
      <p:pic>
        <p:nvPicPr>
          <p:cNvPr id="20"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7615974" y="5566427"/>
            <a:ext cx="489719" cy="625425"/>
          </a:xfrm>
          <a:prstGeom prst="rect">
            <a:avLst/>
          </a:prstGeom>
          <a:noFill/>
          <a:ln w="9525">
            <a:noFill/>
            <a:miter lim="800000"/>
            <a:headEnd/>
            <a:tailEnd/>
          </a:ln>
        </p:spPr>
      </p:pic>
      <p:pic>
        <p:nvPicPr>
          <p:cNvPr id="9" name="Picture 8">
            <a:extLst>
              <a:ext uri="{FF2B5EF4-FFF2-40B4-BE49-F238E27FC236}">
                <a16:creationId xmlns:a16="http://schemas.microsoft.com/office/drawing/2014/main" id="{C13E7229-1308-4977-B692-C6B43C0AD6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8756" y="1173197"/>
            <a:ext cx="590632" cy="438211"/>
          </a:xfrm>
          <a:prstGeom prst="rect">
            <a:avLst/>
          </a:prstGeom>
        </p:spPr>
      </p:pic>
      <p:pic>
        <p:nvPicPr>
          <p:cNvPr id="23" name="Picture 4">
            <a:extLst>
              <a:ext uri="{FF2B5EF4-FFF2-40B4-BE49-F238E27FC236}">
                <a16:creationId xmlns:a16="http://schemas.microsoft.com/office/drawing/2014/main" id="{8AB9D786-65E0-4E37-B08E-962F012B77F5}"/>
              </a:ext>
            </a:extLst>
          </p:cNvPr>
          <p:cNvPicPr>
            <a:picLocks noChangeAspect="1" noChangeArrowheads="1"/>
          </p:cNvPicPr>
          <p:nvPr/>
        </p:nvPicPr>
        <p:blipFill>
          <a:blip r:embed="rId6" cstate="print"/>
          <a:srcRect/>
          <a:stretch>
            <a:fillRect/>
          </a:stretch>
        </p:blipFill>
        <p:spPr bwMode="auto">
          <a:xfrm>
            <a:off x="0" y="-13052"/>
            <a:ext cx="1541165" cy="802119"/>
          </a:xfrm>
          <a:prstGeom prst="rect">
            <a:avLst/>
          </a:prstGeom>
          <a:noFill/>
          <a:ln w="9525">
            <a:noFill/>
            <a:miter lim="800000"/>
            <a:headEnd/>
            <a:tailEnd/>
          </a:ln>
        </p:spPr>
      </p:pic>
      <p:sp>
        <p:nvSpPr>
          <p:cNvPr id="6" name="Rectangle 5">
            <a:extLst>
              <a:ext uri="{FF2B5EF4-FFF2-40B4-BE49-F238E27FC236}">
                <a16:creationId xmlns:a16="http://schemas.microsoft.com/office/drawing/2014/main" id="{E38C3AB7-A231-49D4-87B0-5F0531D20865}"/>
              </a:ext>
            </a:extLst>
          </p:cNvPr>
          <p:cNvSpPr/>
          <p:nvPr/>
        </p:nvSpPr>
        <p:spPr>
          <a:xfrm>
            <a:off x="7203682" y="18676"/>
            <a:ext cx="412292" cy="369332"/>
          </a:xfrm>
          <a:prstGeom prst="rect">
            <a:avLst/>
          </a:prstGeom>
        </p:spPr>
        <p:txBody>
          <a:bodyPr wrap="none">
            <a:spAutoFit/>
          </a:bodyPr>
          <a:lstStyle/>
          <a:p>
            <a:pPr algn="r"/>
            <a:r>
              <a:rPr lang="en-US" b="1" dirty="0">
                <a:solidFill>
                  <a:srgbClr val="00B800"/>
                </a:solidFill>
                <a:latin typeface="Symbol" pitchFamily="18" charset="2"/>
              </a:rPr>
              <a:t></a:t>
            </a:r>
            <a:endParaRPr lang="en-US" b="1" dirty="0">
              <a:solidFill>
                <a:srgbClr val="00B800"/>
              </a:solidFill>
            </a:endParaRPr>
          </a:p>
        </p:txBody>
      </p:sp>
      <p:sp>
        <p:nvSpPr>
          <p:cNvPr id="8" name="Rectangle 7">
            <a:extLst>
              <a:ext uri="{FF2B5EF4-FFF2-40B4-BE49-F238E27FC236}">
                <a16:creationId xmlns:a16="http://schemas.microsoft.com/office/drawing/2014/main" id="{5E34B042-D7E1-4830-8988-C114420088C6}"/>
              </a:ext>
            </a:extLst>
          </p:cNvPr>
          <p:cNvSpPr/>
          <p:nvPr/>
        </p:nvSpPr>
        <p:spPr>
          <a:xfrm>
            <a:off x="7464647" y="18676"/>
            <a:ext cx="412292" cy="369332"/>
          </a:xfrm>
          <a:prstGeom prst="rect">
            <a:avLst/>
          </a:prstGeom>
        </p:spPr>
        <p:txBody>
          <a:bodyPr wrap="none">
            <a:spAutoFit/>
          </a:bodyPr>
          <a:lstStyle/>
          <a:p>
            <a:pPr algn="r"/>
            <a:r>
              <a:rPr lang="en-US" b="1" dirty="0">
                <a:solidFill>
                  <a:srgbClr val="00B800"/>
                </a:solidFill>
                <a:latin typeface="Symbol" pitchFamily="18" charset="2"/>
              </a:rPr>
              <a:t></a:t>
            </a:r>
            <a:endParaRPr lang="en-US" b="1" dirty="0">
              <a:solidFill>
                <a:srgbClr val="00B800"/>
              </a:solidFill>
            </a:endParaRPr>
          </a:p>
        </p:txBody>
      </p:sp>
      <p:pic>
        <p:nvPicPr>
          <p:cNvPr id="17" name="Picture 16">
            <a:extLst>
              <a:ext uri="{FF2B5EF4-FFF2-40B4-BE49-F238E27FC236}">
                <a16:creationId xmlns:a16="http://schemas.microsoft.com/office/drawing/2014/main" id="{8EDD7814-5B5B-4D80-99B9-90113583CCBD}"/>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473075" y="1215851"/>
            <a:ext cx="7691843" cy="4295976"/>
          </a:xfrm>
          <a:prstGeom prst="rect">
            <a:avLst/>
          </a:prstGeom>
        </p:spPr>
      </p:pic>
      <p:sp>
        <p:nvSpPr>
          <p:cNvPr id="28" name="Oval 27">
            <a:extLst>
              <a:ext uri="{FF2B5EF4-FFF2-40B4-BE49-F238E27FC236}">
                <a16:creationId xmlns:a16="http://schemas.microsoft.com/office/drawing/2014/main" id="{48985883-37CC-4247-B0CD-FA594A1A223F}"/>
              </a:ext>
            </a:extLst>
          </p:cNvPr>
          <p:cNvSpPr/>
          <p:nvPr/>
        </p:nvSpPr>
        <p:spPr>
          <a:xfrm rot="16200000">
            <a:off x="7463573" y="3757738"/>
            <a:ext cx="304801" cy="965217"/>
          </a:xfrm>
          <a:prstGeom prst="ellipse">
            <a:avLst/>
          </a:prstGeom>
          <a:noFill/>
          <a:ln>
            <a:solidFill>
              <a:srgbClr val="00A29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29" name="Oval 28">
            <a:extLst>
              <a:ext uri="{FF2B5EF4-FFF2-40B4-BE49-F238E27FC236}">
                <a16:creationId xmlns:a16="http://schemas.microsoft.com/office/drawing/2014/main" id="{D8C62AD4-D460-4AB0-B5C5-380BD607F1AE}"/>
              </a:ext>
            </a:extLst>
          </p:cNvPr>
          <p:cNvSpPr/>
          <p:nvPr/>
        </p:nvSpPr>
        <p:spPr>
          <a:xfrm rot="16200000">
            <a:off x="1121465" y="1672552"/>
            <a:ext cx="307515" cy="913030"/>
          </a:xfrm>
          <a:prstGeom prst="ellipse">
            <a:avLst/>
          </a:prstGeom>
          <a:noFill/>
          <a:ln>
            <a:solidFill>
              <a:srgbClr val="00A29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30" name="Oval 29">
            <a:extLst>
              <a:ext uri="{FF2B5EF4-FFF2-40B4-BE49-F238E27FC236}">
                <a16:creationId xmlns:a16="http://schemas.microsoft.com/office/drawing/2014/main" id="{8DFFDAB4-C2FA-4032-987D-09A87B5C57CF}"/>
              </a:ext>
            </a:extLst>
          </p:cNvPr>
          <p:cNvSpPr/>
          <p:nvPr/>
        </p:nvSpPr>
        <p:spPr>
          <a:xfrm>
            <a:off x="344212" y="2310598"/>
            <a:ext cx="457200" cy="457200"/>
          </a:xfrm>
          <a:prstGeom prst="ellipse">
            <a:avLst/>
          </a:prstGeom>
          <a:noFill/>
          <a:ln>
            <a:solidFill>
              <a:srgbClr val="00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5258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AFFC5080-9044-467D-B7F9-B2D9CB44A216}"/>
              </a:ext>
            </a:extLst>
          </p:cNvPr>
          <p:cNvSpPr/>
          <p:nvPr/>
        </p:nvSpPr>
        <p:spPr>
          <a:xfrm>
            <a:off x="1676400" y="-21623"/>
            <a:ext cx="7346883" cy="769441"/>
          </a:xfrm>
          <a:prstGeom prst="rect">
            <a:avLst/>
          </a:prstGeom>
        </p:spPr>
        <p:txBody>
          <a:bodyPr wrap="none">
            <a:spAutoFit/>
          </a:bodyPr>
          <a:lstStyle/>
          <a:p>
            <a:pPr algn="ctr"/>
            <a:r>
              <a:rPr lang="en-US" sz="4400" b="1" dirty="0">
                <a:solidFill>
                  <a:srgbClr val="0000FF"/>
                </a:solidFill>
                <a:latin typeface="Monotype Corsiva" pitchFamily="66" charset="0"/>
              </a:rPr>
              <a:t>Recent </a:t>
            </a:r>
            <a:r>
              <a:rPr lang="en-US" sz="4400" dirty="0">
                <a:solidFill>
                  <a:srgbClr val="0000FF"/>
                </a:solidFill>
                <a:latin typeface="Monotype Corsiva" pitchFamily="66" charset="0"/>
              </a:rPr>
              <a:t>CB@MAMI</a:t>
            </a:r>
            <a:r>
              <a:rPr lang="en-US" sz="4400" b="1" dirty="0">
                <a:solidFill>
                  <a:srgbClr val="0000FF"/>
                </a:solidFill>
                <a:latin typeface="Monotype Corsiva" pitchFamily="66" charset="0"/>
              </a:rPr>
              <a:t> </a:t>
            </a:r>
            <a:r>
              <a:rPr lang="en-US" sz="4400" b="1" i="1" dirty="0">
                <a:solidFill>
                  <a:srgbClr val="0000FF"/>
                </a:solidFill>
                <a:latin typeface="Symbol" pitchFamily="18" charset="2"/>
              </a:rPr>
              <a:t>E</a:t>
            </a:r>
            <a:r>
              <a:rPr lang="en-US" sz="4400" b="1" dirty="0">
                <a:solidFill>
                  <a:srgbClr val="0000FF"/>
                </a:solidFill>
                <a:latin typeface="French Script MT" pitchFamily="66" charset="0"/>
              </a:rPr>
              <a:t> </a:t>
            </a:r>
            <a:r>
              <a:rPr lang="en-US" sz="4400" b="1" dirty="0">
                <a:solidFill>
                  <a:srgbClr val="0000FF"/>
                </a:solidFill>
                <a:latin typeface="Monotype Corsiva" pitchFamily="66" charset="0"/>
              </a:rPr>
              <a:t>for</a:t>
            </a:r>
            <a:r>
              <a:rPr lang="en-US" sz="4400" b="1" dirty="0">
                <a:solidFill>
                  <a:srgbClr val="0000FF"/>
                </a:solidFill>
                <a:latin typeface="French Script MT" pitchFamily="66" charset="0"/>
              </a:rPr>
              <a:t> </a:t>
            </a:r>
            <a:r>
              <a:rPr lang="en-US" sz="4400" b="1" i="1" dirty="0">
                <a:solidFill>
                  <a:srgbClr val="0000FF"/>
                </a:solidFill>
                <a:latin typeface="Symbol" pitchFamily="18" charset="2"/>
              </a:rPr>
              <a:t>g</a:t>
            </a:r>
            <a:r>
              <a:rPr lang="en-US" sz="4400" b="1" i="1" dirty="0">
                <a:solidFill>
                  <a:srgbClr val="0000FF"/>
                </a:solidFill>
                <a:latin typeface="Monotype Corsiva" pitchFamily="66" charset="0"/>
              </a:rPr>
              <a:t>n</a:t>
            </a:r>
            <a:r>
              <a:rPr lang="en-US" sz="4400" b="1" dirty="0">
                <a:solidFill>
                  <a:srgbClr val="0000FF"/>
                </a:solidFill>
                <a:latin typeface="Freestyle Script" pitchFamily="66" charset="0"/>
                <a:sym typeface="Wingdings" pitchFamily="2" charset="2"/>
              </a:rPr>
              <a:t>→</a:t>
            </a:r>
            <a:r>
              <a:rPr lang="en-US" sz="4400" b="1" i="1" dirty="0">
                <a:solidFill>
                  <a:srgbClr val="0000FF"/>
                </a:solidFill>
                <a:latin typeface="Symbol" pitchFamily="18" charset="2"/>
              </a:rPr>
              <a:t>p</a:t>
            </a:r>
            <a:r>
              <a:rPr lang="en-US" sz="4400" b="1" i="1" baseline="30000" dirty="0">
                <a:solidFill>
                  <a:srgbClr val="0000FF"/>
                </a:solidFill>
                <a:latin typeface="Symbol" pitchFamily="18" charset="2"/>
              </a:rPr>
              <a:t>0</a:t>
            </a:r>
            <a:r>
              <a:rPr lang="en-US" sz="4400" b="1" i="1" dirty="0">
                <a:solidFill>
                  <a:srgbClr val="0000FF"/>
                </a:solidFill>
                <a:latin typeface="Monotype Corsiva" pitchFamily="66" charset="0"/>
              </a:rPr>
              <a:t>n</a:t>
            </a:r>
            <a:endParaRPr lang="en-US" sz="4400" dirty="0">
              <a:solidFill>
                <a:srgbClr val="0000FF"/>
              </a:solidFill>
            </a:endParaRPr>
          </a:p>
        </p:txBody>
      </p:sp>
      <p:pic>
        <p:nvPicPr>
          <p:cNvPr id="19" name="Picture 5" descr="C:\Users\Igor\Documents\Desktop\a2logo_light.png">
            <a:extLst>
              <a:ext uri="{FF2B5EF4-FFF2-40B4-BE49-F238E27FC236}">
                <a16:creationId xmlns:a16="http://schemas.microsoft.com/office/drawing/2014/main" id="{0D25796B-419F-4CF7-A263-6322695F9FDF}"/>
              </a:ext>
            </a:extLst>
          </p:cNvPr>
          <p:cNvPicPr>
            <a:picLocks noChangeAspect="1" noChangeArrowheads="1"/>
          </p:cNvPicPr>
          <p:nvPr/>
        </p:nvPicPr>
        <p:blipFill>
          <a:blip r:embed="rId3" cstate="print">
            <a:lum bright="-4000" contrast="23000"/>
          </a:blip>
          <a:srcRect/>
          <a:stretch>
            <a:fillRect/>
          </a:stretch>
        </p:blipFill>
        <p:spPr bwMode="auto">
          <a:xfrm>
            <a:off x="0" y="40851"/>
            <a:ext cx="1023843" cy="673387"/>
          </a:xfrm>
          <a:prstGeom prst="rect">
            <a:avLst/>
          </a:prstGeom>
          <a:noFill/>
        </p:spPr>
      </p:pic>
      <p:sp>
        <p:nvSpPr>
          <p:cNvPr id="3" name="Rectangle 2">
            <a:extLst>
              <a:ext uri="{FF2B5EF4-FFF2-40B4-BE49-F238E27FC236}">
                <a16:creationId xmlns:a16="http://schemas.microsoft.com/office/drawing/2014/main" id="{40FDB05C-B359-4679-B844-8A36BF567DBF}"/>
              </a:ext>
            </a:extLst>
          </p:cNvPr>
          <p:cNvSpPr/>
          <p:nvPr/>
        </p:nvSpPr>
        <p:spPr>
          <a:xfrm>
            <a:off x="5791200" y="714238"/>
            <a:ext cx="3352800" cy="307777"/>
          </a:xfrm>
          <a:prstGeom prst="rect">
            <a:avLst/>
          </a:prstGeom>
        </p:spPr>
        <p:txBody>
          <a:bodyPr wrap="square">
            <a:spAutoFit/>
          </a:bodyPr>
          <a:lstStyle/>
          <a:p>
            <a:r>
              <a:rPr lang="en-US" sz="1400" dirty="0">
                <a:solidFill>
                  <a:srgbClr val="000000"/>
                </a:solidFill>
                <a:highlight>
                  <a:srgbClr val="FFFF00"/>
                </a:highlight>
              </a:rPr>
              <a:t> </a:t>
            </a:r>
            <a:r>
              <a:rPr lang="en-US" sz="1400" dirty="0" err="1">
                <a:solidFill>
                  <a:srgbClr val="000000"/>
                </a:solidFill>
                <a:highlight>
                  <a:srgbClr val="FFFF00"/>
                </a:highlight>
              </a:rPr>
              <a:t>M.Dieterle</a:t>
            </a:r>
            <a:r>
              <a:rPr lang="en-US" sz="1400" dirty="0">
                <a:solidFill>
                  <a:srgbClr val="000000"/>
                </a:solidFill>
                <a:highlight>
                  <a:srgbClr val="FFFF00"/>
                </a:highlight>
              </a:rPr>
              <a:t> </a:t>
            </a:r>
            <a:r>
              <a:rPr lang="en-US" sz="1400" i="1" dirty="0">
                <a:solidFill>
                  <a:srgbClr val="000000"/>
                </a:solidFill>
                <a:highlight>
                  <a:srgbClr val="FFFF00"/>
                </a:highlight>
              </a:rPr>
              <a:t>et al </a:t>
            </a:r>
            <a:r>
              <a:rPr lang="en-US" sz="1400" dirty="0">
                <a:solidFill>
                  <a:srgbClr val="000000"/>
                </a:solidFill>
                <a:highlight>
                  <a:srgbClr val="FFFF00"/>
                </a:highlight>
              </a:rPr>
              <a:t>Phys Let B </a:t>
            </a:r>
            <a:r>
              <a:rPr lang="en-US" sz="1400" b="1" dirty="0">
                <a:solidFill>
                  <a:srgbClr val="000000"/>
                </a:solidFill>
                <a:highlight>
                  <a:srgbClr val="FFFF00"/>
                </a:highlight>
              </a:rPr>
              <a:t>523,</a:t>
            </a:r>
            <a:r>
              <a:rPr lang="en-US" sz="1400" dirty="0">
                <a:solidFill>
                  <a:srgbClr val="000000"/>
                </a:solidFill>
                <a:highlight>
                  <a:srgbClr val="FFFF00"/>
                </a:highlight>
              </a:rPr>
              <a:t> 770  (2017)</a:t>
            </a:r>
            <a:endParaRPr lang="en-US" sz="1400" dirty="0">
              <a:highlight>
                <a:srgbClr val="FFFF00"/>
              </a:highlight>
            </a:endParaRPr>
          </a:p>
        </p:txBody>
      </p:sp>
      <p:sp>
        <p:nvSpPr>
          <p:cNvPr id="4" name="Rectangle 3">
            <a:extLst>
              <a:ext uri="{FF2B5EF4-FFF2-40B4-BE49-F238E27FC236}">
                <a16:creationId xmlns:a16="http://schemas.microsoft.com/office/drawing/2014/main" id="{94B3F5A3-4D57-4DFA-8DF5-52C14644A94A}"/>
              </a:ext>
            </a:extLst>
          </p:cNvPr>
          <p:cNvSpPr/>
          <p:nvPr/>
        </p:nvSpPr>
        <p:spPr>
          <a:xfrm>
            <a:off x="7087596" y="-29372"/>
            <a:ext cx="412292" cy="369332"/>
          </a:xfrm>
          <a:prstGeom prst="rect">
            <a:avLst/>
          </a:prstGeom>
        </p:spPr>
        <p:txBody>
          <a:bodyPr wrap="none">
            <a:spAutoFit/>
          </a:bodyPr>
          <a:lstStyle/>
          <a:p>
            <a:pPr algn="r"/>
            <a:r>
              <a:rPr lang="en-US" b="1" dirty="0">
                <a:solidFill>
                  <a:srgbClr val="00B800"/>
                </a:solidFill>
                <a:latin typeface="Symbol" pitchFamily="18" charset="2"/>
              </a:rPr>
              <a:t></a:t>
            </a:r>
            <a:endParaRPr lang="en-US" b="1" dirty="0">
              <a:solidFill>
                <a:srgbClr val="00B800"/>
              </a:solidFill>
            </a:endParaRPr>
          </a:p>
        </p:txBody>
      </p:sp>
      <p:sp>
        <p:nvSpPr>
          <p:cNvPr id="5" name="Rectangle 4">
            <a:extLst>
              <a:ext uri="{FF2B5EF4-FFF2-40B4-BE49-F238E27FC236}">
                <a16:creationId xmlns:a16="http://schemas.microsoft.com/office/drawing/2014/main" id="{FC5B7070-ACFB-444A-A32E-D3FB5DE9192D}"/>
              </a:ext>
            </a:extLst>
          </p:cNvPr>
          <p:cNvSpPr/>
          <p:nvPr/>
        </p:nvSpPr>
        <p:spPr>
          <a:xfrm>
            <a:off x="7390510" y="-30647"/>
            <a:ext cx="412292" cy="369332"/>
          </a:xfrm>
          <a:prstGeom prst="rect">
            <a:avLst/>
          </a:prstGeom>
        </p:spPr>
        <p:txBody>
          <a:bodyPr wrap="square">
            <a:spAutoFit/>
          </a:bodyPr>
          <a:lstStyle/>
          <a:p>
            <a:pPr algn="r"/>
            <a:r>
              <a:rPr lang="en-US" b="1" dirty="0">
                <a:solidFill>
                  <a:srgbClr val="00B800"/>
                </a:solidFill>
                <a:latin typeface="Symbol" pitchFamily="18" charset="2"/>
              </a:rPr>
              <a:t></a:t>
            </a:r>
            <a:endParaRPr lang="en-US" b="1" dirty="0">
              <a:solidFill>
                <a:srgbClr val="00B800"/>
              </a:solidFill>
            </a:endParaRPr>
          </a:p>
        </p:txBody>
      </p:sp>
      <p:pic>
        <p:nvPicPr>
          <p:cNvPr id="12" name="Picture 11">
            <a:extLst>
              <a:ext uri="{FF2B5EF4-FFF2-40B4-BE49-F238E27FC236}">
                <a16:creationId xmlns:a16="http://schemas.microsoft.com/office/drawing/2014/main" id="{0D05139E-F29F-4F7A-9FF3-F5A586C68B39}"/>
              </a:ext>
            </a:extLst>
          </p:cNvPr>
          <p:cNvPicPr>
            <a:picLocks noChangeAspect="1"/>
          </p:cNvPicPr>
          <p:nvPr/>
        </p:nvPicPr>
        <p:blipFill>
          <a:blip r:embed="rId4">
            <a:biLevel thresh="75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930275" y="1178760"/>
            <a:ext cx="4619988" cy="5371297"/>
          </a:xfrm>
          <a:prstGeom prst="rect">
            <a:avLst/>
          </a:prstGeom>
        </p:spPr>
      </p:pic>
      <p:sp>
        <p:nvSpPr>
          <p:cNvPr id="22" name="Flowchart: Punched Tape 21">
            <a:extLst>
              <a:ext uri="{FF2B5EF4-FFF2-40B4-BE49-F238E27FC236}">
                <a16:creationId xmlns:a16="http://schemas.microsoft.com/office/drawing/2014/main" id="{99892966-4624-4948-9C7C-6A5197F53986}"/>
              </a:ext>
            </a:extLst>
          </p:cNvPr>
          <p:cNvSpPr/>
          <p:nvPr/>
        </p:nvSpPr>
        <p:spPr>
          <a:xfrm>
            <a:off x="5619292" y="5971521"/>
            <a:ext cx="1285069" cy="482794"/>
          </a:xfrm>
          <a:prstGeom prst="flowChartPunchedTape">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Monotype Corsiva" panose="03010101010201010101" pitchFamily="66" charset="0"/>
              </a:rPr>
              <a:t>No </a:t>
            </a:r>
            <a:r>
              <a:rPr lang="en-US" sz="1400" b="1" dirty="0">
                <a:solidFill>
                  <a:srgbClr val="FF0000"/>
                </a:solidFill>
                <a:effectLst>
                  <a:outerShdw blurRad="38100" dist="38100" dir="2700000" algn="tl">
                    <a:srgbClr val="000000">
                      <a:alpha val="43137"/>
                    </a:srgbClr>
                  </a:outerShdw>
                </a:effectLst>
                <a:latin typeface="Monotype Corsiva" panose="03010101010201010101" pitchFamily="66" charset="0"/>
              </a:rPr>
              <a:t>FSI</a:t>
            </a:r>
            <a:r>
              <a:rPr lang="en-US" sz="1400" b="1" dirty="0">
                <a:solidFill>
                  <a:srgbClr val="002060"/>
                </a:solidFill>
                <a:latin typeface="Monotype Corsiva" panose="03010101010201010101" pitchFamily="66" charset="0"/>
              </a:rPr>
              <a:t> included</a:t>
            </a:r>
          </a:p>
        </p:txBody>
      </p:sp>
      <p:sp>
        <p:nvSpPr>
          <p:cNvPr id="23" name="Oval 22">
            <a:extLst>
              <a:ext uri="{FF2B5EF4-FFF2-40B4-BE49-F238E27FC236}">
                <a16:creationId xmlns:a16="http://schemas.microsoft.com/office/drawing/2014/main" id="{EFC3E024-0CCE-44C9-8971-6B36275BBD98}"/>
              </a:ext>
            </a:extLst>
          </p:cNvPr>
          <p:cNvSpPr/>
          <p:nvPr/>
        </p:nvSpPr>
        <p:spPr>
          <a:xfrm>
            <a:off x="2756358" y="1217191"/>
            <a:ext cx="358499" cy="389037"/>
          </a:xfrm>
          <a:prstGeom prst="ellipse">
            <a:avLst/>
          </a:prstGeom>
          <a:noFill/>
          <a:ln>
            <a:solidFill>
              <a:srgbClr val="00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3A7D5171-1366-4A50-AFA1-F292452FE9B8}"/>
              </a:ext>
            </a:extLst>
          </p:cNvPr>
          <p:cNvSpPr/>
          <p:nvPr/>
        </p:nvSpPr>
        <p:spPr>
          <a:xfrm>
            <a:off x="2600810" y="3742104"/>
            <a:ext cx="493063" cy="369655"/>
          </a:xfrm>
          <a:prstGeom prst="ellipse">
            <a:avLst/>
          </a:prstGeom>
          <a:noFill/>
          <a:ln>
            <a:solidFill>
              <a:srgbClr val="00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1BA05FD-9748-4208-BAFF-9E232BD04606}"/>
              </a:ext>
            </a:extLst>
          </p:cNvPr>
          <p:cNvSpPr/>
          <p:nvPr/>
        </p:nvSpPr>
        <p:spPr>
          <a:xfrm>
            <a:off x="2621408" y="4970169"/>
            <a:ext cx="484098" cy="452970"/>
          </a:xfrm>
          <a:prstGeom prst="ellipse">
            <a:avLst/>
          </a:prstGeom>
          <a:noFill/>
          <a:ln>
            <a:solidFill>
              <a:srgbClr val="00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072A8AE-7CD1-4966-B02A-D995D9EDD0D1}"/>
              </a:ext>
            </a:extLst>
          </p:cNvPr>
          <p:cNvSpPr/>
          <p:nvPr/>
        </p:nvSpPr>
        <p:spPr>
          <a:xfrm>
            <a:off x="5963157" y="1989799"/>
            <a:ext cx="2777341" cy="830997"/>
          </a:xfrm>
          <a:prstGeom prst="rect">
            <a:avLst/>
          </a:prstGeom>
          <a:ln>
            <a:solidFill>
              <a:srgbClr val="0000FF"/>
            </a:solidFill>
          </a:ln>
        </p:spPr>
        <p:txBody>
          <a:bodyPr wrap="square">
            <a:spAutoFit/>
          </a:bodyPr>
          <a:lstStyle/>
          <a:p>
            <a:r>
              <a:rPr lang="en-US" sz="1600" b="1" dirty="0">
                <a:solidFill>
                  <a:srgbClr val="0000FF"/>
                </a:solidFill>
                <a:highlight>
                  <a:srgbClr val="00FFFF"/>
                </a:highlight>
              </a:rPr>
              <a:t>N(1680)5/2</a:t>
            </a:r>
            <a:r>
              <a:rPr lang="en-US" sz="1600" b="1" baseline="30000" dirty="0">
                <a:solidFill>
                  <a:srgbClr val="0000FF"/>
                </a:solidFill>
                <a:highlight>
                  <a:srgbClr val="00FFFF"/>
                </a:highlight>
              </a:rPr>
              <a:t>+</a:t>
            </a:r>
            <a:r>
              <a:rPr lang="en-US" sz="1600" b="1" dirty="0">
                <a:highlight>
                  <a:srgbClr val="00FFFF"/>
                </a:highlight>
                <a:latin typeface="Symbol" pitchFamily="18" charset="2"/>
              </a:rPr>
              <a:t></a:t>
            </a:r>
            <a:r>
              <a:rPr lang="en-US" sz="1600" b="1" dirty="0">
                <a:solidFill>
                  <a:srgbClr val="CC00CC"/>
                </a:solidFill>
                <a:highlight>
                  <a:srgbClr val="00FFFF"/>
                </a:highlight>
              </a:rPr>
              <a:t>N</a:t>
            </a:r>
            <a:r>
              <a:rPr lang="en-US" sz="1600" b="1" dirty="0">
                <a:solidFill>
                  <a:srgbClr val="CC00CC"/>
                </a:solidFill>
                <a:highlight>
                  <a:srgbClr val="00FFFF"/>
                </a:highlight>
                <a:latin typeface="Symbol" pitchFamily="18" charset="2"/>
              </a:rPr>
              <a:t>g</a:t>
            </a:r>
            <a:endParaRPr lang="en-US" sz="1600" b="1" baseline="30000" dirty="0">
              <a:solidFill>
                <a:srgbClr val="CC00CC"/>
              </a:solidFill>
              <a:highlight>
                <a:srgbClr val="00FFFF"/>
              </a:highlight>
            </a:endParaRPr>
          </a:p>
          <a:p>
            <a:r>
              <a:rPr lang="en-US" sz="1600" b="1" dirty="0">
                <a:solidFill>
                  <a:srgbClr val="CC00CC"/>
                </a:solidFill>
              </a:rPr>
              <a:t>pA</a:t>
            </a:r>
            <a:r>
              <a:rPr lang="en-US" sz="1600" b="1" baseline="30000" dirty="0">
                <a:solidFill>
                  <a:srgbClr val="CC00CC"/>
                </a:solidFill>
              </a:rPr>
              <a:t>3/2</a:t>
            </a:r>
            <a:r>
              <a:rPr lang="en-US" sz="1600" dirty="0">
                <a:solidFill>
                  <a:srgbClr val="000000"/>
                </a:solidFill>
              </a:rPr>
              <a:t>=+133 ±12 </a:t>
            </a:r>
            <a:r>
              <a:rPr lang="en-US" sz="1600" b="1" dirty="0">
                <a:solidFill>
                  <a:srgbClr val="CC00CC"/>
                </a:solidFill>
              </a:rPr>
              <a:t>pA</a:t>
            </a:r>
            <a:r>
              <a:rPr lang="en-US" sz="1600" b="1" baseline="30000" dirty="0">
                <a:solidFill>
                  <a:srgbClr val="CC00CC"/>
                </a:solidFill>
              </a:rPr>
              <a:t>1/2</a:t>
            </a:r>
            <a:r>
              <a:rPr lang="en-US" sz="1600" dirty="0">
                <a:solidFill>
                  <a:srgbClr val="000000"/>
                </a:solidFill>
              </a:rPr>
              <a:t>=</a:t>
            </a:r>
            <a:r>
              <a:rPr lang="en-US" sz="1600" b="1" dirty="0">
                <a:solidFill>
                  <a:srgbClr val="000000"/>
                </a:solidFill>
              </a:rPr>
              <a:t>−</a:t>
            </a:r>
            <a:r>
              <a:rPr lang="en-US" sz="1600" dirty="0">
                <a:solidFill>
                  <a:srgbClr val="000000"/>
                </a:solidFill>
              </a:rPr>
              <a:t>15 ±6</a:t>
            </a:r>
          </a:p>
          <a:p>
            <a:r>
              <a:rPr lang="en-US" sz="1600" b="1" dirty="0">
                <a:solidFill>
                  <a:srgbClr val="0000FF"/>
                </a:solidFill>
              </a:rPr>
              <a:t>nA</a:t>
            </a:r>
            <a:r>
              <a:rPr lang="en-US" sz="1600" b="1" baseline="30000" dirty="0">
                <a:solidFill>
                  <a:srgbClr val="0000FF"/>
                </a:solidFill>
              </a:rPr>
              <a:t>3/2</a:t>
            </a:r>
            <a:r>
              <a:rPr lang="en-US" sz="1600" dirty="0">
                <a:solidFill>
                  <a:srgbClr val="000000"/>
                </a:solidFill>
              </a:rPr>
              <a:t>=</a:t>
            </a:r>
            <a:r>
              <a:rPr lang="en-US" sz="1600" b="1" dirty="0">
                <a:solidFill>
                  <a:srgbClr val="000000"/>
                </a:solidFill>
              </a:rPr>
              <a:t>−</a:t>
            </a:r>
            <a:r>
              <a:rPr lang="en-US" sz="1600" dirty="0">
                <a:solidFill>
                  <a:srgbClr val="000000"/>
                </a:solidFill>
              </a:rPr>
              <a:t>33 ±9      </a:t>
            </a:r>
            <a:r>
              <a:rPr lang="en-US" sz="1600" b="1" dirty="0">
                <a:solidFill>
                  <a:srgbClr val="0000FF"/>
                </a:solidFill>
              </a:rPr>
              <a:t>nA</a:t>
            </a:r>
            <a:r>
              <a:rPr lang="en-US" sz="1600" b="1" baseline="30000" dirty="0">
                <a:solidFill>
                  <a:srgbClr val="0000FF"/>
                </a:solidFill>
              </a:rPr>
              <a:t>1/2</a:t>
            </a:r>
            <a:r>
              <a:rPr lang="en-US" sz="1600" dirty="0">
                <a:solidFill>
                  <a:srgbClr val="000000"/>
                </a:solidFill>
              </a:rPr>
              <a:t>=+29 ±10</a:t>
            </a:r>
            <a:endParaRPr lang="en-US" sz="1600" dirty="0"/>
          </a:p>
        </p:txBody>
      </p:sp>
      <p:pic>
        <p:nvPicPr>
          <p:cNvPr id="27" name="Picture 12">
            <a:extLst>
              <a:ext uri="{FF2B5EF4-FFF2-40B4-BE49-F238E27FC236}">
                <a16:creationId xmlns:a16="http://schemas.microsoft.com/office/drawing/2014/main" id="{1982CC3F-6D3E-45C2-9B2E-040AC8C422AA}"/>
              </a:ext>
            </a:extLst>
          </p:cNvPr>
          <p:cNvPicPr>
            <a:picLocks noChangeAspect="1" noChangeArrowheads="1"/>
          </p:cNvPicPr>
          <p:nvPr/>
        </p:nvPicPr>
        <p:blipFill>
          <a:blip r:embed="rId6" cstate="print">
            <a:lum bright="-16000" contrast="23000"/>
          </a:blip>
          <a:srcRect/>
          <a:stretch>
            <a:fillRect/>
          </a:stretch>
        </p:blipFill>
        <p:spPr bwMode="auto">
          <a:xfrm>
            <a:off x="5990993" y="1678531"/>
            <a:ext cx="880668" cy="284660"/>
          </a:xfrm>
          <a:prstGeom prst="rect">
            <a:avLst/>
          </a:prstGeom>
          <a:noFill/>
          <a:ln w="9525">
            <a:noFill/>
            <a:miter lim="800000"/>
            <a:headEnd/>
            <a:tailEnd/>
          </a:ln>
        </p:spPr>
      </p:pic>
      <p:pic>
        <p:nvPicPr>
          <p:cNvPr id="28" name="Picture 4">
            <a:extLst>
              <a:ext uri="{FF2B5EF4-FFF2-40B4-BE49-F238E27FC236}">
                <a16:creationId xmlns:a16="http://schemas.microsoft.com/office/drawing/2014/main" id="{FBDCA329-618E-4ED3-80CF-78A44DB8720E}"/>
              </a:ext>
            </a:extLst>
          </p:cNvPr>
          <p:cNvPicPr>
            <a:picLocks noChangeAspect="1" noChangeArrowheads="1"/>
          </p:cNvPicPr>
          <p:nvPr/>
        </p:nvPicPr>
        <p:blipFill>
          <a:blip r:embed="rId7" cstate="print">
            <a:lum bright="-30000" contrast="50000"/>
          </a:blip>
          <a:srcRect/>
          <a:stretch>
            <a:fillRect/>
          </a:stretch>
        </p:blipFill>
        <p:spPr bwMode="auto">
          <a:xfrm>
            <a:off x="7474874" y="1742269"/>
            <a:ext cx="1276350" cy="219075"/>
          </a:xfrm>
          <a:prstGeom prst="rect">
            <a:avLst/>
          </a:prstGeom>
          <a:noFill/>
          <a:ln w="9525">
            <a:noFill/>
            <a:miter lim="800000"/>
            <a:headEnd/>
            <a:tailEnd/>
          </a:ln>
        </p:spPr>
      </p:pic>
      <p:sp>
        <p:nvSpPr>
          <p:cNvPr id="21" name="TextBox 20">
            <a:extLst>
              <a:ext uri="{FF2B5EF4-FFF2-40B4-BE49-F238E27FC236}">
                <a16:creationId xmlns:a16="http://schemas.microsoft.com/office/drawing/2014/main" id="{7F9F51D2-99DB-4CF5-8812-427CF9E4C5AF}"/>
              </a:ext>
            </a:extLst>
          </p:cNvPr>
          <p:cNvSpPr txBox="1"/>
          <p:nvPr/>
        </p:nvSpPr>
        <p:spPr>
          <a:xfrm>
            <a:off x="5958647" y="2847272"/>
            <a:ext cx="2781851" cy="307777"/>
          </a:xfrm>
          <a:prstGeom prst="rect">
            <a:avLst/>
          </a:prstGeom>
          <a:solidFill>
            <a:srgbClr val="E6E6E6"/>
          </a:solidFill>
        </p:spPr>
        <p:txBody>
          <a:bodyPr wrap="square" rtlCol="0">
            <a:spAutoFit/>
          </a:bodyPr>
          <a:lstStyle/>
          <a:p>
            <a:r>
              <a:rPr lang="en-US" sz="1400" b="1" dirty="0">
                <a:solidFill>
                  <a:srgbClr val="FF0000"/>
                </a:solidFill>
                <a:latin typeface="Symbol" pitchFamily="18" charset="2"/>
              </a:rPr>
              <a:t>· </a:t>
            </a:r>
            <a:r>
              <a:rPr lang="en-US" sz="1400" dirty="0"/>
              <a:t>It couples </a:t>
            </a:r>
            <a:r>
              <a:rPr lang="en-US" sz="1400" b="1" dirty="0"/>
              <a:t>weakly</a:t>
            </a:r>
            <a:r>
              <a:rPr lang="en-US" sz="1400" dirty="0"/>
              <a:t> to </a:t>
            </a:r>
            <a:r>
              <a:rPr lang="en-US" sz="1400" b="1" dirty="0">
                <a:solidFill>
                  <a:srgbClr val="0000FF"/>
                </a:solidFill>
              </a:rPr>
              <a:t>neutron</a:t>
            </a:r>
            <a:r>
              <a:rPr lang="en-US" sz="1400" dirty="0"/>
              <a:t>.</a:t>
            </a:r>
          </a:p>
        </p:txBody>
      </p:sp>
      <p:sp>
        <p:nvSpPr>
          <p:cNvPr id="26" name="Rectangle 25">
            <a:extLst>
              <a:ext uri="{FF2B5EF4-FFF2-40B4-BE49-F238E27FC236}">
                <a16:creationId xmlns:a16="http://schemas.microsoft.com/office/drawing/2014/main" id="{F545506D-1959-4F5E-993C-DBC7EFF26898}"/>
              </a:ext>
            </a:extLst>
          </p:cNvPr>
          <p:cNvSpPr/>
          <p:nvPr/>
        </p:nvSpPr>
        <p:spPr>
          <a:xfrm>
            <a:off x="5951523" y="3614176"/>
            <a:ext cx="2781851" cy="830997"/>
          </a:xfrm>
          <a:prstGeom prst="rect">
            <a:avLst/>
          </a:prstGeom>
          <a:ln>
            <a:solidFill>
              <a:srgbClr val="0000FF"/>
            </a:solidFill>
          </a:ln>
        </p:spPr>
        <p:txBody>
          <a:bodyPr wrap="square">
            <a:spAutoFit/>
          </a:bodyPr>
          <a:lstStyle/>
          <a:p>
            <a:r>
              <a:rPr lang="en-US" sz="1600" b="1" dirty="0">
                <a:solidFill>
                  <a:srgbClr val="0000FF"/>
                </a:solidFill>
                <a:highlight>
                  <a:srgbClr val="00FFFF"/>
                </a:highlight>
              </a:rPr>
              <a:t>N(1675)5/2</a:t>
            </a:r>
            <a:r>
              <a:rPr lang="en-US" sz="1600" b="1" dirty="0">
                <a:solidFill>
                  <a:srgbClr val="000000"/>
                </a:solidFill>
                <a:highlight>
                  <a:srgbClr val="00FFFF"/>
                </a:highlight>
              </a:rPr>
              <a:t> </a:t>
            </a:r>
            <a:r>
              <a:rPr lang="en-US" sz="1600" b="1" baseline="30000" dirty="0">
                <a:solidFill>
                  <a:srgbClr val="000000"/>
                </a:solidFill>
                <a:highlight>
                  <a:srgbClr val="00FFFF"/>
                </a:highlight>
              </a:rPr>
              <a:t>−</a:t>
            </a:r>
            <a:r>
              <a:rPr lang="en-US" sz="1600" b="1" dirty="0">
                <a:highlight>
                  <a:srgbClr val="00FFFF"/>
                </a:highlight>
                <a:latin typeface="Symbol" pitchFamily="18" charset="2"/>
              </a:rPr>
              <a:t></a:t>
            </a:r>
            <a:r>
              <a:rPr lang="en-US" sz="1600" b="1" dirty="0">
                <a:solidFill>
                  <a:srgbClr val="CC00CC"/>
                </a:solidFill>
                <a:highlight>
                  <a:srgbClr val="00FFFF"/>
                </a:highlight>
              </a:rPr>
              <a:t>N</a:t>
            </a:r>
            <a:r>
              <a:rPr lang="en-US" sz="1600" b="1" dirty="0">
                <a:solidFill>
                  <a:srgbClr val="CC00CC"/>
                </a:solidFill>
                <a:highlight>
                  <a:srgbClr val="00FFFF"/>
                </a:highlight>
                <a:latin typeface="Symbol" pitchFamily="18" charset="2"/>
              </a:rPr>
              <a:t>g</a:t>
            </a:r>
            <a:endParaRPr lang="en-US" sz="1600" b="1" baseline="30000" dirty="0">
              <a:solidFill>
                <a:srgbClr val="0000FF"/>
              </a:solidFill>
              <a:highlight>
                <a:srgbClr val="00FFFF"/>
              </a:highlight>
              <a:latin typeface="Symbol" panose="05050102010706020507" pitchFamily="18" charset="2"/>
            </a:endParaRPr>
          </a:p>
          <a:p>
            <a:r>
              <a:rPr lang="en-US" sz="1600" b="1" dirty="0">
                <a:solidFill>
                  <a:srgbClr val="CC00CC"/>
                </a:solidFill>
              </a:rPr>
              <a:t>pA</a:t>
            </a:r>
            <a:r>
              <a:rPr lang="en-US" sz="1600" b="1" baseline="30000" dirty="0">
                <a:solidFill>
                  <a:srgbClr val="CC00CC"/>
                </a:solidFill>
              </a:rPr>
              <a:t>3/2</a:t>
            </a:r>
            <a:r>
              <a:rPr lang="en-US" sz="1600" dirty="0">
                <a:solidFill>
                  <a:srgbClr val="000000"/>
                </a:solidFill>
              </a:rPr>
              <a:t>=+20 ±5      </a:t>
            </a:r>
            <a:r>
              <a:rPr lang="en-US" sz="1600" b="1" dirty="0">
                <a:solidFill>
                  <a:srgbClr val="CC00CC"/>
                </a:solidFill>
              </a:rPr>
              <a:t>pA</a:t>
            </a:r>
            <a:r>
              <a:rPr lang="en-US" sz="1600" b="1" baseline="30000" dirty="0">
                <a:solidFill>
                  <a:srgbClr val="CC00CC"/>
                </a:solidFill>
              </a:rPr>
              <a:t>1/2</a:t>
            </a:r>
            <a:r>
              <a:rPr lang="en-US" sz="1600" dirty="0">
                <a:solidFill>
                  <a:srgbClr val="000000"/>
                </a:solidFill>
              </a:rPr>
              <a:t>=+19 ±8</a:t>
            </a:r>
          </a:p>
          <a:p>
            <a:r>
              <a:rPr lang="en-US" sz="1600" b="1" dirty="0">
                <a:solidFill>
                  <a:srgbClr val="0000FF"/>
                </a:solidFill>
              </a:rPr>
              <a:t>nA</a:t>
            </a:r>
            <a:r>
              <a:rPr lang="en-US" sz="1600" b="1" baseline="30000" dirty="0">
                <a:solidFill>
                  <a:srgbClr val="0000FF"/>
                </a:solidFill>
              </a:rPr>
              <a:t>3/2</a:t>
            </a:r>
            <a:r>
              <a:rPr lang="en-US" sz="1600" dirty="0">
                <a:solidFill>
                  <a:srgbClr val="000000"/>
                </a:solidFill>
              </a:rPr>
              <a:t>=</a:t>
            </a:r>
            <a:r>
              <a:rPr lang="en-US" sz="1600" b="1" dirty="0">
                <a:solidFill>
                  <a:srgbClr val="000000"/>
                </a:solidFill>
              </a:rPr>
              <a:t>−</a:t>
            </a:r>
            <a:r>
              <a:rPr lang="en-US" sz="1600" dirty="0">
                <a:solidFill>
                  <a:srgbClr val="000000"/>
                </a:solidFill>
              </a:rPr>
              <a:t>85 ±10    </a:t>
            </a:r>
            <a:r>
              <a:rPr lang="en-US" sz="1600" b="1" dirty="0">
                <a:solidFill>
                  <a:srgbClr val="0000FF"/>
                </a:solidFill>
              </a:rPr>
              <a:t>nA</a:t>
            </a:r>
            <a:r>
              <a:rPr lang="en-US" sz="1600" b="1" baseline="30000" dirty="0">
                <a:solidFill>
                  <a:srgbClr val="0000FF"/>
                </a:solidFill>
              </a:rPr>
              <a:t>1/2</a:t>
            </a:r>
            <a:r>
              <a:rPr lang="en-US" sz="1600" dirty="0">
                <a:solidFill>
                  <a:srgbClr val="000000"/>
                </a:solidFill>
              </a:rPr>
              <a:t>=</a:t>
            </a:r>
            <a:r>
              <a:rPr lang="en-US" sz="1600" b="1" dirty="0">
                <a:solidFill>
                  <a:srgbClr val="000000"/>
                </a:solidFill>
              </a:rPr>
              <a:t>−</a:t>
            </a:r>
            <a:r>
              <a:rPr lang="en-US" sz="1600" dirty="0">
                <a:solidFill>
                  <a:srgbClr val="000000"/>
                </a:solidFill>
              </a:rPr>
              <a:t>60 ±5</a:t>
            </a:r>
            <a:endParaRPr lang="en-US" sz="1600" dirty="0"/>
          </a:p>
        </p:txBody>
      </p:sp>
      <p:sp>
        <p:nvSpPr>
          <p:cNvPr id="29" name="Rectangle 28">
            <a:extLst>
              <a:ext uri="{FF2B5EF4-FFF2-40B4-BE49-F238E27FC236}">
                <a16:creationId xmlns:a16="http://schemas.microsoft.com/office/drawing/2014/main" id="{A9CF56D6-E8D2-4A09-B8E1-52037ABDB9F0}"/>
              </a:ext>
            </a:extLst>
          </p:cNvPr>
          <p:cNvSpPr/>
          <p:nvPr/>
        </p:nvSpPr>
        <p:spPr>
          <a:xfrm>
            <a:off x="5958647" y="4477873"/>
            <a:ext cx="2794279" cy="307777"/>
          </a:xfrm>
          <a:prstGeom prst="rect">
            <a:avLst/>
          </a:prstGeom>
          <a:solidFill>
            <a:srgbClr val="E6E6E6"/>
          </a:solidFill>
        </p:spPr>
        <p:txBody>
          <a:bodyPr wrap="square">
            <a:spAutoFit/>
          </a:bodyPr>
          <a:lstStyle/>
          <a:p>
            <a:r>
              <a:rPr lang="en-US" sz="1400" b="1" dirty="0">
                <a:solidFill>
                  <a:srgbClr val="FF0000"/>
                </a:solidFill>
                <a:latin typeface="Symbol" pitchFamily="18" charset="2"/>
              </a:rPr>
              <a:t>· </a:t>
            </a:r>
            <a:r>
              <a:rPr lang="en-US" sz="1400" dirty="0"/>
              <a:t>It couples </a:t>
            </a:r>
            <a:r>
              <a:rPr lang="en-US" sz="1400" b="1" dirty="0"/>
              <a:t>strongly</a:t>
            </a:r>
            <a:r>
              <a:rPr lang="en-US" sz="1400" dirty="0"/>
              <a:t> to </a:t>
            </a:r>
            <a:r>
              <a:rPr lang="en-US" sz="1400" b="1" dirty="0">
                <a:solidFill>
                  <a:srgbClr val="0000FF"/>
                </a:solidFill>
              </a:rPr>
              <a:t>neutron</a:t>
            </a:r>
            <a:r>
              <a:rPr lang="en-US" sz="1400" dirty="0"/>
              <a:t>.</a:t>
            </a:r>
          </a:p>
        </p:txBody>
      </p:sp>
      <p:pic>
        <p:nvPicPr>
          <p:cNvPr id="31" name="Picture 30">
            <a:extLst>
              <a:ext uri="{FF2B5EF4-FFF2-40B4-BE49-F238E27FC236}">
                <a16:creationId xmlns:a16="http://schemas.microsoft.com/office/drawing/2014/main" id="{0D54F105-38D1-4338-BF2B-FB8654438BB7}"/>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032755" y="4883211"/>
            <a:ext cx="700619" cy="818280"/>
          </a:xfrm>
          <a:prstGeom prst="rect">
            <a:avLst/>
          </a:prstGeom>
        </p:spPr>
      </p:pic>
      <p:pic>
        <p:nvPicPr>
          <p:cNvPr id="15361" name="Picture 15360">
            <a:extLst>
              <a:ext uri="{FF2B5EF4-FFF2-40B4-BE49-F238E27FC236}">
                <a16:creationId xmlns:a16="http://schemas.microsoft.com/office/drawing/2014/main" id="{7C0B997B-C6C7-44F3-9B42-592BAA025CCE}"/>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7241396" y="4878537"/>
            <a:ext cx="738213" cy="805323"/>
          </a:xfrm>
          <a:prstGeom prst="rect">
            <a:avLst/>
          </a:prstGeom>
        </p:spPr>
      </p:pic>
      <p:sp>
        <p:nvSpPr>
          <p:cNvPr id="6" name="Rectangle 5">
            <a:extLst>
              <a:ext uri="{FF2B5EF4-FFF2-40B4-BE49-F238E27FC236}">
                <a16:creationId xmlns:a16="http://schemas.microsoft.com/office/drawing/2014/main" id="{D5CC7841-1419-4BC4-A4BF-8B46F1F1272E}"/>
              </a:ext>
            </a:extLst>
          </p:cNvPr>
          <p:cNvSpPr/>
          <p:nvPr/>
        </p:nvSpPr>
        <p:spPr>
          <a:xfrm>
            <a:off x="1748338" y="771954"/>
            <a:ext cx="930063" cy="369332"/>
          </a:xfrm>
          <a:prstGeom prst="rect">
            <a:avLst/>
          </a:prstGeom>
        </p:spPr>
        <p:txBody>
          <a:bodyPr wrap="none">
            <a:spAutoFit/>
          </a:bodyPr>
          <a:lstStyle/>
          <a:p>
            <a:r>
              <a:rPr lang="en-US" b="1" dirty="0">
                <a:solidFill>
                  <a:srgbClr val="FF0000"/>
                </a:solidFill>
                <a:highlight>
                  <a:srgbClr val="FFFF00"/>
                </a:highlight>
                <a:latin typeface="Monotype Corsiva" pitchFamily="66" charset="0"/>
              </a:rPr>
              <a:t>``Proton”</a:t>
            </a:r>
          </a:p>
        </p:txBody>
      </p:sp>
      <p:sp>
        <p:nvSpPr>
          <p:cNvPr id="7" name="Rectangle 6">
            <a:extLst>
              <a:ext uri="{FF2B5EF4-FFF2-40B4-BE49-F238E27FC236}">
                <a16:creationId xmlns:a16="http://schemas.microsoft.com/office/drawing/2014/main" id="{F59ACACB-0E6F-4FEF-A240-2FF76E7AF536}"/>
              </a:ext>
            </a:extLst>
          </p:cNvPr>
          <p:cNvSpPr/>
          <p:nvPr/>
        </p:nvSpPr>
        <p:spPr>
          <a:xfrm>
            <a:off x="3916562" y="777800"/>
            <a:ext cx="1058303" cy="369332"/>
          </a:xfrm>
          <a:prstGeom prst="rect">
            <a:avLst/>
          </a:prstGeom>
        </p:spPr>
        <p:txBody>
          <a:bodyPr wrap="none">
            <a:spAutoFit/>
          </a:bodyPr>
          <a:lstStyle/>
          <a:p>
            <a:r>
              <a:rPr lang="en-US" b="1" dirty="0">
                <a:solidFill>
                  <a:srgbClr val="0033CC"/>
                </a:solidFill>
                <a:highlight>
                  <a:srgbClr val="FFFF00"/>
                </a:highlight>
                <a:latin typeface="Monotype Corsiva" pitchFamily="66" charset="0"/>
              </a:rPr>
              <a:t>``Neutron”</a:t>
            </a:r>
          </a:p>
        </p:txBody>
      </p:sp>
    </p:spTree>
    <p:extLst>
      <p:ext uri="{BB962C8B-B14F-4D97-AF65-F5344CB8AC3E}">
        <p14:creationId xmlns:p14="http://schemas.microsoft.com/office/powerpoint/2010/main" val="779634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1012445" y="8880"/>
            <a:ext cx="7064755" cy="584775"/>
          </a:xfrm>
          <a:prstGeom prst="rect">
            <a:avLst/>
          </a:prstGeom>
          <a:noFill/>
        </p:spPr>
        <p:txBody>
          <a:bodyPr wrap="none" rtlCol="0">
            <a:spAutoFit/>
          </a:bodyPr>
          <a:lstStyle/>
          <a:p>
            <a:pPr algn="ctr"/>
            <a:r>
              <a:rPr lang="en-US" sz="3200" dirty="0">
                <a:solidFill>
                  <a:srgbClr val="0000FF"/>
                </a:solidFill>
                <a:latin typeface="Monotype Corsiva" panose="03010101010201010101" pitchFamily="66" charset="0"/>
              </a:rPr>
              <a:t>Comparison of Previous </a:t>
            </a:r>
            <a:r>
              <a:rPr lang="en-US" sz="3200" dirty="0">
                <a:solidFill>
                  <a:srgbClr val="0000FF"/>
                </a:solidFill>
                <a:latin typeface="Symbol" pitchFamily="2" charset="2"/>
              </a:rPr>
              <a:t>&amp;</a:t>
            </a:r>
            <a:r>
              <a:rPr lang="en-US" sz="3200" dirty="0">
                <a:solidFill>
                  <a:srgbClr val="0000FF"/>
                </a:solidFill>
                <a:latin typeface="Monotype Corsiva" panose="03010101010201010101" pitchFamily="66" charset="0"/>
              </a:rPr>
              <a:t> New SAID Fits for </a:t>
            </a:r>
          </a:p>
        </p:txBody>
      </p:sp>
      <p:sp>
        <p:nvSpPr>
          <p:cNvPr id="5" name="TextBox 4"/>
          <p:cNvSpPr txBox="1"/>
          <p:nvPr/>
        </p:nvSpPr>
        <p:spPr>
          <a:xfrm>
            <a:off x="4294034" y="934596"/>
            <a:ext cx="2593980" cy="1815882"/>
          </a:xfrm>
          <a:prstGeom prst="rect">
            <a:avLst/>
          </a:prstGeom>
          <a:noFill/>
        </p:spPr>
        <p:txBody>
          <a:bodyPr wrap="none" rtlCol="0">
            <a:spAutoFit/>
          </a:bodyPr>
          <a:lstStyle/>
          <a:p>
            <a:r>
              <a:rPr lang="en-US" sz="1400" dirty="0">
                <a:solidFill>
                  <a:srgbClr val="FF0000"/>
                </a:solidFill>
                <a:latin typeface="Symbol" pitchFamily="18" charset="2"/>
              </a:rPr>
              <a:t>· </a:t>
            </a:r>
            <a:r>
              <a:rPr lang="en-US" sz="1400" dirty="0">
                <a:latin typeface="Times New Roman" panose="02020603050405020304" pitchFamily="18" charset="0"/>
                <a:cs typeface="Times New Roman" panose="02020603050405020304" pitchFamily="18" charset="0"/>
              </a:rPr>
              <a:t>Recent SAID </a:t>
            </a:r>
            <a:r>
              <a:rPr lang="en-US" sz="1400" dirty="0">
                <a:solidFill>
                  <a:srgbClr val="CC00CC"/>
                </a:solidFill>
                <a:latin typeface="Times New Roman" panose="02020603050405020304" pitchFamily="18" charset="0"/>
                <a:cs typeface="Times New Roman" panose="02020603050405020304" pitchFamily="18" charset="0"/>
              </a:rPr>
              <a:t>MA27</a:t>
            </a:r>
            <a:r>
              <a:rPr lang="en-US" sz="1400" dirty="0">
                <a:latin typeface="Times New Roman" panose="02020603050405020304" pitchFamily="18" charset="0"/>
                <a:cs typeface="Times New Roman" panose="02020603050405020304" pitchFamily="18" charset="0"/>
              </a:rPr>
              <a:t> applied to </a:t>
            </a:r>
          </a:p>
          <a:p>
            <a:r>
              <a:rPr lang="en-US" sz="1400" dirty="0">
                <a:latin typeface="Times New Roman" panose="02020603050405020304" pitchFamily="18" charset="0"/>
                <a:cs typeface="Times New Roman" panose="02020603050405020304" pitchFamily="18" charset="0"/>
              </a:rPr>
              <a:t>   </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data </a:t>
            </a:r>
          </a:p>
          <a:p>
            <a:r>
              <a:rPr lang="en-US" sz="1400" dirty="0">
                <a:latin typeface="Times New Roman" panose="02020603050405020304" pitchFamily="18" charset="0"/>
                <a:cs typeface="Times New Roman" panose="02020603050405020304" pitchFamily="18" charset="0"/>
              </a:rPr>
              <a:t>  without &amp; </a:t>
            </a:r>
          </a:p>
          <a:p>
            <a:r>
              <a:rPr lang="en-US" sz="1400" dirty="0">
                <a:solidFill>
                  <a:srgbClr val="0000FF"/>
                </a:solidFill>
                <a:latin typeface="Times New Roman" panose="02020603050405020304" pitchFamily="18" charset="0"/>
                <a:cs typeface="Times New Roman" panose="02020603050405020304" pitchFamily="18" charset="0"/>
              </a:rPr>
              <a:t>  with </a:t>
            </a:r>
            <a:r>
              <a:rPr lang="en-US" sz="1400" b="1" dirty="0">
                <a:solidFill>
                  <a:srgbClr val="FF9900"/>
                </a:solidFill>
                <a:latin typeface="Times New Roman" panose="02020603050405020304" pitchFamily="18" charset="0"/>
                <a:cs typeface="Times New Roman" panose="02020603050405020304" pitchFamily="18" charset="0"/>
              </a:rPr>
              <a:t>FSI</a:t>
            </a:r>
            <a:r>
              <a:rPr lang="en-US" sz="1400" dirty="0">
                <a:solidFill>
                  <a:srgbClr val="D2A00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corrections.</a:t>
            </a:r>
          </a:p>
          <a:p>
            <a:endParaRPr lang="en-US" sz="1400" dirty="0"/>
          </a:p>
          <a:p>
            <a:r>
              <a:rPr lang="en-US" sz="1400" dirty="0">
                <a:solidFill>
                  <a:srgbClr val="FF0000"/>
                </a:solidFill>
                <a:latin typeface="Symbol" pitchFamily="18" charset="2"/>
              </a:rPr>
              <a:t>· </a:t>
            </a:r>
            <a:r>
              <a:rPr lang="en-US" sz="1400" dirty="0">
                <a:latin typeface="Times New Roman" panose="02020603050405020304" pitchFamily="18" charset="0"/>
                <a:cs typeface="Times New Roman" panose="02020603050405020304" pitchFamily="18" charset="0"/>
              </a:rPr>
              <a:t>New SAID </a:t>
            </a:r>
            <a:r>
              <a:rPr lang="en-US" sz="1400" dirty="0">
                <a:solidFill>
                  <a:srgbClr val="CC00CC"/>
                </a:solidFill>
                <a:latin typeface="Times New Roman" panose="02020603050405020304" pitchFamily="18" charset="0"/>
                <a:cs typeface="Times New Roman" panose="02020603050405020304" pitchFamily="18" charset="0"/>
              </a:rPr>
              <a:t>MA19</a:t>
            </a:r>
            <a:r>
              <a:rPr lang="en-US" sz="1400" dirty="0">
                <a:latin typeface="Times New Roman" panose="02020603050405020304" pitchFamily="18" charset="0"/>
                <a:cs typeface="Times New Roman" panose="02020603050405020304" pitchFamily="18" charset="0"/>
              </a:rPr>
              <a:t> fit obtained</a:t>
            </a:r>
          </a:p>
          <a:p>
            <a:r>
              <a:rPr lang="en-US" sz="1400" dirty="0">
                <a:latin typeface="Times New Roman" panose="02020603050405020304" pitchFamily="18" charset="0"/>
                <a:cs typeface="Times New Roman" panose="02020603050405020304" pitchFamily="18" charset="0"/>
              </a:rPr>
              <a:t>   after adding new   </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data </a:t>
            </a:r>
          </a:p>
          <a:p>
            <a:r>
              <a:rPr lang="en-US" sz="1400" dirty="0">
                <a:solidFill>
                  <a:srgbClr val="FF0000"/>
                </a:solidFill>
                <a:latin typeface="Times New Roman" panose="02020603050405020304" pitchFamily="18" charset="0"/>
                <a:cs typeface="Times New Roman" panose="02020603050405020304" pitchFamily="18" charset="0"/>
              </a:rPr>
              <a:t>   with</a:t>
            </a:r>
            <a:r>
              <a:rPr lang="en-US" sz="1400" dirty="0">
                <a:latin typeface="Times New Roman" panose="02020603050405020304" pitchFamily="18" charset="0"/>
                <a:cs typeface="Times New Roman" panose="02020603050405020304" pitchFamily="18" charset="0"/>
              </a:rPr>
              <a:t> </a:t>
            </a:r>
            <a:r>
              <a:rPr lang="en-US" sz="1400" dirty="0">
                <a:solidFill>
                  <a:srgbClr val="0000FF"/>
                </a:solidFill>
                <a:latin typeface="Times New Roman" panose="02020603050405020304" pitchFamily="18" charset="0"/>
                <a:cs typeface="Times New Roman" panose="02020603050405020304" pitchFamily="18" charset="0"/>
              </a:rPr>
              <a:t>FSI</a:t>
            </a:r>
            <a:r>
              <a:rPr lang="en-US" sz="1400" dirty="0">
                <a:latin typeface="Times New Roman" panose="02020603050405020304" pitchFamily="18" charset="0"/>
                <a:cs typeface="Times New Roman" panose="02020603050405020304" pitchFamily="18" charset="0"/>
              </a:rPr>
              <a:t> corrections.</a:t>
            </a:r>
          </a:p>
        </p:txBody>
      </p:sp>
      <p:sp>
        <p:nvSpPr>
          <p:cNvPr id="6" name="Rectangle 5"/>
          <p:cNvSpPr/>
          <p:nvPr/>
        </p:nvSpPr>
        <p:spPr>
          <a:xfrm>
            <a:off x="5701274" y="546684"/>
            <a:ext cx="3431613" cy="253916"/>
          </a:xfrm>
          <a:prstGeom prst="rect">
            <a:avLst/>
          </a:prstGeom>
          <a:solidFill>
            <a:schemeClr val="bg1"/>
          </a:solidFill>
        </p:spPr>
        <p:txBody>
          <a:bodyPr wrap="square">
            <a:spAutoFit/>
          </a:bodyPr>
          <a:lstStyle/>
          <a:p>
            <a:pPr algn="r"/>
            <a:r>
              <a:rPr lang="en-US" sz="1050" dirty="0">
                <a:highlight>
                  <a:srgbClr val="FFFF00"/>
                </a:highlight>
              </a:rPr>
              <a:t>WJB </a:t>
            </a:r>
            <a:r>
              <a:rPr lang="en-US" sz="1050" i="1" dirty="0">
                <a:highlight>
                  <a:srgbClr val="FFFF00"/>
                </a:highlight>
              </a:rPr>
              <a:t>et al</a:t>
            </a:r>
            <a:r>
              <a:rPr lang="en-US" sz="1050" dirty="0">
                <a:highlight>
                  <a:srgbClr val="FFFF00"/>
                </a:highlight>
              </a:rPr>
              <a:t>, Phys Rev C </a:t>
            </a:r>
            <a:r>
              <a:rPr lang="en-US" sz="1050" b="1" dirty="0">
                <a:highlight>
                  <a:srgbClr val="FFFF00"/>
                </a:highlight>
              </a:rPr>
              <a:t>100</a:t>
            </a:r>
            <a:r>
              <a:rPr lang="en-US" sz="1050" dirty="0">
                <a:highlight>
                  <a:srgbClr val="FFFF00"/>
                </a:highlight>
              </a:rPr>
              <a:t>, 065205 (2019)</a:t>
            </a:r>
          </a:p>
        </p:txBody>
      </p:sp>
      <p:pic>
        <p:nvPicPr>
          <p:cNvPr id="25" name="Picture 5" descr="C:\Users\Igor\Documents\Desktop\a2logo_light.png">
            <a:extLst>
              <a:ext uri="{FF2B5EF4-FFF2-40B4-BE49-F238E27FC236}">
                <a16:creationId xmlns:a16="http://schemas.microsoft.com/office/drawing/2014/main" id="{6302DFA3-496B-45C4-969F-2CC4CB3929B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8281048" y="27174"/>
            <a:ext cx="789278" cy="519112"/>
          </a:xfrm>
          <a:prstGeom prst="rect">
            <a:avLst/>
          </a:prstGeom>
          <a:noFill/>
        </p:spPr>
      </p:pic>
      <p:pic>
        <p:nvPicPr>
          <p:cNvPr id="26" name="Picture 25">
            <a:extLst>
              <a:ext uri="{FF2B5EF4-FFF2-40B4-BE49-F238E27FC236}">
                <a16:creationId xmlns:a16="http://schemas.microsoft.com/office/drawing/2014/main" id="{F1892B47-EABD-4633-9300-2451DCE77FC2}"/>
              </a:ext>
            </a:extLst>
          </p:cNvPr>
          <p:cNvPicPr>
            <a:picLocks noChangeAspect="1"/>
          </p:cNvPicPr>
          <p:nvPr/>
        </p:nvPicPr>
        <p:blipFill>
          <a:blip r:embed="rId5"/>
          <a:stretch>
            <a:fillRect/>
          </a:stretch>
        </p:blipFill>
        <p:spPr>
          <a:xfrm>
            <a:off x="217845" y="818392"/>
            <a:ext cx="3922884" cy="2837306"/>
          </a:xfrm>
          <a:prstGeom prst="rect">
            <a:avLst/>
          </a:prstGeom>
        </p:spPr>
      </p:pic>
      <p:pic>
        <p:nvPicPr>
          <p:cNvPr id="27" name="Picture 26">
            <a:extLst>
              <a:ext uri="{FF2B5EF4-FFF2-40B4-BE49-F238E27FC236}">
                <a16:creationId xmlns:a16="http://schemas.microsoft.com/office/drawing/2014/main" id="{315BF854-5DFD-4DC8-B7B4-CD2E65FE8DF6}"/>
              </a:ext>
            </a:extLst>
          </p:cNvPr>
          <p:cNvPicPr>
            <a:picLocks noChangeAspect="1"/>
          </p:cNvPicPr>
          <p:nvPr/>
        </p:nvPicPr>
        <p:blipFill>
          <a:blip r:embed="rId6"/>
          <a:stretch>
            <a:fillRect/>
          </a:stretch>
        </p:blipFill>
        <p:spPr>
          <a:xfrm>
            <a:off x="693762" y="3801364"/>
            <a:ext cx="4362450" cy="1824156"/>
          </a:xfrm>
          <a:prstGeom prst="rect">
            <a:avLst/>
          </a:prstGeom>
        </p:spPr>
      </p:pic>
      <p:sp>
        <p:nvSpPr>
          <p:cNvPr id="28" name="Line 12">
            <a:extLst>
              <a:ext uri="{FF2B5EF4-FFF2-40B4-BE49-F238E27FC236}">
                <a16:creationId xmlns:a16="http://schemas.microsoft.com/office/drawing/2014/main" id="{8CCA9B9C-F4EC-4B03-83C1-B69B485D3037}"/>
              </a:ext>
            </a:extLst>
          </p:cNvPr>
          <p:cNvSpPr>
            <a:spLocks noChangeShapeType="1"/>
          </p:cNvSpPr>
          <p:nvPr/>
        </p:nvSpPr>
        <p:spPr bwMode="auto">
          <a:xfrm flipH="1">
            <a:off x="937292" y="1532330"/>
            <a:ext cx="3447885" cy="144070"/>
          </a:xfrm>
          <a:prstGeom prst="line">
            <a:avLst/>
          </a:prstGeom>
          <a:ln w="12700">
            <a:solidFill>
              <a:schemeClr val="tx1"/>
            </a:solidFill>
            <a:headEnd/>
            <a:tailEnd type="triangle" w="sm" len="lg"/>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9" name="Line 12">
            <a:extLst>
              <a:ext uri="{FF2B5EF4-FFF2-40B4-BE49-F238E27FC236}">
                <a16:creationId xmlns:a16="http://schemas.microsoft.com/office/drawing/2014/main" id="{6300E982-2F0B-40F2-BE25-2BC419921DA3}"/>
              </a:ext>
            </a:extLst>
          </p:cNvPr>
          <p:cNvSpPr>
            <a:spLocks noChangeShapeType="1"/>
          </p:cNvSpPr>
          <p:nvPr/>
        </p:nvSpPr>
        <p:spPr bwMode="auto">
          <a:xfrm flipH="1">
            <a:off x="3047999" y="1744287"/>
            <a:ext cx="1337179" cy="761910"/>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30" name="Line 12">
            <a:extLst>
              <a:ext uri="{FF2B5EF4-FFF2-40B4-BE49-F238E27FC236}">
                <a16:creationId xmlns:a16="http://schemas.microsoft.com/office/drawing/2014/main" id="{90121802-A207-4313-B789-640651CC0049}"/>
              </a:ext>
            </a:extLst>
          </p:cNvPr>
          <p:cNvSpPr>
            <a:spLocks noChangeShapeType="1"/>
          </p:cNvSpPr>
          <p:nvPr/>
        </p:nvSpPr>
        <p:spPr bwMode="auto">
          <a:xfrm flipH="1">
            <a:off x="3886199" y="2557657"/>
            <a:ext cx="586341" cy="466630"/>
          </a:xfrm>
          <a:prstGeom prst="line">
            <a:avLst/>
          </a:prstGeom>
          <a:ln w="12700">
            <a:solidFill>
              <a:srgbClr val="FF0000"/>
            </a:solidFill>
            <a:headEnd/>
            <a:tailEnd type="triangle" w="sm" len="lg"/>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3" name="Rectangle 2">
            <a:extLst>
              <a:ext uri="{FF2B5EF4-FFF2-40B4-BE49-F238E27FC236}">
                <a16:creationId xmlns:a16="http://schemas.microsoft.com/office/drawing/2014/main" id="{7A121935-B5B9-4D61-A3D3-E1E35FA25B28}"/>
              </a:ext>
            </a:extLst>
          </p:cNvPr>
          <p:cNvSpPr/>
          <p:nvPr/>
        </p:nvSpPr>
        <p:spPr>
          <a:xfrm>
            <a:off x="3810170" y="5944045"/>
            <a:ext cx="3499267" cy="253916"/>
          </a:xfrm>
          <a:prstGeom prst="rect">
            <a:avLst/>
          </a:prstGeom>
        </p:spPr>
        <p:txBody>
          <a:bodyPr wrap="square">
            <a:spAutoFit/>
          </a:bodyPr>
          <a:lstStyle/>
          <a:p>
            <a:r>
              <a:rPr lang="fr-FR" sz="1050" dirty="0">
                <a:highlight>
                  <a:srgbClr val="FFFF00"/>
                </a:highlight>
                <a:latin typeface="Times New Roman" panose="02020603050405020304" pitchFamily="18" charset="0"/>
                <a:cs typeface="Times New Roman" panose="02020603050405020304" pitchFamily="18" charset="0"/>
              </a:rPr>
              <a:t>P. T. </a:t>
            </a:r>
            <a:r>
              <a:rPr lang="fr-FR" sz="1050" dirty="0" err="1">
                <a:highlight>
                  <a:srgbClr val="FFFF00"/>
                </a:highlight>
                <a:latin typeface="Times New Roman" panose="02020603050405020304" pitchFamily="18" charset="0"/>
                <a:cs typeface="Times New Roman" panose="02020603050405020304" pitchFamily="18" charset="0"/>
              </a:rPr>
              <a:t>Mattione</a:t>
            </a:r>
            <a:r>
              <a:rPr lang="fr-FR" sz="1050" dirty="0">
                <a:highlight>
                  <a:srgbClr val="FFFF00"/>
                </a:highlight>
                <a:latin typeface="Times New Roman" panose="02020603050405020304" pitchFamily="18" charset="0"/>
                <a:cs typeface="Times New Roman" panose="02020603050405020304" pitchFamily="18" charset="0"/>
              </a:rPr>
              <a:t> et al, Phys </a:t>
            </a:r>
            <a:r>
              <a:rPr lang="fr-FR" sz="1050" dirty="0" err="1">
                <a:highlight>
                  <a:srgbClr val="FFFF00"/>
                </a:highlight>
                <a:latin typeface="Times New Roman" panose="02020603050405020304" pitchFamily="18" charset="0"/>
                <a:cs typeface="Times New Roman" panose="02020603050405020304" pitchFamily="18" charset="0"/>
              </a:rPr>
              <a:t>Rev</a:t>
            </a:r>
            <a:r>
              <a:rPr lang="fr-FR" sz="1050" dirty="0">
                <a:highlight>
                  <a:srgbClr val="FFFF00"/>
                </a:highlight>
                <a:latin typeface="Times New Roman" panose="02020603050405020304" pitchFamily="18" charset="0"/>
                <a:cs typeface="Times New Roman" panose="02020603050405020304" pitchFamily="18" charset="0"/>
              </a:rPr>
              <a:t> C </a:t>
            </a:r>
            <a:r>
              <a:rPr lang="fr-FR" sz="1050" b="1" dirty="0">
                <a:highlight>
                  <a:srgbClr val="FFFF00"/>
                </a:highlight>
                <a:latin typeface="Times New Roman" panose="02020603050405020304" pitchFamily="18" charset="0"/>
                <a:cs typeface="Times New Roman" panose="02020603050405020304" pitchFamily="18" charset="0"/>
              </a:rPr>
              <a:t>96</a:t>
            </a:r>
            <a:r>
              <a:rPr lang="fr-FR" sz="1050" dirty="0">
                <a:highlight>
                  <a:srgbClr val="FFFF00"/>
                </a:highlight>
                <a:latin typeface="Times New Roman" panose="02020603050405020304" pitchFamily="18" charset="0"/>
                <a:cs typeface="Times New Roman" panose="02020603050405020304" pitchFamily="18" charset="0"/>
              </a:rPr>
              <a:t>, 035204 (2017)</a:t>
            </a:r>
            <a:endParaRPr lang="en-US" sz="1050" dirty="0">
              <a:highlight>
                <a:srgbClr val="FFFF00"/>
              </a:highlight>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675BF4-E099-4815-A4B7-FC051DB6E51D}"/>
              </a:ext>
            </a:extLst>
          </p:cNvPr>
          <p:cNvSpPr/>
          <p:nvPr/>
        </p:nvSpPr>
        <p:spPr>
          <a:xfrm>
            <a:off x="3769991" y="5644516"/>
            <a:ext cx="2558714" cy="253916"/>
          </a:xfrm>
          <a:prstGeom prst="rect">
            <a:avLst/>
          </a:prstGeom>
        </p:spPr>
        <p:txBody>
          <a:bodyPr wrap="none">
            <a:spAutoFit/>
          </a:bodyPr>
          <a:lstStyle/>
          <a:p>
            <a:pPr algn="r"/>
            <a:r>
              <a:rPr lang="en-US" sz="1050" dirty="0">
                <a:highlight>
                  <a:srgbClr val="FFFF00"/>
                </a:highlight>
                <a:latin typeface="Times New Roman" panose="02020603050405020304" pitchFamily="18" charset="0"/>
                <a:cs typeface="Times New Roman" panose="02020603050405020304" pitchFamily="18" charset="0"/>
              </a:rPr>
              <a:t>WJB </a:t>
            </a:r>
            <a:r>
              <a:rPr lang="en-US" sz="1050" i="1" dirty="0">
                <a:highlight>
                  <a:srgbClr val="FFFF00"/>
                </a:highlight>
                <a:latin typeface="Times New Roman" panose="02020603050405020304" pitchFamily="18" charset="0"/>
                <a:cs typeface="Times New Roman" panose="02020603050405020304" pitchFamily="18" charset="0"/>
              </a:rPr>
              <a:t>et al</a:t>
            </a:r>
            <a:r>
              <a:rPr lang="en-US" sz="1050" dirty="0">
                <a:highlight>
                  <a:srgbClr val="FFFF00"/>
                </a:highlight>
                <a:latin typeface="Times New Roman" panose="02020603050405020304" pitchFamily="18" charset="0"/>
                <a:cs typeface="Times New Roman" panose="02020603050405020304" pitchFamily="18" charset="0"/>
              </a:rPr>
              <a:t>, Phys Rev C </a:t>
            </a:r>
            <a:r>
              <a:rPr lang="en-US" sz="1050" b="1" dirty="0">
                <a:highlight>
                  <a:srgbClr val="FFFF00"/>
                </a:highlight>
                <a:latin typeface="Times New Roman" panose="02020603050405020304" pitchFamily="18" charset="0"/>
                <a:cs typeface="Times New Roman" panose="02020603050405020304" pitchFamily="18" charset="0"/>
              </a:rPr>
              <a:t>100</a:t>
            </a:r>
            <a:r>
              <a:rPr lang="en-US" sz="1050" dirty="0">
                <a:highlight>
                  <a:srgbClr val="FFFF00"/>
                </a:highlight>
                <a:latin typeface="Times New Roman" panose="02020603050405020304" pitchFamily="18" charset="0"/>
                <a:cs typeface="Times New Roman" panose="02020603050405020304" pitchFamily="18" charset="0"/>
              </a:rPr>
              <a:t>, 065205 (2019) </a:t>
            </a:r>
          </a:p>
        </p:txBody>
      </p:sp>
      <p:sp>
        <p:nvSpPr>
          <p:cNvPr id="9" name="Rectangle 8">
            <a:extLst>
              <a:ext uri="{FF2B5EF4-FFF2-40B4-BE49-F238E27FC236}">
                <a16:creationId xmlns:a16="http://schemas.microsoft.com/office/drawing/2014/main" id="{C850DE77-6D71-41AE-8D5F-196D101FE242}"/>
              </a:ext>
            </a:extLst>
          </p:cNvPr>
          <p:cNvSpPr/>
          <p:nvPr/>
        </p:nvSpPr>
        <p:spPr>
          <a:xfrm>
            <a:off x="3791762" y="6218720"/>
            <a:ext cx="4267200" cy="253916"/>
          </a:xfrm>
          <a:prstGeom prst="rect">
            <a:avLst/>
          </a:prstGeom>
        </p:spPr>
        <p:txBody>
          <a:bodyPr wrap="square">
            <a:spAutoFit/>
          </a:bodyPr>
          <a:lstStyle/>
          <a:p>
            <a:r>
              <a:rPr lang="en-US" sz="1050" dirty="0">
                <a:highlight>
                  <a:srgbClr val="FFFF00"/>
                </a:highlight>
                <a:latin typeface="Times New Roman" panose="02020603050405020304" pitchFamily="18" charset="0"/>
                <a:cs typeface="Times New Roman" panose="02020603050405020304" pitchFamily="18" charset="0"/>
              </a:rPr>
              <a:t>D. </a:t>
            </a:r>
            <a:r>
              <a:rPr lang="en-US" sz="1050" dirty="0" err="1">
                <a:highlight>
                  <a:srgbClr val="FFFF00"/>
                </a:highlight>
                <a:latin typeface="Times New Roman" panose="02020603050405020304" pitchFamily="18" charset="0"/>
                <a:cs typeface="Times New Roman" panose="02020603050405020304" pitchFamily="18" charset="0"/>
              </a:rPr>
              <a:t>Drechsel</a:t>
            </a:r>
            <a:r>
              <a:rPr lang="en-US" sz="1050" dirty="0">
                <a:highlight>
                  <a:srgbClr val="FFFF00"/>
                </a:highlight>
                <a:latin typeface="Times New Roman" panose="02020603050405020304" pitchFamily="18" charset="0"/>
                <a:cs typeface="Times New Roman" panose="02020603050405020304" pitchFamily="18" charset="0"/>
              </a:rPr>
              <a:t>, S. S. </a:t>
            </a:r>
            <a:r>
              <a:rPr lang="en-US" sz="1050" dirty="0" err="1">
                <a:highlight>
                  <a:srgbClr val="FFFF00"/>
                </a:highlight>
                <a:latin typeface="Times New Roman" panose="02020603050405020304" pitchFamily="18" charset="0"/>
                <a:cs typeface="Times New Roman" panose="02020603050405020304" pitchFamily="18" charset="0"/>
              </a:rPr>
              <a:t>Kamalov</a:t>
            </a:r>
            <a:r>
              <a:rPr lang="en-US" sz="1050" dirty="0">
                <a:highlight>
                  <a:srgbClr val="FFFF00"/>
                </a:highlight>
                <a:latin typeface="Times New Roman" panose="02020603050405020304" pitchFamily="18" charset="0"/>
                <a:cs typeface="Times New Roman" panose="02020603050405020304" pitchFamily="18" charset="0"/>
              </a:rPr>
              <a:t>, &amp; L. </a:t>
            </a:r>
            <a:r>
              <a:rPr lang="en-US" sz="1050" dirty="0" err="1">
                <a:highlight>
                  <a:srgbClr val="FFFF00"/>
                </a:highlight>
                <a:latin typeface="Times New Roman" panose="02020603050405020304" pitchFamily="18" charset="0"/>
                <a:cs typeface="Times New Roman" panose="02020603050405020304" pitchFamily="18" charset="0"/>
              </a:rPr>
              <a:t>Tiator</a:t>
            </a:r>
            <a:r>
              <a:rPr lang="en-US" sz="1050" dirty="0">
                <a:highlight>
                  <a:srgbClr val="FFFF00"/>
                </a:highlight>
                <a:latin typeface="Times New Roman" panose="02020603050405020304" pitchFamily="18" charset="0"/>
                <a:cs typeface="Times New Roman" panose="02020603050405020304" pitchFamily="18" charset="0"/>
              </a:rPr>
              <a:t>, Eur. Phys. J. A </a:t>
            </a:r>
            <a:r>
              <a:rPr lang="en-US" sz="1050" b="1" dirty="0">
                <a:highlight>
                  <a:srgbClr val="FFFF00"/>
                </a:highlight>
                <a:latin typeface="Times New Roman" panose="02020603050405020304" pitchFamily="18" charset="0"/>
                <a:cs typeface="Times New Roman" panose="02020603050405020304" pitchFamily="18" charset="0"/>
              </a:rPr>
              <a:t>34</a:t>
            </a:r>
            <a:r>
              <a:rPr lang="en-US" sz="1050" dirty="0">
                <a:highlight>
                  <a:srgbClr val="FFFF00"/>
                </a:highlight>
                <a:latin typeface="Times New Roman" panose="02020603050405020304" pitchFamily="18" charset="0"/>
                <a:cs typeface="Times New Roman" panose="02020603050405020304" pitchFamily="18" charset="0"/>
              </a:rPr>
              <a:t>, 69 (2007)</a:t>
            </a:r>
          </a:p>
        </p:txBody>
      </p:sp>
      <p:sp>
        <p:nvSpPr>
          <p:cNvPr id="31" name="Line 12">
            <a:extLst>
              <a:ext uri="{FF2B5EF4-FFF2-40B4-BE49-F238E27FC236}">
                <a16:creationId xmlns:a16="http://schemas.microsoft.com/office/drawing/2014/main" id="{8175A72C-D75E-4B18-85BC-109B977C792F}"/>
              </a:ext>
            </a:extLst>
          </p:cNvPr>
          <p:cNvSpPr>
            <a:spLocks noChangeShapeType="1"/>
          </p:cNvSpPr>
          <p:nvPr/>
        </p:nvSpPr>
        <p:spPr bwMode="auto">
          <a:xfrm flipH="1" flipV="1">
            <a:off x="2028948" y="5646729"/>
            <a:ext cx="1762814" cy="637034"/>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32" name="Line 12">
            <a:extLst>
              <a:ext uri="{FF2B5EF4-FFF2-40B4-BE49-F238E27FC236}">
                <a16:creationId xmlns:a16="http://schemas.microsoft.com/office/drawing/2014/main" id="{05425C0E-D702-4866-A981-762E0D533F89}"/>
              </a:ext>
            </a:extLst>
          </p:cNvPr>
          <p:cNvSpPr>
            <a:spLocks noChangeShapeType="1"/>
          </p:cNvSpPr>
          <p:nvPr/>
        </p:nvSpPr>
        <p:spPr bwMode="auto">
          <a:xfrm flipH="1" flipV="1">
            <a:off x="3176578" y="5644516"/>
            <a:ext cx="615184" cy="362247"/>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33" name="TextBox 32">
            <a:extLst>
              <a:ext uri="{FF2B5EF4-FFF2-40B4-BE49-F238E27FC236}">
                <a16:creationId xmlns:a16="http://schemas.microsoft.com/office/drawing/2014/main" id="{0191AAE4-64D6-43F8-8490-661C09DC7D01}"/>
              </a:ext>
            </a:extLst>
          </p:cNvPr>
          <p:cNvSpPr txBox="1"/>
          <p:nvPr/>
        </p:nvSpPr>
        <p:spPr>
          <a:xfrm>
            <a:off x="3886200" y="3863473"/>
            <a:ext cx="1104900" cy="1697807"/>
          </a:xfrm>
          <a:prstGeom prst="rect">
            <a:avLst/>
          </a:prstGeom>
          <a:solidFill>
            <a:schemeClr val="tx2">
              <a:lumMod val="60000"/>
              <a:lumOff val="40000"/>
              <a:alpha val="18824"/>
            </a:schemeClr>
          </a:solidFill>
          <a:effectLst>
            <a:outerShdw blurRad="76200" dir="13500000" sy="23000" kx="1200000" algn="br" rotWithShape="0">
              <a:prstClr val="black">
                <a:alpha val="20000"/>
              </a:prstClr>
            </a:outerShdw>
          </a:effectLst>
        </p:spPr>
        <p:txBody>
          <a:bodyPr wrap="square" rtlCol="0">
            <a:spAutoFit/>
          </a:bodyPr>
          <a:lstStyle/>
          <a:p>
            <a:endParaRPr lang="en-US" sz="900" dirty="0"/>
          </a:p>
        </p:txBody>
      </p:sp>
      <p:pic>
        <p:nvPicPr>
          <p:cNvPr id="36" name="Picture 5" descr="C:\Users\Igor\Documents\Desktop\a2logo_light.png">
            <a:extLst>
              <a:ext uri="{FF2B5EF4-FFF2-40B4-BE49-F238E27FC236}">
                <a16:creationId xmlns:a16="http://schemas.microsoft.com/office/drawing/2014/main" id="{A40611AF-54CE-4E28-B2A0-8C4B23A1055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5755215" y="2276420"/>
            <a:ext cx="270317" cy="177789"/>
          </a:xfrm>
          <a:prstGeom prst="rect">
            <a:avLst/>
          </a:prstGeom>
          <a:noFill/>
        </p:spPr>
      </p:pic>
      <p:pic>
        <p:nvPicPr>
          <p:cNvPr id="37" name="Picture 5" descr="C:\Users\Igor\Documents\Desktop\a2logo_light.png">
            <a:extLst>
              <a:ext uri="{FF2B5EF4-FFF2-40B4-BE49-F238E27FC236}">
                <a16:creationId xmlns:a16="http://schemas.microsoft.com/office/drawing/2014/main" id="{FD7C268F-EC1F-4ED7-8AC3-A3B51650C2B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4449536" y="1208404"/>
            <a:ext cx="270317" cy="177789"/>
          </a:xfrm>
          <a:prstGeom prst="rect">
            <a:avLst/>
          </a:prstGeom>
          <a:noFill/>
        </p:spPr>
      </p:pic>
      <p:sp>
        <p:nvSpPr>
          <p:cNvPr id="35" name="TextBox 34">
            <a:extLst>
              <a:ext uri="{FF2B5EF4-FFF2-40B4-BE49-F238E27FC236}">
                <a16:creationId xmlns:a16="http://schemas.microsoft.com/office/drawing/2014/main" id="{3FEA5D73-920D-4A52-8F27-5ABA6037B0CA}"/>
              </a:ext>
            </a:extLst>
          </p:cNvPr>
          <p:cNvSpPr txBox="1"/>
          <p:nvPr/>
        </p:nvSpPr>
        <p:spPr>
          <a:xfrm>
            <a:off x="727050" y="3891988"/>
            <a:ext cx="720750" cy="1697807"/>
          </a:xfrm>
          <a:prstGeom prst="rect">
            <a:avLst/>
          </a:prstGeom>
          <a:solidFill>
            <a:srgbClr val="66FF99">
              <a:alpha val="18824"/>
            </a:srgbClr>
          </a:solidFill>
          <a:effectLst>
            <a:outerShdw blurRad="76200" dir="13500000" sy="23000" kx="1200000" algn="br" rotWithShape="0">
              <a:prstClr val="black">
                <a:alpha val="20000"/>
              </a:prstClr>
            </a:outerShdw>
          </a:effectLst>
        </p:spPr>
        <p:txBody>
          <a:bodyPr wrap="square" rtlCol="0">
            <a:spAutoFit/>
          </a:bodyPr>
          <a:lstStyle/>
          <a:p>
            <a:endParaRPr lang="en-US" sz="900" dirty="0"/>
          </a:p>
        </p:txBody>
      </p:sp>
      <p:sp>
        <p:nvSpPr>
          <p:cNvPr id="38" name="TextBox 37">
            <a:extLst>
              <a:ext uri="{FF2B5EF4-FFF2-40B4-BE49-F238E27FC236}">
                <a16:creationId xmlns:a16="http://schemas.microsoft.com/office/drawing/2014/main" id="{E4CC4454-F8F7-4ABF-8D0F-D00F8529F292}"/>
              </a:ext>
            </a:extLst>
          </p:cNvPr>
          <p:cNvSpPr txBox="1"/>
          <p:nvPr/>
        </p:nvSpPr>
        <p:spPr>
          <a:xfrm>
            <a:off x="727050" y="3834423"/>
            <a:ext cx="4264050" cy="223076"/>
          </a:xfrm>
          <a:prstGeom prst="rect">
            <a:avLst/>
          </a:prstGeom>
          <a:solidFill>
            <a:srgbClr val="DC97FF">
              <a:alpha val="18824"/>
            </a:srgbClr>
          </a:solidFill>
          <a:effectLst>
            <a:outerShdw blurRad="76200" dir="13500000" sy="23000" kx="1200000" algn="br" rotWithShape="0">
              <a:prstClr val="black">
                <a:alpha val="20000"/>
              </a:prstClr>
            </a:outerShdw>
          </a:effectLst>
        </p:spPr>
        <p:txBody>
          <a:bodyPr wrap="square" rtlCol="0">
            <a:spAutoFit/>
          </a:bodyPr>
          <a:lstStyle/>
          <a:p>
            <a:endParaRPr lang="en-US" sz="900" dirty="0"/>
          </a:p>
        </p:txBody>
      </p:sp>
      <p:sp>
        <p:nvSpPr>
          <p:cNvPr id="39" name="Vertical Scroll 15">
            <a:extLst>
              <a:ext uri="{FF2B5EF4-FFF2-40B4-BE49-F238E27FC236}">
                <a16:creationId xmlns:a16="http://schemas.microsoft.com/office/drawing/2014/main" id="{20D57501-C393-4A66-9952-5BBB9C7FA043}"/>
              </a:ext>
            </a:extLst>
          </p:cNvPr>
          <p:cNvSpPr/>
          <p:nvPr/>
        </p:nvSpPr>
        <p:spPr>
          <a:xfrm>
            <a:off x="6742283" y="2691405"/>
            <a:ext cx="2133600" cy="1222619"/>
          </a:xfrm>
          <a:prstGeom prst="verticalScroll">
            <a:avLst/>
          </a:prstGeom>
          <a:solidFill>
            <a:srgbClr val="819F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a:solidFill>
                  <a:srgbClr val="FFFF00"/>
                </a:solidFill>
                <a:latin typeface="Monotype Corsiva" panose="03010101010201010101" pitchFamily="66" charset="0"/>
              </a:rPr>
              <a:t>Obviously,</a:t>
            </a:r>
            <a:r>
              <a:rPr lang="en-US" sz="1600" i="1" dirty="0">
                <a:latin typeface="Monotype Corsiva" panose="03010101010201010101" pitchFamily="66" charset="0"/>
              </a:rPr>
              <a:t> </a:t>
            </a:r>
            <a:r>
              <a:rPr lang="en-US" sz="1600" i="1" dirty="0">
                <a:solidFill>
                  <a:srgbClr val="0000FF"/>
                </a:solidFill>
                <a:latin typeface="Monotype Corsiva" panose="03010101010201010101" pitchFamily="66" charset="0"/>
              </a:rPr>
              <a:t>FSI</a:t>
            </a:r>
            <a:r>
              <a:rPr lang="en-US" sz="1600" i="1" dirty="0">
                <a:latin typeface="Monotype Corsiva" panose="03010101010201010101" pitchFamily="66" charset="0"/>
              </a:rPr>
              <a:t> </a:t>
            </a:r>
            <a:r>
              <a:rPr lang="en-US" sz="1600" i="1" dirty="0">
                <a:solidFill>
                  <a:srgbClr val="FFFF00"/>
                </a:solidFill>
                <a:latin typeface="Monotype Corsiva" panose="03010101010201010101" pitchFamily="66" charset="0"/>
              </a:rPr>
              <a:t>plays </a:t>
            </a:r>
          </a:p>
          <a:p>
            <a:r>
              <a:rPr lang="en-US" sz="1600" i="1" dirty="0">
                <a:solidFill>
                  <a:srgbClr val="FFFF00"/>
                </a:solidFill>
                <a:latin typeface="Monotype Corsiva" panose="03010101010201010101" pitchFamily="66" charset="0"/>
              </a:rPr>
              <a:t>important role in </a:t>
            </a:r>
          </a:p>
          <a:p>
            <a:r>
              <a:rPr lang="en-US" sz="1600" i="1" dirty="0">
                <a:solidFill>
                  <a:srgbClr val="0000CC"/>
                </a:solidFill>
                <a:latin typeface="Symbol" pitchFamily="18" charset="2"/>
              </a:rPr>
              <a:t>g</a:t>
            </a:r>
            <a:r>
              <a:rPr lang="en-US" sz="1600" i="1" dirty="0">
                <a:solidFill>
                  <a:srgbClr val="0000CC"/>
                </a:solidFill>
              </a:rPr>
              <a:t>n</a:t>
            </a:r>
            <a:r>
              <a:rPr lang="en-US" sz="1600" i="1" dirty="0">
                <a:solidFill>
                  <a:srgbClr val="0000CC"/>
                </a:solidFill>
                <a:latin typeface="Freestyle Script" pitchFamily="66" charset="0"/>
                <a:sym typeface="Wingdings" pitchFamily="2" charset="2"/>
              </a:rPr>
              <a:t>→</a:t>
            </a:r>
            <a:r>
              <a:rPr lang="en-US" sz="1600" i="1" dirty="0">
                <a:solidFill>
                  <a:srgbClr val="0000CC"/>
                </a:solidFill>
                <a:latin typeface="Symbol" pitchFamily="18" charset="2"/>
                <a:sym typeface="Wingdings" pitchFamily="2" charset="2"/>
              </a:rPr>
              <a:t>p</a:t>
            </a:r>
            <a:r>
              <a:rPr lang="en-US" sz="1600" i="1" baseline="30000" dirty="0">
                <a:solidFill>
                  <a:srgbClr val="0000CC"/>
                </a:solidFill>
                <a:latin typeface="Symbol" pitchFamily="18" charset="2"/>
                <a:sym typeface="Wingdings" pitchFamily="2" charset="2"/>
              </a:rPr>
              <a:t>0</a:t>
            </a:r>
            <a:r>
              <a:rPr lang="en-US" sz="1600" i="1" dirty="0">
                <a:solidFill>
                  <a:srgbClr val="0000CC"/>
                </a:solidFill>
                <a:sym typeface="Wingdings" pitchFamily="2" charset="2"/>
              </a:rPr>
              <a:t>n </a:t>
            </a:r>
            <a:r>
              <a:rPr lang="en-US" sz="1600" i="1" dirty="0">
                <a:solidFill>
                  <a:srgbClr val="CC00CC"/>
                </a:solidFill>
              </a:rPr>
              <a:t>d</a:t>
            </a:r>
            <a:r>
              <a:rPr lang="en-US" sz="1600" i="1" dirty="0">
                <a:solidFill>
                  <a:srgbClr val="CC00CC"/>
                </a:solidFill>
                <a:latin typeface="Symbol" panose="05050102010706020507" pitchFamily="18" charset="2"/>
              </a:rPr>
              <a:t>s</a:t>
            </a:r>
            <a:r>
              <a:rPr lang="en-US" sz="1600" i="1" dirty="0">
                <a:solidFill>
                  <a:srgbClr val="CC00CC"/>
                </a:solidFill>
              </a:rPr>
              <a:t>/</a:t>
            </a:r>
            <a:r>
              <a:rPr lang="en-US" sz="1600" i="1" dirty="0" err="1">
                <a:solidFill>
                  <a:srgbClr val="CC00CC"/>
                </a:solidFill>
              </a:rPr>
              <a:t>d</a:t>
            </a:r>
            <a:r>
              <a:rPr lang="en-US" sz="1600" i="1" dirty="0" err="1">
                <a:solidFill>
                  <a:srgbClr val="CC00CC"/>
                </a:solidFill>
                <a:latin typeface="Symbol" panose="05050102010706020507" pitchFamily="18" charset="2"/>
              </a:rPr>
              <a:t>W</a:t>
            </a:r>
            <a:r>
              <a:rPr lang="en-US" sz="1600" i="1" dirty="0">
                <a:solidFill>
                  <a:srgbClr val="CC00CC"/>
                </a:solidFill>
              </a:rPr>
              <a:t> </a:t>
            </a:r>
          </a:p>
          <a:p>
            <a:r>
              <a:rPr lang="en-US" sz="1600" i="1" dirty="0">
                <a:solidFill>
                  <a:srgbClr val="FFFF00"/>
                </a:solidFill>
                <a:latin typeface="Monotype Corsiva" panose="03010101010201010101" pitchFamily="66" charset="0"/>
              </a:rPr>
              <a:t>determination.</a:t>
            </a:r>
          </a:p>
        </p:txBody>
      </p:sp>
      <p:sp>
        <p:nvSpPr>
          <p:cNvPr id="40" name="Flowchart: Punched Tape 39">
            <a:extLst>
              <a:ext uri="{FF2B5EF4-FFF2-40B4-BE49-F238E27FC236}">
                <a16:creationId xmlns:a16="http://schemas.microsoft.com/office/drawing/2014/main" id="{AC3C59D5-F5AD-4CF2-968C-DB5FB507FA10}"/>
              </a:ext>
            </a:extLst>
          </p:cNvPr>
          <p:cNvSpPr/>
          <p:nvPr/>
        </p:nvSpPr>
        <p:spPr>
          <a:xfrm>
            <a:off x="5026403" y="4048548"/>
            <a:ext cx="1066800" cy="381000"/>
          </a:xfrm>
          <a:prstGeom prst="flowChartPunchedTape">
            <a:avLst/>
          </a:prstGeom>
          <a:solidFill>
            <a:srgbClr val="FFFF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effectLst>
                  <a:outerShdw blurRad="38100" dist="38100" dir="2700000" algn="tl">
                    <a:srgbClr val="000000">
                      <a:alpha val="43137"/>
                    </a:srgbClr>
                  </a:outerShdw>
                </a:effectLst>
                <a:latin typeface="Monotype Corsiva" panose="03010101010201010101" pitchFamily="66" charset="0"/>
              </a:rPr>
              <a:t>FSI</a:t>
            </a:r>
            <a:r>
              <a:rPr lang="en-US" sz="1400" dirty="0">
                <a:solidFill>
                  <a:srgbClr val="002060"/>
                </a:solidFill>
                <a:latin typeface="Monotype Corsiva" panose="03010101010201010101" pitchFamily="66" charset="0"/>
              </a:rPr>
              <a:t> included</a:t>
            </a:r>
          </a:p>
        </p:txBody>
      </p:sp>
      <p:sp>
        <p:nvSpPr>
          <p:cNvPr id="2" name="Rectangle 1">
            <a:extLst>
              <a:ext uri="{FF2B5EF4-FFF2-40B4-BE49-F238E27FC236}">
                <a16:creationId xmlns:a16="http://schemas.microsoft.com/office/drawing/2014/main" id="{4ABEEDD1-A4F9-478B-B890-5A2B5DF87DD5}"/>
              </a:ext>
            </a:extLst>
          </p:cNvPr>
          <p:cNvSpPr/>
          <p:nvPr/>
        </p:nvSpPr>
        <p:spPr>
          <a:xfrm>
            <a:off x="6194742" y="5602324"/>
            <a:ext cx="2568332" cy="307777"/>
          </a:xfrm>
          <a:prstGeom prst="rect">
            <a:avLst/>
          </a:prstGeom>
        </p:spPr>
        <p:txBody>
          <a:bodyPr wrap="none">
            <a:spAutoFit/>
          </a:bodyPr>
          <a:lstStyle/>
          <a:p>
            <a:r>
              <a:rPr lang="en-US" sz="1400" dirty="0">
                <a:solidFill>
                  <a:srgbClr val="0000FF"/>
                </a:solidFill>
                <a:latin typeface="Symbol" pitchFamily="18" charset="2"/>
              </a:rPr>
              <a:t>·</a:t>
            </a:r>
            <a:r>
              <a:rPr lang="en-US" sz="1400" dirty="0">
                <a:solidFill>
                  <a:srgbClr val="FF0000"/>
                </a:solidFill>
                <a:latin typeface="Symbol" pitchFamily="18" charset="2"/>
              </a:rPr>
              <a:t> </a:t>
            </a:r>
            <a:r>
              <a:rPr lang="en-US" sz="1400" b="1" dirty="0">
                <a:solidFill>
                  <a:srgbClr val="FF000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data included in </a:t>
            </a:r>
            <a:r>
              <a:rPr lang="en-US" sz="1400" b="1" dirty="0">
                <a:solidFill>
                  <a:srgbClr val="CC00CC"/>
                </a:solidFill>
                <a:latin typeface="Times New Roman" panose="02020603050405020304" pitchFamily="18" charset="0"/>
                <a:cs typeface="Times New Roman" panose="02020603050405020304" pitchFamily="18" charset="0"/>
              </a:rPr>
              <a:t>SAID </a:t>
            </a:r>
            <a:r>
              <a:rPr lang="en-US" sz="1400" dirty="0">
                <a:latin typeface="Times New Roman" panose="02020603050405020304" pitchFamily="18" charset="0"/>
                <a:cs typeface="Times New Roman" panose="02020603050405020304" pitchFamily="18" charset="0"/>
              </a:rPr>
              <a:t>fits</a:t>
            </a:r>
            <a:r>
              <a:rPr lang="en-US" sz="1400" dirty="0"/>
              <a:t>.</a:t>
            </a:r>
          </a:p>
        </p:txBody>
      </p:sp>
      <p:pic>
        <p:nvPicPr>
          <p:cNvPr id="41" name="Picture 4">
            <a:extLst>
              <a:ext uri="{FF2B5EF4-FFF2-40B4-BE49-F238E27FC236}">
                <a16:creationId xmlns:a16="http://schemas.microsoft.com/office/drawing/2014/main" id="{393E704C-8AE2-4DBB-8C42-6571FCE59270}"/>
              </a:ext>
            </a:extLst>
          </p:cNvPr>
          <p:cNvPicPr>
            <a:picLocks noChangeAspect="1" noChangeArrowheads="1"/>
          </p:cNvPicPr>
          <p:nvPr/>
        </p:nvPicPr>
        <p:blipFill>
          <a:blip r:embed="rId7" cstate="print"/>
          <a:srcRect/>
          <a:stretch>
            <a:fillRect/>
          </a:stretch>
        </p:blipFill>
        <p:spPr bwMode="auto">
          <a:xfrm>
            <a:off x="6703979" y="5937110"/>
            <a:ext cx="411073" cy="213948"/>
          </a:xfrm>
          <a:prstGeom prst="rect">
            <a:avLst/>
          </a:prstGeom>
          <a:noFill/>
          <a:ln w="9525">
            <a:noFill/>
            <a:miter lim="800000"/>
            <a:headEnd/>
            <a:tailEnd/>
          </a:ln>
        </p:spPr>
      </p:pic>
      <p:pic>
        <p:nvPicPr>
          <p:cNvPr id="42" name="Picture 5" descr="C:\Users\Igor\Documents\Desktop\a2logo_light.png">
            <a:extLst>
              <a:ext uri="{FF2B5EF4-FFF2-40B4-BE49-F238E27FC236}">
                <a16:creationId xmlns:a16="http://schemas.microsoft.com/office/drawing/2014/main" id="{C6731560-4938-4344-A497-4892B18A79D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6401005" y="5657503"/>
            <a:ext cx="270317" cy="177789"/>
          </a:xfrm>
          <a:prstGeom prst="rect">
            <a:avLst/>
          </a:prstGeom>
          <a:noFill/>
        </p:spPr>
      </p:pic>
    </p:spTree>
    <p:extLst>
      <p:ext uri="{BB962C8B-B14F-4D97-AF65-F5344CB8AC3E}">
        <p14:creationId xmlns:p14="http://schemas.microsoft.com/office/powerpoint/2010/main" val="2168897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p:cNvSpPr txBox="1"/>
          <p:nvPr/>
        </p:nvSpPr>
        <p:spPr>
          <a:xfrm>
            <a:off x="990600" y="533400"/>
            <a:ext cx="184731" cy="369332"/>
          </a:xfrm>
          <a:prstGeom prst="rect">
            <a:avLst/>
          </a:prstGeom>
          <a:noFill/>
        </p:spPr>
        <p:txBody>
          <a:bodyPr wrap="none" rtlCol="0">
            <a:spAutoFit/>
          </a:bodyPr>
          <a:lstStyle/>
          <a:p>
            <a:endParaRPr lang="en-US" dirty="0"/>
          </a:p>
        </p:txBody>
      </p:sp>
      <p:sp>
        <p:nvSpPr>
          <p:cNvPr id="3" name="Rectangle 2"/>
          <p:cNvSpPr/>
          <p:nvPr/>
        </p:nvSpPr>
        <p:spPr>
          <a:xfrm>
            <a:off x="1750583" y="767747"/>
            <a:ext cx="4385104" cy="461665"/>
          </a:xfrm>
          <a:prstGeom prst="rect">
            <a:avLst/>
          </a:prstGeom>
          <a:solidFill>
            <a:schemeClr val="bg1"/>
          </a:solidFill>
        </p:spPr>
        <p:txBody>
          <a:bodyPr wrap="square">
            <a:spAutoFit/>
          </a:bodyPr>
          <a:lstStyle/>
          <a:p>
            <a:pPr algn="ctr"/>
            <a:r>
              <a:rPr lang="en-US" b="1" dirty="0">
                <a:solidFill>
                  <a:srgbClr val="FF0000"/>
                </a:solidFill>
                <a:latin typeface="Symbol" pitchFamily="18" charset="2"/>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Differential cross sections for </a:t>
            </a:r>
            <a:r>
              <a:rPr lang="en-US" sz="2400" dirty="0">
                <a:solidFill>
                  <a:srgbClr val="0000FF"/>
                </a:solidFill>
                <a:latin typeface="Symbol" panose="05050102010706020507" pitchFamily="18" charset="2"/>
                <a:ea typeface="Times New Roman" panose="02020603050405020304" pitchFamily="18" charset="0"/>
                <a:cs typeface="Times New Roman" panose="02020603050405020304" pitchFamily="18" charset="0"/>
              </a:rPr>
              <a:t>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0000FF"/>
                </a:solidFill>
                <a:latin typeface="Freestyle Script" pitchFamily="66" charset="0"/>
                <a:sym typeface="Wingdings" pitchFamily="2" charset="2"/>
              </a:rPr>
              <a:t>→</a:t>
            </a:r>
            <a:r>
              <a:rPr lang="en-US" sz="2400" dirty="0">
                <a:solidFill>
                  <a:srgbClr val="0000FF"/>
                </a:solidFill>
                <a:latin typeface="Symbol" panose="05050102010706020507" pitchFamily="18" charset="2"/>
                <a:ea typeface="Times New Roman" panose="02020603050405020304" pitchFamily="18" charset="0"/>
                <a:cs typeface="Times New Roman" panose="02020603050405020304" pitchFamily="18" charset="0"/>
              </a:rPr>
              <a:t>p</a:t>
            </a:r>
            <a:r>
              <a:rPr lang="en-US" sz="2400" baseline="30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0</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en-US" dirty="0"/>
          </a:p>
        </p:txBody>
      </p:sp>
      <p:pic>
        <p:nvPicPr>
          <p:cNvPr id="13" name="Picture 5" descr="C:\Users\Igor\Documents\Desktop\a2logo_light.png"/>
          <p:cNvPicPr>
            <a:picLocks noChangeAspect="1" noChangeArrowheads="1"/>
          </p:cNvPicPr>
          <p:nvPr/>
        </p:nvPicPr>
        <p:blipFill>
          <a:blip r:embed="rId3" cstate="print">
            <a:lum bright="-4000" contrast="23000"/>
          </a:blip>
          <a:srcRect/>
          <a:stretch>
            <a:fillRect/>
          </a:stretch>
        </p:blipFill>
        <p:spPr bwMode="auto">
          <a:xfrm>
            <a:off x="56359" y="28688"/>
            <a:ext cx="982706" cy="646331"/>
          </a:xfrm>
          <a:prstGeom prst="rect">
            <a:avLst/>
          </a:prstGeom>
          <a:noFill/>
        </p:spPr>
      </p:pic>
      <p:sp>
        <p:nvSpPr>
          <p:cNvPr id="15" name="Rounded Rectangle 27"/>
          <p:cNvSpPr/>
          <p:nvPr/>
        </p:nvSpPr>
        <p:spPr>
          <a:xfrm>
            <a:off x="6629400" y="2477722"/>
            <a:ext cx="2322329" cy="1164822"/>
          </a:xfrm>
          <a:prstGeom prst="roundRect">
            <a:avLst/>
          </a:prstGeom>
          <a:noFill/>
          <a:ln w="19050">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Rectangle 4"/>
          <p:cNvSpPr/>
          <p:nvPr/>
        </p:nvSpPr>
        <p:spPr>
          <a:xfrm>
            <a:off x="6629400" y="2442215"/>
            <a:ext cx="2440619" cy="1200329"/>
          </a:xfrm>
          <a:prstGeom prst="rect">
            <a:avLst/>
          </a:prstGeom>
        </p:spPr>
        <p:txBody>
          <a:bodyPr wrap="square">
            <a:spAutoFit/>
          </a:bodyPr>
          <a:lstStyle/>
          <a:p>
            <a:r>
              <a:rPr lang="nn-NO" dirty="0">
                <a:solidFill>
                  <a:prstClr val="black"/>
                </a:solidFill>
                <a:latin typeface="Times New Roman" panose="02020603050405020304" pitchFamily="18" charset="0"/>
                <a:cs typeface="Times New Roman" panose="02020603050405020304" pitchFamily="18" charset="0"/>
              </a:rPr>
              <a:t>E   =   </a:t>
            </a:r>
            <a:r>
              <a:rPr lang="nn-NO" dirty="0">
                <a:solidFill>
                  <a:srgbClr val="CC00CC"/>
                </a:solidFill>
                <a:latin typeface="Times New Roman" panose="02020603050405020304" pitchFamily="18" charset="0"/>
                <a:cs typeface="Times New Roman" panose="02020603050405020304" pitchFamily="18" charset="0"/>
              </a:rPr>
              <a:t>290</a:t>
            </a:r>
            <a:r>
              <a:rPr lang="nn-NO" dirty="0">
                <a:solidFill>
                  <a:prstClr val="black"/>
                </a:solidFill>
                <a:latin typeface="Times New Roman" panose="02020603050405020304" pitchFamily="18" charset="0"/>
                <a:cs typeface="Times New Roman" panose="02020603050405020304" pitchFamily="18" charset="0"/>
              </a:rPr>
              <a:t> </a:t>
            </a:r>
            <a:r>
              <a:rPr lang="nn-NO" dirty="0">
                <a:latin typeface="Times New Roman" panose="02020603050405020304" pitchFamily="18" charset="0"/>
                <a:cs typeface="Times New Roman" panose="02020603050405020304" pitchFamily="18" charset="0"/>
              </a:rPr>
              <a:t>–</a:t>
            </a:r>
            <a:r>
              <a:rPr lang="nn-NO" dirty="0">
                <a:solidFill>
                  <a:prstClr val="black"/>
                </a:solidFill>
                <a:latin typeface="Times New Roman" panose="02020603050405020304" pitchFamily="18" charset="0"/>
                <a:cs typeface="Times New Roman" panose="02020603050405020304" pitchFamily="18" charset="0"/>
              </a:rPr>
              <a:t> </a:t>
            </a:r>
            <a:r>
              <a:rPr lang="nn-NO" dirty="0">
                <a:solidFill>
                  <a:srgbClr val="CC00CC"/>
                </a:solidFill>
                <a:latin typeface="Times New Roman" panose="02020603050405020304" pitchFamily="18" charset="0"/>
                <a:cs typeface="Times New Roman" panose="02020603050405020304" pitchFamily="18" charset="0"/>
              </a:rPr>
              <a:t>813</a:t>
            </a:r>
            <a:r>
              <a:rPr lang="nn-NO" dirty="0">
                <a:solidFill>
                  <a:prstClr val="black"/>
                </a:solidFill>
                <a:latin typeface="Times New Roman" panose="02020603050405020304" pitchFamily="18" charset="0"/>
                <a:cs typeface="Times New Roman" panose="02020603050405020304" pitchFamily="18" charset="0"/>
              </a:rPr>
              <a:t> MeV</a:t>
            </a:r>
          </a:p>
          <a:p>
            <a:r>
              <a:rPr lang="nn-NO" dirty="0">
                <a:latin typeface="Times New Roman" panose="02020603050405020304" pitchFamily="18" charset="0"/>
                <a:cs typeface="Times New Roman" panose="02020603050405020304" pitchFamily="18" charset="0"/>
              </a:rPr>
              <a:t>W  = 1195 – 1533 MeV</a:t>
            </a:r>
          </a:p>
          <a:p>
            <a:r>
              <a:rPr lang="nn-NO" dirty="0">
                <a:latin typeface="Symbol" panose="05050102010706020507" pitchFamily="18" charset="2"/>
              </a:rPr>
              <a:t>q</a:t>
            </a:r>
            <a:r>
              <a:rPr lang="nn-NO" dirty="0"/>
              <a:t>    </a:t>
            </a:r>
            <a:r>
              <a:rPr lang="nn-NO" dirty="0">
                <a:latin typeface="Times New Roman" panose="02020603050405020304" pitchFamily="18" charset="0"/>
                <a:cs typeface="Times New Roman" panose="02020603050405020304" pitchFamily="18" charset="0"/>
              </a:rPr>
              <a:t>=     18 – 162</a:t>
            </a:r>
            <a:r>
              <a:rPr lang="nn-NO" baseline="30000" dirty="0">
                <a:latin typeface="Times New Roman" panose="02020603050405020304" pitchFamily="18" charset="0"/>
                <a:cs typeface="Times New Roman" panose="02020603050405020304" pitchFamily="18" charset="0"/>
              </a:rPr>
              <a:t>0</a:t>
            </a:r>
          </a:p>
          <a:p>
            <a:r>
              <a:rPr lang="nn-NO" dirty="0">
                <a:solidFill>
                  <a:srgbClr val="FF0000"/>
                </a:solidFill>
                <a:latin typeface="Symbol" panose="05050102010706020507" pitchFamily="18" charset="2"/>
              </a:rPr>
              <a:t>p</a:t>
            </a:r>
            <a:r>
              <a:rPr lang="nn-NO" baseline="30000" dirty="0">
                <a:solidFill>
                  <a:srgbClr val="FF0000"/>
                </a:solidFill>
              </a:rPr>
              <a:t>0</a:t>
            </a:r>
            <a:r>
              <a:rPr lang="nn-NO" dirty="0">
                <a:solidFill>
                  <a:srgbClr val="FF0000"/>
                </a:solidFill>
                <a:latin typeface="Times New Roman" panose="02020603050405020304" pitchFamily="18" charset="0"/>
                <a:cs typeface="Times New Roman" panose="02020603050405020304" pitchFamily="18" charset="0"/>
              </a:rPr>
              <a:t>n</a:t>
            </a:r>
            <a:r>
              <a:rPr lang="nn-NO" dirty="0">
                <a:solidFill>
                  <a:prstClr val="black"/>
                </a:solidFill>
                <a:latin typeface="Times New Roman" panose="02020603050405020304" pitchFamily="18" charset="0"/>
                <a:cs typeface="Times New Roman" panose="02020603050405020304" pitchFamily="18" charset="0"/>
              </a:rPr>
              <a:t>: </a:t>
            </a:r>
            <a:r>
              <a:rPr lang="nn-NO" dirty="0">
                <a:solidFill>
                  <a:srgbClr val="CC00CC"/>
                </a:solidFill>
                <a:latin typeface="Times New Roman" panose="02020603050405020304" pitchFamily="18" charset="0"/>
                <a:cs typeface="Times New Roman" panose="02020603050405020304" pitchFamily="18" charset="0"/>
              </a:rPr>
              <a:t>492</a:t>
            </a:r>
            <a:r>
              <a:rPr lang="nn-NO" dirty="0">
                <a:solidFill>
                  <a:prstClr val="black"/>
                </a:solidFill>
                <a:latin typeface="Times New Roman" panose="02020603050405020304" pitchFamily="18" charset="0"/>
                <a:cs typeface="Times New Roman" panose="02020603050405020304" pitchFamily="18" charset="0"/>
              </a:rPr>
              <a:t> d</a:t>
            </a:r>
            <a:r>
              <a:rPr lang="nn-NO" dirty="0">
                <a:solidFill>
                  <a:prstClr val="black"/>
                </a:solidFill>
                <a:latin typeface="Symbol" panose="05050102010706020507" pitchFamily="18" charset="2"/>
                <a:cs typeface="Times New Roman" panose="02020603050405020304" pitchFamily="18" charset="0"/>
              </a:rPr>
              <a:t>s</a:t>
            </a:r>
            <a:r>
              <a:rPr lang="nn-NO" dirty="0">
                <a:solidFill>
                  <a:prstClr val="black"/>
                </a:solidFill>
                <a:latin typeface="Times New Roman" panose="02020603050405020304" pitchFamily="18" charset="0"/>
                <a:cs typeface="Times New Roman" panose="02020603050405020304" pitchFamily="18" charset="0"/>
              </a:rPr>
              <a:t>/d</a:t>
            </a:r>
            <a:r>
              <a:rPr lang="nn-NO" dirty="0">
                <a:solidFill>
                  <a:prstClr val="black"/>
                </a:solidFill>
                <a:latin typeface="Symbol" panose="05050102010706020507" pitchFamily="18" charset="2"/>
              </a:rPr>
              <a:t>W</a:t>
            </a:r>
            <a:endParaRPr lang="en-US" dirty="0">
              <a:latin typeface="Symbol" panose="05050102010706020507" pitchFamily="18" charset="2"/>
            </a:endParaRPr>
          </a:p>
        </p:txBody>
      </p:sp>
      <p:sp>
        <p:nvSpPr>
          <p:cNvPr id="7" name="TextBox 6"/>
          <p:cNvSpPr txBox="1"/>
          <p:nvPr/>
        </p:nvSpPr>
        <p:spPr>
          <a:xfrm>
            <a:off x="1205151" y="14384"/>
            <a:ext cx="7329249" cy="584775"/>
          </a:xfrm>
          <a:prstGeom prst="rect">
            <a:avLst/>
          </a:prstGeom>
          <a:noFill/>
        </p:spPr>
        <p:txBody>
          <a:bodyPr wrap="none" rtlCol="0">
            <a:spAutoFit/>
          </a:bodyPr>
          <a:lstStyle/>
          <a:p>
            <a:pPr algn="ctr"/>
            <a:r>
              <a:rPr lang="en-US" sz="3200" dirty="0">
                <a:solidFill>
                  <a:srgbClr val="0000FF"/>
                </a:solidFill>
                <a:latin typeface="Monotype Corsiva" pitchFamily="66" charset="0"/>
              </a:rPr>
              <a:t>Meson Production off ``Neutron” at CB@MAMI</a:t>
            </a:r>
          </a:p>
        </p:txBody>
      </p:sp>
      <p:sp>
        <p:nvSpPr>
          <p:cNvPr id="9" name="TextBox 8">
            <a:extLst>
              <a:ext uri="{FF2B5EF4-FFF2-40B4-BE49-F238E27FC236}">
                <a16:creationId xmlns:a16="http://schemas.microsoft.com/office/drawing/2014/main" id="{F7B0F2A9-2AD2-41E8-94BA-C212BFFA6917}"/>
              </a:ext>
            </a:extLst>
          </p:cNvPr>
          <p:cNvSpPr txBox="1"/>
          <p:nvPr/>
        </p:nvSpPr>
        <p:spPr>
          <a:xfrm>
            <a:off x="1740040" y="5969105"/>
            <a:ext cx="3944413" cy="369332"/>
          </a:xfrm>
          <a:prstGeom prst="rect">
            <a:avLst/>
          </a:prstGeom>
          <a:noFill/>
        </p:spPr>
        <p:txBody>
          <a:bodyPr wrap="none" rtlCol="0">
            <a:spAutoFit/>
          </a:bodyPr>
          <a:lstStyle/>
          <a:p>
            <a:r>
              <a:rPr lang="en-US" b="1" dirty="0">
                <a:solidFill>
                  <a:srgbClr val="FF0000"/>
                </a:solidFill>
                <a:highlight>
                  <a:srgbClr val="00FFFF"/>
                </a:highlight>
                <a:latin typeface="Symbol" pitchFamily="18" charset="2"/>
              </a:rPr>
              <a:t> · </a:t>
            </a:r>
            <a:r>
              <a:rPr lang="en-US" dirty="0">
                <a:highlight>
                  <a:srgbClr val="00FFFF"/>
                </a:highlight>
              </a:rPr>
              <a:t>Data up to </a:t>
            </a:r>
            <a:r>
              <a:rPr lang="en-US" b="1" dirty="0">
                <a:solidFill>
                  <a:srgbClr val="0000FF"/>
                </a:solidFill>
                <a:highlight>
                  <a:srgbClr val="00FFFF"/>
                </a:highlight>
              </a:rPr>
              <a:t>E</a:t>
            </a:r>
            <a:r>
              <a:rPr lang="en-US" dirty="0">
                <a:highlight>
                  <a:srgbClr val="00FFFF"/>
                </a:highlight>
              </a:rPr>
              <a:t> = </a:t>
            </a:r>
            <a:r>
              <a:rPr lang="en-US" b="1" dirty="0">
                <a:solidFill>
                  <a:srgbClr val="0000FF"/>
                </a:solidFill>
                <a:highlight>
                  <a:srgbClr val="00FFFF"/>
                </a:highlight>
              </a:rPr>
              <a:t>1500</a:t>
            </a:r>
            <a:r>
              <a:rPr lang="en-US" dirty="0">
                <a:solidFill>
                  <a:srgbClr val="0000FF"/>
                </a:solidFill>
                <a:highlight>
                  <a:srgbClr val="00FFFF"/>
                </a:highlight>
              </a:rPr>
              <a:t> </a:t>
            </a:r>
            <a:r>
              <a:rPr lang="en-US" dirty="0">
                <a:highlight>
                  <a:srgbClr val="00FFFF"/>
                </a:highlight>
              </a:rPr>
              <a:t>MeV are coming. </a:t>
            </a:r>
          </a:p>
        </p:txBody>
      </p:sp>
      <p:pic>
        <p:nvPicPr>
          <p:cNvPr id="25" name="Picture 24">
            <a:extLst>
              <a:ext uri="{FF2B5EF4-FFF2-40B4-BE49-F238E27FC236}">
                <a16:creationId xmlns:a16="http://schemas.microsoft.com/office/drawing/2014/main" id="{FAB3A75F-0A70-488B-AB91-7C8E9280EE1F}"/>
              </a:ext>
            </a:extLst>
          </p:cNvPr>
          <p:cNvPicPr>
            <a:picLocks noChangeAspect="1"/>
          </p:cNvPicPr>
          <p:nvPr/>
        </p:nvPicPr>
        <p:blipFill>
          <a:blip r:embed="rId4"/>
          <a:stretch>
            <a:fillRect/>
          </a:stretch>
        </p:blipFill>
        <p:spPr>
          <a:xfrm>
            <a:off x="1292380" y="1217386"/>
            <a:ext cx="5205412" cy="5237694"/>
          </a:xfrm>
          <a:prstGeom prst="rect">
            <a:avLst/>
          </a:prstGeom>
        </p:spPr>
      </p:pic>
      <p:sp>
        <p:nvSpPr>
          <p:cNvPr id="26" name="Flowchart: Punched Tape 25">
            <a:extLst>
              <a:ext uri="{FF2B5EF4-FFF2-40B4-BE49-F238E27FC236}">
                <a16:creationId xmlns:a16="http://schemas.microsoft.com/office/drawing/2014/main" id="{73CEFFF9-2417-4611-A090-6584F0CBFEC7}"/>
              </a:ext>
            </a:extLst>
          </p:cNvPr>
          <p:cNvSpPr/>
          <p:nvPr/>
        </p:nvSpPr>
        <p:spPr>
          <a:xfrm>
            <a:off x="5392131" y="5931310"/>
            <a:ext cx="1066800" cy="381000"/>
          </a:xfrm>
          <a:prstGeom prst="flowChartPunchedTape">
            <a:avLst/>
          </a:prstGeom>
          <a:solidFill>
            <a:srgbClr val="FFFF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effectLst>
                  <a:outerShdw blurRad="38100" dist="38100" dir="2700000" algn="tl">
                    <a:srgbClr val="000000">
                      <a:alpha val="43137"/>
                    </a:srgbClr>
                  </a:outerShdw>
                </a:effectLst>
                <a:latin typeface="Monotype Corsiva" panose="03010101010201010101" pitchFamily="66" charset="0"/>
              </a:rPr>
              <a:t>FSI</a:t>
            </a:r>
            <a:r>
              <a:rPr lang="en-US" sz="1400" dirty="0">
                <a:solidFill>
                  <a:srgbClr val="002060"/>
                </a:solidFill>
                <a:latin typeface="Monotype Corsiva" panose="03010101010201010101" pitchFamily="66" charset="0"/>
              </a:rPr>
              <a:t> included</a:t>
            </a:r>
          </a:p>
        </p:txBody>
      </p:sp>
      <p:sp>
        <p:nvSpPr>
          <p:cNvPr id="4" name="Rectangle 3">
            <a:extLst>
              <a:ext uri="{FF2B5EF4-FFF2-40B4-BE49-F238E27FC236}">
                <a16:creationId xmlns:a16="http://schemas.microsoft.com/office/drawing/2014/main" id="{016E7D5C-26C4-4AB8-ADD2-9CC8A67B8B5D}"/>
              </a:ext>
            </a:extLst>
          </p:cNvPr>
          <p:cNvSpPr/>
          <p:nvPr/>
        </p:nvSpPr>
        <p:spPr>
          <a:xfrm>
            <a:off x="6979946" y="4164006"/>
            <a:ext cx="1692497" cy="1169551"/>
          </a:xfrm>
          <a:prstGeom prst="rect">
            <a:avLst/>
          </a:prstGeom>
          <a:ln>
            <a:solidFill>
              <a:srgbClr val="0000FF"/>
            </a:solidFill>
          </a:ln>
        </p:spPr>
        <p:txBody>
          <a:bodyPr wrap="square">
            <a:spAutoFit/>
          </a:bodyPr>
          <a:lstStyle/>
          <a:p>
            <a:r>
              <a:rPr lang="en-US" sz="1400" dirty="0">
                <a:solidFill>
                  <a:srgbClr val="CC00CC"/>
                </a:solidFill>
                <a:latin typeface="Times New Roman" panose="02020603050405020304" pitchFamily="18" charset="0"/>
                <a:cs typeface="Times New Roman" panose="02020603050405020304" pitchFamily="18" charset="0"/>
              </a:rPr>
              <a:t>PWA</a:t>
            </a:r>
            <a:r>
              <a:rPr lang="en-US" sz="1400" dirty="0">
                <a:latin typeface="Times New Roman" panose="02020603050405020304" pitchFamily="18" charset="0"/>
                <a:cs typeface="Times New Roman" panose="02020603050405020304" pitchFamily="18" charset="0"/>
              </a:rPr>
              <a:t>:</a:t>
            </a:r>
          </a:p>
          <a:p>
            <a:r>
              <a:rPr lang="en-US" sz="1400" dirty="0">
                <a:solidFill>
                  <a:srgbClr val="FF0000"/>
                </a:solidFill>
                <a:latin typeface="Times New Roman" panose="02020603050405020304" pitchFamily="18" charset="0"/>
                <a:cs typeface="Times New Roman" panose="02020603050405020304" pitchFamily="18" charset="0"/>
              </a:rPr>
              <a:t>             SAID MA19</a:t>
            </a:r>
          </a:p>
          <a:p>
            <a:r>
              <a:rPr lang="en-US" sz="1400" dirty="0">
                <a:latin typeface="Times New Roman" panose="02020603050405020304" pitchFamily="18" charset="0"/>
                <a:cs typeface="Times New Roman" panose="02020603050405020304" pitchFamily="18" charset="0"/>
              </a:rPr>
              <a:t>             </a:t>
            </a:r>
            <a:r>
              <a:rPr lang="en-US" sz="1400" dirty="0">
                <a:solidFill>
                  <a:srgbClr val="0000FF"/>
                </a:solidFill>
                <a:latin typeface="Times New Roman" panose="02020603050405020304" pitchFamily="18" charset="0"/>
                <a:cs typeface="Times New Roman" panose="02020603050405020304" pitchFamily="18" charset="0"/>
              </a:rPr>
              <a:t>SAID MA27</a:t>
            </a:r>
          </a:p>
          <a:p>
            <a:r>
              <a:rPr lang="en-US" sz="1400" dirty="0">
                <a:latin typeface="Times New Roman" panose="02020603050405020304" pitchFamily="18" charset="0"/>
                <a:cs typeface="Times New Roman" panose="02020603050405020304" pitchFamily="18" charset="0"/>
              </a:rPr>
              <a:t>             MAID2007</a:t>
            </a:r>
          </a:p>
          <a:p>
            <a:r>
              <a:rPr lang="en-US" sz="1400" dirty="0">
                <a:latin typeface="Times New Roman" panose="02020603050405020304" pitchFamily="18" charset="0"/>
                <a:cs typeface="Times New Roman" panose="02020603050405020304" pitchFamily="18" charset="0"/>
              </a:rPr>
              <a:t>             </a:t>
            </a:r>
            <a:r>
              <a:rPr lang="en-US" sz="1400" dirty="0">
                <a:solidFill>
                  <a:srgbClr val="CA33FF"/>
                </a:solidFill>
                <a:latin typeface="Times New Roman" panose="02020603050405020304" pitchFamily="18" charset="0"/>
                <a:cs typeface="Times New Roman" panose="02020603050405020304" pitchFamily="18" charset="0"/>
              </a:rPr>
              <a:t>BnGa2002</a:t>
            </a:r>
            <a:endParaRPr lang="en-US" sz="1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154E295-4E3B-448D-A153-0FE2D47E7E6A}"/>
              </a:ext>
            </a:extLst>
          </p:cNvPr>
          <p:cNvSpPr/>
          <p:nvPr/>
        </p:nvSpPr>
        <p:spPr>
          <a:xfrm>
            <a:off x="6544969" y="464150"/>
            <a:ext cx="2525050" cy="253916"/>
          </a:xfrm>
          <a:prstGeom prst="rect">
            <a:avLst/>
          </a:prstGeom>
        </p:spPr>
        <p:txBody>
          <a:bodyPr wrap="none">
            <a:spAutoFit/>
          </a:bodyPr>
          <a:lstStyle/>
          <a:p>
            <a:pPr algn="r"/>
            <a:r>
              <a:rPr lang="en-US" sz="1050" dirty="0">
                <a:highlight>
                  <a:srgbClr val="FFFF00"/>
                </a:highlight>
                <a:latin typeface="Times New Roman" panose="02020603050405020304" pitchFamily="18" charset="0"/>
                <a:cs typeface="Times New Roman" panose="02020603050405020304" pitchFamily="18" charset="0"/>
              </a:rPr>
              <a:t>WJB </a:t>
            </a:r>
            <a:r>
              <a:rPr lang="en-US" sz="1050" i="1" dirty="0">
                <a:highlight>
                  <a:srgbClr val="FFFF00"/>
                </a:highlight>
                <a:latin typeface="Times New Roman" panose="02020603050405020304" pitchFamily="18" charset="0"/>
                <a:cs typeface="Times New Roman" panose="02020603050405020304" pitchFamily="18" charset="0"/>
              </a:rPr>
              <a:t>et al</a:t>
            </a:r>
            <a:r>
              <a:rPr lang="en-US" sz="1050" dirty="0">
                <a:highlight>
                  <a:srgbClr val="FFFF00"/>
                </a:highlight>
                <a:latin typeface="Times New Roman" panose="02020603050405020304" pitchFamily="18" charset="0"/>
                <a:cs typeface="Times New Roman" panose="02020603050405020304" pitchFamily="18" charset="0"/>
              </a:rPr>
              <a:t>, Phys Rev C </a:t>
            </a:r>
            <a:r>
              <a:rPr lang="en-US" sz="1050" b="1" dirty="0">
                <a:highlight>
                  <a:srgbClr val="FFFF00"/>
                </a:highlight>
                <a:latin typeface="Times New Roman" panose="02020603050405020304" pitchFamily="18" charset="0"/>
                <a:cs typeface="Times New Roman" panose="02020603050405020304" pitchFamily="18" charset="0"/>
              </a:rPr>
              <a:t>100</a:t>
            </a:r>
            <a:r>
              <a:rPr lang="en-US" sz="1050" dirty="0">
                <a:highlight>
                  <a:srgbClr val="FFFF00"/>
                </a:highlight>
                <a:latin typeface="Times New Roman" panose="02020603050405020304" pitchFamily="18" charset="0"/>
                <a:cs typeface="Times New Roman" panose="02020603050405020304" pitchFamily="18" charset="0"/>
              </a:rPr>
              <a:t>, 065205 (2019)</a:t>
            </a:r>
          </a:p>
        </p:txBody>
      </p:sp>
      <p:sp>
        <p:nvSpPr>
          <p:cNvPr id="20" name="TextBox 19">
            <a:extLst>
              <a:ext uri="{FF2B5EF4-FFF2-40B4-BE49-F238E27FC236}">
                <a16:creationId xmlns:a16="http://schemas.microsoft.com/office/drawing/2014/main" id="{653902AE-9ADF-49E1-9712-DDE2C3012F0B}"/>
              </a:ext>
            </a:extLst>
          </p:cNvPr>
          <p:cNvSpPr txBox="1"/>
          <p:nvPr/>
        </p:nvSpPr>
        <p:spPr>
          <a:xfrm>
            <a:off x="4876181" y="925525"/>
            <a:ext cx="1049350" cy="253603"/>
          </a:xfrm>
          <a:prstGeom prst="rect">
            <a:avLst/>
          </a:prstGeom>
          <a:solidFill>
            <a:srgbClr val="DC97FF">
              <a:alpha val="18824"/>
            </a:srgbClr>
          </a:solidFill>
          <a:effectLst>
            <a:outerShdw blurRad="76200" dir="13500000" sy="23000" kx="1200000" algn="br" rotWithShape="0">
              <a:prstClr val="black">
                <a:alpha val="20000"/>
              </a:prstClr>
            </a:outerShdw>
          </a:effectLst>
        </p:spPr>
        <p:txBody>
          <a:bodyPr wrap="square" rtlCol="0">
            <a:spAutoFit/>
          </a:bodyPr>
          <a:lstStyle/>
          <a:p>
            <a:endParaRPr lang="en-US" sz="900" dirty="0"/>
          </a:p>
        </p:txBody>
      </p:sp>
      <p:sp>
        <p:nvSpPr>
          <p:cNvPr id="22" name="TextBox 21">
            <a:extLst>
              <a:ext uri="{FF2B5EF4-FFF2-40B4-BE49-F238E27FC236}">
                <a16:creationId xmlns:a16="http://schemas.microsoft.com/office/drawing/2014/main" id="{EA73ED63-A2C3-4734-A7E9-64F1D0193248}"/>
              </a:ext>
            </a:extLst>
          </p:cNvPr>
          <p:cNvSpPr txBox="1"/>
          <p:nvPr/>
        </p:nvSpPr>
        <p:spPr>
          <a:xfrm>
            <a:off x="7012052" y="4185777"/>
            <a:ext cx="526945" cy="262688"/>
          </a:xfrm>
          <a:prstGeom prst="rect">
            <a:avLst/>
          </a:prstGeom>
          <a:solidFill>
            <a:srgbClr val="DC97FF">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12" name="TextBox 11">
            <a:extLst>
              <a:ext uri="{FF2B5EF4-FFF2-40B4-BE49-F238E27FC236}">
                <a16:creationId xmlns:a16="http://schemas.microsoft.com/office/drawing/2014/main" id="{77EFDF6C-A1C5-400A-BCE9-31B1D6A47625}"/>
              </a:ext>
            </a:extLst>
          </p:cNvPr>
          <p:cNvSpPr txBox="1"/>
          <p:nvPr/>
        </p:nvSpPr>
        <p:spPr>
          <a:xfrm>
            <a:off x="6596148" y="1210670"/>
            <a:ext cx="2355581" cy="830997"/>
          </a:xfrm>
          <a:prstGeom prst="rect">
            <a:avLst/>
          </a:prstGeom>
          <a:noFill/>
        </p:spPr>
        <p:txBody>
          <a:bodyPr wrap="none" rtlCol="0">
            <a:spAutoFit/>
          </a:bodyPr>
          <a:lstStyle/>
          <a:p>
            <a:r>
              <a:rPr lang="en-US" sz="1600" b="1" dirty="0">
                <a:solidFill>
                  <a:srgbClr val="FF0000"/>
                </a:solidFill>
                <a:latin typeface="Symbol" pitchFamily="18" charset="2"/>
              </a:rPr>
              <a:t>· </a:t>
            </a:r>
            <a:r>
              <a:rPr lang="en-US" sz="1600" dirty="0">
                <a:latin typeface="Times New Roman" panose="02020603050405020304" pitchFamily="18" charset="0"/>
                <a:cs typeface="Times New Roman" panose="02020603050405020304" pitchFamily="18" charset="0"/>
              </a:rPr>
              <a:t>New         data </a:t>
            </a:r>
            <a:r>
              <a:rPr lang="en-US" sz="1600" b="1" dirty="0">
                <a:latin typeface="Times New Roman" panose="02020603050405020304" pitchFamily="18" charset="0"/>
                <a:cs typeface="Times New Roman" panose="02020603050405020304" pitchFamily="18" charset="0"/>
              </a:rPr>
              <a:t>cover </a:t>
            </a:r>
          </a:p>
          <a:p>
            <a:r>
              <a:rPr lang="en-US" sz="1600" dirty="0">
                <a:latin typeface="Times New Roman" panose="02020603050405020304" pitchFamily="18" charset="0"/>
                <a:cs typeface="Times New Roman" panose="02020603050405020304" pitchFamily="18" charset="0"/>
              </a:rPr>
              <a:t>   broader </a:t>
            </a:r>
            <a:r>
              <a:rPr lang="en-US" sz="1600" dirty="0">
                <a:solidFill>
                  <a:srgbClr val="CC00CC"/>
                </a:solidFill>
                <a:latin typeface="Times New Roman" panose="02020603050405020304" pitchFamily="18" charset="0"/>
                <a:cs typeface="Times New Roman" panose="02020603050405020304" pitchFamily="18" charset="0"/>
              </a:rPr>
              <a:t>angular rangy </a:t>
            </a:r>
            <a:r>
              <a:rPr lang="en-US" sz="1600" dirty="0">
                <a:latin typeface="Times New Roman" panose="02020603050405020304" pitchFamily="18" charset="0"/>
                <a:cs typeface="Times New Roman" panose="02020603050405020304" pitchFamily="18" charset="0"/>
              </a:rPr>
              <a:t>&amp;</a:t>
            </a:r>
          </a:p>
          <a:p>
            <a:r>
              <a:rPr lang="en-US" sz="1600" dirty="0">
                <a:latin typeface="Times New Roman" panose="02020603050405020304" pitchFamily="18" charset="0"/>
                <a:cs typeface="Times New Roman" panose="02020603050405020304" pitchFamily="18" charset="0"/>
              </a:rPr>
              <a:t>   focus on </a:t>
            </a:r>
            <a:r>
              <a:rPr lang="en-US" sz="1600" dirty="0">
                <a:solidFill>
                  <a:srgbClr val="CC00CC"/>
                </a:solidFill>
                <a:latin typeface="Times New Roman" panose="02020603050405020304" pitchFamily="18" charset="0"/>
                <a:cs typeface="Times New Roman" panose="02020603050405020304" pitchFamily="18" charset="0"/>
              </a:rPr>
              <a:t>low energies</a:t>
            </a:r>
            <a:r>
              <a:rPr lang="en-US" sz="1600" dirty="0">
                <a:latin typeface="Times New Roman" panose="02020603050405020304" pitchFamily="18" charset="0"/>
                <a:cs typeface="Times New Roman" panose="02020603050405020304" pitchFamily="18" charset="0"/>
              </a:rPr>
              <a:t>.</a:t>
            </a:r>
          </a:p>
        </p:txBody>
      </p:sp>
      <p:pic>
        <p:nvPicPr>
          <p:cNvPr id="28" name="Picture 5" descr="C:\Users\Igor\Documents\Desktop\a2logo_light.png">
            <a:extLst>
              <a:ext uri="{FF2B5EF4-FFF2-40B4-BE49-F238E27FC236}">
                <a16:creationId xmlns:a16="http://schemas.microsoft.com/office/drawing/2014/main" id="{2419C4F1-8D16-43CF-908E-E2952896F42E}"/>
              </a:ext>
            </a:extLst>
          </p:cNvPr>
          <p:cNvPicPr>
            <a:picLocks noChangeAspect="1" noChangeArrowheads="1"/>
          </p:cNvPicPr>
          <p:nvPr/>
        </p:nvPicPr>
        <p:blipFill>
          <a:blip r:embed="rId3" cstate="print">
            <a:lum bright="-4000" contrast="23000"/>
          </a:blip>
          <a:srcRect/>
          <a:stretch>
            <a:fillRect/>
          </a:stretch>
        </p:blipFill>
        <p:spPr bwMode="auto">
          <a:xfrm>
            <a:off x="7276411" y="1299339"/>
            <a:ext cx="262586" cy="172704"/>
          </a:xfrm>
          <a:prstGeom prst="rect">
            <a:avLst/>
          </a:prstGeom>
          <a:noFill/>
        </p:spPr>
      </p:pic>
      <p:sp>
        <p:nvSpPr>
          <p:cNvPr id="29" name="Line 47">
            <a:extLst>
              <a:ext uri="{FF2B5EF4-FFF2-40B4-BE49-F238E27FC236}">
                <a16:creationId xmlns:a16="http://schemas.microsoft.com/office/drawing/2014/main" id="{F8020D97-A19F-41C1-923E-E7B6EF260B77}"/>
              </a:ext>
            </a:extLst>
          </p:cNvPr>
          <p:cNvSpPr>
            <a:spLocks noChangeShapeType="1"/>
          </p:cNvSpPr>
          <p:nvPr/>
        </p:nvSpPr>
        <p:spPr bwMode="auto">
          <a:xfrm flipV="1">
            <a:off x="873823" y="2059740"/>
            <a:ext cx="929815" cy="519113"/>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wrap="none"/>
          <a:lstStyle/>
          <a:p>
            <a:endParaRPr lang="en-US" dirty="0"/>
          </a:p>
        </p:txBody>
      </p:sp>
      <p:sp>
        <p:nvSpPr>
          <p:cNvPr id="8" name="TextBox 7">
            <a:extLst>
              <a:ext uri="{FF2B5EF4-FFF2-40B4-BE49-F238E27FC236}">
                <a16:creationId xmlns:a16="http://schemas.microsoft.com/office/drawing/2014/main" id="{5DFA372E-CBC3-488D-AA45-24BE1D016350}"/>
              </a:ext>
            </a:extLst>
          </p:cNvPr>
          <p:cNvSpPr txBox="1"/>
          <p:nvPr/>
        </p:nvSpPr>
        <p:spPr>
          <a:xfrm>
            <a:off x="288925" y="2594048"/>
            <a:ext cx="905056" cy="276999"/>
          </a:xfrm>
          <a:prstGeom prst="rect">
            <a:avLst/>
          </a:prstGeom>
          <a:noFill/>
        </p:spPr>
        <p:txBody>
          <a:bodyPr wrap="none" rtlCol="0">
            <a:spAutoFit/>
          </a:bodyPr>
          <a:lstStyle/>
          <a:p>
            <a:r>
              <a:rPr lang="en-US" sz="1200" dirty="0">
                <a:highlight>
                  <a:srgbClr val="00FFFF"/>
                </a:highlight>
                <a:latin typeface="Times New Roman" panose="02020603050405020304" pitchFamily="18" charset="0"/>
                <a:cs typeface="Times New Roman" panose="02020603050405020304" pitchFamily="18" charset="0"/>
              </a:rPr>
              <a:t>systematics</a:t>
            </a:r>
          </a:p>
        </p:txBody>
      </p:sp>
    </p:spTree>
    <p:extLst>
      <p:ext uri="{BB962C8B-B14F-4D97-AF65-F5344CB8AC3E}">
        <p14:creationId xmlns:p14="http://schemas.microsoft.com/office/powerpoint/2010/main" val="87617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914400" y="8880"/>
            <a:ext cx="7064755" cy="584775"/>
          </a:xfrm>
          <a:prstGeom prst="rect">
            <a:avLst/>
          </a:prstGeom>
          <a:noFill/>
        </p:spPr>
        <p:txBody>
          <a:bodyPr wrap="none" rtlCol="0">
            <a:spAutoFit/>
          </a:bodyPr>
          <a:lstStyle/>
          <a:p>
            <a:pPr algn="r"/>
            <a:r>
              <a:rPr lang="en-US" sz="3200" dirty="0">
                <a:solidFill>
                  <a:srgbClr val="0000FF"/>
                </a:solidFill>
                <a:latin typeface="Monotype Corsiva" panose="03010101010201010101" pitchFamily="66" charset="0"/>
              </a:rPr>
              <a:t>Comparison of Previous &amp; New SAID Fits for </a:t>
            </a:r>
          </a:p>
        </p:txBody>
      </p:sp>
      <p:sp>
        <p:nvSpPr>
          <p:cNvPr id="5" name="TextBox 4"/>
          <p:cNvSpPr txBox="1"/>
          <p:nvPr/>
        </p:nvSpPr>
        <p:spPr>
          <a:xfrm>
            <a:off x="5292196" y="1022617"/>
            <a:ext cx="3131607" cy="1815882"/>
          </a:xfrm>
          <a:prstGeom prst="rect">
            <a:avLst/>
          </a:prstGeom>
          <a:noFill/>
        </p:spPr>
        <p:txBody>
          <a:bodyPr wrap="square" rtlCol="0">
            <a:spAutoFit/>
          </a:bodyPr>
          <a:lstStyle/>
          <a:p>
            <a:r>
              <a:rPr lang="en-US" sz="1400" dirty="0">
                <a:solidFill>
                  <a:srgbClr val="FF0000"/>
                </a:solidFill>
                <a:latin typeface="Symbol" pitchFamily="18" charset="2"/>
              </a:rPr>
              <a:t>· </a:t>
            </a:r>
            <a:r>
              <a:rPr lang="en-US" sz="1400" dirty="0"/>
              <a:t>Recent SAID </a:t>
            </a:r>
            <a:r>
              <a:rPr lang="en-US" sz="1400" dirty="0">
                <a:solidFill>
                  <a:srgbClr val="0000FF"/>
                </a:solidFill>
              </a:rPr>
              <a:t>MA19 </a:t>
            </a:r>
          </a:p>
          <a:p>
            <a:r>
              <a:rPr lang="en-US" sz="1400" dirty="0"/>
              <a:t>                           MAID2007</a:t>
            </a:r>
          </a:p>
          <a:p>
            <a:r>
              <a:rPr lang="en-US" sz="1400" dirty="0"/>
              <a:t>    applied to         data </a:t>
            </a:r>
          </a:p>
          <a:p>
            <a:endParaRPr lang="en-US" sz="1400" dirty="0"/>
          </a:p>
          <a:p>
            <a:r>
              <a:rPr lang="en-US" sz="1400" dirty="0">
                <a:solidFill>
                  <a:srgbClr val="FF0000"/>
                </a:solidFill>
                <a:latin typeface="Symbol" pitchFamily="18" charset="2"/>
              </a:rPr>
              <a:t>· </a:t>
            </a:r>
            <a:r>
              <a:rPr lang="en-US" sz="1400" dirty="0">
                <a:latin typeface="Symbol" pitchFamily="18" charset="2"/>
              </a:rPr>
              <a:t>N</a:t>
            </a:r>
            <a:r>
              <a:rPr lang="en-US" sz="1400" dirty="0"/>
              <a:t>ew SAID </a:t>
            </a:r>
            <a:r>
              <a:rPr lang="en-US" sz="1400" dirty="0">
                <a:solidFill>
                  <a:srgbClr val="FF0000"/>
                </a:solidFill>
              </a:rPr>
              <a:t>MA19</a:t>
            </a:r>
            <a:r>
              <a:rPr lang="en-US" sz="1400" dirty="0"/>
              <a:t> fit obtained after </a:t>
            </a:r>
          </a:p>
          <a:p>
            <a:r>
              <a:rPr lang="en-US" sz="1400" dirty="0"/>
              <a:t>                                  adding new   </a:t>
            </a:r>
            <a:r>
              <a:rPr lang="en-US" sz="1400" dirty="0">
                <a:solidFill>
                  <a:srgbClr val="FF0000"/>
                </a:solidFill>
              </a:rPr>
              <a:t>     </a:t>
            </a:r>
            <a:r>
              <a:rPr lang="en-US" sz="1400" dirty="0"/>
              <a:t>data.</a:t>
            </a:r>
          </a:p>
          <a:p>
            <a:r>
              <a:rPr lang="en-US" sz="1400" dirty="0"/>
              <a:t>                       </a:t>
            </a:r>
            <a:r>
              <a:rPr lang="en-US" sz="1400" dirty="0">
                <a:solidFill>
                  <a:srgbClr val="CC00CC"/>
                </a:solidFill>
              </a:rPr>
              <a:t>MUXX</a:t>
            </a:r>
            <a:r>
              <a:rPr lang="en-US" sz="1400" dirty="0"/>
              <a:t> does not have any</a:t>
            </a:r>
          </a:p>
          <a:p>
            <a:r>
              <a:rPr lang="en-US" sz="1400" dirty="0"/>
              <a:t>                                    </a:t>
            </a:r>
            <a:r>
              <a:rPr lang="en-US" sz="1400" dirty="0">
                <a:solidFill>
                  <a:srgbClr val="0000FF"/>
                </a:solidFill>
                <a:latin typeface="Symbol" panose="05050102010706020507" pitchFamily="18" charset="2"/>
                <a:ea typeface="Times New Roman" panose="02020603050405020304" pitchFamily="18" charset="0"/>
                <a:cs typeface="Times New Roman" panose="02020603050405020304" pitchFamily="18" charset="0"/>
              </a:rPr>
              <a:t>g</a:t>
            </a:r>
            <a:r>
              <a:rPr lang="en-US" sz="1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1400" dirty="0">
                <a:solidFill>
                  <a:srgbClr val="0000FF"/>
                </a:solidFill>
                <a:latin typeface="Freestyle Script" pitchFamily="66" charset="0"/>
                <a:sym typeface="Wingdings" pitchFamily="2" charset="2"/>
              </a:rPr>
              <a:t>→</a:t>
            </a:r>
            <a:r>
              <a:rPr lang="en-US" sz="1400" dirty="0">
                <a:solidFill>
                  <a:srgbClr val="0000FF"/>
                </a:solidFill>
                <a:latin typeface="Symbol" panose="05050102010706020507" pitchFamily="18" charset="2"/>
                <a:ea typeface="Times New Roman" panose="02020603050405020304" pitchFamily="18" charset="0"/>
                <a:cs typeface="Times New Roman" panose="02020603050405020304" pitchFamily="18" charset="0"/>
              </a:rPr>
              <a:t>p</a:t>
            </a:r>
            <a:r>
              <a:rPr lang="en-US" sz="1400" baseline="30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0</a:t>
            </a:r>
            <a:r>
              <a:rPr lang="en-US" sz="1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data</a:t>
            </a:r>
            <a:r>
              <a:rPr lang="en-US" sz="1400" dirty="0">
                <a:latin typeface="Calibri" panose="020F0502020204030204" pitchFamily="34" charset="0"/>
                <a:ea typeface="Times New Roman" panose="02020603050405020304" pitchFamily="18" charset="0"/>
                <a:cs typeface="Times New Roman" panose="02020603050405020304" pitchFamily="18" charset="0"/>
              </a:rPr>
              <a:t>.</a:t>
            </a:r>
            <a:endParaRPr lang="en-US" sz="1400" dirty="0"/>
          </a:p>
        </p:txBody>
      </p:sp>
      <p:sp>
        <p:nvSpPr>
          <p:cNvPr id="6" name="Rectangle 5"/>
          <p:cNvSpPr/>
          <p:nvPr/>
        </p:nvSpPr>
        <p:spPr>
          <a:xfrm>
            <a:off x="5638713" y="546286"/>
            <a:ext cx="3431613" cy="253916"/>
          </a:xfrm>
          <a:prstGeom prst="rect">
            <a:avLst/>
          </a:prstGeom>
          <a:solidFill>
            <a:schemeClr val="bg1"/>
          </a:solidFill>
        </p:spPr>
        <p:txBody>
          <a:bodyPr wrap="square">
            <a:spAutoFit/>
          </a:bodyPr>
          <a:lstStyle/>
          <a:p>
            <a:pPr algn="r"/>
            <a:r>
              <a:rPr lang="en-US" sz="1050" dirty="0">
                <a:highlight>
                  <a:srgbClr val="FFFF00"/>
                </a:highlight>
                <a:latin typeface="Times New Roman" panose="02020603050405020304" pitchFamily="18" charset="0"/>
                <a:cs typeface="Times New Roman" panose="02020603050405020304" pitchFamily="18" charset="0"/>
              </a:rPr>
              <a:t>C. </a:t>
            </a:r>
            <a:r>
              <a:rPr lang="en-US" sz="1050" dirty="0" err="1">
                <a:highlight>
                  <a:srgbClr val="FFFF00"/>
                </a:highlight>
                <a:latin typeface="Times New Roman" panose="02020603050405020304" pitchFamily="18" charset="0"/>
                <a:cs typeface="Times New Roman" panose="02020603050405020304" pitchFamily="18" charset="0"/>
              </a:rPr>
              <a:t>Mulen</a:t>
            </a:r>
            <a:r>
              <a:rPr lang="en-US" sz="1050" dirty="0">
                <a:highlight>
                  <a:srgbClr val="FFFF00"/>
                </a:highlight>
                <a:latin typeface="Times New Roman" panose="02020603050405020304" pitchFamily="18" charset="0"/>
                <a:cs typeface="Times New Roman" panose="02020603050405020304" pitchFamily="18" charset="0"/>
              </a:rPr>
              <a:t> </a:t>
            </a:r>
            <a:r>
              <a:rPr lang="en-US" sz="1050" i="1" dirty="0">
                <a:highlight>
                  <a:srgbClr val="FFFF00"/>
                </a:highlight>
                <a:latin typeface="Times New Roman" panose="02020603050405020304" pitchFamily="18" charset="0"/>
                <a:cs typeface="Times New Roman" panose="02020603050405020304" pitchFamily="18" charset="0"/>
              </a:rPr>
              <a:t>et al</a:t>
            </a:r>
            <a:r>
              <a:rPr lang="en-US" sz="1050" dirty="0">
                <a:highlight>
                  <a:srgbClr val="FFFF00"/>
                </a:highlight>
                <a:latin typeface="Times New Roman" panose="02020603050405020304" pitchFamily="18" charset="0"/>
                <a:cs typeface="Times New Roman" panose="02020603050405020304" pitchFamily="18" charset="0"/>
              </a:rPr>
              <a:t>, arXiv:2103.08400 [</a:t>
            </a:r>
            <a:r>
              <a:rPr lang="en-US" sz="1050" dirty="0" err="1">
                <a:highlight>
                  <a:srgbClr val="FFFF00"/>
                </a:highlight>
                <a:latin typeface="Times New Roman" panose="02020603050405020304" pitchFamily="18" charset="0"/>
                <a:cs typeface="Times New Roman" panose="02020603050405020304" pitchFamily="18" charset="0"/>
              </a:rPr>
              <a:t>nucl</a:t>
            </a:r>
            <a:r>
              <a:rPr lang="en-US" sz="1050" dirty="0">
                <a:highlight>
                  <a:srgbClr val="FFFF00"/>
                </a:highlight>
                <a:latin typeface="Times New Roman" panose="02020603050405020304" pitchFamily="18" charset="0"/>
                <a:cs typeface="Times New Roman" panose="02020603050405020304" pitchFamily="18" charset="0"/>
              </a:rPr>
              <a:t>-ex]</a:t>
            </a:r>
          </a:p>
        </p:txBody>
      </p:sp>
      <p:pic>
        <p:nvPicPr>
          <p:cNvPr id="25" name="Picture 5" descr="C:\Users\Igor\Documents\Desktop\a2logo_light.png">
            <a:extLst>
              <a:ext uri="{FF2B5EF4-FFF2-40B4-BE49-F238E27FC236}">
                <a16:creationId xmlns:a16="http://schemas.microsoft.com/office/drawing/2014/main" id="{6302DFA3-496B-45C4-969F-2CC4CB3929B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8281048" y="27174"/>
            <a:ext cx="789278" cy="519112"/>
          </a:xfrm>
          <a:prstGeom prst="rect">
            <a:avLst/>
          </a:prstGeom>
          <a:noFill/>
        </p:spPr>
      </p:pic>
      <p:sp>
        <p:nvSpPr>
          <p:cNvPr id="8" name="Rectangle 7">
            <a:extLst>
              <a:ext uri="{FF2B5EF4-FFF2-40B4-BE49-F238E27FC236}">
                <a16:creationId xmlns:a16="http://schemas.microsoft.com/office/drawing/2014/main" id="{89675BF4-E099-4815-A4B7-FC051DB6E51D}"/>
              </a:ext>
            </a:extLst>
          </p:cNvPr>
          <p:cNvSpPr/>
          <p:nvPr/>
        </p:nvSpPr>
        <p:spPr>
          <a:xfrm>
            <a:off x="4501219" y="5963364"/>
            <a:ext cx="2558714" cy="253916"/>
          </a:xfrm>
          <a:prstGeom prst="rect">
            <a:avLst/>
          </a:prstGeom>
        </p:spPr>
        <p:txBody>
          <a:bodyPr wrap="none">
            <a:spAutoFit/>
          </a:bodyPr>
          <a:lstStyle/>
          <a:p>
            <a:pPr algn="r"/>
            <a:r>
              <a:rPr lang="en-US" sz="1050" dirty="0">
                <a:highlight>
                  <a:srgbClr val="FFFF00"/>
                </a:highlight>
                <a:latin typeface="Times New Roman" panose="02020603050405020304" pitchFamily="18" charset="0"/>
                <a:cs typeface="Times New Roman" panose="02020603050405020304" pitchFamily="18" charset="0"/>
              </a:rPr>
              <a:t>WJB </a:t>
            </a:r>
            <a:r>
              <a:rPr lang="en-US" sz="1050" i="1" dirty="0">
                <a:highlight>
                  <a:srgbClr val="FFFF00"/>
                </a:highlight>
                <a:latin typeface="Times New Roman" panose="02020603050405020304" pitchFamily="18" charset="0"/>
                <a:cs typeface="Times New Roman" panose="02020603050405020304" pitchFamily="18" charset="0"/>
              </a:rPr>
              <a:t>et al</a:t>
            </a:r>
            <a:r>
              <a:rPr lang="en-US" sz="1050" dirty="0">
                <a:highlight>
                  <a:srgbClr val="FFFF00"/>
                </a:highlight>
                <a:latin typeface="Times New Roman" panose="02020603050405020304" pitchFamily="18" charset="0"/>
                <a:cs typeface="Times New Roman" panose="02020603050405020304" pitchFamily="18" charset="0"/>
              </a:rPr>
              <a:t>, Phys Rev C </a:t>
            </a:r>
            <a:r>
              <a:rPr lang="en-US" sz="1050" b="1" dirty="0">
                <a:highlight>
                  <a:srgbClr val="FFFF00"/>
                </a:highlight>
                <a:latin typeface="Times New Roman" panose="02020603050405020304" pitchFamily="18" charset="0"/>
                <a:cs typeface="Times New Roman" panose="02020603050405020304" pitchFamily="18" charset="0"/>
              </a:rPr>
              <a:t>100</a:t>
            </a:r>
            <a:r>
              <a:rPr lang="en-US" sz="1050" dirty="0">
                <a:highlight>
                  <a:srgbClr val="FFFF00"/>
                </a:highlight>
                <a:latin typeface="Times New Roman" panose="02020603050405020304" pitchFamily="18" charset="0"/>
                <a:cs typeface="Times New Roman" panose="02020603050405020304" pitchFamily="18" charset="0"/>
              </a:rPr>
              <a:t>, 065205 (2019) </a:t>
            </a:r>
          </a:p>
        </p:txBody>
      </p:sp>
      <p:sp>
        <p:nvSpPr>
          <p:cNvPr id="9" name="Rectangle 8">
            <a:extLst>
              <a:ext uri="{FF2B5EF4-FFF2-40B4-BE49-F238E27FC236}">
                <a16:creationId xmlns:a16="http://schemas.microsoft.com/office/drawing/2014/main" id="{C850DE77-6D71-41AE-8D5F-196D101FE242}"/>
              </a:ext>
            </a:extLst>
          </p:cNvPr>
          <p:cNvSpPr/>
          <p:nvPr/>
        </p:nvSpPr>
        <p:spPr>
          <a:xfrm>
            <a:off x="4544500" y="6124265"/>
            <a:ext cx="4267200" cy="253916"/>
          </a:xfrm>
          <a:prstGeom prst="rect">
            <a:avLst/>
          </a:prstGeom>
        </p:spPr>
        <p:txBody>
          <a:bodyPr wrap="square">
            <a:spAutoFit/>
          </a:bodyPr>
          <a:lstStyle/>
          <a:p>
            <a:r>
              <a:rPr lang="en-US" sz="1050" dirty="0">
                <a:highlight>
                  <a:srgbClr val="FFFF00"/>
                </a:highlight>
                <a:latin typeface="Times New Roman" panose="02020603050405020304" pitchFamily="18" charset="0"/>
                <a:cs typeface="Times New Roman" panose="02020603050405020304" pitchFamily="18" charset="0"/>
              </a:rPr>
              <a:t>D. </a:t>
            </a:r>
            <a:r>
              <a:rPr lang="en-US" sz="1050" dirty="0" err="1">
                <a:highlight>
                  <a:srgbClr val="FFFF00"/>
                </a:highlight>
                <a:latin typeface="Times New Roman" panose="02020603050405020304" pitchFamily="18" charset="0"/>
                <a:cs typeface="Times New Roman" panose="02020603050405020304" pitchFamily="18" charset="0"/>
              </a:rPr>
              <a:t>Drechsel</a:t>
            </a:r>
            <a:r>
              <a:rPr lang="en-US" sz="1050" dirty="0">
                <a:highlight>
                  <a:srgbClr val="FFFF00"/>
                </a:highlight>
                <a:latin typeface="Times New Roman" panose="02020603050405020304" pitchFamily="18" charset="0"/>
                <a:cs typeface="Times New Roman" panose="02020603050405020304" pitchFamily="18" charset="0"/>
              </a:rPr>
              <a:t>, S. S. </a:t>
            </a:r>
            <a:r>
              <a:rPr lang="en-US" sz="1050" dirty="0" err="1">
                <a:highlight>
                  <a:srgbClr val="FFFF00"/>
                </a:highlight>
                <a:latin typeface="Times New Roman" panose="02020603050405020304" pitchFamily="18" charset="0"/>
                <a:cs typeface="Times New Roman" panose="02020603050405020304" pitchFamily="18" charset="0"/>
              </a:rPr>
              <a:t>Kamalov</a:t>
            </a:r>
            <a:r>
              <a:rPr lang="en-US" sz="1050" dirty="0">
                <a:highlight>
                  <a:srgbClr val="FFFF00"/>
                </a:highlight>
                <a:latin typeface="Times New Roman" panose="02020603050405020304" pitchFamily="18" charset="0"/>
                <a:cs typeface="Times New Roman" panose="02020603050405020304" pitchFamily="18" charset="0"/>
              </a:rPr>
              <a:t>, &amp; L. </a:t>
            </a:r>
            <a:r>
              <a:rPr lang="en-US" sz="1050" dirty="0" err="1">
                <a:highlight>
                  <a:srgbClr val="FFFF00"/>
                </a:highlight>
                <a:latin typeface="Times New Roman" panose="02020603050405020304" pitchFamily="18" charset="0"/>
                <a:cs typeface="Times New Roman" panose="02020603050405020304" pitchFamily="18" charset="0"/>
              </a:rPr>
              <a:t>Tiator</a:t>
            </a:r>
            <a:r>
              <a:rPr lang="en-US" sz="1050" dirty="0">
                <a:highlight>
                  <a:srgbClr val="FFFF00"/>
                </a:highlight>
                <a:latin typeface="Times New Roman" panose="02020603050405020304" pitchFamily="18" charset="0"/>
                <a:cs typeface="Times New Roman" panose="02020603050405020304" pitchFamily="18" charset="0"/>
              </a:rPr>
              <a:t>, Eur. Phys. J. A </a:t>
            </a:r>
            <a:r>
              <a:rPr lang="en-US" sz="1050" b="1" dirty="0">
                <a:highlight>
                  <a:srgbClr val="FFFF00"/>
                </a:highlight>
                <a:latin typeface="Times New Roman" panose="02020603050405020304" pitchFamily="18" charset="0"/>
                <a:cs typeface="Times New Roman" panose="02020603050405020304" pitchFamily="18" charset="0"/>
              </a:rPr>
              <a:t>34</a:t>
            </a:r>
            <a:r>
              <a:rPr lang="en-US" sz="1050" dirty="0">
                <a:highlight>
                  <a:srgbClr val="FFFF00"/>
                </a:highlight>
                <a:latin typeface="Times New Roman" panose="02020603050405020304" pitchFamily="18" charset="0"/>
                <a:cs typeface="Times New Roman" panose="02020603050405020304" pitchFamily="18" charset="0"/>
              </a:rPr>
              <a:t>, 69 (2007)</a:t>
            </a:r>
          </a:p>
        </p:txBody>
      </p:sp>
      <p:pic>
        <p:nvPicPr>
          <p:cNvPr id="36" name="Picture 5" descr="C:\Users\Igor\Documents\Desktop\a2logo_light.png">
            <a:extLst>
              <a:ext uri="{FF2B5EF4-FFF2-40B4-BE49-F238E27FC236}">
                <a16:creationId xmlns:a16="http://schemas.microsoft.com/office/drawing/2014/main" id="{A40611AF-54CE-4E28-B2A0-8C4B23A1055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7574354" y="2149903"/>
            <a:ext cx="270317" cy="177789"/>
          </a:xfrm>
          <a:prstGeom prst="rect">
            <a:avLst/>
          </a:prstGeom>
          <a:noFill/>
        </p:spPr>
      </p:pic>
      <p:pic>
        <p:nvPicPr>
          <p:cNvPr id="37" name="Picture 5" descr="C:\Users\Igor\Documents\Desktop\a2logo_light.png">
            <a:extLst>
              <a:ext uri="{FF2B5EF4-FFF2-40B4-BE49-F238E27FC236}">
                <a16:creationId xmlns:a16="http://schemas.microsoft.com/office/drawing/2014/main" id="{FD7C268F-EC1F-4ED7-8AC3-A3B51650C2B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6297521" y="1502602"/>
            <a:ext cx="270317" cy="177789"/>
          </a:xfrm>
          <a:prstGeom prst="rect">
            <a:avLst/>
          </a:prstGeom>
          <a:noFill/>
        </p:spPr>
      </p:pic>
      <p:pic>
        <p:nvPicPr>
          <p:cNvPr id="41" name="Picture 40">
            <a:extLst>
              <a:ext uri="{FF2B5EF4-FFF2-40B4-BE49-F238E27FC236}">
                <a16:creationId xmlns:a16="http://schemas.microsoft.com/office/drawing/2014/main" id="{3D595461-C29F-42C4-A731-C7F61BA8675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932330" y="891448"/>
            <a:ext cx="3777850" cy="2749908"/>
          </a:xfrm>
          <a:prstGeom prst="rect">
            <a:avLst/>
          </a:prstGeom>
        </p:spPr>
      </p:pic>
      <p:sp>
        <p:nvSpPr>
          <p:cNvPr id="42" name="Line 12">
            <a:extLst>
              <a:ext uri="{FF2B5EF4-FFF2-40B4-BE49-F238E27FC236}">
                <a16:creationId xmlns:a16="http://schemas.microsoft.com/office/drawing/2014/main" id="{303C3B85-B652-4F1D-A3EB-3F05E76D3615}"/>
              </a:ext>
            </a:extLst>
          </p:cNvPr>
          <p:cNvSpPr>
            <a:spLocks noChangeShapeType="1"/>
          </p:cNvSpPr>
          <p:nvPr/>
        </p:nvSpPr>
        <p:spPr bwMode="auto">
          <a:xfrm flipH="1">
            <a:off x="4219667" y="1387201"/>
            <a:ext cx="2195771" cy="433775"/>
          </a:xfrm>
          <a:prstGeom prst="line">
            <a:avLst/>
          </a:prstGeom>
          <a:ln w="12700">
            <a:solidFill>
              <a:schemeClr val="tx1"/>
            </a:solidFill>
            <a:headEnd/>
            <a:tailEnd type="triangle" w="sm" len="lg"/>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44" name="Line 12">
            <a:extLst>
              <a:ext uri="{FF2B5EF4-FFF2-40B4-BE49-F238E27FC236}">
                <a16:creationId xmlns:a16="http://schemas.microsoft.com/office/drawing/2014/main" id="{9F98A69F-A852-409C-AFF3-AD64756451BF}"/>
              </a:ext>
            </a:extLst>
          </p:cNvPr>
          <p:cNvSpPr>
            <a:spLocks noChangeShapeType="1"/>
          </p:cNvSpPr>
          <p:nvPr/>
        </p:nvSpPr>
        <p:spPr bwMode="auto">
          <a:xfrm flipH="1">
            <a:off x="4248004" y="1220141"/>
            <a:ext cx="1044192" cy="99173"/>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47" name="Line 12">
            <a:extLst>
              <a:ext uri="{FF2B5EF4-FFF2-40B4-BE49-F238E27FC236}">
                <a16:creationId xmlns:a16="http://schemas.microsoft.com/office/drawing/2014/main" id="{3383521F-D756-4370-B667-8F2B454EC42B}"/>
              </a:ext>
            </a:extLst>
          </p:cNvPr>
          <p:cNvSpPr>
            <a:spLocks noChangeShapeType="1"/>
          </p:cNvSpPr>
          <p:nvPr/>
        </p:nvSpPr>
        <p:spPr bwMode="auto">
          <a:xfrm flipH="1">
            <a:off x="4210630" y="2449901"/>
            <a:ext cx="1973279" cy="307899"/>
          </a:xfrm>
          <a:prstGeom prst="line">
            <a:avLst/>
          </a:prstGeom>
          <a:ln w="12700">
            <a:solidFill>
              <a:srgbClr val="CC00CC"/>
            </a:solidFill>
            <a:headEnd/>
            <a:tailEnd type="triangle" w="sm" len="lg"/>
          </a:ln>
        </p:spPr>
        <p:style>
          <a:lnRef idx="1">
            <a:schemeClr val="accent2"/>
          </a:lnRef>
          <a:fillRef idx="0">
            <a:schemeClr val="accent2"/>
          </a:fillRef>
          <a:effectRef idx="0">
            <a:schemeClr val="accent2"/>
          </a:effectRef>
          <a:fontRef idx="minor">
            <a:schemeClr val="tx1"/>
          </a:fontRef>
        </p:style>
        <p:txBody>
          <a:bodyPr/>
          <a:lstStyle/>
          <a:p>
            <a:endParaRPr lang="en-US" dirty="0"/>
          </a:p>
        </p:txBody>
      </p:sp>
      <p:pic>
        <p:nvPicPr>
          <p:cNvPr id="48" name="Picture 47">
            <a:extLst>
              <a:ext uri="{FF2B5EF4-FFF2-40B4-BE49-F238E27FC236}">
                <a16:creationId xmlns:a16="http://schemas.microsoft.com/office/drawing/2014/main" id="{4949C0F2-8D30-4BB4-8C4B-3B17EB4A95DA}"/>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002808" y="4510261"/>
            <a:ext cx="3608003" cy="1921075"/>
          </a:xfrm>
          <a:prstGeom prst="rect">
            <a:avLst/>
          </a:prstGeom>
        </p:spPr>
      </p:pic>
      <p:sp>
        <p:nvSpPr>
          <p:cNvPr id="49" name="TextBox 48">
            <a:extLst>
              <a:ext uri="{FF2B5EF4-FFF2-40B4-BE49-F238E27FC236}">
                <a16:creationId xmlns:a16="http://schemas.microsoft.com/office/drawing/2014/main" id="{3DE2E336-8045-45A3-B04A-9F6E65C417E6}"/>
              </a:ext>
            </a:extLst>
          </p:cNvPr>
          <p:cNvSpPr txBox="1"/>
          <p:nvPr/>
        </p:nvSpPr>
        <p:spPr>
          <a:xfrm>
            <a:off x="1062394" y="4562956"/>
            <a:ext cx="3482106" cy="219077"/>
          </a:xfrm>
          <a:prstGeom prst="rect">
            <a:avLst/>
          </a:prstGeom>
          <a:solidFill>
            <a:srgbClr val="DC97FF">
              <a:alpha val="18824"/>
            </a:srgbClr>
          </a:solidFill>
          <a:effectLst>
            <a:outerShdw blurRad="76200" dir="13500000" sy="23000" kx="1200000" algn="br" rotWithShape="0">
              <a:prstClr val="black">
                <a:alpha val="20000"/>
              </a:prstClr>
            </a:outerShdw>
          </a:effectLst>
        </p:spPr>
        <p:txBody>
          <a:bodyPr wrap="square" rtlCol="0">
            <a:spAutoFit/>
          </a:bodyPr>
          <a:lstStyle/>
          <a:p>
            <a:endParaRPr lang="en-US" sz="900" dirty="0"/>
          </a:p>
        </p:txBody>
      </p:sp>
      <p:sp>
        <p:nvSpPr>
          <p:cNvPr id="50" name="TextBox 49">
            <a:extLst>
              <a:ext uri="{FF2B5EF4-FFF2-40B4-BE49-F238E27FC236}">
                <a16:creationId xmlns:a16="http://schemas.microsoft.com/office/drawing/2014/main" id="{6937945E-B2A3-44F9-B49B-5A46C41217AA}"/>
              </a:ext>
            </a:extLst>
          </p:cNvPr>
          <p:cNvSpPr txBox="1"/>
          <p:nvPr/>
        </p:nvSpPr>
        <p:spPr>
          <a:xfrm>
            <a:off x="1062729" y="5427929"/>
            <a:ext cx="3482106" cy="219077"/>
          </a:xfrm>
          <a:prstGeom prst="rect">
            <a:avLst/>
          </a:prstGeom>
          <a:solidFill>
            <a:srgbClr val="DC97FF">
              <a:alpha val="18824"/>
            </a:srgbClr>
          </a:solidFill>
          <a:effectLst>
            <a:outerShdw blurRad="76200" dir="13500000" sy="23000" kx="1200000" algn="br" rotWithShape="0">
              <a:prstClr val="black">
                <a:alpha val="20000"/>
              </a:prstClr>
            </a:outerShdw>
          </a:effectLst>
        </p:spPr>
        <p:txBody>
          <a:bodyPr wrap="square" rtlCol="0">
            <a:spAutoFit/>
          </a:bodyPr>
          <a:lstStyle/>
          <a:p>
            <a:endParaRPr lang="en-US" sz="900" dirty="0"/>
          </a:p>
        </p:txBody>
      </p:sp>
      <p:sp>
        <p:nvSpPr>
          <p:cNvPr id="51" name="TextBox 50">
            <a:extLst>
              <a:ext uri="{FF2B5EF4-FFF2-40B4-BE49-F238E27FC236}">
                <a16:creationId xmlns:a16="http://schemas.microsoft.com/office/drawing/2014/main" id="{F9732347-EEBC-48D6-A1D9-65F69BC63642}"/>
              </a:ext>
            </a:extLst>
          </p:cNvPr>
          <p:cNvSpPr txBox="1"/>
          <p:nvPr/>
        </p:nvSpPr>
        <p:spPr>
          <a:xfrm>
            <a:off x="1062729" y="4563525"/>
            <a:ext cx="766071" cy="1867812"/>
          </a:xfrm>
          <a:prstGeom prst="rect">
            <a:avLst/>
          </a:prstGeom>
          <a:solidFill>
            <a:srgbClr val="66FF99">
              <a:alpha val="18824"/>
            </a:srgbClr>
          </a:solidFill>
          <a:effectLst>
            <a:outerShdw blurRad="76200" dir="13500000" sy="23000" kx="1200000" algn="br" rotWithShape="0">
              <a:prstClr val="black">
                <a:alpha val="20000"/>
              </a:prstClr>
            </a:outerShdw>
          </a:effectLst>
        </p:spPr>
        <p:txBody>
          <a:bodyPr wrap="square" rtlCol="0">
            <a:spAutoFit/>
          </a:bodyPr>
          <a:lstStyle/>
          <a:p>
            <a:endParaRPr lang="en-US" sz="900" dirty="0"/>
          </a:p>
        </p:txBody>
      </p:sp>
      <p:sp>
        <p:nvSpPr>
          <p:cNvPr id="12" name="Rectangle 11">
            <a:extLst>
              <a:ext uri="{FF2B5EF4-FFF2-40B4-BE49-F238E27FC236}">
                <a16:creationId xmlns:a16="http://schemas.microsoft.com/office/drawing/2014/main" id="{44EA2A07-3E08-4C1C-9849-5CF33E18AFF7}"/>
              </a:ext>
            </a:extLst>
          </p:cNvPr>
          <p:cNvSpPr/>
          <p:nvPr/>
        </p:nvSpPr>
        <p:spPr>
          <a:xfrm>
            <a:off x="4501219" y="5716146"/>
            <a:ext cx="2536272" cy="253916"/>
          </a:xfrm>
          <a:prstGeom prst="rect">
            <a:avLst/>
          </a:prstGeom>
        </p:spPr>
        <p:txBody>
          <a:bodyPr wrap="none">
            <a:spAutoFit/>
          </a:bodyPr>
          <a:lstStyle/>
          <a:p>
            <a:pPr algn="r"/>
            <a:r>
              <a:rPr lang="en-US" sz="1050" dirty="0">
                <a:highlight>
                  <a:srgbClr val="FFFF00"/>
                </a:highlight>
                <a:latin typeface="Times New Roman" panose="02020603050405020304" pitchFamily="18" charset="0"/>
                <a:cs typeface="Times New Roman" panose="02020603050405020304" pitchFamily="18" charset="0"/>
              </a:rPr>
              <a:t>C. </a:t>
            </a:r>
            <a:r>
              <a:rPr lang="en-US" sz="1050" dirty="0" err="1">
                <a:highlight>
                  <a:srgbClr val="FFFF00"/>
                </a:highlight>
                <a:latin typeface="Times New Roman" panose="02020603050405020304" pitchFamily="18" charset="0"/>
                <a:cs typeface="Times New Roman" panose="02020603050405020304" pitchFamily="18" charset="0"/>
              </a:rPr>
              <a:t>Mulen</a:t>
            </a:r>
            <a:r>
              <a:rPr lang="en-US" sz="1050" dirty="0">
                <a:highlight>
                  <a:srgbClr val="FFFF00"/>
                </a:highlight>
                <a:latin typeface="Times New Roman" panose="02020603050405020304" pitchFamily="18" charset="0"/>
                <a:cs typeface="Times New Roman" panose="02020603050405020304" pitchFamily="18" charset="0"/>
              </a:rPr>
              <a:t> </a:t>
            </a:r>
            <a:r>
              <a:rPr lang="en-US" sz="1050" i="1" dirty="0">
                <a:highlight>
                  <a:srgbClr val="FFFF00"/>
                </a:highlight>
                <a:latin typeface="Times New Roman" panose="02020603050405020304" pitchFamily="18" charset="0"/>
                <a:cs typeface="Times New Roman" panose="02020603050405020304" pitchFamily="18" charset="0"/>
              </a:rPr>
              <a:t>et al</a:t>
            </a:r>
            <a:r>
              <a:rPr lang="en-US" sz="1050" dirty="0">
                <a:highlight>
                  <a:srgbClr val="FFFF00"/>
                </a:highlight>
                <a:latin typeface="Times New Roman" panose="02020603050405020304" pitchFamily="18" charset="0"/>
                <a:cs typeface="Times New Roman" panose="02020603050405020304" pitchFamily="18" charset="0"/>
              </a:rPr>
              <a:t>, arXiv:2103.08400 [</a:t>
            </a:r>
            <a:r>
              <a:rPr lang="en-US" sz="1050" dirty="0" err="1">
                <a:highlight>
                  <a:srgbClr val="FFFF00"/>
                </a:highlight>
                <a:latin typeface="Times New Roman" panose="02020603050405020304" pitchFamily="18" charset="0"/>
                <a:cs typeface="Times New Roman" panose="02020603050405020304" pitchFamily="18" charset="0"/>
              </a:rPr>
              <a:t>nucl</a:t>
            </a:r>
            <a:r>
              <a:rPr lang="en-US" sz="1050" dirty="0">
                <a:highlight>
                  <a:srgbClr val="FFFF00"/>
                </a:highlight>
                <a:latin typeface="Times New Roman" panose="02020603050405020304" pitchFamily="18" charset="0"/>
                <a:cs typeface="Times New Roman" panose="02020603050405020304" pitchFamily="18" charset="0"/>
              </a:rPr>
              <a:t>-ex]</a:t>
            </a:r>
          </a:p>
        </p:txBody>
      </p:sp>
      <p:sp>
        <p:nvSpPr>
          <p:cNvPr id="13" name="Rectangle 12">
            <a:extLst>
              <a:ext uri="{FF2B5EF4-FFF2-40B4-BE49-F238E27FC236}">
                <a16:creationId xmlns:a16="http://schemas.microsoft.com/office/drawing/2014/main" id="{68DE12D9-37F5-4F2B-B8A9-B01DD17A6F47}"/>
              </a:ext>
            </a:extLst>
          </p:cNvPr>
          <p:cNvSpPr/>
          <p:nvPr/>
        </p:nvSpPr>
        <p:spPr>
          <a:xfrm>
            <a:off x="1720458" y="4117975"/>
            <a:ext cx="2165978" cy="338554"/>
          </a:xfrm>
          <a:prstGeom prst="rect">
            <a:avLst/>
          </a:prstGeom>
        </p:spPr>
        <p:txBody>
          <a:bodyPr wrap="none">
            <a:spAutoFit/>
          </a:bodyPr>
          <a:lstStyle/>
          <a:p>
            <a:r>
              <a:rPr lang="en-US" sz="1600" dirty="0">
                <a:solidFill>
                  <a:srgbClr val="FF0000"/>
                </a:solidFill>
                <a:highlight>
                  <a:srgbClr val="00FF00"/>
                </a:highlight>
                <a:latin typeface="Symbol" pitchFamily="18" charset="2"/>
              </a:rPr>
              <a:t>· </a:t>
            </a:r>
            <a:r>
              <a:rPr lang="en-US" sz="1600" dirty="0" err="1">
                <a:highlight>
                  <a:srgbClr val="00FF00"/>
                </a:highlight>
                <a:latin typeface="Times New Roman" panose="02020603050405020304" pitchFamily="18" charset="0"/>
                <a:cs typeface="Times New Roman" panose="02020603050405020304" pitchFamily="18" charset="0"/>
              </a:rPr>
              <a:t>E</a:t>
            </a:r>
            <a:r>
              <a:rPr lang="en-US" sz="1600" baseline="-25000" dirty="0" err="1">
                <a:highlight>
                  <a:srgbClr val="00FF00"/>
                </a:highlight>
                <a:latin typeface="Symbol" panose="05050102010706020507" pitchFamily="18" charset="2"/>
                <a:cs typeface="Times New Roman" panose="02020603050405020304" pitchFamily="18" charset="0"/>
              </a:rPr>
              <a:t>g</a:t>
            </a:r>
            <a:r>
              <a:rPr lang="en-US" sz="1600" dirty="0">
                <a:highlight>
                  <a:srgbClr val="00FF00"/>
                </a:highlight>
                <a:latin typeface="Times New Roman" panose="02020603050405020304" pitchFamily="18" charset="0"/>
                <a:cs typeface="Times New Roman" panose="02020603050405020304" pitchFamily="18" charset="0"/>
              </a:rPr>
              <a:t> = 155 to 1000 MeV</a:t>
            </a:r>
          </a:p>
        </p:txBody>
      </p:sp>
      <p:pic>
        <p:nvPicPr>
          <p:cNvPr id="52" name="Picture 51">
            <a:extLst>
              <a:ext uri="{FF2B5EF4-FFF2-40B4-BE49-F238E27FC236}">
                <a16:creationId xmlns:a16="http://schemas.microsoft.com/office/drawing/2014/main" id="{825FFAB7-C0CD-4E4F-87E4-7B75CE37CF55}"/>
              </a:ext>
            </a:extLst>
          </p:cNvPr>
          <p:cNvPicPr>
            <a:picLocks noChangeAspect="1"/>
          </p:cNvPicPr>
          <p:nvPr/>
        </p:nvPicPr>
        <p:blipFill>
          <a:blip r:embed="rId9"/>
          <a:stretch>
            <a:fillRect/>
          </a:stretch>
        </p:blipFill>
        <p:spPr>
          <a:xfrm>
            <a:off x="5727449" y="3639479"/>
            <a:ext cx="2261099" cy="1078825"/>
          </a:xfrm>
          <a:prstGeom prst="rect">
            <a:avLst/>
          </a:prstGeom>
        </p:spPr>
      </p:pic>
      <p:sp>
        <p:nvSpPr>
          <p:cNvPr id="15" name="TextBox 14">
            <a:extLst>
              <a:ext uri="{FF2B5EF4-FFF2-40B4-BE49-F238E27FC236}">
                <a16:creationId xmlns:a16="http://schemas.microsoft.com/office/drawing/2014/main" id="{4D6A3DBB-23CC-4F84-8DAF-C7AEF162D6A8}"/>
              </a:ext>
            </a:extLst>
          </p:cNvPr>
          <p:cNvSpPr txBox="1"/>
          <p:nvPr/>
        </p:nvSpPr>
        <p:spPr>
          <a:xfrm>
            <a:off x="6130304" y="3276606"/>
            <a:ext cx="1643399" cy="338554"/>
          </a:xfrm>
          <a:prstGeom prst="rect">
            <a:avLst/>
          </a:prstGeom>
          <a:noFill/>
        </p:spPr>
        <p:txBody>
          <a:bodyPr wrap="none" rtlCol="0">
            <a:spAutoFit/>
          </a:bodyPr>
          <a:lstStyle/>
          <a:p>
            <a:r>
              <a:rPr lang="en-US" sz="1600" dirty="0">
                <a:solidFill>
                  <a:srgbClr val="FF0000"/>
                </a:solidFill>
                <a:highlight>
                  <a:srgbClr val="00FF00"/>
                </a:highlight>
                <a:latin typeface="Symbol" pitchFamily="18" charset="2"/>
              </a:rPr>
              <a:t>· </a:t>
            </a:r>
            <a:r>
              <a:rPr lang="en-US" sz="1600" dirty="0">
                <a:highlight>
                  <a:srgbClr val="00FF00"/>
                </a:highlight>
                <a:latin typeface="Times New Roman" panose="02020603050405020304" pitchFamily="18" charset="0"/>
                <a:cs typeface="Times New Roman" panose="02020603050405020304" pitchFamily="18" charset="0"/>
              </a:rPr>
              <a:t>New       </a:t>
            </a:r>
            <a:r>
              <a:rPr lang="en-US" sz="1600" dirty="0">
                <a:solidFill>
                  <a:srgbClr val="0000FF"/>
                </a:solidFill>
                <a:highlight>
                  <a:srgbClr val="00FF00"/>
                </a:highlight>
                <a:latin typeface="Symbol" panose="05050102010706020507" pitchFamily="18" charset="2"/>
                <a:cs typeface="Times New Roman" panose="02020603050405020304" pitchFamily="18" charset="0"/>
              </a:rPr>
              <a:t>S</a:t>
            </a:r>
            <a:r>
              <a:rPr lang="en-US" sz="1600" dirty="0">
                <a:highlight>
                  <a:srgbClr val="00FF00"/>
                </a:highlight>
                <a:latin typeface="Times New Roman" panose="02020603050405020304" pitchFamily="18" charset="0"/>
                <a:cs typeface="Times New Roman" panose="02020603050405020304" pitchFamily="18" charset="0"/>
              </a:rPr>
              <a:t> data.</a:t>
            </a:r>
          </a:p>
        </p:txBody>
      </p:sp>
      <p:pic>
        <p:nvPicPr>
          <p:cNvPr id="53" name="Picture 5" descr="C:\Users\Igor\Documents\Desktop\a2logo_light.png">
            <a:extLst>
              <a:ext uri="{FF2B5EF4-FFF2-40B4-BE49-F238E27FC236}">
                <a16:creationId xmlns:a16="http://schemas.microsoft.com/office/drawing/2014/main" id="{D908809D-33FF-4966-A7C6-77246863050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6765548" y="3363690"/>
            <a:ext cx="270317" cy="177789"/>
          </a:xfrm>
          <a:prstGeom prst="rect">
            <a:avLst/>
          </a:prstGeom>
          <a:noFill/>
        </p:spPr>
      </p:pic>
      <p:sp>
        <p:nvSpPr>
          <p:cNvPr id="54" name="TextBox 53">
            <a:extLst>
              <a:ext uri="{FF2B5EF4-FFF2-40B4-BE49-F238E27FC236}">
                <a16:creationId xmlns:a16="http://schemas.microsoft.com/office/drawing/2014/main" id="{0876F471-B646-495A-BEE9-56C38F2E0F50}"/>
              </a:ext>
            </a:extLst>
          </p:cNvPr>
          <p:cNvSpPr txBox="1"/>
          <p:nvPr/>
        </p:nvSpPr>
        <p:spPr>
          <a:xfrm>
            <a:off x="5759628" y="3724060"/>
            <a:ext cx="2197513" cy="183901"/>
          </a:xfrm>
          <a:prstGeom prst="rect">
            <a:avLst/>
          </a:prstGeom>
          <a:solidFill>
            <a:srgbClr val="DC97FF">
              <a:alpha val="18824"/>
            </a:srgbClr>
          </a:solidFill>
          <a:effectLst>
            <a:outerShdw blurRad="76200" dir="13500000" sy="23000" kx="1200000" algn="br" rotWithShape="0">
              <a:prstClr val="black">
                <a:alpha val="20000"/>
              </a:prstClr>
            </a:outerShdw>
          </a:effectLst>
        </p:spPr>
        <p:txBody>
          <a:bodyPr wrap="square" rtlCol="0">
            <a:spAutoFit/>
          </a:bodyPr>
          <a:lstStyle/>
          <a:p>
            <a:endParaRPr lang="en-US" sz="900" dirty="0"/>
          </a:p>
        </p:txBody>
      </p:sp>
      <p:sp>
        <p:nvSpPr>
          <p:cNvPr id="55" name="TextBox 54">
            <a:extLst>
              <a:ext uri="{FF2B5EF4-FFF2-40B4-BE49-F238E27FC236}">
                <a16:creationId xmlns:a16="http://schemas.microsoft.com/office/drawing/2014/main" id="{5DC0C1BD-5A84-446B-BA1E-2041DD590E6B}"/>
              </a:ext>
            </a:extLst>
          </p:cNvPr>
          <p:cNvSpPr txBox="1"/>
          <p:nvPr/>
        </p:nvSpPr>
        <p:spPr>
          <a:xfrm>
            <a:off x="5769355" y="3724059"/>
            <a:ext cx="860045" cy="914677"/>
          </a:xfrm>
          <a:prstGeom prst="rect">
            <a:avLst/>
          </a:prstGeom>
          <a:solidFill>
            <a:srgbClr val="66FF99">
              <a:alpha val="18824"/>
            </a:srgbClr>
          </a:solidFill>
          <a:effectLst>
            <a:outerShdw blurRad="76200" dir="13500000" sy="23000" kx="1200000" algn="br" rotWithShape="0">
              <a:prstClr val="black">
                <a:alpha val="20000"/>
              </a:prstClr>
            </a:outerShdw>
          </a:effectLst>
        </p:spPr>
        <p:txBody>
          <a:bodyPr wrap="square" rtlCol="0">
            <a:spAutoFit/>
          </a:bodyPr>
          <a:lstStyle/>
          <a:p>
            <a:endParaRPr lang="en-US" sz="900" dirty="0"/>
          </a:p>
        </p:txBody>
      </p:sp>
    </p:spTree>
    <p:extLst>
      <p:ext uri="{BB962C8B-B14F-4D97-AF65-F5344CB8AC3E}">
        <p14:creationId xmlns:p14="http://schemas.microsoft.com/office/powerpoint/2010/main" val="2121339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4"/>
          <p:cNvSpPr txBox="1">
            <a:spLocks noChangeArrowheads="1"/>
          </p:cNvSpPr>
          <p:nvPr/>
        </p:nvSpPr>
        <p:spPr bwMode="auto">
          <a:xfrm>
            <a:off x="1050925" y="4187825"/>
            <a:ext cx="184150" cy="519113"/>
          </a:xfrm>
          <a:prstGeom prst="rect">
            <a:avLst/>
          </a:prstGeom>
          <a:noFill/>
          <a:ln w="9525">
            <a:noFill/>
            <a:miter lim="800000"/>
            <a:headEnd/>
            <a:tailEnd/>
          </a:ln>
        </p:spPr>
        <p:txBody>
          <a:bodyPr wrap="none">
            <a:spAutoFit/>
          </a:bodyPr>
          <a:lstStyle/>
          <a:p>
            <a:endParaRPr lang="en-US" dirty="0"/>
          </a:p>
        </p:txBody>
      </p:sp>
      <p:sp>
        <p:nvSpPr>
          <p:cNvPr id="4104" name="Text Box 8"/>
          <p:cNvSpPr txBox="1">
            <a:spLocks noChangeArrowheads="1"/>
          </p:cNvSpPr>
          <p:nvPr/>
        </p:nvSpPr>
        <p:spPr bwMode="auto">
          <a:xfrm>
            <a:off x="1355725" y="1216025"/>
            <a:ext cx="184150" cy="519113"/>
          </a:xfrm>
          <a:prstGeom prst="rect">
            <a:avLst/>
          </a:prstGeom>
          <a:noFill/>
          <a:ln w="9525">
            <a:noFill/>
            <a:miter lim="800000"/>
            <a:headEnd/>
            <a:tailEnd/>
          </a:ln>
        </p:spPr>
        <p:txBody>
          <a:bodyPr wrap="none">
            <a:spAutoFit/>
          </a:bodyPr>
          <a:lstStyle/>
          <a:p>
            <a:endParaRPr lang="en-US" dirty="0"/>
          </a:p>
        </p:txBody>
      </p:sp>
      <p:sp>
        <p:nvSpPr>
          <p:cNvPr id="4105" name="Text Box 11"/>
          <p:cNvSpPr txBox="1">
            <a:spLocks noChangeArrowheads="1"/>
          </p:cNvSpPr>
          <p:nvPr/>
        </p:nvSpPr>
        <p:spPr bwMode="auto">
          <a:xfrm>
            <a:off x="2879725" y="2282825"/>
            <a:ext cx="184150" cy="519113"/>
          </a:xfrm>
          <a:prstGeom prst="rect">
            <a:avLst/>
          </a:prstGeom>
          <a:noFill/>
          <a:ln w="9525">
            <a:noFill/>
            <a:miter lim="800000"/>
            <a:headEnd/>
            <a:tailEnd/>
          </a:ln>
        </p:spPr>
        <p:txBody>
          <a:bodyPr wrap="none">
            <a:spAutoFit/>
          </a:bodyPr>
          <a:lstStyle/>
          <a:p>
            <a:endParaRPr lang="en-US" dirty="0"/>
          </a:p>
        </p:txBody>
      </p:sp>
      <p:sp>
        <p:nvSpPr>
          <p:cNvPr id="4107" name="TextBox 11"/>
          <p:cNvSpPr txBox="1">
            <a:spLocks noChangeArrowheads="1"/>
          </p:cNvSpPr>
          <p:nvPr/>
        </p:nvSpPr>
        <p:spPr bwMode="auto">
          <a:xfrm>
            <a:off x="5791200" y="5486400"/>
            <a:ext cx="184150" cy="523875"/>
          </a:xfrm>
          <a:prstGeom prst="rect">
            <a:avLst/>
          </a:prstGeom>
          <a:noFill/>
          <a:ln w="9525">
            <a:noFill/>
            <a:miter lim="800000"/>
            <a:headEnd/>
            <a:tailEnd/>
          </a:ln>
        </p:spPr>
        <p:txBody>
          <a:bodyPr wrap="none">
            <a:spAutoFit/>
          </a:bodyPr>
          <a:lstStyle/>
          <a:p>
            <a:endParaRPr lang="en-US" dirty="0"/>
          </a:p>
        </p:txBody>
      </p:sp>
      <p:sp>
        <p:nvSpPr>
          <p:cNvPr id="17" name="Footer Placeholder 16"/>
          <p:cNvSpPr>
            <a:spLocks noGrp="1"/>
          </p:cNvSpPr>
          <p:nvPr>
            <p:ph type="ftr" sz="quarter" idx="11"/>
          </p:nvPr>
        </p:nvSpPr>
        <p:spPr/>
        <p:txBody>
          <a:bodyPr/>
          <a:lstStyle/>
          <a:p>
            <a:r>
              <a:rPr lang="en-US" b="1" dirty="0">
                <a:solidFill>
                  <a:schemeClr val="bg1"/>
                </a:solidFill>
              </a:rPr>
              <a:t>.</a:t>
            </a:r>
          </a:p>
        </p:txBody>
      </p:sp>
      <p:sp>
        <p:nvSpPr>
          <p:cNvPr id="20" name="TextBox 19"/>
          <p:cNvSpPr txBox="1"/>
          <p:nvPr/>
        </p:nvSpPr>
        <p:spPr>
          <a:xfrm>
            <a:off x="1554373" y="1371600"/>
            <a:ext cx="6715160" cy="1077218"/>
          </a:xfrm>
          <a:prstGeom prst="rect">
            <a:avLst/>
          </a:prstGeom>
          <a:noFill/>
        </p:spPr>
        <p:txBody>
          <a:bodyPr wrap="square" rtlCol="0">
            <a:spAutoFit/>
          </a:bodyPr>
          <a:lstStyle/>
          <a:p>
            <a:pPr algn="just"/>
            <a:r>
              <a:rPr lang="en-US" sz="1600" i="1" dirty="0">
                <a:latin typeface="Times New Roman" panose="02020603050405020304" pitchFamily="18" charset="0"/>
                <a:cs typeface="Times New Roman" panose="02020603050405020304" pitchFamily="18" charset="0"/>
              </a:rPr>
              <a:t>It is clear that we still need much more information about the existence and parameters of many baryon states, especially in the N=2 mass region, before this question of non-minimal SU(6) x O(3) super-</a:t>
            </a:r>
            <a:r>
              <a:rPr lang="en-US" sz="1600" i="1" dirty="0" err="1">
                <a:latin typeface="Times New Roman" panose="02020603050405020304" pitchFamily="18" charset="0"/>
                <a:cs typeface="Times New Roman" panose="02020603050405020304" pitchFamily="18" charset="0"/>
              </a:rPr>
              <a:t>multiplet</a:t>
            </a:r>
            <a:r>
              <a:rPr lang="en-US" sz="1600" i="1" dirty="0">
                <a:latin typeface="Times New Roman" panose="02020603050405020304" pitchFamily="18" charset="0"/>
                <a:cs typeface="Times New Roman" panose="02020603050405020304" pitchFamily="18" charset="0"/>
              </a:rPr>
              <a:t> can be settled.</a:t>
            </a:r>
            <a:r>
              <a:rPr lang="en-US" sz="1600" dirty="0">
                <a:latin typeface="Times New Roman" panose="02020603050405020304" pitchFamily="18" charset="0"/>
                <a:cs typeface="Times New Roman" panose="02020603050405020304" pitchFamily="18" charset="0"/>
              </a:rPr>
              <a:t> </a:t>
            </a:r>
          </a:p>
          <a:p>
            <a:pPr algn="just"/>
            <a:r>
              <a:rPr lang="en-US" sz="1600" b="1" dirty="0">
                <a:latin typeface="Times New Roman" panose="02020603050405020304" pitchFamily="18" charset="0"/>
                <a:cs typeface="Times New Roman" panose="02020603050405020304" pitchFamily="18" charset="0"/>
              </a:rPr>
              <a:t>                                                                                                   Dick Dalitz</a:t>
            </a:r>
            <a:r>
              <a:rPr lang="en-US" sz="1600" dirty="0">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1976</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89475" y="3068269"/>
            <a:ext cx="7056034" cy="1323439"/>
          </a:xfrm>
          <a:prstGeom prst="rect">
            <a:avLst/>
          </a:prstGeom>
          <a:noFill/>
        </p:spPr>
        <p:txBody>
          <a:bodyPr wrap="square" rtlCol="0">
            <a:spAutoFit/>
          </a:bodyPr>
          <a:lstStyle/>
          <a:p>
            <a:pPr algn="just"/>
            <a:r>
              <a:rPr lang="en-US" sz="1600" i="1" dirty="0">
                <a:latin typeface="Times New Roman" panose="02020603050405020304" pitchFamily="18" charset="0"/>
                <a:cs typeface="Times New Roman" panose="02020603050405020304" pitchFamily="18" charset="0"/>
              </a:rPr>
              <a:t>The first problem is the notion of a resonance is not well defined.  The ideal case is a narrow resonance far away from the thresholds, superimposed on slowly varying background.  It can be described by a </a:t>
            </a:r>
            <a:r>
              <a:rPr lang="en-US" sz="1600" i="1" dirty="0">
                <a:solidFill>
                  <a:srgbClr val="0000FF"/>
                </a:solidFill>
                <a:latin typeface="Times New Roman" panose="02020603050405020304" pitchFamily="18" charset="0"/>
                <a:cs typeface="Times New Roman" panose="02020603050405020304" pitchFamily="18" charset="0"/>
              </a:rPr>
              <a:t>Breit-Wigner</a:t>
            </a:r>
            <a:r>
              <a:rPr lang="en-US" sz="1600" i="1" dirty="0">
                <a:latin typeface="Times New Roman" panose="02020603050405020304" pitchFamily="18" charset="0"/>
                <a:cs typeface="Times New Roman" panose="02020603050405020304" pitchFamily="18" charset="0"/>
              </a:rPr>
              <a:t> formula and is characterized by a pole in the analytic continuation of the partial wave amplitude into the low half of energy plane</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Gerhard Höhler, </a:t>
            </a:r>
            <a:r>
              <a:rPr lang="en-US" sz="1600" b="1" dirty="0">
                <a:solidFill>
                  <a:srgbClr val="FF0000"/>
                </a:solidFill>
                <a:latin typeface="Times New Roman" panose="02020603050405020304" pitchFamily="18" charset="0"/>
                <a:cs typeface="Times New Roman" panose="02020603050405020304" pitchFamily="18" charset="0"/>
              </a:rPr>
              <a:t>1987</a:t>
            </a:r>
            <a:endParaRPr lang="en-US" sz="1600" dirty="0">
              <a:solidFill>
                <a:srgbClr val="FF0000"/>
              </a:solidFill>
              <a:latin typeface="Times New Roman" panose="02020603050405020304" pitchFamily="18" charset="0"/>
              <a:cs typeface="Times New Roman" panose="02020603050405020304" pitchFamily="18" charset="0"/>
            </a:endParaRPr>
          </a:p>
        </p:txBody>
      </p:sp>
      <p:pic>
        <p:nvPicPr>
          <p:cNvPr id="346121" name="Picture 9"/>
          <p:cNvPicPr>
            <a:picLocks noChangeAspect="1" noChangeArrowheads="1"/>
          </p:cNvPicPr>
          <p:nvPr/>
        </p:nvPicPr>
        <p:blipFill>
          <a:blip r:embed="rId3" cstate="print"/>
          <a:srcRect/>
          <a:stretch>
            <a:fillRect/>
          </a:stretch>
        </p:blipFill>
        <p:spPr bwMode="auto">
          <a:xfrm>
            <a:off x="304800" y="1219200"/>
            <a:ext cx="1036428" cy="1600200"/>
          </a:xfrm>
          <a:prstGeom prst="rect">
            <a:avLst/>
          </a:prstGeom>
          <a:noFill/>
          <a:ln w="9525">
            <a:noFill/>
            <a:miter lim="800000"/>
            <a:headEnd/>
            <a:tailEnd/>
          </a:ln>
        </p:spPr>
      </p:pic>
      <p:pic>
        <p:nvPicPr>
          <p:cNvPr id="346117" name="Picture 5"/>
          <p:cNvPicPr>
            <a:picLocks noChangeAspect="1" noChangeArrowheads="1"/>
          </p:cNvPicPr>
          <p:nvPr/>
        </p:nvPicPr>
        <p:blipFill>
          <a:blip r:embed="rId4" cstate="print"/>
          <a:srcRect/>
          <a:stretch>
            <a:fillRect/>
          </a:stretch>
        </p:blipFill>
        <p:spPr bwMode="auto">
          <a:xfrm>
            <a:off x="7620000" y="2948753"/>
            <a:ext cx="1219200" cy="1562469"/>
          </a:xfrm>
          <a:prstGeom prst="rect">
            <a:avLst/>
          </a:prstGeom>
          <a:noFill/>
          <a:ln w="9525">
            <a:noFill/>
            <a:miter lim="800000"/>
            <a:headEnd/>
            <a:tailEnd/>
          </a:ln>
        </p:spPr>
      </p:pic>
      <p:pic>
        <p:nvPicPr>
          <p:cNvPr id="346116" name="Picture 4"/>
          <p:cNvPicPr>
            <a:picLocks noChangeAspect="1" noChangeArrowheads="1"/>
          </p:cNvPicPr>
          <p:nvPr/>
        </p:nvPicPr>
        <p:blipFill>
          <a:blip r:embed="rId5" cstate="print"/>
          <a:srcRect/>
          <a:stretch>
            <a:fillRect/>
          </a:stretch>
        </p:blipFill>
        <p:spPr bwMode="auto">
          <a:xfrm>
            <a:off x="304800" y="4800600"/>
            <a:ext cx="1143000" cy="1564948"/>
          </a:xfrm>
          <a:prstGeom prst="rect">
            <a:avLst/>
          </a:prstGeom>
          <a:noFill/>
          <a:ln w="9525">
            <a:noFill/>
            <a:miter lim="800000"/>
            <a:headEnd/>
            <a:tailEnd/>
          </a:ln>
        </p:spPr>
      </p:pic>
      <p:sp>
        <p:nvSpPr>
          <p:cNvPr id="22" name="TextBox 21"/>
          <p:cNvSpPr txBox="1"/>
          <p:nvPr/>
        </p:nvSpPr>
        <p:spPr>
          <a:xfrm>
            <a:off x="1622347" y="4830479"/>
            <a:ext cx="6579211" cy="1569660"/>
          </a:xfrm>
          <a:prstGeom prst="rect">
            <a:avLst/>
          </a:prstGeom>
          <a:noFill/>
        </p:spPr>
        <p:txBody>
          <a:bodyPr wrap="square" rtlCol="0">
            <a:spAutoFit/>
          </a:bodyPr>
          <a:lstStyle/>
          <a:p>
            <a:pPr algn="just"/>
            <a:r>
              <a:rPr lang="en-US" sz="1600" i="1" dirty="0">
                <a:latin typeface="Times New Roman" panose="02020603050405020304" pitchFamily="18" charset="0"/>
                <a:cs typeface="Times New Roman" panose="02020603050405020304" pitchFamily="18" charset="0"/>
              </a:rPr>
              <a:t>Why N*s are important – The first is that nucleons are the stuff of which our world is made. My second reason is that they are simplest system in which the quintessentially non-</a:t>
            </a:r>
            <a:r>
              <a:rPr lang="en-US" sz="1600" i="1" dirty="0">
                <a:solidFill>
                  <a:srgbClr val="0000FF"/>
                </a:solidFill>
                <a:latin typeface="Times New Roman" panose="02020603050405020304" pitchFamily="18" charset="0"/>
                <a:cs typeface="Times New Roman" panose="02020603050405020304" pitchFamily="18" charset="0"/>
              </a:rPr>
              <a:t>Abelian</a:t>
            </a:r>
            <a:r>
              <a:rPr lang="en-US" sz="1600" i="1" dirty="0">
                <a:latin typeface="Times New Roman" panose="02020603050405020304" pitchFamily="18" charset="0"/>
                <a:cs typeface="Times New Roman" panose="02020603050405020304" pitchFamily="18" charset="0"/>
              </a:rPr>
              <a:t> character of QCD is manifest. The third reason is that history has taught us that, while relatively simple, Baryons are sufficiently complex to reveal physics hidden from us in the mesons</a:t>
            </a:r>
            <a:r>
              <a:rPr lang="en-US" sz="1600" dirty="0">
                <a:latin typeface="Times New Roman" panose="02020603050405020304" pitchFamily="18" charset="0"/>
                <a:cs typeface="Times New Roman" panose="02020603050405020304" pitchFamily="18" charset="0"/>
              </a:rPr>
              <a:t>.</a:t>
            </a:r>
            <a:r>
              <a:rPr lang="en-US" sz="1600" b="1" dirty="0">
                <a:latin typeface="Times New Roman" panose="02020603050405020304" pitchFamily="18" charset="0"/>
                <a:cs typeface="Times New Roman" panose="02020603050405020304" pitchFamily="18" charset="0"/>
              </a:rPr>
              <a:t> </a:t>
            </a:r>
          </a:p>
          <a:p>
            <a:pPr algn="just"/>
            <a:r>
              <a:rPr lang="en-US" sz="1600" b="1" dirty="0">
                <a:latin typeface="Times New Roman" panose="02020603050405020304" pitchFamily="18" charset="0"/>
                <a:cs typeface="Times New Roman" panose="02020603050405020304" pitchFamily="18" charset="0"/>
              </a:rPr>
              <a:t>                                                                                             Nathan Isgur</a:t>
            </a:r>
            <a:r>
              <a:rPr lang="en-US" sz="1600" dirty="0">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2000</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18F9CFC-B417-F0E9-5A1C-7122A28CB9E8}"/>
              </a:ext>
            </a:extLst>
          </p:cNvPr>
          <p:cNvSpPr txBox="1"/>
          <p:nvPr/>
        </p:nvSpPr>
        <p:spPr>
          <a:xfrm>
            <a:off x="2514600" y="57502"/>
            <a:ext cx="4608786" cy="769441"/>
          </a:xfrm>
          <a:prstGeom prst="rect">
            <a:avLst/>
          </a:prstGeom>
          <a:noFill/>
        </p:spPr>
        <p:txBody>
          <a:bodyPr wrap="square">
            <a:spAutoFit/>
          </a:bodyPr>
          <a:lstStyle/>
          <a:p>
            <a:pPr algn="ctr"/>
            <a:r>
              <a:rPr lang="en-US" sz="44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latin typeface="Monotype Corsiva" panose="03010101010201010101" pitchFamily="66" charset="0"/>
              </a:rPr>
              <a:t>Hadron Spectroscopy</a:t>
            </a:r>
            <a:endParaRPr lang="en-US" sz="4400" dirty="0">
              <a:solidFill>
                <a:srgbClr val="0000FF"/>
              </a:solidFill>
              <a:latin typeface="Monotype Corsiva" panose="03010101010201010101" pitchFamily="66" charset="0"/>
            </a:endParaRPr>
          </a:p>
        </p:txBody>
      </p:sp>
    </p:spTree>
    <p:extLst>
      <p:ext uri="{BB962C8B-B14F-4D97-AF65-F5344CB8AC3E}">
        <p14:creationId xmlns:p14="http://schemas.microsoft.com/office/powerpoint/2010/main" val="73313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3B5B037-019E-4ED2-8BD2-B45E907BACB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15977" y="1760247"/>
            <a:ext cx="6497300" cy="3308149"/>
          </a:xfrm>
          <a:prstGeom prst="rect">
            <a:avLst/>
          </a:prstGeom>
        </p:spPr>
      </p:pic>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p:cNvSpPr txBox="1"/>
          <p:nvPr/>
        </p:nvSpPr>
        <p:spPr>
          <a:xfrm>
            <a:off x="990600" y="533400"/>
            <a:ext cx="184731" cy="369332"/>
          </a:xfrm>
          <a:prstGeom prst="rect">
            <a:avLst/>
          </a:prstGeom>
          <a:noFill/>
        </p:spPr>
        <p:txBody>
          <a:bodyPr wrap="none" rtlCol="0">
            <a:spAutoFit/>
          </a:bodyPr>
          <a:lstStyle/>
          <a:p>
            <a:endParaRPr lang="en-US" dirty="0"/>
          </a:p>
        </p:txBody>
      </p:sp>
      <p:sp>
        <p:nvSpPr>
          <p:cNvPr id="3" name="Rectangle 2"/>
          <p:cNvSpPr/>
          <p:nvPr/>
        </p:nvSpPr>
        <p:spPr>
          <a:xfrm>
            <a:off x="1803638" y="1117586"/>
            <a:ext cx="4385104" cy="461665"/>
          </a:xfrm>
          <a:prstGeom prst="rect">
            <a:avLst/>
          </a:prstGeom>
          <a:solidFill>
            <a:schemeClr val="bg1"/>
          </a:solidFill>
        </p:spPr>
        <p:txBody>
          <a:bodyPr wrap="square">
            <a:spAutoFit/>
          </a:bodyPr>
          <a:lstStyle/>
          <a:p>
            <a:pPr algn="ctr"/>
            <a:r>
              <a:rPr lang="en-US" b="1" dirty="0">
                <a:solidFill>
                  <a:srgbClr val="FF0000"/>
                </a:solidFill>
                <a:latin typeface="Symbol" pitchFamily="18" charset="2"/>
              </a:rPr>
              <a:t>· </a:t>
            </a:r>
            <a:r>
              <a:rPr lang="en-US" sz="2400" b="1" dirty="0">
                <a:solidFill>
                  <a:srgbClr val="0000FF"/>
                </a:solidFill>
                <a:latin typeface="Symbol" panose="05050102010706020507" pitchFamily="18" charset="2"/>
                <a:ea typeface="Times New Roman" panose="02020603050405020304" pitchFamily="18" charset="0"/>
                <a:cs typeface="Times New Roman" panose="02020603050405020304" pitchFamily="18" charset="0"/>
              </a:rPr>
              <a:t>S</a:t>
            </a:r>
            <a:r>
              <a:rPr lang="en-US" dirty="0">
                <a:latin typeface="Times New Roman" panose="02020603050405020304" pitchFamily="18" charset="0"/>
                <a:ea typeface="Times New Roman" panose="02020603050405020304" pitchFamily="18" charset="0"/>
                <a:cs typeface="Times New Roman" panose="02020603050405020304" pitchFamily="18" charset="0"/>
              </a:rPr>
              <a:t> beam asymmetry for </a:t>
            </a:r>
            <a:r>
              <a:rPr lang="en-US" sz="2400" dirty="0">
                <a:solidFill>
                  <a:srgbClr val="0000FF"/>
                </a:solidFill>
                <a:latin typeface="Symbol" panose="05050102010706020507" pitchFamily="18" charset="2"/>
                <a:ea typeface="Times New Roman" panose="02020603050405020304" pitchFamily="18" charset="0"/>
                <a:cs typeface="Times New Roman" panose="02020603050405020304" pitchFamily="18" charset="0"/>
              </a:rPr>
              <a:t>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0000FF"/>
                </a:solidFill>
                <a:latin typeface="Freestyle Script" pitchFamily="66" charset="0"/>
                <a:sym typeface="Wingdings" pitchFamily="2" charset="2"/>
              </a:rPr>
              <a:t>→</a:t>
            </a:r>
            <a:r>
              <a:rPr lang="en-US" sz="2400" dirty="0">
                <a:solidFill>
                  <a:srgbClr val="0000FF"/>
                </a:solidFill>
                <a:latin typeface="Symbol" panose="05050102010706020507" pitchFamily="18" charset="2"/>
                <a:ea typeface="Times New Roman" panose="02020603050405020304" pitchFamily="18" charset="0"/>
                <a:cs typeface="Times New Roman" panose="02020603050405020304" pitchFamily="18" charset="0"/>
              </a:rPr>
              <a:t>p</a:t>
            </a:r>
            <a:r>
              <a:rPr lang="en-US" sz="2400" baseline="30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0</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en-US" dirty="0"/>
          </a:p>
        </p:txBody>
      </p:sp>
      <p:pic>
        <p:nvPicPr>
          <p:cNvPr id="13" name="Picture 5" descr="C:\Users\Igor\Documents\Desktop\a2logo_light.png"/>
          <p:cNvPicPr>
            <a:picLocks noChangeAspect="1" noChangeArrowheads="1"/>
          </p:cNvPicPr>
          <p:nvPr/>
        </p:nvPicPr>
        <p:blipFill>
          <a:blip r:embed="rId5" cstate="print">
            <a:lum bright="-4000" contrast="23000"/>
          </a:blip>
          <a:srcRect/>
          <a:stretch>
            <a:fillRect/>
          </a:stretch>
        </p:blipFill>
        <p:spPr bwMode="auto">
          <a:xfrm>
            <a:off x="56359" y="28688"/>
            <a:ext cx="982706" cy="646331"/>
          </a:xfrm>
          <a:prstGeom prst="rect">
            <a:avLst/>
          </a:prstGeom>
          <a:noFill/>
        </p:spPr>
      </p:pic>
      <p:sp>
        <p:nvSpPr>
          <p:cNvPr id="5" name="Rectangle 4"/>
          <p:cNvSpPr/>
          <p:nvPr/>
        </p:nvSpPr>
        <p:spPr>
          <a:xfrm>
            <a:off x="6644410" y="929672"/>
            <a:ext cx="2440619" cy="1200329"/>
          </a:xfrm>
          <a:prstGeom prst="rect">
            <a:avLst/>
          </a:prstGeom>
        </p:spPr>
        <p:txBody>
          <a:bodyPr wrap="square">
            <a:spAutoFit/>
          </a:bodyPr>
          <a:lstStyle/>
          <a:p>
            <a:r>
              <a:rPr lang="nn-NO" dirty="0">
                <a:solidFill>
                  <a:prstClr val="black"/>
                </a:solidFill>
                <a:latin typeface="Times New Roman" panose="02020603050405020304" pitchFamily="18" charset="0"/>
                <a:cs typeface="Times New Roman" panose="02020603050405020304" pitchFamily="18" charset="0"/>
              </a:rPr>
              <a:t>E   =   </a:t>
            </a:r>
            <a:r>
              <a:rPr lang="nn-NO" dirty="0">
                <a:solidFill>
                  <a:srgbClr val="CC00CC"/>
                </a:solidFill>
                <a:latin typeface="Times New Roman" panose="02020603050405020304" pitchFamily="18" charset="0"/>
                <a:cs typeface="Times New Roman" panose="02020603050405020304" pitchFamily="18" charset="0"/>
              </a:rPr>
              <a:t>390</a:t>
            </a:r>
            <a:r>
              <a:rPr lang="nn-NO" dirty="0">
                <a:solidFill>
                  <a:prstClr val="black"/>
                </a:solidFill>
                <a:latin typeface="Times New Roman" panose="02020603050405020304" pitchFamily="18" charset="0"/>
                <a:cs typeface="Times New Roman" panose="02020603050405020304" pitchFamily="18" charset="0"/>
              </a:rPr>
              <a:t> </a:t>
            </a:r>
            <a:r>
              <a:rPr lang="nn-NO" dirty="0">
                <a:latin typeface="Times New Roman" panose="02020603050405020304" pitchFamily="18" charset="0"/>
                <a:cs typeface="Times New Roman" panose="02020603050405020304" pitchFamily="18" charset="0"/>
              </a:rPr>
              <a:t>–</a:t>
            </a:r>
            <a:r>
              <a:rPr lang="nn-NO" dirty="0">
                <a:solidFill>
                  <a:prstClr val="black"/>
                </a:solidFill>
                <a:latin typeface="Times New Roman" panose="02020603050405020304" pitchFamily="18" charset="0"/>
                <a:cs typeface="Times New Roman" panose="02020603050405020304" pitchFamily="18" charset="0"/>
              </a:rPr>
              <a:t>   </a:t>
            </a:r>
            <a:r>
              <a:rPr lang="nn-NO" dirty="0">
                <a:solidFill>
                  <a:srgbClr val="CC00CC"/>
                </a:solidFill>
                <a:latin typeface="Times New Roman" panose="02020603050405020304" pitchFamily="18" charset="0"/>
                <a:cs typeface="Times New Roman" panose="02020603050405020304" pitchFamily="18" charset="0"/>
              </a:rPr>
              <a:t>610</a:t>
            </a:r>
            <a:r>
              <a:rPr lang="nn-NO" dirty="0">
                <a:solidFill>
                  <a:prstClr val="black"/>
                </a:solidFill>
                <a:latin typeface="Times New Roman" panose="02020603050405020304" pitchFamily="18" charset="0"/>
                <a:cs typeface="Times New Roman" panose="02020603050405020304" pitchFamily="18" charset="0"/>
              </a:rPr>
              <a:t> MeV</a:t>
            </a:r>
          </a:p>
          <a:p>
            <a:r>
              <a:rPr lang="nn-NO" dirty="0">
                <a:latin typeface="Times New Roman" panose="02020603050405020304" pitchFamily="18" charset="0"/>
                <a:cs typeface="Times New Roman" panose="02020603050405020304" pitchFamily="18" charset="0"/>
              </a:rPr>
              <a:t>W  = 1271 – 1424 MeV</a:t>
            </a:r>
          </a:p>
          <a:p>
            <a:r>
              <a:rPr lang="nn-NO" dirty="0">
                <a:latin typeface="Symbol" panose="05050102010706020507" pitchFamily="18" charset="2"/>
              </a:rPr>
              <a:t>q</a:t>
            </a:r>
            <a:r>
              <a:rPr lang="nn-NO" dirty="0"/>
              <a:t>    </a:t>
            </a:r>
            <a:r>
              <a:rPr lang="nn-NO" dirty="0">
                <a:latin typeface="Times New Roman" panose="02020603050405020304" pitchFamily="18" charset="0"/>
                <a:cs typeface="Times New Roman" panose="02020603050405020304" pitchFamily="18" charset="0"/>
              </a:rPr>
              <a:t>=     49 – 148</a:t>
            </a:r>
            <a:r>
              <a:rPr lang="nn-NO" baseline="30000" dirty="0">
                <a:latin typeface="Times New Roman" panose="02020603050405020304" pitchFamily="18" charset="0"/>
                <a:cs typeface="Times New Roman" panose="02020603050405020304" pitchFamily="18" charset="0"/>
              </a:rPr>
              <a:t>0</a:t>
            </a:r>
          </a:p>
          <a:p>
            <a:r>
              <a:rPr lang="nn-NO" dirty="0">
                <a:solidFill>
                  <a:srgbClr val="FF0000"/>
                </a:solidFill>
                <a:latin typeface="Symbol" panose="05050102010706020507" pitchFamily="18" charset="2"/>
              </a:rPr>
              <a:t>p</a:t>
            </a:r>
            <a:r>
              <a:rPr lang="nn-NO" baseline="30000" dirty="0">
                <a:solidFill>
                  <a:srgbClr val="FF0000"/>
                </a:solidFill>
              </a:rPr>
              <a:t>0</a:t>
            </a:r>
            <a:r>
              <a:rPr lang="nn-NO" dirty="0">
                <a:solidFill>
                  <a:srgbClr val="FF0000"/>
                </a:solidFill>
                <a:latin typeface="Times New Roman" panose="02020603050405020304" pitchFamily="18" charset="0"/>
                <a:cs typeface="Times New Roman" panose="02020603050405020304" pitchFamily="18" charset="0"/>
              </a:rPr>
              <a:t>n</a:t>
            </a:r>
            <a:r>
              <a:rPr lang="nn-NO" dirty="0">
                <a:solidFill>
                  <a:prstClr val="black"/>
                </a:solidFill>
                <a:latin typeface="Times New Roman" panose="02020603050405020304" pitchFamily="18" charset="0"/>
                <a:cs typeface="Times New Roman" panose="02020603050405020304" pitchFamily="18" charset="0"/>
              </a:rPr>
              <a:t>: </a:t>
            </a:r>
            <a:r>
              <a:rPr lang="nn-NO" dirty="0">
                <a:solidFill>
                  <a:srgbClr val="CC00CC"/>
                </a:solidFill>
                <a:latin typeface="Times New Roman" panose="02020603050405020304" pitchFamily="18" charset="0"/>
                <a:cs typeface="Times New Roman" panose="02020603050405020304" pitchFamily="18" charset="0"/>
              </a:rPr>
              <a:t>189</a:t>
            </a:r>
            <a:r>
              <a:rPr lang="nn-NO" dirty="0">
                <a:solidFill>
                  <a:prstClr val="black"/>
                </a:solidFill>
                <a:latin typeface="Times New Roman" panose="02020603050405020304" pitchFamily="18" charset="0"/>
                <a:cs typeface="Times New Roman" panose="02020603050405020304" pitchFamily="18" charset="0"/>
              </a:rPr>
              <a:t> </a:t>
            </a:r>
            <a:r>
              <a:rPr lang="nn-NO" dirty="0">
                <a:solidFill>
                  <a:prstClr val="black"/>
                </a:solidFill>
                <a:latin typeface="Symbol" panose="05050102010706020507" pitchFamily="18" charset="2"/>
              </a:rPr>
              <a:t>S</a:t>
            </a:r>
            <a:endParaRPr lang="en-US" dirty="0">
              <a:latin typeface="Symbol" panose="05050102010706020507" pitchFamily="18" charset="2"/>
            </a:endParaRPr>
          </a:p>
        </p:txBody>
      </p:sp>
      <p:sp>
        <p:nvSpPr>
          <p:cNvPr id="7" name="TextBox 6"/>
          <p:cNvSpPr txBox="1"/>
          <p:nvPr/>
        </p:nvSpPr>
        <p:spPr>
          <a:xfrm>
            <a:off x="1219200" y="14384"/>
            <a:ext cx="7329249" cy="584775"/>
          </a:xfrm>
          <a:prstGeom prst="rect">
            <a:avLst/>
          </a:prstGeom>
          <a:noFill/>
        </p:spPr>
        <p:txBody>
          <a:bodyPr wrap="none" rtlCol="0">
            <a:spAutoFit/>
          </a:bodyPr>
          <a:lstStyle/>
          <a:p>
            <a:pPr algn="r"/>
            <a:r>
              <a:rPr lang="en-US" sz="3200" dirty="0">
                <a:solidFill>
                  <a:srgbClr val="0000FF"/>
                </a:solidFill>
                <a:latin typeface="Monotype Corsiva" pitchFamily="66" charset="0"/>
              </a:rPr>
              <a:t>Meson Production off ``Neutron” at CB@MAMI</a:t>
            </a:r>
          </a:p>
        </p:txBody>
      </p:sp>
      <p:sp>
        <p:nvSpPr>
          <p:cNvPr id="4" name="Rectangle 3">
            <a:extLst>
              <a:ext uri="{FF2B5EF4-FFF2-40B4-BE49-F238E27FC236}">
                <a16:creationId xmlns:a16="http://schemas.microsoft.com/office/drawing/2014/main" id="{016E7D5C-26C4-4AB8-ADD2-9CC8A67B8B5D}"/>
              </a:ext>
            </a:extLst>
          </p:cNvPr>
          <p:cNvSpPr/>
          <p:nvPr/>
        </p:nvSpPr>
        <p:spPr>
          <a:xfrm>
            <a:off x="7737055" y="5255213"/>
            <a:ext cx="1203325" cy="1191360"/>
          </a:xfrm>
          <a:prstGeom prst="rect">
            <a:avLst/>
          </a:prstGeom>
          <a:ln>
            <a:solidFill>
              <a:srgbClr val="0000FF"/>
            </a:solidFill>
          </a:ln>
        </p:spPr>
        <p:txBody>
          <a:bodyPr wrap="square">
            <a:spAutoFit/>
          </a:bodyPr>
          <a:lstStyle/>
          <a:p>
            <a:r>
              <a:rPr lang="en-US" sz="1400" b="1" dirty="0">
                <a:solidFill>
                  <a:srgbClr val="CC00CC"/>
                </a:solidFill>
                <a:latin typeface="Times New Roman" panose="02020603050405020304" pitchFamily="18" charset="0"/>
                <a:cs typeface="Times New Roman" panose="02020603050405020304" pitchFamily="18" charset="0"/>
              </a:rPr>
              <a:t>PWA</a:t>
            </a:r>
            <a:r>
              <a:rPr lang="en-US" sz="1400" dirty="0">
                <a:latin typeface="Times New Roman" panose="02020603050405020304" pitchFamily="18" charset="0"/>
                <a:cs typeface="Times New Roman" panose="02020603050405020304" pitchFamily="18" charset="0"/>
              </a:rPr>
              <a:t>:</a:t>
            </a:r>
          </a:p>
          <a:p>
            <a:r>
              <a:rPr lang="en-US" sz="1400" dirty="0">
                <a:solidFill>
                  <a:srgbClr val="FF0000"/>
                </a:solidFill>
                <a:latin typeface="Times New Roman" panose="02020603050405020304" pitchFamily="18" charset="0"/>
                <a:cs typeface="Times New Roman" panose="02020603050405020304" pitchFamily="18" charset="0"/>
              </a:rPr>
              <a:t>SAID MU22</a:t>
            </a:r>
          </a:p>
          <a:p>
            <a:r>
              <a:rPr lang="en-US" sz="1400" dirty="0">
                <a:solidFill>
                  <a:srgbClr val="0000FF"/>
                </a:solidFill>
                <a:latin typeface="Times New Roman" panose="02020603050405020304" pitchFamily="18" charset="0"/>
                <a:cs typeface="Times New Roman" panose="02020603050405020304" pitchFamily="18" charset="0"/>
              </a:rPr>
              <a:t>SAID MA19</a:t>
            </a:r>
          </a:p>
          <a:p>
            <a:r>
              <a:rPr lang="en-US" sz="1400" dirty="0">
                <a:latin typeface="Times New Roman" panose="02020603050405020304" pitchFamily="18" charset="0"/>
                <a:cs typeface="Times New Roman" panose="02020603050405020304" pitchFamily="18" charset="0"/>
              </a:rPr>
              <a:t>MAID2007</a:t>
            </a:r>
          </a:p>
          <a:p>
            <a:r>
              <a:rPr lang="en-US" sz="1400" dirty="0">
                <a:solidFill>
                  <a:srgbClr val="CA33FF"/>
                </a:solidFill>
                <a:latin typeface="Times New Roman" panose="02020603050405020304" pitchFamily="18" charset="0"/>
                <a:cs typeface="Times New Roman" panose="02020603050405020304" pitchFamily="18" charset="0"/>
              </a:rPr>
              <a:t>BnGa2002</a:t>
            </a:r>
            <a:endParaRPr lang="en-US" sz="1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154E295-4E3B-448D-A153-0FE2D47E7E6A}"/>
              </a:ext>
            </a:extLst>
          </p:cNvPr>
          <p:cNvSpPr/>
          <p:nvPr/>
        </p:nvSpPr>
        <p:spPr>
          <a:xfrm>
            <a:off x="6533747" y="464150"/>
            <a:ext cx="2536272" cy="253916"/>
          </a:xfrm>
          <a:prstGeom prst="rect">
            <a:avLst/>
          </a:prstGeom>
        </p:spPr>
        <p:txBody>
          <a:bodyPr wrap="none">
            <a:spAutoFit/>
          </a:bodyPr>
          <a:lstStyle/>
          <a:p>
            <a:pPr algn="r"/>
            <a:r>
              <a:rPr lang="en-US" sz="1050" dirty="0">
                <a:highlight>
                  <a:srgbClr val="FFFF00"/>
                </a:highlight>
                <a:latin typeface="Times New Roman" panose="02020603050405020304" pitchFamily="18" charset="0"/>
                <a:cs typeface="Times New Roman" panose="02020603050405020304" pitchFamily="18" charset="0"/>
              </a:rPr>
              <a:t>C. </a:t>
            </a:r>
            <a:r>
              <a:rPr lang="en-US" sz="1050" dirty="0" err="1">
                <a:highlight>
                  <a:srgbClr val="FFFF00"/>
                </a:highlight>
                <a:latin typeface="Times New Roman" panose="02020603050405020304" pitchFamily="18" charset="0"/>
                <a:cs typeface="Times New Roman" panose="02020603050405020304" pitchFamily="18" charset="0"/>
              </a:rPr>
              <a:t>Mulen</a:t>
            </a:r>
            <a:r>
              <a:rPr lang="en-US" sz="1050" dirty="0">
                <a:highlight>
                  <a:srgbClr val="FFFF00"/>
                </a:highlight>
                <a:latin typeface="Times New Roman" panose="02020603050405020304" pitchFamily="18" charset="0"/>
                <a:cs typeface="Times New Roman" panose="02020603050405020304" pitchFamily="18" charset="0"/>
              </a:rPr>
              <a:t> </a:t>
            </a:r>
            <a:r>
              <a:rPr lang="en-US" sz="1050" i="1" dirty="0">
                <a:highlight>
                  <a:srgbClr val="FFFF00"/>
                </a:highlight>
                <a:latin typeface="Times New Roman" panose="02020603050405020304" pitchFamily="18" charset="0"/>
                <a:cs typeface="Times New Roman" panose="02020603050405020304" pitchFamily="18" charset="0"/>
              </a:rPr>
              <a:t>et al</a:t>
            </a:r>
            <a:r>
              <a:rPr lang="en-US" sz="1050" dirty="0">
                <a:highlight>
                  <a:srgbClr val="FFFF00"/>
                </a:highlight>
                <a:latin typeface="Times New Roman" panose="02020603050405020304" pitchFamily="18" charset="0"/>
                <a:cs typeface="Times New Roman" panose="02020603050405020304" pitchFamily="18" charset="0"/>
              </a:rPr>
              <a:t>, arXiv:2103.08400 [</a:t>
            </a:r>
            <a:r>
              <a:rPr lang="en-US" sz="1050" dirty="0" err="1">
                <a:highlight>
                  <a:srgbClr val="FFFF00"/>
                </a:highlight>
                <a:latin typeface="Times New Roman" panose="02020603050405020304" pitchFamily="18" charset="0"/>
                <a:cs typeface="Times New Roman" panose="02020603050405020304" pitchFamily="18" charset="0"/>
              </a:rPr>
              <a:t>nucl</a:t>
            </a:r>
            <a:r>
              <a:rPr lang="en-US" sz="1050" dirty="0">
                <a:highlight>
                  <a:srgbClr val="FFFF00"/>
                </a:highlight>
                <a:latin typeface="Times New Roman" panose="02020603050405020304" pitchFamily="18" charset="0"/>
                <a:cs typeface="Times New Roman" panose="02020603050405020304" pitchFamily="18" charset="0"/>
              </a:rPr>
              <a:t>-ex]</a:t>
            </a:r>
          </a:p>
        </p:txBody>
      </p:sp>
      <p:sp>
        <p:nvSpPr>
          <p:cNvPr id="20" name="TextBox 19">
            <a:extLst>
              <a:ext uri="{FF2B5EF4-FFF2-40B4-BE49-F238E27FC236}">
                <a16:creationId xmlns:a16="http://schemas.microsoft.com/office/drawing/2014/main" id="{653902AE-9ADF-49E1-9712-DDE2C3012F0B}"/>
              </a:ext>
            </a:extLst>
          </p:cNvPr>
          <p:cNvSpPr txBox="1"/>
          <p:nvPr/>
        </p:nvSpPr>
        <p:spPr>
          <a:xfrm>
            <a:off x="4657370" y="1236488"/>
            <a:ext cx="1049350" cy="253603"/>
          </a:xfrm>
          <a:prstGeom prst="rect">
            <a:avLst/>
          </a:prstGeom>
          <a:solidFill>
            <a:srgbClr val="DC97FF">
              <a:alpha val="18824"/>
            </a:srgbClr>
          </a:solidFill>
          <a:effectLst>
            <a:outerShdw blurRad="76200" dir="13500000" sy="23000" kx="1200000" algn="br" rotWithShape="0">
              <a:prstClr val="black">
                <a:alpha val="20000"/>
              </a:prstClr>
            </a:outerShdw>
          </a:effectLst>
        </p:spPr>
        <p:txBody>
          <a:bodyPr wrap="square" rtlCol="0">
            <a:spAutoFit/>
          </a:bodyPr>
          <a:lstStyle/>
          <a:p>
            <a:endParaRPr lang="en-US" sz="900" dirty="0"/>
          </a:p>
        </p:txBody>
      </p:sp>
      <p:sp>
        <p:nvSpPr>
          <p:cNvPr id="22" name="TextBox 21">
            <a:extLst>
              <a:ext uri="{FF2B5EF4-FFF2-40B4-BE49-F238E27FC236}">
                <a16:creationId xmlns:a16="http://schemas.microsoft.com/office/drawing/2014/main" id="{EA73ED63-A2C3-4734-A7E9-64F1D0193248}"/>
              </a:ext>
            </a:extLst>
          </p:cNvPr>
          <p:cNvSpPr txBox="1"/>
          <p:nvPr/>
        </p:nvSpPr>
        <p:spPr>
          <a:xfrm>
            <a:off x="7764548" y="5286159"/>
            <a:ext cx="526945" cy="262688"/>
          </a:xfrm>
          <a:prstGeom prst="rect">
            <a:avLst/>
          </a:prstGeom>
          <a:solidFill>
            <a:srgbClr val="DC97FF">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16" name="Rectangle 15">
            <a:extLst>
              <a:ext uri="{FF2B5EF4-FFF2-40B4-BE49-F238E27FC236}">
                <a16:creationId xmlns:a16="http://schemas.microsoft.com/office/drawing/2014/main" id="{7B61D67B-FA23-4B5F-845B-265B7B1DAB07}"/>
              </a:ext>
            </a:extLst>
          </p:cNvPr>
          <p:cNvSpPr/>
          <p:nvPr/>
        </p:nvSpPr>
        <p:spPr>
          <a:xfrm>
            <a:off x="3197775" y="5930234"/>
            <a:ext cx="4572000" cy="253916"/>
          </a:xfrm>
          <a:prstGeom prst="rect">
            <a:avLst/>
          </a:prstGeom>
        </p:spPr>
        <p:txBody>
          <a:bodyPr>
            <a:spAutoFit/>
          </a:bodyPr>
          <a:lstStyle/>
          <a:p>
            <a:pPr algn="r"/>
            <a:r>
              <a:rPr lang="en-US" sz="1050" dirty="0">
                <a:highlight>
                  <a:srgbClr val="FFFF00"/>
                </a:highlight>
                <a:latin typeface="Times New Roman" panose="02020603050405020304" pitchFamily="18" charset="0"/>
                <a:cs typeface="Times New Roman" panose="02020603050405020304" pitchFamily="18" charset="0"/>
              </a:rPr>
              <a:t>D. </a:t>
            </a:r>
            <a:r>
              <a:rPr lang="en-US" sz="1050" dirty="0" err="1">
                <a:highlight>
                  <a:srgbClr val="FFFF00"/>
                </a:highlight>
                <a:latin typeface="Times New Roman" panose="02020603050405020304" pitchFamily="18" charset="0"/>
                <a:cs typeface="Times New Roman" panose="02020603050405020304" pitchFamily="18" charset="0"/>
              </a:rPr>
              <a:t>Drechsel</a:t>
            </a:r>
            <a:r>
              <a:rPr lang="en-US" sz="1050" dirty="0">
                <a:highlight>
                  <a:srgbClr val="FFFF00"/>
                </a:highlight>
                <a:latin typeface="Times New Roman" panose="02020603050405020304" pitchFamily="18" charset="0"/>
                <a:cs typeface="Times New Roman" panose="02020603050405020304" pitchFamily="18" charset="0"/>
              </a:rPr>
              <a:t>, S. S. </a:t>
            </a:r>
            <a:r>
              <a:rPr lang="en-US" sz="1050" dirty="0" err="1">
                <a:highlight>
                  <a:srgbClr val="FFFF00"/>
                </a:highlight>
                <a:latin typeface="Times New Roman" panose="02020603050405020304" pitchFamily="18" charset="0"/>
                <a:cs typeface="Times New Roman" panose="02020603050405020304" pitchFamily="18" charset="0"/>
              </a:rPr>
              <a:t>Kamalov</a:t>
            </a:r>
            <a:r>
              <a:rPr lang="en-US" sz="1050" dirty="0">
                <a:highlight>
                  <a:srgbClr val="FFFF00"/>
                </a:highlight>
                <a:latin typeface="Times New Roman" panose="02020603050405020304" pitchFamily="18" charset="0"/>
                <a:cs typeface="Times New Roman" panose="02020603050405020304" pitchFamily="18" charset="0"/>
              </a:rPr>
              <a:t>, &amp; L. </a:t>
            </a:r>
            <a:r>
              <a:rPr lang="en-US" sz="1050" dirty="0" err="1">
                <a:highlight>
                  <a:srgbClr val="FFFF00"/>
                </a:highlight>
                <a:latin typeface="Times New Roman" panose="02020603050405020304" pitchFamily="18" charset="0"/>
                <a:cs typeface="Times New Roman" panose="02020603050405020304" pitchFamily="18" charset="0"/>
              </a:rPr>
              <a:t>Tiator</a:t>
            </a:r>
            <a:r>
              <a:rPr lang="en-US" sz="1050" dirty="0">
                <a:highlight>
                  <a:srgbClr val="FFFF00"/>
                </a:highlight>
                <a:latin typeface="Times New Roman" panose="02020603050405020304" pitchFamily="18" charset="0"/>
                <a:cs typeface="Times New Roman" panose="02020603050405020304" pitchFamily="18" charset="0"/>
              </a:rPr>
              <a:t>, Eur. Phys. J. A </a:t>
            </a:r>
            <a:r>
              <a:rPr lang="en-US" sz="1050" b="1" dirty="0">
                <a:highlight>
                  <a:srgbClr val="FFFF00"/>
                </a:highlight>
                <a:latin typeface="Times New Roman" panose="02020603050405020304" pitchFamily="18" charset="0"/>
                <a:cs typeface="Times New Roman" panose="02020603050405020304" pitchFamily="18" charset="0"/>
              </a:rPr>
              <a:t>34</a:t>
            </a:r>
            <a:r>
              <a:rPr lang="en-US" sz="1050" dirty="0">
                <a:highlight>
                  <a:srgbClr val="FFFF00"/>
                </a:highlight>
                <a:latin typeface="Times New Roman" panose="02020603050405020304" pitchFamily="18" charset="0"/>
                <a:cs typeface="Times New Roman" panose="02020603050405020304" pitchFamily="18" charset="0"/>
              </a:rPr>
              <a:t>, 69 (2007)</a:t>
            </a:r>
          </a:p>
        </p:txBody>
      </p:sp>
      <p:sp>
        <p:nvSpPr>
          <p:cNvPr id="17" name="Rectangle 16">
            <a:extLst>
              <a:ext uri="{FF2B5EF4-FFF2-40B4-BE49-F238E27FC236}">
                <a16:creationId xmlns:a16="http://schemas.microsoft.com/office/drawing/2014/main" id="{BAF1C53E-1DE7-4DC1-AEF6-88C4AC71EFFB}"/>
              </a:ext>
            </a:extLst>
          </p:cNvPr>
          <p:cNvSpPr/>
          <p:nvPr/>
        </p:nvSpPr>
        <p:spPr>
          <a:xfrm>
            <a:off x="5229602" y="5715275"/>
            <a:ext cx="2525050" cy="253916"/>
          </a:xfrm>
          <a:prstGeom prst="rect">
            <a:avLst/>
          </a:prstGeom>
        </p:spPr>
        <p:txBody>
          <a:bodyPr wrap="none">
            <a:spAutoFit/>
          </a:bodyPr>
          <a:lstStyle/>
          <a:p>
            <a:pPr algn="r"/>
            <a:r>
              <a:rPr lang="en-US" sz="1050" dirty="0">
                <a:highlight>
                  <a:srgbClr val="FFFF00"/>
                </a:highlight>
                <a:latin typeface="Times New Roman" panose="02020603050405020304" pitchFamily="18" charset="0"/>
                <a:cs typeface="Times New Roman" panose="02020603050405020304" pitchFamily="18" charset="0"/>
              </a:rPr>
              <a:t>WJB </a:t>
            </a:r>
            <a:r>
              <a:rPr lang="en-US" sz="1050" i="1" dirty="0">
                <a:highlight>
                  <a:srgbClr val="FFFF00"/>
                </a:highlight>
                <a:latin typeface="Times New Roman" panose="02020603050405020304" pitchFamily="18" charset="0"/>
                <a:cs typeface="Times New Roman" panose="02020603050405020304" pitchFamily="18" charset="0"/>
              </a:rPr>
              <a:t>et al</a:t>
            </a:r>
            <a:r>
              <a:rPr lang="en-US" sz="1050" dirty="0">
                <a:highlight>
                  <a:srgbClr val="FFFF00"/>
                </a:highlight>
                <a:latin typeface="Times New Roman" panose="02020603050405020304" pitchFamily="18" charset="0"/>
                <a:cs typeface="Times New Roman" panose="02020603050405020304" pitchFamily="18" charset="0"/>
              </a:rPr>
              <a:t>, Phys Rev C </a:t>
            </a:r>
            <a:r>
              <a:rPr lang="en-US" sz="1050" b="1" dirty="0">
                <a:highlight>
                  <a:srgbClr val="FFFF00"/>
                </a:highlight>
                <a:latin typeface="Times New Roman" panose="02020603050405020304" pitchFamily="18" charset="0"/>
                <a:cs typeface="Times New Roman" panose="02020603050405020304" pitchFamily="18" charset="0"/>
              </a:rPr>
              <a:t>100</a:t>
            </a:r>
            <a:r>
              <a:rPr lang="en-US" sz="1050" dirty="0">
                <a:highlight>
                  <a:srgbClr val="FFFF00"/>
                </a:highlight>
                <a:latin typeface="Times New Roman" panose="02020603050405020304" pitchFamily="18" charset="0"/>
                <a:cs typeface="Times New Roman" panose="02020603050405020304" pitchFamily="18" charset="0"/>
              </a:rPr>
              <a:t>, 065205 (2019)</a:t>
            </a:r>
          </a:p>
        </p:txBody>
      </p:sp>
      <p:sp>
        <p:nvSpPr>
          <p:cNvPr id="18" name="Rectangle 17">
            <a:extLst>
              <a:ext uri="{FF2B5EF4-FFF2-40B4-BE49-F238E27FC236}">
                <a16:creationId xmlns:a16="http://schemas.microsoft.com/office/drawing/2014/main" id="{2375BEFC-32BA-461B-A3A8-D6A922941245}"/>
              </a:ext>
            </a:extLst>
          </p:cNvPr>
          <p:cNvSpPr/>
          <p:nvPr/>
        </p:nvSpPr>
        <p:spPr>
          <a:xfrm>
            <a:off x="5312715" y="6137167"/>
            <a:ext cx="2451833" cy="253916"/>
          </a:xfrm>
          <a:prstGeom prst="rect">
            <a:avLst/>
          </a:prstGeom>
        </p:spPr>
        <p:txBody>
          <a:bodyPr wrap="square">
            <a:spAutoFit/>
          </a:bodyPr>
          <a:lstStyle/>
          <a:p>
            <a:pPr algn="r"/>
            <a:r>
              <a:rPr lang="en-US" sz="1050" dirty="0">
                <a:highlight>
                  <a:srgbClr val="FFFF00"/>
                </a:highlight>
                <a:latin typeface="Times New Roman" panose="02020603050405020304" pitchFamily="18" charset="0"/>
                <a:cs typeface="Times New Roman" panose="02020603050405020304" pitchFamily="18" charset="0"/>
              </a:rPr>
              <a:t>E. </a:t>
            </a:r>
            <a:r>
              <a:rPr lang="en-US" sz="1050" dirty="0" err="1">
                <a:highlight>
                  <a:srgbClr val="FFFF00"/>
                </a:highlight>
                <a:latin typeface="Times New Roman" panose="02020603050405020304" pitchFamily="18" charset="0"/>
                <a:cs typeface="Times New Roman" panose="02020603050405020304" pitchFamily="18" charset="0"/>
              </a:rPr>
              <a:t>Gutz</a:t>
            </a:r>
            <a:r>
              <a:rPr lang="en-US" sz="1050" dirty="0">
                <a:highlight>
                  <a:srgbClr val="FFFF00"/>
                </a:highlight>
                <a:latin typeface="Times New Roman" panose="02020603050405020304" pitchFamily="18" charset="0"/>
                <a:cs typeface="Times New Roman" panose="02020603050405020304" pitchFamily="18" charset="0"/>
              </a:rPr>
              <a:t> </a:t>
            </a:r>
            <a:r>
              <a:rPr lang="en-US" sz="1050" i="1" dirty="0">
                <a:highlight>
                  <a:srgbClr val="FFFF00"/>
                </a:highlight>
                <a:latin typeface="Times New Roman" panose="02020603050405020304" pitchFamily="18" charset="0"/>
                <a:cs typeface="Times New Roman" panose="02020603050405020304" pitchFamily="18" charset="0"/>
              </a:rPr>
              <a:t>et al</a:t>
            </a:r>
            <a:r>
              <a:rPr lang="en-US" sz="1050" dirty="0">
                <a:highlight>
                  <a:srgbClr val="FFFF00"/>
                </a:highlight>
                <a:latin typeface="Times New Roman" panose="02020603050405020304" pitchFamily="18" charset="0"/>
                <a:cs typeface="Times New Roman" panose="02020603050405020304" pitchFamily="18" charset="0"/>
              </a:rPr>
              <a:t>, Eur Phys </a:t>
            </a:r>
            <a:r>
              <a:rPr lang="pt-BR" sz="1050" dirty="0">
                <a:highlight>
                  <a:srgbClr val="FFFF00"/>
                </a:highlight>
                <a:latin typeface="Times New Roman" panose="02020603050405020304" pitchFamily="18" charset="0"/>
                <a:cs typeface="Times New Roman" panose="02020603050405020304" pitchFamily="18" charset="0"/>
              </a:rPr>
              <a:t>J A </a:t>
            </a:r>
            <a:r>
              <a:rPr lang="pt-BR" sz="1050" b="1" dirty="0">
                <a:highlight>
                  <a:srgbClr val="FFFF00"/>
                </a:highlight>
                <a:latin typeface="Times New Roman" panose="02020603050405020304" pitchFamily="18" charset="0"/>
                <a:cs typeface="Times New Roman" panose="02020603050405020304" pitchFamily="18" charset="0"/>
              </a:rPr>
              <a:t>50</a:t>
            </a:r>
            <a:r>
              <a:rPr lang="pt-BR" sz="1050" dirty="0">
                <a:highlight>
                  <a:srgbClr val="FFFF00"/>
                </a:highlight>
                <a:latin typeface="Times New Roman" panose="02020603050405020304" pitchFamily="18" charset="0"/>
                <a:cs typeface="Times New Roman" panose="02020603050405020304" pitchFamily="18" charset="0"/>
              </a:rPr>
              <a:t>, 74 (2014)</a:t>
            </a:r>
            <a:endParaRPr lang="en-US" sz="1050" dirty="0">
              <a:highlight>
                <a:srgbClr val="FFFF00"/>
              </a:highligh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2193CA6-42E0-40E5-B699-70DD3A531892}"/>
              </a:ext>
            </a:extLst>
          </p:cNvPr>
          <p:cNvSpPr/>
          <p:nvPr/>
        </p:nvSpPr>
        <p:spPr>
          <a:xfrm>
            <a:off x="5214530" y="5486498"/>
            <a:ext cx="2536272" cy="253916"/>
          </a:xfrm>
          <a:prstGeom prst="rect">
            <a:avLst/>
          </a:prstGeom>
        </p:spPr>
        <p:txBody>
          <a:bodyPr wrap="none">
            <a:spAutoFit/>
          </a:bodyPr>
          <a:lstStyle/>
          <a:p>
            <a:pPr algn="r"/>
            <a:r>
              <a:rPr lang="en-US" sz="1050" dirty="0">
                <a:highlight>
                  <a:srgbClr val="FFFF00"/>
                </a:highlight>
                <a:latin typeface="Times New Roman" panose="02020603050405020304" pitchFamily="18" charset="0"/>
                <a:cs typeface="Times New Roman" panose="02020603050405020304" pitchFamily="18" charset="0"/>
              </a:rPr>
              <a:t>C. </a:t>
            </a:r>
            <a:r>
              <a:rPr lang="en-US" sz="1050" dirty="0" err="1">
                <a:highlight>
                  <a:srgbClr val="FFFF00"/>
                </a:highlight>
                <a:latin typeface="Times New Roman" panose="02020603050405020304" pitchFamily="18" charset="0"/>
                <a:cs typeface="Times New Roman" panose="02020603050405020304" pitchFamily="18" charset="0"/>
              </a:rPr>
              <a:t>Mulen</a:t>
            </a:r>
            <a:r>
              <a:rPr lang="en-US" sz="1050" dirty="0">
                <a:highlight>
                  <a:srgbClr val="FFFF00"/>
                </a:highlight>
                <a:latin typeface="Times New Roman" panose="02020603050405020304" pitchFamily="18" charset="0"/>
                <a:cs typeface="Times New Roman" panose="02020603050405020304" pitchFamily="18" charset="0"/>
              </a:rPr>
              <a:t> </a:t>
            </a:r>
            <a:r>
              <a:rPr lang="en-US" sz="1050" i="1" dirty="0">
                <a:highlight>
                  <a:srgbClr val="FFFF00"/>
                </a:highlight>
                <a:latin typeface="Times New Roman" panose="02020603050405020304" pitchFamily="18" charset="0"/>
                <a:cs typeface="Times New Roman" panose="02020603050405020304" pitchFamily="18" charset="0"/>
              </a:rPr>
              <a:t>et al</a:t>
            </a:r>
            <a:r>
              <a:rPr lang="en-US" sz="1050" dirty="0">
                <a:highlight>
                  <a:srgbClr val="FFFF00"/>
                </a:highlight>
                <a:latin typeface="Times New Roman" panose="02020603050405020304" pitchFamily="18" charset="0"/>
                <a:cs typeface="Times New Roman" panose="02020603050405020304" pitchFamily="18" charset="0"/>
              </a:rPr>
              <a:t>, arXiv:2103.08400 [</a:t>
            </a:r>
            <a:r>
              <a:rPr lang="en-US" sz="1050" dirty="0" err="1">
                <a:highlight>
                  <a:srgbClr val="FFFF00"/>
                </a:highlight>
                <a:latin typeface="Times New Roman" panose="02020603050405020304" pitchFamily="18" charset="0"/>
                <a:cs typeface="Times New Roman" panose="02020603050405020304" pitchFamily="18" charset="0"/>
              </a:rPr>
              <a:t>nucl</a:t>
            </a:r>
            <a:r>
              <a:rPr lang="en-US" sz="1050" dirty="0">
                <a:highlight>
                  <a:srgbClr val="FFFF00"/>
                </a:highlight>
                <a:latin typeface="Times New Roman" panose="02020603050405020304" pitchFamily="18" charset="0"/>
                <a:cs typeface="Times New Roman" panose="02020603050405020304" pitchFamily="18" charset="0"/>
              </a:rPr>
              <a:t>-ex]</a:t>
            </a:r>
          </a:p>
        </p:txBody>
      </p:sp>
      <p:sp>
        <p:nvSpPr>
          <p:cNvPr id="21" name="Rectangle 20">
            <a:extLst>
              <a:ext uri="{FF2B5EF4-FFF2-40B4-BE49-F238E27FC236}">
                <a16:creationId xmlns:a16="http://schemas.microsoft.com/office/drawing/2014/main" id="{89CDC2D9-FE35-4FA2-B83C-FACFDB8A10CC}"/>
              </a:ext>
            </a:extLst>
          </p:cNvPr>
          <p:cNvSpPr/>
          <p:nvPr/>
        </p:nvSpPr>
        <p:spPr>
          <a:xfrm>
            <a:off x="6897343" y="3057928"/>
            <a:ext cx="2057400" cy="738664"/>
          </a:xfrm>
          <a:prstGeom prst="rect">
            <a:avLst/>
          </a:prstGeom>
        </p:spPr>
        <p:txBody>
          <a:bodyPr wrap="square">
            <a:spAutoFit/>
          </a:bodyPr>
          <a:lstStyle/>
          <a:p>
            <a:r>
              <a:rPr lang="en-US" sz="1400" b="1" dirty="0">
                <a:solidFill>
                  <a:srgbClr val="FF0000"/>
                </a:solidFill>
                <a:latin typeface="Symbol" pitchFamily="18" charset="2"/>
              </a:rPr>
              <a:t>· </a:t>
            </a:r>
            <a:r>
              <a:rPr lang="en-US" sz="1400" dirty="0">
                <a:latin typeface="Times New Roman" panose="02020603050405020304" pitchFamily="18" charset="0"/>
                <a:cs typeface="Times New Roman" panose="02020603050405020304" pitchFamily="18" charset="0"/>
              </a:rPr>
              <a:t>Systematic uncertainties </a:t>
            </a:r>
          </a:p>
          <a:p>
            <a:r>
              <a:rPr lang="en-US" sz="1400" dirty="0">
                <a:latin typeface="Times New Roman" panose="02020603050405020304" pitchFamily="18" charset="0"/>
                <a:cs typeface="Times New Roman" panose="02020603050405020304" pitchFamily="18" charset="0"/>
              </a:rPr>
              <a:t>   for each bin have been </a:t>
            </a:r>
          </a:p>
          <a:p>
            <a:r>
              <a:rPr lang="en-US" sz="1400" dirty="0">
                <a:latin typeface="Times New Roman" panose="02020603050405020304" pitchFamily="18" charset="0"/>
                <a:cs typeface="Times New Roman" panose="02020603050405020304" pitchFamily="18" charset="0"/>
              </a:rPr>
              <a:t>   added in quadrature.</a:t>
            </a:r>
          </a:p>
        </p:txBody>
      </p:sp>
      <p:sp>
        <p:nvSpPr>
          <p:cNvPr id="23" name="Rectangle 22">
            <a:extLst>
              <a:ext uri="{FF2B5EF4-FFF2-40B4-BE49-F238E27FC236}">
                <a16:creationId xmlns:a16="http://schemas.microsoft.com/office/drawing/2014/main" id="{68E325ED-ABE5-422B-A0FA-0FE35CF7C444}"/>
              </a:ext>
            </a:extLst>
          </p:cNvPr>
          <p:cNvSpPr/>
          <p:nvPr/>
        </p:nvSpPr>
        <p:spPr>
          <a:xfrm>
            <a:off x="525941" y="5118726"/>
            <a:ext cx="4673466" cy="738664"/>
          </a:xfrm>
          <a:prstGeom prst="rect">
            <a:avLst/>
          </a:prstGeom>
        </p:spPr>
        <p:txBody>
          <a:bodyPr wrap="square">
            <a:spAutoFit/>
          </a:bodyPr>
          <a:lstStyle/>
          <a:p>
            <a:r>
              <a:rPr lang="en-US" sz="1400" b="1" dirty="0">
                <a:solidFill>
                  <a:srgbClr val="FF0000"/>
                </a:solidFill>
                <a:latin typeface="Symbol" pitchFamily="18" charset="2"/>
              </a:rPr>
              <a:t>· </a:t>
            </a:r>
            <a:r>
              <a:rPr lang="en-US" sz="1400" dirty="0">
                <a:latin typeface="Times New Roman" panose="02020603050405020304" pitchFamily="18" charset="0"/>
                <a:cs typeface="Times New Roman" panose="02020603050405020304" pitchFamily="18" charset="0"/>
              </a:rPr>
              <a:t>New         data cover parts of </a:t>
            </a:r>
            <a:r>
              <a:rPr lang="en-US" sz="1400" b="1" dirty="0">
                <a:solidFill>
                  <a:srgbClr val="0000FF"/>
                </a:solidFill>
                <a:latin typeface="Symbol" panose="05050102010706020507" pitchFamily="18" charset="2"/>
                <a:cs typeface="Times New Roman" panose="02020603050405020304" pitchFamily="18" charset="0"/>
              </a:rPr>
              <a:t>D</a:t>
            </a:r>
            <a:r>
              <a:rPr lang="en-US" sz="1400" dirty="0">
                <a:latin typeface="Times New Roman" panose="02020603050405020304" pitchFamily="18" charset="0"/>
                <a:cs typeface="Times New Roman" panose="02020603050405020304" pitchFamily="18" charset="0"/>
              </a:rPr>
              <a:t> &amp; </a:t>
            </a:r>
            <a:r>
              <a:rPr lang="en-US" sz="1400" b="1" dirty="0">
                <a:solidFill>
                  <a:srgbClr val="0000FF"/>
                </a:solidFill>
                <a:latin typeface="Times New Roman" panose="02020603050405020304" pitchFamily="18" charset="0"/>
                <a:cs typeface="Times New Roman" panose="02020603050405020304" pitchFamily="18" charset="0"/>
              </a:rPr>
              <a:t>Roper</a:t>
            </a:r>
            <a:r>
              <a:rPr lang="en-US" sz="1400" dirty="0">
                <a:latin typeface="Times New Roman" panose="02020603050405020304" pitchFamily="18" charset="0"/>
                <a:cs typeface="Times New Roman" panose="02020603050405020304" pitchFamily="18" charset="0"/>
              </a:rPr>
              <a:t> resonance regions.</a:t>
            </a:r>
          </a:p>
          <a:p>
            <a:r>
              <a:rPr lang="en-US" sz="1400" b="1" dirty="0">
                <a:solidFill>
                  <a:srgbClr val="FF0000"/>
                </a:solidFill>
                <a:latin typeface="Symbol" pitchFamily="18" charset="2"/>
              </a:rPr>
              <a:t>· </a:t>
            </a:r>
            <a:r>
              <a:rPr lang="en-US" sz="1400" dirty="0">
                <a:latin typeface="Times New Roman" panose="02020603050405020304" pitchFamily="18" charset="0"/>
                <a:cs typeface="Times New Roman" panose="02020603050405020304" pitchFamily="18" charset="0"/>
              </a:rPr>
              <a:t>There are no significant changes in dominant multipoles </a:t>
            </a:r>
          </a:p>
          <a:p>
            <a:r>
              <a:rPr lang="en-US" sz="1400" dirty="0">
                <a:latin typeface="Times New Roman" panose="02020603050405020304" pitchFamily="18" charset="0"/>
                <a:cs typeface="Times New Roman" panose="02020603050405020304" pitchFamily="18" charset="0"/>
              </a:rPr>
              <a:t>    below </a:t>
            </a:r>
            <a:r>
              <a:rPr lang="en-US" sz="1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1400" dirty="0">
                <a:latin typeface="Times New Roman" panose="02020603050405020304" pitchFamily="18" charset="0"/>
                <a:cs typeface="Times New Roman" panose="02020603050405020304" pitchFamily="18" charset="0"/>
              </a:rPr>
              <a:t> GeV.</a:t>
            </a:r>
          </a:p>
        </p:txBody>
      </p:sp>
      <p:sp>
        <p:nvSpPr>
          <p:cNvPr id="33" name="Rounded Rectangle 27">
            <a:extLst>
              <a:ext uri="{FF2B5EF4-FFF2-40B4-BE49-F238E27FC236}">
                <a16:creationId xmlns:a16="http://schemas.microsoft.com/office/drawing/2014/main" id="{5B4B739A-8C27-4E8D-962D-6412E8995A15}"/>
              </a:ext>
            </a:extLst>
          </p:cNvPr>
          <p:cNvSpPr/>
          <p:nvPr/>
        </p:nvSpPr>
        <p:spPr>
          <a:xfrm>
            <a:off x="6655296" y="954545"/>
            <a:ext cx="2355314" cy="1131673"/>
          </a:xfrm>
          <a:prstGeom prst="roundRect">
            <a:avLst/>
          </a:prstGeom>
          <a:noFill/>
          <a:ln w="19050">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34" name="Picture 5" descr="C:\Users\Igor\Documents\Desktop\a2logo_light.png">
            <a:extLst>
              <a:ext uri="{FF2B5EF4-FFF2-40B4-BE49-F238E27FC236}">
                <a16:creationId xmlns:a16="http://schemas.microsoft.com/office/drawing/2014/main" id="{C5CDD1D1-A369-4189-8C06-7A3600CB4F0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Lst>
          </a:blip>
          <a:srcRect/>
          <a:stretch>
            <a:fillRect/>
          </a:stretch>
        </p:blipFill>
        <p:spPr bwMode="auto">
          <a:xfrm>
            <a:off x="1153233" y="5203162"/>
            <a:ext cx="281769" cy="185321"/>
          </a:xfrm>
          <a:prstGeom prst="rect">
            <a:avLst/>
          </a:prstGeom>
          <a:noFill/>
        </p:spPr>
      </p:pic>
      <p:sp>
        <p:nvSpPr>
          <p:cNvPr id="35" name="Rounded Rectangle 27">
            <a:extLst>
              <a:ext uri="{FF2B5EF4-FFF2-40B4-BE49-F238E27FC236}">
                <a16:creationId xmlns:a16="http://schemas.microsoft.com/office/drawing/2014/main" id="{70424CCB-052D-462C-BCC6-942C2BEB822A}"/>
              </a:ext>
            </a:extLst>
          </p:cNvPr>
          <p:cNvSpPr/>
          <p:nvPr/>
        </p:nvSpPr>
        <p:spPr>
          <a:xfrm>
            <a:off x="555171" y="5126439"/>
            <a:ext cx="4474029" cy="730951"/>
          </a:xfrm>
          <a:prstGeom prst="roundRect">
            <a:avLst/>
          </a:prstGeom>
          <a:noFill/>
          <a:ln w="19050">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513152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endParaRPr lang="en-US" dirty="0"/>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endParaRPr lang="en-US" dirty="0"/>
          </a:p>
        </p:txBody>
      </p:sp>
      <p:pic>
        <p:nvPicPr>
          <p:cNvPr id="3" name="Picture 2">
            <a:extLst>
              <a:ext uri="{FF2B5EF4-FFF2-40B4-BE49-F238E27FC236}">
                <a16:creationId xmlns:a16="http://schemas.microsoft.com/office/drawing/2014/main" id="{57A4C81C-8532-4E61-9D56-778BB118FC3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rot="16200000">
            <a:off x="2494109" y="-152535"/>
            <a:ext cx="4608332" cy="7504202"/>
          </a:xfrm>
          <a:prstGeom prst="rect">
            <a:avLst/>
          </a:prstGeom>
        </p:spPr>
      </p:pic>
      <p:sp>
        <p:nvSpPr>
          <p:cNvPr id="2" name="Rectangle 1">
            <a:extLst>
              <a:ext uri="{FF2B5EF4-FFF2-40B4-BE49-F238E27FC236}">
                <a16:creationId xmlns:a16="http://schemas.microsoft.com/office/drawing/2014/main" id="{4666A08B-0E66-4829-9435-0BEA65AE8720}"/>
              </a:ext>
            </a:extLst>
          </p:cNvPr>
          <p:cNvSpPr/>
          <p:nvPr/>
        </p:nvSpPr>
        <p:spPr>
          <a:xfrm rot="19914204">
            <a:off x="3026308" y="2956287"/>
            <a:ext cx="3507692" cy="461665"/>
          </a:xfrm>
          <a:prstGeom prst="rect">
            <a:avLst/>
          </a:prstGeom>
        </p:spPr>
        <p:txBody>
          <a:bodyPr wrap="none">
            <a:spAutoFit/>
          </a:bodyPr>
          <a:lstStyle/>
          <a:p>
            <a:r>
              <a:rPr lang="en-US" sz="2400" b="1" dirty="0">
                <a:solidFill>
                  <a:srgbClr val="00B050"/>
                </a:solidFill>
                <a:effectLst>
                  <a:outerShdw blurRad="38100" dist="38100" dir="2700000" algn="tl">
                    <a:srgbClr val="000000">
                      <a:alpha val="43137"/>
                    </a:srgbClr>
                  </a:outerShdw>
                </a:effectLst>
                <a:latin typeface="Monotype Corsiva" panose="03010101010201010101" pitchFamily="66" charset="0"/>
              </a:rPr>
              <a:t>P  R  E  L  I  M  I  N  A  R  Y</a:t>
            </a:r>
          </a:p>
        </p:txBody>
      </p:sp>
      <p:sp>
        <p:nvSpPr>
          <p:cNvPr id="13" name="Flowchart: Punched Tape 12">
            <a:extLst>
              <a:ext uri="{FF2B5EF4-FFF2-40B4-BE49-F238E27FC236}">
                <a16:creationId xmlns:a16="http://schemas.microsoft.com/office/drawing/2014/main" id="{B6596B52-A69F-48AF-A2D6-D571D34D1C7A}"/>
              </a:ext>
            </a:extLst>
          </p:cNvPr>
          <p:cNvSpPr/>
          <p:nvPr/>
        </p:nvSpPr>
        <p:spPr>
          <a:xfrm>
            <a:off x="254361" y="2242864"/>
            <a:ext cx="1378928" cy="299517"/>
          </a:xfrm>
          <a:prstGeom prst="flowChartPunchedTape">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Monotype Corsiva" pitchFamily="66" charset="0"/>
              </a:rPr>
              <a:t>No </a:t>
            </a:r>
            <a:r>
              <a:rPr lang="en-US" sz="1400" b="1" dirty="0">
                <a:solidFill>
                  <a:srgbClr val="FF0000"/>
                </a:solidFill>
                <a:effectLst>
                  <a:outerShdw blurRad="38100" dist="38100" dir="2700000" algn="tl">
                    <a:srgbClr val="000000">
                      <a:alpha val="43137"/>
                    </a:srgbClr>
                  </a:outerShdw>
                </a:effectLst>
                <a:latin typeface="Monotype Corsiva" pitchFamily="66" charset="0"/>
              </a:rPr>
              <a:t>FSI</a:t>
            </a:r>
            <a:r>
              <a:rPr lang="en-US" sz="1400" b="1" dirty="0">
                <a:solidFill>
                  <a:srgbClr val="002060"/>
                </a:solidFill>
                <a:latin typeface="Monotype Corsiva" pitchFamily="66" charset="0"/>
              </a:rPr>
              <a:t> included</a:t>
            </a:r>
          </a:p>
        </p:txBody>
      </p:sp>
      <p:pic>
        <p:nvPicPr>
          <p:cNvPr id="16" name="Picture 4">
            <a:extLst>
              <a:ext uri="{FF2B5EF4-FFF2-40B4-BE49-F238E27FC236}">
                <a16:creationId xmlns:a16="http://schemas.microsoft.com/office/drawing/2014/main" id="{F8235C19-B7DD-4569-9B35-AC16A167C428}"/>
              </a:ext>
            </a:extLst>
          </p:cNvPr>
          <p:cNvPicPr>
            <a:picLocks noChangeAspect="1" noChangeArrowheads="1"/>
          </p:cNvPicPr>
          <p:nvPr/>
        </p:nvPicPr>
        <p:blipFill>
          <a:blip r:embed="rId5" cstate="print"/>
          <a:srcRect/>
          <a:stretch>
            <a:fillRect/>
          </a:stretch>
        </p:blipFill>
        <p:spPr bwMode="auto">
          <a:xfrm>
            <a:off x="6436030" y="4463825"/>
            <a:ext cx="609600" cy="1238400"/>
          </a:xfrm>
          <a:prstGeom prst="rect">
            <a:avLst/>
          </a:prstGeom>
          <a:noFill/>
          <a:ln w="9525">
            <a:noFill/>
            <a:miter lim="800000"/>
            <a:headEnd/>
            <a:tailEnd/>
          </a:ln>
        </p:spPr>
      </p:pic>
      <p:pic>
        <p:nvPicPr>
          <p:cNvPr id="17" name="Picture 4">
            <a:extLst>
              <a:ext uri="{FF2B5EF4-FFF2-40B4-BE49-F238E27FC236}">
                <a16:creationId xmlns:a16="http://schemas.microsoft.com/office/drawing/2014/main" id="{C1D49400-48E3-43CD-B03E-2F248066C7FD}"/>
              </a:ext>
            </a:extLst>
          </p:cNvPr>
          <p:cNvPicPr>
            <a:picLocks noChangeAspect="1" noChangeArrowheads="1"/>
          </p:cNvPicPr>
          <p:nvPr/>
        </p:nvPicPr>
        <p:blipFill>
          <a:blip r:embed="rId6" cstate="print"/>
          <a:srcRect/>
          <a:stretch>
            <a:fillRect/>
          </a:stretch>
        </p:blipFill>
        <p:spPr bwMode="auto">
          <a:xfrm>
            <a:off x="254361" y="248043"/>
            <a:ext cx="1127417" cy="586778"/>
          </a:xfrm>
          <a:prstGeom prst="rect">
            <a:avLst/>
          </a:prstGeom>
          <a:noFill/>
          <a:ln w="9525">
            <a:noFill/>
            <a:miter lim="800000"/>
            <a:headEnd/>
            <a:tailEnd/>
          </a:ln>
        </p:spPr>
      </p:pic>
      <p:sp>
        <p:nvSpPr>
          <p:cNvPr id="4" name="Rectangle 3">
            <a:extLst>
              <a:ext uri="{FF2B5EF4-FFF2-40B4-BE49-F238E27FC236}">
                <a16:creationId xmlns:a16="http://schemas.microsoft.com/office/drawing/2014/main" id="{2622FDB7-91BA-4F6E-A00B-B0466D918FB5}"/>
              </a:ext>
            </a:extLst>
          </p:cNvPr>
          <p:cNvSpPr/>
          <p:nvPr/>
        </p:nvSpPr>
        <p:spPr>
          <a:xfrm>
            <a:off x="6436030" y="225862"/>
            <a:ext cx="2547602" cy="646331"/>
          </a:xfrm>
          <a:prstGeom prst="rect">
            <a:avLst/>
          </a:prstGeom>
        </p:spPr>
        <p:txBody>
          <a:bodyPr wrap="square">
            <a:spAutoFit/>
          </a:bodyPr>
          <a:lstStyle/>
          <a:p>
            <a:r>
              <a:rPr lang="en-US" sz="1200" dirty="0">
                <a:highlight>
                  <a:srgbClr val="FFFF00"/>
                </a:highlight>
              </a:rPr>
              <a:t>D. </a:t>
            </a:r>
            <a:r>
              <a:rPr lang="en-US" sz="1200" dirty="0" err="1">
                <a:highlight>
                  <a:srgbClr val="FFFF00"/>
                </a:highlight>
              </a:rPr>
              <a:t>Sokhan</a:t>
            </a:r>
            <a:r>
              <a:rPr lang="en-US" sz="1200" dirty="0">
                <a:highlight>
                  <a:srgbClr val="FFFF00"/>
                </a:highlight>
              </a:rPr>
              <a:t>, 8th International </a:t>
            </a:r>
          </a:p>
          <a:p>
            <a:r>
              <a:rPr lang="en-US" sz="1200" dirty="0">
                <a:highlight>
                  <a:srgbClr val="FFFF00"/>
                </a:highlight>
              </a:rPr>
              <a:t>Conference on Quarks and Nuclear Physics 2018, Tsukuba, Japan</a:t>
            </a:r>
          </a:p>
        </p:txBody>
      </p:sp>
      <p:pic>
        <p:nvPicPr>
          <p:cNvPr id="5" name="Picture 4">
            <a:extLst>
              <a:ext uri="{FF2B5EF4-FFF2-40B4-BE49-F238E27FC236}">
                <a16:creationId xmlns:a16="http://schemas.microsoft.com/office/drawing/2014/main" id="{884ADC23-CA38-428D-92D6-DC7B76F3CFD2}"/>
              </a:ext>
            </a:extLst>
          </p:cNvPr>
          <p:cNvPicPr>
            <a:picLocks noChangeAspect="1"/>
          </p:cNvPicPr>
          <p:nvPr/>
        </p:nvPicPr>
        <p:blipFill>
          <a:blip r:embed="rId7"/>
          <a:stretch>
            <a:fillRect/>
          </a:stretch>
        </p:blipFill>
        <p:spPr>
          <a:xfrm>
            <a:off x="2806285" y="218515"/>
            <a:ext cx="3289715" cy="645834"/>
          </a:xfrm>
          <a:prstGeom prst="rect">
            <a:avLst/>
          </a:prstGeom>
        </p:spPr>
      </p:pic>
      <p:sp>
        <p:nvSpPr>
          <p:cNvPr id="18" name="Line 12">
            <a:extLst>
              <a:ext uri="{FF2B5EF4-FFF2-40B4-BE49-F238E27FC236}">
                <a16:creationId xmlns:a16="http://schemas.microsoft.com/office/drawing/2014/main" id="{6CF7A264-B016-4EE1-81F8-07F275DB7C4B}"/>
              </a:ext>
            </a:extLst>
          </p:cNvPr>
          <p:cNvSpPr>
            <a:spLocks noChangeShapeType="1"/>
          </p:cNvSpPr>
          <p:nvPr/>
        </p:nvSpPr>
        <p:spPr bwMode="auto">
          <a:xfrm flipH="1" flipV="1">
            <a:off x="5993614" y="4598716"/>
            <a:ext cx="442416" cy="191248"/>
          </a:xfrm>
          <a:prstGeom prst="line">
            <a:avLst/>
          </a:prstGeom>
          <a:ln w="12700">
            <a:solidFill>
              <a:srgbClr val="FF0000"/>
            </a:solidFill>
            <a:headEnd/>
            <a:tailEnd type="triangle" w="sm" len="lg"/>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 name="Oval 19">
            <a:extLst>
              <a:ext uri="{FF2B5EF4-FFF2-40B4-BE49-F238E27FC236}">
                <a16:creationId xmlns:a16="http://schemas.microsoft.com/office/drawing/2014/main" id="{984CCDD8-9058-465E-BA61-B5F3E3E98974}"/>
              </a:ext>
            </a:extLst>
          </p:cNvPr>
          <p:cNvSpPr/>
          <p:nvPr/>
        </p:nvSpPr>
        <p:spPr>
          <a:xfrm>
            <a:off x="7298018" y="2729917"/>
            <a:ext cx="888452" cy="828899"/>
          </a:xfrm>
          <a:prstGeom prst="ellipse">
            <a:avLst/>
          </a:prstGeom>
          <a:noFill/>
          <a:ln>
            <a:solidFill>
              <a:srgbClr val="00C9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A588E1C-218A-4BD8-8BBA-6F7D66394C89}"/>
              </a:ext>
            </a:extLst>
          </p:cNvPr>
          <p:cNvSpPr/>
          <p:nvPr/>
        </p:nvSpPr>
        <p:spPr>
          <a:xfrm>
            <a:off x="2691021" y="2843478"/>
            <a:ext cx="698966" cy="687281"/>
          </a:xfrm>
          <a:prstGeom prst="ellipse">
            <a:avLst/>
          </a:prstGeom>
          <a:noFill/>
          <a:ln>
            <a:solidFill>
              <a:srgbClr val="00C9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6052EA9-6A06-4EA1-89E9-01AD6E9AC848}"/>
              </a:ext>
            </a:extLst>
          </p:cNvPr>
          <p:cNvSpPr txBox="1"/>
          <p:nvPr/>
        </p:nvSpPr>
        <p:spPr>
          <a:xfrm>
            <a:off x="5154442" y="5665438"/>
            <a:ext cx="3829190" cy="307777"/>
          </a:xfrm>
          <a:prstGeom prst="rect">
            <a:avLst/>
          </a:prstGeom>
          <a:noFill/>
        </p:spPr>
        <p:txBody>
          <a:bodyPr wrap="none" rtlCol="0">
            <a:spAutoFit/>
          </a:bodyPr>
          <a:lstStyle/>
          <a:p>
            <a:r>
              <a:rPr lang="en-US" sz="1400" dirty="0">
                <a:highlight>
                  <a:srgbClr val="FFFF00"/>
                </a:highlight>
              </a:rPr>
              <a:t>G. Mandaglio </a:t>
            </a:r>
            <a:r>
              <a:rPr lang="en-US" sz="1400" i="1" dirty="0">
                <a:highlight>
                  <a:srgbClr val="FFFF00"/>
                </a:highlight>
              </a:rPr>
              <a:t>et al. </a:t>
            </a:r>
            <a:r>
              <a:rPr lang="en-US" sz="1400" dirty="0">
                <a:highlight>
                  <a:srgbClr val="FFFF00"/>
                </a:highlight>
              </a:rPr>
              <a:t>Phys. Rev. C </a:t>
            </a:r>
            <a:r>
              <a:rPr lang="en-US" sz="1400" b="1" dirty="0">
                <a:highlight>
                  <a:srgbClr val="FFFF00"/>
                </a:highlight>
              </a:rPr>
              <a:t>82</a:t>
            </a:r>
            <a:r>
              <a:rPr lang="en-US" sz="1400" dirty="0">
                <a:highlight>
                  <a:srgbClr val="FFFF00"/>
                </a:highlight>
              </a:rPr>
              <a:t>, 045209 (2010)</a:t>
            </a:r>
          </a:p>
        </p:txBody>
      </p:sp>
      <p:sp>
        <p:nvSpPr>
          <p:cNvPr id="22" name="Line 12">
            <a:extLst>
              <a:ext uri="{FF2B5EF4-FFF2-40B4-BE49-F238E27FC236}">
                <a16:creationId xmlns:a16="http://schemas.microsoft.com/office/drawing/2014/main" id="{50880E5F-DE66-43ED-A46C-E4990677F238}"/>
              </a:ext>
            </a:extLst>
          </p:cNvPr>
          <p:cNvSpPr>
            <a:spLocks noChangeShapeType="1"/>
          </p:cNvSpPr>
          <p:nvPr/>
        </p:nvSpPr>
        <p:spPr bwMode="auto">
          <a:xfrm flipH="1">
            <a:off x="1875228" y="1247302"/>
            <a:ext cx="455074" cy="352897"/>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a:lstStyle/>
          <a:p>
            <a:endParaRPr lang="en-US" dirty="0">
              <a:highlight>
                <a:srgbClr val="0000FF"/>
              </a:highlight>
            </a:endParaRPr>
          </a:p>
        </p:txBody>
      </p:sp>
      <p:pic>
        <p:nvPicPr>
          <p:cNvPr id="24" name="Picture 3">
            <a:extLst>
              <a:ext uri="{FF2B5EF4-FFF2-40B4-BE49-F238E27FC236}">
                <a16:creationId xmlns:a16="http://schemas.microsoft.com/office/drawing/2014/main" id="{F466B885-F882-41FC-B734-3ACAB3014D91}"/>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Lst>
          </a:blip>
          <a:srcRect/>
          <a:stretch>
            <a:fillRect/>
          </a:stretch>
        </p:blipFill>
        <p:spPr bwMode="auto">
          <a:xfrm rot="21031787">
            <a:off x="8188663" y="5951828"/>
            <a:ext cx="550334" cy="525128"/>
          </a:xfrm>
          <a:prstGeom prst="rect">
            <a:avLst/>
          </a:prstGeom>
          <a:noFill/>
          <a:ln w="9525">
            <a:noFill/>
            <a:miter lim="800000"/>
            <a:headEnd/>
            <a:tailEnd/>
          </a:ln>
        </p:spPr>
      </p:pic>
      <p:sp>
        <p:nvSpPr>
          <p:cNvPr id="26" name="Line 12">
            <a:extLst>
              <a:ext uri="{FF2B5EF4-FFF2-40B4-BE49-F238E27FC236}">
                <a16:creationId xmlns:a16="http://schemas.microsoft.com/office/drawing/2014/main" id="{65D96486-67D7-4F1E-A8DF-D7086159DE28}"/>
              </a:ext>
            </a:extLst>
          </p:cNvPr>
          <p:cNvSpPr>
            <a:spLocks noChangeShapeType="1"/>
          </p:cNvSpPr>
          <p:nvPr/>
        </p:nvSpPr>
        <p:spPr bwMode="auto">
          <a:xfrm flipH="1">
            <a:off x="7620000" y="771300"/>
            <a:ext cx="455074" cy="828900"/>
          </a:xfrm>
          <a:prstGeom prst="line">
            <a:avLst/>
          </a:prstGeom>
          <a:ln w="12700">
            <a:solidFill>
              <a:srgbClr val="0000FF"/>
            </a:solidFill>
            <a:headEnd/>
            <a:tailEnd type="triangle" w="sm" len="lg"/>
          </a:ln>
        </p:spPr>
        <p:style>
          <a:lnRef idx="1">
            <a:schemeClr val="accent2"/>
          </a:lnRef>
          <a:fillRef idx="0">
            <a:schemeClr val="accent2"/>
          </a:fillRef>
          <a:effectRef idx="0">
            <a:schemeClr val="accent2"/>
          </a:effectRef>
          <a:fontRef idx="minor">
            <a:schemeClr val="tx1"/>
          </a:fontRef>
        </p:style>
        <p:txBody>
          <a:bodyPr/>
          <a:lstStyle/>
          <a:p>
            <a:endParaRPr lang="en-US" dirty="0">
              <a:highlight>
                <a:srgbClr val="0000FF"/>
              </a:highlight>
            </a:endParaRPr>
          </a:p>
        </p:txBody>
      </p:sp>
      <p:sp>
        <p:nvSpPr>
          <p:cNvPr id="9" name="TextBox 8">
            <a:extLst>
              <a:ext uri="{FF2B5EF4-FFF2-40B4-BE49-F238E27FC236}">
                <a16:creationId xmlns:a16="http://schemas.microsoft.com/office/drawing/2014/main" id="{10067B94-2DAE-4DC6-8161-A3B8A84447A6}"/>
              </a:ext>
            </a:extLst>
          </p:cNvPr>
          <p:cNvSpPr txBox="1"/>
          <p:nvPr/>
        </p:nvSpPr>
        <p:spPr>
          <a:xfrm>
            <a:off x="2261239" y="1100269"/>
            <a:ext cx="3953583" cy="307777"/>
          </a:xfrm>
          <a:prstGeom prst="rect">
            <a:avLst/>
          </a:prstGeom>
          <a:noFill/>
        </p:spPr>
        <p:txBody>
          <a:bodyPr wrap="none" rtlCol="0">
            <a:spAutoFit/>
          </a:bodyPr>
          <a:lstStyle/>
          <a:p>
            <a:r>
              <a:rPr lang="en-US" sz="1400" dirty="0">
                <a:highlight>
                  <a:srgbClr val="FFFF00"/>
                </a:highlight>
                <a:latin typeface="Comic Sans MS" pitchFamily="66" charset="0"/>
              </a:rPr>
              <a:t>P. </a:t>
            </a:r>
            <a:r>
              <a:rPr lang="en-US" sz="1400" dirty="0" err="1">
                <a:highlight>
                  <a:srgbClr val="FFFF00"/>
                </a:highlight>
                <a:latin typeface="Comic Sans MS" pitchFamily="66" charset="0"/>
              </a:rPr>
              <a:t>Mattione</a:t>
            </a:r>
            <a:r>
              <a:rPr lang="en-US" sz="1400" dirty="0">
                <a:highlight>
                  <a:srgbClr val="FFFF00"/>
                </a:highlight>
                <a:latin typeface="Comic Sans MS" pitchFamily="66" charset="0"/>
              </a:rPr>
              <a:t> </a:t>
            </a:r>
            <a:r>
              <a:rPr lang="en-US" sz="1400" i="1" dirty="0">
                <a:highlight>
                  <a:srgbClr val="FFFF00"/>
                </a:highlight>
                <a:latin typeface="Comic Sans MS" pitchFamily="66" charset="0"/>
              </a:rPr>
              <a:t>et al</a:t>
            </a:r>
            <a:r>
              <a:rPr lang="en-US" sz="1400" dirty="0">
                <a:highlight>
                  <a:srgbClr val="FFFF00"/>
                </a:highlight>
                <a:latin typeface="Comic Sans MS" pitchFamily="66" charset="0"/>
              </a:rPr>
              <a:t>,</a:t>
            </a:r>
            <a:r>
              <a:rPr lang="en-US" sz="1400" dirty="0">
                <a:highlight>
                  <a:srgbClr val="FFFF00"/>
                </a:highlight>
              </a:rPr>
              <a:t> Phys. Rev. C </a:t>
            </a:r>
            <a:r>
              <a:rPr lang="en-US" sz="1400" b="1" dirty="0">
                <a:highlight>
                  <a:srgbClr val="FFFF00"/>
                </a:highlight>
              </a:rPr>
              <a:t>96</a:t>
            </a:r>
            <a:r>
              <a:rPr lang="en-US" sz="1400" dirty="0">
                <a:highlight>
                  <a:srgbClr val="FFFF00"/>
                </a:highlight>
              </a:rPr>
              <a:t>,  035204 (2017) </a:t>
            </a:r>
          </a:p>
        </p:txBody>
      </p:sp>
    </p:spTree>
    <p:extLst>
      <p:ext uri="{BB962C8B-B14F-4D97-AF65-F5344CB8AC3E}">
        <p14:creationId xmlns:p14="http://schemas.microsoft.com/office/powerpoint/2010/main" val="4139507996"/>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F698-CF94-8055-F534-6FDE1E19A610}"/>
              </a:ext>
            </a:extLst>
          </p:cNvPr>
          <p:cNvSpPr>
            <a:spLocks noGrp="1"/>
          </p:cNvSpPr>
          <p:nvPr>
            <p:ph type="title"/>
          </p:nvPr>
        </p:nvSpPr>
        <p:spPr>
          <a:xfrm>
            <a:off x="457200" y="274638"/>
            <a:ext cx="8229600" cy="2316162"/>
          </a:xfrm>
        </p:spPr>
        <p:txBody>
          <a:bodyPr>
            <a:normAutofit/>
          </a:bodyPr>
          <a:lstStyle/>
          <a:p>
            <a:r>
              <a:rPr lang="en-US" dirty="0">
                <a:solidFill>
                  <a:srgbClr val="0000FF"/>
                </a:solidFill>
                <a:latin typeface="Times New Roman" panose="02020603050405020304" pitchFamily="18" charset="0"/>
                <a:cs typeface="Times New Roman" panose="02020603050405020304" pitchFamily="18" charset="0"/>
              </a:rPr>
              <a:t>Conclusions</a:t>
            </a:r>
            <a:br>
              <a:rPr lang="en-US" dirty="0">
                <a:solidFill>
                  <a:srgbClr val="0000FF"/>
                </a:solidFill>
                <a:latin typeface="Times New Roman" panose="02020603050405020304" pitchFamily="18" charset="0"/>
                <a:cs typeface="Times New Roman" panose="02020603050405020304" pitchFamily="18" charset="0"/>
              </a:rPr>
            </a:br>
            <a:r>
              <a:rPr lang="en-US" dirty="0">
                <a:solidFill>
                  <a:srgbClr val="0000FF"/>
                </a:solidFill>
                <a:latin typeface="Times New Roman" panose="02020603050405020304" pitchFamily="18" charset="0"/>
                <a:cs typeface="Times New Roman" panose="02020603050405020304" pitchFamily="18" charset="0"/>
              </a:rPr>
              <a:t>We are all in it together!</a:t>
            </a:r>
          </a:p>
        </p:txBody>
      </p:sp>
      <p:sp>
        <p:nvSpPr>
          <p:cNvPr id="4" name="Date Placeholder 3">
            <a:extLst>
              <a:ext uri="{FF2B5EF4-FFF2-40B4-BE49-F238E27FC236}">
                <a16:creationId xmlns:a16="http://schemas.microsoft.com/office/drawing/2014/main" id="{E04FC368-7E6D-63C7-D3E9-438A663051BD}"/>
              </a:ext>
            </a:extLst>
          </p:cNvPr>
          <p:cNvSpPr>
            <a:spLocks noGrp="1"/>
          </p:cNvSpPr>
          <p:nvPr>
            <p:ph type="dt" sz="half" idx="10"/>
          </p:nvPr>
        </p:nvSpPr>
        <p:spPr/>
        <p:txBody>
          <a:bodyPr/>
          <a:lstStyle/>
          <a:p>
            <a:fld id="{E476E056-EA0D-4311-9C0D-9CB07D88295C}" type="datetime1">
              <a:rPr lang="en-US" smtClean="0"/>
              <a:pPr/>
              <a:t>3/11/25</a:t>
            </a:fld>
            <a:endParaRPr lang="en-US" dirty="0"/>
          </a:p>
        </p:txBody>
      </p:sp>
      <p:sp>
        <p:nvSpPr>
          <p:cNvPr id="5" name="Slide Number Placeholder 4">
            <a:extLst>
              <a:ext uri="{FF2B5EF4-FFF2-40B4-BE49-F238E27FC236}">
                <a16:creationId xmlns:a16="http://schemas.microsoft.com/office/drawing/2014/main" id="{BE161D5B-6143-CC06-CDE8-BB0526FCAE6B}"/>
              </a:ext>
            </a:extLst>
          </p:cNvPr>
          <p:cNvSpPr>
            <a:spLocks noGrp="1"/>
          </p:cNvSpPr>
          <p:nvPr>
            <p:ph type="sldNum" sz="quarter" idx="12"/>
          </p:nvPr>
        </p:nvSpPr>
        <p:spPr/>
        <p:txBody>
          <a:bodyPr/>
          <a:lstStyle/>
          <a:p>
            <a:fld id="{1C9F895D-2C1A-46A8-B40B-B14E50EBC3DB}" type="slidenum">
              <a:rPr lang="en-US" smtClean="0"/>
              <a:pPr/>
              <a:t>32</a:t>
            </a:fld>
            <a:endParaRPr lang="en-US" dirty="0"/>
          </a:p>
        </p:txBody>
      </p:sp>
      <p:pic>
        <p:nvPicPr>
          <p:cNvPr id="6" name="Picture 2">
            <a:extLst>
              <a:ext uri="{FF2B5EF4-FFF2-40B4-BE49-F238E27FC236}">
                <a16:creationId xmlns:a16="http://schemas.microsoft.com/office/drawing/2014/main" id="{2E2CAAD7-55D5-F00B-D8B9-E5294EA4A1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8300" y="2675731"/>
            <a:ext cx="5791200" cy="374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12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22"/>
          <p:cNvSpPr>
            <a:spLocks noChangeShapeType="1"/>
          </p:cNvSpPr>
          <p:nvPr/>
        </p:nvSpPr>
        <p:spPr bwMode="auto">
          <a:xfrm>
            <a:off x="4343400" y="3581400"/>
            <a:ext cx="1676400" cy="685800"/>
          </a:xfrm>
          <a:prstGeom prst="line">
            <a:avLst/>
          </a:prstGeom>
          <a:noFill/>
          <a:ln w="15875">
            <a:solidFill>
              <a:srgbClr val="0033CC"/>
            </a:solidFill>
            <a:miter lim="800000"/>
            <a:headEnd/>
            <a:tailEnd type="triangle" w="sm" len="lg"/>
          </a:ln>
        </p:spPr>
        <p:txBody>
          <a:bodyPr wrap="none"/>
          <a:lstStyle/>
          <a:p>
            <a:endParaRPr lang="en-US"/>
          </a:p>
        </p:txBody>
      </p:sp>
      <p:sp>
        <p:nvSpPr>
          <p:cNvPr id="21" name="Line 22"/>
          <p:cNvSpPr>
            <a:spLocks noChangeShapeType="1"/>
          </p:cNvSpPr>
          <p:nvPr/>
        </p:nvSpPr>
        <p:spPr bwMode="auto">
          <a:xfrm flipV="1">
            <a:off x="4343400" y="1752600"/>
            <a:ext cx="1600200" cy="1066800"/>
          </a:xfrm>
          <a:prstGeom prst="line">
            <a:avLst/>
          </a:prstGeom>
          <a:noFill/>
          <a:ln w="15875">
            <a:solidFill>
              <a:srgbClr val="0033CC"/>
            </a:solidFill>
            <a:miter lim="800000"/>
            <a:headEnd/>
            <a:tailEnd type="triangle" w="sm" len="lg"/>
          </a:ln>
        </p:spPr>
        <p:txBody>
          <a:bodyPr wrap="none"/>
          <a:lstStyle/>
          <a:p>
            <a:endParaRPr lang="en-US"/>
          </a:p>
        </p:txBody>
      </p:sp>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endParaRPr lang="en-US" dirty="0"/>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endParaRPr lang="en-US" dirty="0"/>
          </a:p>
        </p:txBody>
      </p:sp>
      <p:sp>
        <p:nvSpPr>
          <p:cNvPr id="12" name="Rectangle 11"/>
          <p:cNvSpPr/>
          <p:nvPr/>
        </p:nvSpPr>
        <p:spPr>
          <a:xfrm>
            <a:off x="3048000" y="6400800"/>
            <a:ext cx="2737481" cy="276999"/>
          </a:xfrm>
          <a:prstGeom prst="rect">
            <a:avLst/>
          </a:prstGeom>
        </p:spPr>
        <p:txBody>
          <a:bodyPr wrap="none">
            <a:spAutoFit/>
          </a:bodyPr>
          <a:lstStyle/>
          <a:p>
            <a:r>
              <a:rPr lang="en-US" sz="1200" b="1" dirty="0">
                <a:solidFill>
                  <a:schemeClr val="bg1"/>
                </a:solidFill>
              </a:rPr>
              <a:t>Forum for MAX-IV Ring, Lund, Nov 2011</a:t>
            </a:r>
          </a:p>
        </p:txBody>
      </p:sp>
      <p:sp>
        <p:nvSpPr>
          <p:cNvPr id="15" name="TextBox 14"/>
          <p:cNvSpPr txBox="1"/>
          <p:nvPr/>
        </p:nvSpPr>
        <p:spPr>
          <a:xfrm>
            <a:off x="0" y="1"/>
            <a:ext cx="6248400" cy="646331"/>
          </a:xfrm>
          <a:prstGeom prst="rect">
            <a:avLst/>
          </a:prstGeom>
          <a:solidFill>
            <a:schemeClr val="bg1"/>
          </a:solidFill>
        </p:spPr>
        <p:txBody>
          <a:bodyPr wrap="square" rtlCol="0">
            <a:spAutoFit/>
          </a:bodyPr>
          <a:lstStyle/>
          <a:p>
            <a:r>
              <a:rPr lang="en-US" sz="3600" dirty="0">
                <a:solidFill>
                  <a:srgbClr val="0000FF"/>
                </a:solidFill>
                <a:latin typeface="Monotype Corsiva" pitchFamily="66" charset="0"/>
              </a:rPr>
              <a:t>There are Many </a:t>
            </a:r>
            <a:r>
              <a:rPr lang="en-US" sz="3600" b="1" dirty="0">
                <a:solidFill>
                  <a:srgbClr val="0000FF"/>
                </a:solidFill>
                <a:latin typeface="Monotype Corsiva" pitchFamily="66" charset="0"/>
              </a:rPr>
              <a:t>Ways</a:t>
            </a:r>
            <a:r>
              <a:rPr lang="en-US" sz="3600" dirty="0">
                <a:solidFill>
                  <a:srgbClr val="0000FF"/>
                </a:solidFill>
                <a:latin typeface="Monotype Corsiva" pitchFamily="66" charset="0"/>
              </a:rPr>
              <a:t> to Study </a:t>
            </a:r>
            <a:r>
              <a:rPr lang="en-US" sz="3600" b="1" dirty="0">
                <a:solidFill>
                  <a:srgbClr val="0000FF"/>
                </a:solidFill>
                <a:latin typeface="Monotype Corsiva" pitchFamily="66" charset="0"/>
              </a:rPr>
              <a:t>N*</a:t>
            </a:r>
          </a:p>
        </p:txBody>
      </p:sp>
      <p:pic>
        <p:nvPicPr>
          <p:cNvPr id="420869" name="Picture 5"/>
          <p:cNvPicPr>
            <a:picLocks noChangeAspect="1" noChangeArrowheads="1"/>
          </p:cNvPicPr>
          <p:nvPr/>
        </p:nvPicPr>
        <p:blipFill>
          <a:blip r:embed="rId3" cstate="print">
            <a:lum bright="-10000" contrast="15000"/>
          </a:blip>
          <a:srcRect/>
          <a:stretch>
            <a:fillRect/>
          </a:stretch>
        </p:blipFill>
        <p:spPr bwMode="auto">
          <a:xfrm>
            <a:off x="6096000" y="3276600"/>
            <a:ext cx="2895600" cy="3267075"/>
          </a:xfrm>
          <a:prstGeom prst="rect">
            <a:avLst/>
          </a:prstGeom>
          <a:noFill/>
          <a:ln w="9525">
            <a:noFill/>
            <a:miter lim="800000"/>
            <a:headEnd/>
            <a:tailEnd/>
          </a:ln>
        </p:spPr>
      </p:pic>
      <p:sp>
        <p:nvSpPr>
          <p:cNvPr id="18" name="TextBox 17"/>
          <p:cNvSpPr txBox="1"/>
          <p:nvPr/>
        </p:nvSpPr>
        <p:spPr>
          <a:xfrm>
            <a:off x="685800" y="4114800"/>
            <a:ext cx="4754250" cy="1077218"/>
          </a:xfrm>
          <a:prstGeom prst="rect">
            <a:avLst/>
          </a:prstGeom>
          <a:noFill/>
        </p:spPr>
        <p:txBody>
          <a:bodyPr wrap="none" rtlCol="0">
            <a:spAutoFit/>
          </a:bodyPr>
          <a:lstStyle/>
          <a:p>
            <a:r>
              <a:rPr lang="en-US" sz="1600" dirty="0">
                <a:solidFill>
                  <a:srgbClr val="FF0000"/>
                </a:solidFill>
                <a:latin typeface="Symbol" pitchFamily="18" charset="2"/>
              </a:rPr>
              <a:t>·</a:t>
            </a:r>
            <a:r>
              <a:rPr lang="en-US" sz="1600" dirty="0"/>
              <a:t>  Most of </a:t>
            </a:r>
            <a:r>
              <a:rPr lang="en-US" sz="1600" b="1" dirty="0">
                <a:solidFill>
                  <a:srgbClr val="3333CC"/>
                </a:solidFill>
              </a:rPr>
              <a:t>PDG</a:t>
            </a:r>
            <a:r>
              <a:rPr lang="en-US" sz="1600" dirty="0"/>
              <a:t> </a:t>
            </a:r>
            <a:r>
              <a:rPr lang="en-US" sz="1600" b="1" dirty="0">
                <a:solidFill>
                  <a:srgbClr val="990099"/>
                </a:solidFill>
              </a:rPr>
              <a:t>Listings</a:t>
            </a:r>
            <a:r>
              <a:rPr lang="en-US" sz="1600" dirty="0"/>
              <a:t> info comes from these sources.</a:t>
            </a:r>
          </a:p>
          <a:p>
            <a:r>
              <a:rPr lang="en-US" sz="1600" dirty="0">
                <a:solidFill>
                  <a:srgbClr val="FF0000"/>
                </a:solidFill>
                <a:latin typeface="Symbol" pitchFamily="18" charset="2"/>
              </a:rPr>
              <a:t>·</a:t>
            </a:r>
            <a:r>
              <a:rPr lang="en-US" sz="1600" b="1" dirty="0">
                <a:latin typeface="Symbol" pitchFamily="18" charset="2"/>
              </a:rPr>
              <a:t>  </a:t>
            </a:r>
            <a:r>
              <a:rPr lang="en-US" sz="1600" b="1" dirty="0" err="1">
                <a:solidFill>
                  <a:srgbClr val="3333CC"/>
                </a:solidFill>
                <a:latin typeface="Symbol" pitchFamily="18" charset="2"/>
              </a:rPr>
              <a:t>p</a:t>
            </a:r>
            <a:r>
              <a:rPr lang="en-US" sz="1600" b="1" dirty="0" err="1">
                <a:solidFill>
                  <a:srgbClr val="3333CC"/>
                </a:solidFill>
              </a:rPr>
              <a:t>N</a:t>
            </a:r>
            <a:r>
              <a:rPr lang="en-US" sz="1600" dirty="0"/>
              <a:t> elastic scattering is highly constrained.</a:t>
            </a:r>
          </a:p>
          <a:p>
            <a:r>
              <a:rPr lang="en-US" sz="1600" dirty="0">
                <a:solidFill>
                  <a:srgbClr val="FF0000"/>
                </a:solidFill>
                <a:latin typeface="Symbol" pitchFamily="18" charset="2"/>
              </a:rPr>
              <a:t>·</a:t>
            </a:r>
            <a:r>
              <a:rPr lang="en-US" sz="1600" dirty="0"/>
              <a:t>  </a:t>
            </a:r>
            <a:r>
              <a:rPr lang="en-US" sz="1600" b="1" dirty="0">
                <a:solidFill>
                  <a:srgbClr val="0033CC"/>
                </a:solidFill>
              </a:rPr>
              <a:t>Resonance</a:t>
            </a:r>
            <a:r>
              <a:rPr lang="en-US" sz="1600" dirty="0"/>
              <a:t> structure is correlated.</a:t>
            </a:r>
          </a:p>
          <a:p>
            <a:r>
              <a:rPr lang="en-US" sz="1600" dirty="0">
                <a:solidFill>
                  <a:srgbClr val="FF0000"/>
                </a:solidFill>
                <a:latin typeface="Symbol" pitchFamily="18" charset="2"/>
              </a:rPr>
              <a:t>·  </a:t>
            </a:r>
            <a:r>
              <a:rPr lang="en-US" sz="1600" dirty="0"/>
              <a:t>Two-body final state, </a:t>
            </a:r>
            <a:r>
              <a:rPr lang="en-US" sz="1600" b="1" dirty="0">
                <a:solidFill>
                  <a:srgbClr val="0033CC"/>
                </a:solidFill>
              </a:rPr>
              <a:t>fewer amplitudes</a:t>
            </a:r>
            <a:r>
              <a:rPr lang="en-US" sz="1600" dirty="0"/>
              <a:t>.</a:t>
            </a:r>
          </a:p>
        </p:txBody>
      </p:sp>
      <p:sp>
        <p:nvSpPr>
          <p:cNvPr id="19" name="Rectangle 18"/>
          <p:cNvSpPr/>
          <p:nvPr/>
        </p:nvSpPr>
        <p:spPr>
          <a:xfrm>
            <a:off x="228600" y="1143001"/>
            <a:ext cx="5638800" cy="584775"/>
          </a:xfrm>
          <a:prstGeom prst="rect">
            <a:avLst/>
          </a:prstGeom>
          <a:solidFill>
            <a:srgbClr val="FFFF00"/>
          </a:solidFill>
        </p:spPr>
        <p:txBody>
          <a:bodyPr wrap="square">
            <a:spAutoFit/>
          </a:bodyPr>
          <a:lstStyle/>
          <a:p>
            <a:pPr algn="ctr"/>
            <a:r>
              <a:rPr lang="en-US" sz="1600" dirty="0">
                <a:solidFill>
                  <a:srgbClr val="FF0000"/>
                </a:solidFill>
                <a:latin typeface="Symbol" pitchFamily="18" charset="2"/>
              </a:rPr>
              <a:t>· </a:t>
            </a:r>
            <a:r>
              <a:rPr lang="en-US" sz="1600" b="1" dirty="0"/>
              <a:t>Prolific source </a:t>
            </a:r>
            <a:r>
              <a:rPr lang="en-US" sz="1600" dirty="0"/>
              <a:t>of </a:t>
            </a:r>
            <a:r>
              <a:rPr lang="en-US" sz="1600" b="1" dirty="0">
                <a:solidFill>
                  <a:srgbClr val="3333CC"/>
                </a:solidFill>
              </a:rPr>
              <a:t>N*</a:t>
            </a:r>
            <a:r>
              <a:rPr lang="en-US" sz="1600" dirty="0"/>
              <a:t> &amp; </a:t>
            </a:r>
            <a:r>
              <a:rPr lang="en-US" sz="1600" b="1" dirty="0">
                <a:solidFill>
                  <a:srgbClr val="3333CC"/>
                </a:solidFill>
                <a:latin typeface="Symbol" pitchFamily="18" charset="2"/>
              </a:rPr>
              <a:t>D</a:t>
            </a:r>
            <a:r>
              <a:rPr lang="en-US" sz="1600" b="1" dirty="0">
                <a:solidFill>
                  <a:srgbClr val="3333CC"/>
                </a:solidFill>
              </a:rPr>
              <a:t>*</a:t>
            </a:r>
            <a:r>
              <a:rPr lang="en-US" sz="1600" dirty="0">
                <a:solidFill>
                  <a:srgbClr val="FF0000"/>
                </a:solidFill>
              </a:rPr>
              <a:t> </a:t>
            </a:r>
            <a:r>
              <a:rPr lang="en-US" sz="1600" dirty="0"/>
              <a:t>baryons is to measure many  </a:t>
            </a:r>
          </a:p>
          <a:p>
            <a:pPr algn="ctr"/>
            <a:r>
              <a:rPr lang="en-US" sz="1600" dirty="0"/>
              <a:t>         channels with different combinations of quantum numbers. </a:t>
            </a:r>
          </a:p>
        </p:txBody>
      </p:sp>
      <p:pic>
        <p:nvPicPr>
          <p:cNvPr id="420868" name="Picture 4"/>
          <p:cNvPicPr>
            <a:picLocks noChangeAspect="1" noChangeArrowheads="1"/>
          </p:cNvPicPr>
          <p:nvPr/>
        </p:nvPicPr>
        <p:blipFill>
          <a:blip r:embed="rId4" cstate="print"/>
          <a:srcRect/>
          <a:stretch>
            <a:fillRect/>
          </a:stretch>
        </p:blipFill>
        <p:spPr bwMode="auto">
          <a:xfrm>
            <a:off x="1905000" y="1981200"/>
            <a:ext cx="2438400" cy="1824147"/>
          </a:xfrm>
          <a:prstGeom prst="rect">
            <a:avLst/>
          </a:prstGeom>
          <a:noFill/>
          <a:ln w="9525">
            <a:noFill/>
            <a:miter lim="800000"/>
            <a:headEnd/>
            <a:tailEnd/>
          </a:ln>
        </p:spPr>
      </p:pic>
      <p:pic>
        <p:nvPicPr>
          <p:cNvPr id="23" name="Picture 4"/>
          <p:cNvPicPr>
            <a:picLocks noChangeAspect="1" noChangeArrowheads="1"/>
          </p:cNvPicPr>
          <p:nvPr/>
        </p:nvPicPr>
        <p:blipFill>
          <a:blip r:embed="rId5" cstate="print">
            <a:lum bright="-20000" contrast="45000"/>
          </a:blip>
          <a:srcRect/>
          <a:stretch>
            <a:fillRect/>
          </a:stretch>
        </p:blipFill>
        <p:spPr bwMode="auto">
          <a:xfrm>
            <a:off x="990600" y="5229384"/>
            <a:ext cx="4495800" cy="1334560"/>
          </a:xfrm>
          <a:prstGeom prst="rect">
            <a:avLst/>
          </a:prstGeom>
          <a:noFill/>
          <a:ln w="9525">
            <a:noFill/>
            <a:miter lim="800000"/>
            <a:headEnd/>
            <a:tailEnd/>
          </a:ln>
        </p:spPr>
      </p:pic>
      <p:pic>
        <p:nvPicPr>
          <p:cNvPr id="542724" name="Picture 4"/>
          <p:cNvPicPr>
            <a:picLocks noChangeAspect="1" noChangeArrowheads="1"/>
          </p:cNvPicPr>
          <p:nvPr/>
        </p:nvPicPr>
        <p:blipFill>
          <a:blip r:embed="rId6" cstate="print"/>
          <a:srcRect/>
          <a:stretch>
            <a:fillRect/>
          </a:stretch>
        </p:blipFill>
        <p:spPr bwMode="auto">
          <a:xfrm>
            <a:off x="8458200" y="5562600"/>
            <a:ext cx="495300" cy="218039"/>
          </a:xfrm>
          <a:prstGeom prst="rect">
            <a:avLst/>
          </a:prstGeom>
          <a:noFill/>
          <a:ln w="9525">
            <a:noFill/>
            <a:miter lim="800000"/>
            <a:headEnd/>
            <a:tailEnd/>
          </a:ln>
        </p:spPr>
      </p:pic>
      <p:pic>
        <p:nvPicPr>
          <p:cNvPr id="2" name="Picture 4"/>
          <p:cNvPicPr>
            <a:picLocks noChangeAspect="1" noChangeArrowheads="1"/>
          </p:cNvPicPr>
          <p:nvPr/>
        </p:nvPicPr>
        <p:blipFill>
          <a:blip r:embed="rId7" cstate="print">
            <a:lum bright="-10000" contrast="25000"/>
          </a:blip>
          <a:srcRect/>
          <a:stretch>
            <a:fillRect/>
          </a:stretch>
        </p:blipFill>
        <p:spPr bwMode="auto">
          <a:xfrm>
            <a:off x="5943600" y="0"/>
            <a:ext cx="3200400" cy="2919817"/>
          </a:xfrm>
          <a:prstGeom prst="rect">
            <a:avLst/>
          </a:prstGeom>
          <a:noFill/>
          <a:ln w="9525">
            <a:noFill/>
            <a:miter lim="800000"/>
            <a:headEnd/>
            <a:tailEnd/>
          </a:ln>
        </p:spPr>
      </p:pic>
      <p:pic>
        <p:nvPicPr>
          <p:cNvPr id="27" name="Picture 4"/>
          <p:cNvPicPr>
            <a:picLocks noChangeAspect="1" noChangeArrowheads="1"/>
          </p:cNvPicPr>
          <p:nvPr/>
        </p:nvPicPr>
        <p:blipFill>
          <a:blip r:embed="rId8" cstate="print"/>
          <a:srcRect/>
          <a:stretch>
            <a:fillRect/>
          </a:stretch>
        </p:blipFill>
        <p:spPr bwMode="auto">
          <a:xfrm>
            <a:off x="8488162" y="2286000"/>
            <a:ext cx="655838" cy="341340"/>
          </a:xfrm>
          <a:prstGeom prst="rect">
            <a:avLst/>
          </a:prstGeom>
          <a:noFill/>
          <a:ln w="9525">
            <a:noFill/>
            <a:miter lim="800000"/>
            <a:headEnd/>
            <a:tailEnd/>
          </a:ln>
        </p:spPr>
      </p:pic>
      <p:sp>
        <p:nvSpPr>
          <p:cNvPr id="25" name="TextBox 24"/>
          <p:cNvSpPr txBox="1"/>
          <p:nvPr/>
        </p:nvSpPr>
        <p:spPr>
          <a:xfrm>
            <a:off x="7239000" y="2895600"/>
            <a:ext cx="822661" cy="307777"/>
          </a:xfrm>
          <a:prstGeom prst="rect">
            <a:avLst/>
          </a:prstGeom>
          <a:noFill/>
        </p:spPr>
        <p:txBody>
          <a:bodyPr wrap="none" rtlCol="0">
            <a:spAutoFit/>
          </a:bodyPr>
          <a:lstStyle/>
          <a:p>
            <a:r>
              <a:rPr lang="en-US" sz="1400" dirty="0" err="1"/>
              <a:t>ep</a:t>
            </a:r>
            <a:r>
              <a:rPr lang="en-US" sz="1400" dirty="0" err="1">
                <a:sym typeface="Wingdings" pitchFamily="2" charset="2"/>
              </a:rPr>
              <a:t>epX</a:t>
            </a:r>
            <a:endParaRPr lang="en-US" sz="1400" dirty="0"/>
          </a:p>
        </p:txBody>
      </p:sp>
      <p:pic>
        <p:nvPicPr>
          <p:cNvPr id="26" name="Picture 12"/>
          <p:cNvPicPr>
            <a:picLocks noChangeAspect="1" noChangeArrowheads="1"/>
          </p:cNvPicPr>
          <p:nvPr/>
        </p:nvPicPr>
        <p:blipFill>
          <a:blip r:embed="rId9" cstate="print">
            <a:lum bright="-16000" contrast="23000"/>
          </a:blip>
          <a:srcRect/>
          <a:stretch>
            <a:fillRect/>
          </a:stretch>
        </p:blipFill>
        <p:spPr bwMode="auto">
          <a:xfrm>
            <a:off x="152400" y="4191000"/>
            <a:ext cx="762000" cy="246302"/>
          </a:xfrm>
          <a:prstGeom prst="rect">
            <a:avLst/>
          </a:prstGeom>
          <a:noFill/>
          <a:ln w="9525">
            <a:noFill/>
            <a:miter lim="800000"/>
            <a:headEnd/>
            <a:tailEnd/>
          </a:ln>
        </p:spPr>
      </p:pic>
    </p:spTree>
    <p:extLst>
      <p:ext uri="{BB962C8B-B14F-4D97-AF65-F5344CB8AC3E}">
        <p14:creationId xmlns:p14="http://schemas.microsoft.com/office/powerpoint/2010/main" val="271717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endParaRPr lang="en-US" dirty="0"/>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endParaRPr lang="en-US" dirty="0"/>
          </a:p>
        </p:txBody>
      </p:sp>
      <p:sp>
        <p:nvSpPr>
          <p:cNvPr id="12" name="Rectangle 11"/>
          <p:cNvSpPr/>
          <p:nvPr/>
        </p:nvSpPr>
        <p:spPr>
          <a:xfrm>
            <a:off x="3048000" y="6400800"/>
            <a:ext cx="2737481" cy="276999"/>
          </a:xfrm>
          <a:prstGeom prst="rect">
            <a:avLst/>
          </a:prstGeom>
        </p:spPr>
        <p:txBody>
          <a:bodyPr wrap="none">
            <a:spAutoFit/>
          </a:bodyPr>
          <a:lstStyle/>
          <a:p>
            <a:r>
              <a:rPr lang="en-US" sz="1200" b="1" dirty="0">
                <a:solidFill>
                  <a:schemeClr val="bg1"/>
                </a:solidFill>
              </a:rPr>
              <a:t>Forum for MAX-IV Ring, Lund, Nov 2011</a:t>
            </a:r>
          </a:p>
        </p:txBody>
      </p:sp>
      <p:sp>
        <p:nvSpPr>
          <p:cNvPr id="10" name="Rectangle 9"/>
          <p:cNvSpPr/>
          <p:nvPr/>
        </p:nvSpPr>
        <p:spPr>
          <a:xfrm>
            <a:off x="533400" y="1295400"/>
            <a:ext cx="8305800" cy="4832092"/>
          </a:xfrm>
          <a:prstGeom prst="rect">
            <a:avLst/>
          </a:prstGeom>
        </p:spPr>
        <p:txBody>
          <a:bodyPr wrap="square">
            <a:spAutoFit/>
          </a:bodyPr>
          <a:lstStyle/>
          <a:p>
            <a:pPr marL="285750" indent="-285750">
              <a:buClr>
                <a:srgbClr val="FF0000"/>
              </a:buClr>
              <a:buFont typeface="Symbol" pitchFamily="2" charset="2"/>
              <a:buChar char="·"/>
            </a:pPr>
            <a:r>
              <a:rPr lang="en-US" sz="1600" dirty="0"/>
              <a:t>Certain experiments provide unique info about resonance decay properties.  </a:t>
            </a:r>
          </a:p>
          <a:p>
            <a:pPr marL="742950" lvl="1" indent="-285750">
              <a:buClr>
                <a:srgbClr val="FF0000"/>
              </a:buClr>
              <a:buFont typeface="Courier New" panose="02070309020205020404" pitchFamily="49" charset="0"/>
              <a:buChar char="o"/>
            </a:pPr>
            <a:r>
              <a:rPr lang="en-US" sz="1400" i="1" dirty="0"/>
              <a:t>helicity couplings </a:t>
            </a:r>
            <a:r>
              <a:rPr lang="en-US" sz="1400" b="1" i="1" dirty="0">
                <a:solidFill>
                  <a:srgbClr val="0033CC"/>
                </a:solidFill>
              </a:rPr>
              <a:t>A1/2</a:t>
            </a:r>
            <a:r>
              <a:rPr lang="en-US" sz="1400" b="1" dirty="0"/>
              <a:t> </a:t>
            </a:r>
            <a:r>
              <a:rPr lang="en-US" sz="1400" dirty="0">
                <a:latin typeface="Symbol" pitchFamily="2" charset="2"/>
              </a:rPr>
              <a:t>&amp;</a:t>
            </a:r>
            <a:r>
              <a:rPr lang="en-US" sz="1400" dirty="0"/>
              <a:t> </a:t>
            </a:r>
            <a:r>
              <a:rPr lang="en-US" sz="1400" b="1" i="1" dirty="0">
                <a:solidFill>
                  <a:srgbClr val="0033CC"/>
                </a:solidFill>
              </a:rPr>
              <a:t>A3/2</a:t>
            </a:r>
            <a:r>
              <a:rPr lang="en-US" sz="1400" i="1" dirty="0"/>
              <a:t> for </a:t>
            </a:r>
            <a:r>
              <a:rPr lang="en-US" sz="1400" b="1" i="1" dirty="0" err="1"/>
              <a:t>γp</a:t>
            </a:r>
            <a:r>
              <a:rPr lang="en-US" sz="1400" i="1" dirty="0"/>
              <a:t> and </a:t>
            </a:r>
            <a:r>
              <a:rPr lang="en-US" sz="1400" b="1" i="1" dirty="0" err="1"/>
              <a:t>γn</a:t>
            </a:r>
            <a:r>
              <a:rPr lang="en-US" sz="1400" i="1" dirty="0"/>
              <a:t> decays come only from</a:t>
            </a:r>
            <a:r>
              <a:rPr lang="en-US" sz="1400" b="1" i="1" dirty="0">
                <a:solidFill>
                  <a:srgbClr val="3333CC"/>
                </a:solidFill>
              </a:rPr>
              <a:t>  pion</a:t>
            </a:r>
            <a:r>
              <a:rPr lang="en-US" sz="1400" i="1" dirty="0"/>
              <a:t>  photo- &amp; electro-production measurements.</a:t>
            </a:r>
            <a:endParaRPr lang="en-US" sz="1400" i="1" dirty="0">
              <a:solidFill>
                <a:srgbClr val="FF0000"/>
              </a:solidFill>
              <a:latin typeface="Symbol" pitchFamily="18" charset="2"/>
            </a:endParaRPr>
          </a:p>
          <a:p>
            <a:pPr marL="285750" indent="-285750">
              <a:buClr>
                <a:srgbClr val="FF0000"/>
              </a:buClr>
              <a:buFont typeface="Symbol" pitchFamily="2" charset="2"/>
              <a:buChar char="·"/>
            </a:pPr>
            <a:r>
              <a:rPr lang="en-US" sz="1600" dirty="0"/>
              <a:t>Helicity couplings normally extracted from full energy-dependent multipole amplitudes. </a:t>
            </a:r>
          </a:p>
          <a:p>
            <a:pPr marL="742950" lvl="1" indent="-285750">
              <a:buClr>
                <a:srgbClr val="FF0000"/>
              </a:buClr>
              <a:buFont typeface="Courier New" panose="02070309020205020404" pitchFamily="49" charset="0"/>
              <a:buChar char="o"/>
            </a:pPr>
            <a:r>
              <a:rPr lang="en-US" sz="1400" i="1" dirty="0"/>
              <a:t>Until recently, the only available multipole amplitudes were for single pion photoproduction.  </a:t>
            </a:r>
          </a:p>
          <a:p>
            <a:pPr marL="285750" indent="-285750">
              <a:buClr>
                <a:srgbClr val="FF0000"/>
              </a:buClr>
              <a:buFont typeface="Symbol" pitchFamily="2" charset="2"/>
              <a:buChar char="·"/>
            </a:pPr>
            <a:r>
              <a:rPr lang="en-US" sz="1600" dirty="0"/>
              <a:t>Determination of </a:t>
            </a:r>
            <a:r>
              <a:rPr lang="en-US" sz="1600" b="1" dirty="0">
                <a:solidFill>
                  <a:srgbClr val="0033CC"/>
                </a:solidFill>
              </a:rPr>
              <a:t>A1/2</a:t>
            </a:r>
            <a:r>
              <a:rPr kumimoji="0" lang="en-US" sz="1400" b="1" u="none" strike="noStrike" kern="1200" cap="none" spc="0" normalizeH="0" baseline="0" noProof="0" dirty="0">
                <a:ln>
                  <a:noFill/>
                </a:ln>
                <a:solidFill>
                  <a:prstClr val="black"/>
                </a:solidFill>
                <a:effectLst/>
                <a:uLnTx/>
                <a:uFillTx/>
                <a:latin typeface="Calibri"/>
                <a:ea typeface="+mn-ea"/>
                <a:cs typeface="+mn-cs"/>
              </a:rPr>
              <a:t> </a:t>
            </a:r>
            <a:r>
              <a:rPr kumimoji="0" lang="en-US" sz="1400" b="0" u="none" strike="noStrike" kern="1200" cap="none" spc="0" normalizeH="0" baseline="0" noProof="0" dirty="0">
                <a:ln>
                  <a:noFill/>
                </a:ln>
                <a:solidFill>
                  <a:prstClr val="black"/>
                </a:solidFill>
                <a:effectLst/>
                <a:uLnTx/>
                <a:uFillTx/>
                <a:latin typeface="Symbol" pitchFamily="2" charset="2"/>
                <a:ea typeface="+mn-ea"/>
                <a:cs typeface="+mn-cs"/>
              </a:rPr>
              <a:t>&amp;</a:t>
            </a:r>
            <a:r>
              <a:rPr kumimoji="0" lang="en-US" sz="1400" b="0" u="none" strike="noStrike" kern="1200" cap="none" spc="0" normalizeH="0" baseline="0" noProof="0" dirty="0">
                <a:ln>
                  <a:noFill/>
                </a:ln>
                <a:solidFill>
                  <a:prstClr val="black"/>
                </a:solidFill>
                <a:effectLst/>
                <a:uLnTx/>
                <a:uFillTx/>
                <a:latin typeface="Calibri"/>
                <a:ea typeface="+mn-ea"/>
                <a:cs typeface="+mn-cs"/>
              </a:rPr>
              <a:t> </a:t>
            </a:r>
            <a:r>
              <a:rPr lang="en-US" sz="1600" b="1" dirty="0">
                <a:solidFill>
                  <a:srgbClr val="0033CC"/>
                </a:solidFill>
              </a:rPr>
              <a:t>A3/2</a:t>
            </a:r>
            <a:r>
              <a:rPr lang="en-US" sz="1600" dirty="0"/>
              <a:t> from meson photo- </a:t>
            </a:r>
            <a:r>
              <a:rPr lang="en-US" sz="1400" dirty="0"/>
              <a:t>&amp;</a:t>
            </a:r>
            <a:r>
              <a:rPr lang="en-US" sz="1600" dirty="0"/>
              <a:t> electro-production requires knowledge of corresponding hadronic couplings. </a:t>
            </a:r>
          </a:p>
          <a:p>
            <a:pPr marL="742950" lvl="1" indent="-285750">
              <a:buClr>
                <a:srgbClr val="FF0000"/>
              </a:buClr>
              <a:buFont typeface="Courier New" panose="02070309020205020404" pitchFamily="49" charset="0"/>
              <a:buChar char="o"/>
            </a:pPr>
            <a:r>
              <a:rPr lang="en-US" sz="1400" i="1" dirty="0"/>
              <a:t>Photo- &amp; electro-production alone determine only the product of couplings to the γN and </a:t>
            </a:r>
          </a:p>
          <a:p>
            <a:pPr algn="ctr">
              <a:buClr>
                <a:srgbClr val="FF0000"/>
              </a:buClr>
            </a:pPr>
            <a:r>
              <a:rPr lang="en-US" sz="1400" i="1" dirty="0"/>
              <a:t>   hadronic channels.</a:t>
            </a:r>
          </a:p>
          <a:p>
            <a:pPr algn="ctr"/>
            <a:r>
              <a:rPr lang="en-US" sz="1600" dirty="0"/>
              <a:t>  </a:t>
            </a:r>
          </a:p>
          <a:p>
            <a:pPr algn="ctr"/>
            <a:r>
              <a:rPr lang="en-US" sz="2000" b="1" i="1" dirty="0"/>
              <a:t>Every phenomenology group </a:t>
            </a:r>
          </a:p>
          <a:p>
            <a:pPr algn="ctr"/>
            <a:r>
              <a:rPr lang="en-US" sz="2000" b="1" i="1" dirty="0"/>
              <a:t>[</a:t>
            </a:r>
            <a:r>
              <a:rPr lang="en-US" sz="2000" b="1" i="1" dirty="0">
                <a:solidFill>
                  <a:srgbClr val="0033CC"/>
                </a:solidFill>
              </a:rPr>
              <a:t>BnGa</a:t>
            </a:r>
            <a:r>
              <a:rPr lang="en-US" sz="2000" b="1" i="1" dirty="0"/>
              <a:t>, </a:t>
            </a:r>
            <a:r>
              <a:rPr lang="en-US" sz="2000" b="1" i="1" dirty="0">
                <a:solidFill>
                  <a:srgbClr val="0033CC"/>
                </a:solidFill>
              </a:rPr>
              <a:t>EBAC</a:t>
            </a:r>
            <a:r>
              <a:rPr lang="en-US" sz="2000" b="1" i="1" dirty="0"/>
              <a:t>, </a:t>
            </a:r>
            <a:r>
              <a:rPr lang="en-US" sz="2000" b="1" i="1" dirty="0">
                <a:solidFill>
                  <a:srgbClr val="0033CC"/>
                </a:solidFill>
              </a:rPr>
              <a:t>Gent</a:t>
            </a:r>
            <a:r>
              <a:rPr lang="en-US" sz="2000" b="1" i="1" dirty="0"/>
              <a:t>, </a:t>
            </a:r>
            <a:r>
              <a:rPr lang="en-US" sz="2000" b="1" i="1" dirty="0">
                <a:solidFill>
                  <a:srgbClr val="0033CC"/>
                </a:solidFill>
              </a:rPr>
              <a:t>Giessen</a:t>
            </a:r>
            <a:r>
              <a:rPr lang="en-US" sz="2000" b="1" i="1" dirty="0"/>
              <a:t>, </a:t>
            </a:r>
            <a:r>
              <a:rPr lang="en-US" sz="2000" b="1" i="1" dirty="0">
                <a:solidFill>
                  <a:srgbClr val="3333CC"/>
                </a:solidFill>
              </a:rPr>
              <a:t>JAW</a:t>
            </a:r>
            <a:r>
              <a:rPr lang="en-US" sz="2000" b="1" i="1" dirty="0"/>
              <a:t>, </a:t>
            </a:r>
            <a:r>
              <a:rPr lang="en-US" sz="2000" b="1" i="1" dirty="0">
                <a:solidFill>
                  <a:srgbClr val="0033CC"/>
                </a:solidFill>
              </a:rPr>
              <a:t>Juelich</a:t>
            </a:r>
            <a:r>
              <a:rPr lang="en-US" sz="2000" b="1" i="1" dirty="0"/>
              <a:t>, </a:t>
            </a:r>
            <a:r>
              <a:rPr lang="en-US" sz="2000" b="1" i="1" dirty="0">
                <a:solidFill>
                  <a:srgbClr val="0033CC"/>
                </a:solidFill>
              </a:rPr>
              <a:t>MAID</a:t>
            </a:r>
            <a:r>
              <a:rPr lang="en-US" sz="2000" b="1" i="1" dirty="0"/>
              <a:t>, &amp; </a:t>
            </a:r>
            <a:r>
              <a:rPr lang="en-US" sz="2000" b="1" i="1" dirty="0">
                <a:solidFill>
                  <a:srgbClr val="0033CC"/>
                </a:solidFill>
              </a:rPr>
              <a:t>SAID</a:t>
            </a:r>
            <a:r>
              <a:rPr lang="en-US" sz="2000" b="1" i="1" dirty="0"/>
              <a:t>]</a:t>
            </a:r>
          </a:p>
          <a:p>
            <a:pPr algn="ctr"/>
            <a:r>
              <a:rPr lang="en-US" sz="2000" b="1" i="1" dirty="0"/>
              <a:t>Uses the </a:t>
            </a:r>
            <a:r>
              <a:rPr lang="en-US" sz="2000" b="1" i="1" dirty="0">
                <a:solidFill>
                  <a:srgbClr val="FF0000"/>
                </a:solidFill>
              </a:rPr>
              <a:t>SAID </a:t>
            </a:r>
            <a:r>
              <a:rPr lang="en-US" sz="2000" b="1" i="1" dirty="0">
                <a:solidFill>
                  <a:srgbClr val="FF0000"/>
                </a:solidFill>
                <a:latin typeface="Symbol" pitchFamily="18" charset="2"/>
              </a:rPr>
              <a:t>p</a:t>
            </a:r>
            <a:r>
              <a:rPr lang="en-US" sz="2000" b="1" i="1" dirty="0">
                <a:solidFill>
                  <a:srgbClr val="FF0000"/>
                </a:solidFill>
              </a:rPr>
              <a:t>N </a:t>
            </a:r>
            <a:r>
              <a:rPr lang="en-US" sz="2000" b="1" i="1" dirty="0"/>
              <a:t> results for constrain.</a:t>
            </a:r>
          </a:p>
          <a:p>
            <a:endParaRPr lang="en-US" b="1" i="1" dirty="0"/>
          </a:p>
          <a:p>
            <a:endParaRPr lang="en-US" sz="1600" dirty="0"/>
          </a:p>
          <a:p>
            <a:pPr marL="285750" indent="-285750">
              <a:buClr>
                <a:srgbClr val="FF0000"/>
              </a:buClr>
              <a:buFont typeface="Symbol" pitchFamily="2" charset="2"/>
              <a:buChar char="·"/>
            </a:pPr>
            <a:r>
              <a:rPr lang="en-US" sz="1600" dirty="0"/>
              <a:t>Most modern </a:t>
            </a:r>
            <a:r>
              <a:rPr lang="en-US" sz="1600" b="1" dirty="0"/>
              <a:t>experimental efforts </a:t>
            </a:r>
            <a:r>
              <a:rPr lang="en-US" sz="1600" dirty="0"/>
              <a:t>focus on photo- or electro-production experiments</a:t>
            </a:r>
          </a:p>
          <a:p>
            <a:pPr marL="742950" lvl="1" indent="-285750">
              <a:buClr>
                <a:srgbClr val="FF0000"/>
              </a:buClr>
              <a:buFont typeface="Courier New" panose="02070309020205020404" pitchFamily="49" charset="0"/>
              <a:buChar char="o"/>
            </a:pPr>
            <a:r>
              <a:rPr lang="en-US" sz="1400" dirty="0"/>
              <a:t>high-precision measurements with </a:t>
            </a:r>
            <a:r>
              <a:rPr lang="en-US" sz="1400" b="1" dirty="0">
                <a:solidFill>
                  <a:srgbClr val="0033CC"/>
                </a:solidFill>
              </a:rPr>
              <a:t>hadron</a:t>
            </a:r>
            <a:r>
              <a:rPr lang="en-US" sz="1400" dirty="0"/>
              <a:t> beams (</a:t>
            </a:r>
            <a:r>
              <a:rPr lang="en-US" sz="1400" b="1" dirty="0"/>
              <a:t>pions</a:t>
            </a:r>
            <a:r>
              <a:rPr lang="en-US" sz="1400" dirty="0"/>
              <a:t> &amp; </a:t>
            </a:r>
            <a:r>
              <a:rPr lang="en-US" sz="1400" b="1" dirty="0"/>
              <a:t>kaons</a:t>
            </a:r>
            <a:r>
              <a:rPr lang="en-US" sz="1400" dirty="0"/>
              <a:t>) are needed!  </a:t>
            </a:r>
          </a:p>
          <a:p>
            <a:pPr marL="285750" indent="-285750">
              <a:buClr>
                <a:srgbClr val="FF0000"/>
              </a:buClr>
              <a:buFont typeface="Wingdings" pitchFamily="2" charset="2"/>
              <a:buChar char="§"/>
            </a:pPr>
            <a:r>
              <a:rPr lang="en-US" sz="1600" dirty="0"/>
              <a:t> PWAs are best way to determine </a:t>
            </a:r>
            <a:r>
              <a:rPr lang="en-US" sz="1600" b="1" dirty="0">
                <a:solidFill>
                  <a:srgbClr val="3333CC"/>
                </a:solidFill>
              </a:rPr>
              <a:t>N*</a:t>
            </a:r>
            <a:r>
              <a:rPr lang="en-US" sz="1600" dirty="0"/>
              <a:t> properties </a:t>
            </a:r>
          </a:p>
          <a:p>
            <a:pPr marL="742950" lvl="1" indent="-285750">
              <a:buClr>
                <a:srgbClr val="FF0000"/>
              </a:buClr>
              <a:buFont typeface="Courier New" panose="02070309020205020404" pitchFamily="49" charset="0"/>
              <a:buChar char="o"/>
            </a:pPr>
            <a:r>
              <a:rPr lang="en-US" sz="1600" i="1" dirty="0"/>
              <a:t>  </a:t>
            </a:r>
            <a:r>
              <a:rPr lang="en-US" sz="1400" i="1" dirty="0"/>
              <a:t>Multichannel approaches can help resolve inconsistencies.</a:t>
            </a:r>
          </a:p>
        </p:txBody>
      </p:sp>
      <p:sp>
        <p:nvSpPr>
          <p:cNvPr id="15" name="TextBox 14"/>
          <p:cNvSpPr txBox="1"/>
          <p:nvPr/>
        </p:nvSpPr>
        <p:spPr>
          <a:xfrm>
            <a:off x="0" y="0"/>
            <a:ext cx="9144000" cy="923330"/>
          </a:xfrm>
          <a:prstGeom prst="rect">
            <a:avLst/>
          </a:prstGeom>
          <a:solidFill>
            <a:schemeClr val="tx2">
              <a:lumMod val="60000"/>
              <a:lumOff val="40000"/>
            </a:schemeClr>
          </a:solidFill>
        </p:spPr>
        <p:txBody>
          <a:bodyPr wrap="square" rtlCol="0">
            <a:spAutoFit/>
          </a:bodyPr>
          <a:lstStyle/>
          <a:p>
            <a:pPr algn="ctr"/>
            <a:r>
              <a:rPr lang="en-US" sz="5400" dirty="0">
                <a:solidFill>
                  <a:schemeClr val="bg1"/>
                </a:solidFill>
                <a:latin typeface="Monotype Corsiva" pitchFamily="66" charset="0"/>
              </a:rPr>
              <a:t>Where Are We Now…</a:t>
            </a:r>
          </a:p>
        </p:txBody>
      </p:sp>
      <p:sp>
        <p:nvSpPr>
          <p:cNvPr id="16" name="Rounded Rectangle 15"/>
          <p:cNvSpPr/>
          <p:nvPr/>
        </p:nvSpPr>
        <p:spPr>
          <a:xfrm>
            <a:off x="762000" y="3505201"/>
            <a:ext cx="7620000" cy="1295400"/>
          </a:xfrm>
          <a:prstGeom prst="round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828800" y="59893"/>
            <a:ext cx="5899776" cy="489469"/>
          </a:xfrm>
        </p:spPr>
        <p:txBody>
          <a:bodyPr>
            <a:noAutofit/>
          </a:bodyPr>
          <a:lstStyle/>
          <a:p>
            <a:pPr eaLnBrk="1" hangingPunct="1"/>
            <a:r>
              <a:rPr lang="en-US" altLang="en-US" sz="3200" dirty="0">
                <a:solidFill>
                  <a:srgbClr val="0000FF"/>
                </a:solidFill>
                <a:latin typeface="Monotype Corsiva" panose="03010101010201010101" pitchFamily="66" charset="0"/>
              </a:rPr>
              <a:t>Road Map to Baryon Spectroscopy </a:t>
            </a:r>
          </a:p>
        </p:txBody>
      </p:sp>
      <p:sp>
        <p:nvSpPr>
          <p:cNvPr id="20485" name="Text Box 4"/>
          <p:cNvSpPr txBox="1">
            <a:spLocks noChangeArrowheads="1"/>
          </p:cNvSpPr>
          <p:nvPr/>
        </p:nvSpPr>
        <p:spPr bwMode="auto">
          <a:xfrm>
            <a:off x="6435725" y="6613525"/>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0000"/>
                </a:solidFill>
                <a:latin typeface="Comic Sans MS" panose="030F0702030302020204" pitchFamily="66" charset="0"/>
              </a:defRPr>
            </a:lvl1pPr>
            <a:lvl2pPr marL="742950" indent="-285750" eaLnBrk="0" hangingPunct="0">
              <a:defRPr sz="2800">
                <a:solidFill>
                  <a:srgbClr val="FF0000"/>
                </a:solidFill>
                <a:latin typeface="Comic Sans MS" panose="030F0702030302020204" pitchFamily="66" charset="0"/>
              </a:defRPr>
            </a:lvl2pPr>
            <a:lvl3pPr marL="1143000" indent="-228600" eaLnBrk="0" hangingPunct="0">
              <a:defRPr sz="2800">
                <a:solidFill>
                  <a:srgbClr val="FF0000"/>
                </a:solidFill>
                <a:latin typeface="Comic Sans MS" panose="030F0702030302020204" pitchFamily="66" charset="0"/>
              </a:defRPr>
            </a:lvl3pPr>
            <a:lvl4pPr marL="1600200" indent="-228600" eaLnBrk="0" hangingPunct="0">
              <a:defRPr sz="2800">
                <a:solidFill>
                  <a:srgbClr val="FF0000"/>
                </a:solidFill>
                <a:latin typeface="Comic Sans MS" panose="030F0702030302020204" pitchFamily="66" charset="0"/>
              </a:defRPr>
            </a:lvl4pPr>
            <a:lvl5pPr marL="2057400" indent="-228600" eaLnBrk="0" hangingPunct="0">
              <a:defRPr sz="2800">
                <a:solidFill>
                  <a:srgbClr val="FF0000"/>
                </a:solidFill>
                <a:latin typeface="Comic Sans MS" panose="030F0702030302020204" pitchFamily="66" charset="0"/>
              </a:defRPr>
            </a:lvl5pPr>
            <a:lvl6pPr marL="2514600" indent="-228600" algn="ctr" eaLnBrk="0" fontAlgn="base" hangingPunct="0">
              <a:spcBef>
                <a:spcPct val="0"/>
              </a:spcBef>
              <a:spcAft>
                <a:spcPct val="0"/>
              </a:spcAft>
              <a:defRPr sz="2800">
                <a:solidFill>
                  <a:srgbClr val="FF0000"/>
                </a:solidFill>
                <a:latin typeface="Comic Sans MS" panose="030F0702030302020204" pitchFamily="66" charset="0"/>
              </a:defRPr>
            </a:lvl6pPr>
            <a:lvl7pPr marL="2971800" indent="-228600" algn="ctr" eaLnBrk="0" fontAlgn="base" hangingPunct="0">
              <a:spcBef>
                <a:spcPct val="0"/>
              </a:spcBef>
              <a:spcAft>
                <a:spcPct val="0"/>
              </a:spcAft>
              <a:defRPr sz="2800">
                <a:solidFill>
                  <a:srgbClr val="FF0000"/>
                </a:solidFill>
                <a:latin typeface="Comic Sans MS" panose="030F0702030302020204" pitchFamily="66" charset="0"/>
              </a:defRPr>
            </a:lvl7pPr>
            <a:lvl8pPr marL="3429000" indent="-228600" algn="ctr" eaLnBrk="0" fontAlgn="base" hangingPunct="0">
              <a:spcBef>
                <a:spcPct val="0"/>
              </a:spcBef>
              <a:spcAft>
                <a:spcPct val="0"/>
              </a:spcAft>
              <a:defRPr sz="2800">
                <a:solidFill>
                  <a:srgbClr val="FF0000"/>
                </a:solidFill>
                <a:latin typeface="Comic Sans MS" panose="030F0702030302020204" pitchFamily="66" charset="0"/>
              </a:defRPr>
            </a:lvl8pPr>
            <a:lvl9pPr marL="3886200" indent="-228600" algn="ctr" eaLnBrk="0" fontAlgn="base" hangingPunct="0">
              <a:spcBef>
                <a:spcPct val="0"/>
              </a:spcBef>
              <a:spcAft>
                <a:spcPct val="0"/>
              </a:spcAft>
              <a:defRPr sz="2800">
                <a:solidFill>
                  <a:srgbClr val="FF0000"/>
                </a:solidFill>
                <a:latin typeface="Comic Sans MS" panose="030F0702030302020204" pitchFamily="66" charset="0"/>
              </a:defRPr>
            </a:lvl9pPr>
          </a:lstStyle>
          <a:p>
            <a:pPr eaLnBrk="1" hangingPunct="1"/>
            <a:endParaRPr lang="en-US" altLang="en-US" sz="1000" dirty="0">
              <a:solidFill>
                <a:schemeClr val="tx1"/>
              </a:solidFill>
            </a:endParaRPr>
          </a:p>
        </p:txBody>
      </p:sp>
      <p:sp>
        <p:nvSpPr>
          <p:cNvPr id="6" name="Content Placeholder 5">
            <a:extLst>
              <a:ext uri="{FF2B5EF4-FFF2-40B4-BE49-F238E27FC236}">
                <a16:creationId xmlns:a16="http://schemas.microsoft.com/office/drawing/2014/main" id="{A3136982-33C3-4C32-8ED6-9A0B80623BA4}"/>
              </a:ext>
            </a:extLst>
          </p:cNvPr>
          <p:cNvSpPr>
            <a:spLocks noGrp="1"/>
          </p:cNvSpPr>
          <p:nvPr>
            <p:ph idx="1"/>
          </p:nvPr>
        </p:nvSpPr>
        <p:spPr>
          <a:xfrm>
            <a:off x="810697" y="1355773"/>
            <a:ext cx="1358014" cy="533399"/>
          </a:xfrm>
        </p:spPr>
        <p:txBody>
          <a:bodyPr>
            <a:normAutofit/>
          </a:bodyPr>
          <a:lstStyle/>
          <a:p>
            <a:pPr marL="0" indent="0">
              <a:buNone/>
            </a:pPr>
            <a:r>
              <a:rPr lang="en-US" sz="2800" dirty="0">
                <a:solidFill>
                  <a:srgbClr val="0000FF"/>
                </a:solidFill>
                <a:latin typeface="Monotype Corsiva" panose="03010101010201010101" pitchFamily="66" charset="0"/>
              </a:rPr>
              <a:t>Facility</a:t>
            </a:r>
          </a:p>
        </p:txBody>
      </p:sp>
      <p:sp>
        <p:nvSpPr>
          <p:cNvPr id="9" name="Rectangle 8">
            <a:extLst>
              <a:ext uri="{FF2B5EF4-FFF2-40B4-BE49-F238E27FC236}">
                <a16:creationId xmlns:a16="http://schemas.microsoft.com/office/drawing/2014/main" id="{BB0D4BBC-5542-4786-85C5-095B5018E864}"/>
              </a:ext>
            </a:extLst>
          </p:cNvPr>
          <p:cNvSpPr/>
          <p:nvPr/>
        </p:nvSpPr>
        <p:spPr>
          <a:xfrm>
            <a:off x="2203363" y="1318137"/>
            <a:ext cx="1657826" cy="523220"/>
          </a:xfrm>
          <a:prstGeom prst="rect">
            <a:avLst/>
          </a:prstGeom>
        </p:spPr>
        <p:txBody>
          <a:bodyPr wrap="none">
            <a:spAutoFit/>
          </a:bodyPr>
          <a:lstStyle/>
          <a:p>
            <a:r>
              <a:rPr lang="en-US" sz="2800" dirty="0">
                <a:solidFill>
                  <a:srgbClr val="0000FF"/>
                </a:solidFill>
                <a:latin typeface="Monotype Corsiva" panose="03010101010201010101" pitchFamily="66" charset="0"/>
              </a:rPr>
              <a:t>Experiment</a:t>
            </a:r>
          </a:p>
        </p:txBody>
      </p:sp>
      <p:sp>
        <p:nvSpPr>
          <p:cNvPr id="11" name="Rectangle 10">
            <a:extLst>
              <a:ext uri="{FF2B5EF4-FFF2-40B4-BE49-F238E27FC236}">
                <a16:creationId xmlns:a16="http://schemas.microsoft.com/office/drawing/2014/main" id="{37C6CD4B-500D-4C68-84C6-E1FBA864D806}"/>
              </a:ext>
            </a:extLst>
          </p:cNvPr>
          <p:cNvSpPr/>
          <p:nvPr/>
        </p:nvSpPr>
        <p:spPr>
          <a:xfrm>
            <a:off x="3525477" y="2826449"/>
            <a:ext cx="853119" cy="523220"/>
          </a:xfrm>
          <a:prstGeom prst="rect">
            <a:avLst/>
          </a:prstGeom>
        </p:spPr>
        <p:txBody>
          <a:bodyPr wrap="none">
            <a:spAutoFit/>
          </a:bodyPr>
          <a:lstStyle/>
          <a:p>
            <a:r>
              <a:rPr lang="en-US" sz="2800" dirty="0">
                <a:solidFill>
                  <a:srgbClr val="FF0000"/>
                </a:solidFill>
                <a:latin typeface="Monotype Corsiva" panose="03010101010201010101" pitchFamily="66" charset="0"/>
              </a:rPr>
              <a:t>Data</a:t>
            </a:r>
          </a:p>
        </p:txBody>
      </p:sp>
      <p:sp>
        <p:nvSpPr>
          <p:cNvPr id="12" name="Rectangle 11">
            <a:extLst>
              <a:ext uri="{FF2B5EF4-FFF2-40B4-BE49-F238E27FC236}">
                <a16:creationId xmlns:a16="http://schemas.microsoft.com/office/drawing/2014/main" id="{6F2BEC17-7127-4089-AC40-688D912C6FA1}"/>
              </a:ext>
            </a:extLst>
          </p:cNvPr>
          <p:cNvSpPr/>
          <p:nvPr/>
        </p:nvSpPr>
        <p:spPr>
          <a:xfrm>
            <a:off x="3482336" y="4352667"/>
            <a:ext cx="1430200" cy="461665"/>
          </a:xfrm>
          <a:prstGeom prst="rect">
            <a:avLst/>
          </a:prstGeom>
        </p:spPr>
        <p:txBody>
          <a:bodyPr wrap="none">
            <a:spAutoFit/>
          </a:bodyPr>
          <a:lstStyle/>
          <a:p>
            <a:r>
              <a:rPr lang="en-US" sz="2400" b="1" dirty="0">
                <a:solidFill>
                  <a:srgbClr val="33CC33"/>
                </a:solidFill>
                <a:latin typeface="Monotype Corsiva" panose="03010101010201010101" pitchFamily="66" charset="0"/>
              </a:rPr>
              <a:t>Amplitudes</a:t>
            </a:r>
          </a:p>
        </p:txBody>
      </p:sp>
      <p:sp>
        <p:nvSpPr>
          <p:cNvPr id="14" name="Arrow: Curved Down 13">
            <a:extLst>
              <a:ext uri="{FF2B5EF4-FFF2-40B4-BE49-F238E27FC236}">
                <a16:creationId xmlns:a16="http://schemas.microsoft.com/office/drawing/2014/main" id="{6D298A78-2427-4937-99CD-5028FE3F42A6}"/>
              </a:ext>
            </a:extLst>
          </p:cNvPr>
          <p:cNvSpPr/>
          <p:nvPr/>
        </p:nvSpPr>
        <p:spPr>
          <a:xfrm>
            <a:off x="1344705" y="954634"/>
            <a:ext cx="1752600" cy="457200"/>
          </a:xfrm>
          <a:prstGeom prst="curvedDownArrow">
            <a:avLst/>
          </a:prstGeom>
          <a:solidFill>
            <a:srgbClr val="819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19FFF"/>
              </a:solidFill>
              <a:highlight>
                <a:srgbClr val="00FFFF"/>
              </a:highlight>
            </a:endParaRPr>
          </a:p>
        </p:txBody>
      </p:sp>
      <p:sp>
        <p:nvSpPr>
          <p:cNvPr id="19" name="Arrow: Curved Down 18">
            <a:extLst>
              <a:ext uri="{FF2B5EF4-FFF2-40B4-BE49-F238E27FC236}">
                <a16:creationId xmlns:a16="http://schemas.microsoft.com/office/drawing/2014/main" id="{29EE0E1C-D5E2-456B-A7BC-F05C4D025FC5}"/>
              </a:ext>
            </a:extLst>
          </p:cNvPr>
          <p:cNvSpPr/>
          <p:nvPr/>
        </p:nvSpPr>
        <p:spPr>
          <a:xfrm rot="4358755">
            <a:off x="3564831" y="2011749"/>
            <a:ext cx="1627531" cy="503926"/>
          </a:xfrm>
          <a:prstGeom prst="curvedDownArrow">
            <a:avLst/>
          </a:prstGeom>
          <a:solidFill>
            <a:srgbClr val="819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Curved Down 19">
            <a:extLst>
              <a:ext uri="{FF2B5EF4-FFF2-40B4-BE49-F238E27FC236}">
                <a16:creationId xmlns:a16="http://schemas.microsoft.com/office/drawing/2014/main" id="{13E78601-3E69-466F-B2B6-FA6DCADB011E}"/>
              </a:ext>
            </a:extLst>
          </p:cNvPr>
          <p:cNvSpPr/>
          <p:nvPr/>
        </p:nvSpPr>
        <p:spPr>
          <a:xfrm rot="3483165">
            <a:off x="4322654" y="3540518"/>
            <a:ext cx="1752600" cy="457200"/>
          </a:xfrm>
          <a:prstGeom prst="curvedDownArrow">
            <a:avLst/>
          </a:prstGeom>
          <a:solidFill>
            <a:srgbClr val="819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Curved Down 20">
            <a:extLst>
              <a:ext uri="{FF2B5EF4-FFF2-40B4-BE49-F238E27FC236}">
                <a16:creationId xmlns:a16="http://schemas.microsoft.com/office/drawing/2014/main" id="{94D9CF55-4A35-4862-8B8F-A7E132CCDA14}"/>
              </a:ext>
            </a:extLst>
          </p:cNvPr>
          <p:cNvSpPr/>
          <p:nvPr/>
        </p:nvSpPr>
        <p:spPr>
          <a:xfrm rot="1363584">
            <a:off x="5685608" y="4587671"/>
            <a:ext cx="1855465" cy="390630"/>
          </a:xfrm>
          <a:prstGeom prst="curvedDownArrow">
            <a:avLst/>
          </a:prstGeom>
          <a:solidFill>
            <a:srgbClr val="819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hallb">
            <a:extLst>
              <a:ext uri="{FF2B5EF4-FFF2-40B4-BE49-F238E27FC236}">
                <a16:creationId xmlns:a16="http://schemas.microsoft.com/office/drawing/2014/main" id="{32269B28-6FBE-4F57-9E0F-0DC82B62C363}"/>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50000"/>
                    </a14:imgEffect>
                    <a14:imgEffect>
                      <a14:colorTemperature colorTemp="53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2547190" y="1782513"/>
            <a:ext cx="1219662" cy="111648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7C0AC843-EAC8-4128-9219-D4B20702CC17}"/>
              </a:ext>
            </a:extLst>
          </p:cNvPr>
          <p:cNvPicPr>
            <a:picLocks noChangeAspect="1"/>
          </p:cNvPicPr>
          <p:nvPr/>
        </p:nvPicPr>
        <p:blipFill>
          <a:blip r:embed="rId4" cstate="print">
            <a:duotone>
              <a:schemeClr val="accent1">
                <a:shade val="45000"/>
                <a:satMod val="135000"/>
              </a:schemeClr>
              <a:prstClr val="white"/>
            </a:duotone>
            <a:alphaModFix/>
            <a:extLst>
              <a:ext uri="{BEBA8EAE-BF5A-486C-A8C5-ECC9F3942E4B}">
                <a14:imgProps xmlns:a14="http://schemas.microsoft.com/office/drawing/2010/main">
                  <a14:imgLayer r:embed="rId5">
                    <a14:imgEffect>
                      <a14:sharpenSoften amount="50000"/>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505642" y="3525112"/>
            <a:ext cx="1410270" cy="834059"/>
          </a:xfrm>
          <a:prstGeom prst="rect">
            <a:avLst/>
          </a:prstGeom>
          <a:ln>
            <a:noFill/>
          </a:ln>
          <a:effectLst>
            <a:outerShdw blurRad="107950" dist="12700" dir="5400000" algn="ctr">
              <a:srgbClr val="000000"/>
            </a:outerShdw>
          </a:effectLst>
        </p:spPr>
      </p:pic>
      <p:pic>
        <p:nvPicPr>
          <p:cNvPr id="24" name="Picture 23">
            <a:extLst>
              <a:ext uri="{FF2B5EF4-FFF2-40B4-BE49-F238E27FC236}">
                <a16:creationId xmlns:a16="http://schemas.microsoft.com/office/drawing/2014/main" id="{060A7EE1-FF22-4DA3-A975-041B9DB7780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09625" y="1841357"/>
            <a:ext cx="1352840" cy="97468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6" name="Picture 25">
            <a:extLst>
              <a:ext uri="{FF2B5EF4-FFF2-40B4-BE49-F238E27FC236}">
                <a16:creationId xmlns:a16="http://schemas.microsoft.com/office/drawing/2014/main" id="{94ADDBB6-147F-46E7-9A62-F44292A23440}"/>
              </a:ext>
            </a:extLst>
          </p:cNvPr>
          <p:cNvPicPr>
            <a:picLocks noChangeAspect="1"/>
          </p:cNvPicPr>
          <p:nvPr/>
        </p:nvPicPr>
        <p:blipFill>
          <a:blip r:embed="rId8" cstate="print">
            <a:duotone>
              <a:schemeClr val="accent1">
                <a:shade val="45000"/>
                <a:satMod val="135000"/>
              </a:schemeClr>
              <a:prstClr val="white"/>
            </a:duotone>
            <a:alphaModFix/>
            <a:extLst>
              <a:ext uri="{BEBA8EAE-BF5A-486C-A8C5-ECC9F3942E4B}">
                <a14:imgProps xmlns:a14="http://schemas.microsoft.com/office/drawing/2010/main">
                  <a14:imgLayer r:embed="rId9">
                    <a14:imgEffect>
                      <a14:artisticPhotocopy/>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96400" y="4798913"/>
            <a:ext cx="1230930" cy="823091"/>
          </a:xfrm>
          <a:prstGeom prst="rect">
            <a:avLst/>
          </a:prstGeom>
          <a:ln>
            <a:noFill/>
          </a:ln>
          <a:effectLst>
            <a:outerShdw blurRad="107950" dist="12700" dir="5400000" algn="ctr">
              <a:srgbClr val="000000"/>
            </a:outerShdw>
          </a:effectLst>
        </p:spPr>
      </p:pic>
      <p:pic>
        <p:nvPicPr>
          <p:cNvPr id="28" name="Picture 27">
            <a:extLst>
              <a:ext uri="{FF2B5EF4-FFF2-40B4-BE49-F238E27FC236}">
                <a16:creationId xmlns:a16="http://schemas.microsoft.com/office/drawing/2014/main" id="{0BF32110-28EA-4688-92D7-4F49253FB0C8}"/>
              </a:ext>
            </a:extLst>
          </p:cNvPr>
          <p:cNvPicPr>
            <a:picLocks noChangeAspect="1"/>
          </p:cNvPicPr>
          <p:nvPr/>
        </p:nvPicPr>
        <p:blipFill>
          <a:blip r:embed="rId10" cstate="print">
            <a:duotone>
              <a:schemeClr val="accent6">
                <a:shade val="45000"/>
                <a:satMod val="135000"/>
              </a:schemeClr>
              <a:prstClr val="white"/>
            </a:duotone>
            <a:alphaModFix/>
            <a:extLst>
              <a:ext uri="{BEBA8EAE-BF5A-486C-A8C5-ECC9F3942E4B}">
                <a14:imgProps xmlns:a14="http://schemas.microsoft.com/office/drawing/2010/main">
                  <a14:imgLayer r:embed="rId11">
                    <a14:imgEffect>
                      <a14:artisticPhotocopy/>
                    </a14:imgEffect>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07984" y="4785089"/>
            <a:ext cx="1214696" cy="823092"/>
          </a:xfrm>
          <a:prstGeom prst="rect">
            <a:avLst/>
          </a:prstGeom>
          <a:ln>
            <a:noFill/>
          </a:ln>
          <a:effectLst>
            <a:outerShdw blurRad="107950" dist="12700" dir="5400000" algn="ctr">
              <a:srgbClr val="000000"/>
            </a:outerShdw>
          </a:effectLst>
        </p:spPr>
      </p:pic>
      <p:pic>
        <p:nvPicPr>
          <p:cNvPr id="31" name="Picture 30">
            <a:extLst>
              <a:ext uri="{FF2B5EF4-FFF2-40B4-BE49-F238E27FC236}">
                <a16:creationId xmlns:a16="http://schemas.microsoft.com/office/drawing/2014/main" id="{27120396-8562-4310-8370-77DCE2734008}"/>
              </a:ext>
            </a:extLst>
          </p:cNvPr>
          <p:cNvPicPr>
            <a:picLocks noChangeAspect="1"/>
          </p:cNvPicPr>
          <p:nvPr/>
        </p:nvPicPr>
        <p:blipFill>
          <a:blip r:embed="rId12">
            <a:alphaModFix/>
            <a:extLst>
              <a:ext uri="{BEBA8EAE-BF5A-486C-A8C5-ECC9F3942E4B}">
                <a14:imgProps xmlns:a14="http://schemas.microsoft.com/office/drawing/2010/main">
                  <a14:imgLayer r:embed="rId13">
                    <a14:imgEffect>
                      <a14:sharpenSoften amount="50000"/>
                    </a14:imgEffect>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66962" y="3277845"/>
            <a:ext cx="2726158" cy="1020032"/>
          </a:xfrm>
          <a:prstGeom prst="rect">
            <a:avLst/>
          </a:prstGeom>
          <a:ln>
            <a:noFill/>
          </a:ln>
          <a:effectLst>
            <a:outerShdw blurRad="107950" dist="12700" dir="5400000" algn="ctr">
              <a:srgbClr val="000000"/>
            </a:outerShdw>
          </a:effectLst>
        </p:spPr>
      </p:pic>
      <p:sp>
        <p:nvSpPr>
          <p:cNvPr id="32" name="Arrow: Up 31">
            <a:extLst>
              <a:ext uri="{FF2B5EF4-FFF2-40B4-BE49-F238E27FC236}">
                <a16:creationId xmlns:a16="http://schemas.microsoft.com/office/drawing/2014/main" id="{E405E84D-A806-4DCB-8FF4-424A7EF84EB7}"/>
              </a:ext>
            </a:extLst>
          </p:cNvPr>
          <p:cNvSpPr/>
          <p:nvPr/>
        </p:nvSpPr>
        <p:spPr>
          <a:xfrm>
            <a:off x="7660961" y="4504592"/>
            <a:ext cx="215804" cy="859414"/>
          </a:xfrm>
          <a:prstGeom prst="upArrow">
            <a:avLst/>
          </a:prstGeom>
          <a:solidFill>
            <a:srgbClr val="819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84D7D32-FA4B-4EA2-B45C-92D9A38EFC91}"/>
              </a:ext>
            </a:extLst>
          </p:cNvPr>
          <p:cNvSpPr txBox="1"/>
          <p:nvPr/>
        </p:nvSpPr>
        <p:spPr>
          <a:xfrm>
            <a:off x="5423778" y="3507508"/>
            <a:ext cx="813043" cy="461665"/>
          </a:xfrm>
          <a:prstGeom prst="rect">
            <a:avLst/>
          </a:prstGeom>
          <a:noFill/>
        </p:spPr>
        <p:txBody>
          <a:bodyPr wrap="none" rtlCol="0">
            <a:spAutoFit/>
          </a:bodyPr>
          <a:lstStyle/>
          <a:p>
            <a:r>
              <a:rPr lang="en-US" sz="2400" dirty="0">
                <a:latin typeface="Monotype Corsiva" panose="03010101010201010101" pitchFamily="66" charset="0"/>
              </a:rPr>
              <a:t>PWA</a:t>
            </a:r>
          </a:p>
        </p:txBody>
      </p:sp>
      <p:sp>
        <p:nvSpPr>
          <p:cNvPr id="35" name="TextBox 34">
            <a:extLst>
              <a:ext uri="{FF2B5EF4-FFF2-40B4-BE49-F238E27FC236}">
                <a16:creationId xmlns:a16="http://schemas.microsoft.com/office/drawing/2014/main" id="{1983DAD1-23FA-4BA7-9271-B675C036F05F}"/>
              </a:ext>
            </a:extLst>
          </p:cNvPr>
          <p:cNvSpPr txBox="1"/>
          <p:nvPr/>
        </p:nvSpPr>
        <p:spPr>
          <a:xfrm>
            <a:off x="4793120" y="786968"/>
            <a:ext cx="3665080" cy="400110"/>
          </a:xfrm>
          <a:prstGeom prst="rect">
            <a:avLst/>
          </a:prstGeom>
          <a:noFill/>
          <a:effectLst>
            <a:outerShdw blurRad="50800" dist="38100" dir="2700000" algn="tl" rotWithShape="0">
              <a:prstClr val="black">
                <a:alpha val="40000"/>
              </a:prstClr>
            </a:outerShdw>
          </a:effectLst>
        </p:spPr>
        <p:txBody>
          <a:bodyPr wrap="square">
            <a:spAutoFit/>
          </a:bodyPr>
          <a:lstStyle/>
          <a:p>
            <a:r>
              <a:rPr lang="en-US" b="1" dirty="0">
                <a:solidFill>
                  <a:srgbClr val="FF0000"/>
                </a:solidFill>
                <a:latin typeface="Symbol" pitchFamily="18" charset="2"/>
              </a:rPr>
              <a:t>· </a:t>
            </a:r>
            <a:r>
              <a:rPr lang="en-US" sz="2000" i="1" dirty="0">
                <a:solidFill>
                  <a:srgbClr val="0000FF"/>
                </a:solidFill>
                <a:highlight>
                  <a:srgbClr val="FFE38B"/>
                </a:highlight>
                <a:latin typeface="Times New Roman" panose="02020603050405020304" pitchFamily="18" charset="0"/>
                <a:cs typeface="Times New Roman" panose="02020603050405020304" pitchFamily="18" charset="0"/>
              </a:rPr>
              <a:t>That is not hunting for bumps!</a:t>
            </a:r>
          </a:p>
        </p:txBody>
      </p:sp>
      <p:pic>
        <p:nvPicPr>
          <p:cNvPr id="37" name="Picture 36">
            <a:extLst>
              <a:ext uri="{FF2B5EF4-FFF2-40B4-BE49-F238E27FC236}">
                <a16:creationId xmlns:a16="http://schemas.microsoft.com/office/drawing/2014/main" id="{16F35642-0BB3-4459-B829-38643807BFA7}"/>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Layer>
                </a14:imgProps>
              </a:ext>
            </a:extLst>
          </a:blip>
          <a:stretch>
            <a:fillRect/>
          </a:stretch>
        </p:blipFill>
        <p:spPr>
          <a:xfrm>
            <a:off x="7927315" y="4712445"/>
            <a:ext cx="988597" cy="48946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3" name="TextBox 32">
            <a:extLst>
              <a:ext uri="{FF2B5EF4-FFF2-40B4-BE49-F238E27FC236}">
                <a16:creationId xmlns:a16="http://schemas.microsoft.com/office/drawing/2014/main" id="{9BCAC72E-924D-47CC-BD06-54B8EF2AC652}"/>
              </a:ext>
            </a:extLst>
          </p:cNvPr>
          <p:cNvSpPr txBox="1"/>
          <p:nvPr/>
        </p:nvSpPr>
        <p:spPr>
          <a:xfrm>
            <a:off x="6344885" y="4148476"/>
            <a:ext cx="935707" cy="461665"/>
          </a:xfrm>
          <a:prstGeom prst="rect">
            <a:avLst/>
          </a:prstGeom>
          <a:noFill/>
        </p:spPr>
        <p:txBody>
          <a:bodyPr wrap="square">
            <a:spAutoFit/>
          </a:bodyPr>
          <a:lstStyle/>
          <a:p>
            <a:r>
              <a:rPr lang="en-US" sz="2400" dirty="0">
                <a:latin typeface="Monotype Corsiva" panose="03010101010201010101" pitchFamily="66" charset="0"/>
              </a:rPr>
              <a:t>PWA</a:t>
            </a:r>
          </a:p>
        </p:txBody>
      </p:sp>
      <p:sp>
        <p:nvSpPr>
          <p:cNvPr id="39" name="Arrow: Up 38">
            <a:extLst>
              <a:ext uri="{FF2B5EF4-FFF2-40B4-BE49-F238E27FC236}">
                <a16:creationId xmlns:a16="http://schemas.microsoft.com/office/drawing/2014/main" id="{73D539CC-AEF4-47D8-95CE-EBC8C08477F3}"/>
              </a:ext>
            </a:extLst>
          </p:cNvPr>
          <p:cNvSpPr/>
          <p:nvPr/>
        </p:nvSpPr>
        <p:spPr>
          <a:xfrm rot="19850937">
            <a:off x="7789452" y="2538162"/>
            <a:ext cx="215804" cy="859414"/>
          </a:xfrm>
          <a:prstGeom prst="upArrow">
            <a:avLst/>
          </a:prstGeom>
          <a:solidFill>
            <a:srgbClr val="819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Up 39">
            <a:extLst>
              <a:ext uri="{FF2B5EF4-FFF2-40B4-BE49-F238E27FC236}">
                <a16:creationId xmlns:a16="http://schemas.microsoft.com/office/drawing/2014/main" id="{B41F4DF0-F86D-4ED9-B081-E84A35184E14}"/>
              </a:ext>
            </a:extLst>
          </p:cNvPr>
          <p:cNvSpPr/>
          <p:nvPr/>
        </p:nvSpPr>
        <p:spPr>
          <a:xfrm rot="871190">
            <a:off x="8231525" y="2527197"/>
            <a:ext cx="198840" cy="811724"/>
          </a:xfrm>
          <a:prstGeom prst="upArrow">
            <a:avLst/>
          </a:prstGeom>
          <a:solidFill>
            <a:srgbClr val="819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AAF936A-7114-47AB-A5B3-A4DA57CDD5D8}"/>
              </a:ext>
            </a:extLst>
          </p:cNvPr>
          <p:cNvSpPr txBox="1"/>
          <p:nvPr/>
        </p:nvSpPr>
        <p:spPr>
          <a:xfrm>
            <a:off x="7296451" y="2151633"/>
            <a:ext cx="651140" cy="400110"/>
          </a:xfrm>
          <a:prstGeom prst="rect">
            <a:avLst/>
          </a:prstGeom>
          <a:noFill/>
        </p:spPr>
        <p:txBody>
          <a:bodyPr wrap="none" rtlCol="0">
            <a:spAutoFit/>
          </a:bodyPr>
          <a:lstStyle/>
          <a:p>
            <a:r>
              <a:rPr lang="en-US" sz="2000" dirty="0">
                <a:solidFill>
                  <a:srgbClr val="CC00FF"/>
                </a:solidFill>
                <a:latin typeface="Monotype Corsiva" panose="03010101010201010101" pitchFamily="66" charset="0"/>
              </a:rPr>
              <a:t>QCD</a:t>
            </a:r>
          </a:p>
        </p:txBody>
      </p:sp>
      <p:sp>
        <p:nvSpPr>
          <p:cNvPr id="41" name="TextBox 40">
            <a:extLst>
              <a:ext uri="{FF2B5EF4-FFF2-40B4-BE49-F238E27FC236}">
                <a16:creationId xmlns:a16="http://schemas.microsoft.com/office/drawing/2014/main" id="{D8B01597-1189-44E0-9208-B94F1D7BE866}"/>
              </a:ext>
            </a:extLst>
          </p:cNvPr>
          <p:cNvSpPr txBox="1"/>
          <p:nvPr/>
        </p:nvSpPr>
        <p:spPr>
          <a:xfrm>
            <a:off x="8055521" y="2142175"/>
            <a:ext cx="880667" cy="400110"/>
          </a:xfrm>
          <a:prstGeom prst="rect">
            <a:avLst/>
          </a:prstGeom>
          <a:noFill/>
        </p:spPr>
        <p:txBody>
          <a:bodyPr wrap="square">
            <a:spAutoFit/>
          </a:bodyPr>
          <a:lstStyle/>
          <a:p>
            <a:r>
              <a:rPr lang="en-US" sz="2000" dirty="0">
                <a:solidFill>
                  <a:srgbClr val="00B0F0"/>
                </a:solidFill>
                <a:latin typeface="Monotype Corsiva" panose="03010101010201010101" pitchFamily="66" charset="0"/>
              </a:rPr>
              <a:t>LQCD</a:t>
            </a:r>
          </a:p>
        </p:txBody>
      </p:sp>
      <p:pic>
        <p:nvPicPr>
          <p:cNvPr id="18" name="Picture 17">
            <a:extLst>
              <a:ext uri="{FF2B5EF4-FFF2-40B4-BE49-F238E27FC236}">
                <a16:creationId xmlns:a16="http://schemas.microsoft.com/office/drawing/2014/main" id="{491E3357-0BE5-9EF7-39B8-625C9C1A00E7}"/>
              </a:ext>
            </a:extLst>
          </p:cNvPr>
          <p:cNvPicPr>
            <a:picLocks noChangeAspect="1"/>
          </p:cNvPicPr>
          <p:nvPr/>
        </p:nvPicPr>
        <p:blipFill>
          <a:blip r:embed="rId16"/>
          <a:stretch>
            <a:fillRect/>
          </a:stretch>
        </p:blipFill>
        <p:spPr>
          <a:xfrm>
            <a:off x="6942860" y="3502804"/>
            <a:ext cx="486597" cy="281841"/>
          </a:xfrm>
          <a:prstGeom prst="rect">
            <a:avLst/>
          </a:prstGeom>
        </p:spPr>
      </p:pic>
      <p:pic>
        <p:nvPicPr>
          <p:cNvPr id="25" name="Picture 24">
            <a:extLst>
              <a:ext uri="{FF2B5EF4-FFF2-40B4-BE49-F238E27FC236}">
                <a16:creationId xmlns:a16="http://schemas.microsoft.com/office/drawing/2014/main" id="{01846635-C365-2B61-8025-57D73030A711}"/>
              </a:ext>
            </a:extLst>
          </p:cNvPr>
          <p:cNvPicPr>
            <a:picLocks noChangeAspect="1"/>
          </p:cNvPicPr>
          <p:nvPr/>
        </p:nvPicPr>
        <p:blipFill>
          <a:blip r:embed="rId17">
            <a:alphaModFix/>
          </a:blip>
          <a:stretch>
            <a:fillRect/>
          </a:stretch>
        </p:blipFill>
        <p:spPr>
          <a:xfrm>
            <a:off x="6817295" y="5334457"/>
            <a:ext cx="1439427" cy="1219313"/>
          </a:xfrm>
          <a:prstGeom prst="rect">
            <a:avLst/>
          </a:prstGeom>
        </p:spPr>
      </p:pic>
      <p:sp>
        <p:nvSpPr>
          <p:cNvPr id="13" name="Rectangle 12">
            <a:extLst>
              <a:ext uri="{FF2B5EF4-FFF2-40B4-BE49-F238E27FC236}">
                <a16:creationId xmlns:a16="http://schemas.microsoft.com/office/drawing/2014/main" id="{CD126A9F-317F-4426-A5AE-15C3A8971156}"/>
              </a:ext>
            </a:extLst>
          </p:cNvPr>
          <p:cNvSpPr/>
          <p:nvPr/>
        </p:nvSpPr>
        <p:spPr>
          <a:xfrm>
            <a:off x="7564566" y="5393555"/>
            <a:ext cx="1412566" cy="461665"/>
          </a:xfrm>
          <a:prstGeom prst="rect">
            <a:avLst/>
          </a:prstGeom>
        </p:spPr>
        <p:txBody>
          <a:bodyPr wrap="none">
            <a:spAutoFit/>
          </a:bodyPr>
          <a:lstStyle/>
          <a:p>
            <a:r>
              <a:rPr lang="en-US" sz="2400" dirty="0">
                <a:solidFill>
                  <a:srgbClr val="CC00CC"/>
                </a:solidFill>
                <a:latin typeface="Monotype Corsiva" panose="03010101010201010101" pitchFamily="66" charset="0"/>
              </a:rPr>
              <a:t>Resonances</a:t>
            </a:r>
          </a:p>
        </p:txBody>
      </p:sp>
    </p:spTree>
    <p:extLst>
      <p:ext uri="{BB962C8B-B14F-4D97-AF65-F5344CB8AC3E}">
        <p14:creationId xmlns:p14="http://schemas.microsoft.com/office/powerpoint/2010/main" val="309258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90458-747F-6276-504D-09935F96C75D}"/>
            </a:ext>
          </a:extLst>
        </p:cNvPr>
        <p:cNvGrpSpPr/>
        <p:nvPr/>
      </p:nvGrpSpPr>
      <p:grpSpPr>
        <a:xfrm>
          <a:off x="0" y="0"/>
          <a:ext cx="0" cy="0"/>
          <a:chOff x="0" y="0"/>
          <a:chExt cx="0" cy="0"/>
        </a:xfrm>
      </p:grpSpPr>
      <p:sp>
        <p:nvSpPr>
          <p:cNvPr id="40" name="Rectangle 39">
            <a:extLst>
              <a:ext uri="{FF2B5EF4-FFF2-40B4-BE49-F238E27FC236}">
                <a16:creationId xmlns:a16="http://schemas.microsoft.com/office/drawing/2014/main" id="{93D28DBD-7196-090C-C48C-AC000B7818CB}"/>
              </a:ext>
            </a:extLst>
          </p:cNvPr>
          <p:cNvSpPr/>
          <p:nvPr/>
        </p:nvSpPr>
        <p:spPr>
          <a:xfrm>
            <a:off x="2823151" y="1147158"/>
            <a:ext cx="3051030" cy="253916"/>
          </a:xfrm>
          <a:prstGeom prst="rect">
            <a:avLst/>
          </a:prstGeom>
          <a:solidFill>
            <a:schemeClr val="bg1"/>
          </a:solidFill>
        </p:spPr>
        <p:txBody>
          <a:bodyPr wrap="square">
            <a:spAutoFit/>
          </a:bodyPr>
          <a:lstStyle/>
          <a:p>
            <a:pPr algn="r"/>
            <a:r>
              <a:rPr lang="en-US" sz="1050" dirty="0">
                <a:highlight>
                  <a:srgbClr val="FFFF00"/>
                </a:highlight>
                <a:latin typeface="Times New Roman" panose="02020603050405020304" pitchFamily="18" charset="0"/>
                <a:cs typeface="Times New Roman" panose="02020603050405020304" pitchFamily="18" charset="0"/>
              </a:rPr>
              <a:t>S. Navas </a:t>
            </a:r>
            <a:r>
              <a:rPr lang="en-US" sz="1050" i="1" dirty="0">
                <a:highlight>
                  <a:srgbClr val="FFFF00"/>
                </a:highlight>
                <a:latin typeface="Times New Roman" panose="02020603050405020304" pitchFamily="18" charset="0"/>
                <a:cs typeface="Times New Roman" panose="02020603050405020304" pitchFamily="18" charset="0"/>
              </a:rPr>
              <a:t>et al, </a:t>
            </a:r>
            <a:r>
              <a:rPr lang="en-US" sz="1050" dirty="0">
                <a:highlight>
                  <a:srgbClr val="FFFF00"/>
                </a:highlight>
                <a:latin typeface="Times New Roman" panose="02020603050405020304" pitchFamily="18" charset="0"/>
                <a:cs typeface="Times New Roman" panose="02020603050405020304" pitchFamily="18" charset="0"/>
              </a:rPr>
              <a:t>Phys Rev D </a:t>
            </a:r>
            <a:r>
              <a:rPr lang="en-US" sz="1050" b="1" dirty="0">
                <a:highlight>
                  <a:srgbClr val="FFFF00"/>
                </a:highlight>
                <a:latin typeface="Times New Roman" panose="02020603050405020304" pitchFamily="18" charset="0"/>
                <a:cs typeface="Times New Roman" panose="02020603050405020304" pitchFamily="18" charset="0"/>
              </a:rPr>
              <a:t>110</a:t>
            </a:r>
            <a:r>
              <a:rPr lang="en-US" sz="1050" dirty="0">
                <a:highlight>
                  <a:srgbClr val="FFFF00"/>
                </a:highlight>
                <a:latin typeface="Times New Roman" panose="02020603050405020304" pitchFamily="18" charset="0"/>
                <a:cs typeface="Times New Roman" panose="02020603050405020304" pitchFamily="18" charset="0"/>
              </a:rPr>
              <a:t>, 030001 (</a:t>
            </a:r>
            <a:r>
              <a:rPr lang="en-US" sz="1050" b="1" dirty="0">
                <a:solidFill>
                  <a:srgbClr val="FF0000"/>
                </a:solidFill>
                <a:highlight>
                  <a:srgbClr val="FFFF00"/>
                </a:highlight>
                <a:latin typeface="Times New Roman" panose="02020603050405020304" pitchFamily="18" charset="0"/>
                <a:cs typeface="Times New Roman" panose="02020603050405020304" pitchFamily="18" charset="0"/>
              </a:rPr>
              <a:t>2024</a:t>
            </a:r>
            <a:r>
              <a:rPr lang="en-US" sz="1050" dirty="0">
                <a:highlight>
                  <a:srgbClr val="FFFF00"/>
                </a:highlight>
                <a:latin typeface="Times New Roman" panose="02020603050405020304" pitchFamily="18" charset="0"/>
                <a:cs typeface="Times New Roman" panose="02020603050405020304" pitchFamily="18" charset="0"/>
              </a:rPr>
              <a:t>)</a:t>
            </a:r>
          </a:p>
        </p:txBody>
      </p:sp>
      <p:sp>
        <p:nvSpPr>
          <p:cNvPr id="4100" name="Rectangle 2">
            <a:extLst>
              <a:ext uri="{FF2B5EF4-FFF2-40B4-BE49-F238E27FC236}">
                <a16:creationId xmlns:a16="http://schemas.microsoft.com/office/drawing/2014/main" id="{29F4EF62-143B-5CD5-A8EA-41F4AB21CA02}"/>
              </a:ext>
            </a:extLst>
          </p:cNvPr>
          <p:cNvSpPr>
            <a:spLocks noGrp="1" noChangeArrowheads="1"/>
          </p:cNvSpPr>
          <p:nvPr>
            <p:ph type="title" idx="4294967295"/>
          </p:nvPr>
        </p:nvSpPr>
        <p:spPr>
          <a:xfrm>
            <a:off x="914400" y="0"/>
            <a:ext cx="4191000" cy="513045"/>
          </a:xfrm>
          <a:solidFill>
            <a:schemeClr val="bg1"/>
          </a:solidFill>
        </p:spPr>
        <p:txBody>
          <a:bodyPr>
            <a:noAutofit/>
          </a:bodyPr>
          <a:lstStyle/>
          <a:p>
            <a:pPr algn="l"/>
            <a:r>
              <a:rPr lang="en-US" sz="3200" dirty="0">
                <a:solidFill>
                  <a:srgbClr val="0000FF"/>
                </a:solidFill>
                <a:latin typeface="Monotype Corsiva" pitchFamily="66" charset="0"/>
              </a:rPr>
              <a:t>Baryon Sector @ PDG2025 </a:t>
            </a:r>
            <a:endParaRPr lang="en-US" sz="3200" dirty="0">
              <a:solidFill>
                <a:srgbClr val="0000FF"/>
              </a:solidFill>
              <a:latin typeface="+mn-lt"/>
            </a:endParaRPr>
          </a:p>
        </p:txBody>
      </p:sp>
      <p:sp>
        <p:nvSpPr>
          <p:cNvPr id="4102" name="Text Box 4">
            <a:extLst>
              <a:ext uri="{FF2B5EF4-FFF2-40B4-BE49-F238E27FC236}">
                <a16:creationId xmlns:a16="http://schemas.microsoft.com/office/drawing/2014/main" id="{FB1DCC05-7D6B-FA1E-E642-9AEA1F99F053}"/>
              </a:ext>
            </a:extLst>
          </p:cNvPr>
          <p:cNvSpPr txBox="1">
            <a:spLocks noChangeArrowheads="1"/>
          </p:cNvSpPr>
          <p:nvPr/>
        </p:nvSpPr>
        <p:spPr bwMode="auto">
          <a:xfrm>
            <a:off x="1050925" y="4187825"/>
            <a:ext cx="184150" cy="519113"/>
          </a:xfrm>
          <a:prstGeom prst="rect">
            <a:avLst/>
          </a:prstGeom>
          <a:noFill/>
          <a:ln w="9525">
            <a:noFill/>
            <a:miter lim="800000"/>
            <a:headEnd/>
            <a:tailEnd/>
          </a:ln>
        </p:spPr>
        <p:txBody>
          <a:bodyPr wrap="none">
            <a:spAutoFit/>
          </a:bodyPr>
          <a:lstStyle/>
          <a:p>
            <a:endParaRPr lang="en-US" dirty="0"/>
          </a:p>
        </p:txBody>
      </p:sp>
      <p:sp>
        <p:nvSpPr>
          <p:cNvPr id="4104" name="Text Box 8">
            <a:extLst>
              <a:ext uri="{FF2B5EF4-FFF2-40B4-BE49-F238E27FC236}">
                <a16:creationId xmlns:a16="http://schemas.microsoft.com/office/drawing/2014/main" id="{F4EAE774-BFE6-85CB-89EE-DE472A89CA7E}"/>
              </a:ext>
            </a:extLst>
          </p:cNvPr>
          <p:cNvSpPr txBox="1">
            <a:spLocks noChangeArrowheads="1"/>
          </p:cNvSpPr>
          <p:nvPr/>
        </p:nvSpPr>
        <p:spPr bwMode="auto">
          <a:xfrm>
            <a:off x="1355725" y="1216025"/>
            <a:ext cx="184150" cy="519113"/>
          </a:xfrm>
          <a:prstGeom prst="rect">
            <a:avLst/>
          </a:prstGeom>
          <a:noFill/>
          <a:ln w="9525">
            <a:noFill/>
            <a:miter lim="800000"/>
            <a:headEnd/>
            <a:tailEnd/>
          </a:ln>
        </p:spPr>
        <p:txBody>
          <a:bodyPr wrap="none">
            <a:spAutoFit/>
          </a:bodyPr>
          <a:lstStyle/>
          <a:p>
            <a:endParaRPr lang="en-US" dirty="0"/>
          </a:p>
        </p:txBody>
      </p:sp>
      <p:sp>
        <p:nvSpPr>
          <p:cNvPr id="4105" name="Text Box 11">
            <a:extLst>
              <a:ext uri="{FF2B5EF4-FFF2-40B4-BE49-F238E27FC236}">
                <a16:creationId xmlns:a16="http://schemas.microsoft.com/office/drawing/2014/main" id="{59161023-5813-E4B6-2A31-18460238F234}"/>
              </a:ext>
            </a:extLst>
          </p:cNvPr>
          <p:cNvSpPr txBox="1">
            <a:spLocks noChangeArrowheads="1"/>
          </p:cNvSpPr>
          <p:nvPr/>
        </p:nvSpPr>
        <p:spPr bwMode="auto">
          <a:xfrm>
            <a:off x="2879725" y="2282825"/>
            <a:ext cx="184150" cy="519113"/>
          </a:xfrm>
          <a:prstGeom prst="rect">
            <a:avLst/>
          </a:prstGeom>
          <a:noFill/>
          <a:ln w="9525">
            <a:noFill/>
            <a:miter lim="800000"/>
            <a:headEnd/>
            <a:tailEnd/>
          </a:ln>
        </p:spPr>
        <p:txBody>
          <a:bodyPr wrap="none">
            <a:spAutoFit/>
          </a:bodyPr>
          <a:lstStyle/>
          <a:p>
            <a:endParaRPr lang="en-US" dirty="0"/>
          </a:p>
        </p:txBody>
      </p:sp>
      <p:sp>
        <p:nvSpPr>
          <p:cNvPr id="4107" name="TextBox 11">
            <a:extLst>
              <a:ext uri="{FF2B5EF4-FFF2-40B4-BE49-F238E27FC236}">
                <a16:creationId xmlns:a16="http://schemas.microsoft.com/office/drawing/2014/main" id="{A8D5FD12-4B53-B547-9020-433974D819A2}"/>
              </a:ext>
            </a:extLst>
          </p:cNvPr>
          <p:cNvSpPr txBox="1">
            <a:spLocks noChangeArrowheads="1"/>
          </p:cNvSpPr>
          <p:nvPr/>
        </p:nvSpPr>
        <p:spPr bwMode="auto">
          <a:xfrm>
            <a:off x="5791200" y="5486400"/>
            <a:ext cx="184150" cy="523875"/>
          </a:xfrm>
          <a:prstGeom prst="rect">
            <a:avLst/>
          </a:prstGeom>
          <a:noFill/>
          <a:ln w="9525">
            <a:noFill/>
            <a:miter lim="800000"/>
            <a:headEnd/>
            <a:tailEnd/>
          </a:ln>
        </p:spPr>
        <p:txBody>
          <a:bodyPr wrap="none">
            <a:spAutoFit/>
          </a:bodyPr>
          <a:lstStyle/>
          <a:p>
            <a:endParaRPr lang="en-US" dirty="0"/>
          </a:p>
        </p:txBody>
      </p:sp>
      <p:sp>
        <p:nvSpPr>
          <p:cNvPr id="17" name="Footer Placeholder 16">
            <a:extLst>
              <a:ext uri="{FF2B5EF4-FFF2-40B4-BE49-F238E27FC236}">
                <a16:creationId xmlns:a16="http://schemas.microsoft.com/office/drawing/2014/main" id="{3C3ACB8D-AB85-8BC5-D37A-A9F029F0D66C}"/>
              </a:ext>
            </a:extLst>
          </p:cNvPr>
          <p:cNvSpPr>
            <a:spLocks noGrp="1"/>
          </p:cNvSpPr>
          <p:nvPr>
            <p:ph type="ftr" sz="quarter" idx="11"/>
          </p:nvPr>
        </p:nvSpPr>
        <p:spPr/>
        <p:txBody>
          <a:bodyPr/>
          <a:lstStyle/>
          <a:p>
            <a:r>
              <a:rPr lang="en-US" b="1" dirty="0">
                <a:solidFill>
                  <a:schemeClr val="bg1"/>
                </a:solidFill>
              </a:rPr>
              <a:t>.</a:t>
            </a:r>
          </a:p>
        </p:txBody>
      </p:sp>
      <p:pic>
        <p:nvPicPr>
          <p:cNvPr id="406532" name="Picture 4">
            <a:extLst>
              <a:ext uri="{FF2B5EF4-FFF2-40B4-BE49-F238E27FC236}">
                <a16:creationId xmlns:a16="http://schemas.microsoft.com/office/drawing/2014/main" id="{C05B1109-BEFA-75C8-BCD4-DBA91884AD29}"/>
              </a:ext>
            </a:extLst>
          </p:cNvPr>
          <p:cNvPicPr>
            <a:picLocks noChangeAspect="1" noChangeArrowheads="1"/>
          </p:cNvPicPr>
          <p:nvPr/>
        </p:nvPicPr>
        <p:blipFill>
          <a:blip r:embed="rId3" cstate="print">
            <a:lum bright="-30000" contrast="60000"/>
            <a:alphaModFix amt="70000"/>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a:stretch>
            <a:fillRect/>
          </a:stretch>
        </p:blipFill>
        <p:spPr bwMode="auto">
          <a:xfrm>
            <a:off x="534685" y="1447153"/>
            <a:ext cx="5026925" cy="4953000"/>
          </a:xfrm>
          <a:prstGeom prst="rect">
            <a:avLst/>
          </a:prstGeom>
          <a:noFill/>
          <a:ln w="9525">
            <a:solidFill>
              <a:schemeClr val="accent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6" name="Rectangle 25">
            <a:extLst>
              <a:ext uri="{FF2B5EF4-FFF2-40B4-BE49-F238E27FC236}">
                <a16:creationId xmlns:a16="http://schemas.microsoft.com/office/drawing/2014/main" id="{7A5F7478-BF96-8DDA-124A-978FBD94F6C8}"/>
              </a:ext>
            </a:extLst>
          </p:cNvPr>
          <p:cNvSpPr/>
          <p:nvPr/>
        </p:nvSpPr>
        <p:spPr>
          <a:xfrm>
            <a:off x="1529124" y="4429481"/>
            <a:ext cx="1029449" cy="1569660"/>
          </a:xfrm>
          <a:prstGeom prst="rect">
            <a:avLst/>
          </a:prstGeom>
        </p:spPr>
        <p:txBody>
          <a:bodyPr wrap="none">
            <a:spAutoFit/>
          </a:bodyPr>
          <a:lstStyle/>
          <a:p>
            <a:r>
              <a:rPr lang="en-US" sz="9600" i="1" dirty="0">
                <a:solidFill>
                  <a:srgbClr val="8FFFFF"/>
                </a:solidFill>
                <a:latin typeface="Symbol" pitchFamily="18" charset="2"/>
              </a:rPr>
              <a:t>L</a:t>
            </a:r>
          </a:p>
        </p:txBody>
      </p:sp>
      <p:sp>
        <p:nvSpPr>
          <p:cNvPr id="27" name="Rectangle 26">
            <a:extLst>
              <a:ext uri="{FF2B5EF4-FFF2-40B4-BE49-F238E27FC236}">
                <a16:creationId xmlns:a16="http://schemas.microsoft.com/office/drawing/2014/main" id="{6821A880-CEAB-286C-07C2-FB392FCA79B6}"/>
              </a:ext>
            </a:extLst>
          </p:cNvPr>
          <p:cNvSpPr/>
          <p:nvPr/>
        </p:nvSpPr>
        <p:spPr>
          <a:xfrm>
            <a:off x="2514600" y="2392740"/>
            <a:ext cx="914033" cy="1569660"/>
          </a:xfrm>
          <a:prstGeom prst="rect">
            <a:avLst/>
          </a:prstGeom>
        </p:spPr>
        <p:txBody>
          <a:bodyPr wrap="none">
            <a:spAutoFit/>
          </a:bodyPr>
          <a:lstStyle/>
          <a:p>
            <a:r>
              <a:rPr lang="en-US" sz="9600" i="1" dirty="0">
                <a:solidFill>
                  <a:srgbClr val="8FFFFF"/>
                </a:solidFill>
                <a:latin typeface="Symbol" pitchFamily="18" charset="2"/>
              </a:rPr>
              <a:t>S</a:t>
            </a:r>
          </a:p>
        </p:txBody>
      </p:sp>
      <p:sp>
        <p:nvSpPr>
          <p:cNvPr id="38" name="Rectangle 37">
            <a:extLst>
              <a:ext uri="{FF2B5EF4-FFF2-40B4-BE49-F238E27FC236}">
                <a16:creationId xmlns:a16="http://schemas.microsoft.com/office/drawing/2014/main" id="{1A636F9C-BDE3-FEA4-369E-C65D8185BC5A}"/>
              </a:ext>
            </a:extLst>
          </p:cNvPr>
          <p:cNvSpPr/>
          <p:nvPr/>
        </p:nvSpPr>
        <p:spPr>
          <a:xfrm>
            <a:off x="1590616" y="1856962"/>
            <a:ext cx="938077" cy="1569660"/>
          </a:xfrm>
          <a:prstGeom prst="rect">
            <a:avLst/>
          </a:prstGeom>
        </p:spPr>
        <p:txBody>
          <a:bodyPr wrap="none">
            <a:spAutoFit/>
          </a:bodyPr>
          <a:lstStyle/>
          <a:p>
            <a:r>
              <a:rPr lang="en-US" sz="9600" i="1" dirty="0">
                <a:solidFill>
                  <a:srgbClr val="8FFFFF"/>
                </a:solidFill>
                <a:latin typeface="Symbol" pitchFamily="18" charset="2"/>
              </a:rPr>
              <a:t>D</a:t>
            </a:r>
          </a:p>
        </p:txBody>
      </p:sp>
      <p:sp>
        <p:nvSpPr>
          <p:cNvPr id="42" name="TextBox 41">
            <a:extLst>
              <a:ext uri="{FF2B5EF4-FFF2-40B4-BE49-F238E27FC236}">
                <a16:creationId xmlns:a16="http://schemas.microsoft.com/office/drawing/2014/main" id="{4E4C1953-7625-C8AA-4202-887C9837CAD6}"/>
              </a:ext>
            </a:extLst>
          </p:cNvPr>
          <p:cNvSpPr txBox="1"/>
          <p:nvPr/>
        </p:nvSpPr>
        <p:spPr>
          <a:xfrm>
            <a:off x="534973" y="2425244"/>
            <a:ext cx="979755" cy="1569660"/>
          </a:xfrm>
          <a:prstGeom prst="rect">
            <a:avLst/>
          </a:prstGeom>
          <a:noFill/>
        </p:spPr>
        <p:txBody>
          <a:bodyPr wrap="none" rtlCol="0">
            <a:spAutoFit/>
          </a:bodyPr>
          <a:lstStyle/>
          <a:p>
            <a:r>
              <a:rPr lang="en-US" sz="9600" i="1" dirty="0">
                <a:solidFill>
                  <a:srgbClr val="8FFFFF"/>
                </a:solidFill>
              </a:rPr>
              <a:t>N</a:t>
            </a:r>
          </a:p>
        </p:txBody>
      </p:sp>
      <p:sp>
        <p:nvSpPr>
          <p:cNvPr id="44" name="Rectangle 43">
            <a:extLst>
              <a:ext uri="{FF2B5EF4-FFF2-40B4-BE49-F238E27FC236}">
                <a16:creationId xmlns:a16="http://schemas.microsoft.com/office/drawing/2014/main" id="{DA0CC8E3-D811-DEF0-4B95-2AB7048EDDD1}"/>
              </a:ext>
            </a:extLst>
          </p:cNvPr>
          <p:cNvSpPr/>
          <p:nvPr/>
        </p:nvSpPr>
        <p:spPr>
          <a:xfrm>
            <a:off x="3429000" y="1371600"/>
            <a:ext cx="978153" cy="1569660"/>
          </a:xfrm>
          <a:prstGeom prst="rect">
            <a:avLst/>
          </a:prstGeom>
        </p:spPr>
        <p:txBody>
          <a:bodyPr wrap="none">
            <a:spAutoFit/>
          </a:bodyPr>
          <a:lstStyle/>
          <a:p>
            <a:r>
              <a:rPr lang="en-US" sz="9600" i="1" dirty="0">
                <a:solidFill>
                  <a:srgbClr val="8FFFFF"/>
                </a:solidFill>
                <a:latin typeface="Symbol" pitchFamily="18" charset="2"/>
              </a:rPr>
              <a:t>X</a:t>
            </a:r>
          </a:p>
        </p:txBody>
      </p:sp>
      <p:sp>
        <p:nvSpPr>
          <p:cNvPr id="53" name="Rectangle 52">
            <a:extLst>
              <a:ext uri="{FF2B5EF4-FFF2-40B4-BE49-F238E27FC236}">
                <a16:creationId xmlns:a16="http://schemas.microsoft.com/office/drawing/2014/main" id="{3D6E89D8-9BF0-14F2-B96F-B4810B68D403}"/>
              </a:ext>
            </a:extLst>
          </p:cNvPr>
          <p:cNvSpPr/>
          <p:nvPr/>
        </p:nvSpPr>
        <p:spPr>
          <a:xfrm>
            <a:off x="3391003" y="2520085"/>
            <a:ext cx="1130438" cy="1569660"/>
          </a:xfrm>
          <a:prstGeom prst="rect">
            <a:avLst/>
          </a:prstGeom>
        </p:spPr>
        <p:txBody>
          <a:bodyPr wrap="none">
            <a:spAutoFit/>
          </a:bodyPr>
          <a:lstStyle/>
          <a:p>
            <a:r>
              <a:rPr lang="en-US" sz="9600" i="1" dirty="0">
                <a:solidFill>
                  <a:srgbClr val="8FFFFF"/>
                </a:solidFill>
                <a:latin typeface="Symbol" pitchFamily="18" charset="2"/>
              </a:rPr>
              <a:t>W</a:t>
            </a:r>
          </a:p>
        </p:txBody>
      </p:sp>
      <p:sp>
        <p:nvSpPr>
          <p:cNvPr id="24" name="Rectangle 23">
            <a:extLst>
              <a:ext uri="{FF2B5EF4-FFF2-40B4-BE49-F238E27FC236}">
                <a16:creationId xmlns:a16="http://schemas.microsoft.com/office/drawing/2014/main" id="{AC5D7CD3-5924-0FB2-551A-8AAB77A7ACC8}"/>
              </a:ext>
            </a:extLst>
          </p:cNvPr>
          <p:cNvSpPr/>
          <p:nvPr/>
        </p:nvSpPr>
        <p:spPr>
          <a:xfrm>
            <a:off x="6000916" y="3132041"/>
            <a:ext cx="2654457" cy="2031325"/>
          </a:xfrm>
          <a:prstGeom prst="rect">
            <a:avLst/>
          </a:prstGeom>
        </p:spPr>
        <p:txBody>
          <a:bodyPr wrap="square">
            <a:spAutoFit/>
          </a:bodyPr>
          <a:lstStyle/>
          <a:p>
            <a:r>
              <a:rPr lang="en-US" sz="1400" dirty="0">
                <a:solidFill>
                  <a:srgbClr val="FF0000"/>
                </a:solidFill>
                <a:latin typeface="Symbol" pitchFamily="18" charset="2"/>
              </a:rPr>
              <a:t>·</a:t>
            </a:r>
            <a:r>
              <a:rPr lang="en-US" sz="1400" dirty="0">
                <a:solidFill>
                  <a:srgbClr val="0033CC"/>
                </a:solidFill>
              </a:rPr>
              <a:t> </a:t>
            </a:r>
            <a:r>
              <a:rPr lang="en-US" sz="1400" dirty="0">
                <a:solidFill>
                  <a:srgbClr val="0033CC"/>
                </a:solidFill>
                <a:latin typeface="Times New Roman" panose="02020603050405020304" pitchFamily="18" charset="0"/>
                <a:cs typeface="Times New Roman" panose="02020603050405020304" pitchFamily="18" charset="0"/>
              </a:rPr>
              <a:t>PDG2024</a:t>
            </a:r>
            <a:r>
              <a:rPr lang="en-US" sz="1400" dirty="0">
                <a:latin typeface="Times New Roman" panose="02020603050405020304" pitchFamily="18" charset="0"/>
                <a:cs typeface="Times New Roman" panose="02020603050405020304" pitchFamily="18" charset="0"/>
              </a:rPr>
              <a:t> has </a:t>
            </a:r>
            <a:r>
              <a:rPr lang="en-US" sz="1400" dirty="0">
                <a:solidFill>
                  <a:srgbClr val="FF0000"/>
                </a:solidFill>
                <a:latin typeface="Times New Roman" panose="02020603050405020304" pitchFamily="18" charset="0"/>
                <a:cs typeface="Times New Roman" panose="02020603050405020304" pitchFamily="18" charset="0"/>
              </a:rPr>
              <a:t>133</a:t>
            </a:r>
            <a:r>
              <a:rPr lang="en-US" sz="1400" dirty="0">
                <a:latin typeface="Times New Roman" panose="02020603050405020304" pitchFamily="18" charset="0"/>
                <a:cs typeface="Times New Roman" panose="02020603050405020304" pitchFamily="18" charset="0"/>
              </a:rPr>
              <a:t> </a:t>
            </a:r>
            <a:r>
              <a:rPr lang="en-US" sz="1400" dirty="0">
                <a:solidFill>
                  <a:srgbClr val="990099"/>
                </a:solidFill>
                <a:latin typeface="Times New Roman" panose="02020603050405020304" pitchFamily="18" charset="0"/>
                <a:cs typeface="Times New Roman" panose="02020603050405020304" pitchFamily="18" charset="0"/>
              </a:rPr>
              <a:t>Baryon  </a:t>
            </a:r>
          </a:p>
          <a:p>
            <a:r>
              <a:rPr lang="en-US" sz="1400" dirty="0">
                <a:solidFill>
                  <a:srgbClr val="990099"/>
                </a:solidFill>
                <a:latin typeface="Times New Roman" panose="02020603050405020304" pitchFamily="18" charset="0"/>
                <a:cs typeface="Times New Roman" panose="02020603050405020304" pitchFamily="18" charset="0"/>
              </a:rPr>
              <a:t>   Resonances </a:t>
            </a:r>
            <a:r>
              <a:rPr lang="en-US" sz="1400" dirty="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   (</a:t>
            </a:r>
            <a:r>
              <a:rPr lang="en-US" sz="1400" dirty="0">
                <a:solidFill>
                  <a:srgbClr val="FF0000"/>
                </a:solidFill>
                <a:highlight>
                  <a:srgbClr val="FFFF00"/>
                </a:highlight>
                <a:latin typeface="Times New Roman" panose="02020603050405020304" pitchFamily="18" charset="0"/>
                <a:cs typeface="Times New Roman" panose="02020603050405020304" pitchFamily="18" charset="0"/>
              </a:rPr>
              <a:t>69</a:t>
            </a:r>
            <a:r>
              <a:rPr lang="en-US" sz="1400" dirty="0">
                <a:highlight>
                  <a:srgbClr val="FFFF00"/>
                </a:highlight>
                <a:latin typeface="Times New Roman" panose="02020603050405020304" pitchFamily="18" charset="0"/>
                <a:cs typeface="Times New Roman" panose="02020603050405020304" pitchFamily="18" charset="0"/>
              </a:rPr>
              <a:t> of them are </a:t>
            </a:r>
            <a:r>
              <a:rPr lang="en-US" sz="1400" dirty="0">
                <a:solidFill>
                  <a:srgbClr val="990099"/>
                </a:solidFill>
                <a:highlight>
                  <a:srgbClr val="FFFF00"/>
                </a:highlight>
                <a:latin typeface="Times New Roman" panose="02020603050405020304" pitchFamily="18" charset="0"/>
                <a:cs typeface="Times New Roman" panose="02020603050405020304" pitchFamily="18" charset="0"/>
              </a:rPr>
              <a:t>4*</a:t>
            </a:r>
            <a:r>
              <a:rPr lang="en-US" sz="1400" dirty="0">
                <a:highlight>
                  <a:srgbClr val="FFFF00"/>
                </a:highlight>
                <a:latin typeface="Times New Roman" panose="02020603050405020304" pitchFamily="18" charset="0"/>
                <a:cs typeface="Times New Roman" panose="02020603050405020304" pitchFamily="18" charset="0"/>
              </a:rPr>
              <a:t> &amp; </a:t>
            </a:r>
            <a:r>
              <a:rPr lang="en-US" sz="1400" dirty="0">
                <a:solidFill>
                  <a:srgbClr val="990099"/>
                </a:solidFill>
                <a:highlight>
                  <a:srgbClr val="FFFF00"/>
                </a:highlight>
                <a:latin typeface="Times New Roman" panose="02020603050405020304" pitchFamily="18" charset="0"/>
                <a:cs typeface="Times New Roman" panose="02020603050405020304" pitchFamily="18" charset="0"/>
              </a:rPr>
              <a:t>3*</a:t>
            </a:r>
            <a:r>
              <a:rPr lang="en-US" sz="1400" dirty="0">
                <a:latin typeface="Times New Roman" panose="02020603050405020304" pitchFamily="18" charset="0"/>
                <a:cs typeface="Times New Roman" panose="02020603050405020304" pitchFamily="18" charset="0"/>
              </a:rPr>
              <a:t>).</a:t>
            </a:r>
          </a:p>
          <a:p>
            <a:endParaRPr lang="en-US" sz="1400" dirty="0"/>
          </a:p>
          <a:p>
            <a:r>
              <a:rPr lang="en-US" sz="1400" dirty="0">
                <a:solidFill>
                  <a:srgbClr val="FF0000"/>
                </a:solidFill>
                <a:latin typeface="Symbol" pitchFamily="18" charset="2"/>
              </a:rPr>
              <a:t>·</a:t>
            </a:r>
            <a:r>
              <a:rPr lang="en-US" sz="1400" dirty="0">
                <a:solidFill>
                  <a:srgbClr val="FF0000"/>
                </a:solidFill>
              </a:rPr>
              <a:t> </a:t>
            </a:r>
            <a:r>
              <a:rPr lang="en-US" sz="1400" dirty="0">
                <a:latin typeface="Times New Roman" panose="02020603050405020304" pitchFamily="18" charset="0"/>
                <a:cs typeface="Times New Roman" panose="02020603050405020304" pitchFamily="18" charset="0"/>
              </a:rPr>
              <a:t>In case of </a:t>
            </a:r>
            <a:r>
              <a:rPr lang="en-US" sz="1400" dirty="0">
                <a:solidFill>
                  <a:srgbClr val="0000FF"/>
                </a:solidFill>
                <a:latin typeface="Times New Roman" panose="02020603050405020304" pitchFamily="18" charset="0"/>
                <a:cs typeface="Times New Roman" panose="02020603050405020304" pitchFamily="18" charset="0"/>
              </a:rPr>
              <a:t>SU(6) x O(3)</a:t>
            </a:r>
            <a:r>
              <a:rPr lang="en-US" sz="1400" dirty="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    </a:t>
            </a:r>
            <a:r>
              <a:rPr lang="en-US" sz="1400" dirty="0">
                <a:solidFill>
                  <a:srgbClr val="FF0000"/>
                </a:solidFill>
                <a:latin typeface="Times New Roman" panose="02020603050405020304" pitchFamily="18" charset="0"/>
                <a:cs typeface="Times New Roman" panose="02020603050405020304" pitchFamily="18" charset="0"/>
              </a:rPr>
              <a:t>434</a:t>
            </a:r>
            <a:r>
              <a:rPr lang="en-US" sz="1400" dirty="0">
                <a:latin typeface="Times New Roman" panose="02020603050405020304" pitchFamily="18" charset="0"/>
                <a:cs typeface="Times New Roman" panose="02020603050405020304" pitchFamily="18" charset="0"/>
              </a:rPr>
              <a:t> states would be </a:t>
            </a:r>
          </a:p>
          <a:p>
            <a:r>
              <a:rPr lang="en-US" sz="1400" dirty="0">
                <a:latin typeface="Times New Roman" panose="02020603050405020304" pitchFamily="18" charset="0"/>
                <a:cs typeface="Times New Roman" panose="02020603050405020304" pitchFamily="18" charset="0"/>
              </a:rPr>
              <a:t>    present if all revealed  </a:t>
            </a:r>
          </a:p>
          <a:p>
            <a:r>
              <a:rPr lang="en-US" sz="1400" dirty="0">
                <a:latin typeface="Times New Roman" panose="02020603050405020304" pitchFamily="18" charset="0"/>
                <a:cs typeface="Times New Roman" panose="02020603050405020304" pitchFamily="18" charset="0"/>
              </a:rPr>
              <a:t>    multiplets were fleshed out</a:t>
            </a:r>
          </a:p>
          <a:p>
            <a:r>
              <a:rPr lang="en-US" sz="1400" dirty="0">
                <a:latin typeface="Times New Roman" panose="02020603050405020304" pitchFamily="18" charset="0"/>
                <a:cs typeface="Times New Roman" panose="02020603050405020304" pitchFamily="18" charset="0"/>
              </a:rPr>
              <a:t>    (</a:t>
            </a:r>
            <a:r>
              <a:rPr lang="en-US" sz="1400" i="1" dirty="0">
                <a:highlight>
                  <a:srgbClr val="FFFF00"/>
                </a:highlight>
                <a:latin typeface="Times New Roman" panose="02020603050405020304" pitchFamily="18" charset="0"/>
                <a:cs typeface="Times New Roman" panose="02020603050405020304" pitchFamily="18" charset="0"/>
              </a:rPr>
              <a:t>three</a:t>
            </a:r>
            <a:r>
              <a:rPr lang="en-US" sz="1400" dirty="0">
                <a:highlight>
                  <a:srgbClr val="FFFF00"/>
                </a:highlight>
                <a:latin typeface="Times New Roman" panose="02020603050405020304" pitchFamily="18" charset="0"/>
                <a:cs typeface="Times New Roman" panose="02020603050405020304" pitchFamily="18" charset="0"/>
              </a:rPr>
              <a:t> </a:t>
            </a:r>
            <a:r>
              <a:rPr lang="en-US" sz="1400" b="1" dirty="0">
                <a:solidFill>
                  <a:srgbClr val="FF0000"/>
                </a:solidFill>
                <a:highlight>
                  <a:srgbClr val="FFFF00"/>
                </a:highlight>
                <a:latin typeface="Times New Roman" panose="02020603050405020304" pitchFamily="18" charset="0"/>
                <a:cs typeface="Times New Roman" panose="02020603050405020304" pitchFamily="18" charset="0"/>
              </a:rPr>
              <a:t>70</a:t>
            </a:r>
            <a:r>
              <a:rPr lang="en-US" sz="1400" dirty="0">
                <a:highlight>
                  <a:srgbClr val="FFFF00"/>
                </a:highlight>
                <a:latin typeface="Times New Roman" panose="02020603050405020304" pitchFamily="18" charset="0"/>
                <a:cs typeface="Times New Roman" panose="02020603050405020304" pitchFamily="18" charset="0"/>
              </a:rPr>
              <a:t> &amp; </a:t>
            </a:r>
            <a:r>
              <a:rPr lang="en-US" sz="1400" i="1" dirty="0">
                <a:highlight>
                  <a:srgbClr val="FFFF00"/>
                </a:highlight>
                <a:latin typeface="Times New Roman" panose="02020603050405020304" pitchFamily="18" charset="0"/>
                <a:cs typeface="Times New Roman" panose="02020603050405020304" pitchFamily="18" charset="0"/>
              </a:rPr>
              <a:t>four</a:t>
            </a:r>
            <a:r>
              <a:rPr lang="en-US" sz="1400" dirty="0">
                <a:highlight>
                  <a:srgbClr val="FFFF00"/>
                </a:highlight>
                <a:latin typeface="Times New Roman" panose="02020603050405020304" pitchFamily="18" charset="0"/>
                <a:cs typeface="Times New Roman" panose="02020603050405020304" pitchFamily="18" charset="0"/>
              </a:rPr>
              <a:t> </a:t>
            </a:r>
            <a:r>
              <a:rPr lang="en-US" sz="1400" b="1" dirty="0">
                <a:solidFill>
                  <a:srgbClr val="FF0000"/>
                </a:solidFill>
                <a:highlight>
                  <a:srgbClr val="FFFF00"/>
                </a:highlight>
                <a:latin typeface="Times New Roman" panose="02020603050405020304" pitchFamily="18" charset="0"/>
                <a:cs typeface="Times New Roman" panose="02020603050405020304" pitchFamily="18" charset="0"/>
              </a:rPr>
              <a:t>56</a:t>
            </a:r>
            <a:r>
              <a:rPr lang="en-US" sz="1400" dirty="0">
                <a:latin typeface="Times New Roman" panose="02020603050405020304" pitchFamily="18" charset="0"/>
                <a:cs typeface="Times New Roman" panose="02020603050405020304" pitchFamily="18" charset="0"/>
              </a:rPr>
              <a:t>). </a:t>
            </a:r>
          </a:p>
        </p:txBody>
      </p:sp>
      <p:sp>
        <p:nvSpPr>
          <p:cNvPr id="29" name="Rounded Rectangle 28">
            <a:extLst>
              <a:ext uri="{FF2B5EF4-FFF2-40B4-BE49-F238E27FC236}">
                <a16:creationId xmlns:a16="http://schemas.microsoft.com/office/drawing/2014/main" id="{B4ADC718-B05F-48C3-8CE9-1DAE5C31CE6D}"/>
              </a:ext>
            </a:extLst>
          </p:cNvPr>
          <p:cNvSpPr/>
          <p:nvPr/>
        </p:nvSpPr>
        <p:spPr>
          <a:xfrm>
            <a:off x="5974525" y="3108879"/>
            <a:ext cx="2331275" cy="2091648"/>
          </a:xfrm>
          <a:prstGeom prst="round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33CC"/>
              </a:solidFill>
            </a:endParaRPr>
          </a:p>
        </p:txBody>
      </p:sp>
      <p:pic>
        <p:nvPicPr>
          <p:cNvPr id="37" name="Picture 36">
            <a:extLst>
              <a:ext uri="{FF2B5EF4-FFF2-40B4-BE49-F238E27FC236}">
                <a16:creationId xmlns:a16="http://schemas.microsoft.com/office/drawing/2014/main" id="{1965267D-C28D-3294-E7FE-F0C473DE5C1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rcRect/>
          <a:stretch>
            <a:fillRect/>
          </a:stretch>
        </p:blipFill>
        <p:spPr bwMode="auto">
          <a:xfrm>
            <a:off x="8437252" y="60580"/>
            <a:ext cx="533400" cy="720725"/>
          </a:xfrm>
          <a:prstGeom prst="rect">
            <a:avLst/>
          </a:prstGeom>
          <a:noFill/>
          <a:ln w="9525">
            <a:noFill/>
            <a:miter lim="800000"/>
            <a:headEnd/>
            <a:tailEnd/>
          </a:ln>
        </p:spPr>
      </p:pic>
      <p:sp>
        <p:nvSpPr>
          <p:cNvPr id="34" name="Rectangle 33">
            <a:extLst>
              <a:ext uri="{FF2B5EF4-FFF2-40B4-BE49-F238E27FC236}">
                <a16:creationId xmlns:a16="http://schemas.microsoft.com/office/drawing/2014/main" id="{8B9A0574-C15A-8F53-9DA4-077D7DFD0ED6}"/>
              </a:ext>
            </a:extLst>
          </p:cNvPr>
          <p:cNvSpPr/>
          <p:nvPr/>
        </p:nvSpPr>
        <p:spPr>
          <a:xfrm>
            <a:off x="1350228" y="1075062"/>
            <a:ext cx="1789272" cy="400110"/>
          </a:xfrm>
          <a:prstGeom prst="rect">
            <a:avLst/>
          </a:prstGeom>
        </p:spPr>
        <p:txBody>
          <a:bodyPr wrap="none">
            <a:spAutoFit/>
          </a:bodyPr>
          <a:lstStyle/>
          <a:p>
            <a:r>
              <a:rPr lang="en-US" sz="2000" b="1" dirty="0">
                <a:solidFill>
                  <a:srgbClr val="CC0099"/>
                </a:solidFill>
                <a:latin typeface="Monotype Corsiva" pitchFamily="66" charset="0"/>
              </a:rPr>
              <a:t>GW Contribution</a:t>
            </a:r>
          </a:p>
        </p:txBody>
      </p:sp>
      <p:sp>
        <p:nvSpPr>
          <p:cNvPr id="35" name="TextBox 34">
            <a:extLst>
              <a:ext uri="{FF2B5EF4-FFF2-40B4-BE49-F238E27FC236}">
                <a16:creationId xmlns:a16="http://schemas.microsoft.com/office/drawing/2014/main" id="{A8E04391-0838-A46F-175F-C87E1DFEFF72}"/>
              </a:ext>
            </a:extLst>
          </p:cNvPr>
          <p:cNvSpPr txBox="1"/>
          <p:nvPr/>
        </p:nvSpPr>
        <p:spPr>
          <a:xfrm>
            <a:off x="609600" y="1752600"/>
            <a:ext cx="914400" cy="830997"/>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4800" dirty="0"/>
          </a:p>
        </p:txBody>
      </p:sp>
      <p:sp>
        <p:nvSpPr>
          <p:cNvPr id="39" name="TextBox 38">
            <a:extLst>
              <a:ext uri="{FF2B5EF4-FFF2-40B4-BE49-F238E27FC236}">
                <a16:creationId xmlns:a16="http://schemas.microsoft.com/office/drawing/2014/main" id="{79946BD5-4B2D-F99D-2129-131FCCD8460B}"/>
              </a:ext>
            </a:extLst>
          </p:cNvPr>
          <p:cNvSpPr txBox="1"/>
          <p:nvPr/>
        </p:nvSpPr>
        <p:spPr>
          <a:xfrm>
            <a:off x="1632979" y="1537191"/>
            <a:ext cx="863817" cy="152467"/>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41" name="TextBox 40">
            <a:extLst>
              <a:ext uri="{FF2B5EF4-FFF2-40B4-BE49-F238E27FC236}">
                <a16:creationId xmlns:a16="http://schemas.microsoft.com/office/drawing/2014/main" id="{EBF8CEB8-9AE1-9531-7B2E-1C31B4971A96}"/>
              </a:ext>
            </a:extLst>
          </p:cNvPr>
          <p:cNvSpPr txBox="1"/>
          <p:nvPr/>
        </p:nvSpPr>
        <p:spPr>
          <a:xfrm>
            <a:off x="609600" y="2720336"/>
            <a:ext cx="903555" cy="314508"/>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43" name="TextBox 42">
            <a:extLst>
              <a:ext uri="{FF2B5EF4-FFF2-40B4-BE49-F238E27FC236}">
                <a16:creationId xmlns:a16="http://schemas.microsoft.com/office/drawing/2014/main" id="{CF555B17-0DBE-C037-87EA-D1BBCD4801A0}"/>
              </a:ext>
            </a:extLst>
          </p:cNvPr>
          <p:cNvSpPr txBox="1"/>
          <p:nvPr/>
        </p:nvSpPr>
        <p:spPr>
          <a:xfrm>
            <a:off x="609600" y="4191000"/>
            <a:ext cx="914400" cy="461665"/>
          </a:xfrm>
          <a:prstGeom prst="rect">
            <a:avLst/>
          </a:prstGeom>
          <a:solidFill>
            <a:srgbClr val="CC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2400" dirty="0"/>
          </a:p>
        </p:txBody>
      </p:sp>
      <p:sp>
        <p:nvSpPr>
          <p:cNvPr id="45" name="TextBox 44">
            <a:extLst>
              <a:ext uri="{FF2B5EF4-FFF2-40B4-BE49-F238E27FC236}">
                <a16:creationId xmlns:a16="http://schemas.microsoft.com/office/drawing/2014/main" id="{C151F9A6-DD92-EF02-C050-03D712359FB4}"/>
              </a:ext>
            </a:extLst>
          </p:cNvPr>
          <p:cNvSpPr txBox="1"/>
          <p:nvPr/>
        </p:nvSpPr>
        <p:spPr>
          <a:xfrm>
            <a:off x="1600200" y="1752600"/>
            <a:ext cx="914400" cy="274320"/>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1100" dirty="0"/>
          </a:p>
        </p:txBody>
      </p:sp>
      <p:sp>
        <p:nvSpPr>
          <p:cNvPr id="46" name="TextBox 45">
            <a:extLst>
              <a:ext uri="{FF2B5EF4-FFF2-40B4-BE49-F238E27FC236}">
                <a16:creationId xmlns:a16="http://schemas.microsoft.com/office/drawing/2014/main" id="{8775BB4B-58A9-57D7-3B26-17C034BD2C25}"/>
              </a:ext>
            </a:extLst>
          </p:cNvPr>
          <p:cNvSpPr txBox="1"/>
          <p:nvPr/>
        </p:nvSpPr>
        <p:spPr>
          <a:xfrm>
            <a:off x="1600200" y="2209800"/>
            <a:ext cx="914400" cy="215444"/>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47" name="TextBox 46">
            <a:extLst>
              <a:ext uri="{FF2B5EF4-FFF2-40B4-BE49-F238E27FC236}">
                <a16:creationId xmlns:a16="http://schemas.microsoft.com/office/drawing/2014/main" id="{E6EDC966-5A3D-455F-1EAD-568258CD57C6}"/>
              </a:ext>
            </a:extLst>
          </p:cNvPr>
          <p:cNvSpPr txBox="1"/>
          <p:nvPr/>
        </p:nvSpPr>
        <p:spPr>
          <a:xfrm>
            <a:off x="1600200" y="2590800"/>
            <a:ext cx="914400" cy="91440"/>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48" name="TextBox 47">
            <a:extLst>
              <a:ext uri="{FF2B5EF4-FFF2-40B4-BE49-F238E27FC236}">
                <a16:creationId xmlns:a16="http://schemas.microsoft.com/office/drawing/2014/main" id="{24CD5935-DC45-FD22-CB92-04575216B096}"/>
              </a:ext>
            </a:extLst>
          </p:cNvPr>
          <p:cNvSpPr txBox="1"/>
          <p:nvPr/>
        </p:nvSpPr>
        <p:spPr>
          <a:xfrm>
            <a:off x="1600200" y="2819400"/>
            <a:ext cx="914400" cy="91440"/>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49" name="TextBox 48">
            <a:extLst>
              <a:ext uri="{FF2B5EF4-FFF2-40B4-BE49-F238E27FC236}">
                <a16:creationId xmlns:a16="http://schemas.microsoft.com/office/drawing/2014/main" id="{9369CA56-C04B-0855-253D-F942FAD1D882}"/>
              </a:ext>
            </a:extLst>
          </p:cNvPr>
          <p:cNvSpPr txBox="1"/>
          <p:nvPr/>
        </p:nvSpPr>
        <p:spPr>
          <a:xfrm>
            <a:off x="1600200" y="3733800"/>
            <a:ext cx="914400" cy="91440"/>
          </a:xfrm>
          <a:prstGeom prst="rect">
            <a:avLst/>
          </a:prstGeom>
          <a:solidFill>
            <a:srgbClr val="9900CC">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pic>
        <p:nvPicPr>
          <p:cNvPr id="54" name="Picture 3">
            <a:extLst>
              <a:ext uri="{FF2B5EF4-FFF2-40B4-BE49-F238E27FC236}">
                <a16:creationId xmlns:a16="http://schemas.microsoft.com/office/drawing/2014/main" id="{3C821AEE-1FFD-8761-B755-0083100A11E5}"/>
              </a:ext>
            </a:extLst>
          </p:cNvPr>
          <p:cNvPicPr>
            <a:picLocks noChangeAspect="1" noChangeArrowheads="1"/>
          </p:cNvPicPr>
          <p:nvPr/>
        </p:nvPicPr>
        <p:blipFill>
          <a:blip r:embed="rId7" cstate="print">
            <a:lum bright="-15000" contrast="40000"/>
          </a:blip>
          <a:srcRect/>
          <a:stretch>
            <a:fillRect/>
          </a:stretch>
        </p:blipFill>
        <p:spPr bwMode="auto">
          <a:xfrm>
            <a:off x="58042" y="637274"/>
            <a:ext cx="533399" cy="367777"/>
          </a:xfrm>
          <a:prstGeom prst="rect">
            <a:avLst/>
          </a:prstGeom>
          <a:noFill/>
          <a:ln w="9525">
            <a:noFill/>
            <a:miter lim="800000"/>
            <a:headEnd/>
            <a:tailEnd/>
          </a:ln>
        </p:spPr>
      </p:pic>
      <p:sp>
        <p:nvSpPr>
          <p:cNvPr id="56" name="TextBox 55">
            <a:extLst>
              <a:ext uri="{FF2B5EF4-FFF2-40B4-BE49-F238E27FC236}">
                <a16:creationId xmlns:a16="http://schemas.microsoft.com/office/drawing/2014/main" id="{A2225177-18F8-34D1-3D1B-5FE588FDE9E0}"/>
              </a:ext>
            </a:extLst>
          </p:cNvPr>
          <p:cNvSpPr txBox="1"/>
          <p:nvPr/>
        </p:nvSpPr>
        <p:spPr>
          <a:xfrm>
            <a:off x="1600200" y="4419600"/>
            <a:ext cx="914400" cy="91440"/>
          </a:xfrm>
          <a:prstGeom prst="rect">
            <a:avLst/>
          </a:prstGeom>
          <a:solidFill>
            <a:srgbClr val="CC00CC">
              <a:alpha val="18824"/>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51" name="TextBox 50">
            <a:extLst>
              <a:ext uri="{FF2B5EF4-FFF2-40B4-BE49-F238E27FC236}">
                <a16:creationId xmlns:a16="http://schemas.microsoft.com/office/drawing/2014/main" id="{5B11F65D-0DDF-03A2-CFDE-79F0AE7E2FC7}"/>
              </a:ext>
            </a:extLst>
          </p:cNvPr>
          <p:cNvSpPr txBox="1"/>
          <p:nvPr/>
        </p:nvSpPr>
        <p:spPr>
          <a:xfrm>
            <a:off x="2558573" y="5915675"/>
            <a:ext cx="2975865" cy="461665"/>
          </a:xfrm>
          <a:prstGeom prst="rect">
            <a:avLst/>
          </a:prstGeom>
          <a:solidFill>
            <a:srgbClr val="FFDE75"/>
          </a:solidFill>
          <a:ln>
            <a:solidFill>
              <a:schemeClr val="accent1"/>
            </a:solidFill>
          </a:ln>
        </p:spPr>
        <p:txBody>
          <a:bodyPr wrap="square" rtlCol="0">
            <a:spAutoFit/>
          </a:bodyPr>
          <a:lstStyle/>
          <a:p>
            <a:r>
              <a:rPr lang="en-US" sz="1200" dirty="0">
                <a:solidFill>
                  <a:srgbClr val="FF0000"/>
                </a:solidFill>
                <a:latin typeface="Symbol" pitchFamily="18" charset="2"/>
              </a:rPr>
              <a:t>· </a:t>
            </a:r>
            <a:r>
              <a:rPr lang="en-US" sz="1200" dirty="0">
                <a:solidFill>
                  <a:srgbClr val="0000CC"/>
                </a:solidFill>
                <a:latin typeface="Times New Roman" panose="02020603050405020304" pitchFamily="18" charset="0"/>
                <a:cs typeface="Times New Roman" panose="02020603050405020304" pitchFamily="18" charset="0"/>
              </a:rPr>
              <a:t>Pole</a:t>
            </a:r>
            <a:r>
              <a:rPr lang="en-US" sz="1200" dirty="0">
                <a:latin typeface="Times New Roman" panose="02020603050405020304" pitchFamily="18" charset="0"/>
                <a:cs typeface="Times New Roman" panose="02020603050405020304" pitchFamily="18" charset="0"/>
              </a:rPr>
              <a:t> position in complex energy plane </a:t>
            </a:r>
          </a:p>
          <a:p>
            <a:r>
              <a:rPr lang="en-US" sz="1200" dirty="0">
                <a:latin typeface="Times New Roman" panose="02020603050405020304" pitchFamily="18" charset="0"/>
                <a:cs typeface="Times New Roman" panose="02020603050405020304" pitchFamily="18" charset="0"/>
              </a:rPr>
              <a:t>   for </a:t>
            </a:r>
            <a:r>
              <a:rPr lang="en-US" sz="1200" i="1" dirty="0">
                <a:solidFill>
                  <a:srgbClr val="0000FF"/>
                </a:solidFill>
                <a:latin typeface="Times New Roman" panose="02020603050405020304" pitchFamily="18" charset="0"/>
                <a:cs typeface="Times New Roman" panose="02020603050405020304" pitchFamily="18" charset="0"/>
              </a:rPr>
              <a:t>hyperons</a:t>
            </a:r>
            <a:r>
              <a:rPr lang="en-US" sz="1200" dirty="0">
                <a:latin typeface="Times New Roman" panose="02020603050405020304" pitchFamily="18" charset="0"/>
                <a:cs typeface="Times New Roman" panose="02020603050405020304" pitchFamily="18" charset="0"/>
              </a:rPr>
              <a:t> has been made </a:t>
            </a:r>
            <a:r>
              <a:rPr lang="en-US" sz="1200" i="1" dirty="0">
                <a:solidFill>
                  <a:srgbClr val="CC00CC"/>
                </a:solidFill>
                <a:latin typeface="Times New Roman" panose="02020603050405020304" pitchFamily="18" charset="0"/>
                <a:cs typeface="Times New Roman" panose="02020603050405020304" pitchFamily="18" charset="0"/>
              </a:rPr>
              <a:t>only</a:t>
            </a:r>
            <a:r>
              <a:rPr lang="en-US" sz="1200" dirty="0">
                <a:latin typeface="Times New Roman" panose="02020603050405020304" pitchFamily="18" charset="0"/>
                <a:cs typeface="Times New Roman" panose="02020603050405020304" pitchFamily="18" charset="0"/>
              </a:rPr>
              <a:t> in </a:t>
            </a:r>
            <a:r>
              <a:rPr lang="en-US" sz="1200" b="1" dirty="0">
                <a:solidFill>
                  <a:srgbClr val="FF0000"/>
                </a:solidFill>
                <a:latin typeface="Times New Roman" panose="02020603050405020304" pitchFamily="18" charset="0"/>
                <a:cs typeface="Times New Roman" panose="02020603050405020304" pitchFamily="18" charset="0"/>
              </a:rPr>
              <a:t>2010</a:t>
            </a:r>
            <a:r>
              <a:rPr lang="en-US" sz="1200" dirty="0"/>
              <a:t>.</a:t>
            </a:r>
          </a:p>
        </p:txBody>
      </p:sp>
      <p:sp>
        <p:nvSpPr>
          <p:cNvPr id="57" name="TextBox 56">
            <a:extLst>
              <a:ext uri="{FF2B5EF4-FFF2-40B4-BE49-F238E27FC236}">
                <a16:creationId xmlns:a16="http://schemas.microsoft.com/office/drawing/2014/main" id="{E6BF3DBE-9FEF-B46B-03C9-BBE0ADAAC9B6}"/>
              </a:ext>
            </a:extLst>
          </p:cNvPr>
          <p:cNvSpPr txBox="1"/>
          <p:nvPr/>
        </p:nvSpPr>
        <p:spPr>
          <a:xfrm>
            <a:off x="3890538" y="730688"/>
            <a:ext cx="218330" cy="253916"/>
          </a:xfrm>
          <a:prstGeom prst="rect">
            <a:avLst/>
          </a:prstGeom>
          <a:solidFill>
            <a:schemeClr val="bg1"/>
          </a:solidFill>
        </p:spPr>
        <p:txBody>
          <a:bodyPr wrap="none" rtlCol="0">
            <a:spAutoFit/>
          </a:bodyPr>
          <a:lstStyle/>
          <a:p>
            <a:r>
              <a:rPr lang="en-US" sz="1050" dirty="0">
                <a:highlight>
                  <a:srgbClr val="FFFF00"/>
                </a:highlight>
                <a:latin typeface="Times New Roman" panose="02020603050405020304" pitchFamily="18" charset="0"/>
                <a:cs typeface="Times New Roman" panose="02020603050405020304" pitchFamily="18" charset="0"/>
              </a:rPr>
              <a:t> </a:t>
            </a:r>
          </a:p>
        </p:txBody>
      </p:sp>
      <p:cxnSp>
        <p:nvCxnSpPr>
          <p:cNvPr id="59" name="Straight Arrow Connector 58">
            <a:extLst>
              <a:ext uri="{FF2B5EF4-FFF2-40B4-BE49-F238E27FC236}">
                <a16:creationId xmlns:a16="http://schemas.microsoft.com/office/drawing/2014/main" id="{E173BB07-C697-7043-7DFD-8E38CE4FA042}"/>
              </a:ext>
            </a:extLst>
          </p:cNvPr>
          <p:cNvCxnSpPr>
            <a:cxnSpLocks/>
            <a:endCxn id="56" idx="3"/>
          </p:cNvCxnSpPr>
          <p:nvPr/>
        </p:nvCxnSpPr>
        <p:spPr>
          <a:xfrm flipH="1" flipV="1">
            <a:off x="2514600" y="4465320"/>
            <a:ext cx="349717" cy="1445442"/>
          </a:xfrm>
          <a:prstGeom prst="straightConnector1">
            <a:avLst/>
          </a:prstGeom>
          <a:ln w="12700">
            <a:solidFill>
              <a:srgbClr val="0000FF"/>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pic>
        <p:nvPicPr>
          <p:cNvPr id="60" name="Picture 59">
            <a:extLst>
              <a:ext uri="{FF2B5EF4-FFF2-40B4-BE49-F238E27FC236}">
                <a16:creationId xmlns:a16="http://schemas.microsoft.com/office/drawing/2014/main" id="{6DEA1145-509C-928F-D6B3-C5F26219064C}"/>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488526" y="4261485"/>
            <a:ext cx="547828" cy="757954"/>
          </a:xfrm>
          <a:prstGeom prst="rect">
            <a:avLst/>
          </a:prstGeom>
        </p:spPr>
      </p:pic>
      <p:pic>
        <p:nvPicPr>
          <p:cNvPr id="64" name="Picture 63">
            <a:extLst>
              <a:ext uri="{FF2B5EF4-FFF2-40B4-BE49-F238E27FC236}">
                <a16:creationId xmlns:a16="http://schemas.microsoft.com/office/drawing/2014/main" id="{AFD7EAD6-0401-8656-3198-F48E3C7A24DB}"/>
              </a:ext>
            </a:extLst>
          </p:cNvPr>
          <p:cNvPicPr>
            <a:picLocks noChangeAspect="1"/>
          </p:cNvPicPr>
          <p:nvPr/>
        </p:nvPicPr>
        <p:blipFill>
          <a:blip r:embed="rId10" cstate="print">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497312" y="5005022"/>
            <a:ext cx="555275" cy="674262"/>
          </a:xfrm>
          <a:prstGeom prst="rect">
            <a:avLst/>
          </a:prstGeom>
        </p:spPr>
      </p:pic>
      <p:sp>
        <p:nvSpPr>
          <p:cNvPr id="2" name="TextBox 1">
            <a:extLst>
              <a:ext uri="{FF2B5EF4-FFF2-40B4-BE49-F238E27FC236}">
                <a16:creationId xmlns:a16="http://schemas.microsoft.com/office/drawing/2014/main" id="{9AF59397-E134-D778-54EE-02EA58F07095}"/>
              </a:ext>
            </a:extLst>
          </p:cNvPr>
          <p:cNvSpPr txBox="1"/>
          <p:nvPr/>
        </p:nvSpPr>
        <p:spPr>
          <a:xfrm>
            <a:off x="275295" y="5237836"/>
            <a:ext cx="1264580" cy="646331"/>
          </a:xfrm>
          <a:prstGeom prst="rect">
            <a:avLst/>
          </a:prstGeom>
          <a:solidFill>
            <a:srgbClr val="FFDE75"/>
          </a:solidFill>
          <a:ln>
            <a:solidFill>
              <a:schemeClr val="accent1"/>
            </a:solidFill>
          </a:ln>
        </p:spPr>
        <p:txBody>
          <a:bodyPr wrap="square" rtlCol="0">
            <a:spAutoFit/>
          </a:bodyPr>
          <a:lstStyle/>
          <a:p>
            <a:r>
              <a:rPr lang="en-US" sz="1200" dirty="0">
                <a:solidFill>
                  <a:srgbClr val="FF0000"/>
                </a:solidFill>
                <a:latin typeface="Symbol" pitchFamily="18" charset="2"/>
              </a:rPr>
              <a:t>· </a:t>
            </a:r>
            <a:r>
              <a:rPr lang="en-US" sz="1200" dirty="0">
                <a:solidFill>
                  <a:srgbClr val="0000FF"/>
                </a:solidFill>
                <a:latin typeface="Times New Roman" panose="02020603050405020304" pitchFamily="18" charset="0"/>
                <a:cs typeface="Times New Roman" panose="02020603050405020304" pitchFamily="18" charset="0"/>
              </a:rPr>
              <a:t>First</a:t>
            </a:r>
            <a:r>
              <a:rPr lang="en-US" sz="1200" dirty="0">
                <a:latin typeface="Times New Roman" panose="02020603050405020304" pitchFamily="18" charset="0"/>
                <a:cs typeface="Times New Roman" panose="02020603050405020304" pitchFamily="18" charset="0"/>
              </a:rPr>
              <a:t> </a:t>
            </a:r>
            <a:r>
              <a:rPr lang="en-US" sz="1200" i="1" dirty="0">
                <a:solidFill>
                  <a:srgbClr val="0000FF"/>
                </a:solidFill>
                <a:latin typeface="Times New Roman" panose="02020603050405020304" pitchFamily="18" charset="0"/>
                <a:cs typeface="Times New Roman" panose="02020603050405020304" pitchFamily="18" charset="0"/>
              </a:rPr>
              <a:t>hyperon</a:t>
            </a:r>
          </a:p>
          <a:p>
            <a:r>
              <a:rPr lang="en-US" sz="1200" dirty="0">
                <a:latin typeface="Times New Roman" panose="02020603050405020304" pitchFamily="18" charset="0"/>
                <a:cs typeface="Times New Roman" panose="02020603050405020304" pitchFamily="18" charset="0"/>
              </a:rPr>
              <a:t>   was discovered </a:t>
            </a:r>
          </a:p>
          <a:p>
            <a:r>
              <a:rPr lang="en-US" sz="1200" dirty="0">
                <a:latin typeface="Times New Roman" panose="02020603050405020304" pitchFamily="18" charset="0"/>
                <a:cs typeface="Times New Roman" panose="02020603050405020304" pitchFamily="18" charset="0"/>
              </a:rPr>
              <a:t>   in </a:t>
            </a:r>
            <a:r>
              <a:rPr lang="en-US" sz="1200" b="1" dirty="0">
                <a:solidFill>
                  <a:srgbClr val="FF0000"/>
                </a:solidFill>
                <a:latin typeface="Times New Roman" panose="02020603050405020304" pitchFamily="18" charset="0"/>
                <a:cs typeface="Times New Roman" panose="02020603050405020304" pitchFamily="18" charset="0"/>
              </a:rPr>
              <a:t>1950</a:t>
            </a:r>
            <a:r>
              <a:rPr lang="en-US" sz="1200" dirty="0">
                <a:latin typeface="Times New Roman" panose="02020603050405020304" pitchFamily="18" charset="0"/>
                <a:cs typeface="Times New Roman" panose="02020603050405020304" pitchFamily="18" charset="0"/>
              </a:rPr>
              <a:t>.</a:t>
            </a:r>
          </a:p>
        </p:txBody>
      </p:sp>
      <p:cxnSp>
        <p:nvCxnSpPr>
          <p:cNvPr id="68" name="Straight Arrow Connector 67">
            <a:extLst>
              <a:ext uri="{FF2B5EF4-FFF2-40B4-BE49-F238E27FC236}">
                <a16:creationId xmlns:a16="http://schemas.microsoft.com/office/drawing/2014/main" id="{FAFE3B29-AA12-0697-7A68-609FE5A71CF0}"/>
              </a:ext>
            </a:extLst>
          </p:cNvPr>
          <p:cNvCxnSpPr>
            <a:cxnSpLocks/>
          </p:cNvCxnSpPr>
          <p:nvPr/>
        </p:nvCxnSpPr>
        <p:spPr>
          <a:xfrm flipV="1">
            <a:off x="423777" y="4262217"/>
            <a:ext cx="1116098" cy="994689"/>
          </a:xfrm>
          <a:prstGeom prst="straightConnector1">
            <a:avLst/>
          </a:prstGeom>
          <a:ln w="12700">
            <a:solidFill>
              <a:srgbClr val="0000FF"/>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4" name="Rectangle 1">
            <a:extLst>
              <a:ext uri="{FF2B5EF4-FFF2-40B4-BE49-F238E27FC236}">
                <a16:creationId xmlns:a16="http://schemas.microsoft.com/office/drawing/2014/main" id="{29391C08-F741-3FF3-2FF6-7749F579E84B}"/>
              </a:ext>
            </a:extLst>
          </p:cNvPr>
          <p:cNvSpPr>
            <a:spLocks noChangeArrowheads="1"/>
          </p:cNvSpPr>
          <p:nvPr/>
        </p:nvSpPr>
        <p:spPr bwMode="auto">
          <a:xfrm>
            <a:off x="1330262" y="6507194"/>
            <a:ext cx="184731" cy="3218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dirty="0">
              <a:ln>
                <a:noFill/>
              </a:ln>
              <a:solidFill>
                <a:schemeClr val="tx1"/>
              </a:solidFill>
              <a:effectLst/>
            </a:endParaRPr>
          </a:p>
        </p:txBody>
      </p:sp>
      <p:sp>
        <p:nvSpPr>
          <p:cNvPr id="71" name="TextBox 70">
            <a:extLst>
              <a:ext uri="{FF2B5EF4-FFF2-40B4-BE49-F238E27FC236}">
                <a16:creationId xmlns:a16="http://schemas.microsoft.com/office/drawing/2014/main" id="{C78E847E-3406-3F22-3EAA-BE1307F49D06}"/>
              </a:ext>
            </a:extLst>
          </p:cNvPr>
          <p:cNvSpPr txBox="1"/>
          <p:nvPr/>
        </p:nvSpPr>
        <p:spPr>
          <a:xfrm>
            <a:off x="174344" y="6371243"/>
            <a:ext cx="3219898" cy="21544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dirty="0">
                <a:highlight>
                  <a:srgbClr val="FFFF00"/>
                </a:highlight>
                <a:latin typeface="Times New Roman" panose="02020603050405020304" pitchFamily="18" charset="0"/>
                <a:cs typeface="Times New Roman" panose="02020603050405020304" pitchFamily="18" charset="0"/>
              </a:rPr>
              <a:t>V</a:t>
            </a:r>
            <a:r>
              <a:rPr kumimoji="0" lang="en-US" altLang="en-US" sz="800" b="0" i="0" u="none" strike="noStrike" cap="none" normalizeH="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.D. </a:t>
            </a:r>
            <a:r>
              <a:rPr lang="en-US" altLang="en-US" sz="800" dirty="0">
                <a:highlight>
                  <a:srgbClr val="FFFF00"/>
                </a:highlight>
                <a:latin typeface="Times New Roman" panose="02020603050405020304" pitchFamily="18" charset="0"/>
                <a:cs typeface="Times New Roman" panose="02020603050405020304" pitchFamily="18" charset="0"/>
              </a:rPr>
              <a:t>Hopp</a:t>
            </a:r>
            <a:r>
              <a:rPr kumimoji="0" lang="en-US" altLang="en-US" sz="800" b="0" i="0" u="none" strike="noStrike" cap="none" normalizeH="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er &amp; S. Biswas, Phys Rev </a:t>
            </a:r>
            <a:r>
              <a:rPr kumimoji="0" lang="en-US" altLang="en-US" sz="800" b="1" i="0" u="none" strike="noStrike" cap="none" normalizeH="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80</a:t>
            </a:r>
            <a:r>
              <a:rPr lang="en-US" altLang="en-US" sz="800" dirty="0">
                <a:highlight>
                  <a:srgbClr val="FFFF00"/>
                </a:highlight>
                <a:latin typeface="Times New Roman" panose="02020603050405020304" pitchFamily="18" charset="0"/>
                <a:cs typeface="Times New Roman" panose="02020603050405020304" pitchFamily="18" charset="0"/>
              </a:rPr>
              <a:t>, 1099</a:t>
            </a:r>
            <a:r>
              <a:rPr kumimoji="0" lang="en-US" altLang="en-US" sz="800" b="0" i="0" u="none" strike="noStrike" cap="none" normalizeH="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 (</a:t>
            </a:r>
            <a:r>
              <a:rPr kumimoji="0" lang="en-US" altLang="en-US" sz="800" b="1" i="0" u="none" strike="noStrike" cap="none" normalizeH="0" dirty="0">
                <a:ln>
                  <a:noFill/>
                </a:ln>
                <a:solidFill>
                  <a:srgbClr val="FF0000"/>
                </a:solidFill>
                <a:effectLst/>
                <a:highlight>
                  <a:srgbClr val="FFFF00"/>
                </a:highlight>
                <a:latin typeface="Times New Roman" panose="02020603050405020304" pitchFamily="18" charset="0"/>
                <a:cs typeface="Times New Roman" panose="02020603050405020304" pitchFamily="18" charset="0"/>
              </a:rPr>
              <a:t>1950</a:t>
            </a:r>
            <a:r>
              <a:rPr kumimoji="0" lang="en-US" altLang="en-US" sz="800" b="0" i="0" u="none" strike="noStrike" cap="none" normalizeH="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id="{C561B6DC-547F-5AF8-161C-0D7256CD5760}"/>
              </a:ext>
            </a:extLst>
          </p:cNvPr>
          <p:cNvPicPr>
            <a:picLocks noChangeAspect="1"/>
          </p:cNvPicPr>
          <p:nvPr/>
        </p:nvPicPr>
        <p:blipFill>
          <a:blip r:embed="rId12"/>
          <a:stretch>
            <a:fillRect/>
          </a:stretch>
        </p:blipFill>
        <p:spPr>
          <a:xfrm>
            <a:off x="6584328" y="60580"/>
            <a:ext cx="1871597" cy="2372140"/>
          </a:xfrm>
          <a:prstGeom prst="rect">
            <a:avLst/>
          </a:prstGeom>
        </p:spPr>
      </p:pic>
      <p:sp>
        <p:nvSpPr>
          <p:cNvPr id="74" name="TextBox 73">
            <a:extLst>
              <a:ext uri="{FF2B5EF4-FFF2-40B4-BE49-F238E27FC236}">
                <a16:creationId xmlns:a16="http://schemas.microsoft.com/office/drawing/2014/main" id="{791C56BE-1631-F8A0-D9A4-8ABDFF6BAE00}"/>
              </a:ext>
            </a:extLst>
          </p:cNvPr>
          <p:cNvSpPr txBox="1"/>
          <p:nvPr/>
        </p:nvSpPr>
        <p:spPr>
          <a:xfrm>
            <a:off x="6476010" y="5126950"/>
            <a:ext cx="1451419" cy="523875"/>
          </a:xfrm>
          <a:prstGeom prst="rect">
            <a:avLst/>
          </a:prstGeom>
          <a:solidFill>
            <a:srgbClr val="FFDE75"/>
          </a:solidFill>
          <a:ln>
            <a:solidFill>
              <a:schemeClr val="accent1"/>
            </a:solidFill>
          </a:ln>
        </p:spPr>
        <p:txBody>
          <a:bodyPr wrap="square">
            <a:spAutoFit/>
          </a:bodyPr>
          <a:lstStyle/>
          <a:p>
            <a:r>
              <a:rPr lang="en-US" sz="1400" dirty="0">
                <a:solidFill>
                  <a:srgbClr val="FF0000"/>
                </a:solidFill>
                <a:latin typeface="Symbol" pitchFamily="18" charset="2"/>
              </a:rPr>
              <a:t>· </a:t>
            </a:r>
            <a:r>
              <a:rPr lang="en-US" sz="1400" dirty="0">
                <a:solidFill>
                  <a:srgbClr val="0000FF"/>
                </a:solidFill>
                <a:latin typeface="Times New Roman" panose="02020603050405020304" pitchFamily="18" charset="0"/>
                <a:cs typeface="Times New Roman" panose="02020603050405020304" pitchFamily="18" charset="0"/>
              </a:rPr>
              <a:t>LQCD</a:t>
            </a:r>
            <a:r>
              <a:rPr lang="en-US" sz="1400" dirty="0">
                <a:latin typeface="Times New Roman" panose="02020603050405020304" pitchFamily="18" charset="0"/>
                <a:cs typeface="Times New Roman" panose="02020603050405020304" pitchFamily="18" charset="0"/>
              </a:rPr>
              <a:t> results</a:t>
            </a:r>
          </a:p>
          <a:p>
            <a:r>
              <a:rPr lang="en-US" sz="1400" dirty="0">
                <a:latin typeface="Times New Roman" panose="02020603050405020304" pitchFamily="18" charset="0"/>
                <a:cs typeface="Times New Roman" panose="02020603050405020304" pitchFamily="18" charset="0"/>
              </a:rPr>
              <a:t>   are similar.</a:t>
            </a:r>
          </a:p>
        </p:txBody>
      </p:sp>
      <p:sp>
        <p:nvSpPr>
          <p:cNvPr id="75" name="TextBox 74">
            <a:extLst>
              <a:ext uri="{FF2B5EF4-FFF2-40B4-BE49-F238E27FC236}">
                <a16:creationId xmlns:a16="http://schemas.microsoft.com/office/drawing/2014/main" id="{7C430D35-B49B-40D8-371C-14072E3CDFEE}"/>
              </a:ext>
            </a:extLst>
          </p:cNvPr>
          <p:cNvSpPr txBox="1"/>
          <p:nvPr/>
        </p:nvSpPr>
        <p:spPr>
          <a:xfrm>
            <a:off x="5238178" y="6376494"/>
            <a:ext cx="2575560" cy="215444"/>
          </a:xfrm>
          <a:prstGeom prst="rect">
            <a:avLst/>
          </a:prstGeom>
          <a:noFill/>
        </p:spPr>
        <p:txBody>
          <a:bodyPr wrap="square">
            <a:spAutoFit/>
          </a:bodyPr>
          <a:lstStyle/>
          <a:p>
            <a:r>
              <a:rPr lang="en-US" sz="800" dirty="0">
                <a:highlight>
                  <a:srgbClr val="FFFF00"/>
                </a:highlight>
                <a:latin typeface="Times New Roman" panose="02020603050405020304" pitchFamily="18" charset="0"/>
                <a:cs typeface="Times New Roman" panose="02020603050405020304" pitchFamily="18" charset="0"/>
              </a:rPr>
              <a:t>Y. Qung </a:t>
            </a:r>
            <a:r>
              <a:rPr lang="en-US" sz="800" i="1" dirty="0">
                <a:highlight>
                  <a:srgbClr val="FFFF00"/>
                </a:highlight>
                <a:latin typeface="Times New Roman" panose="02020603050405020304" pitchFamily="18" charset="0"/>
                <a:cs typeface="Times New Roman" panose="02020603050405020304" pitchFamily="18" charset="0"/>
              </a:rPr>
              <a:t>et al,</a:t>
            </a:r>
            <a:r>
              <a:rPr lang="en-US" sz="800" dirty="0">
                <a:highlight>
                  <a:srgbClr val="FFFF00"/>
                </a:highlight>
                <a:latin typeface="Times New Roman" panose="02020603050405020304" pitchFamily="18" charset="0"/>
                <a:cs typeface="Times New Roman" panose="02020603050405020304" pitchFamily="18" charset="0"/>
              </a:rPr>
              <a:t> Phys Lett B </a:t>
            </a:r>
            <a:r>
              <a:rPr lang="en-US" sz="800" b="1" dirty="0">
                <a:highlight>
                  <a:srgbClr val="FFFF00"/>
                </a:highlight>
                <a:latin typeface="Times New Roman" panose="02020603050405020304" pitchFamily="18" charset="0"/>
                <a:cs typeface="Times New Roman" panose="02020603050405020304" pitchFamily="18" charset="0"/>
              </a:rPr>
              <a:t>694</a:t>
            </a:r>
            <a:r>
              <a:rPr lang="en-US" sz="800" dirty="0">
                <a:highlight>
                  <a:srgbClr val="FFFF00"/>
                </a:highlight>
                <a:latin typeface="Times New Roman" panose="02020603050405020304" pitchFamily="18" charset="0"/>
                <a:cs typeface="Times New Roman" panose="02020603050405020304" pitchFamily="18" charset="0"/>
              </a:rPr>
              <a:t>, 123 (</a:t>
            </a:r>
            <a:r>
              <a:rPr lang="en-US" sz="800" b="1" dirty="0">
                <a:solidFill>
                  <a:srgbClr val="FF0000"/>
                </a:solidFill>
                <a:highlight>
                  <a:srgbClr val="FFFF00"/>
                </a:highlight>
                <a:latin typeface="Times New Roman" panose="02020603050405020304" pitchFamily="18" charset="0"/>
                <a:cs typeface="Times New Roman" panose="02020603050405020304" pitchFamily="18" charset="0"/>
              </a:rPr>
              <a:t>2010</a:t>
            </a:r>
            <a:r>
              <a:rPr lang="en-US" sz="800" dirty="0">
                <a:highlight>
                  <a:srgbClr val="FFFF00"/>
                </a:highlight>
                <a:latin typeface="Times New Roman" panose="02020603050405020304" pitchFamily="18" charset="0"/>
                <a:cs typeface="Times New Roman" panose="02020603050405020304" pitchFamily="18" charset="0"/>
              </a:rPr>
              <a:t>)</a:t>
            </a:r>
            <a:endParaRPr lang="en-US" sz="800" dirty="0"/>
          </a:p>
        </p:txBody>
      </p:sp>
      <p:graphicFrame>
        <p:nvGraphicFramePr>
          <p:cNvPr id="66" name="Object 17">
            <a:extLst>
              <a:ext uri="{FF2B5EF4-FFF2-40B4-BE49-F238E27FC236}">
                <a16:creationId xmlns:a16="http://schemas.microsoft.com/office/drawing/2014/main" id="{BA897919-7026-A5B0-8B98-C9460F626CB8}"/>
              </a:ext>
            </a:extLst>
          </p:cNvPr>
          <p:cNvGraphicFramePr>
            <a:graphicFrameLocks noChangeAspect="1"/>
          </p:cNvGraphicFramePr>
          <p:nvPr/>
        </p:nvGraphicFramePr>
        <p:xfrm>
          <a:off x="5924586" y="6103167"/>
          <a:ext cx="248748" cy="254794"/>
        </p:xfrm>
        <a:graphic>
          <a:graphicData uri="http://schemas.openxmlformats.org/presentationml/2006/ole">
            <mc:AlternateContent xmlns:mc="http://schemas.openxmlformats.org/markup-compatibility/2006">
              <mc:Choice xmlns:v="urn:schemas-microsoft-com:vml" Requires="v">
                <p:oleObj name="Bitmap Image" r:id="rId13" imgW="1952898" imgH="2000000" progId="PBrush">
                  <p:embed/>
                </p:oleObj>
              </mc:Choice>
              <mc:Fallback>
                <p:oleObj name="Bitmap Image" r:id="rId13" imgW="1952898" imgH="2000000" progId="PBrush">
                  <p:embed/>
                  <p:pic>
                    <p:nvPicPr>
                      <p:cNvPr id="66" name="Object 17">
                        <a:extLst>
                          <a:ext uri="{FF2B5EF4-FFF2-40B4-BE49-F238E27FC236}">
                            <a16:creationId xmlns:a16="http://schemas.microsoft.com/office/drawing/2014/main" id="{BA897919-7026-A5B0-8B98-C9460F626CB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24586" y="6103167"/>
                        <a:ext cx="248748" cy="254794"/>
                      </a:xfrm>
                      <a:prstGeom prst="rect">
                        <a:avLst/>
                      </a:prstGeom>
                      <a:noFill/>
                      <a:ln>
                        <a:noFill/>
                      </a:ln>
                      <a:effectLst/>
                    </p:spPr>
                  </p:pic>
                </p:oleObj>
              </mc:Fallback>
            </mc:AlternateContent>
          </a:graphicData>
        </a:graphic>
      </p:graphicFrame>
      <p:pic>
        <p:nvPicPr>
          <p:cNvPr id="69" name="Picture 68">
            <a:extLst>
              <a:ext uri="{FF2B5EF4-FFF2-40B4-BE49-F238E27FC236}">
                <a16:creationId xmlns:a16="http://schemas.microsoft.com/office/drawing/2014/main" id="{D1B8C3D0-764E-0348-6510-FD4651C05365}"/>
              </a:ext>
            </a:extLst>
          </p:cNvPr>
          <p:cNvPicPr>
            <a:picLocks noChangeAspect="1"/>
          </p:cNvPicPr>
          <p:nvPr/>
        </p:nvPicPr>
        <p:blipFill>
          <a:blip r:embed="rId15"/>
          <a:stretch>
            <a:fillRect/>
          </a:stretch>
        </p:blipFill>
        <p:spPr>
          <a:xfrm>
            <a:off x="6200259" y="6130738"/>
            <a:ext cx="821021" cy="216451"/>
          </a:xfrm>
          <a:prstGeom prst="rect">
            <a:avLst/>
          </a:prstGeom>
        </p:spPr>
      </p:pic>
      <p:pic>
        <p:nvPicPr>
          <p:cNvPr id="7" name="Picture 6">
            <a:extLst>
              <a:ext uri="{FF2B5EF4-FFF2-40B4-BE49-F238E27FC236}">
                <a16:creationId xmlns:a16="http://schemas.microsoft.com/office/drawing/2014/main" id="{EFD8ADC5-5E20-650B-DEB4-80F5C590137F}"/>
              </a:ext>
            </a:extLst>
          </p:cNvPr>
          <p:cNvPicPr>
            <a:picLocks noChangeAspect="1"/>
          </p:cNvPicPr>
          <p:nvPr/>
        </p:nvPicPr>
        <p:blipFill>
          <a:blip r:embed="rId16"/>
          <a:stretch>
            <a:fillRect/>
          </a:stretch>
        </p:blipFill>
        <p:spPr>
          <a:xfrm>
            <a:off x="284371" y="5889733"/>
            <a:ext cx="540055" cy="540765"/>
          </a:xfrm>
          <a:prstGeom prst="rect">
            <a:avLst/>
          </a:prstGeom>
        </p:spPr>
      </p:pic>
      <p:sp>
        <p:nvSpPr>
          <p:cNvPr id="11" name="TextBox 10">
            <a:extLst>
              <a:ext uri="{FF2B5EF4-FFF2-40B4-BE49-F238E27FC236}">
                <a16:creationId xmlns:a16="http://schemas.microsoft.com/office/drawing/2014/main" id="{F9F46AAD-8EA4-E3DE-312D-0D5CFA2F588D}"/>
              </a:ext>
            </a:extLst>
          </p:cNvPr>
          <p:cNvSpPr txBox="1"/>
          <p:nvPr/>
        </p:nvSpPr>
        <p:spPr>
          <a:xfrm>
            <a:off x="6082713" y="5638322"/>
            <a:ext cx="3069581" cy="215444"/>
          </a:xfrm>
          <a:prstGeom prst="rect">
            <a:avLst/>
          </a:prstGeom>
          <a:noFill/>
        </p:spPr>
        <p:txBody>
          <a:bodyPr wrap="square">
            <a:spAutoFit/>
          </a:bodyPr>
          <a:lstStyle/>
          <a:p>
            <a:pPr algn="ctr"/>
            <a:r>
              <a:rPr lang="en-US" sz="800" dirty="0">
                <a:highlight>
                  <a:srgbClr val="FFFF00"/>
                </a:highlight>
                <a:latin typeface="Times New Roman" panose="02020603050405020304" pitchFamily="18" charset="0"/>
                <a:cs typeface="Times New Roman" panose="02020603050405020304" pitchFamily="18" charset="0"/>
              </a:rPr>
              <a:t>R. Koniuk &amp; N. Isgur, Phys Rev Lett </a:t>
            </a:r>
            <a:r>
              <a:rPr lang="en-US" sz="800" b="1" dirty="0">
                <a:highlight>
                  <a:srgbClr val="FFFF00"/>
                </a:highlight>
                <a:latin typeface="Times New Roman" panose="02020603050405020304" pitchFamily="18" charset="0"/>
                <a:cs typeface="Times New Roman" panose="02020603050405020304" pitchFamily="18" charset="0"/>
              </a:rPr>
              <a:t>44</a:t>
            </a:r>
            <a:r>
              <a:rPr lang="en-US" sz="800" dirty="0">
                <a:highlight>
                  <a:srgbClr val="FFFF00"/>
                </a:highlight>
                <a:latin typeface="Times New Roman" panose="02020603050405020304" pitchFamily="18" charset="0"/>
                <a:cs typeface="Times New Roman" panose="02020603050405020304" pitchFamily="18" charset="0"/>
              </a:rPr>
              <a:t>, 845 (</a:t>
            </a:r>
            <a:r>
              <a:rPr lang="en-US" sz="800" b="1" dirty="0">
                <a:solidFill>
                  <a:srgbClr val="FF0000"/>
                </a:solidFill>
                <a:highlight>
                  <a:srgbClr val="FFFF00"/>
                </a:highlight>
                <a:latin typeface="Times New Roman" panose="02020603050405020304" pitchFamily="18" charset="0"/>
                <a:cs typeface="Times New Roman" panose="02020603050405020304" pitchFamily="18" charset="0"/>
              </a:rPr>
              <a:t>1980</a:t>
            </a:r>
            <a:r>
              <a:rPr lang="en-US" sz="800" dirty="0">
                <a:highlight>
                  <a:srgbClr val="FFFF00"/>
                </a:highlight>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B5A5BA6F-F488-24D6-095D-D5F803D2869E}"/>
              </a:ext>
            </a:extLst>
          </p:cNvPr>
          <p:cNvPicPr>
            <a:picLocks noChangeAspect="1"/>
          </p:cNvPicPr>
          <p:nvPr/>
        </p:nvPicPr>
        <p:blipFill>
          <a:blip r:embed="rId17" cstate="print">
            <a:extLst>
              <a:ext uri="{BEBA8EAE-BF5A-486C-A8C5-ECC9F3942E4B}">
                <a14:imgProps xmlns:a14="http://schemas.microsoft.com/office/drawing/2010/main">
                  <a14:imgLayer r:embed="rId18">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332922" y="5738203"/>
            <a:ext cx="564739" cy="651467"/>
          </a:xfrm>
          <a:prstGeom prst="rect">
            <a:avLst/>
          </a:prstGeom>
        </p:spPr>
      </p:pic>
      <p:pic>
        <p:nvPicPr>
          <p:cNvPr id="3" name="Picture 2">
            <a:extLst>
              <a:ext uri="{FF2B5EF4-FFF2-40B4-BE49-F238E27FC236}">
                <a16:creationId xmlns:a16="http://schemas.microsoft.com/office/drawing/2014/main" id="{FD2A4ECF-AA8B-70DB-CEF1-14F8991AC5BA}"/>
              </a:ext>
            </a:extLst>
          </p:cNvPr>
          <p:cNvPicPr>
            <a:picLocks noChangeAspect="1"/>
          </p:cNvPicPr>
          <p:nvPr/>
        </p:nvPicPr>
        <p:blipFill>
          <a:blip r:embed="rId19"/>
          <a:stretch>
            <a:fillRect/>
          </a:stretch>
        </p:blipFill>
        <p:spPr>
          <a:xfrm>
            <a:off x="5958134" y="59159"/>
            <a:ext cx="626194" cy="63083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a:extLst>
              <a:ext uri="{FF2B5EF4-FFF2-40B4-BE49-F238E27FC236}">
                <a16:creationId xmlns:a16="http://schemas.microsoft.com/office/drawing/2014/main" id="{879E2577-2D26-762D-0458-168EE39CABD6}"/>
              </a:ext>
            </a:extLst>
          </p:cNvPr>
          <p:cNvPicPr>
            <a:picLocks noChangeAspect="1"/>
          </p:cNvPicPr>
          <p:nvPr/>
        </p:nvPicPr>
        <p:blipFill>
          <a:blip r:embed="rId20"/>
          <a:stretch>
            <a:fillRect/>
          </a:stretch>
        </p:blipFill>
        <p:spPr>
          <a:xfrm>
            <a:off x="8451495" y="1798219"/>
            <a:ext cx="462167" cy="634501"/>
          </a:xfrm>
          <a:prstGeom prst="rect">
            <a:avLst/>
          </a:prstGeom>
        </p:spPr>
      </p:pic>
      <p:pic>
        <p:nvPicPr>
          <p:cNvPr id="12" name="Picture 11">
            <a:extLst>
              <a:ext uri="{FF2B5EF4-FFF2-40B4-BE49-F238E27FC236}">
                <a16:creationId xmlns:a16="http://schemas.microsoft.com/office/drawing/2014/main" id="{5D8835EB-B48D-A760-E3A4-46E15820D653}"/>
              </a:ext>
            </a:extLst>
          </p:cNvPr>
          <p:cNvPicPr>
            <a:picLocks noChangeAspect="1"/>
          </p:cNvPicPr>
          <p:nvPr/>
        </p:nvPicPr>
        <p:blipFill>
          <a:blip r:embed="rId20"/>
          <a:stretch>
            <a:fillRect/>
          </a:stretch>
        </p:blipFill>
        <p:spPr>
          <a:xfrm>
            <a:off x="798641" y="995887"/>
            <a:ext cx="311743" cy="427987"/>
          </a:xfrm>
          <a:prstGeom prst="rect">
            <a:avLst/>
          </a:prstGeom>
        </p:spPr>
      </p:pic>
      <p:pic>
        <p:nvPicPr>
          <p:cNvPr id="13" name="Picture 12">
            <a:extLst>
              <a:ext uri="{FF2B5EF4-FFF2-40B4-BE49-F238E27FC236}">
                <a16:creationId xmlns:a16="http://schemas.microsoft.com/office/drawing/2014/main" id="{7A8D045C-E6D3-079D-D843-EA71809FC760}"/>
              </a:ext>
            </a:extLst>
          </p:cNvPr>
          <p:cNvPicPr>
            <a:picLocks noChangeAspect="1"/>
          </p:cNvPicPr>
          <p:nvPr/>
        </p:nvPicPr>
        <p:blipFill>
          <a:blip r:embed="rId21">
            <a:extLst>
              <a:ext uri="{BEBA8EAE-BF5A-486C-A8C5-ECC9F3942E4B}">
                <a14:imgProps xmlns:a14="http://schemas.microsoft.com/office/drawing/2010/main">
                  <a14:imgLayer r:embed="rId22">
                    <a14:imgEffect>
                      <a14:brightnessContrast bright="20000"/>
                    </a14:imgEffect>
                  </a14:imgLayer>
                </a14:imgProps>
              </a:ext>
            </a:extLst>
          </a:blip>
          <a:stretch>
            <a:fillRect/>
          </a:stretch>
        </p:blipFill>
        <p:spPr>
          <a:xfrm>
            <a:off x="58042" y="990888"/>
            <a:ext cx="417404" cy="428107"/>
          </a:xfrm>
          <a:prstGeom prst="rect">
            <a:avLst/>
          </a:prstGeom>
        </p:spPr>
      </p:pic>
      <p:pic>
        <p:nvPicPr>
          <p:cNvPr id="14" name="Picture 13">
            <a:extLst>
              <a:ext uri="{FF2B5EF4-FFF2-40B4-BE49-F238E27FC236}">
                <a16:creationId xmlns:a16="http://schemas.microsoft.com/office/drawing/2014/main" id="{BADC16A3-3484-7236-688E-6386184350A4}"/>
              </a:ext>
            </a:extLst>
          </p:cNvPr>
          <p:cNvPicPr>
            <a:picLocks noChangeAspect="1"/>
          </p:cNvPicPr>
          <p:nvPr/>
        </p:nvPicPr>
        <p:blipFill>
          <a:blip r:embed="rId23" cstate="print">
            <a:extLst>
              <a:ext uri="{BEBA8EAE-BF5A-486C-A8C5-ECC9F3942E4B}">
                <a14:imgProps xmlns:a14="http://schemas.microsoft.com/office/drawing/2010/main">
                  <a14:imgLayer r:embed="rId2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01640" y="991462"/>
            <a:ext cx="354457" cy="429873"/>
          </a:xfrm>
          <a:prstGeom prst="rect">
            <a:avLst/>
          </a:prstGeom>
        </p:spPr>
      </p:pic>
      <p:pic>
        <p:nvPicPr>
          <p:cNvPr id="18" name="Picture 17">
            <a:extLst>
              <a:ext uri="{FF2B5EF4-FFF2-40B4-BE49-F238E27FC236}">
                <a16:creationId xmlns:a16="http://schemas.microsoft.com/office/drawing/2014/main" id="{07033A22-57AE-852D-F974-F8861C69FA6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81172" y="1000710"/>
            <a:ext cx="311743" cy="409163"/>
          </a:xfrm>
          <a:prstGeom prst="rect">
            <a:avLst/>
          </a:prstGeom>
        </p:spPr>
      </p:pic>
    </p:spTree>
    <p:extLst>
      <p:ext uri="{BB962C8B-B14F-4D97-AF65-F5344CB8AC3E}">
        <p14:creationId xmlns:p14="http://schemas.microsoft.com/office/powerpoint/2010/main" val="420480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8"/>
          <p:cNvSpPr txBox="1">
            <a:spLocks noChangeArrowheads="1"/>
          </p:cNvSpPr>
          <p:nvPr/>
        </p:nvSpPr>
        <p:spPr bwMode="auto">
          <a:xfrm>
            <a:off x="1355725" y="1216025"/>
            <a:ext cx="184150" cy="519113"/>
          </a:xfrm>
          <a:prstGeom prst="rect">
            <a:avLst/>
          </a:prstGeom>
          <a:noFill/>
          <a:ln w="9525">
            <a:noFill/>
            <a:miter lim="800000"/>
            <a:headEnd/>
            <a:tailEnd/>
          </a:ln>
        </p:spPr>
        <p:txBody>
          <a:bodyPr wrap="none">
            <a:spAutoFit/>
          </a:bodyPr>
          <a:lstStyle/>
          <a:p>
            <a:endParaRPr lang="en-US" dirty="0"/>
          </a:p>
        </p:txBody>
      </p:sp>
      <p:sp>
        <p:nvSpPr>
          <p:cNvPr id="4105" name="Text Box 11"/>
          <p:cNvSpPr txBox="1">
            <a:spLocks noChangeArrowheads="1"/>
          </p:cNvSpPr>
          <p:nvPr/>
        </p:nvSpPr>
        <p:spPr bwMode="auto">
          <a:xfrm>
            <a:off x="2879725" y="2282825"/>
            <a:ext cx="184150" cy="519113"/>
          </a:xfrm>
          <a:prstGeom prst="rect">
            <a:avLst/>
          </a:prstGeom>
          <a:noFill/>
          <a:ln w="9525">
            <a:noFill/>
            <a:miter lim="800000"/>
            <a:headEnd/>
            <a:tailEnd/>
          </a:ln>
        </p:spPr>
        <p:txBody>
          <a:bodyPr wrap="none">
            <a:spAutoFit/>
          </a:bodyPr>
          <a:lstStyle/>
          <a:p>
            <a:endParaRPr lang="en-US" dirty="0"/>
          </a:p>
        </p:txBody>
      </p:sp>
      <p:sp>
        <p:nvSpPr>
          <p:cNvPr id="4107" name="TextBox 11"/>
          <p:cNvSpPr txBox="1">
            <a:spLocks noChangeArrowheads="1"/>
          </p:cNvSpPr>
          <p:nvPr/>
        </p:nvSpPr>
        <p:spPr bwMode="auto">
          <a:xfrm>
            <a:off x="5791200" y="5486400"/>
            <a:ext cx="184150" cy="523875"/>
          </a:xfrm>
          <a:prstGeom prst="rect">
            <a:avLst/>
          </a:prstGeom>
          <a:noFill/>
          <a:ln w="9525">
            <a:noFill/>
            <a:miter lim="800000"/>
            <a:headEnd/>
            <a:tailEnd/>
          </a:ln>
        </p:spPr>
        <p:txBody>
          <a:bodyPr wrap="none">
            <a:spAutoFit/>
          </a:bodyPr>
          <a:lstStyle/>
          <a:p>
            <a:endParaRPr lang="en-US" dirty="0"/>
          </a:p>
        </p:txBody>
      </p:sp>
      <p:sp>
        <p:nvSpPr>
          <p:cNvPr id="17" name="Footer Placeholder 16"/>
          <p:cNvSpPr>
            <a:spLocks noGrp="1"/>
          </p:cNvSpPr>
          <p:nvPr>
            <p:ph type="ftr" sz="quarter" idx="11"/>
          </p:nvPr>
        </p:nvSpPr>
        <p:spPr/>
        <p:txBody>
          <a:bodyPr/>
          <a:lstStyle/>
          <a:p>
            <a:r>
              <a:rPr lang="en-US" b="1">
                <a:solidFill>
                  <a:schemeClr val="tx2">
                    <a:lumMod val="50000"/>
                  </a:schemeClr>
                </a:solidFill>
              </a:rPr>
              <a:t>.</a:t>
            </a:r>
            <a:endParaRPr lang="en-US" b="1" dirty="0">
              <a:solidFill>
                <a:schemeClr val="tx2">
                  <a:lumMod val="50000"/>
                </a:schemeClr>
              </a:solidFill>
            </a:endParaRPr>
          </a:p>
        </p:txBody>
      </p:sp>
      <p:pic>
        <p:nvPicPr>
          <p:cNvPr id="4" name="Picture 3">
            <a:extLst>
              <a:ext uri="{FF2B5EF4-FFF2-40B4-BE49-F238E27FC236}">
                <a16:creationId xmlns:a16="http://schemas.microsoft.com/office/drawing/2014/main" id="{96C91D90-14A0-42A8-A537-211D29B484F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Layer>
                </a14:imgProps>
              </a:ext>
            </a:extLst>
          </a:blip>
          <a:stretch>
            <a:fillRect/>
          </a:stretch>
        </p:blipFill>
        <p:spPr>
          <a:xfrm>
            <a:off x="52159" y="1488554"/>
            <a:ext cx="3133725" cy="3552976"/>
          </a:xfrm>
          <a:prstGeom prst="rect">
            <a:avLst/>
          </a:prstGeom>
        </p:spPr>
      </p:pic>
      <p:pic>
        <p:nvPicPr>
          <p:cNvPr id="6" name="Picture 5">
            <a:extLst>
              <a:ext uri="{FF2B5EF4-FFF2-40B4-BE49-F238E27FC236}">
                <a16:creationId xmlns:a16="http://schemas.microsoft.com/office/drawing/2014/main" id="{6D33F0AA-6673-494F-86A3-4144589A714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colorTemperature colorTemp="5900"/>
                    </a14:imgEffect>
                  </a14:imgLayer>
                </a14:imgProps>
              </a:ext>
            </a:extLst>
          </a:blip>
          <a:stretch>
            <a:fillRect/>
          </a:stretch>
        </p:blipFill>
        <p:spPr>
          <a:xfrm>
            <a:off x="3230239" y="1521329"/>
            <a:ext cx="3098650" cy="3910665"/>
          </a:xfrm>
          <a:prstGeom prst="rect">
            <a:avLst/>
          </a:prstGeom>
        </p:spPr>
      </p:pic>
      <p:sp>
        <p:nvSpPr>
          <p:cNvPr id="7" name="TextBox 6">
            <a:extLst>
              <a:ext uri="{FF2B5EF4-FFF2-40B4-BE49-F238E27FC236}">
                <a16:creationId xmlns:a16="http://schemas.microsoft.com/office/drawing/2014/main" id="{FBCFC936-9670-4490-A153-F245BE45567B}"/>
              </a:ext>
            </a:extLst>
          </p:cNvPr>
          <p:cNvSpPr txBox="1"/>
          <p:nvPr/>
        </p:nvSpPr>
        <p:spPr>
          <a:xfrm>
            <a:off x="1479945" y="1167624"/>
            <a:ext cx="588623" cy="369332"/>
          </a:xfrm>
          <a:prstGeom prst="rect">
            <a:avLst/>
          </a:prstGeom>
          <a:noFill/>
        </p:spPr>
        <p:txBody>
          <a:bodyPr wrap="none" rtlCol="0">
            <a:spAutoFit/>
          </a:bodyPr>
          <a:lstStyle/>
          <a:p>
            <a:r>
              <a:rPr lang="en-US" b="1" dirty="0">
                <a:solidFill>
                  <a:srgbClr val="C49500"/>
                </a:solidFill>
                <a:latin typeface="Monotype Corsiva" panose="03010101010201010101" pitchFamily="66" charset="0"/>
              </a:rPr>
              <a:t>2002</a:t>
            </a:r>
          </a:p>
        </p:txBody>
      </p:sp>
      <p:sp>
        <p:nvSpPr>
          <p:cNvPr id="20" name="TextBox 19">
            <a:extLst>
              <a:ext uri="{FF2B5EF4-FFF2-40B4-BE49-F238E27FC236}">
                <a16:creationId xmlns:a16="http://schemas.microsoft.com/office/drawing/2014/main" id="{F5C58462-2790-4F0D-9A76-9432C2E0434B}"/>
              </a:ext>
            </a:extLst>
          </p:cNvPr>
          <p:cNvSpPr txBox="1"/>
          <p:nvPr/>
        </p:nvSpPr>
        <p:spPr>
          <a:xfrm>
            <a:off x="4523440" y="1159227"/>
            <a:ext cx="702322" cy="369331"/>
          </a:xfrm>
          <a:prstGeom prst="rect">
            <a:avLst/>
          </a:prstGeom>
          <a:noFill/>
        </p:spPr>
        <p:txBody>
          <a:bodyPr wrap="square">
            <a:spAutoFit/>
          </a:bodyPr>
          <a:lstStyle/>
          <a:p>
            <a:r>
              <a:rPr lang="en-US" b="1" dirty="0">
                <a:solidFill>
                  <a:srgbClr val="0000FF"/>
                </a:solidFill>
                <a:latin typeface="Monotype Corsiva" panose="03010101010201010101" pitchFamily="66" charset="0"/>
              </a:rPr>
              <a:t>2020</a:t>
            </a:r>
          </a:p>
        </p:txBody>
      </p:sp>
      <p:pic>
        <p:nvPicPr>
          <p:cNvPr id="24" name="Picture 23">
            <a:extLst>
              <a:ext uri="{FF2B5EF4-FFF2-40B4-BE49-F238E27FC236}">
                <a16:creationId xmlns:a16="http://schemas.microsoft.com/office/drawing/2014/main" id="{52D26E1B-3F95-478A-832B-38D253A24A1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6541426" y="1503168"/>
            <a:ext cx="2620716" cy="1814921"/>
          </a:xfrm>
          <a:prstGeom prst="rect">
            <a:avLst/>
          </a:prstGeom>
        </p:spPr>
      </p:pic>
      <p:pic>
        <p:nvPicPr>
          <p:cNvPr id="25" name="Picture 24">
            <a:extLst>
              <a:ext uri="{FF2B5EF4-FFF2-40B4-BE49-F238E27FC236}">
                <a16:creationId xmlns:a16="http://schemas.microsoft.com/office/drawing/2014/main" id="{1DFABF01-6AF5-4A5A-87DA-E19A843C45F6}"/>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tretch>
            <a:fillRect/>
          </a:stretch>
        </p:blipFill>
        <p:spPr>
          <a:xfrm>
            <a:off x="6631817" y="3372897"/>
            <a:ext cx="2530325" cy="1794636"/>
          </a:xfrm>
          <a:prstGeom prst="rect">
            <a:avLst/>
          </a:prstGeom>
        </p:spPr>
      </p:pic>
      <p:sp>
        <p:nvSpPr>
          <p:cNvPr id="27" name="TextBox 26">
            <a:extLst>
              <a:ext uri="{FF2B5EF4-FFF2-40B4-BE49-F238E27FC236}">
                <a16:creationId xmlns:a16="http://schemas.microsoft.com/office/drawing/2014/main" id="{5D80BEAC-44B0-4FE2-9649-B8002781C4DF}"/>
              </a:ext>
            </a:extLst>
          </p:cNvPr>
          <p:cNvSpPr txBox="1"/>
          <p:nvPr/>
        </p:nvSpPr>
        <p:spPr>
          <a:xfrm>
            <a:off x="7485435" y="1143242"/>
            <a:ext cx="1117129" cy="369332"/>
          </a:xfrm>
          <a:prstGeom prst="rect">
            <a:avLst/>
          </a:prstGeom>
          <a:noFill/>
        </p:spPr>
        <p:txBody>
          <a:bodyPr wrap="square">
            <a:spAutoFit/>
          </a:bodyPr>
          <a:lstStyle/>
          <a:p>
            <a:r>
              <a:rPr lang="en-US" sz="1800" b="1" dirty="0">
                <a:solidFill>
                  <a:srgbClr val="FF0000"/>
                </a:solidFill>
                <a:latin typeface="Monotype Corsiva" panose="03010101010201010101" pitchFamily="66" charset="0"/>
              </a:rPr>
              <a:t>1996</a:t>
            </a:r>
            <a:r>
              <a:rPr lang="en-US" sz="1800" b="1" dirty="0">
                <a:latin typeface="Monotype Corsiva" panose="03010101010201010101" pitchFamily="66" charset="0"/>
              </a:rPr>
              <a:t>-</a:t>
            </a:r>
            <a:r>
              <a:rPr lang="en-US" sz="1800" b="1" dirty="0">
                <a:solidFill>
                  <a:srgbClr val="FF0000"/>
                </a:solidFill>
                <a:latin typeface="Monotype Corsiva" panose="03010101010201010101" pitchFamily="66" charset="0"/>
              </a:rPr>
              <a:t>2018</a:t>
            </a:r>
          </a:p>
        </p:txBody>
      </p:sp>
      <p:pic>
        <p:nvPicPr>
          <p:cNvPr id="30" name="Picture 12">
            <a:extLst>
              <a:ext uri="{FF2B5EF4-FFF2-40B4-BE49-F238E27FC236}">
                <a16:creationId xmlns:a16="http://schemas.microsoft.com/office/drawing/2014/main" id="{91E2F9D6-2877-4008-BAA1-96A794381678}"/>
              </a:ext>
            </a:extLst>
          </p:cNvPr>
          <p:cNvPicPr>
            <a:picLocks noChangeAspect="1" noChangeArrowheads="1"/>
          </p:cNvPicPr>
          <p:nvPr/>
        </p:nvPicPr>
        <p:blipFill>
          <a:blip r:embed="rId11" cstate="print">
            <a:lum bright="-16000" contrast="23000"/>
          </a:blip>
          <a:srcRect/>
          <a:stretch>
            <a:fillRect/>
          </a:stretch>
        </p:blipFill>
        <p:spPr bwMode="auto">
          <a:xfrm>
            <a:off x="2714170" y="1168217"/>
            <a:ext cx="1219200" cy="394084"/>
          </a:xfrm>
          <a:prstGeom prst="rect">
            <a:avLst/>
          </a:prstGeom>
          <a:noFill/>
          <a:ln w="9525">
            <a:noFill/>
            <a:miter lim="800000"/>
            <a:headEnd/>
            <a:tailEnd/>
          </a:ln>
        </p:spPr>
      </p:pic>
      <p:sp>
        <p:nvSpPr>
          <p:cNvPr id="34" name="TextBox 33">
            <a:extLst>
              <a:ext uri="{FF2B5EF4-FFF2-40B4-BE49-F238E27FC236}">
                <a16:creationId xmlns:a16="http://schemas.microsoft.com/office/drawing/2014/main" id="{596214D9-AF6E-4ACC-BF71-F190A40A4674}"/>
              </a:ext>
            </a:extLst>
          </p:cNvPr>
          <p:cNvSpPr txBox="1"/>
          <p:nvPr/>
        </p:nvSpPr>
        <p:spPr>
          <a:xfrm>
            <a:off x="8171542" y="2101419"/>
            <a:ext cx="834733" cy="253916"/>
          </a:xfrm>
          <a:prstGeom prst="rect">
            <a:avLst/>
          </a:prstGeom>
          <a:noFill/>
        </p:spPr>
        <p:txBody>
          <a:bodyPr wrap="square">
            <a:spAutoFit/>
          </a:bodyPr>
          <a:lstStyle/>
          <a:p>
            <a:r>
              <a:rPr lang="en-US" sz="1050" dirty="0">
                <a:solidFill>
                  <a:srgbClr val="FF0000"/>
                </a:solidFill>
                <a:highlight>
                  <a:srgbClr val="A7FFC4"/>
                </a:highlight>
                <a:latin typeface="Times New Roman" panose="02020603050405020304" pitchFamily="18" charset="0"/>
                <a:cs typeface="Times New Roman" panose="02020603050405020304" pitchFamily="18" charset="0"/>
              </a:rPr>
              <a:t>Pol</a:t>
            </a:r>
            <a:r>
              <a:rPr lang="en-US" sz="1050" dirty="0">
                <a:highlight>
                  <a:srgbClr val="A7FFC4"/>
                </a:highlight>
                <a:latin typeface="Times New Roman" panose="02020603050405020304" pitchFamily="18" charset="0"/>
                <a:cs typeface="Times New Roman" panose="02020603050405020304" pitchFamily="18" charset="0"/>
              </a:rPr>
              <a:t> =</a:t>
            </a:r>
            <a:r>
              <a:rPr lang="en-US" sz="1050" b="1" dirty="0">
                <a:highlight>
                  <a:srgbClr val="A7FFC4"/>
                </a:highlight>
                <a:latin typeface="Times New Roman" panose="02020603050405020304" pitchFamily="18" charset="0"/>
                <a:cs typeface="Times New Roman" panose="02020603050405020304" pitchFamily="18" charset="0"/>
              </a:rPr>
              <a:t> </a:t>
            </a:r>
            <a:r>
              <a:rPr lang="en-US" sz="1050" dirty="0">
                <a:solidFill>
                  <a:srgbClr val="0000FF"/>
                </a:solidFill>
                <a:highlight>
                  <a:srgbClr val="A7FFC4"/>
                </a:highlight>
                <a:latin typeface="Times New Roman" panose="02020603050405020304" pitchFamily="18" charset="0"/>
                <a:cs typeface="Times New Roman" panose="02020603050405020304" pitchFamily="18" charset="0"/>
              </a:rPr>
              <a:t>40</a:t>
            </a:r>
            <a:r>
              <a:rPr lang="en-US" sz="1050" b="1" dirty="0">
                <a:highlight>
                  <a:srgbClr val="A7FFC4"/>
                </a:highlight>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id="{E7C9123C-3189-4BBC-B507-810B0B74B257}"/>
              </a:ext>
            </a:extLst>
          </p:cNvPr>
          <p:cNvSpPr txBox="1"/>
          <p:nvPr/>
        </p:nvSpPr>
        <p:spPr>
          <a:xfrm>
            <a:off x="8182215" y="3933278"/>
            <a:ext cx="824060" cy="253916"/>
          </a:xfrm>
          <a:prstGeom prst="rect">
            <a:avLst/>
          </a:prstGeom>
          <a:noFill/>
        </p:spPr>
        <p:txBody>
          <a:bodyPr wrap="square">
            <a:spAutoFit/>
          </a:bodyPr>
          <a:lstStyle/>
          <a:p>
            <a:r>
              <a:rPr lang="en-US" sz="1050" dirty="0">
                <a:solidFill>
                  <a:srgbClr val="FF0000"/>
                </a:solidFill>
                <a:highlight>
                  <a:srgbClr val="A7FFC4"/>
                </a:highlight>
                <a:latin typeface="Times New Roman" panose="02020603050405020304" pitchFamily="18" charset="0"/>
                <a:cs typeface="Times New Roman" panose="02020603050405020304" pitchFamily="18" charset="0"/>
              </a:rPr>
              <a:t>Pol</a:t>
            </a:r>
            <a:r>
              <a:rPr lang="en-US" sz="1050" dirty="0">
                <a:highlight>
                  <a:srgbClr val="A7FFC4"/>
                </a:highlight>
                <a:latin typeface="Times New Roman" panose="02020603050405020304" pitchFamily="18" charset="0"/>
                <a:cs typeface="Times New Roman" panose="02020603050405020304" pitchFamily="18" charset="0"/>
              </a:rPr>
              <a:t> =</a:t>
            </a:r>
            <a:r>
              <a:rPr lang="en-US" sz="1050" b="1" dirty="0">
                <a:highlight>
                  <a:srgbClr val="A7FFC4"/>
                </a:highlight>
                <a:latin typeface="Times New Roman" panose="02020603050405020304" pitchFamily="18" charset="0"/>
                <a:cs typeface="Times New Roman" panose="02020603050405020304" pitchFamily="18" charset="0"/>
              </a:rPr>
              <a:t> </a:t>
            </a:r>
            <a:r>
              <a:rPr lang="en-US" sz="1050" dirty="0">
                <a:solidFill>
                  <a:srgbClr val="0000FF"/>
                </a:solidFill>
                <a:highlight>
                  <a:srgbClr val="A7FFC4"/>
                </a:highlight>
                <a:latin typeface="Times New Roman" panose="02020603050405020304" pitchFamily="18" charset="0"/>
                <a:cs typeface="Times New Roman" panose="02020603050405020304" pitchFamily="18" charset="0"/>
              </a:rPr>
              <a:t>51</a:t>
            </a:r>
            <a:r>
              <a:rPr lang="en-US" sz="1050" b="1" dirty="0">
                <a:highlight>
                  <a:srgbClr val="A7FFC4"/>
                </a:highlight>
                <a:latin typeface="Times New Roman" panose="02020603050405020304" pitchFamily="18" charset="0"/>
                <a:cs typeface="Times New Roman" panose="02020603050405020304" pitchFamily="18" charset="0"/>
              </a:rPr>
              <a:t>%</a:t>
            </a:r>
          </a:p>
        </p:txBody>
      </p:sp>
      <p:sp>
        <p:nvSpPr>
          <p:cNvPr id="38" name="Rectangle 37">
            <a:extLst>
              <a:ext uri="{FF2B5EF4-FFF2-40B4-BE49-F238E27FC236}">
                <a16:creationId xmlns:a16="http://schemas.microsoft.com/office/drawing/2014/main" id="{46FA13C2-9724-4D11-AEE3-DA5A614DE16D}"/>
              </a:ext>
            </a:extLst>
          </p:cNvPr>
          <p:cNvSpPr/>
          <p:nvPr/>
        </p:nvSpPr>
        <p:spPr>
          <a:xfrm>
            <a:off x="726399" y="66226"/>
            <a:ext cx="8305800" cy="584775"/>
          </a:xfrm>
          <a:prstGeom prst="rect">
            <a:avLst/>
          </a:prstGeom>
          <a:solidFill>
            <a:schemeClr val="bg1"/>
          </a:solidFill>
        </p:spPr>
        <p:txBody>
          <a:bodyPr wrap="square">
            <a:spAutoFit/>
          </a:bodyPr>
          <a:lstStyle/>
          <a:p>
            <a:pPr algn="ctr"/>
            <a:r>
              <a:rPr lang="en-US" sz="3200" dirty="0">
                <a:solidFill>
                  <a:srgbClr val="0000FF"/>
                </a:solidFill>
                <a:latin typeface="Monotype Corsiva" pitchFamily="66" charset="0"/>
              </a:rPr>
              <a:t>Complete Experiment for Pion PhotoProduction</a:t>
            </a:r>
            <a:r>
              <a:rPr lang="en-US" sz="3200" dirty="0">
                <a:solidFill>
                  <a:srgbClr val="0000FF"/>
                </a:solidFill>
                <a:latin typeface="Comic Sans MS" pitchFamily="66" charset="0"/>
              </a:rPr>
              <a:t>  </a:t>
            </a:r>
          </a:p>
        </p:txBody>
      </p:sp>
      <p:sp>
        <p:nvSpPr>
          <p:cNvPr id="33" name="Rectangle: Rounded Corners 32">
            <a:extLst>
              <a:ext uri="{FF2B5EF4-FFF2-40B4-BE49-F238E27FC236}">
                <a16:creationId xmlns:a16="http://schemas.microsoft.com/office/drawing/2014/main" id="{D12CA9D0-8C43-42AD-9EEB-93BBD9CDCEC2}"/>
              </a:ext>
            </a:extLst>
          </p:cNvPr>
          <p:cNvSpPr/>
          <p:nvPr/>
        </p:nvSpPr>
        <p:spPr>
          <a:xfrm>
            <a:off x="495136" y="5852073"/>
            <a:ext cx="8257490" cy="677113"/>
          </a:xfrm>
          <a:prstGeom prst="roundRect">
            <a:avLst/>
          </a:prstGeom>
          <a:solidFill>
            <a:srgbClr val="00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sz="1400" dirty="0">
                <a:solidFill>
                  <a:srgbClr val="FF0000"/>
                </a:solidFill>
                <a:latin typeface="Symbol" panose="05050102010706020507" pitchFamily="18" charset="2"/>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L</a:t>
            </a:r>
            <a:r>
              <a:rPr kumimoji="0" lang="en-US"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rPr>
              <a:t>ack of </a:t>
            </a:r>
            <a:r>
              <a:rPr kumimoji="0" lang="en-US" i="0" u="none" strike="noStrike" cap="none" normalizeH="0" baseline="0" dirty="0">
                <a:ln>
                  <a:noFill/>
                </a:ln>
                <a:solidFill>
                  <a:srgbClr val="0000CC"/>
                </a:solidFill>
                <a:effectLst/>
                <a:latin typeface="Times New Roman" panose="02020603050405020304" pitchFamily="18" charset="0"/>
                <a:ea typeface="CMMI12"/>
                <a:cs typeface="Times New Roman" panose="02020603050405020304" pitchFamily="18" charset="0"/>
              </a:rPr>
              <a:t>γp</a:t>
            </a:r>
            <a:r>
              <a:rPr lang="en-US" dirty="0">
                <a:solidFill>
                  <a:srgbClr val="0033CC"/>
                </a:solidFill>
                <a:latin typeface="Times New Roman" panose="02020603050405020304" pitchFamily="18" charset="0"/>
                <a:cs typeface="Times New Roman" panose="02020603050405020304" pitchFamily="18" charset="0"/>
                <a:sym typeface="Wingdings" pitchFamily="2" charset="2"/>
              </a:rPr>
              <a:t>→</a:t>
            </a:r>
            <a:r>
              <a:rPr kumimoji="0" lang="en-US" i="0" u="none" strike="noStrike" cap="none" normalizeH="0" baseline="0" dirty="0">
                <a:ln>
                  <a:noFill/>
                </a:ln>
                <a:solidFill>
                  <a:srgbClr val="0000CC"/>
                </a:solidFill>
                <a:effectLst/>
                <a:latin typeface="Times New Roman" panose="02020603050405020304" pitchFamily="18" charset="0"/>
                <a:ea typeface="CMMI12"/>
                <a:cs typeface="Times New Roman" panose="02020603050405020304" pitchFamily="18" charset="0"/>
              </a:rPr>
              <a:t>π</a:t>
            </a:r>
            <a:r>
              <a:rPr kumimoji="0" lang="en-US" i="0" u="none" strike="noStrike" cap="none" normalizeH="0" baseline="30000" dirty="0">
                <a:ln>
                  <a:noFill/>
                </a:ln>
                <a:solidFill>
                  <a:srgbClr val="0000CC"/>
                </a:solidFill>
                <a:effectLst/>
                <a:latin typeface="Times New Roman" panose="02020603050405020304" pitchFamily="18" charset="0"/>
                <a:ea typeface="CMSY8"/>
                <a:cs typeface="Times New Roman" panose="02020603050405020304" pitchFamily="18" charset="0"/>
              </a:rPr>
              <a:t>+</a:t>
            </a:r>
            <a:r>
              <a:rPr kumimoji="0" lang="en-US" i="0" u="none" strike="noStrike" cap="none" normalizeH="0" baseline="0" dirty="0">
                <a:ln>
                  <a:noFill/>
                </a:ln>
                <a:solidFill>
                  <a:srgbClr val="0000CC"/>
                </a:solidFill>
                <a:effectLst/>
                <a:latin typeface="Times New Roman" panose="02020603050405020304" pitchFamily="18" charset="0"/>
                <a:ea typeface="CMMI12"/>
                <a:cs typeface="Times New Roman" panose="02020603050405020304" pitchFamily="18" charset="0"/>
              </a:rPr>
              <a:t>n</a:t>
            </a:r>
            <a:r>
              <a:rPr kumimoji="0" lang="en-US" i="0" u="none" strike="noStrike" cap="none" normalizeH="0" baseline="0" dirty="0">
                <a:ln>
                  <a:noFill/>
                </a:ln>
                <a:solidFill>
                  <a:schemeClr val="tx1"/>
                </a:solidFill>
                <a:effectLst/>
                <a:latin typeface="Times New Roman" panose="02020603050405020304" pitchFamily="18" charset="0"/>
                <a:ea typeface="CMMI12"/>
                <a:cs typeface="Times New Roman" panose="02020603050405020304" pitchFamily="18" charset="0"/>
              </a:rPr>
              <a:t> </a:t>
            </a:r>
            <a:r>
              <a:rPr kumimoji="0" lang="en-US" i="1" u="none" strike="noStrike" cap="none" normalizeH="0" baseline="0" dirty="0">
                <a:ln>
                  <a:noFill/>
                </a:ln>
                <a:solidFill>
                  <a:schemeClr val="tx1"/>
                </a:solidFill>
                <a:effectLst/>
                <a:latin typeface="Times New Roman" panose="02020603050405020304" pitchFamily="18" charset="0"/>
                <a:ea typeface="CMMI12"/>
                <a:cs typeface="Times New Roman" panose="02020603050405020304" pitchFamily="18" charset="0"/>
              </a:rPr>
              <a:t>vs</a:t>
            </a:r>
            <a:r>
              <a:rPr kumimoji="0" lang="en-US"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rPr>
              <a:t> </a:t>
            </a:r>
            <a:r>
              <a:rPr lang="en-US" dirty="0">
                <a:solidFill>
                  <a:srgbClr val="0000CC"/>
                </a:solidFill>
                <a:latin typeface="Times New Roman" panose="02020603050405020304" pitchFamily="18" charset="0"/>
                <a:ea typeface="CMMI12"/>
                <a:cs typeface="Times New Roman" panose="02020603050405020304" pitchFamily="18" charset="0"/>
              </a:rPr>
              <a:t>γp</a:t>
            </a:r>
            <a:r>
              <a:rPr lang="en-US" dirty="0">
                <a:solidFill>
                  <a:srgbClr val="0033CC"/>
                </a:solidFill>
                <a:latin typeface="Times New Roman" panose="02020603050405020304" pitchFamily="18" charset="0"/>
                <a:cs typeface="Times New Roman" panose="02020603050405020304" pitchFamily="18" charset="0"/>
                <a:sym typeface="Wingdings" pitchFamily="2" charset="2"/>
              </a:rPr>
              <a:t>→</a:t>
            </a:r>
            <a:r>
              <a:rPr kumimoji="0" lang="en-US" i="0" u="none" strike="noStrike" cap="none" normalizeH="0" baseline="0" dirty="0">
                <a:ln>
                  <a:noFill/>
                </a:ln>
                <a:solidFill>
                  <a:srgbClr val="0000CC"/>
                </a:solidFill>
                <a:effectLst/>
                <a:latin typeface="Times New Roman" panose="02020603050405020304" pitchFamily="18" charset="0"/>
                <a:ea typeface="CMMI12"/>
                <a:cs typeface="Times New Roman" panose="02020603050405020304" pitchFamily="18" charset="0"/>
              </a:rPr>
              <a:t>π</a:t>
            </a:r>
            <a:r>
              <a:rPr kumimoji="0" lang="en-US" i="0" u="none" strike="noStrike" cap="none" normalizeH="0" baseline="30000" dirty="0">
                <a:ln>
                  <a:noFill/>
                </a:ln>
                <a:solidFill>
                  <a:srgbClr val="0000CC"/>
                </a:solidFill>
                <a:effectLst/>
                <a:latin typeface="Times New Roman" panose="02020603050405020304" pitchFamily="18" charset="0"/>
                <a:ea typeface="Calibri" pitchFamily="34" charset="0"/>
                <a:cs typeface="Times New Roman" panose="02020603050405020304" pitchFamily="18" charset="0"/>
              </a:rPr>
              <a:t>0</a:t>
            </a:r>
            <a:r>
              <a:rPr kumimoji="0" lang="en-US" i="0" u="none" strike="noStrike" cap="none" normalizeH="0" baseline="0" dirty="0">
                <a:ln>
                  <a:noFill/>
                </a:ln>
                <a:solidFill>
                  <a:srgbClr val="0000CC"/>
                </a:solidFill>
                <a:effectLst/>
                <a:latin typeface="Times New Roman" panose="02020603050405020304" pitchFamily="18" charset="0"/>
                <a:ea typeface="CMMI12"/>
                <a:cs typeface="Times New Roman" panose="02020603050405020304" pitchFamily="18" charset="0"/>
              </a:rPr>
              <a:t>p </a:t>
            </a:r>
            <a:r>
              <a:rPr kumimoji="0" lang="en-US"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rPr>
              <a:t>data does not allow us to be as confident about determination of </a:t>
            </a:r>
            <a:r>
              <a:rPr lang="en-US" i="1" dirty="0">
                <a:solidFill>
                  <a:srgbClr val="FF0000"/>
                </a:solidFill>
                <a:latin typeface="Times New Roman" panose="02020603050405020304" pitchFamily="18" charset="0"/>
                <a:ea typeface="Calibri" pitchFamily="34" charset="0"/>
                <a:cs typeface="Times New Roman" panose="02020603050405020304" pitchFamily="18" charset="0"/>
              </a:rPr>
              <a:t>neutron</a:t>
            </a:r>
            <a:r>
              <a:rPr kumimoji="0" lang="en-US" b="1" i="1" u="none" strike="noStrike" cap="none" normalizeH="0" baseline="0" dirty="0">
                <a:ln>
                  <a:noFill/>
                </a:ln>
                <a:solidFill>
                  <a:srgbClr val="0000FF"/>
                </a:solidFill>
                <a:effectLst/>
                <a:latin typeface="Times New Roman" panose="02020603050405020304" pitchFamily="18" charset="0"/>
                <a:ea typeface="Calibri" pitchFamily="34" charset="0"/>
                <a:cs typeface="Times New Roman" panose="02020603050405020304" pitchFamily="18" charset="0"/>
              </a:rPr>
              <a:t> </a:t>
            </a:r>
            <a:r>
              <a:rPr kumimoji="0" lang="en-US" b="0" i="0" u="none" strike="noStrike" cap="none" normalizeH="0" baseline="0" dirty="0">
                <a:ln>
                  <a:noFill/>
                </a:ln>
                <a:solidFill>
                  <a:schemeClr val="tx1"/>
                </a:solidFill>
                <a:effectLst/>
                <a:latin typeface="Times New Roman" panose="02020603050405020304" pitchFamily="18" charset="0"/>
                <a:ea typeface="Calibri" pitchFamily="34" charset="0"/>
                <a:cs typeface="Times New Roman" panose="02020603050405020304" pitchFamily="18" charset="0"/>
              </a:rPr>
              <a:t>couplings</a:t>
            </a:r>
            <a:r>
              <a:rPr kumimoji="0" lang="en-US" b="1" i="0" u="none" strike="noStrike" cap="none" normalizeH="0" baseline="0" dirty="0">
                <a:ln>
                  <a:noFill/>
                </a:ln>
                <a:effectLst/>
                <a:latin typeface="Times New Roman" panose="02020603050405020304" pitchFamily="18" charset="0"/>
                <a:ea typeface="Calibri" pitchFamily="34" charset="0"/>
                <a:cs typeface="Times New Roman" panose="02020603050405020304" pitchFamily="18" charset="0"/>
              </a:rPr>
              <a:t>.</a:t>
            </a:r>
            <a:endParaRPr kumimoji="0" lang="en-US" b="1"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26" name="Arrow: Right 25">
            <a:extLst>
              <a:ext uri="{FF2B5EF4-FFF2-40B4-BE49-F238E27FC236}">
                <a16:creationId xmlns:a16="http://schemas.microsoft.com/office/drawing/2014/main" id="{B5EB4F1E-2F86-4902-A72B-668EE2AD9D6C}"/>
              </a:ext>
            </a:extLst>
          </p:cNvPr>
          <p:cNvSpPr/>
          <p:nvPr/>
        </p:nvSpPr>
        <p:spPr>
          <a:xfrm>
            <a:off x="2158090" y="1275847"/>
            <a:ext cx="368522" cy="177356"/>
          </a:xfrm>
          <a:prstGeom prst="rightArrow">
            <a:avLst/>
          </a:prstGeom>
          <a:solidFill>
            <a:srgbClr val="00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Arrow: Right 27">
            <a:extLst>
              <a:ext uri="{FF2B5EF4-FFF2-40B4-BE49-F238E27FC236}">
                <a16:creationId xmlns:a16="http://schemas.microsoft.com/office/drawing/2014/main" id="{2DB9E220-4976-4661-860D-36F59148B54A}"/>
              </a:ext>
            </a:extLst>
          </p:cNvPr>
          <p:cNvSpPr/>
          <p:nvPr/>
        </p:nvSpPr>
        <p:spPr>
          <a:xfrm>
            <a:off x="4120928" y="1256483"/>
            <a:ext cx="368522" cy="177356"/>
          </a:xfrm>
          <a:prstGeom prst="rightArrow">
            <a:avLst/>
          </a:prstGeom>
          <a:solidFill>
            <a:srgbClr val="00FF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66C71BD4-AE52-4219-B3AB-FA822F06101F}"/>
              </a:ext>
            </a:extLst>
          </p:cNvPr>
          <p:cNvSpPr txBox="1"/>
          <p:nvPr/>
        </p:nvSpPr>
        <p:spPr>
          <a:xfrm>
            <a:off x="4943473" y="3856975"/>
            <a:ext cx="729687" cy="1477328"/>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F</a:t>
            </a:r>
          </a:p>
          <a:p>
            <a:r>
              <a:rPr lang="en-US" sz="1000" dirty="0">
                <a:latin typeface="Times New Roman" panose="02020603050405020304" pitchFamily="18" charset="0"/>
                <a:cs typeface="Times New Roman" panose="02020603050405020304" pitchFamily="18" charset="0"/>
              </a:rPr>
              <a:t>  o</a:t>
            </a:r>
          </a:p>
          <a:p>
            <a:r>
              <a:rPr lang="en-US" sz="1000" dirty="0">
                <a:latin typeface="Times New Roman" panose="02020603050405020304" pitchFamily="18" charset="0"/>
                <a:cs typeface="Times New Roman" panose="02020603050405020304" pitchFamily="18" charset="0"/>
              </a:rPr>
              <a:t>    r</a:t>
            </a:r>
          </a:p>
          <a:p>
            <a:r>
              <a:rPr lang="en-US" sz="1000" dirty="0">
                <a:latin typeface="Times New Roman" panose="02020603050405020304" pitchFamily="18" charset="0"/>
                <a:cs typeface="Times New Roman" panose="02020603050405020304" pitchFamily="18" charset="0"/>
              </a:rPr>
              <a:t>      b</a:t>
            </a:r>
          </a:p>
          <a:p>
            <a:r>
              <a:rPr lang="en-US" sz="1000" dirty="0">
                <a:latin typeface="Times New Roman" panose="02020603050405020304" pitchFamily="18" charset="0"/>
                <a:cs typeface="Times New Roman" panose="02020603050405020304" pitchFamily="18" charset="0"/>
              </a:rPr>
              <a:t>        i</a:t>
            </a:r>
          </a:p>
          <a:p>
            <a:r>
              <a:rPr lang="en-US" sz="1000" dirty="0">
                <a:latin typeface="Times New Roman" panose="02020603050405020304" pitchFamily="18" charset="0"/>
                <a:cs typeface="Times New Roman" panose="02020603050405020304" pitchFamily="18" charset="0"/>
              </a:rPr>
              <a:t>         d</a:t>
            </a:r>
          </a:p>
          <a:p>
            <a:r>
              <a:rPr lang="en-US" sz="1000" dirty="0">
                <a:latin typeface="Times New Roman" panose="02020603050405020304" pitchFamily="18" charset="0"/>
                <a:cs typeface="Times New Roman" panose="02020603050405020304" pitchFamily="18" charset="0"/>
              </a:rPr>
              <a:t>           d</a:t>
            </a:r>
          </a:p>
          <a:p>
            <a:r>
              <a:rPr lang="en-US" sz="1000" dirty="0">
                <a:latin typeface="Times New Roman" panose="02020603050405020304" pitchFamily="18" charset="0"/>
                <a:cs typeface="Times New Roman" panose="02020603050405020304" pitchFamily="18" charset="0"/>
              </a:rPr>
              <a:t>             e</a:t>
            </a:r>
          </a:p>
          <a:p>
            <a:r>
              <a:rPr lang="en-US" sz="1000" dirty="0">
                <a:latin typeface="Times New Roman" panose="02020603050405020304" pitchFamily="18" charset="0"/>
                <a:cs typeface="Times New Roman" panose="02020603050405020304" pitchFamily="18" charset="0"/>
              </a:rPr>
              <a:t>               n</a:t>
            </a:r>
          </a:p>
        </p:txBody>
      </p:sp>
      <p:pic>
        <p:nvPicPr>
          <p:cNvPr id="31" name="Picture 3">
            <a:extLst>
              <a:ext uri="{FF2B5EF4-FFF2-40B4-BE49-F238E27FC236}">
                <a16:creationId xmlns:a16="http://schemas.microsoft.com/office/drawing/2014/main" id="{CEDCF12B-2CEE-4AAA-B4D1-600001515614}"/>
              </a:ext>
            </a:extLst>
          </p:cNvPr>
          <p:cNvPicPr>
            <a:picLocks noChangeAspect="1" noChangeArrowheads="1"/>
          </p:cNvPicPr>
          <p:nvPr/>
        </p:nvPicPr>
        <p:blipFill>
          <a:blip r:embed="rId12" cstate="print">
            <a:lum bright="-15000" contrast="40000"/>
          </a:blip>
          <a:srcRect/>
          <a:stretch>
            <a:fillRect/>
          </a:stretch>
        </p:blipFill>
        <p:spPr bwMode="auto">
          <a:xfrm>
            <a:off x="6961738" y="1169179"/>
            <a:ext cx="533399" cy="367777"/>
          </a:xfrm>
          <a:prstGeom prst="rect">
            <a:avLst/>
          </a:prstGeom>
          <a:noFill/>
          <a:ln w="9525">
            <a:noFill/>
            <a:miter lim="800000"/>
            <a:headEnd/>
            <a:tailEnd/>
          </a:ln>
        </p:spPr>
      </p:pic>
      <p:sp>
        <p:nvSpPr>
          <p:cNvPr id="3" name="Rectangle: Rounded Corners 2">
            <a:extLst>
              <a:ext uri="{FF2B5EF4-FFF2-40B4-BE49-F238E27FC236}">
                <a16:creationId xmlns:a16="http://schemas.microsoft.com/office/drawing/2014/main" id="{FC7E1B65-EE9B-47D2-B3F9-016715D7F5CE}"/>
              </a:ext>
            </a:extLst>
          </p:cNvPr>
          <p:cNvSpPr/>
          <p:nvPr/>
        </p:nvSpPr>
        <p:spPr>
          <a:xfrm>
            <a:off x="7350845" y="5250818"/>
            <a:ext cx="1323386" cy="303995"/>
          </a:xfrm>
          <a:prstGeom prst="roundRect">
            <a:avLst/>
          </a:prstGeom>
          <a:solidFill>
            <a:srgbClr val="FFFF00"/>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highlight>
                  <a:srgbClr val="FFFF00"/>
                </a:highlight>
                <a:latin typeface="Symbol" panose="05050102010706020507" pitchFamily="18" charset="2"/>
              </a:rPr>
              <a:t>p</a:t>
            </a:r>
            <a:r>
              <a:rPr lang="en-US" sz="1400" baseline="30000" dirty="0">
                <a:solidFill>
                  <a:schemeClr val="tx1"/>
                </a:solidFill>
                <a:highlight>
                  <a:srgbClr val="FFFF00"/>
                </a:highlight>
              </a:rPr>
              <a:t>+</a:t>
            </a:r>
            <a:r>
              <a:rPr lang="en-US" sz="1400" dirty="0">
                <a:solidFill>
                  <a:schemeClr val="tx1"/>
                </a:solidFill>
                <a:highlight>
                  <a:srgbClr val="FFFF00"/>
                </a:highlight>
                <a:latin typeface="Times New Roman" panose="02020603050405020304" pitchFamily="18" charset="0"/>
                <a:cs typeface="Times New Roman" panose="02020603050405020304" pitchFamily="18" charset="0"/>
              </a:rPr>
              <a:t>n/</a:t>
            </a:r>
            <a:r>
              <a:rPr lang="en-US" sz="1400" dirty="0">
                <a:solidFill>
                  <a:schemeClr val="tx1"/>
                </a:solidFill>
                <a:highlight>
                  <a:srgbClr val="FFFF00"/>
                </a:highlight>
                <a:latin typeface="Symbol" panose="05050102010706020507" pitchFamily="18" charset="2"/>
              </a:rPr>
              <a:t>p</a:t>
            </a:r>
            <a:r>
              <a:rPr lang="en-US" sz="1400" baseline="30000" dirty="0">
                <a:solidFill>
                  <a:schemeClr val="tx1"/>
                </a:solidFill>
                <a:highlight>
                  <a:srgbClr val="FFFF00"/>
                </a:highlight>
              </a:rPr>
              <a:t>0</a:t>
            </a:r>
            <a:r>
              <a:rPr lang="en-US" sz="1400" dirty="0">
                <a:solidFill>
                  <a:schemeClr val="tx1"/>
                </a:solidFill>
                <a:highlight>
                  <a:srgbClr val="FFFF00"/>
                </a:highlight>
                <a:latin typeface="Times New Roman" panose="02020603050405020304" pitchFamily="18" charset="0"/>
                <a:cs typeface="Times New Roman" panose="02020603050405020304" pitchFamily="18" charset="0"/>
              </a:rPr>
              <a:t>p = </a:t>
            </a:r>
            <a:r>
              <a:rPr lang="en-US" sz="1400" b="1" dirty="0">
                <a:solidFill>
                  <a:srgbClr val="FF0000"/>
                </a:solidFill>
                <a:highlight>
                  <a:srgbClr val="FFFF00"/>
                </a:highlight>
                <a:latin typeface="Times New Roman" panose="02020603050405020304" pitchFamily="18" charset="0"/>
                <a:cs typeface="Times New Roman" panose="02020603050405020304" pitchFamily="18" charset="0"/>
              </a:rPr>
              <a:t>20</a:t>
            </a:r>
            <a:r>
              <a:rPr lang="en-US" sz="1400" b="1" dirty="0">
                <a:solidFill>
                  <a:schemeClr val="tx1"/>
                </a:solidFill>
                <a:highlight>
                  <a:srgbClr val="FFFF00"/>
                </a:highligh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7404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8"/>
          <p:cNvSpPr txBox="1">
            <a:spLocks noChangeArrowheads="1"/>
          </p:cNvSpPr>
          <p:nvPr/>
        </p:nvSpPr>
        <p:spPr bwMode="auto">
          <a:xfrm>
            <a:off x="6765925" y="22828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372" name="Text Box 11"/>
          <p:cNvSpPr txBox="1">
            <a:spLocks noChangeArrowheads="1"/>
          </p:cNvSpPr>
          <p:nvPr/>
        </p:nvSpPr>
        <p:spPr bwMode="auto">
          <a:xfrm>
            <a:off x="288925" y="2130425"/>
            <a:ext cx="184150" cy="5191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195731" y="211"/>
            <a:ext cx="7840321" cy="707886"/>
          </a:xfrm>
          <a:prstGeom prst="rect">
            <a:avLst/>
          </a:prstGeom>
        </p:spPr>
        <p:txBody>
          <a:bodyPr wrap="square">
            <a:spAutoFit/>
          </a:bodyPr>
          <a:lstStyle/>
          <a:p>
            <a:pPr algn="r"/>
            <a:r>
              <a:rPr lang="en-US" sz="4000" dirty="0">
                <a:solidFill>
                  <a:srgbClr val="0000FF"/>
                </a:solidFill>
                <a:latin typeface="Monotype Corsiva" pitchFamily="66" charset="0"/>
              </a:rPr>
              <a:t>World Progress in Pion </a:t>
            </a:r>
            <a:r>
              <a:rPr lang="en-US" sz="4000" dirty="0" err="1">
                <a:solidFill>
                  <a:srgbClr val="0000FF"/>
                </a:solidFill>
                <a:latin typeface="Monotype Corsiva" pitchFamily="66" charset="0"/>
              </a:rPr>
              <a:t>PhotoProduction</a:t>
            </a:r>
            <a:endParaRPr lang="en-US" sz="4000" dirty="0">
              <a:solidFill>
                <a:srgbClr val="0000FF"/>
              </a:solidFill>
              <a:latin typeface="Monotype Corsiva" pitchFamily="66" charset="0"/>
            </a:endParaRPr>
          </a:p>
        </p:txBody>
      </p:sp>
      <p:pic>
        <p:nvPicPr>
          <p:cNvPr id="37" name="Picture 4">
            <a:extLst>
              <a:ext uri="{FF2B5EF4-FFF2-40B4-BE49-F238E27FC236}">
                <a16:creationId xmlns:a16="http://schemas.microsoft.com/office/drawing/2014/main" id="{82B2AA9C-2DD2-495F-9BAC-327B21F8216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450449" y="1828580"/>
            <a:ext cx="648011" cy="337265"/>
          </a:xfrm>
          <a:prstGeom prst="rect">
            <a:avLst/>
          </a:prstGeom>
          <a:noFill/>
          <a:ln w="9525">
            <a:noFill/>
            <a:miter lim="800000"/>
            <a:headEnd/>
            <a:tailEnd/>
          </a:ln>
        </p:spPr>
      </p:pic>
      <p:pic>
        <p:nvPicPr>
          <p:cNvPr id="39" name="Picture 4">
            <a:extLst>
              <a:ext uri="{FF2B5EF4-FFF2-40B4-BE49-F238E27FC236}">
                <a16:creationId xmlns:a16="http://schemas.microsoft.com/office/drawing/2014/main" id="{B5E4C94C-F844-4460-B19E-015FC10DF88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rcRect/>
          <a:stretch>
            <a:fillRect/>
          </a:stretch>
        </p:blipFill>
        <p:spPr bwMode="auto">
          <a:xfrm>
            <a:off x="773959" y="4042682"/>
            <a:ext cx="324501" cy="659223"/>
          </a:xfrm>
          <a:prstGeom prst="rect">
            <a:avLst/>
          </a:prstGeom>
          <a:noFill/>
          <a:ln w="9525">
            <a:noFill/>
            <a:miter lim="800000"/>
            <a:headEnd/>
            <a:tailEnd/>
          </a:ln>
        </p:spPr>
      </p:pic>
      <p:pic>
        <p:nvPicPr>
          <p:cNvPr id="40" name="Picture 7">
            <a:extLst>
              <a:ext uri="{FF2B5EF4-FFF2-40B4-BE49-F238E27FC236}">
                <a16:creationId xmlns:a16="http://schemas.microsoft.com/office/drawing/2014/main" id="{6947A03F-5E3E-423A-8F10-2EFDB20015DF}"/>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Lst>
          </a:blip>
          <a:srcRect/>
          <a:stretch>
            <a:fillRect/>
          </a:stretch>
        </p:blipFill>
        <p:spPr bwMode="auto">
          <a:xfrm>
            <a:off x="481792" y="2389981"/>
            <a:ext cx="726309" cy="390391"/>
          </a:xfrm>
          <a:prstGeom prst="rect">
            <a:avLst/>
          </a:prstGeom>
          <a:noFill/>
          <a:ln w="9525">
            <a:noFill/>
            <a:miter lim="800000"/>
            <a:headEnd/>
            <a:tailEnd/>
          </a:ln>
        </p:spPr>
      </p:pic>
      <p:pic>
        <p:nvPicPr>
          <p:cNvPr id="41" name="Picture 3">
            <a:extLst>
              <a:ext uri="{FF2B5EF4-FFF2-40B4-BE49-F238E27FC236}">
                <a16:creationId xmlns:a16="http://schemas.microsoft.com/office/drawing/2014/main" id="{9AC0F61A-647D-4384-9D6A-4421505212B4}"/>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contrast="-40000"/>
                    </a14:imgEffect>
                  </a14:imgLayer>
                </a14:imgProps>
              </a:ext>
            </a:extLst>
          </a:blip>
          <a:srcRect/>
          <a:stretch>
            <a:fillRect/>
          </a:stretch>
        </p:blipFill>
        <p:spPr bwMode="auto">
          <a:xfrm>
            <a:off x="710893" y="4854663"/>
            <a:ext cx="661484" cy="448305"/>
          </a:xfrm>
          <a:prstGeom prst="rect">
            <a:avLst/>
          </a:prstGeom>
          <a:noFill/>
          <a:ln w="9525">
            <a:noFill/>
            <a:miter lim="800000"/>
            <a:headEnd/>
            <a:tailEnd/>
          </a:ln>
        </p:spPr>
      </p:pic>
      <p:pic>
        <p:nvPicPr>
          <p:cNvPr id="43" name="Picture 3">
            <a:extLst>
              <a:ext uri="{FF2B5EF4-FFF2-40B4-BE49-F238E27FC236}">
                <a16:creationId xmlns:a16="http://schemas.microsoft.com/office/drawing/2014/main" id="{7EE5592A-92EE-4707-A351-7B35B43875FF}"/>
              </a:ext>
            </a:extLst>
          </p:cNvPr>
          <p:cNvPicPr>
            <a:picLocks noChangeAspect="1" noChangeArrowheads="1"/>
          </p:cNvPicPr>
          <p:nvPr/>
        </p:nvPicPr>
        <p:blipFill>
          <a:blip r:embed="rId11" cstate="print">
            <a:lum bright="-15000" contrast="40000"/>
          </a:blip>
          <a:srcRect/>
          <a:stretch>
            <a:fillRect/>
          </a:stretch>
        </p:blipFill>
        <p:spPr bwMode="auto">
          <a:xfrm>
            <a:off x="181732" y="113085"/>
            <a:ext cx="736417" cy="507758"/>
          </a:xfrm>
          <a:prstGeom prst="rect">
            <a:avLst/>
          </a:prstGeom>
          <a:noFill/>
          <a:ln w="9525">
            <a:noFill/>
            <a:miter lim="800000"/>
            <a:headEnd/>
            <a:tailEnd/>
          </a:ln>
        </p:spPr>
      </p:pic>
      <p:pic>
        <p:nvPicPr>
          <p:cNvPr id="3" name="Picture 2">
            <a:extLst>
              <a:ext uri="{FF2B5EF4-FFF2-40B4-BE49-F238E27FC236}">
                <a16:creationId xmlns:a16="http://schemas.microsoft.com/office/drawing/2014/main" id="{FE37A9E2-613D-450B-B217-0CE49DDED037}"/>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contrast="-40000"/>
                    </a14:imgEffect>
                  </a14:imgLayer>
                </a14:imgProps>
              </a:ext>
            </a:extLst>
          </a:blip>
          <a:stretch>
            <a:fillRect/>
          </a:stretch>
        </p:blipFill>
        <p:spPr>
          <a:xfrm>
            <a:off x="1317742" y="1346249"/>
            <a:ext cx="3094637" cy="2143125"/>
          </a:xfrm>
          <a:prstGeom prst="rect">
            <a:avLst/>
          </a:prstGeom>
        </p:spPr>
      </p:pic>
      <p:pic>
        <p:nvPicPr>
          <p:cNvPr id="9" name="Picture 8">
            <a:extLst>
              <a:ext uri="{FF2B5EF4-FFF2-40B4-BE49-F238E27FC236}">
                <a16:creationId xmlns:a16="http://schemas.microsoft.com/office/drawing/2014/main" id="{3271DB4F-0280-4067-B313-08F9EB9AA0E8}"/>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contrast="-40000"/>
                    </a14:imgEffect>
                  </a14:imgLayer>
                </a14:imgProps>
              </a:ext>
            </a:extLst>
          </a:blip>
          <a:stretch>
            <a:fillRect/>
          </a:stretch>
        </p:blipFill>
        <p:spPr>
          <a:xfrm>
            <a:off x="4425712" y="1422912"/>
            <a:ext cx="2970544" cy="2106862"/>
          </a:xfrm>
          <a:prstGeom prst="rect">
            <a:avLst/>
          </a:prstGeom>
        </p:spPr>
      </p:pic>
      <p:pic>
        <p:nvPicPr>
          <p:cNvPr id="10" name="Picture 9">
            <a:extLst>
              <a:ext uri="{FF2B5EF4-FFF2-40B4-BE49-F238E27FC236}">
                <a16:creationId xmlns:a16="http://schemas.microsoft.com/office/drawing/2014/main" id="{C45E38CB-75E9-4F56-8D9F-5A18006AF97F}"/>
              </a:ext>
            </a:extLst>
          </p:cNvPr>
          <p:cNvPicPr>
            <a:picLocks noChangeAspect="1"/>
          </p:cNvPicPr>
          <p:nvPr/>
        </p:nvPicPr>
        <p:blipFill>
          <a:blip r:embed="rId16">
            <a:extLst>
              <a:ext uri="{BEBA8EAE-BF5A-486C-A8C5-ECC9F3942E4B}">
                <a14:imgProps xmlns:a14="http://schemas.microsoft.com/office/drawing/2010/main">
                  <a14:imgLayer r:embed="rId17">
                    <a14:imgEffect>
                      <a14:brightnessContrast contrast="-40000"/>
                    </a14:imgEffect>
                  </a14:imgLayer>
                </a14:imgProps>
              </a:ext>
            </a:extLst>
          </a:blip>
          <a:stretch>
            <a:fillRect/>
          </a:stretch>
        </p:blipFill>
        <p:spPr>
          <a:xfrm>
            <a:off x="1338025" y="3515363"/>
            <a:ext cx="3074354" cy="2108128"/>
          </a:xfrm>
          <a:prstGeom prst="rect">
            <a:avLst/>
          </a:prstGeom>
        </p:spPr>
      </p:pic>
      <p:sp>
        <p:nvSpPr>
          <p:cNvPr id="17" name="TextBox 16">
            <a:extLst>
              <a:ext uri="{FF2B5EF4-FFF2-40B4-BE49-F238E27FC236}">
                <a16:creationId xmlns:a16="http://schemas.microsoft.com/office/drawing/2014/main" id="{5BD84926-0D41-44EB-A1B4-87DEB89E0E7B}"/>
              </a:ext>
            </a:extLst>
          </p:cNvPr>
          <p:cNvSpPr txBox="1"/>
          <p:nvPr/>
        </p:nvSpPr>
        <p:spPr>
          <a:xfrm>
            <a:off x="3661181" y="946030"/>
            <a:ext cx="1596912" cy="461665"/>
          </a:xfrm>
          <a:prstGeom prst="rect">
            <a:avLst/>
          </a:prstGeom>
          <a:noFill/>
        </p:spPr>
        <p:txBody>
          <a:bodyPr wrap="none" rtlCol="0">
            <a:spAutoFit/>
          </a:bodyPr>
          <a:lstStyle/>
          <a:p>
            <a:r>
              <a:rPr lang="en-US" sz="2400" dirty="0">
                <a:solidFill>
                  <a:srgbClr val="FF0000"/>
                </a:solidFill>
              </a:rPr>
              <a:t>1996</a:t>
            </a:r>
            <a:r>
              <a:rPr lang="en-US" sz="2400" dirty="0">
                <a:latin typeface="Symbol" panose="05050102010706020507" pitchFamily="18" charset="2"/>
              </a:rPr>
              <a:t>-</a:t>
            </a:r>
            <a:r>
              <a:rPr lang="en-US" sz="2400" dirty="0">
                <a:solidFill>
                  <a:srgbClr val="FF0000"/>
                </a:solidFill>
              </a:rPr>
              <a:t>2018</a:t>
            </a:r>
          </a:p>
        </p:txBody>
      </p:sp>
      <p:sp>
        <p:nvSpPr>
          <p:cNvPr id="18" name="TextBox 17">
            <a:extLst>
              <a:ext uri="{FF2B5EF4-FFF2-40B4-BE49-F238E27FC236}">
                <a16:creationId xmlns:a16="http://schemas.microsoft.com/office/drawing/2014/main" id="{869593F4-75D4-47C0-9098-CCFD3A33C7DB}"/>
              </a:ext>
            </a:extLst>
          </p:cNvPr>
          <p:cNvSpPr txBox="1"/>
          <p:nvPr/>
        </p:nvSpPr>
        <p:spPr>
          <a:xfrm>
            <a:off x="7267632" y="2144778"/>
            <a:ext cx="1627369" cy="369332"/>
          </a:xfrm>
          <a:prstGeom prst="rect">
            <a:avLst/>
          </a:prstGeom>
          <a:noFill/>
        </p:spPr>
        <p:txBody>
          <a:bodyPr wrap="none" rtlCol="0">
            <a:spAutoFit/>
          </a:bodyPr>
          <a:lstStyle/>
          <a:p>
            <a:r>
              <a:rPr lang="en-US" dirty="0" err="1">
                <a:highlight>
                  <a:srgbClr val="FFFF00"/>
                </a:highlight>
                <a:latin typeface="Symbol" panose="05050102010706020507" pitchFamily="18" charset="2"/>
              </a:rPr>
              <a:t>p</a:t>
            </a:r>
            <a:r>
              <a:rPr lang="en-US" baseline="30000" dirty="0" err="1">
                <a:highlight>
                  <a:srgbClr val="FFFF00"/>
                </a:highlight>
              </a:rPr>
              <a:t>+</a:t>
            </a:r>
            <a:r>
              <a:rPr lang="en-US" dirty="0" err="1">
                <a:highlight>
                  <a:srgbClr val="FFFF00"/>
                </a:highlight>
                <a:latin typeface="Times New Roman" panose="02020603050405020304" pitchFamily="18" charset="0"/>
                <a:cs typeface="Times New Roman" panose="02020603050405020304" pitchFamily="18" charset="0"/>
              </a:rPr>
              <a:t>n</a:t>
            </a:r>
            <a:r>
              <a:rPr lang="en-US" dirty="0">
                <a:highlight>
                  <a:srgbClr val="FFFF00"/>
                </a:highlight>
                <a:latin typeface="Times New Roman" panose="02020603050405020304" pitchFamily="18" charset="0"/>
                <a:cs typeface="Times New Roman" panose="02020603050405020304" pitchFamily="18" charset="0"/>
              </a:rPr>
              <a:t>/</a:t>
            </a:r>
            <a:r>
              <a:rPr lang="en-US" dirty="0">
                <a:highlight>
                  <a:srgbClr val="FFFF00"/>
                </a:highlight>
                <a:latin typeface="Symbol" panose="05050102010706020507" pitchFamily="18" charset="2"/>
              </a:rPr>
              <a:t>p</a:t>
            </a:r>
            <a:r>
              <a:rPr lang="en-US" baseline="30000" dirty="0">
                <a:highlight>
                  <a:srgbClr val="FFFF00"/>
                </a:highlight>
              </a:rPr>
              <a:t>0</a:t>
            </a:r>
            <a:r>
              <a:rPr lang="en-US" dirty="0">
                <a:highlight>
                  <a:srgbClr val="FFFF00"/>
                </a:highlight>
                <a:latin typeface="Times New Roman" panose="02020603050405020304" pitchFamily="18" charset="0"/>
                <a:cs typeface="Times New Roman" panose="02020603050405020304" pitchFamily="18" charset="0"/>
              </a:rPr>
              <a:t>p = </a:t>
            </a:r>
            <a:r>
              <a:rPr lang="en-US" b="1" dirty="0">
                <a:solidFill>
                  <a:srgbClr val="FF0000"/>
                </a:solidFill>
                <a:highlight>
                  <a:srgbClr val="FFFF00"/>
                </a:highlight>
                <a:latin typeface="Times New Roman" panose="02020603050405020304" pitchFamily="18" charset="0"/>
                <a:cs typeface="Times New Roman" panose="02020603050405020304" pitchFamily="18" charset="0"/>
              </a:rPr>
              <a:t>20</a:t>
            </a:r>
            <a:r>
              <a:rPr lang="en-US" b="1" dirty="0">
                <a:highlight>
                  <a:srgbClr val="FFFF00"/>
                </a:highlight>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6D360321-FA83-494D-9440-1314EC7E06DC}"/>
              </a:ext>
            </a:extLst>
          </p:cNvPr>
          <p:cNvSpPr txBox="1"/>
          <p:nvPr/>
        </p:nvSpPr>
        <p:spPr>
          <a:xfrm>
            <a:off x="7410661" y="1545471"/>
            <a:ext cx="1199367" cy="369332"/>
          </a:xfrm>
          <a:prstGeom prst="rect">
            <a:avLst/>
          </a:prstGeom>
          <a:noFill/>
        </p:spPr>
        <p:txBody>
          <a:bodyPr wrap="none" rtlCol="0">
            <a:spAutoFit/>
          </a:bodyPr>
          <a:lstStyle/>
          <a:p>
            <a:r>
              <a:rPr lang="en-US" dirty="0">
                <a:highlight>
                  <a:srgbClr val="A7FFC4"/>
                </a:highlight>
                <a:latin typeface="Times New Roman" panose="02020603050405020304" pitchFamily="18" charset="0"/>
                <a:cs typeface="Times New Roman" panose="02020603050405020304" pitchFamily="18" charset="0"/>
              </a:rPr>
              <a:t>Pol =</a:t>
            </a:r>
            <a:r>
              <a:rPr lang="en-US" b="1" dirty="0">
                <a:highlight>
                  <a:srgbClr val="A7FFC4"/>
                </a:highlight>
                <a:latin typeface="Times New Roman" panose="02020603050405020304" pitchFamily="18" charset="0"/>
                <a:cs typeface="Times New Roman" panose="02020603050405020304" pitchFamily="18" charset="0"/>
              </a:rPr>
              <a:t> </a:t>
            </a:r>
            <a:r>
              <a:rPr lang="en-US" dirty="0">
                <a:solidFill>
                  <a:srgbClr val="0000FF"/>
                </a:solidFill>
                <a:highlight>
                  <a:srgbClr val="A7FFC4"/>
                </a:highlight>
                <a:latin typeface="Times New Roman" panose="02020603050405020304" pitchFamily="18" charset="0"/>
                <a:cs typeface="Times New Roman" panose="02020603050405020304" pitchFamily="18" charset="0"/>
              </a:rPr>
              <a:t>51</a:t>
            </a:r>
            <a:r>
              <a:rPr lang="en-US" b="1" dirty="0">
                <a:highlight>
                  <a:srgbClr val="A7FFC4"/>
                </a:highlight>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7ED96FDB-5013-4316-A599-C2162C8D86A4}"/>
              </a:ext>
            </a:extLst>
          </p:cNvPr>
          <p:cNvSpPr txBox="1"/>
          <p:nvPr/>
        </p:nvSpPr>
        <p:spPr>
          <a:xfrm>
            <a:off x="364407" y="1365450"/>
            <a:ext cx="1199367" cy="369332"/>
          </a:xfrm>
          <a:prstGeom prst="rect">
            <a:avLst/>
          </a:prstGeom>
          <a:noFill/>
        </p:spPr>
        <p:txBody>
          <a:bodyPr wrap="none" rtlCol="0">
            <a:spAutoFit/>
          </a:bodyPr>
          <a:lstStyle/>
          <a:p>
            <a:r>
              <a:rPr lang="en-US" dirty="0">
                <a:highlight>
                  <a:srgbClr val="A7FFC4"/>
                </a:highlight>
                <a:latin typeface="Times New Roman" panose="02020603050405020304" pitchFamily="18" charset="0"/>
                <a:cs typeface="Times New Roman" panose="02020603050405020304" pitchFamily="18" charset="0"/>
              </a:rPr>
              <a:t>Pol =</a:t>
            </a:r>
            <a:r>
              <a:rPr lang="en-US" b="1" dirty="0">
                <a:highlight>
                  <a:srgbClr val="A7FFC4"/>
                </a:highlight>
                <a:latin typeface="Times New Roman" panose="02020603050405020304" pitchFamily="18" charset="0"/>
                <a:cs typeface="Times New Roman" panose="02020603050405020304" pitchFamily="18" charset="0"/>
              </a:rPr>
              <a:t> </a:t>
            </a:r>
            <a:r>
              <a:rPr lang="en-US" dirty="0">
                <a:solidFill>
                  <a:srgbClr val="0000FF"/>
                </a:solidFill>
                <a:highlight>
                  <a:srgbClr val="A7FFC4"/>
                </a:highlight>
                <a:latin typeface="Times New Roman" panose="02020603050405020304" pitchFamily="18" charset="0"/>
                <a:cs typeface="Times New Roman" panose="02020603050405020304" pitchFamily="18" charset="0"/>
              </a:rPr>
              <a:t>40</a:t>
            </a:r>
            <a:r>
              <a:rPr lang="en-US" b="1" dirty="0">
                <a:highlight>
                  <a:srgbClr val="A7FFC4"/>
                </a:highlight>
                <a:latin typeface="Times New Roman" panose="02020603050405020304" pitchFamily="18" charset="0"/>
                <a:cs typeface="Times New Roman" panose="02020603050405020304" pitchFamily="18" charset="0"/>
              </a:rPr>
              <a:t>%</a:t>
            </a:r>
          </a:p>
        </p:txBody>
      </p:sp>
      <p:sp>
        <p:nvSpPr>
          <p:cNvPr id="26" name="Rectangle 25">
            <a:extLst>
              <a:ext uri="{FF2B5EF4-FFF2-40B4-BE49-F238E27FC236}">
                <a16:creationId xmlns:a16="http://schemas.microsoft.com/office/drawing/2014/main" id="{B304F16D-B4AD-4DE8-BF43-3E46766DC82E}"/>
              </a:ext>
            </a:extLst>
          </p:cNvPr>
          <p:cNvSpPr/>
          <p:nvPr/>
        </p:nvSpPr>
        <p:spPr>
          <a:xfrm>
            <a:off x="7386419" y="3607213"/>
            <a:ext cx="1160895" cy="369332"/>
          </a:xfrm>
          <a:prstGeom prst="rect">
            <a:avLst/>
          </a:prstGeom>
        </p:spPr>
        <p:txBody>
          <a:bodyPr wrap="none">
            <a:spAutoFit/>
          </a:bodyPr>
          <a:lstStyle/>
          <a:p>
            <a:r>
              <a:rPr lang="en-US" dirty="0">
                <a:highlight>
                  <a:srgbClr val="A7FFC4"/>
                </a:highlight>
                <a:latin typeface="Times New Roman" panose="02020603050405020304" pitchFamily="18" charset="0"/>
                <a:cs typeface="Times New Roman" panose="02020603050405020304" pitchFamily="18" charset="0"/>
              </a:rPr>
              <a:t>Pol =</a:t>
            </a:r>
            <a:r>
              <a:rPr lang="en-US" b="1" dirty="0">
                <a:highlight>
                  <a:srgbClr val="A7FFC4"/>
                </a:highlight>
                <a:latin typeface="Times New Roman" panose="02020603050405020304" pitchFamily="18" charset="0"/>
                <a:cs typeface="Times New Roman" panose="02020603050405020304" pitchFamily="18" charset="0"/>
              </a:rPr>
              <a:t> </a:t>
            </a:r>
            <a:r>
              <a:rPr lang="en-US" dirty="0">
                <a:solidFill>
                  <a:srgbClr val="0000FF"/>
                </a:solidFill>
                <a:highlight>
                  <a:srgbClr val="A7FFC4"/>
                </a:highlight>
                <a:latin typeface="Times New Roman" panose="02020603050405020304" pitchFamily="18" charset="0"/>
                <a:cs typeface="Times New Roman" panose="02020603050405020304" pitchFamily="18" charset="0"/>
              </a:rPr>
              <a:t>24</a:t>
            </a:r>
            <a:r>
              <a:rPr lang="en-US" dirty="0">
                <a:highlight>
                  <a:srgbClr val="A7FFC4"/>
                </a:highlight>
                <a:latin typeface="Times New Roman" panose="02020603050405020304" pitchFamily="18" charset="0"/>
                <a:cs typeface="Times New Roman" panose="02020603050405020304" pitchFamily="18" charset="0"/>
              </a:rPr>
              <a:t>%</a:t>
            </a:r>
          </a:p>
        </p:txBody>
      </p:sp>
      <p:sp>
        <p:nvSpPr>
          <p:cNvPr id="28" name="Rectangle 27">
            <a:extLst>
              <a:ext uri="{FF2B5EF4-FFF2-40B4-BE49-F238E27FC236}">
                <a16:creationId xmlns:a16="http://schemas.microsoft.com/office/drawing/2014/main" id="{05A29257-8746-490B-9DEA-276471C30E1A}"/>
              </a:ext>
            </a:extLst>
          </p:cNvPr>
          <p:cNvSpPr/>
          <p:nvPr/>
        </p:nvSpPr>
        <p:spPr>
          <a:xfrm>
            <a:off x="395712" y="3583172"/>
            <a:ext cx="1045479" cy="369332"/>
          </a:xfrm>
          <a:prstGeom prst="rect">
            <a:avLst/>
          </a:prstGeom>
        </p:spPr>
        <p:txBody>
          <a:bodyPr wrap="none">
            <a:spAutoFit/>
          </a:bodyPr>
          <a:lstStyle/>
          <a:p>
            <a:r>
              <a:rPr lang="en-US" dirty="0">
                <a:highlight>
                  <a:srgbClr val="A7FFC4"/>
                </a:highlight>
                <a:latin typeface="Times New Roman" panose="02020603050405020304" pitchFamily="18" charset="0"/>
                <a:cs typeface="Times New Roman" panose="02020603050405020304" pitchFamily="18" charset="0"/>
              </a:rPr>
              <a:t>Pol =</a:t>
            </a:r>
            <a:r>
              <a:rPr lang="en-US" b="1" dirty="0">
                <a:highlight>
                  <a:srgbClr val="A7FFC4"/>
                </a:highlight>
                <a:latin typeface="Times New Roman" panose="02020603050405020304" pitchFamily="18" charset="0"/>
                <a:cs typeface="Times New Roman" panose="02020603050405020304" pitchFamily="18" charset="0"/>
              </a:rPr>
              <a:t> </a:t>
            </a:r>
            <a:r>
              <a:rPr lang="en-US" dirty="0">
                <a:solidFill>
                  <a:srgbClr val="0000FF"/>
                </a:solidFill>
                <a:highlight>
                  <a:srgbClr val="A7FFC4"/>
                </a:highlight>
                <a:latin typeface="Times New Roman" panose="02020603050405020304" pitchFamily="18" charset="0"/>
                <a:cs typeface="Times New Roman" panose="02020603050405020304" pitchFamily="18" charset="0"/>
              </a:rPr>
              <a:t>4</a:t>
            </a:r>
            <a:r>
              <a:rPr lang="en-US" dirty="0">
                <a:highlight>
                  <a:srgbClr val="A7FFC4"/>
                </a:highlight>
                <a:latin typeface="Times New Roman" panose="02020603050405020304" pitchFamily="18" charset="0"/>
                <a:cs typeface="Times New Roman" panose="02020603050405020304" pitchFamily="18" charset="0"/>
              </a:rPr>
              <a:t>%</a:t>
            </a:r>
          </a:p>
        </p:txBody>
      </p:sp>
      <p:sp>
        <p:nvSpPr>
          <p:cNvPr id="30" name="Rectangle 29">
            <a:extLst>
              <a:ext uri="{FF2B5EF4-FFF2-40B4-BE49-F238E27FC236}">
                <a16:creationId xmlns:a16="http://schemas.microsoft.com/office/drawing/2014/main" id="{231B30F2-101C-484B-92B9-DFB8A4B3F0E2}"/>
              </a:ext>
            </a:extLst>
          </p:cNvPr>
          <p:cNvSpPr/>
          <p:nvPr/>
        </p:nvSpPr>
        <p:spPr>
          <a:xfrm>
            <a:off x="7322134" y="4280296"/>
            <a:ext cx="1603324" cy="369332"/>
          </a:xfrm>
          <a:prstGeom prst="rect">
            <a:avLst/>
          </a:prstGeom>
        </p:spPr>
        <p:txBody>
          <a:bodyPr wrap="none">
            <a:spAutoFit/>
          </a:bodyPr>
          <a:lstStyle/>
          <a:p>
            <a:r>
              <a:rPr lang="en-US" dirty="0">
                <a:highlight>
                  <a:srgbClr val="FFFF00"/>
                </a:highlight>
                <a:latin typeface="Symbol" panose="05050102010706020507" pitchFamily="18" charset="2"/>
              </a:rPr>
              <a:t>p</a:t>
            </a:r>
            <a:r>
              <a:rPr lang="en-US" baseline="30000" dirty="0">
                <a:effectLst>
                  <a:outerShdw blurRad="38100" dist="38100" dir="2700000" algn="tl">
                    <a:srgbClr val="000000">
                      <a:alpha val="43137"/>
                    </a:srgbClr>
                  </a:outerShdw>
                </a:effectLst>
                <a:highlight>
                  <a:srgbClr val="FFFF00"/>
                </a:highlight>
                <a:latin typeface="Symbol" panose="05050102010706020507" pitchFamily="18" charset="2"/>
              </a:rPr>
              <a:t>-</a:t>
            </a:r>
            <a:r>
              <a:rPr lang="en-US" dirty="0">
                <a:highlight>
                  <a:srgbClr val="FFFF00"/>
                </a:highlight>
                <a:latin typeface="Times New Roman" panose="02020603050405020304" pitchFamily="18" charset="0"/>
                <a:cs typeface="Times New Roman" panose="02020603050405020304" pitchFamily="18" charset="0"/>
              </a:rPr>
              <a:t>p/</a:t>
            </a:r>
            <a:r>
              <a:rPr lang="en-US" dirty="0">
                <a:highlight>
                  <a:srgbClr val="FFFF00"/>
                </a:highlight>
                <a:latin typeface="Symbol" panose="05050102010706020507" pitchFamily="18" charset="2"/>
              </a:rPr>
              <a:t>p</a:t>
            </a:r>
            <a:r>
              <a:rPr lang="en-US" baseline="30000" dirty="0">
                <a:highlight>
                  <a:srgbClr val="FFFF00"/>
                </a:highlight>
              </a:rPr>
              <a:t>0</a:t>
            </a:r>
            <a:r>
              <a:rPr lang="en-US" dirty="0">
                <a:highlight>
                  <a:srgbClr val="FFFF00"/>
                </a:highlight>
                <a:latin typeface="Times New Roman" panose="02020603050405020304" pitchFamily="18" charset="0"/>
                <a:cs typeface="Times New Roman" panose="02020603050405020304" pitchFamily="18" charset="0"/>
              </a:rPr>
              <a:t>n = </a:t>
            </a:r>
            <a:r>
              <a:rPr lang="en-US" b="1" dirty="0">
                <a:solidFill>
                  <a:srgbClr val="FF0000"/>
                </a:solidFill>
                <a:highlight>
                  <a:srgbClr val="FFFF00"/>
                </a:highlight>
                <a:latin typeface="Times New Roman" panose="02020603050405020304" pitchFamily="18" charset="0"/>
                <a:cs typeface="Times New Roman" panose="02020603050405020304" pitchFamily="18" charset="0"/>
              </a:rPr>
              <a:t>15</a:t>
            </a:r>
            <a:r>
              <a:rPr lang="en-US" dirty="0">
                <a:highlight>
                  <a:srgbClr val="FFFF00"/>
                </a:highlight>
                <a:latin typeface="Times New Roman" panose="02020603050405020304" pitchFamily="18" charset="0"/>
                <a:cs typeface="Times New Roman" panose="02020603050405020304" pitchFamily="18" charset="0"/>
              </a:rPr>
              <a:t>%</a:t>
            </a:r>
          </a:p>
        </p:txBody>
      </p:sp>
      <p:sp>
        <p:nvSpPr>
          <p:cNvPr id="31" name="TextBox 30">
            <a:extLst>
              <a:ext uri="{FF2B5EF4-FFF2-40B4-BE49-F238E27FC236}">
                <a16:creationId xmlns:a16="http://schemas.microsoft.com/office/drawing/2014/main" id="{2BDC9FDC-1D7B-4A5B-A6FF-72DD6FD744DB}"/>
              </a:ext>
            </a:extLst>
          </p:cNvPr>
          <p:cNvSpPr txBox="1"/>
          <p:nvPr/>
        </p:nvSpPr>
        <p:spPr>
          <a:xfrm>
            <a:off x="3265669" y="1428174"/>
            <a:ext cx="846903" cy="283364"/>
          </a:xfrm>
          <a:prstGeom prst="rect">
            <a:avLst/>
          </a:prstGeom>
          <a:solidFill>
            <a:srgbClr val="DC97FF">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32" name="TextBox 31">
            <a:extLst>
              <a:ext uri="{FF2B5EF4-FFF2-40B4-BE49-F238E27FC236}">
                <a16:creationId xmlns:a16="http://schemas.microsoft.com/office/drawing/2014/main" id="{D6FD9107-E708-4822-9EE3-CC3AC0FBC6DE}"/>
              </a:ext>
            </a:extLst>
          </p:cNvPr>
          <p:cNvSpPr txBox="1"/>
          <p:nvPr/>
        </p:nvSpPr>
        <p:spPr>
          <a:xfrm>
            <a:off x="3265669" y="3583172"/>
            <a:ext cx="846903" cy="283364"/>
          </a:xfrm>
          <a:prstGeom prst="rect">
            <a:avLst/>
          </a:prstGeom>
          <a:solidFill>
            <a:srgbClr val="DC97FF">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33" name="TextBox 32">
            <a:extLst>
              <a:ext uri="{FF2B5EF4-FFF2-40B4-BE49-F238E27FC236}">
                <a16:creationId xmlns:a16="http://schemas.microsoft.com/office/drawing/2014/main" id="{127F8467-17B4-4564-A1A7-993ABA95C9D9}"/>
              </a:ext>
            </a:extLst>
          </p:cNvPr>
          <p:cNvSpPr txBox="1"/>
          <p:nvPr/>
        </p:nvSpPr>
        <p:spPr>
          <a:xfrm>
            <a:off x="6265193" y="1507258"/>
            <a:ext cx="846903" cy="283364"/>
          </a:xfrm>
          <a:prstGeom prst="rect">
            <a:avLst/>
          </a:prstGeom>
          <a:solidFill>
            <a:srgbClr val="DC97FF">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
        <p:nvSpPr>
          <p:cNvPr id="4" name="Rectangle 3">
            <a:extLst>
              <a:ext uri="{FF2B5EF4-FFF2-40B4-BE49-F238E27FC236}">
                <a16:creationId xmlns:a16="http://schemas.microsoft.com/office/drawing/2014/main" id="{7D90CF0F-CAD6-4561-B8DE-B111976FE6F0}"/>
              </a:ext>
            </a:extLst>
          </p:cNvPr>
          <p:cNvSpPr/>
          <p:nvPr/>
        </p:nvSpPr>
        <p:spPr>
          <a:xfrm>
            <a:off x="2590800" y="5781157"/>
            <a:ext cx="4572000" cy="307777"/>
          </a:xfrm>
          <a:prstGeom prst="rect">
            <a:avLst/>
          </a:prstGeom>
        </p:spPr>
        <p:txBody>
          <a:bodyPr>
            <a:spAutoFit/>
          </a:bodyPr>
          <a:lstStyle/>
          <a:p>
            <a:r>
              <a:rPr lang="en-US" sz="1400" dirty="0">
                <a:solidFill>
                  <a:srgbClr val="FF0000"/>
                </a:solidFill>
                <a:highlight>
                  <a:srgbClr val="E6E6E6"/>
                </a:highlight>
                <a:latin typeface="Symbol" panose="05050102010706020507" pitchFamily="18" charset="2"/>
              </a:rPr>
              <a:t>·</a:t>
            </a:r>
            <a:r>
              <a:rPr lang="en-US" sz="1400" dirty="0">
                <a:highlight>
                  <a:srgbClr val="E6E6E6"/>
                </a:highlight>
                <a:latin typeface="Times New Roman" panose="02020603050405020304" pitchFamily="18" charset="0"/>
                <a:cs typeface="Times New Roman" panose="02020603050405020304" pitchFamily="18" charset="0"/>
              </a:rPr>
              <a:t>There is disbalance between </a:t>
            </a:r>
            <a:r>
              <a:rPr lang="en-US" sz="1400" dirty="0">
                <a:solidFill>
                  <a:srgbClr val="0000CC"/>
                </a:solidFill>
                <a:highlight>
                  <a:srgbClr val="E6E6E6"/>
                </a:highlight>
                <a:latin typeface="Symbol" panose="05050102010706020507" pitchFamily="18" charset="2"/>
              </a:rPr>
              <a:t>p</a:t>
            </a:r>
            <a:r>
              <a:rPr lang="en-US" sz="1400" baseline="30000" dirty="0">
                <a:solidFill>
                  <a:srgbClr val="0000CC"/>
                </a:solidFill>
                <a:highlight>
                  <a:srgbClr val="E6E6E6"/>
                </a:highlight>
              </a:rPr>
              <a:t>0</a:t>
            </a:r>
            <a:r>
              <a:rPr lang="en-US" sz="1400" dirty="0">
                <a:solidFill>
                  <a:srgbClr val="0000CC"/>
                </a:solidFill>
                <a:highlight>
                  <a:srgbClr val="E6E6E6"/>
                </a:highlight>
                <a:latin typeface="Times New Roman" panose="02020603050405020304" pitchFamily="18" charset="0"/>
                <a:cs typeface="Times New Roman" panose="02020603050405020304" pitchFamily="18" charset="0"/>
              </a:rPr>
              <a:t>p </a:t>
            </a:r>
            <a:r>
              <a:rPr lang="en-US" sz="1400" dirty="0">
                <a:highlight>
                  <a:srgbClr val="E6E6E6"/>
                </a:highlight>
                <a:latin typeface="Times New Roman" panose="02020603050405020304" pitchFamily="18" charset="0"/>
                <a:cs typeface="Times New Roman" panose="02020603050405020304" pitchFamily="18" charset="0"/>
              </a:rPr>
              <a:t>&amp;</a:t>
            </a:r>
            <a:r>
              <a:rPr lang="en-US" sz="1400" dirty="0">
                <a:highlight>
                  <a:srgbClr val="E6E6E6"/>
                </a:highlight>
              </a:rPr>
              <a:t> </a:t>
            </a:r>
            <a:r>
              <a:rPr lang="en-US" sz="1400" dirty="0" err="1">
                <a:solidFill>
                  <a:srgbClr val="0000CC"/>
                </a:solidFill>
                <a:highlight>
                  <a:srgbClr val="E6E6E6"/>
                </a:highlight>
                <a:latin typeface="Symbol" panose="05050102010706020507" pitchFamily="18" charset="2"/>
              </a:rPr>
              <a:t>p</a:t>
            </a:r>
            <a:r>
              <a:rPr lang="en-US" sz="1400" baseline="30000" dirty="0" err="1">
                <a:solidFill>
                  <a:srgbClr val="0000CC"/>
                </a:solidFill>
                <a:highlight>
                  <a:srgbClr val="E6E6E6"/>
                </a:highlight>
              </a:rPr>
              <a:t>+</a:t>
            </a:r>
            <a:r>
              <a:rPr lang="en-US" sz="1400" dirty="0" err="1">
                <a:solidFill>
                  <a:srgbClr val="0000CC"/>
                </a:solidFill>
                <a:highlight>
                  <a:srgbClr val="E6E6E6"/>
                </a:highlight>
                <a:latin typeface="Times New Roman" panose="02020603050405020304" pitchFamily="18" charset="0"/>
                <a:cs typeface="Times New Roman" panose="02020603050405020304" pitchFamily="18" charset="0"/>
              </a:rPr>
              <a:t>n</a:t>
            </a:r>
            <a:r>
              <a:rPr lang="en-US" sz="1400" dirty="0">
                <a:solidFill>
                  <a:srgbClr val="0000CC"/>
                </a:solidFill>
                <a:highlight>
                  <a:srgbClr val="E6E6E6"/>
                </a:highlight>
                <a:latin typeface="Times New Roman" panose="02020603050405020304" pitchFamily="18" charset="0"/>
                <a:cs typeface="Times New Roman" panose="02020603050405020304" pitchFamily="18" charset="0"/>
              </a:rPr>
              <a:t> </a:t>
            </a:r>
            <a:r>
              <a:rPr lang="en-US" sz="1400" dirty="0">
                <a:highlight>
                  <a:srgbClr val="E6E6E6"/>
                </a:highlight>
                <a:latin typeface="Times New Roman" panose="02020603050405020304" pitchFamily="18" charset="0"/>
                <a:cs typeface="Times New Roman" panose="02020603050405020304" pitchFamily="18" charset="0"/>
              </a:rPr>
              <a:t>data, </a:t>
            </a:r>
            <a:r>
              <a:rPr lang="en-US" sz="1400" b="1" dirty="0">
                <a:solidFill>
                  <a:srgbClr val="FF0000"/>
                </a:solidFill>
                <a:highlight>
                  <a:srgbClr val="E6E6E6"/>
                </a:highlight>
                <a:latin typeface="Times New Roman" panose="02020603050405020304" pitchFamily="18" charset="0"/>
                <a:cs typeface="Times New Roman" panose="02020603050405020304" pitchFamily="18" charset="0"/>
              </a:rPr>
              <a:t>20</a:t>
            </a:r>
            <a:r>
              <a:rPr lang="en-US" sz="1400" dirty="0">
                <a:solidFill>
                  <a:srgbClr val="0000CC"/>
                </a:solidFill>
                <a:highlight>
                  <a:srgbClr val="E6E6E6"/>
                </a:highlight>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38694416-BAD0-465D-A5DE-C58463FF7E15}"/>
              </a:ext>
            </a:extLst>
          </p:cNvPr>
          <p:cNvSpPr/>
          <p:nvPr/>
        </p:nvSpPr>
        <p:spPr>
          <a:xfrm>
            <a:off x="2339619" y="6099772"/>
            <a:ext cx="5386110" cy="307777"/>
          </a:xfrm>
          <a:prstGeom prst="rect">
            <a:avLst/>
          </a:prstGeom>
        </p:spPr>
        <p:txBody>
          <a:bodyPr wrap="square">
            <a:spAutoFit/>
          </a:bodyPr>
          <a:lstStyle/>
          <a:p>
            <a:r>
              <a:rPr lang="en-US" sz="1400" dirty="0">
                <a:solidFill>
                  <a:srgbClr val="FF0000"/>
                </a:solidFill>
                <a:highlight>
                  <a:srgbClr val="FFFF00"/>
                </a:highlight>
                <a:latin typeface="Symbol" pitchFamily="18" charset="2"/>
              </a:rPr>
              <a:t>·</a:t>
            </a:r>
            <a:r>
              <a:rPr lang="en-US" sz="1400" dirty="0">
                <a:highlight>
                  <a:srgbClr val="FFFF00"/>
                </a:highlight>
                <a:latin typeface="Symbol" pitchFamily="18" charset="2"/>
              </a:rPr>
              <a:t> </a:t>
            </a:r>
            <a:r>
              <a:rPr lang="en-US" sz="1400" dirty="0">
                <a:highlight>
                  <a:srgbClr val="FFFF00"/>
                </a:highlight>
                <a:latin typeface="Times New Roman" panose="02020603050405020304" pitchFamily="18" charset="0"/>
                <a:cs typeface="Times New Roman" panose="02020603050405020304" pitchFamily="18" charset="0"/>
              </a:rPr>
              <a:t>Pion photoproduction on </a:t>
            </a:r>
            <a:r>
              <a:rPr lang="en-US" sz="1400" b="1" dirty="0">
                <a:solidFill>
                  <a:srgbClr val="CA33FF"/>
                </a:solidFill>
                <a:highlight>
                  <a:srgbClr val="FFFF00"/>
                </a:highlight>
                <a:latin typeface="Times New Roman" panose="02020603050405020304" pitchFamily="18" charset="0"/>
                <a:cs typeface="Times New Roman" panose="02020603050405020304" pitchFamily="18" charset="0"/>
              </a:rPr>
              <a:t>neutron</a:t>
            </a:r>
            <a:r>
              <a:rPr lang="en-US" sz="1400" dirty="0">
                <a:highlight>
                  <a:srgbClr val="FFFF00"/>
                </a:highlight>
                <a:latin typeface="Times New Roman" panose="02020603050405020304" pitchFamily="18" charset="0"/>
                <a:cs typeface="Times New Roman" panose="02020603050405020304" pitchFamily="18" charset="0"/>
              </a:rPr>
              <a:t> much less known, </a:t>
            </a:r>
            <a:r>
              <a:rPr lang="en-US" sz="1400" b="1" dirty="0">
                <a:solidFill>
                  <a:srgbClr val="FF0000"/>
                </a:solidFill>
                <a:highlight>
                  <a:srgbClr val="FFFF00"/>
                </a:highlight>
                <a:latin typeface="Times New Roman" panose="02020603050405020304" pitchFamily="18" charset="0"/>
                <a:cs typeface="Times New Roman" panose="02020603050405020304" pitchFamily="18" charset="0"/>
              </a:rPr>
              <a:t>33</a:t>
            </a:r>
            <a:r>
              <a:rPr lang="en-US" sz="1400" dirty="0">
                <a:highlight>
                  <a:srgbClr val="FFFF00"/>
                </a:highlight>
                <a:latin typeface="Times New Roman" panose="02020603050405020304" pitchFamily="18" charset="0"/>
                <a:cs typeface="Times New Roman" panose="02020603050405020304" pitchFamily="18" charset="0"/>
              </a:rPr>
              <a:t>%.</a:t>
            </a:r>
          </a:p>
        </p:txBody>
      </p:sp>
      <p:sp>
        <p:nvSpPr>
          <p:cNvPr id="38" name="Oval 37">
            <a:extLst>
              <a:ext uri="{FF2B5EF4-FFF2-40B4-BE49-F238E27FC236}">
                <a16:creationId xmlns:a16="http://schemas.microsoft.com/office/drawing/2014/main" id="{BA0DBCE2-8D06-450F-A7ED-CA4F964787ED}"/>
              </a:ext>
            </a:extLst>
          </p:cNvPr>
          <p:cNvSpPr/>
          <p:nvPr/>
        </p:nvSpPr>
        <p:spPr>
          <a:xfrm>
            <a:off x="5931573" y="5727967"/>
            <a:ext cx="448122" cy="40318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2" name="Oval 41">
            <a:extLst>
              <a:ext uri="{FF2B5EF4-FFF2-40B4-BE49-F238E27FC236}">
                <a16:creationId xmlns:a16="http://schemas.microsoft.com/office/drawing/2014/main" id="{E2193B89-F90F-471B-BB36-BFCC3423D705}"/>
              </a:ext>
            </a:extLst>
          </p:cNvPr>
          <p:cNvSpPr/>
          <p:nvPr/>
        </p:nvSpPr>
        <p:spPr>
          <a:xfrm>
            <a:off x="6308418" y="6052066"/>
            <a:ext cx="448122" cy="40318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7" name="Picture 6">
            <a:extLst>
              <a:ext uri="{FF2B5EF4-FFF2-40B4-BE49-F238E27FC236}">
                <a16:creationId xmlns:a16="http://schemas.microsoft.com/office/drawing/2014/main" id="{DFFB5B05-4B4E-4E1B-8C24-49E4A159A6F5}"/>
              </a:ext>
            </a:extLst>
          </p:cNvPr>
          <p:cNvPicPr>
            <a:picLocks noChangeAspect="1"/>
          </p:cNvPicPr>
          <p:nvPr/>
        </p:nvPicPr>
        <p:blipFill>
          <a:blip r:embed="rId18">
            <a:extLst>
              <a:ext uri="{BEBA8EAE-BF5A-486C-A8C5-ECC9F3942E4B}">
                <a14:imgProps xmlns:a14="http://schemas.microsoft.com/office/drawing/2010/main">
                  <a14:imgLayer r:embed="rId19">
                    <a14:imgEffect>
                      <a14:brightnessContrast bright="40000" contrast="-40000"/>
                    </a14:imgEffect>
                  </a14:imgLayer>
                </a14:imgProps>
              </a:ext>
            </a:extLst>
          </a:blip>
          <a:stretch>
            <a:fillRect/>
          </a:stretch>
        </p:blipFill>
        <p:spPr>
          <a:xfrm>
            <a:off x="655290" y="5374470"/>
            <a:ext cx="581025" cy="552450"/>
          </a:xfrm>
          <a:prstGeom prst="rect">
            <a:avLst/>
          </a:prstGeom>
        </p:spPr>
      </p:pic>
      <p:sp>
        <p:nvSpPr>
          <p:cNvPr id="8" name="Rectangle 7">
            <a:extLst>
              <a:ext uri="{FF2B5EF4-FFF2-40B4-BE49-F238E27FC236}">
                <a16:creationId xmlns:a16="http://schemas.microsoft.com/office/drawing/2014/main" id="{080EEAF7-7B53-475B-9AEF-3DA162D8CBA8}"/>
              </a:ext>
            </a:extLst>
          </p:cNvPr>
          <p:cNvSpPr/>
          <p:nvPr/>
        </p:nvSpPr>
        <p:spPr>
          <a:xfrm>
            <a:off x="107948" y="595586"/>
            <a:ext cx="2344681" cy="276999"/>
          </a:xfrm>
          <a:prstGeom prst="rect">
            <a:avLst/>
          </a:prstGeom>
        </p:spPr>
        <p:txBody>
          <a:bodyPr wrap="none">
            <a:spAutoFit/>
          </a:bodyPr>
          <a:lstStyle/>
          <a:p>
            <a:r>
              <a:rPr lang="en-US" sz="1200" b="1" dirty="0">
                <a:solidFill>
                  <a:srgbClr val="0000FF"/>
                </a:solidFill>
                <a:highlight>
                  <a:srgbClr val="FFFF00"/>
                </a:highlight>
                <a:latin typeface="Times New Roman" panose="02020603050405020304" pitchFamily="18" charset="0"/>
                <a:cs typeface="Times New Roman" panose="02020603050405020304" pitchFamily="18" charset="0"/>
              </a:rPr>
              <a:t>SAID</a:t>
            </a:r>
            <a:r>
              <a:rPr lang="en-US" sz="1200" dirty="0">
                <a:highlight>
                  <a:srgbClr val="FFFF00"/>
                </a:highlight>
                <a:latin typeface="Times New Roman" panose="02020603050405020304" pitchFamily="18" charset="0"/>
                <a:cs typeface="Times New Roman" panose="02020603050405020304" pitchFamily="18" charset="0"/>
              </a:rPr>
              <a:t>: http://gwdac.phys.gwu.edu/</a:t>
            </a:r>
          </a:p>
        </p:txBody>
      </p:sp>
      <p:sp>
        <p:nvSpPr>
          <p:cNvPr id="12" name="TextBox 11">
            <a:extLst>
              <a:ext uri="{FF2B5EF4-FFF2-40B4-BE49-F238E27FC236}">
                <a16:creationId xmlns:a16="http://schemas.microsoft.com/office/drawing/2014/main" id="{564F0379-01F3-4484-8F03-93985ECAD2D5}"/>
              </a:ext>
            </a:extLst>
          </p:cNvPr>
          <p:cNvSpPr txBox="1"/>
          <p:nvPr/>
        </p:nvSpPr>
        <p:spPr>
          <a:xfrm>
            <a:off x="5204554" y="573148"/>
            <a:ext cx="3831498" cy="253916"/>
          </a:xfrm>
          <a:prstGeom prst="rect">
            <a:avLst/>
          </a:prstGeom>
          <a:noFill/>
        </p:spPr>
        <p:txBody>
          <a:bodyPr wrap="none" rtlCol="0">
            <a:spAutoFit/>
          </a:bodyPr>
          <a:lstStyle/>
          <a:p>
            <a:pPr algn="r"/>
            <a:r>
              <a:rPr lang="en-US" sz="1050" dirty="0">
                <a:highlight>
                  <a:srgbClr val="FFFF00"/>
                </a:highlight>
                <a:latin typeface="Times New Roman" panose="02020603050405020304" pitchFamily="18" charset="0"/>
                <a:cs typeface="Times New Roman" panose="02020603050405020304" pitchFamily="18" charset="0"/>
              </a:rPr>
              <a:t>D. Ireland, E. Pasyuk, IIS, Prog Part Nucl Phys 111, 103752 (2020)</a:t>
            </a:r>
          </a:p>
        </p:txBody>
      </p:sp>
      <p:pic>
        <p:nvPicPr>
          <p:cNvPr id="46" name="Picture 7">
            <a:extLst>
              <a:ext uri="{FF2B5EF4-FFF2-40B4-BE49-F238E27FC236}">
                <a16:creationId xmlns:a16="http://schemas.microsoft.com/office/drawing/2014/main" id="{2C9E841E-A08E-4BAC-A7FB-7B9872169A36}"/>
              </a:ext>
            </a:extLst>
          </p:cNvPr>
          <p:cNvPicPr>
            <a:picLocks noChangeAspect="1" noChangeArrowheads="1"/>
          </p:cNvPicPr>
          <p:nvPr/>
        </p:nvPicPr>
        <p:blipFill>
          <a:blip r:embed="rId20" cstate="print">
            <a:lum bright="-10000" contrast="25000"/>
          </a:blip>
          <a:srcRect/>
          <a:stretch>
            <a:fillRect/>
          </a:stretch>
        </p:blipFill>
        <p:spPr bwMode="auto">
          <a:xfrm>
            <a:off x="600258" y="2890213"/>
            <a:ext cx="557163" cy="545358"/>
          </a:xfrm>
          <a:prstGeom prst="rect">
            <a:avLst/>
          </a:prstGeom>
          <a:noFill/>
          <a:ln w="9525">
            <a:noFill/>
            <a:miter lim="800000"/>
            <a:headEnd/>
            <a:tailEnd/>
          </a:ln>
        </p:spPr>
      </p:pic>
      <p:pic>
        <p:nvPicPr>
          <p:cNvPr id="13" name="Picture 12">
            <a:extLst>
              <a:ext uri="{FF2B5EF4-FFF2-40B4-BE49-F238E27FC236}">
                <a16:creationId xmlns:a16="http://schemas.microsoft.com/office/drawing/2014/main" id="{8AAEB8C3-6BF0-4601-AC2A-961A5BA4FF88}"/>
              </a:ext>
            </a:extLst>
          </p:cNvPr>
          <p:cNvPicPr>
            <a:picLocks noChangeAspect="1"/>
          </p:cNvPicPr>
          <p:nvPr/>
        </p:nvPicPr>
        <p:blipFill>
          <a:blip r:embed="rId21"/>
          <a:stretch>
            <a:fillRect/>
          </a:stretch>
        </p:blipFill>
        <p:spPr>
          <a:xfrm>
            <a:off x="4402979" y="3511819"/>
            <a:ext cx="3016009" cy="2108129"/>
          </a:xfrm>
          <a:prstGeom prst="rect">
            <a:avLst/>
          </a:prstGeom>
        </p:spPr>
      </p:pic>
      <p:sp>
        <p:nvSpPr>
          <p:cNvPr id="47" name="TextBox 46">
            <a:extLst>
              <a:ext uri="{FF2B5EF4-FFF2-40B4-BE49-F238E27FC236}">
                <a16:creationId xmlns:a16="http://schemas.microsoft.com/office/drawing/2014/main" id="{B8246D27-7094-4C9E-AEEE-5D3192DDCA9C}"/>
              </a:ext>
            </a:extLst>
          </p:cNvPr>
          <p:cNvSpPr txBox="1"/>
          <p:nvPr/>
        </p:nvSpPr>
        <p:spPr>
          <a:xfrm>
            <a:off x="6420729" y="3614657"/>
            <a:ext cx="846903" cy="283364"/>
          </a:xfrm>
          <a:prstGeom prst="rect">
            <a:avLst/>
          </a:prstGeom>
          <a:solidFill>
            <a:srgbClr val="DC97FF">
              <a:alpha val="19000"/>
            </a:srgbClr>
          </a:solidFill>
          <a:effectLst>
            <a:outerShdw blurRad="76200" dir="13500000" sy="23000" kx="1200000" algn="br" rotWithShape="0">
              <a:prstClr val="black">
                <a:alpha val="20000"/>
              </a:prstClr>
            </a:outerShdw>
          </a:effectLst>
        </p:spPr>
        <p:txBody>
          <a:bodyPr wrap="square" rtlCol="0">
            <a:spAutoFit/>
          </a:bodyPr>
          <a:lstStyle/>
          <a:p>
            <a:endParaRPr lang="en-US" sz="800" dirty="0"/>
          </a:p>
        </p:txBody>
      </p:sp>
    </p:spTree>
    <p:extLst>
      <p:ext uri="{BB962C8B-B14F-4D97-AF65-F5344CB8AC3E}">
        <p14:creationId xmlns:p14="http://schemas.microsoft.com/office/powerpoint/2010/main" val="3560311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85435</TotalTime>
  <Words>3720</Words>
  <Application>Microsoft Macintosh PowerPoint</Application>
  <PresentationFormat>On-screen Show (4:3)</PresentationFormat>
  <Paragraphs>540</Paragraphs>
  <Slides>32</Slides>
  <Notes>26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5" baseType="lpstr">
      <vt:lpstr>Arial Unicode MS</vt:lpstr>
      <vt:lpstr>Arial</vt:lpstr>
      <vt:lpstr>Calibri</vt:lpstr>
      <vt:lpstr>Comic Sans MS</vt:lpstr>
      <vt:lpstr>Courier New</vt:lpstr>
      <vt:lpstr>Freestyle Script</vt:lpstr>
      <vt:lpstr>French Script MT</vt:lpstr>
      <vt:lpstr>Monotype Corsiva</vt:lpstr>
      <vt:lpstr>Symbol</vt:lpstr>
      <vt:lpstr>Times New Roman</vt:lpstr>
      <vt:lpstr>Wingdings</vt:lpstr>
      <vt:lpstr>Office Theme</vt:lpstr>
      <vt:lpstr>Bitmap Image</vt:lpstr>
      <vt:lpstr>Recent GW activity in pion photoproduction experiments and analysis within the SAID Framework</vt:lpstr>
      <vt:lpstr>.</vt:lpstr>
      <vt:lpstr>PowerPoint Presentation</vt:lpstr>
      <vt:lpstr>PowerPoint Presentation</vt:lpstr>
      <vt:lpstr>PowerPoint Presentation</vt:lpstr>
      <vt:lpstr>Road Map to Baryon Spectroscopy </vt:lpstr>
      <vt:lpstr>Baryon Sector @ PDG2025 </vt:lpstr>
      <vt:lpstr>PowerPoint Presentation</vt:lpstr>
      <vt:lpstr>PowerPoint Presentation</vt:lpstr>
      <vt:lpstr>PowerPoint Presentation</vt:lpstr>
      <vt:lpstr>PWA for non-Strange Baryons</vt:lpstr>
      <vt:lpstr>PowerPoint Presentation</vt:lpstr>
      <vt:lpstr>PowerPoint Presentation</vt:lpstr>
      <vt:lpstr>PowerPoint Presentation</vt:lpstr>
      <vt:lpstr>PowerPoint Presentation</vt:lpstr>
      <vt:lpstr>Single-Energy Solutions (SES)</vt:lpstr>
      <vt:lpstr>Single Pion PhotoProduction on  “Neutron” Target</vt:lpstr>
      <vt:lpstr>FSI for gd →ppN     gn →pN  V. Tarasov, A. Kudryavtsev, W. Briscoe, H. Gao, IS, Phys Rev C 84, 035203 (2011) V. Tarasov, A. Kudryavtsev, W. Briscoe, B. Krusche, IS, M. Ostrick, Phys At Nucl 79, 216 (2016)</vt:lpstr>
      <vt:lpstr>FSI for gd→p-pp      gn→p-p V. Tarasov, A. Kudryavtsev, W. Briscoe, H. Gao, IS, Phys Rev C 84, 035203 (2011)</vt:lpstr>
      <vt:lpstr>FSI for gd→p0pn      gn→p0n V.E. Tarasov, A.E. Kudryavtsev, WJB, B. Krusche, IIS, M. Ostrick, Phys At Nucl 79, 216 (2016)</vt:lpstr>
      <vt:lpstr>FSI for gd →p0np         gn →p0n &amp; gp →p0p  V. Tarasov, A. Kudryavtsev, W. Briscoe, B. Krusche, IS, M. Ostrick, Phys At Nucl 79, 216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We are all in it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 P11 Revival</dc:title>
  <dc:creator>Igor Strakovsky</dc:creator>
  <cp:lastModifiedBy>Briscoe, Bill</cp:lastModifiedBy>
  <cp:revision>1775</cp:revision>
  <dcterms:created xsi:type="dcterms:W3CDTF">2010-07-23T19:01:18Z</dcterms:created>
  <dcterms:modified xsi:type="dcterms:W3CDTF">2025-03-11T18:29:33Z</dcterms:modified>
</cp:coreProperties>
</file>