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 id="2147483668" r:id="rId2"/>
  </p:sldMasterIdLst>
  <p:notesMasterIdLst>
    <p:notesMasterId r:id="rId32"/>
  </p:notesMasterIdLst>
  <p:handoutMasterIdLst>
    <p:handoutMasterId r:id="rId33"/>
  </p:handoutMasterIdLst>
  <p:sldIdLst>
    <p:sldId id="5940" r:id="rId3"/>
    <p:sldId id="286" r:id="rId4"/>
    <p:sldId id="335" r:id="rId5"/>
    <p:sldId id="5934" r:id="rId6"/>
    <p:sldId id="263" r:id="rId7"/>
    <p:sldId id="307" r:id="rId8"/>
    <p:sldId id="268" r:id="rId9"/>
    <p:sldId id="266" r:id="rId10"/>
    <p:sldId id="271" r:id="rId11"/>
    <p:sldId id="5504" r:id="rId12"/>
    <p:sldId id="469" r:id="rId13"/>
    <p:sldId id="5536" r:id="rId14"/>
    <p:sldId id="5610" r:id="rId15"/>
    <p:sldId id="290" r:id="rId16"/>
    <p:sldId id="272" r:id="rId17"/>
    <p:sldId id="302" r:id="rId18"/>
    <p:sldId id="5935" r:id="rId19"/>
    <p:sldId id="371" r:id="rId20"/>
    <p:sldId id="405" r:id="rId21"/>
    <p:sldId id="5932" r:id="rId22"/>
    <p:sldId id="5893" r:id="rId23"/>
    <p:sldId id="5888" r:id="rId24"/>
    <p:sldId id="5937" r:id="rId25"/>
    <p:sldId id="5938" r:id="rId26"/>
    <p:sldId id="5939" r:id="rId27"/>
    <p:sldId id="447" r:id="rId28"/>
    <p:sldId id="5936" r:id="rId29"/>
    <p:sldId id="5886" r:id="rId30"/>
    <p:sldId id="29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D00"/>
    <a:srgbClr val="BB1B1B"/>
    <a:srgbClr val="2C59E2"/>
    <a:srgbClr val="2D5BEF"/>
    <a:srgbClr val="DD5218"/>
    <a:srgbClr val="C9D639"/>
    <a:srgbClr val="249BAD"/>
    <a:srgbClr val="2A70EF"/>
    <a:srgbClr val="00B400"/>
    <a:srgbClr val="00E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80" autoAdjust="0"/>
    <p:restoredTop sz="94660"/>
  </p:normalViewPr>
  <p:slideViewPr>
    <p:cSldViewPr snapToGrid="0" snapToObjects="1">
      <p:cViewPr varScale="1">
        <p:scale>
          <a:sx n="120" d="100"/>
          <a:sy n="120" d="100"/>
        </p:scale>
        <p:origin x="320" y="192"/>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BE7B9F-603B-4D42-A19C-4D57C2312672}" type="datetimeFigureOut">
              <a:rPr lang="en-US" smtClean="0"/>
              <a:pPr/>
              <a:t>3/16/25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C2459D-8538-1849-9F66-BA6E631B85BA}"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56E54-41FE-E243-93AC-E90AFAE5FFFC}" type="datetimeFigureOut">
              <a:rPr lang="en-US" smtClean="0"/>
              <a:pPr/>
              <a:t>3/16/25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BC4029-8637-5849-8D36-D9FD9BC248C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After discussing aspects of the electromagnetic structure of the proton we now turn to another part of the hadron physics in the 2021 century, namely the gravitational structure of the proton. </a:t>
            </a:r>
          </a:p>
          <a:p>
            <a:endParaRPr lang="en-US" sz="1200" dirty="0"/>
          </a:p>
          <a:p>
            <a:r>
              <a:rPr lang="en-US" sz="1200" dirty="0"/>
              <a:t>What we know is that gravity is sensitive to mass/energy, angular momentum,  and to a quantity that is generally called the D-term. Where the “D” stands for the </a:t>
            </a:r>
            <a:r>
              <a:rPr lang="en-US" sz="1200" b="1" dirty="0" err="1"/>
              <a:t>D</a:t>
            </a:r>
            <a:r>
              <a:rPr lang="en-US" sz="1200" dirty="0" err="1"/>
              <a:t>ruck</a:t>
            </a:r>
            <a:r>
              <a:rPr lang="en-US" sz="1200" dirty="0"/>
              <a:t>, the German word for “pressure”.  </a:t>
            </a:r>
          </a:p>
          <a:p>
            <a:endParaRPr lang="en-US" sz="1200" dirty="0"/>
          </a:p>
          <a:p>
            <a:r>
              <a:rPr lang="en-US" sz="1200" dirty="0"/>
              <a:t>The D-term is equally fundamental as , e.g., anomalous magnetic moment of the proton, therefore knowledge of the D-term at t=0 would add new insight into the global properties of the proton.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3</a:t>
            </a:fld>
            <a:endParaRPr lang="en-US"/>
          </a:p>
        </p:txBody>
      </p:sp>
    </p:spTree>
    <p:extLst>
      <p:ext uri="{BB962C8B-B14F-4D97-AF65-F5344CB8AC3E}">
        <p14:creationId xmlns:p14="http://schemas.microsoft.com/office/powerpoint/2010/main" val="203585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Hall B the CLAS12 detector has replaced the original CLAS detector. The main new features are:  </a:t>
            </a:r>
          </a:p>
          <a:p>
            <a:r>
              <a:rPr lang="en-US" dirty="0"/>
              <a:t>- the increase of the operating luminosity by an order of magnitude, to 10^35cm-2s-1</a:t>
            </a:r>
          </a:p>
          <a:p>
            <a:r>
              <a:rPr lang="en-US" dirty="0"/>
              <a:t>- Polarized target operation with full polar angle and azimuthal angle coverage  </a:t>
            </a:r>
          </a:p>
          <a:p>
            <a:r>
              <a:rPr lang="en-US" dirty="0"/>
              <a:t>- Neutron detection capability in nearly full polar angle range. . </a:t>
            </a:r>
          </a:p>
          <a:p>
            <a:r>
              <a:rPr lang="en-US" dirty="0"/>
              <a:t>- Charge particle tracking and identification in full momentum range in RICH detector </a:t>
            </a:r>
          </a:p>
          <a:p>
            <a:r>
              <a:rPr lang="en-US" dirty="0"/>
              <a:t>- High data rate of 1 Gigabyte/sec. </a:t>
            </a:r>
          </a:p>
          <a:p>
            <a:r>
              <a:rPr lang="en-US" dirty="0"/>
              <a:t>  </a:t>
            </a:r>
          </a:p>
        </p:txBody>
      </p:sp>
      <p:sp>
        <p:nvSpPr>
          <p:cNvPr id="4" name="Slide Number Placeholder 3"/>
          <p:cNvSpPr>
            <a:spLocks noGrp="1"/>
          </p:cNvSpPr>
          <p:nvPr>
            <p:ph type="sldNum" sz="quarter" idx="5"/>
          </p:nvPr>
        </p:nvSpPr>
        <p:spPr/>
        <p:txBody>
          <a:bodyPr/>
          <a:lstStyle/>
          <a:p>
            <a:fld id="{6FB71CFD-E39B-B347-A282-0BC7B51948B0}" type="slidenum">
              <a:rPr lang="en-US" smtClean="0"/>
              <a:t>21</a:t>
            </a:fld>
            <a:endParaRPr lang="en-US"/>
          </a:p>
        </p:txBody>
      </p:sp>
    </p:spTree>
    <p:extLst>
      <p:ext uri="{BB962C8B-B14F-4D97-AF65-F5344CB8AC3E}">
        <p14:creationId xmlns:p14="http://schemas.microsoft.com/office/powerpoint/2010/main" val="2794422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gravitational structure of particles is prominently included as a separate sidebar as shown here. .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28</a:t>
            </a:fld>
            <a:endParaRPr lang="en-US"/>
          </a:p>
        </p:txBody>
      </p:sp>
    </p:spTree>
    <p:extLst>
      <p:ext uri="{BB962C8B-B14F-4D97-AF65-F5344CB8AC3E}">
        <p14:creationId xmlns:p14="http://schemas.microsoft.com/office/powerpoint/2010/main" val="374404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After discussing aspects of the electromagnetic structure of the proton we now turn to another part of the hadron physics in the 2021 century, namely the gravitational structure of the proton. </a:t>
            </a:r>
          </a:p>
          <a:p>
            <a:endParaRPr lang="en-US" sz="1200" dirty="0"/>
          </a:p>
          <a:p>
            <a:r>
              <a:rPr lang="en-US" sz="1200" dirty="0"/>
              <a:t>What we know is that gravity is sensitive to mass/energy, angular momentum,  and to a quantity that is generally called the D-term. Where the “D” stands for the </a:t>
            </a:r>
            <a:r>
              <a:rPr lang="en-US" sz="1200" b="1" dirty="0" err="1"/>
              <a:t>D</a:t>
            </a:r>
            <a:r>
              <a:rPr lang="en-US" sz="1200" dirty="0" err="1"/>
              <a:t>ruck</a:t>
            </a:r>
            <a:r>
              <a:rPr lang="en-US" sz="1200" dirty="0"/>
              <a:t>, the German word for “pressure”.  </a:t>
            </a:r>
          </a:p>
          <a:p>
            <a:endParaRPr lang="en-US" sz="1200" dirty="0"/>
          </a:p>
          <a:p>
            <a:r>
              <a:rPr lang="en-US" sz="1200" dirty="0"/>
              <a:t>The D-term is equally fundamental as , e.g., anomalous magnetic moment of the proton, therefore knowledge of the D-term at t=0 would add new insight into the global properties of the proton.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4</a:t>
            </a:fld>
            <a:endParaRPr lang="en-US"/>
          </a:p>
        </p:txBody>
      </p:sp>
    </p:spTree>
    <p:extLst>
      <p:ext uri="{BB962C8B-B14F-4D97-AF65-F5344CB8AC3E}">
        <p14:creationId xmlns:p14="http://schemas.microsoft.com/office/powerpoint/2010/main" val="119075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The basic process used to study the multi-dimensional nucleon/nuclear structure is Deeply Virtual Compton Scattering shown in this diagram. Here we assume that the upper part of the graph is a hard scattering process, while the bottom part contains the soft information, the GPDs,.</a:t>
            </a:r>
          </a:p>
          <a:p>
            <a:endParaRPr lang="en-US" sz="1050" dirty="0"/>
          </a:p>
          <a:p>
            <a:r>
              <a:rPr lang="en-US" sz="1050" dirty="0"/>
              <a:t>The GPDs do not appear directly in the DVCS observables, but only in integrated form as Compton Form Factors (CFFs). The CFFs are complex valued objects and depend only on</a:t>
            </a:r>
            <a:r>
              <a:rPr lang="en-US" sz="1050" dirty="0">
                <a:latin typeface="Symbol" pitchFamily="2" charset="2"/>
              </a:rPr>
              <a:t> x </a:t>
            </a:r>
            <a:r>
              <a:rPr lang="en-US" sz="1050" dirty="0"/>
              <a:t>and t. </a:t>
            </a:r>
          </a:p>
          <a:p>
            <a:endParaRPr lang="en-US" sz="1050" dirty="0"/>
          </a:p>
          <a:p>
            <a:r>
              <a:rPr lang="en-US" sz="1050" dirty="0"/>
              <a:t>In addition, we have a competing process, the Bethe-</a:t>
            </a:r>
            <a:r>
              <a:rPr lang="en-US" sz="1050" dirty="0" err="1"/>
              <a:t>Heitler</a:t>
            </a:r>
            <a:r>
              <a:rPr lang="en-US" sz="1050" dirty="0"/>
              <a:t> amplitude, which interferes with the DVCS.. BH depends only on the </a:t>
            </a:r>
            <a:r>
              <a:rPr lang="en-US" sz="1050" dirty="0" err="1"/>
              <a:t>e.m.</a:t>
            </a:r>
            <a:r>
              <a:rPr lang="en-US" sz="1050" dirty="0"/>
              <a:t> form factors which are well known up to high Q</a:t>
            </a:r>
            <a:r>
              <a:rPr lang="en-US" sz="1050" baseline="30000" dirty="0"/>
              <a:t>2</a:t>
            </a:r>
            <a:r>
              <a:rPr lang="en-US" sz="1050" dirty="0"/>
              <a:t>. It can therefore be used to project out the imaginary part of the complex CFF. </a:t>
            </a:r>
          </a:p>
          <a:p>
            <a:endParaRPr lang="en-US" sz="1050" dirty="0"/>
          </a:p>
          <a:p>
            <a:r>
              <a:rPr lang="en-US" sz="1050" dirty="0"/>
              <a:t> </a:t>
            </a:r>
          </a:p>
          <a:p>
            <a:endParaRPr lang="en-US" sz="1050" baseline="0" dirty="0"/>
          </a:p>
        </p:txBody>
      </p:sp>
      <p:sp>
        <p:nvSpPr>
          <p:cNvPr id="4" name="Slide Number Placeholder 3"/>
          <p:cNvSpPr>
            <a:spLocks noGrp="1"/>
          </p:cNvSpPr>
          <p:nvPr>
            <p:ph type="sldNum" sz="quarter" idx="10"/>
          </p:nvPr>
        </p:nvSpPr>
        <p:spPr/>
        <p:txBody>
          <a:bodyPr/>
          <a:lstStyle/>
          <a:p>
            <a:fld id="{22BC4029-8637-5849-8D36-D9FD9BC248CD}" type="slidenum">
              <a:rPr lang="en-US" smtClean="0"/>
              <a:pPr/>
              <a:t>10</a:t>
            </a:fld>
            <a:endParaRPr lang="en-US"/>
          </a:p>
        </p:txBody>
      </p:sp>
    </p:spTree>
    <p:extLst>
      <p:ext uri="{BB962C8B-B14F-4D97-AF65-F5344CB8AC3E}">
        <p14:creationId xmlns:p14="http://schemas.microsoft.com/office/powerpoint/2010/main" val="385579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Most of the results I will be discussing with you were obtained at Jefferson Lab at a maximum beam energies of 6 GeV.  </a:t>
            </a:r>
          </a:p>
          <a:p>
            <a:r>
              <a:rPr lang="en-US" sz="1200" dirty="0"/>
              <a:t>The electron accelerator is based on a race-track design operating with two linear accelerators (</a:t>
            </a:r>
            <a:r>
              <a:rPr lang="en-US" sz="1200" dirty="0" err="1"/>
              <a:t>linacs</a:t>
            </a:r>
            <a:r>
              <a:rPr lang="en-US" sz="1200" dirty="0"/>
              <a:t>) based on superconducting rf technology. Each of the </a:t>
            </a:r>
            <a:r>
              <a:rPr lang="en-US" sz="1200" dirty="0" err="1"/>
              <a:t>linacs</a:t>
            </a:r>
            <a:r>
              <a:rPr lang="en-US" sz="1200" dirty="0"/>
              <a:t> boosts the beam by up to 600MeV resulting in 1200MeV per recirculation. After the 5</a:t>
            </a:r>
            <a:r>
              <a:rPr lang="en-US" sz="1200" baseline="30000" dirty="0"/>
              <a:t>th</a:t>
            </a:r>
            <a:r>
              <a:rPr lang="en-US" sz="1200" dirty="0"/>
              <a:t>  pass the beam energy of 6 GeV is reached. </a:t>
            </a:r>
          </a:p>
          <a:p>
            <a:r>
              <a:rPr lang="en-US" sz="1200" dirty="0"/>
              <a:t>The 3 experimental halls A,B,C can receive simultaneous beam at the same 5</a:t>
            </a:r>
            <a:r>
              <a:rPr lang="en-US" sz="1200" baseline="30000" dirty="0"/>
              <a:t>th</a:t>
            </a:r>
            <a:r>
              <a:rPr lang="en-US" sz="1200" dirty="0"/>
              <a:t> pass energy, or at different but correlated energies extracted at different passes. </a:t>
            </a:r>
          </a:p>
          <a:p>
            <a:r>
              <a:rPr lang="en-US" sz="1200" dirty="0"/>
              <a:t>For the further discussion I will focus on the Hall B where most of the results of the what I will discuss where obtained.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11</a:t>
            </a:fld>
            <a:endParaRPr lang="en-US"/>
          </a:p>
        </p:txBody>
      </p:sp>
    </p:spTree>
    <p:extLst>
      <p:ext uri="{BB962C8B-B14F-4D97-AF65-F5344CB8AC3E}">
        <p14:creationId xmlns:p14="http://schemas.microsoft.com/office/powerpoint/2010/main" val="166290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This graph shows the large acceptance detector CLAS. On the left is a cut-out version of detector model showing the major elements for tracking, particle identification with time-of-flight measurements with high time resolution detectors, plastic scintillators, and electromagnetic calorimetry. </a:t>
            </a:r>
          </a:p>
          <a:p>
            <a:r>
              <a:rPr lang="en-US" sz="1200" dirty="0">
                <a:latin typeface="Calibri" panose="020F0502020204030204" pitchFamily="34" charset="0"/>
                <a:cs typeface="Calibri" panose="020F0502020204030204" pitchFamily="34" charset="0"/>
              </a:rPr>
              <a:t> </a:t>
            </a:r>
          </a:p>
          <a:p>
            <a:r>
              <a:rPr lang="en-US" sz="1200" dirty="0">
                <a:latin typeface="Calibri" panose="020F0502020204030204" pitchFamily="34" charset="0"/>
                <a:cs typeface="Calibri" panose="020F0502020204030204" pitchFamily="34" charset="0"/>
              </a:rPr>
              <a:t>At the core is a large superconducting toroidal magnet based on six large coils that partitions the space in six 60 deg. wide separate magnetic spectrometers fully equipped with tracking and particle identification. </a:t>
            </a:r>
          </a:p>
          <a:p>
            <a:endParaRPr lang="en-US" sz="8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 photo on the right shows CLAS in maintenance configuration.  The CLAS is operated both with real energy-marked photon beam and with polarized electron beams.  </a:t>
            </a:r>
          </a:p>
          <a:p>
            <a:endParaRPr lang="en-US" sz="8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 When using real photon beams the energy of the photons is determined by means of a photon energy tagger system with good energy resolution of 0.1%.  </a:t>
            </a:r>
          </a:p>
          <a:p>
            <a:endParaRPr lang="en-US" sz="8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Particle identification of charged particles , proton, pion, kaons is achieved  by means of plastic scintillation counters with 100psec timing resolution, allowing pion and kaon separation up to 2.5 GeV/c momentum. </a:t>
            </a:r>
          </a:p>
          <a:p>
            <a:endParaRPr lang="en-US" sz="8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Electromagnetic calorimeters enable detection of high energy photons e.g. from </a:t>
            </a:r>
            <a:r>
              <a:rPr lang="en-US" sz="1200" dirty="0">
                <a:latin typeface="Symbol" pitchFamily="2" charset="2"/>
                <a:cs typeface="Calibri" panose="020F0502020204030204" pitchFamily="34" charset="0"/>
              </a:rPr>
              <a:t>p</a:t>
            </a:r>
            <a:r>
              <a:rPr lang="en-US" sz="1200" baseline="30000" dirty="0">
                <a:latin typeface="Calibri" panose="020F0502020204030204" pitchFamily="34" charset="0"/>
                <a:cs typeface="Calibri" panose="020F0502020204030204" pitchFamily="34" charset="0"/>
              </a:rPr>
              <a:t>0</a:t>
            </a:r>
            <a:r>
              <a:rPr lang="en-US"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sym typeface="Wingdings" pitchFamily="2" charset="2"/>
              </a:rPr>
              <a:t></a:t>
            </a:r>
            <a:r>
              <a:rPr lang="en-US" sz="1200" dirty="0">
                <a:latin typeface="Symbol" pitchFamily="2" charset="2"/>
                <a:cs typeface="Calibri" panose="020F0502020204030204" pitchFamily="34" charset="0"/>
                <a:sym typeface="Wingdings" pitchFamily="2" charset="2"/>
              </a:rPr>
              <a:t> gg</a:t>
            </a:r>
            <a:r>
              <a:rPr lang="en-US" sz="1200" dirty="0">
                <a:latin typeface="Calibri" panose="020F0502020204030204" pitchFamily="34" charset="0"/>
                <a:cs typeface="Calibri" panose="020F0502020204030204" pitchFamily="34" charset="0"/>
                <a:sym typeface="Wingdings" pitchFamily="2" charset="2"/>
              </a:rPr>
              <a:t> </a:t>
            </a:r>
            <a:r>
              <a:rPr lang="en-US" sz="1200" dirty="0">
                <a:latin typeface="Calibri" panose="020F0502020204030204" pitchFamily="34" charset="0"/>
                <a:cs typeface="Calibri" panose="020F0502020204030204" pitchFamily="34" charset="0"/>
              </a:rPr>
              <a:t>decays with energy resolution of ~ 10%/sqrt[E(GeV)]  </a:t>
            </a:r>
          </a:p>
          <a:p>
            <a:endParaRPr lang="en-US" dirty="0"/>
          </a:p>
        </p:txBody>
      </p:sp>
      <p:sp>
        <p:nvSpPr>
          <p:cNvPr id="4" name="Slide Number Placeholder 3"/>
          <p:cNvSpPr>
            <a:spLocks noGrp="1"/>
          </p:cNvSpPr>
          <p:nvPr>
            <p:ph type="sldNum" sz="quarter" idx="10"/>
          </p:nvPr>
        </p:nvSpPr>
        <p:spPr/>
        <p:txBody>
          <a:bodyPr/>
          <a:lstStyle/>
          <a:p>
            <a:fld id="{22BC4029-8637-5849-8D36-D9FD9BC248CD}" type="slidenum">
              <a:rPr lang="en-US" smtClean="0"/>
              <a:pPr/>
              <a:t>12</a:t>
            </a:fld>
            <a:endParaRPr lang="en-US"/>
          </a:p>
        </p:txBody>
      </p:sp>
    </p:spTree>
    <p:extLst>
      <p:ext uri="{BB962C8B-B14F-4D97-AF65-F5344CB8AC3E}">
        <p14:creationId xmlns:p14="http://schemas.microsoft.com/office/powerpoint/2010/main" val="126305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The first observation of the DVCS- Bethe-</a:t>
            </a:r>
            <a:r>
              <a:rPr lang="en-US" sz="1200" dirty="0" err="1"/>
              <a:t>Heitler</a:t>
            </a:r>
            <a:r>
              <a:rPr lang="en-US" sz="1200" dirty="0"/>
              <a:t> interference occurred simultaneously at the HERMES experiment at DESY in Hamburg, Germany, and at Jefferson Lab. The experiments used very different values of beam energies.</a:t>
            </a:r>
          </a:p>
          <a:p>
            <a:endParaRPr lang="en-US" sz="800" dirty="0"/>
          </a:p>
          <a:p>
            <a:r>
              <a:rPr lang="en-US" sz="1200" dirty="0"/>
              <a:t>They were taken with positrons at HERMES and with electrons at </a:t>
            </a:r>
            <a:r>
              <a:rPr lang="en-US" sz="1200" dirty="0" err="1"/>
              <a:t>JLab</a:t>
            </a:r>
            <a:r>
              <a:rPr lang="en-US" sz="1200" dirty="0"/>
              <a:t>, showing the expected opposite sign of the beam-spin asymmetry. </a:t>
            </a:r>
          </a:p>
          <a:p>
            <a:r>
              <a:rPr lang="en-US" sz="1200" dirty="0"/>
              <a:t> </a:t>
            </a:r>
          </a:p>
          <a:p>
            <a:r>
              <a:rPr lang="en-US" sz="1200" dirty="0"/>
              <a:t>For me it was the opening of a new avenue of hadron physics at the beginning of the new century. </a:t>
            </a:r>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13</a:t>
            </a:fld>
            <a:endParaRPr lang="en-US"/>
          </a:p>
        </p:txBody>
      </p:sp>
    </p:spTree>
    <p:extLst>
      <p:ext uri="{BB962C8B-B14F-4D97-AF65-F5344CB8AC3E}">
        <p14:creationId xmlns:p14="http://schemas.microsoft.com/office/powerpoint/2010/main" val="1358913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Computing the shear stress or tangential forces on the quarks in the proton is now straight-forward and is shown in the graphics. </a:t>
            </a:r>
          </a:p>
          <a:p>
            <a:r>
              <a:rPr lang="en-US" sz="1200" dirty="0"/>
              <a:t>The different green shades indicate the systematic uncertainties from including with and without the CLAS data that we  discussed earlier.   </a:t>
            </a:r>
          </a:p>
          <a:p>
            <a:r>
              <a:rPr lang="en-US" sz="1200" dirty="0"/>
              <a:t>The maximum shear force was found near r=0.6fm from the center at about 4 metric tons. </a:t>
            </a:r>
          </a:p>
          <a:p>
            <a:r>
              <a:rPr lang="en-US" sz="1200" dirty="0"/>
              <a:t>There is a model calculations using the Chiral quark soliton model that comes close to the experimental results at larger distance to the center, but shows significant deviations at short distances to the center corresponding to large t values.  </a:t>
            </a:r>
          </a:p>
          <a:p>
            <a:r>
              <a:rPr lang="en-US" dirty="0"/>
              <a:t>.   </a:t>
            </a:r>
          </a:p>
        </p:txBody>
      </p:sp>
      <p:sp>
        <p:nvSpPr>
          <p:cNvPr id="4" name="Slide Number Placeholder 3"/>
          <p:cNvSpPr>
            <a:spLocks noGrp="1"/>
          </p:cNvSpPr>
          <p:nvPr>
            <p:ph type="sldNum" sz="quarter" idx="5"/>
          </p:nvPr>
        </p:nvSpPr>
        <p:spPr/>
        <p:txBody>
          <a:bodyPr/>
          <a:lstStyle/>
          <a:p>
            <a:fld id="{9E9E7C17-068E-BA46-8309-9F454C0B31C7}" type="slidenum">
              <a:rPr lang="en-US" smtClean="0"/>
              <a:t>18</a:t>
            </a:fld>
            <a:endParaRPr lang="en-US"/>
          </a:p>
        </p:txBody>
      </p:sp>
    </p:spTree>
    <p:extLst>
      <p:ext uri="{BB962C8B-B14F-4D97-AF65-F5344CB8AC3E}">
        <p14:creationId xmlns:p14="http://schemas.microsoft.com/office/powerpoint/2010/main" val="113828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these  graphs we present the 2-dimensional representation of the normal stress distribution and of the tangential stress distribution. </a:t>
            </a:r>
          </a:p>
          <a:p>
            <a:r>
              <a:rPr lang="en-US" sz="1200" dirty="0"/>
              <a:t>The normal stress is always perpendicular to a spherical surface. It is given by combining the pressure p(r)  with the shear stress in this way, resulting in a normal stress pattern as shown in this graph. The normal stress is always positive and radially directed. </a:t>
            </a:r>
          </a:p>
          <a:p>
            <a:r>
              <a:rPr lang="en-US" sz="1200" dirty="0"/>
              <a:t>The tangential stress shows a more involved distribution. It is a combination of negative shear and pressure. At small r it points  counter-clockwise, but It has a change in direction near r~0.45 </a:t>
            </a:r>
            <a:r>
              <a:rPr lang="en-US" sz="1200" dirty="0" err="1"/>
              <a:t>fm</a:t>
            </a:r>
            <a:r>
              <a:rPr lang="en-US" sz="1200" dirty="0"/>
              <a:t>, from where on it points in a clockwise direction. </a:t>
            </a:r>
          </a:p>
          <a:p>
            <a:r>
              <a:rPr lang="en-US" sz="1200" dirty="0"/>
              <a:t>Using the arrows may suggest that there is a movement in the direction of the arrow, which there is not. Everything is static.  </a:t>
            </a:r>
          </a:p>
          <a:p>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19</a:t>
            </a:fld>
            <a:endParaRPr lang="en-US"/>
          </a:p>
        </p:txBody>
      </p:sp>
    </p:spTree>
    <p:extLst>
      <p:ext uri="{BB962C8B-B14F-4D97-AF65-F5344CB8AC3E}">
        <p14:creationId xmlns:p14="http://schemas.microsoft.com/office/powerpoint/2010/main" val="119171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Now, we want to change gears and briefly review the energy doubling from 6 to 12 GeV  of the CEBAF at Jefferson Lab.  </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energy upgrade was achieved primarily by adding new, higher performing acceleration cryomodules in available space. </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addition, a new arc was added to get 12 GeV beam to the new Hall D. </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Hall B the CLAS12 spectrometer was build, partially using detectors from CLAS and new spectrometers and other upgrades were added to the other Halls. </a:t>
            </a:r>
          </a:p>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B71CFD-E39B-B347-A282-0BC7B51948B0}" type="slidenum">
              <a:rPr lang="en-US" smtClean="0"/>
              <a:t>20</a:t>
            </a:fld>
            <a:endParaRPr lang="en-US"/>
          </a:p>
        </p:txBody>
      </p:sp>
    </p:spTree>
    <p:extLst>
      <p:ext uri="{BB962C8B-B14F-4D97-AF65-F5344CB8AC3E}">
        <p14:creationId xmlns:p14="http://schemas.microsoft.com/office/powerpoint/2010/main" val="378057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3/16/25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6E2EFC7-E664-C94B-A020-ACAEA16D8B61}" type="datetime1">
              <a:rPr lang="en-US" smtClean="0">
                <a:solidFill>
                  <a:prstClr val="black"/>
                </a:solidFill>
              </a:rPr>
              <a:pPr/>
              <a:t>3/16/25</a:t>
            </a:fld>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553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92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1968-6C83-9CE9-08D9-80CC73CE26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4E9B3-6A7E-DECE-25BF-0E15A7E60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A0D0D8-3B78-3263-2AF2-921541FBF48A}"/>
              </a:ext>
            </a:extLst>
          </p:cNvPr>
          <p:cNvSpPr>
            <a:spLocks noGrp="1"/>
          </p:cNvSpPr>
          <p:nvPr>
            <p:ph type="dt" sz="half" idx="10"/>
          </p:nvPr>
        </p:nvSpPr>
        <p:spPr/>
        <p:txBody>
          <a:bodyPr/>
          <a:lstStyle/>
          <a:p>
            <a:fld id="{21C38985-60BB-A844-961B-E42C0C57EE05}" type="datetimeFigureOut">
              <a:rPr lang="en-US" smtClean="0"/>
              <a:t>3/16/25</a:t>
            </a:fld>
            <a:endParaRPr lang="en-US"/>
          </a:p>
        </p:txBody>
      </p:sp>
      <p:sp>
        <p:nvSpPr>
          <p:cNvPr id="5" name="Footer Placeholder 4">
            <a:extLst>
              <a:ext uri="{FF2B5EF4-FFF2-40B4-BE49-F238E27FC236}">
                <a16:creationId xmlns:a16="http://schemas.microsoft.com/office/drawing/2014/main" id="{2B892936-9BC6-E9DC-A49F-2E056612E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C25CF-EDBF-83D9-891D-1EC056568632}"/>
              </a:ext>
            </a:extLst>
          </p:cNvPr>
          <p:cNvSpPr>
            <a:spLocks noGrp="1"/>
          </p:cNvSpPr>
          <p:nvPr>
            <p:ph type="sldNum" sz="quarter" idx="12"/>
          </p:nvPr>
        </p:nvSpPr>
        <p:spPr/>
        <p:txBody>
          <a:bodyPr/>
          <a:lstStyle/>
          <a:p>
            <a:fld id="{2EFB65A7-D4B9-ED47-B388-DC756E468527}" type="slidenum">
              <a:rPr lang="en-US" smtClean="0"/>
              <a:t>‹#›</a:t>
            </a:fld>
            <a:endParaRPr lang="en-US"/>
          </a:p>
        </p:txBody>
      </p:sp>
    </p:spTree>
    <p:extLst>
      <p:ext uri="{BB962C8B-B14F-4D97-AF65-F5344CB8AC3E}">
        <p14:creationId xmlns:p14="http://schemas.microsoft.com/office/powerpoint/2010/main" val="152385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3/16/25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3/16/25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23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445251"/>
            <a:ext cx="2844800" cy="365125"/>
          </a:xfrm>
          <a:prstGeom prst="rect">
            <a:avLst/>
          </a:prstGeom>
        </p:spPr>
        <p:txBody>
          <a:bodyPr/>
          <a:lstStyle/>
          <a:p>
            <a:fld id="{59C90B39-E620-BB4D-8F12-70DE3897AC2F}" type="datetime1">
              <a:rPr lang="en-US" smtClean="0"/>
              <a:pPr/>
              <a:t>3/16/25</a:t>
            </a:fld>
            <a:endParaRPr lang="en-US"/>
          </a:p>
        </p:txBody>
      </p:sp>
      <p:sp>
        <p:nvSpPr>
          <p:cNvPr id="5" name="Footer Placeholder 4"/>
          <p:cNvSpPr>
            <a:spLocks noGrp="1"/>
          </p:cNvSpPr>
          <p:nvPr>
            <p:ph type="ftr" sz="quarter" idx="11"/>
          </p:nvPr>
        </p:nvSpPr>
        <p:spPr>
          <a:xfrm>
            <a:off x="3454400" y="6445251"/>
            <a:ext cx="5283200" cy="365125"/>
          </a:xfrm>
          <a:prstGeom prst="rect">
            <a:avLst/>
          </a:prstGeom>
        </p:spPr>
        <p:txBody>
          <a:bodyPr/>
          <a:lstStyle/>
          <a:p>
            <a:r>
              <a:rPr lang="en-US"/>
              <a:t>V. Burkert INT Workshop N* Spectrum and Structure</a:t>
            </a:r>
            <a:endParaRPr lang="en-US" dirty="0"/>
          </a:p>
        </p:txBody>
      </p:sp>
      <p:sp>
        <p:nvSpPr>
          <p:cNvPr id="6" name="Slide Number Placeholder 5"/>
          <p:cNvSpPr>
            <a:spLocks noGrp="1"/>
          </p:cNvSpPr>
          <p:nvPr>
            <p:ph type="sldNum" sz="quarter" idx="12"/>
          </p:nvPr>
        </p:nvSpPr>
        <p:spPr>
          <a:xfrm>
            <a:off x="8737600" y="6445251"/>
            <a:ext cx="2844800" cy="365125"/>
          </a:xfrm>
          <a:prstGeom prst="rect">
            <a:avLst/>
          </a:prstGeom>
        </p:spPr>
        <p:txBody>
          <a:bodyPr/>
          <a:lstStyle/>
          <a:p>
            <a:fld id="{4F59604A-DDD4-4BE5-9F0F-C50D317D165F}" type="slidenum">
              <a:rPr lang="en-US" smtClean="0"/>
              <a:pPr/>
              <a:t>‹#›</a:t>
            </a:fld>
            <a:endParaRPr lang="en-US" dirty="0"/>
          </a:p>
        </p:txBody>
      </p:sp>
    </p:spTree>
    <p:extLst>
      <p:ext uri="{BB962C8B-B14F-4D97-AF65-F5344CB8AC3E}">
        <p14:creationId xmlns:p14="http://schemas.microsoft.com/office/powerpoint/2010/main" val="320402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1622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8" y="2941866"/>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4" y="1720795"/>
            <a:ext cx="5402445"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9" name="Picture Placeholder 8"/>
          <p:cNvSpPr>
            <a:spLocks noGrp="1"/>
          </p:cNvSpPr>
          <p:nvPr>
            <p:ph type="pic" sz="quarter" idx="13"/>
          </p:nvPr>
        </p:nvSpPr>
        <p:spPr>
          <a:xfrm>
            <a:off x="6008917"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443184" y="5126730"/>
            <a:ext cx="5402445" cy="420862"/>
          </a:xfrm>
        </p:spPr>
        <p:txBody>
          <a:bodyPr>
            <a:normAutofit/>
          </a:bodyPr>
          <a:lstStyle>
            <a:lvl1pPr marL="0" indent="0">
              <a:buFontTx/>
              <a:buNone/>
              <a:defRPr sz="165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9"/>
            <a:ext cx="2743200" cy="365125"/>
          </a:xfrm>
          <a:prstGeom prst="rect">
            <a:avLst/>
          </a:prstGeom>
        </p:spPr>
        <p:txBody>
          <a:bodyPr/>
          <a:lstStyle>
            <a:lvl1pPr>
              <a:defRPr>
                <a:solidFill>
                  <a:schemeClr val="tx1"/>
                </a:solidFill>
              </a:defRPr>
            </a:lvl1pPr>
          </a:lstStyle>
          <a:p>
            <a:fld id="{1ED9C94B-8E86-384E-85F6-F61DB5797D9E}" type="datetime1">
              <a:rPr lang="en-US" smtClean="0">
                <a:solidFill>
                  <a:srgbClr val="000000"/>
                </a:solidFill>
              </a:rPr>
              <a:pPr/>
              <a:t>3/16/25</a:t>
            </a:fld>
            <a:endParaRPr lang="en-US" dirty="0">
              <a:solidFill>
                <a:srgbClr val="000000"/>
              </a:solidFill>
            </a:endParaRPr>
          </a:p>
        </p:txBody>
      </p:sp>
    </p:spTree>
    <p:extLst>
      <p:ext uri="{BB962C8B-B14F-4D97-AF65-F5344CB8AC3E}">
        <p14:creationId xmlns:p14="http://schemas.microsoft.com/office/powerpoint/2010/main" val="3670628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6E2EFC7-E664-C94B-A020-ACAEA16D8B61}" type="datetime1">
              <a:rPr lang="en-US" smtClean="0">
                <a:solidFill>
                  <a:prstClr val="black"/>
                </a:solidFill>
              </a:rPr>
              <a:pPr/>
              <a:t>3/16/25</a:t>
            </a:fld>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785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6E2EFC7-E664-C94B-A020-ACAEA16D8B61}" type="datetime1">
              <a:rPr lang="en-US" smtClean="0">
                <a:solidFill>
                  <a:prstClr val="black"/>
                </a:solidFill>
              </a:rPr>
              <a:pPr/>
              <a:t>3/16/25</a:t>
            </a:fld>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94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7"/>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 id="2147483674" r:id="rId4"/>
    <p:sldLayoutId id="2147483675" r:id="rId5"/>
    <p:sldLayoutId id="2147483676" r:id="rId6"/>
  </p:sldLayoutIdLst>
  <p:hf hdr="0" ft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3"/>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9"/>
            <a:ext cx="301686" cy="207749"/>
          </a:xfrm>
          <a:prstGeom prst="rect">
            <a:avLst/>
          </a:prstGeom>
        </p:spPr>
        <p:txBody>
          <a:bodyPr wrap="none">
            <a:spAutoFit/>
          </a:bodyPr>
          <a:lstStyle/>
          <a:p>
            <a:pPr defTabSz="685800">
              <a:defRPr/>
            </a:pPr>
            <a:fld id="{B58F48A6-A3E1-4848-9AC3-B43F560BE4FE}" type="slidenum">
              <a:rPr lang="en-US" sz="750" smtClean="0">
                <a:solidFill>
                  <a:prstClr val="white"/>
                </a:solidFill>
                <a:latin typeface="Arial" panose="020B0604020202020204" pitchFamily="34" charset="0"/>
                <a:cs typeface="Arial" panose="020B0604020202020204" pitchFamily="34" charset="0"/>
              </a:rPr>
              <a:pPr defTabSz="685800">
                <a:defRPr/>
              </a:pPr>
              <a:t>‹#›</a:t>
            </a:fld>
            <a:endParaRPr lang="en-US" sz="750" ker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3180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7" r:id="rId6"/>
  </p:sldLayoutIdLst>
  <p:hf hdr="0" ftr="0"/>
  <p:txStyles>
    <p:titleStyle>
      <a:lvl1pPr algn="ctr"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Calibri"/>
          <a:ea typeface="+mn-ea"/>
          <a:cs typeface="Calibri"/>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a:ea typeface="+mn-ea"/>
          <a:cs typeface="Calibri"/>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a:ea typeface="+mn-ea"/>
          <a:cs typeface="Calibri"/>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a:ea typeface="+mn-ea"/>
          <a:cs typeface="Calibri"/>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alibri"/>
          <a:ea typeface="+mn-ea"/>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70.png"/><Relationship Id="rId5" Type="http://schemas.openxmlformats.org/officeDocument/2006/relationships/image" Target="../media/image30.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1050.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040.png"/><Relationship Id="rId5" Type="http://schemas.openxmlformats.org/officeDocument/2006/relationships/image" Target="../media/image32.png"/><Relationship Id="rId10" Type="http://schemas.openxmlformats.org/officeDocument/2006/relationships/hyperlink" Target="https://journals.aps.org/prl/pdf/10.1103/PhysRevLett.87.182001" TargetMode="External"/><Relationship Id="rId4" Type="http://schemas.openxmlformats.org/officeDocument/2006/relationships/image" Target="../media/image26.png"/><Relationship Id="rId9" Type="http://schemas.openxmlformats.org/officeDocument/2006/relationships/hyperlink" Target="https://journals.aps.org/prl/pdf/10.1103/PhysRevLett.87.18200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53.pn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8.xml"/><Relationship Id="rId4" Type="http://schemas.openxmlformats.org/officeDocument/2006/relationships/image" Target="../media/image70.tiff"/></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8ED8CF-EEF5-7D9A-B8DB-3CC372FF7222}"/>
              </a:ext>
            </a:extLst>
          </p:cNvPr>
          <p:cNvPicPr>
            <a:picLocks noGrp="1" noChangeAspect="1"/>
          </p:cNvPicPr>
          <p:nvPr>
            <p:ph idx="1"/>
          </p:nvPr>
        </p:nvPicPr>
        <p:blipFill>
          <a:blip r:embed="rId2"/>
          <a:stretch>
            <a:fillRect/>
          </a:stretch>
        </p:blipFill>
        <p:spPr>
          <a:xfrm>
            <a:off x="7772102" y="852297"/>
            <a:ext cx="4419898" cy="2746230"/>
          </a:xfrm>
          <a:prstGeom prst="rect">
            <a:avLst/>
          </a:prstGeom>
        </p:spPr>
      </p:pic>
      <p:sp>
        <p:nvSpPr>
          <p:cNvPr id="4" name="Slide Number Placeholder 3">
            <a:extLst>
              <a:ext uri="{FF2B5EF4-FFF2-40B4-BE49-F238E27FC236}">
                <a16:creationId xmlns:a16="http://schemas.microsoft.com/office/drawing/2014/main" id="{331AABDC-FCF6-D6E1-8893-4ED16B3947FA}"/>
              </a:ext>
            </a:extLst>
          </p:cNvPr>
          <p:cNvSpPr>
            <a:spLocks noGrp="1"/>
          </p:cNvSpPr>
          <p:nvPr>
            <p:ph type="sldNum" sz="quarter" idx="12"/>
          </p:nvPr>
        </p:nvSpPr>
        <p:spPr/>
        <p:txBody>
          <a:bodyPr/>
          <a:lstStyle/>
          <a:p>
            <a:fld id="{07E1C93C-5050-FC42-8F10-D22D4F119D13}" type="slidenum">
              <a:rPr lang="en-US" smtClean="0"/>
              <a:pPr/>
              <a:t>1</a:t>
            </a:fld>
            <a:endParaRPr lang="en-US"/>
          </a:p>
        </p:txBody>
      </p:sp>
      <p:pic>
        <p:nvPicPr>
          <p:cNvPr id="6" name="Picture 5">
            <a:extLst>
              <a:ext uri="{FF2B5EF4-FFF2-40B4-BE49-F238E27FC236}">
                <a16:creationId xmlns:a16="http://schemas.microsoft.com/office/drawing/2014/main" id="{2939E6AB-CCD3-ADC4-D1F7-F99ACAF50622}"/>
              </a:ext>
            </a:extLst>
          </p:cNvPr>
          <p:cNvPicPr>
            <a:picLocks noChangeAspect="1"/>
          </p:cNvPicPr>
          <p:nvPr/>
        </p:nvPicPr>
        <p:blipFill>
          <a:blip r:embed="rId3"/>
          <a:stretch>
            <a:fillRect/>
          </a:stretch>
        </p:blipFill>
        <p:spPr>
          <a:xfrm>
            <a:off x="5875747" y="2119010"/>
            <a:ext cx="4792253" cy="3194835"/>
          </a:xfrm>
          <a:prstGeom prst="rect">
            <a:avLst/>
          </a:prstGeom>
        </p:spPr>
      </p:pic>
      <p:pic>
        <p:nvPicPr>
          <p:cNvPr id="7" name="Picture 6">
            <a:extLst>
              <a:ext uri="{FF2B5EF4-FFF2-40B4-BE49-F238E27FC236}">
                <a16:creationId xmlns:a16="http://schemas.microsoft.com/office/drawing/2014/main" id="{8E324B9F-B0FD-13CB-2982-885E795A9483}"/>
              </a:ext>
            </a:extLst>
          </p:cNvPr>
          <p:cNvPicPr>
            <a:picLocks noChangeAspect="1"/>
          </p:cNvPicPr>
          <p:nvPr/>
        </p:nvPicPr>
        <p:blipFill>
          <a:blip r:embed="rId4"/>
          <a:stretch>
            <a:fillRect/>
          </a:stretch>
        </p:blipFill>
        <p:spPr>
          <a:xfrm>
            <a:off x="4770246" y="3429000"/>
            <a:ext cx="2863421" cy="2896717"/>
          </a:xfrm>
          <a:prstGeom prst="rect">
            <a:avLst/>
          </a:prstGeom>
        </p:spPr>
      </p:pic>
      <p:sp>
        <p:nvSpPr>
          <p:cNvPr id="9" name="TextBox 8">
            <a:extLst>
              <a:ext uri="{FF2B5EF4-FFF2-40B4-BE49-F238E27FC236}">
                <a16:creationId xmlns:a16="http://schemas.microsoft.com/office/drawing/2014/main" id="{68788799-BFE7-4542-2B88-4291E31499E8}"/>
              </a:ext>
            </a:extLst>
          </p:cNvPr>
          <p:cNvSpPr txBox="1"/>
          <p:nvPr/>
        </p:nvSpPr>
        <p:spPr>
          <a:xfrm>
            <a:off x="232828" y="1816963"/>
            <a:ext cx="5642919" cy="1200329"/>
          </a:xfrm>
          <a:prstGeom prst="rect">
            <a:avLst/>
          </a:prstGeom>
          <a:noFill/>
        </p:spPr>
        <p:txBody>
          <a:bodyPr wrap="square">
            <a:spAutoFit/>
          </a:bodyPr>
          <a:lstStyle/>
          <a:p>
            <a:r>
              <a:rPr lang="en-US" sz="3600" b="1" dirty="0">
                <a:effectLst/>
                <a:latin typeface="Arial" panose="020B0604020202020204" pitchFamily="34" charset="0"/>
                <a:cs typeface="Arial" panose="020B0604020202020204" pitchFamily="34" charset="0"/>
              </a:rPr>
              <a:t>Gravitational Structure </a:t>
            </a:r>
          </a:p>
          <a:p>
            <a:r>
              <a:rPr lang="en-US" sz="3600" b="1" dirty="0">
                <a:effectLst/>
                <a:latin typeface="Arial" panose="020B0604020202020204" pitchFamily="34" charset="0"/>
                <a:cs typeface="Arial" panose="020B0604020202020204" pitchFamily="34" charset="0"/>
              </a:rPr>
              <a:t>of the Proton</a:t>
            </a:r>
          </a:p>
        </p:txBody>
      </p:sp>
      <p:sp>
        <p:nvSpPr>
          <p:cNvPr id="11" name="TextBox 10">
            <a:extLst>
              <a:ext uri="{FF2B5EF4-FFF2-40B4-BE49-F238E27FC236}">
                <a16:creationId xmlns:a16="http://schemas.microsoft.com/office/drawing/2014/main" id="{0AA8C2F7-799E-68BC-24E8-756C75618AC6}"/>
              </a:ext>
            </a:extLst>
          </p:cNvPr>
          <p:cNvSpPr txBox="1"/>
          <p:nvPr/>
        </p:nvSpPr>
        <p:spPr>
          <a:xfrm>
            <a:off x="372526" y="3747471"/>
            <a:ext cx="3029893" cy="646331"/>
          </a:xfrm>
          <a:prstGeom prst="rect">
            <a:avLst/>
          </a:prstGeom>
          <a:noFill/>
        </p:spPr>
        <p:txBody>
          <a:bodyPr wrap="square">
            <a:spAutoFit/>
          </a:bodyPr>
          <a:lstStyle/>
          <a:p>
            <a:r>
              <a:rPr lang="en-US" dirty="0">
                <a:effectLst/>
                <a:latin typeface="Arial" panose="020B0604020202020204" pitchFamily="34" charset="0"/>
                <a:cs typeface="Arial" panose="020B0604020202020204" pitchFamily="34" charset="0"/>
              </a:rPr>
              <a:t>Latifa Elouadrhiri</a:t>
            </a:r>
          </a:p>
          <a:p>
            <a:r>
              <a:rPr lang="en-US" dirty="0">
                <a:latin typeface="Arial" panose="020B0604020202020204" pitchFamily="34" charset="0"/>
                <a:cs typeface="Arial" panose="020B0604020202020204" pitchFamily="34" charset="0"/>
              </a:rPr>
              <a:t>Jefferson lab</a:t>
            </a:r>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850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26"/>
            <a:ext cx="12192000" cy="692405"/>
          </a:xfrm>
          <a:solidFill>
            <a:schemeClr val="bg2"/>
          </a:solidFill>
          <a:ln>
            <a:solidFill>
              <a:schemeClr val="tx1"/>
            </a:solidFill>
          </a:ln>
        </p:spPr>
        <p:txBody>
          <a:bodyPr>
            <a:noAutofit/>
          </a:bodyPr>
          <a:lstStyle/>
          <a:p>
            <a:r>
              <a:rPr lang="en-US" dirty="0"/>
              <a:t>GPDs, DVCS, Compton Form Factors (CFFs) </a:t>
            </a:r>
          </a:p>
        </p:txBody>
      </p:sp>
      <p:sp>
        <p:nvSpPr>
          <p:cNvPr id="112" name="TextBox 111">
            <a:extLst>
              <a:ext uri="{FF2B5EF4-FFF2-40B4-BE49-F238E27FC236}">
                <a16:creationId xmlns:a16="http://schemas.microsoft.com/office/drawing/2014/main" id="{01404906-E990-0D40-B27C-7AD42C3C7958}"/>
              </a:ext>
            </a:extLst>
          </p:cNvPr>
          <p:cNvSpPr txBox="1"/>
          <p:nvPr/>
        </p:nvSpPr>
        <p:spPr>
          <a:xfrm>
            <a:off x="2950579" y="5051818"/>
            <a:ext cx="6788837"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4 chiral even GPDs describe soft part </a:t>
            </a:r>
          </a:p>
          <a:p>
            <a:pPr algn="ct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H </a:t>
            </a:r>
            <a:r>
              <a:rPr lang="en-US" sz="2000" i="1" dirty="0">
                <a:latin typeface="Arial" panose="020B0604020202020204" pitchFamily="34" charset="0"/>
                <a:cs typeface="Arial" panose="020B0604020202020204" pitchFamily="34" charset="0"/>
              </a:rPr>
              <a:t>is essential</a:t>
            </a:r>
            <a:r>
              <a:rPr lang="en-US" sz="2000" dirty="0">
                <a:latin typeface="Arial" panose="020B0604020202020204" pitchFamily="34" charset="0"/>
                <a:cs typeface="Arial" panose="020B0604020202020204" pitchFamily="34" charset="0"/>
              </a:rPr>
              <a:t> for the </a:t>
            </a:r>
            <a:r>
              <a:rPr lang="en-US" sz="2000" dirty="0" err="1">
                <a:latin typeface="Arial" panose="020B0604020202020204" pitchFamily="34" charset="0"/>
                <a:cs typeface="Arial" panose="020B0604020202020204" pitchFamily="34" charset="0"/>
              </a:rPr>
              <a:t>parton</a:t>
            </a:r>
            <a:r>
              <a:rPr lang="en-US" sz="2000" dirty="0">
                <a:latin typeface="Arial" panose="020B0604020202020204" pitchFamily="34" charset="0"/>
                <a:cs typeface="Arial" panose="020B0604020202020204" pitchFamily="34" charset="0"/>
              </a:rPr>
              <a:t> spatial imaging </a:t>
            </a:r>
          </a:p>
          <a:p>
            <a:pPr algn="ctr"/>
            <a:r>
              <a:rPr lang="en-US" sz="2000" b="1" i="1" dirty="0">
                <a:latin typeface="Arial" panose="020B0604020202020204" pitchFamily="34" charset="0"/>
                <a:cs typeface="Arial" panose="020B0604020202020204" pitchFamily="34" charset="0"/>
              </a:rPr>
              <a:t>E</a:t>
            </a:r>
            <a:r>
              <a:rPr lang="en-US" sz="2000" i="1" dirty="0">
                <a:latin typeface="Arial" panose="020B0604020202020204" pitchFamily="34" charset="0"/>
                <a:cs typeface="Arial" panose="020B0604020202020204" pitchFamily="34" charset="0"/>
              </a:rPr>
              <a:t> is </a:t>
            </a:r>
            <a:r>
              <a:rPr lang="en-US" sz="2000" dirty="0">
                <a:latin typeface="Arial" panose="020B0604020202020204" pitchFamily="34" charset="0"/>
                <a:cs typeface="Arial" panose="020B0604020202020204" pitchFamily="34" charset="0"/>
              </a:rPr>
              <a:t>essential for imaging the </a:t>
            </a:r>
            <a:r>
              <a:rPr lang="en-US" sz="2000" dirty="0" err="1">
                <a:latin typeface="Arial" panose="020B0604020202020204" pitchFamily="34" charset="0"/>
                <a:cs typeface="Arial" panose="020B0604020202020204" pitchFamily="34" charset="0"/>
              </a:rPr>
              <a:t>parton</a:t>
            </a:r>
            <a:r>
              <a:rPr lang="en-US" sz="2000" dirty="0">
                <a:latin typeface="Arial" panose="020B0604020202020204" pitchFamily="34" charset="0"/>
                <a:cs typeface="Arial" panose="020B0604020202020204" pitchFamily="34" charset="0"/>
              </a:rPr>
              <a:t> spin distributions </a:t>
            </a:r>
          </a:p>
        </p:txBody>
      </p:sp>
      <p:grpSp>
        <p:nvGrpSpPr>
          <p:cNvPr id="113" name="Group 112">
            <a:extLst>
              <a:ext uri="{FF2B5EF4-FFF2-40B4-BE49-F238E27FC236}">
                <a16:creationId xmlns:a16="http://schemas.microsoft.com/office/drawing/2014/main" id="{AFBA9152-7A46-044B-BE8C-24BAB64583AB}"/>
              </a:ext>
            </a:extLst>
          </p:cNvPr>
          <p:cNvGrpSpPr/>
          <p:nvPr/>
        </p:nvGrpSpPr>
        <p:grpSpPr>
          <a:xfrm>
            <a:off x="503461" y="2069679"/>
            <a:ext cx="3441004" cy="3204661"/>
            <a:chOff x="2084166" y="1220527"/>
            <a:chExt cx="4037373" cy="3020492"/>
          </a:xfrm>
        </p:grpSpPr>
        <p:pic>
          <p:nvPicPr>
            <p:cNvPr id="114" name="Picture 113">
              <a:extLst>
                <a:ext uri="{FF2B5EF4-FFF2-40B4-BE49-F238E27FC236}">
                  <a16:creationId xmlns:a16="http://schemas.microsoft.com/office/drawing/2014/main" id="{2BF9B70F-F261-5540-B1D6-BD929CB68C5A}"/>
                </a:ext>
              </a:extLst>
            </p:cNvPr>
            <p:cNvPicPr>
              <a:picLocks noChangeAspect="1"/>
            </p:cNvPicPr>
            <p:nvPr/>
          </p:nvPicPr>
          <p:blipFill>
            <a:blip r:embed="rId4"/>
            <a:stretch>
              <a:fillRect/>
            </a:stretch>
          </p:blipFill>
          <p:spPr>
            <a:xfrm>
              <a:off x="2248372" y="1220527"/>
              <a:ext cx="3873167" cy="3020492"/>
            </a:xfrm>
            <a:prstGeom prst="rect">
              <a:avLst/>
            </a:prstGeom>
            <a:ln>
              <a:noFill/>
            </a:ln>
          </p:spPr>
        </p:pic>
        <p:grpSp>
          <p:nvGrpSpPr>
            <p:cNvPr id="115" name="Group 114">
              <a:extLst>
                <a:ext uri="{FF2B5EF4-FFF2-40B4-BE49-F238E27FC236}">
                  <a16:creationId xmlns:a16="http://schemas.microsoft.com/office/drawing/2014/main" id="{C0DEEB25-907B-2C48-A154-9A2C819BAED1}"/>
                </a:ext>
              </a:extLst>
            </p:cNvPr>
            <p:cNvGrpSpPr/>
            <p:nvPr/>
          </p:nvGrpSpPr>
          <p:grpSpPr>
            <a:xfrm>
              <a:off x="2084166" y="2255853"/>
              <a:ext cx="3926770" cy="1860166"/>
              <a:chOff x="2084166" y="2240355"/>
              <a:chExt cx="3926770" cy="1860166"/>
            </a:xfrm>
          </p:grpSpPr>
          <p:cxnSp>
            <p:nvCxnSpPr>
              <p:cNvPr id="116" name="Straight Connector 115">
                <a:extLst>
                  <a:ext uri="{FF2B5EF4-FFF2-40B4-BE49-F238E27FC236}">
                    <a16:creationId xmlns:a16="http://schemas.microsoft.com/office/drawing/2014/main" id="{59CA1000-7269-7F45-9D23-A69E590DE700}"/>
                  </a:ext>
                </a:extLst>
              </p:cNvPr>
              <p:cNvCxnSpPr>
                <a:cxnSpLocks/>
              </p:cNvCxnSpPr>
              <p:nvPr/>
            </p:nvCxnSpPr>
            <p:spPr>
              <a:xfrm>
                <a:off x="3293737" y="2784233"/>
                <a:ext cx="2553534"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02C6D4DA-A1D0-B147-BD53-7BAF2B2C5D3E}"/>
                  </a:ext>
                </a:extLst>
              </p:cNvPr>
              <p:cNvSpPr txBox="1"/>
              <p:nvPr/>
            </p:nvSpPr>
            <p:spPr>
              <a:xfrm>
                <a:off x="2166147" y="2240355"/>
                <a:ext cx="1182633" cy="270177"/>
              </a:xfrm>
              <a:prstGeom prst="rect">
                <a:avLst/>
              </a:prstGeom>
              <a:no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hard scattering</a:t>
                </a:r>
              </a:p>
            </p:txBody>
          </p:sp>
          <p:sp>
            <p:nvSpPr>
              <p:cNvPr id="118" name="TextBox 117">
                <a:extLst>
                  <a:ext uri="{FF2B5EF4-FFF2-40B4-BE49-F238E27FC236}">
                    <a16:creationId xmlns:a16="http://schemas.microsoft.com/office/drawing/2014/main" id="{2AEF7F0B-040D-C14A-AC71-0219B707E7CA}"/>
                  </a:ext>
                </a:extLst>
              </p:cNvPr>
              <p:cNvSpPr txBox="1"/>
              <p:nvPr/>
            </p:nvSpPr>
            <p:spPr>
              <a:xfrm>
                <a:off x="2285478" y="3195665"/>
                <a:ext cx="1481906" cy="317501"/>
              </a:xfrm>
              <a:prstGeom prst="rect">
                <a:avLst/>
              </a:prstGeom>
              <a:noFill/>
            </p:spPr>
            <p:txBody>
              <a:bodyPr wrap="square" rtlCol="0">
                <a:spAutoFit/>
              </a:bodyPr>
              <a:lstStyle/>
              <a:p>
                <a:r>
                  <a:rPr lang="en-US" sz="1400" i="1" dirty="0">
                    <a:solidFill>
                      <a:srgbClr val="800000"/>
                    </a:solidFill>
                    <a:latin typeface="Calibri" panose="020F0502020204030204" pitchFamily="34" charset="0"/>
                    <a:cs typeface="Calibri" panose="020F0502020204030204" pitchFamily="34" charset="0"/>
                  </a:rPr>
                  <a:t>soft part </a:t>
                </a:r>
              </a:p>
            </p:txBody>
          </p:sp>
          <p:sp>
            <p:nvSpPr>
              <p:cNvPr id="119" name="TextBox 118">
                <a:extLst>
                  <a:ext uri="{FF2B5EF4-FFF2-40B4-BE49-F238E27FC236}">
                    <a16:creationId xmlns:a16="http://schemas.microsoft.com/office/drawing/2014/main" id="{DB640CDD-1FD1-FF42-AE49-2C84F137714E}"/>
                  </a:ext>
                </a:extLst>
              </p:cNvPr>
              <p:cNvSpPr txBox="1"/>
              <p:nvPr/>
            </p:nvSpPr>
            <p:spPr>
              <a:xfrm>
                <a:off x="2862764" y="3700411"/>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0" name="TextBox 119">
                <a:extLst>
                  <a:ext uri="{FF2B5EF4-FFF2-40B4-BE49-F238E27FC236}">
                    <a16:creationId xmlns:a16="http://schemas.microsoft.com/office/drawing/2014/main" id="{21E38D46-27CB-4B43-8652-D97A81877CF1}"/>
                  </a:ext>
                </a:extLst>
              </p:cNvPr>
              <p:cNvSpPr txBox="1"/>
              <p:nvPr/>
            </p:nvSpPr>
            <p:spPr>
              <a:xfrm>
                <a:off x="5683602" y="3295418"/>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1" name="TextBox 120">
                <a:extLst>
                  <a:ext uri="{FF2B5EF4-FFF2-40B4-BE49-F238E27FC236}">
                    <a16:creationId xmlns:a16="http://schemas.microsoft.com/office/drawing/2014/main" id="{C4E5CDEA-56FF-D14A-A16F-601957C2EEE8}"/>
                  </a:ext>
                </a:extLst>
              </p:cNvPr>
              <p:cNvSpPr txBox="1"/>
              <p:nvPr/>
            </p:nvSpPr>
            <p:spPr>
              <a:xfrm>
                <a:off x="2084166" y="2657187"/>
                <a:ext cx="1009902" cy="270177"/>
              </a:xfrm>
              <a:prstGeom prst="rect">
                <a:avLst/>
              </a:prstGeom>
              <a:solidFill>
                <a:schemeClr val="bg1"/>
              </a:solid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factorization</a:t>
                </a:r>
              </a:p>
            </p:txBody>
          </p:sp>
        </p:grpSp>
      </p:grpSp>
      <p:grpSp>
        <p:nvGrpSpPr>
          <p:cNvPr id="122" name="Group 121">
            <a:extLst>
              <a:ext uri="{FF2B5EF4-FFF2-40B4-BE49-F238E27FC236}">
                <a16:creationId xmlns:a16="http://schemas.microsoft.com/office/drawing/2014/main" id="{BACE788C-78D3-4940-917D-AE29183D4E7F}"/>
              </a:ext>
            </a:extLst>
          </p:cNvPr>
          <p:cNvGrpSpPr/>
          <p:nvPr/>
        </p:nvGrpSpPr>
        <p:grpSpPr>
          <a:xfrm>
            <a:off x="3718807" y="3663121"/>
            <a:ext cx="1182488" cy="795754"/>
            <a:chOff x="6898524" y="3695700"/>
            <a:chExt cx="1182488" cy="795754"/>
          </a:xfrm>
        </p:grpSpPr>
        <p:sp>
          <p:nvSpPr>
            <p:cNvPr id="123" name="Text Box 2119">
              <a:extLst>
                <a:ext uri="{FF2B5EF4-FFF2-40B4-BE49-F238E27FC236}">
                  <a16:creationId xmlns:a16="http://schemas.microsoft.com/office/drawing/2014/main" id="{845CD3C6-4DDC-304F-92BA-4AADE207FF60}"/>
                </a:ext>
              </a:extLst>
            </p:cNvPr>
            <p:cNvSpPr txBox="1">
              <a:spLocks noChangeArrowheads="1"/>
            </p:cNvSpPr>
            <p:nvPr/>
          </p:nvSpPr>
          <p:spPr bwMode="auto">
            <a:xfrm>
              <a:off x="6898524" y="3954464"/>
              <a:ext cx="537327" cy="338554"/>
            </a:xfrm>
            <a:prstGeom prst="rect">
              <a:avLst/>
            </a:prstGeom>
            <a:noFill/>
            <a:ln w="9525">
              <a:noFill/>
              <a:miter lim="800000"/>
              <a:headEnd/>
              <a:tailEnd/>
            </a:ln>
            <a:effectLst/>
          </p:spPr>
          <p:txBody>
            <a:bodyPr wrap="none">
              <a:prstTxWarp prst="textNoShape">
                <a:avLst/>
              </a:prstTxWarp>
              <a:spAutoFit/>
            </a:bodyPr>
            <a:lstStyle/>
            <a:p>
              <a:r>
                <a:rPr lang="en-US" sz="1600" b="1" i="1" dirty="0">
                  <a:latin typeface="Symbol" pitchFamily="2" charset="2"/>
                  <a:cs typeface="Symbol" charset="2"/>
                </a:rPr>
                <a:t>x </a:t>
              </a:r>
              <a:r>
                <a:rPr lang="en-US" sz="1600" dirty="0">
                  <a:latin typeface="Symbol" pitchFamily="2" charset="2"/>
                </a:rPr>
                <a:t> </a:t>
              </a:r>
              <a:r>
                <a:rPr lang="en-US" sz="1600" dirty="0">
                  <a:latin typeface="Tahoma" pitchFamily="-102" charset="0"/>
                </a:rPr>
                <a:t>=</a:t>
              </a:r>
            </a:p>
          </p:txBody>
        </p:sp>
        <p:sp>
          <p:nvSpPr>
            <p:cNvPr id="124" name="Text Box 2120">
              <a:extLst>
                <a:ext uri="{FF2B5EF4-FFF2-40B4-BE49-F238E27FC236}">
                  <a16:creationId xmlns:a16="http://schemas.microsoft.com/office/drawing/2014/main" id="{4CE8B572-288F-9343-B7F3-CF8916B0771C}"/>
                </a:ext>
              </a:extLst>
            </p:cNvPr>
            <p:cNvSpPr txBox="1">
              <a:spLocks noChangeArrowheads="1"/>
            </p:cNvSpPr>
            <p:nvPr/>
          </p:nvSpPr>
          <p:spPr bwMode="auto">
            <a:xfrm>
              <a:off x="7543800" y="3695700"/>
              <a:ext cx="370614" cy="338554"/>
            </a:xfrm>
            <a:prstGeom prst="rect">
              <a:avLst/>
            </a:prstGeom>
            <a:noFill/>
            <a:ln w="9525">
              <a:noFill/>
              <a:miter lim="800000"/>
              <a:headEnd/>
              <a:tailEnd/>
            </a:ln>
            <a:effectLst/>
          </p:spPr>
          <p:txBody>
            <a:bodyPr wrap="none">
              <a:prstTxWarp prst="textNoShape">
                <a:avLst/>
              </a:prstTxWarp>
              <a:spAutoFit/>
            </a:bodyPr>
            <a:lstStyle/>
            <a:p>
              <a:r>
                <a:rPr lang="en-US" sz="1600" b="1" i="1" dirty="0" err="1">
                  <a:latin typeface="Cambria" panose="02040503050406030204" pitchFamily="18" charset="0"/>
                  <a:cs typeface="Times New Roman" panose="02020603050405020304" pitchFamily="18" charset="0"/>
                </a:rPr>
                <a:t>x</a:t>
              </a:r>
              <a:r>
                <a:rPr lang="en-US" sz="1600" b="1" baseline="-25000" dirty="0" err="1">
                  <a:latin typeface="Cambria" panose="02040503050406030204" pitchFamily="18" charset="0"/>
                </a:rPr>
                <a:t>B</a:t>
              </a:r>
              <a:endParaRPr lang="en-US" sz="1600" b="1" dirty="0">
                <a:latin typeface="Cambria" panose="02040503050406030204" pitchFamily="18" charset="0"/>
              </a:endParaRPr>
            </a:p>
          </p:txBody>
        </p:sp>
        <p:sp>
          <p:nvSpPr>
            <p:cNvPr id="125" name="Line 2121">
              <a:extLst>
                <a:ext uri="{FF2B5EF4-FFF2-40B4-BE49-F238E27FC236}">
                  <a16:creationId xmlns:a16="http://schemas.microsoft.com/office/drawing/2014/main" id="{C8F5D103-4F73-D941-BD70-47FD474C4095}"/>
                </a:ext>
              </a:extLst>
            </p:cNvPr>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26" name="Text Box 2122">
              <a:extLst>
                <a:ext uri="{FF2B5EF4-FFF2-40B4-BE49-F238E27FC236}">
                  <a16:creationId xmlns:a16="http://schemas.microsoft.com/office/drawing/2014/main" id="{99B974FD-1115-214C-A30A-F4027C0879DD}"/>
                </a:ext>
              </a:extLst>
            </p:cNvPr>
            <p:cNvSpPr txBox="1">
              <a:spLocks noChangeArrowheads="1"/>
            </p:cNvSpPr>
            <p:nvPr/>
          </p:nvSpPr>
          <p:spPr bwMode="auto">
            <a:xfrm>
              <a:off x="7391400" y="4152900"/>
              <a:ext cx="689612" cy="338554"/>
            </a:xfrm>
            <a:prstGeom prst="rect">
              <a:avLst/>
            </a:prstGeom>
            <a:noFill/>
            <a:ln w="9525">
              <a:noFill/>
              <a:miter lim="800000"/>
              <a:headEnd/>
              <a:tailEnd/>
            </a:ln>
            <a:effectLst/>
          </p:spPr>
          <p:txBody>
            <a:bodyPr wrap="none">
              <a:prstTxWarp prst="textNoShape">
                <a:avLst/>
              </a:prstTxWarp>
              <a:spAutoFit/>
            </a:bodyPr>
            <a:lstStyle/>
            <a:p>
              <a:r>
                <a:rPr lang="en-US" sz="1600" b="1" dirty="0">
                  <a:latin typeface="Cambria" panose="02040503050406030204" pitchFamily="18" charset="0"/>
                </a:rPr>
                <a:t>2</a:t>
              </a:r>
              <a:r>
                <a:rPr lang="en-US" sz="1600" b="1" dirty="0">
                  <a:latin typeface="Tahoma" pitchFamily="-102" charset="0"/>
                </a:rPr>
                <a:t> -</a:t>
              </a:r>
              <a:r>
                <a:rPr lang="en-US" sz="1600" b="1" dirty="0">
                  <a:latin typeface="Cambria" panose="02040503050406030204" pitchFamily="18" charset="0"/>
                </a:rPr>
                <a:t> </a:t>
              </a:r>
              <a:r>
                <a:rPr lang="en-US" sz="1600" b="1" i="1" dirty="0" err="1">
                  <a:latin typeface="Cambria" panose="02040503050406030204" pitchFamily="18" charset="0"/>
                </a:rPr>
                <a:t>x</a:t>
              </a:r>
              <a:r>
                <a:rPr lang="en-US" sz="1600" b="1" baseline="-25000" dirty="0" err="1">
                  <a:latin typeface="Cambria" panose="02040503050406030204" pitchFamily="18" charset="0"/>
                </a:rPr>
                <a:t>B</a:t>
              </a:r>
              <a:endParaRPr lang="en-US" sz="1600" b="1" dirty="0">
                <a:latin typeface="Cambria" panose="02040503050406030204" pitchFamily="18" charset="0"/>
              </a:endParaRPr>
            </a:p>
          </p:txBody>
        </p:sp>
      </p:grpSp>
      <p:sp>
        <p:nvSpPr>
          <p:cNvPr id="127" name="TextBox 126">
            <a:extLst>
              <a:ext uri="{FF2B5EF4-FFF2-40B4-BE49-F238E27FC236}">
                <a16:creationId xmlns:a16="http://schemas.microsoft.com/office/drawing/2014/main" id="{5E09CBE5-9F8F-F645-A48C-D392C78A3916}"/>
              </a:ext>
            </a:extLst>
          </p:cNvPr>
          <p:cNvSpPr txBox="1"/>
          <p:nvPr/>
        </p:nvSpPr>
        <p:spPr>
          <a:xfrm>
            <a:off x="535150" y="940580"/>
            <a:ext cx="2840450"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D. Müller et al., F. Phys. 42,1994,  </a:t>
            </a:r>
          </a:p>
          <a:p>
            <a:r>
              <a:rPr lang="en-US" sz="1400" i="1" dirty="0">
                <a:latin typeface="Calibri" panose="020F0502020204030204" pitchFamily="34" charset="0"/>
                <a:cs typeface="Calibri" panose="020F0502020204030204" pitchFamily="34" charset="0"/>
              </a:rPr>
              <a:t>X. Ji, PRD 55 (1997) 7114</a:t>
            </a:r>
          </a:p>
        </p:txBody>
      </p:sp>
      <p:sp>
        <p:nvSpPr>
          <p:cNvPr id="3" name="TextBox 2">
            <a:extLst>
              <a:ext uri="{FF2B5EF4-FFF2-40B4-BE49-F238E27FC236}">
                <a16:creationId xmlns:a16="http://schemas.microsoft.com/office/drawing/2014/main" id="{BA6295E1-C8C5-B84F-B02E-7BC62667C1B4}"/>
              </a:ext>
            </a:extLst>
          </p:cNvPr>
          <p:cNvSpPr txBox="1"/>
          <p:nvPr/>
        </p:nvSpPr>
        <p:spPr>
          <a:xfrm>
            <a:off x="3190920" y="940580"/>
            <a:ext cx="3022540"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X. Ji, PRL 78 (1997) 610 </a:t>
            </a:r>
          </a:p>
          <a:p>
            <a:r>
              <a:rPr lang="en-US" sz="1400" i="1" dirty="0">
                <a:latin typeface="Calibri" panose="020F0502020204030204" pitchFamily="34" charset="0"/>
                <a:cs typeface="Calibri" panose="020F0502020204030204" pitchFamily="34" charset="0"/>
              </a:rPr>
              <a:t>A. </a:t>
            </a:r>
            <a:r>
              <a:rPr lang="en-US" sz="1400" i="1" dirty="0" err="1">
                <a:latin typeface="Calibri" panose="020F0502020204030204" pitchFamily="34" charset="0"/>
                <a:cs typeface="Calibri" panose="020F0502020204030204" pitchFamily="34" charset="0"/>
              </a:rPr>
              <a:t>Radyushkin</a:t>
            </a:r>
            <a:r>
              <a:rPr lang="en-US" sz="1400" i="1" dirty="0">
                <a:latin typeface="Calibri" panose="020F0502020204030204" pitchFamily="34" charset="0"/>
                <a:cs typeface="Calibri" panose="020F0502020204030204" pitchFamily="34" charset="0"/>
              </a:rPr>
              <a:t>, PRD</a:t>
            </a:r>
            <a:r>
              <a:rPr lang="en-US" sz="1400" dirty="0">
                <a:latin typeface="Calibri" panose="020F0502020204030204" pitchFamily="34" charset="0"/>
                <a:cs typeface="Calibri" panose="020F0502020204030204" pitchFamily="34" charset="0"/>
              </a:rPr>
              <a:t> 56 (1997) 5524</a:t>
            </a:r>
          </a:p>
        </p:txBody>
      </p:sp>
      <p:sp>
        <p:nvSpPr>
          <p:cNvPr id="12" name="TextBox 11">
            <a:extLst>
              <a:ext uri="{FF2B5EF4-FFF2-40B4-BE49-F238E27FC236}">
                <a16:creationId xmlns:a16="http://schemas.microsoft.com/office/drawing/2014/main" id="{2EBA0BED-D93A-0E64-5238-E2224A59D5CA}"/>
              </a:ext>
            </a:extLst>
          </p:cNvPr>
          <p:cNvSpPr txBox="1"/>
          <p:nvPr/>
        </p:nvSpPr>
        <p:spPr>
          <a:xfrm>
            <a:off x="6581215" y="1781310"/>
            <a:ext cx="5064343" cy="1446550"/>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In DVCS measurements the relevant quantities are not GPDs but </a:t>
            </a:r>
            <a:r>
              <a:rPr lang="en-US" sz="2200" b="1" dirty="0">
                <a:latin typeface="Arial" panose="020B0604020202020204" pitchFamily="34" charset="0"/>
                <a:cs typeface="Arial" panose="020B0604020202020204" pitchFamily="34" charset="0"/>
              </a:rPr>
              <a:t>complex valued</a:t>
            </a:r>
            <a:r>
              <a:rPr lang="en-US" sz="2200" dirty="0">
                <a:latin typeface="Arial" panose="020B0604020202020204" pitchFamily="34" charset="0"/>
                <a:cs typeface="Arial" panose="020B0604020202020204" pitchFamily="34" charset="0"/>
              </a:rPr>
              <a:t> integrals of GPDs, the Compton Form Factors (CFF).  </a:t>
            </a:r>
          </a:p>
        </p:txBody>
      </p:sp>
      <p:pic>
        <p:nvPicPr>
          <p:cNvPr id="5" name="Picture 2" descr="page3image2212134128">
            <a:extLst>
              <a:ext uri="{FF2B5EF4-FFF2-40B4-BE49-F238E27FC236}">
                <a16:creationId xmlns:a16="http://schemas.microsoft.com/office/drawing/2014/main" id="{07BD3952-6F5A-530F-C91F-82F931170E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36" b="21431"/>
          <a:stretch/>
        </p:blipFill>
        <p:spPr bwMode="auto">
          <a:xfrm>
            <a:off x="3657179" y="1786002"/>
            <a:ext cx="2195444" cy="1344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3EB598-9A23-FF49-2987-A717A32D7162}"/>
              </a:ext>
            </a:extLst>
          </p:cNvPr>
          <p:cNvSpPr txBox="1"/>
          <p:nvPr/>
        </p:nvSpPr>
        <p:spPr>
          <a:xfrm>
            <a:off x="2094387" y="1699449"/>
            <a:ext cx="737253" cy="400110"/>
          </a:xfrm>
          <a:prstGeom prst="rect">
            <a:avLst/>
          </a:prstGeom>
          <a:noFill/>
        </p:spPr>
        <p:txBody>
          <a:bodyPr wrap="none" rtlCol="0">
            <a:spAutoFit/>
          </a:bodyPr>
          <a:lstStyle/>
          <a:p>
            <a:r>
              <a:rPr lang="en-US" sz="2000" u="sng" dirty="0">
                <a:latin typeface="Calibri" panose="020F0502020204030204" pitchFamily="34" charset="0"/>
                <a:cs typeface="Calibri" panose="020F0502020204030204" pitchFamily="34" charset="0"/>
              </a:rPr>
              <a:t>DVCS</a:t>
            </a:r>
          </a:p>
        </p:txBody>
      </p:sp>
      <p:cxnSp>
        <p:nvCxnSpPr>
          <p:cNvPr id="8" name="Straight Connector 7">
            <a:extLst>
              <a:ext uri="{FF2B5EF4-FFF2-40B4-BE49-F238E27FC236}">
                <a16:creationId xmlns:a16="http://schemas.microsoft.com/office/drawing/2014/main" id="{3EA0BECF-2E7B-C288-A94D-F629A3164FA5}"/>
              </a:ext>
            </a:extLst>
          </p:cNvPr>
          <p:cNvCxnSpPr/>
          <p:nvPr/>
        </p:nvCxnSpPr>
        <p:spPr>
          <a:xfrm>
            <a:off x="365690" y="1511926"/>
            <a:ext cx="56821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A3B5C9-D582-9929-D6C5-708C68BA327D}"/>
              </a:ext>
            </a:extLst>
          </p:cNvPr>
          <p:cNvCxnSpPr>
            <a:cxnSpLocks/>
          </p:cNvCxnSpPr>
          <p:nvPr/>
        </p:nvCxnSpPr>
        <p:spPr>
          <a:xfrm>
            <a:off x="212818" y="1055719"/>
            <a:ext cx="0" cy="510006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5E6AE2-6087-AEBC-39A1-E9A1401FC028}"/>
              </a:ext>
            </a:extLst>
          </p:cNvPr>
          <p:cNvSpPr txBox="1"/>
          <p:nvPr/>
        </p:nvSpPr>
        <p:spPr>
          <a:xfrm>
            <a:off x="3868128" y="3224320"/>
            <a:ext cx="206659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Elastic Form Factors</a:t>
            </a:r>
          </a:p>
        </p:txBody>
      </p:sp>
      <p:pic>
        <p:nvPicPr>
          <p:cNvPr id="10" name="Picture 9">
            <a:extLst>
              <a:ext uri="{FF2B5EF4-FFF2-40B4-BE49-F238E27FC236}">
                <a16:creationId xmlns:a16="http://schemas.microsoft.com/office/drawing/2014/main" id="{3188431F-76DC-F9B9-D478-046B388DD3A8}"/>
              </a:ext>
            </a:extLst>
          </p:cNvPr>
          <p:cNvPicPr>
            <a:picLocks noChangeAspect="1"/>
          </p:cNvPicPr>
          <p:nvPr/>
        </p:nvPicPr>
        <p:blipFill>
          <a:blip r:embed="rId6"/>
          <a:stretch>
            <a:fillRect/>
          </a:stretch>
        </p:blipFill>
        <p:spPr>
          <a:xfrm>
            <a:off x="6071556" y="3660805"/>
            <a:ext cx="6083663" cy="865840"/>
          </a:xfrm>
          <a:prstGeom prst="rect">
            <a:avLst/>
          </a:prstGeom>
          <a:noFill/>
          <a:ln>
            <a:noFill/>
          </a:ln>
        </p:spPr>
      </p:pic>
    </p:spTree>
    <p:custDataLst>
      <p:tags r:id="rId1"/>
    </p:custDataLst>
    <p:extLst>
      <p:ext uri="{BB962C8B-B14F-4D97-AF65-F5344CB8AC3E}">
        <p14:creationId xmlns:p14="http://schemas.microsoft.com/office/powerpoint/2010/main" val="968795303"/>
      </p:ext>
    </p:extLst>
  </p:cSld>
  <p:clrMapOvr>
    <a:masterClrMapping/>
  </p:clrMapOvr>
  <mc:AlternateContent xmlns:mc="http://schemas.openxmlformats.org/markup-compatibility/2006" xmlns:p14="http://schemas.microsoft.com/office/powerpoint/2010/main">
    <mc:Choice Requires="p14">
      <p:transition spd="slow" p14:dur="2000" advTm="196980"/>
    </mc:Choice>
    <mc:Fallback xmlns="">
      <p:transition spd="slow" advTm="1969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ctrTitle"/>
          </p:nvPr>
        </p:nvSpPr>
        <p:spPr>
          <a:xfrm>
            <a:off x="0" y="12701"/>
            <a:ext cx="12192000" cy="711200"/>
          </a:xfrm>
          <a:solidFill>
            <a:schemeClr val="bg2"/>
          </a:solidFill>
          <a:ln>
            <a:solidFill>
              <a:schemeClr val="tx1"/>
            </a:solidFill>
          </a:ln>
        </p:spPr>
        <p:txBody>
          <a:bodyPr>
            <a:normAutofit/>
          </a:bodyPr>
          <a:lstStyle/>
          <a:p>
            <a:r>
              <a:rPr lang="en-US" b="1" dirty="0"/>
              <a:t>The original 6 GeV CEBAF with 3 experimental Halls</a:t>
            </a:r>
          </a:p>
        </p:txBody>
      </p:sp>
      <p:pic>
        <p:nvPicPr>
          <p:cNvPr id="53" name="Picture 52" descr="6_GeV_Racetrack"/>
          <p:cNvPicPr>
            <a:picLocks noChangeAspect="1" noChangeArrowheads="1"/>
          </p:cNvPicPr>
          <p:nvPr/>
        </p:nvPicPr>
        <p:blipFill>
          <a:blip r:embed="rId3"/>
          <a:srcRect/>
          <a:stretch>
            <a:fillRect/>
          </a:stretch>
        </p:blipFill>
        <p:spPr bwMode="auto">
          <a:xfrm>
            <a:off x="5634724" y="1784310"/>
            <a:ext cx="5168890" cy="3395980"/>
          </a:xfrm>
          <a:prstGeom prst="rect">
            <a:avLst/>
          </a:prstGeom>
          <a:noFill/>
          <a:ln w="9525">
            <a:noFill/>
            <a:miter lim="800000"/>
            <a:headEnd/>
            <a:tailEnd/>
          </a:ln>
        </p:spPr>
      </p:pic>
      <p:sp>
        <p:nvSpPr>
          <p:cNvPr id="54" name="AutoShape 5"/>
          <p:cNvSpPr>
            <a:spLocks noChangeArrowheads="1"/>
          </p:cNvSpPr>
          <p:nvPr/>
        </p:nvSpPr>
        <p:spPr bwMode="auto">
          <a:xfrm rot="5400000">
            <a:off x="8271359" y="2522859"/>
            <a:ext cx="386142" cy="844350"/>
          </a:xfrm>
          <a:prstGeom prst="parallelogram">
            <a:avLst>
              <a:gd name="adj" fmla="val 47911"/>
            </a:avLst>
          </a:prstGeom>
          <a:solidFill>
            <a:schemeClr val="bg1"/>
          </a:solidFill>
          <a:ln w="19050">
            <a:noFill/>
            <a:miter lim="800000"/>
            <a:headEnd/>
            <a:tailEnd/>
          </a:ln>
        </p:spPr>
        <p:txBody>
          <a:bodyPr anchor="ctr">
            <a:prstTxWarp prst="textNoShape">
              <a:avLst/>
            </a:prstTxWarp>
            <a:spAutoFit/>
          </a:bodyPr>
          <a:lstStyle/>
          <a:p>
            <a:endParaRPr lang="en-US">
              <a:solidFill>
                <a:srgbClr val="000000"/>
              </a:solidFill>
            </a:endParaRPr>
          </a:p>
        </p:txBody>
      </p:sp>
      <p:pic>
        <p:nvPicPr>
          <p:cNvPr id="61" name="Picture 60" descr="12_GeV_mods_CHL_overlay"/>
          <p:cNvPicPr>
            <a:picLocks noChangeAspect="1" noChangeArrowheads="1"/>
          </p:cNvPicPr>
          <p:nvPr/>
        </p:nvPicPr>
        <p:blipFill>
          <a:blip r:embed="rId4"/>
          <a:srcRect/>
          <a:stretch>
            <a:fillRect/>
          </a:stretch>
        </p:blipFill>
        <p:spPr bwMode="auto">
          <a:xfrm>
            <a:off x="8075142" y="2800187"/>
            <a:ext cx="225175" cy="306699"/>
          </a:xfrm>
          <a:prstGeom prst="rect">
            <a:avLst/>
          </a:prstGeom>
          <a:noFill/>
          <a:ln w="9525">
            <a:noFill/>
            <a:miter lim="800000"/>
            <a:headEnd/>
            <a:tailEnd/>
          </a:ln>
        </p:spPr>
      </p:pic>
      <p:sp>
        <p:nvSpPr>
          <p:cNvPr id="33" name="TextBox 32"/>
          <p:cNvSpPr txBox="1"/>
          <p:nvPr/>
        </p:nvSpPr>
        <p:spPr>
          <a:xfrm rot="330813">
            <a:off x="4813164" y="3536303"/>
            <a:ext cx="852557" cy="369332"/>
          </a:xfrm>
          <a:prstGeom prst="rect">
            <a:avLst/>
          </a:prstGeom>
          <a:noFill/>
          <a:ln>
            <a:solidFill>
              <a:schemeClr val="accent6">
                <a:lumMod val="75000"/>
              </a:schemeClr>
            </a:solidFill>
          </a:ln>
        </p:spPr>
        <p:txBody>
          <a:bodyPr wrap="square" rtlCol="0">
            <a:spAutoFit/>
          </a:bodyPr>
          <a:lstStyle/>
          <a:p>
            <a:r>
              <a:rPr lang="en-US" b="1" i="1" dirty="0">
                <a:latin typeface="Arial" panose="020B0604020202020204" pitchFamily="34" charset="0"/>
                <a:cs typeface="Arial" panose="020B0604020202020204" pitchFamily="34" charset="0"/>
              </a:rPr>
              <a:t>HRS</a:t>
            </a:r>
            <a:r>
              <a:rPr lang="en-US" b="1" i="1" baseline="30000" dirty="0">
                <a:latin typeface="Arial" panose="020B0604020202020204" pitchFamily="34" charset="0"/>
                <a:cs typeface="Arial" panose="020B0604020202020204" pitchFamily="34" charset="0"/>
              </a:rPr>
              <a:t>2</a:t>
            </a:r>
            <a:endParaRPr lang="en-US" dirty="0"/>
          </a:p>
        </p:txBody>
      </p:sp>
      <p:pic>
        <p:nvPicPr>
          <p:cNvPr id="30" name="Picture 2"/>
          <p:cNvPicPr>
            <a:picLocks noChangeAspect="1" noChangeArrowheads="1"/>
          </p:cNvPicPr>
          <p:nvPr/>
        </p:nvPicPr>
        <p:blipFill>
          <a:blip r:embed="rId5" cstate="print"/>
          <a:srcRect l="5543"/>
          <a:stretch>
            <a:fillRect/>
          </a:stretch>
        </p:blipFill>
        <p:spPr bwMode="auto">
          <a:xfrm>
            <a:off x="7376206" y="4659321"/>
            <a:ext cx="849320" cy="690880"/>
          </a:xfrm>
          <a:prstGeom prst="rect">
            <a:avLst/>
          </a:prstGeom>
          <a:noFill/>
          <a:ln w="9525">
            <a:solidFill>
              <a:schemeClr val="tx1"/>
            </a:solidFill>
            <a:miter lim="800000"/>
            <a:headEnd/>
            <a:tailEnd/>
          </a:ln>
          <a:effectLst>
            <a:outerShdw blurRad="330200" dist="152400" dir="2040000">
              <a:srgbClr val="000000">
                <a:alpha val="43000"/>
              </a:srgbClr>
            </a:outerShdw>
          </a:effectLst>
        </p:spPr>
      </p:pic>
      <p:sp>
        <p:nvSpPr>
          <p:cNvPr id="36" name="TextBox 35"/>
          <p:cNvSpPr txBox="1"/>
          <p:nvPr/>
        </p:nvSpPr>
        <p:spPr>
          <a:xfrm>
            <a:off x="7454930" y="5375644"/>
            <a:ext cx="713657"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HMS</a:t>
            </a:r>
            <a:endParaRPr lang="en-US" b="1" i="1" dirty="0">
              <a:solidFill>
                <a:srgbClr val="FF0000"/>
              </a:solidFill>
              <a:latin typeface="Arial" panose="020B0604020202020204" pitchFamily="34" charset="0"/>
              <a:cs typeface="Arial" panose="020B0604020202020204" pitchFamily="34" charset="0"/>
            </a:endParaRPr>
          </a:p>
        </p:txBody>
      </p:sp>
      <p:sp>
        <p:nvSpPr>
          <p:cNvPr id="48" name="TextBox 47"/>
          <p:cNvSpPr txBox="1"/>
          <p:nvPr/>
        </p:nvSpPr>
        <p:spPr>
          <a:xfrm>
            <a:off x="413209" y="2004248"/>
            <a:ext cx="4368958" cy="646331"/>
          </a:xfrm>
          <a:prstGeom prst="rect">
            <a:avLst/>
          </a:prstGeom>
          <a:noFill/>
          <a:ln w="12700" cap="flat" cmpd="sng" algn="ctr">
            <a:solidFill>
              <a:schemeClr val="tx1"/>
            </a:solidFill>
            <a:prstDash val="solid"/>
            <a:round/>
            <a:headEnd type="none" w="med" len="med"/>
            <a:tailEnd type="none" w="med" len="med"/>
          </a:ln>
        </p:spPr>
        <p:txBody>
          <a:bodyPr wrap="square" rtlCol="0">
            <a:spAutoFit/>
          </a:bodyPr>
          <a:lstStyle/>
          <a:p>
            <a:pPr algn="ctr"/>
            <a:r>
              <a:rPr lang="en-US" b="1" dirty="0">
                <a:latin typeface="Arial" panose="020B0604020202020204" pitchFamily="34" charset="0"/>
                <a:cs typeface="Arial" panose="020B0604020202020204" pitchFamily="34" charset="0"/>
              </a:rPr>
              <a:t>Continuous beam with up to 6 GeV polarized electrons to 3 Halls. </a:t>
            </a:r>
          </a:p>
        </p:txBody>
      </p:sp>
      <p:pic>
        <p:nvPicPr>
          <p:cNvPr id="5" name="Picture 4">
            <a:extLst>
              <a:ext uri="{FF2B5EF4-FFF2-40B4-BE49-F238E27FC236}">
                <a16:creationId xmlns:a16="http://schemas.microsoft.com/office/drawing/2014/main" id="{0800317D-5A80-A78B-96ED-EB06207A09A0}"/>
              </a:ext>
            </a:extLst>
          </p:cNvPr>
          <p:cNvPicPr>
            <a:picLocks noChangeAspect="1"/>
          </p:cNvPicPr>
          <p:nvPr/>
        </p:nvPicPr>
        <p:blipFill rotWithShape="1">
          <a:blip r:embed="rId6"/>
          <a:srcRect r="6167"/>
          <a:stretch/>
        </p:blipFill>
        <p:spPr>
          <a:xfrm>
            <a:off x="5123543" y="4420349"/>
            <a:ext cx="814189" cy="646331"/>
          </a:xfrm>
          <a:prstGeom prst="rect">
            <a:avLst/>
          </a:prstGeom>
        </p:spPr>
      </p:pic>
      <p:sp>
        <p:nvSpPr>
          <p:cNvPr id="6" name="TextBox 5">
            <a:extLst>
              <a:ext uri="{FF2B5EF4-FFF2-40B4-BE49-F238E27FC236}">
                <a16:creationId xmlns:a16="http://schemas.microsoft.com/office/drawing/2014/main" id="{19E1337A-0335-A3F9-6FC7-F303A904E292}"/>
              </a:ext>
            </a:extLst>
          </p:cNvPr>
          <p:cNvSpPr txBox="1"/>
          <p:nvPr/>
        </p:nvSpPr>
        <p:spPr>
          <a:xfrm>
            <a:off x="5151271" y="5180290"/>
            <a:ext cx="813043"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CLAS</a:t>
            </a:r>
            <a:endParaRPr lang="en-US" b="1" i="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E2CF5D-5366-3EAF-771B-756C29AA6788}"/>
              </a:ext>
            </a:extLst>
          </p:cNvPr>
          <p:cNvSpPr txBox="1"/>
          <p:nvPr/>
        </p:nvSpPr>
        <p:spPr>
          <a:xfrm>
            <a:off x="4996449" y="2939681"/>
            <a:ext cx="1018227"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Injector</a:t>
            </a:r>
          </a:p>
        </p:txBody>
      </p:sp>
      <p:cxnSp>
        <p:nvCxnSpPr>
          <p:cNvPr id="11" name="Straight Arrow Connector 10">
            <a:extLst>
              <a:ext uri="{FF2B5EF4-FFF2-40B4-BE49-F238E27FC236}">
                <a16:creationId xmlns:a16="http://schemas.microsoft.com/office/drawing/2014/main" id="{75BB0CA4-E4D6-CFAE-E704-42951FBC0359}"/>
              </a:ext>
            </a:extLst>
          </p:cNvPr>
          <p:cNvCxnSpPr/>
          <p:nvPr/>
        </p:nvCxnSpPr>
        <p:spPr>
          <a:xfrm>
            <a:off x="6041449" y="3138105"/>
            <a:ext cx="343344" cy="17424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38EB35-297A-AD5F-EEDA-A6BFE2888A86}"/>
              </a:ext>
            </a:extLst>
          </p:cNvPr>
          <p:cNvSpPr txBox="1"/>
          <p:nvPr/>
        </p:nvSpPr>
        <p:spPr>
          <a:xfrm>
            <a:off x="8187729" y="3952258"/>
            <a:ext cx="3840539" cy="369332"/>
          </a:xfrm>
          <a:prstGeom prst="rect">
            <a:avLst/>
          </a:prstGeom>
          <a:noFill/>
        </p:spPr>
        <p:txBody>
          <a:bodyPr wrap="none" rtlCol="0">
            <a:spAutoFit/>
          </a:bodyPr>
          <a:lstStyle/>
          <a:p>
            <a:r>
              <a:rPr lang="en-US" u="sng" dirty="0">
                <a:latin typeface="Arial" panose="020B0604020202020204" pitchFamily="34" charset="0"/>
                <a:cs typeface="Arial" panose="020B0604020202020204" pitchFamily="34" charset="0"/>
              </a:rPr>
              <a:t>Transverse beam profile </a:t>
            </a:r>
            <a:r>
              <a:rPr lang="en-US" u="sng" dirty="0">
                <a:latin typeface="Symbol" pitchFamily="2" charset="2"/>
                <a:cs typeface="Arial" panose="020B0604020202020204" pitchFamily="34" charset="0"/>
              </a:rPr>
              <a:t>s</a:t>
            </a:r>
            <a:r>
              <a:rPr lang="en-US" u="sng" dirty="0">
                <a:latin typeface="Arial" panose="020B0604020202020204" pitchFamily="34" charset="0"/>
                <a:cs typeface="Arial" panose="020B0604020202020204" pitchFamily="34" charset="0"/>
              </a:rPr>
              <a:t> ~100</a:t>
            </a:r>
            <a:r>
              <a:rPr lang="en-US" u="sng" dirty="0">
                <a:latin typeface="Symbol" pitchFamily="2" charset="2"/>
                <a:cs typeface="Arial" panose="020B0604020202020204" pitchFamily="34" charset="0"/>
              </a:rPr>
              <a:t>m</a:t>
            </a:r>
            <a:r>
              <a:rPr lang="en-US" u="sng" dirty="0">
                <a:latin typeface="Arial" panose="020B0604020202020204" pitchFamily="34" charset="0"/>
                <a:cs typeface="Arial" panose="020B0604020202020204" pitchFamily="34" charset="0"/>
              </a:rPr>
              <a:t>m </a:t>
            </a:r>
          </a:p>
        </p:txBody>
      </p:sp>
      <p:sp>
        <p:nvSpPr>
          <p:cNvPr id="4" name="TextBox 3">
            <a:extLst>
              <a:ext uri="{FF2B5EF4-FFF2-40B4-BE49-F238E27FC236}">
                <a16:creationId xmlns:a16="http://schemas.microsoft.com/office/drawing/2014/main" id="{A4BC1C0F-501C-56B8-D4CC-CA999AAA49C1}"/>
              </a:ext>
            </a:extLst>
          </p:cNvPr>
          <p:cNvSpPr txBox="1"/>
          <p:nvPr/>
        </p:nvSpPr>
        <p:spPr>
          <a:xfrm>
            <a:off x="1441343" y="1021210"/>
            <a:ext cx="888052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Racetrack design with two parallel linear accelerators each providing up to </a:t>
            </a:r>
            <a:r>
              <a:rPr lang="en-US" sz="2000" dirty="0">
                <a:latin typeface="Symbol" pitchFamily="2" charset="2"/>
              </a:rPr>
              <a:t>D</a:t>
            </a:r>
            <a:r>
              <a:rPr lang="en-US" sz="2000" dirty="0">
                <a:latin typeface="Arial" panose="020B0604020202020204" pitchFamily="34" charset="0"/>
                <a:cs typeface="Arial" panose="020B0604020202020204" pitchFamily="34" charset="0"/>
              </a:rPr>
              <a:t>E</a:t>
            </a:r>
            <a:r>
              <a:rPr lang="en-US" sz="2000" dirty="0"/>
              <a:t> </a:t>
            </a:r>
            <a:r>
              <a:rPr lang="en-US" sz="2000" dirty="0">
                <a:latin typeface="Arial" panose="020B0604020202020204" pitchFamily="34" charset="0"/>
                <a:cs typeface="Arial" panose="020B0604020202020204" pitchFamily="34" charset="0"/>
              </a:rPr>
              <a:t>~ 600MeV,</a:t>
            </a:r>
            <a:r>
              <a:rPr lang="en-US" sz="2000" dirty="0"/>
              <a:t> </a:t>
            </a:r>
            <a:r>
              <a:rPr lang="en-US" sz="2000" dirty="0">
                <a:latin typeface="Arial" panose="020B0604020202020204" pitchFamily="34" charset="0"/>
                <a:cs typeface="Arial" panose="020B0604020202020204" pitchFamily="34" charset="0"/>
              </a:rPr>
              <a:t>with 5 re-circulations through the arcs.</a:t>
            </a:r>
          </a:p>
        </p:txBody>
      </p:sp>
      <p:sp>
        <p:nvSpPr>
          <p:cNvPr id="9" name="TextBox 8">
            <a:extLst>
              <a:ext uri="{FF2B5EF4-FFF2-40B4-BE49-F238E27FC236}">
                <a16:creationId xmlns:a16="http://schemas.microsoft.com/office/drawing/2014/main" id="{28915508-B7D9-E79D-11B4-402E29F5FF2B}"/>
              </a:ext>
            </a:extLst>
          </p:cNvPr>
          <p:cNvSpPr txBox="1"/>
          <p:nvPr/>
        </p:nvSpPr>
        <p:spPr>
          <a:xfrm>
            <a:off x="554743" y="4445749"/>
            <a:ext cx="3941763" cy="830997"/>
          </a:xfrm>
          <a:prstGeom prst="rect">
            <a:avLst/>
          </a:prstGeom>
          <a:noFill/>
          <a:ln w="12700">
            <a:solidFill>
              <a:schemeClr val="tx1"/>
            </a:solidFill>
          </a:ln>
        </p:spPr>
        <p:txBody>
          <a:bodyPr wrap="square" rtlCol="0">
            <a:spAutoFit/>
          </a:bodyPr>
          <a:lstStyle/>
          <a:p>
            <a:pPr algn="ctr"/>
            <a:r>
              <a:rPr lang="en-US" sz="1600" b="1" dirty="0">
                <a:latin typeface="Arial" panose="020B0604020202020204" pitchFamily="34" charset="0"/>
                <a:cs typeface="Arial" panose="020B0604020202020204" pitchFamily="34" charset="0"/>
              </a:rPr>
              <a:t>Photon energy tagging system in Hall B for the missing N* resonance program with CLAS.  </a:t>
            </a:r>
          </a:p>
        </p:txBody>
      </p:sp>
      <p:sp>
        <p:nvSpPr>
          <p:cNvPr id="10" name="TextBox 9">
            <a:extLst>
              <a:ext uri="{FF2B5EF4-FFF2-40B4-BE49-F238E27FC236}">
                <a16:creationId xmlns:a16="http://schemas.microsoft.com/office/drawing/2014/main" id="{3D8F9631-4D88-CF9F-E5A9-C4EAA65C7607}"/>
              </a:ext>
            </a:extLst>
          </p:cNvPr>
          <p:cNvSpPr txBox="1"/>
          <p:nvPr/>
        </p:nvSpPr>
        <p:spPr>
          <a:xfrm>
            <a:off x="10038904" y="1784310"/>
            <a:ext cx="62068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arcs</a:t>
            </a:r>
          </a:p>
        </p:txBody>
      </p:sp>
      <p:sp>
        <p:nvSpPr>
          <p:cNvPr id="2" name="TextBox 1">
            <a:extLst>
              <a:ext uri="{FF2B5EF4-FFF2-40B4-BE49-F238E27FC236}">
                <a16:creationId xmlns:a16="http://schemas.microsoft.com/office/drawing/2014/main" id="{01FC2974-0132-12BC-B656-ADF97A87AA28}"/>
              </a:ext>
            </a:extLst>
          </p:cNvPr>
          <p:cNvSpPr txBox="1"/>
          <p:nvPr/>
        </p:nvSpPr>
        <p:spPr>
          <a:xfrm>
            <a:off x="4263143" y="5849690"/>
            <a:ext cx="4794902" cy="369332"/>
          </a:xfrm>
          <a:prstGeom prst="rect">
            <a:avLst/>
          </a:prstGeom>
          <a:noFill/>
        </p:spPr>
        <p:txBody>
          <a:bodyPr wrap="non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sym typeface="Wingdings" pitchFamily="2" charset="2"/>
              </a:rPr>
              <a:t> </a:t>
            </a:r>
            <a:r>
              <a:rPr lang="en-US" b="1" dirty="0">
                <a:solidFill>
                  <a:schemeClr val="accent6">
                    <a:lumMod val="75000"/>
                  </a:schemeClr>
                </a:solidFill>
                <a:latin typeface="Arial" panose="020B0604020202020204" pitchFamily="34" charset="0"/>
                <a:cs typeface="Arial" panose="020B0604020202020204" pitchFamily="34" charset="0"/>
              </a:rPr>
              <a:t>Focus on Hall B and the CLAS Detector</a:t>
            </a:r>
          </a:p>
        </p:txBody>
      </p:sp>
    </p:spTree>
  </p:cSld>
  <p:clrMapOvr>
    <a:masterClrMapping/>
  </p:clrMapOvr>
  <mc:AlternateContent xmlns:mc="http://schemas.openxmlformats.org/markup-compatibility/2006" xmlns:p14="http://schemas.microsoft.com/office/powerpoint/2010/main">
    <mc:Choice Requires="p14">
      <p:transition spd="slow" p14:dur="2000" advTm="92048"/>
    </mc:Choice>
    <mc:Fallback xmlns="">
      <p:transition spd="slow" advTm="9204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dirty="0"/>
              <a:t>The CLAS Detector</a:t>
            </a:r>
          </a:p>
        </p:txBody>
      </p:sp>
      <p:sp>
        <p:nvSpPr>
          <p:cNvPr id="3" name="TextBox 2"/>
          <p:cNvSpPr txBox="1"/>
          <p:nvPr/>
        </p:nvSpPr>
        <p:spPr>
          <a:xfrm>
            <a:off x="1015112" y="884700"/>
            <a:ext cx="3642032" cy="1138773"/>
          </a:xfrm>
          <a:prstGeom prst="rect">
            <a:avLst/>
          </a:prstGeom>
          <a:noFill/>
        </p:spPr>
        <p:txBody>
          <a:bodyPr wrap="square" rtlCol="0">
            <a:spAutoFit/>
          </a:bodyPr>
          <a:lstStyle/>
          <a:p>
            <a:pPr marL="285750" indent="-285750">
              <a:buFont typeface="Wingdings" charset="2"/>
              <a:buChar char="ü"/>
            </a:pPr>
            <a:r>
              <a:rPr lang="en-US" sz="1700" b="1" dirty="0">
                <a:latin typeface="Arial" panose="020B0604020202020204" pitchFamily="34" charset="0"/>
                <a:ea typeface="Cambria" charset="0"/>
                <a:cs typeface="Arial" panose="020B0604020202020204" pitchFamily="34" charset="0"/>
              </a:rPr>
              <a:t>Large acceptance</a:t>
            </a:r>
          </a:p>
          <a:p>
            <a:pPr marL="285750" indent="-285750">
              <a:buFont typeface="Wingdings" charset="2"/>
              <a:buChar char="ü"/>
            </a:pPr>
            <a:r>
              <a:rPr lang="en-US" sz="1700" b="1" dirty="0">
                <a:latin typeface="Arial" panose="020B0604020202020204" pitchFamily="34" charset="0"/>
                <a:ea typeface="Cambria" charset="0"/>
                <a:cs typeface="Arial" panose="020B0604020202020204" pitchFamily="34" charset="0"/>
              </a:rPr>
              <a:t>Momentum reconstruction </a:t>
            </a:r>
          </a:p>
          <a:p>
            <a:pPr marL="285750" indent="-285750">
              <a:buFont typeface="Wingdings" charset="2"/>
              <a:buChar char="ü"/>
            </a:pPr>
            <a:r>
              <a:rPr lang="en-US" sz="1700" b="1" dirty="0">
                <a:latin typeface="Arial" panose="020B0604020202020204" pitchFamily="34" charset="0"/>
                <a:ea typeface="Cambria" charset="0"/>
                <a:cs typeface="Arial" panose="020B0604020202020204" pitchFamily="34" charset="0"/>
              </a:rPr>
              <a:t>Charged particle identification</a:t>
            </a:r>
          </a:p>
          <a:p>
            <a:pPr marL="285750" indent="-285750">
              <a:buFont typeface="Wingdings" charset="2"/>
              <a:buChar char="ü"/>
            </a:pPr>
            <a:r>
              <a:rPr lang="en-US" sz="1700" b="1" dirty="0">
                <a:latin typeface="Arial" panose="020B0604020202020204" pitchFamily="34" charset="0"/>
                <a:ea typeface="Cambria" charset="0"/>
                <a:cs typeface="Arial" panose="020B0604020202020204" pitchFamily="34" charset="0"/>
              </a:rPr>
              <a:t>Photon and neutron detection  </a:t>
            </a:r>
          </a:p>
        </p:txBody>
      </p:sp>
      <p:pic>
        <p:nvPicPr>
          <p:cNvPr id="1025" name="Picture 1" descr="page1image34284480">
            <a:extLst>
              <a:ext uri="{FF2B5EF4-FFF2-40B4-BE49-F238E27FC236}">
                <a16:creationId xmlns:a16="http://schemas.microsoft.com/office/drawing/2014/main" id="{663DB347-F3F5-DDF5-B320-96625AE2BD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68" r="12228"/>
          <a:stretch/>
        </p:blipFill>
        <p:spPr bwMode="auto">
          <a:xfrm>
            <a:off x="526087" y="2082200"/>
            <a:ext cx="4131057" cy="39770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BAD75D0-7DF1-6056-061E-3E29F4FD4EC1}"/>
              </a:ext>
            </a:extLst>
          </p:cNvPr>
          <p:cNvGrpSpPr/>
          <p:nvPr/>
        </p:nvGrpSpPr>
        <p:grpSpPr>
          <a:xfrm>
            <a:off x="5415786" y="860244"/>
            <a:ext cx="6776214" cy="5428696"/>
            <a:chOff x="5415786" y="860244"/>
            <a:chExt cx="6776214" cy="5428696"/>
          </a:xfrm>
        </p:grpSpPr>
        <p:pic>
          <p:nvPicPr>
            <p:cNvPr id="4" name="Picture 3"/>
            <p:cNvPicPr>
              <a:picLocks noChangeAspect="1"/>
            </p:cNvPicPr>
            <p:nvPr/>
          </p:nvPicPr>
          <p:blipFill rotWithShape="1">
            <a:blip r:embed="rId5"/>
            <a:srcRect r="6167"/>
            <a:stretch/>
          </p:blipFill>
          <p:spPr>
            <a:xfrm>
              <a:off x="6828503" y="2180837"/>
              <a:ext cx="4131057" cy="3279375"/>
            </a:xfrm>
            <a:prstGeom prst="rect">
              <a:avLst/>
            </a:prstGeom>
          </p:spPr>
        </p:pic>
        <p:sp>
          <p:nvSpPr>
            <p:cNvPr id="5" name="TextBox 4"/>
            <p:cNvSpPr txBox="1"/>
            <p:nvPr/>
          </p:nvSpPr>
          <p:spPr>
            <a:xfrm>
              <a:off x="5578513" y="860244"/>
              <a:ext cx="5941880" cy="400110"/>
            </a:xfrm>
            <a:prstGeom prst="rect">
              <a:avLst/>
            </a:prstGeom>
            <a:noFill/>
          </p:spPr>
          <p:txBody>
            <a:bodyPr wrap="square" rtlCol="0">
              <a:spAutoFit/>
            </a:bodyPr>
            <a:lstStyle/>
            <a:p>
              <a:pPr algn="ctr"/>
              <a:r>
                <a:rPr lang="en-US" sz="2000" b="1" dirty="0">
                  <a:latin typeface="Arial"/>
                  <a:cs typeface="Arial"/>
                </a:rPr>
                <a:t>In operation from 1997 to 2012 in two modes:</a:t>
              </a:r>
              <a:endParaRPr lang="en-US" sz="2000" b="1" dirty="0">
                <a:solidFill>
                  <a:schemeClr val="accent6">
                    <a:lumMod val="75000"/>
                  </a:schemeClr>
                </a:solidFill>
                <a:latin typeface="Arial"/>
                <a:cs typeface="Arial"/>
              </a:endParaRPr>
            </a:p>
          </p:txBody>
        </p:sp>
        <p:sp>
          <p:nvSpPr>
            <p:cNvPr id="6" name="TextBox 5">
              <a:extLst>
                <a:ext uri="{FF2B5EF4-FFF2-40B4-BE49-F238E27FC236}">
                  <a16:creationId xmlns:a16="http://schemas.microsoft.com/office/drawing/2014/main" id="{851145C1-84A2-64E8-5D22-FA9648713735}"/>
                </a:ext>
              </a:extLst>
            </p:cNvPr>
            <p:cNvSpPr txBox="1"/>
            <p:nvPr/>
          </p:nvSpPr>
          <p:spPr>
            <a:xfrm>
              <a:off x="5415786" y="1308525"/>
              <a:ext cx="6776214" cy="646331"/>
            </a:xfrm>
            <a:prstGeom prst="rect">
              <a:avLst/>
            </a:prstGeom>
            <a:noFill/>
          </p:spPr>
          <p:txBody>
            <a:bodyPr wrap="none" rtlCol="0">
              <a:spAutoFit/>
            </a:bodyPr>
            <a:lstStyle/>
            <a:p>
              <a:pPr algn="ctr"/>
              <a:r>
                <a:rPr lang="en-US" b="1" dirty="0">
                  <a:solidFill>
                    <a:srgbClr val="C00000"/>
                  </a:solidFill>
                  <a:latin typeface="Arial" panose="020B0604020202020204" pitchFamily="34" charset="0"/>
                  <a:cs typeface="Arial" panose="020B0604020202020204" pitchFamily="34" charset="0"/>
                </a:rPr>
                <a:t>Photon beams</a:t>
              </a:r>
              <a:r>
                <a:rPr lang="en-US" dirty="0">
                  <a:solidFill>
                    <a:srgbClr val="C00000"/>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Search for excited states of the proton</a:t>
              </a:r>
            </a:p>
            <a:p>
              <a:pPr algn="ctr"/>
              <a:r>
                <a:rPr lang="en-US" b="1" dirty="0">
                  <a:solidFill>
                    <a:schemeClr val="accent6">
                      <a:lumMod val="75000"/>
                    </a:schemeClr>
                  </a:solidFill>
                  <a:latin typeface="Arial" panose="020B0604020202020204" pitchFamily="34" charset="0"/>
                  <a:cs typeface="Arial" panose="020B0604020202020204" pitchFamily="34" charset="0"/>
                </a:rPr>
                <a:t>Electron beams: </a:t>
              </a:r>
              <a:r>
                <a:rPr lang="en-US" b="1" dirty="0">
                  <a:latin typeface="Arial" panose="020B0604020202020204" pitchFamily="34" charset="0"/>
                  <a:cs typeface="Arial" panose="020B0604020202020204" pitchFamily="34" charset="0"/>
                </a:rPr>
                <a:t>Structure of the nucleon and excited states</a:t>
              </a:r>
            </a:p>
          </p:txBody>
        </p:sp>
        <p:sp>
          <p:nvSpPr>
            <p:cNvPr id="7" name="TextBox 6">
              <a:extLst>
                <a:ext uri="{FF2B5EF4-FFF2-40B4-BE49-F238E27FC236}">
                  <a16:creationId xmlns:a16="http://schemas.microsoft.com/office/drawing/2014/main" id="{2E0A27A5-307C-F451-94EB-1C52E27016BE}"/>
                </a:ext>
              </a:extLst>
            </p:cNvPr>
            <p:cNvSpPr txBox="1"/>
            <p:nvPr/>
          </p:nvSpPr>
          <p:spPr>
            <a:xfrm>
              <a:off x="6349905" y="5642609"/>
              <a:ext cx="5088252"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Electron acceptance:</a:t>
              </a:r>
              <a:r>
                <a:rPr lang="en-US" b="1" dirty="0">
                  <a:latin typeface="Symbol" pitchFamily="2" charset="2"/>
                  <a:cs typeface="Arial" panose="020B0604020202020204" pitchFamily="34" charset="0"/>
                </a:rPr>
                <a:t> </a:t>
              </a:r>
              <a:r>
                <a:rPr lang="en-US" b="1" dirty="0" err="1">
                  <a:latin typeface="Symbol" pitchFamily="2" charset="2"/>
                  <a:cs typeface="Arial" panose="020B0604020202020204" pitchFamily="34" charset="0"/>
                </a:rPr>
                <a:t>q</a:t>
              </a:r>
              <a:r>
                <a:rPr lang="en-US" b="1" baseline="-25000" dirty="0" err="1">
                  <a:latin typeface="Arial" panose="020B0604020202020204" pitchFamily="34" charset="0"/>
                  <a:cs typeface="Arial" panose="020B0604020202020204" pitchFamily="34" charset="0"/>
                </a:rPr>
                <a:t>e</a:t>
              </a:r>
              <a:r>
                <a:rPr lang="en-US" b="1" dirty="0">
                  <a:latin typeface="Arial" panose="020B0604020202020204" pitchFamily="34" charset="0"/>
                  <a:cs typeface="Arial" panose="020B0604020202020204" pitchFamily="34" charset="0"/>
                </a:rPr>
                <a:t> = 10</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 – 45</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 </a:t>
              </a:r>
            </a:p>
            <a:p>
              <a:pPr algn="ctr"/>
              <a:r>
                <a:rPr lang="en-US" b="1" dirty="0">
                  <a:latin typeface="Arial" panose="020B0604020202020204" pitchFamily="34" charset="0"/>
                  <a:cs typeface="Arial" panose="020B0604020202020204" pitchFamily="34" charset="0"/>
                </a:rPr>
                <a:t>Charged Hadron acceptance: </a:t>
              </a:r>
              <a:r>
                <a:rPr lang="en-US" b="1" dirty="0" err="1">
                  <a:latin typeface="Symbol" pitchFamily="2" charset="2"/>
                  <a:cs typeface="Arial" panose="020B0604020202020204" pitchFamily="34" charset="0"/>
                </a:rPr>
                <a:t>q</a:t>
              </a:r>
              <a:r>
                <a:rPr lang="en-US" b="1" baseline="-25000" dirty="0" err="1">
                  <a:latin typeface="Arial" panose="020B0604020202020204" pitchFamily="34" charset="0"/>
                  <a:cs typeface="Arial" panose="020B0604020202020204" pitchFamily="34" charset="0"/>
                </a:rPr>
                <a:t>h</a:t>
              </a:r>
              <a:r>
                <a:rPr lang="en-US" b="1" dirty="0">
                  <a:latin typeface="Arial" panose="020B0604020202020204" pitchFamily="34" charset="0"/>
                  <a:cs typeface="Arial" panose="020B0604020202020204" pitchFamily="34" charset="0"/>
                </a:rPr>
                <a:t> = 10</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 – 140</a:t>
              </a:r>
              <a:r>
                <a:rPr lang="en-US" b="1" baseline="30000" dirty="0">
                  <a:latin typeface="Arial" panose="020B0604020202020204" pitchFamily="34" charset="0"/>
                  <a:cs typeface="Arial" panose="020B0604020202020204" pitchFamily="34" charset="0"/>
                </a:rPr>
                <a:t>o</a:t>
              </a:r>
              <a:r>
                <a:rPr lang="en-US" b="1" dirty="0">
                  <a:latin typeface="Arial" panose="020B0604020202020204" pitchFamily="34" charset="0"/>
                  <a:cs typeface="Arial" panose="020B0604020202020204" pitchFamily="34" charset="0"/>
                </a:rPr>
                <a:t> </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43DED8-398C-C517-CC90-1F6BFF82517B}"/>
                  </a:ext>
                </a:extLst>
              </p:cNvPr>
              <p:cNvSpPr txBox="1"/>
              <p:nvPr/>
            </p:nvSpPr>
            <p:spPr>
              <a:xfrm>
                <a:off x="4590426" y="4126367"/>
                <a:ext cx="2105342" cy="849400"/>
              </a:xfrm>
              <a:prstGeom prst="rect">
                <a:avLst/>
              </a:prstGeom>
              <a:noFill/>
            </p:spPr>
            <p:txBody>
              <a:bodyPr wrap="square" rtlCol="0">
                <a:spAutoFit/>
              </a:bodyPr>
              <a:lstStyle/>
              <a:p>
                <a:r>
                  <a:rPr lang="en-US" sz="1600" b="1" dirty="0">
                    <a:latin typeface="Symbol" pitchFamily="2" charset="2"/>
                    <a:cs typeface="Arial" panose="020B0604020202020204" pitchFamily="34" charset="0"/>
                  </a:rPr>
                  <a:t>d</a:t>
                </a:r>
                <a:r>
                  <a:rPr lang="en-US" sz="1600" b="1" dirty="0">
                    <a:latin typeface="Arial" panose="020B0604020202020204" pitchFamily="34" charset="0"/>
                    <a:cs typeface="Arial" panose="020B0604020202020204" pitchFamily="34" charset="0"/>
                  </a:rPr>
                  <a:t>T = 100psec</a:t>
                </a:r>
              </a:p>
              <a:p>
                <a:r>
                  <a:rPr lang="en-US" sz="1600" b="1" dirty="0" err="1">
                    <a:latin typeface="Symbol" pitchFamily="2" charset="2"/>
                    <a:cs typeface="Arial" panose="020B0604020202020204" pitchFamily="34" charset="0"/>
                  </a:rPr>
                  <a:t>d</a:t>
                </a:r>
                <a:r>
                  <a:rPr lang="en-US" sz="1600" b="1" dirty="0" err="1">
                    <a:latin typeface="Arial" panose="020B0604020202020204" pitchFamily="34" charset="0"/>
                    <a:cs typeface="Arial" panose="020B0604020202020204" pitchFamily="34" charset="0"/>
                  </a:rPr>
                  <a:t>p</a:t>
                </a:r>
                <a:r>
                  <a:rPr lang="en-US" sz="1600" b="1" dirty="0">
                    <a:latin typeface="Arial" panose="020B0604020202020204" pitchFamily="34" charset="0"/>
                    <a:cs typeface="Arial" panose="020B0604020202020204" pitchFamily="34" charset="0"/>
                  </a:rPr>
                  <a:t>/p) = 0.005</a:t>
                </a:r>
              </a:p>
              <a:p>
                <a:r>
                  <a:rPr lang="en-US" sz="1600" b="1" dirty="0" err="1">
                    <a:latin typeface="Symbol" pitchFamily="2" charset="2"/>
                    <a:cs typeface="Arial" panose="020B0604020202020204" pitchFamily="34" charset="0"/>
                  </a:rPr>
                  <a:t>d</a:t>
                </a:r>
                <a:r>
                  <a:rPr lang="en-US" sz="1600" b="1" dirty="0" err="1">
                    <a:latin typeface="Arial" panose="020B0604020202020204" pitchFamily="34" charset="0"/>
                    <a:cs typeface="Arial" panose="020B0604020202020204" pitchFamily="34" charset="0"/>
                  </a:rPr>
                  <a:t>E</a:t>
                </a:r>
                <a:r>
                  <a:rPr lang="en-US" sz="1600" b="1" dirty="0">
                    <a:latin typeface="Arial" panose="020B0604020202020204" pitchFamily="34" charset="0"/>
                    <a:cs typeface="Arial" panose="020B0604020202020204" pitchFamily="34" charset="0"/>
                  </a:rPr>
                  <a:t>/E = 0.1/</a:t>
                </a:r>
                <a14:m>
                  <m:oMath xmlns:m="http://schemas.openxmlformats.org/officeDocument/2006/math">
                    <m:r>
                      <a:rPr lang="en-US" sz="1600" b="1"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600" b="1" dirty="0">
                    <a:latin typeface="Arial" panose="020B0604020202020204" pitchFamily="34" charset="0"/>
                    <a:cs typeface="Arial" panose="020B0604020202020204" pitchFamily="34" charset="0"/>
                  </a:rPr>
                  <a:t>E(GeV) </a:t>
                </a:r>
              </a:p>
            </p:txBody>
          </p:sp>
        </mc:Choice>
        <mc:Fallback xmlns="">
          <p:sp>
            <p:nvSpPr>
              <p:cNvPr id="9" name="TextBox 8">
                <a:extLst>
                  <a:ext uri="{FF2B5EF4-FFF2-40B4-BE49-F238E27FC236}">
                    <a16:creationId xmlns:a16="http://schemas.microsoft.com/office/drawing/2014/main" id="{6C43DED8-398C-C517-CC90-1F6BFF82517B}"/>
                  </a:ext>
                </a:extLst>
              </p:cNvPr>
              <p:cNvSpPr txBox="1">
                <a:spLocks noRot="1" noChangeAspect="1" noMove="1" noResize="1" noEditPoints="1" noAdjustHandles="1" noChangeArrowheads="1" noChangeShapeType="1" noTextEdit="1"/>
              </p:cNvSpPr>
              <p:nvPr/>
            </p:nvSpPr>
            <p:spPr>
              <a:xfrm>
                <a:off x="4590426" y="4126367"/>
                <a:ext cx="2105342" cy="849400"/>
              </a:xfrm>
              <a:prstGeom prst="rect">
                <a:avLst/>
              </a:prstGeom>
              <a:blipFill>
                <a:blip r:embed="rId6"/>
                <a:stretch>
                  <a:fillRect l="-1198" t="-1471" b="-8824"/>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7123"/>
    </mc:Choice>
    <mc:Fallback xmlns="">
      <p:transition spd="slow" advTm="15712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C37802-E1AB-CCD9-576E-2D19D46CA947}"/>
              </a:ext>
            </a:extLst>
          </p:cNvPr>
          <p:cNvSpPr txBox="1"/>
          <p:nvPr/>
        </p:nvSpPr>
        <p:spPr>
          <a:xfrm>
            <a:off x="0" y="16042"/>
            <a:ext cx="12192000" cy="707886"/>
          </a:xfrm>
          <a:prstGeom prst="rect">
            <a:avLst/>
          </a:prstGeom>
          <a:solidFill>
            <a:schemeClr val="bg2"/>
          </a:solidFill>
          <a:ln>
            <a:solidFill>
              <a:schemeClr val="tx1"/>
            </a:solidFill>
          </a:ln>
        </p:spPr>
        <p:txBody>
          <a:bodyPr wrap="square" rtlCol="0">
            <a:spAutoFit/>
          </a:bodyPr>
          <a:lstStyle/>
          <a:p>
            <a:pPr algn="ctr"/>
            <a:endParaRPr lang="en-US" sz="800"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First DVCS-BH BSA observed in 2001 </a:t>
            </a:r>
          </a:p>
        </p:txBody>
      </p:sp>
      <p:pic>
        <p:nvPicPr>
          <p:cNvPr id="2050" name="Picture 2" descr="page3image2212134128">
            <a:extLst>
              <a:ext uri="{FF2B5EF4-FFF2-40B4-BE49-F238E27FC236}">
                <a16:creationId xmlns:a16="http://schemas.microsoft.com/office/drawing/2014/main" id="{8570856A-E314-7324-CB24-120707966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0" y="974551"/>
            <a:ext cx="3098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4image2217800096">
            <a:extLst>
              <a:ext uri="{FF2B5EF4-FFF2-40B4-BE49-F238E27FC236}">
                <a16:creationId xmlns:a16="http://schemas.microsoft.com/office/drawing/2014/main" id="{2E420153-3C40-3094-38C8-9287F9523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582" y="2338742"/>
            <a:ext cx="3799012" cy="379901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369A612-EE64-8883-2E34-AFE5721C5684}"/>
              </a:ext>
            </a:extLst>
          </p:cNvPr>
          <p:cNvGrpSpPr/>
          <p:nvPr/>
        </p:nvGrpSpPr>
        <p:grpSpPr>
          <a:xfrm>
            <a:off x="1012785" y="2528314"/>
            <a:ext cx="1350545" cy="549547"/>
            <a:chOff x="2427371" y="1792706"/>
            <a:chExt cx="1350545" cy="54954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241FD7-5D3D-D026-DB3D-4CC3CD026710}"/>
                    </a:ext>
                  </a:extLst>
                </p:cNvPr>
                <p:cNvSpPr txBox="1"/>
                <p:nvPr/>
              </p:nvSpPr>
              <p:spPr>
                <a:xfrm>
                  <a:off x="2439402" y="1880588"/>
                  <a:ext cx="1338514" cy="461665"/>
                </a:xfrm>
                <a:prstGeom prst="rect">
                  <a:avLst/>
                </a:prstGeom>
                <a:noFill/>
              </p:spPr>
              <p:txBody>
                <a:bodyPr wrap="square">
                  <a:spAutoFit/>
                </a:bodyPr>
                <a:lstStyle/>
                <a:p>
                  <a:r>
                    <a:rPr lang="en-US" sz="2400" dirty="0">
                      <a:effectLst/>
                      <a:latin typeface="Times-Italic-A" pitchFamily="2" charset="0"/>
                    </a:rPr>
                    <a:t>ep </a:t>
                  </a:r>
                  <a14:m>
                    <m:oMath xmlns:m="http://schemas.openxmlformats.org/officeDocument/2006/math">
                      <m:r>
                        <a:rPr lang="en-US" sz="2400" i="1" smtClean="0">
                          <a:effectLst/>
                          <a:latin typeface="Cambria Math" panose="02040503050406030204" pitchFamily="18" charset="0"/>
                          <a:ea typeface="Cambria Math" panose="02040503050406030204" pitchFamily="18" charset="0"/>
                        </a:rPr>
                        <m:t>→</m:t>
                      </m:r>
                    </m:oMath>
                  </a14:m>
                  <a:r>
                    <a:rPr lang="en-US" sz="2400" dirty="0">
                      <a:effectLst/>
                      <a:latin typeface="LucidaMath-Symbol-A"/>
                    </a:rPr>
                    <a:t> </a:t>
                  </a:r>
                  <a:r>
                    <a:rPr lang="en-US" sz="2400" dirty="0" err="1">
                      <a:effectLst/>
                      <a:latin typeface="Times-Italic-A" pitchFamily="2" charset="0"/>
                    </a:rPr>
                    <a:t>ep</a:t>
                  </a:r>
                  <a:r>
                    <a:rPr lang="en-US" sz="2400" dirty="0" err="1">
                      <a:effectLst/>
                      <a:latin typeface="Symbol" pitchFamily="2" charset="2"/>
                    </a:rPr>
                    <a:t>g</a:t>
                  </a:r>
                  <a:r>
                    <a:rPr lang="en-US" sz="2400" dirty="0">
                      <a:effectLst/>
                      <a:latin typeface="MathematicalPi-One-A"/>
                    </a:rPr>
                    <a:t> </a:t>
                  </a:r>
                  <a:endParaRPr lang="en-US" sz="2400" dirty="0"/>
                </a:p>
              </p:txBody>
            </p:sp>
          </mc:Choice>
          <mc:Fallback xmlns="">
            <p:sp>
              <p:nvSpPr>
                <p:cNvPr id="5" name="TextBox 4">
                  <a:extLst>
                    <a:ext uri="{FF2B5EF4-FFF2-40B4-BE49-F238E27FC236}">
                      <a16:creationId xmlns:a16="http://schemas.microsoft.com/office/drawing/2014/main" id="{DD241FD7-5D3D-D026-DB3D-4CC3CD026710}"/>
                    </a:ext>
                  </a:extLst>
                </p:cNvPr>
                <p:cNvSpPr txBox="1">
                  <a:spLocks noRot="1" noChangeAspect="1" noMove="1" noResize="1" noEditPoints="1" noAdjustHandles="1" noChangeArrowheads="1" noChangeShapeType="1" noTextEdit="1"/>
                </p:cNvSpPr>
                <p:nvPr/>
              </p:nvSpPr>
              <p:spPr>
                <a:xfrm>
                  <a:off x="2439402" y="1880588"/>
                  <a:ext cx="1338514" cy="461665"/>
                </a:xfrm>
                <a:prstGeom prst="rect">
                  <a:avLst/>
                </a:prstGeom>
                <a:blipFill>
                  <a:blip r:embed="rId6"/>
                  <a:stretch>
                    <a:fillRect l="-6542" t="-13158" r="-280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7F11DE-DF55-D6B7-AF2A-F64877A10312}"/>
                    </a:ext>
                  </a:extLst>
                </p:cNvPr>
                <p:cNvSpPr txBox="1"/>
                <p:nvPr/>
              </p:nvSpPr>
              <p:spPr>
                <a:xfrm>
                  <a:off x="2427371" y="1792706"/>
                  <a:ext cx="4120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0B7F11DE-DF55-D6B7-AF2A-F64877A10312}"/>
                    </a:ext>
                  </a:extLst>
                </p:cNvPr>
                <p:cNvSpPr txBox="1">
                  <a:spLocks noRot="1" noChangeAspect="1" noMove="1" noResize="1" noEditPoints="1" noAdjustHandles="1" noChangeArrowheads="1" noChangeShapeType="1" noTextEdit="1"/>
                </p:cNvSpPr>
                <p:nvPr/>
              </p:nvSpPr>
              <p:spPr>
                <a:xfrm>
                  <a:off x="2427371" y="1792706"/>
                  <a:ext cx="412082" cy="369332"/>
                </a:xfrm>
                <a:prstGeom prst="rect">
                  <a:avLst/>
                </a:prstGeom>
                <a:blipFill>
                  <a:blip r:embed="rId7"/>
                  <a:stretch>
                    <a:fillRect/>
                  </a:stretch>
                </a:blipFill>
              </p:spPr>
              <p:txBody>
                <a:bodyPr/>
                <a:lstStyle/>
                <a:p>
                  <a:r>
                    <a:rPr lang="en-US">
                      <a:noFill/>
                    </a:rPr>
                    <a:t> </a:t>
                  </a:r>
                </a:p>
              </p:txBody>
            </p:sp>
          </mc:Fallback>
        </mc:AlternateContent>
      </p:grpSp>
      <p:sp>
        <p:nvSpPr>
          <p:cNvPr id="8" name="TextBox 7">
            <a:extLst>
              <a:ext uri="{FF2B5EF4-FFF2-40B4-BE49-F238E27FC236}">
                <a16:creationId xmlns:a16="http://schemas.microsoft.com/office/drawing/2014/main" id="{399EF09C-70FE-D577-5886-9128123055A9}"/>
              </a:ext>
            </a:extLst>
          </p:cNvPr>
          <p:cNvSpPr txBox="1"/>
          <p:nvPr/>
        </p:nvSpPr>
        <p:spPr>
          <a:xfrm rot="16200000">
            <a:off x="2498707" y="4052005"/>
            <a:ext cx="2358018"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Beam Polarization Asymmetry</a:t>
            </a:r>
          </a:p>
        </p:txBody>
      </p:sp>
      <p:sp>
        <p:nvSpPr>
          <p:cNvPr id="9" name="TextBox 8">
            <a:extLst>
              <a:ext uri="{FF2B5EF4-FFF2-40B4-BE49-F238E27FC236}">
                <a16:creationId xmlns:a16="http://schemas.microsoft.com/office/drawing/2014/main" id="{DAD27835-5025-E012-E629-FC5C7EB27F0D}"/>
              </a:ext>
            </a:extLst>
          </p:cNvPr>
          <p:cNvSpPr txBox="1"/>
          <p:nvPr/>
        </p:nvSpPr>
        <p:spPr>
          <a:xfrm>
            <a:off x="4342512" y="818511"/>
            <a:ext cx="7486311" cy="646331"/>
          </a:xfrm>
          <a:prstGeom prst="rect">
            <a:avLst/>
          </a:prstGeom>
          <a:noFill/>
        </p:spPr>
        <p:txBody>
          <a:bodyPr wrap="square" rtlCol="0">
            <a:spAutoFit/>
          </a:bodyPr>
          <a:lstStyle/>
          <a:p>
            <a:r>
              <a:rPr lang="en-US" sz="1800" b="1" dirty="0">
                <a:effectLst/>
                <a:latin typeface="Arial" panose="020B0604020202020204" pitchFamily="34" charset="0"/>
                <a:cs typeface="Arial" panose="020B0604020202020204" pitchFamily="34" charset="0"/>
              </a:rPr>
              <a:t>Observation of Exclusive Deeply Virtual Compton Scattering in Polarized Electron Beam Asymmetry Measurements </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1C9B8D4-04B2-EDC7-123F-36B84F7E5636}"/>
              </a:ext>
            </a:extLst>
          </p:cNvPr>
          <p:cNvPicPr>
            <a:picLocks noChangeAspect="1"/>
          </p:cNvPicPr>
          <p:nvPr/>
        </p:nvPicPr>
        <p:blipFill>
          <a:blip r:embed="rId8"/>
          <a:stretch>
            <a:fillRect/>
          </a:stretch>
        </p:blipFill>
        <p:spPr>
          <a:xfrm>
            <a:off x="7554772" y="2209767"/>
            <a:ext cx="4274051" cy="4057009"/>
          </a:xfrm>
          <a:prstGeom prst="rect">
            <a:avLst/>
          </a:prstGeom>
        </p:spPr>
      </p:pic>
      <p:sp>
        <p:nvSpPr>
          <p:cNvPr id="12" name="TextBox 11">
            <a:extLst>
              <a:ext uri="{FF2B5EF4-FFF2-40B4-BE49-F238E27FC236}">
                <a16:creationId xmlns:a16="http://schemas.microsoft.com/office/drawing/2014/main" id="{4DA8D62B-68D3-C099-9D7E-C6E2C314744B}"/>
              </a:ext>
            </a:extLst>
          </p:cNvPr>
          <p:cNvSpPr txBox="1"/>
          <p:nvPr/>
        </p:nvSpPr>
        <p:spPr>
          <a:xfrm>
            <a:off x="4760987" y="1739931"/>
            <a:ext cx="201048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CLAS Collaboration</a:t>
            </a:r>
          </a:p>
        </p:txBody>
      </p:sp>
      <p:sp>
        <p:nvSpPr>
          <p:cNvPr id="13" name="TextBox 12">
            <a:extLst>
              <a:ext uri="{FF2B5EF4-FFF2-40B4-BE49-F238E27FC236}">
                <a16:creationId xmlns:a16="http://schemas.microsoft.com/office/drawing/2014/main" id="{4846A3E5-A993-31CB-239B-FEB4CD3EC430}"/>
              </a:ext>
            </a:extLst>
          </p:cNvPr>
          <p:cNvSpPr txBox="1"/>
          <p:nvPr/>
        </p:nvSpPr>
        <p:spPr>
          <a:xfrm>
            <a:off x="8755500" y="1740987"/>
            <a:ext cx="229473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HERMES Collaboration</a:t>
            </a:r>
          </a:p>
        </p:txBody>
      </p:sp>
      <p:sp>
        <p:nvSpPr>
          <p:cNvPr id="14" name="TextBox 13">
            <a:extLst>
              <a:ext uri="{FF2B5EF4-FFF2-40B4-BE49-F238E27FC236}">
                <a16:creationId xmlns:a16="http://schemas.microsoft.com/office/drawing/2014/main" id="{AE0509E9-1115-10E4-D3A4-257F03FA33B2}"/>
              </a:ext>
            </a:extLst>
          </p:cNvPr>
          <p:cNvSpPr txBox="1"/>
          <p:nvPr/>
        </p:nvSpPr>
        <p:spPr>
          <a:xfrm>
            <a:off x="10403259" y="2514190"/>
            <a:ext cx="1293944" cy="369332"/>
          </a:xfrm>
          <a:prstGeom prst="rect">
            <a:avLst/>
          </a:prstGeom>
          <a:noFill/>
        </p:spPr>
        <p:txBody>
          <a:bodyPr wrap="none" rtlCol="0">
            <a:spAutoFit/>
          </a:bodyPr>
          <a:lstStyle/>
          <a:p>
            <a:r>
              <a:rPr lang="en-US" b="1" dirty="0">
                <a:solidFill>
                  <a:schemeClr val="accent6">
                    <a:lumMod val="75000"/>
                  </a:schemeClr>
                </a:solidFill>
                <a:latin typeface="Calibri" panose="020F0502020204030204" pitchFamily="34" charset="0"/>
                <a:cs typeface="Calibri" panose="020F0502020204030204" pitchFamily="34" charset="0"/>
              </a:rPr>
              <a:t>e</a:t>
            </a:r>
            <a:r>
              <a:rPr lang="en-US" b="1" baseline="30000" dirty="0">
                <a:solidFill>
                  <a:schemeClr val="accent6">
                    <a:lumMod val="75000"/>
                  </a:schemeClr>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a:t>
            </a:r>
            <a:r>
              <a:rPr lang="en-US" dirty="0">
                <a:solidFill>
                  <a:schemeClr val="accent6">
                    <a:lumMod val="75000"/>
                  </a:schemeClr>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27.6GeV</a:t>
            </a:r>
          </a:p>
        </p:txBody>
      </p:sp>
      <p:sp>
        <p:nvSpPr>
          <p:cNvPr id="15" name="TextBox 14">
            <a:extLst>
              <a:ext uri="{FF2B5EF4-FFF2-40B4-BE49-F238E27FC236}">
                <a16:creationId xmlns:a16="http://schemas.microsoft.com/office/drawing/2014/main" id="{51B57386-C2F7-B3CC-3C58-FA114C88A2B1}"/>
              </a:ext>
            </a:extLst>
          </p:cNvPr>
          <p:cNvSpPr txBox="1"/>
          <p:nvPr/>
        </p:nvSpPr>
        <p:spPr>
          <a:xfrm>
            <a:off x="5878351" y="2504068"/>
            <a:ext cx="1316386" cy="369332"/>
          </a:xfrm>
          <a:prstGeom prst="rect">
            <a:avLst/>
          </a:prstGeom>
          <a:noFill/>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cs typeface="Calibri" panose="020F0502020204030204" pitchFamily="34" charset="0"/>
              </a:rPr>
              <a:t>e</a:t>
            </a:r>
            <a:r>
              <a:rPr lang="en-US" b="1" baseline="30000" dirty="0">
                <a:solidFill>
                  <a:srgbClr val="FF000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4.25GeV</a:t>
            </a:r>
          </a:p>
        </p:txBody>
      </p:sp>
      <p:sp>
        <p:nvSpPr>
          <p:cNvPr id="16" name="TextBox 15">
            <a:extLst>
              <a:ext uri="{FF2B5EF4-FFF2-40B4-BE49-F238E27FC236}">
                <a16:creationId xmlns:a16="http://schemas.microsoft.com/office/drawing/2014/main" id="{A2CF4CB9-F165-F4D1-A98B-2327BA60714D}"/>
              </a:ext>
            </a:extLst>
          </p:cNvPr>
          <p:cNvSpPr txBox="1"/>
          <p:nvPr/>
        </p:nvSpPr>
        <p:spPr>
          <a:xfrm>
            <a:off x="8687187" y="2047880"/>
            <a:ext cx="2835520" cy="338554"/>
          </a:xfrm>
          <a:prstGeom prst="rect">
            <a:avLst/>
          </a:prstGeom>
          <a:noFill/>
        </p:spPr>
        <p:txBody>
          <a:bodyPr wrap="none" rtlCol="0">
            <a:spAutoFit/>
          </a:bodyPr>
          <a:lstStyle/>
          <a:p>
            <a:r>
              <a:rPr lang="en-US" sz="1600" i="1" dirty="0" err="1">
                <a:effectLst/>
                <a:latin typeface="Calibri" panose="020F0502020204030204" pitchFamily="34" charset="0"/>
                <a:cs typeface="Calibri" panose="020F0502020204030204" pitchFamily="34" charset="0"/>
              </a:rPr>
              <a:t>Phys.Rev.Lett</a:t>
            </a:r>
            <a:r>
              <a:rPr lang="en-US" sz="1600" i="1" dirty="0">
                <a:effectLst/>
                <a:latin typeface="Calibri" panose="020F0502020204030204" pitchFamily="34" charset="0"/>
                <a:cs typeface="Calibri" panose="020F0502020204030204" pitchFamily="34" charset="0"/>
              </a:rPr>
              <a:t>. 87 (2001) 182001</a:t>
            </a:r>
          </a:p>
        </p:txBody>
      </p:sp>
      <p:sp>
        <p:nvSpPr>
          <p:cNvPr id="17" name="TextBox 16">
            <a:extLst>
              <a:ext uri="{FF2B5EF4-FFF2-40B4-BE49-F238E27FC236}">
                <a16:creationId xmlns:a16="http://schemas.microsoft.com/office/drawing/2014/main" id="{0E6B6E8F-4F63-F943-ED73-BB3E89B169AA}"/>
              </a:ext>
            </a:extLst>
          </p:cNvPr>
          <p:cNvSpPr txBox="1"/>
          <p:nvPr/>
        </p:nvSpPr>
        <p:spPr>
          <a:xfrm>
            <a:off x="4621469" y="2060444"/>
            <a:ext cx="2835520" cy="338554"/>
          </a:xfrm>
          <a:prstGeom prst="rect">
            <a:avLst/>
          </a:prstGeom>
          <a:noFill/>
        </p:spPr>
        <p:txBody>
          <a:bodyPr wrap="none" rtlCol="0">
            <a:spAutoFit/>
          </a:bodyPr>
          <a:lstStyle/>
          <a:p>
            <a:pPr algn="l"/>
            <a:r>
              <a:rPr lang="en-US" sz="1600" i="1" u="none" strike="noStrike" dirty="0" err="1">
                <a:effectLst/>
                <a:latin typeface="Calibri" panose="020F0502020204030204" pitchFamily="34" charset="0"/>
                <a:cs typeface="Calibri" panose="020F0502020204030204" pitchFamily="34" charset="0"/>
              </a:rPr>
              <a:t>Phys.Rev.Lett</a:t>
            </a:r>
            <a:r>
              <a:rPr lang="en-US" sz="1600" i="1" u="none" strike="noStrike" dirty="0">
                <a:effectLst/>
                <a:latin typeface="Calibri" panose="020F0502020204030204" pitchFamily="34" charset="0"/>
                <a:cs typeface="Calibri" panose="020F0502020204030204" pitchFamily="34" charset="0"/>
              </a:rPr>
              <a:t>. 87 (2001) 182002</a:t>
            </a:r>
          </a:p>
        </p:txBody>
      </p:sp>
      <p:sp>
        <p:nvSpPr>
          <p:cNvPr id="4" name="TextBox 3">
            <a:extLst>
              <a:ext uri="{FF2B5EF4-FFF2-40B4-BE49-F238E27FC236}">
                <a16:creationId xmlns:a16="http://schemas.microsoft.com/office/drawing/2014/main" id="{1415759D-DD0D-686F-8CDB-F0381D63F26C}"/>
              </a:ext>
            </a:extLst>
          </p:cNvPr>
          <p:cNvSpPr txBox="1"/>
          <p:nvPr/>
        </p:nvSpPr>
        <p:spPr>
          <a:xfrm>
            <a:off x="3902203" y="6132701"/>
            <a:ext cx="4274051" cy="276999"/>
          </a:xfrm>
          <a:prstGeom prst="rect">
            <a:avLst/>
          </a:prstGeom>
          <a:noFill/>
        </p:spPr>
        <p:txBody>
          <a:bodyPr wrap="square">
            <a:spAutoFit/>
          </a:bodyPr>
          <a:lstStyle/>
          <a:p>
            <a:r>
              <a:rPr lang="en-US" sz="1200" dirty="0">
                <a:hlinkClick r:id="rId9"/>
              </a:rPr>
              <a:t>https://journals.aps.org/prl/pdf/10.1103/PhysRevLett.87.182002</a:t>
            </a:r>
            <a:endParaRPr lang="en-US" sz="1200" dirty="0"/>
          </a:p>
        </p:txBody>
      </p:sp>
      <p:sp>
        <p:nvSpPr>
          <p:cNvPr id="10" name="TextBox 9">
            <a:extLst>
              <a:ext uri="{FF2B5EF4-FFF2-40B4-BE49-F238E27FC236}">
                <a16:creationId xmlns:a16="http://schemas.microsoft.com/office/drawing/2014/main" id="{499B1E6D-9847-AEB3-45EB-AE8B2E37D63A}"/>
              </a:ext>
            </a:extLst>
          </p:cNvPr>
          <p:cNvSpPr txBox="1"/>
          <p:nvPr/>
        </p:nvSpPr>
        <p:spPr>
          <a:xfrm>
            <a:off x="8192110" y="6153439"/>
            <a:ext cx="4144724" cy="276999"/>
          </a:xfrm>
          <a:prstGeom prst="rect">
            <a:avLst/>
          </a:prstGeom>
          <a:noFill/>
        </p:spPr>
        <p:txBody>
          <a:bodyPr wrap="none" rtlCol="0">
            <a:spAutoFit/>
          </a:bodyPr>
          <a:lstStyle/>
          <a:p>
            <a:r>
              <a:rPr lang="en-US" sz="1200" dirty="0">
                <a:hlinkClick r:id="rId10"/>
              </a:rPr>
              <a:t>https://journals.aps.org/prl/pdf/10.1103/PhysRevLett.87.182001</a:t>
            </a:r>
            <a:endParaRPr lang="en-US" sz="1200" dirty="0"/>
          </a:p>
        </p:txBody>
      </p:sp>
      <p:sp>
        <p:nvSpPr>
          <p:cNvPr id="18" name="TextBox 17">
            <a:extLst>
              <a:ext uri="{FF2B5EF4-FFF2-40B4-BE49-F238E27FC236}">
                <a16:creationId xmlns:a16="http://schemas.microsoft.com/office/drawing/2014/main" id="{54241C89-622E-5AD2-FBE0-677A7B563524}"/>
              </a:ext>
            </a:extLst>
          </p:cNvPr>
          <p:cNvSpPr txBox="1"/>
          <p:nvPr/>
        </p:nvSpPr>
        <p:spPr>
          <a:xfrm>
            <a:off x="270178" y="3651895"/>
            <a:ext cx="3226227" cy="1107996"/>
          </a:xfrm>
          <a:prstGeom prst="rect">
            <a:avLst/>
          </a:prstGeom>
          <a:solidFill>
            <a:srgbClr val="FFFF00">
              <a:alpha val="50196"/>
            </a:srgbClr>
          </a:solidFill>
          <a:ln w="19050">
            <a:solidFill>
              <a:schemeClr val="tx1"/>
            </a:solidFill>
          </a:ln>
        </p:spPr>
        <p:txBody>
          <a:bodyPr wrap="square" rtlCol="0">
            <a:spAutoFit/>
          </a:bodyPr>
          <a:lstStyle/>
          <a:p>
            <a:r>
              <a:rPr lang="en-US" sz="2200" b="1" dirty="0">
                <a:latin typeface="Arial" panose="020B0604020202020204" pitchFamily="34" charset="0"/>
                <a:cs typeface="Arial" panose="020B0604020202020204" pitchFamily="34" charset="0"/>
              </a:rPr>
              <a:t>This opened a new era of hadron research in exclusive processes</a:t>
            </a:r>
            <a:r>
              <a:rPr lang="en-US" sz="2200" b="1" dirty="0">
                <a:solidFill>
                  <a:schemeClr val="accent1">
                    <a:lumMod val="75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670872393"/>
      </p:ext>
    </p:extLst>
  </p:cSld>
  <p:clrMapOvr>
    <a:masterClrMapping/>
  </p:clrMapOvr>
  <mc:AlternateContent xmlns:mc="http://schemas.openxmlformats.org/markup-compatibility/2006" xmlns:p14="http://schemas.microsoft.com/office/powerpoint/2010/main">
    <mc:Choice Requires="p14">
      <p:transition spd="slow" p14:dur="2000" advTm="94855"/>
    </mc:Choice>
    <mc:Fallback xmlns="">
      <p:transition spd="slow" advTm="9485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DVCS Unpolarized Cross-Sections Dedicated Experiment</a:t>
            </a:r>
          </a:p>
        </p:txBody>
      </p:sp>
      <p:pic>
        <p:nvPicPr>
          <p:cNvPr id="5" name="Picture 4"/>
          <p:cNvPicPr>
            <a:picLocks noChangeAspect="1"/>
          </p:cNvPicPr>
          <p:nvPr/>
        </p:nvPicPr>
        <p:blipFill>
          <a:blip r:embed="rId2"/>
          <a:stretch>
            <a:fillRect/>
          </a:stretch>
        </p:blipFill>
        <p:spPr>
          <a:xfrm>
            <a:off x="1794819" y="940655"/>
            <a:ext cx="8511411" cy="5381694"/>
          </a:xfrm>
          <a:prstGeom prst="rect">
            <a:avLst/>
          </a:prstGeom>
        </p:spPr>
      </p:pic>
      <p:sp>
        <p:nvSpPr>
          <p:cNvPr id="8" name="Rectangle 7"/>
          <p:cNvSpPr/>
          <p:nvPr/>
        </p:nvSpPr>
        <p:spPr>
          <a:xfrm>
            <a:off x="6946901" y="6090772"/>
            <a:ext cx="3511729" cy="338554"/>
          </a:xfrm>
          <a:prstGeom prst="rect">
            <a:avLst/>
          </a:prstGeom>
          <a:solidFill>
            <a:schemeClr val="bg1"/>
          </a:solidFill>
        </p:spPr>
        <p:txBody>
          <a:bodyPr wrap="square">
            <a:spAutoFit/>
          </a:bodyPr>
          <a:lstStyle/>
          <a:p>
            <a:r>
              <a:rPr lang="en-US" sz="1600" i="1" dirty="0">
                <a:latin typeface="Cambria"/>
                <a:cs typeface="Cambria"/>
              </a:rPr>
              <a:t>H.S. Jo et al., </a:t>
            </a:r>
            <a:r>
              <a:rPr lang="en-US" sz="1600" i="1" dirty="0" err="1">
                <a:latin typeface="Cambria"/>
                <a:cs typeface="Cambria"/>
              </a:rPr>
              <a:t>Phys.Rev.Lett</a:t>
            </a:r>
            <a:r>
              <a:rPr lang="en-US" sz="1600" i="1" dirty="0">
                <a:latin typeface="Cambria"/>
                <a:cs typeface="Cambria"/>
              </a:rPr>
              <a:t>. 115 (2015</a:t>
            </a:r>
            <a:r>
              <a:rPr lang="en-US" sz="1600" dirty="0">
                <a:latin typeface="Cambria"/>
                <a:cs typeface="Cambria"/>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203201"/>
            <a:ext cx="8464378" cy="524829"/>
          </a:xfrm>
        </p:spPr>
        <p:txBody>
          <a:bodyPr>
            <a:noAutofit/>
          </a:bodyPr>
          <a:lstStyle/>
          <a:p>
            <a:r>
              <a:rPr lang="en-US" dirty="0"/>
              <a:t>Fit to DVCS data to determine </a:t>
            </a:r>
            <a:r>
              <a:rPr lang="en-US" i="1" dirty="0">
                <a:solidFill>
                  <a:srgbClr val="FF0000"/>
                </a:solidFill>
              </a:rPr>
              <a:t>D</a:t>
            </a:r>
            <a:r>
              <a:rPr lang="en-US" dirty="0">
                <a:solidFill>
                  <a:srgbClr val="FF0000"/>
                </a:solidFill>
              </a:rPr>
              <a:t>-Term</a:t>
            </a:r>
          </a:p>
        </p:txBody>
      </p:sp>
      <p:grpSp>
        <p:nvGrpSpPr>
          <p:cNvPr id="5" name="Group 21"/>
          <p:cNvGrpSpPr>
            <a:grpSpLocks noChangeAspect="1"/>
          </p:cNvGrpSpPr>
          <p:nvPr/>
        </p:nvGrpSpPr>
        <p:grpSpPr>
          <a:xfrm>
            <a:off x="1790700" y="3547782"/>
            <a:ext cx="3862434" cy="2370418"/>
            <a:chOff x="330842" y="1600200"/>
            <a:chExt cx="3309972" cy="2031365"/>
          </a:xfrm>
        </p:grpSpPr>
        <p:pic>
          <p:nvPicPr>
            <p:cNvPr id="6" name="Picture 5"/>
            <p:cNvPicPr>
              <a:picLocks noChangeAspect="1"/>
            </p:cNvPicPr>
            <p:nvPr/>
          </p:nvPicPr>
          <p:blipFill>
            <a:blip r:embed="rId2"/>
            <a:srcRect r="1956"/>
            <a:stretch>
              <a:fillRect/>
            </a:stretch>
          </p:blipFill>
          <p:spPr>
            <a:xfrm>
              <a:off x="381000" y="1600200"/>
              <a:ext cx="3259814" cy="2031365"/>
            </a:xfrm>
            <a:prstGeom prst="rect">
              <a:avLst/>
            </a:prstGeom>
          </p:spPr>
        </p:pic>
        <p:sp>
          <p:nvSpPr>
            <p:cNvPr id="7" name="TextBox 6"/>
            <p:cNvSpPr txBox="1"/>
            <p:nvPr/>
          </p:nvSpPr>
          <p:spPr>
            <a:xfrm rot="16200000">
              <a:off x="-78818" y="2009861"/>
              <a:ext cx="1056700" cy="237379"/>
            </a:xfrm>
            <a:prstGeom prst="rect">
              <a:avLst/>
            </a:prstGeom>
            <a:solidFill>
              <a:schemeClr val="bg1"/>
            </a:solidFill>
          </p:spPr>
          <p:txBody>
            <a:bodyPr wrap="square" rtlCol="0">
              <a:spAutoFit/>
            </a:bodyPr>
            <a:lstStyle/>
            <a:p>
              <a:pPr fontAlgn="base">
                <a:spcBef>
                  <a:spcPct val="0"/>
                </a:spcBef>
                <a:spcAft>
                  <a:spcPct val="0"/>
                </a:spcAft>
              </a:pPr>
              <a:r>
                <a:rPr lang="en-US" sz="1200" b="1" dirty="0">
                  <a:solidFill>
                    <a:prstClr val="black"/>
                  </a:solidFill>
                  <a:latin typeface="Times New Roman" pitchFamily="-110" charset="0"/>
                </a:rPr>
                <a:t>DVCS - BSA</a:t>
              </a:r>
            </a:p>
          </p:txBody>
        </p:sp>
      </p:grpSp>
      <p:pic>
        <p:nvPicPr>
          <p:cNvPr id="8" name="Picture 7"/>
          <p:cNvPicPr>
            <a:picLocks noChangeAspect="1"/>
          </p:cNvPicPr>
          <p:nvPr/>
        </p:nvPicPr>
        <p:blipFill>
          <a:blip r:embed="rId3"/>
          <a:srcRect b="31482"/>
          <a:stretch>
            <a:fillRect/>
          </a:stretch>
        </p:blipFill>
        <p:spPr>
          <a:xfrm>
            <a:off x="2044701" y="1422400"/>
            <a:ext cx="3536161" cy="1600200"/>
          </a:xfrm>
          <a:prstGeom prst="rect">
            <a:avLst/>
          </a:prstGeom>
          <a:ln>
            <a:solidFill>
              <a:srgbClr val="000000"/>
            </a:solidFill>
          </a:ln>
        </p:spPr>
      </p:pic>
      <p:sp>
        <p:nvSpPr>
          <p:cNvPr id="10" name="TextBox 9"/>
          <p:cNvSpPr txBox="1"/>
          <p:nvPr/>
        </p:nvSpPr>
        <p:spPr>
          <a:xfrm>
            <a:off x="2540000" y="5954872"/>
            <a:ext cx="7239000" cy="276999"/>
          </a:xfrm>
          <a:prstGeom prst="rect">
            <a:avLst/>
          </a:prstGeom>
          <a:noFill/>
        </p:spPr>
        <p:txBody>
          <a:bodyPr wrap="square" rtlCol="0">
            <a:spAutoFit/>
          </a:bodyPr>
          <a:lstStyle/>
          <a:p>
            <a:pPr fontAlgn="base">
              <a:spcBef>
                <a:spcPct val="0"/>
              </a:spcBef>
              <a:spcAft>
                <a:spcPct val="0"/>
              </a:spcAft>
            </a:pPr>
            <a:r>
              <a:rPr lang="en-US" sz="1200" i="1" dirty="0">
                <a:solidFill>
                  <a:prstClr val="black"/>
                </a:solidFill>
                <a:latin typeface="Arial"/>
                <a:cs typeface="Arial"/>
              </a:rPr>
              <a:t>F.X. </a:t>
            </a:r>
            <a:r>
              <a:rPr lang="en-US" sz="1200" i="1" dirty="0" err="1">
                <a:solidFill>
                  <a:prstClr val="black"/>
                </a:solidFill>
                <a:latin typeface="Arial"/>
                <a:cs typeface="Arial"/>
              </a:rPr>
              <a:t>Girod</a:t>
            </a:r>
            <a:r>
              <a:rPr lang="en-US" sz="1200" i="1" dirty="0">
                <a:solidFill>
                  <a:prstClr val="black"/>
                </a:solidFill>
                <a:latin typeface="Arial"/>
                <a:cs typeface="Arial"/>
              </a:rPr>
              <a:t> et al., </a:t>
            </a:r>
            <a:r>
              <a:rPr lang="en-US" sz="1200" i="1" dirty="0" err="1">
                <a:solidFill>
                  <a:prstClr val="black"/>
                </a:solidFill>
                <a:latin typeface="Arial"/>
                <a:cs typeface="Arial"/>
              </a:rPr>
              <a:t>Phys.Rev.Lett</a:t>
            </a:r>
            <a:r>
              <a:rPr lang="en-US" sz="1200" i="1" dirty="0">
                <a:solidFill>
                  <a:prstClr val="black"/>
                </a:solidFill>
                <a:latin typeface="Arial"/>
                <a:cs typeface="Arial"/>
              </a:rPr>
              <a:t>. 100 (2008) 162002 ;  H.S. Jo et al., </a:t>
            </a:r>
            <a:r>
              <a:rPr lang="en-US" sz="1200" i="1" dirty="0" err="1">
                <a:solidFill>
                  <a:prstClr val="black"/>
                </a:solidFill>
                <a:latin typeface="Arial"/>
                <a:cs typeface="Arial"/>
              </a:rPr>
              <a:t>Phys.Rev.Lett</a:t>
            </a:r>
            <a:r>
              <a:rPr lang="en-US" sz="1200" i="1" dirty="0">
                <a:solidFill>
                  <a:prstClr val="black"/>
                </a:solidFill>
                <a:latin typeface="Arial"/>
                <a:cs typeface="Arial"/>
              </a:rPr>
              <a:t>. 115 (2015) 212003, </a:t>
            </a:r>
          </a:p>
        </p:txBody>
      </p:sp>
      <p:sp>
        <p:nvSpPr>
          <p:cNvPr id="11" name="TextBox 10"/>
          <p:cNvSpPr txBox="1"/>
          <p:nvPr/>
        </p:nvSpPr>
        <p:spPr>
          <a:xfrm>
            <a:off x="2217530" y="3224768"/>
            <a:ext cx="3611770" cy="369332"/>
          </a:xfrm>
          <a:prstGeom prst="rect">
            <a:avLst/>
          </a:prstGeom>
          <a:noFill/>
        </p:spPr>
        <p:txBody>
          <a:bodyPr wrap="square" rtlCol="0">
            <a:spAutoFit/>
          </a:bodyPr>
          <a:lstStyle/>
          <a:p>
            <a:r>
              <a:rPr lang="en-US" b="1" dirty="0">
                <a:solidFill>
                  <a:srgbClr val="008000"/>
                </a:solidFill>
              </a:rPr>
              <a:t>Samples of Beam Spin Asymmetry</a:t>
            </a:r>
          </a:p>
        </p:txBody>
      </p:sp>
      <p:pic>
        <p:nvPicPr>
          <p:cNvPr id="12" name="Picture 11"/>
          <p:cNvPicPr>
            <a:picLocks noChangeAspect="1"/>
          </p:cNvPicPr>
          <p:nvPr/>
        </p:nvPicPr>
        <p:blipFill>
          <a:blip r:embed="rId4"/>
          <a:stretch>
            <a:fillRect/>
          </a:stretch>
        </p:blipFill>
        <p:spPr>
          <a:xfrm>
            <a:off x="5829300" y="1371600"/>
            <a:ext cx="4654550" cy="4578350"/>
          </a:xfrm>
          <a:prstGeom prst="rect">
            <a:avLst/>
          </a:prstGeom>
        </p:spPr>
      </p:pic>
      <p:sp>
        <p:nvSpPr>
          <p:cNvPr id="13" name="TextBox 12"/>
          <p:cNvSpPr txBox="1"/>
          <p:nvPr/>
        </p:nvSpPr>
        <p:spPr>
          <a:xfrm>
            <a:off x="5915561" y="865149"/>
            <a:ext cx="5275803" cy="369332"/>
          </a:xfrm>
          <a:prstGeom prst="rect">
            <a:avLst/>
          </a:prstGeom>
          <a:noFill/>
        </p:spPr>
        <p:txBody>
          <a:bodyPr wrap="none" rtlCol="0">
            <a:spAutoFit/>
          </a:bodyPr>
          <a:lstStyle/>
          <a:p>
            <a:r>
              <a:rPr lang="en-US" b="1" dirty="0">
                <a:solidFill>
                  <a:srgbClr val="008000"/>
                </a:solidFill>
                <a:latin typeface="Arial" panose="020B0604020202020204" pitchFamily="34" charset="0"/>
                <a:cs typeface="Arial" panose="020B0604020202020204" pitchFamily="34" charset="0"/>
              </a:rPr>
              <a:t>Samples of differential cross sections with fits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202439"/>
            <a:ext cx="8464378" cy="487490"/>
          </a:xfrm>
        </p:spPr>
        <p:txBody>
          <a:bodyPr>
            <a:noAutofit/>
          </a:bodyPr>
          <a:lstStyle/>
          <a:p>
            <a:r>
              <a:rPr lang="en-US" dirty="0"/>
              <a:t>d</a:t>
            </a:r>
            <a:r>
              <a:rPr lang="en-US" baseline="30000" dirty="0"/>
              <a:t>Q</a:t>
            </a:r>
            <a:r>
              <a:rPr lang="en-US" baseline="-25000" dirty="0"/>
              <a:t>1</a:t>
            </a:r>
            <a:r>
              <a:rPr lang="en-US" dirty="0"/>
              <a:t>(t) - Gravitational Form Factor</a:t>
            </a:r>
          </a:p>
        </p:txBody>
      </p:sp>
      <p:pic>
        <p:nvPicPr>
          <p:cNvPr id="6" name="Picture 5"/>
          <p:cNvPicPr>
            <a:picLocks noChangeAspect="1"/>
          </p:cNvPicPr>
          <p:nvPr/>
        </p:nvPicPr>
        <p:blipFill>
          <a:blip r:embed="rId2"/>
          <a:stretch>
            <a:fillRect/>
          </a:stretch>
        </p:blipFill>
        <p:spPr>
          <a:xfrm>
            <a:off x="7220419" y="1212334"/>
            <a:ext cx="3764280" cy="3650361"/>
          </a:xfrm>
          <a:prstGeom prst="rect">
            <a:avLst/>
          </a:prstGeom>
        </p:spPr>
      </p:pic>
      <p:sp>
        <p:nvSpPr>
          <p:cNvPr id="9" name="TextBox 8"/>
          <p:cNvSpPr txBox="1"/>
          <p:nvPr/>
        </p:nvSpPr>
        <p:spPr>
          <a:xfrm>
            <a:off x="2089317" y="5425241"/>
            <a:ext cx="8586581" cy="523220"/>
          </a:xfrm>
          <a:prstGeom prst="rect">
            <a:avLst/>
          </a:prstGeom>
          <a:solidFill>
            <a:srgbClr val="CCFFCC"/>
          </a:solidFill>
          <a:ln>
            <a:solidFill>
              <a:schemeClr val="tx1"/>
            </a:solidFill>
          </a:ln>
          <a:effectLst>
            <a:outerShdw blurRad="50800" dist="38100" dir="2700000">
              <a:srgbClr val="000000"/>
            </a:outerShdw>
          </a:effectLst>
        </p:spPr>
        <p:txBody>
          <a:bodyPr wrap="none" rtlCol="0">
            <a:spAutoFit/>
          </a:bodyPr>
          <a:lstStyle/>
          <a:p>
            <a:r>
              <a:rPr lang="en-US" sz="2800" b="1" dirty="0">
                <a:latin typeface="Arial" panose="020B0604020202020204" pitchFamily="34" charset="0"/>
                <a:cs typeface="Arial" panose="020B0604020202020204" pitchFamily="34" charset="0"/>
              </a:rPr>
              <a:t>First determination of new fundamental quantity. </a:t>
            </a:r>
          </a:p>
        </p:txBody>
      </p:sp>
      <p:sp>
        <p:nvSpPr>
          <p:cNvPr id="14" name="TextBox 13"/>
          <p:cNvSpPr txBox="1"/>
          <p:nvPr/>
        </p:nvSpPr>
        <p:spPr>
          <a:xfrm>
            <a:off x="1430872" y="843002"/>
            <a:ext cx="450636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Expansion in </a:t>
            </a:r>
            <a:r>
              <a:rPr lang="en-US" b="1" dirty="0" err="1">
                <a:latin typeface="Arial" panose="020B0604020202020204" pitchFamily="34" charset="0"/>
                <a:cs typeface="Arial" panose="020B0604020202020204" pitchFamily="34" charset="0"/>
              </a:rPr>
              <a:t>Gegenbauer</a:t>
            </a:r>
            <a:r>
              <a:rPr lang="en-US" b="1" dirty="0">
                <a:latin typeface="Arial" panose="020B0604020202020204" pitchFamily="34" charset="0"/>
                <a:cs typeface="Arial" panose="020B0604020202020204" pitchFamily="34" charset="0"/>
              </a:rPr>
              <a:t> polynomials </a:t>
            </a:r>
          </a:p>
        </p:txBody>
      </p:sp>
      <p:pic>
        <p:nvPicPr>
          <p:cNvPr id="15" name="Picture 14"/>
          <p:cNvPicPr>
            <a:picLocks noChangeAspect="1"/>
          </p:cNvPicPr>
          <p:nvPr/>
        </p:nvPicPr>
        <p:blipFill>
          <a:blip r:embed="rId3"/>
          <a:stretch>
            <a:fillRect/>
          </a:stretch>
        </p:blipFill>
        <p:spPr>
          <a:xfrm>
            <a:off x="4385620" y="2799858"/>
            <a:ext cx="2006473" cy="937387"/>
          </a:xfrm>
          <a:prstGeom prst="rect">
            <a:avLst/>
          </a:prstGeom>
        </p:spPr>
      </p:pic>
      <p:sp>
        <p:nvSpPr>
          <p:cNvPr id="8" name="TextBox 7"/>
          <p:cNvSpPr txBox="1"/>
          <p:nvPr/>
        </p:nvSpPr>
        <p:spPr>
          <a:xfrm>
            <a:off x="893135" y="3978545"/>
            <a:ext cx="5379893" cy="707886"/>
          </a:xfrm>
          <a:prstGeom prst="rect">
            <a:avLst/>
          </a:prstGeom>
          <a:noFill/>
          <a:ln w="12700" cap="flat" cmpd="sng" algn="ctr">
            <a:solidFill>
              <a:srgbClr val="2A70EF"/>
            </a:solidFill>
            <a:prstDash val="solid"/>
            <a:round/>
            <a:headEnd type="none" w="med" len="med"/>
            <a:tailEnd type="none" w="med" len="med"/>
          </a:ln>
        </p:spPr>
        <p:txBody>
          <a:bodyPr wrap="square" rtlCol="0">
            <a:spAutoFit/>
          </a:bodyPr>
          <a:lstStyle/>
          <a:p>
            <a:pPr algn="ctr"/>
            <a:r>
              <a:rPr lang="en-US" sz="2000" b="1" dirty="0"/>
              <a:t>d</a:t>
            </a:r>
            <a:r>
              <a:rPr lang="en-US" sz="2000" b="1" baseline="-25000" dirty="0"/>
              <a:t>1</a:t>
            </a:r>
            <a:r>
              <a:rPr lang="en-US" sz="2000" b="1" dirty="0"/>
              <a:t>(0) &lt; 0 dynamical </a:t>
            </a:r>
            <a:r>
              <a:rPr lang="en-US" sz="2000" b="1" dirty="0">
                <a:solidFill>
                  <a:srgbClr val="FF0000"/>
                </a:solidFill>
              </a:rPr>
              <a:t>stability</a:t>
            </a:r>
            <a:r>
              <a:rPr lang="en-US" sz="2000" b="1" dirty="0"/>
              <a:t> of bound state</a:t>
            </a:r>
          </a:p>
          <a:p>
            <a:pPr algn="ctr"/>
            <a:r>
              <a:rPr lang="en-US" sz="2000" b="1" dirty="0">
                <a:solidFill>
                  <a:srgbClr val="FF0000"/>
                </a:solidFill>
              </a:rPr>
              <a:t>d</a:t>
            </a:r>
            <a:r>
              <a:rPr lang="en-US" sz="2000" b="1" baseline="30000" dirty="0">
                <a:solidFill>
                  <a:srgbClr val="FF0000"/>
                </a:solidFill>
              </a:rPr>
              <a:t>Q</a:t>
            </a:r>
            <a:r>
              <a:rPr lang="en-US" sz="2000" b="1" baseline="-25000" dirty="0">
                <a:solidFill>
                  <a:srgbClr val="FF0000"/>
                </a:solidFill>
              </a:rPr>
              <a:t>1</a:t>
            </a:r>
            <a:r>
              <a:rPr lang="en-US" sz="2000" b="1" dirty="0">
                <a:solidFill>
                  <a:srgbClr val="FF0000"/>
                </a:solidFill>
              </a:rPr>
              <a:t>(0) = -2.04 ± 0.14 ± 0.33 </a:t>
            </a:r>
          </a:p>
        </p:txBody>
      </p:sp>
      <p:pic>
        <p:nvPicPr>
          <p:cNvPr id="10" name="Picture 9"/>
          <p:cNvPicPr>
            <a:picLocks noChangeAspect="1"/>
          </p:cNvPicPr>
          <p:nvPr/>
        </p:nvPicPr>
        <p:blipFill>
          <a:blip r:embed="rId4"/>
          <a:stretch>
            <a:fillRect/>
          </a:stretch>
        </p:blipFill>
        <p:spPr>
          <a:xfrm>
            <a:off x="2140118" y="1238766"/>
            <a:ext cx="2831465" cy="941070"/>
          </a:xfrm>
          <a:prstGeom prst="rect">
            <a:avLst/>
          </a:prstGeom>
        </p:spPr>
      </p:pic>
      <p:pic>
        <p:nvPicPr>
          <p:cNvPr id="11" name="Picture 10"/>
          <p:cNvPicPr>
            <a:picLocks noChangeAspect="1"/>
          </p:cNvPicPr>
          <p:nvPr/>
        </p:nvPicPr>
        <p:blipFill>
          <a:blip r:embed="rId5"/>
          <a:stretch>
            <a:fillRect/>
          </a:stretch>
        </p:blipFill>
        <p:spPr>
          <a:xfrm>
            <a:off x="1820219" y="2114441"/>
            <a:ext cx="5213350" cy="781050"/>
          </a:xfrm>
          <a:prstGeom prst="rect">
            <a:avLst/>
          </a:prstGeom>
        </p:spPr>
      </p:pic>
      <p:sp>
        <p:nvSpPr>
          <p:cNvPr id="16" name="TextBox 15"/>
          <p:cNvSpPr txBox="1"/>
          <p:nvPr/>
        </p:nvSpPr>
        <p:spPr>
          <a:xfrm>
            <a:off x="5460502" y="1453634"/>
            <a:ext cx="684803" cy="400110"/>
          </a:xfrm>
          <a:prstGeom prst="rect">
            <a:avLst/>
          </a:prstGeom>
          <a:noFill/>
        </p:spPr>
        <p:txBody>
          <a:bodyPr wrap="none" rtlCol="0">
            <a:spAutoFit/>
          </a:bodyPr>
          <a:lstStyle/>
          <a:p>
            <a:r>
              <a:rPr lang="en-US" sz="2000" dirty="0">
                <a:latin typeface="Cambria"/>
                <a:cs typeface="Cambria"/>
              </a:rPr>
              <a:t>with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811" y="134778"/>
            <a:ext cx="8464378" cy="537529"/>
          </a:xfrm>
        </p:spPr>
        <p:txBody>
          <a:bodyPr>
            <a:normAutofit fontScale="90000"/>
          </a:bodyPr>
          <a:lstStyle/>
          <a:p>
            <a:r>
              <a:rPr lang="en-US" dirty="0"/>
              <a:t>The pressure distribution inside the proton</a:t>
            </a:r>
          </a:p>
        </p:txBody>
      </p:sp>
      <p:pic>
        <p:nvPicPr>
          <p:cNvPr id="8" name="Picture 7"/>
          <p:cNvPicPr>
            <a:picLocks noChangeAspect="1"/>
          </p:cNvPicPr>
          <p:nvPr/>
        </p:nvPicPr>
        <p:blipFill>
          <a:blip r:embed="rId2"/>
          <a:stretch>
            <a:fillRect/>
          </a:stretch>
        </p:blipFill>
        <p:spPr>
          <a:xfrm>
            <a:off x="4621912" y="836446"/>
            <a:ext cx="4343401" cy="4068154"/>
          </a:xfrm>
          <a:prstGeom prst="rect">
            <a:avLst/>
          </a:prstGeom>
        </p:spPr>
      </p:pic>
      <p:sp>
        <p:nvSpPr>
          <p:cNvPr id="11" name="TextBox 10"/>
          <p:cNvSpPr txBox="1"/>
          <p:nvPr/>
        </p:nvSpPr>
        <p:spPr>
          <a:xfrm>
            <a:off x="206432" y="2812873"/>
            <a:ext cx="4517080" cy="1015663"/>
          </a:xfrm>
          <a:prstGeom prst="rect">
            <a:avLst/>
          </a:prstGeom>
          <a:solidFill>
            <a:srgbClr val="CCFFCC"/>
          </a:solidFill>
          <a:ln>
            <a:solidFill>
              <a:schemeClr val="tx1"/>
            </a:solidFill>
          </a:ln>
          <a:effectLst/>
        </p:spPr>
        <p:txBody>
          <a:bodyPr wrap="square" rtlCol="0">
            <a:spAutoFit/>
          </a:bodyPr>
          <a:lstStyle/>
          <a:p>
            <a:pPr algn="ctr"/>
            <a:r>
              <a:rPr lang="en-US" sz="2000" b="1" dirty="0">
                <a:solidFill>
                  <a:prstClr val="black"/>
                </a:solidFill>
                <a:latin typeface="Arial" panose="020B0604020202020204" pitchFamily="34" charset="0"/>
                <a:cs typeface="Arial" panose="020B0604020202020204" pitchFamily="34" charset="0"/>
              </a:rPr>
              <a:t>Repulsive</a:t>
            </a:r>
            <a:r>
              <a:rPr lang="en-US" sz="2000" dirty="0">
                <a:solidFill>
                  <a:prstClr val="black"/>
                </a:solidFill>
                <a:latin typeface="Arial" panose="020B0604020202020204" pitchFamily="34" charset="0"/>
                <a:cs typeface="Arial" panose="020B0604020202020204" pitchFamily="34" charset="0"/>
              </a:rPr>
              <a:t> pressure near center</a:t>
            </a:r>
          </a:p>
          <a:p>
            <a:pPr algn="ctr"/>
            <a:r>
              <a:rPr lang="en-US" sz="2000" b="1" dirty="0" err="1">
                <a:solidFill>
                  <a:srgbClr val="0000FF"/>
                </a:solidFill>
              </a:rPr>
              <a:t>p(r</a:t>
            </a:r>
            <a:r>
              <a:rPr lang="en-US" sz="2000" b="1" dirty="0">
                <a:solidFill>
                  <a:srgbClr val="0000FF"/>
                </a:solidFill>
              </a:rPr>
              <a:t>=0) = 10</a:t>
            </a:r>
            <a:r>
              <a:rPr lang="en-US" sz="2000" b="1" baseline="30000" dirty="0">
                <a:solidFill>
                  <a:srgbClr val="0000FF"/>
                </a:solidFill>
              </a:rPr>
              <a:t>35</a:t>
            </a:r>
            <a:r>
              <a:rPr lang="en-US" sz="2000" b="1" dirty="0">
                <a:solidFill>
                  <a:srgbClr val="0000FF"/>
                </a:solidFill>
              </a:rPr>
              <a:t> Pa </a:t>
            </a:r>
          </a:p>
          <a:p>
            <a:pPr algn="ctr"/>
            <a:r>
              <a:rPr lang="en-US" sz="2000" b="1" dirty="0">
                <a:latin typeface="Arial" panose="020B0604020202020204" pitchFamily="34" charset="0"/>
                <a:cs typeface="Arial" panose="020B0604020202020204" pitchFamily="34" charset="0"/>
              </a:rPr>
              <a:t>Confining</a:t>
            </a:r>
            <a:r>
              <a:rPr lang="en-US" sz="2000" dirty="0">
                <a:latin typeface="Arial" panose="020B0604020202020204" pitchFamily="34" charset="0"/>
                <a:cs typeface="Arial" panose="020B0604020202020204" pitchFamily="34" charset="0"/>
              </a:rPr>
              <a:t> pressure at r &gt; 0.6 </a:t>
            </a:r>
            <a:r>
              <a:rPr lang="en-US" sz="2000" dirty="0" err="1">
                <a:latin typeface="Arial" panose="020B0604020202020204" pitchFamily="34" charset="0"/>
                <a:cs typeface="Arial" panose="020B0604020202020204" pitchFamily="34" charset="0"/>
              </a:rPr>
              <a:t>fm</a:t>
            </a:r>
            <a:endParaRPr lang="en-US" sz="2000" dirty="0">
              <a:latin typeface="Arial" panose="020B0604020202020204" pitchFamily="34" charset="0"/>
              <a:cs typeface="Arial" panose="020B0604020202020204" pitchFamily="34" charset="0"/>
            </a:endParaRPr>
          </a:p>
        </p:txBody>
      </p:sp>
      <p:sp>
        <p:nvSpPr>
          <p:cNvPr id="12" name="TextBox 11"/>
          <p:cNvSpPr txBox="1"/>
          <p:nvPr/>
        </p:nvSpPr>
        <p:spPr>
          <a:xfrm>
            <a:off x="224212" y="4592935"/>
            <a:ext cx="4562801" cy="1015663"/>
          </a:xfrm>
          <a:prstGeom prst="rect">
            <a:avLst/>
          </a:prstGeom>
          <a:noFill/>
          <a:ln>
            <a:solidFill>
              <a:srgbClr val="000090"/>
            </a:solidFill>
          </a:ln>
          <a:effectLst/>
        </p:spPr>
        <p:txBody>
          <a:bodyPr wrap="square" rtlCol="0">
            <a:spAutoFit/>
          </a:bodyPr>
          <a:lstStyle/>
          <a:p>
            <a:pPr algn="ctr"/>
            <a:r>
              <a:rPr lang="en-US" sz="2000" b="1" dirty="0">
                <a:solidFill>
                  <a:prstClr val="black"/>
                </a:solidFill>
                <a:latin typeface="Arial" panose="020B0604020202020204" pitchFamily="34" charset="0"/>
                <a:cs typeface="Arial" panose="020B0604020202020204" pitchFamily="34" charset="0"/>
              </a:rPr>
              <a:t>Atmospheric pressure:  10</a:t>
            </a:r>
            <a:r>
              <a:rPr lang="en-US" sz="2000" b="1" baseline="30000" dirty="0">
                <a:solidFill>
                  <a:prstClr val="black"/>
                </a:solidFill>
                <a:latin typeface="Arial" panose="020B0604020202020204" pitchFamily="34" charset="0"/>
                <a:cs typeface="Arial" panose="020B0604020202020204" pitchFamily="34" charset="0"/>
              </a:rPr>
              <a:t>5</a:t>
            </a:r>
            <a:r>
              <a:rPr lang="en-US" sz="2000" b="1" dirty="0">
                <a:solidFill>
                  <a:prstClr val="black"/>
                </a:solidFill>
                <a:latin typeface="Arial" panose="020B0604020202020204" pitchFamily="34" charset="0"/>
                <a:cs typeface="Arial" panose="020B0604020202020204" pitchFamily="34" charset="0"/>
              </a:rPr>
              <a:t> Pa</a:t>
            </a:r>
            <a:endParaRPr lang="en-US" sz="2000" b="1" baseline="30000" dirty="0">
              <a:solidFill>
                <a:prstClr val="black"/>
              </a:solidFill>
              <a:latin typeface="Arial" panose="020B0604020202020204" pitchFamily="34" charset="0"/>
              <a:cs typeface="Arial" panose="020B0604020202020204" pitchFamily="34" charset="0"/>
            </a:endParaRPr>
          </a:p>
          <a:p>
            <a:pPr algn="ctr"/>
            <a:r>
              <a:rPr lang="en-US" sz="2000" b="1" dirty="0">
                <a:solidFill>
                  <a:prstClr val="black"/>
                </a:solidFill>
                <a:latin typeface="Arial" panose="020B0604020202020204" pitchFamily="34" charset="0"/>
                <a:cs typeface="Arial" panose="020B0604020202020204" pitchFamily="34" charset="0"/>
              </a:rPr>
              <a:t>Pressure in the center of neutron stars ≤ 10</a:t>
            </a:r>
            <a:r>
              <a:rPr lang="en-US" sz="2000" b="1" baseline="30000" dirty="0">
                <a:solidFill>
                  <a:prstClr val="black"/>
                </a:solidFill>
                <a:latin typeface="Arial" panose="020B0604020202020204" pitchFamily="34" charset="0"/>
                <a:cs typeface="Arial" panose="020B0604020202020204" pitchFamily="34" charset="0"/>
              </a:rPr>
              <a:t>34 </a:t>
            </a:r>
            <a:r>
              <a:rPr lang="en-US" sz="2000" b="1" dirty="0">
                <a:solidFill>
                  <a:prstClr val="black"/>
                </a:solidFill>
                <a:latin typeface="Arial" panose="020B0604020202020204" pitchFamily="34" charset="0"/>
                <a:cs typeface="Arial" panose="020B0604020202020204" pitchFamily="34" charset="0"/>
              </a:rPr>
              <a:t>Pa </a:t>
            </a:r>
          </a:p>
        </p:txBody>
      </p:sp>
      <p:pic>
        <p:nvPicPr>
          <p:cNvPr id="7" name="Picture 6"/>
          <p:cNvPicPr>
            <a:picLocks noChangeAspect="1"/>
          </p:cNvPicPr>
          <p:nvPr/>
        </p:nvPicPr>
        <p:blipFill>
          <a:blip r:embed="rId3"/>
          <a:stretch>
            <a:fillRect/>
          </a:stretch>
        </p:blipFill>
        <p:spPr>
          <a:xfrm>
            <a:off x="215021" y="1257301"/>
            <a:ext cx="4359588" cy="1003943"/>
          </a:xfrm>
          <a:prstGeom prst="rect">
            <a:avLst/>
          </a:prstGeom>
          <a:ln w="19050" cap="flat" cmpd="sng" algn="ctr">
            <a:solidFill>
              <a:srgbClr val="4F81BD"/>
            </a:solidFill>
            <a:prstDash val="solid"/>
            <a:round/>
            <a:headEnd type="none" w="med" len="med"/>
            <a:tailEnd type="none" w="med" len="med"/>
          </a:ln>
          <a:effectLst>
            <a:outerShdw blurRad="50800" dist="38100" dir="2700000">
              <a:srgbClr val="000000"/>
            </a:outerShdw>
          </a:effectLst>
        </p:spPr>
      </p:pic>
      <p:sp>
        <p:nvSpPr>
          <p:cNvPr id="13" name="Rectangle 12"/>
          <p:cNvSpPr/>
          <p:nvPr/>
        </p:nvSpPr>
        <p:spPr>
          <a:xfrm>
            <a:off x="5129943" y="5068331"/>
            <a:ext cx="3843270" cy="646331"/>
          </a:xfrm>
          <a:prstGeom prst="rect">
            <a:avLst/>
          </a:prstGeom>
        </p:spPr>
        <p:txBody>
          <a:bodyPr wrap="none">
            <a:spAutoFit/>
          </a:bodyPr>
          <a:lstStyle/>
          <a:p>
            <a:r>
              <a:rPr lang="en-US" i="1" dirty="0">
                <a:latin typeface="Cambria"/>
                <a:cs typeface="Cambria"/>
              </a:rPr>
              <a:t>    V. Burkert, L. </a:t>
            </a:r>
            <a:r>
              <a:rPr lang="en-US" i="1" dirty="0" err="1">
                <a:latin typeface="Cambria"/>
                <a:cs typeface="Cambria"/>
              </a:rPr>
              <a:t>Elouadrhiri</a:t>
            </a:r>
            <a:r>
              <a:rPr lang="en-US" i="1" dirty="0">
                <a:latin typeface="Cambria"/>
                <a:cs typeface="Cambria"/>
              </a:rPr>
              <a:t>, F.X. </a:t>
            </a:r>
            <a:r>
              <a:rPr lang="en-US" i="1" dirty="0" err="1">
                <a:latin typeface="Cambria"/>
                <a:cs typeface="Cambria"/>
              </a:rPr>
              <a:t>Girod</a:t>
            </a:r>
            <a:endParaRPr lang="en-US" i="1" dirty="0">
              <a:latin typeface="Cambria"/>
              <a:cs typeface="Cambria"/>
            </a:endParaRPr>
          </a:p>
          <a:p>
            <a:r>
              <a:rPr lang="en-US" i="1" dirty="0">
                <a:latin typeface="Cambria"/>
                <a:cs typeface="Cambria"/>
              </a:rPr>
              <a:t>Nature 557 (2018) no.7705, 396-399</a:t>
            </a:r>
          </a:p>
        </p:txBody>
      </p:sp>
      <p:grpSp>
        <p:nvGrpSpPr>
          <p:cNvPr id="21" name="Group 20"/>
          <p:cNvGrpSpPr/>
          <p:nvPr/>
        </p:nvGrpSpPr>
        <p:grpSpPr>
          <a:xfrm>
            <a:off x="7038869" y="939801"/>
            <a:ext cx="1632760" cy="683399"/>
            <a:chOff x="7077856" y="939800"/>
            <a:chExt cx="1632760" cy="683399"/>
          </a:xfrm>
        </p:grpSpPr>
        <p:sp>
          <p:nvSpPr>
            <p:cNvPr id="15" name="Rectangle 14"/>
            <p:cNvSpPr>
              <a:spLocks/>
            </p:cNvSpPr>
            <p:nvPr/>
          </p:nvSpPr>
          <p:spPr>
            <a:xfrm>
              <a:off x="7090565" y="1066825"/>
              <a:ext cx="505407" cy="95250"/>
            </a:xfrm>
            <a:prstGeom prst="rect">
              <a:avLst/>
            </a:prstGeom>
            <a:solidFill>
              <a:srgbClr val="249BA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077856" y="1244625"/>
              <a:ext cx="533400" cy="95250"/>
            </a:xfrm>
            <a:prstGeom prst="rect">
              <a:avLst/>
            </a:prstGeom>
            <a:solidFill>
              <a:srgbClr val="C9D63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77856" y="1435125"/>
              <a:ext cx="533400" cy="95250"/>
            </a:xfrm>
            <a:prstGeom prst="rect">
              <a:avLst/>
            </a:prstGeom>
            <a:solidFill>
              <a:srgbClr val="DD521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687456" y="939800"/>
              <a:ext cx="928459" cy="276999"/>
            </a:xfrm>
            <a:prstGeom prst="rect">
              <a:avLst/>
            </a:prstGeom>
            <a:noFill/>
          </p:spPr>
          <p:txBody>
            <a:bodyPr wrap="none" rtlCol="0">
              <a:spAutoFit/>
            </a:bodyPr>
            <a:lstStyle/>
            <a:p>
              <a:r>
                <a:rPr lang="en-US" sz="1200" dirty="0">
                  <a:latin typeface="Cambria"/>
                  <a:cs typeface="Cambria"/>
                </a:rPr>
                <a:t>World data</a:t>
              </a:r>
            </a:p>
          </p:txBody>
        </p:sp>
        <p:sp>
          <p:nvSpPr>
            <p:cNvPr id="19" name="TextBox 18"/>
            <p:cNvSpPr txBox="1"/>
            <p:nvPr/>
          </p:nvSpPr>
          <p:spPr>
            <a:xfrm>
              <a:off x="7674756" y="1130300"/>
              <a:ext cx="915511" cy="276999"/>
            </a:xfrm>
            <a:prstGeom prst="rect">
              <a:avLst/>
            </a:prstGeom>
            <a:noFill/>
          </p:spPr>
          <p:txBody>
            <a:bodyPr wrap="square" rtlCol="0">
              <a:spAutoFit/>
            </a:bodyPr>
            <a:lstStyle/>
            <a:p>
              <a:r>
                <a:rPr lang="en-US" sz="1200" dirty="0">
                  <a:latin typeface="Cambria"/>
                  <a:cs typeface="Cambria"/>
                </a:rPr>
                <a:t>CLAS data</a:t>
              </a:r>
            </a:p>
          </p:txBody>
        </p:sp>
        <p:sp>
          <p:nvSpPr>
            <p:cNvPr id="20" name="TextBox 19"/>
            <p:cNvSpPr txBox="1"/>
            <p:nvPr/>
          </p:nvSpPr>
          <p:spPr>
            <a:xfrm>
              <a:off x="7674756" y="1346200"/>
              <a:ext cx="1035860" cy="276999"/>
            </a:xfrm>
            <a:prstGeom prst="rect">
              <a:avLst/>
            </a:prstGeom>
            <a:noFill/>
          </p:spPr>
          <p:txBody>
            <a:bodyPr wrap="none" rtlCol="0">
              <a:spAutoFit/>
            </a:bodyPr>
            <a:lstStyle/>
            <a:p>
              <a:r>
                <a:rPr lang="en-US" sz="1200" dirty="0">
                  <a:latin typeface="Cambria"/>
                  <a:cs typeface="Cambria"/>
                </a:rPr>
                <a:t>CLAS12 </a:t>
              </a:r>
              <a:r>
                <a:rPr lang="en-US" sz="1200" dirty="0" err="1">
                  <a:latin typeface="Cambria"/>
                  <a:cs typeface="Cambria"/>
                </a:rPr>
                <a:t>proj</a:t>
              </a:r>
              <a:r>
                <a:rPr lang="en-US" sz="1200" dirty="0">
                  <a:latin typeface="Cambria"/>
                  <a:cs typeface="Cambria"/>
                </a:rPr>
                <a:t>.</a:t>
              </a:r>
            </a:p>
          </p:txBody>
        </p:sp>
      </p:grpSp>
      <p:pic>
        <p:nvPicPr>
          <p:cNvPr id="3" name="Picture 2">
            <a:extLst>
              <a:ext uri="{FF2B5EF4-FFF2-40B4-BE49-F238E27FC236}">
                <a16:creationId xmlns:a16="http://schemas.microsoft.com/office/drawing/2014/main" id="{87B9DE4E-F1B5-238B-A9A5-330DC987189A}"/>
              </a:ext>
            </a:extLst>
          </p:cNvPr>
          <p:cNvPicPr>
            <a:picLocks noChangeAspect="1"/>
          </p:cNvPicPr>
          <p:nvPr/>
        </p:nvPicPr>
        <p:blipFill rotWithShape="1">
          <a:blip r:embed="rId4"/>
          <a:srcRect t="5930" b="3152"/>
          <a:stretch/>
        </p:blipFill>
        <p:spPr>
          <a:xfrm>
            <a:off x="8965313" y="980987"/>
            <a:ext cx="3192138" cy="4774861"/>
          </a:xfrm>
          <a:prstGeom prst="rect">
            <a:avLst/>
          </a:prstGeom>
        </p:spPr>
      </p:pic>
    </p:spTree>
    <p:extLst>
      <p:ext uri="{BB962C8B-B14F-4D97-AF65-F5344CB8AC3E}">
        <p14:creationId xmlns:p14="http://schemas.microsoft.com/office/powerpoint/2010/main" val="103448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8EBC-415A-C645-AC7C-D3C5D4662771}"/>
              </a:ext>
            </a:extLst>
          </p:cNvPr>
          <p:cNvSpPr>
            <a:spLocks noGrp="1"/>
          </p:cNvSpPr>
          <p:nvPr>
            <p:ph type="title"/>
          </p:nvPr>
        </p:nvSpPr>
        <p:spPr>
          <a:xfrm>
            <a:off x="-14107" y="-47608"/>
            <a:ext cx="12192000" cy="760397"/>
          </a:xfrm>
          <a:solidFill>
            <a:schemeClr val="bg2"/>
          </a:solidFill>
          <a:ln>
            <a:solidFill>
              <a:schemeClr val="tx1"/>
            </a:solidFill>
          </a:ln>
        </p:spPr>
        <p:txBody>
          <a:bodyPr>
            <a:normAutofit/>
          </a:bodyPr>
          <a:lstStyle/>
          <a:p>
            <a:r>
              <a:rPr lang="en-US" sz="3600" dirty="0"/>
              <a:t>Shear Stress on quarks in proton</a:t>
            </a:r>
          </a:p>
        </p:txBody>
      </p:sp>
      <p:sp>
        <p:nvSpPr>
          <p:cNvPr id="5" name="Slide Number Placeholder 4">
            <a:extLst>
              <a:ext uri="{FF2B5EF4-FFF2-40B4-BE49-F238E27FC236}">
                <a16:creationId xmlns:a16="http://schemas.microsoft.com/office/drawing/2014/main" id="{9D511F1F-C4CB-0141-B12B-51840C686152}"/>
              </a:ext>
            </a:extLst>
          </p:cNvPr>
          <p:cNvSpPr>
            <a:spLocks noGrp="1"/>
          </p:cNvSpPr>
          <p:nvPr>
            <p:ph type="sldNum" sz="quarter" idx="12"/>
          </p:nvPr>
        </p:nvSpPr>
        <p:spPr/>
        <p:txBody>
          <a:bodyPr/>
          <a:lstStyle/>
          <a:p>
            <a:fld id="{9264C62A-42DA-064B-B402-BD4DFBC1F791}" type="slidenum">
              <a:rPr lang="en-US" smtClean="0">
                <a:solidFill>
                  <a:prstClr val="black"/>
                </a:solidFill>
              </a:rPr>
              <a:pPr/>
              <a:t>18</a:t>
            </a:fld>
            <a:endParaRPr lang="en-US">
              <a:solidFill>
                <a:prstClr val="black"/>
              </a:solidFill>
            </a:endParaRPr>
          </a:p>
        </p:txBody>
      </p:sp>
      <p:grpSp>
        <p:nvGrpSpPr>
          <p:cNvPr id="3" name="Group 2">
            <a:extLst>
              <a:ext uri="{FF2B5EF4-FFF2-40B4-BE49-F238E27FC236}">
                <a16:creationId xmlns:a16="http://schemas.microsoft.com/office/drawing/2014/main" id="{41A5414E-C03A-2D47-96A4-E9319427EBEB}"/>
              </a:ext>
            </a:extLst>
          </p:cNvPr>
          <p:cNvGrpSpPr/>
          <p:nvPr/>
        </p:nvGrpSpPr>
        <p:grpSpPr>
          <a:xfrm>
            <a:off x="560857" y="1146717"/>
            <a:ext cx="5824177" cy="4963991"/>
            <a:chOff x="1672971" y="1031578"/>
            <a:chExt cx="5169718" cy="5171143"/>
          </a:xfrm>
        </p:grpSpPr>
        <p:pic>
          <p:nvPicPr>
            <p:cNvPr id="6" name="Picture 5">
              <a:extLst>
                <a:ext uri="{FF2B5EF4-FFF2-40B4-BE49-F238E27FC236}">
                  <a16:creationId xmlns:a16="http://schemas.microsoft.com/office/drawing/2014/main" id="{4E048ED4-1B0F-4445-91DE-90DF8582FD20}"/>
                </a:ext>
              </a:extLst>
            </p:cNvPr>
            <p:cNvPicPr>
              <a:picLocks noChangeAspect="1"/>
            </p:cNvPicPr>
            <p:nvPr/>
          </p:nvPicPr>
          <p:blipFill>
            <a:blip r:embed="rId3"/>
            <a:stretch>
              <a:fillRect/>
            </a:stretch>
          </p:blipFill>
          <p:spPr>
            <a:xfrm>
              <a:off x="1672971" y="1157575"/>
              <a:ext cx="5169718" cy="5045146"/>
            </a:xfrm>
            <a:prstGeom prst="rect">
              <a:avLst/>
            </a:prstGeom>
          </p:spPr>
        </p:pic>
        <p:sp>
          <p:nvSpPr>
            <p:cNvPr id="12" name="TextBox 11">
              <a:extLst>
                <a:ext uri="{FF2B5EF4-FFF2-40B4-BE49-F238E27FC236}">
                  <a16:creationId xmlns:a16="http://schemas.microsoft.com/office/drawing/2014/main" id="{EB162DCF-D0C9-B64C-844E-0B06487F78B0}"/>
                </a:ext>
              </a:extLst>
            </p:cNvPr>
            <p:cNvSpPr txBox="1"/>
            <p:nvPr/>
          </p:nvSpPr>
          <p:spPr>
            <a:xfrm>
              <a:off x="3338460" y="1031578"/>
              <a:ext cx="2305019" cy="424368"/>
            </a:xfrm>
            <a:prstGeom prst="rect">
              <a:avLst/>
            </a:prstGeom>
            <a:noFill/>
          </p:spPr>
          <p:txBody>
            <a:bodyPr wrap="none" rtlCol="0">
              <a:spAutoFit/>
            </a:bodyPr>
            <a:lstStyle/>
            <a:p>
              <a:r>
                <a:rPr lang="en-US" sz="2400" b="1" i="1">
                  <a:latin typeface="Cambria" panose="02040503050406030204" pitchFamily="18" charset="0"/>
                  <a:cs typeface="Times New Roman" panose="02020603050405020304" pitchFamily="18" charset="0"/>
                </a:rPr>
                <a:t>Shear stress r</a:t>
              </a:r>
              <a:r>
                <a:rPr lang="en-US" sz="2400" b="1" i="1" baseline="30000">
                  <a:latin typeface="Cambria" panose="02040503050406030204" pitchFamily="18" charset="0"/>
                  <a:cs typeface="Times New Roman" panose="02020603050405020304" pitchFamily="18" charset="0"/>
                </a:rPr>
                <a:t>2</a:t>
              </a:r>
              <a:r>
                <a:rPr lang="en-US" sz="2400" b="1" i="1">
                  <a:latin typeface="Cambria" panose="02040503050406030204" pitchFamily="18" charset="0"/>
                  <a:cs typeface="Times New Roman" panose="02020603050405020304" pitchFamily="18" charset="0"/>
                </a:rPr>
                <a:t>s</a:t>
              </a:r>
              <a:r>
                <a:rPr lang="en-US" sz="2400" b="1" i="1" baseline="30000">
                  <a:latin typeface="Cambria" panose="02040503050406030204" pitchFamily="18" charset="0"/>
                  <a:cs typeface="Times New Roman" panose="02020603050405020304" pitchFamily="18" charset="0"/>
                </a:rPr>
                <a:t>Q</a:t>
              </a:r>
              <a:r>
                <a:rPr lang="en-US" sz="2400" b="1" i="1">
                  <a:latin typeface="Cambria" panose="02040503050406030204" pitchFamily="18" charset="0"/>
                  <a:cs typeface="Times New Roman" panose="02020603050405020304" pitchFamily="18" charset="0"/>
                </a:rPr>
                <a:t>(r) </a:t>
              </a:r>
            </a:p>
          </p:txBody>
        </p:sp>
        <p:sp>
          <p:nvSpPr>
            <p:cNvPr id="13" name="TextBox 12">
              <a:extLst>
                <a:ext uri="{FF2B5EF4-FFF2-40B4-BE49-F238E27FC236}">
                  <a16:creationId xmlns:a16="http://schemas.microsoft.com/office/drawing/2014/main" id="{A1C7DE36-513C-B84B-8B55-94E0E98E1030}"/>
                </a:ext>
              </a:extLst>
            </p:cNvPr>
            <p:cNvSpPr txBox="1"/>
            <p:nvPr/>
          </p:nvSpPr>
          <p:spPr>
            <a:xfrm>
              <a:off x="3916540" y="1965327"/>
              <a:ext cx="1968120" cy="352682"/>
            </a:xfrm>
            <a:prstGeom prst="rect">
              <a:avLst/>
            </a:prstGeom>
            <a:noFill/>
            <a:ln>
              <a:solidFill>
                <a:schemeClr val="tx1"/>
              </a:solidFill>
            </a:ln>
          </p:spPr>
          <p:txBody>
            <a:bodyPr wrap="none" rtlCol="0">
              <a:spAutoFit/>
            </a:bodyPr>
            <a:lstStyle/>
            <a:p>
              <a:r>
                <a:rPr lang="en-US" sz="1600" dirty="0">
                  <a:latin typeface="Arial" panose="020B0604020202020204" pitchFamily="34" charset="0"/>
                  <a:cs typeface="Arial" panose="020B0604020202020204" pitchFamily="34" charset="0"/>
                </a:rPr>
                <a:t>systematic error band </a:t>
              </a:r>
            </a:p>
          </p:txBody>
        </p:sp>
        <p:cxnSp>
          <p:nvCxnSpPr>
            <p:cNvPr id="15" name="Straight Arrow Connector 14">
              <a:extLst>
                <a:ext uri="{FF2B5EF4-FFF2-40B4-BE49-F238E27FC236}">
                  <a16:creationId xmlns:a16="http://schemas.microsoft.com/office/drawing/2014/main" id="{0382C642-D22B-E44C-83E0-4BBD99292260}"/>
                </a:ext>
              </a:extLst>
            </p:cNvPr>
            <p:cNvCxnSpPr>
              <a:stCxn id="13" idx="2"/>
            </p:cNvCxnSpPr>
            <p:nvPr/>
          </p:nvCxnSpPr>
          <p:spPr>
            <a:xfrm flipH="1">
              <a:off x="3456058" y="2318009"/>
              <a:ext cx="1444543" cy="6339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454A17-559F-5C47-8297-F59CB207A770}"/>
                </a:ext>
              </a:extLst>
            </p:cNvPr>
            <p:cNvCxnSpPr/>
            <p:nvPr/>
          </p:nvCxnSpPr>
          <p:spPr>
            <a:xfrm>
              <a:off x="3797506" y="4995506"/>
              <a:ext cx="693464"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C8D61B8-FF83-7C46-BBD8-151DFF40F6BD}"/>
                </a:ext>
              </a:extLst>
            </p:cNvPr>
            <p:cNvSpPr txBox="1"/>
            <p:nvPr/>
          </p:nvSpPr>
          <p:spPr>
            <a:xfrm>
              <a:off x="4527283" y="4792306"/>
              <a:ext cx="603370" cy="339494"/>
            </a:xfrm>
            <a:prstGeom prst="rect">
              <a:avLst/>
            </a:prstGeom>
            <a:noFill/>
          </p:spPr>
          <p:txBody>
            <a:bodyPr wrap="none" rtlCol="0">
              <a:spAutoFit/>
            </a:bodyPr>
            <a:lstStyle/>
            <a:p>
              <a:r>
                <a:rPr lang="en-US" err="1">
                  <a:latin typeface="Symbol" pitchFamily="2" charset="2"/>
                  <a:cs typeface="Times New Roman" panose="02020603050405020304" pitchFamily="18" charset="0"/>
                </a:rPr>
                <a:t>c</a:t>
              </a:r>
              <a:r>
                <a:rPr lang="en-US" err="1">
                  <a:latin typeface="Cambria" panose="02040503050406030204" pitchFamily="18" charset="0"/>
                </a:rPr>
                <a:t>QSM</a:t>
              </a:r>
              <a:endParaRPr lang="en-US">
                <a:latin typeface="Cambria" panose="02040503050406030204" pitchFamily="18" charset="0"/>
              </a:endParaRPr>
            </a:p>
          </p:txBody>
        </p:sp>
        <p:cxnSp>
          <p:nvCxnSpPr>
            <p:cNvPr id="19" name="Straight Connector 18">
              <a:extLst>
                <a:ext uri="{FF2B5EF4-FFF2-40B4-BE49-F238E27FC236}">
                  <a16:creationId xmlns:a16="http://schemas.microsoft.com/office/drawing/2014/main" id="{D97C3F15-071D-D142-A06F-288BA0D2DDAD}"/>
                </a:ext>
              </a:extLst>
            </p:cNvPr>
            <p:cNvCxnSpPr/>
            <p:nvPr/>
          </p:nvCxnSpPr>
          <p:spPr>
            <a:xfrm>
              <a:off x="3789862" y="4732271"/>
              <a:ext cx="69346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2AC77F-7020-4040-828D-8D84E7F28BD3}"/>
                </a:ext>
              </a:extLst>
            </p:cNvPr>
            <p:cNvSpPr txBox="1"/>
            <p:nvPr/>
          </p:nvSpPr>
          <p:spPr>
            <a:xfrm>
              <a:off x="4527283" y="4549122"/>
              <a:ext cx="931384" cy="339494"/>
            </a:xfrm>
            <a:prstGeom prst="rect">
              <a:avLst/>
            </a:prstGeom>
            <a:noFill/>
          </p:spPr>
          <p:txBody>
            <a:bodyPr wrap="none" rtlCol="0">
              <a:spAutoFit/>
            </a:bodyPr>
            <a:lstStyle/>
            <a:p>
              <a:r>
                <a:rPr lang="en-US">
                  <a:latin typeface="Cambria" panose="02040503050406030204" pitchFamily="18" charset="0"/>
                </a:rPr>
                <a:t>this result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CC03B6B-393A-564C-AC5D-7EDC4BCF7DE3}"/>
                  </a:ext>
                </a:extLst>
              </p:cNvPr>
              <p:cNvSpPr txBox="1"/>
              <p:nvPr/>
            </p:nvSpPr>
            <p:spPr>
              <a:xfrm>
                <a:off x="7470410" y="1444858"/>
                <a:ext cx="4111990" cy="1354217"/>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Shear stress at r = 0.6fm: </a:t>
                </a:r>
              </a:p>
              <a:p>
                <a:pPr algn="ctr"/>
                <a:r>
                  <a:rPr lang="en-US" sz="2400" b="1" i="1" dirty="0">
                    <a:latin typeface="Arial" panose="020B0604020202020204" pitchFamily="34" charset="0"/>
                    <a:cs typeface="Arial" panose="020B0604020202020204" pitchFamily="34" charset="0"/>
                  </a:rPr>
                  <a:t>4</a:t>
                </a:r>
                <a:r>
                  <a:rPr lang="en-US" sz="2400" b="1" i="1" dirty="0">
                    <a:latin typeface="Symbol" pitchFamily="2" charset="2"/>
                    <a:cs typeface="Arial" panose="020B0604020202020204" pitchFamily="34" charset="0"/>
                  </a:rPr>
                  <a:t>p</a:t>
                </a:r>
                <a:r>
                  <a:rPr lang="en-US" sz="2400" b="1" i="1" dirty="0">
                    <a:latin typeface="Arial" panose="020B0604020202020204" pitchFamily="34" charset="0"/>
                    <a:cs typeface="Arial" panose="020B0604020202020204" pitchFamily="34" charset="0"/>
                  </a:rPr>
                  <a:t>r</a:t>
                </a:r>
                <a:r>
                  <a:rPr lang="en-US" sz="2400" b="1" i="1" baseline="30000" dirty="0">
                    <a:latin typeface="Arial" panose="020B0604020202020204" pitchFamily="34" charset="0"/>
                    <a:cs typeface="Arial" panose="020B0604020202020204" pitchFamily="34" charset="0"/>
                  </a:rPr>
                  <a:t>2</a:t>
                </a:r>
                <a:r>
                  <a:rPr lang="en-US" sz="2400" b="1" i="1" dirty="0">
                    <a:latin typeface="Arial" panose="020B0604020202020204" pitchFamily="34" charset="0"/>
                    <a:cs typeface="Arial" panose="020B0604020202020204" pitchFamily="34" charset="0"/>
                  </a:rPr>
                  <a:t>s(r)= 0.238GeV/</a:t>
                </a:r>
                <a:r>
                  <a:rPr lang="en-US" sz="2400" b="1" i="1" dirty="0" err="1">
                    <a:latin typeface="Arial" panose="020B0604020202020204" pitchFamily="34" charset="0"/>
                    <a:cs typeface="Arial" panose="020B0604020202020204" pitchFamily="34" charset="0"/>
                  </a:rPr>
                  <a:t>fm</a:t>
                </a:r>
                <a:endParaRPr lang="en-US" sz="2400" b="1" i="1" dirty="0">
                  <a:latin typeface="Arial" panose="020B0604020202020204" pitchFamily="34" charset="0"/>
                  <a:cs typeface="Arial" panose="020B0604020202020204" pitchFamily="34" charset="0"/>
                </a:endParaRPr>
              </a:p>
              <a:p>
                <a:pPr algn="ctr"/>
                <a:endParaRPr lang="en-US" sz="1000" b="1" dirty="0">
                  <a:latin typeface="Cambria" panose="02040503050406030204" pitchFamily="18" charset="0"/>
                </a:endParaRPr>
              </a:p>
              <a:p>
                <a:pPr algn="ctr"/>
                <a:r>
                  <a:rPr lang="en-US" sz="2400" b="1" dirty="0">
                    <a:solidFill>
                      <a:srgbClr val="C00000"/>
                    </a:solidFill>
                    <a:latin typeface="Cambria" panose="02040503050406030204" pitchFamily="18" charset="0"/>
                  </a:rPr>
                  <a:t>~38</a:t>
                </a:r>
                <a14:m>
                  <m:oMath xmlns:m="http://schemas.openxmlformats.org/officeDocument/2006/math">
                    <m:r>
                      <a:rPr lang="en-US" sz="2400" b="1">
                        <a:solidFill>
                          <a:srgbClr val="C00000"/>
                        </a:solidFill>
                        <a:latin typeface="Cambria Math" panose="02040503050406030204" pitchFamily="18" charset="0"/>
                        <a:ea typeface="Cambria Math" panose="02040503050406030204" pitchFamily="18" charset="0"/>
                      </a:rPr>
                      <m:t> </m:t>
                    </m:r>
                    <m:r>
                      <a:rPr lang="en-US" sz="2400" b="1" i="1" smtClean="0">
                        <a:solidFill>
                          <a:srgbClr val="C00000"/>
                        </a:solidFill>
                        <a:latin typeface="Cambria Math" panose="02040503050406030204" pitchFamily="18" charset="0"/>
                        <a:ea typeface="Cambria Math" panose="02040503050406030204" pitchFamily="18" charset="0"/>
                      </a:rPr>
                      <m:t>× </m:t>
                    </m:r>
                  </m:oMath>
                </a14:m>
                <a:r>
                  <a:rPr lang="en-US" sz="2400" b="1" dirty="0">
                    <a:solidFill>
                      <a:srgbClr val="C00000"/>
                    </a:solidFill>
                    <a:latin typeface="Cambria" panose="02040503050406030204" pitchFamily="18" charset="0"/>
                  </a:rPr>
                  <a:t>10</a:t>
                </a:r>
                <a:r>
                  <a:rPr lang="en-US" sz="2400" b="1" baseline="30000" dirty="0">
                    <a:solidFill>
                      <a:srgbClr val="C00000"/>
                    </a:solidFill>
                    <a:latin typeface="Cambria" panose="02040503050406030204" pitchFamily="18" charset="0"/>
                  </a:rPr>
                  <a:t>3 </a:t>
                </a:r>
                <a:r>
                  <a:rPr lang="en-US" sz="2400" b="1" dirty="0">
                    <a:solidFill>
                      <a:srgbClr val="C00000"/>
                    </a:solidFill>
                    <a:latin typeface="Cambria" panose="02040503050406030204" pitchFamily="18" charset="0"/>
                  </a:rPr>
                  <a:t>Newton </a:t>
                </a:r>
              </a:p>
            </p:txBody>
          </p:sp>
        </mc:Choice>
        <mc:Fallback xmlns="">
          <p:sp>
            <p:nvSpPr>
              <p:cNvPr id="25" name="TextBox 24">
                <a:extLst>
                  <a:ext uri="{FF2B5EF4-FFF2-40B4-BE49-F238E27FC236}">
                    <a16:creationId xmlns:a16="http://schemas.microsoft.com/office/drawing/2014/main" id="{4CC03B6B-393A-564C-AC5D-7EDC4BCF7DE3}"/>
                  </a:ext>
                </a:extLst>
              </p:cNvPr>
              <p:cNvSpPr txBox="1">
                <a:spLocks noRot="1" noChangeAspect="1" noMove="1" noResize="1" noEditPoints="1" noAdjustHandles="1" noChangeArrowheads="1" noChangeShapeType="1" noTextEdit="1"/>
              </p:cNvSpPr>
              <p:nvPr/>
            </p:nvSpPr>
            <p:spPr>
              <a:xfrm>
                <a:off x="7470410" y="1444858"/>
                <a:ext cx="4111990" cy="1354217"/>
              </a:xfrm>
              <a:prstGeom prst="rect">
                <a:avLst/>
              </a:prstGeom>
              <a:blipFill>
                <a:blip r:embed="rId4"/>
                <a:stretch>
                  <a:fillRect t="-3704" r="-615" b="-8333"/>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970862E-E43A-5D4D-9224-42DDE03169FA}"/>
              </a:ext>
            </a:extLst>
          </p:cNvPr>
          <p:cNvPicPr>
            <a:picLocks noChangeAspect="1"/>
          </p:cNvPicPr>
          <p:nvPr/>
        </p:nvPicPr>
        <p:blipFill rotWithShape="1">
          <a:blip r:embed="rId5"/>
          <a:srcRect l="19178" t="28941"/>
          <a:stretch/>
        </p:blipFill>
        <p:spPr>
          <a:xfrm>
            <a:off x="7405845" y="3033964"/>
            <a:ext cx="4003106" cy="2030517"/>
          </a:xfrm>
          <a:prstGeom prst="rect">
            <a:avLst/>
          </a:prstGeom>
        </p:spPr>
      </p:pic>
      <p:sp>
        <p:nvSpPr>
          <p:cNvPr id="16" name="TextBox 15">
            <a:extLst>
              <a:ext uri="{FF2B5EF4-FFF2-40B4-BE49-F238E27FC236}">
                <a16:creationId xmlns:a16="http://schemas.microsoft.com/office/drawing/2014/main" id="{09AA4F99-64C9-B245-A464-91BDF5185B2E}"/>
              </a:ext>
            </a:extLst>
          </p:cNvPr>
          <p:cNvSpPr txBox="1"/>
          <p:nvPr/>
        </p:nvSpPr>
        <p:spPr>
          <a:xfrm>
            <a:off x="9302172" y="3113397"/>
            <a:ext cx="1732847" cy="400110"/>
          </a:xfrm>
          <a:prstGeom prst="rect">
            <a:avLst/>
          </a:prstGeom>
          <a:noFill/>
        </p:spPr>
        <p:txBody>
          <a:bodyPr wrap="none" rtlCol="0">
            <a:spAutoFit/>
          </a:bodyPr>
          <a:lstStyle/>
          <a:p>
            <a:r>
              <a:rPr lang="en-US" sz="2000" b="1" dirty="0">
                <a:solidFill>
                  <a:schemeClr val="bg1"/>
                </a:solidFill>
                <a:latin typeface="Cambria" panose="02040503050406030204" pitchFamily="18" charset="0"/>
              </a:rPr>
              <a:t>4 metric tons</a:t>
            </a:r>
          </a:p>
        </p:txBody>
      </p:sp>
    </p:spTree>
    <p:extLst>
      <p:ext uri="{BB962C8B-B14F-4D97-AF65-F5344CB8AC3E}">
        <p14:creationId xmlns:p14="http://schemas.microsoft.com/office/powerpoint/2010/main" val="2673640291"/>
      </p:ext>
    </p:extLst>
  </p:cSld>
  <p:clrMapOvr>
    <a:masterClrMapping/>
  </p:clrMapOvr>
  <mc:AlternateContent xmlns:mc="http://schemas.openxmlformats.org/markup-compatibility/2006" xmlns:p14="http://schemas.microsoft.com/office/powerpoint/2010/main">
    <mc:Choice Requires="p14">
      <p:transition spd="slow" p14:dur="2000" advTm="52565"/>
    </mc:Choice>
    <mc:Fallback xmlns="">
      <p:transition spd="slow" advTm="525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06DC-5AF6-7741-9480-D1B5502455D4}"/>
              </a:ext>
            </a:extLst>
          </p:cNvPr>
          <p:cNvSpPr>
            <a:spLocks noGrp="1"/>
          </p:cNvSpPr>
          <p:nvPr>
            <p:ph type="title"/>
          </p:nvPr>
        </p:nvSpPr>
        <p:spPr>
          <a:solidFill>
            <a:schemeClr val="bg2"/>
          </a:solidFill>
          <a:ln>
            <a:solidFill>
              <a:schemeClr val="tx1"/>
            </a:solidFill>
          </a:ln>
        </p:spPr>
        <p:txBody>
          <a:bodyPr>
            <a:normAutofit/>
          </a:bodyPr>
          <a:lstStyle/>
          <a:p>
            <a:r>
              <a:rPr lang="en-US" sz="3600" dirty="0">
                <a:latin typeface="Calibri" panose="020F0502020204030204" pitchFamily="34" charset="0"/>
                <a:cs typeface="Calibri" panose="020F0502020204030204" pitchFamily="34" charset="0"/>
              </a:rPr>
              <a:t>Normal &amp; Tangential Stress on Quarks</a:t>
            </a:r>
          </a:p>
        </p:txBody>
      </p:sp>
      <p:pic>
        <p:nvPicPr>
          <p:cNvPr id="16" name="Picture 15">
            <a:extLst>
              <a:ext uri="{FF2B5EF4-FFF2-40B4-BE49-F238E27FC236}">
                <a16:creationId xmlns:a16="http://schemas.microsoft.com/office/drawing/2014/main" id="{C603EF83-51F2-5647-A437-9A73283663D3}"/>
              </a:ext>
            </a:extLst>
          </p:cNvPr>
          <p:cNvPicPr>
            <a:picLocks noChangeAspect="1"/>
          </p:cNvPicPr>
          <p:nvPr/>
        </p:nvPicPr>
        <p:blipFill>
          <a:blip r:embed="rId3"/>
          <a:stretch>
            <a:fillRect/>
          </a:stretch>
        </p:blipFill>
        <p:spPr>
          <a:xfrm>
            <a:off x="1050029" y="1256191"/>
            <a:ext cx="4620780" cy="4509437"/>
          </a:xfrm>
          <a:prstGeom prst="rect">
            <a:avLst/>
          </a:prstGeom>
        </p:spPr>
      </p:pic>
      <p:sp>
        <p:nvSpPr>
          <p:cNvPr id="19" name="TextBox 18">
            <a:extLst>
              <a:ext uri="{FF2B5EF4-FFF2-40B4-BE49-F238E27FC236}">
                <a16:creationId xmlns:a16="http://schemas.microsoft.com/office/drawing/2014/main" id="{19EB121E-A6FA-544C-8CA7-B4EE0591E95D}"/>
              </a:ext>
            </a:extLst>
          </p:cNvPr>
          <p:cNvSpPr txBox="1"/>
          <p:nvPr/>
        </p:nvSpPr>
        <p:spPr>
          <a:xfrm>
            <a:off x="944723" y="927554"/>
            <a:ext cx="4640438" cy="400110"/>
          </a:xfrm>
          <a:prstGeom prst="rect">
            <a:avLst/>
          </a:prstGeom>
          <a:noFill/>
        </p:spPr>
        <p:txBody>
          <a:bodyPr wrap="none" rtlCol="0">
            <a:spAutoFit/>
          </a:bodyPr>
          <a:lstStyle/>
          <a:p>
            <a:r>
              <a:rPr lang="en-US" sz="2000">
                <a:latin typeface="Cambria" panose="02040503050406030204" pitchFamily="18" charset="0"/>
              </a:rPr>
              <a:t>Normal stress: </a:t>
            </a:r>
            <a:r>
              <a:rPr lang="en-US" sz="2000" err="1">
                <a:latin typeface="Cambria" panose="02040503050406030204" pitchFamily="18" charset="0"/>
              </a:rPr>
              <a:t>F</a:t>
            </a:r>
            <a:r>
              <a:rPr lang="en-US" sz="2000" baseline="-25000" err="1">
                <a:latin typeface="Cambria" panose="02040503050406030204" pitchFamily="18" charset="0"/>
              </a:rPr>
              <a:t>n</a:t>
            </a:r>
            <a:r>
              <a:rPr lang="en-US" sz="2000">
                <a:latin typeface="Cambria" panose="02040503050406030204" pitchFamily="18" charset="0"/>
              </a:rPr>
              <a:t>= 4</a:t>
            </a:r>
            <a:r>
              <a:rPr lang="en-US" sz="2000">
                <a:latin typeface="Symbol" pitchFamily="2" charset="2"/>
              </a:rPr>
              <a:t>p</a:t>
            </a:r>
            <a:r>
              <a:rPr lang="en-US" sz="2000">
                <a:latin typeface="Cambria" panose="02040503050406030204" pitchFamily="18" charset="0"/>
              </a:rPr>
              <a:t>r</a:t>
            </a:r>
            <a:r>
              <a:rPr lang="en-US" sz="2000" baseline="30000">
                <a:latin typeface="Cambria" panose="02040503050406030204" pitchFamily="18" charset="0"/>
              </a:rPr>
              <a:t>2</a:t>
            </a:r>
            <a:r>
              <a:rPr lang="en-US" sz="2000">
                <a:latin typeface="Cambria" panose="02040503050406030204" pitchFamily="18" charset="0"/>
              </a:rPr>
              <a:t>[2/3 s(r) + p(r)]  </a:t>
            </a:r>
          </a:p>
        </p:txBody>
      </p:sp>
      <p:pic>
        <p:nvPicPr>
          <p:cNvPr id="25" name="Picture 24">
            <a:extLst>
              <a:ext uri="{FF2B5EF4-FFF2-40B4-BE49-F238E27FC236}">
                <a16:creationId xmlns:a16="http://schemas.microsoft.com/office/drawing/2014/main" id="{D736A365-5FB7-0840-9C91-EE31DAB35972}"/>
              </a:ext>
            </a:extLst>
          </p:cNvPr>
          <p:cNvPicPr>
            <a:picLocks noChangeAspect="1"/>
          </p:cNvPicPr>
          <p:nvPr/>
        </p:nvPicPr>
        <p:blipFill>
          <a:blip r:embed="rId4"/>
          <a:stretch>
            <a:fillRect/>
          </a:stretch>
        </p:blipFill>
        <p:spPr>
          <a:xfrm>
            <a:off x="6607681" y="1289038"/>
            <a:ext cx="4609805" cy="4456742"/>
          </a:xfrm>
          <a:prstGeom prst="rect">
            <a:avLst/>
          </a:prstGeom>
        </p:spPr>
      </p:pic>
      <p:sp>
        <p:nvSpPr>
          <p:cNvPr id="27" name="TextBox 26">
            <a:extLst>
              <a:ext uri="{FF2B5EF4-FFF2-40B4-BE49-F238E27FC236}">
                <a16:creationId xmlns:a16="http://schemas.microsoft.com/office/drawing/2014/main" id="{5443A2BA-D94B-8D45-A02C-6991BF6C9C5D}"/>
              </a:ext>
            </a:extLst>
          </p:cNvPr>
          <p:cNvSpPr txBox="1"/>
          <p:nvPr/>
        </p:nvSpPr>
        <p:spPr>
          <a:xfrm>
            <a:off x="6521192" y="913888"/>
            <a:ext cx="4987456" cy="400110"/>
          </a:xfrm>
          <a:prstGeom prst="rect">
            <a:avLst/>
          </a:prstGeom>
          <a:noFill/>
        </p:spPr>
        <p:txBody>
          <a:bodyPr wrap="none" rtlCol="0">
            <a:spAutoFit/>
          </a:bodyPr>
          <a:lstStyle/>
          <a:p>
            <a:r>
              <a:rPr lang="en-US" sz="2000" dirty="0">
                <a:latin typeface="Cambria" panose="02040503050406030204" pitchFamily="18" charset="0"/>
              </a:rPr>
              <a:t>Tangential stress: F</a:t>
            </a:r>
            <a:r>
              <a:rPr lang="en-US" sz="2000" baseline="-25000" dirty="0">
                <a:latin typeface="Cambria" panose="02040503050406030204" pitchFamily="18" charset="0"/>
              </a:rPr>
              <a:t>t</a:t>
            </a:r>
            <a:r>
              <a:rPr lang="en-US" sz="2000" dirty="0">
                <a:latin typeface="Cambria" panose="02040503050406030204" pitchFamily="18" charset="0"/>
              </a:rPr>
              <a:t>= 4</a:t>
            </a:r>
            <a:r>
              <a:rPr lang="en-US" sz="2000" dirty="0">
                <a:latin typeface="Symbol" pitchFamily="2" charset="2"/>
              </a:rPr>
              <a:t>p</a:t>
            </a:r>
            <a:r>
              <a:rPr lang="en-US" sz="2000" dirty="0">
                <a:latin typeface="Cambria" panose="02040503050406030204" pitchFamily="18" charset="0"/>
              </a:rPr>
              <a:t>r</a:t>
            </a:r>
            <a:r>
              <a:rPr lang="en-US" sz="2000" baseline="30000" dirty="0">
                <a:latin typeface="Cambria" panose="02040503050406030204" pitchFamily="18" charset="0"/>
              </a:rPr>
              <a:t>2</a:t>
            </a:r>
            <a:r>
              <a:rPr lang="en-US" sz="2000" dirty="0">
                <a:latin typeface="Cambria" panose="02040503050406030204" pitchFamily="18" charset="0"/>
              </a:rPr>
              <a:t>[-1/3 s(r) + p(r)]  </a:t>
            </a:r>
          </a:p>
        </p:txBody>
      </p:sp>
      <p:sp>
        <p:nvSpPr>
          <p:cNvPr id="28" name="TextBox 27">
            <a:extLst>
              <a:ext uri="{FF2B5EF4-FFF2-40B4-BE49-F238E27FC236}">
                <a16:creationId xmlns:a16="http://schemas.microsoft.com/office/drawing/2014/main" id="{ADC57E05-60A5-1B44-9B0B-13F24205DB28}"/>
              </a:ext>
            </a:extLst>
          </p:cNvPr>
          <p:cNvSpPr txBox="1"/>
          <p:nvPr/>
        </p:nvSpPr>
        <p:spPr>
          <a:xfrm>
            <a:off x="6366182" y="5765628"/>
            <a:ext cx="548740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Tangential stress changes direction near r ~ 0.45 </a:t>
            </a:r>
            <a:r>
              <a:rPr lang="en-US" dirty="0" err="1">
                <a:latin typeface="Arial" panose="020B0604020202020204" pitchFamily="34" charset="0"/>
                <a:cs typeface="Arial" panose="020B0604020202020204" pitchFamily="34" charset="0"/>
              </a:rPr>
              <a:t>fm</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4D97C1-B32B-9F45-9723-4B5F7330C912}"/>
              </a:ext>
            </a:extLst>
          </p:cNvPr>
          <p:cNvSpPr txBox="1"/>
          <p:nvPr/>
        </p:nvSpPr>
        <p:spPr>
          <a:xfrm>
            <a:off x="1821280" y="5774925"/>
            <a:ext cx="337784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Normal stress is positive at all r</a:t>
            </a:r>
          </a:p>
        </p:txBody>
      </p:sp>
    </p:spTree>
    <p:extLst>
      <p:ext uri="{BB962C8B-B14F-4D97-AF65-F5344CB8AC3E}">
        <p14:creationId xmlns:p14="http://schemas.microsoft.com/office/powerpoint/2010/main" val="3255983495"/>
      </p:ext>
    </p:extLst>
  </p:cSld>
  <p:clrMapOvr>
    <a:masterClrMapping/>
  </p:clrMapOvr>
  <mc:AlternateContent xmlns:mc="http://schemas.openxmlformats.org/markup-compatibility/2006" xmlns:p14="http://schemas.microsoft.com/office/powerpoint/2010/main">
    <mc:Choice Requires="p14">
      <p:transition spd="slow" p14:dur="2000" advTm="72710"/>
    </mc:Choice>
    <mc:Fallback xmlns="">
      <p:transition spd="slow" advTm="7271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190501"/>
            <a:ext cx="8464378" cy="537529"/>
          </a:xfrm>
        </p:spPr>
        <p:txBody>
          <a:bodyPr>
            <a:noAutofit/>
          </a:bodyPr>
          <a:lstStyle/>
          <a:p>
            <a:r>
              <a:rPr lang="en-US" dirty="0"/>
              <a:t>Basic questions about the proton</a:t>
            </a:r>
          </a:p>
        </p:txBody>
      </p:sp>
      <p:sp>
        <p:nvSpPr>
          <p:cNvPr id="3" name="Content Placeholder 2"/>
          <p:cNvSpPr>
            <a:spLocks noGrp="1"/>
          </p:cNvSpPr>
          <p:nvPr>
            <p:ph idx="1"/>
          </p:nvPr>
        </p:nvSpPr>
        <p:spPr>
          <a:xfrm>
            <a:off x="287077" y="1181100"/>
            <a:ext cx="9526773" cy="4749800"/>
          </a:xfrm>
        </p:spPr>
        <p:txBody>
          <a:bodyPr>
            <a:normAutofit/>
          </a:bodyPr>
          <a:lstStyle/>
          <a:p>
            <a:pPr>
              <a:buFont typeface="Arial"/>
              <a:buChar char="•"/>
            </a:pPr>
            <a:r>
              <a:rPr lang="en-US" sz="2200" dirty="0">
                <a:latin typeface="Arial" panose="020B0604020202020204" pitchFamily="34" charset="0"/>
                <a:cs typeface="Arial" panose="020B0604020202020204" pitchFamily="34" charset="0"/>
              </a:rPr>
              <a:t>Proton’s make up nearly 90% of the (normal) matter in the universe. Elementary valence quarks contribute only few percent to the proton mass.</a:t>
            </a:r>
            <a:r>
              <a:rPr lang="en-US" sz="2200" dirty="0">
                <a:solidFill>
                  <a:srgbClr val="800000"/>
                </a:solidFill>
                <a:latin typeface="Arial" panose="020B0604020202020204" pitchFamily="34" charset="0"/>
                <a:cs typeface="Arial" panose="020B0604020202020204" pitchFamily="34" charset="0"/>
              </a:rPr>
              <a:t> </a:t>
            </a:r>
            <a:r>
              <a:rPr lang="en-US" sz="2200" b="1" dirty="0">
                <a:solidFill>
                  <a:srgbClr val="005D00"/>
                </a:solidFill>
                <a:latin typeface="Arial" panose="020B0604020202020204" pitchFamily="34" charset="0"/>
                <a:cs typeface="Arial" panose="020B0604020202020204" pitchFamily="34" charset="0"/>
              </a:rPr>
              <a:t>What is the origin of its mass?</a:t>
            </a:r>
            <a:r>
              <a:rPr lang="en-US" sz="2200" dirty="0">
                <a:solidFill>
                  <a:srgbClr val="005D00"/>
                </a:solidFill>
                <a:latin typeface="Arial" panose="020B0604020202020204" pitchFamily="34" charset="0"/>
                <a:cs typeface="Arial" panose="020B0604020202020204" pitchFamily="34" charset="0"/>
              </a:rPr>
              <a:t> </a:t>
            </a:r>
          </a:p>
          <a:p>
            <a:pPr>
              <a:buFont typeface="Arial"/>
              <a:buChar char="•"/>
            </a:pPr>
            <a:endParaRPr lang="en-US" sz="2200" dirty="0">
              <a:solidFill>
                <a:srgbClr val="800000"/>
              </a:solidFill>
              <a:latin typeface="Arial" panose="020B0604020202020204" pitchFamily="34" charset="0"/>
              <a:cs typeface="Arial" panose="020B0604020202020204" pitchFamily="34" charset="0"/>
            </a:endParaRPr>
          </a:p>
          <a:p>
            <a:pPr>
              <a:buFont typeface="Arial"/>
              <a:buChar char="•"/>
            </a:pPr>
            <a:endParaRPr lang="en-US" sz="2200" dirty="0">
              <a:solidFill>
                <a:srgbClr val="800000"/>
              </a:solidFill>
              <a:latin typeface="Arial" panose="020B0604020202020204" pitchFamily="34" charset="0"/>
              <a:cs typeface="Arial" panose="020B0604020202020204" pitchFamily="34" charset="0"/>
            </a:endParaRPr>
          </a:p>
          <a:p>
            <a:pPr>
              <a:buFont typeface="Arial"/>
              <a:buChar char="•"/>
            </a:pPr>
            <a:r>
              <a:rPr lang="en-US" sz="2200" dirty="0">
                <a:latin typeface="Arial" panose="020B0604020202020204" pitchFamily="34" charset="0"/>
                <a:cs typeface="Arial" panose="020B0604020202020204" pitchFamily="34" charset="0"/>
              </a:rPr>
              <a:t>How did quarks </a:t>
            </a:r>
            <a:r>
              <a:rPr lang="en-US" sz="2200" dirty="0" err="1">
                <a:latin typeface="Arial" panose="020B0604020202020204" pitchFamily="34" charset="0"/>
                <a:cs typeface="Arial" panose="020B0604020202020204" pitchFamily="34" charset="0"/>
              </a:rPr>
              <a:t>hadronize</a:t>
            </a:r>
            <a:r>
              <a:rPr lang="en-US" sz="2200" dirty="0">
                <a:latin typeface="Arial" panose="020B0604020202020204" pitchFamily="34" charset="0"/>
                <a:cs typeface="Arial" panose="020B0604020202020204" pitchFamily="34" charset="0"/>
              </a:rPr>
              <a:t> and form protons as the universe cooled below the Hagedorn temperature? </a:t>
            </a:r>
            <a:r>
              <a:rPr lang="en-US" sz="2200" b="1" dirty="0">
                <a:solidFill>
                  <a:srgbClr val="005D00"/>
                </a:solidFill>
                <a:latin typeface="Arial" panose="020B0604020202020204" pitchFamily="34" charset="0"/>
                <a:cs typeface="Arial" panose="020B0604020202020204" pitchFamily="34" charset="0"/>
              </a:rPr>
              <a:t>What is the origin of confinement ?</a:t>
            </a:r>
          </a:p>
          <a:p>
            <a:pPr>
              <a:buFont typeface="Arial"/>
              <a:buChar char="•"/>
            </a:pPr>
            <a:endParaRPr lang="en-US" sz="2200" b="1" dirty="0">
              <a:solidFill>
                <a:srgbClr val="005D00"/>
              </a:solidFill>
              <a:latin typeface="Arial" panose="020B0604020202020204" pitchFamily="34" charset="0"/>
              <a:cs typeface="Arial" panose="020B0604020202020204" pitchFamily="34" charset="0"/>
            </a:endParaRPr>
          </a:p>
          <a:p>
            <a:pPr>
              <a:buFont typeface="Arial"/>
              <a:buChar char="•"/>
            </a:pPr>
            <a:endParaRPr lang="en-US" sz="2200" b="1" dirty="0">
              <a:solidFill>
                <a:srgbClr val="005D00"/>
              </a:solidFill>
              <a:latin typeface="Arial" panose="020B0604020202020204" pitchFamily="34" charset="0"/>
              <a:cs typeface="Arial" panose="020B0604020202020204" pitchFamily="34" charset="0"/>
            </a:endParaRPr>
          </a:p>
          <a:p>
            <a:r>
              <a:rPr lang="en-US" sz="2200" b="1" dirty="0">
                <a:solidFill>
                  <a:srgbClr val="005D00"/>
                </a:solidFill>
                <a:latin typeface="Arial" panose="020B0604020202020204" pitchFamily="34" charset="0"/>
                <a:cs typeface="Arial" panose="020B0604020202020204" pitchFamily="34" charset="0"/>
              </a:rPr>
              <a:t>How are the strong forces distributed in space to keep quarks confined and make protons stable particles.</a:t>
            </a:r>
          </a:p>
          <a:p>
            <a:pPr>
              <a:buFont typeface="Arial"/>
              <a:buChar char="•"/>
            </a:pPr>
            <a:endParaRPr lang="en-US" sz="2800" dirty="0">
              <a:latin typeface="+mn-lt"/>
            </a:endParaRPr>
          </a:p>
        </p:txBody>
      </p:sp>
      <p:pic>
        <p:nvPicPr>
          <p:cNvPr id="5" name="Picture 4"/>
          <p:cNvPicPr>
            <a:picLocks noChangeAspect="1"/>
          </p:cNvPicPr>
          <p:nvPr/>
        </p:nvPicPr>
        <p:blipFill>
          <a:blip r:embed="rId2"/>
          <a:stretch>
            <a:fillRect/>
          </a:stretch>
        </p:blipFill>
        <p:spPr>
          <a:xfrm>
            <a:off x="10076849" y="824484"/>
            <a:ext cx="1377912" cy="1422530"/>
          </a:xfrm>
          <a:prstGeom prst="rect">
            <a:avLst/>
          </a:prstGeom>
        </p:spPr>
      </p:pic>
      <p:pic>
        <p:nvPicPr>
          <p:cNvPr id="6" name="Picture 5"/>
          <p:cNvPicPr>
            <a:picLocks noChangeAspect="1"/>
          </p:cNvPicPr>
          <p:nvPr/>
        </p:nvPicPr>
        <p:blipFill>
          <a:blip r:embed="rId3"/>
          <a:stretch>
            <a:fillRect/>
          </a:stretch>
        </p:blipFill>
        <p:spPr>
          <a:xfrm>
            <a:off x="10103770" y="2808053"/>
            <a:ext cx="1320453" cy="1241894"/>
          </a:xfrm>
          <a:prstGeom prst="rect">
            <a:avLst/>
          </a:prstGeom>
        </p:spPr>
      </p:pic>
      <p:pic>
        <p:nvPicPr>
          <p:cNvPr id="8" name="Picture 7"/>
          <p:cNvPicPr>
            <a:picLocks noChangeAspect="1"/>
          </p:cNvPicPr>
          <p:nvPr/>
        </p:nvPicPr>
        <p:blipFill>
          <a:blip r:embed="rId4"/>
          <a:stretch>
            <a:fillRect/>
          </a:stretch>
        </p:blipFill>
        <p:spPr>
          <a:xfrm>
            <a:off x="9916807" y="4379186"/>
            <a:ext cx="1428750" cy="14287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943A-A528-A232-0077-0CAFA7F59C24}"/>
              </a:ext>
            </a:extLst>
          </p:cNvPr>
          <p:cNvSpPr>
            <a:spLocks noGrp="1"/>
          </p:cNvSpPr>
          <p:nvPr>
            <p:ph type="title"/>
          </p:nvPr>
        </p:nvSpPr>
        <p:spPr>
          <a:solidFill>
            <a:schemeClr val="bg2"/>
          </a:solidFill>
          <a:ln>
            <a:solidFill>
              <a:schemeClr val="tx1"/>
            </a:solidFill>
          </a:ln>
        </p:spPr>
        <p:txBody>
          <a:bodyPr/>
          <a:lstStyle/>
          <a:p>
            <a:r>
              <a:rPr lang="en-US" b="1" dirty="0"/>
              <a:t>The Jefferson Lab Energy Upgrade</a:t>
            </a:r>
            <a:endParaRPr lang="en-US" dirty="0"/>
          </a:p>
        </p:txBody>
      </p:sp>
      <p:pic>
        <p:nvPicPr>
          <p:cNvPr id="4" name="Aerial-view-of-the-CEBAF-accelerator-complex-at-Jefferson-Laboratory-showing-the.png" descr="Aerial-view-of-the-CEBAF-accelerator-complex-at-Jefferson-Laboratory-showing-the.png">
            <a:extLst>
              <a:ext uri="{FF2B5EF4-FFF2-40B4-BE49-F238E27FC236}">
                <a16:creationId xmlns:a16="http://schemas.microsoft.com/office/drawing/2014/main" id="{58EB995F-E034-5270-C64E-C35AB8470A95}"/>
              </a:ext>
            </a:extLst>
          </p:cNvPr>
          <p:cNvPicPr>
            <a:picLocks noChangeAspect="1"/>
          </p:cNvPicPr>
          <p:nvPr/>
        </p:nvPicPr>
        <p:blipFill>
          <a:blip r:embed="rId3"/>
          <a:stretch>
            <a:fillRect/>
          </a:stretch>
        </p:blipFill>
        <p:spPr>
          <a:xfrm>
            <a:off x="15970" y="809595"/>
            <a:ext cx="4068963" cy="5701146"/>
          </a:xfrm>
          <a:prstGeom prst="rect">
            <a:avLst/>
          </a:prstGeom>
          <a:ln w="12700">
            <a:miter lim="400000"/>
          </a:ln>
        </p:spPr>
      </p:pic>
      <p:grpSp>
        <p:nvGrpSpPr>
          <p:cNvPr id="5" name="Group 4">
            <a:extLst>
              <a:ext uri="{FF2B5EF4-FFF2-40B4-BE49-F238E27FC236}">
                <a16:creationId xmlns:a16="http://schemas.microsoft.com/office/drawing/2014/main" id="{5C5AA99C-7D74-F127-2BDC-9D7C850D7D5B}"/>
              </a:ext>
            </a:extLst>
          </p:cNvPr>
          <p:cNvGrpSpPr/>
          <p:nvPr/>
        </p:nvGrpSpPr>
        <p:grpSpPr>
          <a:xfrm>
            <a:off x="4305299" y="1027367"/>
            <a:ext cx="7629737" cy="5159749"/>
            <a:chOff x="635006" y="716561"/>
            <a:chExt cx="7683465" cy="5376912"/>
          </a:xfrm>
        </p:grpSpPr>
        <p:pic>
          <p:nvPicPr>
            <p:cNvPr id="6" name="Picture 5" descr="6_GeV_Racetrack">
              <a:extLst>
                <a:ext uri="{FF2B5EF4-FFF2-40B4-BE49-F238E27FC236}">
                  <a16:creationId xmlns:a16="http://schemas.microsoft.com/office/drawing/2014/main" id="{4869809C-16FC-BE27-28CC-8EBA9F8B567C}"/>
                </a:ext>
              </a:extLst>
            </p:cNvPr>
            <p:cNvPicPr>
              <a:picLocks noChangeAspect="1" noChangeArrowheads="1"/>
            </p:cNvPicPr>
            <p:nvPr/>
          </p:nvPicPr>
          <p:blipFill>
            <a:blip r:embed="rId4"/>
            <a:srcRect/>
            <a:stretch>
              <a:fillRect/>
            </a:stretch>
          </p:blipFill>
          <p:spPr bwMode="auto">
            <a:xfrm>
              <a:off x="2311600" y="1943102"/>
              <a:ext cx="5168890" cy="3395980"/>
            </a:xfrm>
            <a:prstGeom prst="rect">
              <a:avLst/>
            </a:prstGeom>
            <a:noFill/>
            <a:ln w="9525">
              <a:noFill/>
              <a:miter lim="800000"/>
              <a:headEnd/>
              <a:tailEnd/>
            </a:ln>
          </p:spPr>
        </p:pic>
        <p:sp>
          <p:nvSpPr>
            <p:cNvPr id="7" name="AutoShape 5">
              <a:extLst>
                <a:ext uri="{FF2B5EF4-FFF2-40B4-BE49-F238E27FC236}">
                  <a16:creationId xmlns:a16="http://schemas.microsoft.com/office/drawing/2014/main" id="{FB2269F0-4772-4A06-7ADD-E49BD100BB97}"/>
                </a:ext>
              </a:extLst>
            </p:cNvPr>
            <p:cNvSpPr>
              <a:spLocks noChangeArrowheads="1"/>
            </p:cNvSpPr>
            <p:nvPr/>
          </p:nvSpPr>
          <p:spPr bwMode="auto">
            <a:xfrm rot="5400000">
              <a:off x="5072516" y="2681651"/>
              <a:ext cx="386142" cy="844350"/>
            </a:xfrm>
            <a:prstGeom prst="parallelogram">
              <a:avLst>
                <a:gd name="adj" fmla="val 47911"/>
              </a:avLst>
            </a:prstGeom>
            <a:solidFill>
              <a:schemeClr val="bg1"/>
            </a:solidFill>
            <a:ln w="19050">
              <a:noFill/>
              <a:miter lim="800000"/>
              <a:headEnd/>
              <a:tailEnd/>
            </a:ln>
          </p:spPr>
          <p:txBody>
            <a:bodyPr anchor="ctr">
              <a:prstTxWarp prst="textNoShape">
                <a:avLst/>
              </a:prstTxWarp>
              <a:spAutoFit/>
            </a:bodyPr>
            <a:lstStyle/>
            <a:p>
              <a:endParaRPr lang="en-US">
                <a:solidFill>
                  <a:srgbClr val="000000"/>
                </a:solidFill>
              </a:endParaRPr>
            </a:p>
          </p:txBody>
        </p:sp>
        <p:pic>
          <p:nvPicPr>
            <p:cNvPr id="8" name="Picture 7" descr="12_GeV_mods_Arc-10_overlay">
              <a:extLst>
                <a:ext uri="{FF2B5EF4-FFF2-40B4-BE49-F238E27FC236}">
                  <a16:creationId xmlns:a16="http://schemas.microsoft.com/office/drawing/2014/main" id="{5A9A6A94-60E6-3175-9E92-F7C0CA1BA7D8}"/>
                </a:ext>
              </a:extLst>
            </p:cNvPr>
            <p:cNvPicPr>
              <a:picLocks noChangeAspect="1" noChangeArrowheads="1"/>
            </p:cNvPicPr>
            <p:nvPr/>
          </p:nvPicPr>
          <p:blipFill>
            <a:blip r:embed="rId5"/>
            <a:srcRect/>
            <a:stretch>
              <a:fillRect/>
            </a:stretch>
          </p:blipFill>
          <p:spPr bwMode="auto">
            <a:xfrm>
              <a:off x="2329814" y="3068646"/>
              <a:ext cx="2611120" cy="1357623"/>
            </a:xfrm>
            <a:prstGeom prst="rect">
              <a:avLst/>
            </a:prstGeom>
            <a:noFill/>
            <a:ln w="9525">
              <a:noFill/>
              <a:miter lim="800000"/>
              <a:headEnd/>
              <a:tailEnd/>
            </a:ln>
          </p:spPr>
        </p:pic>
        <p:pic>
          <p:nvPicPr>
            <p:cNvPr id="9" name="Picture 8" descr="12_GeV_mods_NL-cryomodules_overlay">
              <a:extLst>
                <a:ext uri="{FF2B5EF4-FFF2-40B4-BE49-F238E27FC236}">
                  <a16:creationId xmlns:a16="http://schemas.microsoft.com/office/drawing/2014/main" id="{5447A0EB-BC86-E859-92E6-BF92A5C9DDEC}"/>
                </a:ext>
              </a:extLst>
            </p:cNvPr>
            <p:cNvPicPr>
              <a:picLocks noChangeAspect="1" noChangeArrowheads="1"/>
            </p:cNvPicPr>
            <p:nvPr/>
          </p:nvPicPr>
          <p:blipFill>
            <a:blip r:embed="rId6"/>
            <a:srcRect/>
            <a:stretch>
              <a:fillRect/>
            </a:stretch>
          </p:blipFill>
          <p:spPr bwMode="auto">
            <a:xfrm>
              <a:off x="4180829" y="1943107"/>
              <a:ext cx="1056640" cy="888996"/>
            </a:xfrm>
            <a:prstGeom prst="rect">
              <a:avLst/>
            </a:prstGeom>
            <a:noFill/>
            <a:ln w="9525">
              <a:noFill/>
              <a:miter lim="800000"/>
              <a:headEnd/>
              <a:tailEnd/>
            </a:ln>
          </p:spPr>
        </p:pic>
        <p:pic>
          <p:nvPicPr>
            <p:cNvPr id="10" name="Picture 9" descr="12_GeV_mods_SL-cryomodules_overlay">
              <a:extLst>
                <a:ext uri="{FF2B5EF4-FFF2-40B4-BE49-F238E27FC236}">
                  <a16:creationId xmlns:a16="http://schemas.microsoft.com/office/drawing/2014/main" id="{1E62A4A2-8E6B-81EA-02D8-B8FFD82F5E8A}"/>
                </a:ext>
              </a:extLst>
            </p:cNvPr>
            <p:cNvPicPr>
              <a:picLocks noChangeAspect="1" noChangeArrowheads="1"/>
            </p:cNvPicPr>
            <p:nvPr/>
          </p:nvPicPr>
          <p:blipFill>
            <a:blip r:embed="rId7"/>
            <a:srcRect/>
            <a:stretch>
              <a:fillRect/>
            </a:stretch>
          </p:blipFill>
          <p:spPr bwMode="auto">
            <a:xfrm>
              <a:off x="4934904" y="3395674"/>
              <a:ext cx="1436359" cy="986787"/>
            </a:xfrm>
            <a:prstGeom prst="rect">
              <a:avLst/>
            </a:prstGeom>
            <a:noFill/>
            <a:ln w="9525">
              <a:noFill/>
              <a:miter lim="800000"/>
              <a:headEnd/>
              <a:tailEnd/>
            </a:ln>
          </p:spPr>
        </p:pic>
        <p:sp>
          <p:nvSpPr>
            <p:cNvPr id="11" name="Text Box 10">
              <a:extLst>
                <a:ext uri="{FF2B5EF4-FFF2-40B4-BE49-F238E27FC236}">
                  <a16:creationId xmlns:a16="http://schemas.microsoft.com/office/drawing/2014/main" id="{15528151-EDDF-B4B4-4DA2-CBFD708A1167}"/>
                </a:ext>
              </a:extLst>
            </p:cNvPr>
            <p:cNvSpPr txBox="1">
              <a:spLocks noChangeArrowheads="1"/>
            </p:cNvSpPr>
            <p:nvPr/>
          </p:nvSpPr>
          <p:spPr bwMode="auto">
            <a:xfrm>
              <a:off x="5346008" y="2638424"/>
              <a:ext cx="895806" cy="245819"/>
            </a:xfrm>
            <a:prstGeom prst="rect">
              <a:avLst/>
            </a:prstGeom>
            <a:no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solidFill>
                    <a:srgbClr val="000000"/>
                  </a:solidFill>
                  <a:effectLst>
                    <a:outerShdw blurRad="38100" dist="38100" dir="2700000" algn="tl">
                      <a:srgbClr val="000000"/>
                    </a:outerShdw>
                  </a:effectLst>
                  <a:latin typeface="Times New Roman" charset="0"/>
                </a:rPr>
                <a:t>CHL-2</a:t>
              </a:r>
            </a:p>
          </p:txBody>
        </p:sp>
        <p:pic>
          <p:nvPicPr>
            <p:cNvPr id="12" name="Picture 11" descr="12_GeV_mods_CHL_overlay">
              <a:extLst>
                <a:ext uri="{FF2B5EF4-FFF2-40B4-BE49-F238E27FC236}">
                  <a16:creationId xmlns:a16="http://schemas.microsoft.com/office/drawing/2014/main" id="{E3D058D2-E31B-6DE6-E24D-B9647FE73218}"/>
                </a:ext>
              </a:extLst>
            </p:cNvPr>
            <p:cNvPicPr>
              <a:picLocks noChangeAspect="1" noChangeArrowheads="1"/>
            </p:cNvPicPr>
            <p:nvPr/>
          </p:nvPicPr>
          <p:blipFill>
            <a:blip r:embed="rId8"/>
            <a:srcRect/>
            <a:stretch>
              <a:fillRect/>
            </a:stretch>
          </p:blipFill>
          <p:spPr bwMode="auto">
            <a:xfrm>
              <a:off x="5084119" y="2945124"/>
              <a:ext cx="225175" cy="306699"/>
            </a:xfrm>
            <a:prstGeom prst="rect">
              <a:avLst/>
            </a:prstGeom>
            <a:noFill/>
            <a:ln w="9525">
              <a:noFill/>
              <a:miter lim="800000"/>
              <a:headEnd/>
              <a:tailEnd/>
            </a:ln>
          </p:spPr>
        </p:pic>
        <p:pic>
          <p:nvPicPr>
            <p:cNvPr id="13" name="Picture 12" descr="12_GeV_mods_arrow_overlay">
              <a:extLst>
                <a:ext uri="{FF2B5EF4-FFF2-40B4-BE49-F238E27FC236}">
                  <a16:creationId xmlns:a16="http://schemas.microsoft.com/office/drawing/2014/main" id="{81299645-5A00-47CC-DE66-7537F4AF63AB}"/>
                </a:ext>
              </a:extLst>
            </p:cNvPr>
            <p:cNvPicPr>
              <a:picLocks noChangeAspect="1" noChangeArrowheads="1"/>
            </p:cNvPicPr>
            <p:nvPr/>
          </p:nvPicPr>
          <p:blipFill>
            <a:blip r:embed="rId9"/>
            <a:srcRect/>
            <a:stretch>
              <a:fillRect/>
            </a:stretch>
          </p:blipFill>
          <p:spPr bwMode="auto">
            <a:xfrm>
              <a:off x="5308070" y="2748698"/>
              <a:ext cx="272903" cy="330822"/>
            </a:xfrm>
            <a:prstGeom prst="rect">
              <a:avLst/>
            </a:prstGeom>
            <a:noFill/>
            <a:ln w="9525">
              <a:noFill/>
              <a:miter lim="800000"/>
              <a:headEnd/>
              <a:tailEnd/>
            </a:ln>
          </p:spPr>
        </p:pic>
        <p:pic>
          <p:nvPicPr>
            <p:cNvPr id="14" name="Picture 13" descr="12_GeV_mods_HallD-beamline_overlay">
              <a:extLst>
                <a:ext uri="{FF2B5EF4-FFF2-40B4-BE49-F238E27FC236}">
                  <a16:creationId xmlns:a16="http://schemas.microsoft.com/office/drawing/2014/main" id="{0BAABC97-BD1C-2978-9E27-F2E575A33CD5}"/>
                </a:ext>
              </a:extLst>
            </p:cNvPr>
            <p:cNvPicPr>
              <a:picLocks noChangeAspect="1" noChangeArrowheads="1"/>
            </p:cNvPicPr>
            <p:nvPr/>
          </p:nvPicPr>
          <p:blipFill>
            <a:blip r:embed="rId10"/>
            <a:srcRect/>
            <a:stretch>
              <a:fillRect/>
            </a:stretch>
          </p:blipFill>
          <p:spPr bwMode="auto">
            <a:xfrm>
              <a:off x="5356022" y="1629095"/>
              <a:ext cx="745491" cy="969010"/>
            </a:xfrm>
            <a:prstGeom prst="rect">
              <a:avLst/>
            </a:prstGeom>
            <a:noFill/>
            <a:ln w="9525">
              <a:noFill/>
              <a:miter lim="800000"/>
              <a:headEnd/>
              <a:tailEnd/>
            </a:ln>
          </p:spPr>
        </p:pic>
        <p:pic>
          <p:nvPicPr>
            <p:cNvPr id="15" name="Picture 20" descr="12_GeV_mods_Hall-D_overlay">
              <a:extLst>
                <a:ext uri="{FF2B5EF4-FFF2-40B4-BE49-F238E27FC236}">
                  <a16:creationId xmlns:a16="http://schemas.microsoft.com/office/drawing/2014/main" id="{1467AF83-E17D-9187-EE86-A4769FBDA508}"/>
                </a:ext>
              </a:extLst>
            </p:cNvPr>
            <p:cNvPicPr>
              <a:picLocks noChangeAspect="1" noChangeArrowheads="1"/>
            </p:cNvPicPr>
            <p:nvPr/>
          </p:nvPicPr>
          <p:blipFill>
            <a:blip r:embed="rId11"/>
            <a:srcRect/>
            <a:stretch>
              <a:fillRect/>
            </a:stretch>
          </p:blipFill>
          <p:spPr bwMode="auto">
            <a:xfrm>
              <a:off x="6111057" y="1072955"/>
              <a:ext cx="1156892" cy="695977"/>
            </a:xfrm>
            <a:prstGeom prst="rect">
              <a:avLst/>
            </a:prstGeom>
            <a:noFill/>
            <a:ln w="9525">
              <a:noFill/>
              <a:miter lim="800000"/>
              <a:headEnd/>
              <a:tailEnd/>
            </a:ln>
          </p:spPr>
        </p:pic>
        <p:pic>
          <p:nvPicPr>
            <p:cNvPr id="16" name="Picture 4">
              <a:extLst>
                <a:ext uri="{FF2B5EF4-FFF2-40B4-BE49-F238E27FC236}">
                  <a16:creationId xmlns:a16="http://schemas.microsoft.com/office/drawing/2014/main" id="{85B25305-0137-A269-926A-24046C90C35E}"/>
                </a:ext>
              </a:extLst>
            </p:cNvPr>
            <p:cNvPicPr>
              <a:picLocks noChangeAspect="1" noChangeArrowheads="1"/>
            </p:cNvPicPr>
            <p:nvPr/>
          </p:nvPicPr>
          <p:blipFill>
            <a:blip r:embed="rId12"/>
            <a:srcRect l="16599" b="8859"/>
            <a:stretch>
              <a:fillRect/>
            </a:stretch>
          </p:blipFill>
          <p:spPr bwMode="auto">
            <a:xfrm>
              <a:off x="7309060" y="783462"/>
              <a:ext cx="1009411" cy="702597"/>
            </a:xfrm>
            <a:prstGeom prst="rect">
              <a:avLst/>
            </a:prstGeom>
            <a:solidFill>
              <a:schemeClr val="accent5">
                <a:lumMod val="75000"/>
              </a:schemeClr>
            </a:solidFill>
            <a:ln w="9525">
              <a:solidFill>
                <a:srgbClr val="000000"/>
              </a:solidFill>
              <a:miter lim="800000"/>
              <a:headEnd/>
              <a:tailEnd/>
            </a:ln>
          </p:spPr>
        </p:pic>
        <p:sp>
          <p:nvSpPr>
            <p:cNvPr id="17" name="TextBox 16">
              <a:extLst>
                <a:ext uri="{FF2B5EF4-FFF2-40B4-BE49-F238E27FC236}">
                  <a16:creationId xmlns:a16="http://schemas.microsoft.com/office/drawing/2014/main" id="{6A9867F3-3E6B-841F-EDAD-1413C95C01E4}"/>
                </a:ext>
              </a:extLst>
            </p:cNvPr>
            <p:cNvSpPr txBox="1"/>
            <p:nvPr/>
          </p:nvSpPr>
          <p:spPr>
            <a:xfrm>
              <a:off x="7183514" y="1669282"/>
              <a:ext cx="857511" cy="384876"/>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GlueX</a:t>
              </a:r>
            </a:p>
          </p:txBody>
        </p:sp>
        <p:pic>
          <p:nvPicPr>
            <p:cNvPr id="18" name="Picture 3">
              <a:extLst>
                <a:ext uri="{FF2B5EF4-FFF2-40B4-BE49-F238E27FC236}">
                  <a16:creationId xmlns:a16="http://schemas.microsoft.com/office/drawing/2014/main" id="{DE264987-2F87-0DE8-0601-2DCB05A90517}"/>
                </a:ext>
              </a:extLst>
            </p:cNvPr>
            <p:cNvPicPr>
              <a:picLocks noChangeAspect="1" noChangeArrowheads="1"/>
            </p:cNvPicPr>
            <p:nvPr/>
          </p:nvPicPr>
          <p:blipFill>
            <a:blip r:embed="rId13" cstate="print"/>
            <a:srcRect l="5313" t="17673" r="10429" b="24149"/>
            <a:stretch>
              <a:fillRect/>
            </a:stretch>
          </p:blipFill>
          <p:spPr bwMode="auto">
            <a:xfrm>
              <a:off x="1057894" y="3522145"/>
              <a:ext cx="1155683" cy="616210"/>
            </a:xfrm>
            <a:prstGeom prst="rect">
              <a:avLst/>
            </a:prstGeom>
            <a:solidFill>
              <a:srgbClr val="FFFFFF"/>
            </a:solidFill>
            <a:ln w="3175" cap="flat" cmpd="sng" algn="ctr">
              <a:solidFill>
                <a:schemeClr val="tx1">
                  <a:lumMod val="50000"/>
                  <a:lumOff val="50000"/>
                </a:schemeClr>
              </a:solidFill>
              <a:prstDash val="solid"/>
              <a:miter lim="800000"/>
              <a:headEnd type="none" w="med" len="med"/>
              <a:tailEnd type="none" w="med" len="med"/>
            </a:ln>
          </p:spPr>
        </p:pic>
        <p:sp>
          <p:nvSpPr>
            <p:cNvPr id="19" name="TextBox 18">
              <a:extLst>
                <a:ext uri="{FF2B5EF4-FFF2-40B4-BE49-F238E27FC236}">
                  <a16:creationId xmlns:a16="http://schemas.microsoft.com/office/drawing/2014/main" id="{8FADC23E-77E8-9D0D-7CF6-E7872DE2EFF3}"/>
                </a:ext>
              </a:extLst>
            </p:cNvPr>
            <p:cNvSpPr txBox="1"/>
            <p:nvPr/>
          </p:nvSpPr>
          <p:spPr>
            <a:xfrm>
              <a:off x="1001083" y="3084008"/>
              <a:ext cx="1569414" cy="384876"/>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HRS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 </a:t>
              </a:r>
              <a:r>
                <a:rPr lang="en-US" b="1" dirty="0">
                  <a:solidFill>
                    <a:srgbClr val="FF0000"/>
                  </a:solidFill>
                  <a:latin typeface="Arial" panose="020B0604020202020204" pitchFamily="34" charset="0"/>
                  <a:cs typeface="Arial" panose="020B0604020202020204" pitchFamily="34" charset="0"/>
                </a:rPr>
                <a:t>SBS</a:t>
              </a:r>
              <a:r>
                <a:rPr lang="en-US" dirty="0">
                  <a:latin typeface="Arial" panose="020B0604020202020204" pitchFamily="34" charset="0"/>
                  <a:cs typeface="Arial" panose="020B0604020202020204" pitchFamily="34" charset="0"/>
                </a:rPr>
                <a:t> </a:t>
              </a:r>
            </a:p>
          </p:txBody>
        </p:sp>
        <p:pic>
          <p:nvPicPr>
            <p:cNvPr id="20" name="Picture 2">
              <a:extLst>
                <a:ext uri="{FF2B5EF4-FFF2-40B4-BE49-F238E27FC236}">
                  <a16:creationId xmlns:a16="http://schemas.microsoft.com/office/drawing/2014/main" id="{35917154-5EB7-062C-7C50-A0485E41D657}"/>
                </a:ext>
              </a:extLst>
            </p:cNvPr>
            <p:cNvPicPr>
              <a:picLocks noChangeAspect="1" noChangeArrowheads="1"/>
            </p:cNvPicPr>
            <p:nvPr/>
          </p:nvPicPr>
          <p:blipFill>
            <a:blip r:embed="rId14" cstate="print"/>
            <a:srcRect l="5543"/>
            <a:stretch>
              <a:fillRect/>
            </a:stretch>
          </p:blipFill>
          <p:spPr bwMode="auto">
            <a:xfrm>
              <a:off x="4066529" y="4853282"/>
              <a:ext cx="849320" cy="690880"/>
            </a:xfrm>
            <a:prstGeom prst="rect">
              <a:avLst/>
            </a:prstGeom>
            <a:noFill/>
            <a:ln w="9525">
              <a:solidFill>
                <a:schemeClr val="tx1"/>
              </a:solidFill>
              <a:miter lim="800000"/>
              <a:headEnd/>
              <a:tailEnd/>
            </a:ln>
            <a:effectLst>
              <a:outerShdw blurRad="330200" dist="152400" dir="2040000">
                <a:srgbClr val="000000">
                  <a:alpha val="43000"/>
                </a:srgbClr>
              </a:outerShdw>
            </a:effectLst>
          </p:spPr>
        </p:pic>
        <p:sp>
          <p:nvSpPr>
            <p:cNvPr id="21" name="TextBox 20">
              <a:extLst>
                <a:ext uri="{FF2B5EF4-FFF2-40B4-BE49-F238E27FC236}">
                  <a16:creationId xmlns:a16="http://schemas.microsoft.com/office/drawing/2014/main" id="{33A19225-758D-D9FB-0F94-FC7BD9513A60}"/>
                </a:ext>
              </a:extLst>
            </p:cNvPr>
            <p:cNvSpPr txBox="1"/>
            <p:nvPr/>
          </p:nvSpPr>
          <p:spPr>
            <a:xfrm>
              <a:off x="3784184" y="5568898"/>
              <a:ext cx="1638829" cy="384876"/>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HMS + </a:t>
              </a:r>
              <a:r>
                <a:rPr lang="en-US" b="1" dirty="0">
                  <a:solidFill>
                    <a:srgbClr val="FF0000"/>
                  </a:solidFill>
                  <a:latin typeface="Arial" panose="020B0604020202020204" pitchFamily="34" charset="0"/>
                  <a:cs typeface="Arial" panose="020B0604020202020204" pitchFamily="34" charset="0"/>
                </a:rPr>
                <a:t>SHMS</a:t>
              </a:r>
            </a:p>
          </p:txBody>
        </p:sp>
        <p:sp>
          <p:nvSpPr>
            <p:cNvPr id="22" name="TextBox 21">
              <a:extLst>
                <a:ext uri="{FF2B5EF4-FFF2-40B4-BE49-F238E27FC236}">
                  <a16:creationId xmlns:a16="http://schemas.microsoft.com/office/drawing/2014/main" id="{6975DF53-8C59-0A2C-8681-4270786B1588}"/>
                </a:ext>
              </a:extLst>
            </p:cNvPr>
            <p:cNvSpPr txBox="1"/>
            <p:nvPr/>
          </p:nvSpPr>
          <p:spPr>
            <a:xfrm>
              <a:off x="1538276" y="5708597"/>
              <a:ext cx="1077056" cy="384876"/>
            </a:xfrm>
            <a:prstGeom prst="rect">
              <a:avLst/>
            </a:prstGeom>
            <a:noFill/>
          </p:spPr>
          <p:txBody>
            <a:bodyPr wrap="none" rtlCol="0">
              <a:spAutoFit/>
            </a:bodyPr>
            <a:lstStyle/>
            <a:p>
              <a:r>
                <a:rPr lang="en-US" b="1" dirty="0">
                  <a:solidFill>
                    <a:srgbClr val="FF0000"/>
                  </a:solidFill>
                  <a:effectLst>
                    <a:outerShdw blurRad="25400" dist="25400" dir="2700000">
                      <a:srgbClr val="000000"/>
                    </a:outerShdw>
                  </a:effectLst>
                  <a:latin typeface="Arial" panose="020B0604020202020204" pitchFamily="34" charset="0"/>
                  <a:cs typeface="Arial" panose="020B0604020202020204" pitchFamily="34" charset="0"/>
                </a:rPr>
                <a:t>CLAS12</a:t>
              </a:r>
            </a:p>
          </p:txBody>
        </p:sp>
        <p:pic>
          <p:nvPicPr>
            <p:cNvPr id="23" name="Picture 22">
              <a:extLst>
                <a:ext uri="{FF2B5EF4-FFF2-40B4-BE49-F238E27FC236}">
                  <a16:creationId xmlns:a16="http://schemas.microsoft.com/office/drawing/2014/main" id="{900FD6AA-E8CF-8AAF-121F-17DA3064728D}"/>
                </a:ext>
              </a:extLst>
            </p:cNvPr>
            <p:cNvPicPr>
              <a:picLocks noChangeAspect="1"/>
            </p:cNvPicPr>
            <p:nvPr/>
          </p:nvPicPr>
          <p:blipFill>
            <a:blip r:embed="rId15"/>
            <a:srcRect l="11514" r="-345"/>
            <a:stretch>
              <a:fillRect/>
            </a:stretch>
          </p:blipFill>
          <p:spPr>
            <a:xfrm>
              <a:off x="1640510" y="4515554"/>
              <a:ext cx="1006539" cy="951738"/>
            </a:xfrm>
            <a:prstGeom prst="rect">
              <a:avLst/>
            </a:prstGeom>
            <a:ln w="3175" cap="flat" cmpd="sng" algn="ctr">
              <a:solidFill>
                <a:schemeClr val="tx1">
                  <a:lumMod val="65000"/>
                  <a:lumOff val="35000"/>
                </a:schemeClr>
              </a:solidFill>
              <a:prstDash val="solid"/>
              <a:round/>
              <a:headEnd type="none" w="med" len="med"/>
              <a:tailEnd type="none" w="med" len="med"/>
            </a:ln>
          </p:spPr>
        </p:pic>
        <p:sp>
          <p:nvSpPr>
            <p:cNvPr id="24" name="TextBox 23">
              <a:extLst>
                <a:ext uri="{FF2B5EF4-FFF2-40B4-BE49-F238E27FC236}">
                  <a16:creationId xmlns:a16="http://schemas.microsoft.com/office/drawing/2014/main" id="{7B9EFD3D-6A83-71CD-9493-CDB251D886F2}"/>
                </a:ext>
              </a:extLst>
            </p:cNvPr>
            <p:cNvSpPr txBox="1"/>
            <p:nvPr/>
          </p:nvSpPr>
          <p:spPr>
            <a:xfrm>
              <a:off x="635006" y="716561"/>
              <a:ext cx="3789064" cy="1250848"/>
            </a:xfrm>
            <a:prstGeom prst="rect">
              <a:avLst/>
            </a:prstGeom>
            <a:noFill/>
            <a:ln w="28575" cap="flat" cmpd="sng" algn="ctr">
              <a:solidFill>
                <a:srgbClr val="4F81BD"/>
              </a:solidFill>
              <a:prstDash val="solid"/>
              <a:round/>
              <a:headEnd type="none" w="med" len="med"/>
              <a:tailEnd type="none" w="med" len="med"/>
            </a:ln>
          </p:spPr>
          <p:txBody>
            <a:bodyPr wrap="none" rtlCol="0">
              <a:spAutoFit/>
            </a:bodyPr>
            <a:lstStyle/>
            <a:p>
              <a:r>
                <a:rPr lang="en-US" b="1" dirty="0">
                  <a:latin typeface="Arial" panose="020B0604020202020204" pitchFamily="34" charset="0"/>
                  <a:cs typeface="Arial" panose="020B0604020202020204" pitchFamily="34" charset="0"/>
                </a:rPr>
                <a:t>Maximum energy 12 GeV</a:t>
              </a:r>
            </a:p>
            <a:p>
              <a:r>
                <a:rPr lang="en-US" b="1" dirty="0">
                  <a:latin typeface="Arial" panose="020B0604020202020204" pitchFamily="34" charset="0"/>
                  <a:cs typeface="Arial" panose="020B0604020202020204" pitchFamily="34" charset="0"/>
                </a:rPr>
                <a:t>New Experimental Hall D - </a:t>
              </a:r>
              <a:r>
                <a:rPr lang="en-US" b="1" dirty="0" err="1">
                  <a:latin typeface="Arial" panose="020B0604020202020204" pitchFamily="34" charset="0"/>
                  <a:cs typeface="Arial" panose="020B0604020202020204" pitchFamily="34" charset="0"/>
                </a:rPr>
                <a:t>GlueX</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CLAS12 in Hall B</a:t>
              </a:r>
            </a:p>
            <a:p>
              <a:r>
                <a:rPr lang="en-US" b="1" dirty="0">
                  <a:latin typeface="Arial" panose="020B0604020202020204" pitchFamily="34" charset="0"/>
                  <a:cs typeface="Arial" panose="020B0604020202020204" pitchFamily="34" charset="0"/>
                </a:rPr>
                <a:t>Upgrades to existing Halls A &amp; C</a:t>
              </a:r>
            </a:p>
          </p:txBody>
        </p:sp>
      </p:grpSp>
    </p:spTree>
    <p:extLst>
      <p:ext uri="{BB962C8B-B14F-4D97-AF65-F5344CB8AC3E}">
        <p14:creationId xmlns:p14="http://schemas.microsoft.com/office/powerpoint/2010/main" val="814591258"/>
      </p:ext>
    </p:extLst>
  </p:cSld>
  <p:clrMapOvr>
    <a:masterClrMapping/>
  </p:clrMapOvr>
  <mc:AlternateContent xmlns:mc="http://schemas.openxmlformats.org/markup-compatibility/2006" xmlns:p14="http://schemas.microsoft.com/office/powerpoint/2010/main">
    <mc:Choice Requires="p14">
      <p:transition spd="slow" p14:dur="2000" advTm="101722"/>
    </mc:Choice>
    <mc:Fallback xmlns="">
      <p:transition spd="slow" advTm="10172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DFFB-4D8A-39E2-7B57-1EC71E809EA1}"/>
              </a:ext>
            </a:extLst>
          </p:cNvPr>
          <p:cNvSpPr>
            <a:spLocks noGrp="1"/>
          </p:cNvSpPr>
          <p:nvPr>
            <p:ph type="title"/>
          </p:nvPr>
        </p:nvSpPr>
        <p:spPr/>
        <p:txBody>
          <a:bodyPr/>
          <a:lstStyle/>
          <a:p>
            <a:r>
              <a:rPr lang="en-US" dirty="0"/>
              <a:t>CLAS12 </a:t>
            </a:r>
          </a:p>
        </p:txBody>
      </p:sp>
      <p:pic>
        <p:nvPicPr>
          <p:cNvPr id="6" name="Content Placeholder 5">
            <a:extLst>
              <a:ext uri="{FF2B5EF4-FFF2-40B4-BE49-F238E27FC236}">
                <a16:creationId xmlns:a16="http://schemas.microsoft.com/office/drawing/2014/main" id="{FBEFC3D0-CB3C-C914-1EDB-4474E3CC4900}"/>
              </a:ext>
            </a:extLst>
          </p:cNvPr>
          <p:cNvPicPr>
            <a:picLocks noChangeAspect="1"/>
          </p:cNvPicPr>
          <p:nvPr/>
        </p:nvPicPr>
        <p:blipFill rotWithShape="1">
          <a:blip r:embed="rId3"/>
          <a:srcRect l="13827"/>
          <a:stretch/>
        </p:blipFill>
        <p:spPr>
          <a:xfrm>
            <a:off x="8173077" y="944040"/>
            <a:ext cx="3653120" cy="2789638"/>
          </a:xfrm>
          <a:prstGeom prst="rect">
            <a:avLst/>
          </a:prstGeom>
        </p:spPr>
      </p:pic>
      <p:sp>
        <p:nvSpPr>
          <p:cNvPr id="8" name="TextBox 7">
            <a:extLst>
              <a:ext uri="{FF2B5EF4-FFF2-40B4-BE49-F238E27FC236}">
                <a16:creationId xmlns:a16="http://schemas.microsoft.com/office/drawing/2014/main" id="{B81499B7-9017-D928-C89B-834E9C7CDB9A}"/>
              </a:ext>
            </a:extLst>
          </p:cNvPr>
          <p:cNvSpPr txBox="1"/>
          <p:nvPr/>
        </p:nvSpPr>
        <p:spPr>
          <a:xfrm rot="16200000">
            <a:off x="-56537" y="3354601"/>
            <a:ext cx="652743" cy="338554"/>
          </a:xfrm>
          <a:prstGeom prst="rect">
            <a:avLst/>
          </a:prstGeom>
          <a:solidFill>
            <a:schemeClr val="bg1"/>
          </a:solidFill>
        </p:spPr>
        <p:txBody>
          <a:bodyPr wrap="square" rtlCol="0">
            <a:spAutoFit/>
          </a:bodyPr>
          <a:lstStyle/>
          <a:p>
            <a:r>
              <a:rPr lang="en-US" sz="1600" b="1" dirty="0">
                <a:latin typeface="Arial" panose="020B0604020202020204" pitchFamily="34" charset="0"/>
                <a:cs typeface="Arial" panose="020B0604020202020204" pitchFamily="34" charset="0"/>
              </a:rPr>
              <a:t>10 m</a:t>
            </a:r>
          </a:p>
        </p:txBody>
      </p:sp>
      <p:pic>
        <p:nvPicPr>
          <p:cNvPr id="3073" name="Picture 1" descr="page3image51554880">
            <a:extLst>
              <a:ext uri="{FF2B5EF4-FFF2-40B4-BE49-F238E27FC236}">
                <a16:creationId xmlns:a16="http://schemas.microsoft.com/office/drawing/2014/main" id="{DAA2CE5C-43AA-7045-8CF9-4EE042D89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45" y="1194263"/>
            <a:ext cx="8102163" cy="47541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descr="page18image94698064">
            <a:extLst>
              <a:ext uri="{FF2B5EF4-FFF2-40B4-BE49-F238E27FC236}">
                <a16:creationId xmlns:a16="http://schemas.microsoft.com/office/drawing/2014/main" id="{65BF141E-D654-74C2-A832-A361AA1ED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896" y="5030498"/>
            <a:ext cx="390119" cy="9179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840755-DC0C-D778-525B-0C2C01EE36C4}"/>
              </a:ext>
            </a:extLst>
          </p:cNvPr>
          <p:cNvSpPr txBox="1"/>
          <p:nvPr/>
        </p:nvSpPr>
        <p:spPr>
          <a:xfrm>
            <a:off x="8352456" y="4061002"/>
            <a:ext cx="3634328" cy="1785104"/>
          </a:xfrm>
          <a:prstGeom prst="rect">
            <a:avLst/>
          </a:prstGeom>
          <a:solidFill>
            <a:schemeClr val="bg1"/>
          </a:solidFill>
          <a:ln>
            <a:solidFill>
              <a:schemeClr val="tx1"/>
            </a:solidFill>
          </a:ln>
        </p:spPr>
        <p:txBody>
          <a:bodyPr wrap="none" rtlCol="0">
            <a:spAutoFit/>
          </a:bodyPr>
          <a:lstStyle/>
          <a:p>
            <a:r>
              <a:rPr lang="en-US" sz="2000" b="1" dirty="0">
                <a:latin typeface="Calibri" panose="020F0502020204030204" pitchFamily="34" charset="0"/>
                <a:cs typeface="Calibri" panose="020F0502020204030204" pitchFamily="34" charset="0"/>
              </a:rPr>
              <a:t>- </a:t>
            </a:r>
            <a:r>
              <a:rPr lang="en-US" dirty="0">
                <a:latin typeface="Arial" panose="020B0604020202020204" pitchFamily="34" charset="0"/>
                <a:cs typeface="Arial" panose="020B0604020202020204" pitchFamily="34" charset="0"/>
              </a:rPr>
              <a:t>Luminosity  - 10</a:t>
            </a:r>
            <a:r>
              <a:rPr lang="en-US" baseline="30000" dirty="0">
                <a:latin typeface="Arial" panose="020B0604020202020204" pitchFamily="34" charset="0"/>
                <a:cs typeface="Arial" panose="020B0604020202020204" pitchFamily="34" charset="0"/>
              </a:rPr>
              <a:t>35</a:t>
            </a:r>
            <a:r>
              <a:rPr lang="en-US" dirty="0">
                <a:latin typeface="Arial" panose="020B0604020202020204" pitchFamily="34" charset="0"/>
                <a:cs typeface="Arial" panose="020B0604020202020204" pitchFamily="34" charset="0"/>
              </a:rPr>
              <a:t>cm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s</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Polarized target operation at 5T</a:t>
            </a:r>
          </a:p>
          <a:p>
            <a:r>
              <a:rPr lang="en-US" dirty="0">
                <a:latin typeface="Arial" panose="020B0604020202020204" pitchFamily="34" charset="0"/>
                <a:cs typeface="Arial" panose="020B0604020202020204" pitchFamily="34" charset="0"/>
              </a:rPr>
              <a:t>- Charged particle tracking and ID</a:t>
            </a:r>
          </a:p>
          <a:p>
            <a:r>
              <a:rPr lang="en-US" dirty="0">
                <a:latin typeface="Arial" panose="020B0604020202020204" pitchFamily="34" charset="0"/>
                <a:cs typeface="Arial" panose="020B0604020202020204" pitchFamily="34" charset="0"/>
              </a:rPr>
              <a:t>- Neutron and photon detection</a:t>
            </a:r>
          </a:p>
          <a:p>
            <a:r>
              <a:rPr lang="en-US" dirty="0">
                <a:latin typeface="Arial" panose="020B0604020202020204" pitchFamily="34" charset="0"/>
                <a:cs typeface="Arial" panose="020B0604020202020204" pitchFamily="34" charset="0"/>
              </a:rPr>
              <a:t>- Data rate 1 Gigabyte/sec</a:t>
            </a:r>
          </a:p>
          <a:p>
            <a:r>
              <a:rPr lang="en-US" dirty="0">
                <a:latin typeface="Arial" panose="020B0604020202020204" pitchFamily="34" charset="0"/>
                <a:cs typeface="Arial" panose="020B0604020202020204" pitchFamily="34" charset="0"/>
              </a:rPr>
              <a:t>- Charged Particle ID to 8 GeV/c</a:t>
            </a:r>
          </a:p>
        </p:txBody>
      </p:sp>
    </p:spTree>
    <p:extLst>
      <p:ext uri="{BB962C8B-B14F-4D97-AF65-F5344CB8AC3E}">
        <p14:creationId xmlns:p14="http://schemas.microsoft.com/office/powerpoint/2010/main" val="3481718969"/>
      </p:ext>
    </p:extLst>
  </p:cSld>
  <p:clrMapOvr>
    <a:masterClrMapping/>
  </p:clrMapOvr>
  <mc:AlternateContent xmlns:mc="http://schemas.openxmlformats.org/markup-compatibility/2006" xmlns:p14="http://schemas.microsoft.com/office/powerpoint/2010/main">
    <mc:Choice Requires="p14">
      <p:transition spd="slow" p14:dur="2000" advTm="92408"/>
    </mc:Choice>
    <mc:Fallback xmlns="">
      <p:transition spd="slow" advTm="924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844A-6ACC-0677-D13F-977AE3196035}"/>
              </a:ext>
            </a:extLst>
          </p:cNvPr>
          <p:cNvSpPr>
            <a:spLocks noGrp="1"/>
          </p:cNvSpPr>
          <p:nvPr>
            <p:ph type="title"/>
          </p:nvPr>
        </p:nvSpPr>
        <p:spPr>
          <a:xfrm>
            <a:off x="411892" y="186747"/>
            <a:ext cx="11285837" cy="487490"/>
          </a:xfrm>
        </p:spPr>
        <p:txBody>
          <a:bodyPr>
            <a:noAutofit/>
          </a:bodyPr>
          <a:lstStyle/>
          <a:p>
            <a:pPr algn="ctr"/>
            <a:r>
              <a:rPr lang="en-US" sz="3200" dirty="0"/>
              <a:t>DVCS Experiment – Projections</a:t>
            </a:r>
          </a:p>
        </p:txBody>
      </p:sp>
      <p:pic>
        <p:nvPicPr>
          <p:cNvPr id="32" name="Content Placeholder 31" descr="A diagram of a graph&#10;&#10;Description automatically generated">
            <a:extLst>
              <a:ext uri="{FF2B5EF4-FFF2-40B4-BE49-F238E27FC236}">
                <a16:creationId xmlns:a16="http://schemas.microsoft.com/office/drawing/2014/main" id="{0504FDCC-1481-03E5-095D-DDE2C1E12C49}"/>
              </a:ext>
            </a:extLst>
          </p:cNvPr>
          <p:cNvPicPr>
            <a:picLocks noGrp="1" noChangeAspect="1"/>
          </p:cNvPicPr>
          <p:nvPr>
            <p:ph idx="1"/>
          </p:nvPr>
        </p:nvPicPr>
        <p:blipFill rotWithShape="1">
          <a:blip r:embed="rId2"/>
          <a:srcRect l="986" r="1104"/>
          <a:stretch/>
        </p:blipFill>
        <p:spPr>
          <a:xfrm>
            <a:off x="170362" y="877942"/>
            <a:ext cx="11851275" cy="5431418"/>
          </a:xfrm>
        </p:spPr>
      </p:pic>
      <p:sp>
        <p:nvSpPr>
          <p:cNvPr id="5" name="Slide Number Placeholder 4">
            <a:extLst>
              <a:ext uri="{FF2B5EF4-FFF2-40B4-BE49-F238E27FC236}">
                <a16:creationId xmlns:a16="http://schemas.microsoft.com/office/drawing/2014/main" id="{B0C6F455-8EF5-68EF-384A-82DD39BBE14C}"/>
              </a:ext>
            </a:extLst>
          </p:cNvPr>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33" name="Picture 32" descr="A logo for a company&#10;&#10;Description automatically generated">
            <a:extLst>
              <a:ext uri="{FF2B5EF4-FFF2-40B4-BE49-F238E27FC236}">
                <a16:creationId xmlns:a16="http://schemas.microsoft.com/office/drawing/2014/main" id="{63FE35FC-C9E9-78CE-4F20-1EC0FE575641}"/>
              </a:ext>
            </a:extLst>
          </p:cNvPr>
          <p:cNvPicPr>
            <a:picLocks noChangeAspect="1"/>
          </p:cNvPicPr>
          <p:nvPr/>
        </p:nvPicPr>
        <p:blipFill>
          <a:blip r:embed="rId3"/>
          <a:stretch>
            <a:fillRect/>
          </a:stretch>
        </p:blipFill>
        <p:spPr>
          <a:xfrm>
            <a:off x="11020926" y="-8811"/>
            <a:ext cx="1127310" cy="680659"/>
          </a:xfrm>
          <a:prstGeom prst="rect">
            <a:avLst/>
          </a:prstGeom>
        </p:spPr>
      </p:pic>
    </p:spTree>
    <p:extLst>
      <p:ext uri="{BB962C8B-B14F-4D97-AF65-F5344CB8AC3E}">
        <p14:creationId xmlns:p14="http://schemas.microsoft.com/office/powerpoint/2010/main" val="35668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55E7-5D9E-1481-7EA0-C6AF9EE5198E}"/>
              </a:ext>
            </a:extLst>
          </p:cNvPr>
          <p:cNvSpPr>
            <a:spLocks noGrp="1"/>
          </p:cNvSpPr>
          <p:nvPr>
            <p:ph type="title"/>
          </p:nvPr>
        </p:nvSpPr>
        <p:spPr/>
        <p:txBody>
          <a:bodyPr/>
          <a:lstStyle/>
          <a:p>
            <a:r>
              <a:rPr lang="en-US" dirty="0"/>
              <a:t>DVCS Beam Spin Asymmetry From CLAS12 12 GeV Data</a:t>
            </a:r>
          </a:p>
        </p:txBody>
      </p:sp>
      <p:sp>
        <p:nvSpPr>
          <p:cNvPr id="4" name="Slide Number Placeholder 3">
            <a:extLst>
              <a:ext uri="{FF2B5EF4-FFF2-40B4-BE49-F238E27FC236}">
                <a16:creationId xmlns:a16="http://schemas.microsoft.com/office/drawing/2014/main" id="{4DE075B0-34FE-022B-D311-9E46F443A7A6}"/>
              </a:ext>
            </a:extLst>
          </p:cNvPr>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7" name="Picture 6">
            <a:extLst>
              <a:ext uri="{FF2B5EF4-FFF2-40B4-BE49-F238E27FC236}">
                <a16:creationId xmlns:a16="http://schemas.microsoft.com/office/drawing/2014/main" id="{4CEED5A9-A55B-2E0B-353B-F6FE66F49570}"/>
              </a:ext>
            </a:extLst>
          </p:cNvPr>
          <p:cNvPicPr>
            <a:picLocks noChangeAspect="1"/>
          </p:cNvPicPr>
          <p:nvPr/>
        </p:nvPicPr>
        <p:blipFill>
          <a:blip r:embed="rId2"/>
          <a:stretch>
            <a:fillRect/>
          </a:stretch>
        </p:blipFill>
        <p:spPr>
          <a:xfrm>
            <a:off x="1947314" y="917321"/>
            <a:ext cx="6973397" cy="5385329"/>
          </a:xfrm>
          <a:prstGeom prst="rect">
            <a:avLst/>
          </a:prstGeom>
        </p:spPr>
      </p:pic>
      <p:pic>
        <p:nvPicPr>
          <p:cNvPr id="5" name="Picture 4" descr="A diagram of a complex function&#10;&#10;Description automatically generated">
            <a:extLst>
              <a:ext uri="{FF2B5EF4-FFF2-40B4-BE49-F238E27FC236}">
                <a16:creationId xmlns:a16="http://schemas.microsoft.com/office/drawing/2014/main" id="{728ED5D2-D42D-EF69-669F-C2EF2D62658A}"/>
              </a:ext>
            </a:extLst>
          </p:cNvPr>
          <p:cNvPicPr>
            <a:picLocks noChangeAspect="1"/>
          </p:cNvPicPr>
          <p:nvPr/>
        </p:nvPicPr>
        <p:blipFill>
          <a:blip r:embed="rId3"/>
          <a:stretch>
            <a:fillRect/>
          </a:stretch>
        </p:blipFill>
        <p:spPr>
          <a:xfrm>
            <a:off x="8970290" y="2243470"/>
            <a:ext cx="2781646" cy="1573617"/>
          </a:xfrm>
          <a:prstGeom prst="rect">
            <a:avLst/>
          </a:prstGeom>
        </p:spPr>
      </p:pic>
      <p:sp>
        <p:nvSpPr>
          <p:cNvPr id="6" name="TextBox 5">
            <a:extLst>
              <a:ext uri="{FF2B5EF4-FFF2-40B4-BE49-F238E27FC236}">
                <a16:creationId xmlns:a16="http://schemas.microsoft.com/office/drawing/2014/main" id="{D585EFA4-9DFD-A78F-80E9-352CC395ABB4}"/>
              </a:ext>
            </a:extLst>
          </p:cNvPr>
          <p:cNvSpPr txBox="1"/>
          <p:nvPr/>
        </p:nvSpPr>
        <p:spPr>
          <a:xfrm>
            <a:off x="9335386" y="48059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6275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graph of a function&#10;&#10;Description automatically generated with medium confidence">
            <a:extLst>
              <a:ext uri="{FF2B5EF4-FFF2-40B4-BE49-F238E27FC236}">
                <a16:creationId xmlns:a16="http://schemas.microsoft.com/office/drawing/2014/main" id="{07D4C376-3F17-D168-0A83-E573B8A4AAEC}"/>
              </a:ext>
            </a:extLst>
          </p:cNvPr>
          <p:cNvPicPr>
            <a:picLocks noGrp="1" noChangeAspect="1"/>
          </p:cNvPicPr>
          <p:nvPr>
            <p:ph idx="1"/>
          </p:nvPr>
        </p:nvPicPr>
        <p:blipFill>
          <a:blip r:embed="rId2"/>
          <a:stretch>
            <a:fillRect/>
          </a:stretch>
        </p:blipFill>
        <p:spPr>
          <a:xfrm>
            <a:off x="529148" y="966788"/>
            <a:ext cx="11051155" cy="5381625"/>
          </a:xfrm>
        </p:spPr>
      </p:pic>
      <p:sp>
        <p:nvSpPr>
          <p:cNvPr id="4" name="Slide Number Placeholder 3">
            <a:extLst>
              <a:ext uri="{FF2B5EF4-FFF2-40B4-BE49-F238E27FC236}">
                <a16:creationId xmlns:a16="http://schemas.microsoft.com/office/drawing/2014/main" id="{5CBF5E0B-6E77-FFBB-FC96-43700F432B6A}"/>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7" name="Title 1">
            <a:extLst>
              <a:ext uri="{FF2B5EF4-FFF2-40B4-BE49-F238E27FC236}">
                <a16:creationId xmlns:a16="http://schemas.microsoft.com/office/drawing/2014/main" id="{EF58C8B6-3B09-E6E4-3F52-5A419D7C32FB}"/>
              </a:ext>
            </a:extLst>
          </p:cNvPr>
          <p:cNvSpPr>
            <a:spLocks noGrp="1"/>
          </p:cNvSpPr>
          <p:nvPr>
            <p:ph type="title"/>
          </p:nvPr>
        </p:nvSpPr>
        <p:spPr/>
        <p:txBody>
          <a:bodyPr/>
          <a:lstStyle/>
          <a:p>
            <a:r>
              <a:rPr lang="en-US" dirty="0"/>
              <a:t>Preliminary DVCS BSA from CLAS12 7.5 GeV Data</a:t>
            </a:r>
          </a:p>
        </p:txBody>
      </p:sp>
      <p:pic>
        <p:nvPicPr>
          <p:cNvPr id="2" name="Picture 1" descr="A diagram of a complex function&#10;&#10;Description automatically generated">
            <a:extLst>
              <a:ext uri="{FF2B5EF4-FFF2-40B4-BE49-F238E27FC236}">
                <a16:creationId xmlns:a16="http://schemas.microsoft.com/office/drawing/2014/main" id="{E5163D1E-C2FC-C034-728E-5465E3733364}"/>
              </a:ext>
            </a:extLst>
          </p:cNvPr>
          <p:cNvPicPr>
            <a:picLocks noChangeAspect="1"/>
          </p:cNvPicPr>
          <p:nvPr/>
        </p:nvPicPr>
        <p:blipFill>
          <a:blip r:embed="rId3"/>
          <a:stretch>
            <a:fillRect/>
          </a:stretch>
        </p:blipFill>
        <p:spPr>
          <a:xfrm>
            <a:off x="3948415" y="1386220"/>
            <a:ext cx="1687328" cy="954546"/>
          </a:xfrm>
          <a:prstGeom prst="rect">
            <a:avLst/>
          </a:prstGeom>
        </p:spPr>
      </p:pic>
    </p:spTree>
    <p:extLst>
      <p:ext uri="{BB962C8B-B14F-4D97-AF65-F5344CB8AC3E}">
        <p14:creationId xmlns:p14="http://schemas.microsoft.com/office/powerpoint/2010/main" val="245442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78F0-12A8-C61D-FB30-289DD571A448}"/>
              </a:ext>
            </a:extLst>
          </p:cNvPr>
          <p:cNvSpPr>
            <a:spLocks noGrp="1"/>
          </p:cNvSpPr>
          <p:nvPr>
            <p:ph type="title"/>
          </p:nvPr>
        </p:nvSpPr>
        <p:spPr/>
        <p:txBody>
          <a:bodyPr/>
          <a:lstStyle/>
          <a:p>
            <a:r>
              <a:rPr lang="en-US" dirty="0"/>
              <a:t>Preliminary DVCS BSA from CLAS12 Data 6.5 GeV Data</a:t>
            </a:r>
          </a:p>
        </p:txBody>
      </p:sp>
      <p:pic>
        <p:nvPicPr>
          <p:cNvPr id="6" name="Content Placeholder 5" descr="A graph of a graph of a function&#10;&#10;Description automatically generated with medium confidence">
            <a:extLst>
              <a:ext uri="{FF2B5EF4-FFF2-40B4-BE49-F238E27FC236}">
                <a16:creationId xmlns:a16="http://schemas.microsoft.com/office/drawing/2014/main" id="{EA1F242F-5865-710B-8EDF-C80CF6789F3B}"/>
              </a:ext>
            </a:extLst>
          </p:cNvPr>
          <p:cNvPicPr>
            <a:picLocks noGrp="1" noChangeAspect="1"/>
          </p:cNvPicPr>
          <p:nvPr>
            <p:ph idx="1"/>
          </p:nvPr>
        </p:nvPicPr>
        <p:blipFill>
          <a:blip r:embed="rId2"/>
          <a:stretch>
            <a:fillRect/>
          </a:stretch>
        </p:blipFill>
        <p:spPr>
          <a:xfrm>
            <a:off x="529148" y="966788"/>
            <a:ext cx="11051155" cy="5381625"/>
          </a:xfrm>
        </p:spPr>
      </p:pic>
      <p:sp>
        <p:nvSpPr>
          <p:cNvPr id="4" name="Slide Number Placeholder 3">
            <a:extLst>
              <a:ext uri="{FF2B5EF4-FFF2-40B4-BE49-F238E27FC236}">
                <a16:creationId xmlns:a16="http://schemas.microsoft.com/office/drawing/2014/main" id="{2D238EA7-9E15-B68C-C03F-CC737A6F0BDD}"/>
              </a:ext>
            </a:extLst>
          </p:cNvPr>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5" name="Picture 4" descr="A diagram of a complex function&#10;&#10;Description automatically generated">
            <a:extLst>
              <a:ext uri="{FF2B5EF4-FFF2-40B4-BE49-F238E27FC236}">
                <a16:creationId xmlns:a16="http://schemas.microsoft.com/office/drawing/2014/main" id="{3B6CDFAC-0B56-0503-AA41-501B8729661C}"/>
              </a:ext>
            </a:extLst>
          </p:cNvPr>
          <p:cNvPicPr>
            <a:picLocks noChangeAspect="1"/>
          </p:cNvPicPr>
          <p:nvPr/>
        </p:nvPicPr>
        <p:blipFill>
          <a:blip r:embed="rId3"/>
          <a:stretch>
            <a:fillRect/>
          </a:stretch>
        </p:blipFill>
        <p:spPr>
          <a:xfrm>
            <a:off x="3948415" y="1386220"/>
            <a:ext cx="1687328" cy="954546"/>
          </a:xfrm>
          <a:prstGeom prst="rect">
            <a:avLst/>
          </a:prstGeom>
        </p:spPr>
      </p:pic>
    </p:spTree>
    <p:extLst>
      <p:ext uri="{BB962C8B-B14F-4D97-AF65-F5344CB8AC3E}">
        <p14:creationId xmlns:p14="http://schemas.microsoft.com/office/powerpoint/2010/main" val="405877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3CDD-98E3-9141-ADDF-766517B26FA8}"/>
              </a:ext>
            </a:extLst>
          </p:cNvPr>
          <p:cNvSpPr>
            <a:spLocks noGrp="1"/>
          </p:cNvSpPr>
          <p:nvPr>
            <p:ph type="title"/>
          </p:nvPr>
        </p:nvSpPr>
        <p:spPr/>
        <p:txBody>
          <a:bodyPr/>
          <a:lstStyle/>
          <a:p>
            <a:r>
              <a:rPr lang="en-US" dirty="0"/>
              <a:t>From GFF </a:t>
            </a:r>
            <a:r>
              <a:rPr lang="en-US" i="1" dirty="0" err="1"/>
              <a:t>D</a:t>
            </a:r>
            <a:r>
              <a:rPr lang="en-US" baseline="-25000" dirty="0" err="1"/>
              <a:t>q</a:t>
            </a:r>
            <a:r>
              <a:rPr lang="en-US" dirty="0"/>
              <a:t>(</a:t>
            </a:r>
            <a:r>
              <a:rPr lang="en-US" i="1" dirty="0"/>
              <a:t>t</a:t>
            </a:r>
            <a:r>
              <a:rPr lang="en-US" dirty="0"/>
              <a:t>) to Distribution of Forces (pressure) </a:t>
            </a:r>
          </a:p>
        </p:txBody>
      </p:sp>
      <p:pic>
        <p:nvPicPr>
          <p:cNvPr id="6" name="Picture 5">
            <a:extLst>
              <a:ext uri="{FF2B5EF4-FFF2-40B4-BE49-F238E27FC236}">
                <a16:creationId xmlns:a16="http://schemas.microsoft.com/office/drawing/2014/main" id="{2AB75A3F-3BF0-7B48-8393-6896D5911CB0}"/>
              </a:ext>
            </a:extLst>
          </p:cNvPr>
          <p:cNvPicPr>
            <a:picLocks noChangeAspect="1"/>
          </p:cNvPicPr>
          <p:nvPr/>
        </p:nvPicPr>
        <p:blipFill>
          <a:blip r:embed="rId2"/>
          <a:stretch>
            <a:fillRect/>
          </a:stretch>
        </p:blipFill>
        <p:spPr>
          <a:xfrm>
            <a:off x="1981202" y="2113063"/>
            <a:ext cx="4003109" cy="3024474"/>
          </a:xfrm>
          <a:prstGeom prst="rect">
            <a:avLst/>
          </a:prstGeom>
        </p:spPr>
      </p:pic>
      <p:sp>
        <p:nvSpPr>
          <p:cNvPr id="7" name="TextBox 6">
            <a:extLst>
              <a:ext uri="{FF2B5EF4-FFF2-40B4-BE49-F238E27FC236}">
                <a16:creationId xmlns:a16="http://schemas.microsoft.com/office/drawing/2014/main" id="{1DE01968-73ED-7E4E-9281-2440D57E9362}"/>
              </a:ext>
            </a:extLst>
          </p:cNvPr>
          <p:cNvSpPr txBox="1"/>
          <p:nvPr/>
        </p:nvSpPr>
        <p:spPr>
          <a:xfrm>
            <a:off x="2022154" y="1148086"/>
            <a:ext cx="5038559" cy="369332"/>
          </a:xfrm>
          <a:prstGeom prst="rect">
            <a:avLst/>
          </a:prstGeom>
          <a:noFill/>
        </p:spPr>
        <p:txBody>
          <a:bodyPr wrap="none" rtlCol="0">
            <a:spAutoFit/>
          </a:bodyPr>
          <a:lstStyle/>
          <a:p>
            <a:pPr defTabSz="685800"/>
            <a:r>
              <a:rPr lang="en-US" dirty="0">
                <a:solidFill>
                  <a:prstClr val="black"/>
                </a:solidFill>
                <a:latin typeface="Calibri" panose="020F0502020204030204" pitchFamily="34" charset="0"/>
                <a:cs typeface="Calibri" panose="020F0502020204030204" pitchFamily="34" charset="0"/>
              </a:rPr>
              <a:t>Fitting the dispersion relation to</a:t>
            </a:r>
            <a:r>
              <a:rPr lang="en-US" dirty="0">
                <a:solidFill>
                  <a:prstClr val="black"/>
                </a:solidFill>
                <a:latin typeface="Garamond"/>
              </a:rPr>
              <a:t> </a:t>
            </a:r>
            <a:r>
              <a:rPr lang="en-US" dirty="0" err="1">
                <a:solidFill>
                  <a:prstClr val="black"/>
                </a:solidFill>
                <a:latin typeface="Cambria" panose="02040503050406030204" pitchFamily="18" charset="0"/>
              </a:rPr>
              <a:t>Im</a:t>
            </a:r>
            <a:r>
              <a:rPr lang="en-US" dirty="0" err="1">
                <a:solidFill>
                  <a:prstClr val="black"/>
                </a:solidFill>
                <a:latin typeface="Lucida Handwriting" panose="03010101010101010101" pitchFamily="66" charset="77"/>
              </a:rPr>
              <a:t>H</a:t>
            </a:r>
            <a:r>
              <a:rPr lang="en-US" dirty="0">
                <a:solidFill>
                  <a:prstClr val="black"/>
                </a:solidFill>
                <a:latin typeface="Garamond"/>
              </a:rPr>
              <a:t>(</a:t>
            </a:r>
            <a:r>
              <a:rPr lang="en-US" dirty="0" err="1">
                <a:solidFill>
                  <a:prstClr val="black"/>
                </a:solidFill>
                <a:latin typeface="Symbol" pitchFamily="2" charset="2"/>
              </a:rPr>
              <a:t>x</a:t>
            </a:r>
            <a:r>
              <a:rPr lang="en-US" dirty="0" err="1">
                <a:solidFill>
                  <a:prstClr val="black"/>
                </a:solidFill>
                <a:latin typeface="Garamond"/>
              </a:rPr>
              <a:t>,</a:t>
            </a:r>
            <a:r>
              <a:rPr lang="en-US" dirty="0" err="1">
                <a:solidFill>
                  <a:prstClr val="black"/>
                </a:solidFill>
                <a:latin typeface="Calibri" panose="020F0502020204030204" pitchFamily="34" charset="0"/>
                <a:cs typeface="Calibri" panose="020F0502020204030204" pitchFamily="34" charset="0"/>
              </a:rPr>
              <a:t>t</a:t>
            </a:r>
            <a:r>
              <a:rPr lang="en-US" dirty="0">
                <a:solidFill>
                  <a:prstClr val="black"/>
                </a:solidFill>
                <a:latin typeface="Calibri" panose="020F0502020204030204" pitchFamily="34" charset="0"/>
                <a:cs typeface="Calibri" panose="020F0502020204030204" pitchFamily="34" charset="0"/>
              </a:rPr>
              <a:t>),</a:t>
            </a:r>
            <a:r>
              <a:rPr lang="en-US" dirty="0">
                <a:solidFill>
                  <a:prstClr val="black"/>
                </a:solidFill>
                <a:latin typeface="Garamond"/>
              </a:rPr>
              <a:t> </a:t>
            </a:r>
            <a:r>
              <a:rPr lang="en-US" dirty="0" err="1">
                <a:solidFill>
                  <a:prstClr val="black"/>
                </a:solidFill>
                <a:latin typeface="Cambria" panose="02040503050406030204" pitchFamily="18" charset="0"/>
                <a:cs typeface="Calibri" panose="020F0502020204030204" pitchFamily="34" charset="0"/>
              </a:rPr>
              <a:t>Re</a:t>
            </a:r>
            <a:r>
              <a:rPr lang="en-US" dirty="0" err="1">
                <a:solidFill>
                  <a:prstClr val="black"/>
                </a:solidFill>
                <a:latin typeface="Lucida Handwriting" panose="03010101010101010101" pitchFamily="66" charset="77"/>
              </a:rPr>
              <a:t>H</a:t>
            </a:r>
            <a:r>
              <a:rPr lang="en-US" dirty="0">
                <a:solidFill>
                  <a:prstClr val="black"/>
                </a:solidFill>
                <a:latin typeface="Garamond"/>
              </a:rPr>
              <a:t>(</a:t>
            </a:r>
            <a:r>
              <a:rPr lang="en-US" dirty="0" err="1">
                <a:solidFill>
                  <a:prstClr val="black"/>
                </a:solidFill>
                <a:latin typeface="Symbol" pitchFamily="2" charset="2"/>
              </a:rPr>
              <a:t>x</a:t>
            </a:r>
            <a:r>
              <a:rPr lang="en-US" dirty="0" err="1">
                <a:solidFill>
                  <a:prstClr val="black"/>
                </a:solidFill>
                <a:latin typeface="Garamond"/>
              </a:rPr>
              <a:t>,</a:t>
            </a:r>
            <a:r>
              <a:rPr lang="en-US" dirty="0" err="1">
                <a:solidFill>
                  <a:prstClr val="black"/>
                </a:solidFill>
                <a:latin typeface="Calibri" panose="020F0502020204030204" pitchFamily="34" charset="0"/>
                <a:cs typeface="Calibri" panose="020F0502020204030204" pitchFamily="34" charset="0"/>
              </a:rPr>
              <a:t>t</a:t>
            </a:r>
            <a:r>
              <a:rPr lang="en-US" dirty="0">
                <a:solidFill>
                  <a:prstClr val="black"/>
                </a:solidFill>
                <a:latin typeface="Calibri" panose="020F0502020204030204" pitchFamily="34" charset="0"/>
                <a:cs typeface="Calibri" panose="020F0502020204030204" pitchFamily="34" charset="0"/>
              </a:rPr>
              <a:t>)</a:t>
            </a:r>
            <a:endParaRPr lang="en-US" dirty="0">
              <a:solidFill>
                <a:prstClr val="black"/>
              </a:solidFill>
              <a:latin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688A086F-8F16-4C4E-A248-057CD80DFED7}"/>
              </a:ext>
            </a:extLst>
          </p:cNvPr>
          <p:cNvPicPr>
            <a:picLocks noChangeAspect="1"/>
          </p:cNvPicPr>
          <p:nvPr/>
        </p:nvPicPr>
        <p:blipFill>
          <a:blip r:embed="rId3"/>
          <a:stretch>
            <a:fillRect/>
          </a:stretch>
        </p:blipFill>
        <p:spPr>
          <a:xfrm>
            <a:off x="6356960" y="2144855"/>
            <a:ext cx="3853841" cy="2942102"/>
          </a:xfrm>
          <a:prstGeom prst="rect">
            <a:avLst/>
          </a:prstGeom>
        </p:spPr>
      </p:pic>
      <p:sp>
        <p:nvSpPr>
          <p:cNvPr id="13" name="Rectangle 12">
            <a:extLst>
              <a:ext uri="{FF2B5EF4-FFF2-40B4-BE49-F238E27FC236}">
                <a16:creationId xmlns:a16="http://schemas.microsoft.com/office/drawing/2014/main" id="{7F9A573D-6828-B14B-B1B6-C6F45B3E25A4}"/>
              </a:ext>
            </a:extLst>
          </p:cNvPr>
          <p:cNvSpPr/>
          <p:nvPr/>
        </p:nvSpPr>
        <p:spPr>
          <a:xfrm>
            <a:off x="6356960" y="2386973"/>
            <a:ext cx="183209" cy="873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aramond"/>
            </a:endParaRPr>
          </a:p>
        </p:txBody>
      </p:sp>
      <p:sp>
        <p:nvSpPr>
          <p:cNvPr id="11" name="TextBox 10">
            <a:extLst>
              <a:ext uri="{FF2B5EF4-FFF2-40B4-BE49-F238E27FC236}">
                <a16:creationId xmlns:a16="http://schemas.microsoft.com/office/drawing/2014/main" id="{71981ED9-2A73-684B-97B3-D9F1A119A825}"/>
              </a:ext>
            </a:extLst>
          </p:cNvPr>
          <p:cNvSpPr txBox="1"/>
          <p:nvPr/>
        </p:nvSpPr>
        <p:spPr>
          <a:xfrm>
            <a:off x="6370313" y="2570107"/>
            <a:ext cx="341760" cy="213585"/>
          </a:xfrm>
          <a:prstGeom prst="rect">
            <a:avLst/>
          </a:prstGeom>
          <a:noFill/>
        </p:spPr>
        <p:txBody>
          <a:bodyPr wrap="square" rtlCol="0">
            <a:spAutoFit/>
          </a:bodyPr>
          <a:lstStyle/>
          <a:p>
            <a:pPr defTabSz="685800"/>
            <a:r>
              <a:rPr lang="en-US" sz="788" dirty="0">
                <a:solidFill>
                  <a:prstClr val="black"/>
                </a:solidFill>
                <a:latin typeface="Calibri" panose="020F0502020204030204" pitchFamily="34" charset="0"/>
                <a:cs typeface="Calibri" panose="020F0502020204030204" pitchFamily="34" charset="0"/>
              </a:rPr>
              <a:t>10</a:t>
            </a:r>
            <a:r>
              <a:rPr lang="en-US" sz="788" baseline="30000" dirty="0">
                <a:solidFill>
                  <a:prstClr val="black"/>
                </a:solidFill>
                <a:latin typeface="Calibri" panose="020F0502020204030204" pitchFamily="34" charset="0"/>
                <a:cs typeface="Calibri" panose="020F0502020204030204" pitchFamily="34" charset="0"/>
              </a:rPr>
              <a:t>-3</a:t>
            </a:r>
          </a:p>
        </p:txBody>
      </p:sp>
      <p:pic>
        <p:nvPicPr>
          <p:cNvPr id="12" name="Picture 11">
            <a:extLst>
              <a:ext uri="{FF2B5EF4-FFF2-40B4-BE49-F238E27FC236}">
                <a16:creationId xmlns:a16="http://schemas.microsoft.com/office/drawing/2014/main" id="{0F603EB1-1E47-C445-A810-A7EA2D51207D}"/>
              </a:ext>
            </a:extLst>
          </p:cNvPr>
          <p:cNvPicPr>
            <a:picLocks noChangeAspect="1"/>
          </p:cNvPicPr>
          <p:nvPr/>
        </p:nvPicPr>
        <p:blipFill>
          <a:blip r:embed="rId4"/>
          <a:stretch>
            <a:fillRect/>
          </a:stretch>
        </p:blipFill>
        <p:spPr>
          <a:xfrm>
            <a:off x="6337368" y="2806446"/>
            <a:ext cx="247650" cy="866775"/>
          </a:xfrm>
          <a:prstGeom prst="rect">
            <a:avLst/>
          </a:prstGeom>
        </p:spPr>
      </p:pic>
      <p:cxnSp>
        <p:nvCxnSpPr>
          <p:cNvPr id="25" name="Straight Connector 24">
            <a:extLst>
              <a:ext uri="{FF2B5EF4-FFF2-40B4-BE49-F238E27FC236}">
                <a16:creationId xmlns:a16="http://schemas.microsoft.com/office/drawing/2014/main" id="{4B7B8D54-5F8F-9643-BA52-C81E68F715D7}"/>
              </a:ext>
            </a:extLst>
          </p:cNvPr>
          <p:cNvCxnSpPr>
            <a:cxnSpLocks/>
          </p:cNvCxnSpPr>
          <p:nvPr/>
        </p:nvCxnSpPr>
        <p:spPr>
          <a:xfrm>
            <a:off x="3007292" y="2454320"/>
            <a:ext cx="0" cy="221710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FA85A7-1F01-8344-8544-0DE8EF90E21F}"/>
              </a:ext>
            </a:extLst>
          </p:cNvPr>
          <p:cNvSpPr txBox="1"/>
          <p:nvPr/>
        </p:nvSpPr>
        <p:spPr>
          <a:xfrm rot="16200000">
            <a:off x="2748248" y="4229378"/>
            <a:ext cx="518091" cy="253916"/>
          </a:xfrm>
          <a:prstGeom prst="rect">
            <a:avLst/>
          </a:prstGeom>
          <a:solidFill>
            <a:schemeClr val="bg1"/>
          </a:solidFill>
          <a:ln w="3175">
            <a:solidFill>
              <a:schemeClr val="tx1"/>
            </a:solidFill>
          </a:ln>
        </p:spPr>
        <p:txBody>
          <a:bodyPr wrap="square" rtlCol="0">
            <a:spAutoFit/>
          </a:bodyPr>
          <a:lstStyle/>
          <a:p>
            <a:pPr defTabSz="685800"/>
            <a:r>
              <a:rPr lang="en-US" sz="1050" b="1" dirty="0">
                <a:solidFill>
                  <a:prstClr val="black"/>
                </a:solidFill>
                <a:latin typeface="Calibri" panose="020F0502020204030204" pitchFamily="34" charset="0"/>
                <a:cs typeface="Calibri" panose="020F0502020204030204" pitchFamily="34" charset="0"/>
                <a:sym typeface="Wingdings" pitchFamily="2" charset="2"/>
              </a:rPr>
              <a:t>6 GeV</a:t>
            </a:r>
            <a:endParaRPr lang="en-US" sz="1050" b="1" dirty="0">
              <a:solidFill>
                <a:prstClr val="black"/>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EB1A6470-7229-A446-AB33-11C2F50EABF1}"/>
              </a:ext>
            </a:extLst>
          </p:cNvPr>
          <p:cNvCxnSpPr>
            <a:cxnSpLocks/>
          </p:cNvCxnSpPr>
          <p:nvPr/>
        </p:nvCxnSpPr>
        <p:spPr>
          <a:xfrm flipH="1">
            <a:off x="3663950" y="2454319"/>
            <a:ext cx="6263" cy="2312618"/>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8893E6-664D-7748-95DE-C087CC914BF6}"/>
              </a:ext>
            </a:extLst>
          </p:cNvPr>
          <p:cNvSpPr txBox="1"/>
          <p:nvPr/>
        </p:nvSpPr>
        <p:spPr>
          <a:xfrm rot="16200000">
            <a:off x="3324606" y="4115078"/>
            <a:ext cx="691215" cy="253916"/>
          </a:xfrm>
          <a:prstGeom prst="rect">
            <a:avLst/>
          </a:prstGeom>
          <a:solidFill>
            <a:schemeClr val="bg1"/>
          </a:solidFill>
          <a:ln>
            <a:solidFill>
              <a:schemeClr val="tx1"/>
            </a:solidFill>
          </a:ln>
        </p:spPr>
        <p:txBody>
          <a:bodyPr wrap="square" rtlCol="0">
            <a:spAutoFit/>
          </a:bodyPr>
          <a:lstStyle/>
          <a:p>
            <a:pPr defTabSz="685800"/>
            <a:r>
              <a:rPr lang="en-US" sz="1050" b="1" dirty="0">
                <a:solidFill>
                  <a:prstClr val="black"/>
                </a:solidFill>
                <a:latin typeface="Calibri" panose="020F0502020204030204" pitchFamily="34" charset="0"/>
                <a:cs typeface="Calibri" panose="020F0502020204030204" pitchFamily="34" charset="0"/>
                <a:sym typeface="Wingdings" pitchFamily="2" charset="2"/>
              </a:rPr>
              <a:t>10.6 GeV</a:t>
            </a:r>
            <a:endParaRPr lang="en-US" sz="1050" b="1" dirty="0">
              <a:solidFill>
                <a:prstClr val="black"/>
              </a:solidFill>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1CF115B1-7244-C845-94A4-895396C74ADE}"/>
              </a:ext>
            </a:extLst>
          </p:cNvPr>
          <p:cNvCxnSpPr>
            <a:cxnSpLocks/>
          </p:cNvCxnSpPr>
          <p:nvPr/>
        </p:nvCxnSpPr>
        <p:spPr>
          <a:xfrm flipH="1">
            <a:off x="4843265" y="2570106"/>
            <a:ext cx="6263" cy="2311131"/>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49E8040-6541-6C4D-A148-05D2BF559477}"/>
              </a:ext>
            </a:extLst>
          </p:cNvPr>
          <p:cNvSpPr txBox="1"/>
          <p:nvPr/>
        </p:nvSpPr>
        <p:spPr>
          <a:xfrm rot="16200000">
            <a:off x="4566902" y="3853598"/>
            <a:ext cx="587020" cy="253916"/>
          </a:xfrm>
          <a:prstGeom prst="rect">
            <a:avLst/>
          </a:prstGeom>
          <a:solidFill>
            <a:schemeClr val="bg1"/>
          </a:solidFill>
          <a:ln>
            <a:solidFill>
              <a:schemeClr val="tx1"/>
            </a:solidFill>
          </a:ln>
        </p:spPr>
        <p:txBody>
          <a:bodyPr wrap="square" rtlCol="0">
            <a:spAutoFit/>
          </a:bodyPr>
          <a:lstStyle/>
          <a:p>
            <a:pPr defTabSz="685800"/>
            <a:r>
              <a:rPr lang="en-US" sz="1050" b="1" dirty="0">
                <a:solidFill>
                  <a:prstClr val="black"/>
                </a:solidFill>
                <a:latin typeface="Calibri" panose="020F0502020204030204" pitchFamily="34" charset="0"/>
                <a:cs typeface="Calibri" panose="020F0502020204030204" pitchFamily="34" charset="0"/>
                <a:sym typeface="Wingdings" pitchFamily="2" charset="2"/>
              </a:rPr>
              <a:t>24 GeV</a:t>
            </a:r>
            <a:endParaRPr lang="en-US" sz="1050" b="1" dirty="0">
              <a:solidFill>
                <a:prstClr val="black"/>
              </a:solidFill>
              <a:latin typeface="Calibri" panose="020F0502020204030204" pitchFamily="34" charset="0"/>
              <a:cs typeface="Calibri" panose="020F0502020204030204" pitchFamily="34" charset="0"/>
            </a:endParaRPr>
          </a:p>
        </p:txBody>
      </p:sp>
      <p:sp>
        <p:nvSpPr>
          <p:cNvPr id="31" name="Curved Right Arrow 30">
            <a:extLst>
              <a:ext uri="{FF2B5EF4-FFF2-40B4-BE49-F238E27FC236}">
                <a16:creationId xmlns:a16="http://schemas.microsoft.com/office/drawing/2014/main" id="{8405992A-E7D0-C849-8AD8-C0D357277EE4}"/>
              </a:ext>
            </a:extLst>
          </p:cNvPr>
          <p:cNvSpPr/>
          <p:nvPr/>
        </p:nvSpPr>
        <p:spPr>
          <a:xfrm rot="16200000">
            <a:off x="5935773" y="2132357"/>
            <a:ext cx="276999" cy="178534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Garamond"/>
            </a:endParaRPr>
          </a:p>
        </p:txBody>
      </p:sp>
      <p:sp>
        <p:nvSpPr>
          <p:cNvPr id="32" name="TextBox 31">
            <a:extLst>
              <a:ext uri="{FF2B5EF4-FFF2-40B4-BE49-F238E27FC236}">
                <a16:creationId xmlns:a16="http://schemas.microsoft.com/office/drawing/2014/main" id="{7D03177F-8A7F-F14B-9A98-521EB4B96456}"/>
              </a:ext>
            </a:extLst>
          </p:cNvPr>
          <p:cNvSpPr txBox="1"/>
          <p:nvPr/>
        </p:nvSpPr>
        <p:spPr>
          <a:xfrm>
            <a:off x="3769283" y="3026218"/>
            <a:ext cx="1002197" cy="323165"/>
          </a:xfrm>
          <a:prstGeom prst="rect">
            <a:avLst/>
          </a:prstGeom>
          <a:solidFill>
            <a:schemeClr val="bg1"/>
          </a:solidFill>
        </p:spPr>
        <p:txBody>
          <a:bodyPr wrap="square" rtlCol="0">
            <a:spAutoFit/>
          </a:bodyPr>
          <a:lstStyle/>
          <a:p>
            <a:pPr defTabSz="685800"/>
            <a:r>
              <a:rPr lang="en-US" sz="1500" dirty="0">
                <a:solidFill>
                  <a:prstClr val="black"/>
                </a:solidFill>
                <a:latin typeface="Calibri" panose="020F0502020204030204" pitchFamily="34" charset="0"/>
                <a:cs typeface="Calibri" panose="020F0502020204030204" pitchFamily="34" charset="0"/>
              </a:rPr>
              <a:t>-</a:t>
            </a:r>
            <a:r>
              <a:rPr lang="en-US" sz="1500" i="1" dirty="0">
                <a:solidFill>
                  <a:prstClr val="black"/>
                </a:solidFill>
                <a:latin typeface="Calibri" panose="020F0502020204030204" pitchFamily="34" charset="0"/>
                <a:cs typeface="Calibri" panose="020F0502020204030204" pitchFamily="34" charset="0"/>
              </a:rPr>
              <a:t>t</a:t>
            </a:r>
            <a:r>
              <a:rPr lang="en-US" sz="1500" dirty="0">
                <a:solidFill>
                  <a:prstClr val="black"/>
                </a:solidFill>
                <a:latin typeface="Calibri" panose="020F0502020204030204" pitchFamily="34" charset="0"/>
                <a:cs typeface="Calibri" panose="020F0502020204030204" pitchFamily="34" charset="0"/>
              </a:rPr>
              <a:t>/</a:t>
            </a:r>
            <a:r>
              <a:rPr lang="en-US" sz="1500" i="1" dirty="0">
                <a:solidFill>
                  <a:prstClr val="black"/>
                </a:solidFill>
                <a:latin typeface="Calibri" panose="020F0502020204030204" pitchFamily="34" charset="0"/>
                <a:cs typeface="Calibri" panose="020F0502020204030204" pitchFamily="34" charset="0"/>
              </a:rPr>
              <a:t>Q</a:t>
            </a:r>
            <a:r>
              <a:rPr lang="en-US" sz="1500" baseline="30000" dirty="0">
                <a:solidFill>
                  <a:prstClr val="black"/>
                </a:solidFill>
                <a:latin typeface="Calibri" panose="020F0502020204030204" pitchFamily="34" charset="0"/>
                <a:cs typeface="Calibri" panose="020F0502020204030204" pitchFamily="34" charset="0"/>
              </a:rPr>
              <a:t>2</a:t>
            </a:r>
            <a:r>
              <a:rPr lang="en-US" sz="1500" dirty="0">
                <a:solidFill>
                  <a:prstClr val="black"/>
                </a:solidFill>
                <a:latin typeface="Calibri" panose="020F0502020204030204" pitchFamily="34" charset="0"/>
                <a:cs typeface="Calibri" panose="020F0502020204030204" pitchFamily="34" charset="0"/>
              </a:rPr>
              <a:t> </a:t>
            </a:r>
            <a:r>
              <a:rPr lang="en-US" sz="1500" i="1" dirty="0">
                <a:solidFill>
                  <a:prstClr val="black"/>
                </a:solidFill>
                <a:latin typeface="Calibri" panose="020F0502020204030204" pitchFamily="34" charset="0"/>
                <a:cs typeface="Calibri" panose="020F0502020204030204" pitchFamily="34" charset="0"/>
              </a:rPr>
              <a:t>&lt; 0.2</a:t>
            </a:r>
          </a:p>
        </p:txBody>
      </p:sp>
      <p:sp>
        <p:nvSpPr>
          <p:cNvPr id="33" name="TextBox 32">
            <a:extLst>
              <a:ext uri="{FF2B5EF4-FFF2-40B4-BE49-F238E27FC236}">
                <a16:creationId xmlns:a16="http://schemas.microsoft.com/office/drawing/2014/main" id="{3F3CC06F-847E-274C-ABB8-AACF025F7336}"/>
              </a:ext>
            </a:extLst>
          </p:cNvPr>
          <p:cNvSpPr txBox="1"/>
          <p:nvPr/>
        </p:nvSpPr>
        <p:spPr>
          <a:xfrm>
            <a:off x="2427768" y="5432467"/>
            <a:ext cx="7325833" cy="338554"/>
          </a:xfrm>
          <a:prstGeom prst="rect">
            <a:avLst/>
          </a:prstGeom>
          <a:solidFill>
            <a:schemeClr val="accent4">
              <a:lumMod val="40000"/>
              <a:lumOff val="60000"/>
            </a:schemeClr>
          </a:solidFill>
          <a:ln>
            <a:solidFill>
              <a:schemeClr val="tx1"/>
            </a:solidFill>
          </a:ln>
        </p:spPr>
        <p:txBody>
          <a:bodyPr wrap="square" rtlCol="0">
            <a:spAutoFit/>
          </a:bodyPr>
          <a:lstStyle/>
          <a:p>
            <a:pPr defTabSz="685800"/>
            <a:r>
              <a:rPr lang="en-US" sz="1600" dirty="0">
                <a:solidFill>
                  <a:prstClr val="black"/>
                </a:solidFill>
                <a:latin typeface="Calibri" panose="020F0502020204030204" pitchFamily="34" charset="0"/>
                <a:cs typeface="Calibri" panose="020F0502020204030204" pitchFamily="34" charset="0"/>
              </a:rPr>
              <a:t>22 GeV required to cover sufficient range in t for extraction of mechanical properties.</a:t>
            </a:r>
          </a:p>
        </p:txBody>
      </p:sp>
      <p:sp>
        <p:nvSpPr>
          <p:cNvPr id="34" name="TextBox 33">
            <a:extLst>
              <a:ext uri="{FF2B5EF4-FFF2-40B4-BE49-F238E27FC236}">
                <a16:creationId xmlns:a16="http://schemas.microsoft.com/office/drawing/2014/main" id="{6774EC0D-E4BF-A34A-AE14-4DA4BB0769EA}"/>
              </a:ext>
            </a:extLst>
          </p:cNvPr>
          <p:cNvSpPr txBox="1"/>
          <p:nvPr/>
        </p:nvSpPr>
        <p:spPr>
          <a:xfrm>
            <a:off x="5533891" y="2345656"/>
            <a:ext cx="876568" cy="715581"/>
          </a:xfrm>
          <a:prstGeom prst="rect">
            <a:avLst/>
          </a:prstGeom>
          <a:solidFill>
            <a:schemeClr val="bg1"/>
          </a:solidFill>
          <a:ln>
            <a:solidFill>
              <a:schemeClr val="tx1"/>
            </a:solidFill>
          </a:ln>
        </p:spPr>
        <p:txBody>
          <a:bodyPr wrap="square" rtlCol="0">
            <a:spAutoFit/>
          </a:bodyPr>
          <a:lstStyle/>
          <a:p>
            <a:pPr algn="ctr" defTabSz="685800"/>
            <a:r>
              <a:rPr lang="en-US" sz="1350" b="1" dirty="0">
                <a:solidFill>
                  <a:prstClr val="black"/>
                </a:solidFill>
                <a:latin typeface="Calibri" panose="020F0502020204030204" pitchFamily="34" charset="0"/>
                <a:cs typeface="Calibri" panose="020F0502020204030204" pitchFamily="34" charset="0"/>
              </a:rPr>
              <a:t>Fourier </a:t>
            </a:r>
          </a:p>
          <a:p>
            <a:pPr algn="ctr" defTabSz="685800"/>
            <a:r>
              <a:rPr lang="en-US" sz="1350" b="1" dirty="0">
                <a:solidFill>
                  <a:prstClr val="black"/>
                </a:solidFill>
                <a:latin typeface="Calibri" panose="020F0502020204030204" pitchFamily="34" charset="0"/>
                <a:cs typeface="Calibri" panose="020F0502020204030204" pitchFamily="34" charset="0"/>
              </a:rPr>
              <a:t>transform</a:t>
            </a:r>
          </a:p>
        </p:txBody>
      </p:sp>
    </p:spTree>
    <p:extLst>
      <p:ext uri="{BB962C8B-B14F-4D97-AF65-F5344CB8AC3E}">
        <p14:creationId xmlns:p14="http://schemas.microsoft.com/office/powerpoint/2010/main" val="3944082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C8BF62FB-E2D1-E157-2334-36185237E1AB}"/>
              </a:ext>
            </a:extLst>
          </p:cNvPr>
          <p:cNvSpPr txBox="1"/>
          <p:nvPr/>
        </p:nvSpPr>
        <p:spPr>
          <a:xfrm>
            <a:off x="322043" y="101787"/>
            <a:ext cx="11290270" cy="492443"/>
          </a:xfrm>
          <a:prstGeom prst="rect">
            <a:avLst/>
          </a:prstGeom>
          <a:noFill/>
        </p:spPr>
        <p:txBody>
          <a:bodyPr wrap="none" rtlCol="0">
            <a:spAutoFit/>
          </a:bodyPr>
          <a:lstStyle/>
          <a:p>
            <a:r>
              <a:rPr lang="en-US" sz="2600" b="1" dirty="0">
                <a:latin typeface="Arial" panose="020B0604020202020204" pitchFamily="34" charset="0"/>
                <a:cs typeface="Arial" panose="020B0604020202020204" pitchFamily="34" charset="0"/>
              </a:rPr>
              <a:t>Citations of theory papers on gravitational proton FF, and </a:t>
            </a:r>
            <a:r>
              <a:rPr lang="en-US" sz="2600" b="1" dirty="0">
                <a:solidFill>
                  <a:srgbClr val="00B050"/>
                </a:solidFill>
                <a:latin typeface="Arial" panose="020B0604020202020204" pitchFamily="34" charset="0"/>
                <a:cs typeface="Arial" panose="020B0604020202020204" pitchFamily="34" charset="0"/>
              </a:rPr>
              <a:t>BEG </a:t>
            </a:r>
            <a:r>
              <a:rPr lang="en-US" sz="2600" b="1" dirty="0">
                <a:latin typeface="Arial" panose="020B0604020202020204" pitchFamily="34" charset="0"/>
                <a:cs typeface="Arial" panose="020B0604020202020204" pitchFamily="34" charset="0"/>
              </a:rPr>
              <a:t>results</a:t>
            </a:r>
          </a:p>
        </p:txBody>
      </p:sp>
      <p:pic>
        <p:nvPicPr>
          <p:cNvPr id="9" name="Picture 8" descr="A screenshot of a graph&#10;&#10;Description automatically generated">
            <a:extLst>
              <a:ext uri="{FF2B5EF4-FFF2-40B4-BE49-F238E27FC236}">
                <a16:creationId xmlns:a16="http://schemas.microsoft.com/office/drawing/2014/main" id="{4327ED2C-A561-23E9-99D4-9D6FBC6ECC91}"/>
              </a:ext>
            </a:extLst>
          </p:cNvPr>
          <p:cNvPicPr>
            <a:picLocks noChangeAspect="1"/>
          </p:cNvPicPr>
          <p:nvPr/>
        </p:nvPicPr>
        <p:blipFill>
          <a:blip r:embed="rId2"/>
          <a:srcRect t="3477"/>
          <a:stretch/>
        </p:blipFill>
        <p:spPr>
          <a:xfrm>
            <a:off x="983673" y="827573"/>
            <a:ext cx="10432690" cy="5532397"/>
          </a:xfrm>
          <a:prstGeom prst="rect">
            <a:avLst/>
          </a:prstGeom>
        </p:spPr>
      </p:pic>
    </p:spTree>
    <p:extLst>
      <p:ext uri="{BB962C8B-B14F-4D97-AF65-F5344CB8AC3E}">
        <p14:creationId xmlns:p14="http://schemas.microsoft.com/office/powerpoint/2010/main" val="1800452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16C1-A7F9-152E-86C7-BA79D7A8B63E}"/>
              </a:ext>
            </a:extLst>
          </p:cNvPr>
          <p:cNvSpPr>
            <a:spLocks noGrp="1"/>
          </p:cNvSpPr>
          <p:nvPr>
            <p:ph type="title"/>
          </p:nvPr>
        </p:nvSpPr>
        <p:spPr/>
        <p:txBody>
          <a:bodyPr/>
          <a:lstStyle/>
          <a:p>
            <a:r>
              <a:rPr lang="en-US" dirty="0"/>
              <a:t>NSAC LRP 2023</a:t>
            </a:r>
          </a:p>
        </p:txBody>
      </p:sp>
      <p:sp>
        <p:nvSpPr>
          <p:cNvPr id="3" name="Content Placeholder 2">
            <a:extLst>
              <a:ext uri="{FF2B5EF4-FFF2-40B4-BE49-F238E27FC236}">
                <a16:creationId xmlns:a16="http://schemas.microsoft.com/office/drawing/2014/main" id="{39ABF90A-C9AD-1DA6-8183-111CFCC25C4A}"/>
              </a:ext>
            </a:extLst>
          </p:cNvPr>
          <p:cNvSpPr>
            <a:spLocks noGrp="1"/>
          </p:cNvSpPr>
          <p:nvPr>
            <p:ph idx="1"/>
          </p:nvPr>
        </p:nvSpPr>
        <p:spPr>
          <a:xfrm>
            <a:off x="119742" y="4319602"/>
            <a:ext cx="3113314" cy="1275655"/>
          </a:xfrm>
        </p:spPr>
        <p:txBody>
          <a:bodyPr>
            <a:normAutofit lnSpcReduction="10000"/>
          </a:bodyPr>
          <a:lstStyle/>
          <a:p>
            <a:pPr marL="0" indent="0">
              <a:buNone/>
            </a:pPr>
            <a:r>
              <a:rPr kumimoji="0" lang="en-US" altLang="en-US" sz="1200" b="0" i="1" u="none" strike="noStrike" cap="none" normalizeH="0" baseline="0" dirty="0">
                <a:ln>
                  <a:noFill/>
                </a:ln>
                <a:solidFill>
                  <a:srgbClr val="006093"/>
                </a:solidFill>
                <a:effectLst/>
                <a:latin typeface="Calibri" panose="020F0502020204030204" pitchFamily="34" charset="0"/>
                <a:cs typeface="Calibri" panose="020F0502020204030204" pitchFamily="34" charset="0"/>
              </a:rPr>
              <a:t>Figure 1: Pressure distribution in the proton weighted as r2 p(r). The peak pressure at r = 0 corresponds to 1035 Pascal. The green shaded bands represent uncertainties if only initial world data (dark) or more recent high statistics data (light) are included. The red band represent projections of future experiments [S10].</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3073" name="Picture 1" descr="page22image14027824">
            <a:extLst>
              <a:ext uri="{FF2B5EF4-FFF2-40B4-BE49-F238E27FC236}">
                <a16:creationId xmlns:a16="http://schemas.microsoft.com/office/drawing/2014/main" id="{ADBF19CE-94D1-B9A0-0D9D-E9BE3D6F8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42" y="1404257"/>
            <a:ext cx="29845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CCC1E5-7A5F-81E6-1A15-55177F1AFE81}"/>
              </a:ext>
            </a:extLst>
          </p:cNvPr>
          <p:cNvPicPr>
            <a:picLocks noChangeAspect="1"/>
          </p:cNvPicPr>
          <p:nvPr/>
        </p:nvPicPr>
        <p:blipFill>
          <a:blip r:embed="rId4"/>
          <a:stretch>
            <a:fillRect/>
          </a:stretch>
        </p:blipFill>
        <p:spPr>
          <a:xfrm>
            <a:off x="3191328" y="1524001"/>
            <a:ext cx="3117715" cy="3646714"/>
          </a:xfrm>
          <a:prstGeom prst="rect">
            <a:avLst/>
          </a:prstGeom>
        </p:spPr>
      </p:pic>
      <p:pic>
        <p:nvPicPr>
          <p:cNvPr id="7" name="Picture 6">
            <a:extLst>
              <a:ext uri="{FF2B5EF4-FFF2-40B4-BE49-F238E27FC236}">
                <a16:creationId xmlns:a16="http://schemas.microsoft.com/office/drawing/2014/main" id="{9B2239CA-2185-EE38-BB4D-1D62B665D078}"/>
              </a:ext>
            </a:extLst>
          </p:cNvPr>
          <p:cNvPicPr>
            <a:picLocks noChangeAspect="1"/>
          </p:cNvPicPr>
          <p:nvPr/>
        </p:nvPicPr>
        <p:blipFill>
          <a:blip r:embed="rId5"/>
          <a:stretch>
            <a:fillRect/>
          </a:stretch>
        </p:blipFill>
        <p:spPr>
          <a:xfrm>
            <a:off x="6426204" y="1524001"/>
            <a:ext cx="5667828" cy="3816895"/>
          </a:xfrm>
          <a:prstGeom prst="rect">
            <a:avLst/>
          </a:prstGeom>
        </p:spPr>
      </p:pic>
      <p:sp>
        <p:nvSpPr>
          <p:cNvPr id="8" name="TextBox 7">
            <a:extLst>
              <a:ext uri="{FF2B5EF4-FFF2-40B4-BE49-F238E27FC236}">
                <a16:creationId xmlns:a16="http://schemas.microsoft.com/office/drawing/2014/main" id="{B5073BD6-5EC9-CD79-1452-0A10EA228D69}"/>
              </a:ext>
            </a:extLst>
          </p:cNvPr>
          <p:cNvSpPr txBox="1"/>
          <p:nvPr/>
        </p:nvSpPr>
        <p:spPr>
          <a:xfrm>
            <a:off x="1741714" y="903514"/>
            <a:ext cx="4719562" cy="646331"/>
          </a:xfrm>
          <a:prstGeom prst="rect">
            <a:avLst/>
          </a:prstGeom>
          <a:noFill/>
        </p:spPr>
        <p:txBody>
          <a:bodyPr wrap="none" rtlCol="0">
            <a:spAutoFit/>
          </a:bodyPr>
          <a:lstStyle/>
          <a:p>
            <a:r>
              <a:rPr kumimoji="0" lang="en-US" altLang="en-US" sz="1800" b="1" i="0" u="none" strike="noStrike" cap="none" normalizeH="0" baseline="0" dirty="0">
                <a:ln>
                  <a:noFill/>
                </a:ln>
                <a:solidFill>
                  <a:srgbClr val="006093"/>
                </a:solidFill>
                <a:effectLst/>
                <a:latin typeface="Roboto" panose="02000000000000000000" pitchFamily="2" charset="0"/>
              </a:rPr>
              <a:t>Sidebar 3.2 The Pressure Inside the Proton </a:t>
            </a:r>
            <a:endParaRPr kumimoji="0" lang="en-US" altLang="en-US" sz="1200" b="0" i="0" u="none" strike="noStrike" cap="none" normalizeH="0" baseline="0" dirty="0">
              <a:ln>
                <a:noFill/>
              </a:ln>
              <a:solidFill>
                <a:schemeClr val="tx1"/>
              </a:solidFill>
              <a:effectLst/>
            </a:endParaRPr>
          </a:p>
          <a:p>
            <a:endParaRPr lang="en-US" dirty="0"/>
          </a:p>
        </p:txBody>
      </p:sp>
    </p:spTree>
    <p:extLst>
      <p:ext uri="{BB962C8B-B14F-4D97-AF65-F5344CB8AC3E}">
        <p14:creationId xmlns:p14="http://schemas.microsoft.com/office/powerpoint/2010/main" val="1681465759"/>
      </p:ext>
    </p:extLst>
  </p:cSld>
  <p:clrMapOvr>
    <a:masterClrMapping/>
  </p:clrMapOvr>
  <mc:AlternateContent xmlns:mc="http://schemas.openxmlformats.org/markup-compatibility/2006" xmlns:p14="http://schemas.microsoft.com/office/powerpoint/2010/main">
    <mc:Choice Requires="p14">
      <p:transition spd="slow" p14:dur="2000" advTm="5505"/>
    </mc:Choice>
    <mc:Fallback xmlns="">
      <p:transition spd="slow" advTm="550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Summary and Outlook</a:t>
            </a:r>
          </a:p>
        </p:txBody>
      </p:sp>
      <p:sp>
        <p:nvSpPr>
          <p:cNvPr id="3" name="Content Placeholder 2"/>
          <p:cNvSpPr>
            <a:spLocks noGrp="1"/>
          </p:cNvSpPr>
          <p:nvPr>
            <p:ph idx="1"/>
          </p:nvPr>
        </p:nvSpPr>
        <p:spPr>
          <a:xfrm>
            <a:off x="318978" y="1015579"/>
            <a:ext cx="11653282" cy="5005403"/>
          </a:xfrm>
        </p:spPr>
        <p:txBody>
          <a:bodyPr>
            <a:normAutofit fontScale="92500"/>
          </a:bodyPr>
          <a:lstStyle/>
          <a:p>
            <a:pPr>
              <a:lnSpc>
                <a:spcPct val="100000"/>
              </a:lnSpc>
              <a:buClr>
                <a:schemeClr val="tx1"/>
              </a:buClr>
            </a:pPr>
            <a:r>
              <a:rPr lang="en-US" sz="2800" b="0" i="0" u="none" strike="noStrike" dirty="0">
                <a:solidFill>
                  <a:srgbClr val="000000"/>
                </a:solidFill>
                <a:effectLst/>
                <a:latin typeface="Arial" panose="020B0604020202020204" pitchFamily="34" charset="0"/>
                <a:cs typeface="Arial" panose="020B0604020202020204" pitchFamily="34" charset="0"/>
              </a:rPr>
              <a:t>The first determination of the proton's Gravitational Form Factor DQ(t)</a:t>
            </a:r>
            <a:r>
              <a:rPr lang="en-US" sz="2800" dirty="0">
                <a:solidFill>
                  <a:srgbClr val="000000"/>
                </a:solidFill>
                <a:latin typeface="Arial" panose="020B0604020202020204" pitchFamily="34" charset="0"/>
                <a:cs typeface="Arial" panose="020B0604020202020204" pitchFamily="34" charset="0"/>
              </a:rPr>
              <a:t> </a:t>
            </a:r>
            <a:r>
              <a:rPr lang="en-US" sz="2800" b="0" i="0" u="none" strike="noStrike" dirty="0">
                <a:solidFill>
                  <a:srgbClr val="000000"/>
                </a:solidFill>
                <a:effectLst/>
                <a:latin typeface="Arial" panose="020B0604020202020204" pitchFamily="34" charset="0"/>
                <a:cs typeface="Arial" panose="020B0604020202020204" pitchFamily="34" charset="0"/>
              </a:rPr>
              <a:t>marks a pioneering effort in extracting the internal pressure and force distributions within the proton.</a:t>
            </a:r>
          </a:p>
          <a:p>
            <a:pPr>
              <a:lnSpc>
                <a:spcPct val="100000"/>
              </a:lnSpc>
              <a:buClr>
                <a:schemeClr val="tx1"/>
              </a:buClr>
            </a:pPr>
            <a:endParaRPr lang="en-US" sz="1000" b="0" i="0" u="none" strike="noStrike" dirty="0">
              <a:solidFill>
                <a:srgbClr val="000000"/>
              </a:solidFill>
              <a:effectLst/>
              <a:latin typeface="Arial" panose="020B0604020202020204" pitchFamily="34" charset="0"/>
              <a:cs typeface="Arial" panose="020B0604020202020204" pitchFamily="34" charset="0"/>
            </a:endParaRPr>
          </a:p>
          <a:p>
            <a:pPr>
              <a:lnSpc>
                <a:spcPct val="100000"/>
              </a:lnSpc>
              <a:buClr>
                <a:schemeClr val="tx1"/>
              </a:buClr>
            </a:pPr>
            <a:r>
              <a:rPr lang="en-US" sz="2800" b="0" i="0" u="none" strike="noStrike" dirty="0">
                <a:solidFill>
                  <a:srgbClr val="000000"/>
                </a:solidFill>
                <a:effectLst/>
                <a:latin typeface="Arial" panose="020B0604020202020204" pitchFamily="34" charset="0"/>
                <a:cs typeface="Arial" panose="020B0604020202020204" pitchFamily="34" charset="0"/>
              </a:rPr>
              <a:t> Utilizing new CLAS12 DVCS (Deeply Virtual Compton Scattering) data, this research expands the kinematic range and enables measurements across various beam energies, target types, and beam polarizations. </a:t>
            </a:r>
          </a:p>
          <a:p>
            <a:pPr>
              <a:lnSpc>
                <a:spcPct val="100000"/>
              </a:lnSpc>
              <a:buClr>
                <a:schemeClr val="tx1"/>
              </a:buClr>
            </a:pPr>
            <a:endParaRPr lang="en-US" sz="1000" b="0" i="0" u="none" strike="noStrike" dirty="0">
              <a:solidFill>
                <a:srgbClr val="000000"/>
              </a:solidFill>
              <a:effectLst/>
              <a:latin typeface="Arial" panose="020B0604020202020204" pitchFamily="34" charset="0"/>
              <a:cs typeface="Arial" panose="020B0604020202020204" pitchFamily="34" charset="0"/>
            </a:endParaRPr>
          </a:p>
          <a:p>
            <a:pPr>
              <a:lnSpc>
                <a:spcPct val="100000"/>
              </a:lnSpc>
              <a:buClr>
                <a:schemeClr val="tx1"/>
              </a:buClr>
            </a:pPr>
            <a:r>
              <a:rPr lang="en-US" sz="2800" b="0" i="0" u="none" strike="noStrike" dirty="0">
                <a:solidFill>
                  <a:srgbClr val="000000"/>
                </a:solidFill>
                <a:effectLst/>
                <a:latin typeface="Arial" panose="020B0604020202020204" pitchFamily="34" charset="0"/>
                <a:cs typeface="Arial" panose="020B0604020202020204" pitchFamily="34" charset="0"/>
              </a:rPr>
              <a:t>This research program is a crucial component of the Jefferson Lab's 22 GeV and positron beam program.</a:t>
            </a:r>
          </a:p>
          <a:p>
            <a:pPr>
              <a:lnSpc>
                <a:spcPct val="100000"/>
              </a:lnSpc>
              <a:buClr>
                <a:schemeClr val="tx1"/>
              </a:buClr>
            </a:pPr>
            <a:endParaRPr lang="en-US" sz="1000" b="0" i="0" u="none" strike="noStrike" dirty="0">
              <a:solidFill>
                <a:srgbClr val="000000"/>
              </a:solidFill>
              <a:effectLst/>
              <a:latin typeface="Arial" panose="020B0604020202020204" pitchFamily="34" charset="0"/>
              <a:cs typeface="Arial" panose="020B0604020202020204" pitchFamily="34" charset="0"/>
            </a:endParaRPr>
          </a:p>
          <a:p>
            <a:pPr>
              <a:lnSpc>
                <a:spcPct val="100000"/>
              </a:lnSpc>
              <a:buClr>
                <a:schemeClr val="tx1"/>
              </a:buClr>
            </a:pPr>
            <a:r>
              <a:rPr lang="en-US" sz="2800" dirty="0">
                <a:solidFill>
                  <a:srgbClr val="000000"/>
                </a:solidFill>
                <a:latin typeface="Arial" panose="020B0604020202020204" pitchFamily="34" charset="0"/>
                <a:cs typeface="Arial" panose="020B0604020202020204" pitchFamily="34" charset="0"/>
              </a:rPr>
              <a:t>This work</a:t>
            </a:r>
            <a:r>
              <a:rPr lang="en-US" sz="2800" b="0" i="0" u="none" strike="noStrike" dirty="0">
                <a:solidFill>
                  <a:srgbClr val="000000"/>
                </a:solidFill>
                <a:effectLst/>
                <a:latin typeface="Arial" panose="020B0604020202020204" pitchFamily="34" charset="0"/>
                <a:cs typeface="Arial" panose="020B0604020202020204" pitchFamily="34" charset="0"/>
              </a:rPr>
              <a:t> opens-up a new frontier in hadron physics.</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F8F8-C767-2E4A-9936-BE0A3E95A246}"/>
              </a:ext>
            </a:extLst>
          </p:cNvPr>
          <p:cNvSpPr>
            <a:spLocks noGrp="1"/>
          </p:cNvSpPr>
          <p:nvPr>
            <p:ph type="title"/>
          </p:nvPr>
        </p:nvSpPr>
        <p:spPr>
          <a:xfrm>
            <a:off x="0" y="-13854"/>
            <a:ext cx="12192000" cy="760397"/>
          </a:xfrm>
          <a:solidFill>
            <a:schemeClr val="bg2"/>
          </a:solidFill>
          <a:ln>
            <a:solidFill>
              <a:schemeClr val="tx1"/>
            </a:solidFill>
          </a:ln>
        </p:spPr>
        <p:txBody>
          <a:bodyPr>
            <a:normAutofit/>
          </a:bodyPr>
          <a:lstStyle/>
          <a:p>
            <a:r>
              <a:rPr lang="en-US" dirty="0"/>
              <a:t>Probing gravitational properties of the strong interaction</a:t>
            </a:r>
          </a:p>
        </p:txBody>
      </p:sp>
      <p:sp>
        <p:nvSpPr>
          <p:cNvPr id="4" name="Date Placeholder 3">
            <a:extLst>
              <a:ext uri="{FF2B5EF4-FFF2-40B4-BE49-F238E27FC236}">
                <a16:creationId xmlns:a16="http://schemas.microsoft.com/office/drawing/2014/main" id="{541F392B-4FB6-F242-9494-7DD9118D34D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6E2EFC7-E664-C94B-A020-ACAEA16D8B61}" type="datetime1">
              <a:rPr kumimoji="0" lang="en-US" sz="1800" b="0" i="0" u="none" strike="noStrike" kern="1200" cap="none" spc="0" normalizeH="0" baseline="0" noProof="0">
                <a:ln>
                  <a:noFill/>
                </a:ln>
                <a:solidFill>
                  <a:prstClr val="black"/>
                </a:solidFill>
                <a:effectLst/>
                <a:uLnTx/>
                <a:uFillTx/>
                <a:latin typeface="Garamon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3/16/25</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5" name="Slide Number Placeholder 4">
            <a:extLst>
              <a:ext uri="{FF2B5EF4-FFF2-40B4-BE49-F238E27FC236}">
                <a16:creationId xmlns:a16="http://schemas.microsoft.com/office/drawing/2014/main" id="{4E8D167A-C014-684D-975D-4079808FA80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64C62A-42DA-064B-B402-BD4DFBC1F791}" type="slidenum">
              <a:rPr kumimoji="0" lang="en-US" sz="1800" b="0" i="0" u="none" strike="noStrike" kern="1200" cap="none" spc="0" normalizeH="0" baseline="0" noProof="0">
                <a:ln>
                  <a:noFill/>
                </a:ln>
                <a:solidFill>
                  <a:prstClr val="black"/>
                </a:solidFill>
                <a:effectLst/>
                <a:uLnTx/>
                <a:uFillTx/>
                <a:latin typeface="Garamon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9" name="TextBox 8">
            <a:extLst>
              <a:ext uri="{FF2B5EF4-FFF2-40B4-BE49-F238E27FC236}">
                <a16:creationId xmlns:a16="http://schemas.microsoft.com/office/drawing/2014/main" id="{6DE47FF6-BB31-AF4C-A994-11FFE416269B}"/>
              </a:ext>
            </a:extLst>
          </p:cNvPr>
          <p:cNvSpPr txBox="1"/>
          <p:nvPr/>
        </p:nvSpPr>
        <p:spPr>
          <a:xfrm>
            <a:off x="3110201" y="4844938"/>
            <a:ext cx="2423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a:ea typeface="+mn-ea"/>
                <a:cs typeface="+mn-cs"/>
              </a:rPr>
              <a:t> </a:t>
            </a:r>
          </a:p>
        </p:txBody>
      </p:sp>
      <p:grpSp>
        <p:nvGrpSpPr>
          <p:cNvPr id="10" name="Group 9">
            <a:extLst>
              <a:ext uri="{FF2B5EF4-FFF2-40B4-BE49-F238E27FC236}">
                <a16:creationId xmlns:a16="http://schemas.microsoft.com/office/drawing/2014/main" id="{1E822CBB-F0A2-084E-A1DA-3B93D5EADAD9}"/>
              </a:ext>
            </a:extLst>
          </p:cNvPr>
          <p:cNvGrpSpPr/>
          <p:nvPr/>
        </p:nvGrpSpPr>
        <p:grpSpPr>
          <a:xfrm>
            <a:off x="1981200" y="3382375"/>
            <a:ext cx="3249181" cy="857559"/>
            <a:chOff x="1981200" y="3121119"/>
            <a:chExt cx="3249181" cy="857559"/>
          </a:xfrm>
        </p:grpSpPr>
        <p:sp>
          <p:nvSpPr>
            <p:cNvPr id="15" name="TextBox 14">
              <a:extLst>
                <a:ext uri="{FF2B5EF4-FFF2-40B4-BE49-F238E27FC236}">
                  <a16:creationId xmlns:a16="http://schemas.microsoft.com/office/drawing/2014/main" id="{5E1C6EAF-28F9-AD41-8298-058EC71A1AF6}"/>
                </a:ext>
              </a:extLst>
            </p:cNvPr>
            <p:cNvSpPr txBox="1"/>
            <p:nvPr/>
          </p:nvSpPr>
          <p:spPr>
            <a:xfrm>
              <a:off x="4156606" y="3609346"/>
              <a:ext cx="9830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Vector </a:t>
              </a:r>
            </a:p>
          </p:txBody>
        </p:sp>
        <p:sp>
          <p:nvSpPr>
            <p:cNvPr id="6" name="Oval 5">
              <a:extLst>
                <a:ext uri="{FF2B5EF4-FFF2-40B4-BE49-F238E27FC236}">
                  <a16:creationId xmlns:a16="http://schemas.microsoft.com/office/drawing/2014/main" id="{7D87B5B6-E3F7-DB41-B004-2D02393C87B9}"/>
                </a:ext>
              </a:extLst>
            </p:cNvPr>
            <p:cNvSpPr/>
            <p:nvPr/>
          </p:nvSpPr>
          <p:spPr>
            <a:xfrm>
              <a:off x="1981200" y="3121119"/>
              <a:ext cx="1983338" cy="7801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Electro-magnetism</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29B9313B-2B53-D841-8687-068E8F5138C7}"/>
                </a:ext>
              </a:extLst>
            </p:cNvPr>
            <p:cNvCxnSpPr>
              <a:cxnSpLocks/>
              <a:stCxn id="6" idx="6"/>
              <a:endCxn id="37" idx="1"/>
            </p:cNvCxnSpPr>
            <p:nvPr/>
          </p:nvCxnSpPr>
          <p:spPr>
            <a:xfrm>
              <a:off x="3964538" y="3511210"/>
              <a:ext cx="1265843" cy="2191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E62FBD9-5684-274A-5F19-B0AFA78F683D}"/>
              </a:ext>
            </a:extLst>
          </p:cNvPr>
          <p:cNvGrpSpPr/>
          <p:nvPr/>
        </p:nvGrpSpPr>
        <p:grpSpPr>
          <a:xfrm>
            <a:off x="5139700" y="4615438"/>
            <a:ext cx="1983339" cy="1700543"/>
            <a:chOff x="5139700" y="4615438"/>
            <a:chExt cx="1983339" cy="1700543"/>
          </a:xfrm>
        </p:grpSpPr>
        <p:cxnSp>
          <p:nvCxnSpPr>
            <p:cNvPr id="24" name="Straight Arrow Connector 23">
              <a:extLst>
                <a:ext uri="{FF2B5EF4-FFF2-40B4-BE49-F238E27FC236}">
                  <a16:creationId xmlns:a16="http://schemas.microsoft.com/office/drawing/2014/main" id="{84B8EA92-A4FF-0C4A-A0DB-76D6F31BC7CA}"/>
                </a:ext>
              </a:extLst>
            </p:cNvPr>
            <p:cNvCxnSpPr>
              <a:cxnSpLocks/>
              <a:stCxn id="14" idx="0"/>
              <a:endCxn id="37" idx="2"/>
            </p:cNvCxnSpPr>
            <p:nvPr/>
          </p:nvCxnSpPr>
          <p:spPr>
            <a:xfrm flipH="1" flipV="1">
              <a:off x="6131369" y="4651534"/>
              <a:ext cx="1" cy="902585"/>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584F0A-1F98-FF4E-B730-ECF4A3CEF5D9}"/>
                </a:ext>
              </a:extLst>
            </p:cNvPr>
            <p:cNvSpPr txBox="1"/>
            <p:nvPr/>
          </p:nvSpPr>
          <p:spPr>
            <a:xfrm rot="16200000">
              <a:off x="5296643" y="4977981"/>
              <a:ext cx="109441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Axial</a:t>
              </a:r>
            </a:p>
          </p:txBody>
        </p:sp>
        <p:sp>
          <p:nvSpPr>
            <p:cNvPr id="14" name="Oval 13">
              <a:extLst>
                <a:ext uri="{FF2B5EF4-FFF2-40B4-BE49-F238E27FC236}">
                  <a16:creationId xmlns:a16="http://schemas.microsoft.com/office/drawing/2014/main" id="{4C992368-086D-D941-B121-25E22028BABB}"/>
                </a:ext>
              </a:extLst>
            </p:cNvPr>
            <p:cNvSpPr/>
            <p:nvPr/>
          </p:nvSpPr>
          <p:spPr>
            <a:xfrm>
              <a:off x="5139700" y="5554119"/>
              <a:ext cx="1983339" cy="7618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Weak interaction</a:t>
              </a:r>
            </a:p>
          </p:txBody>
        </p:sp>
        <p:sp>
          <p:nvSpPr>
            <p:cNvPr id="95" name="TextBox 94">
              <a:extLst>
                <a:ext uri="{FF2B5EF4-FFF2-40B4-BE49-F238E27FC236}">
                  <a16:creationId xmlns:a16="http://schemas.microsoft.com/office/drawing/2014/main" id="{20C82A25-4846-F54D-A738-968757621AFC}"/>
                </a:ext>
              </a:extLst>
            </p:cNvPr>
            <p:cNvSpPr txBox="1"/>
            <p:nvPr/>
          </p:nvSpPr>
          <p:spPr>
            <a:xfrm>
              <a:off x="6240235" y="4973569"/>
              <a:ext cx="789532"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a:t>
              </a:r>
              <a:r>
                <a:rPr kumimoji="0" lang="en-US" sz="1800" b="1" i="0" u="none" strike="noStrike" kern="1200" cap="none" spc="0" normalizeH="0" baseline="-25000" noProof="0" dirty="0" err="1">
                  <a:ln>
                    <a:noFill/>
                  </a:ln>
                  <a:solidFill>
                    <a:prstClr val="black"/>
                  </a:solidFill>
                  <a:effectLst/>
                  <a:uLnTx/>
                  <a:uFillTx/>
                  <a:latin typeface="Arial" panose="020B0604020202020204" pitchFamily="34" charset="0"/>
                  <a:cs typeface="Arial" panose="020B0604020202020204" pitchFamily="34" charset="0"/>
                </a:rPr>
                <a:t>A</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a:t>
              </a:r>
              <a:r>
                <a:rPr kumimoji="0" lang="en-US" sz="1800" b="1" i="0" u="none" strike="noStrike" kern="1200" cap="none" spc="0" normalizeH="0" baseline="-25000" noProof="0" dirty="0" err="1">
                  <a:ln>
                    <a:noFill/>
                  </a:ln>
                  <a:solidFill>
                    <a:prstClr val="black"/>
                  </a:solidFill>
                  <a:effectLst/>
                  <a:uLnTx/>
                  <a:uFillTx/>
                  <a:latin typeface="Arial" panose="020B0604020202020204" pitchFamily="34" charset="0"/>
                  <a:cs typeface="Arial" panose="020B0604020202020204" pitchFamily="34" charset="0"/>
                </a:rPr>
                <a:t>P</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25" name="TextBox 124">
            <a:extLst>
              <a:ext uri="{FF2B5EF4-FFF2-40B4-BE49-F238E27FC236}">
                <a16:creationId xmlns:a16="http://schemas.microsoft.com/office/drawing/2014/main" id="{6A6D1AF4-FB45-A84F-BF4D-E69293475511}"/>
              </a:ext>
            </a:extLst>
          </p:cNvPr>
          <p:cNvSpPr txBox="1"/>
          <p:nvPr/>
        </p:nvSpPr>
        <p:spPr>
          <a:xfrm>
            <a:off x="0" y="823365"/>
            <a:ext cx="121920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proton has been studied  in its</a:t>
            </a:r>
            <a:r>
              <a:rPr kumimoji="0" lang="en-US"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1" u="none" strike="noStrike" kern="1200" cap="none" spc="0" normalizeH="0" baseline="0" noProof="0" dirty="0">
                <a:ln>
                  <a:noFill/>
                </a:ln>
                <a:effectLst/>
                <a:uLnTx/>
                <a:uFillTx/>
                <a:latin typeface="Arial" panose="020B0604020202020204" pitchFamily="34" charset="0"/>
                <a:cs typeface="Arial" panose="020B0604020202020204" pitchFamily="34" charset="0"/>
              </a:rPr>
              <a:t>electromagnetic and weak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properties. </a:t>
            </a:r>
          </a:p>
        </p:txBody>
      </p:sp>
      <p:pic>
        <p:nvPicPr>
          <p:cNvPr id="37" name="Picture 36">
            <a:extLst>
              <a:ext uri="{FF2B5EF4-FFF2-40B4-BE49-F238E27FC236}">
                <a16:creationId xmlns:a16="http://schemas.microsoft.com/office/drawing/2014/main" id="{BC42BFA6-5CF9-4D4C-95BE-3700C5A45F6A}"/>
              </a:ext>
            </a:extLst>
          </p:cNvPr>
          <p:cNvPicPr>
            <a:picLocks noChangeAspect="1"/>
          </p:cNvPicPr>
          <p:nvPr/>
        </p:nvPicPr>
        <p:blipFill>
          <a:blip r:embed="rId4"/>
          <a:stretch>
            <a:fillRect/>
          </a:stretch>
        </p:blipFill>
        <p:spPr>
          <a:xfrm>
            <a:off x="5230381" y="2937222"/>
            <a:ext cx="1801976" cy="1714312"/>
          </a:xfrm>
          <a:prstGeom prst="rect">
            <a:avLst/>
          </a:prstGeom>
        </p:spPr>
      </p:pic>
      <p:sp>
        <p:nvSpPr>
          <p:cNvPr id="7" name="TextBox 6">
            <a:extLst>
              <a:ext uri="{FF2B5EF4-FFF2-40B4-BE49-F238E27FC236}">
                <a16:creationId xmlns:a16="http://schemas.microsoft.com/office/drawing/2014/main" id="{643938A3-5AD3-4A46-9111-ECF7B3ED3AB7}"/>
              </a:ext>
            </a:extLst>
          </p:cNvPr>
          <p:cNvSpPr txBox="1"/>
          <p:nvPr/>
        </p:nvSpPr>
        <p:spPr>
          <a:xfrm>
            <a:off x="0" y="1706140"/>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E8FF0A2-7022-A346-B923-96BBA56477DF}"/>
              </a:ext>
            </a:extLst>
          </p:cNvPr>
          <p:cNvSpPr txBox="1"/>
          <p:nvPr/>
        </p:nvSpPr>
        <p:spPr>
          <a:xfrm>
            <a:off x="1935143" y="4372036"/>
            <a:ext cx="255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Electric charge: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Magnetic moment: m </a:t>
            </a:r>
          </a:p>
        </p:txBody>
      </p:sp>
      <p:sp>
        <p:nvSpPr>
          <p:cNvPr id="13" name="TextBox 12">
            <a:extLst>
              <a:ext uri="{FF2B5EF4-FFF2-40B4-BE49-F238E27FC236}">
                <a16:creationId xmlns:a16="http://schemas.microsoft.com/office/drawing/2014/main" id="{43ADCDC5-55AD-914B-A144-EF49B5D9B3DE}"/>
              </a:ext>
            </a:extLst>
          </p:cNvPr>
          <p:cNvSpPr txBox="1"/>
          <p:nvPr/>
        </p:nvSpPr>
        <p:spPr>
          <a:xfrm>
            <a:off x="5659185" y="2580395"/>
            <a:ext cx="909095" cy="369332"/>
          </a:xfrm>
          <a:prstGeom prst="rect">
            <a:avLst/>
          </a:prstGeom>
          <a:noFill/>
          <a:ln w="127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proton</a:t>
            </a:r>
          </a:p>
        </p:txBody>
      </p:sp>
    </p:spTree>
    <p:custDataLst>
      <p:tags r:id="rId1"/>
    </p:custDataLst>
    <p:extLst>
      <p:ext uri="{BB962C8B-B14F-4D97-AF65-F5344CB8AC3E}">
        <p14:creationId xmlns:p14="http://schemas.microsoft.com/office/powerpoint/2010/main" val="3777593357"/>
      </p:ext>
    </p:extLst>
  </p:cSld>
  <p:clrMapOvr>
    <a:masterClrMapping/>
  </p:clrMapOvr>
  <mc:AlternateContent xmlns:mc="http://schemas.openxmlformats.org/markup-compatibility/2006" xmlns:p14="http://schemas.microsoft.com/office/powerpoint/2010/main">
    <mc:Choice Requires="p14">
      <p:transition spd="slow" p14:dur="2000" advTm="86935"/>
    </mc:Choice>
    <mc:Fallback xmlns="">
      <p:transition spd="slow" advTm="869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F8F8-C767-2E4A-9936-BE0A3E95A246}"/>
              </a:ext>
            </a:extLst>
          </p:cNvPr>
          <p:cNvSpPr>
            <a:spLocks noGrp="1"/>
          </p:cNvSpPr>
          <p:nvPr>
            <p:ph type="title"/>
          </p:nvPr>
        </p:nvSpPr>
        <p:spPr>
          <a:xfrm>
            <a:off x="0" y="-13854"/>
            <a:ext cx="12192000" cy="760397"/>
          </a:xfrm>
          <a:solidFill>
            <a:schemeClr val="bg2"/>
          </a:solidFill>
          <a:ln>
            <a:solidFill>
              <a:schemeClr val="tx1"/>
            </a:solidFill>
          </a:ln>
        </p:spPr>
        <p:txBody>
          <a:bodyPr>
            <a:normAutofit/>
          </a:bodyPr>
          <a:lstStyle/>
          <a:p>
            <a:r>
              <a:rPr lang="en-US" dirty="0"/>
              <a:t>Probing gravitational properties of the strong interaction</a:t>
            </a:r>
          </a:p>
        </p:txBody>
      </p:sp>
      <p:sp>
        <p:nvSpPr>
          <p:cNvPr id="4" name="Date Placeholder 3">
            <a:extLst>
              <a:ext uri="{FF2B5EF4-FFF2-40B4-BE49-F238E27FC236}">
                <a16:creationId xmlns:a16="http://schemas.microsoft.com/office/drawing/2014/main" id="{541F392B-4FB6-F242-9494-7DD9118D34D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6E2EFC7-E664-C94B-A020-ACAEA16D8B61}" type="datetime1">
              <a:rPr kumimoji="0" lang="en-US" sz="1800" b="0" i="0" u="none" strike="noStrike" kern="1200" cap="none" spc="0" normalizeH="0" baseline="0" noProof="0">
                <a:ln>
                  <a:noFill/>
                </a:ln>
                <a:solidFill>
                  <a:prstClr val="black"/>
                </a:solidFill>
                <a:effectLst/>
                <a:uLnTx/>
                <a:uFillTx/>
                <a:latin typeface="Garamon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3/16/25</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5" name="Slide Number Placeholder 4">
            <a:extLst>
              <a:ext uri="{FF2B5EF4-FFF2-40B4-BE49-F238E27FC236}">
                <a16:creationId xmlns:a16="http://schemas.microsoft.com/office/drawing/2014/main" id="{4E8D167A-C014-684D-975D-4079808FA80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64C62A-42DA-064B-B402-BD4DFBC1F791}" type="slidenum">
              <a:rPr kumimoji="0" lang="en-US" sz="1800" b="0" i="0" u="none" strike="noStrike" kern="1200" cap="none" spc="0" normalizeH="0" baseline="0" noProof="0">
                <a:ln>
                  <a:noFill/>
                </a:ln>
                <a:solidFill>
                  <a:prstClr val="black"/>
                </a:solidFill>
                <a:effectLst/>
                <a:uLnTx/>
                <a:uFillTx/>
                <a:latin typeface="Garamon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9" name="TextBox 8">
            <a:extLst>
              <a:ext uri="{FF2B5EF4-FFF2-40B4-BE49-F238E27FC236}">
                <a16:creationId xmlns:a16="http://schemas.microsoft.com/office/drawing/2014/main" id="{6DE47FF6-BB31-AF4C-A994-11FFE416269B}"/>
              </a:ext>
            </a:extLst>
          </p:cNvPr>
          <p:cNvSpPr txBox="1"/>
          <p:nvPr/>
        </p:nvSpPr>
        <p:spPr>
          <a:xfrm>
            <a:off x="3110201" y="4844938"/>
            <a:ext cx="2423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a:ea typeface="+mn-ea"/>
                <a:cs typeface="+mn-cs"/>
              </a:rPr>
              <a:t> </a:t>
            </a:r>
          </a:p>
        </p:txBody>
      </p:sp>
      <p:grpSp>
        <p:nvGrpSpPr>
          <p:cNvPr id="10" name="Group 9">
            <a:extLst>
              <a:ext uri="{FF2B5EF4-FFF2-40B4-BE49-F238E27FC236}">
                <a16:creationId xmlns:a16="http://schemas.microsoft.com/office/drawing/2014/main" id="{1E822CBB-F0A2-084E-A1DA-3B93D5EADAD9}"/>
              </a:ext>
            </a:extLst>
          </p:cNvPr>
          <p:cNvGrpSpPr/>
          <p:nvPr/>
        </p:nvGrpSpPr>
        <p:grpSpPr>
          <a:xfrm>
            <a:off x="1981200" y="3382375"/>
            <a:ext cx="3249181" cy="857559"/>
            <a:chOff x="1981200" y="3121119"/>
            <a:chExt cx="3249181" cy="857559"/>
          </a:xfrm>
        </p:grpSpPr>
        <p:sp>
          <p:nvSpPr>
            <p:cNvPr id="15" name="TextBox 14">
              <a:extLst>
                <a:ext uri="{FF2B5EF4-FFF2-40B4-BE49-F238E27FC236}">
                  <a16:creationId xmlns:a16="http://schemas.microsoft.com/office/drawing/2014/main" id="{5E1C6EAF-28F9-AD41-8298-058EC71A1AF6}"/>
                </a:ext>
              </a:extLst>
            </p:cNvPr>
            <p:cNvSpPr txBox="1"/>
            <p:nvPr/>
          </p:nvSpPr>
          <p:spPr>
            <a:xfrm>
              <a:off x="4156606" y="3609346"/>
              <a:ext cx="9830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Vector </a:t>
              </a:r>
            </a:p>
          </p:txBody>
        </p:sp>
        <p:sp>
          <p:nvSpPr>
            <p:cNvPr id="6" name="Oval 5">
              <a:extLst>
                <a:ext uri="{FF2B5EF4-FFF2-40B4-BE49-F238E27FC236}">
                  <a16:creationId xmlns:a16="http://schemas.microsoft.com/office/drawing/2014/main" id="{7D87B5B6-E3F7-DB41-B004-2D02393C87B9}"/>
                </a:ext>
              </a:extLst>
            </p:cNvPr>
            <p:cNvSpPr/>
            <p:nvPr/>
          </p:nvSpPr>
          <p:spPr>
            <a:xfrm>
              <a:off x="1981200" y="3121119"/>
              <a:ext cx="1983338" cy="7801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Electro-magnetism</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29B9313B-2B53-D841-8687-068E8F5138C7}"/>
                </a:ext>
              </a:extLst>
            </p:cNvPr>
            <p:cNvCxnSpPr>
              <a:cxnSpLocks/>
              <a:stCxn id="6" idx="6"/>
              <a:endCxn id="37" idx="1"/>
            </p:cNvCxnSpPr>
            <p:nvPr/>
          </p:nvCxnSpPr>
          <p:spPr>
            <a:xfrm>
              <a:off x="3964538" y="3511210"/>
              <a:ext cx="1265843" cy="2191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E62FBD9-5684-274A-5F19-B0AFA78F683D}"/>
              </a:ext>
            </a:extLst>
          </p:cNvPr>
          <p:cNvGrpSpPr/>
          <p:nvPr/>
        </p:nvGrpSpPr>
        <p:grpSpPr>
          <a:xfrm>
            <a:off x="5139700" y="4615438"/>
            <a:ext cx="1983339" cy="1700543"/>
            <a:chOff x="5139700" y="4615438"/>
            <a:chExt cx="1983339" cy="1700543"/>
          </a:xfrm>
        </p:grpSpPr>
        <p:cxnSp>
          <p:nvCxnSpPr>
            <p:cNvPr id="24" name="Straight Arrow Connector 23">
              <a:extLst>
                <a:ext uri="{FF2B5EF4-FFF2-40B4-BE49-F238E27FC236}">
                  <a16:creationId xmlns:a16="http://schemas.microsoft.com/office/drawing/2014/main" id="{84B8EA92-A4FF-0C4A-A0DB-76D6F31BC7CA}"/>
                </a:ext>
              </a:extLst>
            </p:cNvPr>
            <p:cNvCxnSpPr>
              <a:cxnSpLocks/>
              <a:stCxn id="14" idx="0"/>
              <a:endCxn id="37" idx="2"/>
            </p:cNvCxnSpPr>
            <p:nvPr/>
          </p:nvCxnSpPr>
          <p:spPr>
            <a:xfrm flipH="1" flipV="1">
              <a:off x="6131369" y="4651534"/>
              <a:ext cx="1" cy="902585"/>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584F0A-1F98-FF4E-B730-ECF4A3CEF5D9}"/>
                </a:ext>
              </a:extLst>
            </p:cNvPr>
            <p:cNvSpPr txBox="1"/>
            <p:nvPr/>
          </p:nvSpPr>
          <p:spPr>
            <a:xfrm rot="16200000">
              <a:off x="5296643" y="4977981"/>
              <a:ext cx="109441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Axial</a:t>
              </a:r>
            </a:p>
          </p:txBody>
        </p:sp>
        <p:sp>
          <p:nvSpPr>
            <p:cNvPr id="14" name="Oval 13">
              <a:extLst>
                <a:ext uri="{FF2B5EF4-FFF2-40B4-BE49-F238E27FC236}">
                  <a16:creationId xmlns:a16="http://schemas.microsoft.com/office/drawing/2014/main" id="{4C992368-086D-D941-B121-25E22028BABB}"/>
                </a:ext>
              </a:extLst>
            </p:cNvPr>
            <p:cNvSpPr/>
            <p:nvPr/>
          </p:nvSpPr>
          <p:spPr>
            <a:xfrm>
              <a:off x="5139700" y="5554119"/>
              <a:ext cx="1983339" cy="7618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Weak interaction</a:t>
              </a:r>
            </a:p>
          </p:txBody>
        </p:sp>
        <p:sp>
          <p:nvSpPr>
            <p:cNvPr id="95" name="TextBox 94">
              <a:extLst>
                <a:ext uri="{FF2B5EF4-FFF2-40B4-BE49-F238E27FC236}">
                  <a16:creationId xmlns:a16="http://schemas.microsoft.com/office/drawing/2014/main" id="{20C82A25-4846-F54D-A738-968757621AFC}"/>
                </a:ext>
              </a:extLst>
            </p:cNvPr>
            <p:cNvSpPr txBox="1"/>
            <p:nvPr/>
          </p:nvSpPr>
          <p:spPr>
            <a:xfrm>
              <a:off x="6240235" y="4973569"/>
              <a:ext cx="789532"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a:t>
              </a:r>
              <a:r>
                <a:rPr kumimoji="0" lang="en-US" sz="1800" b="1" i="0" u="none" strike="noStrike" kern="1200" cap="none" spc="0" normalizeH="0" baseline="-25000" noProof="0" dirty="0" err="1">
                  <a:ln>
                    <a:noFill/>
                  </a:ln>
                  <a:solidFill>
                    <a:prstClr val="black"/>
                  </a:solidFill>
                  <a:effectLst/>
                  <a:uLnTx/>
                  <a:uFillTx/>
                  <a:latin typeface="Arial" panose="020B0604020202020204" pitchFamily="34" charset="0"/>
                  <a:cs typeface="Arial" panose="020B0604020202020204" pitchFamily="34" charset="0"/>
                </a:rPr>
                <a:t>A</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a:t>
              </a:r>
              <a:r>
                <a:rPr kumimoji="0" lang="en-US" sz="1800" b="1" i="0" u="none" strike="noStrike" kern="1200" cap="none" spc="0" normalizeH="0" baseline="-25000" noProof="0" dirty="0" err="1">
                  <a:ln>
                    <a:noFill/>
                  </a:ln>
                  <a:solidFill>
                    <a:prstClr val="black"/>
                  </a:solidFill>
                  <a:effectLst/>
                  <a:uLnTx/>
                  <a:uFillTx/>
                  <a:latin typeface="Arial" panose="020B0604020202020204" pitchFamily="34" charset="0"/>
                  <a:cs typeface="Arial" panose="020B0604020202020204" pitchFamily="34" charset="0"/>
                </a:rPr>
                <a:t>P</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25" name="TextBox 124">
            <a:extLst>
              <a:ext uri="{FF2B5EF4-FFF2-40B4-BE49-F238E27FC236}">
                <a16:creationId xmlns:a16="http://schemas.microsoft.com/office/drawing/2014/main" id="{6A6D1AF4-FB45-A84F-BF4D-E69293475511}"/>
              </a:ext>
            </a:extLst>
          </p:cNvPr>
          <p:cNvSpPr txBox="1"/>
          <p:nvPr/>
        </p:nvSpPr>
        <p:spPr>
          <a:xfrm>
            <a:off x="0" y="823365"/>
            <a:ext cx="121920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proton has been studied  in its</a:t>
            </a:r>
            <a:r>
              <a:rPr kumimoji="0" lang="en-US"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1" u="none" strike="noStrike" kern="1200" cap="none" spc="0" normalizeH="0" baseline="0" noProof="0" dirty="0">
                <a:ln>
                  <a:noFill/>
                </a:ln>
                <a:effectLst/>
                <a:uLnTx/>
                <a:uFillTx/>
                <a:latin typeface="Arial" panose="020B0604020202020204" pitchFamily="34" charset="0"/>
                <a:cs typeface="Arial" panose="020B0604020202020204" pitchFamily="34" charset="0"/>
              </a:rPr>
              <a:t>electromagnetic and weak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properties. </a:t>
            </a:r>
          </a:p>
        </p:txBody>
      </p:sp>
      <p:pic>
        <p:nvPicPr>
          <p:cNvPr id="37" name="Picture 36">
            <a:extLst>
              <a:ext uri="{FF2B5EF4-FFF2-40B4-BE49-F238E27FC236}">
                <a16:creationId xmlns:a16="http://schemas.microsoft.com/office/drawing/2014/main" id="{BC42BFA6-5CF9-4D4C-95BE-3700C5A45F6A}"/>
              </a:ext>
            </a:extLst>
          </p:cNvPr>
          <p:cNvPicPr>
            <a:picLocks noChangeAspect="1"/>
          </p:cNvPicPr>
          <p:nvPr/>
        </p:nvPicPr>
        <p:blipFill>
          <a:blip r:embed="rId4"/>
          <a:stretch>
            <a:fillRect/>
          </a:stretch>
        </p:blipFill>
        <p:spPr>
          <a:xfrm>
            <a:off x="5230381" y="2937222"/>
            <a:ext cx="1801976" cy="1714312"/>
          </a:xfrm>
          <a:prstGeom prst="rect">
            <a:avLst/>
          </a:prstGeom>
        </p:spPr>
      </p:pic>
      <p:sp>
        <p:nvSpPr>
          <p:cNvPr id="7" name="TextBox 6">
            <a:extLst>
              <a:ext uri="{FF2B5EF4-FFF2-40B4-BE49-F238E27FC236}">
                <a16:creationId xmlns:a16="http://schemas.microsoft.com/office/drawing/2014/main" id="{643938A3-5AD3-4A46-9111-ECF7B3ED3AB7}"/>
              </a:ext>
            </a:extLst>
          </p:cNvPr>
          <p:cNvSpPr txBox="1"/>
          <p:nvPr/>
        </p:nvSpPr>
        <p:spPr>
          <a:xfrm>
            <a:off x="0" y="1706140"/>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If we</a:t>
            </a:r>
            <a:r>
              <a:rPr lang="en-US" sz="2000" b="1" dirty="0">
                <a:latin typeface="Arial" panose="020B0604020202020204" pitchFamily="34" charset="0"/>
                <a:cs typeface="Arial" panose="020B0604020202020204" pitchFamily="34" charset="0"/>
              </a:rPr>
              <a:t> could </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use </a:t>
            </a:r>
            <a:r>
              <a:rPr kumimoji="0" lang="en-US" sz="2000" b="1" i="1" u="none" strike="noStrike" kern="1200" cap="none" spc="0" normalizeH="0" baseline="0" noProof="0" dirty="0">
                <a:ln>
                  <a:noFill/>
                </a:ln>
                <a:effectLst/>
                <a:uLnTx/>
                <a:uFillTx/>
                <a:latin typeface="Arial" panose="020B0604020202020204" pitchFamily="34" charset="0"/>
                <a:cs typeface="Arial" panose="020B0604020202020204" pitchFamily="34" charset="0"/>
              </a:rPr>
              <a:t>gravity</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to probe the structure of the proton,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what </a:t>
            </a:r>
            <a:r>
              <a:rPr lang="en-US" sz="2000" b="1" dirty="0">
                <a:latin typeface="Arial" panose="020B0604020202020204" pitchFamily="34" charset="0"/>
                <a:cs typeface="Arial" panose="020B0604020202020204" pitchFamily="34" charset="0"/>
              </a:rPr>
              <a:t>would</a:t>
            </a: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we learn?  </a:t>
            </a:r>
          </a:p>
        </p:txBody>
      </p:sp>
      <p:sp>
        <p:nvSpPr>
          <p:cNvPr id="16" name="TextBox 15">
            <a:extLst>
              <a:ext uri="{FF2B5EF4-FFF2-40B4-BE49-F238E27FC236}">
                <a16:creationId xmlns:a16="http://schemas.microsoft.com/office/drawing/2014/main" id="{3E8FF0A2-7022-A346-B923-96BBA56477DF}"/>
              </a:ext>
            </a:extLst>
          </p:cNvPr>
          <p:cNvSpPr txBox="1"/>
          <p:nvPr/>
        </p:nvSpPr>
        <p:spPr>
          <a:xfrm>
            <a:off x="1935143" y="4372036"/>
            <a:ext cx="255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Electric charge: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Magnetic moment: m </a:t>
            </a:r>
          </a:p>
        </p:txBody>
      </p:sp>
      <p:grpSp>
        <p:nvGrpSpPr>
          <p:cNvPr id="20" name="Group 19">
            <a:extLst>
              <a:ext uri="{FF2B5EF4-FFF2-40B4-BE49-F238E27FC236}">
                <a16:creationId xmlns:a16="http://schemas.microsoft.com/office/drawing/2014/main" id="{CAC2A180-81D5-1844-AD60-22C22C2ECF2C}"/>
              </a:ext>
            </a:extLst>
          </p:cNvPr>
          <p:cNvGrpSpPr/>
          <p:nvPr/>
        </p:nvGrpSpPr>
        <p:grpSpPr>
          <a:xfrm>
            <a:off x="7032357" y="3387991"/>
            <a:ext cx="3208306" cy="1839995"/>
            <a:chOff x="7032357" y="3126735"/>
            <a:chExt cx="3208306" cy="1839995"/>
          </a:xfrm>
        </p:grpSpPr>
        <p:grpSp>
          <p:nvGrpSpPr>
            <p:cNvPr id="12" name="Group 11">
              <a:extLst>
                <a:ext uri="{FF2B5EF4-FFF2-40B4-BE49-F238E27FC236}">
                  <a16:creationId xmlns:a16="http://schemas.microsoft.com/office/drawing/2014/main" id="{607D87FC-2F60-7F4B-B353-5260BFBCEA8C}"/>
                </a:ext>
              </a:extLst>
            </p:cNvPr>
            <p:cNvGrpSpPr/>
            <p:nvPr/>
          </p:nvGrpSpPr>
          <p:grpSpPr>
            <a:xfrm>
              <a:off x="7032357" y="3126735"/>
              <a:ext cx="3208306" cy="894880"/>
              <a:chOff x="7032358" y="3083796"/>
              <a:chExt cx="3208306" cy="894880"/>
            </a:xfrm>
          </p:grpSpPr>
          <p:sp>
            <p:nvSpPr>
              <p:cNvPr id="8" name="Oval 7">
                <a:extLst>
                  <a:ext uri="{FF2B5EF4-FFF2-40B4-BE49-F238E27FC236}">
                    <a16:creationId xmlns:a16="http://schemas.microsoft.com/office/drawing/2014/main" id="{52709A0A-809E-AD4B-8EF0-EE8DBA0D7AF4}"/>
                  </a:ext>
                </a:extLst>
              </p:cNvPr>
              <p:cNvSpPr/>
              <p:nvPr/>
            </p:nvSpPr>
            <p:spPr>
              <a:xfrm>
                <a:off x="8438688" y="3083796"/>
                <a:ext cx="1801976" cy="777279"/>
              </a:xfrm>
              <a:prstGeom prst="ellipse">
                <a:avLst/>
              </a:prstGeom>
              <a:solidFill>
                <a:srgbClr val="00E750">
                  <a:alpha val="50196"/>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Gravity-like</a:t>
                </a:r>
              </a:p>
            </p:txBody>
          </p:sp>
          <p:cxnSp>
            <p:nvCxnSpPr>
              <p:cNvPr id="21" name="Straight Arrow Connector 20">
                <a:extLst>
                  <a:ext uri="{FF2B5EF4-FFF2-40B4-BE49-F238E27FC236}">
                    <a16:creationId xmlns:a16="http://schemas.microsoft.com/office/drawing/2014/main" id="{739047B4-BD20-9A40-AC75-20C963CCA3B1}"/>
                  </a:ext>
                </a:extLst>
              </p:cNvPr>
              <p:cNvCxnSpPr>
                <a:cxnSpLocks/>
                <a:stCxn id="8" idx="2"/>
                <a:endCxn id="37" idx="3"/>
              </p:cNvCxnSpPr>
              <p:nvPr/>
            </p:nvCxnSpPr>
            <p:spPr>
              <a:xfrm flipH="1">
                <a:off x="7032358" y="3472436"/>
                <a:ext cx="1406330" cy="17747"/>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0EB2DBE-2186-124E-9898-7E53AA3B4FC5}"/>
                  </a:ext>
                </a:extLst>
              </p:cNvPr>
              <p:cNvSpPr txBox="1"/>
              <p:nvPr/>
            </p:nvSpPr>
            <p:spPr>
              <a:xfrm>
                <a:off x="7373125" y="3609344"/>
                <a:ext cx="10096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Tensor </a:t>
                </a:r>
              </a:p>
            </p:txBody>
          </p:sp>
        </p:grpSp>
        <p:sp>
          <p:nvSpPr>
            <p:cNvPr id="17" name="TextBox 16">
              <a:extLst>
                <a:ext uri="{FF2B5EF4-FFF2-40B4-BE49-F238E27FC236}">
                  <a16:creationId xmlns:a16="http://schemas.microsoft.com/office/drawing/2014/main" id="{D30553EC-E744-2A42-98C0-B92518513B55}"/>
                </a:ext>
              </a:extLst>
            </p:cNvPr>
            <p:cNvSpPr txBox="1"/>
            <p:nvPr/>
          </p:nvSpPr>
          <p:spPr>
            <a:xfrm>
              <a:off x="8737600" y="4043400"/>
              <a:ext cx="133882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Mass: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Spin:      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Term:   D</a:t>
              </a:r>
            </a:p>
          </p:txBody>
        </p:sp>
      </p:grpSp>
      <p:sp>
        <p:nvSpPr>
          <p:cNvPr id="13" name="TextBox 12">
            <a:extLst>
              <a:ext uri="{FF2B5EF4-FFF2-40B4-BE49-F238E27FC236}">
                <a16:creationId xmlns:a16="http://schemas.microsoft.com/office/drawing/2014/main" id="{43ADCDC5-55AD-914B-A144-EF49B5D9B3DE}"/>
              </a:ext>
            </a:extLst>
          </p:cNvPr>
          <p:cNvSpPr txBox="1"/>
          <p:nvPr/>
        </p:nvSpPr>
        <p:spPr>
          <a:xfrm>
            <a:off x="5659185" y="2580395"/>
            <a:ext cx="909095" cy="369332"/>
          </a:xfrm>
          <a:prstGeom prst="rect">
            <a:avLst/>
          </a:prstGeom>
          <a:noFill/>
          <a:ln w="127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proton</a:t>
            </a:r>
          </a:p>
        </p:txBody>
      </p:sp>
      <p:sp>
        <p:nvSpPr>
          <p:cNvPr id="3" name="TextBox 2">
            <a:extLst>
              <a:ext uri="{FF2B5EF4-FFF2-40B4-BE49-F238E27FC236}">
                <a16:creationId xmlns:a16="http://schemas.microsoft.com/office/drawing/2014/main" id="{5609BA4B-A05C-7DB6-11D9-A15C8C0A11F6}"/>
              </a:ext>
            </a:extLst>
          </p:cNvPr>
          <p:cNvSpPr txBox="1"/>
          <p:nvPr/>
        </p:nvSpPr>
        <p:spPr>
          <a:xfrm>
            <a:off x="7856792" y="5320968"/>
            <a:ext cx="3593507" cy="1077218"/>
          </a:xfrm>
          <a:prstGeom prst="rect">
            <a:avLst/>
          </a:prstGeom>
          <a:solidFill>
            <a:schemeClr val="bg1"/>
          </a:solidFill>
          <a:ln w="28575">
            <a:solidFill>
              <a:srgbClr val="00D465"/>
            </a:solidFill>
          </a:ln>
        </p:spPr>
        <p:txBody>
          <a:bodyPr wrap="square" rtlCol="0">
            <a:spAutoFit/>
          </a:bodyPr>
          <a:lstStyle/>
          <a:p>
            <a:pPr algn="ctr"/>
            <a:r>
              <a:rPr lang="en-US" sz="1600" b="1" dirty="0">
                <a:latin typeface="Arial" panose="020B0604020202020204" pitchFamily="34" charset="0"/>
                <a:cs typeface="Arial" panose="020B0604020202020204" pitchFamily="34" charset="0"/>
              </a:rPr>
              <a:t>The D-term is equally fundamental as, for instance, the proton’s anomalous magnetic moment. But we know very little about it.</a:t>
            </a:r>
          </a:p>
        </p:txBody>
      </p:sp>
      <p:sp>
        <p:nvSpPr>
          <p:cNvPr id="18" name="TextBox 17">
            <a:extLst>
              <a:ext uri="{FF2B5EF4-FFF2-40B4-BE49-F238E27FC236}">
                <a16:creationId xmlns:a16="http://schemas.microsoft.com/office/drawing/2014/main" id="{B6F9B3E1-9220-784F-DA10-31686F27ED54}"/>
              </a:ext>
            </a:extLst>
          </p:cNvPr>
          <p:cNvSpPr txBox="1"/>
          <p:nvPr/>
        </p:nvSpPr>
        <p:spPr>
          <a:xfrm>
            <a:off x="10160000" y="4798685"/>
            <a:ext cx="1798249" cy="369332"/>
          </a:xfrm>
          <a:prstGeom prst="rect">
            <a:avLst/>
          </a:prstGeom>
          <a:noFill/>
        </p:spPr>
        <p:txBody>
          <a:bodyPr wrap="none" rtlCol="0">
            <a:spAutoFit/>
          </a:bodyPr>
          <a:lstStyle/>
          <a:p>
            <a:r>
              <a:rPr lang="en-US" dirty="0">
                <a:solidFill>
                  <a:srgbClr val="7030A0"/>
                </a:solidFill>
                <a:latin typeface="Chalkboard" panose="03050602040202020205" pitchFamily="66" charset="77"/>
              </a:rPr>
              <a:t>… </a:t>
            </a:r>
            <a:r>
              <a:rPr lang="en-US" dirty="0">
                <a:solidFill>
                  <a:srgbClr val="7030A0"/>
                </a:solidFill>
                <a:latin typeface="Arial" panose="020B0604020202020204" pitchFamily="34" charset="0"/>
                <a:cs typeface="Arial" panose="020B0604020202020204" pitchFamily="34" charset="0"/>
              </a:rPr>
              <a:t>what’s that? </a:t>
            </a:r>
          </a:p>
        </p:txBody>
      </p:sp>
    </p:spTree>
    <p:custDataLst>
      <p:tags r:id="rId1"/>
    </p:custDataLst>
    <p:extLst>
      <p:ext uri="{BB962C8B-B14F-4D97-AF65-F5344CB8AC3E}">
        <p14:creationId xmlns:p14="http://schemas.microsoft.com/office/powerpoint/2010/main" val="2811977461"/>
      </p:ext>
    </p:extLst>
  </p:cSld>
  <p:clrMapOvr>
    <a:masterClrMapping/>
  </p:clrMapOvr>
  <mc:AlternateContent xmlns:mc="http://schemas.openxmlformats.org/markup-compatibility/2006" xmlns:p14="http://schemas.microsoft.com/office/powerpoint/2010/main">
    <mc:Choice Requires="p14">
      <p:transition spd="slow" p14:dur="2000" advTm="86935"/>
    </mc:Choice>
    <mc:Fallback xmlns="">
      <p:transition spd="slow" advTm="8693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958" y="174967"/>
            <a:ext cx="9202439" cy="562929"/>
          </a:xfrm>
        </p:spPr>
        <p:txBody>
          <a:bodyPr>
            <a:noAutofit/>
          </a:bodyPr>
          <a:lstStyle/>
          <a:p>
            <a:r>
              <a:rPr lang="en-US" dirty="0"/>
              <a:t>Probing basic properties of the proton</a:t>
            </a:r>
          </a:p>
        </p:txBody>
      </p:sp>
      <p:sp>
        <p:nvSpPr>
          <p:cNvPr id="3" name="Content Placeholder 2"/>
          <p:cNvSpPr>
            <a:spLocks noGrp="1"/>
          </p:cNvSpPr>
          <p:nvPr>
            <p:ph idx="1"/>
          </p:nvPr>
        </p:nvSpPr>
        <p:spPr>
          <a:xfrm>
            <a:off x="278296" y="911330"/>
            <a:ext cx="8000954" cy="3935027"/>
          </a:xfrm>
        </p:spPr>
        <p:txBody>
          <a:bodyPr>
            <a:normAutofit/>
          </a:bodyPr>
          <a:lstStyle/>
          <a:p>
            <a:pPr>
              <a:buClr>
                <a:schemeClr val="accent1"/>
              </a:buClr>
              <a:buFont typeface="Wingdings" charset="2"/>
              <a:buChar char="u"/>
            </a:pPr>
            <a:r>
              <a:rPr lang="en-US" b="1" dirty="0">
                <a:latin typeface="Cambria"/>
                <a:cs typeface="Cambria"/>
              </a:rPr>
              <a:t> </a:t>
            </a:r>
            <a:r>
              <a:rPr lang="en-US" b="1" dirty="0">
                <a:solidFill>
                  <a:srgbClr val="00B400"/>
                </a:solidFill>
                <a:latin typeface="Arial" panose="020B0604020202020204" pitchFamily="34" charset="0"/>
                <a:cs typeface="Arial" panose="020B0604020202020204" pitchFamily="34" charset="0"/>
              </a:rPr>
              <a:t>Electromagnetic properties: </a:t>
            </a:r>
            <a:r>
              <a:rPr lang="en-US" b="1" dirty="0">
                <a:solidFill>
                  <a:srgbClr val="800000"/>
                </a:solidFill>
                <a:latin typeface="Arial" panose="020B0604020202020204" pitchFamily="34" charset="0"/>
                <a:cs typeface="Arial" panose="020B0604020202020204" pitchFamily="34" charset="0"/>
              </a:rPr>
              <a:t>probed with photons</a:t>
            </a:r>
          </a:p>
          <a:p>
            <a:pPr lvl="1"/>
            <a:r>
              <a:rPr lang="en-US" b="1" dirty="0">
                <a:solidFill>
                  <a:srgbClr val="00B400"/>
                </a:solidFill>
                <a:latin typeface="Arial" panose="020B0604020202020204" pitchFamily="34" charset="0"/>
                <a:cs typeface="Arial" panose="020B0604020202020204" pitchFamily="34" charset="0"/>
              </a:rPr>
              <a:t>Charge </a:t>
            </a:r>
            <a:r>
              <a:rPr lang="en-US" b="1" dirty="0">
                <a:solidFill>
                  <a:srgbClr val="800000"/>
                </a:solidFill>
                <a:latin typeface="Arial" panose="020B0604020202020204" pitchFamily="34" charset="0"/>
                <a:cs typeface="Arial" panose="020B0604020202020204" pitchFamily="34" charset="0"/>
              </a:rPr>
              <a:t>- electromagnetic form factors, inelastic structure functions, proton charge radius, charge densities and current densities for N &amp; N*</a:t>
            </a:r>
          </a:p>
          <a:p>
            <a:pPr lvl="1"/>
            <a:r>
              <a:rPr lang="en-US" b="1" dirty="0">
                <a:solidFill>
                  <a:srgbClr val="00B400"/>
                </a:solidFill>
                <a:latin typeface="Arial" panose="020B0604020202020204" pitchFamily="34" charset="0"/>
                <a:cs typeface="Arial" panose="020B0604020202020204" pitchFamily="34" charset="0"/>
              </a:rPr>
              <a:t>Magnetic moment </a:t>
            </a:r>
            <a:r>
              <a:rPr lang="en-US" b="1" dirty="0">
                <a:latin typeface="Arial" panose="020B0604020202020204" pitchFamily="34" charset="0"/>
                <a:cs typeface="Arial" panose="020B0604020202020204" pitchFamily="34" charset="0"/>
              </a:rPr>
              <a:t>- </a:t>
            </a:r>
            <a:r>
              <a:rPr lang="en-US" b="1" dirty="0" err="1">
                <a:solidFill>
                  <a:srgbClr val="800000"/>
                </a:solidFill>
                <a:latin typeface="Arial" panose="020B0604020202020204" pitchFamily="34" charset="0"/>
                <a:cs typeface="Arial" panose="020B0604020202020204" pitchFamily="34" charset="0"/>
              </a:rPr>
              <a:t>helicity</a:t>
            </a:r>
            <a:r>
              <a:rPr lang="en-US" b="1" dirty="0">
                <a:solidFill>
                  <a:srgbClr val="800000"/>
                </a:solidFill>
                <a:latin typeface="Arial" panose="020B0604020202020204" pitchFamily="34" charset="0"/>
                <a:cs typeface="Arial" panose="020B0604020202020204" pitchFamily="34" charset="0"/>
              </a:rPr>
              <a:t> densities  </a:t>
            </a:r>
          </a:p>
          <a:p>
            <a:pPr lvl="1"/>
            <a:endParaRPr lang="en-US" dirty="0">
              <a:solidFill>
                <a:srgbClr val="008000"/>
              </a:solidFill>
              <a:latin typeface="Arial" panose="020B0604020202020204" pitchFamily="34" charset="0"/>
              <a:cs typeface="Arial" panose="020B0604020202020204" pitchFamily="34" charset="0"/>
            </a:endParaRPr>
          </a:p>
          <a:p>
            <a:pPr>
              <a:buClr>
                <a:schemeClr val="accent1"/>
              </a:buClr>
              <a:buFont typeface="Wingdings" charset="2"/>
              <a:buChar char="u"/>
            </a:pPr>
            <a:r>
              <a:rPr lang="en-US" b="1" dirty="0">
                <a:solidFill>
                  <a:srgbClr val="00E000"/>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Gravitational properties</a:t>
            </a:r>
            <a:r>
              <a:rPr lang="en-US" b="1" dirty="0">
                <a:solidFill>
                  <a:srgbClr val="000090"/>
                </a:solidFill>
                <a:latin typeface="Arial" panose="020B0604020202020204" pitchFamily="34" charset="0"/>
                <a:cs typeface="Arial" panose="020B0604020202020204" pitchFamily="34" charset="0"/>
              </a:rPr>
              <a:t>: </a:t>
            </a:r>
            <a:r>
              <a:rPr lang="en-US" b="1" dirty="0">
                <a:solidFill>
                  <a:srgbClr val="800000"/>
                </a:solidFill>
                <a:latin typeface="Arial" panose="020B0604020202020204" pitchFamily="34" charset="0"/>
                <a:cs typeface="Arial" panose="020B0604020202020204" pitchFamily="34" charset="0"/>
              </a:rPr>
              <a:t>probed with gravitons</a:t>
            </a:r>
          </a:p>
          <a:p>
            <a:pPr marL="228600" lvl="1">
              <a:spcBef>
                <a:spcPts val="1000"/>
              </a:spcBef>
              <a:buClr>
                <a:schemeClr val="accent1"/>
              </a:buClr>
              <a:buNone/>
            </a:pPr>
            <a:r>
              <a:rPr lang="en-US" b="1" dirty="0">
                <a:solidFill>
                  <a:srgbClr val="000000"/>
                </a:solidFill>
                <a:latin typeface="Arial" panose="020B0604020202020204" pitchFamily="34" charset="0"/>
                <a:cs typeface="Arial" panose="020B0604020202020204" pitchFamily="34" charset="0"/>
              </a:rPr>
              <a:t>	    -  </a:t>
            </a:r>
            <a:r>
              <a:rPr lang="en-US" b="1" dirty="0">
                <a:solidFill>
                  <a:srgbClr val="0000FF"/>
                </a:solidFill>
                <a:latin typeface="Arial" panose="020B0604020202020204" pitchFamily="34" charset="0"/>
                <a:cs typeface="Arial" panose="020B0604020202020204" pitchFamily="34" charset="0"/>
              </a:rPr>
              <a:t>Mass:  </a:t>
            </a:r>
            <a:r>
              <a:rPr lang="en-US" b="1" dirty="0">
                <a:solidFill>
                  <a:srgbClr val="800000"/>
                </a:solidFill>
                <a:latin typeface="Arial" panose="020B0604020202020204" pitchFamily="34" charset="0"/>
                <a:cs typeface="Arial" panose="020B0604020202020204" pitchFamily="34" charset="0"/>
              </a:rPr>
              <a:t>energy and mass densities</a:t>
            </a:r>
          </a:p>
          <a:p>
            <a:pPr lvl="1">
              <a:buClr>
                <a:schemeClr val="tx1"/>
              </a:buClr>
            </a:pPr>
            <a:r>
              <a:rPr lang="en-US" b="1" dirty="0">
                <a:solidFill>
                  <a:srgbClr val="0000FF"/>
                </a:solidFill>
                <a:latin typeface="Arial" panose="020B0604020202020204" pitchFamily="34" charset="0"/>
                <a:cs typeface="Arial" panose="020B0604020202020204" pitchFamily="34" charset="0"/>
              </a:rPr>
              <a:t>Spin: </a:t>
            </a:r>
            <a:r>
              <a:rPr lang="en-US" b="1" dirty="0">
                <a:solidFill>
                  <a:srgbClr val="800000"/>
                </a:solidFill>
                <a:latin typeface="Arial" panose="020B0604020202020204" pitchFamily="34" charset="0"/>
                <a:cs typeface="Arial" panose="020B0604020202020204" pitchFamily="34" charset="0"/>
              </a:rPr>
              <a:t>angular momentum distribution </a:t>
            </a:r>
          </a:p>
          <a:p>
            <a:pPr lvl="1">
              <a:buClr>
                <a:schemeClr val="tx1"/>
              </a:buClr>
            </a:pPr>
            <a:r>
              <a:rPr lang="en-US" b="1" dirty="0">
                <a:solidFill>
                  <a:srgbClr val="0000FF"/>
                </a:solidFill>
                <a:latin typeface="Arial" panose="020B0604020202020204" pitchFamily="34" charset="0"/>
                <a:cs typeface="Arial" panose="020B0604020202020204" pitchFamily="34" charset="0"/>
              </a:rPr>
              <a:t>D-term:</a:t>
            </a:r>
            <a:r>
              <a:rPr lang="en-US" b="1" dirty="0">
                <a:solidFill>
                  <a:srgbClr val="00E000"/>
                </a:solidFill>
                <a:latin typeface="Arial" panose="020B0604020202020204" pitchFamily="34" charset="0"/>
                <a:cs typeface="Arial" panose="020B0604020202020204" pitchFamily="34" charset="0"/>
              </a:rPr>
              <a:t> </a:t>
            </a:r>
            <a:r>
              <a:rPr lang="en-US" b="1" dirty="0">
                <a:solidFill>
                  <a:srgbClr val="800000"/>
                </a:solidFill>
                <a:latin typeface="Arial" panose="020B0604020202020204" pitchFamily="34" charset="0"/>
                <a:cs typeface="Arial" panose="020B0604020202020204" pitchFamily="34" charset="0"/>
              </a:rPr>
              <a:t>dynamical stability, normal and shear forces, pressure distribution, mechanical radius.</a:t>
            </a:r>
          </a:p>
          <a:p>
            <a:pPr lvl="1">
              <a:buClr>
                <a:schemeClr val="tx1"/>
              </a:buClr>
            </a:pPr>
            <a:endParaRPr lang="en-US" i="1" dirty="0">
              <a:solidFill>
                <a:srgbClr val="0000FF"/>
              </a:solidFill>
            </a:endParaRPr>
          </a:p>
        </p:txBody>
      </p:sp>
      <p:grpSp>
        <p:nvGrpSpPr>
          <p:cNvPr id="8" name="Group 8"/>
          <p:cNvGrpSpPr/>
          <p:nvPr/>
        </p:nvGrpSpPr>
        <p:grpSpPr>
          <a:xfrm>
            <a:off x="8070619" y="1014633"/>
            <a:ext cx="2624557" cy="1723270"/>
            <a:chOff x="6324600" y="1066799"/>
            <a:chExt cx="2624557" cy="1723270"/>
          </a:xfrm>
        </p:grpSpPr>
        <p:pic>
          <p:nvPicPr>
            <p:cNvPr id="4" name="Picture 3"/>
            <p:cNvPicPr>
              <a:picLocks noChangeAspect="1"/>
            </p:cNvPicPr>
            <p:nvPr/>
          </p:nvPicPr>
          <p:blipFill>
            <a:blip r:embed="rId2"/>
            <a:srcRect l="6951" b="16085"/>
            <a:stretch>
              <a:fillRect/>
            </a:stretch>
          </p:blipFill>
          <p:spPr>
            <a:xfrm>
              <a:off x="6324600" y="1066799"/>
              <a:ext cx="2109365" cy="1723270"/>
            </a:xfrm>
            <a:prstGeom prst="rect">
              <a:avLst/>
            </a:prstGeom>
          </p:spPr>
        </p:pic>
        <p:sp>
          <p:nvSpPr>
            <p:cNvPr id="6" name="TextBox 5"/>
            <p:cNvSpPr txBox="1"/>
            <p:nvPr/>
          </p:nvSpPr>
          <p:spPr>
            <a:xfrm>
              <a:off x="8229600" y="1523982"/>
              <a:ext cx="719557" cy="707886"/>
            </a:xfrm>
            <a:prstGeom prst="rect">
              <a:avLst/>
            </a:prstGeom>
            <a:noFill/>
          </p:spPr>
          <p:txBody>
            <a:bodyPr wrap="square" rtlCol="0">
              <a:spAutoFit/>
            </a:bodyPr>
            <a:lstStyle/>
            <a:p>
              <a:r>
                <a:rPr lang="en-US" sz="2000" b="1" dirty="0">
                  <a:solidFill>
                    <a:srgbClr val="00B400"/>
                  </a:solidFill>
                </a:rPr>
                <a:t>F</a:t>
              </a:r>
              <a:r>
                <a:rPr lang="en-US" sz="2000" b="1" baseline="-25000" dirty="0">
                  <a:solidFill>
                    <a:srgbClr val="00B400"/>
                  </a:solidFill>
                </a:rPr>
                <a:t>1</a:t>
              </a:r>
              <a:r>
                <a:rPr lang="en-US" sz="2000" b="1" dirty="0">
                  <a:solidFill>
                    <a:srgbClr val="00B400"/>
                  </a:solidFill>
                </a:rPr>
                <a:t>(t) F</a:t>
              </a:r>
              <a:r>
                <a:rPr lang="en-US" sz="2000" b="1" baseline="-25000" dirty="0">
                  <a:solidFill>
                    <a:srgbClr val="00B400"/>
                  </a:solidFill>
                </a:rPr>
                <a:t>2</a:t>
              </a:r>
              <a:r>
                <a:rPr lang="en-US" sz="2000" b="1" dirty="0">
                  <a:solidFill>
                    <a:srgbClr val="00B400"/>
                  </a:solidFill>
                </a:rPr>
                <a:t>(t)</a:t>
              </a:r>
            </a:p>
          </p:txBody>
        </p:sp>
      </p:grpSp>
      <p:pic>
        <p:nvPicPr>
          <p:cNvPr id="5" name="Picture 4"/>
          <p:cNvPicPr>
            <a:picLocks noChangeAspect="1"/>
          </p:cNvPicPr>
          <p:nvPr/>
        </p:nvPicPr>
        <p:blipFill>
          <a:blip r:embed="rId3"/>
          <a:srcRect l="4115" b="18033"/>
          <a:stretch>
            <a:fillRect/>
          </a:stretch>
        </p:blipFill>
        <p:spPr>
          <a:xfrm>
            <a:off x="8279250" y="3075560"/>
            <a:ext cx="1775460" cy="1524000"/>
          </a:xfrm>
          <a:prstGeom prst="rect">
            <a:avLst/>
          </a:prstGeom>
        </p:spPr>
      </p:pic>
      <p:sp>
        <p:nvSpPr>
          <p:cNvPr id="10" name="TextBox 9"/>
          <p:cNvSpPr txBox="1"/>
          <p:nvPr/>
        </p:nvSpPr>
        <p:spPr>
          <a:xfrm>
            <a:off x="9807876" y="3271895"/>
            <a:ext cx="761622" cy="1015663"/>
          </a:xfrm>
          <a:prstGeom prst="rect">
            <a:avLst/>
          </a:prstGeom>
          <a:noFill/>
        </p:spPr>
        <p:txBody>
          <a:bodyPr wrap="none" rtlCol="0">
            <a:spAutoFit/>
          </a:bodyPr>
          <a:lstStyle/>
          <a:p>
            <a:r>
              <a:rPr lang="en-US" sz="2000" b="1" dirty="0">
                <a:solidFill>
                  <a:srgbClr val="0000FF"/>
                </a:solidFill>
                <a:cs typeface="Cambria"/>
              </a:rPr>
              <a:t>M</a:t>
            </a:r>
            <a:r>
              <a:rPr lang="en-US" sz="2000" b="1" baseline="-25000" dirty="0">
                <a:solidFill>
                  <a:srgbClr val="0000FF"/>
                </a:solidFill>
                <a:cs typeface="Cambria"/>
              </a:rPr>
              <a:t>2</a:t>
            </a:r>
            <a:r>
              <a:rPr lang="en-US" sz="2000" b="1" dirty="0">
                <a:solidFill>
                  <a:srgbClr val="0000FF"/>
                </a:solidFill>
                <a:cs typeface="Cambria"/>
              </a:rPr>
              <a:t>(t)</a:t>
            </a:r>
          </a:p>
          <a:p>
            <a:r>
              <a:rPr lang="en-US" sz="2000" b="1" dirty="0">
                <a:solidFill>
                  <a:srgbClr val="0000FF"/>
                </a:solidFill>
                <a:cs typeface="Cambria"/>
              </a:rPr>
              <a:t> </a:t>
            </a:r>
            <a:r>
              <a:rPr lang="en-US" sz="2000" b="1" dirty="0" err="1">
                <a:solidFill>
                  <a:srgbClr val="0000FF"/>
                </a:solidFill>
                <a:cs typeface="Cambria"/>
              </a:rPr>
              <a:t>J(t</a:t>
            </a:r>
            <a:r>
              <a:rPr lang="en-US" sz="2000" b="1" dirty="0">
                <a:solidFill>
                  <a:srgbClr val="0000FF"/>
                </a:solidFill>
                <a:cs typeface="Cambria"/>
              </a:rPr>
              <a:t>)</a:t>
            </a:r>
          </a:p>
          <a:p>
            <a:r>
              <a:rPr lang="en-US" sz="2000" b="1" dirty="0">
                <a:solidFill>
                  <a:srgbClr val="0000FF"/>
                </a:solidFill>
                <a:cs typeface="Cambria"/>
              </a:rPr>
              <a:t>d</a:t>
            </a:r>
            <a:r>
              <a:rPr lang="en-US" sz="2000" b="1" baseline="-25000" dirty="0">
                <a:solidFill>
                  <a:srgbClr val="0000FF"/>
                </a:solidFill>
                <a:cs typeface="Cambria"/>
              </a:rPr>
              <a:t>1</a:t>
            </a:r>
            <a:r>
              <a:rPr lang="en-US" sz="2000" b="1" dirty="0">
                <a:solidFill>
                  <a:srgbClr val="0000FF"/>
                </a:solidFill>
                <a:cs typeface="Cambria"/>
              </a:rPr>
              <a:t>(t)</a:t>
            </a:r>
          </a:p>
        </p:txBody>
      </p:sp>
      <p:pic>
        <p:nvPicPr>
          <p:cNvPr id="11" name="Picture 10"/>
          <p:cNvPicPr>
            <a:picLocks noChangeAspect="1"/>
          </p:cNvPicPr>
          <p:nvPr/>
        </p:nvPicPr>
        <p:blipFill>
          <a:blip r:embed="rId4"/>
          <a:srcRect r="10619"/>
          <a:stretch>
            <a:fillRect/>
          </a:stretch>
        </p:blipFill>
        <p:spPr>
          <a:xfrm>
            <a:off x="3835647" y="4655856"/>
            <a:ext cx="5079754" cy="1373200"/>
          </a:xfrm>
          <a:prstGeom prst="rect">
            <a:avLst/>
          </a:prstGeom>
          <a:ln>
            <a:solidFill>
              <a:srgbClr val="0000FF"/>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90501"/>
            <a:ext cx="9144000" cy="537529"/>
          </a:xfrm>
        </p:spPr>
        <p:txBody>
          <a:bodyPr>
            <a:noAutofit/>
          </a:bodyPr>
          <a:lstStyle/>
          <a:p>
            <a:r>
              <a:rPr lang="en-US" dirty="0"/>
              <a:t>Probing mechanical properties of the proton?</a:t>
            </a:r>
          </a:p>
        </p:txBody>
      </p:sp>
      <p:sp>
        <p:nvSpPr>
          <p:cNvPr id="4" name="TextBox 3"/>
          <p:cNvSpPr txBox="1">
            <a:spLocks noChangeAspect="1"/>
          </p:cNvSpPr>
          <p:nvPr/>
        </p:nvSpPr>
        <p:spPr>
          <a:xfrm>
            <a:off x="1717930" y="5277261"/>
            <a:ext cx="8756140" cy="923330"/>
          </a:xfrm>
          <a:prstGeom prst="rect">
            <a:avLst/>
          </a:prstGeom>
          <a:noFill/>
        </p:spPr>
        <p:txBody>
          <a:bodyPr wrap="square" rtlCol="0">
            <a:spAutoFit/>
          </a:bodyPr>
          <a:lstStyle/>
          <a:p>
            <a:pPr algn="ctr"/>
            <a:r>
              <a:rPr lang="en-US" dirty="0">
                <a:solidFill>
                  <a:srgbClr val="800000"/>
                </a:solidFill>
                <a:latin typeface="Cambria"/>
                <a:cs typeface="Cambria"/>
              </a:rPr>
              <a:t>“….. , </a:t>
            </a:r>
            <a:r>
              <a:rPr lang="en-US" dirty="0">
                <a:solidFill>
                  <a:srgbClr val="800000"/>
                </a:solidFill>
                <a:latin typeface="Arial" panose="020B0604020202020204" pitchFamily="34" charset="0"/>
                <a:cs typeface="Arial" panose="020B0604020202020204" pitchFamily="34" charset="0"/>
              </a:rPr>
              <a:t>there is very little hope of learning anything about the detailed mechanical structure of a particle, because of the extreme weakness of the gravitational interaction” ( </a:t>
            </a:r>
            <a:r>
              <a:rPr lang="en-US" i="1" dirty="0">
                <a:solidFill>
                  <a:srgbClr val="800000"/>
                </a:solidFill>
                <a:latin typeface="Arial" panose="020B0604020202020204" pitchFamily="34" charset="0"/>
                <a:cs typeface="Arial" panose="020B0604020202020204" pitchFamily="34" charset="0"/>
              </a:rPr>
              <a:t>H. </a:t>
            </a:r>
            <a:r>
              <a:rPr lang="en-US" i="1" dirty="0" err="1">
                <a:solidFill>
                  <a:srgbClr val="800000"/>
                </a:solidFill>
                <a:latin typeface="Arial" panose="020B0604020202020204" pitchFamily="34" charset="0"/>
                <a:cs typeface="Arial" panose="020B0604020202020204" pitchFamily="34" charset="0"/>
              </a:rPr>
              <a:t>Pagels</a:t>
            </a:r>
            <a:r>
              <a:rPr lang="en-US" i="1" dirty="0">
                <a:solidFill>
                  <a:srgbClr val="800000"/>
                </a:solidFill>
                <a:latin typeface="Arial" panose="020B0604020202020204" pitchFamily="34" charset="0"/>
                <a:cs typeface="Arial" panose="020B0604020202020204" pitchFamily="34" charset="0"/>
              </a:rPr>
              <a:t>)</a:t>
            </a:r>
          </a:p>
        </p:txBody>
      </p:sp>
      <p:sp>
        <p:nvSpPr>
          <p:cNvPr id="5" name="TextBox 4"/>
          <p:cNvSpPr txBox="1"/>
          <p:nvPr/>
        </p:nvSpPr>
        <p:spPr>
          <a:xfrm>
            <a:off x="2515486" y="884181"/>
            <a:ext cx="6515100" cy="120032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Gravitational Interaction  of Fermions</a:t>
            </a:r>
          </a:p>
          <a:p>
            <a:pPr algn="ctr"/>
            <a:r>
              <a:rPr lang="en-US" dirty="0">
                <a:latin typeface="Arial" panose="020B0604020202020204" pitchFamily="34" charset="0"/>
                <a:cs typeface="Arial" panose="020B0604020202020204" pitchFamily="34" charset="0"/>
              </a:rPr>
              <a:t>Yu. </a:t>
            </a:r>
            <a:r>
              <a:rPr lang="en-US" dirty="0" err="1">
                <a:latin typeface="Arial" panose="020B0604020202020204" pitchFamily="34" charset="0"/>
                <a:cs typeface="Arial" panose="020B0604020202020204" pitchFamily="34" charset="0"/>
              </a:rPr>
              <a:t>Kobzarev</a:t>
            </a:r>
            <a:r>
              <a:rPr lang="en-US" dirty="0">
                <a:latin typeface="Arial" panose="020B0604020202020204" pitchFamily="34" charset="0"/>
                <a:cs typeface="Arial" panose="020B0604020202020204" pitchFamily="34" charset="0"/>
              </a:rPr>
              <a:t> and L.B. </a:t>
            </a:r>
            <a:r>
              <a:rPr lang="en-US" dirty="0" err="1">
                <a:latin typeface="Arial" panose="020B0604020202020204" pitchFamily="34" charset="0"/>
                <a:cs typeface="Arial" panose="020B0604020202020204" pitchFamily="34" charset="0"/>
              </a:rPr>
              <a:t>Okun</a:t>
            </a:r>
            <a:r>
              <a:rPr lang="en-US" dirty="0">
                <a:latin typeface="Arial" panose="020B0604020202020204" pitchFamily="34" charset="0"/>
                <a:cs typeface="Arial" panose="020B0604020202020204" pitchFamily="34" charset="0"/>
              </a:rPr>
              <a:t>, JETP 16, 5 (1963)</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Energy-Momentum Structure Form Factors of Particles</a:t>
            </a:r>
            <a:r>
              <a:rPr lang="en-US" sz="20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Heinz </a:t>
            </a:r>
            <a:r>
              <a:rPr lang="en-US" sz="1600" dirty="0" err="1">
                <a:latin typeface="Arial" panose="020B0604020202020204" pitchFamily="34" charset="0"/>
                <a:cs typeface="Arial" panose="020B0604020202020204" pitchFamily="34" charset="0"/>
              </a:rPr>
              <a:t>Pagels</a:t>
            </a:r>
            <a:r>
              <a:rPr lang="en-US" sz="1600" dirty="0">
                <a:latin typeface="Arial" panose="020B0604020202020204" pitchFamily="34" charset="0"/>
                <a:cs typeface="Arial" panose="020B0604020202020204" pitchFamily="34" charset="0"/>
              </a:rPr>
              <a:t>, Phys. Rev. 144 (1966) 1250-1260</a:t>
            </a:r>
          </a:p>
        </p:txBody>
      </p:sp>
      <p:pic>
        <p:nvPicPr>
          <p:cNvPr id="6" name="Picture 5"/>
          <p:cNvPicPr>
            <a:picLocks noChangeAspect="1"/>
          </p:cNvPicPr>
          <p:nvPr/>
        </p:nvPicPr>
        <p:blipFill>
          <a:blip r:embed="rId2"/>
          <a:srcRect r="16959"/>
          <a:stretch>
            <a:fillRect/>
          </a:stretch>
        </p:blipFill>
        <p:spPr>
          <a:xfrm>
            <a:off x="3567532" y="2416400"/>
            <a:ext cx="4153248" cy="2053354"/>
          </a:xfrm>
          <a:prstGeom prst="rect">
            <a:avLst/>
          </a:prstGeom>
        </p:spPr>
      </p:pic>
      <p:pic>
        <p:nvPicPr>
          <p:cNvPr id="16" name="Picture 15"/>
          <p:cNvPicPr>
            <a:picLocks noChangeAspect="1"/>
          </p:cNvPicPr>
          <p:nvPr/>
        </p:nvPicPr>
        <p:blipFill>
          <a:blip r:embed="rId3"/>
          <a:stretch>
            <a:fillRect/>
          </a:stretch>
        </p:blipFill>
        <p:spPr>
          <a:xfrm>
            <a:off x="3635340" y="4412850"/>
            <a:ext cx="4450080" cy="883920"/>
          </a:xfrm>
          <a:prstGeom prst="rect">
            <a:avLst/>
          </a:prstGeom>
        </p:spPr>
      </p:pic>
      <p:sp>
        <p:nvSpPr>
          <p:cNvPr id="3" name="TextBox 2">
            <a:extLst>
              <a:ext uri="{FF2B5EF4-FFF2-40B4-BE49-F238E27FC236}">
                <a16:creationId xmlns:a16="http://schemas.microsoft.com/office/drawing/2014/main" id="{8495D9FA-8425-C582-0702-0ABBCC7633E2}"/>
              </a:ext>
            </a:extLst>
          </p:cNvPr>
          <p:cNvSpPr txBox="1"/>
          <p:nvPr/>
        </p:nvSpPr>
        <p:spPr>
          <a:xfrm>
            <a:off x="9030587" y="3115340"/>
            <a:ext cx="184731" cy="369332"/>
          </a:xfrm>
          <a:prstGeom prst="rect">
            <a:avLst/>
          </a:prstGeom>
          <a:noFill/>
        </p:spPr>
        <p:txBody>
          <a:bodyPr wrap="none" rtlCol="0">
            <a:spAutoFit/>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215901"/>
            <a:ext cx="8464378" cy="512129"/>
          </a:xfrm>
        </p:spPr>
        <p:txBody>
          <a:bodyPr>
            <a:noAutofit/>
          </a:bodyPr>
          <a:lstStyle/>
          <a:p>
            <a:r>
              <a:rPr lang="en-US" dirty="0"/>
              <a:t>Generalized Parton Distributions (GPDs)</a:t>
            </a:r>
          </a:p>
        </p:txBody>
      </p:sp>
      <p:sp>
        <p:nvSpPr>
          <p:cNvPr id="8" name="TextBox 7"/>
          <p:cNvSpPr txBox="1"/>
          <p:nvPr/>
        </p:nvSpPr>
        <p:spPr>
          <a:xfrm>
            <a:off x="7614383" y="4699001"/>
            <a:ext cx="3095719" cy="830997"/>
          </a:xfrm>
          <a:prstGeom prst="rect">
            <a:avLst/>
          </a:prstGeom>
          <a:noFill/>
        </p:spPr>
        <p:txBody>
          <a:bodyPr wrap="none" rtlCol="0">
            <a:spAutoFit/>
          </a:bodyPr>
          <a:lstStyle/>
          <a:p>
            <a:r>
              <a:rPr lang="en-US" sz="1600" dirty="0">
                <a:solidFill>
                  <a:srgbClr val="800000"/>
                </a:solidFill>
                <a:latin typeface="Arial" panose="020B0604020202020204" pitchFamily="34" charset="0"/>
                <a:cs typeface="Arial" panose="020B0604020202020204" pitchFamily="34" charset="0"/>
              </a:rPr>
              <a:t>D. </a:t>
            </a:r>
            <a:r>
              <a:rPr lang="en-US" sz="1600" dirty="0" err="1">
                <a:solidFill>
                  <a:srgbClr val="800000"/>
                </a:solidFill>
                <a:latin typeface="Arial" panose="020B0604020202020204" pitchFamily="34" charset="0"/>
                <a:cs typeface="Arial" panose="020B0604020202020204" pitchFamily="34" charset="0"/>
              </a:rPr>
              <a:t>Müller</a:t>
            </a:r>
            <a:r>
              <a:rPr lang="en-US" sz="1600" dirty="0">
                <a:solidFill>
                  <a:srgbClr val="800000"/>
                </a:solidFill>
                <a:latin typeface="Arial" panose="020B0604020202020204" pitchFamily="34" charset="0"/>
                <a:cs typeface="Arial" panose="020B0604020202020204" pitchFamily="34" charset="0"/>
              </a:rPr>
              <a:t> et al., </a:t>
            </a:r>
            <a:r>
              <a:rPr lang="en-US" sz="1600" dirty="0" err="1">
                <a:solidFill>
                  <a:srgbClr val="800000"/>
                </a:solidFill>
                <a:latin typeface="Arial" panose="020B0604020202020204" pitchFamily="34" charset="0"/>
                <a:cs typeface="Arial" panose="020B0604020202020204" pitchFamily="34" charset="0"/>
              </a:rPr>
              <a:t>F.Phys</a:t>
            </a:r>
            <a:r>
              <a:rPr lang="en-US" sz="1600" dirty="0">
                <a:solidFill>
                  <a:srgbClr val="800000"/>
                </a:solidFill>
                <a:latin typeface="Arial" panose="020B0604020202020204" pitchFamily="34" charset="0"/>
                <a:cs typeface="Arial" panose="020B0604020202020204" pitchFamily="34" charset="0"/>
              </a:rPr>
              <a:t>. 42,1994</a:t>
            </a:r>
          </a:p>
          <a:p>
            <a:r>
              <a:rPr lang="en-US" sz="1600" dirty="0">
                <a:solidFill>
                  <a:srgbClr val="800000"/>
                </a:solidFill>
                <a:latin typeface="Arial" panose="020B0604020202020204" pitchFamily="34" charset="0"/>
                <a:cs typeface="Arial" panose="020B0604020202020204" pitchFamily="34" charset="0"/>
              </a:rPr>
              <a:t>X. </a:t>
            </a:r>
            <a:r>
              <a:rPr lang="en-US" sz="1600" dirty="0" err="1">
                <a:solidFill>
                  <a:srgbClr val="800000"/>
                </a:solidFill>
                <a:latin typeface="Arial" panose="020B0604020202020204" pitchFamily="34" charset="0"/>
                <a:cs typeface="Arial" panose="020B0604020202020204" pitchFamily="34" charset="0"/>
              </a:rPr>
              <a:t>Ji</a:t>
            </a:r>
            <a:r>
              <a:rPr lang="en-US" sz="1600" dirty="0">
                <a:solidFill>
                  <a:srgbClr val="800000"/>
                </a:solidFill>
                <a:latin typeface="Arial" panose="020B0604020202020204" pitchFamily="34" charset="0"/>
                <a:cs typeface="Arial" panose="020B0604020202020204" pitchFamily="34" charset="0"/>
              </a:rPr>
              <a:t>, PRL 78, 610, 1997</a:t>
            </a:r>
          </a:p>
          <a:p>
            <a:pPr marL="342900" indent="-342900"/>
            <a:r>
              <a:rPr lang="en-US" sz="1600" dirty="0">
                <a:solidFill>
                  <a:srgbClr val="800000"/>
                </a:solidFill>
                <a:latin typeface="Arial" panose="020B0604020202020204" pitchFamily="34" charset="0"/>
                <a:cs typeface="Arial" panose="020B0604020202020204" pitchFamily="34" charset="0"/>
              </a:rPr>
              <a:t>A. Radyushkin, PLB 380, 1996</a:t>
            </a:r>
          </a:p>
        </p:txBody>
      </p:sp>
      <p:grpSp>
        <p:nvGrpSpPr>
          <p:cNvPr id="56" name="Group 55"/>
          <p:cNvGrpSpPr/>
          <p:nvPr/>
        </p:nvGrpSpPr>
        <p:grpSpPr>
          <a:xfrm>
            <a:off x="2371603" y="4507810"/>
            <a:ext cx="5042023" cy="1753290"/>
            <a:chOff x="1685802" y="4279210"/>
            <a:chExt cx="5718057" cy="2087484"/>
          </a:xfrm>
        </p:grpSpPr>
        <p:pic>
          <p:nvPicPr>
            <p:cNvPr id="52" name="Picture 51"/>
            <p:cNvPicPr>
              <a:picLocks noChangeAspect="1"/>
            </p:cNvPicPr>
            <p:nvPr/>
          </p:nvPicPr>
          <p:blipFill rotWithShape="1">
            <a:blip r:embed="rId2">
              <a:extLst>
                <a:ext uri="{28A0092B-C50C-407E-A947-70E740481C1C}">
                  <a14:useLocalDpi xmlns:a14="http://schemas.microsoft.com/office/drawing/2010/main" val="0"/>
                </a:ext>
              </a:extLst>
            </a:blip>
            <a:srcRect l="59274" r="6321"/>
            <a:stretch/>
          </p:blipFill>
          <p:spPr>
            <a:xfrm>
              <a:off x="3875499" y="4298520"/>
              <a:ext cx="1437002" cy="2068174"/>
            </a:xfrm>
            <a:prstGeom prst="rect">
              <a:avLst/>
            </a:prstGeom>
          </p:spPr>
        </p:pic>
        <p:pic>
          <p:nvPicPr>
            <p:cNvPr id="53" name="Picture 52"/>
            <p:cNvPicPr>
              <a:picLocks noChangeAspect="1"/>
            </p:cNvPicPr>
            <p:nvPr/>
          </p:nvPicPr>
          <p:blipFill rotWithShape="1">
            <a:blip r:embed="rId3">
              <a:extLst>
                <a:ext uri="{28A0092B-C50C-407E-A947-70E740481C1C}">
                  <a14:useLocalDpi xmlns:a14="http://schemas.microsoft.com/office/drawing/2010/main" val="0"/>
                </a:ext>
              </a:extLst>
            </a:blip>
            <a:srcRect l="42105" t="51212"/>
            <a:stretch/>
          </p:blipFill>
          <p:spPr>
            <a:xfrm>
              <a:off x="1685802" y="4279210"/>
              <a:ext cx="1476349" cy="2087484"/>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016" y="4323633"/>
              <a:ext cx="1428843" cy="2043061"/>
            </a:xfrm>
            <a:prstGeom prst="rect">
              <a:avLst/>
            </a:prstGeom>
          </p:spPr>
        </p:pic>
      </p:grpSp>
      <p:sp>
        <p:nvSpPr>
          <p:cNvPr id="55" name="Rectangle 54"/>
          <p:cNvSpPr/>
          <p:nvPr/>
        </p:nvSpPr>
        <p:spPr>
          <a:xfrm>
            <a:off x="2235201" y="4043201"/>
            <a:ext cx="5791982" cy="338554"/>
          </a:xfrm>
          <a:prstGeom prst="rect">
            <a:avLst/>
          </a:prstGeom>
        </p:spPr>
        <p:txBody>
          <a:bodyPr wrap="square">
            <a:spAutoFit/>
          </a:bodyPr>
          <a:lstStyle/>
          <a:p>
            <a:r>
              <a:rPr lang="en-US" sz="1600" i="1" dirty="0">
                <a:solidFill>
                  <a:srgbClr val="800000"/>
                </a:solidFill>
                <a:latin typeface="Cambria"/>
                <a:cs typeface="Cambria"/>
              </a:rPr>
              <a:t>D. </a:t>
            </a:r>
            <a:r>
              <a:rPr lang="en-US" sz="1600" i="1" dirty="0" err="1">
                <a:solidFill>
                  <a:srgbClr val="800000"/>
                </a:solidFill>
                <a:latin typeface="Cambria"/>
                <a:cs typeface="Cambria"/>
              </a:rPr>
              <a:t>Müller</a:t>
            </a:r>
            <a:r>
              <a:rPr lang="en-US" sz="1600" i="1" dirty="0">
                <a:solidFill>
                  <a:srgbClr val="800000"/>
                </a:solidFill>
                <a:latin typeface="Cambria"/>
                <a:cs typeface="Cambria"/>
              </a:rPr>
              <a:t> (1994)                 X. </a:t>
            </a:r>
            <a:r>
              <a:rPr lang="en-US" sz="1600" i="1" dirty="0" err="1">
                <a:solidFill>
                  <a:srgbClr val="800000"/>
                </a:solidFill>
                <a:latin typeface="Cambria"/>
                <a:cs typeface="Cambria"/>
              </a:rPr>
              <a:t>Ji</a:t>
            </a:r>
            <a:r>
              <a:rPr lang="en-US" sz="1600" i="1" dirty="0">
                <a:solidFill>
                  <a:srgbClr val="800000"/>
                </a:solidFill>
                <a:latin typeface="Cambria"/>
                <a:cs typeface="Cambria"/>
              </a:rPr>
              <a:t> (1996)            </a:t>
            </a:r>
            <a:r>
              <a:rPr lang="en-US" sz="1600" i="1" dirty="0" err="1">
                <a:solidFill>
                  <a:srgbClr val="800000"/>
                </a:solidFill>
                <a:latin typeface="Cambria"/>
                <a:cs typeface="Cambria"/>
              </a:rPr>
              <a:t>A.Radyushkin</a:t>
            </a:r>
            <a:r>
              <a:rPr lang="en-US" sz="1600" i="1" dirty="0">
                <a:solidFill>
                  <a:srgbClr val="800000"/>
                </a:solidFill>
                <a:latin typeface="Cambria"/>
                <a:cs typeface="Cambria"/>
              </a:rPr>
              <a:t> (1996</a:t>
            </a:r>
            <a:r>
              <a:rPr lang="en-US" sz="1600" b="1" i="1" dirty="0">
                <a:solidFill>
                  <a:srgbClr val="0070C0"/>
                </a:solidFill>
              </a:rPr>
              <a:t>)</a:t>
            </a:r>
            <a:endParaRPr lang="en-US" sz="1600" dirty="0"/>
          </a:p>
        </p:txBody>
      </p:sp>
      <p:sp>
        <p:nvSpPr>
          <p:cNvPr id="6" name="Rectangle 2077"/>
          <p:cNvSpPr>
            <a:spLocks noChangeArrowheads="1"/>
          </p:cNvSpPr>
          <p:nvPr/>
        </p:nvSpPr>
        <p:spPr bwMode="auto">
          <a:xfrm>
            <a:off x="2624139" y="436563"/>
            <a:ext cx="5703887" cy="406400"/>
          </a:xfrm>
          <a:prstGeom prst="rect">
            <a:avLst/>
          </a:prstGeom>
          <a:noFill/>
          <a:ln w="9525">
            <a:noFill/>
            <a:miter lim="800000"/>
            <a:headEnd/>
            <a:tailEnd/>
          </a:ln>
        </p:spPr>
        <p:txBody>
          <a:bodyPr>
            <a:prstTxWarp prst="textNoShape">
              <a:avLst/>
            </a:prstTxWarp>
          </a:bodyPr>
          <a:lstStyle/>
          <a:p>
            <a:endParaRPr lang="en-US"/>
          </a:p>
        </p:txBody>
      </p:sp>
      <p:grpSp>
        <p:nvGrpSpPr>
          <p:cNvPr id="46" name="Group 45"/>
          <p:cNvGrpSpPr/>
          <p:nvPr/>
        </p:nvGrpSpPr>
        <p:grpSpPr>
          <a:xfrm>
            <a:off x="8266113" y="1419781"/>
            <a:ext cx="1298575" cy="793750"/>
            <a:chOff x="6781800" y="3695700"/>
            <a:chExt cx="1298575" cy="793750"/>
          </a:xfrm>
        </p:grpSpPr>
        <p:sp>
          <p:nvSpPr>
            <p:cNvPr id="68" name="Text Box 2119"/>
            <p:cNvSpPr txBox="1">
              <a:spLocks noChangeArrowheads="1"/>
            </p:cNvSpPr>
            <p:nvPr/>
          </p:nvSpPr>
          <p:spPr bwMode="auto">
            <a:xfrm>
              <a:off x="6781800" y="3925888"/>
              <a:ext cx="515285" cy="338554"/>
            </a:xfrm>
            <a:prstGeom prst="rect">
              <a:avLst/>
            </a:prstGeom>
            <a:noFill/>
            <a:ln w="9525">
              <a:noFill/>
              <a:miter lim="800000"/>
              <a:headEnd/>
              <a:tailEnd/>
            </a:ln>
            <a:effectLst/>
          </p:spPr>
          <p:txBody>
            <a:bodyPr wrap="none">
              <a:prstTxWarp prst="textNoShape">
                <a:avLst/>
              </a:prstTxWarp>
              <a:spAutoFit/>
            </a:bodyPr>
            <a:lstStyle/>
            <a:p>
              <a:r>
                <a:rPr lang="en-US" sz="1600" i="1" dirty="0" err="1">
                  <a:latin typeface="Symbol" charset="2"/>
                  <a:cs typeface="Symbol" charset="2"/>
                </a:rPr>
                <a:t>x</a:t>
              </a:r>
              <a:r>
                <a:rPr lang="en-US" sz="1600" dirty="0">
                  <a:latin typeface="Tahoma" pitchFamily="-102" charset="0"/>
                </a:rPr>
                <a:t> =</a:t>
              </a:r>
            </a:p>
          </p:txBody>
        </p:sp>
        <p:sp>
          <p:nvSpPr>
            <p:cNvPr id="69" name="Text Box 2120"/>
            <p:cNvSpPr txBox="1">
              <a:spLocks noChangeArrowheads="1"/>
            </p:cNvSpPr>
            <p:nvPr/>
          </p:nvSpPr>
          <p:spPr bwMode="auto">
            <a:xfrm>
              <a:off x="7543800" y="3695700"/>
              <a:ext cx="366712" cy="336550"/>
            </a:xfrm>
            <a:prstGeom prst="rect">
              <a:avLst/>
            </a:prstGeom>
            <a:noFill/>
            <a:ln w="9525">
              <a:noFill/>
              <a:miter lim="800000"/>
              <a:headEnd/>
              <a:tailEnd/>
            </a:ln>
            <a:effectLst/>
          </p:spPr>
          <p:txBody>
            <a:bodyPr wrap="none">
              <a:prstTxWarp prst="textNoShape">
                <a:avLst/>
              </a:prstTxWarp>
              <a:spAutoFit/>
            </a:bodyPr>
            <a:lstStyle/>
            <a:p>
              <a:r>
                <a:rPr lang="en-US" sz="1600" dirty="0" err="1">
                  <a:latin typeface="Tahoma" pitchFamily="-102" charset="0"/>
                </a:rPr>
                <a:t>x</a:t>
              </a:r>
              <a:r>
                <a:rPr lang="en-US" sz="1600" baseline="-25000" dirty="0" err="1">
                  <a:latin typeface="Tahoma" pitchFamily="-102" charset="0"/>
                </a:rPr>
                <a:t>B</a:t>
              </a:r>
              <a:endParaRPr lang="en-US" sz="1600" dirty="0">
                <a:latin typeface="Tahoma" pitchFamily="-102" charset="0"/>
              </a:endParaRPr>
            </a:p>
          </p:txBody>
        </p:sp>
        <p:sp>
          <p:nvSpPr>
            <p:cNvPr id="70" name="Line 2121"/>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71" name="Text Box 2122"/>
            <p:cNvSpPr txBox="1">
              <a:spLocks noChangeArrowheads="1"/>
            </p:cNvSpPr>
            <p:nvPr/>
          </p:nvSpPr>
          <p:spPr bwMode="auto">
            <a:xfrm>
              <a:off x="7391400" y="4152900"/>
              <a:ext cx="679450" cy="336550"/>
            </a:xfrm>
            <a:prstGeom prst="rect">
              <a:avLst/>
            </a:prstGeom>
            <a:noFill/>
            <a:ln w="9525">
              <a:noFill/>
              <a:miter lim="800000"/>
              <a:headEnd/>
              <a:tailEnd/>
            </a:ln>
            <a:effectLst/>
          </p:spPr>
          <p:txBody>
            <a:bodyPr wrap="none">
              <a:prstTxWarp prst="textNoShape">
                <a:avLst/>
              </a:prstTxWarp>
              <a:spAutoFit/>
            </a:bodyPr>
            <a:lstStyle/>
            <a:p>
              <a:r>
                <a:rPr lang="en-US" sz="1600">
                  <a:latin typeface="Tahoma" pitchFamily="-102" charset="0"/>
                </a:rPr>
                <a:t>2 - x</a:t>
              </a:r>
              <a:r>
                <a:rPr lang="en-US" sz="1600" baseline="-25000">
                  <a:latin typeface="Tahoma" pitchFamily="-102" charset="0"/>
                </a:rPr>
                <a:t>B</a:t>
              </a:r>
              <a:endParaRPr lang="en-US" sz="1600">
                <a:latin typeface="Tahoma" pitchFamily="-102" charset="0"/>
              </a:endParaRPr>
            </a:p>
          </p:txBody>
        </p:sp>
      </p:grpSp>
      <p:sp>
        <p:nvSpPr>
          <p:cNvPr id="72" name="Text Box 2123"/>
          <p:cNvSpPr txBox="1">
            <a:spLocks noChangeArrowheads="1"/>
          </p:cNvSpPr>
          <p:nvPr/>
        </p:nvSpPr>
        <p:spPr bwMode="auto">
          <a:xfrm>
            <a:off x="8047809" y="2232581"/>
            <a:ext cx="2273300" cy="336550"/>
          </a:xfrm>
          <a:prstGeom prst="rect">
            <a:avLst/>
          </a:prstGeom>
          <a:noFill/>
          <a:ln w="9525">
            <a:noFill/>
            <a:miter lim="800000"/>
            <a:headEnd/>
            <a:tailEnd/>
          </a:ln>
          <a:effectLst/>
        </p:spPr>
        <p:txBody>
          <a:bodyPr wrap="none">
            <a:prstTxWarp prst="textNoShape">
              <a:avLst/>
            </a:prstTxWarp>
            <a:spAutoFit/>
          </a:bodyPr>
          <a:lstStyle/>
          <a:p>
            <a:r>
              <a:rPr lang="en-US" sz="1600" dirty="0">
                <a:latin typeface="Tahoma" pitchFamily="-102" charset="0"/>
              </a:rPr>
              <a:t>(in the Bjorken regime)</a:t>
            </a:r>
          </a:p>
        </p:txBody>
      </p:sp>
      <p:grpSp>
        <p:nvGrpSpPr>
          <p:cNvPr id="77" name="Group 76"/>
          <p:cNvGrpSpPr/>
          <p:nvPr/>
        </p:nvGrpSpPr>
        <p:grpSpPr>
          <a:xfrm>
            <a:off x="3027017" y="804593"/>
            <a:ext cx="6374158" cy="2863851"/>
            <a:chOff x="2107315" y="3205930"/>
            <a:chExt cx="5378095" cy="2324921"/>
          </a:xfrm>
        </p:grpSpPr>
        <p:pic>
          <p:nvPicPr>
            <p:cNvPr id="58" name="Picture 2088"/>
            <p:cNvPicPr>
              <a:picLocks noChangeAspect="1" noChangeArrowheads="1"/>
            </p:cNvPicPr>
            <p:nvPr/>
          </p:nvPicPr>
          <p:blipFill>
            <a:blip r:embed="rId5"/>
            <a:srcRect/>
            <a:stretch>
              <a:fillRect/>
            </a:stretch>
          </p:blipFill>
          <p:spPr bwMode="auto">
            <a:xfrm>
              <a:off x="2965450" y="3595688"/>
              <a:ext cx="2952750" cy="1819275"/>
            </a:xfrm>
            <a:prstGeom prst="rect">
              <a:avLst/>
            </a:prstGeom>
            <a:noFill/>
            <a:ln w="9525">
              <a:noFill/>
              <a:miter lim="800000"/>
              <a:headEnd/>
              <a:tailEnd/>
            </a:ln>
          </p:spPr>
        </p:pic>
        <p:sp>
          <p:nvSpPr>
            <p:cNvPr id="59" name="Freeform 2089"/>
            <p:cNvSpPr>
              <a:spLocks/>
            </p:cNvSpPr>
            <p:nvPr/>
          </p:nvSpPr>
          <p:spPr bwMode="auto">
            <a:xfrm>
              <a:off x="3482975" y="5219700"/>
              <a:ext cx="1897062" cy="261938"/>
            </a:xfrm>
            <a:custGeom>
              <a:avLst/>
              <a:gdLst/>
              <a:ahLst/>
              <a:cxnLst>
                <a:cxn ang="0">
                  <a:pos x="0" y="37"/>
                </a:cxn>
                <a:cxn ang="0">
                  <a:pos x="45" y="66"/>
                </a:cxn>
                <a:cxn ang="0">
                  <a:pos x="93" y="92"/>
                </a:cxn>
                <a:cxn ang="0">
                  <a:pos x="146" y="114"/>
                </a:cxn>
                <a:cxn ang="0">
                  <a:pos x="205" y="133"/>
                </a:cxn>
                <a:cxn ang="0">
                  <a:pos x="226" y="137"/>
                </a:cxn>
                <a:cxn ang="0">
                  <a:pos x="293" y="150"/>
                </a:cxn>
                <a:cxn ang="0">
                  <a:pos x="391" y="160"/>
                </a:cxn>
                <a:cxn ang="0">
                  <a:pos x="493" y="165"/>
                </a:cxn>
                <a:cxn ang="0">
                  <a:pos x="594" y="163"/>
                </a:cxn>
                <a:cxn ang="0">
                  <a:pos x="693" y="152"/>
                </a:cxn>
                <a:cxn ang="0">
                  <a:pos x="794" y="135"/>
                </a:cxn>
                <a:cxn ang="0">
                  <a:pos x="846" y="123"/>
                </a:cxn>
                <a:cxn ang="0">
                  <a:pos x="941" y="100"/>
                </a:cxn>
                <a:cxn ang="0">
                  <a:pos x="1013" y="80"/>
                </a:cxn>
                <a:cxn ang="0">
                  <a:pos x="1096" y="51"/>
                </a:cxn>
                <a:cxn ang="0">
                  <a:pos x="1148" y="29"/>
                </a:cxn>
                <a:cxn ang="0">
                  <a:pos x="1195" y="10"/>
                </a:cxn>
                <a:cxn ang="0">
                  <a:pos x="1168" y="9"/>
                </a:cxn>
                <a:cxn ang="0">
                  <a:pos x="1118" y="30"/>
                </a:cxn>
                <a:cxn ang="0">
                  <a:pos x="1036" y="60"/>
                </a:cxn>
                <a:cxn ang="0">
                  <a:pos x="981" y="79"/>
                </a:cxn>
                <a:cxn ang="0">
                  <a:pos x="890" y="102"/>
                </a:cxn>
                <a:cxn ang="0">
                  <a:pos x="792" y="124"/>
                </a:cxn>
                <a:cxn ang="0">
                  <a:pos x="794" y="124"/>
                </a:cxn>
                <a:cxn ang="0">
                  <a:pos x="693" y="142"/>
                </a:cxn>
                <a:cxn ang="0">
                  <a:pos x="593" y="152"/>
                </a:cxn>
                <a:cxn ang="0">
                  <a:pos x="493" y="154"/>
                </a:cxn>
                <a:cxn ang="0">
                  <a:pos x="391" y="150"/>
                </a:cxn>
                <a:cxn ang="0">
                  <a:pos x="293" y="139"/>
                </a:cxn>
                <a:cxn ang="0">
                  <a:pos x="226" y="127"/>
                </a:cxn>
                <a:cxn ang="0">
                  <a:pos x="229" y="128"/>
                </a:cxn>
                <a:cxn ang="0">
                  <a:pos x="178" y="114"/>
                </a:cxn>
                <a:cxn ang="0">
                  <a:pos x="123" y="94"/>
                </a:cxn>
                <a:cxn ang="0">
                  <a:pos x="73" y="69"/>
                </a:cxn>
                <a:cxn ang="0">
                  <a:pos x="47" y="61"/>
                </a:cxn>
                <a:cxn ang="0">
                  <a:pos x="6" y="29"/>
                </a:cxn>
              </a:cxnLst>
              <a:rect l="0" t="0" r="r" b="b"/>
              <a:pathLst>
                <a:path w="1195" h="165">
                  <a:moveTo>
                    <a:pt x="6" y="29"/>
                  </a:moveTo>
                  <a:lnTo>
                    <a:pt x="0" y="37"/>
                  </a:lnTo>
                  <a:lnTo>
                    <a:pt x="43" y="65"/>
                  </a:lnTo>
                  <a:lnTo>
                    <a:pt x="45" y="66"/>
                  </a:lnTo>
                  <a:lnTo>
                    <a:pt x="68" y="79"/>
                  </a:lnTo>
                  <a:lnTo>
                    <a:pt x="93" y="92"/>
                  </a:lnTo>
                  <a:lnTo>
                    <a:pt x="118" y="104"/>
                  </a:lnTo>
                  <a:lnTo>
                    <a:pt x="146" y="114"/>
                  </a:lnTo>
                  <a:lnTo>
                    <a:pt x="174" y="124"/>
                  </a:lnTo>
                  <a:lnTo>
                    <a:pt x="205" y="133"/>
                  </a:lnTo>
                  <a:lnTo>
                    <a:pt x="225" y="137"/>
                  </a:lnTo>
                  <a:lnTo>
                    <a:pt x="226" y="137"/>
                  </a:lnTo>
                  <a:lnTo>
                    <a:pt x="248" y="142"/>
                  </a:lnTo>
                  <a:lnTo>
                    <a:pt x="293" y="150"/>
                  </a:lnTo>
                  <a:lnTo>
                    <a:pt x="342" y="156"/>
                  </a:lnTo>
                  <a:lnTo>
                    <a:pt x="391" y="160"/>
                  </a:lnTo>
                  <a:lnTo>
                    <a:pt x="442" y="164"/>
                  </a:lnTo>
                  <a:lnTo>
                    <a:pt x="493" y="165"/>
                  </a:lnTo>
                  <a:lnTo>
                    <a:pt x="544" y="165"/>
                  </a:lnTo>
                  <a:lnTo>
                    <a:pt x="594" y="163"/>
                  </a:lnTo>
                  <a:lnTo>
                    <a:pt x="642" y="160"/>
                  </a:lnTo>
                  <a:lnTo>
                    <a:pt x="693" y="152"/>
                  </a:lnTo>
                  <a:lnTo>
                    <a:pt x="743" y="144"/>
                  </a:lnTo>
                  <a:lnTo>
                    <a:pt x="794" y="135"/>
                  </a:lnTo>
                  <a:lnTo>
                    <a:pt x="796" y="134"/>
                  </a:lnTo>
                  <a:lnTo>
                    <a:pt x="846" y="123"/>
                  </a:lnTo>
                  <a:lnTo>
                    <a:pt x="895" y="112"/>
                  </a:lnTo>
                  <a:lnTo>
                    <a:pt x="941" y="100"/>
                  </a:lnTo>
                  <a:lnTo>
                    <a:pt x="984" y="89"/>
                  </a:lnTo>
                  <a:lnTo>
                    <a:pt x="1013" y="80"/>
                  </a:lnTo>
                  <a:lnTo>
                    <a:pt x="1041" y="70"/>
                  </a:lnTo>
                  <a:lnTo>
                    <a:pt x="1096" y="51"/>
                  </a:lnTo>
                  <a:lnTo>
                    <a:pt x="1123" y="40"/>
                  </a:lnTo>
                  <a:lnTo>
                    <a:pt x="1148" y="29"/>
                  </a:lnTo>
                  <a:lnTo>
                    <a:pt x="1173" y="19"/>
                  </a:lnTo>
                  <a:lnTo>
                    <a:pt x="1195" y="10"/>
                  </a:lnTo>
                  <a:lnTo>
                    <a:pt x="1191" y="0"/>
                  </a:lnTo>
                  <a:lnTo>
                    <a:pt x="1168" y="9"/>
                  </a:lnTo>
                  <a:lnTo>
                    <a:pt x="1144" y="20"/>
                  </a:lnTo>
                  <a:lnTo>
                    <a:pt x="1118" y="30"/>
                  </a:lnTo>
                  <a:lnTo>
                    <a:pt x="1092" y="41"/>
                  </a:lnTo>
                  <a:lnTo>
                    <a:pt x="1036" y="60"/>
                  </a:lnTo>
                  <a:lnTo>
                    <a:pt x="1008" y="70"/>
                  </a:lnTo>
                  <a:lnTo>
                    <a:pt x="981" y="79"/>
                  </a:lnTo>
                  <a:lnTo>
                    <a:pt x="937" y="91"/>
                  </a:lnTo>
                  <a:lnTo>
                    <a:pt x="890" y="102"/>
                  </a:lnTo>
                  <a:lnTo>
                    <a:pt x="841" y="114"/>
                  </a:lnTo>
                  <a:lnTo>
                    <a:pt x="792" y="124"/>
                  </a:lnTo>
                  <a:lnTo>
                    <a:pt x="794" y="129"/>
                  </a:lnTo>
                  <a:lnTo>
                    <a:pt x="794" y="124"/>
                  </a:lnTo>
                  <a:lnTo>
                    <a:pt x="743" y="134"/>
                  </a:lnTo>
                  <a:lnTo>
                    <a:pt x="693" y="142"/>
                  </a:lnTo>
                  <a:lnTo>
                    <a:pt x="642" y="149"/>
                  </a:lnTo>
                  <a:lnTo>
                    <a:pt x="593" y="152"/>
                  </a:lnTo>
                  <a:lnTo>
                    <a:pt x="544" y="154"/>
                  </a:lnTo>
                  <a:lnTo>
                    <a:pt x="493" y="154"/>
                  </a:lnTo>
                  <a:lnTo>
                    <a:pt x="442" y="153"/>
                  </a:lnTo>
                  <a:lnTo>
                    <a:pt x="391" y="150"/>
                  </a:lnTo>
                  <a:lnTo>
                    <a:pt x="342" y="145"/>
                  </a:lnTo>
                  <a:lnTo>
                    <a:pt x="293" y="139"/>
                  </a:lnTo>
                  <a:lnTo>
                    <a:pt x="248" y="131"/>
                  </a:lnTo>
                  <a:lnTo>
                    <a:pt x="226" y="127"/>
                  </a:lnTo>
                  <a:lnTo>
                    <a:pt x="226" y="132"/>
                  </a:lnTo>
                  <a:lnTo>
                    <a:pt x="229" y="128"/>
                  </a:lnTo>
                  <a:lnTo>
                    <a:pt x="207" y="123"/>
                  </a:lnTo>
                  <a:lnTo>
                    <a:pt x="178" y="114"/>
                  </a:lnTo>
                  <a:lnTo>
                    <a:pt x="150" y="105"/>
                  </a:lnTo>
                  <a:lnTo>
                    <a:pt x="123" y="94"/>
                  </a:lnTo>
                  <a:lnTo>
                    <a:pt x="97" y="83"/>
                  </a:lnTo>
                  <a:lnTo>
                    <a:pt x="73" y="69"/>
                  </a:lnTo>
                  <a:lnTo>
                    <a:pt x="49" y="56"/>
                  </a:lnTo>
                  <a:lnTo>
                    <a:pt x="47" y="61"/>
                  </a:lnTo>
                  <a:lnTo>
                    <a:pt x="51" y="57"/>
                  </a:lnTo>
                  <a:lnTo>
                    <a:pt x="6" y="29"/>
                  </a:lnTo>
                  <a:close/>
                </a:path>
              </a:pathLst>
            </a:custGeom>
            <a:solidFill>
              <a:srgbClr val="000000"/>
            </a:solidFill>
            <a:ln w="9525">
              <a:noFill/>
              <a:round/>
              <a:headEnd/>
              <a:tailEnd/>
            </a:ln>
          </p:spPr>
          <p:txBody>
            <a:bodyPr>
              <a:prstTxWarp prst="textNoShape">
                <a:avLst/>
              </a:prstTxWarp>
            </a:bodyPr>
            <a:lstStyle/>
            <a:p>
              <a:endParaRPr lang="en-US"/>
            </a:p>
          </p:txBody>
        </p:sp>
        <p:sp>
          <p:nvSpPr>
            <p:cNvPr id="60" name="Freeform 2090"/>
            <p:cNvSpPr>
              <a:spLocks/>
            </p:cNvSpPr>
            <p:nvPr/>
          </p:nvSpPr>
          <p:spPr bwMode="auto">
            <a:xfrm>
              <a:off x="3395663" y="5183188"/>
              <a:ext cx="122237" cy="106363"/>
            </a:xfrm>
            <a:custGeom>
              <a:avLst/>
              <a:gdLst/>
              <a:ahLst/>
              <a:cxnLst>
                <a:cxn ang="0">
                  <a:pos x="77" y="11"/>
                </a:cxn>
                <a:cxn ang="0">
                  <a:pos x="0" y="0"/>
                </a:cxn>
                <a:cxn ang="0">
                  <a:pos x="37" y="67"/>
                </a:cxn>
                <a:cxn ang="0">
                  <a:pos x="77" y="11"/>
                </a:cxn>
              </a:cxnLst>
              <a:rect l="0" t="0" r="r" b="b"/>
              <a:pathLst>
                <a:path w="77" h="67">
                  <a:moveTo>
                    <a:pt x="77" y="11"/>
                  </a:moveTo>
                  <a:lnTo>
                    <a:pt x="0" y="0"/>
                  </a:lnTo>
                  <a:lnTo>
                    <a:pt x="37" y="67"/>
                  </a:lnTo>
                  <a:lnTo>
                    <a:pt x="77" y="11"/>
                  </a:lnTo>
                  <a:close/>
                </a:path>
              </a:pathLst>
            </a:custGeom>
            <a:solidFill>
              <a:srgbClr val="000000"/>
            </a:solidFill>
            <a:ln w="9525">
              <a:noFill/>
              <a:round/>
              <a:headEnd/>
              <a:tailEnd/>
            </a:ln>
          </p:spPr>
          <p:txBody>
            <a:bodyPr>
              <a:prstTxWarp prst="textNoShape">
                <a:avLst/>
              </a:prstTxWarp>
            </a:bodyPr>
            <a:lstStyle/>
            <a:p>
              <a:endParaRPr lang="en-US"/>
            </a:p>
          </p:txBody>
        </p:sp>
        <p:sp>
          <p:nvSpPr>
            <p:cNvPr id="61" name="Freeform 2091"/>
            <p:cNvSpPr>
              <a:spLocks/>
            </p:cNvSpPr>
            <p:nvPr/>
          </p:nvSpPr>
          <p:spPr bwMode="auto">
            <a:xfrm>
              <a:off x="5356225" y="5153025"/>
              <a:ext cx="123825" cy="98425"/>
            </a:xfrm>
            <a:custGeom>
              <a:avLst/>
              <a:gdLst/>
              <a:ahLst/>
              <a:cxnLst>
                <a:cxn ang="0">
                  <a:pos x="27" y="62"/>
                </a:cxn>
                <a:cxn ang="0">
                  <a:pos x="78" y="4"/>
                </a:cxn>
                <a:cxn ang="0">
                  <a:pos x="0" y="0"/>
                </a:cxn>
                <a:cxn ang="0">
                  <a:pos x="27" y="62"/>
                </a:cxn>
              </a:cxnLst>
              <a:rect l="0" t="0" r="r" b="b"/>
              <a:pathLst>
                <a:path w="78" h="62">
                  <a:moveTo>
                    <a:pt x="27" y="62"/>
                  </a:moveTo>
                  <a:lnTo>
                    <a:pt x="78" y="4"/>
                  </a:lnTo>
                  <a:lnTo>
                    <a:pt x="0" y="0"/>
                  </a:lnTo>
                  <a:lnTo>
                    <a:pt x="27" y="62"/>
                  </a:lnTo>
                  <a:close/>
                </a:path>
              </a:pathLst>
            </a:custGeom>
            <a:solidFill>
              <a:srgbClr val="000000"/>
            </a:solidFill>
            <a:ln w="9525">
              <a:noFill/>
              <a:round/>
              <a:headEnd/>
              <a:tailEnd/>
            </a:ln>
          </p:spPr>
          <p:txBody>
            <a:bodyPr>
              <a:prstTxWarp prst="textNoShape">
                <a:avLst/>
              </a:prstTxWarp>
            </a:bodyPr>
            <a:lstStyle/>
            <a:p>
              <a:endParaRPr lang="en-US"/>
            </a:p>
          </p:txBody>
        </p:sp>
        <p:sp>
          <p:nvSpPr>
            <p:cNvPr id="62" name="Rectangle 2093"/>
            <p:cNvSpPr>
              <a:spLocks noChangeArrowheads="1"/>
            </p:cNvSpPr>
            <p:nvPr/>
          </p:nvSpPr>
          <p:spPr bwMode="auto">
            <a:xfrm>
              <a:off x="4198938" y="5122863"/>
              <a:ext cx="246062" cy="407988"/>
            </a:xfrm>
            <a:prstGeom prst="rect">
              <a:avLst/>
            </a:prstGeom>
            <a:noFill/>
            <a:ln w="9525">
              <a:noFill/>
              <a:miter lim="800000"/>
              <a:headEnd/>
              <a:tailEnd/>
            </a:ln>
          </p:spPr>
          <p:txBody>
            <a:bodyPr>
              <a:prstTxWarp prst="textNoShape">
                <a:avLst/>
              </a:prstTxWarp>
            </a:bodyPr>
            <a:lstStyle/>
            <a:p>
              <a:endParaRPr lang="en-US"/>
            </a:p>
          </p:txBody>
        </p:sp>
        <p:sp>
          <p:nvSpPr>
            <p:cNvPr id="63" name="Rectangle 2094"/>
            <p:cNvSpPr>
              <a:spLocks noChangeArrowheads="1"/>
            </p:cNvSpPr>
            <p:nvPr/>
          </p:nvSpPr>
          <p:spPr bwMode="auto">
            <a:xfrm>
              <a:off x="4340225" y="5181600"/>
              <a:ext cx="76200" cy="322263"/>
            </a:xfrm>
            <a:prstGeom prst="rect">
              <a:avLst/>
            </a:prstGeom>
            <a:noFill/>
            <a:ln w="9525">
              <a:noFill/>
              <a:miter lim="800000"/>
              <a:headEnd/>
              <a:tailEnd/>
            </a:ln>
          </p:spPr>
          <p:txBody>
            <a:bodyPr>
              <a:prstTxWarp prst="textNoShape">
                <a:avLst/>
              </a:prstTxWarp>
            </a:bodyPr>
            <a:lstStyle/>
            <a:p>
              <a:endParaRPr lang="en-US"/>
            </a:p>
          </p:txBody>
        </p:sp>
        <p:sp>
          <p:nvSpPr>
            <p:cNvPr id="64" name="Rectangle 2095"/>
            <p:cNvSpPr>
              <a:spLocks noChangeArrowheads="1"/>
            </p:cNvSpPr>
            <p:nvPr/>
          </p:nvSpPr>
          <p:spPr bwMode="auto">
            <a:xfrm>
              <a:off x="4340225" y="5202238"/>
              <a:ext cx="74612" cy="262351"/>
            </a:xfrm>
            <a:prstGeom prst="rect">
              <a:avLst/>
            </a:prstGeom>
            <a:noFill/>
            <a:ln w="9525">
              <a:noFill/>
              <a:miter lim="800000"/>
              <a:headEnd/>
              <a:tailEnd/>
            </a:ln>
          </p:spPr>
          <p:txBody>
            <a:bodyPr wrap="square" lIns="0" tIns="0" rIns="0" bIns="0">
              <a:prstTxWarp prst="textNoShape">
                <a:avLst/>
              </a:prstTxWarp>
              <a:spAutoFit/>
            </a:bodyPr>
            <a:lstStyle/>
            <a:p>
              <a:r>
                <a:rPr lang="en-US" sz="2100">
                  <a:solidFill>
                    <a:schemeClr val="tx2"/>
                  </a:solidFill>
                  <a:latin typeface="Times New Roman" pitchFamily="-102" charset="0"/>
                </a:rPr>
                <a:t>t</a:t>
              </a:r>
              <a:endParaRPr lang="en-US">
                <a:latin typeface="Tahoma" pitchFamily="-102" charset="0"/>
              </a:endParaRPr>
            </a:p>
          </p:txBody>
        </p:sp>
        <p:sp>
          <p:nvSpPr>
            <p:cNvPr id="65" name="Rectangle 2097"/>
            <p:cNvSpPr>
              <a:spLocks noChangeArrowheads="1"/>
            </p:cNvSpPr>
            <p:nvPr/>
          </p:nvSpPr>
          <p:spPr bwMode="auto">
            <a:xfrm>
              <a:off x="5207000" y="3986213"/>
              <a:ext cx="230187" cy="306388"/>
            </a:xfrm>
            <a:prstGeom prst="rect">
              <a:avLst/>
            </a:prstGeom>
            <a:solidFill>
              <a:srgbClr val="FFFFFF"/>
            </a:solidFill>
            <a:ln w="28575">
              <a:solidFill>
                <a:srgbClr val="FFFFFF"/>
              </a:solidFill>
              <a:miter lim="800000"/>
              <a:headEnd/>
              <a:tailEnd/>
            </a:ln>
          </p:spPr>
          <p:txBody>
            <a:bodyPr>
              <a:prstTxWarp prst="textNoShape">
                <a:avLst/>
              </a:prstTxWarp>
            </a:bodyPr>
            <a:lstStyle/>
            <a:p>
              <a:endParaRPr lang="en-US"/>
            </a:p>
          </p:txBody>
        </p:sp>
        <p:sp>
          <p:nvSpPr>
            <p:cNvPr id="67" name="Text Box 2115"/>
            <p:cNvSpPr txBox="1">
              <a:spLocks noChangeArrowheads="1"/>
            </p:cNvSpPr>
            <p:nvPr/>
          </p:nvSpPr>
          <p:spPr bwMode="auto">
            <a:xfrm>
              <a:off x="5054585" y="4013200"/>
              <a:ext cx="200026" cy="299830"/>
            </a:xfrm>
            <a:prstGeom prst="rect">
              <a:avLst/>
            </a:prstGeom>
            <a:solidFill>
              <a:srgbClr val="FFFF00">
                <a:alpha val="50000"/>
              </a:srgbClr>
            </a:solidFill>
            <a:ln w="9525">
              <a:solidFill>
                <a:srgbClr val="000000"/>
              </a:solidFill>
              <a:miter lim="800000"/>
              <a:headEnd/>
              <a:tailEnd/>
            </a:ln>
            <a:effectLst/>
          </p:spPr>
          <p:txBody>
            <a:bodyPr wrap="square">
              <a:prstTxWarp prst="textNoShape">
                <a:avLst/>
              </a:prstTxWarp>
              <a:spAutoFit/>
            </a:bodyPr>
            <a:lstStyle/>
            <a:p>
              <a:r>
                <a:rPr lang="en-US" dirty="0">
                  <a:solidFill>
                    <a:schemeClr val="folHlink"/>
                  </a:solidFill>
                  <a:latin typeface="Symbol" charset="2"/>
                  <a:cs typeface="Symbol" charset="2"/>
                </a:rPr>
                <a:t>  </a:t>
              </a:r>
              <a:endParaRPr lang="en-US" dirty="0">
                <a:latin typeface="Symbol" charset="2"/>
                <a:cs typeface="Symbol" charset="2"/>
              </a:endParaRPr>
            </a:p>
          </p:txBody>
        </p:sp>
        <p:sp>
          <p:nvSpPr>
            <p:cNvPr id="76" name="TextBox 75"/>
            <p:cNvSpPr txBox="1"/>
            <p:nvPr/>
          </p:nvSpPr>
          <p:spPr>
            <a:xfrm>
              <a:off x="2107315" y="3205930"/>
              <a:ext cx="5378095" cy="374787"/>
            </a:xfrm>
            <a:prstGeom prst="rect">
              <a:avLst/>
            </a:prstGeom>
            <a:noFill/>
          </p:spPr>
          <p:txBody>
            <a:bodyPr wrap="square" rtlCol="0">
              <a:spAutoFit/>
            </a:bodyPr>
            <a:lstStyle/>
            <a:p>
              <a:r>
                <a:rPr lang="en-US" sz="2400" b="1" dirty="0">
                  <a:solidFill>
                    <a:srgbClr val="800000"/>
                  </a:solidFill>
                </a:rPr>
                <a:t>Deeply virtual Compton scattering (DVCS</a:t>
              </a:r>
              <a:r>
                <a:rPr lang="en-US" sz="2400" dirty="0">
                  <a:solidFill>
                    <a:srgbClr val="000090"/>
                  </a:solidFill>
                </a:rPr>
                <a:t>)</a:t>
              </a:r>
            </a:p>
          </p:txBody>
        </p:sp>
      </p:grpSp>
      <p:sp>
        <p:nvSpPr>
          <p:cNvPr id="78" name="TextBox 77"/>
          <p:cNvSpPr txBox="1"/>
          <p:nvPr/>
        </p:nvSpPr>
        <p:spPr>
          <a:xfrm>
            <a:off x="8116083" y="2692155"/>
            <a:ext cx="2205026" cy="400110"/>
          </a:xfrm>
          <a:prstGeom prst="rect">
            <a:avLst/>
          </a:prstGeom>
          <a:noFill/>
        </p:spPr>
        <p:txBody>
          <a:bodyPr wrap="none" rtlCol="0">
            <a:spAutoFit/>
          </a:bodyPr>
          <a:lstStyle/>
          <a:p>
            <a:r>
              <a:rPr lang="en-US" sz="2000" b="1" dirty="0">
                <a:solidFill>
                  <a:srgbClr val="008000"/>
                </a:solidFill>
                <a:latin typeface="Times New Roman"/>
                <a:cs typeface="Times New Roman"/>
              </a:rPr>
              <a:t>GPD: </a:t>
            </a:r>
            <a:r>
              <a:rPr lang="en-US" sz="2000" b="1" i="1" dirty="0" err="1">
                <a:solidFill>
                  <a:srgbClr val="008000"/>
                </a:solidFill>
                <a:latin typeface="Times New Roman"/>
                <a:cs typeface="Times New Roman"/>
              </a:rPr>
              <a:t>H(x,ξ</a:t>
            </a:r>
            <a:r>
              <a:rPr lang="en-US" sz="2000" b="1" i="1" dirty="0">
                <a:solidFill>
                  <a:srgbClr val="008000"/>
                </a:solidFill>
                <a:latin typeface="Times New Roman"/>
                <a:cs typeface="Times New Roman"/>
              </a:rPr>
              <a:t>, </a:t>
            </a:r>
            <a:r>
              <a:rPr lang="en-US" sz="2000" b="1" i="1" dirty="0" err="1">
                <a:solidFill>
                  <a:srgbClr val="008000"/>
                </a:solidFill>
                <a:latin typeface="Times New Roman"/>
                <a:cs typeface="Times New Roman"/>
              </a:rPr>
              <a:t>t</a:t>
            </a:r>
            <a:r>
              <a:rPr lang="en-US" sz="2000" b="1" i="1" dirty="0">
                <a:solidFill>
                  <a:srgbClr val="008000"/>
                </a:solidFill>
                <a:latin typeface="Times New Roman"/>
                <a:cs typeface="Times New Roman"/>
              </a:rPr>
              <a:t>), … </a:t>
            </a:r>
          </a:p>
        </p:txBody>
      </p:sp>
      <p:cxnSp>
        <p:nvCxnSpPr>
          <p:cNvPr id="48" name="Straight Connector 47"/>
          <p:cNvCxnSpPr/>
          <p:nvPr/>
        </p:nvCxnSpPr>
        <p:spPr>
          <a:xfrm flipV="1">
            <a:off x="4159358" y="2290522"/>
            <a:ext cx="2692400" cy="38100"/>
          </a:xfrm>
          <a:prstGeom prst="line">
            <a:avLst/>
          </a:prstGeom>
          <a:ln>
            <a:solidFill>
              <a:srgbClr val="800000"/>
            </a:solidFill>
            <a:prstDash val="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552130" y="1606483"/>
            <a:ext cx="1685077" cy="369332"/>
          </a:xfrm>
          <a:prstGeom prst="rect">
            <a:avLst/>
          </a:prstGeom>
          <a:noFill/>
        </p:spPr>
        <p:txBody>
          <a:bodyPr wrap="none" rtlCol="0">
            <a:spAutoFit/>
          </a:bodyPr>
          <a:lstStyle/>
          <a:p>
            <a:r>
              <a:rPr lang="en-US" dirty="0">
                <a:solidFill>
                  <a:srgbClr val="800000"/>
                </a:solidFill>
                <a:latin typeface="Cambria"/>
                <a:cs typeface="Cambria"/>
              </a:rPr>
              <a:t>hard scattering</a:t>
            </a:r>
          </a:p>
        </p:txBody>
      </p:sp>
      <p:sp>
        <p:nvSpPr>
          <p:cNvPr id="50" name="TextBox 49"/>
          <p:cNvSpPr txBox="1"/>
          <p:nvPr/>
        </p:nvSpPr>
        <p:spPr>
          <a:xfrm>
            <a:off x="2666211" y="2616756"/>
            <a:ext cx="1072730" cy="369332"/>
          </a:xfrm>
          <a:prstGeom prst="rect">
            <a:avLst/>
          </a:prstGeom>
          <a:noFill/>
        </p:spPr>
        <p:txBody>
          <a:bodyPr wrap="none" rtlCol="0">
            <a:spAutoFit/>
          </a:bodyPr>
          <a:lstStyle/>
          <a:p>
            <a:r>
              <a:rPr lang="en-US" dirty="0">
                <a:solidFill>
                  <a:srgbClr val="800000"/>
                </a:solidFill>
                <a:latin typeface="Cambria"/>
                <a:cs typeface="Cambria"/>
              </a:rPr>
              <a:t>soft part </a:t>
            </a:r>
          </a:p>
        </p:txBody>
      </p:sp>
      <p:sp>
        <p:nvSpPr>
          <p:cNvPr id="51" name="TextBox 50"/>
          <p:cNvSpPr txBox="1"/>
          <p:nvPr/>
        </p:nvSpPr>
        <p:spPr>
          <a:xfrm>
            <a:off x="2578285" y="2117524"/>
            <a:ext cx="1441420" cy="369332"/>
          </a:xfrm>
          <a:prstGeom prst="rect">
            <a:avLst/>
          </a:prstGeom>
          <a:noFill/>
        </p:spPr>
        <p:txBody>
          <a:bodyPr wrap="none" rtlCol="0">
            <a:spAutoFit/>
          </a:bodyPr>
          <a:lstStyle/>
          <a:p>
            <a:r>
              <a:rPr lang="en-US" dirty="0">
                <a:solidFill>
                  <a:srgbClr val="800000"/>
                </a:solidFill>
                <a:latin typeface="Cambria"/>
                <a:cs typeface="Cambria"/>
              </a:rPr>
              <a:t>factorization</a:t>
            </a:r>
          </a:p>
        </p:txBody>
      </p:sp>
      <p:sp>
        <p:nvSpPr>
          <p:cNvPr id="57" name="Rectangle 56"/>
          <p:cNvSpPr/>
          <p:nvPr/>
        </p:nvSpPr>
        <p:spPr>
          <a:xfrm>
            <a:off x="2273302" y="855392"/>
            <a:ext cx="8085908" cy="3187809"/>
          </a:xfrm>
          <a:prstGeom prst="rect">
            <a:avLst/>
          </a:prstGeom>
          <a:noFill/>
          <a:ln w="28575" cap="flat" cmpd="sng" algn="ctr">
            <a:solidFill>
              <a:srgbClr val="800000"/>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673857" y="3593068"/>
            <a:ext cx="2270114" cy="369332"/>
          </a:xfrm>
          <a:prstGeom prst="rect">
            <a:avLst/>
          </a:prstGeom>
          <a:noFill/>
        </p:spPr>
        <p:txBody>
          <a:bodyPr wrap="square" rtlCol="0">
            <a:spAutoFit/>
          </a:bodyPr>
          <a:lstStyle/>
          <a:p>
            <a:r>
              <a:rPr lang="en-US" b="1" dirty="0">
                <a:solidFill>
                  <a:srgbClr val="800000"/>
                </a:solidFill>
                <a:latin typeface="Cambria"/>
                <a:cs typeface="Cambria"/>
              </a:rPr>
              <a:t>Proton stays intact</a:t>
            </a:r>
          </a:p>
        </p:txBody>
      </p:sp>
      <p:sp>
        <p:nvSpPr>
          <p:cNvPr id="35" name="TextBox 34"/>
          <p:cNvSpPr txBox="1"/>
          <p:nvPr/>
        </p:nvSpPr>
        <p:spPr>
          <a:xfrm>
            <a:off x="4045106" y="2579801"/>
            <a:ext cx="359443" cy="461665"/>
          </a:xfrm>
          <a:prstGeom prst="rect">
            <a:avLst/>
          </a:prstGeom>
          <a:solidFill>
            <a:srgbClr val="FFFFFF"/>
          </a:solidFill>
        </p:spPr>
        <p:txBody>
          <a:bodyPr wrap="none" rtlCol="0">
            <a:spAutoFit/>
          </a:bodyPr>
          <a:lstStyle/>
          <a:p>
            <a:r>
              <a:rPr lang="en-US" sz="2400" dirty="0">
                <a:latin typeface="Cambria"/>
                <a:cs typeface="Cambria"/>
              </a:rPr>
              <a:t>P</a:t>
            </a:r>
          </a:p>
        </p:txBody>
      </p:sp>
      <p:sp>
        <p:nvSpPr>
          <p:cNvPr id="36" name="TextBox 35"/>
          <p:cNvSpPr txBox="1"/>
          <p:nvPr/>
        </p:nvSpPr>
        <p:spPr>
          <a:xfrm>
            <a:off x="7196964" y="2615317"/>
            <a:ext cx="359443" cy="461665"/>
          </a:xfrm>
          <a:prstGeom prst="rect">
            <a:avLst/>
          </a:prstGeom>
          <a:solidFill>
            <a:srgbClr val="FFFFFF"/>
          </a:solidFill>
        </p:spPr>
        <p:txBody>
          <a:bodyPr wrap="none" rtlCol="0">
            <a:spAutoFit/>
          </a:bodyPr>
          <a:lstStyle/>
          <a:p>
            <a:r>
              <a:rPr lang="en-US" sz="2400" dirty="0">
                <a:latin typeface="Cambria"/>
                <a:cs typeface="Cambria"/>
              </a:rPr>
              <a:t>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190501"/>
            <a:ext cx="8464378" cy="537529"/>
          </a:xfrm>
        </p:spPr>
        <p:txBody>
          <a:bodyPr>
            <a:noAutofit/>
          </a:bodyPr>
          <a:lstStyle/>
          <a:p>
            <a:r>
              <a:rPr lang="en-US" sz="3600" dirty="0"/>
              <a:t>GPDs – </a:t>
            </a:r>
            <a:r>
              <a:rPr lang="en-US" sz="3600" dirty="0" err="1"/>
              <a:t>GFFs</a:t>
            </a:r>
            <a:r>
              <a:rPr lang="en-US" sz="3600" dirty="0"/>
              <a:t> Relations</a:t>
            </a:r>
          </a:p>
        </p:txBody>
      </p:sp>
      <p:sp>
        <p:nvSpPr>
          <p:cNvPr id="5" name="TextBox 4"/>
          <p:cNvSpPr txBox="1"/>
          <p:nvPr/>
        </p:nvSpPr>
        <p:spPr>
          <a:xfrm>
            <a:off x="2040684" y="3601000"/>
            <a:ext cx="1201931" cy="461665"/>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GPDs</a:t>
            </a:r>
            <a:endParaRPr lang="en-US" sz="2400" b="1" i="1" dirty="0">
              <a:solidFill>
                <a:srgbClr val="008000"/>
              </a:solidFill>
              <a:latin typeface="Arial" panose="020B0604020202020204" pitchFamily="34" charset="0"/>
              <a:cs typeface="Arial" panose="020B0604020202020204" pitchFamily="34" charset="0"/>
            </a:endParaRPr>
          </a:p>
        </p:txBody>
      </p:sp>
      <p:sp>
        <p:nvSpPr>
          <p:cNvPr id="6" name="TextBox 5"/>
          <p:cNvSpPr txBox="1"/>
          <p:nvPr/>
        </p:nvSpPr>
        <p:spPr>
          <a:xfrm>
            <a:off x="4179820" y="3589242"/>
            <a:ext cx="1122423" cy="461665"/>
          </a:xfrm>
          <a:prstGeom prst="rect">
            <a:avLst/>
          </a:prstGeom>
          <a:noFill/>
        </p:spPr>
        <p:txBody>
          <a:bodyPr wrap="none" rtlCol="0">
            <a:spAutoFit/>
          </a:bodyPr>
          <a:lstStyle/>
          <a:p>
            <a:r>
              <a:rPr lang="en-US" sz="2400" u="sng" dirty="0" err="1">
                <a:latin typeface="Arial" panose="020B0604020202020204" pitchFamily="34" charset="0"/>
                <a:cs typeface="Arial" panose="020B0604020202020204" pitchFamily="34" charset="0"/>
              </a:rPr>
              <a:t>GFFs</a:t>
            </a:r>
            <a:r>
              <a:rPr lang="en-US" sz="2400" dirty="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256829" y="5938140"/>
            <a:ext cx="3017151" cy="338554"/>
          </a:xfrm>
          <a:prstGeom prst="rect">
            <a:avLst/>
          </a:prstGeom>
          <a:noFill/>
        </p:spPr>
        <p:txBody>
          <a:bodyPr wrap="none" rtlCol="0">
            <a:spAutoFit/>
          </a:bodyPr>
          <a:lstStyle/>
          <a:p>
            <a:r>
              <a:rPr lang="en-US" sz="1600" i="1" dirty="0">
                <a:latin typeface="Cambria"/>
                <a:cs typeface="Cambria"/>
              </a:rPr>
              <a:t>X. </a:t>
            </a:r>
            <a:r>
              <a:rPr lang="en-US" sz="1600" i="1" dirty="0" err="1">
                <a:latin typeface="Cambria"/>
                <a:cs typeface="Cambria"/>
              </a:rPr>
              <a:t>Ji</a:t>
            </a:r>
            <a:r>
              <a:rPr lang="en-US" sz="1600" i="1" dirty="0">
                <a:latin typeface="Cambria"/>
                <a:cs typeface="Cambria"/>
              </a:rPr>
              <a:t>, Phys. Rev. D55, 7114 (1997) </a:t>
            </a:r>
          </a:p>
        </p:txBody>
      </p:sp>
      <p:cxnSp>
        <p:nvCxnSpPr>
          <p:cNvPr id="9" name="Straight Arrow Connector 8"/>
          <p:cNvCxnSpPr>
            <a:cxnSpLocks noChangeAspect="1"/>
          </p:cNvCxnSpPr>
          <p:nvPr/>
        </p:nvCxnSpPr>
        <p:spPr>
          <a:xfrm>
            <a:off x="3425477" y="3885991"/>
            <a:ext cx="699049" cy="1588"/>
          </a:xfrm>
          <a:prstGeom prst="straightConnector1">
            <a:avLst/>
          </a:prstGeom>
          <a:ln w="57150" cap="flat" cmpd="thinThick" algn="ctr">
            <a:solidFill>
              <a:srgbClr val="00009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1247287" y="4276720"/>
            <a:ext cx="5191760" cy="1432560"/>
            <a:chOff x="1818644" y="1184384"/>
            <a:chExt cx="5191760" cy="1432560"/>
          </a:xfrm>
        </p:grpSpPr>
        <p:pic>
          <p:nvPicPr>
            <p:cNvPr id="4" name="Picture 3"/>
            <p:cNvPicPr>
              <a:picLocks noChangeAspect="1"/>
            </p:cNvPicPr>
            <p:nvPr/>
          </p:nvPicPr>
          <p:blipFill>
            <a:blip r:embed="rId2"/>
            <a:stretch>
              <a:fillRect/>
            </a:stretch>
          </p:blipFill>
          <p:spPr>
            <a:xfrm>
              <a:off x="1818644" y="1184384"/>
              <a:ext cx="5191760" cy="1432560"/>
            </a:xfrm>
            <a:prstGeom prst="rect">
              <a:avLst/>
            </a:prstGeom>
            <a:solidFill>
              <a:srgbClr val="CCFFCC"/>
            </a:solidFill>
            <a:ln w="19050" cap="flat" cmpd="sng" algn="ctr">
              <a:solidFill>
                <a:schemeClr val="tx1"/>
              </a:solidFill>
              <a:prstDash val="solid"/>
              <a:round/>
              <a:headEnd type="none" w="med" len="med"/>
              <a:tailEnd type="none" w="med" len="med"/>
            </a:ln>
          </p:spPr>
        </p:pic>
        <p:cxnSp>
          <p:nvCxnSpPr>
            <p:cNvPr id="12" name="Straight Connector 11"/>
            <p:cNvCxnSpPr/>
            <p:nvPr/>
          </p:nvCxnSpPr>
          <p:spPr>
            <a:xfrm>
              <a:off x="2760605" y="1827212"/>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891379" y="1825624"/>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62512" y="1824036"/>
              <a:ext cx="228600" cy="1588"/>
            </a:xfrm>
            <a:prstGeom prst="line">
              <a:avLst/>
            </a:prstGeom>
            <a:ln w="1905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09830" y="2439988"/>
              <a:ext cx="228600" cy="1588"/>
            </a:xfrm>
            <a:prstGeom prst="line">
              <a:avLst/>
            </a:prstGeom>
            <a:ln w="1905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328845" y="2439988"/>
              <a:ext cx="228600" cy="1588"/>
            </a:xfrm>
            <a:prstGeom prst="line">
              <a:avLst/>
            </a:prstGeom>
            <a:ln w="1905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14897" y="2438400"/>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9" name="Picture 3"/>
          <p:cNvPicPr>
            <a:picLocks noChangeAspect="1" noChangeArrowheads="1"/>
          </p:cNvPicPr>
          <p:nvPr/>
        </p:nvPicPr>
        <p:blipFill>
          <a:blip r:embed="rId3"/>
          <a:srcRect b="48573"/>
          <a:stretch>
            <a:fillRect/>
          </a:stretch>
        </p:blipFill>
        <p:spPr bwMode="auto">
          <a:xfrm>
            <a:off x="1764036" y="1603357"/>
            <a:ext cx="8686800" cy="842962"/>
          </a:xfrm>
          <a:prstGeom prst="rect">
            <a:avLst/>
          </a:prstGeom>
          <a:noFill/>
          <a:ln w="9525">
            <a:solidFill>
              <a:schemeClr val="tx1"/>
            </a:solidFill>
            <a:miter lim="800000"/>
            <a:headEnd/>
            <a:tailEnd/>
          </a:ln>
        </p:spPr>
      </p:pic>
      <p:sp>
        <p:nvSpPr>
          <p:cNvPr id="34" name="Text Box 6"/>
          <p:cNvSpPr txBox="1">
            <a:spLocks noChangeArrowheads="1"/>
          </p:cNvSpPr>
          <p:nvPr/>
        </p:nvSpPr>
        <p:spPr bwMode="auto">
          <a:xfrm>
            <a:off x="350875" y="812578"/>
            <a:ext cx="11238614" cy="707886"/>
          </a:xfrm>
          <a:prstGeom prst="rect">
            <a:avLst/>
          </a:prstGeom>
          <a:noFill/>
          <a:ln w="9525">
            <a:noFill/>
            <a:miter lim="800000"/>
            <a:headEnd/>
            <a:tailEnd/>
          </a:ln>
        </p:spPr>
        <p:txBody>
          <a:bodyPr wrap="square">
            <a:prstTxWarp prst="textNoShape">
              <a:avLst/>
            </a:prstTxWarp>
            <a:spAutoFit/>
          </a:bodyPr>
          <a:lstStyle/>
          <a:p>
            <a:pPr eaLnBrk="1" hangingPunct="1"/>
            <a:r>
              <a:rPr lang="en-US" sz="2000" dirty="0">
                <a:latin typeface="Arial" panose="020B0604020202020204" pitchFamily="34" charset="0"/>
                <a:cs typeface="Arial" panose="020B0604020202020204" pitchFamily="34" charset="0"/>
              </a:rPr>
              <a:t>Nucleon matrix element of the Energy-Momentum Tensor contains three scalar form factors and can be written as: </a:t>
            </a:r>
          </a:p>
        </p:txBody>
      </p:sp>
      <p:sp>
        <p:nvSpPr>
          <p:cNvPr id="35" name="TextBox 34"/>
          <p:cNvSpPr txBox="1"/>
          <p:nvPr/>
        </p:nvSpPr>
        <p:spPr>
          <a:xfrm>
            <a:off x="1039437" y="2568609"/>
            <a:ext cx="5424883" cy="923330"/>
          </a:xfrm>
          <a:prstGeom prst="rect">
            <a:avLst/>
          </a:prstGeom>
          <a:noFill/>
        </p:spPr>
        <p:txBody>
          <a:bodyPr wrap="none" rtlCol="0">
            <a:spAutoFit/>
          </a:bodyPr>
          <a:lstStyle/>
          <a:p>
            <a:r>
              <a:rPr lang="en-US" i="1" dirty="0">
                <a:solidFill>
                  <a:srgbClr val="FF0000"/>
                </a:solidFill>
                <a:latin typeface="Arial" panose="020B0604020202020204" pitchFamily="34" charset="0"/>
                <a:cs typeface="Arial" panose="020B0604020202020204" pitchFamily="34" charset="0"/>
              </a:rPr>
              <a:t>M</a:t>
            </a:r>
            <a:r>
              <a:rPr lang="en-US" i="1" baseline="-25000" dirty="0">
                <a:solidFill>
                  <a:srgbClr val="FF0000"/>
                </a:solidFill>
                <a:latin typeface="Arial" panose="020B0604020202020204" pitchFamily="34" charset="0"/>
                <a:cs typeface="Arial" panose="020B0604020202020204" pitchFamily="34" charset="0"/>
              </a:rPr>
              <a:t>2</a:t>
            </a:r>
            <a:r>
              <a:rPr lang="en-US" i="1" dirty="0">
                <a:solidFill>
                  <a:srgbClr val="FF0000"/>
                </a:solidFill>
                <a:latin typeface="Arial" panose="020B0604020202020204" pitchFamily="34" charset="0"/>
                <a:cs typeface="Arial" panose="020B0604020202020204" pitchFamily="34" charset="0"/>
              </a:rPr>
              <a:t>(t) </a:t>
            </a:r>
            <a:r>
              <a:rPr lang="en-US" dirty="0">
                <a:latin typeface="Arial" panose="020B0604020202020204" pitchFamily="34" charset="0"/>
                <a:cs typeface="Arial" panose="020B0604020202020204" pitchFamily="34" charset="0"/>
              </a:rPr>
              <a:t>:  Mass/energy distribution inside the nucleon</a:t>
            </a:r>
            <a:r>
              <a:rPr lang="en-US" i="1" dirty="0">
                <a:solidFill>
                  <a:srgbClr val="FF0000"/>
                </a:solidFill>
                <a:latin typeface="Arial" panose="020B0604020202020204" pitchFamily="34" charset="0"/>
                <a:cs typeface="Arial" panose="020B0604020202020204" pitchFamily="34" charset="0"/>
              </a:rPr>
              <a:t> </a:t>
            </a:r>
          </a:p>
          <a:p>
            <a:r>
              <a:rPr lang="en-US" i="1" dirty="0">
                <a:solidFill>
                  <a:srgbClr val="FF0000"/>
                </a:solidFill>
                <a:latin typeface="Arial" panose="020B0604020202020204" pitchFamily="34" charset="0"/>
                <a:cs typeface="Arial" panose="020B0604020202020204" pitchFamily="34" charset="0"/>
              </a:rPr>
              <a:t>J (</a:t>
            </a:r>
            <a:r>
              <a:rPr lang="en-US" i="1" dirty="0" err="1">
                <a:solidFill>
                  <a:srgbClr val="FF0000"/>
                </a:solidFill>
                <a:latin typeface="Arial" panose="020B0604020202020204" pitchFamily="34" charset="0"/>
                <a:cs typeface="Arial" panose="020B0604020202020204" pitchFamily="34" charset="0"/>
              </a:rPr>
              <a:t>t</a:t>
            </a:r>
            <a:r>
              <a:rPr lang="en-US" i="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Angular momentum distribution </a:t>
            </a:r>
          </a:p>
          <a:p>
            <a:r>
              <a:rPr lang="en-US" i="1" dirty="0">
                <a:solidFill>
                  <a:srgbClr val="FF0000"/>
                </a:solidFill>
                <a:latin typeface="Arial" panose="020B0604020202020204" pitchFamily="34" charset="0"/>
                <a:cs typeface="Arial" panose="020B0604020202020204" pitchFamily="34" charset="0"/>
              </a:rPr>
              <a:t>d</a:t>
            </a:r>
            <a:r>
              <a:rPr lang="en-US" i="1" baseline="-25000" dirty="0">
                <a:solidFill>
                  <a:srgbClr val="FF0000"/>
                </a:solidFill>
                <a:latin typeface="Arial" panose="020B0604020202020204" pitchFamily="34" charset="0"/>
                <a:cs typeface="Arial" panose="020B0604020202020204" pitchFamily="34" charset="0"/>
              </a:rPr>
              <a:t>1</a:t>
            </a:r>
            <a:r>
              <a:rPr lang="en-US" i="1" dirty="0">
                <a:solidFill>
                  <a:srgbClr val="FF0000"/>
                </a:solidFill>
                <a:latin typeface="Arial" panose="020B0604020202020204" pitchFamily="34" charset="0"/>
                <a:cs typeface="Arial" panose="020B0604020202020204" pitchFamily="34" charset="0"/>
              </a:rPr>
              <a:t>(t)  </a:t>
            </a:r>
            <a:r>
              <a:rPr lang="en-US" dirty="0">
                <a:latin typeface="Arial" panose="020B0604020202020204" pitchFamily="34" charset="0"/>
                <a:cs typeface="Arial" panose="020B0604020202020204" pitchFamily="34" charset="0"/>
              </a:rPr>
              <a:t>:  Forces and pressure distribution  </a:t>
            </a:r>
          </a:p>
        </p:txBody>
      </p:sp>
      <p:grpSp>
        <p:nvGrpSpPr>
          <p:cNvPr id="42" name="Group 41"/>
          <p:cNvGrpSpPr/>
          <p:nvPr/>
        </p:nvGrpSpPr>
        <p:grpSpPr>
          <a:xfrm>
            <a:off x="8460506" y="2883141"/>
            <a:ext cx="1862577" cy="1322184"/>
            <a:chOff x="7203205" y="2982369"/>
            <a:chExt cx="1862577" cy="1322184"/>
          </a:xfrm>
        </p:grpSpPr>
        <p:grpSp>
          <p:nvGrpSpPr>
            <p:cNvPr id="28" name="Group 27"/>
            <p:cNvGrpSpPr/>
            <p:nvPr/>
          </p:nvGrpSpPr>
          <p:grpSpPr>
            <a:xfrm rot="5400000">
              <a:off x="6995190" y="3242571"/>
              <a:ext cx="1269997" cy="853967"/>
              <a:chOff x="7447648" y="2732674"/>
              <a:chExt cx="1269997" cy="853967"/>
            </a:xfrm>
          </p:grpSpPr>
          <p:pic>
            <p:nvPicPr>
              <p:cNvPr id="21" name="Picture 20"/>
              <p:cNvPicPr>
                <a:picLocks noChangeAspect="1"/>
              </p:cNvPicPr>
              <p:nvPr/>
            </p:nvPicPr>
            <p:blipFill>
              <a:blip r:embed="rId4"/>
              <a:srcRect l="4115" r="41305" b="18033"/>
              <a:stretch>
                <a:fillRect/>
              </a:stretch>
            </p:blipFill>
            <p:spPr>
              <a:xfrm rot="16200000">
                <a:off x="7661545" y="2530541"/>
                <a:ext cx="842203" cy="1269997"/>
              </a:xfrm>
              <a:prstGeom prst="rect">
                <a:avLst/>
              </a:prstGeom>
            </p:spPr>
          </p:pic>
          <p:sp>
            <p:nvSpPr>
              <p:cNvPr id="24" name="TextBox 23"/>
              <p:cNvSpPr txBox="1"/>
              <p:nvPr/>
            </p:nvSpPr>
            <p:spPr>
              <a:xfrm rot="16046163">
                <a:off x="7686847" y="3198337"/>
                <a:ext cx="351378" cy="369332"/>
              </a:xfrm>
              <a:prstGeom prst="rect">
                <a:avLst/>
              </a:prstGeom>
              <a:solidFill>
                <a:srgbClr val="FFFFFF"/>
              </a:solidFill>
            </p:spPr>
            <p:txBody>
              <a:bodyPr wrap="none" rtlCol="0">
                <a:spAutoFit/>
              </a:bodyPr>
              <a:lstStyle/>
              <a:p>
                <a:r>
                  <a:rPr lang="en-US" b="1" i="1" dirty="0">
                    <a:solidFill>
                      <a:srgbClr val="FF0000"/>
                    </a:solidFill>
                    <a:latin typeface="Times New Roman"/>
                    <a:cs typeface="Times New Roman"/>
                  </a:rPr>
                  <a:t>G</a:t>
                </a:r>
              </a:p>
            </p:txBody>
          </p:sp>
          <p:sp>
            <p:nvSpPr>
              <p:cNvPr id="27" name="Rectangle 26"/>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8057173" y="3456646"/>
              <a:ext cx="1008609" cy="369332"/>
            </a:xfrm>
            <a:prstGeom prst="rect">
              <a:avLst/>
            </a:prstGeom>
            <a:noFill/>
          </p:spPr>
          <p:txBody>
            <a:bodyPr wrap="none" rtlCol="0">
              <a:spAutoFit/>
            </a:bodyPr>
            <a:lstStyle/>
            <a:p>
              <a:r>
                <a:rPr lang="en-US" b="1" i="1" dirty="0" err="1">
                  <a:solidFill>
                    <a:srgbClr val="FF0000"/>
                  </a:solidFill>
                  <a:latin typeface="Times New Roman"/>
                  <a:cs typeface="Times New Roman"/>
                </a:rPr>
                <a:t>G</a:t>
              </a:r>
              <a:r>
                <a:rPr lang="en-US" i="1" dirty="0" err="1">
                  <a:latin typeface="Times New Roman"/>
                  <a:cs typeface="Times New Roman"/>
                </a:rPr>
                <a:t>p</a:t>
              </a:r>
              <a:r>
                <a:rPr lang="en-US" i="1" dirty="0">
                  <a:latin typeface="Times New Roman"/>
                  <a:cs typeface="Times New Roman"/>
                </a:rPr>
                <a:t> =&gt; </a:t>
              </a:r>
              <a:r>
                <a:rPr lang="en-US" i="1" dirty="0" err="1">
                  <a:latin typeface="Times New Roman"/>
                  <a:cs typeface="Times New Roman"/>
                </a:rPr>
                <a:t>p</a:t>
              </a:r>
              <a:endParaRPr lang="en-US" i="1" dirty="0">
                <a:latin typeface="Times New Roman"/>
                <a:cs typeface="Times New Roman"/>
              </a:endParaRPr>
            </a:p>
          </p:txBody>
        </p:sp>
        <p:sp>
          <p:nvSpPr>
            <p:cNvPr id="37" name="TextBox 36"/>
            <p:cNvSpPr txBox="1"/>
            <p:nvPr/>
          </p:nvSpPr>
          <p:spPr>
            <a:xfrm>
              <a:off x="7963804" y="3935221"/>
              <a:ext cx="300082" cy="369332"/>
            </a:xfrm>
            <a:prstGeom prst="rect">
              <a:avLst/>
            </a:prstGeom>
            <a:noFill/>
          </p:spPr>
          <p:txBody>
            <a:bodyPr wrap="none" rtlCol="0">
              <a:spAutoFit/>
            </a:bodyPr>
            <a:lstStyle/>
            <a:p>
              <a:r>
                <a:rPr lang="en-US" i="1" dirty="0" err="1">
                  <a:latin typeface="Times New Roman"/>
                  <a:cs typeface="Times New Roman"/>
                </a:rPr>
                <a:t>p</a:t>
              </a:r>
              <a:endParaRPr lang="en-US" i="1" dirty="0">
                <a:latin typeface="Times New Roman"/>
                <a:cs typeface="Times New Roman"/>
              </a:endParaRPr>
            </a:p>
          </p:txBody>
        </p:sp>
        <p:sp>
          <p:nvSpPr>
            <p:cNvPr id="38" name="TextBox 37"/>
            <p:cNvSpPr txBox="1"/>
            <p:nvPr/>
          </p:nvSpPr>
          <p:spPr>
            <a:xfrm>
              <a:off x="7975096" y="2982369"/>
              <a:ext cx="300082" cy="369332"/>
            </a:xfrm>
            <a:prstGeom prst="rect">
              <a:avLst/>
            </a:prstGeom>
            <a:noFill/>
          </p:spPr>
          <p:txBody>
            <a:bodyPr wrap="none" rtlCol="0">
              <a:spAutoFit/>
            </a:bodyPr>
            <a:lstStyle/>
            <a:p>
              <a:r>
                <a:rPr lang="en-US" i="1" dirty="0" err="1">
                  <a:latin typeface="Times New Roman"/>
                  <a:cs typeface="Times New Roman"/>
                </a:rPr>
                <a:t>p</a:t>
              </a:r>
              <a:endParaRPr lang="en-US" i="1" dirty="0">
                <a:latin typeface="Times New Roman"/>
                <a:cs typeface="Times New Roman"/>
              </a:endParaRPr>
            </a:p>
          </p:txBody>
        </p:sp>
      </p:grpSp>
      <p:grpSp>
        <p:nvGrpSpPr>
          <p:cNvPr id="43" name="Group 42"/>
          <p:cNvGrpSpPr/>
          <p:nvPr/>
        </p:nvGrpSpPr>
        <p:grpSpPr>
          <a:xfrm>
            <a:off x="8459498" y="4761629"/>
            <a:ext cx="1825673" cy="1511758"/>
            <a:chOff x="7190438" y="4592761"/>
            <a:chExt cx="1825673" cy="1511758"/>
          </a:xfrm>
        </p:grpSpPr>
        <p:grpSp>
          <p:nvGrpSpPr>
            <p:cNvPr id="30" name="Group 29"/>
            <p:cNvGrpSpPr/>
            <p:nvPr/>
          </p:nvGrpSpPr>
          <p:grpSpPr>
            <a:xfrm>
              <a:off x="7190438" y="4613347"/>
              <a:ext cx="832765" cy="1491172"/>
              <a:chOff x="7590325" y="914494"/>
              <a:chExt cx="832765" cy="1491172"/>
            </a:xfrm>
          </p:grpSpPr>
          <p:grpSp>
            <p:nvGrpSpPr>
              <p:cNvPr id="23" name="Group 22"/>
              <p:cNvGrpSpPr/>
              <p:nvPr/>
            </p:nvGrpSpPr>
            <p:grpSpPr>
              <a:xfrm>
                <a:off x="7590325" y="914494"/>
                <a:ext cx="832765" cy="1491172"/>
                <a:chOff x="7262264" y="834381"/>
                <a:chExt cx="832765" cy="1491172"/>
              </a:xfrm>
            </p:grpSpPr>
            <p:pic>
              <p:nvPicPr>
                <p:cNvPr id="20" name="Picture 19"/>
                <p:cNvPicPr>
                  <a:picLocks noChangeAspect="1"/>
                </p:cNvPicPr>
                <p:nvPr/>
              </p:nvPicPr>
              <p:blipFill>
                <a:blip r:embed="rId5"/>
                <a:srcRect l="6951" r="41888" b="16085"/>
                <a:stretch>
                  <a:fillRect/>
                </a:stretch>
              </p:blipFill>
              <p:spPr>
                <a:xfrm>
                  <a:off x="7266601" y="834381"/>
                  <a:ext cx="828428" cy="1230907"/>
                </a:xfrm>
                <a:prstGeom prst="rect">
                  <a:avLst/>
                </a:prstGeom>
              </p:spPr>
            </p:pic>
            <p:pic>
              <p:nvPicPr>
                <p:cNvPr id="22" name="Picture 21"/>
                <p:cNvPicPr>
                  <a:picLocks noChangeAspect="1"/>
                </p:cNvPicPr>
                <p:nvPr/>
              </p:nvPicPr>
              <p:blipFill>
                <a:blip r:embed="rId5"/>
                <a:srcRect l="6951" t="26528" r="42353" b="16085"/>
                <a:stretch>
                  <a:fillRect/>
                </a:stretch>
              </p:blipFill>
              <p:spPr>
                <a:xfrm>
                  <a:off x="7262264" y="1483774"/>
                  <a:ext cx="820896" cy="841779"/>
                </a:xfrm>
                <a:prstGeom prst="rect">
                  <a:avLst/>
                </a:prstGeom>
              </p:spPr>
            </p:pic>
          </p:grpSp>
          <p:sp>
            <p:nvSpPr>
              <p:cNvPr id="25" name="TextBox 24"/>
              <p:cNvSpPr txBox="1"/>
              <p:nvPr/>
            </p:nvSpPr>
            <p:spPr>
              <a:xfrm>
                <a:off x="7660377" y="1086688"/>
                <a:ext cx="312906" cy="369332"/>
              </a:xfrm>
              <a:prstGeom prst="rect">
                <a:avLst/>
              </a:prstGeom>
              <a:solidFill>
                <a:srgbClr val="FFFFFF"/>
              </a:solidFill>
            </p:spPr>
            <p:txBody>
              <a:bodyPr wrap="none" rtlCol="0">
                <a:spAutoFit/>
              </a:bodyPr>
              <a:lstStyle/>
              <a:p>
                <a:r>
                  <a:rPr lang="en-US" b="1" i="1" dirty="0" err="1">
                    <a:solidFill>
                      <a:srgbClr val="FF0000"/>
                    </a:solidFill>
                    <a:latin typeface="Symbol" charset="2"/>
                    <a:cs typeface="Symbol" charset="2"/>
                  </a:rPr>
                  <a:t>γ</a:t>
                </a:r>
                <a:endParaRPr lang="en-US" b="1" i="1" dirty="0">
                  <a:solidFill>
                    <a:srgbClr val="FF0000"/>
                  </a:solidFill>
                  <a:latin typeface="Symbol" charset="2"/>
                  <a:cs typeface="Symbol" charset="2"/>
                </a:endParaRPr>
              </a:p>
            </p:txBody>
          </p:sp>
          <p:sp>
            <p:nvSpPr>
              <p:cNvPr id="26" name="TextBox 25"/>
              <p:cNvSpPr txBox="1"/>
              <p:nvPr/>
            </p:nvSpPr>
            <p:spPr>
              <a:xfrm>
                <a:off x="7680644" y="1802687"/>
                <a:ext cx="312906" cy="369332"/>
              </a:xfrm>
              <a:prstGeom prst="rect">
                <a:avLst/>
              </a:prstGeom>
              <a:solidFill>
                <a:srgbClr val="FFFFFF"/>
              </a:solidFill>
            </p:spPr>
            <p:txBody>
              <a:bodyPr wrap="none" rtlCol="0">
                <a:spAutoFit/>
              </a:bodyPr>
              <a:lstStyle/>
              <a:p>
                <a:r>
                  <a:rPr lang="en-US" b="1" i="1" dirty="0" err="1">
                    <a:solidFill>
                      <a:srgbClr val="FF0000"/>
                    </a:solidFill>
                    <a:latin typeface="Symbol" charset="2"/>
                    <a:cs typeface="Symbol" charset="2"/>
                  </a:rPr>
                  <a:t>γ</a:t>
                </a:r>
                <a:endParaRPr lang="en-US" b="1" i="1" dirty="0">
                  <a:solidFill>
                    <a:srgbClr val="FF0000"/>
                  </a:solidFill>
                  <a:latin typeface="Symbol" charset="2"/>
                  <a:cs typeface="Symbol" charset="2"/>
                </a:endParaRPr>
              </a:p>
            </p:txBody>
          </p:sp>
        </p:grpSp>
        <p:sp>
          <p:nvSpPr>
            <p:cNvPr id="32" name="TextBox 31"/>
            <p:cNvSpPr txBox="1"/>
            <p:nvPr/>
          </p:nvSpPr>
          <p:spPr>
            <a:xfrm>
              <a:off x="7981854" y="5201183"/>
              <a:ext cx="1034257" cy="369332"/>
            </a:xfrm>
            <a:prstGeom prst="rect">
              <a:avLst/>
            </a:prstGeom>
            <a:noFill/>
          </p:spPr>
          <p:txBody>
            <a:bodyPr wrap="none" rtlCol="0">
              <a:spAutoFit/>
            </a:bodyPr>
            <a:lstStyle/>
            <a:p>
              <a:r>
                <a:rPr lang="en-US" b="1" i="1" dirty="0" err="1">
                  <a:solidFill>
                    <a:srgbClr val="FF0000"/>
                  </a:solidFill>
                  <a:latin typeface="Times New Roman"/>
                  <a:cs typeface="Times New Roman"/>
                </a:rPr>
                <a:t>γγ</a:t>
              </a:r>
              <a:r>
                <a:rPr lang="en-US" i="1" dirty="0" err="1">
                  <a:latin typeface="Times New Roman"/>
                  <a:cs typeface="Times New Roman"/>
                </a:rPr>
                <a:t>p</a:t>
              </a:r>
              <a:r>
                <a:rPr lang="en-US" i="1" dirty="0">
                  <a:latin typeface="Times New Roman"/>
                  <a:cs typeface="Times New Roman"/>
                </a:rPr>
                <a:t> =&gt; </a:t>
              </a:r>
              <a:r>
                <a:rPr lang="en-US" i="1" dirty="0" err="1">
                  <a:latin typeface="Times New Roman"/>
                  <a:cs typeface="Times New Roman"/>
                </a:rPr>
                <a:t>p</a:t>
              </a:r>
              <a:endParaRPr lang="en-US" i="1" dirty="0">
                <a:latin typeface="Times New Roman"/>
                <a:cs typeface="Times New Roman"/>
              </a:endParaRPr>
            </a:p>
          </p:txBody>
        </p:sp>
        <p:sp>
          <p:nvSpPr>
            <p:cNvPr id="33" name="Rectangle 32"/>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986388" y="4592761"/>
              <a:ext cx="300082" cy="369332"/>
            </a:xfrm>
            <a:prstGeom prst="rect">
              <a:avLst/>
            </a:prstGeom>
            <a:noFill/>
          </p:spPr>
          <p:txBody>
            <a:bodyPr wrap="none" rtlCol="0">
              <a:spAutoFit/>
            </a:bodyPr>
            <a:lstStyle/>
            <a:p>
              <a:r>
                <a:rPr lang="en-US" i="1" dirty="0" err="1">
                  <a:latin typeface="Times New Roman"/>
                  <a:cs typeface="Times New Roman"/>
                </a:rPr>
                <a:t>p</a:t>
              </a:r>
              <a:endParaRPr lang="en-US" i="1" dirty="0">
                <a:latin typeface="Times New Roman"/>
                <a:cs typeface="Times New Roman"/>
              </a:endParaRPr>
            </a:p>
          </p:txBody>
        </p:sp>
        <p:sp>
          <p:nvSpPr>
            <p:cNvPr id="40" name="TextBox 39"/>
            <p:cNvSpPr txBox="1"/>
            <p:nvPr/>
          </p:nvSpPr>
          <p:spPr>
            <a:xfrm>
              <a:off x="7997680" y="5697559"/>
              <a:ext cx="300082" cy="369332"/>
            </a:xfrm>
            <a:prstGeom prst="rect">
              <a:avLst/>
            </a:prstGeom>
            <a:noFill/>
          </p:spPr>
          <p:txBody>
            <a:bodyPr wrap="none" rtlCol="0">
              <a:spAutoFit/>
            </a:bodyPr>
            <a:lstStyle/>
            <a:p>
              <a:r>
                <a:rPr lang="en-US" i="1" dirty="0" err="1">
                  <a:latin typeface="Times New Roman"/>
                  <a:cs typeface="Times New Roman"/>
                </a:rPr>
                <a:t>p</a:t>
              </a:r>
              <a:endParaRPr lang="en-US" i="1" dirty="0">
                <a:latin typeface="Times New Roman"/>
                <a:cs typeface="Times New Roman"/>
              </a:endParaRPr>
            </a:p>
          </p:txBody>
        </p:sp>
      </p:grpSp>
      <p:sp>
        <p:nvSpPr>
          <p:cNvPr id="41" name="TextBox 40"/>
          <p:cNvSpPr txBox="1"/>
          <p:nvPr/>
        </p:nvSpPr>
        <p:spPr>
          <a:xfrm>
            <a:off x="7613299" y="2548777"/>
            <a:ext cx="3288080" cy="369332"/>
          </a:xfrm>
          <a:prstGeom prst="rect">
            <a:avLst/>
          </a:prstGeom>
          <a:noFill/>
        </p:spPr>
        <p:txBody>
          <a:bodyPr wrap="none" rtlCol="0">
            <a:spAutoFit/>
          </a:bodyPr>
          <a:lstStyle/>
          <a:p>
            <a:r>
              <a:rPr lang="en-US" b="1" dirty="0">
                <a:solidFill>
                  <a:srgbClr val="000090"/>
                </a:solidFill>
                <a:latin typeface="Arial" panose="020B0604020202020204" pitchFamily="34" charset="0"/>
                <a:cs typeface="Arial" panose="020B0604020202020204" pitchFamily="34" charset="0"/>
              </a:rPr>
              <a:t>Graviton – proton scattering</a:t>
            </a:r>
          </a:p>
        </p:txBody>
      </p:sp>
      <p:sp>
        <p:nvSpPr>
          <p:cNvPr id="44" name="TextBox 43"/>
          <p:cNvSpPr txBox="1"/>
          <p:nvPr/>
        </p:nvSpPr>
        <p:spPr>
          <a:xfrm>
            <a:off x="8889467" y="4325029"/>
            <a:ext cx="778803" cy="369332"/>
          </a:xfrm>
          <a:prstGeom prst="rect">
            <a:avLst/>
          </a:prstGeom>
          <a:noFill/>
        </p:spPr>
        <p:txBody>
          <a:bodyPr wrap="none" rtlCol="0">
            <a:spAutoFit/>
          </a:bodyPr>
          <a:lstStyle/>
          <a:p>
            <a:r>
              <a:rPr lang="en-US" b="1" dirty="0">
                <a:solidFill>
                  <a:srgbClr val="000090"/>
                </a:solidFill>
              </a:rPr>
              <a:t>DVCS</a:t>
            </a:r>
          </a:p>
        </p:txBody>
      </p:sp>
      <p:sp>
        <p:nvSpPr>
          <p:cNvPr id="46" name="Oval 45"/>
          <p:cNvSpPr>
            <a:spLocks noChangeAspect="1"/>
          </p:cNvSpPr>
          <p:nvPr/>
        </p:nvSpPr>
        <p:spPr>
          <a:xfrm>
            <a:off x="9119504" y="5276718"/>
            <a:ext cx="194969"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8454203" y="3592675"/>
            <a:ext cx="457176" cy="307777"/>
          </a:xfrm>
          <a:prstGeom prst="rect">
            <a:avLst/>
          </a:prstGeom>
          <a:noFill/>
        </p:spPr>
        <p:txBody>
          <a:bodyPr wrap="none" rtlCol="0">
            <a:spAutoFit/>
          </a:bodyPr>
          <a:lstStyle/>
          <a:p>
            <a:r>
              <a:rPr lang="en-US" sz="1400" b="1" dirty="0">
                <a:solidFill>
                  <a:srgbClr val="FF0000"/>
                </a:solidFill>
              </a:rPr>
              <a:t>J=2</a:t>
            </a:r>
          </a:p>
        </p:txBody>
      </p:sp>
      <p:sp>
        <p:nvSpPr>
          <p:cNvPr id="48" name="TextBox 47"/>
          <p:cNvSpPr txBox="1"/>
          <p:nvPr/>
        </p:nvSpPr>
        <p:spPr>
          <a:xfrm>
            <a:off x="8454203" y="5357975"/>
            <a:ext cx="457176" cy="307777"/>
          </a:xfrm>
          <a:prstGeom prst="rect">
            <a:avLst/>
          </a:prstGeom>
          <a:noFill/>
        </p:spPr>
        <p:txBody>
          <a:bodyPr wrap="none" rtlCol="0">
            <a:spAutoFit/>
          </a:bodyPr>
          <a:lstStyle/>
          <a:p>
            <a:r>
              <a:rPr lang="en-US" sz="1400" b="1" dirty="0">
                <a:solidFill>
                  <a:srgbClr val="FF0000"/>
                </a:solidFill>
              </a:rPr>
              <a:t>J=2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1"/>
            <a:ext cx="8464378" cy="728029"/>
          </a:xfrm>
        </p:spPr>
        <p:txBody>
          <a:bodyPr>
            <a:noAutofit/>
          </a:bodyPr>
          <a:lstStyle/>
          <a:p>
            <a:r>
              <a:rPr lang="en-US" dirty="0"/>
              <a:t>GPDs &amp; Compton Form Factors</a:t>
            </a:r>
          </a:p>
        </p:txBody>
      </p:sp>
      <p:pic>
        <p:nvPicPr>
          <p:cNvPr id="5" name="Picture 4"/>
          <p:cNvPicPr>
            <a:picLocks noChangeAspect="1"/>
          </p:cNvPicPr>
          <p:nvPr/>
        </p:nvPicPr>
        <p:blipFill>
          <a:blip r:embed="rId2"/>
          <a:stretch>
            <a:fillRect/>
          </a:stretch>
        </p:blipFill>
        <p:spPr>
          <a:xfrm>
            <a:off x="2471667" y="3037939"/>
            <a:ext cx="5425440" cy="772160"/>
          </a:xfrm>
          <a:prstGeom prst="rect">
            <a:avLst/>
          </a:prstGeom>
          <a:ln>
            <a:solidFill>
              <a:srgbClr val="BE1D1D"/>
            </a:solidFill>
          </a:ln>
        </p:spPr>
      </p:pic>
      <p:sp>
        <p:nvSpPr>
          <p:cNvPr id="6" name="TextBox 5"/>
          <p:cNvSpPr txBox="1"/>
          <p:nvPr/>
        </p:nvSpPr>
        <p:spPr>
          <a:xfrm>
            <a:off x="510362" y="952500"/>
            <a:ext cx="11111023" cy="1631216"/>
          </a:xfrm>
          <a:prstGeom prst="rect">
            <a:avLst/>
          </a:prstGeom>
          <a:noFill/>
        </p:spPr>
        <p:txBody>
          <a:bodyPr wrap="square" rtlCol="0">
            <a:spAutoFit/>
          </a:bodyPr>
          <a:lstStyle/>
          <a:p>
            <a:pPr>
              <a:buFont typeface="Arial"/>
              <a:buChar char="•"/>
            </a:pPr>
            <a:r>
              <a:rPr lang="en-US" sz="2200" dirty="0">
                <a:latin typeface="Cambria"/>
                <a:cs typeface="Cambria"/>
              </a:rPr>
              <a:t> </a:t>
            </a:r>
            <a:r>
              <a:rPr lang="en-US" sz="2200" dirty="0">
                <a:latin typeface="Arial" panose="020B0604020202020204" pitchFamily="34" charset="0"/>
                <a:cs typeface="Arial" panose="020B0604020202020204" pitchFamily="34" charset="0"/>
              </a:rPr>
              <a:t>GPDs cannot directly be determined from current DVCS measurements alone.</a:t>
            </a:r>
          </a:p>
          <a:p>
            <a:pPr>
              <a:buFont typeface="Arial"/>
              <a:buChar char="•"/>
            </a:pPr>
            <a:endParaRPr lang="en-US" sz="800" dirty="0">
              <a:latin typeface="Cambria"/>
              <a:cs typeface="Cambria"/>
            </a:endParaRPr>
          </a:p>
          <a:p>
            <a:pPr>
              <a:buFont typeface="Arial"/>
              <a:buChar char="•"/>
            </a:pPr>
            <a:r>
              <a:rPr lang="en-US" sz="2200" dirty="0">
                <a:latin typeface="Cambria"/>
                <a:cs typeface="Cambria"/>
              </a:rPr>
              <a:t> </a:t>
            </a:r>
            <a:r>
              <a:rPr lang="en-US" sz="2000" dirty="0">
                <a:latin typeface="Arial" panose="020B0604020202020204" pitchFamily="34" charset="0"/>
                <a:cs typeface="Arial" panose="020B0604020202020204" pitchFamily="34" charset="0"/>
              </a:rPr>
              <a:t>We can determine the Compton Form Factor </a:t>
            </a:r>
            <a:r>
              <a:rPr lang="en-US" sz="2000" b="1" dirty="0">
                <a:solidFill>
                  <a:srgbClr val="FF0000"/>
                </a:solidFill>
                <a:latin typeface="Lucida Handwriting"/>
                <a:cs typeface="Lucida Handwriting"/>
              </a:rPr>
              <a:t>H</a:t>
            </a:r>
            <a:r>
              <a:rPr lang="en-US" sz="2000" b="1" dirty="0">
                <a:solidFill>
                  <a:srgbClr val="FF0000"/>
                </a:solidFill>
                <a:latin typeface="Times New Roman"/>
                <a:cs typeface="Times New Roman"/>
              </a:rPr>
              <a:t>(</a:t>
            </a:r>
            <a:r>
              <a:rPr lang="en-US" sz="2000" b="1" i="1" dirty="0">
                <a:solidFill>
                  <a:srgbClr val="FF0000"/>
                </a:solidFill>
                <a:latin typeface="Times New Roman"/>
                <a:cs typeface="Times New Roman"/>
              </a:rPr>
              <a:t>ξ, </a:t>
            </a:r>
            <a:r>
              <a:rPr lang="en-US" sz="2000" b="1" i="1" dirty="0" err="1">
                <a:solidFill>
                  <a:srgbClr val="FF0000"/>
                </a:solidFill>
                <a:latin typeface="Times New Roman"/>
                <a:cs typeface="Times New Roman"/>
              </a:rPr>
              <a:t>t</a:t>
            </a:r>
            <a:r>
              <a:rPr lang="en-US" sz="2000" b="1" dirty="0">
                <a:solidFill>
                  <a:srgbClr val="FF0000"/>
                </a:solidFill>
                <a:latin typeface="Times New Roman"/>
                <a:cs typeface="Times New Roman"/>
              </a:rPr>
              <a:t>)</a:t>
            </a:r>
            <a:r>
              <a:rPr lang="en-US" sz="2000" dirty="0">
                <a:solidFill>
                  <a:srgbClr val="FF0000"/>
                </a:solidFill>
                <a:latin typeface="Cambria"/>
                <a:ea typeface="Comic Sans MS" charset="0"/>
                <a:cs typeface="Cambria"/>
              </a:rPr>
              <a:t> </a:t>
            </a:r>
            <a:endParaRPr lang="en-US" sz="2000" i="1" dirty="0">
              <a:latin typeface="Cambria"/>
              <a:cs typeface="Cambria"/>
            </a:endParaRPr>
          </a:p>
          <a:p>
            <a:pPr>
              <a:buFont typeface="Arial"/>
              <a:buChar char="•"/>
            </a:pPr>
            <a:endParaRPr lang="en-US" sz="800" i="1" dirty="0">
              <a:latin typeface="Cambria"/>
              <a:cs typeface="Cambria"/>
            </a:endParaRPr>
          </a:p>
          <a:p>
            <a:pPr>
              <a:buFont typeface="Arial"/>
              <a:buChar char="•"/>
            </a:pPr>
            <a:r>
              <a:rPr lang="en-US" sz="2000" i="1" dirty="0">
                <a:latin typeface="Cambria"/>
                <a:cs typeface="Cambria"/>
              </a:rPr>
              <a:t> </a:t>
            </a:r>
            <a:r>
              <a:rPr lang="en-US" sz="2000" b="1" dirty="0">
                <a:solidFill>
                  <a:srgbClr val="FF0000"/>
                </a:solidFill>
                <a:latin typeface="Lucida Handwriting"/>
                <a:cs typeface="Lucida Handwriting"/>
              </a:rPr>
              <a:t>H</a:t>
            </a:r>
            <a:r>
              <a:rPr lang="en-US" sz="2000" b="1" dirty="0">
                <a:solidFill>
                  <a:srgbClr val="FF0000"/>
                </a:solidFill>
                <a:latin typeface="Times New Roman"/>
                <a:cs typeface="Times New Roman"/>
              </a:rPr>
              <a:t>(</a:t>
            </a:r>
            <a:r>
              <a:rPr lang="en-US" sz="2000" b="1" i="1" dirty="0">
                <a:solidFill>
                  <a:srgbClr val="FF0000"/>
                </a:solidFill>
                <a:latin typeface="Times New Roman"/>
                <a:cs typeface="Times New Roman"/>
              </a:rPr>
              <a:t>ξ, </a:t>
            </a:r>
            <a:r>
              <a:rPr lang="en-US" sz="2000" b="1" i="1" dirty="0" err="1">
                <a:solidFill>
                  <a:srgbClr val="FF0000"/>
                </a:solidFill>
                <a:latin typeface="Times New Roman"/>
                <a:cs typeface="Times New Roman"/>
              </a:rPr>
              <a:t>t</a:t>
            </a:r>
            <a:r>
              <a:rPr lang="en-US" sz="2000" b="1" dirty="0">
                <a:solidFill>
                  <a:srgbClr val="FF0000"/>
                </a:solidFill>
                <a:latin typeface="Times New Roman"/>
                <a:cs typeface="Times New Roman"/>
              </a:rPr>
              <a:t>) </a:t>
            </a:r>
            <a:r>
              <a:rPr lang="en-US" sz="2000" dirty="0">
                <a:latin typeface="Arial" panose="020B0604020202020204" pitchFamily="34" charset="0"/>
                <a:cs typeface="Arial" panose="020B0604020202020204" pitchFamily="34" charset="0"/>
              </a:rPr>
              <a:t>is related to the corresponding GPD </a:t>
            </a:r>
            <a:r>
              <a:rPr lang="en-US" sz="2000" b="1" i="1" dirty="0" err="1">
                <a:solidFill>
                  <a:srgbClr val="FF0000"/>
                </a:solidFill>
                <a:latin typeface="Cambria"/>
                <a:cs typeface="Cambria"/>
              </a:rPr>
              <a:t>H(</a:t>
            </a:r>
            <a:r>
              <a:rPr lang="en-US" sz="2000" b="1" i="1" dirty="0" err="1">
                <a:solidFill>
                  <a:srgbClr val="FF0000"/>
                </a:solidFill>
                <a:latin typeface="Times New Roman"/>
                <a:cs typeface="Times New Roman"/>
              </a:rPr>
              <a:t>x,ξ,t</a:t>
            </a:r>
            <a:r>
              <a:rPr lang="en-US" sz="2000" b="1" dirty="0">
                <a:solidFill>
                  <a:srgbClr val="FF0000"/>
                </a:solidFill>
                <a:latin typeface="Cambria"/>
                <a:cs typeface="Cambria"/>
              </a:rPr>
              <a:t>)</a:t>
            </a:r>
            <a:r>
              <a:rPr lang="en-US" sz="2000" dirty="0">
                <a:latin typeface="Cambria"/>
                <a:cs typeface="Cambria"/>
              </a:rPr>
              <a:t> </a:t>
            </a:r>
            <a:r>
              <a:rPr lang="en-US" sz="2000" dirty="0">
                <a:latin typeface="Arial" panose="020B0604020202020204" pitchFamily="34" charset="0"/>
                <a:cs typeface="Arial" panose="020B0604020202020204" pitchFamily="34" charset="0"/>
              </a:rPr>
              <a:t>through an integral over the quark longitudinal momentum fraction </a:t>
            </a:r>
            <a:r>
              <a:rPr lang="en-US" sz="2000" i="1" dirty="0" err="1">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a:t>
            </a:r>
          </a:p>
        </p:txBody>
      </p:sp>
      <p:sp>
        <p:nvSpPr>
          <p:cNvPr id="7" name="TextBox 6"/>
          <p:cNvSpPr txBox="1"/>
          <p:nvPr/>
        </p:nvSpPr>
        <p:spPr>
          <a:xfrm>
            <a:off x="510362" y="4000718"/>
            <a:ext cx="789762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To determine the complex CFF </a:t>
            </a:r>
            <a:r>
              <a:rPr lang="en-US" sz="2000" b="1" dirty="0">
                <a:solidFill>
                  <a:srgbClr val="FF0000"/>
                </a:solidFill>
                <a:latin typeface="Lucida Handwriting"/>
                <a:cs typeface="Lucida Handwriting"/>
              </a:rPr>
              <a:t>H</a:t>
            </a:r>
            <a:r>
              <a:rPr lang="en-US" sz="2000" b="1" dirty="0">
                <a:solidFill>
                  <a:srgbClr val="FF0000"/>
                </a:solidFill>
                <a:latin typeface="Cambria"/>
                <a:cs typeface="Cambria"/>
              </a:rPr>
              <a:t>(</a:t>
            </a:r>
            <a:r>
              <a:rPr lang="en-US" sz="2000" b="1" i="1" dirty="0">
                <a:solidFill>
                  <a:srgbClr val="FF0000"/>
                </a:solidFill>
                <a:latin typeface="Cambria"/>
                <a:cs typeface="Cambria"/>
              </a:rPr>
              <a:t>ξ, </a:t>
            </a:r>
            <a:r>
              <a:rPr lang="en-US" sz="2000" b="1" i="1" dirty="0" err="1">
                <a:solidFill>
                  <a:srgbClr val="FF0000"/>
                </a:solidFill>
                <a:latin typeface="Cambria"/>
                <a:cs typeface="Cambria"/>
              </a:rPr>
              <a:t>t</a:t>
            </a:r>
            <a:r>
              <a:rPr lang="en-US" sz="2000" b="1" i="1" dirty="0">
                <a:solidFill>
                  <a:srgbClr val="FF0000"/>
                </a:solidFill>
                <a:latin typeface="Cambria"/>
                <a:cs typeface="Cambria"/>
              </a:rPr>
              <a:t>) </a:t>
            </a:r>
            <a:r>
              <a:rPr lang="en-US" sz="2000" dirty="0">
                <a:latin typeface="Arial" panose="020B0604020202020204" pitchFamily="34" charset="0"/>
                <a:cs typeface="Arial" panose="020B0604020202020204" pitchFamily="34" charset="0"/>
              </a:rPr>
              <a:t>we exploit the interference of the DVCS amplitude with the Bethe-</a:t>
            </a:r>
            <a:r>
              <a:rPr lang="en-US" sz="2000" dirty="0" err="1">
                <a:latin typeface="Arial" panose="020B0604020202020204" pitchFamily="34" charset="0"/>
                <a:cs typeface="Arial" panose="020B0604020202020204" pitchFamily="34" charset="0"/>
              </a:rPr>
              <a:t>Heitler</a:t>
            </a:r>
            <a:r>
              <a:rPr lang="en-US" sz="2000" dirty="0">
                <a:latin typeface="Arial" panose="020B0604020202020204" pitchFamily="34" charset="0"/>
                <a:cs typeface="Arial" panose="020B0604020202020204" pitchFamily="34" charset="0"/>
              </a:rPr>
              <a:t> amplitude that results in a polarized beam spin asymmetry. </a:t>
            </a:r>
          </a:p>
        </p:txBody>
      </p:sp>
      <p:sp>
        <p:nvSpPr>
          <p:cNvPr id="8" name="TextBox 7"/>
          <p:cNvSpPr txBox="1"/>
          <p:nvPr/>
        </p:nvSpPr>
        <p:spPr>
          <a:xfrm>
            <a:off x="4920200" y="5207001"/>
            <a:ext cx="3957101" cy="338554"/>
          </a:xfrm>
          <a:prstGeom prst="rect">
            <a:avLst/>
          </a:prstGeom>
          <a:noFill/>
        </p:spPr>
        <p:txBody>
          <a:bodyPr wrap="square" rtlCol="0">
            <a:spAutoFit/>
          </a:bodyPr>
          <a:lstStyle/>
          <a:p>
            <a:r>
              <a:rPr lang="en-US" sz="1600" i="1" dirty="0">
                <a:latin typeface="Cambria"/>
                <a:cs typeface="Cambria"/>
              </a:rPr>
              <a:t>M. </a:t>
            </a:r>
            <a:r>
              <a:rPr lang="en-US" sz="1600" i="1" dirty="0" err="1">
                <a:latin typeface="Cambria"/>
                <a:cs typeface="Cambria"/>
              </a:rPr>
              <a:t>Polyakov</a:t>
            </a:r>
            <a:r>
              <a:rPr lang="en-US" sz="1600" i="1" dirty="0">
                <a:latin typeface="Cambria"/>
                <a:cs typeface="Cambria"/>
              </a:rPr>
              <a:t>, Phys. </a:t>
            </a:r>
            <a:r>
              <a:rPr lang="en-US" sz="1600" i="1" dirty="0" err="1">
                <a:latin typeface="Cambria"/>
                <a:cs typeface="Cambria"/>
              </a:rPr>
              <a:t>Lett</a:t>
            </a:r>
            <a:r>
              <a:rPr lang="en-US" sz="1600" i="1" dirty="0">
                <a:latin typeface="Cambria"/>
                <a:cs typeface="Cambria"/>
              </a:rPr>
              <a:t>. B555 (2003) 57   </a:t>
            </a:r>
            <a:r>
              <a:rPr lang="en-US" sz="1600" i="1" dirty="0">
                <a:solidFill>
                  <a:srgbClr val="0000FF"/>
                </a:solidFill>
                <a:latin typeface="Cambria"/>
                <a:cs typeface="Cambria"/>
              </a:rPr>
              <a:t> </a:t>
            </a:r>
            <a:endParaRPr lang="en-US" sz="1600" b="1" i="1" dirty="0">
              <a:solidFill>
                <a:srgbClr val="0000FF"/>
              </a:solidFill>
              <a:latin typeface="Cambria"/>
              <a:cs typeface="Cambria"/>
            </a:endParaRPr>
          </a:p>
        </p:txBody>
      </p:sp>
      <p:pic>
        <p:nvPicPr>
          <p:cNvPr id="9" name="Picture 8"/>
          <p:cNvPicPr>
            <a:picLocks noChangeAspect="1"/>
          </p:cNvPicPr>
          <p:nvPr/>
        </p:nvPicPr>
        <p:blipFill>
          <a:blip r:embed="rId3"/>
          <a:stretch>
            <a:fillRect/>
          </a:stretch>
        </p:blipFill>
        <p:spPr>
          <a:xfrm>
            <a:off x="9062857" y="3913153"/>
            <a:ext cx="1092200" cy="1860550"/>
          </a:xfrm>
          <a:prstGeom prst="rect">
            <a:avLst/>
          </a:prstGeom>
        </p:spPr>
      </p:pic>
      <p:sp>
        <p:nvSpPr>
          <p:cNvPr id="10" name="TextBox 9"/>
          <p:cNvSpPr txBox="1"/>
          <p:nvPr/>
        </p:nvSpPr>
        <p:spPr>
          <a:xfrm>
            <a:off x="8733754" y="3476757"/>
            <a:ext cx="1677099" cy="307777"/>
          </a:xfrm>
          <a:prstGeom prst="rect">
            <a:avLst/>
          </a:prstGeom>
          <a:noFill/>
        </p:spPr>
        <p:txBody>
          <a:bodyPr wrap="none" rtlCol="0">
            <a:spAutoFit/>
          </a:bodyPr>
          <a:lstStyle/>
          <a:p>
            <a:r>
              <a:rPr lang="en-US" sz="1400" i="1" dirty="0">
                <a:solidFill>
                  <a:srgbClr val="800000"/>
                </a:solidFill>
                <a:latin typeface="Cambria"/>
                <a:cs typeface="Cambria"/>
              </a:rPr>
              <a:t>M. </a:t>
            </a:r>
            <a:r>
              <a:rPr lang="en-US" sz="1400" i="1" dirty="0" err="1">
                <a:solidFill>
                  <a:srgbClr val="800000"/>
                </a:solidFill>
                <a:latin typeface="Cambria"/>
                <a:cs typeface="Cambria"/>
              </a:rPr>
              <a:t>Polyakov</a:t>
            </a:r>
            <a:r>
              <a:rPr lang="en-US" sz="1400" i="1" dirty="0">
                <a:solidFill>
                  <a:srgbClr val="800000"/>
                </a:solidFill>
                <a:latin typeface="Cambria"/>
                <a:cs typeface="Cambria"/>
              </a:rPr>
              <a:t> (2003)</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9|4.9|31.2|21.9"/>
</p:tagLst>
</file>

<file path=ppt/tags/tag2.xml><?xml version="1.0" encoding="utf-8"?>
<p:tagLst xmlns:a="http://schemas.openxmlformats.org/drawingml/2006/main" xmlns:r="http://schemas.openxmlformats.org/officeDocument/2006/relationships" xmlns:p="http://schemas.openxmlformats.org/presentationml/2006/main">
  <p:tag name="TIMING" val="|25.9|4.9|31.2|21.9"/>
</p:tagLst>
</file>

<file path=ppt/tags/tag3.xml><?xml version="1.0" encoding="utf-8"?>
<p:tagLst xmlns:a="http://schemas.openxmlformats.org/drawingml/2006/main" xmlns:r="http://schemas.openxmlformats.org/officeDocument/2006/relationships" xmlns:p="http://schemas.openxmlformats.org/presentationml/2006/main">
  <p:tag name="TIMING" val="|53.4|25.3"/>
</p:tagLst>
</file>

<file path=ppt/tags/tag4.xml><?xml version="1.0" encoding="utf-8"?>
<p:tagLst xmlns:a="http://schemas.openxmlformats.org/drawingml/2006/main" xmlns:r="http://schemas.openxmlformats.org/officeDocument/2006/relationships" xmlns:p="http://schemas.openxmlformats.org/presentationml/2006/main">
  <p:tag name="TIMING" val="|80.1"/>
</p:tagLst>
</file>

<file path=ppt/tags/tag5.xml><?xml version="1.0" encoding="utf-8"?>
<p:tagLst xmlns:a="http://schemas.openxmlformats.org/drawingml/2006/main" xmlns:r="http://schemas.openxmlformats.org/officeDocument/2006/relationships" xmlns:p="http://schemas.openxmlformats.org/presentationml/2006/main">
  <p:tag name="TIMING" val="|25.6"/>
</p:tagLst>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1_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48500</TotalTime>
  <Words>2971</Words>
  <Application>Microsoft Macintosh PowerPoint</Application>
  <PresentationFormat>Widescreen</PresentationFormat>
  <Paragraphs>336</Paragraphs>
  <Slides>29</Slides>
  <Notes>11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29</vt:i4>
      </vt:variant>
    </vt:vector>
  </HeadingPairs>
  <TitlesOfParts>
    <vt:vector size="47" baseType="lpstr">
      <vt:lpstr>PingFangSC-Regular</vt:lpstr>
      <vt:lpstr>Arial</vt:lpstr>
      <vt:lpstr>Calibri</vt:lpstr>
      <vt:lpstr>Cambria</vt:lpstr>
      <vt:lpstr>Cambria Math</vt:lpstr>
      <vt:lpstr>Chalkboard</vt:lpstr>
      <vt:lpstr>Garamond</vt:lpstr>
      <vt:lpstr>Lucida Handwriting</vt:lpstr>
      <vt:lpstr>LucidaMath-Symbol-A</vt:lpstr>
      <vt:lpstr>MathematicalPi-One-A</vt:lpstr>
      <vt:lpstr>Roboto</vt:lpstr>
      <vt:lpstr>Symbol</vt:lpstr>
      <vt:lpstr>Tahoma</vt:lpstr>
      <vt:lpstr>Times New Roman</vt:lpstr>
      <vt:lpstr>Times-Italic-A</vt:lpstr>
      <vt:lpstr>Wingdings</vt:lpstr>
      <vt:lpstr>JLab_presentation</vt:lpstr>
      <vt:lpstr>1_JLab_presentation</vt:lpstr>
      <vt:lpstr>PowerPoint Presentation</vt:lpstr>
      <vt:lpstr>Basic questions about the proton</vt:lpstr>
      <vt:lpstr>Probing gravitational properties of the strong interaction</vt:lpstr>
      <vt:lpstr>Probing gravitational properties of the strong interaction</vt:lpstr>
      <vt:lpstr>Probing basic properties of the proton</vt:lpstr>
      <vt:lpstr>Probing mechanical properties of the proton?</vt:lpstr>
      <vt:lpstr>Generalized Parton Distributions (GPDs)</vt:lpstr>
      <vt:lpstr>GPDs – GFFs Relations</vt:lpstr>
      <vt:lpstr>GPDs &amp; Compton Form Factors</vt:lpstr>
      <vt:lpstr>GPDs, DVCS, Compton Form Factors (CFFs) </vt:lpstr>
      <vt:lpstr>The original 6 GeV CEBAF with 3 experimental Halls</vt:lpstr>
      <vt:lpstr>The CLAS Detector</vt:lpstr>
      <vt:lpstr>PowerPoint Presentation</vt:lpstr>
      <vt:lpstr>DVCS Unpolarized Cross-Sections Dedicated Experiment</vt:lpstr>
      <vt:lpstr>Fit to DVCS data to determine D-Term</vt:lpstr>
      <vt:lpstr>dQ1(t) - Gravitational Form Factor</vt:lpstr>
      <vt:lpstr>The pressure distribution inside the proton</vt:lpstr>
      <vt:lpstr>Shear Stress on quarks in proton</vt:lpstr>
      <vt:lpstr>Normal &amp; Tangential Stress on Quarks</vt:lpstr>
      <vt:lpstr>The Jefferson Lab Energy Upgrade</vt:lpstr>
      <vt:lpstr>CLAS12 </vt:lpstr>
      <vt:lpstr>DVCS Experiment – Projections</vt:lpstr>
      <vt:lpstr>DVCS Beam Spin Asymmetry From CLAS12 12 GeV Data</vt:lpstr>
      <vt:lpstr>Preliminary DVCS BSA from CLAS12 7.5 GeV Data</vt:lpstr>
      <vt:lpstr>Preliminary DVCS BSA from CLAS12 Data 6.5 GeV Data</vt:lpstr>
      <vt:lpstr>From GFF Dq(t) to Distribution of Forces (pressure) </vt:lpstr>
      <vt:lpstr>PowerPoint Presentation</vt:lpstr>
      <vt:lpstr>NSAC LRP 2023</vt:lpstr>
      <vt:lpstr>Summary and Outlook</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gravitational structure of the proton</dc:title>
  <dc:creator>Volker Burkert</dc:creator>
  <cp:lastModifiedBy>latifa Elouadrhiri</cp:lastModifiedBy>
  <cp:revision>162</cp:revision>
  <cp:lastPrinted>2018-09-13T18:04:06Z</cp:lastPrinted>
  <dcterms:created xsi:type="dcterms:W3CDTF">2018-09-16T04:38:09Z</dcterms:created>
  <dcterms:modified xsi:type="dcterms:W3CDTF">2025-03-16T14:20:35Z</dcterms:modified>
</cp:coreProperties>
</file>