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27"/>
  </p:notesMasterIdLst>
  <p:handoutMasterIdLst>
    <p:handoutMasterId r:id="rId28"/>
  </p:handoutMasterIdLst>
  <p:sldIdLst>
    <p:sldId id="423" r:id="rId2"/>
    <p:sldId id="822" r:id="rId3"/>
    <p:sldId id="736" r:id="rId4"/>
    <p:sldId id="821" r:id="rId5"/>
    <p:sldId id="823" r:id="rId6"/>
    <p:sldId id="827" r:id="rId7"/>
    <p:sldId id="735" r:id="rId8"/>
    <p:sldId id="826" r:id="rId9"/>
    <p:sldId id="828" r:id="rId10"/>
    <p:sldId id="829" r:id="rId11"/>
    <p:sldId id="830" r:id="rId12"/>
    <p:sldId id="831" r:id="rId13"/>
    <p:sldId id="832" r:id="rId14"/>
    <p:sldId id="798" r:id="rId15"/>
    <p:sldId id="807" r:id="rId16"/>
    <p:sldId id="763" r:id="rId17"/>
    <p:sldId id="825" r:id="rId18"/>
    <p:sldId id="833" r:id="rId19"/>
    <p:sldId id="742" r:id="rId20"/>
    <p:sldId id="765" r:id="rId21"/>
    <p:sldId id="834" r:id="rId22"/>
    <p:sldId id="836" r:id="rId23"/>
    <p:sldId id="835" r:id="rId24"/>
    <p:sldId id="705" r:id="rId25"/>
    <p:sldId id="769" r:id="rId2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ke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6" autoAdjust="0"/>
    <p:restoredTop sz="90023" autoAdjust="0"/>
  </p:normalViewPr>
  <p:slideViewPr>
    <p:cSldViewPr>
      <p:cViewPr varScale="1">
        <p:scale>
          <a:sx n="134" d="100"/>
          <a:sy n="134" d="100"/>
        </p:scale>
        <p:origin x="138" y="6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137" d="100"/>
          <a:sy n="137" d="100"/>
        </p:scale>
        <p:origin x="1622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E9CCA479-EB8F-4BFC-A9AA-4AAFD2ADB582}" type="datetimeFigureOut">
              <a:rPr lang="nl-NL" smtClean="0"/>
              <a:pPr/>
              <a:t>16-3-2025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6831870B-7C67-4FC4-BEF5-2ACD4DF981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411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A70ED500-B3E1-471C-A9B2-CD8A511BE04B}" type="datetimeFigureOut">
              <a:rPr lang="nl-NL" smtClean="0"/>
              <a:pPr/>
              <a:t>16-3-2025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18" tIns="45859" rIns="91718" bIns="45859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718" tIns="45859" rIns="91718" bIns="45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20A93C87-F0F0-4BC6-BDC5-2C6B968D78C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94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83195-29C5-4042-A450-98C8D476F76F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099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76ACC-265B-4919-9E33-6F1D223BF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4F4500-25A2-1E16-3C9A-871624567B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159545-3CB2-879F-5487-D21767D6F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23C3A-194B-1D1C-267B-E303E6B244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5038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A5F98-A1FF-7C26-6E7C-8257C9FC1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6BFF35-70B6-0E66-2638-2F40C01336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5813B3-A4B4-C4D5-7418-C1AF6A4972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74AE4-1E5D-98F4-F760-8C3CC6038E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7393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10CC0-015C-5963-BEB7-8C0708F95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CD5926-9930-85D2-6D13-0B8A5358B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069EF0-D22F-7E5F-3E6E-AD27E2B79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BBC80-4AAE-8C7C-EEB6-85208D93FE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410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A3009-5E23-8618-85A3-2C3A6497C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BB0770-2C73-BF10-86FE-3AF205743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6C6A5A-2575-34BE-E1A7-E72BAE63F8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61CE7-15E4-2D03-0BA6-835FE21105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9735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0879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4842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2872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0EC14-BF87-3808-3558-A38985024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76BE8C-B332-4877-2140-9ADAC41EF7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C6E105-0CF0-F15C-DA35-FC1100DB74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00C6A-351A-D4A3-2CCD-E62212706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6669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71B05-7E4E-1BCA-3FBF-65B0C9313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9EC2C4-ED2A-6759-DACE-2E5F0767E8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99E397-7F26-15F3-6DF2-1E98752787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172A0-B615-6BA0-E57D-466A7DEEEE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5758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1410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9ADA0-538E-2BE0-2E58-2BDBEF5E1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25CF29-86B6-590E-5297-68F3047116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B8579-6F13-93F6-A1F0-FF1855E35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10DD-3696-7F28-4FFB-5967AA00AB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1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0D82E-3D11-6FB7-2B18-DF3D17D9E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540590-CD43-8665-6E5B-1F5D350DF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330216-78B6-5C9B-7A82-B2CA1E44F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AC0A8-B2EE-3E78-69F0-89B041D6D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7053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8AE5D-415A-43ED-A7C4-8F9FC3AF8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89B921-429A-D709-1413-437E066C7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151D3B-A785-EECE-9574-1C90026A2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EF81C-D004-159F-5166-4287D2286E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57936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5790A-0795-A25B-FF8F-3AA708A6F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C631D3-467E-E02A-AC85-2900E3703E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A14836-FD8B-E2FD-C7CC-70779AF58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C1DF1-BD0D-699B-E029-8F45888536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5356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Parameters </a:t>
            </a:r>
            <a:r>
              <a:rPr lang="nl-NL" dirty="0" err="1"/>
              <a:t>influence</a:t>
            </a:r>
            <a:r>
              <a:rPr lang="nl-NL" dirty="0"/>
              <a:t> </a:t>
            </a:r>
            <a:r>
              <a:rPr lang="nl-NL" dirty="0" err="1"/>
              <a:t>observables</a:t>
            </a:r>
            <a:r>
              <a:rPr lang="nl-NL" dirty="0"/>
              <a:t> in complex </a:t>
            </a:r>
            <a:r>
              <a:rPr lang="nl-NL" dirty="0" err="1"/>
              <a:t>and</a:t>
            </a:r>
            <a:r>
              <a:rPr lang="nl-NL" dirty="0"/>
              <a:t> non-</a:t>
            </a:r>
            <a:r>
              <a:rPr lang="nl-NL" dirty="0" err="1"/>
              <a:t>linear</a:t>
            </a:r>
            <a:r>
              <a:rPr lang="nl-NL" dirty="0"/>
              <a:t> way</a:t>
            </a:r>
          </a:p>
          <a:p>
            <a:r>
              <a:rPr lang="nl-NL" dirty="0"/>
              <a:t>Global analysis </a:t>
            </a:r>
            <a:r>
              <a:rPr lang="nl-NL" dirty="0" err="1"/>
              <a:t>needed</a:t>
            </a:r>
            <a:endParaRPr lang="nl-NL" dirty="0"/>
          </a:p>
          <a:p>
            <a:r>
              <a:rPr lang="nl-NL" dirty="0"/>
              <a:t>Run on design points + </a:t>
            </a:r>
            <a:r>
              <a:rPr lang="nl-NL" dirty="0" err="1"/>
              <a:t>emulate</a:t>
            </a:r>
            <a:endParaRPr lang="nl-NL" dirty="0"/>
          </a:p>
          <a:p>
            <a:r>
              <a:rPr lang="nl-NL" dirty="0"/>
              <a:t>MCMC </a:t>
            </a:r>
            <a:r>
              <a:rPr lang="nl-NL" dirty="0" err="1"/>
              <a:t>with</a:t>
            </a:r>
            <a:r>
              <a:rPr lang="nl-NL" dirty="0"/>
              <a:t> Bayes </a:t>
            </a:r>
            <a:r>
              <a:rPr lang="nl-NL" dirty="0" err="1"/>
              <a:t>theorem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over 500 datapoints</a:t>
            </a:r>
          </a:p>
          <a:p>
            <a:r>
              <a:rPr lang="nl-NL" dirty="0" err="1"/>
              <a:t>Verify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high </a:t>
            </a:r>
            <a:r>
              <a:rPr lang="nl-NL" dirty="0" err="1"/>
              <a:t>probability</a:t>
            </a:r>
            <a:r>
              <a:rPr lang="nl-NL" dirty="0"/>
              <a:t> parameter set </a:t>
            </a:r>
            <a:r>
              <a:rPr lang="nl-NL" dirty="0" err="1"/>
              <a:t>works</a:t>
            </a:r>
            <a:r>
              <a:rPr lang="nl-NL" dirty="0"/>
              <a:t> well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observables</a:t>
            </a:r>
            <a:endParaRPr lang="nl-NL" dirty="0"/>
          </a:p>
          <a:p>
            <a:r>
              <a:rPr lang="nl-NL" dirty="0" err="1"/>
              <a:t>Similar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gravitational</a:t>
            </a:r>
            <a:r>
              <a:rPr lang="nl-NL" dirty="0"/>
              <a:t> waves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instance</a:t>
            </a:r>
            <a:r>
              <a:rPr lang="nl-NL" dirty="0"/>
              <a:t> </a:t>
            </a:r>
            <a:r>
              <a:rPr lang="nl-NL" dirty="0" err="1"/>
              <a:t>waveform</a:t>
            </a:r>
            <a:r>
              <a:rPr lang="nl-NL" dirty="0"/>
              <a:t> </a:t>
            </a:r>
            <a:r>
              <a:rPr lang="nl-NL" dirty="0" err="1"/>
              <a:t>determines</a:t>
            </a:r>
            <a:r>
              <a:rPr lang="nl-NL" dirty="0"/>
              <a:t> </a:t>
            </a:r>
            <a:r>
              <a:rPr lang="nl-NL" dirty="0" err="1"/>
              <a:t>correlation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distance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inclination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864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788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A7D0F-D4ED-92BB-4945-480874BCB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423083-6A38-5566-6681-CCDDE367C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EA5407-CB6F-AEFE-DF51-F13CD86D1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23019-8D7E-FA4C-39E1-C22B59E26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956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C98DC-02CC-07D4-DAEE-926CA806F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B20199-D282-B0C5-8D61-D50EC24E68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CFF0A3-A8A8-8423-16C0-D8C43F3A9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090E3-0098-D64C-491F-1A316579C1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8829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4D74D-50B6-3050-AD11-1594F50AF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CC37DD-233F-866E-EC85-19DD771C4D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2983E6-D5E6-455C-C193-4A4B2BF233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8F582-0DA5-713C-E885-B53AE270F6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599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470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8AE70-F657-825F-752A-239E1EAD4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72F238-F8E6-8822-65DE-8A7F1A65DC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177D5F-0B99-7CFD-E52B-92890EE1F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367F5-71F1-4155-76EF-D78045A3AF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338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33257-6F64-C979-DC60-6C61E5310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902B7F-DF21-83B1-80DD-7A772855D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19BB16-76FC-E919-4473-F0E74DF01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93DA4-B2AD-9FF0-DF9C-ED27730D25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6449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433-150C-447F-9FFC-AF24AA8E2DE9}" type="datetime1">
              <a:rPr lang="nl-NL" smtClean="0"/>
              <a:pPr/>
              <a:t>16-3-2025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AC46-674D-4E4A-A028-7F0C6C230921}" type="datetime1">
              <a:rPr lang="nl-NL" smtClean="0"/>
              <a:pPr/>
              <a:t>16-3-2025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12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564-2026-4974-AD2F-20BD4F973867}" type="datetime1">
              <a:rPr lang="nl-NL" smtClean="0"/>
              <a:pPr/>
              <a:t>16-3-2025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32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749A-1546-454C-BB68-60CBF38B78B2}" type="datetime1">
              <a:rPr lang="nl-NL" smtClean="0"/>
              <a:pPr/>
              <a:t>16-3-2025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41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B326-F20E-4FB1-AB68-E3C700D0A079}" type="datetime1">
              <a:rPr lang="nl-NL" smtClean="0"/>
              <a:pPr/>
              <a:t>16-3-2025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71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7776-E099-4984-8B60-76848BAB2E26}" type="datetime1">
              <a:rPr lang="nl-NL" smtClean="0"/>
              <a:pPr/>
              <a:t>16-3-2025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8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0B8A-84FA-41C6-8A41-CD6B6025AECB}" type="datetime1">
              <a:rPr lang="nl-NL" smtClean="0"/>
              <a:pPr/>
              <a:t>16-3-2025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3467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CF1D-D203-42D2-9024-C11945ED8C09}" type="datetime1">
              <a:rPr lang="nl-NL" smtClean="0"/>
              <a:pPr/>
              <a:t>16-3-2025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96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4D4-ADBC-4B47-A8A5-0D08DA2649AF}" type="datetime1">
              <a:rPr lang="nl-NL" smtClean="0"/>
              <a:pPr/>
              <a:t>16-3-2025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12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A5D93F-3442-4693-93B6-87F31361A5E8}" type="datetime1">
              <a:rPr lang="nl-NL" smtClean="0"/>
              <a:pPr/>
              <a:t>16-3-2025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65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6A3B-B161-406A-8D19-8D7F6B6D71CB}" type="datetime1">
              <a:rPr lang="nl-NL" smtClean="0"/>
              <a:pPr/>
              <a:t>16-3-2025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57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8110B8A-84FA-41C6-8A41-CD6B6025AECB}" type="datetime1">
              <a:rPr lang="nl-NL" smtClean="0"/>
              <a:pPr/>
              <a:t>16-3-2025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00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jpe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ilkevanderschee.nl/trajectum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sites.google.com/view/govertnijs/trajectum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141829" y="2596351"/>
            <a:ext cx="10470319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GB" sz="3400" b="1" dirty="0"/>
              <a:t>Correlations and </a:t>
            </a:r>
            <a:r>
              <a:rPr lang="en-GB" sz="3400" b="1" dirty="0" err="1"/>
              <a:t>collectivity</a:t>
            </a:r>
            <a:r>
              <a:rPr lang="en-GB" sz="3400" b="1" dirty="0"/>
              <a:t> from </a:t>
            </a:r>
            <a:br>
              <a:rPr lang="en-GB" sz="3400" b="1" dirty="0"/>
            </a:br>
            <a:r>
              <a:rPr lang="en-GB" sz="3400" b="1" dirty="0"/>
              <a:t>small to large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400025" y="3425955"/>
            <a:ext cx="9037638" cy="4714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US" sz="2500" spc="-80" dirty="0">
                <a:solidFill>
                  <a:srgbClr val="C00000"/>
                </a:solidFill>
                <a:latin typeface="Tw Cen MT" pitchFamily="34" charset="0"/>
                <a:ea typeface="+mj-ea"/>
                <a:cs typeface="+mj-cs"/>
              </a:rPr>
              <a:t>Towards a precision analysis of heavy ion collisions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2111" y="5385618"/>
            <a:ext cx="687625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700" b="1" dirty="0"/>
              <a:t>Wilke van der Schee</a:t>
            </a:r>
            <a:endParaRPr lang="nl-NL" sz="1700" dirty="0"/>
          </a:p>
          <a:p>
            <a:pPr algn="r"/>
            <a:r>
              <a:rPr lang="en-GB" sz="1700" dirty="0"/>
              <a:t>The 11th workshop of the APS Topical Group on Hadronic Physics</a:t>
            </a:r>
          </a:p>
          <a:p>
            <a:pPr algn="r"/>
            <a:r>
              <a:rPr lang="en-US" sz="1700" dirty="0"/>
              <a:t>Los Angeles, 16 March 2025</a:t>
            </a:r>
            <a:endParaRPr lang="nl-NL" sz="1700" dirty="0"/>
          </a:p>
        </p:txBody>
      </p:sp>
      <p:pic>
        <p:nvPicPr>
          <p:cNvPr id="15" name="Picture 2" descr="Image result for cern logo">
            <a:extLst>
              <a:ext uri="{FF2B5EF4-FFF2-40B4-BE49-F238E27FC236}">
                <a16:creationId xmlns:a16="http://schemas.microsoft.com/office/drawing/2014/main" id="{B2D6CF3D-6565-4D3C-B247-426A40C88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"/>
          <a:stretch/>
        </p:blipFill>
        <p:spPr bwMode="auto">
          <a:xfrm>
            <a:off x="-67235" y="16164"/>
            <a:ext cx="1981200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DB8A181-1E44-441D-9D0C-60EF415D7F30}"/>
              </a:ext>
            </a:extLst>
          </p:cNvPr>
          <p:cNvGrpSpPr/>
          <p:nvPr/>
        </p:nvGrpSpPr>
        <p:grpSpPr>
          <a:xfrm>
            <a:off x="4572000" y="4427532"/>
            <a:ext cx="3786139" cy="1355488"/>
            <a:chOff x="8815339" y="3893982"/>
            <a:chExt cx="3200400" cy="12098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0C7571-6D12-4694-9A9A-5A4F2C108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5339" y="4035366"/>
              <a:ext cx="3200400" cy="8562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CC32CFF-0B43-4745-BDCA-B35C525F5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FF66"/>
                </a:clrFrom>
                <a:clrTo>
                  <a:srgbClr val="00FF6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188073" y="3893982"/>
              <a:ext cx="437553" cy="120986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5F80112-7AF1-4D34-9D13-A1A17E361817}"/>
              </a:ext>
            </a:extLst>
          </p:cNvPr>
          <p:cNvSpPr txBox="1"/>
          <p:nvPr/>
        </p:nvSpPr>
        <p:spPr>
          <a:xfrm>
            <a:off x="2209800" y="3940641"/>
            <a:ext cx="929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Work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mostly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Govert Nijs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Giuliano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Giacalone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52FB49-E279-5A75-884E-91A4F9793CAE}"/>
              </a:ext>
            </a:extLst>
          </p:cNvPr>
          <p:cNvGrpSpPr/>
          <p:nvPr/>
        </p:nvGrpSpPr>
        <p:grpSpPr>
          <a:xfrm>
            <a:off x="2133600" y="-600006"/>
            <a:ext cx="3200400" cy="2342322"/>
            <a:chOff x="6400255" y="-862273"/>
            <a:chExt cx="5548320" cy="3909624"/>
          </a:xfrm>
        </p:grpSpPr>
        <p:pic>
          <p:nvPicPr>
            <p:cNvPr id="8" name="Picture 8" descr="Voorbeeld van het aangepaste UU-logo">
              <a:extLst>
                <a:ext uri="{FF2B5EF4-FFF2-40B4-BE49-F238E27FC236}">
                  <a16:creationId xmlns:a16="http://schemas.microsoft.com/office/drawing/2014/main" id="{28086C36-A740-D912-501D-A7553D142F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6" r="53750"/>
            <a:stretch/>
          </p:blipFill>
          <p:spPr bwMode="auto">
            <a:xfrm>
              <a:off x="6400255" y="-862273"/>
              <a:ext cx="3651958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Voorbeeld van het aangepaste UU-logo">
              <a:extLst>
                <a:ext uri="{FF2B5EF4-FFF2-40B4-BE49-F238E27FC236}">
                  <a16:creationId xmlns:a16="http://schemas.microsoft.com/office/drawing/2014/main" id="{7FC2BD33-B7ED-5BBC-F565-C5B52CAF84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5121"/>
            <a:stretch/>
          </p:blipFill>
          <p:spPr bwMode="auto">
            <a:xfrm>
              <a:off x="10134600" y="-762649"/>
              <a:ext cx="1813975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21F7384-BC6F-B362-EEB0-8ABAF257711E}"/>
              </a:ext>
            </a:extLst>
          </p:cNvPr>
          <p:cNvSpPr/>
          <p:nvPr/>
        </p:nvSpPr>
        <p:spPr>
          <a:xfrm>
            <a:off x="-216381" y="6264565"/>
            <a:ext cx="4407381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graph of a graph&#10;&#10;AI-generated content may be incorrect.">
            <a:extLst>
              <a:ext uri="{FF2B5EF4-FFF2-40B4-BE49-F238E27FC236}">
                <a16:creationId xmlns:a16="http://schemas.microsoft.com/office/drawing/2014/main" id="{225AEEA5-8B34-2902-F9A6-CC786F69B3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950" y="2753848"/>
            <a:ext cx="4501178" cy="41912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2C6E71-95C4-E382-E05C-2BE2314549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6306" y="16164"/>
            <a:ext cx="2353443" cy="223935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0EAE53B-6E9B-D8A8-79F7-3438C78730C1}"/>
              </a:ext>
            </a:extLst>
          </p:cNvPr>
          <p:cNvGrpSpPr/>
          <p:nvPr/>
        </p:nvGrpSpPr>
        <p:grpSpPr>
          <a:xfrm>
            <a:off x="8077200" y="235061"/>
            <a:ext cx="1420827" cy="1857216"/>
            <a:chOff x="8382000" y="2718633"/>
            <a:chExt cx="2417407" cy="314826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F5D40A5-261F-BBC0-A807-B6C8DF481BD7}"/>
                </a:ext>
              </a:extLst>
            </p:cNvPr>
            <p:cNvGrpSpPr/>
            <p:nvPr/>
          </p:nvGrpSpPr>
          <p:grpSpPr>
            <a:xfrm>
              <a:off x="8382000" y="2718633"/>
              <a:ext cx="2233784" cy="3148260"/>
              <a:chOff x="8382000" y="2660411"/>
              <a:chExt cx="2233784" cy="314826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2582A92-7F9B-4607-706E-8BE502CD368E}"/>
                  </a:ext>
                </a:extLst>
              </p:cNvPr>
              <p:cNvGrpSpPr/>
              <p:nvPr/>
            </p:nvGrpSpPr>
            <p:grpSpPr>
              <a:xfrm>
                <a:off x="8506602" y="2660411"/>
                <a:ext cx="2109182" cy="316079"/>
                <a:chOff x="9395012" y="2099922"/>
                <a:chExt cx="2109182" cy="316079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6261C67-D351-14D6-1664-58D21A39B4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656297" y="2099922"/>
                  <a:ext cx="847897" cy="305637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8322A35C-0E35-CA57-6890-8A51D2D943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395012" y="2099922"/>
                  <a:ext cx="986029" cy="316079"/>
                </a:xfrm>
                <a:prstGeom prst="rect">
                  <a:avLst/>
                </a:prstGeom>
              </p:spPr>
            </p:pic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F3B2F64-C0FD-CC43-1B6D-7814838CD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84190" y="4411391"/>
                <a:ext cx="996822" cy="924683"/>
              </a:xfrm>
              <a:prstGeom prst="rect">
                <a:avLst/>
              </a:prstGeom>
            </p:spPr>
          </p:pic>
          <p:sp>
            <p:nvSpPr>
              <p:cNvPr id="25" name="Content Placeholder 3">
                <a:extLst>
                  <a:ext uri="{FF2B5EF4-FFF2-40B4-BE49-F238E27FC236}">
                    <a16:creationId xmlns:a16="http://schemas.microsoft.com/office/drawing/2014/main" id="{F0C6437E-3107-4880-9BB9-1CE43DBB99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0" y="5344995"/>
                <a:ext cx="1988611" cy="4636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 b="0" i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D5E9468-2CBE-B266-FC11-E2479036D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710801" y="4429618"/>
              <a:ext cx="1088606" cy="100467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D4F3D96-F378-27A8-291D-5D3AA4D9E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05825" y="3062288"/>
              <a:ext cx="2242746" cy="1103286"/>
            </a:xfrm>
            <a:prstGeom prst="rect">
              <a:avLst/>
            </a:prstGeom>
          </p:spPr>
        </p:pic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id="{477C17A8-6B26-7258-EB39-DB17869BD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001" y="296377"/>
            <a:ext cx="1212717" cy="10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063D0-B33B-7AFF-ABF4-08EC33245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A3D7D-A76A-763A-B959-0AAF511F9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062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Posterior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666D1-20B9-A5E1-DB17-D04B8BB88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945" y="2034900"/>
            <a:ext cx="6248400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Three fits to data: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All observables (red), agrees with PGCM nuclear structure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All observables except </a:t>
            </a:r>
            <a:r>
              <a:rPr lang="en-US" dirty="0">
                <a:latin typeface="Symbol" panose="05050102010706020507" pitchFamily="18" charset="2"/>
              </a:rPr>
              <a:t>r</a:t>
            </a:r>
            <a:r>
              <a:rPr lang="en-US" baseline="-25000" dirty="0"/>
              <a:t>2</a:t>
            </a:r>
            <a:r>
              <a:rPr lang="en-US" dirty="0"/>
              <a:t> (green): g unconstrained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All observables except 0-1% bin (purple):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baseline="-25000" dirty="0"/>
              <a:t>2</a:t>
            </a:r>
            <a:r>
              <a:rPr lang="en-US" dirty="0"/>
              <a:t> too small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dirty="0"/>
              <a:t>More difficult to fit symmetric cumulants and neutron skin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CA9A3BC6-91B3-F7ED-D2DB-7A6721361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95" y="2209800"/>
            <a:ext cx="4325958" cy="3910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3812D-2A1D-4B29-2637-D8EA96313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1997519" cy="2017199"/>
          </a:xfrm>
          <a:prstGeom prst="rect">
            <a:avLst/>
          </a:prstGeom>
        </p:spPr>
      </p:pic>
      <p:pic>
        <p:nvPicPr>
          <p:cNvPr id="14" name="Picture 13" descr="A graph of a function&#10;&#10;AI-generated content may be incorrect.">
            <a:extLst>
              <a:ext uri="{FF2B5EF4-FFF2-40B4-BE49-F238E27FC236}">
                <a16:creationId xmlns:a16="http://schemas.microsoft.com/office/drawing/2014/main" id="{4F9A7B1C-5029-E7A3-E232-0B6584D481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1" y="4495800"/>
            <a:ext cx="7242969" cy="17874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585455-7D99-1B29-1CAA-6AFD2DFE0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2345" y="108900"/>
            <a:ext cx="2438400" cy="194868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8DD94A7-A4C0-3802-DD5B-412046F90A25}"/>
              </a:ext>
            </a:extLst>
          </p:cNvPr>
          <p:cNvCxnSpPr/>
          <p:nvPr/>
        </p:nvCxnSpPr>
        <p:spPr>
          <a:xfrm flipV="1">
            <a:off x="7391400" y="2057580"/>
            <a:ext cx="762000" cy="609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917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7BB8C-B2C5-52DE-B424-6ED2C9659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FF701-B005-4608-F999-2C4B9404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062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Centrality selection: details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51B7B-8CB2-C4AF-E274-FC8002EFE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945" y="2084755"/>
            <a:ext cx="6248400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I skipped an important detail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The correlator is done in small centrality bins (1% for us)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Obtain larger bins by averaging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Relatively big effect (up to 0.1, exp </a:t>
            </a:r>
            <a:r>
              <a:rPr lang="en-US" dirty="0" err="1"/>
              <a:t>uncert</a:t>
            </a:r>
            <a:r>
              <a:rPr lang="en-US" dirty="0"/>
              <a:t>. is 0.01)</a:t>
            </a:r>
          </a:p>
          <a:p>
            <a:pPr marL="749808" lvl="1" indent="-457200">
              <a:lnSpc>
                <a:spcPct val="125000"/>
              </a:lnSpc>
            </a:pPr>
            <a:endParaRPr lang="en-US" dirty="0"/>
          </a:p>
          <a:p>
            <a:pPr marL="0" indent="0">
              <a:lnSpc>
                <a:spcPct val="125000"/>
              </a:lnSpc>
              <a:buNone/>
            </a:pPr>
            <a:r>
              <a:rPr lang="en-US" dirty="0"/>
              <a:t>How to define centrality?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Impact parameter is old-fashioned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Event activity; but how and where?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FFE3836-E336-79F8-7FEB-044970AE9A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19050"/>
            <a:ext cx="1645444" cy="1487560"/>
          </a:xfrm>
          <a:prstGeom prst="rect">
            <a:avLst/>
          </a:prstGeom>
        </p:spPr>
      </p:pic>
      <p:pic>
        <p:nvPicPr>
          <p:cNvPr id="8" name="Picture 7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D5AC1163-B6AC-9840-8A4D-8D28EF73D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520" y="2084755"/>
            <a:ext cx="4271928" cy="386202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1DFBDD7-C089-0AF4-100E-BD6DA3ADC63B}"/>
              </a:ext>
            </a:extLst>
          </p:cNvPr>
          <p:cNvCxnSpPr>
            <a:cxnSpLocks/>
          </p:cNvCxnSpPr>
          <p:nvPr/>
        </p:nvCxnSpPr>
        <p:spPr>
          <a:xfrm>
            <a:off x="4800600" y="3657600"/>
            <a:ext cx="5791200" cy="817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504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95D7F-6916-6462-9E7B-FEE7047FF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C2331-591F-E28E-4953-DB48C3223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062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Centrality selection: details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47424-2295-9BF8-8F58-8281215BE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5624" y="1828800"/>
            <a:ext cx="9223775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Forward (</a:t>
            </a:r>
            <a:r>
              <a:rPr lang="en-US" sz="1800" dirty="0">
                <a:solidFill>
                  <a:srgbClr val="00B050"/>
                </a:solidFill>
              </a:rPr>
              <a:t>E</a:t>
            </a:r>
            <a:r>
              <a:rPr lang="en-US" sz="1800" baseline="-25000" dirty="0">
                <a:solidFill>
                  <a:srgbClr val="00B050"/>
                </a:solidFill>
              </a:rPr>
              <a:t>T</a:t>
            </a:r>
            <a:r>
              <a:rPr lang="en-US" sz="1800" dirty="0"/>
              <a:t>) versus mid-rapidity (</a:t>
            </a:r>
            <a:r>
              <a:rPr lang="en-US" sz="1800" dirty="0" err="1">
                <a:solidFill>
                  <a:srgbClr val="C00000"/>
                </a:solidFill>
              </a:rPr>
              <a:t>Nch</a:t>
            </a:r>
            <a:r>
              <a:rPr lang="en-US" sz="1800" dirty="0"/>
              <a:t>)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Forward considered `better’ (ATLAS, lower spread)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Mid-rapidity closer to model (boost invariant)</a:t>
            </a:r>
          </a:p>
          <a:p>
            <a:pPr marL="749808" lvl="1" indent="-457200">
              <a:lnSpc>
                <a:spcPct val="125000"/>
              </a:lnSpc>
            </a:pPr>
            <a:endParaRPr lang="en-US" dirty="0"/>
          </a:p>
          <a:p>
            <a:pPr marL="0" indent="0">
              <a:lnSpc>
                <a:spcPct val="125000"/>
              </a:lnSpc>
              <a:buNone/>
            </a:pPr>
            <a:endParaRPr lang="en-US" dirty="0"/>
          </a:p>
          <a:p>
            <a:pPr marL="0" indent="0">
              <a:lnSpc>
                <a:spcPct val="125000"/>
              </a:lnSpc>
              <a:buNone/>
            </a:pPr>
            <a:endParaRPr lang="en-US" dirty="0"/>
          </a:p>
          <a:p>
            <a:pPr marL="0" indent="0">
              <a:lnSpc>
                <a:spcPct val="125000"/>
              </a:lnSpc>
              <a:buNone/>
            </a:pPr>
            <a:endParaRPr lang="en-US" dirty="0"/>
          </a:p>
          <a:p>
            <a:pPr marL="0" indent="0">
              <a:lnSpc>
                <a:spcPct val="125000"/>
              </a:lnSpc>
              <a:buNone/>
            </a:pPr>
            <a:endParaRPr lang="en-US" dirty="0"/>
          </a:p>
          <a:p>
            <a:pPr marL="0" indent="0">
              <a:lnSpc>
                <a:spcPct val="125000"/>
              </a:lnSpc>
              <a:buNone/>
            </a:pPr>
            <a:r>
              <a:rPr lang="en-US" dirty="0"/>
              <a:t>Credit to ATLAS: </a:t>
            </a:r>
            <a:r>
              <a:rPr lang="en-US" dirty="0" err="1"/>
              <a:t>HEPdata</a:t>
            </a:r>
            <a:r>
              <a:rPr lang="en-US" dirty="0"/>
              <a:t> has 445 tables (!) that allows to figure these things out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6FE1043-972D-7947-8E61-40843045A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19050"/>
            <a:ext cx="1645444" cy="1487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EF8B9A-2CF4-5904-067C-3B67270C3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848" y="2514600"/>
            <a:ext cx="4292766" cy="33114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18DC1F-3D36-6C3B-460E-4903EF58818E}"/>
              </a:ext>
            </a:extLst>
          </p:cNvPr>
          <p:cNvSpPr/>
          <p:nvPr/>
        </p:nvSpPr>
        <p:spPr>
          <a:xfrm>
            <a:off x="10287000" y="2590800"/>
            <a:ext cx="45719" cy="28956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1F8376-18F8-E1BB-BFAC-D16578B73EC0}"/>
              </a:ext>
            </a:extLst>
          </p:cNvPr>
          <p:cNvSpPr/>
          <p:nvPr/>
        </p:nvSpPr>
        <p:spPr>
          <a:xfrm flipV="1">
            <a:off x="8382000" y="4038599"/>
            <a:ext cx="3352800" cy="457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55CFA9-C6E1-F47C-2F43-09130A733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82" y="3166929"/>
            <a:ext cx="2965663" cy="26811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187B8F-BFDD-8F2D-3002-85EAE76B33E4}"/>
              </a:ext>
            </a:extLst>
          </p:cNvPr>
          <p:cNvSpPr txBox="1"/>
          <p:nvPr/>
        </p:nvSpPr>
        <p:spPr>
          <a:xfrm>
            <a:off x="4038600" y="4267200"/>
            <a:ext cx="3764281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400" dirty="0" err="1"/>
              <a:t>Somewhat</a:t>
            </a:r>
            <a:r>
              <a:rPr lang="nl-NL" sz="1400" dirty="0"/>
              <a:t> </a:t>
            </a:r>
            <a:r>
              <a:rPr lang="nl-NL" sz="1400" dirty="0" err="1"/>
              <a:t>ironic</a:t>
            </a:r>
            <a:r>
              <a:rPr lang="nl-NL" sz="1400" dirty="0"/>
              <a:t>:</a:t>
            </a:r>
          </a:p>
          <a:p>
            <a:r>
              <a:rPr lang="nl-NL" sz="1400" dirty="0"/>
              <a:t>ATLAS </a:t>
            </a:r>
            <a:r>
              <a:rPr lang="nl-NL" sz="1400" dirty="0" err="1"/>
              <a:t>sees</a:t>
            </a:r>
            <a:r>
              <a:rPr lang="nl-NL" sz="1400" dirty="0"/>
              <a:t> big effect at </a:t>
            </a:r>
            <a:r>
              <a:rPr lang="nl-NL" sz="1400" dirty="0" err="1"/>
              <a:t>central</a:t>
            </a:r>
            <a:r>
              <a:rPr lang="nl-NL" sz="1400" dirty="0"/>
              <a:t> </a:t>
            </a:r>
            <a:r>
              <a:rPr lang="nl-NL" sz="1400" dirty="0" err="1"/>
              <a:t>collisions</a:t>
            </a:r>
            <a:endParaRPr lang="nl-NL" sz="1400" dirty="0"/>
          </a:p>
          <a:p>
            <a:r>
              <a:rPr lang="nl-NL" sz="1400" dirty="0" err="1"/>
              <a:t>Trajectum</a:t>
            </a:r>
            <a:r>
              <a:rPr lang="nl-NL" sz="1400" dirty="0"/>
              <a:t> has big effect at </a:t>
            </a:r>
            <a:r>
              <a:rPr lang="nl-NL" sz="1400" dirty="0" err="1"/>
              <a:t>peripheral</a:t>
            </a:r>
            <a:r>
              <a:rPr lang="nl-NL" sz="1400" dirty="0"/>
              <a:t> </a:t>
            </a:r>
            <a:r>
              <a:rPr lang="nl-NL" sz="1400" dirty="0" err="1"/>
              <a:t>collisions</a:t>
            </a:r>
            <a:endParaRPr lang="nl-NL" sz="1400" dirty="0"/>
          </a:p>
          <a:p>
            <a:endParaRPr lang="nl-NL" sz="1400" dirty="0"/>
          </a:p>
          <a:p>
            <a:r>
              <a:rPr lang="nl-NL" sz="1400" dirty="0" err="1"/>
              <a:t>Trajectum</a:t>
            </a:r>
            <a:r>
              <a:rPr lang="nl-NL" sz="1400" dirty="0"/>
              <a:t>: big effect </a:t>
            </a:r>
            <a:r>
              <a:rPr lang="nl-NL" sz="1400" dirty="0" err="1"/>
              <a:t>p</a:t>
            </a:r>
            <a:r>
              <a:rPr lang="nl-NL" sz="1400" baseline="-25000" dirty="0" err="1"/>
              <a:t>T</a:t>
            </a:r>
            <a:r>
              <a:rPr lang="nl-NL" sz="1400" dirty="0"/>
              <a:t> cut on </a:t>
            </a:r>
            <a:r>
              <a:rPr lang="nl-NL" sz="1400" dirty="0" err="1"/>
              <a:t>N</a:t>
            </a:r>
            <a:r>
              <a:rPr lang="nl-NL" sz="1400" baseline="-25000" dirty="0" err="1"/>
              <a:t>ch</a:t>
            </a:r>
            <a:r>
              <a:rPr lang="nl-NL" sz="1400" dirty="0"/>
              <a:t> (</a:t>
            </a:r>
            <a:r>
              <a:rPr lang="nl-NL" sz="1400" dirty="0" err="1"/>
              <a:t>purple</a:t>
            </a:r>
            <a:r>
              <a:rPr lang="nl-NL" sz="1400" dirty="0"/>
              <a:t>)</a:t>
            </a:r>
            <a:endParaRPr lang="en-GB" sz="14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CDBD12-2B0E-4D1B-4EAF-022BA6B69C3D}"/>
              </a:ext>
            </a:extLst>
          </p:cNvPr>
          <p:cNvCxnSpPr>
            <a:stCxn id="13" idx="1"/>
          </p:cNvCxnSpPr>
          <p:nvPr/>
        </p:nvCxnSpPr>
        <p:spPr>
          <a:xfrm flipH="1" flipV="1">
            <a:off x="1859281" y="3886200"/>
            <a:ext cx="2179319" cy="965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68C960-B6C4-7689-C32C-113D36186D20}"/>
              </a:ext>
            </a:extLst>
          </p:cNvPr>
          <p:cNvCxnSpPr>
            <a:cxnSpLocks/>
          </p:cNvCxnSpPr>
          <p:nvPr/>
        </p:nvCxnSpPr>
        <p:spPr>
          <a:xfrm flipH="1" flipV="1">
            <a:off x="3581400" y="4084318"/>
            <a:ext cx="457200" cy="782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7F335E3-7BE2-70EF-18BD-017F58902DD6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ATLAS,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Correlations between flow and transverse momentum in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Xe+Xe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and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Pb+Pb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collisions at the LHC with the ATLAS detector: a probe of the heavy-ion initial state and nuclear deformation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(2022)</a:t>
            </a:r>
            <a:endParaRPr lang="en-GB" sz="1100" dirty="0">
              <a:solidFill>
                <a:schemeClr val="bg1"/>
              </a:solidFill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14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A642D-335E-A58C-3D24-37A16781B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69F37-50D7-CD35-A82A-4F9F8F040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062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More details (ask me later if interested)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FB515-63BA-FAD0-E162-0B12ABE5A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944" y="2057400"/>
            <a:ext cx="10673256" cy="480848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dirty="0"/>
              <a:t>Detector effects potentially important (</a:t>
            </a:r>
            <a:r>
              <a:rPr lang="en-US" sz="1800" dirty="0" err="1"/>
              <a:t>N</a:t>
            </a:r>
            <a:r>
              <a:rPr lang="en-US" sz="1800" baseline="-25000" dirty="0" err="1"/>
              <a:t>ch</a:t>
            </a:r>
            <a:r>
              <a:rPr lang="en-US" sz="1800" dirty="0"/>
              <a:t> versus </a:t>
            </a:r>
            <a:r>
              <a:rPr lang="en-US" sz="1800" dirty="0" err="1"/>
              <a:t>N</a:t>
            </a:r>
            <a:r>
              <a:rPr lang="en-US" sz="1800" baseline="-25000" dirty="0" err="1"/>
              <a:t>ch,rec</a:t>
            </a:r>
            <a:r>
              <a:rPr lang="en-US" sz="1800" dirty="0"/>
              <a:t>)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800" dirty="0"/>
              <a:t>Refitting model to ET selected (works) or eta range 2.5 (does not work)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800" dirty="0"/>
              <a:t>Standard versus 3-sub event method: equal for </a:t>
            </a:r>
            <a:r>
              <a:rPr lang="en-US" sz="1800" dirty="0" err="1"/>
              <a:t>Trajectum</a:t>
            </a:r>
            <a:r>
              <a:rPr lang="en-US" sz="1800" dirty="0"/>
              <a:t>, fits better for ATLAS 3-sub (less non-flow at peripheral)</a:t>
            </a:r>
            <a:endParaRPr lang="en-US" dirty="0"/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41269C3-6A50-261B-752A-0D7ED9702A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19050"/>
            <a:ext cx="1645444" cy="1487560"/>
          </a:xfrm>
          <a:prstGeom prst="rect">
            <a:avLst/>
          </a:prstGeom>
        </p:spPr>
      </p:pic>
      <p:pic>
        <p:nvPicPr>
          <p:cNvPr id="6" name="Picture 5" descr="A graph of a graph of a number of different sizes&#10;&#10;AI-generated content may be incorrect.">
            <a:extLst>
              <a:ext uri="{FF2B5EF4-FFF2-40B4-BE49-F238E27FC236}">
                <a16:creationId xmlns:a16="http://schemas.microsoft.com/office/drawing/2014/main" id="{ED69D2BB-B69C-5EB8-9219-EBF4EADC4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742" y="3693100"/>
            <a:ext cx="2819400" cy="2548872"/>
          </a:xfrm>
          <a:prstGeom prst="rect">
            <a:avLst/>
          </a:prstGeom>
        </p:spPr>
      </p:pic>
      <p:pic>
        <p:nvPicPr>
          <p:cNvPr id="9" name="Picture 8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E4BB4B5D-0E11-13BB-4609-9689952B68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32" y="3606217"/>
            <a:ext cx="2895600" cy="2617761"/>
          </a:xfrm>
          <a:prstGeom prst="rect">
            <a:avLst/>
          </a:prstGeom>
        </p:spPr>
      </p:pic>
      <p:pic>
        <p:nvPicPr>
          <p:cNvPr id="13" name="Picture 12" descr="A graph of a function&#10;&#10;AI-generated content may be incorrect.">
            <a:extLst>
              <a:ext uri="{FF2B5EF4-FFF2-40B4-BE49-F238E27FC236}">
                <a16:creationId xmlns:a16="http://schemas.microsoft.com/office/drawing/2014/main" id="{D5E9DE1E-156F-469F-4A53-4C111E436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686" y="3640065"/>
            <a:ext cx="2895600" cy="2617761"/>
          </a:xfrm>
          <a:prstGeom prst="rect">
            <a:avLst/>
          </a:prstGeom>
        </p:spPr>
      </p:pic>
      <p:pic>
        <p:nvPicPr>
          <p:cNvPr id="15" name="Picture 14" descr="A graph of a function&#10;&#10;AI-generated content may be incorrect.">
            <a:extLst>
              <a:ext uri="{FF2B5EF4-FFF2-40B4-BE49-F238E27FC236}">
                <a16:creationId xmlns:a16="http://schemas.microsoft.com/office/drawing/2014/main" id="{EC790D37-4E86-6055-6DE4-475CB10E05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" y="3657600"/>
            <a:ext cx="2819400" cy="25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0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23352"/>
            <a:ext cx="10442448" cy="1295082"/>
          </a:xfrm>
        </p:spPr>
        <p:txBody>
          <a:bodyPr>
            <a:normAutofit/>
          </a:bodyPr>
          <a:lstStyle/>
          <a:p>
            <a:r>
              <a:rPr lang="en-US" sz="2800" baseline="30000" dirty="0">
                <a:solidFill>
                  <a:srgbClr val="C00000"/>
                </a:solidFill>
              </a:rPr>
              <a:t>16</a:t>
            </a:r>
            <a:r>
              <a:rPr lang="en-US" sz="2800" dirty="0">
                <a:solidFill>
                  <a:srgbClr val="C00000"/>
                </a:solidFill>
              </a:rPr>
              <a:t>Oxygen and </a:t>
            </a:r>
            <a:r>
              <a:rPr lang="en-US" sz="2800" baseline="30000" dirty="0">
                <a:solidFill>
                  <a:srgbClr val="C00000"/>
                </a:solidFill>
              </a:rPr>
              <a:t>20</a:t>
            </a:r>
            <a:r>
              <a:rPr lang="en-US" sz="2800" dirty="0">
                <a:solidFill>
                  <a:srgbClr val="C00000"/>
                </a:solidFill>
              </a:rPr>
              <a:t>Neon nuclear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5657" y="1906236"/>
            <a:ext cx="7433345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Do we understand and/or need to understand the shape of O and Ne?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sz="1600" dirty="0"/>
              <a:t>Seems so, need precision understanding of anisotropic flow</a:t>
            </a:r>
            <a:endParaRPr lang="en-US" sz="1600" i="1" baseline="-25000" dirty="0"/>
          </a:p>
          <a:p>
            <a:pPr marL="749808" lvl="1" indent="-457200">
              <a:lnSpc>
                <a:spcPct val="125000"/>
              </a:lnSpc>
            </a:pPr>
            <a:r>
              <a:rPr lang="en-US" sz="1600" dirty="0"/>
              <a:t>Interesting by itself: combination of 4 or 5 alpha particles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7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700" dirty="0"/>
              <a:t>Studied using two complementary nuclear structure methods: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700" dirty="0"/>
              <a:t>State-of-the-art Projected Generator Coordinate Method (PGCM)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700" dirty="0"/>
              <a:t>`Pinhole’ configurations from </a:t>
            </a:r>
            <a:br>
              <a:rPr lang="en-US" sz="1700" dirty="0"/>
            </a:br>
            <a:r>
              <a:rPr lang="en-US" sz="1700" dirty="0"/>
              <a:t>Nuclear Lattice Effective Field Theory (NLEFT)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14</a:t>
            </a:fld>
            <a:r>
              <a:rPr lang="nl-NL" dirty="0"/>
              <a:t>/26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828665-D46B-B184-9F19-C2E1BF446F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1600" y="70335"/>
            <a:ext cx="3364490" cy="3053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9F738-554F-687B-BC57-C9ACE2714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3387522"/>
            <a:ext cx="3048000" cy="29002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F88761-1DAD-DE5C-8119-2FC4198B5C5C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Giacalone, Benjamin Bally, Govert Nijs,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Shihang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Shen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et al,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EA3C07-DC7B-07DA-D142-20FE26C3D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510" y="-4848"/>
            <a:ext cx="1371791" cy="1228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3D9EC2-66D2-0F41-DF4B-8713B7594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2" b="37096"/>
          <a:stretch/>
        </p:blipFill>
        <p:spPr bwMode="auto">
          <a:xfrm>
            <a:off x="0" y="-12175"/>
            <a:ext cx="4419600" cy="121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00318CB-15B6-2BA1-407D-1EB1DB0083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25"/>
          <a:stretch/>
        </p:blipFill>
        <p:spPr>
          <a:xfrm>
            <a:off x="1676400" y="5198507"/>
            <a:ext cx="3436557" cy="9672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D1C572C-1633-BED5-8C81-30D089F416AC}"/>
              </a:ext>
            </a:extLst>
          </p:cNvPr>
          <p:cNvGrpSpPr/>
          <p:nvPr/>
        </p:nvGrpSpPr>
        <p:grpSpPr>
          <a:xfrm>
            <a:off x="5714999" y="142285"/>
            <a:ext cx="1390948" cy="1857216"/>
            <a:chOff x="8382000" y="2718633"/>
            <a:chExt cx="2366571" cy="31482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0FA73A-7371-B87D-865A-203BB3BACF31}"/>
                </a:ext>
              </a:extLst>
            </p:cNvPr>
            <p:cNvGrpSpPr/>
            <p:nvPr/>
          </p:nvGrpSpPr>
          <p:grpSpPr>
            <a:xfrm>
              <a:off x="8382000" y="2718633"/>
              <a:ext cx="2233784" cy="3148260"/>
              <a:chOff x="8382000" y="2660411"/>
              <a:chExt cx="2233784" cy="314826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A3138CC-CB21-5351-9BC6-C1F0F8298A14}"/>
                  </a:ext>
                </a:extLst>
              </p:cNvPr>
              <p:cNvGrpSpPr/>
              <p:nvPr/>
            </p:nvGrpSpPr>
            <p:grpSpPr>
              <a:xfrm>
                <a:off x="8506602" y="2660411"/>
                <a:ext cx="2109182" cy="316079"/>
                <a:chOff x="9395012" y="2099922"/>
                <a:chExt cx="2109182" cy="316079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8AADA9F-54BD-B99A-74CD-87B5E934D0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656297" y="2099922"/>
                  <a:ext cx="847897" cy="305637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68B4096C-85DE-C023-3B21-82C803F7DC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395012" y="2099922"/>
                  <a:ext cx="986029" cy="316079"/>
                </a:xfrm>
                <a:prstGeom prst="rect">
                  <a:avLst/>
                </a:prstGeom>
              </p:spPr>
            </p:pic>
          </p:grpSp>
          <p:sp>
            <p:nvSpPr>
              <p:cNvPr id="17" name="Content Placeholder 3">
                <a:extLst>
                  <a:ext uri="{FF2B5EF4-FFF2-40B4-BE49-F238E27FC236}">
                    <a16:creationId xmlns:a16="http://schemas.microsoft.com/office/drawing/2014/main" id="{C2886485-B9DC-1BD0-F793-0CCF6C4F82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0" y="5344995"/>
                <a:ext cx="1988611" cy="4636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 b="0" i="1" dirty="0">
                  <a:solidFill>
                    <a:srgbClr val="C00000"/>
                  </a:solidFill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74CD875-F014-498E-0286-A2FB6DE3A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05825" y="3062288"/>
              <a:ext cx="2242746" cy="1103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1522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804584"/>
            <a:ext cx="60960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Two big surprises (at least to me </a:t>
            </a:r>
            <a:r>
              <a:rPr lang="en-US" sz="1800" dirty="0">
                <a:sym typeface="Wingdings" panose="05000000000000000000" pitchFamily="2" charset="2"/>
              </a:rPr>
              <a:t>)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baseline="30000" dirty="0"/>
              <a:t>16</a:t>
            </a:r>
            <a:r>
              <a:rPr lang="en-US" sz="1800" dirty="0"/>
              <a:t>O alphas do not form a regular tetrahedron (!)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more like two coupled rods </a:t>
            </a:r>
            <a:br>
              <a:rPr lang="en-US" sz="1800" dirty="0"/>
            </a:br>
            <a:r>
              <a:rPr lang="en-US" sz="1800" dirty="0">
                <a:solidFill>
                  <a:srgbClr val="C00000"/>
                </a:solidFill>
              </a:rPr>
              <a:t>Similar results in NLEFT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baseline="30000" dirty="0"/>
              <a:t>20</a:t>
            </a:r>
            <a:r>
              <a:rPr lang="en-US" sz="1800" dirty="0"/>
              <a:t>Ne alphas do not form a bipyramid (!)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seemingly randomly placed on top…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(was a challenge to find due to breaking of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symmetry, credit to Benjamin Bally)</a:t>
            </a:r>
            <a:br>
              <a:rPr lang="en-US" sz="1800" dirty="0">
                <a:sym typeface="Wingdings" panose="05000000000000000000" pitchFamily="2" charset="2"/>
              </a:rPr>
            </a:b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ym typeface="Wingdings" panose="05000000000000000000" pitchFamily="2" charset="2"/>
              </a:rPr>
              <a:t>Of course the intuition of alphas as point particles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with interaction energy is really quite naïve…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2ECCD1-D1A8-848A-EA40-9FD1FEEC47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1600" y="70335"/>
            <a:ext cx="3364490" cy="3053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2BCF8C-1C36-59E4-6538-A50883D3B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948" y="3957757"/>
            <a:ext cx="3048000" cy="2900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F33A7E-512F-76E5-FEB0-C2E8C05585E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8356" y="360727"/>
            <a:ext cx="2400592" cy="2678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B01870-0049-987D-A247-914533525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497" y="3719946"/>
            <a:ext cx="1881472" cy="27803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86FAD3-EA23-F22C-DD34-3CCFA2AE89BE}"/>
              </a:ext>
            </a:extLst>
          </p:cNvPr>
          <p:cNvSpPr txBox="1">
            <a:spLocks/>
          </p:cNvSpPr>
          <p:nvPr/>
        </p:nvSpPr>
        <p:spPr>
          <a:xfrm>
            <a:off x="1066800" y="419060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Alphas from nuclear 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EEA37B-A8F7-D722-5EFC-FFDD68A6C1DC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Giacalone, Benjamin Bally, Govert Nijs,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Shihang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Shen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et al,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</p:txBody>
      </p:sp>
    </p:spTree>
    <p:extLst>
      <p:ext uri="{BB962C8B-B14F-4D97-AF65-F5344CB8AC3E}">
        <p14:creationId xmlns:p14="http://schemas.microsoft.com/office/powerpoint/2010/main" val="1121467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Anisotropic flow in light ions and nuclear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945" y="2084755"/>
            <a:ext cx="6248400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What are the theoretical systematic uncertainties?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Parameters such as viscosities are highly correlated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Take random sample of `probable’ parameter settings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Compute one standard deviation systematic uncertainty</a:t>
            </a:r>
          </a:p>
          <a:p>
            <a:pPr marL="749808" lvl="1" indent="-457200">
              <a:lnSpc>
                <a:spcPct val="125000"/>
              </a:lnSpc>
            </a:pPr>
            <a:endParaRPr lang="en-US" dirty="0"/>
          </a:p>
          <a:p>
            <a:pPr marL="0" indent="0">
              <a:lnSpc>
                <a:spcPct val="125000"/>
              </a:lnSpc>
              <a:buNone/>
            </a:pPr>
            <a:r>
              <a:rPr lang="en-US" dirty="0"/>
              <a:t>Heavy ion and nuclear structure have comparable syst. </a:t>
            </a:r>
            <a:r>
              <a:rPr lang="en-US" dirty="0" err="1"/>
              <a:t>unc</a:t>
            </a:r>
            <a:r>
              <a:rPr lang="en-US" dirty="0"/>
              <a:t>.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Characteristic difference between O and Ne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Many systematics cancel when studying ratio</a:t>
            </a:r>
          </a:p>
          <a:p>
            <a:pPr marL="0" indent="0">
              <a:lnSpc>
                <a:spcPct val="125000"/>
              </a:lnSpc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C7219-6563-1FAE-7871-D9180A3A5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130" y="2009678"/>
            <a:ext cx="4865325" cy="3822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CBE604-9211-D03F-3978-358372047A42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Giacalone, Benjamin Bally, Govert Nijs,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Shihang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Shen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et al,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55BB5B-F778-AD69-25FE-5D4D56AC9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564" y="2971800"/>
            <a:ext cx="1914792" cy="171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E3A799-92AD-75A1-ADC8-8AC912793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4564" y="4475319"/>
            <a:ext cx="2152950" cy="2191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C6784F-916D-9AA2-3FC1-7FF5D78B3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1563" y="4185698"/>
            <a:ext cx="543001" cy="1524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D05700-B5FA-01A4-DBE8-0A7179717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1005" y="2139493"/>
            <a:ext cx="457264" cy="15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74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E3D58-A5BA-A8CD-F01C-EBF58D8F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08F1B-A461-1B23-1261-1E25C6DF4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Light ions at lower energies: SMOG2 and RHIC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83DBE-AAD8-5AAD-876E-BCDFFBAE0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227596"/>
            <a:ext cx="6248400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Exciting: first fits of LHCb Pb-Ne energy distribution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Anisotropic flow data coming soon(</a:t>
            </a:r>
            <a:r>
              <a:rPr lang="en-US" dirty="0" err="1"/>
              <a:t>ish</a:t>
            </a:r>
            <a:r>
              <a:rPr lang="en-US" dirty="0"/>
              <a:t>)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Clear v</a:t>
            </a:r>
            <a:r>
              <a:rPr lang="en-US" baseline="-25000" dirty="0"/>
              <a:t>2</a:t>
            </a:r>
            <a:r>
              <a:rPr lang="en-US" dirty="0"/>
              <a:t> enhancement similar to collider mode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5AC822-3555-96EA-787F-CD64DC4DED05}"/>
              </a:ext>
            </a:extLst>
          </p:cNvPr>
          <p:cNvSpPr txBox="1"/>
          <p:nvPr/>
        </p:nvSpPr>
        <p:spPr>
          <a:xfrm>
            <a:off x="0" y="6434996"/>
            <a:ext cx="1196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Giuliano Giacalone,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Wenbin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Zhao et al,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Anisotropic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flow in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fixed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-target </a:t>
            </a:r>
            <a:r>
              <a:rPr lang="nl-NL" sz="1100" baseline="30000" dirty="0">
                <a:solidFill>
                  <a:schemeClr val="bg1"/>
                </a:solidFill>
                <a:latin typeface="Tw Cen MT" pitchFamily="34" charset="0"/>
              </a:rPr>
              <a:t>208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Pb+</a:t>
            </a:r>
            <a:r>
              <a:rPr lang="nl-NL" sz="1100" baseline="30000" dirty="0">
                <a:solidFill>
                  <a:schemeClr val="bg1"/>
                </a:solidFill>
                <a:latin typeface="Tw Cen MT" pitchFamily="34" charset="0"/>
              </a:rPr>
              <a:t>20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Ne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collisions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as a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probe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of quark-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gluon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plasma (2024)</a:t>
            </a:r>
          </a:p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LHCb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Centrality determination in heavy-ion collisions with the LHCb detector 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(2021)</a:t>
            </a:r>
            <a:endParaRPr lang="en-GB" sz="1100" dirty="0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4251A7-27DB-D341-0B57-EB3FCEFD1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420" y="937687"/>
            <a:ext cx="3159420" cy="533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92F4DC-E51E-93DC-5D37-D32BA2DAF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400" y="2227596"/>
            <a:ext cx="2500756" cy="3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86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CEFBA-5907-FD26-A34A-692321158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4FE5D-CDBB-F1D8-8D07-678D89DE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Light ions at lower energies: SMOG2 and RHIC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D06AD-DCBF-6F62-9041-BD898EABA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227596"/>
            <a:ext cx="6248400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Oxygen at RHIC and LHC, </a:t>
            </a:r>
            <a:r>
              <a:rPr lang="en-US" sz="1800" dirty="0" err="1"/>
              <a:t>dAu</a:t>
            </a:r>
            <a:endParaRPr lang="en-US" sz="1800" dirty="0"/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Potential for non-flow (small system)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Qualitative trend </a:t>
            </a:r>
            <a:r>
              <a:rPr lang="en-US" dirty="0" err="1"/>
              <a:t>dAu</a:t>
            </a:r>
            <a:r>
              <a:rPr lang="en-US" dirty="0"/>
              <a:t>/OO towards central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BA343-60CA-D5C7-6A8F-AC9E76499C45}"/>
              </a:ext>
            </a:extLst>
          </p:cNvPr>
          <p:cNvSpPr txBox="1"/>
          <p:nvPr/>
        </p:nvSpPr>
        <p:spPr>
          <a:xfrm>
            <a:off x="0" y="6434996"/>
            <a:ext cx="1196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Giuliano Giacalone,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Wenbin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Zhao et al,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Anisotropic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flow in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fixed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-target </a:t>
            </a:r>
            <a:r>
              <a:rPr lang="nl-NL" sz="1100" baseline="30000" dirty="0">
                <a:solidFill>
                  <a:schemeClr val="bg1"/>
                </a:solidFill>
                <a:latin typeface="Tw Cen MT" pitchFamily="34" charset="0"/>
              </a:rPr>
              <a:t>208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Pb+</a:t>
            </a:r>
            <a:r>
              <a:rPr lang="nl-NL" sz="1100" baseline="30000" dirty="0">
                <a:solidFill>
                  <a:schemeClr val="bg1"/>
                </a:solidFill>
                <a:latin typeface="Tw Cen MT" pitchFamily="34" charset="0"/>
              </a:rPr>
              <a:t>20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Ne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collisions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as a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probe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of quark-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gluon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plasma (2024)</a:t>
            </a:r>
          </a:p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LHCb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Centrality determination in heavy-ion collisions with the LHCb detector 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(2021)</a:t>
            </a:r>
            <a:endParaRPr lang="en-GB" sz="1100" dirty="0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75ED7A-D142-23CE-B961-D35203AD9DD4}"/>
              </a:ext>
            </a:extLst>
          </p:cNvPr>
          <p:cNvSpPr txBox="1"/>
          <p:nvPr/>
        </p:nvSpPr>
        <p:spPr>
          <a:xfrm>
            <a:off x="6324600" y="152400"/>
            <a:ext cx="2971800" cy="3693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See talk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en-GB" dirty="0"/>
              <a:t>Prithwish </a:t>
            </a:r>
            <a:r>
              <a:rPr lang="en-GB" dirty="0" err="1"/>
              <a:t>Tribedy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9C93BE-93B7-DB27-37E4-CB98E127A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1981200"/>
            <a:ext cx="2747791" cy="3591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7EEC88-CAE7-E9C4-DE2F-81203CC52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2221970"/>
            <a:ext cx="2414903" cy="3136832"/>
          </a:xfrm>
          <a:prstGeom prst="rect">
            <a:avLst/>
          </a:prstGeom>
        </p:spPr>
      </p:pic>
      <p:pic>
        <p:nvPicPr>
          <p:cNvPr id="13" name="Picture 12" descr="A graph of a function&#10;&#10;AI-generated content may be incorrect.">
            <a:extLst>
              <a:ext uri="{FF2B5EF4-FFF2-40B4-BE49-F238E27FC236}">
                <a16:creationId xmlns:a16="http://schemas.microsoft.com/office/drawing/2014/main" id="{1F5C508C-2161-F922-3E7A-F6C1700FEF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1" y="4191000"/>
            <a:ext cx="5867400" cy="17237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F0D58A-8009-6A16-7768-C4F20E69D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7467" y="152400"/>
            <a:ext cx="2033914" cy="18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19</a:t>
            </a:fld>
            <a:r>
              <a:rPr lang="nl-NL" dirty="0"/>
              <a:t>/26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268287"/>
            <a:ext cx="8382000" cy="914400"/>
          </a:xfrm>
        </p:spPr>
        <p:txBody>
          <a:bodyPr>
            <a:normAutofit/>
          </a:bodyPr>
          <a:lstStyle/>
          <a:p>
            <a:r>
              <a:rPr lang="nl-NL" sz="3200" dirty="0" err="1"/>
              <a:t>Discussion</a:t>
            </a:r>
            <a:endParaRPr lang="nl-NL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202531" y="1404392"/>
            <a:ext cx="8170069" cy="505301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Exciting progress using global analyses</a:t>
            </a: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Heavy ion collisions towards percent level precision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Nuclear structure becoming relevant and interesting</a:t>
            </a: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r>
              <a:rPr lang="en-US" baseline="30000" dirty="0">
                <a:solidFill>
                  <a:srgbClr val="000000"/>
                </a:solidFill>
              </a:rPr>
              <a:t>16</a:t>
            </a:r>
            <a:r>
              <a:rPr lang="en-US" dirty="0">
                <a:solidFill>
                  <a:srgbClr val="000000"/>
                </a:solidFill>
              </a:rPr>
              <a:t>Oxygen &amp; </a:t>
            </a:r>
            <a:r>
              <a:rPr lang="en-US" baseline="30000" dirty="0">
                <a:solidFill>
                  <a:srgbClr val="000000"/>
                </a:solidFill>
              </a:rPr>
              <a:t>20</a:t>
            </a:r>
            <a:r>
              <a:rPr lang="en-US" dirty="0">
                <a:solidFill>
                  <a:srgbClr val="000000"/>
                </a:solidFill>
              </a:rPr>
              <a:t>Neon collisions to be performed at the LHC summer 2025!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Much better control over small system `flow’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Can we understand nuclear structure? Alphas?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Parton energy loss?</a:t>
            </a:r>
          </a:p>
          <a:p>
            <a:pPr lvl="1">
              <a:buClr>
                <a:schemeClr val="accent6"/>
              </a:buClr>
            </a:pPr>
            <a:r>
              <a:rPr lang="en-US" dirty="0" err="1">
                <a:solidFill>
                  <a:srgbClr val="000000"/>
                </a:solidFill>
              </a:rPr>
              <a:t>nPDF</a:t>
            </a:r>
            <a:r>
              <a:rPr lang="en-US" dirty="0">
                <a:solidFill>
                  <a:srgbClr val="000000"/>
                </a:solidFill>
              </a:rPr>
              <a:t> modifications </a:t>
            </a:r>
            <a:r>
              <a:rPr lang="en-US" dirty="0" err="1">
                <a:solidFill>
                  <a:srgbClr val="000000"/>
                </a:solidFill>
              </a:rPr>
              <a:t>verus</a:t>
            </a:r>
            <a:r>
              <a:rPr lang="en-US" dirty="0">
                <a:solidFill>
                  <a:srgbClr val="000000"/>
                </a:solidFill>
              </a:rPr>
              <a:t> A?</a:t>
            </a:r>
          </a:p>
          <a:p>
            <a:pPr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972B8A-85A9-4E40-869C-D4A856E570AA}"/>
              </a:ext>
            </a:extLst>
          </p:cNvPr>
          <p:cNvCxnSpPr/>
          <p:nvPr/>
        </p:nvCxnSpPr>
        <p:spPr>
          <a:xfrm flipV="1">
            <a:off x="1295400" y="1219200"/>
            <a:ext cx="5791200" cy="7620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movie6hq2">
            <a:hlinkClick r:id="" action="ppaction://media"/>
            <a:extLst>
              <a:ext uri="{FF2B5EF4-FFF2-40B4-BE49-F238E27FC236}">
                <a16:creationId xmlns:a16="http://schemas.microsoft.com/office/drawing/2014/main" id="{806E683A-760A-C2E0-0B06-BCB0E987BC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1283" y="4583855"/>
            <a:ext cx="1922830" cy="1668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3C7E69-3E22-1751-12DE-379F2848F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2" b="37096"/>
          <a:stretch/>
        </p:blipFill>
        <p:spPr bwMode="auto">
          <a:xfrm>
            <a:off x="-5626" y="5647045"/>
            <a:ext cx="4419600" cy="121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0BF0DC0-88A9-596C-E11A-AC3B70C3E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921" y="-61795"/>
            <a:ext cx="1212717" cy="108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C8C88C-9C69-EC48-0D8B-E521C7F6496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7467600" y="-609600"/>
            <a:ext cx="5525602" cy="56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2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08F65-BCEA-450A-187E-D1A4E7127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5E44A-8AAB-3806-F340-F70BC78655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8600" y="2848916"/>
            <a:ext cx="6096000" cy="4781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Elliptic deformation (</a:t>
            </a:r>
            <a:r>
              <a:rPr lang="en-US" sz="1800" dirty="0">
                <a:latin typeface="Symbol" panose="05050102010706020507" pitchFamily="18" charset="2"/>
              </a:rPr>
              <a:t>b</a:t>
            </a:r>
            <a:r>
              <a:rPr lang="en-US" sz="1800" baseline="-25000" dirty="0"/>
              <a:t>2</a:t>
            </a:r>
            <a:r>
              <a:rPr lang="en-US" sz="1800" dirty="0"/>
              <a:t>):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Was known from nuclear structure (</a:t>
            </a:r>
            <a:r>
              <a:rPr lang="en-US" sz="1800" dirty="0">
                <a:solidFill>
                  <a:srgbClr val="C00000"/>
                </a:solidFill>
              </a:rPr>
              <a:t>0.16</a:t>
            </a:r>
            <a:r>
              <a:rPr lang="en-US" sz="18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 dirty="0"/>
              <a:t>Prediction</a:t>
            </a:r>
            <a:r>
              <a:rPr lang="en-US" sz="1800" dirty="0"/>
              <a:t> (MSc thesis Giacalone)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ym typeface="Wingdings" panose="05000000000000000000" pitchFamily="2" charset="2"/>
              </a:rPr>
              <a:t>Xenon </a:t>
            </a:r>
            <a:r>
              <a:rPr lang="en-US" sz="1800" b="1" dirty="0">
                <a:sym typeface="Wingdings" panose="05000000000000000000" pitchFamily="2" charset="2"/>
              </a:rPr>
              <a:t>6 (!) </a:t>
            </a:r>
            <a:r>
              <a:rPr lang="en-US" sz="1800" dirty="0">
                <a:sym typeface="Wingdings" panose="05000000000000000000" pitchFamily="2" charset="2"/>
              </a:rPr>
              <a:t>hour LHC run: slightly bigger effect</a:t>
            </a:r>
          </a:p>
          <a:p>
            <a:pPr marL="749808" lvl="1" indent="-457200">
              <a:buFont typeface="+mj-lt"/>
              <a:buAutoNum type="arabicPeriod"/>
            </a:pPr>
            <a:endParaRPr lang="en-US" sz="16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ym typeface="Wingdings" panose="05000000000000000000" pitchFamily="2" charset="2"/>
              </a:rPr>
              <a:t>Sophisticated nuclear structure (PGCM)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confirms slightly larger </a:t>
            </a:r>
            <a:r>
              <a:rPr lang="en-US" sz="1800" dirty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sz="1800" baseline="-25000" dirty="0">
                <a:sym typeface="Wingdings" panose="05000000000000000000" pitchFamily="2" charset="2"/>
              </a:rPr>
              <a:t>2</a:t>
            </a:r>
            <a:r>
              <a:rPr lang="en-US" sz="1800" dirty="0">
                <a:sym typeface="Wingdings" panose="05000000000000000000" pitchFamily="2" charset="2"/>
              </a:rPr>
              <a:t> (</a:t>
            </a:r>
            <a:r>
              <a:rPr lang="en-US" sz="1800" dirty="0">
                <a:solidFill>
                  <a:srgbClr val="C00000"/>
                </a:solidFill>
                <a:sym typeface="Wingdings" panose="05000000000000000000" pitchFamily="2" charset="2"/>
              </a:rPr>
              <a:t>0.19</a:t>
            </a:r>
            <a:r>
              <a:rPr lang="en-US" sz="1800" dirty="0">
                <a:sym typeface="Wingdings" panose="05000000000000000000" pitchFamily="2" charset="2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4605CC-B499-A587-3BC6-D7BC6FC0B35C}"/>
              </a:ext>
            </a:extLst>
          </p:cNvPr>
          <p:cNvSpPr txBox="1">
            <a:spLocks/>
          </p:cNvSpPr>
          <p:nvPr/>
        </p:nvSpPr>
        <p:spPr>
          <a:xfrm>
            <a:off x="200615" y="1456351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Xenon-129: a deformed nucleus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A769DA-C4AF-4328-81C6-6A511EF3F94D}"/>
              </a:ext>
            </a:extLst>
          </p:cNvPr>
          <p:cNvSpPr txBox="1"/>
          <p:nvPr/>
        </p:nvSpPr>
        <p:spPr>
          <a:xfrm>
            <a:off x="0" y="6329762"/>
            <a:ext cx="11963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Giacalone, Jacquelyn Noronha-Hostler, Matthew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Luzum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and Jean-Yves Ollitrault, Hydrodynamic predictions for 5.44 TeV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Xe+Xe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collisions (2017)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Giacalone, Jacquelyn Noronha-Hostler, Matthew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Luzum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, Jean-Yves Ollitrault, Confronting hydrodynamic predictions with Xe-Xe data  (2018)</a:t>
            </a:r>
            <a:br>
              <a:rPr lang="en-GB" sz="1100" dirty="0">
                <a:solidFill>
                  <a:schemeClr val="bg1"/>
                </a:solidFill>
                <a:latin typeface="Tw Cen MT" pitchFamily="34" charset="0"/>
              </a:rPr>
            </a:b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Benjamin Bally, Michael Bender, Giuliano Giacalone and Vittorio Soma, Evidence of the triaxial structure of </a:t>
            </a:r>
            <a:r>
              <a:rPr lang="en-GB" sz="1100" baseline="30000" dirty="0">
                <a:solidFill>
                  <a:schemeClr val="bg1"/>
                </a:solidFill>
                <a:latin typeface="Tw Cen MT" pitchFamily="34" charset="0"/>
              </a:rPr>
              <a:t>129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Xe at the Large Hadron Collider (2021)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1D6E8C-EB73-E5BA-B48F-0D4C94A9B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846510"/>
            <a:ext cx="2998127" cy="5164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EFBE21-3657-C879-1DD3-C10BDC8E5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032530"/>
            <a:ext cx="3079362" cy="20386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5E2C29-47DC-9FA2-2E87-5834115F9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1200" y="4120085"/>
            <a:ext cx="2500816" cy="199856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C3EA0E33-E344-4D40-228E-2F0386A2E90F}"/>
              </a:ext>
            </a:extLst>
          </p:cNvPr>
          <p:cNvSpPr/>
          <p:nvPr/>
        </p:nvSpPr>
        <p:spPr>
          <a:xfrm rot="12551085">
            <a:off x="8251834" y="1800145"/>
            <a:ext cx="876842" cy="5033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AB771AC-ADA9-CBB9-7740-48131DAA4509}"/>
              </a:ext>
            </a:extLst>
          </p:cNvPr>
          <p:cNvSpPr/>
          <p:nvPr/>
        </p:nvSpPr>
        <p:spPr>
          <a:xfrm rot="5400000">
            <a:off x="6783046" y="3335709"/>
            <a:ext cx="876842" cy="5033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C1A302-5312-3B9F-EB06-CF4D34E35C20}"/>
              </a:ext>
            </a:extLst>
          </p:cNvPr>
          <p:cNvSpPr txBox="1"/>
          <p:nvPr/>
        </p:nvSpPr>
        <p:spPr>
          <a:xfrm>
            <a:off x="9296400" y="264836"/>
            <a:ext cx="1141851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dirty="0" err="1"/>
              <a:t>Prediction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187730-D906-4234-903D-852D924FA64A}"/>
              </a:ext>
            </a:extLst>
          </p:cNvPr>
          <p:cNvSpPr txBox="1"/>
          <p:nvPr/>
        </p:nvSpPr>
        <p:spPr>
          <a:xfrm>
            <a:off x="6406585" y="533652"/>
            <a:ext cx="126297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dirty="0"/>
              <a:t>Experiment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203068-A454-2A17-8D18-6E5F5B233FD9}"/>
              </a:ext>
            </a:extLst>
          </p:cNvPr>
          <p:cNvSpPr txBox="1"/>
          <p:nvPr/>
        </p:nvSpPr>
        <p:spPr>
          <a:xfrm>
            <a:off x="5276818" y="3179817"/>
            <a:ext cx="175939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dirty="0" err="1"/>
              <a:t>Improved</a:t>
            </a:r>
            <a:r>
              <a:rPr lang="nl-NL" dirty="0"/>
              <a:t> </a:t>
            </a:r>
            <a:r>
              <a:rPr lang="nl-NL" dirty="0" err="1"/>
              <a:t>theory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054726-9E02-3A9F-8F56-5D79D9472E0D}"/>
              </a:ext>
            </a:extLst>
          </p:cNvPr>
          <p:cNvCxnSpPr>
            <a:cxnSpLocks/>
          </p:cNvCxnSpPr>
          <p:nvPr/>
        </p:nvCxnSpPr>
        <p:spPr>
          <a:xfrm>
            <a:off x="5105400" y="0"/>
            <a:ext cx="0" cy="6324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C9E71308-9A93-FB48-216C-04E7643D3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130997"/>
            <a:ext cx="1476459" cy="132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697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713A-22BA-F084-2895-C70B6960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38E7F-E5C4-F3B9-0142-2A9CD9437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8552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CCACD-6DEC-8E23-7DD2-F0EC8DCCA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E4E99-64BE-A07A-6944-7A2F4629D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Ultracentral</a:t>
            </a:r>
            <a:r>
              <a:rPr lang="en-US" sz="2800" dirty="0">
                <a:solidFill>
                  <a:srgbClr val="C00000"/>
                </a:solidFill>
              </a:rPr>
              <a:t> mean transverse momentum</a:t>
            </a:r>
          </a:p>
        </p:txBody>
      </p:sp>
      <p:pic>
        <p:nvPicPr>
          <p:cNvPr id="4" name="Picture 3" descr="A graph of a graph with numbers and lines&#10;&#10;AI-generated content may be incorrect.">
            <a:extLst>
              <a:ext uri="{FF2B5EF4-FFF2-40B4-BE49-F238E27FC236}">
                <a16:creationId xmlns:a16="http://schemas.microsoft.com/office/drawing/2014/main" id="{777B9969-C3BC-8416-C2CB-CFD7FCCFB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398432"/>
            <a:ext cx="3752659" cy="2545483"/>
          </a:xfrm>
          <a:prstGeom prst="rect">
            <a:avLst/>
          </a:prstGeom>
        </p:spPr>
      </p:pic>
      <p:pic>
        <p:nvPicPr>
          <p:cNvPr id="7" name="Picture 6" descr="A graph of a graph with numbers and lines&#10;&#10;AI-generated content may be incorrect.">
            <a:extLst>
              <a:ext uri="{FF2B5EF4-FFF2-40B4-BE49-F238E27FC236}">
                <a16:creationId xmlns:a16="http://schemas.microsoft.com/office/drawing/2014/main" id="{FFE4F3F1-9973-A0AB-DAB5-54D2ACA997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3581400" cy="2429315"/>
          </a:xfrm>
          <a:prstGeom prst="rect">
            <a:avLst/>
          </a:prstGeom>
        </p:spPr>
      </p:pic>
      <p:pic>
        <p:nvPicPr>
          <p:cNvPr id="9" name="Picture 8" descr="A graph of a graph with numbers and lines&#10;&#10;AI-generated content may be incorrect.">
            <a:extLst>
              <a:ext uri="{FF2B5EF4-FFF2-40B4-BE49-F238E27FC236}">
                <a16:creationId xmlns:a16="http://schemas.microsoft.com/office/drawing/2014/main" id="{91BDB6D8-AE7C-C73D-C0D5-67AF37805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559" y="2159867"/>
            <a:ext cx="4679441" cy="31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24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1E4E6-BCF2-99D8-54C5-CABC07AAE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D21FE-BAAF-5E29-A75E-4461D819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Full posterior</a:t>
            </a:r>
          </a:p>
        </p:txBody>
      </p:sp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FD3D696E-7094-5E61-4715-500ADCB7C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828800"/>
            <a:ext cx="11353800" cy="449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8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542C5-C1C4-5FF6-4E03-C1D4C7B20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A3639-5D36-9CB0-2842-052520B0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All observables fitted (except SC(2,4))</a:t>
            </a:r>
          </a:p>
        </p:txBody>
      </p:sp>
      <p:pic>
        <p:nvPicPr>
          <p:cNvPr id="4" name="Picture 3" descr="A group of different colored lines&#10;&#10;AI-generated content may be incorrect.">
            <a:extLst>
              <a:ext uri="{FF2B5EF4-FFF2-40B4-BE49-F238E27FC236}">
                <a16:creationId xmlns:a16="http://schemas.microsoft.com/office/drawing/2014/main" id="{01715B0F-E3FD-4504-5A30-CA046760F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185"/>
            <a:ext cx="12192000" cy="3164944"/>
          </a:xfrm>
          <a:prstGeom prst="rect">
            <a:avLst/>
          </a:prstGeom>
        </p:spPr>
      </p:pic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A50287A-0403-B567-D36B-5963CAA5D8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048" y="133842"/>
            <a:ext cx="2175504" cy="198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69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6F337E2-C581-44E0-931C-2CC2860D9FF2}"/>
              </a:ext>
            </a:extLst>
          </p:cNvPr>
          <p:cNvSpPr/>
          <p:nvPr/>
        </p:nvSpPr>
        <p:spPr>
          <a:xfrm>
            <a:off x="8229600" y="1850249"/>
            <a:ext cx="3953142" cy="4279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73076"/>
            <a:ext cx="7162800" cy="1142682"/>
          </a:xfrm>
        </p:spPr>
        <p:txBody>
          <a:bodyPr>
            <a:normAutofit/>
          </a:bodyPr>
          <a:lstStyle/>
          <a:p>
            <a:r>
              <a:rPr lang="en-US" sz="3200" dirty="0"/>
              <a:t>Performing a global analysis</a:t>
            </a:r>
            <a:endParaRPr lang="en-US" sz="3200" baseline="-25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2133600"/>
            <a:ext cx="8153400" cy="5029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Model depends on parameters non-linearly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Run model on 3000 `design’ points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Use an emulator for any point in parameter space (</a:t>
            </a:r>
            <a:r>
              <a:rPr lang="en-US" b="1" dirty="0">
                <a:solidFill>
                  <a:schemeClr val="accent1"/>
                </a:solidFill>
              </a:rPr>
              <a:t>GP</a:t>
            </a:r>
            <a:r>
              <a:rPr lang="en-US" dirty="0">
                <a:solidFill>
                  <a:schemeClr val="accent1"/>
                </a:solidFill>
              </a:rPr>
              <a:t>)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Markov Chain Monte Carlo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653 data points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Obtain posterior probability density of parameters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Compare posterior with data</a:t>
            </a:r>
          </a:p>
          <a:p>
            <a:pPr lvl="1"/>
            <a:r>
              <a:rPr lang="en-US" dirty="0">
                <a:solidFill>
                  <a:schemeClr val="accent1"/>
                </a:solidFill>
                <a:sym typeface="Wingdings" pitchFamily="2" charset="2"/>
              </a:rPr>
              <a:t>Can include high statistics run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2AD2C7-37E1-4FE5-917E-664C96AA87AE}"/>
              </a:ext>
            </a:extLst>
          </p:cNvPr>
          <p:cNvGrpSpPr/>
          <p:nvPr/>
        </p:nvGrpSpPr>
        <p:grpSpPr>
          <a:xfrm>
            <a:off x="8204233" y="388367"/>
            <a:ext cx="3392449" cy="1199918"/>
            <a:chOff x="5715000" y="381000"/>
            <a:chExt cx="3392449" cy="11999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7625CC-E7D1-4298-9973-5FC50D3AA201}"/>
                </a:ext>
              </a:extLst>
            </p:cNvPr>
            <p:cNvSpPr/>
            <p:nvPr/>
          </p:nvSpPr>
          <p:spPr>
            <a:xfrm>
              <a:off x="5715000" y="381000"/>
              <a:ext cx="3392449" cy="11999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25EFE0-629C-4F10-9095-801CD6A73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41394" y="750031"/>
              <a:ext cx="3266055" cy="83088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8AB581-5F60-41EF-9ECA-2F09E1527537}"/>
                </a:ext>
              </a:extLst>
            </p:cNvPr>
            <p:cNvSpPr txBox="1"/>
            <p:nvPr/>
          </p:nvSpPr>
          <p:spPr>
            <a:xfrm>
              <a:off x="5786718" y="415540"/>
              <a:ext cx="2514600" cy="370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Bayes theorem:</a:t>
              </a:r>
            </a:p>
          </p:txBody>
        </p:sp>
      </p:grp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C9BC572D-0355-498D-AC39-F9CB15D0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24</a:t>
            </a:fld>
            <a:r>
              <a:rPr lang="nl-NL" dirty="0"/>
              <a:t>/26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C3A764-A8A0-4A6E-BB6F-79D25D3AD252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C44B3-6772-4FE2-BB42-8CABBB530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729" y="2219581"/>
            <a:ext cx="3648049" cy="18490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C8E825-4546-4F0D-9C47-DBA9C8AE3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774" y="4099876"/>
            <a:ext cx="3656029" cy="18728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3F9AED-D82B-4726-AAC2-5CD0C3A5A454}"/>
              </a:ext>
            </a:extLst>
          </p:cNvPr>
          <p:cNvSpPr txBox="1"/>
          <p:nvPr/>
        </p:nvSpPr>
        <p:spPr>
          <a:xfrm>
            <a:off x="0" y="6590183"/>
            <a:ext cx="929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LIGO, Properties of the Binary Black Hole Merger GW150914 (2016)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18F2F5-553D-4EBF-8DA9-8D51FF8B702F}"/>
              </a:ext>
            </a:extLst>
          </p:cNvPr>
          <p:cNvSpPr txBox="1"/>
          <p:nvPr/>
        </p:nvSpPr>
        <p:spPr>
          <a:xfrm>
            <a:off x="8229600" y="1841483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Same technique: gravitational waves</a:t>
            </a:r>
          </a:p>
        </p:txBody>
      </p:sp>
    </p:spTree>
    <p:extLst>
      <p:ext uri="{BB962C8B-B14F-4D97-AF65-F5344CB8AC3E}">
        <p14:creationId xmlns:p14="http://schemas.microsoft.com/office/powerpoint/2010/main" val="1199390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713A-22BA-F084-2895-C70B6960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shape of nuclei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50A33-681F-6C2F-DD40-0FFA48014C00}"/>
              </a:ext>
            </a:extLst>
          </p:cNvPr>
          <p:cNvSpPr txBox="1"/>
          <p:nvPr/>
        </p:nvSpPr>
        <p:spPr>
          <a:xfrm>
            <a:off x="-76199" y="6324600"/>
            <a:ext cx="10896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Benjamin Bally, James Daniel Brandenburg, Giuliano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Giacalone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Ulrich Heinz,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Shengli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Huang,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Jiangoyng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Jia, Dean Lee, Yen-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Jie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Lee, Wei Li, Constantin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Loizides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Matthew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Luzum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Govert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Nijs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Jacquelyn Noronha-Hostler, Mateusz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Ploskon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WS,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Bjoern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Schenke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Chun Shen, Vittorio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Somà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Anthony Timmins,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Zhangbu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Xu and You Zhou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Imaging the initial condition of heavy-ion collisions and nuclear structure across the nuclide chart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50703-E0ED-A155-A90E-D56AE5531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667000"/>
            <a:ext cx="5049050" cy="2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40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Quark-gluon plasma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020694"/>
            <a:ext cx="45720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600" i="1" dirty="0" err="1"/>
              <a:t>Trajectum</a:t>
            </a:r>
            <a:r>
              <a:rPr lang="en-US" sz="1600" dirty="0"/>
              <a:t> (Trento + hydro + freeze-out)</a:t>
            </a:r>
          </a:p>
          <a:p>
            <a:pPr marL="749808" lvl="1" indent="-457200"/>
            <a:r>
              <a:rPr lang="en-US" sz="1600" dirty="0" err="1"/>
              <a:t>Parallelised</a:t>
            </a:r>
            <a:r>
              <a:rPr lang="en-US" sz="1600" dirty="0"/>
              <a:t>: can </a:t>
            </a:r>
            <a:r>
              <a:rPr lang="en-US" sz="1600" dirty="0" err="1"/>
              <a:t>analyse</a:t>
            </a:r>
            <a:r>
              <a:rPr lang="en-US" sz="1600" dirty="0"/>
              <a:t> unlimited </a:t>
            </a:r>
            <a:br>
              <a:rPr lang="en-US" sz="1600" dirty="0"/>
            </a:br>
            <a:r>
              <a:rPr lang="en-US" sz="1600" dirty="0"/>
              <a:t>number of events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Two important features</a:t>
            </a:r>
          </a:p>
          <a:p>
            <a:pPr marL="749808" lvl="1" indent="-457200"/>
            <a:r>
              <a:rPr lang="en-US" sz="1600" dirty="0"/>
              <a:t>Initial geometry determines momentum anisotropy: </a:t>
            </a:r>
            <a:r>
              <a:rPr lang="en-US" sz="1600" i="1" dirty="0">
                <a:solidFill>
                  <a:srgbClr val="C00000"/>
                </a:solidFill>
              </a:rPr>
              <a:t>elliptic flow</a:t>
            </a:r>
          </a:p>
          <a:p>
            <a:pPr marL="749808" lvl="1" indent="-457200"/>
            <a:r>
              <a:rPr lang="en-US" sz="1600" dirty="0">
                <a:solidFill>
                  <a:srgbClr val="C00000"/>
                </a:solidFill>
              </a:rPr>
              <a:t>Smaller</a:t>
            </a:r>
            <a:r>
              <a:rPr lang="en-US" sz="1600" dirty="0"/>
              <a:t> droplets expand faster: </a:t>
            </a:r>
            <a:br>
              <a:rPr lang="en-US" sz="1600" dirty="0"/>
            </a:br>
            <a:r>
              <a:rPr lang="en-US" sz="1600" dirty="0">
                <a:solidFill>
                  <a:srgbClr val="C00000"/>
                </a:solidFill>
              </a:rPr>
              <a:t>higher mean </a:t>
            </a:r>
            <a:r>
              <a:rPr lang="en-US" sz="1600" dirty="0" err="1">
                <a:solidFill>
                  <a:srgbClr val="C00000"/>
                </a:solidFill>
              </a:rPr>
              <a:t>p</a:t>
            </a:r>
            <a:r>
              <a:rPr lang="en-US" sz="1600" baseline="-25000" dirty="0" err="1">
                <a:solidFill>
                  <a:srgbClr val="C00000"/>
                </a:solidFill>
              </a:rPr>
              <a:t>T</a:t>
            </a:r>
            <a:endParaRPr lang="en-US" sz="1600" baseline="-25000" dirty="0">
              <a:solidFill>
                <a:srgbClr val="C00000"/>
              </a:solidFill>
            </a:endParaRPr>
          </a:p>
          <a:p>
            <a:pPr marL="749808" lvl="1" indent="-457200"/>
            <a:endParaRPr lang="en-US" sz="1600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</a:t>
            </a:fld>
            <a:r>
              <a:rPr lang="nl-NL" dirty="0"/>
              <a:t>/26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139BF8-3902-49B7-9290-2965F6AC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0634" y="-6207"/>
            <a:ext cx="163995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F7A671-79FC-4595-8E51-B9371E9CA637}"/>
              </a:ext>
            </a:extLst>
          </p:cNvPr>
          <p:cNvSpPr txBox="1"/>
          <p:nvPr/>
        </p:nvSpPr>
        <p:spPr>
          <a:xfrm>
            <a:off x="-55667" y="6446999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92D050"/>
                </a:solidFill>
                <a:latin typeface="Tw Cen MT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http://sites.google.com/view/govertnijs/trajectum</a:t>
            </a:r>
            <a:endParaRPr lang="en-US" sz="1100" dirty="0">
              <a:solidFill>
                <a:srgbClr val="92D050"/>
              </a:solidFill>
              <a:latin typeface="Tw Cen MT" pitchFamily="34" charset="0"/>
            </a:endParaRPr>
          </a:p>
          <a:p>
            <a:r>
              <a:rPr lang="en-US" sz="1100" dirty="0">
                <a:solidFill>
                  <a:srgbClr val="92D050"/>
                </a:solidFill>
                <a:latin typeface="Tw Cen MT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http://wilkevanderschee.nl/trajectum</a:t>
            </a:r>
            <a:endParaRPr lang="en-US" sz="1100" dirty="0">
              <a:solidFill>
                <a:srgbClr val="92D050"/>
              </a:solidFill>
              <a:latin typeface="Tw Cen MT" pitchFamily="34" charset="0"/>
            </a:endParaRPr>
          </a:p>
        </p:txBody>
      </p:sp>
      <p:pic>
        <p:nvPicPr>
          <p:cNvPr id="4" name="moviehrv">
            <a:hlinkClick r:id="" action="ppaction://media"/>
            <a:extLst>
              <a:ext uri="{FF2B5EF4-FFF2-40B4-BE49-F238E27FC236}">
                <a16:creationId xmlns:a16="http://schemas.microsoft.com/office/drawing/2014/main" id="{7790F7D9-C730-45FD-DBD8-41EA0F062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12135" y="1932880"/>
            <a:ext cx="4868993" cy="4195063"/>
          </a:xfrm>
          <a:prstGeom prst="rect">
            <a:avLst/>
          </a:prstGeom>
        </p:spPr>
      </p:pic>
      <p:pic>
        <p:nvPicPr>
          <p:cNvPr id="6" name="moviehrv">
            <a:hlinkClick r:id="" action="ppaction://media"/>
            <a:extLst>
              <a:ext uri="{FF2B5EF4-FFF2-40B4-BE49-F238E27FC236}">
                <a16:creationId xmlns:a16="http://schemas.microsoft.com/office/drawing/2014/main" id="{FF956BDB-FA9D-40C3-95F8-000DD98CA7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1916" y="84145"/>
            <a:ext cx="1877341" cy="1617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38E4C-5A50-6F27-27DC-DEA6F09719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22" y="4724400"/>
            <a:ext cx="1259781" cy="155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6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5CC50-6FBC-B392-F80B-7B57B75A6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D547A-EFFA-00BD-FA01-BC3BCBA8E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231167"/>
            <a:ext cx="60960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Elliptic deformation (</a:t>
            </a:r>
            <a:r>
              <a:rPr lang="en-US" sz="1800" dirty="0">
                <a:latin typeface="Symbol" panose="05050102010706020507" pitchFamily="18" charset="2"/>
              </a:rPr>
              <a:t>b</a:t>
            </a:r>
            <a:r>
              <a:rPr lang="en-US" sz="1800" baseline="-25000" dirty="0"/>
              <a:t>2</a:t>
            </a:r>
            <a:r>
              <a:rPr lang="en-US" sz="1800" dirty="0"/>
              <a:t>):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Prolate or oblate: still has symmetry axis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Triaxial: all axis are independent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ym typeface="Wingdings" panose="05000000000000000000" pitchFamily="2" charset="2"/>
              </a:rPr>
              <a:t>Curiously (?) especially </a:t>
            </a:r>
            <a:r>
              <a:rPr lang="en-US" sz="1800" dirty="0">
                <a:latin typeface="Symbol" panose="05050102010706020507" pitchFamily="18" charset="2"/>
                <a:sym typeface="Wingdings" panose="05000000000000000000" pitchFamily="2" charset="2"/>
              </a:rPr>
              <a:t>r</a:t>
            </a:r>
            <a:r>
              <a:rPr lang="en-US" sz="1800" baseline="-25000" dirty="0">
                <a:sym typeface="Wingdings" panose="05000000000000000000" pitchFamily="2" charset="2"/>
              </a:rPr>
              <a:t>2</a:t>
            </a:r>
            <a:r>
              <a:rPr lang="en-US" sz="1800" dirty="0">
                <a:sym typeface="Wingdings" panose="05000000000000000000" pitchFamily="2" charset="2"/>
              </a:rPr>
              <a:t> observable sensitive</a:t>
            </a:r>
          </a:p>
          <a:p>
            <a:pPr marL="749808" lvl="1" indent="-457200">
              <a:buFont typeface="+mj-lt"/>
              <a:buAutoNum type="arabicPeriod"/>
            </a:pPr>
            <a:endParaRPr lang="en-US" sz="16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600" dirty="0">
                <a:sym typeface="Wingdings" panose="05000000000000000000" pitchFamily="2" charset="2"/>
              </a:rPr>
              <a:t>Measures correlation between </a:t>
            </a:r>
            <a:br>
              <a:rPr lang="en-US" sz="1600" dirty="0">
                <a:sym typeface="Wingdings" panose="05000000000000000000" pitchFamily="2" charset="2"/>
              </a:rPr>
            </a:br>
            <a:r>
              <a:rPr lang="en-US" sz="1600" dirty="0">
                <a:sym typeface="Wingdings" panose="05000000000000000000" pitchFamily="2" charset="2"/>
              </a:rPr>
              <a:t>elliptic flow and mean pt</a:t>
            </a:r>
            <a:br>
              <a:rPr lang="en-US" sz="1600" dirty="0">
                <a:sym typeface="Wingdings" panose="05000000000000000000" pitchFamily="2" charset="2"/>
              </a:rPr>
            </a:br>
            <a:endParaRPr lang="en-US" sz="16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ym typeface="Wingdings" panose="05000000000000000000" pitchFamily="2" charset="2"/>
              </a:rPr>
              <a:t>What’s happening?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C3B1F1-F890-E16A-2B7B-9CBFCFF7E84C}"/>
              </a:ext>
            </a:extLst>
          </p:cNvPr>
          <p:cNvSpPr txBox="1">
            <a:spLocks/>
          </p:cNvSpPr>
          <p:nvPr/>
        </p:nvSpPr>
        <p:spPr>
          <a:xfrm>
            <a:off x="1066800" y="419060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Xenon-129: a triaxial* nucleus and the </a:t>
            </a:r>
            <a:r>
              <a:rPr lang="en-US" sz="2800" b="1" dirty="0">
                <a:solidFill>
                  <a:srgbClr val="C00000"/>
                </a:solidFill>
                <a:latin typeface="Symbol" panose="05050102010706020507" pitchFamily="18" charset="2"/>
              </a:rPr>
              <a:t>r</a:t>
            </a:r>
            <a:r>
              <a:rPr lang="en-US" sz="2800" b="1" baseline="-25000" dirty="0">
                <a:solidFill>
                  <a:srgbClr val="C00000"/>
                </a:solidFill>
              </a:rPr>
              <a:t>2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(elliptic flow-mean </a:t>
            </a:r>
            <a:r>
              <a:rPr lang="en-US" sz="2800" dirty="0" err="1">
                <a:solidFill>
                  <a:schemeClr val="tx1"/>
                </a:solidFill>
              </a:rPr>
              <a:t>p</a:t>
            </a:r>
            <a:r>
              <a:rPr lang="en-US" sz="2800" baseline="-25000" dirty="0" err="1">
                <a:solidFill>
                  <a:schemeClr val="tx1"/>
                </a:solidFill>
              </a:rPr>
              <a:t>T</a:t>
            </a:r>
            <a:r>
              <a:rPr lang="en-US" sz="2800" dirty="0">
                <a:solidFill>
                  <a:schemeClr val="tx1"/>
                </a:solidFill>
              </a:rPr>
              <a:t> correlation)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4F8EA7-1063-1115-70F5-24BA33D7A6B8}"/>
              </a:ext>
            </a:extLst>
          </p:cNvPr>
          <p:cNvSpPr txBox="1"/>
          <p:nvPr/>
        </p:nvSpPr>
        <p:spPr>
          <a:xfrm>
            <a:off x="6350" y="6427113"/>
            <a:ext cx="1196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*rugby balls are prolate and not triaxial…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Benjamin Bally, Michael Bender, Giuliano Giacalone and Vittorio Soma, Evidence of the triaxial structure of </a:t>
            </a:r>
            <a:r>
              <a:rPr lang="en-GB" sz="1100" baseline="30000" dirty="0">
                <a:solidFill>
                  <a:schemeClr val="bg1"/>
                </a:solidFill>
                <a:latin typeface="Tw Cen MT" pitchFamily="34" charset="0"/>
              </a:rPr>
              <a:t>129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Xe at the Large Hadron Collider (2021)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F73147-83AC-B600-A3E0-AB0CD64C6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074" y="1786690"/>
            <a:ext cx="2826925" cy="4171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5481CE-55F5-2C92-2771-6A10CA390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921" y="2235177"/>
            <a:ext cx="2799314" cy="344380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2CADEC9-59D4-BDB6-BE59-FAFA12905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6200" y="-76200"/>
            <a:ext cx="1476459" cy="132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345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208AE-8CAC-8155-378D-5686C906D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3D0F8-E968-A892-56D5-8E2D3F774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231167"/>
            <a:ext cx="60960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Smart trick: </a:t>
            </a:r>
            <a:r>
              <a:rPr lang="en-US" sz="1800" b="1" dirty="0"/>
              <a:t>two selections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Central and large (full overlap, low 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Prolate: large v</a:t>
            </a:r>
            <a:r>
              <a:rPr lang="en-US" sz="1800" baseline="-25000" dirty="0"/>
              <a:t>2</a:t>
            </a:r>
            <a:r>
              <a:rPr lang="en-US" sz="1800" dirty="0"/>
              <a:t> (negative </a:t>
            </a:r>
            <a:r>
              <a:rPr lang="en-US" sz="1800" dirty="0">
                <a:latin typeface="Symbol" panose="05050102010706020507" pitchFamily="18" charset="2"/>
              </a:rPr>
              <a:t>r</a:t>
            </a:r>
            <a:r>
              <a:rPr lang="en-US" sz="1800" baseline="-25000" dirty="0"/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Oblate: small v</a:t>
            </a:r>
            <a:r>
              <a:rPr lang="en-US" sz="1800" baseline="-25000" dirty="0"/>
              <a:t>2</a:t>
            </a:r>
            <a:r>
              <a:rPr lang="en-US" sz="1800" dirty="0"/>
              <a:t> (positive </a:t>
            </a:r>
            <a:r>
              <a:rPr lang="en-US" sz="1800" dirty="0">
                <a:latin typeface="Symbol" panose="05050102010706020507" pitchFamily="18" charset="2"/>
              </a:rPr>
              <a:t>r</a:t>
            </a:r>
            <a:r>
              <a:rPr lang="en-US" sz="1800" baseline="-25000" dirty="0"/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Conclusion </a:t>
            </a:r>
            <a:r>
              <a:rPr lang="en-US" sz="1800" dirty="0">
                <a:latin typeface="Symbol" panose="05050102010706020507" pitchFamily="18" charset="2"/>
              </a:rPr>
              <a:t>r</a:t>
            </a:r>
            <a:r>
              <a:rPr lang="en-US" sz="1800" baseline="-25000" dirty="0"/>
              <a:t>2</a:t>
            </a:r>
            <a:r>
              <a:rPr lang="en-US" sz="1800" dirty="0"/>
              <a:t> determines </a:t>
            </a:r>
            <a:r>
              <a:rPr lang="en-US" sz="1800" dirty="0">
                <a:latin typeface="Symbol" panose="05050102010706020507" pitchFamily="18" charset="2"/>
              </a:rPr>
              <a:t>g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Alternatively: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1800" dirty="0"/>
              <a:t>Central and spherical (full overlap, low v</a:t>
            </a:r>
            <a:r>
              <a:rPr lang="en-US" sz="1800" baseline="-25000" dirty="0"/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Prolate: small area, high 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 (negative </a:t>
            </a:r>
            <a:r>
              <a:rPr lang="en-US" sz="1800" dirty="0">
                <a:latin typeface="Symbol" panose="05050102010706020507" pitchFamily="18" charset="2"/>
              </a:rPr>
              <a:t>r</a:t>
            </a:r>
            <a:r>
              <a:rPr lang="en-US" sz="1800" baseline="-25000" dirty="0"/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Oblate: large area , low 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 (positive </a:t>
            </a:r>
            <a:r>
              <a:rPr lang="en-US" sz="1800" dirty="0">
                <a:latin typeface="Symbol" panose="05050102010706020507" pitchFamily="18" charset="2"/>
              </a:rPr>
              <a:t>r</a:t>
            </a:r>
            <a:r>
              <a:rPr lang="en-US" sz="1800" baseline="-25000" dirty="0"/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Conclusion </a:t>
            </a:r>
            <a:r>
              <a:rPr lang="en-US" sz="1800" dirty="0">
                <a:latin typeface="Symbol" panose="05050102010706020507" pitchFamily="18" charset="2"/>
              </a:rPr>
              <a:t>r</a:t>
            </a:r>
            <a:r>
              <a:rPr lang="en-US" sz="1800" baseline="-25000" dirty="0"/>
              <a:t>2</a:t>
            </a:r>
            <a:r>
              <a:rPr lang="en-US" sz="1800" dirty="0"/>
              <a:t> determines </a:t>
            </a:r>
            <a:r>
              <a:rPr lang="en-US" sz="1800" dirty="0">
                <a:latin typeface="Symbol" panose="05050102010706020507" pitchFamily="18" charset="2"/>
              </a:rPr>
              <a:t>g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C00000"/>
                </a:solidFill>
              </a:rPr>
              <a:t>Note: just v</a:t>
            </a:r>
            <a:r>
              <a:rPr lang="en-US" sz="1800" baseline="-25000" dirty="0">
                <a:solidFill>
                  <a:srgbClr val="C00000"/>
                </a:solidFill>
              </a:rPr>
              <a:t>2</a:t>
            </a:r>
            <a:r>
              <a:rPr lang="en-US" sz="1800" dirty="0">
                <a:solidFill>
                  <a:srgbClr val="C00000"/>
                </a:solidFill>
              </a:rPr>
              <a:t> doesn’t work, </a:t>
            </a:r>
            <a:r>
              <a:rPr lang="en-US" sz="1800" dirty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1800" baseline="-25000" dirty="0">
                <a:solidFill>
                  <a:srgbClr val="C00000"/>
                </a:solidFill>
              </a:rPr>
              <a:t>2</a:t>
            </a:r>
            <a:r>
              <a:rPr lang="en-US" sz="1800" dirty="0">
                <a:solidFill>
                  <a:srgbClr val="C00000"/>
                </a:solidFill>
              </a:rPr>
              <a:t> gives v</a:t>
            </a:r>
            <a:r>
              <a:rPr lang="en-US" sz="1800" baseline="-25000" dirty="0">
                <a:solidFill>
                  <a:srgbClr val="C00000"/>
                </a:solidFill>
              </a:rPr>
              <a:t>2</a:t>
            </a:r>
            <a:r>
              <a:rPr lang="en-US" sz="1800" dirty="0">
                <a:solidFill>
                  <a:srgbClr val="C00000"/>
                </a:solidFill>
              </a:rPr>
              <a:t> in both cases (!)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AB12C5-E197-0192-AE54-1C2938960D82}"/>
              </a:ext>
            </a:extLst>
          </p:cNvPr>
          <p:cNvSpPr txBox="1">
            <a:spLocks/>
          </p:cNvSpPr>
          <p:nvPr/>
        </p:nvSpPr>
        <p:spPr>
          <a:xfrm>
            <a:off x="1066800" y="419060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Xenon-129: a triaxial nucleus: what’s happening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4AAFB6-8DDE-CB7F-62A1-0226F8966412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Benjamin Bally, Michael Bender, Giuliano Giacalone and Vittorio Soma, Evidence of the triaxial structure of </a:t>
            </a:r>
            <a:r>
              <a:rPr lang="en-GB" sz="1100" baseline="30000" dirty="0">
                <a:solidFill>
                  <a:schemeClr val="bg1"/>
                </a:solidFill>
                <a:latin typeface="Tw Cen MT" pitchFamily="34" charset="0"/>
              </a:rPr>
              <a:t>129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Xe at the Large Hadron Collider (2021)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D8B28F-4700-7479-9941-74E889DBA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5074" y="2042487"/>
            <a:ext cx="2826925" cy="3660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BBCB87-EAF5-256F-9188-7CF4757DD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921" y="2235177"/>
            <a:ext cx="2799314" cy="344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68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7D1C8-18A5-D63C-826C-E1BE7F388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F142-EACE-D87C-4F1F-59D278E8B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FB92E-143F-85CA-871C-01A3670DD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945" y="2084755"/>
            <a:ext cx="6248400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2200" dirty="0"/>
              <a:t>Correlations and collectivity from large to small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sz="2200" dirty="0"/>
              <a:t>Beyond the simple picture: a global analysis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sz="2200" dirty="0"/>
              <a:t>More about xenon and </a:t>
            </a:r>
            <a:r>
              <a:rPr lang="en-US" sz="2200" dirty="0">
                <a:latin typeface="Symbol" panose="05050102010706020507" pitchFamily="18" charset="2"/>
              </a:rPr>
              <a:t>r</a:t>
            </a:r>
            <a:r>
              <a:rPr lang="en-US" sz="2200" baseline="-25000" dirty="0"/>
              <a:t>2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sz="2200" dirty="0"/>
              <a:t>Light ion collisions</a:t>
            </a:r>
          </a:p>
        </p:txBody>
      </p:sp>
    </p:spTree>
    <p:extLst>
      <p:ext uri="{BB962C8B-B14F-4D97-AF65-F5344CB8AC3E}">
        <p14:creationId xmlns:p14="http://schemas.microsoft.com/office/powerpoint/2010/main" val="1903897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28FF642-F4B2-4A51-A7FC-A453F9D1CE29}"/>
              </a:ext>
            </a:extLst>
          </p:cNvPr>
          <p:cNvSpPr txBox="1">
            <a:spLocks/>
          </p:cNvSpPr>
          <p:nvPr/>
        </p:nvSpPr>
        <p:spPr>
          <a:xfrm>
            <a:off x="4607284" y="3063609"/>
            <a:ext cx="2968753" cy="37863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Shear viscosity (</a:t>
            </a:r>
            <a:r>
              <a:rPr lang="en-US" sz="1500" dirty="0">
                <a:solidFill>
                  <a:srgbClr val="FF0000"/>
                </a:solidFill>
              </a:rPr>
              <a:t>2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Bulk viscosity (</a:t>
            </a:r>
            <a:r>
              <a:rPr lang="en-US" sz="1500" dirty="0">
                <a:solidFill>
                  <a:srgbClr val="FF0000"/>
                </a:solidFill>
              </a:rPr>
              <a:t>1</a:t>
            </a:r>
            <a:r>
              <a:rPr lang="en-US" sz="1500" dirty="0"/>
              <a:t>)</a:t>
            </a:r>
            <a:br>
              <a:rPr lang="en-US" sz="1500" dirty="0"/>
            </a:br>
            <a:endParaRPr lang="en-US" sz="8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Second order transports: </a:t>
            </a:r>
            <a:r>
              <a:rPr lang="en-US" sz="1500" dirty="0">
                <a:solidFill>
                  <a:srgbClr val="FF0000"/>
                </a:solidFill>
              </a:rPr>
              <a:t>1</a:t>
            </a: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4905" y="-355153"/>
            <a:ext cx="8458200" cy="1295082"/>
          </a:xfrm>
        </p:spPr>
        <p:txBody>
          <a:bodyPr>
            <a:normAutofit/>
          </a:bodyPr>
          <a:lstStyle/>
          <a:p>
            <a:r>
              <a:rPr lang="en-US" sz="3600" dirty="0"/>
              <a:t>Standard model of heavy ion collisions</a:t>
            </a:r>
            <a:endParaRPr lang="nl-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358" y="2551164"/>
            <a:ext cx="2968753" cy="35131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500" dirty="0" err="1"/>
              <a:t>Subnucleonic</a:t>
            </a:r>
            <a:r>
              <a:rPr lang="en-US" sz="1500" dirty="0"/>
              <a:t> structure? (</a:t>
            </a:r>
            <a:r>
              <a:rPr lang="en-US" sz="1500" dirty="0">
                <a:solidFill>
                  <a:srgbClr val="FF0000"/>
                </a:solidFill>
              </a:rPr>
              <a:t>6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br>
              <a:rPr lang="en-US" sz="1500" dirty="0"/>
            </a:br>
            <a:r>
              <a:rPr lang="en-US" sz="1500" dirty="0"/>
              <a:t>with </a:t>
            </a:r>
            <a:r>
              <a:rPr lang="en-US" sz="1500" dirty="0" err="1">
                <a:solidFill>
                  <a:schemeClr val="accent2"/>
                </a:solidFill>
              </a:rPr>
              <a:t>hydrodynamised</a:t>
            </a:r>
            <a:r>
              <a:rPr lang="en-US" sz="1500" dirty="0">
                <a:solidFill>
                  <a:schemeClr val="accent2"/>
                </a:solidFill>
              </a:rPr>
              <a:t> initial stage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1500" dirty="0"/>
              <a:t>Fluctuations? (</a:t>
            </a:r>
            <a:r>
              <a:rPr lang="en-US" sz="1500" dirty="0">
                <a:solidFill>
                  <a:srgbClr val="FF0000"/>
                </a:solidFill>
              </a:rPr>
              <a:t>1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r>
              <a:rPr lang="en-US" sz="1500" dirty="0"/>
              <a:t>Shape (</a:t>
            </a:r>
            <a:r>
              <a:rPr lang="en-US" sz="1500" dirty="0">
                <a:solidFill>
                  <a:srgbClr val="FF0000"/>
                </a:solidFill>
              </a:rPr>
              <a:t>3 Pb, 5 Xe</a:t>
            </a:r>
            <a:r>
              <a:rPr lang="en-US" sz="1500" dirty="0"/>
              <a:t>)</a:t>
            </a:r>
            <a:br>
              <a:rPr lang="en-US" sz="1500" dirty="0"/>
            </a:br>
            <a:endParaRPr lang="en-US" sz="15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388A42-A926-4D84-9E29-E173E5AF6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79" y="967902"/>
            <a:ext cx="3070407" cy="6650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79740D-F286-48D0-9649-39F417BBE9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09"/>
          <a:stretch/>
        </p:blipFill>
        <p:spPr>
          <a:xfrm>
            <a:off x="9896802" y="3495354"/>
            <a:ext cx="946172" cy="1030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2D9092-36C1-48AB-B8E6-28BD55C5D5C0}"/>
              </a:ext>
            </a:extLst>
          </p:cNvPr>
          <p:cNvSpPr txBox="1"/>
          <p:nvPr/>
        </p:nvSpPr>
        <p:spPr>
          <a:xfrm>
            <a:off x="840188" y="1976508"/>
            <a:ext cx="259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Initial stage (</a:t>
            </a:r>
            <a:r>
              <a:rPr lang="en-US" sz="2200" dirty="0">
                <a:solidFill>
                  <a:srgbClr val="FF0000"/>
                </a:solidFill>
              </a:rPr>
              <a:t>15</a:t>
            </a:r>
            <a:r>
              <a:rPr lang="en-US" sz="22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8C2F2B-DD5A-455A-9422-28625642C72D}"/>
              </a:ext>
            </a:extLst>
          </p:cNvPr>
          <p:cNvSpPr txBox="1"/>
          <p:nvPr/>
        </p:nvSpPr>
        <p:spPr>
          <a:xfrm>
            <a:off x="4423877" y="1961818"/>
            <a:ext cx="34117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Viscous hydrodynamics (</a:t>
            </a:r>
            <a:r>
              <a:rPr lang="en-US" sz="2100" dirty="0">
                <a:solidFill>
                  <a:srgbClr val="FF0000"/>
                </a:solidFill>
              </a:rPr>
              <a:t>4</a:t>
            </a:r>
            <a:r>
              <a:rPr lang="en-US" sz="21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E3E1D-3800-4AD9-BFF6-C3DF58C471E9}"/>
              </a:ext>
            </a:extLst>
          </p:cNvPr>
          <p:cNvSpPr txBox="1"/>
          <p:nvPr/>
        </p:nvSpPr>
        <p:spPr>
          <a:xfrm>
            <a:off x="8883345" y="2012460"/>
            <a:ext cx="26677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Cascade of hadrons</a:t>
            </a:r>
          </a:p>
          <a:p>
            <a:endParaRPr lang="en-US" sz="2100" dirty="0"/>
          </a:p>
          <a:p>
            <a:r>
              <a:rPr lang="en-US" sz="1500" dirty="0"/>
              <a:t>SMASH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0A05FA-4746-4D8F-A4C5-51B53AD69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052" y="2927122"/>
            <a:ext cx="2895600" cy="145821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1F1436-D5C4-4275-B827-DDE96F1FB041}"/>
              </a:ext>
            </a:extLst>
          </p:cNvPr>
          <p:cNvCxnSpPr>
            <a:cxnSpLocks/>
          </p:cNvCxnSpPr>
          <p:nvPr/>
        </p:nvCxnSpPr>
        <p:spPr>
          <a:xfrm>
            <a:off x="4240933" y="1991970"/>
            <a:ext cx="8070" cy="4224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EDD8EB-3257-4C18-957D-A7506B7E8E35}"/>
              </a:ext>
            </a:extLst>
          </p:cNvPr>
          <p:cNvCxnSpPr>
            <a:cxnSpLocks/>
          </p:cNvCxnSpPr>
          <p:nvPr/>
        </p:nvCxnSpPr>
        <p:spPr>
          <a:xfrm>
            <a:off x="8622332" y="1991970"/>
            <a:ext cx="0" cy="4229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E4A19FB-EFE1-4616-90AB-DCCDBDB74664}"/>
              </a:ext>
            </a:extLst>
          </p:cNvPr>
          <p:cNvSpPr txBox="1">
            <a:spLocks/>
          </p:cNvSpPr>
          <p:nvPr/>
        </p:nvSpPr>
        <p:spPr>
          <a:xfrm>
            <a:off x="8708471" y="2632649"/>
            <a:ext cx="3212069" cy="37863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24442B-97D1-4388-A0B2-7A6ECB32AD29}"/>
              </a:ext>
            </a:extLst>
          </p:cNvPr>
          <p:cNvSpPr txBox="1"/>
          <p:nvPr/>
        </p:nvSpPr>
        <p:spPr>
          <a:xfrm>
            <a:off x="-55667" y="6446999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Jonah Bernhard, Scott Moreland and Steffen Bass, Bayesian estimation of the specific shear and bulk viscosity of quark–gluon plasma (2019)</a:t>
            </a:r>
          </a:p>
          <a:p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Govert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Nijs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>
                <a:solidFill>
                  <a:srgbClr val="C00000"/>
                </a:solidFill>
                <a:latin typeface="Tw Cen MT" pitchFamily="34" charset="0"/>
              </a:rPr>
              <a:t>WS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Umut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Gursoy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Raimond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Snellings, A Bayesian analysis of Heavy Ion Collisions with </a:t>
            </a:r>
            <a:r>
              <a:rPr lang="en-US" sz="11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w Cen MT" pitchFamily="34" charset="0"/>
              </a:rPr>
              <a:t>Trajectum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(2020)</a:t>
            </a: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39331DB6-825F-47E9-81DD-BAC23608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7</a:t>
            </a:fld>
            <a:r>
              <a:rPr lang="nl-NL" dirty="0"/>
              <a:t>/26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356E49-FD53-4A5C-952C-9DD790388497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650465-9A22-40E2-8616-E4591295AFFF}"/>
              </a:ext>
            </a:extLst>
          </p:cNvPr>
          <p:cNvSpPr txBox="1"/>
          <p:nvPr/>
        </p:nvSpPr>
        <p:spPr>
          <a:xfrm>
            <a:off x="9567041" y="1299508"/>
            <a:ext cx="259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(</a:t>
            </a:r>
            <a:r>
              <a:rPr lang="en-US" sz="2200" dirty="0">
                <a:solidFill>
                  <a:srgbClr val="FF0000"/>
                </a:solidFill>
              </a:rPr>
              <a:t># parameters</a:t>
            </a:r>
            <a:r>
              <a:rPr lang="en-US" sz="2200" dirty="0"/>
              <a:t>)</a:t>
            </a:r>
          </a:p>
        </p:txBody>
      </p:sp>
      <p:pic>
        <p:nvPicPr>
          <p:cNvPr id="9" name="Picture 8" descr="Graphical user interface, chart, line chart, histogram&#10;&#10;Description automatically generated">
            <a:extLst>
              <a:ext uri="{FF2B5EF4-FFF2-40B4-BE49-F238E27FC236}">
                <a16:creationId xmlns:a16="http://schemas.microsoft.com/office/drawing/2014/main" id="{74024F85-1937-F8E5-75F1-689D6CC4EE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7"/>
          <a:stretch/>
        </p:blipFill>
        <p:spPr>
          <a:xfrm>
            <a:off x="6550200" y="2460763"/>
            <a:ext cx="2026670" cy="1344753"/>
          </a:xfrm>
          <a:prstGeom prst="rect">
            <a:avLst/>
          </a:prstGeom>
        </p:spPr>
      </p:pic>
      <p:pic>
        <p:nvPicPr>
          <p:cNvPr id="13" name="Picture 12" descr="Graphical user interface, chart, line chart, histogram&#10;&#10;Description automatically generated">
            <a:extLst>
              <a:ext uri="{FF2B5EF4-FFF2-40B4-BE49-F238E27FC236}">
                <a16:creationId xmlns:a16="http://schemas.microsoft.com/office/drawing/2014/main" id="{2C1D735E-54A2-7FE5-08FC-DF083CD88B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/>
          <a:stretch/>
        </p:blipFill>
        <p:spPr>
          <a:xfrm>
            <a:off x="6454405" y="3802571"/>
            <a:ext cx="2081789" cy="13507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826556-FA05-260B-34F9-942D5C058735}"/>
              </a:ext>
            </a:extLst>
          </p:cNvPr>
          <p:cNvSpPr/>
          <p:nvPr/>
        </p:nvSpPr>
        <p:spPr>
          <a:xfrm>
            <a:off x="958284" y="5529943"/>
            <a:ext cx="1556315" cy="3043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64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5909D-9B63-B91E-9B47-6197C3BFE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1EEDF-DEA5-5BC2-D76B-4445F0765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062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Lead and Xenon collisions and the </a:t>
            </a:r>
            <a:r>
              <a:rPr lang="en-US" sz="2800" dirty="0">
                <a:solidFill>
                  <a:srgbClr val="C00000"/>
                </a:solidFill>
                <a:latin typeface="Symbol" panose="05050102010706020507" pitchFamily="18" charset="2"/>
              </a:rPr>
              <a:t>r</a:t>
            </a:r>
            <a:r>
              <a:rPr lang="en-US" sz="2800" baseline="-25000" dirty="0">
                <a:solidFill>
                  <a:srgbClr val="C00000"/>
                </a:solidFill>
              </a:rPr>
              <a:t>2</a:t>
            </a:r>
            <a:r>
              <a:rPr lang="en-US" sz="2800" dirty="0">
                <a:solidFill>
                  <a:srgbClr val="C00000"/>
                </a:solidFill>
              </a:rPr>
              <a:t> observable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6FB04-11CB-D4B0-BF5D-C8E7B1F21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945" y="2084755"/>
            <a:ext cx="6248400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Run model at 750 semi-random points in parameter space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Relatively nice spread of model around ATLAS data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Relatively good statistics (oversampling </a:t>
            </a:r>
            <a:r>
              <a:rPr lang="en-US" dirty="0" err="1"/>
              <a:t>ultracentral</a:t>
            </a:r>
            <a:r>
              <a:rPr lang="en-US" dirty="0"/>
              <a:t>)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Xenon a bit wider if looking carefully (0-1%)</a:t>
            </a:r>
          </a:p>
        </p:txBody>
      </p:sp>
      <p:pic>
        <p:nvPicPr>
          <p:cNvPr id="10" name="Picture 9" descr="A close-up of a graph&#10;&#10;AI-generated content may be incorrect.">
            <a:extLst>
              <a:ext uri="{FF2B5EF4-FFF2-40B4-BE49-F238E27FC236}">
                <a16:creationId xmlns:a16="http://schemas.microsoft.com/office/drawing/2014/main" id="{08A65CEF-B24C-6B13-41D2-6CDAE61F9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623" y="304800"/>
            <a:ext cx="3296025" cy="59436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7BF23B-F390-78AA-2819-DFCA1BD45FFD}"/>
              </a:ext>
            </a:extLst>
          </p:cNvPr>
          <p:cNvCxnSpPr>
            <a:cxnSpLocks/>
          </p:cNvCxnSpPr>
          <p:nvPr/>
        </p:nvCxnSpPr>
        <p:spPr>
          <a:xfrm>
            <a:off x="6096000" y="3581400"/>
            <a:ext cx="2819400" cy="1981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875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9F80A-B869-2451-E925-E0688A17A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B8538-F1D0-06D0-B4FE-C2816E5D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062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Xenon/Lead ratio, all observables, all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2C211-5BB3-98F6-C2EF-574041548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570" y="1752600"/>
            <a:ext cx="6248400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Ratio: mostly sensitive to nuclear structure parameters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Central </a:t>
            </a:r>
            <a:r>
              <a:rPr lang="en-US" dirty="0">
                <a:latin typeface="Symbol" panose="05050102010706020507" pitchFamily="18" charset="2"/>
              </a:rPr>
              <a:t>r</a:t>
            </a:r>
            <a:r>
              <a:rPr lang="en-US" baseline="-25000" dirty="0"/>
              <a:t>2</a:t>
            </a:r>
            <a:r>
              <a:rPr lang="en-US" dirty="0"/>
              <a:t> observable uniquely sensitive to </a:t>
            </a:r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 parameter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Xenon a bit wider if looking carefully (0-1%)</a:t>
            </a:r>
          </a:p>
        </p:txBody>
      </p:sp>
      <p:pic>
        <p:nvPicPr>
          <p:cNvPr id="5" name="Picture 4" descr="A colorful squares with black lines&#10;&#10;AI-generated content may be incorrect.">
            <a:extLst>
              <a:ext uri="{FF2B5EF4-FFF2-40B4-BE49-F238E27FC236}">
                <a16:creationId xmlns:a16="http://schemas.microsoft.com/office/drawing/2014/main" id="{EB8A2BFD-66A0-1FB5-B6C5-3587E2FD15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590800"/>
            <a:ext cx="10970178" cy="35960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772935-92EB-3134-93D7-F0EFDF51B1A9}"/>
              </a:ext>
            </a:extLst>
          </p:cNvPr>
          <p:cNvSpPr/>
          <p:nvPr/>
        </p:nvSpPr>
        <p:spPr>
          <a:xfrm>
            <a:off x="3048000" y="5867400"/>
            <a:ext cx="762000" cy="2286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852317-531A-8681-508A-D2E19F30FD57}"/>
              </a:ext>
            </a:extLst>
          </p:cNvPr>
          <p:cNvCxnSpPr>
            <a:endCxn id="6" idx="0"/>
          </p:cNvCxnSpPr>
          <p:nvPr/>
        </p:nvCxnSpPr>
        <p:spPr>
          <a:xfrm flipH="1">
            <a:off x="3429000" y="2520255"/>
            <a:ext cx="76200" cy="3347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D70B1E3-3E26-3C16-543B-CB2F6B65AC1B}"/>
              </a:ext>
            </a:extLst>
          </p:cNvPr>
          <p:cNvSpPr txBox="1"/>
          <p:nvPr/>
        </p:nvSpPr>
        <p:spPr>
          <a:xfrm>
            <a:off x="9122328" y="133172"/>
            <a:ext cx="2971800" cy="3693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See talk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en-GB" dirty="0"/>
              <a:t>Wenbin Zhao</a:t>
            </a:r>
          </a:p>
        </p:txBody>
      </p:sp>
    </p:spTree>
    <p:extLst>
      <p:ext uri="{BB962C8B-B14F-4D97-AF65-F5344CB8AC3E}">
        <p14:creationId xmlns:p14="http://schemas.microsoft.com/office/powerpoint/2010/main" val="187510586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7478</TotalTime>
  <Words>1753</Words>
  <Application>Microsoft Office PowerPoint</Application>
  <PresentationFormat>Widescreen</PresentationFormat>
  <Paragraphs>230</Paragraphs>
  <Slides>25</Slides>
  <Notes>23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Calibri Light</vt:lpstr>
      <vt:lpstr>Symbol</vt:lpstr>
      <vt:lpstr>Tw Cen MT</vt:lpstr>
      <vt:lpstr>Wingdings</vt:lpstr>
      <vt:lpstr>Retrospect</vt:lpstr>
      <vt:lpstr>Correlations and collectivity from  small to large systems</vt:lpstr>
      <vt:lpstr>PowerPoint Presentation</vt:lpstr>
      <vt:lpstr>Quark-gluon plasma</vt:lpstr>
      <vt:lpstr>PowerPoint Presentation</vt:lpstr>
      <vt:lpstr>PowerPoint Presentation</vt:lpstr>
      <vt:lpstr>Outline</vt:lpstr>
      <vt:lpstr>Standard model of heavy ion collisions</vt:lpstr>
      <vt:lpstr>Lead and Xenon collisions and the r2 observable</vt:lpstr>
      <vt:lpstr>Xenon/Lead ratio, all observables, all parameters</vt:lpstr>
      <vt:lpstr>Posterior distribution</vt:lpstr>
      <vt:lpstr>Centrality selection: details matter?</vt:lpstr>
      <vt:lpstr>Centrality selection: details matter?</vt:lpstr>
      <vt:lpstr>More details (ask me later if interested)</vt:lpstr>
      <vt:lpstr>16Oxygen and 20Neon nuclear structure</vt:lpstr>
      <vt:lpstr>PowerPoint Presentation</vt:lpstr>
      <vt:lpstr>Anisotropic flow in light ions and nuclear structure</vt:lpstr>
      <vt:lpstr>Light ions at lower energies: SMOG2 and RHIC</vt:lpstr>
      <vt:lpstr>Light ions at lower energies: SMOG2 and RHIC</vt:lpstr>
      <vt:lpstr>Discussion</vt:lpstr>
      <vt:lpstr>Back-up</vt:lpstr>
      <vt:lpstr>Ultracentral mean transverse momentum</vt:lpstr>
      <vt:lpstr>Full posterior</vt:lpstr>
      <vt:lpstr>All observables fitted (except SC(2,4))</vt:lpstr>
      <vt:lpstr>Performing a global analysis</vt:lpstr>
      <vt:lpstr>The shape of nuclei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Uncovering the inner workings of the QGP</dc:title>
  <dc:creator>Wilke van der Schee</dc:creator>
  <cp:lastModifiedBy>Wilke van der Schee</cp:lastModifiedBy>
  <cp:revision>666</cp:revision>
  <cp:lastPrinted>2020-01-13T13:28:42Z</cp:lastPrinted>
  <dcterms:created xsi:type="dcterms:W3CDTF">2020-01-05T16:58:15Z</dcterms:created>
  <dcterms:modified xsi:type="dcterms:W3CDTF">2025-03-16T19:24:13Z</dcterms:modified>
</cp:coreProperties>
</file>