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4346" r:id="rId1"/>
  </p:sldMasterIdLst>
  <p:notesMasterIdLst>
    <p:notesMasterId r:id="rId48"/>
  </p:notesMasterIdLst>
  <p:handoutMasterIdLst>
    <p:handoutMasterId r:id="rId49"/>
  </p:handoutMasterIdLst>
  <p:sldIdLst>
    <p:sldId id="942" r:id="rId2"/>
    <p:sldId id="1095" r:id="rId3"/>
    <p:sldId id="1117" r:id="rId4"/>
    <p:sldId id="1098" r:id="rId5"/>
    <p:sldId id="1107" r:id="rId6"/>
    <p:sldId id="1106" r:id="rId7"/>
    <p:sldId id="1099" r:id="rId8"/>
    <p:sldId id="1076" r:id="rId9"/>
    <p:sldId id="1120" r:id="rId10"/>
    <p:sldId id="1118" r:id="rId11"/>
    <p:sldId id="1119" r:id="rId12"/>
    <p:sldId id="680" r:id="rId13"/>
    <p:sldId id="1122" r:id="rId14"/>
    <p:sldId id="1124" r:id="rId15"/>
    <p:sldId id="945" r:id="rId16"/>
    <p:sldId id="894" r:id="rId17"/>
    <p:sldId id="267" r:id="rId18"/>
    <p:sldId id="933" r:id="rId19"/>
    <p:sldId id="1110" r:id="rId20"/>
    <p:sldId id="1125" r:id="rId21"/>
    <p:sldId id="1113" r:id="rId22"/>
    <p:sldId id="1111" r:id="rId23"/>
    <p:sldId id="1064" r:id="rId24"/>
    <p:sldId id="269" r:id="rId25"/>
    <p:sldId id="1123" r:id="rId26"/>
    <p:sldId id="282" r:id="rId27"/>
    <p:sldId id="1100" r:id="rId28"/>
    <p:sldId id="1127" r:id="rId29"/>
    <p:sldId id="1115" r:id="rId30"/>
    <p:sldId id="260" r:id="rId31"/>
    <p:sldId id="287" r:id="rId32"/>
    <p:sldId id="288" r:id="rId33"/>
    <p:sldId id="289" r:id="rId34"/>
    <p:sldId id="1126" r:id="rId35"/>
    <p:sldId id="1128" r:id="rId36"/>
    <p:sldId id="296" r:id="rId37"/>
    <p:sldId id="1093" r:id="rId38"/>
    <p:sldId id="281" r:id="rId39"/>
    <p:sldId id="274" r:id="rId40"/>
    <p:sldId id="1103" r:id="rId41"/>
    <p:sldId id="1114" r:id="rId42"/>
    <p:sldId id="1081" r:id="rId43"/>
    <p:sldId id="1054" r:id="rId44"/>
    <p:sldId id="1104" r:id="rId45"/>
    <p:sldId id="290" r:id="rId46"/>
    <p:sldId id="1105"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3F3FF"/>
    <a:srgbClr val="FF85FF"/>
    <a:srgbClr val="142AD7"/>
    <a:srgbClr val="AEF769"/>
    <a:srgbClr val="E700B5"/>
    <a:srgbClr val="FFB24A"/>
    <a:srgbClr val="FF0000"/>
    <a:srgbClr val="83FFC1"/>
    <a:srgbClr val="93D715"/>
    <a:srgbClr val="8400C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60"/>
    <p:restoredTop sz="95948" autoAdjust="0"/>
  </p:normalViewPr>
  <p:slideViewPr>
    <p:cSldViewPr>
      <p:cViewPr>
        <p:scale>
          <a:sx n="93" d="100"/>
          <a:sy n="93" d="100"/>
        </p:scale>
        <p:origin x="-184" y="81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3.svg"/></Relationships>
</file>

<file path=ppt/diagrams/_rels/data2.xml.rels><?xml version="1.0" encoding="UTF-8" standalone="yes"?>
<Relationships xmlns="http://schemas.openxmlformats.org/package/2006/relationships"><Relationship Id="rId1"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A62A83-4091-49D3-AEAC-9D218B727B59}"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AAF93DE8-87F8-410E-8DAA-9303F39BA295}">
      <dgm:prSet custT="1"/>
      <dgm:spPr/>
      <dgm:t>
        <a:bodyPr/>
        <a:lstStyle/>
        <a:p>
          <a:pPr>
            <a:lnSpc>
              <a:spcPct val="100000"/>
            </a:lnSpc>
          </a:pPr>
          <a:r>
            <a:rPr lang="en-US" sz="2000" dirty="0"/>
            <a:t>Industrial Machine Learning  (ML) tools are used/adapted  to aid computation in Nuclear/Particle Physics</a:t>
          </a:r>
        </a:p>
      </dgm:t>
    </dgm:pt>
    <dgm:pt modelId="{EAB2D123-E4C4-4757-A4E1-7A39680E838E}" type="parTrans" cxnId="{08303DFD-E96E-4BCA-8FCD-B7D37958C4EF}">
      <dgm:prSet/>
      <dgm:spPr/>
      <dgm:t>
        <a:bodyPr/>
        <a:lstStyle/>
        <a:p>
          <a:endParaRPr lang="en-US" sz="1800"/>
        </a:p>
      </dgm:t>
    </dgm:pt>
    <dgm:pt modelId="{6DE76C6C-7011-45D4-B3A9-0DE5028500B9}" type="sibTrans" cxnId="{08303DFD-E96E-4BCA-8FCD-B7D37958C4EF}">
      <dgm:prSet/>
      <dgm:spPr/>
      <dgm:t>
        <a:bodyPr/>
        <a:lstStyle/>
        <a:p>
          <a:pPr>
            <a:lnSpc>
              <a:spcPct val="100000"/>
            </a:lnSpc>
          </a:pPr>
          <a:endParaRPr lang="en-US" sz="1800"/>
        </a:p>
      </dgm:t>
    </dgm:pt>
    <dgm:pt modelId="{3C9A7273-C1CD-4CC0-9062-5575FBBD6ADE}">
      <dgm:prSet custT="1"/>
      <dgm:spPr/>
      <dgm:t>
        <a:bodyPr/>
        <a:lstStyle/>
        <a:p>
          <a:pPr>
            <a:lnSpc>
              <a:spcPct val="100000"/>
            </a:lnSpc>
          </a:pPr>
          <a:r>
            <a:rPr lang="en-US" sz="1800" dirty="0"/>
            <a:t>Ensemble learning methods such as Boosted Decision Trees (BDT) invented for image recognition/object detection used in self-driving cars are used to identify b-hadrons</a:t>
          </a:r>
        </a:p>
      </dgm:t>
    </dgm:pt>
    <dgm:pt modelId="{1A06728F-EA48-4625-B91F-EF2744DDD4B3}" type="parTrans" cxnId="{701A21D1-85CF-42C0-AA00-9D308B2388AB}">
      <dgm:prSet/>
      <dgm:spPr/>
      <dgm:t>
        <a:bodyPr/>
        <a:lstStyle/>
        <a:p>
          <a:endParaRPr lang="en-US" sz="1800"/>
        </a:p>
      </dgm:t>
    </dgm:pt>
    <dgm:pt modelId="{2AE60CF4-F397-4406-A72D-0AC13D23A394}" type="sibTrans" cxnId="{701A21D1-85CF-42C0-AA00-9D308B2388AB}">
      <dgm:prSet/>
      <dgm:spPr/>
      <dgm:t>
        <a:bodyPr/>
        <a:lstStyle/>
        <a:p>
          <a:endParaRPr lang="en-US" sz="1800"/>
        </a:p>
      </dgm:t>
    </dgm:pt>
    <dgm:pt modelId="{BF5CC1DE-70AE-41B1-A4D3-53F54E55224F}" type="pres">
      <dgm:prSet presAssocID="{DFA62A83-4091-49D3-AEAC-9D218B727B59}" presName="root" presStyleCnt="0">
        <dgm:presLayoutVars>
          <dgm:dir/>
          <dgm:resizeHandles val="exact"/>
        </dgm:presLayoutVars>
      </dgm:prSet>
      <dgm:spPr/>
    </dgm:pt>
    <dgm:pt modelId="{71FD1EC4-A4C0-4B40-90FD-B349E3F98B14}" type="pres">
      <dgm:prSet presAssocID="{DFA62A83-4091-49D3-AEAC-9D218B727B59}" presName="container" presStyleCnt="0">
        <dgm:presLayoutVars>
          <dgm:dir/>
          <dgm:resizeHandles val="exact"/>
        </dgm:presLayoutVars>
      </dgm:prSet>
      <dgm:spPr/>
    </dgm:pt>
    <dgm:pt modelId="{3D1B83B8-35CA-4676-935B-54D2B2E456E0}" type="pres">
      <dgm:prSet presAssocID="{AAF93DE8-87F8-410E-8DAA-9303F39BA295}" presName="compNode" presStyleCnt="0"/>
      <dgm:spPr/>
    </dgm:pt>
    <dgm:pt modelId="{46CDAB73-1224-45F8-919E-C0E051A407EC}" type="pres">
      <dgm:prSet presAssocID="{AAF93DE8-87F8-410E-8DAA-9303F39BA295}" presName="iconBgRect" presStyleLbl="bgShp" presStyleIdx="0" presStyleCnt="2"/>
      <dgm:spPr/>
    </dgm:pt>
    <dgm:pt modelId="{04A0D29B-E5AF-4962-905B-1C446F7448DF}" type="pres">
      <dgm:prSet presAssocID="{AAF93DE8-87F8-410E-8DAA-9303F39BA29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Atom"/>
        </a:ext>
      </dgm:extLst>
    </dgm:pt>
    <dgm:pt modelId="{1658BBA6-EF09-4316-87E7-73702E0FC737}" type="pres">
      <dgm:prSet presAssocID="{AAF93DE8-87F8-410E-8DAA-9303F39BA295}" presName="spaceRect" presStyleCnt="0"/>
      <dgm:spPr/>
    </dgm:pt>
    <dgm:pt modelId="{611DF319-9688-4644-A462-ABEABF2B18F9}" type="pres">
      <dgm:prSet presAssocID="{AAF93DE8-87F8-410E-8DAA-9303F39BA295}" presName="textRect" presStyleLbl="revTx" presStyleIdx="0" presStyleCnt="2" custScaleX="126410" custLinFactNeighborX="5585" custLinFactNeighborY="-3717">
        <dgm:presLayoutVars>
          <dgm:chMax val="1"/>
          <dgm:chPref val="1"/>
        </dgm:presLayoutVars>
      </dgm:prSet>
      <dgm:spPr/>
    </dgm:pt>
    <dgm:pt modelId="{E8FA1658-9E26-4B2D-A231-88E4A80DD407}" type="pres">
      <dgm:prSet presAssocID="{6DE76C6C-7011-45D4-B3A9-0DE5028500B9}" presName="sibTrans" presStyleLbl="sibTrans2D1" presStyleIdx="0" presStyleCnt="0"/>
      <dgm:spPr/>
    </dgm:pt>
    <dgm:pt modelId="{25F58C21-2431-4139-BABC-1CB9C8DCA896}" type="pres">
      <dgm:prSet presAssocID="{3C9A7273-C1CD-4CC0-9062-5575FBBD6ADE}" presName="compNode" presStyleCnt="0"/>
      <dgm:spPr/>
    </dgm:pt>
    <dgm:pt modelId="{86C186C4-8BDE-4825-99B5-A5A185B7BB71}" type="pres">
      <dgm:prSet presAssocID="{3C9A7273-C1CD-4CC0-9062-5575FBBD6ADE}" presName="iconBgRect" presStyleLbl="bgShp" presStyleIdx="1" presStyleCnt="2"/>
      <dgm:spPr/>
    </dgm:pt>
    <dgm:pt modelId="{A9E7648E-8796-4D7E-BE43-1B54315BC1B2}" type="pres">
      <dgm:prSet presAssocID="{3C9A7273-C1CD-4CC0-9062-5575FBBD6AD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arget Audience"/>
        </a:ext>
      </dgm:extLst>
    </dgm:pt>
    <dgm:pt modelId="{9F330BE9-7573-4026-B38C-9CB448CFAF00}" type="pres">
      <dgm:prSet presAssocID="{3C9A7273-C1CD-4CC0-9062-5575FBBD6ADE}" presName="spaceRect" presStyleCnt="0"/>
      <dgm:spPr/>
    </dgm:pt>
    <dgm:pt modelId="{E85BABAB-B22E-47BB-B99E-7DBADFB032FE}" type="pres">
      <dgm:prSet presAssocID="{3C9A7273-C1CD-4CC0-9062-5575FBBD6ADE}" presName="textRect" presStyleLbl="revTx" presStyleIdx="1" presStyleCnt="2">
        <dgm:presLayoutVars>
          <dgm:chMax val="1"/>
          <dgm:chPref val="1"/>
        </dgm:presLayoutVars>
      </dgm:prSet>
      <dgm:spPr/>
    </dgm:pt>
  </dgm:ptLst>
  <dgm:cxnLst>
    <dgm:cxn modelId="{E722D834-FE62-5349-BC99-A2E6D41E63D3}" type="presOf" srcId="{3C9A7273-C1CD-4CC0-9062-5575FBBD6ADE}" destId="{E85BABAB-B22E-47BB-B99E-7DBADFB032FE}" srcOrd="0" destOrd="0" presId="urn:microsoft.com/office/officeart/2018/2/layout/IconCircleList"/>
    <dgm:cxn modelId="{19AE5A3F-B654-DD4B-AC40-425082B0D946}" type="presOf" srcId="{6DE76C6C-7011-45D4-B3A9-0DE5028500B9}" destId="{E8FA1658-9E26-4B2D-A231-88E4A80DD407}" srcOrd="0" destOrd="0" presId="urn:microsoft.com/office/officeart/2018/2/layout/IconCircleList"/>
    <dgm:cxn modelId="{C7EB9579-BCFA-2A49-B4E3-996742BFC13E}" type="presOf" srcId="{AAF93DE8-87F8-410E-8DAA-9303F39BA295}" destId="{611DF319-9688-4644-A462-ABEABF2B18F9}" srcOrd="0" destOrd="0" presId="urn:microsoft.com/office/officeart/2018/2/layout/IconCircleList"/>
    <dgm:cxn modelId="{701A21D1-85CF-42C0-AA00-9D308B2388AB}" srcId="{DFA62A83-4091-49D3-AEAC-9D218B727B59}" destId="{3C9A7273-C1CD-4CC0-9062-5575FBBD6ADE}" srcOrd="1" destOrd="0" parTransId="{1A06728F-EA48-4625-B91F-EF2744DDD4B3}" sibTransId="{2AE60CF4-F397-4406-A72D-0AC13D23A394}"/>
    <dgm:cxn modelId="{75562DD6-528A-D242-A513-C04A6C9A00A4}" type="presOf" srcId="{DFA62A83-4091-49D3-AEAC-9D218B727B59}" destId="{BF5CC1DE-70AE-41B1-A4D3-53F54E55224F}" srcOrd="0" destOrd="0" presId="urn:microsoft.com/office/officeart/2018/2/layout/IconCircleList"/>
    <dgm:cxn modelId="{08303DFD-E96E-4BCA-8FCD-B7D37958C4EF}" srcId="{DFA62A83-4091-49D3-AEAC-9D218B727B59}" destId="{AAF93DE8-87F8-410E-8DAA-9303F39BA295}" srcOrd="0" destOrd="0" parTransId="{EAB2D123-E4C4-4757-A4E1-7A39680E838E}" sibTransId="{6DE76C6C-7011-45D4-B3A9-0DE5028500B9}"/>
    <dgm:cxn modelId="{F10BD879-7540-174B-86F2-256CF84992FC}" type="presParOf" srcId="{BF5CC1DE-70AE-41B1-A4D3-53F54E55224F}" destId="{71FD1EC4-A4C0-4B40-90FD-B349E3F98B14}" srcOrd="0" destOrd="0" presId="urn:microsoft.com/office/officeart/2018/2/layout/IconCircleList"/>
    <dgm:cxn modelId="{2A3DA5A2-89EC-4341-9899-5D3EBD3580BF}" type="presParOf" srcId="{71FD1EC4-A4C0-4B40-90FD-B349E3F98B14}" destId="{3D1B83B8-35CA-4676-935B-54D2B2E456E0}" srcOrd="0" destOrd="0" presId="urn:microsoft.com/office/officeart/2018/2/layout/IconCircleList"/>
    <dgm:cxn modelId="{29DAAEB1-390B-BB41-93CB-A0229608B0B5}" type="presParOf" srcId="{3D1B83B8-35CA-4676-935B-54D2B2E456E0}" destId="{46CDAB73-1224-45F8-919E-C0E051A407EC}" srcOrd="0" destOrd="0" presId="urn:microsoft.com/office/officeart/2018/2/layout/IconCircleList"/>
    <dgm:cxn modelId="{5E6E819C-B23E-B245-A468-1E31DCC42055}" type="presParOf" srcId="{3D1B83B8-35CA-4676-935B-54D2B2E456E0}" destId="{04A0D29B-E5AF-4962-905B-1C446F7448DF}" srcOrd="1" destOrd="0" presId="urn:microsoft.com/office/officeart/2018/2/layout/IconCircleList"/>
    <dgm:cxn modelId="{14A41593-2085-8F4E-9839-AE7A95B7C6D9}" type="presParOf" srcId="{3D1B83B8-35CA-4676-935B-54D2B2E456E0}" destId="{1658BBA6-EF09-4316-87E7-73702E0FC737}" srcOrd="2" destOrd="0" presId="urn:microsoft.com/office/officeart/2018/2/layout/IconCircleList"/>
    <dgm:cxn modelId="{894F0CD3-34DE-5D44-8C7E-91BC9E373F2D}" type="presParOf" srcId="{3D1B83B8-35CA-4676-935B-54D2B2E456E0}" destId="{611DF319-9688-4644-A462-ABEABF2B18F9}" srcOrd="3" destOrd="0" presId="urn:microsoft.com/office/officeart/2018/2/layout/IconCircleList"/>
    <dgm:cxn modelId="{2DBD6B6B-5BE8-474B-BED7-607E888AE579}" type="presParOf" srcId="{71FD1EC4-A4C0-4B40-90FD-B349E3F98B14}" destId="{E8FA1658-9E26-4B2D-A231-88E4A80DD407}" srcOrd="1" destOrd="0" presId="urn:microsoft.com/office/officeart/2018/2/layout/IconCircleList"/>
    <dgm:cxn modelId="{98D55CFE-942D-BE4C-A06A-484C19A98148}" type="presParOf" srcId="{71FD1EC4-A4C0-4B40-90FD-B349E3F98B14}" destId="{25F58C21-2431-4139-BABC-1CB9C8DCA896}" srcOrd="2" destOrd="0" presId="urn:microsoft.com/office/officeart/2018/2/layout/IconCircleList"/>
    <dgm:cxn modelId="{CB11872D-9A77-0B42-B86C-52A7E96EA793}" type="presParOf" srcId="{25F58C21-2431-4139-BABC-1CB9C8DCA896}" destId="{86C186C4-8BDE-4825-99B5-A5A185B7BB71}" srcOrd="0" destOrd="0" presId="urn:microsoft.com/office/officeart/2018/2/layout/IconCircleList"/>
    <dgm:cxn modelId="{5CF982A9-5791-3144-BA9B-3A94173D856B}" type="presParOf" srcId="{25F58C21-2431-4139-BABC-1CB9C8DCA896}" destId="{A9E7648E-8796-4D7E-BE43-1B54315BC1B2}" srcOrd="1" destOrd="0" presId="urn:microsoft.com/office/officeart/2018/2/layout/IconCircleList"/>
    <dgm:cxn modelId="{0C6B5819-9A80-B946-A33F-50CD894740C6}" type="presParOf" srcId="{25F58C21-2431-4139-BABC-1CB9C8DCA896}" destId="{9F330BE9-7573-4026-B38C-9CB448CFAF00}" srcOrd="2" destOrd="0" presId="urn:microsoft.com/office/officeart/2018/2/layout/IconCircleList"/>
    <dgm:cxn modelId="{624309D2-A586-BC4C-B84B-D335B9AC38C9}" type="presParOf" srcId="{25F58C21-2431-4139-BABC-1CB9C8DCA896}" destId="{E85BABAB-B22E-47BB-B99E-7DBADFB032FE}" srcOrd="3" destOrd="0" presId="urn:microsoft.com/office/officeart/2018/2/layout/IconCircle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0325F2-B3C3-7F42-92C1-E549227FC009}" type="doc">
      <dgm:prSet loTypeId="urn:microsoft.com/office/officeart/2005/8/layout/cycle5" loCatId="" qsTypeId="urn:microsoft.com/office/officeart/2005/8/quickstyle/simple1" qsCatId="simple" csTypeId="urn:microsoft.com/office/officeart/2005/8/colors/accent1_2" csCatId="accent1" phldr="1"/>
      <dgm:spPr/>
      <dgm:t>
        <a:bodyPr/>
        <a:lstStyle/>
        <a:p>
          <a:endParaRPr lang="en-US"/>
        </a:p>
      </dgm:t>
    </dgm:pt>
    <dgm:pt modelId="{1874E074-D33F-D84C-8C2F-A07E66E53550}">
      <dgm:prSet phldrT="[Text]"/>
      <dgm:spPr/>
      <dgm:t>
        <a:bodyPr/>
        <a:lstStyle/>
        <a:p>
          <a:r>
            <a:rPr lang="en-US" dirty="0"/>
            <a:t>Experimental data</a:t>
          </a:r>
        </a:p>
      </dgm:t>
    </dgm:pt>
    <dgm:pt modelId="{23042EAB-0538-A445-B489-0AB08B808092}" type="parTrans" cxnId="{30724101-B5E0-DD4A-BDB2-A3B56806DE27}">
      <dgm:prSet/>
      <dgm:spPr/>
      <dgm:t>
        <a:bodyPr/>
        <a:lstStyle/>
        <a:p>
          <a:endParaRPr lang="en-US"/>
        </a:p>
      </dgm:t>
    </dgm:pt>
    <dgm:pt modelId="{0290B51E-2DDF-0047-82DA-9304C4B88746}" type="sibTrans" cxnId="{30724101-B5E0-DD4A-BDB2-A3B56806DE27}">
      <dgm:prSet/>
      <dgm:spPr>
        <a:ln w="28575">
          <a:solidFill>
            <a:srgbClr val="FFFF00"/>
          </a:solidFill>
        </a:ln>
      </dgm:spPr>
      <dgm:t>
        <a:bodyPr/>
        <a:lstStyle/>
        <a:p>
          <a:endParaRPr lang="en-US"/>
        </a:p>
      </dgm:t>
    </dgm:pt>
    <dgm:pt modelId="{E6C7BEF0-A81D-9A49-AE0D-B86D83FC2EB6}">
      <dgm:prSet phldrT="[Text]"/>
      <dgm:spPr/>
      <dgm:t>
        <a:bodyPr/>
        <a:lstStyle/>
        <a:p>
          <a:r>
            <a:rPr lang="en-US" dirty="0"/>
            <a:t>Suggest</a:t>
          </a:r>
          <a:r>
            <a:rPr lang="en-US" baseline="0" dirty="0"/>
            <a:t> interpretation</a:t>
          </a:r>
          <a:endParaRPr lang="en-US" dirty="0"/>
        </a:p>
      </dgm:t>
    </dgm:pt>
    <dgm:pt modelId="{D1BEC24B-5ADF-A144-B34A-0F939F3F612E}" type="parTrans" cxnId="{79488D06-1A4C-1F46-8B35-491B0A81F123}">
      <dgm:prSet/>
      <dgm:spPr/>
      <dgm:t>
        <a:bodyPr/>
        <a:lstStyle/>
        <a:p>
          <a:endParaRPr lang="en-US"/>
        </a:p>
      </dgm:t>
    </dgm:pt>
    <dgm:pt modelId="{13BA4C2E-E58F-5242-AACB-7E1430905918}" type="sibTrans" cxnId="{79488D06-1A4C-1F46-8B35-491B0A81F123}">
      <dgm:prSet/>
      <dgm:spPr>
        <a:ln w="25400">
          <a:solidFill>
            <a:srgbClr val="FFFF00"/>
          </a:solidFill>
        </a:ln>
      </dgm:spPr>
      <dgm:t>
        <a:bodyPr/>
        <a:lstStyle/>
        <a:p>
          <a:endParaRPr lang="en-US"/>
        </a:p>
      </dgm:t>
    </dgm:pt>
    <dgm:pt modelId="{DA98E38C-9F57-6E44-B5B8-C74C346E433B}">
      <dgm:prSet phldrT="[Text]"/>
      <dgm:spPr/>
      <dgm:t>
        <a:bodyPr/>
        <a:lstStyle/>
        <a:p>
          <a:r>
            <a:rPr lang="en-US" dirty="0"/>
            <a:t>Prediction/Analysis</a:t>
          </a:r>
        </a:p>
      </dgm:t>
    </dgm:pt>
    <dgm:pt modelId="{C03C76BF-3499-3544-9868-286ADEC4453A}" type="parTrans" cxnId="{996D5C14-3C87-224E-A94A-0DD6CF3885F2}">
      <dgm:prSet/>
      <dgm:spPr/>
      <dgm:t>
        <a:bodyPr/>
        <a:lstStyle/>
        <a:p>
          <a:endParaRPr lang="en-US"/>
        </a:p>
      </dgm:t>
    </dgm:pt>
    <dgm:pt modelId="{89029ECD-A301-1941-817B-3A26B2665529}" type="sibTrans" cxnId="{996D5C14-3C87-224E-A94A-0DD6CF3885F2}">
      <dgm:prSet/>
      <dgm:spPr>
        <a:ln w="28575">
          <a:solidFill>
            <a:srgbClr val="FFFF00"/>
          </a:solidFill>
        </a:ln>
      </dgm:spPr>
      <dgm:t>
        <a:bodyPr/>
        <a:lstStyle/>
        <a:p>
          <a:endParaRPr lang="en-US"/>
        </a:p>
      </dgm:t>
    </dgm:pt>
    <dgm:pt modelId="{75E660DB-18A8-FB45-AF3E-144A487187EB}">
      <dgm:prSet phldrT="[Text]"/>
      <dgm:spPr/>
      <dgm:t>
        <a:bodyPr/>
        <a:lstStyle/>
        <a:p>
          <a:r>
            <a:rPr lang="en-US" dirty="0"/>
            <a:t>Test</a:t>
          </a:r>
        </a:p>
      </dgm:t>
    </dgm:pt>
    <dgm:pt modelId="{EDC1BCE0-13C8-604E-9850-49050C5C160F}" type="parTrans" cxnId="{CBABF6C9-9F44-814D-AE75-628BA73BF493}">
      <dgm:prSet/>
      <dgm:spPr/>
      <dgm:t>
        <a:bodyPr/>
        <a:lstStyle/>
        <a:p>
          <a:endParaRPr lang="en-US"/>
        </a:p>
      </dgm:t>
    </dgm:pt>
    <dgm:pt modelId="{7ED29400-2C26-384B-9837-68A5B374286E}" type="sibTrans" cxnId="{CBABF6C9-9F44-814D-AE75-628BA73BF493}">
      <dgm:prSet/>
      <dgm:spPr>
        <a:ln w="28575">
          <a:solidFill>
            <a:srgbClr val="FFFF00"/>
          </a:solidFill>
        </a:ln>
      </dgm:spPr>
      <dgm:t>
        <a:bodyPr/>
        <a:lstStyle/>
        <a:p>
          <a:endParaRPr lang="en-US"/>
        </a:p>
      </dgm:t>
    </dgm:pt>
    <dgm:pt modelId="{EA530D07-2278-3A48-9978-031CD86941D5}" type="pres">
      <dgm:prSet presAssocID="{970325F2-B3C3-7F42-92C1-E549227FC009}" presName="cycle" presStyleCnt="0">
        <dgm:presLayoutVars>
          <dgm:dir/>
          <dgm:resizeHandles val="exact"/>
        </dgm:presLayoutVars>
      </dgm:prSet>
      <dgm:spPr/>
    </dgm:pt>
    <dgm:pt modelId="{87918495-1002-0349-970E-9F9474F23B17}" type="pres">
      <dgm:prSet presAssocID="{1874E074-D33F-D84C-8C2F-A07E66E53550}" presName="node" presStyleLbl="node1" presStyleIdx="0" presStyleCnt="4" custRadScaleRad="100142" custRadScaleInc="10170">
        <dgm:presLayoutVars>
          <dgm:bulletEnabled val="1"/>
        </dgm:presLayoutVars>
      </dgm:prSet>
      <dgm:spPr/>
    </dgm:pt>
    <dgm:pt modelId="{611B61F5-2476-A147-8345-85C6252EC829}" type="pres">
      <dgm:prSet presAssocID="{1874E074-D33F-D84C-8C2F-A07E66E53550}" presName="spNode" presStyleCnt="0"/>
      <dgm:spPr/>
    </dgm:pt>
    <dgm:pt modelId="{7D5125E5-5406-554F-BE47-A579642D85BC}" type="pres">
      <dgm:prSet presAssocID="{0290B51E-2DDF-0047-82DA-9304C4B88746}" presName="sibTrans" presStyleLbl="sibTrans1D1" presStyleIdx="0" presStyleCnt="4"/>
      <dgm:spPr/>
    </dgm:pt>
    <dgm:pt modelId="{EF0103B9-98D0-F748-8101-8CF695D6D1C6}" type="pres">
      <dgm:prSet presAssocID="{E6C7BEF0-A81D-9A49-AE0D-B86D83FC2EB6}" presName="node" presStyleLbl="node1" presStyleIdx="1" presStyleCnt="4">
        <dgm:presLayoutVars>
          <dgm:bulletEnabled val="1"/>
        </dgm:presLayoutVars>
      </dgm:prSet>
      <dgm:spPr/>
    </dgm:pt>
    <dgm:pt modelId="{E951A8F9-3E5D-7342-A799-2CB10ABF8973}" type="pres">
      <dgm:prSet presAssocID="{E6C7BEF0-A81D-9A49-AE0D-B86D83FC2EB6}" presName="spNode" presStyleCnt="0"/>
      <dgm:spPr/>
    </dgm:pt>
    <dgm:pt modelId="{F821FF2C-59A2-C341-B16B-ABD9B6AA36DE}" type="pres">
      <dgm:prSet presAssocID="{13BA4C2E-E58F-5242-AACB-7E1430905918}" presName="sibTrans" presStyleLbl="sibTrans1D1" presStyleIdx="1" presStyleCnt="4"/>
      <dgm:spPr/>
    </dgm:pt>
    <dgm:pt modelId="{8D0A5212-F6F5-964B-9075-1F441CE62E0C}" type="pres">
      <dgm:prSet presAssocID="{DA98E38C-9F57-6E44-B5B8-C74C346E433B}" presName="node" presStyleLbl="node1" presStyleIdx="2" presStyleCnt="4">
        <dgm:presLayoutVars>
          <dgm:bulletEnabled val="1"/>
        </dgm:presLayoutVars>
      </dgm:prSet>
      <dgm:spPr/>
    </dgm:pt>
    <dgm:pt modelId="{B6BE7E0E-26C7-314E-AC8D-8571B1697B9A}" type="pres">
      <dgm:prSet presAssocID="{DA98E38C-9F57-6E44-B5B8-C74C346E433B}" presName="spNode" presStyleCnt="0"/>
      <dgm:spPr/>
    </dgm:pt>
    <dgm:pt modelId="{B99DB180-9B40-5342-A349-E39E7A5BB0AA}" type="pres">
      <dgm:prSet presAssocID="{89029ECD-A301-1941-817B-3A26B2665529}" presName="sibTrans" presStyleLbl="sibTrans1D1" presStyleIdx="2" presStyleCnt="4"/>
      <dgm:spPr/>
    </dgm:pt>
    <dgm:pt modelId="{5B657BF9-B1CE-DD40-860A-A4F0542FB980}" type="pres">
      <dgm:prSet presAssocID="{75E660DB-18A8-FB45-AF3E-144A487187EB}" presName="node" presStyleLbl="node1" presStyleIdx="3" presStyleCnt="4">
        <dgm:presLayoutVars>
          <dgm:bulletEnabled val="1"/>
        </dgm:presLayoutVars>
      </dgm:prSet>
      <dgm:spPr/>
    </dgm:pt>
    <dgm:pt modelId="{63D6E5C0-B784-1E4F-8EF9-3E6667DBFDFE}" type="pres">
      <dgm:prSet presAssocID="{75E660DB-18A8-FB45-AF3E-144A487187EB}" presName="spNode" presStyleCnt="0"/>
      <dgm:spPr/>
    </dgm:pt>
    <dgm:pt modelId="{7A3BACE2-1D67-1146-8AAD-AF39BF36760E}" type="pres">
      <dgm:prSet presAssocID="{7ED29400-2C26-384B-9837-68A5B374286E}" presName="sibTrans" presStyleLbl="sibTrans1D1" presStyleIdx="3" presStyleCnt="4"/>
      <dgm:spPr/>
    </dgm:pt>
  </dgm:ptLst>
  <dgm:cxnLst>
    <dgm:cxn modelId="{30724101-B5E0-DD4A-BDB2-A3B56806DE27}" srcId="{970325F2-B3C3-7F42-92C1-E549227FC009}" destId="{1874E074-D33F-D84C-8C2F-A07E66E53550}" srcOrd="0" destOrd="0" parTransId="{23042EAB-0538-A445-B489-0AB08B808092}" sibTransId="{0290B51E-2DDF-0047-82DA-9304C4B88746}"/>
    <dgm:cxn modelId="{79488D06-1A4C-1F46-8B35-491B0A81F123}" srcId="{970325F2-B3C3-7F42-92C1-E549227FC009}" destId="{E6C7BEF0-A81D-9A49-AE0D-B86D83FC2EB6}" srcOrd="1" destOrd="0" parTransId="{D1BEC24B-5ADF-A144-B34A-0F939F3F612E}" sibTransId="{13BA4C2E-E58F-5242-AACB-7E1430905918}"/>
    <dgm:cxn modelId="{996D5C14-3C87-224E-A94A-0DD6CF3885F2}" srcId="{970325F2-B3C3-7F42-92C1-E549227FC009}" destId="{DA98E38C-9F57-6E44-B5B8-C74C346E433B}" srcOrd="2" destOrd="0" parTransId="{C03C76BF-3499-3544-9868-286ADEC4453A}" sibTransId="{89029ECD-A301-1941-817B-3A26B2665529}"/>
    <dgm:cxn modelId="{3A2CCD14-B8D2-FB48-BE85-20BF45AF362D}" type="presOf" srcId="{75E660DB-18A8-FB45-AF3E-144A487187EB}" destId="{5B657BF9-B1CE-DD40-860A-A4F0542FB980}" srcOrd="0" destOrd="0" presId="urn:microsoft.com/office/officeart/2005/8/layout/cycle5"/>
    <dgm:cxn modelId="{FB201325-8952-B748-A413-41F7CA17D7D8}" type="presOf" srcId="{0290B51E-2DDF-0047-82DA-9304C4B88746}" destId="{7D5125E5-5406-554F-BE47-A579642D85BC}" srcOrd="0" destOrd="0" presId="urn:microsoft.com/office/officeart/2005/8/layout/cycle5"/>
    <dgm:cxn modelId="{D30C6C27-8AE8-5646-885D-A6DC24C0563E}" type="presOf" srcId="{13BA4C2E-E58F-5242-AACB-7E1430905918}" destId="{F821FF2C-59A2-C341-B16B-ABD9B6AA36DE}" srcOrd="0" destOrd="0" presId="urn:microsoft.com/office/officeart/2005/8/layout/cycle5"/>
    <dgm:cxn modelId="{DF157A56-82C1-C24A-9593-FE21815E55AF}" type="presOf" srcId="{1874E074-D33F-D84C-8C2F-A07E66E53550}" destId="{87918495-1002-0349-970E-9F9474F23B17}" srcOrd="0" destOrd="0" presId="urn:microsoft.com/office/officeart/2005/8/layout/cycle5"/>
    <dgm:cxn modelId="{7B46FA66-DAEC-6B4C-9062-AB1826343E5B}" type="presOf" srcId="{DA98E38C-9F57-6E44-B5B8-C74C346E433B}" destId="{8D0A5212-F6F5-964B-9075-1F441CE62E0C}" srcOrd="0" destOrd="0" presId="urn:microsoft.com/office/officeart/2005/8/layout/cycle5"/>
    <dgm:cxn modelId="{5A4B1378-80CE-0A43-A38A-4513994A7282}" type="presOf" srcId="{89029ECD-A301-1941-817B-3A26B2665529}" destId="{B99DB180-9B40-5342-A349-E39E7A5BB0AA}" srcOrd="0" destOrd="0" presId="urn:microsoft.com/office/officeart/2005/8/layout/cycle5"/>
    <dgm:cxn modelId="{71E6057B-1920-B04B-94FE-D44A611D6F3C}" type="presOf" srcId="{7ED29400-2C26-384B-9837-68A5B374286E}" destId="{7A3BACE2-1D67-1146-8AAD-AF39BF36760E}" srcOrd="0" destOrd="0" presId="urn:microsoft.com/office/officeart/2005/8/layout/cycle5"/>
    <dgm:cxn modelId="{CBABF6C9-9F44-814D-AE75-628BA73BF493}" srcId="{970325F2-B3C3-7F42-92C1-E549227FC009}" destId="{75E660DB-18A8-FB45-AF3E-144A487187EB}" srcOrd="3" destOrd="0" parTransId="{EDC1BCE0-13C8-604E-9850-49050C5C160F}" sibTransId="{7ED29400-2C26-384B-9837-68A5B374286E}"/>
    <dgm:cxn modelId="{643A5CF5-7179-B645-BE14-57C896289D04}" type="presOf" srcId="{970325F2-B3C3-7F42-92C1-E549227FC009}" destId="{EA530D07-2278-3A48-9978-031CD86941D5}" srcOrd="0" destOrd="0" presId="urn:microsoft.com/office/officeart/2005/8/layout/cycle5"/>
    <dgm:cxn modelId="{B70F9FFB-4CBA-E544-9BED-370A45EC2E20}" type="presOf" srcId="{E6C7BEF0-A81D-9A49-AE0D-B86D83FC2EB6}" destId="{EF0103B9-98D0-F748-8101-8CF695D6D1C6}" srcOrd="0" destOrd="0" presId="urn:microsoft.com/office/officeart/2005/8/layout/cycle5"/>
    <dgm:cxn modelId="{92B86EF0-B25E-4143-8988-7FBC6888927D}" type="presParOf" srcId="{EA530D07-2278-3A48-9978-031CD86941D5}" destId="{87918495-1002-0349-970E-9F9474F23B17}" srcOrd="0" destOrd="0" presId="urn:microsoft.com/office/officeart/2005/8/layout/cycle5"/>
    <dgm:cxn modelId="{0B19D3E4-151E-7C41-AAB1-883EEDFBC6AC}" type="presParOf" srcId="{EA530D07-2278-3A48-9978-031CD86941D5}" destId="{611B61F5-2476-A147-8345-85C6252EC829}" srcOrd="1" destOrd="0" presId="urn:microsoft.com/office/officeart/2005/8/layout/cycle5"/>
    <dgm:cxn modelId="{FDB05277-3F00-B746-B224-3615A455B998}" type="presParOf" srcId="{EA530D07-2278-3A48-9978-031CD86941D5}" destId="{7D5125E5-5406-554F-BE47-A579642D85BC}" srcOrd="2" destOrd="0" presId="urn:microsoft.com/office/officeart/2005/8/layout/cycle5"/>
    <dgm:cxn modelId="{953E5222-DAE7-F34E-821D-9A287A42D225}" type="presParOf" srcId="{EA530D07-2278-3A48-9978-031CD86941D5}" destId="{EF0103B9-98D0-F748-8101-8CF695D6D1C6}" srcOrd="3" destOrd="0" presId="urn:microsoft.com/office/officeart/2005/8/layout/cycle5"/>
    <dgm:cxn modelId="{FEFE0942-CC54-6F4B-8238-2C60170C3666}" type="presParOf" srcId="{EA530D07-2278-3A48-9978-031CD86941D5}" destId="{E951A8F9-3E5D-7342-A799-2CB10ABF8973}" srcOrd="4" destOrd="0" presId="urn:microsoft.com/office/officeart/2005/8/layout/cycle5"/>
    <dgm:cxn modelId="{9A2DB6F7-C83B-874A-86C0-68C78E99AC4B}" type="presParOf" srcId="{EA530D07-2278-3A48-9978-031CD86941D5}" destId="{F821FF2C-59A2-C341-B16B-ABD9B6AA36DE}" srcOrd="5" destOrd="0" presId="urn:microsoft.com/office/officeart/2005/8/layout/cycle5"/>
    <dgm:cxn modelId="{CB3F6C17-6E82-C74A-AA82-D3D529EE170E}" type="presParOf" srcId="{EA530D07-2278-3A48-9978-031CD86941D5}" destId="{8D0A5212-F6F5-964B-9075-1F441CE62E0C}" srcOrd="6" destOrd="0" presId="urn:microsoft.com/office/officeart/2005/8/layout/cycle5"/>
    <dgm:cxn modelId="{24A8E4C8-2313-2946-9A60-8F6B86231BBB}" type="presParOf" srcId="{EA530D07-2278-3A48-9978-031CD86941D5}" destId="{B6BE7E0E-26C7-314E-AC8D-8571B1697B9A}" srcOrd="7" destOrd="0" presId="urn:microsoft.com/office/officeart/2005/8/layout/cycle5"/>
    <dgm:cxn modelId="{E99F1F5A-0B15-1442-A033-4ABB80C42607}" type="presParOf" srcId="{EA530D07-2278-3A48-9978-031CD86941D5}" destId="{B99DB180-9B40-5342-A349-E39E7A5BB0AA}" srcOrd="8" destOrd="0" presId="urn:microsoft.com/office/officeart/2005/8/layout/cycle5"/>
    <dgm:cxn modelId="{1048DF4E-07F5-DD4F-8E6A-9153CA893191}" type="presParOf" srcId="{EA530D07-2278-3A48-9978-031CD86941D5}" destId="{5B657BF9-B1CE-DD40-860A-A4F0542FB980}" srcOrd="9" destOrd="0" presId="urn:microsoft.com/office/officeart/2005/8/layout/cycle5"/>
    <dgm:cxn modelId="{9480E4DD-64BB-B048-8BA8-6203ADDB77C2}" type="presParOf" srcId="{EA530D07-2278-3A48-9978-031CD86941D5}" destId="{63D6E5C0-B784-1E4F-8EF9-3E6667DBFDFE}" srcOrd="10" destOrd="0" presId="urn:microsoft.com/office/officeart/2005/8/layout/cycle5"/>
    <dgm:cxn modelId="{A9678892-329C-8244-9BF6-E01B1AD81201}" type="presParOf" srcId="{EA530D07-2278-3A48-9978-031CD86941D5}" destId="{7A3BACE2-1D67-1146-8AAD-AF39BF36760E}" srcOrd="11" destOrd="0" presId="urn:microsoft.com/office/officeart/2005/8/layout/cycle5"/>
  </dgm:cxnLst>
  <dgm:bg>
    <a:blipFill dpi="0" rotWithShape="1">
      <a:blip xmlns:r="http://schemas.openxmlformats.org/officeDocument/2006/relationships" r:embed="rId1">
        <a:alphaModFix amt="50000"/>
      </a:blip>
      <a:srcRect/>
      <a:stretch>
        <a:fillRect/>
      </a:stretch>
    </a:blip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DAB73-1224-45F8-919E-C0E051A407EC}">
      <dsp:nvSpPr>
        <dsp:cNvPr id="0" name=""/>
        <dsp:cNvSpPr/>
      </dsp:nvSpPr>
      <dsp:spPr>
        <a:xfrm>
          <a:off x="328850" y="802621"/>
          <a:ext cx="989397" cy="98939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A0D29B-E5AF-4962-905B-1C446F7448DF}">
      <dsp:nvSpPr>
        <dsp:cNvPr id="0" name=""/>
        <dsp:cNvSpPr/>
      </dsp:nvSpPr>
      <dsp:spPr>
        <a:xfrm>
          <a:off x="536623" y="1010395"/>
          <a:ext cx="573850" cy="5738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1DF319-9688-4644-A462-ABEABF2B18F9}">
      <dsp:nvSpPr>
        <dsp:cNvPr id="0" name=""/>
        <dsp:cNvSpPr/>
      </dsp:nvSpPr>
      <dsp:spPr>
        <a:xfrm>
          <a:off x="1352552" y="765845"/>
          <a:ext cx="2948073" cy="989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Industrial Machine Learning  (ML) tools are used/adapted  to aid computation in Nuclear/Particle Physics</a:t>
          </a:r>
        </a:p>
      </dsp:txBody>
      <dsp:txXfrm>
        <a:off x="1352552" y="765845"/>
        <a:ext cx="2948073" cy="989397"/>
      </dsp:txXfrm>
    </dsp:sp>
    <dsp:sp modelId="{86C186C4-8BDE-4825-99B5-A5A185B7BB71}">
      <dsp:nvSpPr>
        <dsp:cNvPr id="0" name=""/>
        <dsp:cNvSpPr/>
      </dsp:nvSpPr>
      <dsp:spPr>
        <a:xfrm>
          <a:off x="4576734" y="802621"/>
          <a:ext cx="989397" cy="98939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E7648E-8796-4D7E-BE43-1B54315BC1B2}">
      <dsp:nvSpPr>
        <dsp:cNvPr id="0" name=""/>
        <dsp:cNvSpPr/>
      </dsp:nvSpPr>
      <dsp:spPr>
        <a:xfrm>
          <a:off x="4784508" y="1010395"/>
          <a:ext cx="573850" cy="5738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5BABAB-B22E-47BB-B99E-7DBADFB032FE}">
      <dsp:nvSpPr>
        <dsp:cNvPr id="0" name=""/>
        <dsp:cNvSpPr/>
      </dsp:nvSpPr>
      <dsp:spPr>
        <a:xfrm>
          <a:off x="5778146" y="802621"/>
          <a:ext cx="2332152" cy="989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Ensemble learning methods such as Boosted Decision Trees (BDT) invented for image recognition/object detection used in self-driving cars are used to identify b-hadrons</a:t>
          </a:r>
        </a:p>
      </dsp:txBody>
      <dsp:txXfrm>
        <a:off x="5778146" y="802621"/>
        <a:ext cx="2332152" cy="9893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918495-1002-0349-970E-9F9474F23B17}">
      <dsp:nvSpPr>
        <dsp:cNvPr id="0" name=""/>
        <dsp:cNvSpPr/>
      </dsp:nvSpPr>
      <dsp:spPr>
        <a:xfrm>
          <a:off x="3209233" y="2313"/>
          <a:ext cx="1873374" cy="121769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Experimental data</a:t>
          </a:r>
        </a:p>
      </dsp:txBody>
      <dsp:txXfrm>
        <a:off x="3268676" y="61756"/>
        <a:ext cx="1754488" cy="1098807"/>
      </dsp:txXfrm>
    </dsp:sp>
    <dsp:sp modelId="{7D5125E5-5406-554F-BE47-A579642D85BC}">
      <dsp:nvSpPr>
        <dsp:cNvPr id="0" name=""/>
        <dsp:cNvSpPr/>
      </dsp:nvSpPr>
      <dsp:spPr>
        <a:xfrm>
          <a:off x="2023786" y="607024"/>
          <a:ext cx="4027011" cy="4027011"/>
        </a:xfrm>
        <a:custGeom>
          <a:avLst/>
          <a:gdLst/>
          <a:ahLst/>
          <a:cxnLst/>
          <a:rect l="0" t="0" r="0" b="0"/>
          <a:pathLst>
            <a:path>
              <a:moveTo>
                <a:pt x="3290122" y="456439"/>
              </a:moveTo>
              <a:arcTo wR="2013505" hR="2013505" stAng="18560871" swAng="1506145"/>
            </a:path>
          </a:pathLst>
        </a:custGeom>
        <a:noFill/>
        <a:ln w="28575" cap="flat" cmpd="sng" algn="ctr">
          <a:solidFill>
            <a:srgbClr val="FFFF00"/>
          </a:solidFill>
          <a:prstDash val="solid"/>
          <a:miter lim="800000"/>
          <a:tailEnd type="arrow"/>
        </a:ln>
        <a:effectLst/>
      </dsp:spPr>
      <dsp:style>
        <a:lnRef idx="1">
          <a:scrgbClr r="0" g="0" b="0"/>
        </a:lnRef>
        <a:fillRef idx="0">
          <a:scrgbClr r="0" g="0" b="0"/>
        </a:fillRef>
        <a:effectRef idx="0">
          <a:scrgbClr r="0" g="0" b="0"/>
        </a:effectRef>
        <a:fontRef idx="minor"/>
      </dsp:style>
    </dsp:sp>
    <dsp:sp modelId="{EF0103B9-98D0-F748-8101-8CF695D6D1C6}">
      <dsp:nvSpPr>
        <dsp:cNvPr id="0" name=""/>
        <dsp:cNvSpPr/>
      </dsp:nvSpPr>
      <dsp:spPr>
        <a:xfrm>
          <a:off x="5115418" y="2015819"/>
          <a:ext cx="1873374" cy="121769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Suggest</a:t>
          </a:r>
          <a:r>
            <a:rPr lang="en-US" sz="1600" kern="1200" baseline="0" dirty="0"/>
            <a:t> interpretation</a:t>
          </a:r>
          <a:endParaRPr lang="en-US" sz="1600" kern="1200" dirty="0"/>
        </a:p>
      </dsp:txBody>
      <dsp:txXfrm>
        <a:off x="5174861" y="2075262"/>
        <a:ext cx="1754488" cy="1098807"/>
      </dsp:txXfrm>
    </dsp:sp>
    <dsp:sp modelId="{F821FF2C-59A2-C341-B16B-ABD9B6AA36DE}">
      <dsp:nvSpPr>
        <dsp:cNvPr id="0" name=""/>
        <dsp:cNvSpPr/>
      </dsp:nvSpPr>
      <dsp:spPr>
        <a:xfrm>
          <a:off x="2025094" y="611160"/>
          <a:ext cx="4027011" cy="4027011"/>
        </a:xfrm>
        <a:custGeom>
          <a:avLst/>
          <a:gdLst/>
          <a:ahLst/>
          <a:cxnLst/>
          <a:rect l="0" t="0" r="0" b="0"/>
          <a:pathLst>
            <a:path>
              <a:moveTo>
                <a:pt x="3818411" y="2905986"/>
              </a:moveTo>
              <a:arcTo wR="2013505" hR="2013505" stAng="1578675" swAng="1635294"/>
            </a:path>
          </a:pathLst>
        </a:custGeom>
        <a:noFill/>
        <a:ln w="25400" cap="flat" cmpd="sng" algn="ctr">
          <a:solidFill>
            <a:srgbClr val="FFFF00"/>
          </a:solidFill>
          <a:prstDash val="solid"/>
          <a:miter lim="800000"/>
          <a:tailEnd type="arrow"/>
        </a:ln>
        <a:effectLst/>
      </dsp:spPr>
      <dsp:style>
        <a:lnRef idx="1">
          <a:scrgbClr r="0" g="0" b="0"/>
        </a:lnRef>
        <a:fillRef idx="0">
          <a:scrgbClr r="0" g="0" b="0"/>
        </a:fillRef>
        <a:effectRef idx="0">
          <a:scrgbClr r="0" g="0" b="0"/>
        </a:effectRef>
        <a:fontRef idx="minor"/>
      </dsp:style>
    </dsp:sp>
    <dsp:sp modelId="{8D0A5212-F6F5-964B-9075-1F441CE62E0C}">
      <dsp:nvSpPr>
        <dsp:cNvPr id="0" name=""/>
        <dsp:cNvSpPr/>
      </dsp:nvSpPr>
      <dsp:spPr>
        <a:xfrm>
          <a:off x="3101912" y="4029325"/>
          <a:ext cx="1873374" cy="121769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Prediction/Analysis</a:t>
          </a:r>
        </a:p>
      </dsp:txBody>
      <dsp:txXfrm>
        <a:off x="3161355" y="4088768"/>
        <a:ext cx="1754488" cy="1098807"/>
      </dsp:txXfrm>
    </dsp:sp>
    <dsp:sp modelId="{B99DB180-9B40-5342-A349-E39E7A5BB0AA}">
      <dsp:nvSpPr>
        <dsp:cNvPr id="0" name=""/>
        <dsp:cNvSpPr/>
      </dsp:nvSpPr>
      <dsp:spPr>
        <a:xfrm>
          <a:off x="2025094" y="611160"/>
          <a:ext cx="4027011" cy="4027011"/>
        </a:xfrm>
        <a:custGeom>
          <a:avLst/>
          <a:gdLst/>
          <a:ahLst/>
          <a:cxnLst/>
          <a:rect l="0" t="0" r="0" b="0"/>
          <a:pathLst>
            <a:path>
              <a:moveTo>
                <a:pt x="817695" y="3633457"/>
              </a:moveTo>
              <a:arcTo wR="2013505" hR="2013505" stAng="7586031" swAng="1635294"/>
            </a:path>
          </a:pathLst>
        </a:custGeom>
        <a:noFill/>
        <a:ln w="28575" cap="flat" cmpd="sng" algn="ctr">
          <a:solidFill>
            <a:srgbClr val="FFFF00"/>
          </a:solidFill>
          <a:prstDash val="solid"/>
          <a:miter lim="800000"/>
          <a:tailEnd type="arrow"/>
        </a:ln>
        <a:effectLst/>
      </dsp:spPr>
      <dsp:style>
        <a:lnRef idx="1">
          <a:scrgbClr r="0" g="0" b="0"/>
        </a:lnRef>
        <a:fillRef idx="0">
          <a:scrgbClr r="0" g="0" b="0"/>
        </a:fillRef>
        <a:effectRef idx="0">
          <a:scrgbClr r="0" g="0" b="0"/>
        </a:effectRef>
        <a:fontRef idx="minor"/>
      </dsp:style>
    </dsp:sp>
    <dsp:sp modelId="{5B657BF9-B1CE-DD40-860A-A4F0542FB980}">
      <dsp:nvSpPr>
        <dsp:cNvPr id="0" name=""/>
        <dsp:cNvSpPr/>
      </dsp:nvSpPr>
      <dsp:spPr>
        <a:xfrm>
          <a:off x="1088407" y="2015819"/>
          <a:ext cx="1873374" cy="121769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Test</a:t>
          </a:r>
        </a:p>
      </dsp:txBody>
      <dsp:txXfrm>
        <a:off x="1147850" y="2075262"/>
        <a:ext cx="1754488" cy="1098807"/>
      </dsp:txXfrm>
    </dsp:sp>
    <dsp:sp modelId="{7A3BACE2-1D67-1146-8AAD-AF39BF36760E}">
      <dsp:nvSpPr>
        <dsp:cNvPr id="0" name=""/>
        <dsp:cNvSpPr/>
      </dsp:nvSpPr>
      <dsp:spPr>
        <a:xfrm>
          <a:off x="2026251" y="607499"/>
          <a:ext cx="4027011" cy="4027011"/>
        </a:xfrm>
        <a:custGeom>
          <a:avLst/>
          <a:gdLst/>
          <a:ahLst/>
          <a:cxnLst/>
          <a:rect l="0" t="0" r="0" b="0"/>
          <a:pathLst>
            <a:path>
              <a:moveTo>
                <a:pt x="216916" y="1104400"/>
              </a:moveTo>
              <a:arcTo wR="2013505" hR="2013505" stAng="12410412" swAng="1767033"/>
            </a:path>
          </a:pathLst>
        </a:custGeom>
        <a:noFill/>
        <a:ln w="28575" cap="flat" cmpd="sng" algn="ctr">
          <a:solidFill>
            <a:srgbClr val="FFFF00"/>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5.emf"/><Relationship Id="rId1" Type="http://schemas.openxmlformats.org/officeDocument/2006/relationships/image" Target="../media/image24.emf"/><Relationship Id="rId4" Type="http://schemas.openxmlformats.org/officeDocument/2006/relationships/image" Target="../media/image2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3F536D0-1A1C-E24C-B4AB-6403D515D0E6}" type="datetimeFigureOut">
              <a:rPr lang="en-US" smtClean="0"/>
              <a:t>3/14/25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AA3824D-9EF9-BE4F-86CD-5F1143B0B695}" type="slidenum">
              <a:rPr lang="en-US" smtClean="0"/>
              <a:t>‹#›</a:t>
            </a:fld>
            <a:endParaRPr lang="en-US"/>
          </a:p>
        </p:txBody>
      </p:sp>
    </p:spTree>
    <p:extLst>
      <p:ext uri="{BB962C8B-B14F-4D97-AF65-F5344CB8AC3E}">
        <p14:creationId xmlns:p14="http://schemas.microsoft.com/office/powerpoint/2010/main" val="1302720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34819"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3482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34821"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4822"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34823"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D445B462-D852-714B-8FBD-1582354BBD95}" type="slidenum">
              <a:rPr lang="en-US"/>
              <a:pPr>
                <a:defRPr/>
              </a:pPr>
              <a:t>‹#›</a:t>
            </a:fld>
            <a:endParaRPr lang="en-US"/>
          </a:p>
        </p:txBody>
      </p:sp>
    </p:spTree>
    <p:extLst>
      <p:ext uri="{BB962C8B-B14F-4D97-AF65-F5344CB8AC3E}">
        <p14:creationId xmlns:p14="http://schemas.microsoft.com/office/powerpoint/2010/main" val="116401902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EIC have templates for that</a:t>
            </a:r>
          </a:p>
          <a:p>
            <a:r>
              <a:rPr lang="en-US" dirty="0"/>
              <a:t>UQ pointing at where to measure at EIC</a:t>
            </a:r>
          </a:p>
          <a:p>
            <a:r>
              <a:rPr lang="en-US" dirty="0"/>
              <a:t>Digital twins and lattice</a:t>
            </a:r>
          </a:p>
          <a:p>
            <a:r>
              <a:rPr lang="en-US" dirty="0"/>
              <a:t>Example: molecular dynamics, diffusion model, build the whole dynamics in ns, surrogate of very costly project. </a:t>
            </a:r>
            <a:r>
              <a:rPr lang="en-US" dirty="0" err="1"/>
              <a:t>GiaWei</a:t>
            </a:r>
            <a:r>
              <a:rPr lang="en-US" dirty="0"/>
              <a:t>: accuracy issue? For both stages: lattice configurations and correlators </a:t>
            </a:r>
          </a:p>
          <a:p>
            <a:r>
              <a:rPr lang="en-US" dirty="0"/>
              <a:t>Prasanna: when to use surrogate models, build cheaper yet accurate</a:t>
            </a:r>
          </a:p>
          <a:p>
            <a:r>
              <a:rPr lang="en-US" dirty="0"/>
              <a:t>Self-learning MC and non-abelian theory, like surrogate model</a:t>
            </a:r>
          </a:p>
          <a:p>
            <a:r>
              <a:rPr lang="en-US" dirty="0"/>
              <a:t>Kyle Cranmer P. Shanahan et al.,  Nature review paper, </a:t>
            </a:r>
          </a:p>
          <a:p>
            <a:r>
              <a:rPr lang="en-US" dirty="0"/>
              <a:t>Pseudo data + data based </a:t>
            </a:r>
            <a:r>
              <a:rPr lang="en-US" dirty="0" err="1"/>
              <a:t>anaysis</a:t>
            </a:r>
            <a:endParaRPr lang="en-US" dirty="0"/>
          </a:p>
          <a:p>
            <a:r>
              <a:rPr lang="en-US" dirty="0"/>
              <a:t>Put in lattice component on digital twins at the observable level not gauge configurations, End-to-End: big survey of all GPD calculations from parameters to observables</a:t>
            </a:r>
          </a:p>
          <a:p>
            <a:r>
              <a:rPr lang="en-US" dirty="0"/>
              <a:t>Ensemble based analysis</a:t>
            </a:r>
          </a:p>
        </p:txBody>
      </p:sp>
      <p:sp>
        <p:nvSpPr>
          <p:cNvPr id="4" name="Slide Number Placeholder 3"/>
          <p:cNvSpPr>
            <a:spLocks noGrp="1"/>
          </p:cNvSpPr>
          <p:nvPr>
            <p:ph type="sldNum" sz="quarter" idx="5"/>
          </p:nvPr>
        </p:nvSpPr>
        <p:spPr/>
        <p:txBody>
          <a:bodyPr/>
          <a:lstStyle/>
          <a:p>
            <a:pPr>
              <a:defRPr/>
            </a:pPr>
            <a:fld id="{D445B462-D852-714B-8FBD-1582354BBD95}" type="slidenum">
              <a:rPr lang="en-US" smtClean="0"/>
              <a:pPr>
                <a:defRPr/>
              </a:pPr>
              <a:t>1</a:t>
            </a:fld>
            <a:endParaRPr lang="en-US"/>
          </a:p>
        </p:txBody>
      </p:sp>
    </p:spTree>
    <p:extLst>
      <p:ext uri="{BB962C8B-B14F-4D97-AF65-F5344CB8AC3E}">
        <p14:creationId xmlns:p14="http://schemas.microsoft.com/office/powerpoint/2010/main" val="2519446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144ae44787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3144ae44787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is a machine-learning technique which generates and adapts symbolic mathematical</a:t>
            </a:r>
          </a:p>
          <a:p>
            <a:pPr marL="0" lvl="0" indent="0" algn="l" rtl="0">
              <a:spcBef>
                <a:spcPts val="0"/>
              </a:spcBef>
              <a:spcAft>
                <a:spcPts val="0"/>
              </a:spcAft>
              <a:buNone/>
            </a:pPr>
            <a:r>
              <a:rPr lang="en-US" dirty="0"/>
              <a:t>expressions to fit a given data set. Through a recursive process, a string of mathematical operations is generated</a:t>
            </a:r>
          </a:p>
          <a:p>
            <a:pPr marL="0" lvl="0" indent="0" algn="l" rtl="0">
              <a:spcBef>
                <a:spcPts val="0"/>
              </a:spcBef>
              <a:spcAft>
                <a:spcPts val="0"/>
              </a:spcAft>
              <a:buNone/>
            </a:pPr>
            <a:r>
              <a:rPr lang="en-US" dirty="0"/>
              <a:t>and adapted to optimize the fit to the data.</a:t>
            </a:r>
            <a:endParaRPr dirty="0"/>
          </a:p>
        </p:txBody>
      </p:sp>
    </p:spTree>
    <p:extLst>
      <p:ext uri="{BB962C8B-B14F-4D97-AF65-F5344CB8AC3E}">
        <p14:creationId xmlns:p14="http://schemas.microsoft.com/office/powerpoint/2010/main" val="4000437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144ae44787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3144ae44787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35118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31508032488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31508032488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8459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445B462-D852-714B-8FBD-1582354BBD95}" type="slidenum">
              <a:rPr lang="en-US" smtClean="0"/>
              <a:pPr>
                <a:defRPr/>
              </a:pPr>
              <a:t>37</a:t>
            </a:fld>
            <a:endParaRPr lang="en-US"/>
          </a:p>
        </p:txBody>
      </p:sp>
    </p:spTree>
    <p:extLst>
      <p:ext uri="{BB962C8B-B14F-4D97-AF65-F5344CB8AC3E}">
        <p14:creationId xmlns:p14="http://schemas.microsoft.com/office/powerpoint/2010/main" val="1703998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1B3B45-B22A-4290-8F6B-FE13FDD1061F}" type="slidenum">
              <a:rPr lang="en-US" smtClean="0"/>
              <a:t>38</a:t>
            </a:fld>
            <a:endParaRPr lang="en-US"/>
          </a:p>
        </p:txBody>
      </p:sp>
    </p:spTree>
    <p:extLst>
      <p:ext uri="{BB962C8B-B14F-4D97-AF65-F5344CB8AC3E}">
        <p14:creationId xmlns:p14="http://schemas.microsoft.com/office/powerpoint/2010/main" val="1098368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1B3B45-B22A-4290-8F6B-FE13FDD1061F}" type="slidenum">
              <a:rPr lang="en-US" smtClean="0"/>
              <a:t>39</a:t>
            </a:fld>
            <a:endParaRPr lang="en-US"/>
          </a:p>
        </p:txBody>
      </p:sp>
    </p:spTree>
    <p:extLst>
      <p:ext uri="{BB962C8B-B14F-4D97-AF65-F5344CB8AC3E}">
        <p14:creationId xmlns:p14="http://schemas.microsoft.com/office/powerpoint/2010/main" val="773337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Extrapolation and Fourier</a:t>
            </a:r>
          </a:p>
        </p:txBody>
      </p:sp>
      <p:sp>
        <p:nvSpPr>
          <p:cNvPr id="4" name="Slide Number Placeholder 3"/>
          <p:cNvSpPr>
            <a:spLocks noGrp="1"/>
          </p:cNvSpPr>
          <p:nvPr>
            <p:ph type="sldNum" sz="quarter" idx="5"/>
          </p:nvPr>
        </p:nvSpPr>
        <p:spPr/>
        <p:txBody>
          <a:bodyPr/>
          <a:lstStyle/>
          <a:p>
            <a:pPr>
              <a:defRPr/>
            </a:pPr>
            <a:fld id="{D445B462-D852-714B-8FBD-1582354BBD95}" type="slidenum">
              <a:rPr lang="en-US" smtClean="0"/>
              <a:pPr>
                <a:defRPr/>
              </a:pPr>
              <a:t>40</a:t>
            </a:fld>
            <a:endParaRPr lang="en-US"/>
          </a:p>
        </p:txBody>
      </p:sp>
    </p:spTree>
    <p:extLst>
      <p:ext uri="{BB962C8B-B14F-4D97-AF65-F5344CB8AC3E}">
        <p14:creationId xmlns:p14="http://schemas.microsoft.com/office/powerpoint/2010/main" val="2166147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445B462-D852-714B-8FBD-1582354BBD95}" type="slidenum">
              <a:rPr lang="en-US" smtClean="0"/>
              <a:pPr>
                <a:defRPr/>
              </a:pPr>
              <a:t>42</a:t>
            </a:fld>
            <a:endParaRPr lang="en-US"/>
          </a:p>
        </p:txBody>
      </p:sp>
    </p:spTree>
    <p:extLst>
      <p:ext uri="{BB962C8B-B14F-4D97-AF65-F5344CB8AC3E}">
        <p14:creationId xmlns:p14="http://schemas.microsoft.com/office/powerpoint/2010/main" val="2474333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UQ is a necessary and currently incomplete step in forming the 3D structure of the proton </a:t>
            </a:r>
          </a:p>
        </p:txBody>
      </p:sp>
      <p:sp>
        <p:nvSpPr>
          <p:cNvPr id="4" name="Slide Number Placeholder 3"/>
          <p:cNvSpPr>
            <a:spLocks noGrp="1"/>
          </p:cNvSpPr>
          <p:nvPr>
            <p:ph type="sldNum" sz="quarter" idx="5"/>
          </p:nvPr>
        </p:nvSpPr>
        <p:spPr/>
        <p:txBody>
          <a:bodyPr/>
          <a:lstStyle/>
          <a:p>
            <a:pPr>
              <a:defRPr/>
            </a:pPr>
            <a:fld id="{D445B462-D852-714B-8FBD-1582354BBD95}" type="slidenum">
              <a:rPr lang="en-US" smtClean="0"/>
              <a:pPr>
                <a:defRPr/>
              </a:pPr>
              <a:t>43</a:t>
            </a:fld>
            <a:endParaRPr lang="en-US"/>
          </a:p>
        </p:txBody>
      </p:sp>
    </p:spTree>
    <p:extLst>
      <p:ext uri="{BB962C8B-B14F-4D97-AF65-F5344CB8AC3E}">
        <p14:creationId xmlns:p14="http://schemas.microsoft.com/office/powerpoint/2010/main" val="26956102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3144ae44787_0_4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3144ae44787_0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2666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445B462-D852-714B-8FBD-1582354BBD95}" type="slidenum">
              <a:rPr lang="en-US" smtClean="0"/>
              <a:pPr>
                <a:defRPr/>
              </a:pPr>
              <a:t>2</a:t>
            </a:fld>
            <a:endParaRPr lang="en-US"/>
          </a:p>
        </p:txBody>
      </p:sp>
    </p:spTree>
    <p:extLst>
      <p:ext uri="{BB962C8B-B14F-4D97-AF65-F5344CB8AC3E}">
        <p14:creationId xmlns:p14="http://schemas.microsoft.com/office/powerpoint/2010/main" val="3378541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ＭＳ Ｐゴシック" charset="0"/>
              </a:rPr>
              <a:t>We want to merge ML and physics to use machines to generate interpretable understandable models which humans can understand, while solving inverse problems</a:t>
            </a:r>
          </a:p>
          <a:p>
            <a:endParaRPr lang="en-US" dirty="0"/>
          </a:p>
        </p:txBody>
      </p:sp>
      <p:sp>
        <p:nvSpPr>
          <p:cNvPr id="4" name="Slide Number Placeholder 3"/>
          <p:cNvSpPr>
            <a:spLocks noGrp="1"/>
          </p:cNvSpPr>
          <p:nvPr>
            <p:ph type="sldNum" sz="quarter" idx="5"/>
          </p:nvPr>
        </p:nvSpPr>
        <p:spPr/>
        <p:txBody>
          <a:bodyPr/>
          <a:lstStyle/>
          <a:p>
            <a:pPr>
              <a:defRPr/>
            </a:pPr>
            <a:fld id="{D445B462-D852-714B-8FBD-1582354BBD95}" type="slidenum">
              <a:rPr lang="en-US" smtClean="0"/>
              <a:pPr>
                <a:defRPr/>
              </a:pPr>
              <a:t>7</a:t>
            </a:fld>
            <a:endParaRPr lang="en-US"/>
          </a:p>
        </p:txBody>
      </p:sp>
    </p:spTree>
    <p:extLst>
      <p:ext uri="{BB962C8B-B14F-4D97-AF65-F5344CB8AC3E}">
        <p14:creationId xmlns:p14="http://schemas.microsoft.com/office/powerpoint/2010/main" val="1260098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LHS is the Feynman diagram for the DVCS scattering process. The virtual photon q (along z in previous page) scatters off a quark coming out of the proton. The quark probability/QCD matrix element for finding a quark with given momentum and spin is represented by the “blob”. </a:t>
            </a:r>
          </a:p>
          <a:p>
            <a:r>
              <a:rPr lang="en-US" dirty="0"/>
              <a:t>On the RHS we integrate over the quark (loop) momentum, which by Fourier transformation corresponds to taking the two photon-quark scattering vertices at the same point in the conjugate space coordinate. This is represents the QCD matrix element for a local operator. It measures a moment in the momentum fraction x. Particularly interesting are the second moments, x \times GPD, because they coincide with the </a:t>
            </a:r>
            <a:r>
              <a:rPr lang="en-US" dirty="0" err="1"/>
              <a:t>Eneregy</a:t>
            </a:r>
            <a:r>
              <a:rPr lang="en-US" dirty="0"/>
              <a:t> Momentum tensor (EMT) form factors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D445B462-D852-714B-8FBD-1582354BBD95}" type="slidenum">
              <a:rPr lang="en-US" smtClean="0"/>
              <a:pPr>
                <a:defRPr/>
              </a:pPr>
              <a:t>8</a:t>
            </a:fld>
            <a:endParaRPr lang="en-US"/>
          </a:p>
        </p:txBody>
      </p:sp>
    </p:spTree>
    <p:extLst>
      <p:ext uri="{BB962C8B-B14F-4D97-AF65-F5344CB8AC3E}">
        <p14:creationId xmlns:p14="http://schemas.microsoft.com/office/powerpoint/2010/main" val="1148377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144ae4478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144ae4478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5503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144ae44787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144ae44787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1386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144ae44787_0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3144ae44787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Define Bayesian Likelihood</a:t>
            </a:r>
            <a:endParaRPr dirty="0"/>
          </a:p>
        </p:txBody>
      </p:sp>
    </p:spTree>
    <p:extLst>
      <p:ext uri="{BB962C8B-B14F-4D97-AF65-F5344CB8AC3E}">
        <p14:creationId xmlns:p14="http://schemas.microsoft.com/office/powerpoint/2010/main" val="3124811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3144ae44787_0_7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3144ae44787_0_7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7139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3144ae44787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3144ae44787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6866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EDADA94F-E595-F148-8A31-B304AC254FED}" type="datetime1">
              <a:rPr lang="en-US" smtClean="0"/>
              <a:t>3/14/25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1BED95B4-BD14-6D49-ACBD-C20E3E4C0BBA}" type="slidenum">
              <a:rPr lang="en-US" smtClean="0"/>
              <a:t>‹#›</a:t>
            </a:fld>
            <a:endParaRPr lang="en-US"/>
          </a:p>
        </p:txBody>
      </p:sp>
    </p:spTree>
    <p:extLst>
      <p:ext uri="{BB962C8B-B14F-4D97-AF65-F5344CB8AC3E}">
        <p14:creationId xmlns:p14="http://schemas.microsoft.com/office/powerpoint/2010/main" val="4086465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2802D646-0444-1240-B810-482E90E90A99}" type="datetime1">
              <a:rPr lang="en-US" smtClean="0"/>
              <a:t>3/14/25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67E79E6-CCA3-1D43-B60A-245EE9C2F62E}" type="slidenum">
              <a:rPr lang="en-US" smtClean="0"/>
              <a:pPr>
                <a:defRPr/>
              </a:pPr>
              <a:t>‹#›</a:t>
            </a:fld>
            <a:endParaRPr lang="en-US"/>
          </a:p>
        </p:txBody>
      </p:sp>
    </p:spTree>
    <p:extLst>
      <p:ext uri="{BB962C8B-B14F-4D97-AF65-F5344CB8AC3E}">
        <p14:creationId xmlns:p14="http://schemas.microsoft.com/office/powerpoint/2010/main" val="3933282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96CF2F13-98B0-9041-889E-498B3456C7DE}" type="datetime1">
              <a:rPr lang="en-US" smtClean="0"/>
              <a:t>3/14/25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0258590-7E71-F944-B966-AE07B1FDD92D}" type="slidenum">
              <a:rPr lang="en-US" smtClean="0"/>
              <a:pPr>
                <a:defRPr/>
              </a:pPr>
              <a:t>‹#›</a:t>
            </a:fld>
            <a:endParaRPr lang="en-US"/>
          </a:p>
        </p:txBody>
      </p:sp>
    </p:spTree>
    <p:extLst>
      <p:ext uri="{BB962C8B-B14F-4D97-AF65-F5344CB8AC3E}">
        <p14:creationId xmlns:p14="http://schemas.microsoft.com/office/powerpoint/2010/main" val="3831998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8035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720B8FC6-5B21-6A4D-AAEB-4EA4623E738D}" type="datetime1">
              <a:rPr lang="en-US" smtClean="0"/>
              <a:t>3/14/25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3D2C064-2997-E248-BA91-29658AFAD0D5}" type="slidenum">
              <a:rPr lang="en-US" smtClean="0"/>
              <a:pPr>
                <a:defRPr/>
              </a:pPr>
              <a:t>‹#›</a:t>
            </a:fld>
            <a:endParaRPr lang="en-US"/>
          </a:p>
        </p:txBody>
      </p:sp>
    </p:spTree>
    <p:extLst>
      <p:ext uri="{BB962C8B-B14F-4D97-AF65-F5344CB8AC3E}">
        <p14:creationId xmlns:p14="http://schemas.microsoft.com/office/powerpoint/2010/main" val="912045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DA260F8-5AAE-6D40-A61B-E4769B166098}" type="datetime1">
              <a:rPr lang="en-US" smtClean="0"/>
              <a:t>3/14/25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483FBD6-7F69-E34C-86D4-D0BE6D1C70AC}" type="slidenum">
              <a:rPr lang="en-US" smtClean="0"/>
              <a:pPr>
                <a:defRPr/>
              </a:pPr>
              <a:t>‹#›</a:t>
            </a:fld>
            <a:endParaRPr lang="en-US"/>
          </a:p>
        </p:txBody>
      </p:sp>
    </p:spTree>
    <p:extLst>
      <p:ext uri="{BB962C8B-B14F-4D97-AF65-F5344CB8AC3E}">
        <p14:creationId xmlns:p14="http://schemas.microsoft.com/office/powerpoint/2010/main" val="3438738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3166EAD6-AC91-6A49-82CC-1990C5A3C36D}" type="datetime1">
              <a:rPr lang="en-US" smtClean="0"/>
              <a:t>3/14/25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13FEBBA-5034-1E49-BE19-F858B95A2979}" type="slidenum">
              <a:rPr lang="en-US" smtClean="0"/>
              <a:pPr>
                <a:defRPr/>
              </a:pPr>
              <a:t>‹#›</a:t>
            </a:fld>
            <a:endParaRPr lang="en-US"/>
          </a:p>
        </p:txBody>
      </p:sp>
    </p:spTree>
    <p:extLst>
      <p:ext uri="{BB962C8B-B14F-4D97-AF65-F5344CB8AC3E}">
        <p14:creationId xmlns:p14="http://schemas.microsoft.com/office/powerpoint/2010/main" val="4289352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C94C9BE1-90F0-574F-AF24-3D0837E1CF3F}" type="datetime1">
              <a:rPr lang="en-US" smtClean="0"/>
              <a:t>3/14/25</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0706546D-ACD8-FF49-A6F7-F09E7EE911E0}" type="slidenum">
              <a:rPr lang="en-US" smtClean="0"/>
              <a:pPr>
                <a:defRPr/>
              </a:pPr>
              <a:t>‹#›</a:t>
            </a:fld>
            <a:endParaRPr lang="en-US"/>
          </a:p>
        </p:txBody>
      </p:sp>
    </p:spTree>
    <p:extLst>
      <p:ext uri="{BB962C8B-B14F-4D97-AF65-F5344CB8AC3E}">
        <p14:creationId xmlns:p14="http://schemas.microsoft.com/office/powerpoint/2010/main" val="2137687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1F203C9A-4366-7046-9215-395DCBA05DC1}" type="datetime1">
              <a:rPr lang="en-US" smtClean="0"/>
              <a:t>3/14/25</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E1DF2F1-A517-B04A-BFAB-1873C53F8638}" type="slidenum">
              <a:rPr lang="en-US" smtClean="0"/>
              <a:pPr>
                <a:defRPr/>
              </a:pPr>
              <a:t>‹#›</a:t>
            </a:fld>
            <a:endParaRPr lang="en-US"/>
          </a:p>
        </p:txBody>
      </p:sp>
    </p:spTree>
    <p:extLst>
      <p:ext uri="{BB962C8B-B14F-4D97-AF65-F5344CB8AC3E}">
        <p14:creationId xmlns:p14="http://schemas.microsoft.com/office/powerpoint/2010/main" val="4202015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16A94A18-66C2-A54B-A167-329473CCEBB7}" type="datetime1">
              <a:rPr lang="en-US" smtClean="0"/>
              <a:t>3/14/25</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650D0AE-FB45-374D-A9AF-DF9429BBE748}" type="slidenum">
              <a:rPr lang="en-US" smtClean="0"/>
              <a:pPr>
                <a:defRPr/>
              </a:pPr>
              <a:t>‹#›</a:t>
            </a:fld>
            <a:endParaRPr lang="en-US"/>
          </a:p>
        </p:txBody>
      </p:sp>
    </p:spTree>
    <p:extLst>
      <p:ext uri="{BB962C8B-B14F-4D97-AF65-F5344CB8AC3E}">
        <p14:creationId xmlns:p14="http://schemas.microsoft.com/office/powerpoint/2010/main" val="3051050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55D6D463-05A4-AA4C-92DA-B698799EF2A6}" type="datetime1">
              <a:rPr lang="en-US" smtClean="0"/>
              <a:t>3/14/25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06E3673-FC72-D548-A49A-B2D505CAC201}" type="slidenum">
              <a:rPr lang="en-US" smtClean="0"/>
              <a:pPr>
                <a:defRPr/>
              </a:pPr>
              <a:t>‹#›</a:t>
            </a:fld>
            <a:endParaRPr lang="en-US"/>
          </a:p>
        </p:txBody>
      </p:sp>
    </p:spTree>
    <p:extLst>
      <p:ext uri="{BB962C8B-B14F-4D97-AF65-F5344CB8AC3E}">
        <p14:creationId xmlns:p14="http://schemas.microsoft.com/office/powerpoint/2010/main" val="2303315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C8BAD9A-9981-F94D-93D6-D629B1A6432D}" type="datetime1">
              <a:rPr lang="en-US" smtClean="0"/>
              <a:t>3/14/25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4B24575-1ECD-A64C-B627-3EC5551A3810}" type="slidenum">
              <a:rPr lang="en-US" smtClean="0"/>
              <a:pPr>
                <a:defRPr/>
              </a:pPr>
              <a:t>‹#›</a:t>
            </a:fld>
            <a:endParaRPr lang="en-US"/>
          </a:p>
        </p:txBody>
      </p:sp>
    </p:spTree>
    <p:extLst>
      <p:ext uri="{BB962C8B-B14F-4D97-AF65-F5344CB8AC3E}">
        <p14:creationId xmlns:p14="http://schemas.microsoft.com/office/powerpoint/2010/main" val="3212148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8100DA0-549C-8946-B4E7-EA5D4968111A}" type="datetime1">
              <a:rPr lang="en-US" smtClean="0"/>
              <a:t>3/14/25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9B18804-3BDE-E845-8EA7-A36EB0401EC6}" type="slidenum">
              <a:rPr lang="en-US" smtClean="0"/>
              <a:pPr>
                <a:defRPr/>
              </a:pPr>
              <a:t>‹#›</a:t>
            </a:fld>
            <a:endParaRPr lang="en-US"/>
          </a:p>
        </p:txBody>
      </p:sp>
    </p:spTree>
    <p:extLst>
      <p:ext uri="{BB962C8B-B14F-4D97-AF65-F5344CB8AC3E}">
        <p14:creationId xmlns:p14="http://schemas.microsoft.com/office/powerpoint/2010/main" val="4259641733"/>
      </p:ext>
    </p:extLst>
  </p:cSld>
  <p:clrMap bg1="dk1" tx1="lt1" bg2="dk2" tx2="lt2" accent1="accent1" accent2="accent2" accent3="accent3" accent4="accent4" accent5="accent5" accent6="accent6" hlink="hlink" folHlink="folHlink"/>
  <p:sldLayoutIdLst>
    <p:sldLayoutId id="2147484347" r:id="rId1"/>
    <p:sldLayoutId id="2147484348" r:id="rId2"/>
    <p:sldLayoutId id="2147484349" r:id="rId3"/>
    <p:sldLayoutId id="2147484350" r:id="rId4"/>
    <p:sldLayoutId id="2147484351" r:id="rId5"/>
    <p:sldLayoutId id="2147484352" r:id="rId6"/>
    <p:sldLayoutId id="2147484353" r:id="rId7"/>
    <p:sldLayoutId id="2147484354" r:id="rId8"/>
    <p:sldLayoutId id="2147484355" r:id="rId9"/>
    <p:sldLayoutId id="2147484356" r:id="rId10"/>
    <p:sldLayoutId id="2147484357" r:id="rId11"/>
    <p:sldLayoutId id="2147484358"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hyperlink" Target="https://arxiv.org/abs/2410.21604"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33.png"/><Relationship Id="rId7"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6.png"/><Relationship Id="rId5" Type="http://schemas.openxmlformats.org/officeDocument/2006/relationships/image" Target="../media/image35.emf"/><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hyperlink" Target="https://arxiv.org/abs/2308.16170" TargetMode="External"/><Relationship Id="rId2" Type="http://schemas.openxmlformats.org/officeDocument/2006/relationships/image" Target="../media/image37.tiff"/><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hyperlink" Target="https://arxiv.org/abs/2004.0889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560.png"/><Relationship Id="rId5" Type="http://schemas.openxmlformats.org/officeDocument/2006/relationships/image" Target="../media/image550.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arxiv.org/abs/2207.10766"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81.tiff"/><Relationship Id="rId4" Type="http://schemas.openxmlformats.org/officeDocument/2006/relationships/image" Target="../media/image80.tiff"/></Relationships>
</file>

<file path=ppt/slides/_rels/slide39.xml.rels><?xml version="1.0" encoding="UTF-8" standalone="yes"?>
<Relationships xmlns="http://schemas.openxmlformats.org/package/2006/relationships"><Relationship Id="rId8" Type="http://schemas.openxmlformats.org/officeDocument/2006/relationships/hyperlink" Target="https://arxiv.org/abs/2405.05842" TargetMode="External"/><Relationship Id="rId3" Type="http://schemas.openxmlformats.org/officeDocument/2006/relationships/image" Target="../media/image82.png"/><Relationship Id="rId7" Type="http://schemas.openxmlformats.org/officeDocument/2006/relationships/image" Target="../media/image84.tif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70.png"/><Relationship Id="rId4" Type="http://schemas.openxmlformats.org/officeDocument/2006/relationships/image" Target="../media/image83.tiff"/></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diagramLayout" Target="../diagrams/layout2.xml"/><Relationship Id="rId7" Type="http://schemas.openxmlformats.org/officeDocument/2006/relationships/image" Target="../media/image17.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4.xml"/><Relationship Id="rId7" Type="http://schemas.openxmlformats.org/officeDocument/2006/relationships/image" Target="../media/image22.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1.emf"/><Relationship Id="rId4" Type="http://schemas.openxmlformats.org/officeDocument/2006/relationships/oleObject" Target="../embeddings/oleObject1.bin"/><Relationship Id="rId9" Type="http://schemas.openxmlformats.org/officeDocument/2006/relationships/image" Target="../media/image23.emf"/></Relationships>
</file>

<file path=ppt/slides/_rels/slide9.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5.emf"/><Relationship Id="rId11" Type="http://schemas.openxmlformats.org/officeDocument/2006/relationships/image" Target="../media/image26.png"/><Relationship Id="rId5" Type="http://schemas.openxmlformats.org/officeDocument/2006/relationships/oleObject" Target="../embeddings/oleObject5.bin"/><Relationship Id="rId10" Type="http://schemas.openxmlformats.org/officeDocument/2006/relationships/image" Target="../media/image23.emf"/><Relationship Id="rId4" Type="http://schemas.openxmlformats.org/officeDocument/2006/relationships/image" Target="../media/image24.emf"/><Relationship Id="rId9" Type="http://schemas.openxmlformats.org/officeDocument/2006/relationships/oleObject" Target="../embeddings/oleObject7.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abstract design with lines and financial symbols">
            <a:extLst>
              <a:ext uri="{FF2B5EF4-FFF2-40B4-BE49-F238E27FC236}">
                <a16:creationId xmlns:a16="http://schemas.microsoft.com/office/drawing/2014/main" id="{B8C3A067-EAF9-5B65-3998-B58C3C185310}"/>
              </a:ext>
            </a:extLst>
          </p:cNvPr>
          <p:cNvPicPr>
            <a:picLocks noChangeAspect="1"/>
          </p:cNvPicPr>
          <p:nvPr/>
        </p:nvPicPr>
        <p:blipFill rotWithShape="1">
          <a:blip r:embed="rId3">
            <a:alphaModFix amt="40000"/>
          </a:blip>
          <a:srcRect l="7741" r="10319"/>
          <a:stretch/>
        </p:blipFill>
        <p:spPr>
          <a:xfrm>
            <a:off x="0" y="157184"/>
            <a:ext cx="8450297" cy="6857990"/>
          </a:xfrm>
          <a:prstGeom prst="rect">
            <a:avLst/>
          </a:prstGeom>
        </p:spPr>
      </p:pic>
      <p:pic>
        <p:nvPicPr>
          <p:cNvPr id="9" name="Picture 8" descr="quark-structure-of-silicon-atom-nucleus-arscimed.jpg">
            <a:extLst>
              <a:ext uri="{FF2B5EF4-FFF2-40B4-BE49-F238E27FC236}">
                <a16:creationId xmlns:a16="http://schemas.microsoft.com/office/drawing/2014/main" id="{B034C044-1DF4-8E42-A244-88957BEB35AB}"/>
              </a:ext>
            </a:extLst>
          </p:cNvPr>
          <p:cNvPicPr>
            <a:picLocks noChangeAspect="1"/>
          </p:cNvPicPr>
          <p:nvPr/>
        </p:nvPicPr>
        <p:blipFill rotWithShape="1">
          <a:blip r:embed="rId4">
            <a:extLst>
              <a:ext uri="{28A0092B-C50C-407E-A947-70E740481C1C}">
                <a14:useLocalDpi xmlns:a14="http://schemas.microsoft.com/office/drawing/2010/main" val="0"/>
              </a:ext>
            </a:extLst>
          </a:blip>
          <a:srcRect l="3410" r="1306"/>
          <a:stretch/>
        </p:blipFill>
        <p:spPr>
          <a:xfrm>
            <a:off x="6303153" y="0"/>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gradFill>
            <a:gsLst>
              <a:gs pos="0">
                <a:schemeClr val="accent1">
                  <a:tint val="66000"/>
                  <a:satMod val="160000"/>
                  <a:alpha val="67000"/>
                </a:schemeClr>
              </a:gs>
              <a:gs pos="52000">
                <a:schemeClr val="accent1">
                  <a:tint val="44500"/>
                  <a:satMod val="160000"/>
                  <a:lumMod val="79000"/>
                  <a:alpha val="53000"/>
                </a:schemeClr>
              </a:gs>
              <a:gs pos="100000">
                <a:schemeClr val="accent1">
                  <a:tint val="23500"/>
                  <a:satMod val="160000"/>
                </a:schemeClr>
              </a:gs>
            </a:gsLst>
            <a:lin ang="8100000" scaled="1"/>
          </a:gradFill>
        </p:spPr>
      </p:pic>
      <p:sp>
        <p:nvSpPr>
          <p:cNvPr id="2" name="TextBox 1">
            <a:extLst>
              <a:ext uri="{FF2B5EF4-FFF2-40B4-BE49-F238E27FC236}">
                <a16:creationId xmlns:a16="http://schemas.microsoft.com/office/drawing/2014/main" id="{95535BE1-B9F2-F447-A725-DEDF89D6B597}"/>
              </a:ext>
            </a:extLst>
          </p:cNvPr>
          <p:cNvSpPr txBox="1"/>
          <p:nvPr/>
        </p:nvSpPr>
        <p:spPr>
          <a:xfrm>
            <a:off x="549040" y="157184"/>
            <a:ext cx="6232760" cy="4567137"/>
          </a:xfrm>
          <a:prstGeom prst="rect">
            <a:avLst/>
          </a:prstGeom>
        </p:spPr>
        <p:txBody>
          <a:bodyPr vert="horz" lIns="91440" tIns="45720" rIns="91440" bIns="45720" rtlCol="0" anchor="b">
            <a:normAutofit lnSpcReduction="10000"/>
          </a:bodyPr>
          <a:lstStyle/>
          <a:p>
            <a:pPr marL="514350" defTabSz="914400">
              <a:lnSpc>
                <a:spcPct val="90000"/>
              </a:lnSpc>
              <a:spcBef>
                <a:spcPct val="0"/>
              </a:spcBef>
              <a:spcAft>
                <a:spcPts val="600"/>
              </a:spcAft>
            </a:pPr>
            <a:r>
              <a:rPr lang="en-US" sz="4400" b="1" dirty="0">
                <a:latin typeface="+mj-lt"/>
              </a:rPr>
              <a:t>What physical information is in deeply virtual exclusive experiments and </a:t>
            </a:r>
            <a:r>
              <a:rPr lang="en-US" sz="4400" b="1" u="sng" dirty="0">
                <a:latin typeface="+mj-lt"/>
              </a:rPr>
              <a:t>how do we get the picture</a:t>
            </a:r>
            <a:r>
              <a:rPr lang="en-US" sz="4400" b="1" dirty="0">
                <a:latin typeface="+mj-lt"/>
              </a:rPr>
              <a:t>?</a:t>
            </a:r>
            <a:br>
              <a:rPr lang="en-US" sz="4400" b="1" dirty="0">
                <a:latin typeface="+mj-lt"/>
              </a:rPr>
            </a:br>
            <a:endParaRPr lang="en-US" sz="4400" b="1" dirty="0">
              <a:latin typeface="+mj-lt"/>
            </a:endParaRPr>
          </a:p>
          <a:p>
            <a:pPr marL="514350" defTabSz="914400">
              <a:lnSpc>
                <a:spcPct val="90000"/>
              </a:lnSpc>
              <a:spcBef>
                <a:spcPct val="0"/>
              </a:spcBef>
              <a:spcAft>
                <a:spcPts val="600"/>
              </a:spcAft>
            </a:pPr>
            <a:r>
              <a:rPr lang="en-US" sz="4400" b="1" kern="1200" dirty="0">
                <a:solidFill>
                  <a:srgbClr val="FFFFFF"/>
                </a:solidFill>
                <a:latin typeface="+mj-lt"/>
                <a:ea typeface="+mj-ea"/>
                <a:cs typeface="+mj-cs"/>
              </a:rPr>
              <a:t>Simonetta Liuti</a:t>
            </a:r>
          </a:p>
          <a:p>
            <a:pPr marL="514350" defTabSz="914400">
              <a:lnSpc>
                <a:spcPct val="90000"/>
              </a:lnSpc>
              <a:spcBef>
                <a:spcPct val="0"/>
              </a:spcBef>
              <a:spcAft>
                <a:spcPts val="600"/>
              </a:spcAft>
            </a:pPr>
            <a:r>
              <a:rPr lang="en-US" sz="2400" b="1" kern="1200" dirty="0">
                <a:solidFill>
                  <a:srgbClr val="FFFFFF"/>
                </a:solidFill>
                <a:latin typeface="+mj-lt"/>
                <a:ea typeface="+mj-ea"/>
                <a:cs typeface="+mj-cs"/>
              </a:rPr>
              <a:t> </a:t>
            </a:r>
          </a:p>
        </p:txBody>
      </p:sp>
      <p:pic>
        <p:nvPicPr>
          <p:cNvPr id="5" name="Picture 4">
            <a:extLst>
              <a:ext uri="{FF2B5EF4-FFF2-40B4-BE49-F238E27FC236}">
                <a16:creationId xmlns:a16="http://schemas.microsoft.com/office/drawing/2014/main" id="{94C987F3-36E3-7F44-8D23-32B863EB2F57}"/>
              </a:ext>
            </a:extLst>
          </p:cNvPr>
          <p:cNvPicPr>
            <a:picLocks noChangeAspect="1"/>
          </p:cNvPicPr>
          <p:nvPr/>
        </p:nvPicPr>
        <p:blipFill>
          <a:blip r:embed="rId5"/>
          <a:stretch>
            <a:fillRect/>
          </a:stretch>
        </p:blipFill>
        <p:spPr>
          <a:xfrm>
            <a:off x="344702" y="5677191"/>
            <a:ext cx="1074683" cy="1074683"/>
          </a:xfrm>
          <a:prstGeom prst="rect">
            <a:avLst/>
          </a:prstGeom>
        </p:spPr>
      </p:pic>
      <p:pic>
        <p:nvPicPr>
          <p:cNvPr id="10" name="Picture 9">
            <a:extLst>
              <a:ext uri="{FF2B5EF4-FFF2-40B4-BE49-F238E27FC236}">
                <a16:creationId xmlns:a16="http://schemas.microsoft.com/office/drawing/2014/main" id="{53A3FCD1-0BFE-A448-9F38-82401489E49A}"/>
              </a:ext>
            </a:extLst>
          </p:cNvPr>
          <p:cNvPicPr>
            <a:picLocks noChangeAspect="1"/>
          </p:cNvPicPr>
          <p:nvPr/>
        </p:nvPicPr>
        <p:blipFill>
          <a:blip r:embed="rId6"/>
          <a:stretch>
            <a:fillRect/>
          </a:stretch>
        </p:blipFill>
        <p:spPr>
          <a:xfrm>
            <a:off x="1702215" y="5721315"/>
            <a:ext cx="919706" cy="913319"/>
          </a:xfrm>
          <a:prstGeom prst="rect">
            <a:avLst/>
          </a:prstGeom>
        </p:spPr>
      </p:pic>
      <p:pic>
        <p:nvPicPr>
          <p:cNvPr id="7" name="Picture 6">
            <a:extLst>
              <a:ext uri="{FF2B5EF4-FFF2-40B4-BE49-F238E27FC236}">
                <a16:creationId xmlns:a16="http://schemas.microsoft.com/office/drawing/2014/main" id="{36778B7D-B8D9-7441-9E32-2465709E3570}"/>
              </a:ext>
            </a:extLst>
          </p:cNvPr>
          <p:cNvPicPr>
            <a:picLocks noChangeAspect="1"/>
          </p:cNvPicPr>
          <p:nvPr/>
        </p:nvPicPr>
        <p:blipFill>
          <a:blip r:embed="rId7"/>
          <a:stretch>
            <a:fillRect/>
          </a:stretch>
        </p:blipFill>
        <p:spPr>
          <a:xfrm>
            <a:off x="2916415" y="5455667"/>
            <a:ext cx="1812551" cy="1427584"/>
          </a:xfrm>
          <a:prstGeom prst="rect">
            <a:avLst/>
          </a:prstGeom>
        </p:spPr>
      </p:pic>
      <p:pic>
        <p:nvPicPr>
          <p:cNvPr id="11" name="Picture 10">
            <a:extLst>
              <a:ext uri="{FF2B5EF4-FFF2-40B4-BE49-F238E27FC236}">
                <a16:creationId xmlns:a16="http://schemas.microsoft.com/office/drawing/2014/main" id="{E8256932-EDAF-6E46-AE96-95C1FABD386F}"/>
              </a:ext>
            </a:extLst>
          </p:cNvPr>
          <p:cNvPicPr>
            <a:picLocks noChangeAspect="1"/>
          </p:cNvPicPr>
          <p:nvPr/>
        </p:nvPicPr>
        <p:blipFill>
          <a:blip r:embed="rId8"/>
          <a:stretch>
            <a:fillRect/>
          </a:stretch>
        </p:blipFill>
        <p:spPr>
          <a:xfrm>
            <a:off x="9865577" y="4927489"/>
            <a:ext cx="2400361" cy="1915271"/>
          </a:xfrm>
          <a:prstGeom prst="rect">
            <a:avLst/>
          </a:prstGeom>
        </p:spPr>
      </p:pic>
    </p:spTree>
    <p:extLst>
      <p:ext uri="{BB962C8B-B14F-4D97-AF65-F5344CB8AC3E}">
        <p14:creationId xmlns:p14="http://schemas.microsoft.com/office/powerpoint/2010/main" val="2625240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1F4B4C-FAB1-C248-8C34-39C9B5242787}"/>
              </a:ext>
            </a:extLst>
          </p:cNvPr>
          <p:cNvSpPr>
            <a:spLocks noGrp="1"/>
          </p:cNvSpPr>
          <p:nvPr>
            <p:ph type="dt" sz="half" idx="10"/>
          </p:nvPr>
        </p:nvSpPr>
        <p:spPr>
          <a:xfrm>
            <a:off x="73366" y="6319221"/>
            <a:ext cx="2743200" cy="365125"/>
          </a:xfrm>
        </p:spPr>
        <p:txBody>
          <a:bodyPr/>
          <a:lstStyle/>
          <a:p>
            <a:pPr>
              <a:defRPr/>
            </a:pPr>
            <a:fld id="{16A94A18-66C2-A54B-A167-329473CCEBB7}" type="datetime1">
              <a:rPr lang="en-US" smtClean="0">
                <a:solidFill>
                  <a:schemeClr val="bg1"/>
                </a:solidFill>
              </a:rPr>
              <a:t>3/14/25</a:t>
            </a:fld>
            <a:endParaRPr lang="en-US" dirty="0">
              <a:solidFill>
                <a:schemeClr val="bg1"/>
              </a:solidFill>
            </a:endParaRPr>
          </a:p>
        </p:txBody>
      </p:sp>
      <p:sp>
        <p:nvSpPr>
          <p:cNvPr id="3" name="Slide Number Placeholder 2">
            <a:extLst>
              <a:ext uri="{FF2B5EF4-FFF2-40B4-BE49-F238E27FC236}">
                <a16:creationId xmlns:a16="http://schemas.microsoft.com/office/drawing/2014/main" id="{CE891C19-8E0F-A449-BC34-7CC6B89B569C}"/>
              </a:ext>
            </a:extLst>
          </p:cNvPr>
          <p:cNvSpPr>
            <a:spLocks noGrp="1"/>
          </p:cNvSpPr>
          <p:nvPr>
            <p:ph type="sldNum" sz="quarter" idx="12"/>
          </p:nvPr>
        </p:nvSpPr>
        <p:spPr>
          <a:xfrm>
            <a:off x="9055770" y="6136658"/>
            <a:ext cx="2743200" cy="365125"/>
          </a:xfrm>
        </p:spPr>
        <p:txBody>
          <a:bodyPr/>
          <a:lstStyle/>
          <a:p>
            <a:pPr>
              <a:defRPr/>
            </a:pPr>
            <a:fld id="{8650D0AE-FB45-374D-A9AF-DF9429BBE748}" type="slidenum">
              <a:rPr lang="en-US" smtClean="0">
                <a:solidFill>
                  <a:schemeClr val="bg1"/>
                </a:solidFill>
              </a:rPr>
              <a:pPr>
                <a:defRPr/>
              </a:pPr>
              <a:t>10</a:t>
            </a:fld>
            <a:endParaRPr lang="en-US" dirty="0">
              <a:solidFill>
                <a:schemeClr val="bg1"/>
              </a:solidFill>
            </a:endParaRPr>
          </a:p>
        </p:txBody>
      </p:sp>
      <p:sp>
        <p:nvSpPr>
          <p:cNvPr id="4" name="Oval 3">
            <a:extLst>
              <a:ext uri="{FF2B5EF4-FFF2-40B4-BE49-F238E27FC236}">
                <a16:creationId xmlns:a16="http://schemas.microsoft.com/office/drawing/2014/main" id="{F7C2634D-55E1-5F4B-BC7C-E31F059118DA}"/>
              </a:ext>
            </a:extLst>
          </p:cNvPr>
          <p:cNvSpPr/>
          <p:nvPr/>
        </p:nvSpPr>
        <p:spPr>
          <a:xfrm>
            <a:off x="7467600" y="1752600"/>
            <a:ext cx="1524000" cy="2971800"/>
          </a:xfrm>
          <a:prstGeom prst="ellipse">
            <a:avLst/>
          </a:prstGeom>
          <a:blipFill>
            <a:blip r:embed="rId2">
              <a:alphaModFix amt="50000"/>
            </a:blip>
            <a:stretch>
              <a:fillRect/>
            </a:stretch>
          </a:blipFill>
          <a:scene3d>
            <a:camera prst="orthographicFront">
              <a:rot lat="0" lon="8340000" rev="0"/>
            </a:camera>
            <a:lightRig rig="threePt" dir="t"/>
          </a:scene3d>
          <a:sp3d>
            <a:bevelT w="127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bg1"/>
                </a:solidFill>
              </a:rPr>
              <a:t>k</a:t>
            </a:r>
            <a:r>
              <a:rPr lang="en-US" baseline="-25000" dirty="0" err="1">
                <a:solidFill>
                  <a:schemeClr val="bg1"/>
                </a:solidFill>
              </a:rPr>
              <a:t>T</a:t>
            </a:r>
            <a:endParaRPr lang="en-US" dirty="0">
              <a:solidFill>
                <a:schemeClr val="bg1"/>
              </a:solidFill>
            </a:endParaRPr>
          </a:p>
        </p:txBody>
      </p:sp>
      <p:cxnSp>
        <p:nvCxnSpPr>
          <p:cNvPr id="5" name="Straight Arrow Connector 4">
            <a:extLst>
              <a:ext uri="{FF2B5EF4-FFF2-40B4-BE49-F238E27FC236}">
                <a16:creationId xmlns:a16="http://schemas.microsoft.com/office/drawing/2014/main" id="{116839C2-1AFD-A246-B3BB-041AEA36B8BE}"/>
              </a:ext>
            </a:extLst>
          </p:cNvPr>
          <p:cNvCxnSpPr/>
          <p:nvPr/>
        </p:nvCxnSpPr>
        <p:spPr>
          <a:xfrm>
            <a:off x="8839200" y="3276600"/>
            <a:ext cx="1828800"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E471DAA0-A188-1849-BA38-C46B37282BF5}"/>
              </a:ext>
            </a:extLst>
          </p:cNvPr>
          <p:cNvCxnSpPr>
            <a:stCxn id="4" idx="0"/>
          </p:cNvCxnSpPr>
          <p:nvPr/>
        </p:nvCxnSpPr>
        <p:spPr>
          <a:xfrm flipV="1">
            <a:off x="8229600" y="685800"/>
            <a:ext cx="0" cy="1066800"/>
          </a:xfrm>
          <a:prstGeom prst="straightConnector1">
            <a:avLst/>
          </a:prstGeom>
          <a:ln>
            <a:solidFill>
              <a:srgbClr val="292934"/>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D7F0C401-B0D2-3745-9794-D478665F329D}"/>
              </a:ext>
            </a:extLst>
          </p:cNvPr>
          <p:cNvCxnSpPr/>
          <p:nvPr/>
        </p:nvCxnSpPr>
        <p:spPr>
          <a:xfrm flipH="1">
            <a:off x="6705600" y="3962400"/>
            <a:ext cx="1066800" cy="1524000"/>
          </a:xfrm>
          <a:prstGeom prst="straightConnector1">
            <a:avLst/>
          </a:prstGeom>
          <a:ln>
            <a:solidFill>
              <a:srgbClr val="292934"/>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7B7D5BB9-88C2-F34D-A0DA-06DF7845A42C}"/>
              </a:ext>
            </a:extLst>
          </p:cNvPr>
          <p:cNvCxnSpPr/>
          <p:nvPr/>
        </p:nvCxnSpPr>
        <p:spPr>
          <a:xfrm flipV="1">
            <a:off x="8229600" y="1752600"/>
            <a:ext cx="0" cy="1524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C9BD31C9-584B-F443-B181-CD6272CCA798}"/>
              </a:ext>
            </a:extLst>
          </p:cNvPr>
          <p:cNvCxnSpPr/>
          <p:nvPr/>
        </p:nvCxnSpPr>
        <p:spPr>
          <a:xfrm flipV="1">
            <a:off x="7772400" y="3276600"/>
            <a:ext cx="457200" cy="685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91145570-C274-2E4E-8203-F1EA094B8099}"/>
              </a:ext>
            </a:extLst>
          </p:cNvPr>
          <p:cNvCxnSpPr/>
          <p:nvPr/>
        </p:nvCxnSpPr>
        <p:spPr>
          <a:xfrm>
            <a:off x="8229600" y="3276600"/>
            <a:ext cx="609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240F979C-BB54-C64D-9E0D-6B270D818A4A}"/>
              </a:ext>
            </a:extLst>
          </p:cNvPr>
          <p:cNvCxnSpPr/>
          <p:nvPr/>
        </p:nvCxnSpPr>
        <p:spPr>
          <a:xfrm>
            <a:off x="9372600" y="4114800"/>
            <a:ext cx="1219200" cy="0"/>
          </a:xfrm>
          <a:prstGeom prst="straightConnector1">
            <a:avLst/>
          </a:prstGeom>
          <a:ln w="38100" cmpd="sng">
            <a:solidFill>
              <a:srgbClr val="292934"/>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1E02F6F9-AEFC-0949-8E1F-0458BC0D72C7}"/>
              </a:ext>
            </a:extLst>
          </p:cNvPr>
          <p:cNvSpPr txBox="1"/>
          <p:nvPr/>
        </p:nvSpPr>
        <p:spPr>
          <a:xfrm>
            <a:off x="9750210" y="3581400"/>
            <a:ext cx="343364" cy="461665"/>
          </a:xfrm>
          <a:prstGeom prst="rect">
            <a:avLst/>
          </a:prstGeom>
          <a:noFill/>
        </p:spPr>
        <p:txBody>
          <a:bodyPr wrap="none" rtlCol="0">
            <a:spAutoFit/>
          </a:bodyPr>
          <a:lstStyle/>
          <a:p>
            <a:r>
              <a:rPr lang="en-US" sz="2400" dirty="0">
                <a:solidFill>
                  <a:schemeClr val="bg1"/>
                </a:solidFill>
              </a:rPr>
              <a:t>P</a:t>
            </a:r>
          </a:p>
        </p:txBody>
      </p:sp>
      <p:cxnSp>
        <p:nvCxnSpPr>
          <p:cNvPr id="13" name="Straight Arrow Connector 12">
            <a:extLst>
              <a:ext uri="{FF2B5EF4-FFF2-40B4-BE49-F238E27FC236}">
                <a16:creationId xmlns:a16="http://schemas.microsoft.com/office/drawing/2014/main" id="{DEBC5395-4480-C548-B7BF-C1B26B68A63C}"/>
              </a:ext>
            </a:extLst>
          </p:cNvPr>
          <p:cNvCxnSpPr>
            <a:cxnSpLocks/>
          </p:cNvCxnSpPr>
          <p:nvPr/>
        </p:nvCxnSpPr>
        <p:spPr>
          <a:xfrm flipH="1">
            <a:off x="7848600" y="3252952"/>
            <a:ext cx="405162" cy="588331"/>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37EA1F4D-4A46-714E-98A8-BD6EA8E065D7}"/>
              </a:ext>
            </a:extLst>
          </p:cNvPr>
          <p:cNvCxnSpPr>
            <a:cxnSpLocks/>
          </p:cNvCxnSpPr>
          <p:nvPr/>
        </p:nvCxnSpPr>
        <p:spPr>
          <a:xfrm>
            <a:off x="8249074" y="3275466"/>
            <a:ext cx="723900" cy="2268"/>
          </a:xfrm>
          <a:prstGeom prst="straightConnector1">
            <a:avLst/>
          </a:prstGeom>
          <a:ln w="381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3DCF8CC6-30AF-834C-9572-C9F1E6719CBA}"/>
              </a:ext>
            </a:extLst>
          </p:cNvPr>
          <p:cNvSpPr txBox="1"/>
          <p:nvPr/>
        </p:nvSpPr>
        <p:spPr>
          <a:xfrm>
            <a:off x="8059754" y="3679131"/>
            <a:ext cx="404278" cy="584775"/>
          </a:xfrm>
          <a:prstGeom prst="rect">
            <a:avLst/>
          </a:prstGeom>
          <a:noFill/>
        </p:spPr>
        <p:txBody>
          <a:bodyPr wrap="none" rtlCol="0">
            <a:spAutoFit/>
          </a:bodyPr>
          <a:lstStyle/>
          <a:p>
            <a:r>
              <a:rPr lang="en-US" sz="3200" b="1" dirty="0">
                <a:solidFill>
                  <a:srgbClr val="FF0000"/>
                </a:solidFill>
              </a:rPr>
              <a:t>b</a:t>
            </a:r>
          </a:p>
        </p:txBody>
      </p:sp>
      <p:sp>
        <p:nvSpPr>
          <p:cNvPr id="16" name="TextBox 15">
            <a:extLst>
              <a:ext uri="{FF2B5EF4-FFF2-40B4-BE49-F238E27FC236}">
                <a16:creationId xmlns:a16="http://schemas.microsoft.com/office/drawing/2014/main" id="{1C730062-0B1C-BF45-8976-4C195EF5192A}"/>
              </a:ext>
            </a:extLst>
          </p:cNvPr>
          <p:cNvSpPr txBox="1"/>
          <p:nvPr/>
        </p:nvSpPr>
        <p:spPr>
          <a:xfrm>
            <a:off x="8957960" y="3225225"/>
            <a:ext cx="490840" cy="584775"/>
          </a:xfrm>
          <a:prstGeom prst="rect">
            <a:avLst/>
          </a:prstGeom>
          <a:noFill/>
        </p:spPr>
        <p:txBody>
          <a:bodyPr wrap="none" rtlCol="0">
            <a:spAutoFit/>
          </a:bodyPr>
          <a:lstStyle/>
          <a:p>
            <a:r>
              <a:rPr lang="en-US" sz="3200" b="1" dirty="0" err="1">
                <a:solidFill>
                  <a:srgbClr val="142AD7"/>
                </a:solidFill>
              </a:rPr>
              <a:t>k</a:t>
            </a:r>
            <a:r>
              <a:rPr lang="en-US" sz="3200" b="1" baseline="-25000" dirty="0" err="1">
                <a:solidFill>
                  <a:srgbClr val="142AD7"/>
                </a:solidFill>
              </a:rPr>
              <a:t>z</a:t>
            </a:r>
            <a:endParaRPr lang="en-US" sz="3200" b="1" dirty="0">
              <a:solidFill>
                <a:srgbClr val="142AD7"/>
              </a:solidFill>
            </a:endParaRPr>
          </a:p>
        </p:txBody>
      </p:sp>
      <p:cxnSp>
        <p:nvCxnSpPr>
          <p:cNvPr id="17" name="Straight Arrow Connector 16">
            <a:extLst>
              <a:ext uri="{FF2B5EF4-FFF2-40B4-BE49-F238E27FC236}">
                <a16:creationId xmlns:a16="http://schemas.microsoft.com/office/drawing/2014/main" id="{206A1D8A-F91D-CB4C-A1BF-D16CBDB7BA3F}"/>
              </a:ext>
            </a:extLst>
          </p:cNvPr>
          <p:cNvCxnSpPr>
            <a:cxnSpLocks/>
          </p:cNvCxnSpPr>
          <p:nvPr/>
        </p:nvCxnSpPr>
        <p:spPr>
          <a:xfrm flipV="1">
            <a:off x="8229600" y="2241550"/>
            <a:ext cx="14849" cy="1035052"/>
          </a:xfrm>
          <a:prstGeom prst="straightConnector1">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478FEE6C-6E3B-9D46-A9FF-20BE13B5928E}"/>
              </a:ext>
            </a:extLst>
          </p:cNvPr>
          <p:cNvSpPr txBox="1"/>
          <p:nvPr/>
        </p:nvSpPr>
        <p:spPr>
          <a:xfrm>
            <a:off x="8725973" y="2018437"/>
            <a:ext cx="463973" cy="584775"/>
          </a:xfrm>
          <a:prstGeom prst="rect">
            <a:avLst/>
          </a:prstGeom>
          <a:noFill/>
        </p:spPr>
        <p:txBody>
          <a:bodyPr wrap="none" rtlCol="0">
            <a:spAutoFit/>
          </a:bodyPr>
          <a:lstStyle/>
          <a:p>
            <a:r>
              <a:rPr lang="en-US" sz="3200" b="1" dirty="0">
                <a:solidFill>
                  <a:schemeClr val="accent6">
                    <a:lumMod val="75000"/>
                  </a:schemeClr>
                </a:solidFill>
              </a:rPr>
              <a:t>L</a:t>
            </a:r>
            <a:r>
              <a:rPr lang="en-US" sz="3200" b="1" baseline="-25000" dirty="0">
                <a:solidFill>
                  <a:schemeClr val="accent6">
                    <a:lumMod val="75000"/>
                  </a:schemeClr>
                </a:solidFill>
              </a:rPr>
              <a:t>T</a:t>
            </a:r>
            <a:endParaRPr lang="en-US" sz="3200" b="1" dirty="0">
              <a:solidFill>
                <a:schemeClr val="accent6">
                  <a:lumMod val="75000"/>
                </a:schemeClr>
              </a:solidFill>
            </a:endParaRPr>
          </a:p>
        </p:txBody>
      </p:sp>
      <p:sp>
        <p:nvSpPr>
          <p:cNvPr id="34" name="Oval 33">
            <a:extLst>
              <a:ext uri="{FF2B5EF4-FFF2-40B4-BE49-F238E27FC236}">
                <a16:creationId xmlns:a16="http://schemas.microsoft.com/office/drawing/2014/main" id="{CDCFAD94-0F59-1245-ACA7-15FEAD39AA30}"/>
              </a:ext>
            </a:extLst>
          </p:cNvPr>
          <p:cNvSpPr/>
          <p:nvPr/>
        </p:nvSpPr>
        <p:spPr>
          <a:xfrm>
            <a:off x="2667000" y="1752600"/>
            <a:ext cx="1524000" cy="2971800"/>
          </a:xfrm>
          <a:prstGeom prst="ellipse">
            <a:avLst/>
          </a:prstGeom>
          <a:blipFill>
            <a:blip r:embed="rId2">
              <a:alphaModFix amt="50000"/>
            </a:blip>
            <a:stretch>
              <a:fillRect/>
            </a:stretch>
          </a:blipFill>
          <a:scene3d>
            <a:camera prst="orthographicFront">
              <a:rot lat="0" lon="8340000" rev="0"/>
            </a:camera>
            <a:lightRig rig="threePt" dir="t"/>
          </a:scene3d>
          <a:sp3d>
            <a:bevelT w="127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bg1"/>
                </a:solidFill>
              </a:rPr>
              <a:t>k</a:t>
            </a:r>
            <a:r>
              <a:rPr lang="en-US" baseline="-25000" dirty="0" err="1">
                <a:solidFill>
                  <a:schemeClr val="bg1"/>
                </a:solidFill>
              </a:rPr>
              <a:t>T</a:t>
            </a:r>
            <a:endParaRPr lang="en-US" dirty="0">
              <a:solidFill>
                <a:schemeClr val="bg1"/>
              </a:solidFill>
            </a:endParaRPr>
          </a:p>
        </p:txBody>
      </p:sp>
      <p:cxnSp>
        <p:nvCxnSpPr>
          <p:cNvPr id="35" name="Straight Arrow Connector 34">
            <a:extLst>
              <a:ext uri="{FF2B5EF4-FFF2-40B4-BE49-F238E27FC236}">
                <a16:creationId xmlns:a16="http://schemas.microsoft.com/office/drawing/2014/main" id="{5F308B76-C893-4841-9E0C-C55B04EE0402}"/>
              </a:ext>
            </a:extLst>
          </p:cNvPr>
          <p:cNvCxnSpPr>
            <a:cxnSpLocks/>
          </p:cNvCxnSpPr>
          <p:nvPr/>
        </p:nvCxnSpPr>
        <p:spPr>
          <a:xfrm>
            <a:off x="4038600" y="3276600"/>
            <a:ext cx="1828800"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0ECEBF92-960A-C442-B9A3-EAF1E3F6D3DF}"/>
              </a:ext>
            </a:extLst>
          </p:cNvPr>
          <p:cNvCxnSpPr>
            <a:cxnSpLocks/>
            <a:stCxn id="34" idx="0"/>
          </p:cNvCxnSpPr>
          <p:nvPr/>
        </p:nvCxnSpPr>
        <p:spPr>
          <a:xfrm flipV="1">
            <a:off x="3429000" y="685800"/>
            <a:ext cx="0" cy="1066800"/>
          </a:xfrm>
          <a:prstGeom prst="straightConnector1">
            <a:avLst/>
          </a:prstGeom>
          <a:ln>
            <a:solidFill>
              <a:srgbClr val="292934"/>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96AD3DC9-573D-C74A-B923-456B357AD025}"/>
              </a:ext>
            </a:extLst>
          </p:cNvPr>
          <p:cNvCxnSpPr>
            <a:cxnSpLocks/>
          </p:cNvCxnSpPr>
          <p:nvPr/>
        </p:nvCxnSpPr>
        <p:spPr>
          <a:xfrm flipH="1">
            <a:off x="1905000" y="3962400"/>
            <a:ext cx="1066800" cy="1524000"/>
          </a:xfrm>
          <a:prstGeom prst="straightConnector1">
            <a:avLst/>
          </a:prstGeom>
          <a:ln>
            <a:solidFill>
              <a:srgbClr val="292934"/>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0A4FDE8A-7073-AC40-9A3B-92750915EA59}"/>
              </a:ext>
            </a:extLst>
          </p:cNvPr>
          <p:cNvCxnSpPr>
            <a:cxnSpLocks/>
          </p:cNvCxnSpPr>
          <p:nvPr/>
        </p:nvCxnSpPr>
        <p:spPr>
          <a:xfrm flipV="1">
            <a:off x="3429000" y="1752600"/>
            <a:ext cx="0" cy="1524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1B1070AE-0BAF-4941-8A85-5B4C1E25EBDB}"/>
              </a:ext>
            </a:extLst>
          </p:cNvPr>
          <p:cNvCxnSpPr>
            <a:cxnSpLocks/>
          </p:cNvCxnSpPr>
          <p:nvPr/>
        </p:nvCxnSpPr>
        <p:spPr>
          <a:xfrm flipV="1">
            <a:off x="2971800" y="3276600"/>
            <a:ext cx="457200" cy="685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F0457682-D335-FF41-A83F-7459EF1241C0}"/>
              </a:ext>
            </a:extLst>
          </p:cNvPr>
          <p:cNvCxnSpPr>
            <a:cxnSpLocks/>
          </p:cNvCxnSpPr>
          <p:nvPr/>
        </p:nvCxnSpPr>
        <p:spPr>
          <a:xfrm>
            <a:off x="3429000" y="3276600"/>
            <a:ext cx="609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7BE74703-CAAE-7549-A032-27D15D4788A6}"/>
              </a:ext>
            </a:extLst>
          </p:cNvPr>
          <p:cNvCxnSpPr>
            <a:cxnSpLocks/>
          </p:cNvCxnSpPr>
          <p:nvPr/>
        </p:nvCxnSpPr>
        <p:spPr>
          <a:xfrm>
            <a:off x="4572000" y="4114800"/>
            <a:ext cx="1219200" cy="0"/>
          </a:xfrm>
          <a:prstGeom prst="straightConnector1">
            <a:avLst/>
          </a:prstGeom>
          <a:ln w="38100" cmpd="sng">
            <a:solidFill>
              <a:srgbClr val="292934"/>
            </a:solidFill>
            <a:tailEnd type="arrow"/>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2D5E40A8-8415-BB4E-946F-19C3B9D446BD}"/>
              </a:ext>
            </a:extLst>
          </p:cNvPr>
          <p:cNvSpPr txBox="1"/>
          <p:nvPr/>
        </p:nvSpPr>
        <p:spPr>
          <a:xfrm>
            <a:off x="4949610" y="3581400"/>
            <a:ext cx="343364" cy="461665"/>
          </a:xfrm>
          <a:prstGeom prst="rect">
            <a:avLst/>
          </a:prstGeom>
          <a:noFill/>
        </p:spPr>
        <p:txBody>
          <a:bodyPr wrap="none" rtlCol="0">
            <a:spAutoFit/>
          </a:bodyPr>
          <a:lstStyle/>
          <a:p>
            <a:r>
              <a:rPr lang="en-US" sz="2400" dirty="0">
                <a:solidFill>
                  <a:schemeClr val="bg1"/>
                </a:solidFill>
              </a:rPr>
              <a:t>P</a:t>
            </a:r>
          </a:p>
        </p:txBody>
      </p:sp>
      <p:cxnSp>
        <p:nvCxnSpPr>
          <p:cNvPr id="43" name="Straight Arrow Connector 42">
            <a:extLst>
              <a:ext uri="{FF2B5EF4-FFF2-40B4-BE49-F238E27FC236}">
                <a16:creationId xmlns:a16="http://schemas.microsoft.com/office/drawing/2014/main" id="{3AB89398-3FFF-7C41-A6FC-C6E0C39326C0}"/>
              </a:ext>
            </a:extLst>
          </p:cNvPr>
          <p:cNvCxnSpPr>
            <a:cxnSpLocks/>
          </p:cNvCxnSpPr>
          <p:nvPr/>
        </p:nvCxnSpPr>
        <p:spPr>
          <a:xfrm flipH="1">
            <a:off x="3048000" y="3259722"/>
            <a:ext cx="381000" cy="550278"/>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85F2EC54-479A-394B-9122-3BBBEBAB5EA2}"/>
              </a:ext>
            </a:extLst>
          </p:cNvPr>
          <p:cNvCxnSpPr>
            <a:cxnSpLocks/>
          </p:cNvCxnSpPr>
          <p:nvPr/>
        </p:nvCxnSpPr>
        <p:spPr>
          <a:xfrm flipH="1" flipV="1">
            <a:off x="3409527" y="2519947"/>
            <a:ext cx="19473" cy="756653"/>
          </a:xfrm>
          <a:prstGeom prst="straightConnector1">
            <a:avLst/>
          </a:prstGeom>
          <a:ln w="381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139D48DF-A1A3-7E4D-9741-147633C1ADBF}"/>
              </a:ext>
            </a:extLst>
          </p:cNvPr>
          <p:cNvSpPr txBox="1"/>
          <p:nvPr/>
        </p:nvSpPr>
        <p:spPr>
          <a:xfrm>
            <a:off x="3253322" y="3581400"/>
            <a:ext cx="404278" cy="584775"/>
          </a:xfrm>
          <a:prstGeom prst="rect">
            <a:avLst/>
          </a:prstGeom>
          <a:noFill/>
        </p:spPr>
        <p:txBody>
          <a:bodyPr wrap="none" rtlCol="0">
            <a:spAutoFit/>
          </a:bodyPr>
          <a:lstStyle/>
          <a:p>
            <a:r>
              <a:rPr lang="en-US" sz="3200" b="1" dirty="0">
                <a:solidFill>
                  <a:srgbClr val="FF0000"/>
                </a:solidFill>
              </a:rPr>
              <a:t>b</a:t>
            </a:r>
          </a:p>
        </p:txBody>
      </p:sp>
      <p:sp>
        <p:nvSpPr>
          <p:cNvPr id="46" name="TextBox 45">
            <a:extLst>
              <a:ext uri="{FF2B5EF4-FFF2-40B4-BE49-F238E27FC236}">
                <a16:creationId xmlns:a16="http://schemas.microsoft.com/office/drawing/2014/main" id="{6AE9F06C-05CE-B244-B908-21B31548CF0F}"/>
              </a:ext>
            </a:extLst>
          </p:cNvPr>
          <p:cNvSpPr txBox="1"/>
          <p:nvPr/>
        </p:nvSpPr>
        <p:spPr>
          <a:xfrm>
            <a:off x="2910909" y="2209800"/>
            <a:ext cx="518091" cy="584775"/>
          </a:xfrm>
          <a:prstGeom prst="rect">
            <a:avLst/>
          </a:prstGeom>
          <a:noFill/>
        </p:spPr>
        <p:txBody>
          <a:bodyPr wrap="none" rtlCol="0">
            <a:spAutoFit/>
          </a:bodyPr>
          <a:lstStyle/>
          <a:p>
            <a:r>
              <a:rPr lang="en-US" sz="3200" b="1" dirty="0" err="1">
                <a:solidFill>
                  <a:srgbClr val="142AD7"/>
                </a:solidFill>
              </a:rPr>
              <a:t>k</a:t>
            </a:r>
            <a:r>
              <a:rPr lang="en-US" sz="3200" b="1" baseline="-25000" dirty="0" err="1">
                <a:solidFill>
                  <a:srgbClr val="142AD7"/>
                </a:solidFill>
              </a:rPr>
              <a:t>T</a:t>
            </a:r>
            <a:endParaRPr lang="en-US" sz="3200" b="1" dirty="0">
              <a:solidFill>
                <a:srgbClr val="142AD7"/>
              </a:solidFill>
            </a:endParaRPr>
          </a:p>
        </p:txBody>
      </p:sp>
      <p:cxnSp>
        <p:nvCxnSpPr>
          <p:cNvPr id="47" name="Straight Arrow Connector 46">
            <a:extLst>
              <a:ext uri="{FF2B5EF4-FFF2-40B4-BE49-F238E27FC236}">
                <a16:creationId xmlns:a16="http://schemas.microsoft.com/office/drawing/2014/main" id="{B79324FD-35CF-7240-B79F-9E9912DDC50C}"/>
              </a:ext>
            </a:extLst>
          </p:cNvPr>
          <p:cNvCxnSpPr>
            <a:cxnSpLocks/>
          </p:cNvCxnSpPr>
          <p:nvPr/>
        </p:nvCxnSpPr>
        <p:spPr>
          <a:xfrm>
            <a:off x="3429000" y="3276600"/>
            <a:ext cx="990600" cy="0"/>
          </a:xfrm>
          <a:prstGeom prst="straightConnector1">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C3B65F5D-6FEB-A046-9298-9814CA3C0ED3}"/>
              </a:ext>
            </a:extLst>
          </p:cNvPr>
          <p:cNvSpPr txBox="1"/>
          <p:nvPr/>
        </p:nvSpPr>
        <p:spPr>
          <a:xfrm>
            <a:off x="7581892" y="936688"/>
            <a:ext cx="533416" cy="707886"/>
          </a:xfrm>
          <a:prstGeom prst="rect">
            <a:avLst/>
          </a:prstGeom>
          <a:noFill/>
          <a:ln w="12700">
            <a:solidFill>
              <a:srgbClr val="C00000"/>
            </a:solidFill>
          </a:ln>
        </p:spPr>
        <p:txBody>
          <a:bodyPr wrap="none" rtlCol="0">
            <a:spAutoFit/>
          </a:bodyPr>
          <a:lstStyle/>
          <a:p>
            <a:r>
              <a:rPr lang="en-US" sz="4000" b="1" dirty="0">
                <a:solidFill>
                  <a:schemeClr val="bg1"/>
                </a:solidFill>
              </a:rPr>
              <a:t>L</a:t>
            </a:r>
            <a:r>
              <a:rPr lang="en-US" sz="4000" b="1" baseline="-25000" dirty="0">
                <a:solidFill>
                  <a:schemeClr val="bg1"/>
                </a:solidFill>
              </a:rPr>
              <a:t>T</a:t>
            </a:r>
            <a:endParaRPr lang="en-US" sz="4000" b="1" dirty="0">
              <a:solidFill>
                <a:schemeClr val="bg1"/>
              </a:solidFill>
            </a:endParaRPr>
          </a:p>
        </p:txBody>
      </p:sp>
      <p:sp>
        <p:nvSpPr>
          <p:cNvPr id="58" name="Oval 57">
            <a:extLst>
              <a:ext uri="{FF2B5EF4-FFF2-40B4-BE49-F238E27FC236}">
                <a16:creationId xmlns:a16="http://schemas.microsoft.com/office/drawing/2014/main" id="{495D5B2D-6961-B342-9022-F4A789245269}"/>
              </a:ext>
            </a:extLst>
          </p:cNvPr>
          <p:cNvSpPr/>
          <p:nvPr/>
        </p:nvSpPr>
        <p:spPr>
          <a:xfrm>
            <a:off x="9055770" y="3886200"/>
            <a:ext cx="469230" cy="469504"/>
          </a:xfrm>
          <a:prstGeom prst="ellipse">
            <a:avLst/>
          </a:prstGeom>
          <a:solidFill>
            <a:srgbClr val="3366FF"/>
          </a:solidFill>
          <a:ln>
            <a:noFill/>
          </a:ln>
          <a:effectLst>
            <a:outerShdw blurRad="38100" dist="25400" dir="2700000" algn="tl" rotWithShape="0">
              <a:srgbClr val="000000">
                <a:alpha val="60000"/>
              </a:srgbClr>
            </a:outerShdw>
            <a:softEdge rad="762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59" name="Oval 58">
            <a:extLst>
              <a:ext uri="{FF2B5EF4-FFF2-40B4-BE49-F238E27FC236}">
                <a16:creationId xmlns:a16="http://schemas.microsoft.com/office/drawing/2014/main" id="{B014EC33-FCA7-A048-AE79-0802F7E6B278}"/>
              </a:ext>
            </a:extLst>
          </p:cNvPr>
          <p:cNvSpPr/>
          <p:nvPr/>
        </p:nvSpPr>
        <p:spPr>
          <a:xfrm>
            <a:off x="4419600" y="3886200"/>
            <a:ext cx="469230" cy="469504"/>
          </a:xfrm>
          <a:prstGeom prst="ellipse">
            <a:avLst/>
          </a:prstGeom>
          <a:solidFill>
            <a:srgbClr val="3366FF"/>
          </a:solidFill>
          <a:ln>
            <a:noFill/>
          </a:ln>
          <a:effectLst>
            <a:outerShdw blurRad="38100" dist="25400" dir="2700000" algn="tl" rotWithShape="0">
              <a:srgbClr val="000000">
                <a:alpha val="60000"/>
              </a:srgbClr>
            </a:outerShdw>
            <a:softEdge rad="762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82" name="TextBox 81">
            <a:extLst>
              <a:ext uri="{FF2B5EF4-FFF2-40B4-BE49-F238E27FC236}">
                <a16:creationId xmlns:a16="http://schemas.microsoft.com/office/drawing/2014/main" id="{B91E7AF1-CB0C-5149-B18B-85E4CEB68BA5}"/>
              </a:ext>
            </a:extLst>
          </p:cNvPr>
          <p:cNvSpPr txBox="1"/>
          <p:nvPr/>
        </p:nvSpPr>
        <p:spPr>
          <a:xfrm>
            <a:off x="4257607" y="2624195"/>
            <a:ext cx="466794" cy="584775"/>
          </a:xfrm>
          <a:prstGeom prst="rect">
            <a:avLst/>
          </a:prstGeom>
          <a:noFill/>
        </p:spPr>
        <p:txBody>
          <a:bodyPr wrap="none" rtlCol="0">
            <a:spAutoFit/>
          </a:bodyPr>
          <a:lstStyle/>
          <a:p>
            <a:r>
              <a:rPr lang="en-US" sz="3200" b="1" dirty="0" err="1">
                <a:solidFill>
                  <a:schemeClr val="accent6">
                    <a:lumMod val="75000"/>
                  </a:schemeClr>
                </a:solidFill>
              </a:rPr>
              <a:t>L</a:t>
            </a:r>
            <a:r>
              <a:rPr lang="en-US" sz="3200" b="1" baseline="-25000" dirty="0" err="1">
                <a:solidFill>
                  <a:schemeClr val="accent6">
                    <a:lumMod val="75000"/>
                  </a:schemeClr>
                </a:solidFill>
              </a:rPr>
              <a:t>z</a:t>
            </a:r>
            <a:endParaRPr lang="en-US" sz="3200" b="1" dirty="0">
              <a:solidFill>
                <a:schemeClr val="accent6">
                  <a:lumMod val="75000"/>
                </a:schemeClr>
              </a:solidFill>
            </a:endParaRPr>
          </a:p>
        </p:txBody>
      </p:sp>
      <p:sp>
        <p:nvSpPr>
          <p:cNvPr id="83" name="TextBox 82">
            <a:extLst>
              <a:ext uri="{FF2B5EF4-FFF2-40B4-BE49-F238E27FC236}">
                <a16:creationId xmlns:a16="http://schemas.microsoft.com/office/drawing/2014/main" id="{40510351-AAF0-2C42-8156-D85DAB976465}"/>
              </a:ext>
            </a:extLst>
          </p:cNvPr>
          <p:cNvSpPr txBox="1"/>
          <p:nvPr/>
        </p:nvSpPr>
        <p:spPr>
          <a:xfrm>
            <a:off x="2753937" y="937838"/>
            <a:ext cx="537327" cy="707886"/>
          </a:xfrm>
          <a:prstGeom prst="rect">
            <a:avLst/>
          </a:prstGeom>
          <a:noFill/>
          <a:ln w="12700">
            <a:solidFill>
              <a:srgbClr val="C00000"/>
            </a:solidFill>
          </a:ln>
        </p:spPr>
        <p:txBody>
          <a:bodyPr wrap="none" rtlCol="0">
            <a:spAutoFit/>
          </a:bodyPr>
          <a:lstStyle/>
          <a:p>
            <a:r>
              <a:rPr lang="en-US" sz="4000" b="1" dirty="0" err="1">
                <a:solidFill>
                  <a:schemeClr val="bg1"/>
                </a:solidFill>
              </a:rPr>
              <a:t>L</a:t>
            </a:r>
            <a:r>
              <a:rPr lang="en-US" sz="4000" b="1" baseline="-25000" dirty="0" err="1">
                <a:solidFill>
                  <a:schemeClr val="bg1"/>
                </a:solidFill>
              </a:rPr>
              <a:t>z</a:t>
            </a:r>
            <a:endParaRPr lang="en-US" sz="4000" b="1" dirty="0">
              <a:solidFill>
                <a:schemeClr val="bg1"/>
              </a:solidFill>
            </a:endParaRPr>
          </a:p>
        </p:txBody>
      </p:sp>
      <p:pic>
        <p:nvPicPr>
          <p:cNvPr id="84" name="Picture 83">
            <a:extLst>
              <a:ext uri="{FF2B5EF4-FFF2-40B4-BE49-F238E27FC236}">
                <a16:creationId xmlns:a16="http://schemas.microsoft.com/office/drawing/2014/main" id="{E9DD7D98-B6B2-9848-9EC9-3B072836D74B}"/>
              </a:ext>
            </a:extLst>
          </p:cNvPr>
          <p:cNvPicPr>
            <a:picLocks noChangeAspect="1"/>
          </p:cNvPicPr>
          <p:nvPr/>
        </p:nvPicPr>
        <p:blipFill>
          <a:blip r:embed="rId3"/>
          <a:stretch>
            <a:fillRect/>
          </a:stretch>
        </p:blipFill>
        <p:spPr>
          <a:xfrm>
            <a:off x="2819400" y="5548784"/>
            <a:ext cx="5645262" cy="1156816"/>
          </a:xfrm>
          <a:prstGeom prst="rect">
            <a:avLst/>
          </a:prstGeom>
        </p:spPr>
      </p:pic>
      <p:sp>
        <p:nvSpPr>
          <p:cNvPr id="85" name="TextBox 84">
            <a:extLst>
              <a:ext uri="{FF2B5EF4-FFF2-40B4-BE49-F238E27FC236}">
                <a16:creationId xmlns:a16="http://schemas.microsoft.com/office/drawing/2014/main" id="{4E376106-3A12-8E43-9087-35BCA86420F6}"/>
              </a:ext>
            </a:extLst>
          </p:cNvPr>
          <p:cNvSpPr txBox="1"/>
          <p:nvPr/>
        </p:nvSpPr>
        <p:spPr>
          <a:xfrm>
            <a:off x="215548" y="118003"/>
            <a:ext cx="4256358" cy="523220"/>
          </a:xfrm>
          <a:prstGeom prst="rect">
            <a:avLst/>
          </a:prstGeom>
          <a:noFill/>
        </p:spPr>
        <p:txBody>
          <a:bodyPr wrap="none" rtlCol="0">
            <a:spAutoFit/>
          </a:bodyPr>
          <a:lstStyle/>
          <a:p>
            <a:r>
              <a:rPr lang="en-US" sz="2800" dirty="0">
                <a:solidFill>
                  <a:schemeClr val="bg1"/>
                </a:solidFill>
                <a:latin typeface="+mj-lt"/>
              </a:rPr>
              <a:t>Orbital angular momentum</a:t>
            </a:r>
          </a:p>
        </p:txBody>
      </p:sp>
      <p:sp>
        <p:nvSpPr>
          <p:cNvPr id="86" name="TextBox 85">
            <a:extLst>
              <a:ext uri="{FF2B5EF4-FFF2-40B4-BE49-F238E27FC236}">
                <a16:creationId xmlns:a16="http://schemas.microsoft.com/office/drawing/2014/main" id="{85ECE5F1-9D9B-DF45-A2E1-A3CBF72D8501}"/>
              </a:ext>
            </a:extLst>
          </p:cNvPr>
          <p:cNvSpPr txBox="1"/>
          <p:nvPr/>
        </p:nvSpPr>
        <p:spPr>
          <a:xfrm>
            <a:off x="8817429" y="6315014"/>
            <a:ext cx="2601674" cy="369332"/>
          </a:xfrm>
          <a:prstGeom prst="rect">
            <a:avLst/>
          </a:prstGeom>
          <a:noFill/>
        </p:spPr>
        <p:txBody>
          <a:bodyPr wrap="none" rtlCol="0">
            <a:spAutoFit/>
          </a:bodyPr>
          <a:lstStyle/>
          <a:p>
            <a:r>
              <a:rPr lang="en-US" dirty="0" err="1">
                <a:solidFill>
                  <a:schemeClr val="bg1"/>
                </a:solidFill>
              </a:rPr>
              <a:t>Lorce</a:t>
            </a:r>
            <a:r>
              <a:rPr lang="en-US" dirty="0">
                <a:solidFill>
                  <a:schemeClr val="bg1"/>
                </a:solidFill>
              </a:rPr>
              <a:t> and </a:t>
            </a:r>
            <a:r>
              <a:rPr lang="en-US" dirty="0" err="1">
                <a:solidFill>
                  <a:schemeClr val="bg1"/>
                </a:solidFill>
              </a:rPr>
              <a:t>Pasquini</a:t>
            </a:r>
            <a:r>
              <a:rPr lang="en-US" dirty="0">
                <a:solidFill>
                  <a:schemeClr val="bg1"/>
                </a:solidFill>
              </a:rPr>
              <a:t> (2012)</a:t>
            </a:r>
          </a:p>
        </p:txBody>
      </p:sp>
    </p:spTree>
    <p:extLst>
      <p:ext uri="{BB962C8B-B14F-4D97-AF65-F5344CB8AC3E}">
        <p14:creationId xmlns:p14="http://schemas.microsoft.com/office/powerpoint/2010/main" val="1782073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D8E063A-8187-EB49-813F-94CA8FE5079F}"/>
              </a:ext>
            </a:extLst>
          </p:cNvPr>
          <p:cNvPicPr>
            <a:picLocks noChangeAspect="1"/>
          </p:cNvPicPr>
          <p:nvPr/>
        </p:nvPicPr>
        <p:blipFill>
          <a:blip r:embed="rId2"/>
          <a:stretch>
            <a:fillRect/>
          </a:stretch>
        </p:blipFill>
        <p:spPr>
          <a:xfrm>
            <a:off x="152400" y="3493767"/>
            <a:ext cx="7786914" cy="925833"/>
          </a:xfrm>
          <a:prstGeom prst="rect">
            <a:avLst/>
          </a:prstGeom>
        </p:spPr>
      </p:pic>
      <p:pic>
        <p:nvPicPr>
          <p:cNvPr id="16" name="Picture 15">
            <a:extLst>
              <a:ext uri="{FF2B5EF4-FFF2-40B4-BE49-F238E27FC236}">
                <a16:creationId xmlns:a16="http://schemas.microsoft.com/office/drawing/2014/main" id="{3F1F7B2A-FEFB-AC45-BDB3-176A3D2B5F9C}"/>
              </a:ext>
            </a:extLst>
          </p:cNvPr>
          <p:cNvPicPr>
            <a:picLocks noChangeAspect="1"/>
          </p:cNvPicPr>
          <p:nvPr/>
        </p:nvPicPr>
        <p:blipFill>
          <a:blip r:embed="rId3"/>
          <a:stretch>
            <a:fillRect/>
          </a:stretch>
        </p:blipFill>
        <p:spPr>
          <a:xfrm>
            <a:off x="152400" y="2235283"/>
            <a:ext cx="7786914" cy="888917"/>
          </a:xfrm>
          <a:prstGeom prst="rect">
            <a:avLst/>
          </a:prstGeom>
        </p:spPr>
      </p:pic>
      <p:sp>
        <p:nvSpPr>
          <p:cNvPr id="2" name="Date Placeholder 1">
            <a:extLst>
              <a:ext uri="{FF2B5EF4-FFF2-40B4-BE49-F238E27FC236}">
                <a16:creationId xmlns:a16="http://schemas.microsoft.com/office/drawing/2014/main" id="{B26E9F33-BE3B-9F40-B49E-F2C861B70AFD}"/>
              </a:ext>
            </a:extLst>
          </p:cNvPr>
          <p:cNvSpPr>
            <a:spLocks noGrp="1"/>
          </p:cNvSpPr>
          <p:nvPr>
            <p:ph type="dt" sz="half" idx="10"/>
          </p:nvPr>
        </p:nvSpPr>
        <p:spPr>
          <a:xfrm>
            <a:off x="8991600" y="8245475"/>
            <a:ext cx="2743200" cy="365125"/>
          </a:xfrm>
        </p:spPr>
        <p:txBody>
          <a:bodyPr>
            <a:normAutofit/>
          </a:bodyPr>
          <a:lstStyle/>
          <a:p>
            <a:pPr algn="r">
              <a:spcAft>
                <a:spcPts val="600"/>
              </a:spcAft>
              <a:defRPr/>
            </a:pPr>
            <a:fld id="{16A94A18-66C2-A54B-A167-329473CCEBB7}" type="datetime1">
              <a:rPr lang="en-US" sz="1100">
                <a:solidFill>
                  <a:srgbClr val="FFFFFF"/>
                </a:solidFill>
              </a:rPr>
              <a:pPr algn="r">
                <a:spcAft>
                  <a:spcPts val="600"/>
                </a:spcAft>
                <a:defRPr/>
              </a:pPr>
              <a:t>3/14/25</a:t>
            </a:fld>
            <a:endParaRPr lang="en-US" sz="1100">
              <a:solidFill>
                <a:srgbClr val="FFFFFF"/>
              </a:solidFill>
            </a:endParaRPr>
          </a:p>
        </p:txBody>
      </p:sp>
      <p:sp>
        <p:nvSpPr>
          <p:cNvPr id="3" name="Slide Number Placeholder 2">
            <a:extLst>
              <a:ext uri="{FF2B5EF4-FFF2-40B4-BE49-F238E27FC236}">
                <a16:creationId xmlns:a16="http://schemas.microsoft.com/office/drawing/2014/main" id="{8FAAEB4D-DEBB-7043-AED3-99439DD9380F}"/>
              </a:ext>
            </a:extLst>
          </p:cNvPr>
          <p:cNvSpPr>
            <a:spLocks noGrp="1"/>
          </p:cNvSpPr>
          <p:nvPr>
            <p:ph type="sldNum" sz="quarter" idx="12"/>
          </p:nvPr>
        </p:nvSpPr>
        <p:spPr>
          <a:xfrm>
            <a:off x="11704320" y="8245475"/>
            <a:ext cx="448056" cy="365125"/>
          </a:xfrm>
        </p:spPr>
        <p:txBody>
          <a:bodyPr>
            <a:normAutofit/>
          </a:bodyPr>
          <a:lstStyle/>
          <a:p>
            <a:pPr>
              <a:spcAft>
                <a:spcPts val="600"/>
              </a:spcAft>
              <a:defRPr/>
            </a:pPr>
            <a:fld id="{8650D0AE-FB45-374D-A9AF-DF9429BBE748}" type="slidenum">
              <a:rPr lang="en-US" sz="1100">
                <a:solidFill>
                  <a:srgbClr val="FFFFFF"/>
                </a:solidFill>
              </a:rPr>
              <a:pPr>
                <a:spcAft>
                  <a:spcPts val="600"/>
                </a:spcAft>
                <a:defRPr/>
              </a:pPr>
              <a:t>11</a:t>
            </a:fld>
            <a:endParaRPr lang="en-US" sz="1100">
              <a:solidFill>
                <a:srgbClr val="FFFFFF"/>
              </a:solidFill>
            </a:endParaRPr>
          </a:p>
        </p:txBody>
      </p:sp>
      <p:sp>
        <p:nvSpPr>
          <p:cNvPr id="5" name="Rectangle 4">
            <a:extLst>
              <a:ext uri="{FF2B5EF4-FFF2-40B4-BE49-F238E27FC236}">
                <a16:creationId xmlns:a16="http://schemas.microsoft.com/office/drawing/2014/main" id="{E1AF2108-56B5-FD4A-A029-FEC136B295B9}"/>
              </a:ext>
            </a:extLst>
          </p:cNvPr>
          <p:cNvSpPr/>
          <p:nvPr/>
        </p:nvSpPr>
        <p:spPr>
          <a:xfrm>
            <a:off x="2819400" y="3505200"/>
            <a:ext cx="3505200" cy="888917"/>
          </a:xfrm>
          <a:prstGeom prst="rect">
            <a:avLst/>
          </a:prstGeom>
          <a:noFill/>
          <a:ln w="38100">
            <a:solidFill>
              <a:srgbClr val="142A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42AD7"/>
              </a:solidFill>
            </a:endParaRPr>
          </a:p>
        </p:txBody>
      </p:sp>
      <p:sp>
        <p:nvSpPr>
          <p:cNvPr id="7" name="Rectangle 6">
            <a:extLst>
              <a:ext uri="{FF2B5EF4-FFF2-40B4-BE49-F238E27FC236}">
                <a16:creationId xmlns:a16="http://schemas.microsoft.com/office/drawing/2014/main" id="{89BAC814-81A7-3040-A067-6F580066FCA3}"/>
              </a:ext>
            </a:extLst>
          </p:cNvPr>
          <p:cNvSpPr/>
          <p:nvPr/>
        </p:nvSpPr>
        <p:spPr>
          <a:xfrm>
            <a:off x="345306" y="5334000"/>
            <a:ext cx="9829800" cy="1754326"/>
          </a:xfrm>
          <a:prstGeom prst="rect">
            <a:avLst/>
          </a:prstGeom>
        </p:spPr>
        <p:txBody>
          <a:bodyPr wrap="square">
            <a:spAutoFit/>
          </a:bodyPr>
          <a:lstStyle/>
          <a:p>
            <a:r>
              <a:rPr lang="en-US" dirty="0">
                <a:solidFill>
                  <a:srgbClr val="FFFF00"/>
                </a:solidFill>
              </a:rPr>
              <a:t>A. </a:t>
            </a:r>
            <a:r>
              <a:rPr lang="en-US" dirty="0" err="1">
                <a:solidFill>
                  <a:srgbClr val="FFFF00"/>
                </a:solidFill>
              </a:rPr>
              <a:t>Rajan</a:t>
            </a:r>
            <a:r>
              <a:rPr lang="en-US" dirty="0">
                <a:solidFill>
                  <a:srgbClr val="FFFF00"/>
                </a:solidFill>
              </a:rPr>
              <a:t>, M. Engelhardt and S. Liuti, Phys. Rev. D98, 074022 (2018)</a:t>
            </a:r>
          </a:p>
          <a:p>
            <a:r>
              <a:rPr lang="en-US" dirty="0">
                <a:solidFill>
                  <a:srgbClr val="FFFF00"/>
                </a:solidFill>
              </a:rPr>
              <a:t>A. </a:t>
            </a:r>
            <a:r>
              <a:rPr lang="en-US" dirty="0" err="1">
                <a:solidFill>
                  <a:srgbClr val="FFFF00"/>
                </a:solidFill>
              </a:rPr>
              <a:t>Rajan</a:t>
            </a:r>
            <a:r>
              <a:rPr lang="en-US" dirty="0">
                <a:solidFill>
                  <a:srgbClr val="FFFF00"/>
                </a:solidFill>
              </a:rPr>
              <a:t>, A. </a:t>
            </a:r>
            <a:r>
              <a:rPr lang="en-US" dirty="0" err="1">
                <a:solidFill>
                  <a:srgbClr val="FFFF00"/>
                </a:solidFill>
              </a:rPr>
              <a:t>Courtoy</a:t>
            </a:r>
            <a:r>
              <a:rPr lang="en-US" dirty="0">
                <a:solidFill>
                  <a:srgbClr val="FFFF00"/>
                </a:solidFill>
              </a:rPr>
              <a:t>, M. Engelhardt and S. Liuti, Phys. Rev. D94, 034041 (2016)</a:t>
            </a:r>
          </a:p>
          <a:p>
            <a:r>
              <a:rPr lang="en-US" dirty="0">
                <a:solidFill>
                  <a:srgbClr val="FFFF00"/>
                </a:solidFill>
              </a:rPr>
              <a:t>M. </a:t>
            </a:r>
            <a:r>
              <a:rPr lang="en-US" dirty="0" err="1">
                <a:solidFill>
                  <a:srgbClr val="FFFF00"/>
                </a:solidFill>
              </a:rPr>
              <a:t>Rodekamp</a:t>
            </a:r>
            <a:r>
              <a:rPr lang="en-US" dirty="0">
                <a:solidFill>
                  <a:srgbClr val="FFFF00"/>
                </a:solidFill>
              </a:rPr>
              <a:t>, M. Engelhardt, J.R. Green, S. Krieg, S. Liuti, S. </a:t>
            </a:r>
            <a:r>
              <a:rPr lang="en-US" dirty="0" err="1">
                <a:solidFill>
                  <a:srgbClr val="FFFF00"/>
                </a:solidFill>
              </a:rPr>
              <a:t>Meinel</a:t>
            </a:r>
            <a:r>
              <a:rPr lang="en-US" dirty="0">
                <a:solidFill>
                  <a:srgbClr val="FFFF00"/>
                </a:solidFill>
              </a:rPr>
              <a:t>, J.W. </a:t>
            </a:r>
            <a:r>
              <a:rPr lang="en-US" dirty="0" err="1">
                <a:solidFill>
                  <a:srgbClr val="FFFF00"/>
                </a:solidFill>
              </a:rPr>
              <a:t>Negele</a:t>
            </a:r>
            <a:r>
              <a:rPr lang="en-US" dirty="0">
                <a:solidFill>
                  <a:srgbClr val="FFFF00"/>
                </a:solidFill>
              </a:rPr>
              <a:t>, A. </a:t>
            </a:r>
            <a:r>
              <a:rPr lang="en-US" dirty="0" err="1">
                <a:solidFill>
                  <a:srgbClr val="FFFF00"/>
                </a:solidFill>
              </a:rPr>
              <a:t>Pochinsky</a:t>
            </a:r>
            <a:r>
              <a:rPr lang="en-US" dirty="0">
                <a:solidFill>
                  <a:srgbClr val="FFFF00"/>
                </a:solidFill>
              </a:rPr>
              <a:t> and S. </a:t>
            </a:r>
            <a:r>
              <a:rPr lang="en-US" dirty="0" err="1">
                <a:solidFill>
                  <a:srgbClr val="FFFF00"/>
                </a:solidFill>
              </a:rPr>
              <a:t>Syritsyn</a:t>
            </a:r>
            <a:r>
              <a:rPr lang="en-US" dirty="0">
                <a:solidFill>
                  <a:srgbClr val="FFFF00"/>
                </a:solidFill>
              </a:rPr>
              <a:t>, Phys. Rev. D 109, 074508 (2024) </a:t>
            </a:r>
            <a:br>
              <a:rPr lang="en-US" dirty="0"/>
            </a:br>
            <a:r>
              <a:rPr lang="en-US" dirty="0">
                <a:solidFill>
                  <a:srgbClr val="FFFF00"/>
                </a:solidFill>
              </a:rPr>
              <a:t> </a:t>
            </a:r>
            <a:br>
              <a:rPr lang="en-US" dirty="0"/>
            </a:br>
            <a:endParaRPr lang="en-US" dirty="0">
              <a:solidFill>
                <a:srgbClr val="FFFF00"/>
              </a:solidFill>
            </a:endParaRPr>
          </a:p>
        </p:txBody>
      </p:sp>
      <p:sp>
        <p:nvSpPr>
          <p:cNvPr id="8" name="TextBox 7">
            <a:extLst>
              <a:ext uri="{FF2B5EF4-FFF2-40B4-BE49-F238E27FC236}">
                <a16:creationId xmlns:a16="http://schemas.microsoft.com/office/drawing/2014/main" id="{DBE7C2F0-7A7E-0049-9CFF-3E436D5F742B}"/>
              </a:ext>
            </a:extLst>
          </p:cNvPr>
          <p:cNvSpPr txBox="1"/>
          <p:nvPr/>
        </p:nvSpPr>
        <p:spPr>
          <a:xfrm>
            <a:off x="8229600" y="2231648"/>
            <a:ext cx="3694176" cy="1015663"/>
          </a:xfrm>
          <a:prstGeom prst="rect">
            <a:avLst/>
          </a:prstGeom>
          <a:noFill/>
        </p:spPr>
        <p:txBody>
          <a:bodyPr wrap="square" rtlCol="0">
            <a:spAutoFit/>
          </a:bodyPr>
          <a:lstStyle/>
          <a:p>
            <a:r>
              <a:rPr lang="en-US" sz="2800" dirty="0"/>
              <a:t>From OPE </a:t>
            </a:r>
          </a:p>
          <a:p>
            <a:r>
              <a:rPr lang="en-US" sz="1600" dirty="0">
                <a:solidFill>
                  <a:srgbClr val="FFFF00"/>
                </a:solidFill>
              </a:rPr>
              <a:t>M. Polyakov, PLB555 (2003), </a:t>
            </a:r>
          </a:p>
          <a:p>
            <a:r>
              <a:rPr lang="en-US" sz="1600" dirty="0">
                <a:solidFill>
                  <a:srgbClr val="FFFF00"/>
                </a:solidFill>
              </a:rPr>
              <a:t>D. </a:t>
            </a:r>
            <a:r>
              <a:rPr lang="en-US" sz="1600" dirty="0" err="1">
                <a:solidFill>
                  <a:srgbClr val="FFFF00"/>
                </a:solidFill>
              </a:rPr>
              <a:t>Kiptily</a:t>
            </a:r>
            <a:r>
              <a:rPr lang="en-US" sz="1600" dirty="0">
                <a:solidFill>
                  <a:srgbClr val="FFFF00"/>
                </a:solidFill>
              </a:rPr>
              <a:t> and M. Polyakov, EPJC 37 (2004)</a:t>
            </a:r>
          </a:p>
        </p:txBody>
      </p:sp>
      <p:sp>
        <p:nvSpPr>
          <p:cNvPr id="10" name="TextBox 9">
            <a:extLst>
              <a:ext uri="{FF2B5EF4-FFF2-40B4-BE49-F238E27FC236}">
                <a16:creationId xmlns:a16="http://schemas.microsoft.com/office/drawing/2014/main" id="{D2A3C329-95BE-8A49-AEB0-4416FB8098A9}"/>
              </a:ext>
            </a:extLst>
          </p:cNvPr>
          <p:cNvSpPr txBox="1"/>
          <p:nvPr/>
        </p:nvSpPr>
        <p:spPr>
          <a:xfrm>
            <a:off x="8131655" y="3505500"/>
            <a:ext cx="3984145" cy="954107"/>
          </a:xfrm>
          <a:prstGeom prst="rect">
            <a:avLst/>
          </a:prstGeom>
          <a:noFill/>
        </p:spPr>
        <p:txBody>
          <a:bodyPr wrap="square" rtlCol="0">
            <a:spAutoFit/>
          </a:bodyPr>
          <a:lstStyle/>
          <a:p>
            <a:r>
              <a:rPr lang="en-US" sz="2800" dirty="0"/>
              <a:t>From QCD Equations of Motion</a:t>
            </a:r>
          </a:p>
        </p:txBody>
      </p:sp>
      <p:sp>
        <p:nvSpPr>
          <p:cNvPr id="13" name="Rectangle 12">
            <a:extLst>
              <a:ext uri="{FF2B5EF4-FFF2-40B4-BE49-F238E27FC236}">
                <a16:creationId xmlns:a16="http://schemas.microsoft.com/office/drawing/2014/main" id="{7BCBEEE8-A0CC-CA4C-AB93-C6FEC666AC94}"/>
              </a:ext>
            </a:extLst>
          </p:cNvPr>
          <p:cNvSpPr/>
          <p:nvPr/>
        </p:nvSpPr>
        <p:spPr>
          <a:xfrm>
            <a:off x="3019146" y="2286000"/>
            <a:ext cx="3148336" cy="838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7B91B3F-56CC-E349-9621-4B13661960E3}"/>
              </a:ext>
            </a:extLst>
          </p:cNvPr>
          <p:cNvSpPr txBox="1"/>
          <p:nvPr/>
        </p:nvSpPr>
        <p:spPr>
          <a:xfrm>
            <a:off x="2610060" y="1524000"/>
            <a:ext cx="409086" cy="646331"/>
          </a:xfrm>
          <a:prstGeom prst="rect">
            <a:avLst/>
          </a:prstGeom>
          <a:noFill/>
        </p:spPr>
        <p:txBody>
          <a:bodyPr wrap="none" rtlCol="0">
            <a:spAutoFit/>
          </a:bodyPr>
          <a:lstStyle/>
          <a:p>
            <a:r>
              <a:rPr lang="en-US" sz="3600" dirty="0">
                <a:latin typeface="Chalkboard" panose="03050602040202020205" pitchFamily="66" charset="77"/>
                <a:ea typeface="Cambria Math" panose="02040503050406030204" pitchFamily="18" charset="0"/>
              </a:rPr>
              <a:t>=</a:t>
            </a:r>
          </a:p>
        </p:txBody>
      </p:sp>
      <p:sp>
        <p:nvSpPr>
          <p:cNvPr id="19" name="TextBox 18">
            <a:extLst>
              <a:ext uri="{FF2B5EF4-FFF2-40B4-BE49-F238E27FC236}">
                <a16:creationId xmlns:a16="http://schemas.microsoft.com/office/drawing/2014/main" id="{A585CF62-2904-D042-9F02-E72FE3951CCC}"/>
              </a:ext>
            </a:extLst>
          </p:cNvPr>
          <p:cNvSpPr txBox="1"/>
          <p:nvPr/>
        </p:nvSpPr>
        <p:spPr>
          <a:xfrm>
            <a:off x="4286460" y="1524000"/>
            <a:ext cx="588623" cy="646331"/>
          </a:xfrm>
          <a:prstGeom prst="rect">
            <a:avLst/>
          </a:prstGeom>
          <a:noFill/>
        </p:spPr>
        <p:txBody>
          <a:bodyPr wrap="none" rtlCol="0">
            <a:spAutoFit/>
          </a:bodyPr>
          <a:lstStyle/>
          <a:p>
            <a:r>
              <a:rPr lang="en-US" sz="3600" i="1" dirty="0" err="1">
                <a:latin typeface="Chalkboard" panose="03050602040202020205" pitchFamily="66" charset="77"/>
                <a:ea typeface="Cambria Math" panose="02040503050406030204" pitchFamily="18" charset="0"/>
              </a:rPr>
              <a:t>L</a:t>
            </a:r>
            <a:r>
              <a:rPr lang="en-US" sz="3600" i="1" baseline="-25000" dirty="0" err="1">
                <a:latin typeface="Chalkboard" panose="03050602040202020205" pitchFamily="66" charset="77"/>
                <a:ea typeface="Cambria Math" panose="02040503050406030204" pitchFamily="18" charset="0"/>
              </a:rPr>
              <a:t>z</a:t>
            </a:r>
            <a:endParaRPr lang="en-US" sz="3600" i="1" dirty="0">
              <a:latin typeface="Chalkboard" panose="03050602040202020205" pitchFamily="66" charset="77"/>
              <a:ea typeface="Cambria Math" panose="02040503050406030204" pitchFamily="18" charset="0"/>
            </a:endParaRPr>
          </a:p>
        </p:txBody>
      </p:sp>
      <p:sp>
        <p:nvSpPr>
          <p:cNvPr id="20" name="TextBox 19">
            <a:extLst>
              <a:ext uri="{FF2B5EF4-FFF2-40B4-BE49-F238E27FC236}">
                <a16:creationId xmlns:a16="http://schemas.microsoft.com/office/drawing/2014/main" id="{D7DBFB3B-4287-7A42-A640-EAAB693FCFCC}"/>
              </a:ext>
            </a:extLst>
          </p:cNvPr>
          <p:cNvSpPr txBox="1"/>
          <p:nvPr/>
        </p:nvSpPr>
        <p:spPr>
          <a:xfrm>
            <a:off x="6115260" y="1524000"/>
            <a:ext cx="433132" cy="646331"/>
          </a:xfrm>
          <a:prstGeom prst="rect">
            <a:avLst/>
          </a:prstGeom>
          <a:noFill/>
        </p:spPr>
        <p:txBody>
          <a:bodyPr wrap="none" rtlCol="0">
            <a:spAutoFit/>
          </a:bodyPr>
          <a:lstStyle/>
          <a:p>
            <a:r>
              <a:rPr lang="en-US" sz="3600" dirty="0">
                <a:latin typeface="Chalkboard" panose="03050602040202020205" pitchFamily="66" charset="77"/>
                <a:ea typeface="Cambria Math" panose="02040503050406030204" pitchFamily="18" charset="0"/>
              </a:rPr>
              <a:t>+</a:t>
            </a:r>
          </a:p>
        </p:txBody>
      </p:sp>
      <p:sp>
        <p:nvSpPr>
          <p:cNvPr id="21" name="TextBox 20">
            <a:extLst>
              <a:ext uri="{FF2B5EF4-FFF2-40B4-BE49-F238E27FC236}">
                <a16:creationId xmlns:a16="http://schemas.microsoft.com/office/drawing/2014/main" id="{BB3C164B-C62B-634A-971C-D77E25C40309}"/>
              </a:ext>
            </a:extLst>
          </p:cNvPr>
          <p:cNvSpPr txBox="1"/>
          <p:nvPr/>
        </p:nvSpPr>
        <p:spPr>
          <a:xfrm>
            <a:off x="1390860" y="1524000"/>
            <a:ext cx="603050" cy="646331"/>
          </a:xfrm>
          <a:prstGeom prst="rect">
            <a:avLst/>
          </a:prstGeom>
          <a:noFill/>
        </p:spPr>
        <p:txBody>
          <a:bodyPr wrap="none" rtlCol="0">
            <a:spAutoFit/>
          </a:bodyPr>
          <a:lstStyle/>
          <a:p>
            <a:r>
              <a:rPr lang="en-US" sz="3600" i="1" dirty="0" err="1">
                <a:latin typeface="Chalkboard" panose="03050602040202020205" pitchFamily="66" charset="77"/>
                <a:ea typeface="Cambria Math" panose="02040503050406030204" pitchFamily="18" charset="0"/>
              </a:rPr>
              <a:t>J</a:t>
            </a:r>
            <a:r>
              <a:rPr lang="en-US" sz="3600" i="1" baseline="-25000" dirty="0" err="1">
                <a:latin typeface="Chalkboard" panose="03050602040202020205" pitchFamily="66" charset="77"/>
                <a:ea typeface="Cambria Math" panose="02040503050406030204" pitchFamily="18" charset="0"/>
              </a:rPr>
              <a:t>z</a:t>
            </a:r>
            <a:endParaRPr lang="en-US" sz="3600" i="1" dirty="0">
              <a:latin typeface="Chalkboard" panose="03050602040202020205" pitchFamily="66" charset="77"/>
              <a:ea typeface="Cambria Math" panose="02040503050406030204" pitchFamily="18" charset="0"/>
            </a:endParaRPr>
          </a:p>
        </p:txBody>
      </p:sp>
      <p:sp>
        <p:nvSpPr>
          <p:cNvPr id="22" name="TextBox 21">
            <a:extLst>
              <a:ext uri="{FF2B5EF4-FFF2-40B4-BE49-F238E27FC236}">
                <a16:creationId xmlns:a16="http://schemas.microsoft.com/office/drawing/2014/main" id="{866DDD26-7CE6-B248-8B08-48EF3A1FF809}"/>
              </a:ext>
            </a:extLst>
          </p:cNvPr>
          <p:cNvSpPr txBox="1"/>
          <p:nvPr/>
        </p:nvSpPr>
        <p:spPr>
          <a:xfrm>
            <a:off x="6877260" y="1524000"/>
            <a:ext cx="620683" cy="646331"/>
          </a:xfrm>
          <a:prstGeom prst="rect">
            <a:avLst/>
          </a:prstGeom>
          <a:noFill/>
        </p:spPr>
        <p:txBody>
          <a:bodyPr wrap="none" rtlCol="0">
            <a:spAutoFit/>
          </a:bodyPr>
          <a:lstStyle/>
          <a:p>
            <a:r>
              <a:rPr lang="en-US" sz="3600" i="1" dirty="0" err="1">
                <a:latin typeface="Chalkboard" panose="03050602040202020205" pitchFamily="66" charset="77"/>
                <a:ea typeface="Cambria Math" panose="02040503050406030204" pitchFamily="18" charset="0"/>
              </a:rPr>
              <a:t>S</a:t>
            </a:r>
            <a:r>
              <a:rPr lang="en-US" sz="3600" i="1" baseline="-25000" dirty="0" err="1">
                <a:latin typeface="Chalkboard" panose="03050602040202020205" pitchFamily="66" charset="77"/>
                <a:ea typeface="Cambria Math" panose="02040503050406030204" pitchFamily="18" charset="0"/>
              </a:rPr>
              <a:t>z</a:t>
            </a:r>
            <a:endParaRPr lang="en-US" sz="3600" i="1" dirty="0">
              <a:latin typeface="Chalkboard" panose="03050602040202020205" pitchFamily="66" charset="77"/>
              <a:ea typeface="Cambria Math" panose="02040503050406030204" pitchFamily="18" charset="0"/>
            </a:endParaRPr>
          </a:p>
        </p:txBody>
      </p:sp>
      <p:sp>
        <p:nvSpPr>
          <p:cNvPr id="26" name="TextBox 25">
            <a:extLst>
              <a:ext uri="{FF2B5EF4-FFF2-40B4-BE49-F238E27FC236}">
                <a16:creationId xmlns:a16="http://schemas.microsoft.com/office/drawing/2014/main" id="{1F96FB89-1743-3A43-9137-D311AD0C2836}"/>
              </a:ext>
            </a:extLst>
          </p:cNvPr>
          <p:cNvSpPr txBox="1"/>
          <p:nvPr/>
        </p:nvSpPr>
        <p:spPr>
          <a:xfrm>
            <a:off x="1752600" y="381000"/>
            <a:ext cx="9829800" cy="646331"/>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3600" dirty="0">
                <a:latin typeface="+mj-lt"/>
                <a:ea typeface="+mj-ea"/>
                <a:cs typeface="+mj-cs"/>
              </a:rPr>
              <a:t>Longitudinal Angular Momentum Sum Rule</a:t>
            </a:r>
          </a:p>
        </p:txBody>
      </p:sp>
    </p:spTree>
    <p:extLst>
      <p:ext uri="{BB962C8B-B14F-4D97-AF65-F5344CB8AC3E}">
        <p14:creationId xmlns:p14="http://schemas.microsoft.com/office/powerpoint/2010/main" val="230803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E0BFC6F-199C-F240-9142-12D141B87290}"/>
              </a:ext>
            </a:extLst>
          </p:cNvPr>
          <p:cNvSpPr/>
          <p:nvPr/>
        </p:nvSpPr>
        <p:spPr>
          <a:xfrm>
            <a:off x="4343400" y="2635766"/>
            <a:ext cx="5490794" cy="685800"/>
          </a:xfrm>
          <a:prstGeom prst="rect">
            <a:avLst/>
          </a:prstGeom>
          <a:noFill/>
          <a:ln w="28575">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5" name="Date Placeholder 1">
            <a:extLst>
              <a:ext uri="{FF2B5EF4-FFF2-40B4-BE49-F238E27FC236}">
                <a16:creationId xmlns:a16="http://schemas.microsoft.com/office/drawing/2014/main" id="{CFDF45CB-7F79-FB49-BA83-059FBADE182E}"/>
              </a:ext>
            </a:extLst>
          </p:cNvPr>
          <p:cNvSpPr>
            <a:spLocks noGrp="1"/>
          </p:cNvSpPr>
          <p:nvPr>
            <p:ph type="dt" sz="half" idx="10"/>
          </p:nvPr>
        </p:nvSpPr>
        <p:spPr>
          <a:xfrm>
            <a:off x="838200" y="6356350"/>
            <a:ext cx="2743200" cy="365125"/>
          </a:xfrm>
        </p:spPr>
        <p:txBody>
          <a:bodyPr/>
          <a:lstStyle/>
          <a:p>
            <a:pPr>
              <a:defRPr/>
            </a:pPr>
            <a:fld id="{16A94A18-66C2-A54B-A167-329473CCEBB7}" type="datetime1">
              <a:rPr lang="en-US" smtClean="0">
                <a:solidFill>
                  <a:schemeClr val="bg1"/>
                </a:solidFill>
              </a:rPr>
              <a:t>3/14/25</a:t>
            </a:fld>
            <a:endParaRPr lang="en-US">
              <a:solidFill>
                <a:schemeClr val="bg1"/>
              </a:solidFill>
            </a:endParaRPr>
          </a:p>
        </p:txBody>
      </p:sp>
      <p:sp>
        <p:nvSpPr>
          <p:cNvPr id="16" name="Slide Number Placeholder 2">
            <a:extLst>
              <a:ext uri="{FF2B5EF4-FFF2-40B4-BE49-F238E27FC236}">
                <a16:creationId xmlns:a16="http://schemas.microsoft.com/office/drawing/2014/main" id="{1345C4A3-F89C-E54D-89D3-7BF030AE2A2C}"/>
              </a:ext>
            </a:extLst>
          </p:cNvPr>
          <p:cNvSpPr>
            <a:spLocks noGrp="1"/>
          </p:cNvSpPr>
          <p:nvPr>
            <p:ph type="sldNum" sz="quarter" idx="12"/>
          </p:nvPr>
        </p:nvSpPr>
        <p:spPr>
          <a:xfrm>
            <a:off x="8610600" y="6356350"/>
            <a:ext cx="2743200" cy="365125"/>
          </a:xfrm>
        </p:spPr>
        <p:txBody>
          <a:bodyPr/>
          <a:lstStyle/>
          <a:p>
            <a:pPr>
              <a:defRPr/>
            </a:pPr>
            <a:fld id="{8650D0AE-FB45-374D-A9AF-DF9429BBE748}" type="slidenum">
              <a:rPr lang="en-US" smtClean="0">
                <a:solidFill>
                  <a:schemeClr val="bg1"/>
                </a:solidFill>
              </a:rPr>
              <a:pPr>
                <a:defRPr/>
              </a:pPr>
              <a:t>12</a:t>
            </a:fld>
            <a:endParaRPr lang="en-US">
              <a:solidFill>
                <a:schemeClr val="bg1"/>
              </a:solidFill>
            </a:endParaRPr>
          </a:p>
        </p:txBody>
      </p:sp>
      <p:pic>
        <p:nvPicPr>
          <p:cNvPr id="17" name="Picture 16" descr="e2tmoments_latexit.pdf">
            <a:extLst>
              <a:ext uri="{FF2B5EF4-FFF2-40B4-BE49-F238E27FC236}">
                <a16:creationId xmlns:a16="http://schemas.microsoft.com/office/drawing/2014/main" id="{DDF588A4-9C80-6A4F-B3D6-6FE09A1226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1174" y="1994932"/>
            <a:ext cx="7467600" cy="1967468"/>
          </a:xfrm>
          <a:prstGeom prst="rect">
            <a:avLst/>
          </a:prstGeom>
        </p:spPr>
      </p:pic>
      <p:sp>
        <p:nvSpPr>
          <p:cNvPr id="18" name="TextBox 17">
            <a:extLst>
              <a:ext uri="{FF2B5EF4-FFF2-40B4-BE49-F238E27FC236}">
                <a16:creationId xmlns:a16="http://schemas.microsoft.com/office/drawing/2014/main" id="{12C5FC62-A6D6-7F49-AD5E-B0AC2BCDC76C}"/>
              </a:ext>
            </a:extLst>
          </p:cNvPr>
          <p:cNvSpPr txBox="1"/>
          <p:nvPr/>
        </p:nvSpPr>
        <p:spPr>
          <a:xfrm>
            <a:off x="1524000" y="2814935"/>
            <a:ext cx="551754" cy="461665"/>
          </a:xfrm>
          <a:prstGeom prst="rect">
            <a:avLst/>
          </a:prstGeom>
          <a:noFill/>
        </p:spPr>
        <p:txBody>
          <a:bodyPr wrap="none" rtlCol="0">
            <a:spAutoFit/>
          </a:bodyPr>
          <a:lstStyle/>
          <a:p>
            <a:r>
              <a:rPr lang="en-US" sz="2400" dirty="0">
                <a:solidFill>
                  <a:schemeClr val="bg1"/>
                </a:solidFill>
              </a:rPr>
              <a:t>M</a:t>
            </a:r>
            <a:r>
              <a:rPr lang="en-US" sz="2400" baseline="-25000" dirty="0">
                <a:solidFill>
                  <a:schemeClr val="bg1"/>
                </a:solidFill>
              </a:rPr>
              <a:t>1</a:t>
            </a:r>
            <a:endParaRPr lang="en-US" sz="2400" dirty="0">
              <a:solidFill>
                <a:schemeClr val="bg1"/>
              </a:solidFill>
            </a:endParaRPr>
          </a:p>
        </p:txBody>
      </p:sp>
      <p:sp>
        <p:nvSpPr>
          <p:cNvPr id="19" name="TextBox 18">
            <a:extLst>
              <a:ext uri="{FF2B5EF4-FFF2-40B4-BE49-F238E27FC236}">
                <a16:creationId xmlns:a16="http://schemas.microsoft.com/office/drawing/2014/main" id="{4278B9B1-65F4-E246-B119-DA645A251580}"/>
              </a:ext>
            </a:extLst>
          </p:cNvPr>
          <p:cNvSpPr txBox="1"/>
          <p:nvPr/>
        </p:nvSpPr>
        <p:spPr>
          <a:xfrm>
            <a:off x="1524000" y="3500735"/>
            <a:ext cx="551754" cy="461665"/>
          </a:xfrm>
          <a:prstGeom prst="rect">
            <a:avLst/>
          </a:prstGeom>
          <a:noFill/>
        </p:spPr>
        <p:txBody>
          <a:bodyPr wrap="none" rtlCol="0">
            <a:spAutoFit/>
          </a:bodyPr>
          <a:lstStyle/>
          <a:p>
            <a:r>
              <a:rPr lang="en-US" sz="2400" dirty="0">
                <a:solidFill>
                  <a:schemeClr val="bg1"/>
                </a:solidFill>
              </a:rPr>
              <a:t>M</a:t>
            </a:r>
            <a:r>
              <a:rPr lang="en-US" sz="2400" baseline="-25000" dirty="0">
                <a:solidFill>
                  <a:schemeClr val="bg1"/>
                </a:solidFill>
              </a:rPr>
              <a:t>2</a:t>
            </a:r>
            <a:endParaRPr lang="en-US" sz="2400" dirty="0">
              <a:solidFill>
                <a:schemeClr val="bg1"/>
              </a:solidFill>
            </a:endParaRPr>
          </a:p>
        </p:txBody>
      </p:sp>
      <p:sp>
        <p:nvSpPr>
          <p:cNvPr id="20" name="TextBox 19">
            <a:extLst>
              <a:ext uri="{FF2B5EF4-FFF2-40B4-BE49-F238E27FC236}">
                <a16:creationId xmlns:a16="http://schemas.microsoft.com/office/drawing/2014/main" id="{4547B9F8-1CBE-8540-BC4A-E95D3799B05E}"/>
              </a:ext>
            </a:extLst>
          </p:cNvPr>
          <p:cNvSpPr txBox="1"/>
          <p:nvPr/>
        </p:nvSpPr>
        <p:spPr>
          <a:xfrm>
            <a:off x="1524000" y="2129135"/>
            <a:ext cx="551754" cy="461665"/>
          </a:xfrm>
          <a:prstGeom prst="rect">
            <a:avLst/>
          </a:prstGeom>
          <a:noFill/>
        </p:spPr>
        <p:txBody>
          <a:bodyPr wrap="none" rtlCol="0">
            <a:spAutoFit/>
          </a:bodyPr>
          <a:lstStyle/>
          <a:p>
            <a:r>
              <a:rPr lang="en-US" sz="2400" dirty="0">
                <a:solidFill>
                  <a:schemeClr val="bg1"/>
                </a:solidFill>
              </a:rPr>
              <a:t>M</a:t>
            </a:r>
            <a:r>
              <a:rPr lang="en-US" sz="2400" baseline="-25000" dirty="0">
                <a:solidFill>
                  <a:schemeClr val="bg1"/>
                </a:solidFill>
              </a:rPr>
              <a:t>0</a:t>
            </a:r>
            <a:endParaRPr lang="en-US" sz="2400" dirty="0">
              <a:solidFill>
                <a:schemeClr val="bg1"/>
              </a:solidFill>
            </a:endParaRPr>
          </a:p>
        </p:txBody>
      </p:sp>
      <p:sp>
        <p:nvSpPr>
          <p:cNvPr id="24" name="TextBox 23">
            <a:extLst>
              <a:ext uri="{FF2B5EF4-FFF2-40B4-BE49-F238E27FC236}">
                <a16:creationId xmlns:a16="http://schemas.microsoft.com/office/drawing/2014/main" id="{CBA8C15D-AFD1-C741-B883-7A2FE94F0230}"/>
              </a:ext>
            </a:extLst>
          </p:cNvPr>
          <p:cNvSpPr txBox="1"/>
          <p:nvPr/>
        </p:nvSpPr>
        <p:spPr>
          <a:xfrm>
            <a:off x="4889310" y="293484"/>
            <a:ext cx="1848776" cy="523220"/>
          </a:xfrm>
          <a:prstGeom prst="rect">
            <a:avLst/>
          </a:prstGeom>
          <a:noFill/>
        </p:spPr>
        <p:txBody>
          <a:bodyPr wrap="none" rtlCol="0">
            <a:spAutoFit/>
          </a:bodyPr>
          <a:lstStyle/>
          <a:p>
            <a:r>
              <a:rPr lang="en-US" sz="2800" dirty="0">
                <a:solidFill>
                  <a:srgbClr val="FF0000"/>
                </a:solidFill>
              </a:rPr>
              <a:t>x-Moments</a:t>
            </a:r>
          </a:p>
        </p:txBody>
      </p:sp>
      <p:sp>
        <p:nvSpPr>
          <p:cNvPr id="25" name="TextBox 24">
            <a:extLst>
              <a:ext uri="{FF2B5EF4-FFF2-40B4-BE49-F238E27FC236}">
                <a16:creationId xmlns:a16="http://schemas.microsoft.com/office/drawing/2014/main" id="{4D35EB72-7431-9F40-80F2-7B20355DF682}"/>
              </a:ext>
            </a:extLst>
          </p:cNvPr>
          <p:cNvSpPr txBox="1"/>
          <p:nvPr/>
        </p:nvSpPr>
        <p:spPr>
          <a:xfrm>
            <a:off x="2286001" y="2743200"/>
            <a:ext cx="184731" cy="369332"/>
          </a:xfrm>
          <a:prstGeom prst="rect">
            <a:avLst/>
          </a:prstGeom>
          <a:noFill/>
        </p:spPr>
        <p:txBody>
          <a:bodyPr wrap="none" rtlCol="0">
            <a:spAutoFit/>
          </a:bodyPr>
          <a:lstStyle/>
          <a:p>
            <a:endParaRPr lang="en-US" dirty="0">
              <a:solidFill>
                <a:schemeClr val="bg1"/>
              </a:solidFill>
            </a:endParaRPr>
          </a:p>
        </p:txBody>
      </p:sp>
      <p:sp>
        <p:nvSpPr>
          <p:cNvPr id="38" name="TextBox 37">
            <a:extLst>
              <a:ext uri="{FF2B5EF4-FFF2-40B4-BE49-F238E27FC236}">
                <a16:creationId xmlns:a16="http://schemas.microsoft.com/office/drawing/2014/main" id="{36216D3A-8242-8D4B-9B1A-23F75B88A7E3}"/>
              </a:ext>
            </a:extLst>
          </p:cNvPr>
          <p:cNvSpPr txBox="1"/>
          <p:nvPr/>
        </p:nvSpPr>
        <p:spPr>
          <a:xfrm>
            <a:off x="609600" y="4572000"/>
            <a:ext cx="10063139" cy="646331"/>
          </a:xfrm>
          <a:prstGeom prst="rect">
            <a:avLst/>
          </a:prstGeom>
          <a:noFill/>
        </p:spPr>
        <p:txBody>
          <a:bodyPr wrap="none" rtlCol="0">
            <a:spAutoFit/>
          </a:bodyPr>
          <a:lstStyle/>
          <a:p>
            <a:r>
              <a:rPr lang="en-US" sz="3600" b="1" dirty="0">
                <a:solidFill>
                  <a:schemeClr val="bg1"/>
                </a:solidFill>
              </a:rPr>
              <a:t>M</a:t>
            </a:r>
            <a:r>
              <a:rPr lang="en-US" sz="3600" b="1" baseline="-25000" dirty="0">
                <a:solidFill>
                  <a:schemeClr val="bg1"/>
                </a:solidFill>
              </a:rPr>
              <a:t>0 </a:t>
            </a:r>
            <a:r>
              <a:rPr lang="en-US" sz="3600" b="1" dirty="0">
                <a:solidFill>
                  <a:schemeClr val="bg1"/>
                </a:solidFill>
                <a:sym typeface="Wingdings" pitchFamily="2" charset="2"/>
              </a:rPr>
              <a:t></a:t>
            </a:r>
            <a:r>
              <a:rPr lang="en-US" sz="3600" b="1" dirty="0">
                <a:solidFill>
                  <a:schemeClr val="bg1"/>
                </a:solidFill>
              </a:rPr>
              <a:t> Normalization of OAM “twist-3 GPD” is -G</a:t>
            </a:r>
            <a:r>
              <a:rPr lang="en-US" sz="3600" b="1" baseline="-25000" dirty="0">
                <a:solidFill>
                  <a:schemeClr val="bg1"/>
                </a:solidFill>
              </a:rPr>
              <a:t>M</a:t>
            </a:r>
            <a:r>
              <a:rPr lang="en-US" sz="3600" b="1" dirty="0">
                <a:solidFill>
                  <a:schemeClr val="bg1"/>
                </a:solidFill>
              </a:rPr>
              <a:t> !!</a:t>
            </a:r>
          </a:p>
        </p:txBody>
      </p:sp>
      <p:sp>
        <p:nvSpPr>
          <p:cNvPr id="39" name="TextBox 38">
            <a:extLst>
              <a:ext uri="{FF2B5EF4-FFF2-40B4-BE49-F238E27FC236}">
                <a16:creationId xmlns:a16="http://schemas.microsoft.com/office/drawing/2014/main" id="{3EF98FA9-E5FB-ED47-BEB4-F97980C8BC5C}"/>
              </a:ext>
            </a:extLst>
          </p:cNvPr>
          <p:cNvSpPr txBox="1"/>
          <p:nvPr/>
        </p:nvSpPr>
        <p:spPr>
          <a:xfrm>
            <a:off x="4572000" y="1219200"/>
            <a:ext cx="1151277" cy="523220"/>
          </a:xfrm>
          <a:prstGeom prst="rect">
            <a:avLst/>
          </a:prstGeom>
          <a:noFill/>
        </p:spPr>
        <p:txBody>
          <a:bodyPr wrap="none" rtlCol="0">
            <a:spAutoFit/>
          </a:bodyPr>
          <a:lstStyle/>
          <a:p>
            <a:r>
              <a:rPr lang="en-US" sz="2800" i="1" dirty="0">
                <a:solidFill>
                  <a:schemeClr val="bg1"/>
                </a:solidFill>
                <a:latin typeface="Palatino Linotype" panose="02040502050505030304" pitchFamily="18" charset="0"/>
              </a:rPr>
              <a:t>F</a:t>
            </a:r>
            <a:r>
              <a:rPr lang="en-US" sz="2800" i="1" baseline="-25000" dirty="0">
                <a:solidFill>
                  <a:schemeClr val="bg1"/>
                </a:solidFill>
                <a:latin typeface="Palatino Linotype" panose="02040502050505030304" pitchFamily="18" charset="0"/>
              </a:rPr>
              <a:t>1 </a:t>
            </a:r>
            <a:r>
              <a:rPr lang="en-US" sz="2800" i="1" dirty="0">
                <a:solidFill>
                  <a:schemeClr val="bg1"/>
                </a:solidFill>
                <a:latin typeface="Palatino Linotype" panose="02040502050505030304" pitchFamily="18" charset="0"/>
              </a:rPr>
              <a:t>+ F</a:t>
            </a:r>
            <a:r>
              <a:rPr lang="en-US" sz="2800" i="1" baseline="-25000" dirty="0">
                <a:solidFill>
                  <a:schemeClr val="bg1"/>
                </a:solidFill>
                <a:latin typeface="Palatino Linotype" panose="02040502050505030304" pitchFamily="18" charset="0"/>
              </a:rPr>
              <a:t>2</a:t>
            </a:r>
            <a:endParaRPr lang="en-US" sz="2800" i="1" dirty="0">
              <a:solidFill>
                <a:schemeClr val="bg1"/>
              </a:solidFill>
              <a:latin typeface="Palatino Linotype" panose="02040502050505030304" pitchFamily="18" charset="0"/>
            </a:endParaRPr>
          </a:p>
        </p:txBody>
      </p:sp>
      <p:sp>
        <p:nvSpPr>
          <p:cNvPr id="40" name="Right Brace 39">
            <a:extLst>
              <a:ext uri="{FF2B5EF4-FFF2-40B4-BE49-F238E27FC236}">
                <a16:creationId xmlns:a16="http://schemas.microsoft.com/office/drawing/2014/main" id="{69E30364-560F-DB40-AB0F-9EBD8B6CA987}"/>
              </a:ext>
            </a:extLst>
          </p:cNvPr>
          <p:cNvSpPr/>
          <p:nvPr/>
        </p:nvSpPr>
        <p:spPr>
          <a:xfrm rot="16200000">
            <a:off x="4972455" y="1141003"/>
            <a:ext cx="260829" cy="1447028"/>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84916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7A2071-BCBC-5544-B78E-2C116511F613}"/>
              </a:ext>
            </a:extLst>
          </p:cNvPr>
          <p:cNvPicPr>
            <a:picLocks noChangeAspect="1"/>
          </p:cNvPicPr>
          <p:nvPr/>
        </p:nvPicPr>
        <p:blipFill>
          <a:blip r:embed="rId2"/>
          <a:stretch>
            <a:fillRect/>
          </a:stretch>
        </p:blipFill>
        <p:spPr>
          <a:xfrm>
            <a:off x="200367" y="2231648"/>
            <a:ext cx="7491540" cy="926014"/>
          </a:xfrm>
          <a:prstGeom prst="rect">
            <a:avLst/>
          </a:prstGeom>
        </p:spPr>
      </p:pic>
      <p:pic>
        <p:nvPicPr>
          <p:cNvPr id="17" name="Picture 16">
            <a:extLst>
              <a:ext uri="{FF2B5EF4-FFF2-40B4-BE49-F238E27FC236}">
                <a16:creationId xmlns:a16="http://schemas.microsoft.com/office/drawing/2014/main" id="{3D8E063A-8187-EB49-813F-94CA8FE5079F}"/>
              </a:ext>
            </a:extLst>
          </p:cNvPr>
          <p:cNvPicPr>
            <a:picLocks noChangeAspect="1"/>
          </p:cNvPicPr>
          <p:nvPr/>
        </p:nvPicPr>
        <p:blipFill>
          <a:blip r:embed="rId3"/>
          <a:stretch>
            <a:fillRect/>
          </a:stretch>
        </p:blipFill>
        <p:spPr>
          <a:xfrm>
            <a:off x="152400" y="3493767"/>
            <a:ext cx="7786914" cy="925833"/>
          </a:xfrm>
          <a:prstGeom prst="rect">
            <a:avLst/>
          </a:prstGeom>
        </p:spPr>
      </p:pic>
      <p:sp>
        <p:nvSpPr>
          <p:cNvPr id="2" name="Date Placeholder 1">
            <a:extLst>
              <a:ext uri="{FF2B5EF4-FFF2-40B4-BE49-F238E27FC236}">
                <a16:creationId xmlns:a16="http://schemas.microsoft.com/office/drawing/2014/main" id="{B26E9F33-BE3B-9F40-B49E-F2C861B70AFD}"/>
              </a:ext>
            </a:extLst>
          </p:cNvPr>
          <p:cNvSpPr>
            <a:spLocks noGrp="1"/>
          </p:cNvSpPr>
          <p:nvPr>
            <p:ph type="dt" sz="half" idx="10"/>
          </p:nvPr>
        </p:nvSpPr>
        <p:spPr>
          <a:xfrm>
            <a:off x="8991600" y="8245475"/>
            <a:ext cx="2743200" cy="365125"/>
          </a:xfrm>
        </p:spPr>
        <p:txBody>
          <a:bodyPr>
            <a:normAutofit/>
          </a:bodyPr>
          <a:lstStyle/>
          <a:p>
            <a:pPr algn="r">
              <a:spcAft>
                <a:spcPts val="600"/>
              </a:spcAft>
              <a:defRPr/>
            </a:pPr>
            <a:fld id="{16A94A18-66C2-A54B-A167-329473CCEBB7}" type="datetime1">
              <a:rPr lang="en-US" sz="1100">
                <a:solidFill>
                  <a:srgbClr val="FFFFFF"/>
                </a:solidFill>
              </a:rPr>
              <a:pPr algn="r">
                <a:spcAft>
                  <a:spcPts val="600"/>
                </a:spcAft>
                <a:defRPr/>
              </a:pPr>
              <a:t>3/15/25</a:t>
            </a:fld>
            <a:endParaRPr lang="en-US" sz="1100">
              <a:solidFill>
                <a:srgbClr val="FFFFFF"/>
              </a:solidFill>
            </a:endParaRPr>
          </a:p>
        </p:txBody>
      </p:sp>
      <p:sp>
        <p:nvSpPr>
          <p:cNvPr id="3" name="Slide Number Placeholder 2">
            <a:extLst>
              <a:ext uri="{FF2B5EF4-FFF2-40B4-BE49-F238E27FC236}">
                <a16:creationId xmlns:a16="http://schemas.microsoft.com/office/drawing/2014/main" id="{8FAAEB4D-DEBB-7043-AED3-99439DD9380F}"/>
              </a:ext>
            </a:extLst>
          </p:cNvPr>
          <p:cNvSpPr>
            <a:spLocks noGrp="1"/>
          </p:cNvSpPr>
          <p:nvPr>
            <p:ph type="sldNum" sz="quarter" idx="12"/>
          </p:nvPr>
        </p:nvSpPr>
        <p:spPr>
          <a:xfrm>
            <a:off x="11704320" y="8245475"/>
            <a:ext cx="448056" cy="365125"/>
          </a:xfrm>
        </p:spPr>
        <p:txBody>
          <a:bodyPr>
            <a:normAutofit/>
          </a:bodyPr>
          <a:lstStyle/>
          <a:p>
            <a:pPr>
              <a:spcAft>
                <a:spcPts val="600"/>
              </a:spcAft>
              <a:defRPr/>
            </a:pPr>
            <a:fld id="{8650D0AE-FB45-374D-A9AF-DF9429BBE748}" type="slidenum">
              <a:rPr lang="en-US" sz="1100">
                <a:solidFill>
                  <a:srgbClr val="FFFFFF"/>
                </a:solidFill>
              </a:rPr>
              <a:pPr>
                <a:spcAft>
                  <a:spcPts val="600"/>
                </a:spcAft>
                <a:defRPr/>
              </a:pPr>
              <a:t>13</a:t>
            </a:fld>
            <a:endParaRPr lang="en-US" sz="1100">
              <a:solidFill>
                <a:srgbClr val="FFFFFF"/>
              </a:solidFill>
            </a:endParaRPr>
          </a:p>
        </p:txBody>
      </p:sp>
      <p:sp>
        <p:nvSpPr>
          <p:cNvPr id="5" name="Rectangle 4">
            <a:extLst>
              <a:ext uri="{FF2B5EF4-FFF2-40B4-BE49-F238E27FC236}">
                <a16:creationId xmlns:a16="http://schemas.microsoft.com/office/drawing/2014/main" id="{E1AF2108-56B5-FD4A-A029-FEC136B295B9}"/>
              </a:ext>
            </a:extLst>
          </p:cNvPr>
          <p:cNvSpPr/>
          <p:nvPr/>
        </p:nvSpPr>
        <p:spPr>
          <a:xfrm>
            <a:off x="2819400" y="3505200"/>
            <a:ext cx="3505200" cy="888917"/>
          </a:xfrm>
          <a:prstGeom prst="rect">
            <a:avLst/>
          </a:prstGeom>
          <a:noFill/>
          <a:ln w="38100">
            <a:solidFill>
              <a:srgbClr val="142A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42AD7"/>
              </a:solidFill>
            </a:endParaRPr>
          </a:p>
        </p:txBody>
      </p:sp>
      <p:sp>
        <p:nvSpPr>
          <p:cNvPr id="8" name="TextBox 7">
            <a:extLst>
              <a:ext uri="{FF2B5EF4-FFF2-40B4-BE49-F238E27FC236}">
                <a16:creationId xmlns:a16="http://schemas.microsoft.com/office/drawing/2014/main" id="{DBE7C2F0-7A7E-0049-9CFF-3E436D5F742B}"/>
              </a:ext>
            </a:extLst>
          </p:cNvPr>
          <p:cNvSpPr txBox="1"/>
          <p:nvPr/>
        </p:nvSpPr>
        <p:spPr>
          <a:xfrm>
            <a:off x="8229600" y="2231648"/>
            <a:ext cx="3694176" cy="1015663"/>
          </a:xfrm>
          <a:prstGeom prst="rect">
            <a:avLst/>
          </a:prstGeom>
          <a:noFill/>
        </p:spPr>
        <p:txBody>
          <a:bodyPr wrap="square" rtlCol="0">
            <a:spAutoFit/>
          </a:bodyPr>
          <a:lstStyle/>
          <a:p>
            <a:r>
              <a:rPr lang="en-US" sz="2800" dirty="0"/>
              <a:t>From OPE </a:t>
            </a:r>
          </a:p>
          <a:p>
            <a:r>
              <a:rPr lang="en-US" sz="1600" dirty="0">
                <a:solidFill>
                  <a:srgbClr val="FFFF00"/>
                </a:solidFill>
              </a:rPr>
              <a:t>M. Polyakov, PLB555 (2003), </a:t>
            </a:r>
          </a:p>
          <a:p>
            <a:r>
              <a:rPr lang="en-US" sz="1600" dirty="0">
                <a:solidFill>
                  <a:srgbClr val="FFFF00"/>
                </a:solidFill>
              </a:rPr>
              <a:t>D. </a:t>
            </a:r>
            <a:r>
              <a:rPr lang="en-US" sz="1600" dirty="0" err="1">
                <a:solidFill>
                  <a:srgbClr val="FFFF00"/>
                </a:solidFill>
              </a:rPr>
              <a:t>Kiptily</a:t>
            </a:r>
            <a:r>
              <a:rPr lang="en-US" sz="1600" dirty="0">
                <a:solidFill>
                  <a:srgbClr val="FFFF00"/>
                </a:solidFill>
              </a:rPr>
              <a:t> and M. Polyakov, EPJC 37 (2004)</a:t>
            </a:r>
          </a:p>
        </p:txBody>
      </p:sp>
      <p:sp>
        <p:nvSpPr>
          <p:cNvPr id="10" name="TextBox 9">
            <a:extLst>
              <a:ext uri="{FF2B5EF4-FFF2-40B4-BE49-F238E27FC236}">
                <a16:creationId xmlns:a16="http://schemas.microsoft.com/office/drawing/2014/main" id="{D2A3C329-95BE-8A49-AEB0-4416FB8098A9}"/>
              </a:ext>
            </a:extLst>
          </p:cNvPr>
          <p:cNvSpPr txBox="1"/>
          <p:nvPr/>
        </p:nvSpPr>
        <p:spPr>
          <a:xfrm>
            <a:off x="8131655" y="3505500"/>
            <a:ext cx="3984145" cy="954107"/>
          </a:xfrm>
          <a:prstGeom prst="rect">
            <a:avLst/>
          </a:prstGeom>
          <a:noFill/>
        </p:spPr>
        <p:txBody>
          <a:bodyPr wrap="square" rtlCol="0">
            <a:spAutoFit/>
          </a:bodyPr>
          <a:lstStyle/>
          <a:p>
            <a:r>
              <a:rPr lang="en-US" sz="2800" dirty="0"/>
              <a:t>From QCD Equations of Motion</a:t>
            </a:r>
          </a:p>
        </p:txBody>
      </p:sp>
      <p:sp>
        <p:nvSpPr>
          <p:cNvPr id="13" name="Rectangle 12">
            <a:extLst>
              <a:ext uri="{FF2B5EF4-FFF2-40B4-BE49-F238E27FC236}">
                <a16:creationId xmlns:a16="http://schemas.microsoft.com/office/drawing/2014/main" id="{7BCBEEE8-A0CC-CA4C-AB93-C6FEC666AC94}"/>
              </a:ext>
            </a:extLst>
          </p:cNvPr>
          <p:cNvSpPr/>
          <p:nvPr/>
        </p:nvSpPr>
        <p:spPr>
          <a:xfrm>
            <a:off x="2819400" y="2286000"/>
            <a:ext cx="3148336" cy="838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7B91B3F-56CC-E349-9621-4B13661960E3}"/>
              </a:ext>
            </a:extLst>
          </p:cNvPr>
          <p:cNvSpPr txBox="1"/>
          <p:nvPr/>
        </p:nvSpPr>
        <p:spPr>
          <a:xfrm>
            <a:off x="2610060" y="1524000"/>
            <a:ext cx="409086" cy="646331"/>
          </a:xfrm>
          <a:prstGeom prst="rect">
            <a:avLst/>
          </a:prstGeom>
          <a:noFill/>
        </p:spPr>
        <p:txBody>
          <a:bodyPr wrap="none" rtlCol="0">
            <a:spAutoFit/>
          </a:bodyPr>
          <a:lstStyle/>
          <a:p>
            <a:r>
              <a:rPr lang="en-US" sz="3600" dirty="0">
                <a:latin typeface="Chalkboard" panose="03050602040202020205" pitchFamily="66" charset="77"/>
                <a:ea typeface="Cambria Math" panose="02040503050406030204" pitchFamily="18" charset="0"/>
              </a:rPr>
              <a:t>=</a:t>
            </a:r>
          </a:p>
        </p:txBody>
      </p:sp>
      <p:sp>
        <p:nvSpPr>
          <p:cNvPr id="19" name="TextBox 18">
            <a:extLst>
              <a:ext uri="{FF2B5EF4-FFF2-40B4-BE49-F238E27FC236}">
                <a16:creationId xmlns:a16="http://schemas.microsoft.com/office/drawing/2014/main" id="{A585CF62-2904-D042-9F02-E72FE3951CCC}"/>
              </a:ext>
            </a:extLst>
          </p:cNvPr>
          <p:cNvSpPr txBox="1"/>
          <p:nvPr/>
        </p:nvSpPr>
        <p:spPr>
          <a:xfrm>
            <a:off x="4286460" y="1524000"/>
            <a:ext cx="974947" cy="646331"/>
          </a:xfrm>
          <a:prstGeom prst="rect">
            <a:avLst/>
          </a:prstGeom>
          <a:noFill/>
        </p:spPr>
        <p:txBody>
          <a:bodyPr wrap="none" rtlCol="0">
            <a:spAutoFit/>
          </a:bodyPr>
          <a:lstStyle/>
          <a:p>
            <a:r>
              <a:rPr lang="en-US" sz="3600" i="1" dirty="0">
                <a:latin typeface="Chalkboard" panose="03050602040202020205" pitchFamily="66" charset="77"/>
                <a:ea typeface="Cambria Math" panose="02040503050406030204" pitchFamily="18" charset="0"/>
              </a:rPr>
              <a:t>W</a:t>
            </a:r>
            <a:r>
              <a:rPr lang="en-US" sz="3600" i="1" baseline="-25000" dirty="0">
                <a:latin typeface="Chalkboard" panose="03050602040202020205" pitchFamily="66" charset="77"/>
                <a:ea typeface="Cambria Math" panose="02040503050406030204" pitchFamily="18" charset="0"/>
              </a:rPr>
              <a:t>T</a:t>
            </a:r>
            <a:r>
              <a:rPr lang="en-US" sz="3600" i="1" baseline="30000" dirty="0">
                <a:latin typeface="Chalkboard" panose="03050602040202020205" pitchFamily="66" charset="77"/>
                <a:ea typeface="Cambria Math" panose="02040503050406030204" pitchFamily="18" charset="0"/>
              </a:rPr>
              <a:t>L</a:t>
            </a:r>
            <a:endParaRPr lang="en-US" sz="3600" i="1" dirty="0">
              <a:latin typeface="Chalkboard" panose="03050602040202020205" pitchFamily="66" charset="77"/>
              <a:ea typeface="Cambria Math" panose="02040503050406030204" pitchFamily="18" charset="0"/>
            </a:endParaRPr>
          </a:p>
        </p:txBody>
      </p:sp>
      <p:sp>
        <p:nvSpPr>
          <p:cNvPr id="21" name="TextBox 20">
            <a:extLst>
              <a:ext uri="{FF2B5EF4-FFF2-40B4-BE49-F238E27FC236}">
                <a16:creationId xmlns:a16="http://schemas.microsoft.com/office/drawing/2014/main" id="{BB3C164B-C62B-634A-971C-D77E25C40309}"/>
              </a:ext>
            </a:extLst>
          </p:cNvPr>
          <p:cNvSpPr txBox="1"/>
          <p:nvPr/>
        </p:nvSpPr>
        <p:spPr>
          <a:xfrm>
            <a:off x="1390860" y="1524000"/>
            <a:ext cx="984565" cy="646331"/>
          </a:xfrm>
          <a:prstGeom prst="rect">
            <a:avLst/>
          </a:prstGeom>
          <a:noFill/>
        </p:spPr>
        <p:txBody>
          <a:bodyPr wrap="none" rtlCol="0">
            <a:spAutoFit/>
          </a:bodyPr>
          <a:lstStyle/>
          <a:p>
            <a:r>
              <a:rPr lang="en-US" sz="3600" i="1" dirty="0">
                <a:latin typeface="Chalkboard" panose="03050602040202020205" pitchFamily="66" charset="77"/>
                <a:ea typeface="Cambria Math" panose="02040503050406030204" pitchFamily="18" charset="0"/>
              </a:rPr>
              <a:t>W</a:t>
            </a:r>
            <a:r>
              <a:rPr lang="en-US" sz="3600" i="1" baseline="-25000" dirty="0">
                <a:latin typeface="Chalkboard" panose="03050602040202020205" pitchFamily="66" charset="77"/>
                <a:ea typeface="Cambria Math" panose="02040503050406030204" pitchFamily="18" charset="0"/>
              </a:rPr>
              <a:t>T</a:t>
            </a:r>
            <a:r>
              <a:rPr lang="en-US" sz="3600" i="1" baseline="30000" dirty="0">
                <a:latin typeface="Chalkboard" panose="03050602040202020205" pitchFamily="66" charset="77"/>
                <a:ea typeface="Cambria Math" panose="02040503050406030204" pitchFamily="18" charset="0"/>
              </a:rPr>
              <a:t>J</a:t>
            </a:r>
            <a:endParaRPr lang="en-US" sz="3600" i="1" dirty="0">
              <a:latin typeface="Chalkboard" panose="03050602040202020205" pitchFamily="66" charset="77"/>
              <a:ea typeface="Cambria Math" panose="02040503050406030204" pitchFamily="18" charset="0"/>
            </a:endParaRPr>
          </a:p>
        </p:txBody>
      </p:sp>
      <p:sp>
        <p:nvSpPr>
          <p:cNvPr id="20" name="TextBox 19">
            <a:extLst>
              <a:ext uri="{FF2B5EF4-FFF2-40B4-BE49-F238E27FC236}">
                <a16:creationId xmlns:a16="http://schemas.microsoft.com/office/drawing/2014/main" id="{D7DBFB3B-4287-7A42-A640-EAAB693FCFCC}"/>
              </a:ext>
            </a:extLst>
          </p:cNvPr>
          <p:cNvSpPr txBox="1"/>
          <p:nvPr/>
        </p:nvSpPr>
        <p:spPr>
          <a:xfrm>
            <a:off x="6115260" y="1524000"/>
            <a:ext cx="433132" cy="646331"/>
          </a:xfrm>
          <a:prstGeom prst="rect">
            <a:avLst/>
          </a:prstGeom>
          <a:noFill/>
        </p:spPr>
        <p:txBody>
          <a:bodyPr wrap="none" rtlCol="0">
            <a:spAutoFit/>
          </a:bodyPr>
          <a:lstStyle/>
          <a:p>
            <a:r>
              <a:rPr lang="en-US" sz="3600" dirty="0">
                <a:latin typeface="Chalkboard" panose="03050602040202020205" pitchFamily="66" charset="77"/>
                <a:ea typeface="Cambria Math" panose="02040503050406030204" pitchFamily="18" charset="0"/>
              </a:rPr>
              <a:t>+</a:t>
            </a:r>
          </a:p>
        </p:txBody>
      </p:sp>
      <p:sp>
        <p:nvSpPr>
          <p:cNvPr id="22" name="TextBox 21">
            <a:extLst>
              <a:ext uri="{FF2B5EF4-FFF2-40B4-BE49-F238E27FC236}">
                <a16:creationId xmlns:a16="http://schemas.microsoft.com/office/drawing/2014/main" id="{866DDD26-7CE6-B248-8B08-48EF3A1FF809}"/>
              </a:ext>
            </a:extLst>
          </p:cNvPr>
          <p:cNvSpPr txBox="1"/>
          <p:nvPr/>
        </p:nvSpPr>
        <p:spPr>
          <a:xfrm>
            <a:off x="6877260" y="1524000"/>
            <a:ext cx="995785" cy="646331"/>
          </a:xfrm>
          <a:prstGeom prst="rect">
            <a:avLst/>
          </a:prstGeom>
          <a:noFill/>
        </p:spPr>
        <p:txBody>
          <a:bodyPr wrap="none" rtlCol="0">
            <a:spAutoFit/>
          </a:bodyPr>
          <a:lstStyle/>
          <a:p>
            <a:r>
              <a:rPr lang="en-US" sz="3600" i="1" dirty="0">
                <a:latin typeface="Chalkboard" panose="03050602040202020205" pitchFamily="66" charset="77"/>
                <a:ea typeface="Cambria Math" panose="02040503050406030204" pitchFamily="18" charset="0"/>
              </a:rPr>
              <a:t>W</a:t>
            </a:r>
            <a:r>
              <a:rPr lang="en-US" sz="3600" i="1" baseline="-25000" dirty="0">
                <a:latin typeface="Chalkboard" panose="03050602040202020205" pitchFamily="66" charset="77"/>
                <a:ea typeface="Cambria Math" panose="02040503050406030204" pitchFamily="18" charset="0"/>
              </a:rPr>
              <a:t>T</a:t>
            </a:r>
            <a:r>
              <a:rPr lang="en-US" sz="3600" i="1" baseline="30000" dirty="0">
                <a:latin typeface="Chalkboard" panose="03050602040202020205" pitchFamily="66" charset="77"/>
                <a:ea typeface="Cambria Math" panose="02040503050406030204" pitchFamily="18" charset="0"/>
              </a:rPr>
              <a:t>S</a:t>
            </a:r>
            <a:endParaRPr lang="en-US" sz="3600" i="1" dirty="0">
              <a:latin typeface="Chalkboard" panose="03050602040202020205" pitchFamily="66" charset="77"/>
              <a:ea typeface="Cambria Math" panose="02040503050406030204" pitchFamily="18" charset="0"/>
            </a:endParaRPr>
          </a:p>
        </p:txBody>
      </p:sp>
      <p:sp>
        <p:nvSpPr>
          <p:cNvPr id="26" name="TextBox 25">
            <a:extLst>
              <a:ext uri="{FF2B5EF4-FFF2-40B4-BE49-F238E27FC236}">
                <a16:creationId xmlns:a16="http://schemas.microsoft.com/office/drawing/2014/main" id="{1F96FB89-1743-3A43-9137-D311AD0C2836}"/>
              </a:ext>
            </a:extLst>
          </p:cNvPr>
          <p:cNvSpPr txBox="1"/>
          <p:nvPr/>
        </p:nvSpPr>
        <p:spPr>
          <a:xfrm>
            <a:off x="533400" y="412643"/>
            <a:ext cx="9829800" cy="646331"/>
          </a:xfrm>
          <a:prstGeom prst="rect">
            <a:avLst/>
          </a:prstGeom>
        </p:spPr>
        <p:txBody>
          <a:bodyPr vert="horz" lIns="91440" tIns="45720" rIns="91440" bIns="45720" rtlCol="0" anchor="t">
            <a:normAutofit fontScale="77500" lnSpcReduction="20000"/>
          </a:bodyPr>
          <a:lstStyle/>
          <a:p>
            <a:pPr defTabSz="914400">
              <a:lnSpc>
                <a:spcPct val="90000"/>
              </a:lnSpc>
              <a:spcBef>
                <a:spcPct val="0"/>
              </a:spcBef>
              <a:spcAft>
                <a:spcPts val="600"/>
              </a:spcAft>
            </a:pPr>
            <a:r>
              <a:rPr lang="en-US" sz="3600" dirty="0">
                <a:latin typeface="+mj-lt"/>
                <a:ea typeface="+mj-ea"/>
                <a:cs typeface="+mj-cs"/>
              </a:rPr>
              <a:t>Transverse Angular Momentum Sum Rule -&gt; Pauli-</a:t>
            </a:r>
            <a:r>
              <a:rPr lang="en-US" sz="3600" dirty="0" err="1">
                <a:latin typeface="+mj-lt"/>
                <a:ea typeface="+mj-ea"/>
                <a:cs typeface="+mj-cs"/>
              </a:rPr>
              <a:t>Lubanski</a:t>
            </a:r>
            <a:r>
              <a:rPr lang="en-US" sz="3600" dirty="0">
                <a:latin typeface="+mj-lt"/>
                <a:ea typeface="+mj-ea"/>
                <a:cs typeface="+mj-cs"/>
              </a:rPr>
              <a:t> vector</a:t>
            </a:r>
          </a:p>
        </p:txBody>
      </p:sp>
      <p:sp>
        <p:nvSpPr>
          <p:cNvPr id="23" name="TextBox 22">
            <a:extLst>
              <a:ext uri="{FF2B5EF4-FFF2-40B4-BE49-F238E27FC236}">
                <a16:creationId xmlns:a16="http://schemas.microsoft.com/office/drawing/2014/main" id="{C5505248-6288-8840-8039-801E40F581EE}"/>
              </a:ext>
            </a:extLst>
          </p:cNvPr>
          <p:cNvSpPr txBox="1"/>
          <p:nvPr/>
        </p:nvSpPr>
        <p:spPr>
          <a:xfrm>
            <a:off x="591812" y="849287"/>
            <a:ext cx="4668394" cy="369332"/>
          </a:xfrm>
          <a:prstGeom prst="rect">
            <a:avLst/>
          </a:prstGeom>
          <a:noFill/>
        </p:spPr>
        <p:txBody>
          <a:bodyPr wrap="none" rtlCol="0">
            <a:spAutoFit/>
          </a:bodyPr>
          <a:lstStyle/>
          <a:p>
            <a:r>
              <a:rPr lang="en-US" dirty="0">
                <a:solidFill>
                  <a:srgbClr val="FFFF00"/>
                </a:solidFill>
              </a:rPr>
              <a:t>O. </a:t>
            </a:r>
            <a:r>
              <a:rPr lang="en-US" dirty="0" err="1">
                <a:solidFill>
                  <a:srgbClr val="FFFF00"/>
                </a:solidFill>
              </a:rPr>
              <a:t>Alkassasbeh</a:t>
            </a:r>
            <a:r>
              <a:rPr lang="en-US" dirty="0">
                <a:solidFill>
                  <a:srgbClr val="FFFF00"/>
                </a:solidFill>
              </a:rPr>
              <a:t>, M. Engelhardt, SL and A. </a:t>
            </a:r>
            <a:r>
              <a:rPr lang="en-US" dirty="0" err="1">
                <a:solidFill>
                  <a:srgbClr val="FFFF00"/>
                </a:solidFill>
              </a:rPr>
              <a:t>Rajan</a:t>
            </a:r>
            <a:r>
              <a:rPr lang="en-US" dirty="0">
                <a:solidFill>
                  <a:srgbClr val="FFFF00"/>
                </a:solidFill>
              </a:rPr>
              <a:t>, </a:t>
            </a:r>
            <a:endParaRPr lang="en-US" i="1" dirty="0">
              <a:solidFill>
                <a:srgbClr val="FFFF00"/>
              </a:solidFill>
            </a:endParaRPr>
          </a:p>
        </p:txBody>
      </p:sp>
      <p:sp>
        <p:nvSpPr>
          <p:cNvPr id="24" name="Rectangle 23">
            <a:extLst>
              <a:ext uri="{FF2B5EF4-FFF2-40B4-BE49-F238E27FC236}">
                <a16:creationId xmlns:a16="http://schemas.microsoft.com/office/drawing/2014/main" id="{1921691F-B4D3-2C4A-A529-7174F87CE800}"/>
              </a:ext>
            </a:extLst>
          </p:cNvPr>
          <p:cNvSpPr/>
          <p:nvPr/>
        </p:nvSpPr>
        <p:spPr>
          <a:xfrm>
            <a:off x="5105400" y="838200"/>
            <a:ext cx="5023106" cy="369332"/>
          </a:xfrm>
          <a:prstGeom prst="rect">
            <a:avLst/>
          </a:prstGeom>
        </p:spPr>
        <p:txBody>
          <a:bodyPr wrap="none">
            <a:spAutoFit/>
          </a:bodyPr>
          <a:lstStyle/>
          <a:p>
            <a:r>
              <a:rPr lang="en-US" dirty="0">
                <a:solidFill>
                  <a:srgbClr val="F3F3FF"/>
                </a:solidFill>
                <a:hlinkClick r:id="rId4">
                  <a:extLst>
                    <a:ext uri="{A12FA001-AC4F-418D-AE19-62706E023703}">
                      <ahyp:hlinkClr xmlns:ahyp="http://schemas.microsoft.com/office/drawing/2018/hyperlinkcolor" val="tx"/>
                    </a:ext>
                  </a:extLst>
                </a:hlinkClick>
              </a:rPr>
              <a:t>https://arxiv.org/abs/2410.21604</a:t>
            </a:r>
            <a:r>
              <a:rPr lang="en-US" dirty="0">
                <a:solidFill>
                  <a:srgbClr val="F3F3FF"/>
                </a:solidFill>
              </a:rPr>
              <a:t>, submitted to PLB</a:t>
            </a:r>
          </a:p>
        </p:txBody>
      </p:sp>
      <p:sp>
        <p:nvSpPr>
          <p:cNvPr id="6" name="TextBox 5">
            <a:extLst>
              <a:ext uri="{FF2B5EF4-FFF2-40B4-BE49-F238E27FC236}">
                <a16:creationId xmlns:a16="http://schemas.microsoft.com/office/drawing/2014/main" id="{70AE2E7D-60E0-8946-AFD8-B8DD0019597C}"/>
              </a:ext>
            </a:extLst>
          </p:cNvPr>
          <p:cNvSpPr txBox="1"/>
          <p:nvPr/>
        </p:nvSpPr>
        <p:spPr>
          <a:xfrm>
            <a:off x="200367" y="5029200"/>
            <a:ext cx="5269519" cy="400110"/>
          </a:xfrm>
          <a:prstGeom prst="rect">
            <a:avLst/>
          </a:prstGeom>
          <a:noFill/>
        </p:spPr>
        <p:txBody>
          <a:bodyPr wrap="none" rtlCol="0">
            <a:spAutoFit/>
          </a:bodyPr>
          <a:lstStyle/>
          <a:p>
            <a:r>
              <a:rPr lang="en-US" sz="2000" dirty="0">
                <a:solidFill>
                  <a:srgbClr val="FFFF00"/>
                </a:solidFill>
              </a:rPr>
              <a:t>Different from using angular momentum tensor: </a:t>
            </a:r>
          </a:p>
        </p:txBody>
      </p:sp>
      <p:sp>
        <p:nvSpPr>
          <p:cNvPr id="9" name="Rectangle 8">
            <a:extLst>
              <a:ext uri="{FF2B5EF4-FFF2-40B4-BE49-F238E27FC236}">
                <a16:creationId xmlns:a16="http://schemas.microsoft.com/office/drawing/2014/main" id="{04CCD3A6-38CE-5D4F-BAE3-CE4BC293BAFE}"/>
              </a:ext>
            </a:extLst>
          </p:cNvPr>
          <p:cNvSpPr/>
          <p:nvPr/>
        </p:nvSpPr>
        <p:spPr>
          <a:xfrm>
            <a:off x="1777209" y="5445091"/>
            <a:ext cx="6707414" cy="1015663"/>
          </a:xfrm>
          <a:prstGeom prst="rect">
            <a:avLst/>
          </a:prstGeom>
        </p:spPr>
        <p:txBody>
          <a:bodyPr wrap="none">
            <a:spAutoFit/>
          </a:bodyPr>
          <a:lstStyle/>
          <a:p>
            <a:r>
              <a:rPr lang="en-US" sz="2000" dirty="0"/>
              <a:t>X. Ji, X. </a:t>
            </a:r>
            <a:r>
              <a:rPr lang="en-US" sz="2000" dirty="0" err="1"/>
              <a:t>Xiong</a:t>
            </a:r>
            <a:r>
              <a:rPr lang="en-US" sz="2000" dirty="0"/>
              <a:t>, and F. Yuan, Phys. Rev. Lett. 109, 152005 (2012), </a:t>
            </a:r>
          </a:p>
          <a:p>
            <a:endParaRPr lang="en-US" sz="2000" dirty="0"/>
          </a:p>
          <a:p>
            <a:r>
              <a:rPr lang="en-US" sz="2000" dirty="0"/>
              <a:t>X. Ji and F. Yuan, Phys. Lett. B810, 135786 (2020)</a:t>
            </a:r>
          </a:p>
        </p:txBody>
      </p:sp>
    </p:spTree>
    <p:extLst>
      <p:ext uri="{BB962C8B-B14F-4D97-AF65-F5344CB8AC3E}">
        <p14:creationId xmlns:p14="http://schemas.microsoft.com/office/powerpoint/2010/main" val="563101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F4D814-46F3-9A49-AC96-B7BCB6F0101E}"/>
              </a:ext>
            </a:extLst>
          </p:cNvPr>
          <p:cNvSpPr>
            <a:spLocks noGrp="1"/>
          </p:cNvSpPr>
          <p:nvPr>
            <p:ph type="sldNum" sz="quarter" idx="12"/>
          </p:nvPr>
        </p:nvSpPr>
        <p:spPr/>
        <p:txBody>
          <a:bodyPr/>
          <a:lstStyle/>
          <a:p>
            <a:pPr>
              <a:defRPr/>
            </a:pPr>
            <a:fld id="{8650D0AE-FB45-374D-A9AF-DF9429BBE748}" type="slidenum">
              <a:rPr lang="en-US" smtClean="0"/>
              <a:pPr>
                <a:defRPr/>
              </a:pPr>
              <a:t>14</a:t>
            </a:fld>
            <a:endParaRPr lang="en-US"/>
          </a:p>
        </p:txBody>
      </p:sp>
      <p:sp>
        <p:nvSpPr>
          <p:cNvPr id="11" name="Rectangle 10">
            <a:extLst>
              <a:ext uri="{FF2B5EF4-FFF2-40B4-BE49-F238E27FC236}">
                <a16:creationId xmlns:a16="http://schemas.microsoft.com/office/drawing/2014/main" id="{494CDE9E-3DD5-C24B-B2AD-F7A32C977F71}"/>
              </a:ext>
            </a:extLst>
          </p:cNvPr>
          <p:cNvSpPr/>
          <p:nvPr/>
        </p:nvSpPr>
        <p:spPr>
          <a:xfrm>
            <a:off x="4343400" y="0"/>
            <a:ext cx="3262688" cy="707886"/>
          </a:xfrm>
          <a:prstGeom prst="rect">
            <a:avLst/>
          </a:prstGeom>
          <a:noFill/>
        </p:spPr>
        <p:txBody>
          <a:bodyPr wrap="none" lIns="91440" tIns="45720" rIns="91440" bIns="45720">
            <a:spAutoFit/>
          </a:bodyPr>
          <a:lstStyle/>
          <a:p>
            <a:pPr algn="ctr"/>
            <a:r>
              <a:rPr lang="en-US" sz="4000" b="1" spc="50" dirty="0">
                <a:ln w="9525" cmpd="sng">
                  <a:solidFill>
                    <a:schemeClr val="accent1"/>
                  </a:solidFill>
                  <a:prstDash val="solid"/>
                </a:ln>
                <a:solidFill>
                  <a:srgbClr val="70AD47">
                    <a:tint val="1000"/>
                  </a:srgbClr>
                </a:solidFill>
                <a:effectLst>
                  <a:glow rad="38100">
                    <a:schemeClr val="accent1">
                      <a:alpha val="40000"/>
                    </a:schemeClr>
                  </a:glow>
                </a:effectLst>
              </a:rPr>
              <a:t>Tensor Charge</a:t>
            </a:r>
          </a:p>
        </p:txBody>
      </p:sp>
      <p:sp>
        <p:nvSpPr>
          <p:cNvPr id="12" name="Rectangle 11">
            <a:extLst>
              <a:ext uri="{FF2B5EF4-FFF2-40B4-BE49-F238E27FC236}">
                <a16:creationId xmlns:a16="http://schemas.microsoft.com/office/drawing/2014/main" id="{0308D83F-84A4-E544-8344-74701354455D}"/>
              </a:ext>
            </a:extLst>
          </p:cNvPr>
          <p:cNvSpPr/>
          <p:nvPr/>
        </p:nvSpPr>
        <p:spPr>
          <a:xfrm>
            <a:off x="258584" y="777961"/>
            <a:ext cx="7696200" cy="1015663"/>
          </a:xfrm>
          <a:prstGeom prst="rect">
            <a:avLst/>
          </a:prstGeom>
          <a:ln w="19050" cmpd="sng">
            <a:solidFill>
              <a:srgbClr val="FF0000"/>
            </a:solidFill>
          </a:ln>
        </p:spPr>
        <p:txBody>
          <a:bodyPr wrap="square">
            <a:spAutoFit/>
          </a:bodyPr>
          <a:lstStyle/>
          <a:p>
            <a:pPr marL="285750" indent="-285750">
              <a:buClr>
                <a:srgbClr val="FF0000"/>
              </a:buClr>
              <a:buFont typeface="Wingdings" charset="2"/>
              <a:buChar char="u"/>
            </a:pPr>
            <a:r>
              <a:rPr lang="en-US" sz="2000" dirty="0">
                <a:latin typeface="+mn-lt"/>
                <a:cs typeface="Comic Sans MS"/>
              </a:rPr>
              <a:t>The tensor charge is not “fundamental” in the SM</a:t>
            </a:r>
          </a:p>
          <a:p>
            <a:pPr marL="342900" indent="-342900">
              <a:buClr>
                <a:srgbClr val="FF0000"/>
              </a:buClr>
              <a:buFont typeface="Wingdings" charset="2"/>
              <a:buChar char="u"/>
            </a:pPr>
            <a:r>
              <a:rPr lang="en-US" sz="2000" dirty="0">
                <a:solidFill>
                  <a:srgbClr val="FF0000"/>
                </a:solidFill>
                <a:latin typeface="+mn-lt"/>
                <a:ea typeface="Wingdings"/>
                <a:cs typeface="Wingdings"/>
                <a:sym typeface="Wingdings"/>
              </a:rPr>
              <a:t> </a:t>
            </a:r>
            <a:r>
              <a:rPr lang="en-US" sz="2000" dirty="0">
                <a:latin typeface="+mn-lt"/>
                <a:ea typeface="Wingdings"/>
                <a:cs typeface="Wingdings"/>
                <a:sym typeface="Wingdings"/>
              </a:rPr>
              <a:t>A “tensor form factor” cannot be measured in elastic 		     scattering type processes mediated by either one or two photons</a:t>
            </a:r>
          </a:p>
        </p:txBody>
      </p:sp>
      <p:pic>
        <p:nvPicPr>
          <p:cNvPr id="13" name="Picture 12">
            <a:extLst>
              <a:ext uri="{FF2B5EF4-FFF2-40B4-BE49-F238E27FC236}">
                <a16:creationId xmlns:a16="http://schemas.microsoft.com/office/drawing/2014/main" id="{12E42FA6-5E83-0F4B-8632-56DAA62204E8}"/>
              </a:ext>
            </a:extLst>
          </p:cNvPr>
          <p:cNvPicPr>
            <a:picLocks noChangeAspect="1"/>
          </p:cNvPicPr>
          <p:nvPr/>
        </p:nvPicPr>
        <p:blipFill>
          <a:blip r:embed="rId3"/>
          <a:stretch>
            <a:fillRect/>
          </a:stretch>
        </p:blipFill>
        <p:spPr>
          <a:xfrm>
            <a:off x="8905943" y="673846"/>
            <a:ext cx="1963161" cy="1577541"/>
          </a:xfrm>
          <a:prstGeom prst="rect">
            <a:avLst/>
          </a:prstGeom>
        </p:spPr>
      </p:pic>
      <p:cxnSp>
        <p:nvCxnSpPr>
          <p:cNvPr id="14" name="Straight Connector 13">
            <a:extLst>
              <a:ext uri="{FF2B5EF4-FFF2-40B4-BE49-F238E27FC236}">
                <a16:creationId xmlns:a16="http://schemas.microsoft.com/office/drawing/2014/main" id="{645CDEBA-A2EB-5643-B97E-53162FB85B4D}"/>
              </a:ext>
            </a:extLst>
          </p:cNvPr>
          <p:cNvCxnSpPr>
            <a:cxnSpLocks/>
          </p:cNvCxnSpPr>
          <p:nvPr/>
        </p:nvCxnSpPr>
        <p:spPr>
          <a:xfrm flipV="1">
            <a:off x="8706423" y="586603"/>
            <a:ext cx="2362200" cy="19812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9D9C802-BD4F-3C44-9B78-37E0F623138B}"/>
              </a:ext>
            </a:extLst>
          </p:cNvPr>
          <p:cNvCxnSpPr>
            <a:cxnSpLocks/>
          </p:cNvCxnSpPr>
          <p:nvPr/>
        </p:nvCxnSpPr>
        <p:spPr>
          <a:xfrm>
            <a:off x="8668323" y="402516"/>
            <a:ext cx="2438400" cy="22098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73BCFE2C-76C7-E04D-82DB-6FA07B45BA91}"/>
              </a:ext>
            </a:extLst>
          </p:cNvPr>
          <p:cNvCxnSpPr>
            <a:cxnSpLocks/>
          </p:cNvCxnSpPr>
          <p:nvPr/>
        </p:nvCxnSpPr>
        <p:spPr>
          <a:xfrm>
            <a:off x="11039543" y="1019545"/>
            <a:ext cx="0" cy="123455"/>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516DED7A-D6C3-8245-ABA2-3BDBFCEC418B}"/>
              </a:ext>
            </a:extLst>
          </p:cNvPr>
          <p:cNvCxnSpPr>
            <a:cxnSpLocks/>
          </p:cNvCxnSpPr>
          <p:nvPr/>
        </p:nvCxnSpPr>
        <p:spPr>
          <a:xfrm>
            <a:off x="10668000" y="1295400"/>
            <a:ext cx="0" cy="269623"/>
          </a:xfrm>
          <a:prstGeom prst="straightConnector1">
            <a:avLst/>
          </a:prstGeom>
          <a:ln w="190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69EF1468-7FC8-FD45-BD7A-A62D6E7E39F8}"/>
              </a:ext>
            </a:extLst>
          </p:cNvPr>
          <p:cNvCxnSpPr>
            <a:cxnSpLocks/>
          </p:cNvCxnSpPr>
          <p:nvPr/>
        </p:nvCxnSpPr>
        <p:spPr>
          <a:xfrm flipV="1">
            <a:off x="9067800" y="1266455"/>
            <a:ext cx="0" cy="257545"/>
          </a:xfrm>
          <a:prstGeom prst="straightConnector1">
            <a:avLst/>
          </a:prstGeom>
          <a:ln w="190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89359525-0CAA-B149-B52F-9F2A626E6FA0}"/>
              </a:ext>
            </a:extLst>
          </p:cNvPr>
          <p:cNvCxnSpPr>
            <a:cxnSpLocks/>
          </p:cNvCxnSpPr>
          <p:nvPr/>
        </p:nvCxnSpPr>
        <p:spPr>
          <a:xfrm flipV="1">
            <a:off x="9220200" y="1418855"/>
            <a:ext cx="0" cy="257545"/>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B2A376C8-1279-694D-BC61-ED0CDCF26D41}"/>
              </a:ext>
            </a:extLst>
          </p:cNvPr>
          <p:cNvCxnSpPr>
            <a:cxnSpLocks/>
          </p:cNvCxnSpPr>
          <p:nvPr/>
        </p:nvCxnSpPr>
        <p:spPr>
          <a:xfrm flipV="1">
            <a:off x="9372600" y="1571255"/>
            <a:ext cx="0" cy="257545"/>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sp>
        <p:nvSpPr>
          <p:cNvPr id="24" name="Slide Number Placeholder 2">
            <a:extLst>
              <a:ext uri="{FF2B5EF4-FFF2-40B4-BE49-F238E27FC236}">
                <a16:creationId xmlns:a16="http://schemas.microsoft.com/office/drawing/2014/main" id="{8DC4F2E4-9578-E546-8530-37294E882C2D}"/>
              </a:ext>
            </a:extLst>
          </p:cNvPr>
          <p:cNvSpPr txBox="1">
            <a:spLocks/>
          </p:cNvSpPr>
          <p:nvPr/>
        </p:nvSpPr>
        <p:spPr>
          <a:xfrm>
            <a:off x="8610600" y="8778875"/>
            <a:ext cx="2743200" cy="365125"/>
          </a:xfrm>
          <a:prstGeom prst="rect">
            <a:avLst/>
          </a:prstGeom>
          <a:noFill/>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8650D0AE-FB45-374D-A9AF-DF9429BBE748}" type="slidenum">
              <a:rPr lang="en-US" smtClean="0">
                <a:solidFill>
                  <a:schemeClr val="tx1"/>
                </a:solidFill>
              </a:rPr>
              <a:pPr>
                <a:defRPr/>
              </a:pPr>
              <a:t>14</a:t>
            </a:fld>
            <a:endParaRPr lang="en-US">
              <a:solidFill>
                <a:schemeClr val="tx1"/>
              </a:solidFill>
            </a:endParaRPr>
          </a:p>
        </p:txBody>
      </p:sp>
      <p:pic>
        <p:nvPicPr>
          <p:cNvPr id="27" name="Picture 26" descr="pi0_final_fig1.pdf">
            <a:extLst>
              <a:ext uri="{FF2B5EF4-FFF2-40B4-BE49-F238E27FC236}">
                <a16:creationId xmlns:a16="http://schemas.microsoft.com/office/drawing/2014/main" id="{926A4DCB-9519-3A4A-B808-8E674A322D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945" y="3810000"/>
            <a:ext cx="4002897" cy="2625237"/>
          </a:xfrm>
          <a:prstGeom prst="rect">
            <a:avLst/>
          </a:prstGeom>
          <a:solidFill>
            <a:schemeClr val="tx1"/>
          </a:solidFill>
        </p:spPr>
      </p:pic>
      <p:pic>
        <p:nvPicPr>
          <p:cNvPr id="31" name="Picture 30" descr="Untitled.pdf">
            <a:extLst>
              <a:ext uri="{FF2B5EF4-FFF2-40B4-BE49-F238E27FC236}">
                <a16:creationId xmlns:a16="http://schemas.microsoft.com/office/drawing/2014/main" id="{E1E8F4DD-8E21-7643-8CE2-250B09DDDC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5403" y="2636502"/>
            <a:ext cx="1905000" cy="378952"/>
          </a:xfrm>
          <a:prstGeom prst="rect">
            <a:avLst/>
          </a:prstGeom>
          <a:solidFill>
            <a:schemeClr val="tx1"/>
          </a:solidFill>
          <a:ln w="38100" cmpd="sng">
            <a:solidFill>
              <a:srgbClr val="FF0000"/>
            </a:solidFill>
          </a:ln>
        </p:spPr>
      </p:pic>
      <p:sp>
        <p:nvSpPr>
          <p:cNvPr id="38" name="TextBox 37">
            <a:extLst>
              <a:ext uri="{FF2B5EF4-FFF2-40B4-BE49-F238E27FC236}">
                <a16:creationId xmlns:a16="http://schemas.microsoft.com/office/drawing/2014/main" id="{BCC87530-8E0E-514C-B9D2-2F8EE73A548C}"/>
              </a:ext>
            </a:extLst>
          </p:cNvPr>
          <p:cNvSpPr txBox="1"/>
          <p:nvPr/>
        </p:nvSpPr>
        <p:spPr>
          <a:xfrm>
            <a:off x="76200" y="2990671"/>
            <a:ext cx="9952460" cy="1200329"/>
          </a:xfrm>
          <a:prstGeom prst="rect">
            <a:avLst/>
          </a:prstGeom>
          <a:noFill/>
        </p:spPr>
        <p:txBody>
          <a:bodyPr wrap="square" rtlCol="0">
            <a:spAutoFit/>
          </a:bodyPr>
          <a:lstStyle/>
          <a:p>
            <a:r>
              <a:rPr lang="en-US" sz="2400" dirty="0"/>
              <a:t>Process first suggested in S. </a:t>
            </a:r>
            <a:r>
              <a:rPr lang="da-DK" sz="2400" dirty="0"/>
              <a:t>Ahmad, G. </a:t>
            </a:r>
            <a:r>
              <a:rPr lang="da-DK" sz="2400" dirty="0" err="1"/>
              <a:t>Goldstein</a:t>
            </a:r>
            <a:r>
              <a:rPr lang="da-DK" sz="2400" dirty="0"/>
              <a:t> and SL, </a:t>
            </a:r>
            <a:r>
              <a:rPr lang="da-DK" sz="2400" dirty="0" err="1"/>
              <a:t>Phys.Rev</a:t>
            </a:r>
            <a:r>
              <a:rPr lang="da-DK" sz="2400" dirty="0"/>
              <a:t>. D79 (2009) 054014, to measure </a:t>
            </a:r>
            <a:r>
              <a:rPr lang="da-DK" sz="2400" dirty="0" err="1"/>
              <a:t>chiral-odd</a:t>
            </a:r>
            <a:r>
              <a:rPr lang="da-DK" sz="2400" dirty="0"/>
              <a:t>/</a:t>
            </a:r>
            <a:r>
              <a:rPr lang="da-DK" sz="2400" dirty="0" err="1"/>
              <a:t>transversity</a:t>
            </a:r>
            <a:r>
              <a:rPr lang="da-DK" sz="2400" dirty="0"/>
              <a:t> </a:t>
            </a:r>
            <a:r>
              <a:rPr lang="da-DK" sz="2400" dirty="0" err="1"/>
              <a:t>GPDs</a:t>
            </a:r>
            <a:r>
              <a:rPr lang="da-DK" sz="2400" dirty="0"/>
              <a:t>  </a:t>
            </a:r>
            <a:endParaRPr lang="en-US" sz="2400" dirty="0"/>
          </a:p>
          <a:p>
            <a:r>
              <a:rPr lang="en-US" sz="2400" dirty="0"/>
              <a:t> </a:t>
            </a:r>
          </a:p>
        </p:txBody>
      </p:sp>
      <p:sp>
        <p:nvSpPr>
          <p:cNvPr id="39" name="Title 1">
            <a:extLst>
              <a:ext uri="{FF2B5EF4-FFF2-40B4-BE49-F238E27FC236}">
                <a16:creationId xmlns:a16="http://schemas.microsoft.com/office/drawing/2014/main" id="{384938A0-7C84-FE48-ADF2-B06DD39231B7}"/>
              </a:ext>
            </a:extLst>
          </p:cNvPr>
          <p:cNvSpPr txBox="1">
            <a:spLocks/>
          </p:cNvSpPr>
          <p:nvPr/>
        </p:nvSpPr>
        <p:spPr>
          <a:xfrm>
            <a:off x="112363" y="2559050"/>
            <a:ext cx="8229600" cy="990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rgbClr val="FFFF00"/>
                </a:solidFill>
              </a:rPr>
              <a:t>Deeply virtual </a:t>
            </a:r>
            <a:r>
              <a:rPr lang="en-US" sz="2800" dirty="0" err="1">
                <a:solidFill>
                  <a:srgbClr val="FFFF00"/>
                </a:solidFill>
              </a:rPr>
              <a:t>pseudoscalar</a:t>
            </a:r>
            <a:r>
              <a:rPr lang="en-US" sz="2800" dirty="0">
                <a:solidFill>
                  <a:srgbClr val="FFFF00"/>
                </a:solidFill>
              </a:rPr>
              <a:t> meson  production</a:t>
            </a:r>
          </a:p>
        </p:txBody>
      </p:sp>
      <p:pic>
        <p:nvPicPr>
          <p:cNvPr id="40" name="Picture 39">
            <a:extLst>
              <a:ext uri="{FF2B5EF4-FFF2-40B4-BE49-F238E27FC236}">
                <a16:creationId xmlns:a16="http://schemas.microsoft.com/office/drawing/2014/main" id="{8F3C3EB5-DD87-3B4D-81B6-FD0D67920CA8}"/>
              </a:ext>
            </a:extLst>
          </p:cNvPr>
          <p:cNvPicPr>
            <a:picLocks noChangeAspect="1"/>
          </p:cNvPicPr>
          <p:nvPr/>
        </p:nvPicPr>
        <p:blipFill>
          <a:blip r:embed="rId6"/>
          <a:stretch>
            <a:fillRect/>
          </a:stretch>
        </p:blipFill>
        <p:spPr>
          <a:xfrm>
            <a:off x="7086600" y="4562156"/>
            <a:ext cx="3828982" cy="1084723"/>
          </a:xfrm>
          <a:prstGeom prst="rect">
            <a:avLst/>
          </a:prstGeom>
        </p:spPr>
      </p:pic>
      <p:sp>
        <p:nvSpPr>
          <p:cNvPr id="41" name="TextBox 40">
            <a:extLst>
              <a:ext uri="{FF2B5EF4-FFF2-40B4-BE49-F238E27FC236}">
                <a16:creationId xmlns:a16="http://schemas.microsoft.com/office/drawing/2014/main" id="{ED83AC51-AF2E-6846-B879-25C65CFA4A5B}"/>
              </a:ext>
            </a:extLst>
          </p:cNvPr>
          <p:cNvSpPr txBox="1"/>
          <p:nvPr/>
        </p:nvSpPr>
        <p:spPr>
          <a:xfrm>
            <a:off x="4495800" y="8061325"/>
            <a:ext cx="846707" cy="461665"/>
          </a:xfrm>
          <a:prstGeom prst="rect">
            <a:avLst/>
          </a:prstGeom>
          <a:noFill/>
        </p:spPr>
        <p:txBody>
          <a:bodyPr wrap="none" rtlCol="0">
            <a:spAutoFit/>
          </a:bodyPr>
          <a:lstStyle/>
          <a:p>
            <a:r>
              <a:rPr lang="en-US" sz="2400" dirty="0">
                <a:sym typeface="Wingdings" pitchFamily="2" charset="2"/>
              </a:rPr>
              <a:t> H</a:t>
            </a:r>
            <a:r>
              <a:rPr lang="en-US" sz="2400" baseline="-25000" dirty="0">
                <a:sym typeface="Wingdings" pitchFamily="2" charset="2"/>
              </a:rPr>
              <a:t>T</a:t>
            </a:r>
            <a:endParaRPr lang="en-US" sz="2400" dirty="0"/>
          </a:p>
        </p:txBody>
      </p:sp>
      <p:graphicFrame>
        <p:nvGraphicFramePr>
          <p:cNvPr id="25" name="Object 24">
            <a:extLst>
              <a:ext uri="{FF2B5EF4-FFF2-40B4-BE49-F238E27FC236}">
                <a16:creationId xmlns:a16="http://schemas.microsoft.com/office/drawing/2014/main" id="{00E51B8E-EA4E-FE42-9958-346AA312E11D}"/>
              </a:ext>
            </a:extLst>
          </p:cNvPr>
          <p:cNvGraphicFramePr>
            <a:graphicFrameLocks noChangeAspect="1"/>
          </p:cNvGraphicFramePr>
          <p:nvPr>
            <p:extLst>
              <p:ext uri="{D42A27DB-BD31-4B8C-83A1-F6EECF244321}">
                <p14:modId xmlns:p14="http://schemas.microsoft.com/office/powerpoint/2010/main" val="2220226324"/>
              </p:ext>
            </p:extLst>
          </p:nvPr>
        </p:nvGraphicFramePr>
        <p:xfrm>
          <a:off x="3600661" y="6356350"/>
          <a:ext cx="2903537" cy="458788"/>
        </p:xfrm>
        <a:graphic>
          <a:graphicData uri="http://schemas.openxmlformats.org/presentationml/2006/ole">
            <mc:AlternateContent xmlns:mc="http://schemas.openxmlformats.org/markup-compatibility/2006">
              <mc:Choice xmlns:v="urn:schemas-microsoft-com:vml" Requires="v">
                <p:oleObj spid="_x0000_s21558" name="Equation" r:id="rId7" imgW="1270000" imgH="241300" progId="Equation.3">
                  <p:embed/>
                </p:oleObj>
              </mc:Choice>
              <mc:Fallback>
                <p:oleObj name="Equation" r:id="rId7" imgW="1270000" imgH="241300" progId="Equation.3">
                  <p:embed/>
                  <p:pic>
                    <p:nvPicPr>
                      <p:cNvPr id="5" name="Object 4"/>
                      <p:cNvPicPr/>
                      <p:nvPr/>
                    </p:nvPicPr>
                    <p:blipFill>
                      <a:blip r:embed="rId8"/>
                      <a:stretch>
                        <a:fillRect/>
                      </a:stretch>
                    </p:blipFill>
                    <p:spPr>
                      <a:xfrm>
                        <a:off x="3600661" y="6356350"/>
                        <a:ext cx="2903537" cy="458788"/>
                      </a:xfrm>
                      <a:prstGeom prst="rect">
                        <a:avLst/>
                      </a:prstGeom>
                      <a:solidFill>
                        <a:srgbClr val="EEECE1"/>
                      </a:solidFill>
                      <a:ln>
                        <a:solidFill>
                          <a:srgbClr val="FF0000"/>
                        </a:solidFill>
                      </a:ln>
                    </p:spPr>
                  </p:pic>
                </p:oleObj>
              </mc:Fallback>
            </mc:AlternateContent>
          </a:graphicData>
        </a:graphic>
      </p:graphicFrame>
      <p:sp>
        <p:nvSpPr>
          <p:cNvPr id="2" name="TextBox 1">
            <a:extLst>
              <a:ext uri="{FF2B5EF4-FFF2-40B4-BE49-F238E27FC236}">
                <a16:creationId xmlns:a16="http://schemas.microsoft.com/office/drawing/2014/main" id="{22DADFEB-1776-094A-8410-2FBA5FC005A9}"/>
              </a:ext>
            </a:extLst>
          </p:cNvPr>
          <p:cNvSpPr txBox="1"/>
          <p:nvPr/>
        </p:nvSpPr>
        <p:spPr>
          <a:xfrm>
            <a:off x="2438400" y="5943600"/>
            <a:ext cx="476412" cy="461665"/>
          </a:xfrm>
          <a:prstGeom prst="rect">
            <a:avLst/>
          </a:prstGeom>
          <a:noFill/>
        </p:spPr>
        <p:txBody>
          <a:bodyPr wrap="none" rtlCol="0">
            <a:spAutoFit/>
          </a:bodyPr>
          <a:lstStyle/>
          <a:p>
            <a:r>
              <a:rPr lang="en-US" sz="2400" dirty="0">
                <a:solidFill>
                  <a:srgbClr val="142AD7"/>
                </a:solidFill>
              </a:rPr>
              <a:t>H</a:t>
            </a:r>
            <a:r>
              <a:rPr lang="en-US" sz="2400" baseline="-25000" dirty="0">
                <a:solidFill>
                  <a:srgbClr val="142AD7"/>
                </a:solidFill>
              </a:rPr>
              <a:t>T</a:t>
            </a:r>
            <a:endParaRPr lang="en-US" sz="2400" dirty="0">
              <a:solidFill>
                <a:srgbClr val="142AD7"/>
              </a:solidFill>
            </a:endParaRPr>
          </a:p>
        </p:txBody>
      </p:sp>
    </p:spTree>
    <p:extLst>
      <p:ext uri="{BB962C8B-B14F-4D97-AF65-F5344CB8AC3E}">
        <p14:creationId xmlns:p14="http://schemas.microsoft.com/office/powerpoint/2010/main" val="389950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8" grpId="0"/>
      <p:bldP spid="39"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F4D814-46F3-9A49-AC96-B7BCB6F0101E}"/>
              </a:ext>
            </a:extLst>
          </p:cNvPr>
          <p:cNvSpPr>
            <a:spLocks noGrp="1"/>
          </p:cNvSpPr>
          <p:nvPr>
            <p:ph type="sldNum" sz="quarter" idx="12"/>
          </p:nvPr>
        </p:nvSpPr>
        <p:spPr/>
        <p:txBody>
          <a:bodyPr/>
          <a:lstStyle/>
          <a:p>
            <a:pPr>
              <a:defRPr/>
            </a:pPr>
            <a:fld id="{8650D0AE-FB45-374D-A9AF-DF9429BBE748}" type="slidenum">
              <a:rPr lang="en-US" smtClean="0"/>
              <a:pPr>
                <a:defRPr/>
              </a:pPr>
              <a:t>15</a:t>
            </a:fld>
            <a:endParaRPr lang="en-US"/>
          </a:p>
        </p:txBody>
      </p:sp>
      <p:pic>
        <p:nvPicPr>
          <p:cNvPr id="4" name="Picture 3">
            <a:extLst>
              <a:ext uri="{FF2B5EF4-FFF2-40B4-BE49-F238E27FC236}">
                <a16:creationId xmlns:a16="http://schemas.microsoft.com/office/drawing/2014/main" id="{A097BA67-C5BB-F54F-9D7C-C0C7478172B5}"/>
              </a:ext>
            </a:extLst>
          </p:cNvPr>
          <p:cNvPicPr>
            <a:picLocks noChangeAspect="1"/>
          </p:cNvPicPr>
          <p:nvPr/>
        </p:nvPicPr>
        <p:blipFill>
          <a:blip r:embed="rId2"/>
          <a:stretch>
            <a:fillRect/>
          </a:stretch>
        </p:blipFill>
        <p:spPr>
          <a:xfrm>
            <a:off x="838200" y="2881939"/>
            <a:ext cx="3759200" cy="2781808"/>
          </a:xfrm>
          <a:prstGeom prst="rect">
            <a:avLst/>
          </a:prstGeom>
        </p:spPr>
      </p:pic>
      <p:sp>
        <p:nvSpPr>
          <p:cNvPr id="5" name="TextBox 4">
            <a:extLst>
              <a:ext uri="{FF2B5EF4-FFF2-40B4-BE49-F238E27FC236}">
                <a16:creationId xmlns:a16="http://schemas.microsoft.com/office/drawing/2014/main" id="{00FD3251-DBFA-6849-8BAC-A6D009953417}"/>
              </a:ext>
            </a:extLst>
          </p:cNvPr>
          <p:cNvSpPr txBox="1"/>
          <p:nvPr/>
        </p:nvSpPr>
        <p:spPr>
          <a:xfrm>
            <a:off x="153758" y="5691267"/>
            <a:ext cx="5265389" cy="1077218"/>
          </a:xfrm>
          <a:prstGeom prst="rect">
            <a:avLst/>
          </a:prstGeom>
          <a:noFill/>
        </p:spPr>
        <p:txBody>
          <a:bodyPr wrap="square" rtlCol="0">
            <a:spAutoFit/>
          </a:bodyPr>
          <a:lstStyle/>
          <a:p>
            <a:r>
              <a:rPr lang="en-US" sz="1600" dirty="0">
                <a:solidFill>
                  <a:srgbClr val="FFFF00"/>
                </a:solidFill>
                <a:latin typeface="+mj-lt"/>
              </a:rPr>
              <a:t>neutron beta decay</a:t>
            </a:r>
          </a:p>
          <a:p>
            <a:r>
              <a:rPr lang="en-US" sz="1600" dirty="0"/>
              <a:t>M. Beck, W. Heil, Ch. Schmidt, S. </a:t>
            </a:r>
            <a:r>
              <a:rPr lang="en-US" sz="1600" dirty="0" err="1"/>
              <a:t>Baeßler</a:t>
            </a:r>
            <a:r>
              <a:rPr lang="en-US" sz="1600" dirty="0"/>
              <a:t>, F. Gluck, G. Konrad, and U. Schmidt: </a:t>
            </a:r>
            <a:r>
              <a:rPr lang="en-US" sz="1600" dirty="0" err="1"/>
              <a:t>arXiv</a:t>
            </a:r>
            <a:r>
              <a:rPr lang="en-US" sz="1600" dirty="0"/>
              <a:t> </a:t>
            </a:r>
            <a:r>
              <a:rPr lang="en-US" sz="1600" dirty="0">
                <a:solidFill>
                  <a:srgbClr val="FFFF00"/>
                </a:solidFill>
                <a:hlinkClick r:id="rId3">
                  <a:extLst>
                    <a:ext uri="{A12FA001-AC4F-418D-AE19-62706E023703}">
                      <ahyp:hlinkClr xmlns:ahyp="http://schemas.microsoft.com/office/drawing/2018/hyperlinkcolor" val="tx"/>
                    </a:ext>
                  </a:extLst>
                </a:hlinkClick>
              </a:rPr>
              <a:t>2308.16170</a:t>
            </a:r>
            <a:r>
              <a:rPr lang="en-US" sz="1600" dirty="0"/>
              <a:t> (PRL)</a:t>
            </a:r>
          </a:p>
          <a:p>
            <a:endParaRPr lang="en-US" sz="1600" dirty="0"/>
          </a:p>
        </p:txBody>
      </p:sp>
      <p:sp>
        <p:nvSpPr>
          <p:cNvPr id="6" name="TextBox 5">
            <a:extLst>
              <a:ext uri="{FF2B5EF4-FFF2-40B4-BE49-F238E27FC236}">
                <a16:creationId xmlns:a16="http://schemas.microsoft.com/office/drawing/2014/main" id="{41B70D0F-9AAC-A74D-B68C-216628542CAB}"/>
              </a:ext>
            </a:extLst>
          </p:cNvPr>
          <p:cNvSpPr txBox="1"/>
          <p:nvPr/>
        </p:nvSpPr>
        <p:spPr>
          <a:xfrm>
            <a:off x="0" y="594813"/>
            <a:ext cx="10695172" cy="461665"/>
          </a:xfrm>
          <a:prstGeom prst="rect">
            <a:avLst/>
          </a:prstGeom>
          <a:noFill/>
        </p:spPr>
        <p:txBody>
          <a:bodyPr wrap="none" rtlCol="0">
            <a:spAutoFit/>
          </a:bodyPr>
          <a:lstStyle/>
          <a:p>
            <a:r>
              <a:rPr lang="en-US" sz="2400" b="1" dirty="0"/>
              <a:t>We need the hadronic matrix element, to extract BSM fundamental tensor charge! </a:t>
            </a:r>
          </a:p>
        </p:txBody>
      </p:sp>
      <p:sp>
        <p:nvSpPr>
          <p:cNvPr id="38" name="TextBox 37">
            <a:extLst>
              <a:ext uri="{FF2B5EF4-FFF2-40B4-BE49-F238E27FC236}">
                <a16:creationId xmlns:a16="http://schemas.microsoft.com/office/drawing/2014/main" id="{68D18C54-8616-1748-BA84-9E8E29DBFA54}"/>
              </a:ext>
            </a:extLst>
          </p:cNvPr>
          <p:cNvSpPr txBox="1"/>
          <p:nvPr/>
        </p:nvSpPr>
        <p:spPr>
          <a:xfrm>
            <a:off x="6198823" y="5540608"/>
            <a:ext cx="1828800" cy="369332"/>
          </a:xfrm>
          <a:prstGeom prst="rect">
            <a:avLst/>
          </a:prstGeom>
          <a:solidFill>
            <a:schemeClr val="tx2">
              <a:lumMod val="90000"/>
            </a:schemeClr>
          </a:solidFill>
        </p:spPr>
        <p:txBody>
          <a:bodyPr wrap="square" rtlCol="0">
            <a:spAutoFit/>
          </a:bodyPr>
          <a:lstStyle/>
          <a:p>
            <a:r>
              <a:rPr lang="en-US" dirty="0">
                <a:solidFill>
                  <a:schemeClr val="bg1"/>
                </a:solidFill>
              </a:rPr>
              <a:t>|</a:t>
            </a:r>
            <a:r>
              <a:rPr lang="en-US" dirty="0" err="1">
                <a:solidFill>
                  <a:schemeClr val="bg1"/>
                </a:solidFill>
              </a:rPr>
              <a:t>ε</a:t>
            </a:r>
            <a:r>
              <a:rPr lang="en-US" baseline="-25000" dirty="0" err="1">
                <a:solidFill>
                  <a:schemeClr val="bg1"/>
                </a:solidFill>
              </a:rPr>
              <a:t>T</a:t>
            </a:r>
            <a:r>
              <a:rPr lang="en-US" dirty="0">
                <a:solidFill>
                  <a:schemeClr val="bg1"/>
                </a:solidFill>
              </a:rPr>
              <a:t> </a:t>
            </a:r>
            <a:r>
              <a:rPr lang="en-US" dirty="0" err="1">
                <a:solidFill>
                  <a:schemeClr val="bg1"/>
                </a:solidFill>
              </a:rPr>
              <a:t>g</a:t>
            </a:r>
            <a:r>
              <a:rPr lang="en-US" baseline="-25000" dirty="0" err="1">
                <a:solidFill>
                  <a:schemeClr val="bg1"/>
                </a:solidFill>
              </a:rPr>
              <a:t>T</a:t>
            </a:r>
            <a:r>
              <a:rPr lang="en-US" dirty="0">
                <a:solidFill>
                  <a:schemeClr val="bg1"/>
                </a:solidFill>
              </a:rPr>
              <a:t>|&lt;6.4x10</a:t>
            </a:r>
            <a:r>
              <a:rPr lang="en-US" baseline="30000" dirty="0">
                <a:solidFill>
                  <a:schemeClr val="bg1"/>
                </a:solidFill>
              </a:rPr>
              <a:t>-4</a:t>
            </a:r>
            <a:endParaRPr lang="en-US" dirty="0">
              <a:solidFill>
                <a:schemeClr val="bg1"/>
              </a:solidFill>
            </a:endParaRPr>
          </a:p>
        </p:txBody>
      </p:sp>
      <p:pic>
        <p:nvPicPr>
          <p:cNvPr id="39" name="Picture 38" descr="epsT_presfut_paper.pdf">
            <a:extLst>
              <a:ext uri="{FF2B5EF4-FFF2-40B4-BE49-F238E27FC236}">
                <a16:creationId xmlns:a16="http://schemas.microsoft.com/office/drawing/2014/main" id="{77C4DC20-98E0-7348-BB1C-ACFFB986B2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9619" y="2791857"/>
            <a:ext cx="4065737" cy="2569210"/>
          </a:xfrm>
          <a:prstGeom prst="rect">
            <a:avLst/>
          </a:prstGeom>
          <a:solidFill>
            <a:schemeClr val="tx2">
              <a:lumMod val="90000"/>
            </a:schemeClr>
          </a:solidFill>
        </p:spPr>
      </p:pic>
      <p:cxnSp>
        <p:nvCxnSpPr>
          <p:cNvPr id="40" name="Straight Arrow Connector 39">
            <a:extLst>
              <a:ext uri="{FF2B5EF4-FFF2-40B4-BE49-F238E27FC236}">
                <a16:creationId xmlns:a16="http://schemas.microsoft.com/office/drawing/2014/main" id="{2E1CFD96-EBB0-394E-B159-A426152BF186}"/>
              </a:ext>
            </a:extLst>
          </p:cNvPr>
          <p:cNvCxnSpPr>
            <a:cxnSpLocks/>
            <a:stCxn id="38" idx="0"/>
          </p:cNvCxnSpPr>
          <p:nvPr/>
        </p:nvCxnSpPr>
        <p:spPr>
          <a:xfrm flipV="1">
            <a:off x="7113223" y="4039108"/>
            <a:ext cx="754526" cy="15015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3F6C73B0-88C4-E346-9C5D-09A4648A372F}"/>
              </a:ext>
            </a:extLst>
          </p:cNvPr>
          <p:cNvSpPr txBox="1"/>
          <p:nvPr/>
        </p:nvSpPr>
        <p:spPr>
          <a:xfrm>
            <a:off x="8882807" y="2791857"/>
            <a:ext cx="823771" cy="369332"/>
          </a:xfrm>
          <a:prstGeom prst="rect">
            <a:avLst/>
          </a:prstGeom>
          <a:solidFill>
            <a:schemeClr val="tx2">
              <a:lumMod val="90000"/>
            </a:schemeClr>
          </a:solidFill>
        </p:spPr>
        <p:txBody>
          <a:bodyPr wrap="square" rtlCol="0">
            <a:spAutoFit/>
          </a:bodyPr>
          <a:lstStyle/>
          <a:p>
            <a:r>
              <a:rPr lang="en-US" dirty="0" err="1">
                <a:solidFill>
                  <a:schemeClr val="bg1"/>
                </a:solidFill>
              </a:rPr>
              <a:t>pheno</a:t>
            </a:r>
            <a:endParaRPr lang="en-US" dirty="0">
              <a:solidFill>
                <a:schemeClr val="bg1"/>
              </a:solidFill>
            </a:endParaRPr>
          </a:p>
        </p:txBody>
      </p:sp>
      <p:sp>
        <p:nvSpPr>
          <p:cNvPr id="42" name="TextBox 41">
            <a:extLst>
              <a:ext uri="{FF2B5EF4-FFF2-40B4-BE49-F238E27FC236}">
                <a16:creationId xmlns:a16="http://schemas.microsoft.com/office/drawing/2014/main" id="{EEC05E61-F6F3-964E-837D-8C2801245D93}"/>
              </a:ext>
            </a:extLst>
          </p:cNvPr>
          <p:cNvSpPr txBox="1"/>
          <p:nvPr/>
        </p:nvSpPr>
        <p:spPr>
          <a:xfrm>
            <a:off x="7055918" y="2944257"/>
            <a:ext cx="798012" cy="369332"/>
          </a:xfrm>
          <a:prstGeom prst="rect">
            <a:avLst/>
          </a:prstGeom>
          <a:solidFill>
            <a:schemeClr val="tx2">
              <a:lumMod val="90000"/>
            </a:schemeClr>
          </a:solidFill>
        </p:spPr>
        <p:txBody>
          <a:bodyPr wrap="square" rtlCol="0">
            <a:spAutoFit/>
          </a:bodyPr>
          <a:lstStyle/>
          <a:p>
            <a:r>
              <a:rPr lang="en-US" dirty="0">
                <a:solidFill>
                  <a:schemeClr val="bg1"/>
                </a:solidFill>
              </a:rPr>
              <a:t>lattice</a:t>
            </a:r>
          </a:p>
        </p:txBody>
      </p:sp>
      <p:sp>
        <p:nvSpPr>
          <p:cNvPr id="46" name="Oval 45">
            <a:extLst>
              <a:ext uri="{FF2B5EF4-FFF2-40B4-BE49-F238E27FC236}">
                <a16:creationId xmlns:a16="http://schemas.microsoft.com/office/drawing/2014/main" id="{CACEA4BE-D196-DE46-8F05-5C05790E93B6}"/>
              </a:ext>
            </a:extLst>
          </p:cNvPr>
          <p:cNvSpPr/>
          <p:nvPr/>
        </p:nvSpPr>
        <p:spPr>
          <a:xfrm>
            <a:off x="8458200" y="3302736"/>
            <a:ext cx="295343" cy="996931"/>
          </a:xfrm>
          <a:prstGeom prst="ellipse">
            <a:avLst/>
          </a:prstGeom>
          <a:solidFill>
            <a:srgbClr val="92D05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Explosion 1 49">
            <a:extLst>
              <a:ext uri="{FF2B5EF4-FFF2-40B4-BE49-F238E27FC236}">
                <a16:creationId xmlns:a16="http://schemas.microsoft.com/office/drawing/2014/main" id="{53FB2541-F8D2-CE4E-9377-42578CC4DED6}"/>
              </a:ext>
            </a:extLst>
          </p:cNvPr>
          <p:cNvSpPr/>
          <p:nvPr/>
        </p:nvSpPr>
        <p:spPr>
          <a:xfrm>
            <a:off x="8869184" y="5334000"/>
            <a:ext cx="1999920" cy="728433"/>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9" name="TextBox 48">
            <a:extLst>
              <a:ext uri="{FF2B5EF4-FFF2-40B4-BE49-F238E27FC236}">
                <a16:creationId xmlns:a16="http://schemas.microsoft.com/office/drawing/2014/main" id="{578AD063-8390-6243-83EC-2021E6A9A79F}"/>
              </a:ext>
            </a:extLst>
          </p:cNvPr>
          <p:cNvSpPr txBox="1"/>
          <p:nvPr/>
        </p:nvSpPr>
        <p:spPr>
          <a:xfrm>
            <a:off x="9105856" y="5511224"/>
            <a:ext cx="1313180" cy="369332"/>
          </a:xfrm>
          <a:prstGeom prst="rect">
            <a:avLst/>
          </a:prstGeom>
          <a:noFill/>
        </p:spPr>
        <p:txBody>
          <a:bodyPr wrap="none" rtlCol="0">
            <a:spAutoFit/>
          </a:bodyPr>
          <a:lstStyle/>
          <a:p>
            <a:r>
              <a:rPr lang="en-US" dirty="0">
                <a:solidFill>
                  <a:schemeClr val="bg1"/>
                </a:solidFill>
              </a:rPr>
              <a:t>From DVMP</a:t>
            </a:r>
          </a:p>
        </p:txBody>
      </p:sp>
      <p:cxnSp>
        <p:nvCxnSpPr>
          <p:cNvPr id="51" name="Straight Arrow Connector 50">
            <a:extLst>
              <a:ext uri="{FF2B5EF4-FFF2-40B4-BE49-F238E27FC236}">
                <a16:creationId xmlns:a16="http://schemas.microsoft.com/office/drawing/2014/main" id="{9A7C7522-68A1-0D49-B4F6-E0E7FCD766B2}"/>
              </a:ext>
            </a:extLst>
          </p:cNvPr>
          <p:cNvCxnSpPr>
            <a:cxnSpLocks/>
          </p:cNvCxnSpPr>
          <p:nvPr/>
        </p:nvCxnSpPr>
        <p:spPr>
          <a:xfrm flipH="1" flipV="1">
            <a:off x="5419147" y="6445215"/>
            <a:ext cx="890044" cy="1"/>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41904477-DD91-0B40-A6FE-17339166C374}"/>
              </a:ext>
            </a:extLst>
          </p:cNvPr>
          <p:cNvSpPr txBox="1"/>
          <p:nvPr/>
        </p:nvSpPr>
        <p:spPr>
          <a:xfrm>
            <a:off x="6438694" y="6229876"/>
            <a:ext cx="4245842" cy="369332"/>
          </a:xfrm>
          <a:prstGeom prst="rect">
            <a:avLst/>
          </a:prstGeom>
          <a:noFill/>
        </p:spPr>
        <p:txBody>
          <a:bodyPr wrap="none" rtlCol="0">
            <a:spAutoFit/>
          </a:bodyPr>
          <a:lstStyle/>
          <a:p>
            <a:r>
              <a:rPr lang="en-US" dirty="0">
                <a:solidFill>
                  <a:srgbClr val="FFFF00"/>
                </a:solidFill>
              </a:rPr>
              <a:t>superseded now: Pattie et al, PRC88 (2013)</a:t>
            </a:r>
          </a:p>
        </p:txBody>
      </p:sp>
      <p:pic>
        <p:nvPicPr>
          <p:cNvPr id="56" name="Picture 55">
            <a:extLst>
              <a:ext uri="{FF2B5EF4-FFF2-40B4-BE49-F238E27FC236}">
                <a16:creationId xmlns:a16="http://schemas.microsoft.com/office/drawing/2014/main" id="{1B006B58-EA86-8948-BAD1-76B219FB0EC8}"/>
              </a:ext>
            </a:extLst>
          </p:cNvPr>
          <p:cNvPicPr>
            <a:picLocks noChangeAspect="1"/>
          </p:cNvPicPr>
          <p:nvPr/>
        </p:nvPicPr>
        <p:blipFill>
          <a:blip r:embed="rId5"/>
          <a:stretch>
            <a:fillRect/>
          </a:stretch>
        </p:blipFill>
        <p:spPr>
          <a:xfrm>
            <a:off x="10094052" y="1066800"/>
            <a:ext cx="1564547" cy="1064944"/>
          </a:xfrm>
          <a:prstGeom prst="rect">
            <a:avLst/>
          </a:prstGeom>
        </p:spPr>
      </p:pic>
      <p:sp>
        <p:nvSpPr>
          <p:cNvPr id="57" name="TextBox 56">
            <a:extLst>
              <a:ext uri="{FF2B5EF4-FFF2-40B4-BE49-F238E27FC236}">
                <a16:creationId xmlns:a16="http://schemas.microsoft.com/office/drawing/2014/main" id="{724FE56B-D4D9-5F42-AD3B-4E166B58BF36}"/>
              </a:ext>
            </a:extLst>
          </p:cNvPr>
          <p:cNvSpPr txBox="1"/>
          <p:nvPr/>
        </p:nvSpPr>
        <p:spPr>
          <a:xfrm>
            <a:off x="5117679" y="2371094"/>
            <a:ext cx="5472502" cy="646331"/>
          </a:xfrm>
          <a:prstGeom prst="rect">
            <a:avLst/>
          </a:prstGeom>
          <a:noFill/>
        </p:spPr>
        <p:txBody>
          <a:bodyPr wrap="square" rtlCol="0">
            <a:spAutoFit/>
          </a:bodyPr>
          <a:lstStyle/>
          <a:p>
            <a:r>
              <a:rPr lang="en-US" dirty="0"/>
              <a:t>Fundamental tensor charge vs. hadronic ratio </a:t>
            </a:r>
          </a:p>
          <a:p>
            <a:endParaRPr lang="en-US" dirty="0"/>
          </a:p>
        </p:txBody>
      </p:sp>
      <p:cxnSp>
        <p:nvCxnSpPr>
          <p:cNvPr id="62" name="Straight Arrow Connector 61">
            <a:extLst>
              <a:ext uri="{FF2B5EF4-FFF2-40B4-BE49-F238E27FC236}">
                <a16:creationId xmlns:a16="http://schemas.microsoft.com/office/drawing/2014/main" id="{277C8B82-2938-CE49-AC63-7B24A844012A}"/>
              </a:ext>
            </a:extLst>
          </p:cNvPr>
          <p:cNvCxnSpPr>
            <a:cxnSpLocks/>
          </p:cNvCxnSpPr>
          <p:nvPr/>
        </p:nvCxnSpPr>
        <p:spPr>
          <a:xfrm flipH="1" flipV="1">
            <a:off x="8753543" y="4001611"/>
            <a:ext cx="953036" cy="146173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4" name="Rectangle 63">
            <a:extLst>
              <a:ext uri="{FF2B5EF4-FFF2-40B4-BE49-F238E27FC236}">
                <a16:creationId xmlns:a16="http://schemas.microsoft.com/office/drawing/2014/main" id="{324ACB01-8873-2241-B0CB-E2B05A899CF8}"/>
              </a:ext>
            </a:extLst>
          </p:cNvPr>
          <p:cNvSpPr/>
          <p:nvPr/>
        </p:nvSpPr>
        <p:spPr>
          <a:xfrm>
            <a:off x="10278842" y="3408007"/>
            <a:ext cx="1701828" cy="1077218"/>
          </a:xfrm>
          <a:prstGeom prst="rect">
            <a:avLst/>
          </a:prstGeom>
        </p:spPr>
        <p:txBody>
          <a:bodyPr wrap="square">
            <a:spAutoFit/>
          </a:bodyPr>
          <a:lstStyle/>
          <a:p>
            <a:r>
              <a:rPr lang="en-US" sz="1600" dirty="0" err="1"/>
              <a:t>Courtoy</a:t>
            </a:r>
            <a:r>
              <a:rPr lang="en-US" sz="1600" dirty="0"/>
              <a:t>, </a:t>
            </a:r>
            <a:r>
              <a:rPr lang="en-US" sz="1600" dirty="0" err="1"/>
              <a:t>Baessler</a:t>
            </a:r>
            <a:r>
              <a:rPr lang="en-US" sz="1600" dirty="0"/>
              <a:t>, Gonzalez-Alonso and SL,  PRL 115 (2015)</a:t>
            </a:r>
          </a:p>
        </p:txBody>
      </p:sp>
      <p:sp>
        <p:nvSpPr>
          <p:cNvPr id="65" name="TextBox 64">
            <a:extLst>
              <a:ext uri="{FF2B5EF4-FFF2-40B4-BE49-F238E27FC236}">
                <a16:creationId xmlns:a16="http://schemas.microsoft.com/office/drawing/2014/main" id="{C219BC79-959B-D44B-98D7-FFAC01655173}"/>
              </a:ext>
            </a:extLst>
          </p:cNvPr>
          <p:cNvSpPr txBox="1"/>
          <p:nvPr/>
        </p:nvSpPr>
        <p:spPr>
          <a:xfrm>
            <a:off x="1295400" y="2371094"/>
            <a:ext cx="5472502" cy="646331"/>
          </a:xfrm>
          <a:prstGeom prst="rect">
            <a:avLst/>
          </a:prstGeom>
          <a:noFill/>
        </p:spPr>
        <p:txBody>
          <a:bodyPr wrap="square" rtlCol="0">
            <a:spAutoFit/>
          </a:bodyPr>
          <a:lstStyle/>
          <a:p>
            <a:r>
              <a:rPr lang="en-US" dirty="0"/>
              <a:t>Fundamental tensor charge</a:t>
            </a:r>
          </a:p>
          <a:p>
            <a:endParaRPr lang="en-US" dirty="0"/>
          </a:p>
        </p:txBody>
      </p:sp>
    </p:spTree>
    <p:extLst>
      <p:ext uri="{BB962C8B-B14F-4D97-AF65-F5344CB8AC3E}">
        <p14:creationId xmlns:p14="http://schemas.microsoft.com/office/powerpoint/2010/main" val="3239904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E47D64B8-52AC-5C4B-8BF2-41A24C17F8BD}"/>
              </a:ext>
            </a:extLst>
          </p:cNvPr>
          <p:cNvSpPr/>
          <p:nvPr/>
        </p:nvSpPr>
        <p:spPr>
          <a:xfrm>
            <a:off x="1716452" y="3429000"/>
            <a:ext cx="6015897" cy="3593591"/>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endParaRPr lang="en-US" sz="2000" dirty="0">
              <a:solidFill>
                <a:schemeClr val="tx1">
                  <a:alpha val="60000"/>
                </a:schemeClr>
              </a:solidFill>
            </a:endParaRPr>
          </a:p>
        </p:txBody>
      </p:sp>
      <p:sp>
        <p:nvSpPr>
          <p:cNvPr id="2" name="Date Placeholder 1"/>
          <p:cNvSpPr>
            <a:spLocks noGrp="1"/>
          </p:cNvSpPr>
          <p:nvPr>
            <p:ph type="dt" sz="half" idx="10"/>
          </p:nvPr>
        </p:nvSpPr>
        <p:spPr>
          <a:xfrm>
            <a:off x="1271588" y="6375679"/>
            <a:ext cx="2063312" cy="348462"/>
          </a:xfrm>
        </p:spPr>
        <p:txBody>
          <a:bodyPr vert="horz" lIns="91440" tIns="45720" rIns="91440" bIns="45720" rtlCol="0" anchor="ctr">
            <a:normAutofit/>
          </a:bodyPr>
          <a:lstStyle/>
          <a:p>
            <a:pPr defTabSz="914400">
              <a:spcAft>
                <a:spcPts val="600"/>
              </a:spcAft>
              <a:defRPr/>
            </a:pPr>
            <a:fld id="{16A94A18-66C2-A54B-A167-329473CCEBB7}" type="datetime1">
              <a:rPr lang="en-US">
                <a:solidFill>
                  <a:schemeClr val="tx1">
                    <a:alpha val="60000"/>
                  </a:schemeClr>
                </a:solidFill>
              </a:rPr>
              <a:pPr defTabSz="914400">
                <a:spcAft>
                  <a:spcPts val="600"/>
                </a:spcAft>
                <a:defRPr/>
              </a:pPr>
              <a:t>3/14/25</a:t>
            </a:fld>
            <a:endParaRPr lang="en-US">
              <a:solidFill>
                <a:schemeClr val="tx1">
                  <a:alpha val="60000"/>
                </a:schemeClr>
              </a:solidFill>
            </a:endParaRPr>
          </a:p>
        </p:txBody>
      </p:sp>
      <p:sp>
        <p:nvSpPr>
          <p:cNvPr id="3" name="Slide Number Placeholder 2"/>
          <p:cNvSpPr>
            <a:spLocks noGrp="1"/>
          </p:cNvSpPr>
          <p:nvPr>
            <p:ph type="sldNum" sz="quarter" idx="12"/>
          </p:nvPr>
        </p:nvSpPr>
        <p:spPr>
          <a:xfrm>
            <a:off x="8610600" y="6356350"/>
            <a:ext cx="2814638" cy="365125"/>
          </a:xfrm>
        </p:spPr>
        <p:txBody>
          <a:bodyPr vert="horz" lIns="91440" tIns="45720" rIns="91440" bIns="45720" rtlCol="0" anchor="ctr">
            <a:normAutofit/>
          </a:bodyPr>
          <a:lstStyle/>
          <a:p>
            <a:pPr defTabSz="914400">
              <a:spcAft>
                <a:spcPts val="600"/>
              </a:spcAft>
              <a:defRPr/>
            </a:pPr>
            <a:fld id="{8650D0AE-FB45-374D-A9AF-DF9429BBE748}" type="slidenum">
              <a:rPr lang="en-US">
                <a:solidFill>
                  <a:schemeClr val="tx1">
                    <a:alpha val="60000"/>
                  </a:schemeClr>
                </a:solidFill>
              </a:rPr>
              <a:pPr defTabSz="914400">
                <a:spcAft>
                  <a:spcPts val="600"/>
                </a:spcAft>
                <a:defRPr/>
              </a:pPr>
              <a:t>16</a:t>
            </a:fld>
            <a:endParaRPr lang="en-US">
              <a:solidFill>
                <a:schemeClr val="tx1">
                  <a:alpha val="60000"/>
                </a:schemeClr>
              </a:solidFill>
            </a:endParaRPr>
          </a:p>
        </p:txBody>
      </p:sp>
      <p:sp>
        <p:nvSpPr>
          <p:cNvPr id="7" name="TextBox 6">
            <a:extLst>
              <a:ext uri="{FF2B5EF4-FFF2-40B4-BE49-F238E27FC236}">
                <a16:creationId xmlns:a16="http://schemas.microsoft.com/office/drawing/2014/main" id="{599E00E0-E74A-4A40-B728-F8F520D78AD1}"/>
              </a:ext>
            </a:extLst>
          </p:cNvPr>
          <p:cNvSpPr txBox="1"/>
          <p:nvPr/>
        </p:nvSpPr>
        <p:spPr>
          <a:xfrm>
            <a:off x="2667000" y="4843312"/>
            <a:ext cx="184731" cy="369332"/>
          </a:xfrm>
          <a:prstGeom prst="rect">
            <a:avLst/>
          </a:prstGeom>
          <a:noFill/>
        </p:spPr>
        <p:txBody>
          <a:bodyPr wrap="none" rtlCol="0">
            <a:spAutoFit/>
          </a:bodyPr>
          <a:lstStyle/>
          <a:p>
            <a:endParaRPr lang="en-US" dirty="0"/>
          </a:p>
        </p:txBody>
      </p:sp>
      <p:sp>
        <p:nvSpPr>
          <p:cNvPr id="8" name="Rectangle 7">
            <a:extLst>
              <a:ext uri="{FF2B5EF4-FFF2-40B4-BE49-F238E27FC236}">
                <a16:creationId xmlns:a16="http://schemas.microsoft.com/office/drawing/2014/main" id="{D90FD2F4-A555-EC49-BAA7-C84BFD005908}"/>
              </a:ext>
            </a:extLst>
          </p:cNvPr>
          <p:cNvSpPr/>
          <p:nvPr/>
        </p:nvSpPr>
        <p:spPr>
          <a:xfrm>
            <a:off x="1738061" y="4104878"/>
            <a:ext cx="7647671" cy="1415772"/>
          </a:xfrm>
          <a:prstGeom prst="rect">
            <a:avLst/>
          </a:prstGeom>
          <a:noFill/>
        </p:spPr>
        <p:txBody>
          <a:bodyPr wrap="none" lIns="91440" tIns="45720" rIns="91440" bIns="45720">
            <a:spAutoFit/>
          </a:bodyPr>
          <a:lstStyle/>
          <a:p>
            <a:pPr algn="ctr"/>
            <a:r>
              <a:rPr lang="en-US" sz="3200" b="1" dirty="0">
                <a:ln w="22225">
                  <a:solidFill>
                    <a:schemeClr val="accent2"/>
                  </a:solidFill>
                  <a:prstDash val="solid"/>
                </a:ln>
                <a:solidFill>
                  <a:schemeClr val="accent2">
                    <a:lumMod val="40000"/>
                    <a:lumOff val="60000"/>
                  </a:schemeClr>
                </a:solidFill>
              </a:rPr>
              <a:t>Will we ever be able to test these relations?</a:t>
            </a:r>
          </a:p>
          <a:p>
            <a:pPr algn="ct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2" name="TextBox 11">
            <a:extLst>
              <a:ext uri="{FF2B5EF4-FFF2-40B4-BE49-F238E27FC236}">
                <a16:creationId xmlns:a16="http://schemas.microsoft.com/office/drawing/2014/main" id="{FA7AD93E-71A5-884C-BB13-DF7C4D52AA64}"/>
              </a:ext>
            </a:extLst>
          </p:cNvPr>
          <p:cNvSpPr txBox="1"/>
          <p:nvPr/>
        </p:nvSpPr>
        <p:spPr>
          <a:xfrm>
            <a:off x="1066800" y="656343"/>
            <a:ext cx="9938746" cy="2677656"/>
          </a:xfrm>
          <a:prstGeom prst="rect">
            <a:avLst/>
          </a:prstGeom>
          <a:noFill/>
        </p:spPr>
        <p:txBody>
          <a:bodyPr wrap="none" rtlCol="0">
            <a:spAutoFit/>
          </a:bodyPr>
          <a:lstStyle/>
          <a:p>
            <a:pPr marL="457200" indent="-457200">
              <a:buFont typeface="Wingdings" pitchFamily="2" charset="2"/>
              <a:buChar char="Ø"/>
            </a:pPr>
            <a:r>
              <a:rPr lang="en-US" sz="2800" dirty="0">
                <a:latin typeface="+mj-lt"/>
              </a:rPr>
              <a:t>Twist three GPD Physical interpretation at the core of spin puzzle</a:t>
            </a:r>
          </a:p>
          <a:p>
            <a:pPr marL="457200" indent="-457200">
              <a:buFont typeface="Wingdings" pitchFamily="2" charset="2"/>
              <a:buChar char="Ø"/>
            </a:pPr>
            <a:r>
              <a:rPr lang="en-US" sz="2800" dirty="0">
                <a:latin typeface="+mj-lt"/>
              </a:rPr>
              <a:t>Tensor charge </a:t>
            </a:r>
          </a:p>
          <a:p>
            <a:pPr marL="457200" indent="-457200">
              <a:buFont typeface="Wingdings" pitchFamily="2" charset="2"/>
              <a:buChar char="Ø"/>
            </a:pPr>
            <a:r>
              <a:rPr lang="en-US" sz="2800" dirty="0">
                <a:latin typeface="+mj-lt"/>
              </a:rPr>
              <a:t>Partonic spatial structure </a:t>
            </a:r>
          </a:p>
          <a:p>
            <a:r>
              <a:rPr lang="en-US" sz="2800" dirty="0">
                <a:latin typeface="+mj-lt"/>
              </a:rPr>
              <a:t>									.</a:t>
            </a:r>
          </a:p>
          <a:p>
            <a:r>
              <a:rPr lang="en-US" sz="2800" dirty="0">
                <a:latin typeface="+mj-lt"/>
              </a:rPr>
              <a:t>									.</a:t>
            </a:r>
          </a:p>
          <a:p>
            <a:r>
              <a:rPr lang="en-US" sz="2800" dirty="0">
                <a:latin typeface="+mj-lt"/>
              </a:rPr>
              <a:t>									.</a:t>
            </a:r>
          </a:p>
        </p:txBody>
      </p:sp>
    </p:spTree>
    <p:extLst>
      <p:ext uri="{BB962C8B-B14F-4D97-AF65-F5344CB8AC3E}">
        <p14:creationId xmlns:p14="http://schemas.microsoft.com/office/powerpoint/2010/main" val="2868824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7"/>
        <p:cNvGrpSpPr/>
        <p:nvPr/>
      </p:nvGrpSpPr>
      <p:grpSpPr>
        <a:xfrm>
          <a:off x="0" y="0"/>
          <a:ext cx="0" cy="0"/>
          <a:chOff x="0" y="0"/>
          <a:chExt cx="0" cy="0"/>
        </a:xfrm>
      </p:grpSpPr>
      <p:sp useBgFill="1">
        <p:nvSpPr>
          <p:cNvPr id="155" name="Rectangle 145">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56" name="Group 149">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51" name="Freeform: Shape 150">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2" name="Freeform: Shape 151">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3" name="Freeform: Shape 152">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4" name="Freeform: Shape 153">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38" name="Google Shape;138;p24"/>
          <p:cNvSpPr txBox="1">
            <a:spLocks noGrp="1"/>
          </p:cNvSpPr>
          <p:nvPr>
            <p:ph type="title"/>
          </p:nvPr>
        </p:nvSpPr>
        <p:spPr>
          <a:xfrm>
            <a:off x="640080" y="1243013"/>
            <a:ext cx="3855720" cy="4371974"/>
          </a:xfrm>
          <a:prstGeom prst="rect">
            <a:avLst/>
          </a:prstGeom>
        </p:spPr>
        <p:txBody>
          <a:bodyPr spcFirstLastPara="1" vert="horz" lIns="91440" tIns="45720" rIns="91440" bIns="45720" rtlCol="0" anchor="ctr" anchorCtr="0">
            <a:normAutofit/>
          </a:bodyPr>
          <a:lstStyle/>
          <a:p>
            <a:pPr>
              <a:spcBef>
                <a:spcPct val="0"/>
              </a:spcBef>
            </a:pPr>
            <a:r>
              <a:rPr lang="en-US" sz="3600" kern="1200" dirty="0">
                <a:solidFill>
                  <a:schemeClr val="tx2"/>
                </a:solidFill>
                <a:latin typeface="+mj-lt"/>
                <a:ea typeface="+mj-ea"/>
                <a:cs typeface="+mj-cs"/>
              </a:rPr>
              <a:t>1. Fully Constraining CFFs : Bayesian Likelihood Analysis</a:t>
            </a:r>
          </a:p>
        </p:txBody>
      </p:sp>
      <p:sp>
        <p:nvSpPr>
          <p:cNvPr id="139" name="Google Shape;139;p24"/>
          <p:cNvSpPr txBox="1">
            <a:spLocks noGrp="1"/>
          </p:cNvSpPr>
          <p:nvPr>
            <p:ph type="body" idx="1"/>
          </p:nvPr>
        </p:nvSpPr>
        <p:spPr>
          <a:xfrm>
            <a:off x="5370576" y="762000"/>
            <a:ext cx="6364224" cy="5230368"/>
          </a:xfrm>
          <a:prstGeom prst="rect">
            <a:avLst/>
          </a:prstGeom>
          <a:noFill/>
        </p:spPr>
        <p:txBody>
          <a:bodyPr spcFirstLastPara="1" vert="horz" lIns="91440" tIns="45720" rIns="91440" bIns="45720" rtlCol="0" anchor="ctr" anchorCtr="0">
            <a:normAutofit/>
          </a:bodyPr>
          <a:lstStyle/>
          <a:p>
            <a:pPr marL="0" indent="0">
              <a:buNone/>
            </a:pPr>
            <a:r>
              <a:rPr lang="en-US" sz="2000" dirty="0">
                <a:solidFill>
                  <a:schemeClr val="tx2"/>
                </a:solidFill>
              </a:rPr>
              <a:t>GOAL: Use DVCS data and compare to cross section model to find CFFs</a:t>
            </a:r>
          </a:p>
          <a:p>
            <a:pPr marL="0" indent="0">
              <a:buNone/>
            </a:pPr>
            <a:endParaRPr lang="en-US" sz="2000" dirty="0">
              <a:solidFill>
                <a:schemeClr val="tx2"/>
              </a:solidFill>
            </a:endParaRPr>
          </a:p>
          <a:p>
            <a:pPr marL="838185" indent="-457200">
              <a:buFont typeface="+mj-lt"/>
              <a:buAutoNum type="arabicPeriod"/>
            </a:pPr>
            <a:r>
              <a:rPr lang="en-US" sz="2000" dirty="0">
                <a:solidFill>
                  <a:schemeClr val="tx2"/>
                </a:solidFill>
              </a:rPr>
              <a:t>Curve fit: A bad result: </a:t>
            </a:r>
            <a:r>
              <a:rPr lang="en-US" sz="2000" dirty="0">
                <a:solidFill>
                  <a:srgbClr val="142AD7"/>
                </a:solidFill>
                <a:highlight>
                  <a:srgbClr val="FFF2CC"/>
                </a:highlight>
              </a:rPr>
              <a:t>Encounter a problem 1</a:t>
            </a:r>
            <a:r>
              <a:rPr lang="en-US" sz="2000" dirty="0">
                <a:solidFill>
                  <a:schemeClr val="tx2"/>
                </a:solidFill>
              </a:rPr>
              <a:t>! </a:t>
            </a:r>
          </a:p>
          <a:p>
            <a:pPr marL="838185" indent="-457200">
              <a:buFont typeface="+mj-lt"/>
              <a:buAutoNum type="arabicPeriod"/>
            </a:pPr>
            <a:r>
              <a:rPr lang="en-US" sz="2000" dirty="0">
                <a:solidFill>
                  <a:schemeClr val="tx2"/>
                </a:solidFill>
              </a:rPr>
              <a:t>Definition of the likelihood: Try to fix the problem</a:t>
            </a:r>
          </a:p>
          <a:p>
            <a:pPr marL="838185" indent="-457200">
              <a:buFont typeface="+mj-lt"/>
              <a:buAutoNum type="arabicPeriod"/>
            </a:pPr>
            <a:r>
              <a:rPr lang="en-US" sz="2000" dirty="0">
                <a:solidFill>
                  <a:schemeClr val="tx2"/>
                </a:solidFill>
              </a:rPr>
              <a:t>Canonical Likelihood: Reproduces the problem in explainable way</a:t>
            </a:r>
          </a:p>
          <a:p>
            <a:pPr indent="-228600">
              <a:buFont typeface="Arial" panose="020B0604020202020204" pitchFamily="34" charset="0"/>
              <a:buChar char="•"/>
            </a:pPr>
            <a:endParaRPr lang="en-US" sz="2000" dirty="0">
              <a:solidFill>
                <a:schemeClr val="tx2"/>
              </a:solidFill>
            </a:endParaRPr>
          </a:p>
          <a:p>
            <a:pPr lvl="1" indent="-228600">
              <a:buFont typeface="Arial" panose="020B0604020202020204" pitchFamily="34" charset="0"/>
              <a:buChar char="•"/>
            </a:pPr>
            <a:r>
              <a:rPr lang="en-US" sz="1600" dirty="0">
                <a:solidFill>
                  <a:schemeClr val="tx2"/>
                </a:solidFill>
              </a:rPr>
              <a:t>Difference method Likelihood</a:t>
            </a:r>
          </a:p>
          <a:p>
            <a:pPr lvl="1" indent="-228600">
              <a:buFont typeface="Arial" panose="020B0604020202020204" pitchFamily="34" charset="0"/>
              <a:buChar char="•"/>
            </a:pPr>
            <a:r>
              <a:rPr lang="en-US" sz="1600" dirty="0">
                <a:solidFill>
                  <a:schemeClr val="tx2"/>
                </a:solidFill>
              </a:rPr>
              <a:t>Canonical Likelihood</a:t>
            </a:r>
          </a:p>
          <a:p>
            <a:pPr lvl="1" indent="-228600">
              <a:buFont typeface="Arial" panose="020B0604020202020204" pitchFamily="34" charset="0"/>
              <a:buChar char="•"/>
            </a:pPr>
            <a:endParaRPr lang="en-US" sz="1600" dirty="0">
              <a:solidFill>
                <a:schemeClr val="tx2"/>
              </a:solidFill>
            </a:endParaRPr>
          </a:p>
          <a:p>
            <a:pPr indent="-228600">
              <a:buFont typeface="Arial" panose="020B0604020202020204" pitchFamily="34" charset="0"/>
              <a:buChar char="•"/>
            </a:pPr>
            <a:r>
              <a:rPr lang="en-US" sz="2000" dirty="0">
                <a:solidFill>
                  <a:srgbClr val="142AD7"/>
                </a:solidFill>
                <a:highlight>
                  <a:srgbClr val="FFF2CC"/>
                </a:highlight>
              </a:rPr>
              <a:t>Encounter a problem 2</a:t>
            </a:r>
            <a:r>
              <a:rPr lang="en-US" sz="2000" dirty="0">
                <a:solidFill>
                  <a:schemeClr val="tx2"/>
                </a:solidFill>
              </a:rPr>
              <a:t>!: covariance</a:t>
            </a:r>
          </a:p>
          <a:p>
            <a:pPr indent="-228600">
              <a:buFont typeface="Arial" panose="020B0604020202020204" pitchFamily="34" charset="0"/>
              <a:buChar char="•"/>
            </a:pPr>
            <a:r>
              <a:rPr lang="en-US" sz="2000" dirty="0">
                <a:solidFill>
                  <a:schemeClr val="tx2"/>
                </a:solidFill>
              </a:rPr>
              <a:t>Results: Table of CFFs and errors</a:t>
            </a:r>
          </a:p>
        </p:txBody>
      </p:sp>
      <p:sp>
        <p:nvSpPr>
          <p:cNvPr id="140" name="Google Shape;140;p24"/>
          <p:cNvSpPr txBox="1">
            <a:spLocks noGrp="1"/>
          </p:cNvSpPr>
          <p:nvPr>
            <p:ph type="sldNum" idx="12"/>
          </p:nvPr>
        </p:nvSpPr>
        <p:spPr>
          <a:xfrm>
            <a:off x="8610600" y="6356350"/>
            <a:ext cx="2743200" cy="365125"/>
          </a:xfrm>
          <a:prstGeom prst="rect">
            <a:avLst/>
          </a:prstGeom>
        </p:spPr>
        <p:txBody>
          <a:bodyPr spcFirstLastPara="1" vert="horz" lIns="91440" tIns="45720" rIns="91440" bIns="45720" rtlCol="0" anchor="ctr" anchorCtr="0">
            <a:normAutofit/>
          </a:bodyPr>
          <a:lstStyle/>
          <a:p>
            <a:pPr defTabSz="914400">
              <a:spcAft>
                <a:spcPts val="600"/>
              </a:spcAft>
            </a:pPr>
            <a:fld id="{00000000-1234-1234-1234-123412341234}" type="slidenum">
              <a:rPr lang="en-US"/>
              <a:pPr defTabSz="914400">
                <a:spcAft>
                  <a:spcPts val="600"/>
                </a:spcAft>
              </a:pPr>
              <a:t>17</a:t>
            </a:fld>
            <a:endParaRPr lang="en-US"/>
          </a:p>
        </p:txBody>
      </p:sp>
      <p:sp>
        <p:nvSpPr>
          <p:cNvPr id="141" name="Google Shape;141;p24"/>
          <p:cNvSpPr/>
          <p:nvPr/>
        </p:nvSpPr>
        <p:spPr>
          <a:xfrm>
            <a:off x="5805110" y="5118713"/>
            <a:ext cx="6364224" cy="11404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Aft>
                <a:spcPts val="600"/>
              </a:spcAft>
            </a:pPr>
            <a:r>
              <a:rPr lang="en-US" sz="2000" dirty="0">
                <a:solidFill>
                  <a:schemeClr val="bg1"/>
                </a:solidFill>
              </a:rPr>
              <a:t>Graduate Students:</a:t>
            </a:r>
          </a:p>
          <a:p>
            <a:pPr algn="ctr">
              <a:spcAft>
                <a:spcPts val="600"/>
              </a:spcAft>
            </a:pPr>
            <a:r>
              <a:rPr lang="en-US" sz="2000" dirty="0">
                <a:solidFill>
                  <a:schemeClr val="bg1"/>
                </a:solidFill>
              </a:rPr>
              <a:t>Joshua Bautista, Adil Khawaja, </a:t>
            </a:r>
            <a:r>
              <a:rPr lang="en-US" sz="2000" dirty="0" err="1">
                <a:solidFill>
                  <a:schemeClr val="bg1"/>
                </a:solidFill>
              </a:rPr>
              <a:t>Zaki</a:t>
            </a:r>
            <a:r>
              <a:rPr lang="en-US" sz="2000" dirty="0">
                <a:solidFill>
                  <a:schemeClr val="bg1"/>
                </a:solidFill>
              </a:rPr>
              <a:t> </a:t>
            </a:r>
            <a:r>
              <a:rPr lang="en-US" sz="2000" dirty="0" err="1">
                <a:solidFill>
                  <a:schemeClr val="bg1"/>
                </a:solidFill>
              </a:rPr>
              <a:t>Panjsheeri</a:t>
            </a:r>
            <a:endParaRPr lang="en-US" sz="2000" dirty="0">
              <a:solidFill>
                <a:schemeClr val="bg1"/>
              </a:solidFill>
            </a:endParaRPr>
          </a:p>
        </p:txBody>
      </p:sp>
      <p:pic>
        <p:nvPicPr>
          <p:cNvPr id="3" name="Picture 2">
            <a:extLst>
              <a:ext uri="{FF2B5EF4-FFF2-40B4-BE49-F238E27FC236}">
                <a16:creationId xmlns:a16="http://schemas.microsoft.com/office/drawing/2014/main" id="{338DA835-70AD-0F40-97DB-B5512C3979BE}"/>
              </a:ext>
            </a:extLst>
          </p:cNvPr>
          <p:cNvPicPr>
            <a:picLocks noChangeAspect="1"/>
          </p:cNvPicPr>
          <p:nvPr/>
        </p:nvPicPr>
        <p:blipFill>
          <a:blip r:embed="rId3"/>
          <a:stretch>
            <a:fillRect/>
          </a:stretch>
        </p:blipFill>
        <p:spPr>
          <a:xfrm>
            <a:off x="3030725" y="109501"/>
            <a:ext cx="1219200" cy="1219200"/>
          </a:xfrm>
          <a:prstGeom prst="rect">
            <a:avLst/>
          </a:prstGeom>
        </p:spPr>
      </p:pic>
      <p:sp>
        <p:nvSpPr>
          <p:cNvPr id="4" name="TextBox 3">
            <a:extLst>
              <a:ext uri="{FF2B5EF4-FFF2-40B4-BE49-F238E27FC236}">
                <a16:creationId xmlns:a16="http://schemas.microsoft.com/office/drawing/2014/main" id="{0B6772D8-BB49-8246-8397-DE01E9294DB3}"/>
              </a:ext>
            </a:extLst>
          </p:cNvPr>
          <p:cNvSpPr txBox="1"/>
          <p:nvPr/>
        </p:nvSpPr>
        <p:spPr>
          <a:xfrm>
            <a:off x="2938334" y="1368623"/>
            <a:ext cx="1786066" cy="400110"/>
          </a:xfrm>
          <a:prstGeom prst="rect">
            <a:avLst/>
          </a:prstGeom>
          <a:noFill/>
        </p:spPr>
        <p:txBody>
          <a:bodyPr wrap="none" rtlCol="0">
            <a:spAutoFit/>
          </a:bodyPr>
          <a:lstStyle/>
          <a:p>
            <a:r>
              <a:rPr lang="en-US" sz="2000" dirty="0"/>
              <a:t>Douglas Adams</a:t>
            </a:r>
          </a:p>
        </p:txBody>
      </p:sp>
      <p:sp>
        <p:nvSpPr>
          <p:cNvPr id="2" name="Rectangle 1">
            <a:extLst>
              <a:ext uri="{FF2B5EF4-FFF2-40B4-BE49-F238E27FC236}">
                <a16:creationId xmlns:a16="http://schemas.microsoft.com/office/drawing/2014/main" id="{44A4087A-2CEB-C84D-8765-E4E2346900E4}"/>
              </a:ext>
            </a:extLst>
          </p:cNvPr>
          <p:cNvSpPr/>
          <p:nvPr/>
        </p:nvSpPr>
        <p:spPr>
          <a:xfrm>
            <a:off x="791968" y="5630468"/>
            <a:ext cx="6096000" cy="830997"/>
          </a:xfrm>
          <a:prstGeom prst="rect">
            <a:avLst/>
          </a:prstGeom>
        </p:spPr>
        <p:txBody>
          <a:bodyPr>
            <a:spAutoFit/>
          </a:bodyPr>
          <a:lstStyle/>
          <a:p>
            <a:r>
              <a:rPr lang="en-US" sz="2400" dirty="0">
                <a:latin typeface="-apple-system"/>
              </a:rPr>
              <a:t>D.Q. Adams et al: arXiv:2410.23469</a:t>
            </a:r>
            <a:endParaRPr lang="en-US" sz="2400" dirty="0"/>
          </a:p>
          <a:p>
            <a:endParaRPr lang="en-US" sz="2400" dirty="0"/>
          </a:p>
        </p:txBody>
      </p:sp>
      <p:sp>
        <p:nvSpPr>
          <p:cNvPr id="16" name="Rectangle 15">
            <a:extLst>
              <a:ext uri="{FF2B5EF4-FFF2-40B4-BE49-F238E27FC236}">
                <a16:creationId xmlns:a16="http://schemas.microsoft.com/office/drawing/2014/main" id="{596C015A-AF0C-7943-9A5D-6D5165191D52}"/>
              </a:ext>
            </a:extLst>
          </p:cNvPr>
          <p:cNvSpPr/>
          <p:nvPr/>
        </p:nvSpPr>
        <p:spPr>
          <a:xfrm>
            <a:off x="9151309" y="838200"/>
            <a:ext cx="1826141" cy="369332"/>
          </a:xfrm>
          <a:prstGeom prst="rect">
            <a:avLst/>
          </a:prstGeom>
        </p:spPr>
        <p:txBody>
          <a:bodyPr wrap="none">
            <a:spAutoFit/>
          </a:bodyPr>
          <a:lstStyle/>
          <a:p>
            <a:r>
              <a:rPr lang="en-US" dirty="0">
                <a:latin typeface="-apple-system"/>
              </a:rPr>
              <a:t>arXiv:2410.23469</a:t>
            </a:r>
            <a:endParaRPr lang="en-US" dirty="0"/>
          </a:p>
        </p:txBody>
      </p:sp>
    </p:spTree>
    <p:extLst>
      <p:ext uri="{BB962C8B-B14F-4D97-AF65-F5344CB8AC3E}">
        <p14:creationId xmlns:p14="http://schemas.microsoft.com/office/powerpoint/2010/main" val="1025899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9BB665F-88AC-3741-880D-FC1D5DF6B552}"/>
              </a:ext>
            </a:extLst>
          </p:cNvPr>
          <p:cNvPicPr>
            <a:picLocks noChangeAspect="1"/>
          </p:cNvPicPr>
          <p:nvPr/>
        </p:nvPicPr>
        <p:blipFill rotWithShape="1">
          <a:blip r:embed="rId2"/>
          <a:srcRect t="18156" r="-1" b="18156"/>
          <a:stretch/>
        </p:blipFill>
        <p:spPr>
          <a:xfrm>
            <a:off x="2414338" y="1600200"/>
            <a:ext cx="7644062" cy="3176595"/>
          </a:xfrm>
          <a:prstGeom prst="rect">
            <a:avLst/>
          </a:prstGeom>
        </p:spPr>
      </p:pic>
      <p:sp>
        <p:nvSpPr>
          <p:cNvPr id="2" name="Date Placeholder 1">
            <a:extLst>
              <a:ext uri="{FF2B5EF4-FFF2-40B4-BE49-F238E27FC236}">
                <a16:creationId xmlns:a16="http://schemas.microsoft.com/office/drawing/2014/main" id="{EB92DE62-6957-A842-80E7-BA39A8DC33F2}"/>
              </a:ext>
            </a:extLst>
          </p:cNvPr>
          <p:cNvSpPr>
            <a:spLocks noGrp="1"/>
          </p:cNvSpPr>
          <p:nvPr>
            <p:ph type="dt" sz="half" idx="10"/>
          </p:nvPr>
        </p:nvSpPr>
        <p:spPr/>
        <p:txBody>
          <a:bodyPr vert="horz" lIns="91440" tIns="45720" rIns="91440" bIns="45720" rtlCol="0" anchor="ctr">
            <a:normAutofit/>
          </a:bodyPr>
          <a:lstStyle/>
          <a:p>
            <a:pPr defTabSz="914400">
              <a:spcAft>
                <a:spcPts val="600"/>
              </a:spcAft>
              <a:defRPr/>
            </a:pPr>
            <a:fld id="{16A94A18-66C2-A54B-A167-329473CCEBB7}" type="datetime1">
              <a:rPr lang="en-US">
                <a:solidFill>
                  <a:schemeClr val="bg1">
                    <a:lumMod val="50000"/>
                  </a:schemeClr>
                </a:solidFill>
              </a:rPr>
              <a:pPr defTabSz="914400">
                <a:spcAft>
                  <a:spcPts val="600"/>
                </a:spcAft>
                <a:defRPr/>
              </a:pPr>
              <a:t>3/14/25</a:t>
            </a:fld>
            <a:endParaRPr lang="en-US">
              <a:solidFill>
                <a:schemeClr val="bg1">
                  <a:lumMod val="50000"/>
                </a:schemeClr>
              </a:solidFill>
            </a:endParaRPr>
          </a:p>
        </p:txBody>
      </p:sp>
      <p:sp>
        <p:nvSpPr>
          <p:cNvPr id="3" name="Slide Number Placeholder 2">
            <a:extLst>
              <a:ext uri="{FF2B5EF4-FFF2-40B4-BE49-F238E27FC236}">
                <a16:creationId xmlns:a16="http://schemas.microsoft.com/office/drawing/2014/main" id="{BD320BC2-D656-D442-8FE7-399F1B8B69D4}"/>
              </a:ext>
            </a:extLst>
          </p:cNvPr>
          <p:cNvSpPr>
            <a:spLocks noGrp="1"/>
          </p:cNvSpPr>
          <p:nvPr>
            <p:ph type="sldNum" sz="quarter" idx="12"/>
          </p:nvPr>
        </p:nvSpPr>
        <p:spPr>
          <a:xfrm>
            <a:off x="6424862" y="4275141"/>
            <a:ext cx="2743200" cy="365125"/>
          </a:xfrm>
        </p:spPr>
        <p:txBody>
          <a:bodyPr vert="horz" lIns="91440" tIns="45720" rIns="91440" bIns="45720" rtlCol="0" anchor="ctr">
            <a:normAutofit/>
          </a:bodyPr>
          <a:lstStyle/>
          <a:p>
            <a:pPr defTabSz="914400">
              <a:spcAft>
                <a:spcPts val="600"/>
              </a:spcAft>
              <a:defRPr/>
            </a:pPr>
            <a:fld id="{8650D0AE-FB45-374D-A9AF-DF9429BBE748}" type="slidenum">
              <a:rPr lang="en-US">
                <a:solidFill>
                  <a:srgbClr val="FFFFFF"/>
                </a:solidFill>
              </a:rPr>
              <a:pPr defTabSz="914400">
                <a:spcAft>
                  <a:spcPts val="600"/>
                </a:spcAft>
                <a:defRPr/>
              </a:pPr>
              <a:t>18</a:t>
            </a:fld>
            <a:endParaRPr lang="en-US">
              <a:solidFill>
                <a:srgbClr val="FFFFFF"/>
              </a:solidFill>
            </a:endParaRPr>
          </a:p>
        </p:txBody>
      </p:sp>
      <p:sp>
        <p:nvSpPr>
          <p:cNvPr id="12" name="Oval 11">
            <a:extLst>
              <a:ext uri="{FF2B5EF4-FFF2-40B4-BE49-F238E27FC236}">
                <a16:creationId xmlns:a16="http://schemas.microsoft.com/office/drawing/2014/main" id="{DE1911F2-9854-1D4C-9DD3-DF2FC0431B70}"/>
              </a:ext>
            </a:extLst>
          </p:cNvPr>
          <p:cNvSpPr/>
          <p:nvPr/>
        </p:nvSpPr>
        <p:spPr>
          <a:xfrm>
            <a:off x="4824662" y="3328991"/>
            <a:ext cx="2209800" cy="533400"/>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944E7594-79F2-AA4D-BBAB-C8F937329556}"/>
              </a:ext>
            </a:extLst>
          </p:cNvPr>
          <p:cNvCxnSpPr>
            <a:cxnSpLocks/>
          </p:cNvCxnSpPr>
          <p:nvPr/>
        </p:nvCxnSpPr>
        <p:spPr>
          <a:xfrm flipH="1">
            <a:off x="8259558" y="3539150"/>
            <a:ext cx="338639" cy="918553"/>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211276E-C6B1-824E-AC52-D2B74F7F3E17}"/>
              </a:ext>
            </a:extLst>
          </p:cNvPr>
          <p:cNvCxnSpPr>
            <a:cxnSpLocks/>
          </p:cNvCxnSpPr>
          <p:nvPr/>
        </p:nvCxnSpPr>
        <p:spPr>
          <a:xfrm flipH="1" flipV="1">
            <a:off x="8233523" y="2905479"/>
            <a:ext cx="377077" cy="657481"/>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2989712-353C-504B-B455-3EF80CBBC594}"/>
              </a:ext>
            </a:extLst>
          </p:cNvPr>
          <p:cNvCxnSpPr>
            <a:cxnSpLocks/>
          </p:cNvCxnSpPr>
          <p:nvPr/>
        </p:nvCxnSpPr>
        <p:spPr>
          <a:xfrm flipV="1">
            <a:off x="8610600" y="3539150"/>
            <a:ext cx="990600" cy="11904"/>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35B4AB8-9908-6A4E-9861-67CE4906865F}"/>
              </a:ext>
            </a:extLst>
          </p:cNvPr>
          <p:cNvSpPr txBox="1"/>
          <p:nvPr/>
        </p:nvSpPr>
        <p:spPr>
          <a:xfrm>
            <a:off x="9236138" y="3124200"/>
            <a:ext cx="336887" cy="369332"/>
          </a:xfrm>
          <a:prstGeom prst="rect">
            <a:avLst/>
          </a:prstGeom>
          <a:noFill/>
        </p:spPr>
        <p:txBody>
          <a:bodyPr wrap="none" rtlCol="0">
            <a:spAutoFit/>
          </a:bodyPr>
          <a:lstStyle/>
          <a:p>
            <a:r>
              <a:rPr lang="en-US" dirty="0">
                <a:solidFill>
                  <a:srgbClr val="142AD7"/>
                </a:solidFill>
              </a:rPr>
              <a:t>z’</a:t>
            </a:r>
          </a:p>
        </p:txBody>
      </p:sp>
      <p:sp>
        <p:nvSpPr>
          <p:cNvPr id="27" name="TextBox 26">
            <a:extLst>
              <a:ext uri="{FF2B5EF4-FFF2-40B4-BE49-F238E27FC236}">
                <a16:creationId xmlns:a16="http://schemas.microsoft.com/office/drawing/2014/main" id="{2B5ECBD5-6FBF-D843-B367-8FCCECF3367A}"/>
              </a:ext>
            </a:extLst>
          </p:cNvPr>
          <p:cNvSpPr txBox="1"/>
          <p:nvPr/>
        </p:nvSpPr>
        <p:spPr>
          <a:xfrm rot="10800000" flipH="1" flipV="1">
            <a:off x="8361526" y="2903537"/>
            <a:ext cx="1065165" cy="369332"/>
          </a:xfrm>
          <a:prstGeom prst="rect">
            <a:avLst/>
          </a:prstGeom>
          <a:noFill/>
        </p:spPr>
        <p:txBody>
          <a:bodyPr wrap="square" rtlCol="0">
            <a:spAutoFit/>
          </a:bodyPr>
          <a:lstStyle/>
          <a:p>
            <a:r>
              <a:rPr lang="en-US" dirty="0">
                <a:solidFill>
                  <a:srgbClr val="142AD7"/>
                </a:solidFill>
              </a:rPr>
              <a:t>y’</a:t>
            </a:r>
          </a:p>
        </p:txBody>
      </p:sp>
      <p:sp>
        <p:nvSpPr>
          <p:cNvPr id="28" name="TextBox 27">
            <a:extLst>
              <a:ext uri="{FF2B5EF4-FFF2-40B4-BE49-F238E27FC236}">
                <a16:creationId xmlns:a16="http://schemas.microsoft.com/office/drawing/2014/main" id="{361E5D2D-705B-E14D-8407-7012871E6FDA}"/>
              </a:ext>
            </a:extLst>
          </p:cNvPr>
          <p:cNvSpPr txBox="1"/>
          <p:nvPr/>
        </p:nvSpPr>
        <p:spPr>
          <a:xfrm>
            <a:off x="7561173" y="3722479"/>
            <a:ext cx="347531" cy="369332"/>
          </a:xfrm>
          <a:prstGeom prst="rect">
            <a:avLst/>
          </a:prstGeom>
          <a:noFill/>
        </p:spPr>
        <p:txBody>
          <a:bodyPr wrap="none" rtlCol="0">
            <a:spAutoFit/>
          </a:bodyPr>
          <a:lstStyle/>
          <a:p>
            <a:r>
              <a:rPr lang="en-US" dirty="0">
                <a:solidFill>
                  <a:srgbClr val="142AD7"/>
                </a:solidFill>
              </a:rPr>
              <a:t>x’</a:t>
            </a:r>
          </a:p>
        </p:txBody>
      </p:sp>
      <p:sp>
        <p:nvSpPr>
          <p:cNvPr id="29" name="TextBox 28">
            <a:extLst>
              <a:ext uri="{FF2B5EF4-FFF2-40B4-BE49-F238E27FC236}">
                <a16:creationId xmlns:a16="http://schemas.microsoft.com/office/drawing/2014/main" id="{F3BC09B8-2A75-4946-8A89-36E04823F1FD}"/>
              </a:ext>
            </a:extLst>
          </p:cNvPr>
          <p:cNvSpPr txBox="1"/>
          <p:nvPr/>
        </p:nvSpPr>
        <p:spPr>
          <a:xfrm>
            <a:off x="2478001" y="1767704"/>
            <a:ext cx="1070742" cy="584775"/>
          </a:xfrm>
          <a:prstGeom prst="rect">
            <a:avLst/>
          </a:prstGeom>
          <a:noFill/>
        </p:spPr>
        <p:txBody>
          <a:bodyPr wrap="none" rtlCol="0">
            <a:spAutoFit/>
          </a:bodyPr>
          <a:lstStyle/>
          <a:p>
            <a:r>
              <a:rPr lang="en-US" sz="3200" dirty="0">
                <a:solidFill>
                  <a:srgbClr val="142AD7"/>
                </a:solidFill>
              </a:rPr>
              <a:t>DVCS</a:t>
            </a:r>
          </a:p>
        </p:txBody>
      </p:sp>
      <p:cxnSp>
        <p:nvCxnSpPr>
          <p:cNvPr id="30" name="Straight Arrow Connector 29">
            <a:extLst>
              <a:ext uri="{FF2B5EF4-FFF2-40B4-BE49-F238E27FC236}">
                <a16:creationId xmlns:a16="http://schemas.microsoft.com/office/drawing/2014/main" id="{9A13FA50-3418-144B-A3E3-547CA45C4500}"/>
              </a:ext>
            </a:extLst>
          </p:cNvPr>
          <p:cNvCxnSpPr>
            <a:cxnSpLocks/>
          </p:cNvCxnSpPr>
          <p:nvPr/>
        </p:nvCxnSpPr>
        <p:spPr>
          <a:xfrm flipH="1">
            <a:off x="3124200" y="3539150"/>
            <a:ext cx="702087" cy="735991"/>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1A6D254-0547-4F49-9FB4-02A766309248}"/>
              </a:ext>
            </a:extLst>
          </p:cNvPr>
          <p:cNvCxnSpPr>
            <a:cxnSpLocks/>
          </p:cNvCxnSpPr>
          <p:nvPr/>
        </p:nvCxnSpPr>
        <p:spPr>
          <a:xfrm flipV="1">
            <a:off x="3810000" y="2624750"/>
            <a:ext cx="0" cy="93821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B750FDC-A94F-1442-85C0-BBF49621554B}"/>
              </a:ext>
            </a:extLst>
          </p:cNvPr>
          <p:cNvCxnSpPr>
            <a:cxnSpLocks/>
          </p:cNvCxnSpPr>
          <p:nvPr/>
        </p:nvCxnSpPr>
        <p:spPr>
          <a:xfrm flipV="1">
            <a:off x="3810000" y="3539150"/>
            <a:ext cx="990600" cy="11904"/>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03A625C-313D-0D4C-92BE-5B258907954D}"/>
              </a:ext>
            </a:extLst>
          </p:cNvPr>
          <p:cNvSpPr txBox="1"/>
          <p:nvPr/>
        </p:nvSpPr>
        <p:spPr>
          <a:xfrm>
            <a:off x="4435538" y="3124200"/>
            <a:ext cx="276038" cy="369332"/>
          </a:xfrm>
          <a:prstGeom prst="rect">
            <a:avLst/>
          </a:prstGeom>
          <a:noFill/>
        </p:spPr>
        <p:txBody>
          <a:bodyPr wrap="none" rtlCol="0">
            <a:spAutoFit/>
          </a:bodyPr>
          <a:lstStyle/>
          <a:p>
            <a:r>
              <a:rPr lang="en-US" dirty="0">
                <a:solidFill>
                  <a:srgbClr val="142AD7"/>
                </a:solidFill>
              </a:rPr>
              <a:t>z</a:t>
            </a:r>
          </a:p>
        </p:txBody>
      </p:sp>
      <p:sp>
        <p:nvSpPr>
          <p:cNvPr id="34" name="TextBox 33">
            <a:extLst>
              <a:ext uri="{FF2B5EF4-FFF2-40B4-BE49-F238E27FC236}">
                <a16:creationId xmlns:a16="http://schemas.microsoft.com/office/drawing/2014/main" id="{8370FA6D-B28C-8046-A7F2-62DA851AED12}"/>
              </a:ext>
            </a:extLst>
          </p:cNvPr>
          <p:cNvSpPr txBox="1"/>
          <p:nvPr/>
        </p:nvSpPr>
        <p:spPr>
          <a:xfrm rot="10970053" flipH="1" flipV="1">
            <a:off x="3455032" y="2510038"/>
            <a:ext cx="1065165" cy="369332"/>
          </a:xfrm>
          <a:prstGeom prst="rect">
            <a:avLst/>
          </a:prstGeom>
          <a:noFill/>
        </p:spPr>
        <p:txBody>
          <a:bodyPr wrap="square" rtlCol="0">
            <a:spAutoFit/>
          </a:bodyPr>
          <a:lstStyle/>
          <a:p>
            <a:r>
              <a:rPr lang="en-US" dirty="0">
                <a:solidFill>
                  <a:srgbClr val="142AD7"/>
                </a:solidFill>
              </a:rPr>
              <a:t>y</a:t>
            </a:r>
          </a:p>
        </p:txBody>
      </p:sp>
      <p:sp>
        <p:nvSpPr>
          <p:cNvPr id="35" name="TextBox 34">
            <a:extLst>
              <a:ext uri="{FF2B5EF4-FFF2-40B4-BE49-F238E27FC236}">
                <a16:creationId xmlns:a16="http://schemas.microsoft.com/office/drawing/2014/main" id="{517BF6A5-25FA-D043-973C-B4D2731DC840}"/>
              </a:ext>
            </a:extLst>
          </p:cNvPr>
          <p:cNvSpPr txBox="1"/>
          <p:nvPr/>
        </p:nvSpPr>
        <p:spPr>
          <a:xfrm>
            <a:off x="2760573" y="3722479"/>
            <a:ext cx="284052" cy="369332"/>
          </a:xfrm>
          <a:prstGeom prst="rect">
            <a:avLst/>
          </a:prstGeom>
          <a:noFill/>
        </p:spPr>
        <p:txBody>
          <a:bodyPr wrap="none" rtlCol="0">
            <a:spAutoFit/>
          </a:bodyPr>
          <a:lstStyle/>
          <a:p>
            <a:r>
              <a:rPr lang="en-US" dirty="0">
                <a:solidFill>
                  <a:srgbClr val="142AD7"/>
                </a:solidFill>
              </a:rPr>
              <a:t>x</a:t>
            </a:r>
          </a:p>
        </p:txBody>
      </p:sp>
      <p:sp>
        <p:nvSpPr>
          <p:cNvPr id="38" name="TextBox 37">
            <a:extLst>
              <a:ext uri="{FF2B5EF4-FFF2-40B4-BE49-F238E27FC236}">
                <a16:creationId xmlns:a16="http://schemas.microsoft.com/office/drawing/2014/main" id="{3B92F459-741D-054A-B242-A8DD730EED48}"/>
              </a:ext>
            </a:extLst>
          </p:cNvPr>
          <p:cNvSpPr txBox="1"/>
          <p:nvPr/>
        </p:nvSpPr>
        <p:spPr>
          <a:xfrm>
            <a:off x="5640120" y="5119644"/>
            <a:ext cx="5186805" cy="369332"/>
          </a:xfrm>
          <a:prstGeom prst="rect">
            <a:avLst/>
          </a:prstGeom>
          <a:noFill/>
        </p:spPr>
        <p:txBody>
          <a:bodyPr wrap="none" rtlCol="0">
            <a:spAutoFit/>
          </a:bodyPr>
          <a:lstStyle/>
          <a:p>
            <a:r>
              <a:rPr lang="en-US" dirty="0"/>
              <a:t>The hadronic tensor is evaluated in the rotated frame</a:t>
            </a:r>
          </a:p>
        </p:txBody>
      </p:sp>
      <p:sp>
        <p:nvSpPr>
          <p:cNvPr id="22" name="TextBox 21">
            <a:extLst>
              <a:ext uri="{FF2B5EF4-FFF2-40B4-BE49-F238E27FC236}">
                <a16:creationId xmlns:a16="http://schemas.microsoft.com/office/drawing/2014/main" id="{E1EE8C1E-F77F-2B4E-979F-D4006903E105}"/>
              </a:ext>
            </a:extLst>
          </p:cNvPr>
          <p:cNvSpPr txBox="1"/>
          <p:nvPr/>
        </p:nvSpPr>
        <p:spPr>
          <a:xfrm>
            <a:off x="515112" y="425047"/>
            <a:ext cx="8889469" cy="551095"/>
          </a:xfrm>
          <a:prstGeom prst="rect">
            <a:avLst/>
          </a:prstGeom>
        </p:spPr>
        <p:txBody>
          <a:bodyPr vert="horz" lIns="91440" tIns="45720" rIns="91440" bIns="45720" rtlCol="0" anchor="b">
            <a:noAutofit/>
          </a:bodyPr>
          <a:lstStyle/>
          <a:p>
            <a:pPr defTabSz="914400">
              <a:lnSpc>
                <a:spcPct val="90000"/>
              </a:lnSpc>
              <a:spcBef>
                <a:spcPct val="0"/>
              </a:spcBef>
              <a:spcAft>
                <a:spcPts val="600"/>
              </a:spcAft>
            </a:pPr>
            <a:r>
              <a:rPr lang="en-US" sz="2400" kern="1200" dirty="0">
                <a:solidFill>
                  <a:srgbClr val="FFFF00"/>
                </a:solidFill>
                <a:latin typeface="+mj-lt"/>
                <a:ea typeface="+mj-ea"/>
                <a:cs typeface="+mj-cs"/>
              </a:rPr>
              <a:t>Extraction of Compton Form Factors from Experiment</a:t>
            </a:r>
          </a:p>
        </p:txBody>
      </p:sp>
      <p:sp>
        <p:nvSpPr>
          <p:cNvPr id="4" name="Rectangle 3">
            <a:extLst>
              <a:ext uri="{FF2B5EF4-FFF2-40B4-BE49-F238E27FC236}">
                <a16:creationId xmlns:a16="http://schemas.microsoft.com/office/drawing/2014/main" id="{1220D67D-CC5B-9044-B319-9E2490DB40E6}"/>
              </a:ext>
            </a:extLst>
          </p:cNvPr>
          <p:cNvSpPr/>
          <p:nvPr/>
        </p:nvSpPr>
        <p:spPr>
          <a:xfrm>
            <a:off x="7734938" y="5432482"/>
            <a:ext cx="3030125" cy="461665"/>
          </a:xfrm>
          <a:prstGeom prst="rect">
            <a:avLst/>
          </a:prstGeom>
          <a:noFill/>
        </p:spPr>
        <p:txBody>
          <a:bodyPr wrap="none" lIns="91440" tIns="45720" rIns="91440" bIns="45720">
            <a:spAutoFit/>
          </a:bodyPr>
          <a:lstStyle/>
          <a:p>
            <a:pPr algn="ctr"/>
            <a:r>
              <a:rPr lang="en-US" sz="2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Jacob and Wick (1959)</a:t>
            </a:r>
          </a:p>
        </p:txBody>
      </p:sp>
      <p:pic>
        <p:nvPicPr>
          <p:cNvPr id="6" name="Picture 5">
            <a:extLst>
              <a:ext uri="{FF2B5EF4-FFF2-40B4-BE49-F238E27FC236}">
                <a16:creationId xmlns:a16="http://schemas.microsoft.com/office/drawing/2014/main" id="{2EA980B4-2109-6748-BAB5-7D9D4DD5AD9D}"/>
              </a:ext>
            </a:extLst>
          </p:cNvPr>
          <p:cNvPicPr>
            <a:picLocks noChangeAspect="1"/>
          </p:cNvPicPr>
          <p:nvPr/>
        </p:nvPicPr>
        <p:blipFill>
          <a:blip r:embed="rId3"/>
          <a:stretch>
            <a:fillRect/>
          </a:stretch>
        </p:blipFill>
        <p:spPr>
          <a:xfrm>
            <a:off x="1945684" y="4597288"/>
            <a:ext cx="1788116" cy="2254185"/>
          </a:xfrm>
          <a:prstGeom prst="rect">
            <a:avLst/>
          </a:prstGeom>
        </p:spPr>
      </p:pic>
    </p:spTree>
    <p:extLst>
      <p:ext uri="{BB962C8B-B14F-4D97-AF65-F5344CB8AC3E}">
        <p14:creationId xmlns:p14="http://schemas.microsoft.com/office/powerpoint/2010/main" val="320324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86D712-68B2-844F-B13D-7FD5C275152B}"/>
              </a:ext>
            </a:extLst>
          </p:cNvPr>
          <p:cNvSpPr>
            <a:spLocks noGrp="1"/>
          </p:cNvSpPr>
          <p:nvPr>
            <p:ph type="dt" sz="half" idx="10"/>
          </p:nvPr>
        </p:nvSpPr>
        <p:spPr/>
        <p:txBody>
          <a:bodyPr/>
          <a:lstStyle/>
          <a:p>
            <a:pPr>
              <a:defRPr/>
            </a:pPr>
            <a:fld id="{16A94A18-66C2-A54B-A167-329473CCEBB7}" type="datetime1">
              <a:rPr lang="en-US" smtClean="0"/>
              <a:t>3/15/25</a:t>
            </a:fld>
            <a:endParaRPr lang="en-US"/>
          </a:p>
        </p:txBody>
      </p:sp>
      <p:sp>
        <p:nvSpPr>
          <p:cNvPr id="3" name="Slide Number Placeholder 2">
            <a:extLst>
              <a:ext uri="{FF2B5EF4-FFF2-40B4-BE49-F238E27FC236}">
                <a16:creationId xmlns:a16="http://schemas.microsoft.com/office/drawing/2014/main" id="{04A78BC5-68F0-A845-8115-A64B3644BB76}"/>
              </a:ext>
            </a:extLst>
          </p:cNvPr>
          <p:cNvSpPr>
            <a:spLocks noGrp="1"/>
          </p:cNvSpPr>
          <p:nvPr>
            <p:ph type="sldNum" sz="quarter" idx="12"/>
          </p:nvPr>
        </p:nvSpPr>
        <p:spPr/>
        <p:txBody>
          <a:bodyPr/>
          <a:lstStyle/>
          <a:p>
            <a:pPr>
              <a:defRPr/>
            </a:pPr>
            <a:fld id="{8650D0AE-FB45-374D-A9AF-DF9429BBE748}" type="slidenum">
              <a:rPr lang="en-US" smtClean="0"/>
              <a:pPr>
                <a:defRPr/>
              </a:pPr>
              <a:t>19</a:t>
            </a:fld>
            <a:endParaRPr lang="en-US"/>
          </a:p>
        </p:txBody>
      </p:sp>
      <p:pic>
        <p:nvPicPr>
          <p:cNvPr id="4" name="Picture 3">
            <a:extLst>
              <a:ext uri="{FF2B5EF4-FFF2-40B4-BE49-F238E27FC236}">
                <a16:creationId xmlns:a16="http://schemas.microsoft.com/office/drawing/2014/main" id="{6D49EDDC-3A88-3C44-ADF9-5EB850A53E1E}"/>
              </a:ext>
            </a:extLst>
          </p:cNvPr>
          <p:cNvPicPr>
            <a:picLocks noChangeAspect="1"/>
          </p:cNvPicPr>
          <p:nvPr/>
        </p:nvPicPr>
        <p:blipFill>
          <a:blip r:embed="rId2"/>
          <a:stretch>
            <a:fillRect/>
          </a:stretch>
        </p:blipFill>
        <p:spPr>
          <a:xfrm>
            <a:off x="2133600" y="533400"/>
            <a:ext cx="7924800" cy="3348507"/>
          </a:xfrm>
          <a:prstGeom prst="rect">
            <a:avLst/>
          </a:prstGeom>
        </p:spPr>
      </p:pic>
      <p:pic>
        <p:nvPicPr>
          <p:cNvPr id="5" name="Picture 4">
            <a:extLst>
              <a:ext uri="{FF2B5EF4-FFF2-40B4-BE49-F238E27FC236}">
                <a16:creationId xmlns:a16="http://schemas.microsoft.com/office/drawing/2014/main" id="{52A14347-0ECF-2D4A-9377-5265DAFFB47D}"/>
              </a:ext>
            </a:extLst>
          </p:cNvPr>
          <p:cNvPicPr>
            <a:picLocks noChangeAspect="1"/>
          </p:cNvPicPr>
          <p:nvPr/>
        </p:nvPicPr>
        <p:blipFill>
          <a:blip r:embed="rId3"/>
          <a:stretch>
            <a:fillRect/>
          </a:stretch>
        </p:blipFill>
        <p:spPr>
          <a:xfrm>
            <a:off x="3416300" y="3805707"/>
            <a:ext cx="6642100" cy="1599922"/>
          </a:xfrm>
          <a:prstGeom prst="rect">
            <a:avLst/>
          </a:prstGeom>
        </p:spPr>
      </p:pic>
      <p:sp>
        <p:nvSpPr>
          <p:cNvPr id="6" name="TextBox 5">
            <a:extLst>
              <a:ext uri="{FF2B5EF4-FFF2-40B4-BE49-F238E27FC236}">
                <a16:creationId xmlns:a16="http://schemas.microsoft.com/office/drawing/2014/main" id="{4F4028B2-5595-7644-B22A-284C586B49A5}"/>
              </a:ext>
            </a:extLst>
          </p:cNvPr>
          <p:cNvSpPr txBox="1"/>
          <p:nvPr/>
        </p:nvSpPr>
        <p:spPr>
          <a:xfrm>
            <a:off x="10287000" y="2064775"/>
            <a:ext cx="1564467" cy="369332"/>
          </a:xfrm>
          <a:prstGeom prst="rect">
            <a:avLst/>
          </a:prstGeom>
          <a:noFill/>
        </p:spPr>
        <p:txBody>
          <a:bodyPr wrap="none" rtlCol="0">
            <a:spAutoFit/>
          </a:bodyPr>
          <a:lstStyle/>
          <a:p>
            <a:r>
              <a:rPr lang="en-US" dirty="0"/>
              <a:t>long. polarized</a:t>
            </a:r>
          </a:p>
        </p:txBody>
      </p:sp>
      <p:sp>
        <p:nvSpPr>
          <p:cNvPr id="7" name="TextBox 6">
            <a:extLst>
              <a:ext uri="{FF2B5EF4-FFF2-40B4-BE49-F238E27FC236}">
                <a16:creationId xmlns:a16="http://schemas.microsoft.com/office/drawing/2014/main" id="{A721CDCC-7909-E648-A489-A9E99E65BC92}"/>
              </a:ext>
            </a:extLst>
          </p:cNvPr>
          <p:cNvSpPr txBox="1"/>
          <p:nvPr/>
        </p:nvSpPr>
        <p:spPr>
          <a:xfrm>
            <a:off x="10287000" y="3059668"/>
            <a:ext cx="1715278" cy="369332"/>
          </a:xfrm>
          <a:prstGeom prst="rect">
            <a:avLst/>
          </a:prstGeom>
          <a:noFill/>
        </p:spPr>
        <p:txBody>
          <a:bodyPr wrap="none" rtlCol="0">
            <a:spAutoFit/>
          </a:bodyPr>
          <a:lstStyle/>
          <a:p>
            <a:r>
              <a:rPr lang="en-US" dirty="0" err="1"/>
              <a:t>transv</a:t>
            </a:r>
            <a:r>
              <a:rPr lang="en-US" dirty="0"/>
              <a:t>. polarized</a:t>
            </a:r>
          </a:p>
        </p:txBody>
      </p:sp>
      <p:sp>
        <p:nvSpPr>
          <p:cNvPr id="8" name="TextBox 7">
            <a:extLst>
              <a:ext uri="{FF2B5EF4-FFF2-40B4-BE49-F238E27FC236}">
                <a16:creationId xmlns:a16="http://schemas.microsoft.com/office/drawing/2014/main" id="{71090BDA-9417-9C4D-932E-768665E6A558}"/>
              </a:ext>
            </a:extLst>
          </p:cNvPr>
          <p:cNvSpPr txBox="1"/>
          <p:nvPr/>
        </p:nvSpPr>
        <p:spPr>
          <a:xfrm>
            <a:off x="10287000" y="1214907"/>
            <a:ext cx="1291957" cy="369332"/>
          </a:xfrm>
          <a:prstGeom prst="rect">
            <a:avLst/>
          </a:prstGeom>
          <a:noFill/>
        </p:spPr>
        <p:txBody>
          <a:bodyPr wrap="none" rtlCol="0">
            <a:spAutoFit/>
          </a:bodyPr>
          <a:lstStyle/>
          <a:p>
            <a:r>
              <a:rPr lang="en-US" dirty="0"/>
              <a:t>unpolarized</a:t>
            </a:r>
          </a:p>
        </p:txBody>
      </p:sp>
      <p:sp>
        <p:nvSpPr>
          <p:cNvPr id="9" name="Rounded Rectangle 8">
            <a:extLst>
              <a:ext uri="{FF2B5EF4-FFF2-40B4-BE49-F238E27FC236}">
                <a16:creationId xmlns:a16="http://schemas.microsoft.com/office/drawing/2014/main" id="{A91E103A-8044-4A42-AFB2-1E580226370B}"/>
              </a:ext>
            </a:extLst>
          </p:cNvPr>
          <p:cNvSpPr/>
          <p:nvPr/>
        </p:nvSpPr>
        <p:spPr>
          <a:xfrm>
            <a:off x="3810000" y="2053108"/>
            <a:ext cx="6248400" cy="848238"/>
          </a:xfrm>
          <a:prstGeom prst="roundRect">
            <a:avLst/>
          </a:prstGeom>
          <a:noFill/>
          <a:ln w="28575">
            <a:solidFill>
              <a:srgbClr val="142A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2B4C30AD-4BBA-0549-AC60-3D5BA50A08F7}"/>
              </a:ext>
            </a:extLst>
          </p:cNvPr>
          <p:cNvSpPr/>
          <p:nvPr/>
        </p:nvSpPr>
        <p:spPr>
          <a:xfrm>
            <a:off x="3416300" y="2925718"/>
            <a:ext cx="6642100" cy="2411363"/>
          </a:xfrm>
          <a:prstGeom prst="round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D2E2F71B-1526-7A43-BB3C-4A4F75DAD7AD}"/>
              </a:ext>
            </a:extLst>
          </p:cNvPr>
          <p:cNvSpPr/>
          <p:nvPr/>
        </p:nvSpPr>
        <p:spPr>
          <a:xfrm>
            <a:off x="3810000" y="1148744"/>
            <a:ext cx="6248400" cy="916031"/>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6725DD0-488B-B541-B071-13B2CF6CC415}"/>
              </a:ext>
            </a:extLst>
          </p:cNvPr>
          <p:cNvSpPr/>
          <p:nvPr/>
        </p:nvSpPr>
        <p:spPr>
          <a:xfrm>
            <a:off x="236181" y="5550285"/>
            <a:ext cx="6629400" cy="827919"/>
          </a:xfrm>
          <a:prstGeom prst="rect">
            <a:avLst/>
          </a:prstGeom>
        </p:spPr>
        <p:txBody>
          <a:bodyPr wrap="square">
            <a:spAutoFit/>
          </a:bodyPr>
          <a:lstStyle/>
          <a:p>
            <a:pPr indent="-228600" defTabSz="914400">
              <a:lnSpc>
                <a:spcPct val="90000"/>
              </a:lnSpc>
              <a:spcAft>
                <a:spcPts val="600"/>
              </a:spcAft>
              <a:buFont typeface="Arial" panose="020B0604020202020204" pitchFamily="34" charset="0"/>
              <a:buChar char="•"/>
            </a:pPr>
            <a:r>
              <a:rPr lang="en-US" sz="1400" dirty="0"/>
              <a:t>B. </a:t>
            </a:r>
            <a:r>
              <a:rPr lang="en-US" sz="1400" dirty="0" err="1"/>
              <a:t>Kriesten</a:t>
            </a:r>
            <a:r>
              <a:rPr lang="en-US" sz="1400" dirty="0"/>
              <a:t> et al, </a:t>
            </a:r>
            <a:r>
              <a:rPr lang="en-US" sz="1400" i="1" dirty="0" err="1"/>
              <a:t>Phys.Rev</a:t>
            </a:r>
            <a:r>
              <a:rPr lang="en-US" sz="1400" i="1" dirty="0"/>
              <a:t>. D </a:t>
            </a:r>
            <a:r>
              <a:rPr lang="en-US" sz="1400" dirty="0"/>
              <a:t>101 (2020)</a:t>
            </a:r>
          </a:p>
          <a:p>
            <a:pPr indent="-228600" defTabSz="914400">
              <a:lnSpc>
                <a:spcPct val="90000"/>
              </a:lnSpc>
              <a:spcAft>
                <a:spcPts val="600"/>
              </a:spcAft>
              <a:buFont typeface="Arial" panose="020B0604020202020204" pitchFamily="34" charset="0"/>
              <a:buChar char="•"/>
            </a:pPr>
            <a:r>
              <a:rPr lang="en-US" sz="1400" dirty="0"/>
              <a:t>B. </a:t>
            </a:r>
            <a:r>
              <a:rPr lang="en-US" sz="1400" dirty="0" err="1"/>
              <a:t>Kriesten</a:t>
            </a:r>
            <a:r>
              <a:rPr lang="en-US" sz="1400" dirty="0"/>
              <a:t> and SL, </a:t>
            </a:r>
            <a:r>
              <a:rPr lang="en-US" sz="1400" i="1" dirty="0" err="1"/>
              <a:t>Phys.Rev</a:t>
            </a:r>
            <a:r>
              <a:rPr lang="en-US" sz="1400" i="1" dirty="0"/>
              <a:t>. D105 (2022), </a:t>
            </a:r>
            <a:r>
              <a:rPr lang="en-US" sz="1400" dirty="0" err="1"/>
              <a:t>arXiv</a:t>
            </a:r>
            <a:r>
              <a:rPr lang="en-US" sz="1400" dirty="0"/>
              <a:t> </a:t>
            </a:r>
            <a:r>
              <a:rPr lang="en-US" sz="1400" dirty="0">
                <a:hlinkClick r:id="rId4">
                  <a:extLst>
                    <a:ext uri="{A12FA001-AC4F-418D-AE19-62706E023703}">
                      <ahyp:hlinkClr xmlns:ahyp="http://schemas.microsoft.com/office/drawing/2018/hyperlinkcolor" val="tx"/>
                    </a:ext>
                  </a:extLst>
                </a:hlinkClick>
              </a:rPr>
              <a:t>2004.08890</a:t>
            </a:r>
            <a:endParaRPr lang="en-US" sz="1400" dirty="0"/>
          </a:p>
          <a:p>
            <a:pPr indent="-228600" defTabSz="914400">
              <a:lnSpc>
                <a:spcPct val="90000"/>
              </a:lnSpc>
              <a:spcAft>
                <a:spcPts val="600"/>
              </a:spcAft>
              <a:buFont typeface="Arial" panose="020B0604020202020204" pitchFamily="34" charset="0"/>
              <a:buChar char="•"/>
            </a:pPr>
            <a:r>
              <a:rPr lang="en-US" sz="1400" dirty="0"/>
              <a:t>B. </a:t>
            </a:r>
            <a:r>
              <a:rPr lang="en-US" sz="1400" dirty="0" err="1"/>
              <a:t>Kriesten</a:t>
            </a:r>
            <a:r>
              <a:rPr lang="en-US" sz="1400" dirty="0"/>
              <a:t> and SL, Phys. Lett. B829 (2022), arXiv:2011.04484</a:t>
            </a:r>
          </a:p>
        </p:txBody>
      </p:sp>
      <p:sp>
        <p:nvSpPr>
          <p:cNvPr id="12" name="TextBox 11">
            <a:extLst>
              <a:ext uri="{FF2B5EF4-FFF2-40B4-BE49-F238E27FC236}">
                <a16:creationId xmlns:a16="http://schemas.microsoft.com/office/drawing/2014/main" id="{D00EF8F6-D61A-C348-9684-201BD2BA117E}"/>
              </a:ext>
            </a:extLst>
          </p:cNvPr>
          <p:cNvSpPr txBox="1"/>
          <p:nvPr/>
        </p:nvSpPr>
        <p:spPr>
          <a:xfrm>
            <a:off x="257952" y="25434"/>
            <a:ext cx="4790992" cy="369332"/>
          </a:xfrm>
          <a:prstGeom prst="rect">
            <a:avLst/>
          </a:prstGeom>
          <a:noFill/>
        </p:spPr>
        <p:txBody>
          <a:bodyPr wrap="none" rtlCol="0">
            <a:spAutoFit/>
          </a:bodyPr>
          <a:lstStyle/>
          <a:p>
            <a:r>
              <a:rPr lang="en-US" dirty="0"/>
              <a:t>There is only one way to write the cross section</a:t>
            </a:r>
          </a:p>
        </p:txBody>
      </p:sp>
      <p:sp>
        <p:nvSpPr>
          <p:cNvPr id="14" name="Oval 13">
            <a:extLst>
              <a:ext uri="{FF2B5EF4-FFF2-40B4-BE49-F238E27FC236}">
                <a16:creationId xmlns:a16="http://schemas.microsoft.com/office/drawing/2014/main" id="{C9C4E6CA-D221-7240-9A8A-104E3CAF9466}"/>
              </a:ext>
            </a:extLst>
          </p:cNvPr>
          <p:cNvSpPr/>
          <p:nvPr/>
        </p:nvSpPr>
        <p:spPr>
          <a:xfrm>
            <a:off x="6842838" y="1230868"/>
            <a:ext cx="472362" cy="3693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7F3AF21-6555-964E-A7C0-DC1430723E4D}"/>
              </a:ext>
            </a:extLst>
          </p:cNvPr>
          <p:cNvSpPr/>
          <p:nvPr/>
        </p:nvSpPr>
        <p:spPr>
          <a:xfrm>
            <a:off x="6698019" y="1230868"/>
            <a:ext cx="167562"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3702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0">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3" name="Group 12">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14" name="Freeform: Shape 13">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a:extLst>
              <a:ext uri="{FF2B5EF4-FFF2-40B4-BE49-F238E27FC236}">
                <a16:creationId xmlns:a16="http://schemas.microsoft.com/office/drawing/2014/main" id="{40CDA802-AD0F-A24B-855F-7B1A4A293AC5}"/>
              </a:ext>
            </a:extLst>
          </p:cNvPr>
          <p:cNvSpPr/>
          <p:nvPr/>
        </p:nvSpPr>
        <p:spPr>
          <a:xfrm>
            <a:off x="1179073" y="1566799"/>
            <a:ext cx="9833548" cy="2693976"/>
          </a:xfrm>
          <a:prstGeom prst="rect">
            <a:avLst/>
          </a:prstGeom>
        </p:spPr>
        <p:txBody>
          <a:bodyPr vert="horz" lIns="91440" tIns="45720" rIns="91440" bIns="45720" rtlCol="0">
            <a:normAutofit/>
          </a:bodyPr>
          <a:lstStyle/>
          <a:p>
            <a:pPr defTabSz="914400">
              <a:lnSpc>
                <a:spcPct val="90000"/>
              </a:lnSpc>
              <a:spcAft>
                <a:spcPts val="600"/>
              </a:spcAft>
            </a:pPr>
            <a:r>
              <a:rPr lang="en-US" sz="2400" dirty="0">
                <a:solidFill>
                  <a:schemeClr val="tx2"/>
                </a:solidFill>
              </a:rPr>
              <a:t>“The EIC will be a particle accelerator that collides electrons with protons and nuclei </a:t>
            </a:r>
            <a:r>
              <a:rPr lang="en-US" sz="2400" u="sng" dirty="0">
                <a:solidFill>
                  <a:srgbClr val="FFFF00"/>
                </a:solidFill>
              </a:rPr>
              <a:t>to produce snapshots of those particles’ internal structure—like a CT scanner for atoms.</a:t>
            </a:r>
            <a:r>
              <a:rPr lang="en-US" sz="2400" dirty="0">
                <a:solidFill>
                  <a:schemeClr val="tx2"/>
                </a:solidFill>
              </a:rPr>
              <a:t> The electron beam will reveal the arrangement of the quarks and gluons that make up the protons and neutrons of nuclei.”</a:t>
            </a:r>
          </a:p>
          <a:p>
            <a:pPr defTabSz="914400">
              <a:lnSpc>
                <a:spcPct val="90000"/>
              </a:lnSpc>
              <a:spcAft>
                <a:spcPts val="600"/>
              </a:spcAft>
            </a:pPr>
            <a:r>
              <a:rPr lang="en-US" dirty="0"/>
              <a:t>https://</a:t>
            </a:r>
            <a:r>
              <a:rPr lang="en-US" dirty="0" err="1"/>
              <a:t>www.bnl.gov</a:t>
            </a:r>
            <a:r>
              <a:rPr lang="en-US" dirty="0"/>
              <a:t>/</a:t>
            </a:r>
            <a:r>
              <a:rPr lang="en-US" dirty="0" err="1"/>
              <a:t>eic</a:t>
            </a:r>
            <a:r>
              <a:rPr lang="en-US" dirty="0"/>
              <a:t>/</a:t>
            </a:r>
          </a:p>
          <a:p>
            <a:pPr defTabSz="914400">
              <a:lnSpc>
                <a:spcPct val="90000"/>
              </a:lnSpc>
              <a:spcAft>
                <a:spcPts val="600"/>
              </a:spcAft>
            </a:pPr>
            <a:endParaRPr lang="en-US" sz="2000" dirty="0">
              <a:solidFill>
                <a:schemeClr val="tx2"/>
              </a:solidFill>
            </a:endParaRPr>
          </a:p>
          <a:p>
            <a:pPr defTabSz="914400">
              <a:lnSpc>
                <a:spcPct val="90000"/>
              </a:lnSpc>
              <a:spcAft>
                <a:spcPts val="600"/>
              </a:spcAft>
            </a:pPr>
            <a:endParaRPr lang="en-US" dirty="0">
              <a:solidFill>
                <a:schemeClr val="tx2"/>
              </a:solidFill>
            </a:endParaRPr>
          </a:p>
        </p:txBody>
      </p:sp>
      <p:sp>
        <p:nvSpPr>
          <p:cNvPr id="2" name="Date Placeholder 1">
            <a:extLst>
              <a:ext uri="{FF2B5EF4-FFF2-40B4-BE49-F238E27FC236}">
                <a16:creationId xmlns:a16="http://schemas.microsoft.com/office/drawing/2014/main" id="{99BE5737-6362-3042-81AA-A11DBECF7871}"/>
              </a:ext>
            </a:extLst>
          </p:cNvPr>
          <p:cNvSpPr>
            <a:spLocks noGrp="1"/>
          </p:cNvSpPr>
          <p:nvPr>
            <p:ph type="dt" sz="half" idx="10"/>
          </p:nvPr>
        </p:nvSpPr>
        <p:spPr>
          <a:xfrm>
            <a:off x="804672" y="6356350"/>
            <a:ext cx="2743200" cy="365125"/>
          </a:xfrm>
        </p:spPr>
        <p:txBody>
          <a:bodyPr vert="horz" lIns="91440" tIns="45720" rIns="91440" bIns="45720" rtlCol="0" anchor="ctr">
            <a:normAutofit/>
          </a:bodyPr>
          <a:lstStyle/>
          <a:p>
            <a:pPr defTabSz="914400">
              <a:spcAft>
                <a:spcPts val="600"/>
              </a:spcAft>
              <a:defRPr/>
            </a:pPr>
            <a:fld id="{16A94A18-66C2-A54B-A167-329473CCEBB7}" type="datetime1">
              <a:rPr lang="en-US" smtClean="0"/>
              <a:pPr defTabSz="914400">
                <a:spcAft>
                  <a:spcPts val="600"/>
                </a:spcAft>
                <a:defRPr/>
              </a:pPr>
              <a:t>3/14/25</a:t>
            </a:fld>
            <a:endParaRPr lang="en-US"/>
          </a:p>
        </p:txBody>
      </p:sp>
      <p:grpSp>
        <p:nvGrpSpPr>
          <p:cNvPr id="19" name="Group 18">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20" name="Freeform: Shape 19">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47018AE1-4E5C-1740-A7AE-019DED29009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defRPr/>
            </a:pPr>
            <a:fld id="{8650D0AE-FB45-374D-A9AF-DF9429BBE748}" type="slidenum">
              <a:rPr lang="en-US" smtClean="0"/>
              <a:pPr defTabSz="914400">
                <a:spcAft>
                  <a:spcPts val="600"/>
                </a:spcAft>
                <a:defRPr/>
              </a:pPr>
              <a:t>2</a:t>
            </a:fld>
            <a:endParaRPr lang="en-US"/>
          </a:p>
        </p:txBody>
      </p:sp>
      <p:sp>
        <p:nvSpPr>
          <p:cNvPr id="25" name="Rectangle 24">
            <a:extLst>
              <a:ext uri="{FF2B5EF4-FFF2-40B4-BE49-F238E27FC236}">
                <a16:creationId xmlns:a16="http://schemas.microsoft.com/office/drawing/2014/main" id="{0FA919B4-B7B3-984D-BE82-726E2E94E343}"/>
              </a:ext>
            </a:extLst>
          </p:cNvPr>
          <p:cNvSpPr/>
          <p:nvPr/>
        </p:nvSpPr>
        <p:spPr>
          <a:xfrm>
            <a:off x="1997109" y="4708112"/>
            <a:ext cx="2743200" cy="369332"/>
          </a:xfrm>
          <a:prstGeom prst="rect">
            <a:avLst/>
          </a:prstGeom>
        </p:spPr>
        <p:txBody>
          <a:bodyPr wrap="square">
            <a:spAutoFit/>
          </a:bodyPr>
          <a:lstStyle/>
          <a:p>
            <a:endParaRPr lang="en-US" dirty="0"/>
          </a:p>
        </p:txBody>
      </p:sp>
      <p:pic>
        <p:nvPicPr>
          <p:cNvPr id="26" name="Picture 25">
            <a:extLst>
              <a:ext uri="{FF2B5EF4-FFF2-40B4-BE49-F238E27FC236}">
                <a16:creationId xmlns:a16="http://schemas.microsoft.com/office/drawing/2014/main" id="{6489317F-B358-4447-858F-33C5BBE7311B}"/>
              </a:ext>
            </a:extLst>
          </p:cNvPr>
          <p:cNvPicPr>
            <a:picLocks noChangeAspect="1"/>
          </p:cNvPicPr>
          <p:nvPr/>
        </p:nvPicPr>
        <p:blipFill>
          <a:blip r:embed="rId3"/>
          <a:stretch>
            <a:fillRect/>
          </a:stretch>
        </p:blipFill>
        <p:spPr>
          <a:xfrm>
            <a:off x="6384890" y="4300447"/>
            <a:ext cx="3810000" cy="2146300"/>
          </a:xfrm>
          <a:prstGeom prst="rect">
            <a:avLst/>
          </a:prstGeom>
          <a:solidFill>
            <a:schemeClr val="bg1">
              <a:lumMod val="65000"/>
              <a:lumOff val="35000"/>
              <a:alpha val="40000"/>
            </a:schemeClr>
          </a:solidFill>
          <a:effectLst>
            <a:softEdge rad="342900"/>
          </a:effectLst>
        </p:spPr>
      </p:pic>
      <p:sp>
        <p:nvSpPr>
          <p:cNvPr id="27" name="Rounded Rectangle 26">
            <a:extLst>
              <a:ext uri="{FF2B5EF4-FFF2-40B4-BE49-F238E27FC236}">
                <a16:creationId xmlns:a16="http://schemas.microsoft.com/office/drawing/2014/main" id="{5796CB06-61E4-CE46-BD7D-C66BA0A123C0}"/>
              </a:ext>
            </a:extLst>
          </p:cNvPr>
          <p:cNvSpPr/>
          <p:nvPr/>
        </p:nvSpPr>
        <p:spPr>
          <a:xfrm>
            <a:off x="2560502" y="1468716"/>
            <a:ext cx="7070690" cy="25570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endParaRPr lang="en-US" sz="2000" b="1" u="sng" dirty="0">
              <a:solidFill>
                <a:schemeClr val="tx1"/>
              </a:solidFill>
            </a:endParaRPr>
          </a:p>
          <a:p>
            <a:pPr indent="-228600" defTabSz="914400">
              <a:lnSpc>
                <a:spcPct val="90000"/>
              </a:lnSpc>
              <a:spcAft>
                <a:spcPts val="600"/>
              </a:spcAft>
              <a:buFont typeface="Arial" panose="020B0604020202020204" pitchFamily="34" charset="0"/>
              <a:buChar char="•"/>
            </a:pPr>
            <a:endParaRPr lang="en-US" sz="2000" dirty="0">
              <a:solidFill>
                <a:schemeClr val="tx1"/>
              </a:solidFill>
            </a:endParaRPr>
          </a:p>
          <a:p>
            <a:pPr marL="114300" indent="-342900" defTabSz="914400">
              <a:lnSpc>
                <a:spcPct val="90000"/>
              </a:lnSpc>
              <a:spcAft>
                <a:spcPts val="600"/>
              </a:spcAft>
              <a:buFont typeface="Wingdings" pitchFamily="2" charset="2"/>
              <a:buChar char="Ø"/>
            </a:pPr>
            <a:r>
              <a:rPr lang="en-US" sz="2400" dirty="0">
                <a:solidFill>
                  <a:schemeClr val="tx1"/>
                </a:solidFill>
              </a:rPr>
              <a:t>But </a:t>
            </a:r>
            <a:r>
              <a:rPr lang="en-US" sz="2400" u="sng" dirty="0">
                <a:solidFill>
                  <a:schemeClr val="tx1"/>
                </a:solidFill>
              </a:rPr>
              <a:t>what is the science </a:t>
            </a:r>
            <a:r>
              <a:rPr lang="en-US" sz="2400" dirty="0">
                <a:solidFill>
                  <a:schemeClr val="tx1"/>
                </a:solidFill>
              </a:rPr>
              <a:t>that goes into imaging the proton, observing its spatial structure at </a:t>
            </a:r>
            <a:r>
              <a:rPr lang="en-US" sz="2400" dirty="0">
                <a:solidFill>
                  <a:srgbClr val="FFFF00"/>
                </a:solidFill>
              </a:rPr>
              <a:t>10</a:t>
            </a:r>
            <a:r>
              <a:rPr lang="en-US" sz="2400" baseline="30000" dirty="0">
                <a:solidFill>
                  <a:srgbClr val="FFFF00"/>
                </a:solidFill>
              </a:rPr>
              <a:t>-15 </a:t>
            </a:r>
            <a:r>
              <a:rPr lang="en-US" sz="2400" dirty="0">
                <a:solidFill>
                  <a:srgbClr val="FFFF00"/>
                </a:solidFill>
              </a:rPr>
              <a:t> m</a:t>
            </a:r>
            <a:r>
              <a:rPr lang="en-US" sz="2400" dirty="0">
                <a:solidFill>
                  <a:schemeClr val="tx1"/>
                </a:solidFill>
              </a:rPr>
              <a:t>?   </a:t>
            </a:r>
          </a:p>
          <a:p>
            <a:pPr indent="-228600" defTabSz="914400">
              <a:lnSpc>
                <a:spcPct val="90000"/>
              </a:lnSpc>
              <a:spcAft>
                <a:spcPts val="600"/>
              </a:spcAft>
              <a:buFont typeface="Arial" panose="020B0604020202020204" pitchFamily="34" charset="0"/>
              <a:buChar char="•"/>
            </a:pPr>
            <a:endParaRPr lang="en-US" sz="2400" dirty="0">
              <a:solidFill>
                <a:schemeClr val="tx1"/>
              </a:solidFill>
            </a:endParaRPr>
          </a:p>
          <a:p>
            <a:pPr indent="-228600" defTabSz="914400">
              <a:lnSpc>
                <a:spcPct val="90000"/>
              </a:lnSpc>
              <a:spcAft>
                <a:spcPts val="600"/>
              </a:spcAft>
              <a:buFont typeface="Arial" panose="020B0604020202020204" pitchFamily="34" charset="0"/>
              <a:buChar char="•"/>
            </a:pPr>
            <a:endParaRPr lang="en-US" sz="2000" baseline="30000" dirty="0">
              <a:solidFill>
                <a:schemeClr val="tx1"/>
              </a:solidFill>
            </a:endParaRPr>
          </a:p>
          <a:p>
            <a:pPr indent="-228600" defTabSz="914400">
              <a:lnSpc>
                <a:spcPct val="90000"/>
              </a:lnSpc>
              <a:spcAft>
                <a:spcPts val="600"/>
              </a:spcAft>
              <a:buFont typeface="Arial" panose="020B0604020202020204" pitchFamily="34" charset="0"/>
              <a:buChar char="•"/>
            </a:pPr>
            <a:endParaRPr lang="en-US" sz="2000" baseline="30000" dirty="0">
              <a:solidFill>
                <a:schemeClr val="tx1"/>
              </a:solidFill>
            </a:endParaRPr>
          </a:p>
          <a:p>
            <a:pPr indent="-228600" defTabSz="914400">
              <a:lnSpc>
                <a:spcPct val="90000"/>
              </a:lnSpc>
              <a:spcAft>
                <a:spcPts val="600"/>
              </a:spcAft>
              <a:buFont typeface="Arial" panose="020B0604020202020204" pitchFamily="34" charset="0"/>
              <a:buChar char="•"/>
            </a:pPr>
            <a:endParaRPr lang="en-US" sz="2000" dirty="0">
              <a:solidFill>
                <a:schemeClr val="tx1"/>
              </a:solidFill>
            </a:endParaRPr>
          </a:p>
        </p:txBody>
      </p:sp>
    </p:spTree>
    <p:extLst>
      <p:ext uri="{BB962C8B-B14F-4D97-AF65-F5344CB8AC3E}">
        <p14:creationId xmlns:p14="http://schemas.microsoft.com/office/powerpoint/2010/main" val="71512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arallelogram 26">
            <a:extLst>
              <a:ext uri="{FF2B5EF4-FFF2-40B4-BE49-F238E27FC236}">
                <a16:creationId xmlns:a16="http://schemas.microsoft.com/office/drawing/2014/main" id="{1668A64E-9F12-2A47-A178-EF5B54D61337}"/>
              </a:ext>
            </a:extLst>
          </p:cNvPr>
          <p:cNvSpPr/>
          <p:nvPr/>
        </p:nvSpPr>
        <p:spPr>
          <a:xfrm>
            <a:off x="7010400" y="780492"/>
            <a:ext cx="4114800" cy="1171238"/>
          </a:xfrm>
          <a:prstGeom prst="parallelogram">
            <a:avLst>
              <a:gd name="adj" fmla="val 56462"/>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arallelogram 27">
            <a:extLst>
              <a:ext uri="{FF2B5EF4-FFF2-40B4-BE49-F238E27FC236}">
                <a16:creationId xmlns:a16="http://schemas.microsoft.com/office/drawing/2014/main" id="{6BB6E141-A155-CD45-9E16-B525A5BFFF44}"/>
              </a:ext>
            </a:extLst>
          </p:cNvPr>
          <p:cNvSpPr/>
          <p:nvPr/>
        </p:nvSpPr>
        <p:spPr>
          <a:xfrm>
            <a:off x="8610600" y="568037"/>
            <a:ext cx="2209800" cy="2921288"/>
          </a:xfrm>
          <a:prstGeom prst="parallelogram">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Parallelogram 29">
            <a:extLst>
              <a:ext uri="{FF2B5EF4-FFF2-40B4-BE49-F238E27FC236}">
                <a16:creationId xmlns:a16="http://schemas.microsoft.com/office/drawing/2014/main" id="{C1C91D35-FAEC-C34F-88FF-ADAC488C78E1}"/>
              </a:ext>
            </a:extLst>
          </p:cNvPr>
          <p:cNvSpPr/>
          <p:nvPr/>
        </p:nvSpPr>
        <p:spPr>
          <a:xfrm>
            <a:off x="6477000" y="1764619"/>
            <a:ext cx="4114800" cy="1171238"/>
          </a:xfrm>
          <a:prstGeom prst="parallelogram">
            <a:avLst>
              <a:gd name="adj" fmla="val 56462"/>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0C47CDC-90CF-E141-B729-02B7FC7A3B44}"/>
              </a:ext>
            </a:extLst>
          </p:cNvPr>
          <p:cNvSpPr txBox="1"/>
          <p:nvPr/>
        </p:nvSpPr>
        <p:spPr>
          <a:xfrm>
            <a:off x="4468599" y="84976"/>
            <a:ext cx="2540119" cy="523220"/>
          </a:xfrm>
          <a:prstGeom prst="rect">
            <a:avLst/>
          </a:prstGeom>
          <a:noFill/>
        </p:spPr>
        <p:txBody>
          <a:bodyPr wrap="none" rtlCol="0">
            <a:spAutoFit/>
          </a:bodyPr>
          <a:lstStyle/>
          <a:p>
            <a:r>
              <a:rPr lang="en-US" sz="2800" u="sng" dirty="0">
                <a:solidFill>
                  <a:srgbClr val="FFFF00"/>
                </a:solidFill>
              </a:rPr>
              <a:t>Role of phase </a:t>
            </a:r>
            <a:r>
              <a:rPr lang="en-US" sz="2800" u="sng" dirty="0">
                <a:solidFill>
                  <a:srgbClr val="FFFF00"/>
                </a:solidFill>
                <a:latin typeface="Symbol" pitchFamily="2" charset="2"/>
              </a:rPr>
              <a:t> j</a:t>
            </a:r>
            <a:endParaRPr lang="en-US" sz="2800" u="sng" dirty="0">
              <a:solidFill>
                <a:srgbClr val="FFFF00"/>
              </a:solidFill>
            </a:endParaRPr>
          </a:p>
        </p:txBody>
      </p:sp>
      <p:sp>
        <p:nvSpPr>
          <p:cNvPr id="8" name="Freeform 25">
            <a:extLst>
              <a:ext uri="{FF2B5EF4-FFF2-40B4-BE49-F238E27FC236}">
                <a16:creationId xmlns:a16="http://schemas.microsoft.com/office/drawing/2014/main" id="{4FBF5114-5A99-6146-8797-E0CB57D880CE}"/>
              </a:ext>
            </a:extLst>
          </p:cNvPr>
          <p:cNvSpPr>
            <a:spLocks/>
          </p:cNvSpPr>
          <p:nvPr/>
        </p:nvSpPr>
        <p:spPr bwMode="auto">
          <a:xfrm rot="17507054">
            <a:off x="9549944" y="1131946"/>
            <a:ext cx="712108" cy="1066800"/>
          </a:xfrm>
          <a:custGeom>
            <a:avLst/>
            <a:gdLst>
              <a:gd name="T0" fmla="*/ 72 w 456"/>
              <a:gd name="T1" fmla="*/ 0 h 672"/>
              <a:gd name="T2" fmla="*/ 24 w 456"/>
              <a:gd name="T3" fmla="*/ 144 h 672"/>
              <a:gd name="T4" fmla="*/ 216 w 456"/>
              <a:gd name="T5" fmla="*/ 144 h 672"/>
              <a:gd name="T6" fmla="*/ 72 w 456"/>
              <a:gd name="T7" fmla="*/ 288 h 672"/>
              <a:gd name="T8" fmla="*/ 264 w 456"/>
              <a:gd name="T9" fmla="*/ 288 h 672"/>
              <a:gd name="T10" fmla="*/ 120 w 456"/>
              <a:gd name="T11" fmla="*/ 432 h 672"/>
              <a:gd name="T12" fmla="*/ 360 w 456"/>
              <a:gd name="T13" fmla="*/ 432 h 672"/>
              <a:gd name="T14" fmla="*/ 360 w 456"/>
              <a:gd name="T15" fmla="*/ 480 h 672"/>
              <a:gd name="T16" fmla="*/ 168 w 456"/>
              <a:gd name="T17" fmla="*/ 624 h 672"/>
              <a:gd name="T18" fmla="*/ 456 w 456"/>
              <a:gd name="T19" fmla="*/ 672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6" h="672">
                <a:moveTo>
                  <a:pt x="72" y="0"/>
                </a:moveTo>
                <a:cubicBezTo>
                  <a:pt x="36" y="60"/>
                  <a:pt x="0" y="120"/>
                  <a:pt x="24" y="144"/>
                </a:cubicBezTo>
                <a:cubicBezTo>
                  <a:pt x="48" y="168"/>
                  <a:pt x="208" y="120"/>
                  <a:pt x="216" y="144"/>
                </a:cubicBezTo>
                <a:cubicBezTo>
                  <a:pt x="224" y="168"/>
                  <a:pt x="64" y="264"/>
                  <a:pt x="72" y="288"/>
                </a:cubicBezTo>
                <a:cubicBezTo>
                  <a:pt x="80" y="312"/>
                  <a:pt x="256" y="264"/>
                  <a:pt x="264" y="288"/>
                </a:cubicBezTo>
                <a:cubicBezTo>
                  <a:pt x="272" y="312"/>
                  <a:pt x="104" y="408"/>
                  <a:pt x="120" y="432"/>
                </a:cubicBezTo>
                <a:cubicBezTo>
                  <a:pt x="136" y="456"/>
                  <a:pt x="320" y="424"/>
                  <a:pt x="360" y="432"/>
                </a:cubicBezTo>
                <a:cubicBezTo>
                  <a:pt x="400" y="440"/>
                  <a:pt x="392" y="448"/>
                  <a:pt x="360" y="480"/>
                </a:cubicBezTo>
                <a:cubicBezTo>
                  <a:pt x="328" y="512"/>
                  <a:pt x="152" y="592"/>
                  <a:pt x="168" y="624"/>
                </a:cubicBezTo>
                <a:cubicBezTo>
                  <a:pt x="184" y="656"/>
                  <a:pt x="408" y="664"/>
                  <a:pt x="456" y="672"/>
                </a:cubicBezTo>
              </a:path>
            </a:pathLst>
          </a:custGeom>
          <a:noFill/>
          <a:ln w="38100" cmpd="sng">
            <a:solidFill>
              <a:srgbClr val="FF8000"/>
            </a:solidFill>
            <a:round/>
            <a:headEnd/>
            <a:tailEnd/>
          </a:ln>
          <a:extLst>
            <a:ext uri="{909E8E84-426E-40dd-AFC4-6F175D3DCCD1}">
              <a14:hiddenFill xmlns="" xmlns:a14="http://schemas.microsoft.com/office/drawing/2010/main">
                <a:solidFill>
                  <a:srgbClr val="800080"/>
                </a:solidFill>
              </a14:hiddenFill>
            </a:ext>
          </a:extLst>
        </p:spPr>
        <p:txBody>
          <a:bodyPr wrap="none" anchor="ctr"/>
          <a:lstStyle/>
          <a:p>
            <a:endParaRPr lang="en-US">
              <a:solidFill>
                <a:schemeClr val="bg1"/>
              </a:solidFill>
            </a:endParaRPr>
          </a:p>
        </p:txBody>
      </p:sp>
      <p:cxnSp>
        <p:nvCxnSpPr>
          <p:cNvPr id="19" name="Straight Arrow Connector 18">
            <a:extLst>
              <a:ext uri="{FF2B5EF4-FFF2-40B4-BE49-F238E27FC236}">
                <a16:creationId xmlns:a16="http://schemas.microsoft.com/office/drawing/2014/main" id="{9103E0D6-226D-9C45-847A-1B623076A921}"/>
              </a:ext>
            </a:extLst>
          </p:cNvPr>
          <p:cNvCxnSpPr>
            <a:cxnSpLocks/>
          </p:cNvCxnSpPr>
          <p:nvPr/>
        </p:nvCxnSpPr>
        <p:spPr>
          <a:xfrm flipH="1">
            <a:off x="9144000" y="1736725"/>
            <a:ext cx="1463248" cy="0"/>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BE31C3A-CB67-B646-AF86-4BAF586A6CF3}"/>
              </a:ext>
            </a:extLst>
          </p:cNvPr>
          <p:cNvSpPr txBox="1"/>
          <p:nvPr/>
        </p:nvSpPr>
        <p:spPr>
          <a:xfrm>
            <a:off x="8385038" y="1088820"/>
            <a:ext cx="346570" cy="461665"/>
          </a:xfrm>
          <a:prstGeom prst="rect">
            <a:avLst/>
          </a:prstGeom>
          <a:noFill/>
        </p:spPr>
        <p:txBody>
          <a:bodyPr wrap="none" rtlCol="0">
            <a:spAutoFit/>
          </a:bodyPr>
          <a:lstStyle/>
          <a:p>
            <a:r>
              <a:rPr lang="en-US" sz="2400" dirty="0">
                <a:solidFill>
                  <a:srgbClr val="FFFF00"/>
                </a:solidFill>
              </a:rPr>
              <a:t>q</a:t>
            </a:r>
          </a:p>
        </p:txBody>
      </p:sp>
      <p:sp>
        <p:nvSpPr>
          <p:cNvPr id="31" name="Rectangle 30">
            <a:extLst>
              <a:ext uri="{FF2B5EF4-FFF2-40B4-BE49-F238E27FC236}">
                <a16:creationId xmlns:a16="http://schemas.microsoft.com/office/drawing/2014/main" id="{C4009340-1152-2446-984B-7D5CCA2622C9}"/>
              </a:ext>
            </a:extLst>
          </p:cNvPr>
          <p:cNvSpPr/>
          <p:nvPr/>
        </p:nvSpPr>
        <p:spPr>
          <a:xfrm>
            <a:off x="10744200" y="665460"/>
            <a:ext cx="370614" cy="461665"/>
          </a:xfrm>
          <a:prstGeom prst="rect">
            <a:avLst/>
          </a:prstGeom>
        </p:spPr>
        <p:txBody>
          <a:bodyPr wrap="none">
            <a:spAutoFit/>
          </a:bodyPr>
          <a:lstStyle/>
          <a:p>
            <a:r>
              <a:rPr lang="en-US" sz="2400" dirty="0">
                <a:solidFill>
                  <a:srgbClr val="FFFF00"/>
                </a:solidFill>
                <a:latin typeface="Symbol" pitchFamily="2" charset="2"/>
              </a:rPr>
              <a:t>j</a:t>
            </a:r>
            <a:endParaRPr lang="en-US" sz="2400" dirty="0"/>
          </a:p>
        </p:txBody>
      </p:sp>
      <p:sp>
        <p:nvSpPr>
          <p:cNvPr id="32" name="TextBox 31">
            <a:extLst>
              <a:ext uri="{FF2B5EF4-FFF2-40B4-BE49-F238E27FC236}">
                <a16:creationId xmlns:a16="http://schemas.microsoft.com/office/drawing/2014/main" id="{C00F2ECC-81BF-494D-B843-510BD1D86068}"/>
              </a:ext>
            </a:extLst>
          </p:cNvPr>
          <p:cNvSpPr txBox="1"/>
          <p:nvPr/>
        </p:nvSpPr>
        <p:spPr>
          <a:xfrm>
            <a:off x="9144000" y="517525"/>
            <a:ext cx="1434495" cy="369332"/>
          </a:xfrm>
          <a:prstGeom prst="rect">
            <a:avLst/>
          </a:prstGeom>
          <a:noFill/>
        </p:spPr>
        <p:txBody>
          <a:bodyPr wrap="none" rtlCol="0">
            <a:spAutoFit/>
          </a:bodyPr>
          <a:lstStyle/>
          <a:p>
            <a:r>
              <a:rPr lang="en-US" dirty="0"/>
              <a:t>hadron plane</a:t>
            </a:r>
          </a:p>
        </p:txBody>
      </p:sp>
      <p:sp>
        <p:nvSpPr>
          <p:cNvPr id="38" name="TextBox 37">
            <a:extLst>
              <a:ext uri="{FF2B5EF4-FFF2-40B4-BE49-F238E27FC236}">
                <a16:creationId xmlns:a16="http://schemas.microsoft.com/office/drawing/2014/main" id="{AFF3DA85-4ED8-C545-A565-89EBFF170DF4}"/>
              </a:ext>
            </a:extLst>
          </p:cNvPr>
          <p:cNvSpPr txBox="1"/>
          <p:nvPr/>
        </p:nvSpPr>
        <p:spPr>
          <a:xfrm>
            <a:off x="6841030" y="2476911"/>
            <a:ext cx="1367618" cy="369332"/>
          </a:xfrm>
          <a:prstGeom prst="rect">
            <a:avLst/>
          </a:prstGeom>
          <a:noFill/>
        </p:spPr>
        <p:txBody>
          <a:bodyPr wrap="none" rtlCol="0">
            <a:spAutoFit/>
          </a:bodyPr>
          <a:lstStyle/>
          <a:p>
            <a:pPr algn="ctr"/>
            <a:r>
              <a:rPr lang="en-US" dirty="0"/>
              <a:t>lepton plane</a:t>
            </a:r>
          </a:p>
        </p:txBody>
      </p:sp>
      <p:sp>
        <p:nvSpPr>
          <p:cNvPr id="2" name="Date Placeholder 1">
            <a:extLst>
              <a:ext uri="{FF2B5EF4-FFF2-40B4-BE49-F238E27FC236}">
                <a16:creationId xmlns:a16="http://schemas.microsoft.com/office/drawing/2014/main" id="{81C388FF-1709-2345-87A0-08E1C6806608}"/>
              </a:ext>
            </a:extLst>
          </p:cNvPr>
          <p:cNvSpPr>
            <a:spLocks noGrp="1"/>
          </p:cNvSpPr>
          <p:nvPr>
            <p:ph type="dt" sz="half" idx="10"/>
          </p:nvPr>
        </p:nvSpPr>
        <p:spPr/>
        <p:txBody>
          <a:bodyPr/>
          <a:lstStyle/>
          <a:p>
            <a:pPr>
              <a:defRPr/>
            </a:pPr>
            <a:fld id="{16A94A18-66C2-A54B-A167-329473CCEBB7}" type="datetime1">
              <a:rPr lang="en-US" smtClean="0"/>
              <a:t>3/15/25</a:t>
            </a:fld>
            <a:endParaRPr lang="en-US"/>
          </a:p>
        </p:txBody>
      </p:sp>
      <p:sp>
        <p:nvSpPr>
          <p:cNvPr id="3" name="Slide Number Placeholder 2">
            <a:extLst>
              <a:ext uri="{FF2B5EF4-FFF2-40B4-BE49-F238E27FC236}">
                <a16:creationId xmlns:a16="http://schemas.microsoft.com/office/drawing/2014/main" id="{4206C5EE-9B68-104C-A24A-923082105135}"/>
              </a:ext>
            </a:extLst>
          </p:cNvPr>
          <p:cNvSpPr>
            <a:spLocks noGrp="1"/>
          </p:cNvSpPr>
          <p:nvPr>
            <p:ph type="sldNum" sz="quarter" idx="12"/>
          </p:nvPr>
        </p:nvSpPr>
        <p:spPr>
          <a:xfrm>
            <a:off x="9182100" y="6107400"/>
            <a:ext cx="2743200" cy="365125"/>
          </a:xfrm>
        </p:spPr>
        <p:txBody>
          <a:bodyPr/>
          <a:lstStyle/>
          <a:p>
            <a:pPr>
              <a:defRPr/>
            </a:pPr>
            <a:fld id="{8650D0AE-FB45-374D-A9AF-DF9429BBE748}" type="slidenum">
              <a:rPr lang="en-US" smtClean="0"/>
              <a:pPr>
                <a:defRPr/>
              </a:pPr>
              <a:t>20</a:t>
            </a:fld>
            <a:endParaRPr lang="en-US" dirty="0"/>
          </a:p>
        </p:txBody>
      </p:sp>
      <p:pic>
        <p:nvPicPr>
          <p:cNvPr id="5" name="Picture 4">
            <a:extLst>
              <a:ext uri="{FF2B5EF4-FFF2-40B4-BE49-F238E27FC236}">
                <a16:creationId xmlns:a16="http://schemas.microsoft.com/office/drawing/2014/main" id="{27F95D1A-BC4B-CC48-ADB9-943E36A89555}"/>
              </a:ext>
            </a:extLst>
          </p:cNvPr>
          <p:cNvPicPr>
            <a:picLocks noChangeAspect="1"/>
          </p:cNvPicPr>
          <p:nvPr/>
        </p:nvPicPr>
        <p:blipFill>
          <a:blip r:embed="rId2"/>
          <a:stretch>
            <a:fillRect/>
          </a:stretch>
        </p:blipFill>
        <p:spPr>
          <a:xfrm>
            <a:off x="2205037" y="4093059"/>
            <a:ext cx="7010400" cy="821841"/>
          </a:xfrm>
          <a:prstGeom prst="rect">
            <a:avLst/>
          </a:prstGeom>
        </p:spPr>
      </p:pic>
      <p:cxnSp>
        <p:nvCxnSpPr>
          <p:cNvPr id="13" name="Straight Arrow Connector 12">
            <a:extLst>
              <a:ext uri="{FF2B5EF4-FFF2-40B4-BE49-F238E27FC236}">
                <a16:creationId xmlns:a16="http://schemas.microsoft.com/office/drawing/2014/main" id="{939CA729-3EA3-E148-BB2F-050902779D3B}"/>
              </a:ext>
            </a:extLst>
          </p:cNvPr>
          <p:cNvCxnSpPr>
            <a:cxnSpLocks/>
          </p:cNvCxnSpPr>
          <p:nvPr/>
        </p:nvCxnSpPr>
        <p:spPr>
          <a:xfrm rot="19531934">
            <a:off x="3241249" y="1773323"/>
            <a:ext cx="1447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C73C9E9-D285-014E-81F1-ED7CCDF58B1E}"/>
              </a:ext>
            </a:extLst>
          </p:cNvPr>
          <p:cNvCxnSpPr/>
          <p:nvPr/>
        </p:nvCxnSpPr>
        <p:spPr>
          <a:xfrm>
            <a:off x="1906884" y="2183009"/>
            <a:ext cx="1447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8B192F1-1C07-774D-B21B-76CB18C17A41}"/>
              </a:ext>
            </a:extLst>
          </p:cNvPr>
          <p:cNvSpPr txBox="1"/>
          <p:nvPr/>
        </p:nvSpPr>
        <p:spPr>
          <a:xfrm>
            <a:off x="1676400" y="2738735"/>
            <a:ext cx="423514" cy="461665"/>
          </a:xfrm>
          <a:prstGeom prst="rect">
            <a:avLst/>
          </a:prstGeom>
          <a:noFill/>
        </p:spPr>
        <p:txBody>
          <a:bodyPr wrap="none" rtlCol="0">
            <a:spAutoFit/>
          </a:bodyPr>
          <a:lstStyle/>
          <a:p>
            <a:r>
              <a:rPr lang="en-US" sz="2400" dirty="0"/>
              <a:t>q’</a:t>
            </a:r>
          </a:p>
        </p:txBody>
      </p:sp>
      <p:sp>
        <p:nvSpPr>
          <p:cNvPr id="24" name="TextBox 23">
            <a:extLst>
              <a:ext uri="{FF2B5EF4-FFF2-40B4-BE49-F238E27FC236}">
                <a16:creationId xmlns:a16="http://schemas.microsoft.com/office/drawing/2014/main" id="{E70C3576-648A-DC41-8897-0E45D663B6E1}"/>
              </a:ext>
            </a:extLst>
          </p:cNvPr>
          <p:cNvSpPr txBox="1"/>
          <p:nvPr/>
        </p:nvSpPr>
        <p:spPr>
          <a:xfrm>
            <a:off x="1754484" y="1773323"/>
            <a:ext cx="346570" cy="461665"/>
          </a:xfrm>
          <a:prstGeom prst="rect">
            <a:avLst/>
          </a:prstGeom>
          <a:noFill/>
        </p:spPr>
        <p:txBody>
          <a:bodyPr wrap="none" rtlCol="0">
            <a:spAutoFit/>
          </a:bodyPr>
          <a:lstStyle/>
          <a:p>
            <a:r>
              <a:rPr lang="en-US" sz="2400" dirty="0"/>
              <a:t>p</a:t>
            </a:r>
          </a:p>
        </p:txBody>
      </p:sp>
      <p:sp>
        <p:nvSpPr>
          <p:cNvPr id="25" name="TextBox 24">
            <a:extLst>
              <a:ext uri="{FF2B5EF4-FFF2-40B4-BE49-F238E27FC236}">
                <a16:creationId xmlns:a16="http://schemas.microsoft.com/office/drawing/2014/main" id="{5D46A824-2B32-A946-9A94-3282FA889244}"/>
              </a:ext>
            </a:extLst>
          </p:cNvPr>
          <p:cNvSpPr txBox="1"/>
          <p:nvPr/>
        </p:nvSpPr>
        <p:spPr>
          <a:xfrm>
            <a:off x="4685774" y="1090521"/>
            <a:ext cx="423514" cy="461665"/>
          </a:xfrm>
          <a:prstGeom prst="rect">
            <a:avLst/>
          </a:prstGeom>
          <a:noFill/>
        </p:spPr>
        <p:txBody>
          <a:bodyPr wrap="none" rtlCol="0">
            <a:spAutoFit/>
          </a:bodyPr>
          <a:lstStyle/>
          <a:p>
            <a:r>
              <a:rPr lang="en-US" sz="2400" dirty="0"/>
              <a:t>p’</a:t>
            </a:r>
          </a:p>
        </p:txBody>
      </p:sp>
      <p:sp>
        <p:nvSpPr>
          <p:cNvPr id="33" name="Freeform 25">
            <a:extLst>
              <a:ext uri="{FF2B5EF4-FFF2-40B4-BE49-F238E27FC236}">
                <a16:creationId xmlns:a16="http://schemas.microsoft.com/office/drawing/2014/main" id="{D510C108-9970-234F-9278-7ADF5E0A8C85}"/>
              </a:ext>
            </a:extLst>
          </p:cNvPr>
          <p:cNvSpPr>
            <a:spLocks/>
          </p:cNvSpPr>
          <p:nvPr/>
        </p:nvSpPr>
        <p:spPr bwMode="auto">
          <a:xfrm rot="17507054">
            <a:off x="3702275" y="1578230"/>
            <a:ext cx="712108" cy="1066800"/>
          </a:xfrm>
          <a:custGeom>
            <a:avLst/>
            <a:gdLst>
              <a:gd name="T0" fmla="*/ 72 w 456"/>
              <a:gd name="T1" fmla="*/ 0 h 672"/>
              <a:gd name="T2" fmla="*/ 24 w 456"/>
              <a:gd name="T3" fmla="*/ 144 h 672"/>
              <a:gd name="T4" fmla="*/ 216 w 456"/>
              <a:gd name="T5" fmla="*/ 144 h 672"/>
              <a:gd name="T6" fmla="*/ 72 w 456"/>
              <a:gd name="T7" fmla="*/ 288 h 672"/>
              <a:gd name="T8" fmla="*/ 264 w 456"/>
              <a:gd name="T9" fmla="*/ 288 h 672"/>
              <a:gd name="T10" fmla="*/ 120 w 456"/>
              <a:gd name="T11" fmla="*/ 432 h 672"/>
              <a:gd name="T12" fmla="*/ 360 w 456"/>
              <a:gd name="T13" fmla="*/ 432 h 672"/>
              <a:gd name="T14" fmla="*/ 360 w 456"/>
              <a:gd name="T15" fmla="*/ 480 h 672"/>
              <a:gd name="T16" fmla="*/ 168 w 456"/>
              <a:gd name="T17" fmla="*/ 624 h 672"/>
              <a:gd name="T18" fmla="*/ 456 w 456"/>
              <a:gd name="T19" fmla="*/ 672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6" h="672">
                <a:moveTo>
                  <a:pt x="72" y="0"/>
                </a:moveTo>
                <a:cubicBezTo>
                  <a:pt x="36" y="60"/>
                  <a:pt x="0" y="120"/>
                  <a:pt x="24" y="144"/>
                </a:cubicBezTo>
                <a:cubicBezTo>
                  <a:pt x="48" y="168"/>
                  <a:pt x="208" y="120"/>
                  <a:pt x="216" y="144"/>
                </a:cubicBezTo>
                <a:cubicBezTo>
                  <a:pt x="224" y="168"/>
                  <a:pt x="64" y="264"/>
                  <a:pt x="72" y="288"/>
                </a:cubicBezTo>
                <a:cubicBezTo>
                  <a:pt x="80" y="312"/>
                  <a:pt x="256" y="264"/>
                  <a:pt x="264" y="288"/>
                </a:cubicBezTo>
                <a:cubicBezTo>
                  <a:pt x="272" y="312"/>
                  <a:pt x="104" y="408"/>
                  <a:pt x="120" y="432"/>
                </a:cubicBezTo>
                <a:cubicBezTo>
                  <a:pt x="136" y="456"/>
                  <a:pt x="320" y="424"/>
                  <a:pt x="360" y="432"/>
                </a:cubicBezTo>
                <a:cubicBezTo>
                  <a:pt x="400" y="440"/>
                  <a:pt x="392" y="448"/>
                  <a:pt x="360" y="480"/>
                </a:cubicBezTo>
                <a:cubicBezTo>
                  <a:pt x="328" y="512"/>
                  <a:pt x="152" y="592"/>
                  <a:pt x="168" y="624"/>
                </a:cubicBezTo>
                <a:cubicBezTo>
                  <a:pt x="184" y="656"/>
                  <a:pt x="408" y="664"/>
                  <a:pt x="456" y="672"/>
                </a:cubicBezTo>
              </a:path>
            </a:pathLst>
          </a:custGeom>
          <a:noFill/>
          <a:ln w="38100" cmpd="sng">
            <a:solidFill>
              <a:srgbClr val="FF8000"/>
            </a:solidFill>
            <a:round/>
            <a:headEnd/>
            <a:tailEnd/>
          </a:ln>
          <a:extLst>
            <a:ext uri="{909E8E84-426E-40dd-AFC4-6F175D3DCCD1}">
              <a14:hiddenFill xmlns="" xmlns:a14="http://schemas.microsoft.com/office/drawing/2010/main">
                <a:solidFill>
                  <a:srgbClr val="800080"/>
                </a:solidFill>
              </a14:hiddenFill>
            </a:ext>
          </a:extLst>
        </p:spPr>
        <p:txBody>
          <a:bodyPr wrap="none" anchor="ctr"/>
          <a:lstStyle/>
          <a:p>
            <a:endParaRPr lang="en-US">
              <a:solidFill>
                <a:schemeClr val="bg1"/>
              </a:solidFill>
            </a:endParaRPr>
          </a:p>
        </p:txBody>
      </p:sp>
      <p:sp>
        <p:nvSpPr>
          <p:cNvPr id="34" name="Freeform 25">
            <a:extLst>
              <a:ext uri="{FF2B5EF4-FFF2-40B4-BE49-F238E27FC236}">
                <a16:creationId xmlns:a16="http://schemas.microsoft.com/office/drawing/2014/main" id="{184BA0DE-24B1-694F-B5F8-974BAD33F564}"/>
              </a:ext>
            </a:extLst>
          </p:cNvPr>
          <p:cNvSpPr>
            <a:spLocks/>
          </p:cNvSpPr>
          <p:nvPr/>
        </p:nvSpPr>
        <p:spPr bwMode="auto">
          <a:xfrm rot="4560052">
            <a:off x="2547340" y="2047922"/>
            <a:ext cx="712108" cy="1066800"/>
          </a:xfrm>
          <a:custGeom>
            <a:avLst/>
            <a:gdLst>
              <a:gd name="T0" fmla="*/ 72 w 456"/>
              <a:gd name="T1" fmla="*/ 0 h 672"/>
              <a:gd name="T2" fmla="*/ 24 w 456"/>
              <a:gd name="T3" fmla="*/ 144 h 672"/>
              <a:gd name="T4" fmla="*/ 216 w 456"/>
              <a:gd name="T5" fmla="*/ 144 h 672"/>
              <a:gd name="T6" fmla="*/ 72 w 456"/>
              <a:gd name="T7" fmla="*/ 288 h 672"/>
              <a:gd name="T8" fmla="*/ 264 w 456"/>
              <a:gd name="T9" fmla="*/ 288 h 672"/>
              <a:gd name="T10" fmla="*/ 120 w 456"/>
              <a:gd name="T11" fmla="*/ 432 h 672"/>
              <a:gd name="T12" fmla="*/ 360 w 456"/>
              <a:gd name="T13" fmla="*/ 432 h 672"/>
              <a:gd name="T14" fmla="*/ 360 w 456"/>
              <a:gd name="T15" fmla="*/ 480 h 672"/>
              <a:gd name="T16" fmla="*/ 168 w 456"/>
              <a:gd name="T17" fmla="*/ 624 h 672"/>
              <a:gd name="T18" fmla="*/ 456 w 456"/>
              <a:gd name="T19" fmla="*/ 672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6" h="672">
                <a:moveTo>
                  <a:pt x="72" y="0"/>
                </a:moveTo>
                <a:cubicBezTo>
                  <a:pt x="36" y="60"/>
                  <a:pt x="0" y="120"/>
                  <a:pt x="24" y="144"/>
                </a:cubicBezTo>
                <a:cubicBezTo>
                  <a:pt x="48" y="168"/>
                  <a:pt x="208" y="120"/>
                  <a:pt x="216" y="144"/>
                </a:cubicBezTo>
                <a:cubicBezTo>
                  <a:pt x="224" y="168"/>
                  <a:pt x="64" y="264"/>
                  <a:pt x="72" y="288"/>
                </a:cubicBezTo>
                <a:cubicBezTo>
                  <a:pt x="80" y="312"/>
                  <a:pt x="256" y="264"/>
                  <a:pt x="264" y="288"/>
                </a:cubicBezTo>
                <a:cubicBezTo>
                  <a:pt x="272" y="312"/>
                  <a:pt x="104" y="408"/>
                  <a:pt x="120" y="432"/>
                </a:cubicBezTo>
                <a:cubicBezTo>
                  <a:pt x="136" y="456"/>
                  <a:pt x="320" y="424"/>
                  <a:pt x="360" y="432"/>
                </a:cubicBezTo>
                <a:cubicBezTo>
                  <a:pt x="400" y="440"/>
                  <a:pt x="392" y="448"/>
                  <a:pt x="360" y="480"/>
                </a:cubicBezTo>
                <a:cubicBezTo>
                  <a:pt x="328" y="512"/>
                  <a:pt x="152" y="592"/>
                  <a:pt x="168" y="624"/>
                </a:cubicBezTo>
                <a:cubicBezTo>
                  <a:pt x="184" y="656"/>
                  <a:pt x="408" y="664"/>
                  <a:pt x="456" y="672"/>
                </a:cubicBezTo>
              </a:path>
            </a:pathLst>
          </a:custGeom>
          <a:noFill/>
          <a:ln w="38100" cmpd="sng">
            <a:solidFill>
              <a:srgbClr val="FF8000"/>
            </a:solidFill>
            <a:round/>
            <a:headEnd/>
            <a:tailEnd/>
          </a:ln>
          <a:extLst>
            <a:ext uri="{909E8E84-426E-40dd-AFC4-6F175D3DCCD1}">
              <a14:hiddenFill xmlns="" xmlns:a14="http://schemas.microsoft.com/office/drawing/2010/main">
                <a:solidFill>
                  <a:srgbClr val="800080"/>
                </a:solidFill>
              </a14:hiddenFill>
            </a:ext>
          </a:extLst>
        </p:spPr>
        <p:txBody>
          <a:bodyPr wrap="none" anchor="ctr"/>
          <a:lstStyle/>
          <a:p>
            <a:endParaRPr lang="en-US">
              <a:solidFill>
                <a:schemeClr val="bg1"/>
              </a:solidFill>
            </a:endParaRPr>
          </a:p>
        </p:txBody>
      </p:sp>
      <p:cxnSp>
        <p:nvCxnSpPr>
          <p:cNvPr id="35" name="Straight Arrow Connector 34">
            <a:extLst>
              <a:ext uri="{FF2B5EF4-FFF2-40B4-BE49-F238E27FC236}">
                <a16:creationId xmlns:a16="http://schemas.microsoft.com/office/drawing/2014/main" id="{A13C49F7-369F-5A4E-A468-334BDF9D2EDD}"/>
              </a:ext>
            </a:extLst>
          </p:cNvPr>
          <p:cNvCxnSpPr>
            <a:cxnSpLocks/>
          </p:cNvCxnSpPr>
          <p:nvPr/>
        </p:nvCxnSpPr>
        <p:spPr>
          <a:xfrm flipH="1">
            <a:off x="2153331" y="2183009"/>
            <a:ext cx="1208688" cy="783418"/>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3A4BF62-5876-1647-BC3E-A306EEAA9D77}"/>
              </a:ext>
            </a:extLst>
          </p:cNvPr>
          <p:cNvCxnSpPr>
            <a:cxnSpLocks/>
          </p:cNvCxnSpPr>
          <p:nvPr/>
        </p:nvCxnSpPr>
        <p:spPr>
          <a:xfrm flipH="1">
            <a:off x="3415436" y="2183009"/>
            <a:ext cx="1463248" cy="0"/>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A09482FC-1AEA-6342-A89F-E2C9E1DD290C}"/>
              </a:ext>
            </a:extLst>
          </p:cNvPr>
          <p:cNvSpPr txBox="1"/>
          <p:nvPr/>
        </p:nvSpPr>
        <p:spPr>
          <a:xfrm>
            <a:off x="4989314" y="1773323"/>
            <a:ext cx="346570" cy="461665"/>
          </a:xfrm>
          <a:prstGeom prst="rect">
            <a:avLst/>
          </a:prstGeom>
          <a:noFill/>
        </p:spPr>
        <p:txBody>
          <a:bodyPr wrap="none" rtlCol="0">
            <a:spAutoFit/>
          </a:bodyPr>
          <a:lstStyle/>
          <a:p>
            <a:r>
              <a:rPr lang="en-US" sz="2400" dirty="0"/>
              <a:t>q</a:t>
            </a:r>
          </a:p>
        </p:txBody>
      </p:sp>
      <p:sp>
        <p:nvSpPr>
          <p:cNvPr id="39" name="TextBox 38">
            <a:extLst>
              <a:ext uri="{FF2B5EF4-FFF2-40B4-BE49-F238E27FC236}">
                <a16:creationId xmlns:a16="http://schemas.microsoft.com/office/drawing/2014/main" id="{026754C9-1F65-F245-A43E-7B3B33C3AB88}"/>
              </a:ext>
            </a:extLst>
          </p:cNvPr>
          <p:cNvSpPr txBox="1"/>
          <p:nvPr/>
        </p:nvSpPr>
        <p:spPr>
          <a:xfrm>
            <a:off x="1143000" y="1040009"/>
            <a:ext cx="3591432" cy="369332"/>
          </a:xfrm>
          <a:prstGeom prst="rect">
            <a:avLst/>
          </a:prstGeom>
          <a:noFill/>
        </p:spPr>
        <p:txBody>
          <a:bodyPr wrap="none" rtlCol="0">
            <a:spAutoFit/>
          </a:bodyPr>
          <a:lstStyle/>
          <a:p>
            <a:r>
              <a:rPr lang="en-US" dirty="0"/>
              <a:t>two-body scattering in hadron plane</a:t>
            </a:r>
          </a:p>
        </p:txBody>
      </p:sp>
      <p:sp>
        <p:nvSpPr>
          <p:cNvPr id="40" name="Oval 39">
            <a:extLst>
              <a:ext uri="{FF2B5EF4-FFF2-40B4-BE49-F238E27FC236}">
                <a16:creationId xmlns:a16="http://schemas.microsoft.com/office/drawing/2014/main" id="{9915189D-9C0F-D94A-A856-23AFD70467A3}"/>
              </a:ext>
            </a:extLst>
          </p:cNvPr>
          <p:cNvSpPr/>
          <p:nvPr/>
        </p:nvSpPr>
        <p:spPr>
          <a:xfrm>
            <a:off x="5233097" y="4145037"/>
            <a:ext cx="477140" cy="529954"/>
          </a:xfrm>
          <a:prstGeom prst="ellipse">
            <a:avLst/>
          </a:prstGeom>
          <a:solidFill>
            <a:srgbClr val="FFFF00">
              <a:alpha val="4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665AE7E3-36F9-2C43-8B7C-1BED3E0D7307}"/>
              </a:ext>
            </a:extLst>
          </p:cNvPr>
          <p:cNvSpPr txBox="1"/>
          <p:nvPr/>
        </p:nvSpPr>
        <p:spPr>
          <a:xfrm>
            <a:off x="34636" y="5288327"/>
            <a:ext cx="11884087" cy="461665"/>
          </a:xfrm>
          <a:prstGeom prst="rect">
            <a:avLst/>
          </a:prstGeom>
          <a:noFill/>
        </p:spPr>
        <p:txBody>
          <a:bodyPr wrap="none" rtlCol="0">
            <a:spAutoFit/>
          </a:bodyPr>
          <a:lstStyle/>
          <a:p>
            <a:r>
              <a:rPr lang="en-US" sz="2400" b="1" dirty="0">
                <a:solidFill>
                  <a:srgbClr val="FFFF00"/>
                </a:solidFill>
              </a:rPr>
              <a:t>Virtual photon phase not measured: this ambiguity generates the x-sec. phase dependence!</a:t>
            </a:r>
          </a:p>
        </p:txBody>
      </p:sp>
    </p:spTree>
    <p:extLst>
      <p:ext uri="{BB962C8B-B14F-4D97-AF65-F5344CB8AC3E}">
        <p14:creationId xmlns:p14="http://schemas.microsoft.com/office/powerpoint/2010/main" val="4026826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906A98-3F88-B34F-AC85-C8FBC6734125}"/>
              </a:ext>
            </a:extLst>
          </p:cNvPr>
          <p:cNvSpPr>
            <a:spLocks noGrp="1"/>
          </p:cNvSpPr>
          <p:nvPr>
            <p:ph type="dt" sz="half" idx="10"/>
          </p:nvPr>
        </p:nvSpPr>
        <p:spPr/>
        <p:txBody>
          <a:bodyPr/>
          <a:lstStyle/>
          <a:p>
            <a:pPr>
              <a:defRPr/>
            </a:pPr>
            <a:fld id="{16A94A18-66C2-A54B-A167-329473CCEBB7}" type="datetime1">
              <a:rPr lang="en-US" smtClean="0"/>
              <a:t>3/14/25</a:t>
            </a:fld>
            <a:endParaRPr lang="en-US"/>
          </a:p>
        </p:txBody>
      </p:sp>
      <p:sp>
        <p:nvSpPr>
          <p:cNvPr id="3" name="Slide Number Placeholder 2">
            <a:extLst>
              <a:ext uri="{FF2B5EF4-FFF2-40B4-BE49-F238E27FC236}">
                <a16:creationId xmlns:a16="http://schemas.microsoft.com/office/drawing/2014/main" id="{31496DEB-787C-104F-93BF-52EB9F97E017}"/>
              </a:ext>
            </a:extLst>
          </p:cNvPr>
          <p:cNvSpPr>
            <a:spLocks noGrp="1"/>
          </p:cNvSpPr>
          <p:nvPr>
            <p:ph type="sldNum" sz="quarter" idx="12"/>
          </p:nvPr>
        </p:nvSpPr>
        <p:spPr/>
        <p:txBody>
          <a:bodyPr/>
          <a:lstStyle/>
          <a:p>
            <a:pPr>
              <a:defRPr/>
            </a:pPr>
            <a:fld id="{8650D0AE-FB45-374D-A9AF-DF9429BBE748}" type="slidenum">
              <a:rPr lang="en-US" smtClean="0"/>
              <a:pPr>
                <a:defRPr/>
              </a:pPr>
              <a:t>21</a:t>
            </a:fld>
            <a:endParaRPr lang="en-US"/>
          </a:p>
        </p:txBody>
      </p:sp>
      <p:pic>
        <p:nvPicPr>
          <p:cNvPr id="4" name="Picture 3">
            <a:extLst>
              <a:ext uri="{FF2B5EF4-FFF2-40B4-BE49-F238E27FC236}">
                <a16:creationId xmlns:a16="http://schemas.microsoft.com/office/drawing/2014/main" id="{E26DDCDD-9AEB-7745-99B1-318F0B0008EC}"/>
              </a:ext>
            </a:extLst>
          </p:cNvPr>
          <p:cNvPicPr>
            <a:picLocks noChangeAspect="1"/>
          </p:cNvPicPr>
          <p:nvPr/>
        </p:nvPicPr>
        <p:blipFill>
          <a:blip r:embed="rId2"/>
          <a:stretch>
            <a:fillRect/>
          </a:stretch>
        </p:blipFill>
        <p:spPr>
          <a:xfrm>
            <a:off x="685800" y="878047"/>
            <a:ext cx="4872446" cy="1019814"/>
          </a:xfrm>
          <a:prstGeom prst="rect">
            <a:avLst/>
          </a:prstGeom>
        </p:spPr>
      </p:pic>
      <p:sp>
        <p:nvSpPr>
          <p:cNvPr id="6" name="TextBox 5">
            <a:extLst>
              <a:ext uri="{FF2B5EF4-FFF2-40B4-BE49-F238E27FC236}">
                <a16:creationId xmlns:a16="http://schemas.microsoft.com/office/drawing/2014/main" id="{5CE768E3-E888-EC4E-841E-580DB44A7018}"/>
              </a:ext>
            </a:extLst>
          </p:cNvPr>
          <p:cNvSpPr txBox="1"/>
          <p:nvPr/>
        </p:nvSpPr>
        <p:spPr>
          <a:xfrm>
            <a:off x="6221475" y="1456573"/>
            <a:ext cx="296876" cy="369332"/>
          </a:xfrm>
          <a:prstGeom prst="rect">
            <a:avLst/>
          </a:prstGeom>
          <a:noFill/>
        </p:spPr>
        <p:txBody>
          <a:bodyPr wrap="none" rtlCol="0">
            <a:spAutoFit/>
          </a:bodyPr>
          <a:lstStyle/>
          <a:p>
            <a:r>
              <a:rPr lang="en-US" dirty="0"/>
              <a:t>T</a:t>
            </a:r>
          </a:p>
        </p:txBody>
      </p:sp>
      <p:sp>
        <p:nvSpPr>
          <p:cNvPr id="7" name="TextBox 6">
            <a:extLst>
              <a:ext uri="{FF2B5EF4-FFF2-40B4-BE49-F238E27FC236}">
                <a16:creationId xmlns:a16="http://schemas.microsoft.com/office/drawing/2014/main" id="{A6E639EE-FE66-324B-8CB5-09D36AB72CEF}"/>
              </a:ext>
            </a:extLst>
          </p:cNvPr>
          <p:cNvSpPr txBox="1"/>
          <p:nvPr/>
        </p:nvSpPr>
        <p:spPr>
          <a:xfrm>
            <a:off x="6221475" y="990600"/>
            <a:ext cx="282450" cy="369332"/>
          </a:xfrm>
          <a:prstGeom prst="rect">
            <a:avLst/>
          </a:prstGeom>
          <a:noFill/>
        </p:spPr>
        <p:txBody>
          <a:bodyPr wrap="none" rtlCol="0">
            <a:spAutoFit/>
          </a:bodyPr>
          <a:lstStyle/>
          <a:p>
            <a:r>
              <a:rPr lang="en-US" dirty="0"/>
              <a:t>L</a:t>
            </a:r>
          </a:p>
        </p:txBody>
      </p:sp>
      <p:cxnSp>
        <p:nvCxnSpPr>
          <p:cNvPr id="9" name="Straight Connector 8">
            <a:extLst>
              <a:ext uri="{FF2B5EF4-FFF2-40B4-BE49-F238E27FC236}">
                <a16:creationId xmlns:a16="http://schemas.microsoft.com/office/drawing/2014/main" id="{BD0A5CBE-E311-0247-B8E1-9A7BD55EDC32}"/>
              </a:ext>
            </a:extLst>
          </p:cNvPr>
          <p:cNvCxnSpPr/>
          <p:nvPr/>
        </p:nvCxnSpPr>
        <p:spPr>
          <a:xfrm>
            <a:off x="6172200" y="1403866"/>
            <a:ext cx="381000" cy="0"/>
          </a:xfrm>
          <a:prstGeom prst="line">
            <a:avLst/>
          </a:prstGeom>
          <a:ln w="28575">
            <a:solidFill>
              <a:srgbClr val="F3F3FF"/>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5721904D-3485-5D47-9A4E-1346941EB5EB}"/>
              </a:ext>
            </a:extLst>
          </p:cNvPr>
          <p:cNvPicPr>
            <a:picLocks noChangeAspect="1"/>
          </p:cNvPicPr>
          <p:nvPr/>
        </p:nvPicPr>
        <p:blipFill>
          <a:blip r:embed="rId3"/>
          <a:stretch>
            <a:fillRect/>
          </a:stretch>
        </p:blipFill>
        <p:spPr>
          <a:xfrm>
            <a:off x="1760523" y="2716634"/>
            <a:ext cx="8867775" cy="2702282"/>
          </a:xfrm>
          <a:prstGeom prst="rect">
            <a:avLst/>
          </a:prstGeom>
        </p:spPr>
      </p:pic>
      <p:sp>
        <p:nvSpPr>
          <p:cNvPr id="13" name="TextBox 12">
            <a:extLst>
              <a:ext uri="{FF2B5EF4-FFF2-40B4-BE49-F238E27FC236}">
                <a16:creationId xmlns:a16="http://schemas.microsoft.com/office/drawing/2014/main" id="{B83F4BA8-E15D-1B46-9AE5-663D2DDDDC7D}"/>
              </a:ext>
            </a:extLst>
          </p:cNvPr>
          <p:cNvSpPr txBox="1"/>
          <p:nvPr/>
        </p:nvSpPr>
        <p:spPr>
          <a:xfrm>
            <a:off x="3218210" y="5632316"/>
            <a:ext cx="1839799" cy="369332"/>
          </a:xfrm>
          <a:prstGeom prst="rect">
            <a:avLst/>
          </a:prstGeom>
          <a:noFill/>
        </p:spPr>
        <p:txBody>
          <a:bodyPr wrap="none" rtlCol="0">
            <a:spAutoFit/>
          </a:bodyPr>
          <a:lstStyle/>
          <a:p>
            <a:r>
              <a:rPr lang="en-US" dirty="0"/>
              <a:t>Fixed target (</a:t>
            </a:r>
            <a:r>
              <a:rPr lang="en-US" dirty="0" err="1"/>
              <a:t>Jlab</a:t>
            </a:r>
            <a:r>
              <a:rPr lang="en-US" dirty="0"/>
              <a:t>)</a:t>
            </a:r>
          </a:p>
        </p:txBody>
      </p:sp>
      <p:sp>
        <p:nvSpPr>
          <p:cNvPr id="15" name="TextBox 14">
            <a:extLst>
              <a:ext uri="{FF2B5EF4-FFF2-40B4-BE49-F238E27FC236}">
                <a16:creationId xmlns:a16="http://schemas.microsoft.com/office/drawing/2014/main" id="{F2FDB427-49CD-524C-BC97-FDAA7721B78D}"/>
              </a:ext>
            </a:extLst>
          </p:cNvPr>
          <p:cNvSpPr txBox="1"/>
          <p:nvPr/>
        </p:nvSpPr>
        <p:spPr>
          <a:xfrm>
            <a:off x="7674470" y="5562600"/>
            <a:ext cx="1393330" cy="369332"/>
          </a:xfrm>
          <a:prstGeom prst="rect">
            <a:avLst/>
          </a:prstGeom>
          <a:noFill/>
        </p:spPr>
        <p:txBody>
          <a:bodyPr wrap="none" rtlCol="0">
            <a:spAutoFit/>
          </a:bodyPr>
          <a:lstStyle/>
          <a:p>
            <a:r>
              <a:rPr lang="en-US" dirty="0"/>
              <a:t>Collider (EIC)</a:t>
            </a:r>
          </a:p>
        </p:txBody>
      </p:sp>
      <p:sp>
        <p:nvSpPr>
          <p:cNvPr id="5" name="TextBox 4">
            <a:extLst>
              <a:ext uri="{FF2B5EF4-FFF2-40B4-BE49-F238E27FC236}">
                <a16:creationId xmlns:a16="http://schemas.microsoft.com/office/drawing/2014/main" id="{0E050EF6-1865-D843-A5B3-7E0CD5A23ED4}"/>
              </a:ext>
            </a:extLst>
          </p:cNvPr>
          <p:cNvSpPr txBox="1"/>
          <p:nvPr/>
        </p:nvSpPr>
        <p:spPr>
          <a:xfrm>
            <a:off x="5638800" y="0"/>
            <a:ext cx="364202" cy="584775"/>
          </a:xfrm>
          <a:prstGeom prst="rect">
            <a:avLst/>
          </a:prstGeom>
          <a:noFill/>
        </p:spPr>
        <p:txBody>
          <a:bodyPr wrap="none" rtlCol="0">
            <a:spAutoFit/>
          </a:bodyPr>
          <a:lstStyle/>
          <a:p>
            <a:r>
              <a:rPr lang="en-US" sz="3200" dirty="0">
                <a:solidFill>
                  <a:srgbClr val="FFFF00"/>
                </a:solidFill>
                <a:latin typeface="Symbol" pitchFamily="2" charset="2"/>
              </a:rPr>
              <a:t>e</a:t>
            </a:r>
          </a:p>
        </p:txBody>
      </p:sp>
    </p:spTree>
    <p:extLst>
      <p:ext uri="{BB962C8B-B14F-4D97-AF65-F5344CB8AC3E}">
        <p14:creationId xmlns:p14="http://schemas.microsoft.com/office/powerpoint/2010/main" val="18946673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0A2DC5-58B5-644D-BB53-41A5BB136552}"/>
              </a:ext>
            </a:extLst>
          </p:cNvPr>
          <p:cNvSpPr>
            <a:spLocks noGrp="1"/>
          </p:cNvSpPr>
          <p:nvPr>
            <p:ph type="dt" sz="half" idx="10"/>
          </p:nvPr>
        </p:nvSpPr>
        <p:spPr/>
        <p:txBody>
          <a:bodyPr/>
          <a:lstStyle/>
          <a:p>
            <a:pPr>
              <a:defRPr/>
            </a:pPr>
            <a:fld id="{16A94A18-66C2-A54B-A167-329473CCEBB7}" type="datetime1">
              <a:rPr lang="en-US" smtClean="0"/>
              <a:t>3/15/25</a:t>
            </a:fld>
            <a:endParaRPr lang="en-US"/>
          </a:p>
        </p:txBody>
      </p:sp>
      <p:sp>
        <p:nvSpPr>
          <p:cNvPr id="3" name="Slide Number Placeholder 2">
            <a:extLst>
              <a:ext uri="{FF2B5EF4-FFF2-40B4-BE49-F238E27FC236}">
                <a16:creationId xmlns:a16="http://schemas.microsoft.com/office/drawing/2014/main" id="{5B2A8204-D8B6-3742-AB97-C9A6B49CEA16}"/>
              </a:ext>
            </a:extLst>
          </p:cNvPr>
          <p:cNvSpPr>
            <a:spLocks noGrp="1"/>
          </p:cNvSpPr>
          <p:nvPr>
            <p:ph type="sldNum" sz="quarter" idx="12"/>
          </p:nvPr>
        </p:nvSpPr>
        <p:spPr/>
        <p:txBody>
          <a:bodyPr/>
          <a:lstStyle/>
          <a:p>
            <a:pPr>
              <a:defRPr/>
            </a:pPr>
            <a:fld id="{8650D0AE-FB45-374D-A9AF-DF9429BBE748}" type="slidenum">
              <a:rPr lang="en-US" smtClean="0"/>
              <a:pPr>
                <a:defRPr/>
              </a:pPr>
              <a:t>22</a:t>
            </a:fld>
            <a:endParaRPr lang="en-US"/>
          </a:p>
        </p:txBody>
      </p:sp>
      <p:pic>
        <p:nvPicPr>
          <p:cNvPr id="4" name="Picture 3">
            <a:extLst>
              <a:ext uri="{FF2B5EF4-FFF2-40B4-BE49-F238E27FC236}">
                <a16:creationId xmlns:a16="http://schemas.microsoft.com/office/drawing/2014/main" id="{1C5D36FC-39F3-9447-B629-9DDBE571628E}"/>
              </a:ext>
            </a:extLst>
          </p:cNvPr>
          <p:cNvPicPr>
            <a:picLocks noChangeAspect="1"/>
          </p:cNvPicPr>
          <p:nvPr/>
        </p:nvPicPr>
        <p:blipFill>
          <a:blip r:embed="rId2"/>
          <a:stretch>
            <a:fillRect/>
          </a:stretch>
        </p:blipFill>
        <p:spPr>
          <a:xfrm>
            <a:off x="2209800" y="1371600"/>
            <a:ext cx="5448300" cy="2374900"/>
          </a:xfrm>
          <a:prstGeom prst="rect">
            <a:avLst/>
          </a:prstGeom>
        </p:spPr>
      </p:pic>
      <p:sp>
        <p:nvSpPr>
          <p:cNvPr id="5" name="TextBox 4">
            <a:extLst>
              <a:ext uri="{FF2B5EF4-FFF2-40B4-BE49-F238E27FC236}">
                <a16:creationId xmlns:a16="http://schemas.microsoft.com/office/drawing/2014/main" id="{5099016F-E451-4C44-9E53-3BDFE12D6067}"/>
              </a:ext>
            </a:extLst>
          </p:cNvPr>
          <p:cNvSpPr txBox="1"/>
          <p:nvPr/>
        </p:nvSpPr>
        <p:spPr>
          <a:xfrm>
            <a:off x="8269968" y="1316822"/>
            <a:ext cx="3424464" cy="400110"/>
          </a:xfrm>
          <a:prstGeom prst="rect">
            <a:avLst/>
          </a:prstGeom>
          <a:noFill/>
        </p:spPr>
        <p:txBody>
          <a:bodyPr wrap="none" rtlCol="0">
            <a:spAutoFit/>
          </a:bodyPr>
          <a:lstStyle/>
          <a:p>
            <a:r>
              <a:rPr lang="en-US" sz="2000" u="sng" dirty="0"/>
              <a:t>The helicity structure functions</a:t>
            </a:r>
          </a:p>
        </p:txBody>
      </p:sp>
      <p:pic>
        <p:nvPicPr>
          <p:cNvPr id="6" name="Picture 5">
            <a:extLst>
              <a:ext uri="{FF2B5EF4-FFF2-40B4-BE49-F238E27FC236}">
                <a16:creationId xmlns:a16="http://schemas.microsoft.com/office/drawing/2014/main" id="{7C99CDF6-D872-8843-A2A3-D23590F1C355}"/>
              </a:ext>
            </a:extLst>
          </p:cNvPr>
          <p:cNvPicPr>
            <a:picLocks noChangeAspect="1"/>
          </p:cNvPicPr>
          <p:nvPr/>
        </p:nvPicPr>
        <p:blipFill>
          <a:blip r:embed="rId3"/>
          <a:stretch>
            <a:fillRect/>
          </a:stretch>
        </p:blipFill>
        <p:spPr>
          <a:xfrm>
            <a:off x="2209800" y="4343400"/>
            <a:ext cx="5494421" cy="1524000"/>
          </a:xfrm>
          <a:prstGeom prst="rect">
            <a:avLst/>
          </a:prstGeom>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4602D5A9-9620-9E49-8A0C-D1D302CA10F6}"/>
                  </a:ext>
                </a:extLst>
              </p:cNvPr>
              <p:cNvSpPr txBox="1"/>
              <p:nvPr/>
            </p:nvSpPr>
            <p:spPr>
              <a:xfrm>
                <a:off x="533400" y="285690"/>
                <a:ext cx="8350748" cy="523220"/>
              </a:xfrm>
              <a:prstGeom prst="rect">
                <a:avLst/>
              </a:prstGeom>
              <a:noFill/>
            </p:spPr>
            <p:txBody>
              <a:bodyPr wrap="none" rtlCol="0">
                <a:spAutoFit/>
              </a:bodyPr>
              <a:lstStyle/>
              <a:p>
                <a:r>
                  <a:rPr lang="en-US" sz="2800" b="1" dirty="0">
                    <a:solidFill>
                      <a:srgbClr val="FFFF00"/>
                    </a:solidFill>
                  </a:rPr>
                  <a:t>Step 1</a:t>
                </a:r>
                <a:r>
                  <a:rPr lang="en-US" sz="2800" dirty="0"/>
                  <a:t>: determine the structure functions at</a:t>
                </a:r>
                <a14:m>
                  <m:oMath xmlns:m="http://schemas.openxmlformats.org/officeDocument/2006/math">
                    <m:r>
                      <a:rPr lang="en-US" sz="2800" b="0" i="1" smtClean="0">
                        <a:latin typeface="Cambria Math" panose="02040503050406030204" pitchFamily="18" charset="0"/>
                      </a:rPr>
                      <m:t> (</m:t>
                    </m:r>
                    <m:r>
                      <a:rPr lang="en-US" sz="2800" b="0" i="1" smtClean="0">
                        <a:latin typeface="Cambria Math" panose="02040503050406030204" pitchFamily="18" charset="0"/>
                      </a:rPr>
                      <m:t>𝑥</m:t>
                    </m:r>
                    <m:r>
                      <a:rPr lang="en-US" sz="2800" b="0" i="1" smtClean="0">
                        <a:latin typeface="Cambria Math" panose="02040503050406030204" pitchFamily="18" charset="0"/>
                      </a:rPr>
                      <m:t>, </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𝑄</m:t>
                        </m:r>
                      </m:e>
                      <m:sup>
                        <m:r>
                          <a:rPr lang="en-US" sz="2800" b="0" i="1" smtClean="0">
                            <a:latin typeface="Cambria Math" panose="02040503050406030204" pitchFamily="18" charset="0"/>
                          </a:rPr>
                          <m:t>2</m:t>
                        </m:r>
                      </m:sup>
                    </m:sSup>
                    <m:r>
                      <a:rPr lang="en-US" sz="2800" b="0" i="1" smtClean="0">
                        <a:latin typeface="Cambria Math" panose="02040503050406030204" pitchFamily="18" charset="0"/>
                      </a:rPr>
                      <m:t>,</m:t>
                    </m:r>
                    <m:r>
                      <m:rPr>
                        <m:sty m:val="p"/>
                      </m:rPr>
                      <a:rPr lang="en-US" sz="2800" b="0" i="0" smtClean="0">
                        <a:latin typeface="Cambria Math" panose="02040503050406030204" pitchFamily="18" charset="0"/>
                      </a:rPr>
                      <m:t>t</m:t>
                    </m:r>
                    <m:r>
                      <a:rPr lang="en-US" sz="2800" b="0" i="0" smtClean="0">
                        <a:latin typeface="Cambria Math" panose="02040503050406030204" pitchFamily="18" charset="0"/>
                      </a:rPr>
                      <m:t>) </m:t>
                    </m:r>
                  </m:oMath>
                </a14:m>
                <a:r>
                  <a:rPr lang="en-US" sz="2800" dirty="0"/>
                  <a:t>  </a:t>
                </a:r>
              </a:p>
            </p:txBody>
          </p:sp>
        </mc:Choice>
        <mc:Fallback>
          <p:sp>
            <p:nvSpPr>
              <p:cNvPr id="7" name="TextBox 6">
                <a:extLst>
                  <a:ext uri="{FF2B5EF4-FFF2-40B4-BE49-F238E27FC236}">
                    <a16:creationId xmlns:a16="http://schemas.microsoft.com/office/drawing/2014/main" id="{4602D5A9-9620-9E49-8A0C-D1D302CA10F6}"/>
                  </a:ext>
                </a:extLst>
              </p:cNvPr>
              <p:cNvSpPr txBox="1">
                <a:spLocks noRot="1" noChangeAspect="1" noMove="1" noResize="1" noEditPoints="1" noAdjustHandles="1" noChangeArrowheads="1" noChangeShapeType="1" noTextEdit="1"/>
              </p:cNvSpPr>
              <p:nvPr/>
            </p:nvSpPr>
            <p:spPr>
              <a:xfrm>
                <a:off x="533400" y="285690"/>
                <a:ext cx="8350748" cy="523220"/>
              </a:xfrm>
              <a:prstGeom prst="rect">
                <a:avLst/>
              </a:prstGeom>
              <a:blipFill>
                <a:blip r:embed="rId4"/>
                <a:stretch>
                  <a:fillRect l="-1366" t="-9302" b="-27907"/>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FAA37209-4631-B24C-9810-048C29B98EE8}"/>
              </a:ext>
            </a:extLst>
          </p:cNvPr>
          <p:cNvSpPr txBox="1"/>
          <p:nvPr/>
        </p:nvSpPr>
        <p:spPr>
          <a:xfrm rot="20155509">
            <a:off x="6877834" y="3004994"/>
            <a:ext cx="5491503" cy="461665"/>
          </a:xfrm>
          <a:prstGeom prst="rect">
            <a:avLst/>
          </a:prstGeom>
          <a:solidFill>
            <a:srgbClr val="FFFF00"/>
          </a:solidFill>
        </p:spPr>
        <p:txBody>
          <a:bodyPr wrap="none" rtlCol="0">
            <a:spAutoFit/>
          </a:bodyPr>
          <a:lstStyle/>
          <a:p>
            <a:r>
              <a:rPr lang="en-US" sz="2400" dirty="0">
                <a:solidFill>
                  <a:srgbClr val="142AD7"/>
                </a:solidFill>
              </a:rPr>
              <a:t>No QCD factorization involved at this stage</a:t>
            </a:r>
          </a:p>
        </p:txBody>
      </p:sp>
      <p:sp>
        <p:nvSpPr>
          <p:cNvPr id="9" name="Explosion 2 8">
            <a:extLst>
              <a:ext uri="{FF2B5EF4-FFF2-40B4-BE49-F238E27FC236}">
                <a16:creationId xmlns:a16="http://schemas.microsoft.com/office/drawing/2014/main" id="{00D4F8D4-8F7E-4642-9BC5-F4E7808AD5BD}"/>
              </a:ext>
            </a:extLst>
          </p:cNvPr>
          <p:cNvSpPr/>
          <p:nvPr/>
        </p:nvSpPr>
        <p:spPr>
          <a:xfrm rot="20599289">
            <a:off x="6971205" y="4098047"/>
            <a:ext cx="5956760" cy="1585597"/>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D42E792-A08E-1943-A561-921A8B1C7B70}"/>
              </a:ext>
            </a:extLst>
          </p:cNvPr>
          <p:cNvSpPr txBox="1"/>
          <p:nvPr/>
        </p:nvSpPr>
        <p:spPr>
          <a:xfrm rot="20188290">
            <a:off x="8223075" y="4768949"/>
            <a:ext cx="2911566" cy="461665"/>
          </a:xfrm>
          <a:prstGeom prst="rect">
            <a:avLst/>
          </a:prstGeom>
          <a:noFill/>
        </p:spPr>
        <p:txBody>
          <a:bodyPr wrap="none" rtlCol="0">
            <a:spAutoFit/>
          </a:bodyPr>
          <a:lstStyle/>
          <a:p>
            <a:r>
              <a:rPr lang="en-US" sz="2400" dirty="0">
                <a:solidFill>
                  <a:schemeClr val="bg1"/>
                </a:solidFill>
              </a:rPr>
              <a:t>First Inverse Problem!</a:t>
            </a:r>
          </a:p>
        </p:txBody>
      </p:sp>
    </p:spTree>
    <p:extLst>
      <p:ext uri="{BB962C8B-B14F-4D97-AF65-F5344CB8AC3E}">
        <p14:creationId xmlns:p14="http://schemas.microsoft.com/office/powerpoint/2010/main" val="4021084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ED013E-AB99-2B4C-83D4-EBB4BF671303}"/>
              </a:ext>
            </a:extLst>
          </p:cNvPr>
          <p:cNvSpPr>
            <a:spLocks noGrp="1"/>
          </p:cNvSpPr>
          <p:nvPr>
            <p:ph type="dt" sz="half" idx="10"/>
          </p:nvPr>
        </p:nvSpPr>
        <p:spPr/>
        <p:txBody>
          <a:bodyPr/>
          <a:lstStyle/>
          <a:p>
            <a:pPr>
              <a:defRPr/>
            </a:pPr>
            <a:fld id="{16A94A18-66C2-A54B-A167-329473CCEBB7}" type="datetime1">
              <a:rPr lang="en-US" smtClean="0"/>
              <a:t>3/14/25</a:t>
            </a:fld>
            <a:endParaRPr lang="en-US"/>
          </a:p>
        </p:txBody>
      </p:sp>
      <p:sp>
        <p:nvSpPr>
          <p:cNvPr id="3" name="Slide Number Placeholder 2">
            <a:extLst>
              <a:ext uri="{FF2B5EF4-FFF2-40B4-BE49-F238E27FC236}">
                <a16:creationId xmlns:a16="http://schemas.microsoft.com/office/drawing/2014/main" id="{DB68BA72-3AFE-044B-9C6F-4C6C59F95E77}"/>
              </a:ext>
            </a:extLst>
          </p:cNvPr>
          <p:cNvSpPr>
            <a:spLocks noGrp="1"/>
          </p:cNvSpPr>
          <p:nvPr>
            <p:ph type="sldNum" sz="quarter" idx="12"/>
          </p:nvPr>
        </p:nvSpPr>
        <p:spPr/>
        <p:txBody>
          <a:bodyPr/>
          <a:lstStyle/>
          <a:p>
            <a:pPr>
              <a:defRPr/>
            </a:pPr>
            <a:fld id="{8650D0AE-FB45-374D-A9AF-DF9429BBE748}" type="slidenum">
              <a:rPr lang="en-US" smtClean="0"/>
              <a:pPr>
                <a:defRPr/>
              </a:pPr>
              <a:t>23</a:t>
            </a:fld>
            <a:endParaRPr lang="en-US"/>
          </a:p>
        </p:txBody>
      </p:sp>
      <p:sp>
        <p:nvSpPr>
          <p:cNvPr id="19" name="Explosion 2 18">
            <a:extLst>
              <a:ext uri="{FF2B5EF4-FFF2-40B4-BE49-F238E27FC236}">
                <a16:creationId xmlns:a16="http://schemas.microsoft.com/office/drawing/2014/main" id="{49271F29-B066-1543-93FE-22ACCB4F310B}"/>
              </a:ext>
            </a:extLst>
          </p:cNvPr>
          <p:cNvSpPr/>
          <p:nvPr/>
        </p:nvSpPr>
        <p:spPr>
          <a:xfrm rot="20599289">
            <a:off x="6197269" y="3330163"/>
            <a:ext cx="5956760" cy="1585597"/>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7D4FF4D-F12D-4B46-A171-D81502AC218C}"/>
              </a:ext>
            </a:extLst>
          </p:cNvPr>
          <p:cNvSpPr txBox="1"/>
          <p:nvPr/>
        </p:nvSpPr>
        <p:spPr>
          <a:xfrm rot="20188290">
            <a:off x="7532442" y="3892128"/>
            <a:ext cx="3286412" cy="461665"/>
          </a:xfrm>
          <a:prstGeom prst="rect">
            <a:avLst/>
          </a:prstGeom>
          <a:noFill/>
        </p:spPr>
        <p:txBody>
          <a:bodyPr wrap="none" rtlCol="0">
            <a:spAutoFit/>
          </a:bodyPr>
          <a:lstStyle/>
          <a:p>
            <a:r>
              <a:rPr lang="en-US" sz="2400" dirty="0">
                <a:solidFill>
                  <a:schemeClr val="bg1"/>
                </a:solidFill>
              </a:rPr>
              <a:t>Second Inverse Problem!</a:t>
            </a:r>
          </a:p>
        </p:txBody>
      </p:sp>
      <p:pic>
        <p:nvPicPr>
          <p:cNvPr id="8" name="Picture 7">
            <a:extLst>
              <a:ext uri="{FF2B5EF4-FFF2-40B4-BE49-F238E27FC236}">
                <a16:creationId xmlns:a16="http://schemas.microsoft.com/office/drawing/2014/main" id="{61C90F05-40D0-D848-9DED-855793BF560C}"/>
              </a:ext>
            </a:extLst>
          </p:cNvPr>
          <p:cNvPicPr>
            <a:picLocks noChangeAspect="1"/>
          </p:cNvPicPr>
          <p:nvPr/>
        </p:nvPicPr>
        <p:blipFill>
          <a:blip r:embed="rId2"/>
          <a:stretch>
            <a:fillRect/>
          </a:stretch>
        </p:blipFill>
        <p:spPr>
          <a:xfrm>
            <a:off x="3214033" y="1372133"/>
            <a:ext cx="6438900" cy="1168400"/>
          </a:xfrm>
          <a:prstGeom prst="rect">
            <a:avLst/>
          </a:prstGeom>
        </p:spPr>
      </p:pic>
      <p:sp>
        <p:nvSpPr>
          <p:cNvPr id="16" name="TextBox 15">
            <a:extLst>
              <a:ext uri="{FF2B5EF4-FFF2-40B4-BE49-F238E27FC236}">
                <a16:creationId xmlns:a16="http://schemas.microsoft.com/office/drawing/2014/main" id="{D991AF69-7C13-0646-B924-6B55ED08E34F}"/>
              </a:ext>
            </a:extLst>
          </p:cNvPr>
          <p:cNvSpPr txBox="1"/>
          <p:nvPr/>
        </p:nvSpPr>
        <p:spPr>
          <a:xfrm>
            <a:off x="3214033" y="3244334"/>
            <a:ext cx="1605632" cy="369332"/>
          </a:xfrm>
          <a:prstGeom prst="rect">
            <a:avLst/>
          </a:prstGeom>
          <a:noFill/>
        </p:spPr>
        <p:txBody>
          <a:bodyPr wrap="none" rtlCol="0">
            <a:spAutoFit/>
          </a:bodyPr>
          <a:lstStyle/>
          <a:p>
            <a:r>
              <a:rPr lang="en-US" dirty="0"/>
              <a:t>Assume known</a:t>
            </a:r>
          </a:p>
        </p:txBody>
      </p:sp>
      <p:sp>
        <p:nvSpPr>
          <p:cNvPr id="21" name="Left Brace 20">
            <a:extLst>
              <a:ext uri="{FF2B5EF4-FFF2-40B4-BE49-F238E27FC236}">
                <a16:creationId xmlns:a16="http://schemas.microsoft.com/office/drawing/2014/main" id="{505DCEC7-DA72-D245-8C3C-10ADA8EE2C90}"/>
              </a:ext>
            </a:extLst>
          </p:cNvPr>
          <p:cNvSpPr/>
          <p:nvPr/>
        </p:nvSpPr>
        <p:spPr>
          <a:xfrm rot="16200000">
            <a:off x="3664418" y="2192031"/>
            <a:ext cx="457200" cy="1357966"/>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a:extLst>
              <a:ext uri="{FF2B5EF4-FFF2-40B4-BE49-F238E27FC236}">
                <a16:creationId xmlns:a16="http://schemas.microsoft.com/office/drawing/2014/main" id="{4D930632-DB01-944D-9D48-9A719D844BF3}"/>
              </a:ext>
            </a:extLst>
          </p:cNvPr>
          <p:cNvSpPr/>
          <p:nvPr/>
        </p:nvSpPr>
        <p:spPr>
          <a:xfrm>
            <a:off x="330586" y="293953"/>
            <a:ext cx="11881394" cy="954107"/>
          </a:xfrm>
          <a:prstGeom prst="rect">
            <a:avLst/>
          </a:prstGeom>
          <a:noFill/>
        </p:spPr>
        <p:txBody>
          <a:bodyPr wrap="none" lIns="91440" tIns="45720" rIns="91440" bIns="45720">
            <a:spAutoFit/>
          </a:bodyPr>
          <a:lstStyle/>
          <a:p>
            <a:pPr algn="ctr"/>
            <a:r>
              <a:rPr lang="en-US" sz="2800" b="1" u="sng" dirty="0">
                <a:ln w="10160">
                  <a:solidFill>
                    <a:schemeClr val="accent5"/>
                  </a:solidFill>
                  <a:prstDash val="solid"/>
                </a:ln>
                <a:solidFill>
                  <a:srgbClr val="FFFFFF"/>
                </a:solidFill>
                <a:effectLst>
                  <a:outerShdw blurRad="38100" dist="22860" dir="5400000" algn="tl" rotWithShape="0">
                    <a:srgbClr val="000000">
                      <a:alpha val="30000"/>
                    </a:srgbClr>
                  </a:outerShdw>
                </a:effectLst>
              </a:rPr>
              <a:t>Step 2: If QCD factorized scenario holds: SFs </a:t>
            </a:r>
            <a:r>
              <a:rPr lang="en-US" sz="2800" b="1" u="sng" dirty="0">
                <a:ln w="10160">
                  <a:solidFill>
                    <a:schemeClr val="accent5"/>
                  </a:solidFill>
                  <a:prstDash val="solid"/>
                </a:ln>
                <a:solidFill>
                  <a:srgbClr val="FFFFFF"/>
                </a:solidFill>
                <a:effectLst>
                  <a:outerShdw blurRad="38100" dist="22860" dir="5400000" algn="tl" rotWithShape="0">
                    <a:srgbClr val="000000">
                      <a:alpha val="30000"/>
                    </a:srgbClr>
                  </a:outerShdw>
                </a:effectLst>
                <a:sym typeface="Wingdings" pitchFamily="2" charset="2"/>
              </a:rPr>
              <a:t> Compton Form Factors  GPDs</a:t>
            </a:r>
            <a:endParaRPr 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endParaRPr 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0541230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2"/>
        <p:cNvGrpSpPr/>
        <p:nvPr/>
      </p:nvGrpSpPr>
      <p:grpSpPr>
        <a:xfrm>
          <a:off x="0" y="0"/>
          <a:ext cx="0" cy="0"/>
          <a:chOff x="0" y="0"/>
          <a:chExt cx="0" cy="0"/>
        </a:xfrm>
      </p:grpSpPr>
      <p:sp useBgFill="1">
        <p:nvSpPr>
          <p:cNvPr id="170" name="Rectangle 169">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Google Shape;154;p26"/>
          <p:cNvSpPr txBox="1">
            <a:spLocks noGrp="1"/>
          </p:cNvSpPr>
          <p:nvPr>
            <p:ph type="title"/>
          </p:nvPr>
        </p:nvSpPr>
        <p:spPr>
          <a:xfrm>
            <a:off x="638881" y="457200"/>
            <a:ext cx="10909640" cy="1368614"/>
          </a:xfrm>
          <a:prstGeom prst="rect">
            <a:avLst/>
          </a:prstGeom>
        </p:spPr>
        <p:txBody>
          <a:bodyPr spcFirstLastPara="1" vert="horz" lIns="91440" tIns="45720" rIns="91440" bIns="45720" rtlCol="0" anchor="ctr" anchorCtr="0">
            <a:normAutofit/>
          </a:bodyPr>
          <a:lstStyle/>
          <a:p>
            <a:pPr algn="ctr">
              <a:spcBef>
                <a:spcPct val="0"/>
              </a:spcBef>
            </a:pPr>
            <a:r>
              <a:rPr lang="en-US" sz="2800" dirty="0"/>
              <a:t>Degeneracy of Curve Fit Results</a:t>
            </a:r>
          </a:p>
        </p:txBody>
      </p:sp>
      <p:sp>
        <p:nvSpPr>
          <p:cNvPr id="172"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 name="Google Shape;153;p26"/>
          <p:cNvPicPr preferRelativeResize="0"/>
          <p:nvPr/>
        </p:nvPicPr>
        <p:blipFill>
          <a:blip r:embed="rId3"/>
          <a:stretch>
            <a:fillRect/>
          </a:stretch>
        </p:blipFill>
        <p:spPr>
          <a:xfrm>
            <a:off x="320040" y="2532889"/>
            <a:ext cx="6080760" cy="3519745"/>
          </a:xfrm>
          <a:prstGeom prst="rect">
            <a:avLst/>
          </a:prstGeom>
          <a:noFill/>
        </p:spPr>
      </p:pic>
      <p:pic>
        <p:nvPicPr>
          <p:cNvPr id="156" name="Google Shape;156;p26"/>
          <p:cNvPicPr preferRelativeResize="0"/>
          <p:nvPr/>
        </p:nvPicPr>
        <p:blipFill rotWithShape="1">
          <a:blip r:embed="rId3"/>
          <a:srcRect l="12842" t="12537" r="75063" b="75980"/>
          <a:stretch/>
        </p:blipFill>
        <p:spPr>
          <a:xfrm>
            <a:off x="7315200" y="4292761"/>
            <a:ext cx="3258312" cy="1551708"/>
          </a:xfrm>
          <a:prstGeom prst="rect">
            <a:avLst/>
          </a:prstGeom>
          <a:noFill/>
        </p:spPr>
      </p:pic>
      <p:sp>
        <p:nvSpPr>
          <p:cNvPr id="155" name="Google Shape;155;p26"/>
          <p:cNvSpPr txBox="1">
            <a:spLocks noGrp="1"/>
          </p:cNvSpPr>
          <p:nvPr>
            <p:ph type="sldNum" idx="12"/>
          </p:nvPr>
        </p:nvSpPr>
        <p:spPr>
          <a:xfrm>
            <a:off x="8610600" y="6356350"/>
            <a:ext cx="2743200" cy="365125"/>
          </a:xfrm>
          <a:prstGeom prst="rect">
            <a:avLst/>
          </a:prstGeom>
        </p:spPr>
        <p:txBody>
          <a:bodyPr spcFirstLastPara="1" vert="horz" lIns="91440" tIns="45720" rIns="91440" bIns="45720" rtlCol="0" anchor="ctr" anchorCtr="0">
            <a:normAutofit/>
          </a:bodyPr>
          <a:lstStyle/>
          <a:p>
            <a:pPr defTabSz="914400">
              <a:spcAft>
                <a:spcPts val="600"/>
              </a:spcAft>
            </a:pPr>
            <a:fld id="{00000000-1234-1234-1234-123412341234}" type="slidenum">
              <a:rPr lang="en-US"/>
              <a:pPr defTabSz="914400">
                <a:spcAft>
                  <a:spcPts val="600"/>
                </a:spcAft>
              </a:pPr>
              <a:t>24</a:t>
            </a:fld>
            <a:endParaRPr lang="en-US"/>
          </a:p>
        </p:txBody>
      </p:sp>
      <p:sp>
        <p:nvSpPr>
          <p:cNvPr id="2" name="Rectangle 1">
            <a:extLst>
              <a:ext uri="{FF2B5EF4-FFF2-40B4-BE49-F238E27FC236}">
                <a16:creationId xmlns:a16="http://schemas.microsoft.com/office/drawing/2014/main" id="{616779B9-621A-2242-A214-EC3DE176BC4F}"/>
              </a:ext>
            </a:extLst>
          </p:cNvPr>
          <p:cNvSpPr/>
          <p:nvPr/>
        </p:nvSpPr>
        <p:spPr>
          <a:xfrm>
            <a:off x="9889790" y="2380573"/>
            <a:ext cx="1826141" cy="369332"/>
          </a:xfrm>
          <a:prstGeom prst="rect">
            <a:avLst/>
          </a:prstGeom>
        </p:spPr>
        <p:txBody>
          <a:bodyPr wrap="none">
            <a:spAutoFit/>
          </a:bodyPr>
          <a:lstStyle/>
          <a:p>
            <a:r>
              <a:rPr lang="en-US" dirty="0">
                <a:latin typeface="-apple-system"/>
              </a:rPr>
              <a:t>arXiv:2410.23469</a:t>
            </a:r>
            <a:endParaRPr lang="en-US" dirty="0"/>
          </a:p>
        </p:txBody>
      </p:sp>
    </p:spTree>
    <p:extLst>
      <p:ext uri="{BB962C8B-B14F-4D97-AF65-F5344CB8AC3E}">
        <p14:creationId xmlns:p14="http://schemas.microsoft.com/office/powerpoint/2010/main" val="3332623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7D24B1D-1761-924F-89C5-20C53ECC72F7}"/>
              </a:ext>
            </a:extLst>
          </p:cNvPr>
          <p:cNvSpPr>
            <a:spLocks noGrp="1"/>
          </p:cNvSpPr>
          <p:nvPr>
            <p:ph type="sldNum" sz="quarter" idx="12"/>
          </p:nvPr>
        </p:nvSpPr>
        <p:spPr/>
        <p:txBody>
          <a:bodyPr/>
          <a:lstStyle/>
          <a:p>
            <a:fld id="{00000000-1234-1234-1234-123412341234}" type="slidenum">
              <a:rPr lang="en" smtClean="0"/>
              <a:pPr/>
              <a:t>25</a:t>
            </a:fld>
            <a:endParaRPr lang="en"/>
          </a:p>
        </p:txBody>
      </p:sp>
      <p:pic>
        <p:nvPicPr>
          <p:cNvPr id="5" name="Picture 4">
            <a:extLst>
              <a:ext uri="{FF2B5EF4-FFF2-40B4-BE49-F238E27FC236}">
                <a16:creationId xmlns:a16="http://schemas.microsoft.com/office/drawing/2014/main" id="{365543AA-D88F-544F-8ADE-16419E3A3BD6}"/>
              </a:ext>
            </a:extLst>
          </p:cNvPr>
          <p:cNvPicPr>
            <a:picLocks noChangeAspect="1"/>
          </p:cNvPicPr>
          <p:nvPr/>
        </p:nvPicPr>
        <p:blipFill>
          <a:blip r:embed="rId2"/>
          <a:stretch>
            <a:fillRect/>
          </a:stretch>
        </p:blipFill>
        <p:spPr>
          <a:xfrm>
            <a:off x="1905000" y="552916"/>
            <a:ext cx="7261485" cy="967206"/>
          </a:xfrm>
          <a:prstGeom prst="rect">
            <a:avLst/>
          </a:prstGeom>
        </p:spPr>
      </p:pic>
      <p:sp>
        <p:nvSpPr>
          <p:cNvPr id="6" name="TextBox 5">
            <a:extLst>
              <a:ext uri="{FF2B5EF4-FFF2-40B4-BE49-F238E27FC236}">
                <a16:creationId xmlns:a16="http://schemas.microsoft.com/office/drawing/2014/main" id="{BD52C6E1-7119-0041-94DC-7B8728E5C382}"/>
              </a:ext>
            </a:extLst>
          </p:cNvPr>
          <p:cNvSpPr txBox="1"/>
          <p:nvPr/>
        </p:nvSpPr>
        <p:spPr>
          <a:xfrm>
            <a:off x="381000" y="3741311"/>
            <a:ext cx="11277600" cy="2031325"/>
          </a:xfrm>
          <a:prstGeom prst="rect">
            <a:avLst/>
          </a:prstGeom>
          <a:noFill/>
        </p:spPr>
        <p:txBody>
          <a:bodyPr wrap="square" rtlCol="0">
            <a:spAutoFit/>
          </a:bodyPr>
          <a:lstStyle/>
          <a:p>
            <a:r>
              <a:rPr lang="en-US" dirty="0"/>
              <a:t>2. Use Markov-Chain-</a:t>
            </a:r>
            <a:r>
              <a:rPr lang="en-US" dirty="0" err="1"/>
              <a:t>MonteCarlo</a:t>
            </a:r>
            <a:r>
              <a:rPr lang="en-US" dirty="0"/>
              <a:t> (MCMC) </a:t>
            </a:r>
            <a:r>
              <a:rPr lang="en-US" dirty="0">
                <a:latin typeface="Google Sans"/>
              </a:rPr>
              <a:t>to generate samples from the posterior distribution d</a:t>
            </a:r>
            <a:r>
              <a:rPr lang="en-US" dirty="0"/>
              <a:t>raw samples where the next sample is dependent on the existing sample, called a Markov Chain. This allows the algorithms to narrow in on the quantity that is being approximated from the distribution, even with a large number of random variables.</a:t>
            </a:r>
            <a:endParaRPr lang="en-US" dirty="0">
              <a:latin typeface="Google Sans"/>
            </a:endParaRPr>
          </a:p>
          <a:p>
            <a:endParaRPr lang="en-US" dirty="0">
              <a:latin typeface="Google Sans"/>
            </a:endParaRPr>
          </a:p>
          <a:p>
            <a:r>
              <a:rPr lang="en-US" dirty="0"/>
              <a:t>3. Once we have samples from the posterior distribution, we can use them to approximate the marginal distribution of any specific CFF by looking at the values in the MCMC samples and treat them as a sample from the marginal distribution.  </a:t>
            </a:r>
          </a:p>
        </p:txBody>
      </p:sp>
      <p:sp>
        <p:nvSpPr>
          <p:cNvPr id="7" name="TextBox 6">
            <a:extLst>
              <a:ext uri="{FF2B5EF4-FFF2-40B4-BE49-F238E27FC236}">
                <a16:creationId xmlns:a16="http://schemas.microsoft.com/office/drawing/2014/main" id="{2F4E0EC2-FF9C-1548-AA14-43387763422D}"/>
              </a:ext>
            </a:extLst>
          </p:cNvPr>
          <p:cNvSpPr txBox="1"/>
          <p:nvPr/>
        </p:nvSpPr>
        <p:spPr>
          <a:xfrm>
            <a:off x="228600" y="1656933"/>
            <a:ext cx="2037866" cy="369332"/>
          </a:xfrm>
          <a:prstGeom prst="rect">
            <a:avLst/>
          </a:prstGeom>
          <a:noFill/>
        </p:spPr>
        <p:txBody>
          <a:bodyPr wrap="none" rtlCol="0">
            <a:spAutoFit/>
          </a:bodyPr>
          <a:lstStyle/>
          <a:p>
            <a:r>
              <a:rPr lang="en-US" dirty="0"/>
              <a:t>1. Define Likelihood</a:t>
            </a:r>
          </a:p>
        </p:txBody>
      </p:sp>
      <p:pic>
        <p:nvPicPr>
          <p:cNvPr id="8" name="Picture 7">
            <a:extLst>
              <a:ext uri="{FF2B5EF4-FFF2-40B4-BE49-F238E27FC236}">
                <a16:creationId xmlns:a16="http://schemas.microsoft.com/office/drawing/2014/main" id="{0947083E-0B73-9C44-A880-D852BF9A772C}"/>
              </a:ext>
            </a:extLst>
          </p:cNvPr>
          <p:cNvPicPr>
            <a:picLocks noChangeAspect="1"/>
          </p:cNvPicPr>
          <p:nvPr/>
        </p:nvPicPr>
        <p:blipFill>
          <a:blip r:embed="rId3"/>
          <a:stretch>
            <a:fillRect/>
          </a:stretch>
        </p:blipFill>
        <p:spPr>
          <a:xfrm>
            <a:off x="1485900" y="2144107"/>
            <a:ext cx="9067800" cy="1022350"/>
          </a:xfrm>
          <a:prstGeom prst="rect">
            <a:avLst/>
          </a:prstGeom>
        </p:spPr>
      </p:pic>
      <p:sp>
        <p:nvSpPr>
          <p:cNvPr id="10" name="TextBox 9">
            <a:extLst>
              <a:ext uri="{FF2B5EF4-FFF2-40B4-BE49-F238E27FC236}">
                <a16:creationId xmlns:a16="http://schemas.microsoft.com/office/drawing/2014/main" id="{93400BCC-66F0-6C4B-AA3F-C35C744F0194}"/>
              </a:ext>
            </a:extLst>
          </p:cNvPr>
          <p:cNvSpPr txBox="1"/>
          <p:nvPr/>
        </p:nvSpPr>
        <p:spPr>
          <a:xfrm>
            <a:off x="4495800" y="0"/>
            <a:ext cx="2357184" cy="461665"/>
          </a:xfrm>
          <a:prstGeom prst="rect">
            <a:avLst/>
          </a:prstGeom>
          <a:noFill/>
        </p:spPr>
        <p:txBody>
          <a:bodyPr wrap="none" rtlCol="0">
            <a:spAutoFit/>
          </a:bodyPr>
          <a:lstStyle/>
          <a:p>
            <a:r>
              <a:rPr lang="en-US" sz="2400" u="sng" dirty="0">
                <a:solidFill>
                  <a:srgbClr val="FFFF00"/>
                </a:solidFill>
              </a:rPr>
              <a:t>Bayesian Analysis</a:t>
            </a:r>
          </a:p>
        </p:txBody>
      </p:sp>
    </p:spTree>
    <p:extLst>
      <p:ext uri="{BB962C8B-B14F-4D97-AF65-F5344CB8AC3E}">
        <p14:creationId xmlns:p14="http://schemas.microsoft.com/office/powerpoint/2010/main" val="847047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35"/>
        <p:cNvGrpSpPr/>
        <p:nvPr/>
      </p:nvGrpSpPr>
      <p:grpSpPr>
        <a:xfrm>
          <a:off x="0" y="0"/>
          <a:ext cx="0" cy="0"/>
          <a:chOff x="0" y="0"/>
          <a:chExt cx="0" cy="0"/>
        </a:xfrm>
      </p:grpSpPr>
      <p:sp useBgFill="1">
        <p:nvSpPr>
          <p:cNvPr id="345" name="Rectangle 344">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7" name="Google Shape;337;p39"/>
          <p:cNvSpPr txBox="1">
            <a:spLocks noGrp="1"/>
          </p:cNvSpPr>
          <p:nvPr>
            <p:ph type="title"/>
          </p:nvPr>
        </p:nvSpPr>
        <p:spPr>
          <a:xfrm>
            <a:off x="630936" y="457200"/>
            <a:ext cx="4343400" cy="1929384"/>
          </a:xfrm>
          <a:prstGeom prst="rect">
            <a:avLst/>
          </a:prstGeom>
        </p:spPr>
        <p:txBody>
          <a:bodyPr spcFirstLastPara="1" vert="horz" lIns="91440" tIns="45720" rIns="91440" bIns="45720" rtlCol="0" anchor="ctr" anchorCtr="0">
            <a:normAutofit/>
          </a:bodyPr>
          <a:lstStyle/>
          <a:p>
            <a:pPr>
              <a:spcBef>
                <a:spcPct val="0"/>
              </a:spcBef>
            </a:pPr>
            <a:r>
              <a:rPr lang="en-US" sz="4800" dirty="0"/>
              <a:t>Covariance of CFF Results</a:t>
            </a:r>
          </a:p>
        </p:txBody>
      </p:sp>
      <p:sp>
        <p:nvSpPr>
          <p:cNvPr id="347"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71415" y="141274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Google Shape;338;p39"/>
          <p:cNvSpPr/>
          <p:nvPr/>
        </p:nvSpPr>
        <p:spPr>
          <a:xfrm>
            <a:off x="5541263" y="457200"/>
            <a:ext cx="6007608" cy="1929384"/>
          </a:xfrm>
          <a:prstGeom prst="rect">
            <a:avLst/>
          </a:prstGeom>
        </p:spPr>
        <p:txBody>
          <a:bodyPr spcFirstLastPara="1" vert="horz" lIns="91440" tIns="45720" rIns="91440" bIns="45720" rtlCol="0" anchor="ctr" anchorCtr="0">
            <a:normAutofit/>
          </a:bodyPr>
          <a:lstStyle/>
          <a:p>
            <a:pPr defTabSz="914400">
              <a:lnSpc>
                <a:spcPct val="90000"/>
              </a:lnSpc>
              <a:spcAft>
                <a:spcPts val="600"/>
              </a:spcAft>
            </a:pPr>
            <a:endParaRPr lang="en-US" sz="2200" dirty="0"/>
          </a:p>
        </p:txBody>
      </p:sp>
      <p:pic>
        <p:nvPicPr>
          <p:cNvPr id="340" name="Google Shape;340;p39"/>
          <p:cNvPicPr preferRelativeResize="0"/>
          <p:nvPr/>
        </p:nvPicPr>
        <p:blipFill>
          <a:blip r:embed="rId3"/>
          <a:stretch>
            <a:fillRect/>
          </a:stretch>
        </p:blipFill>
        <p:spPr>
          <a:xfrm>
            <a:off x="1360932" y="2569464"/>
            <a:ext cx="3678936" cy="3678936"/>
          </a:xfrm>
          <a:prstGeom prst="rect">
            <a:avLst/>
          </a:prstGeom>
          <a:noFill/>
        </p:spPr>
      </p:pic>
      <p:pic>
        <p:nvPicPr>
          <p:cNvPr id="336" name="Google Shape;336;p39"/>
          <p:cNvPicPr preferRelativeResize="0"/>
          <p:nvPr/>
        </p:nvPicPr>
        <p:blipFill rotWithShape="1">
          <a:blip r:embed="rId4"/>
          <a:srcRect l="26754" r="20360" b="12010"/>
          <a:stretch/>
        </p:blipFill>
        <p:spPr>
          <a:xfrm>
            <a:off x="7219585" y="2569464"/>
            <a:ext cx="3537934" cy="3678936"/>
          </a:xfrm>
          <a:prstGeom prst="rect">
            <a:avLst/>
          </a:prstGeom>
          <a:noFill/>
        </p:spPr>
      </p:pic>
      <p:sp>
        <p:nvSpPr>
          <p:cNvPr id="339" name="Google Shape;339;p39"/>
          <p:cNvSpPr txBox="1">
            <a:spLocks noGrp="1"/>
          </p:cNvSpPr>
          <p:nvPr>
            <p:ph type="sldNum" idx="12"/>
          </p:nvPr>
        </p:nvSpPr>
        <p:spPr>
          <a:xfrm>
            <a:off x="8610600" y="6356350"/>
            <a:ext cx="2743200" cy="365125"/>
          </a:xfrm>
          <a:prstGeom prst="rect">
            <a:avLst/>
          </a:prstGeom>
        </p:spPr>
        <p:txBody>
          <a:bodyPr spcFirstLastPara="1" vert="horz" lIns="91440" tIns="45720" rIns="91440" bIns="45720" rtlCol="0" anchor="ctr" anchorCtr="0">
            <a:normAutofit/>
          </a:bodyPr>
          <a:lstStyle/>
          <a:p>
            <a:pPr defTabSz="914400">
              <a:spcAft>
                <a:spcPts val="600"/>
              </a:spcAft>
            </a:pPr>
            <a:fld id="{00000000-1234-1234-1234-123412341234}" type="slidenum">
              <a:rPr lang="en-US"/>
              <a:pPr defTabSz="914400">
                <a:spcAft>
                  <a:spcPts val="600"/>
                </a:spcAft>
              </a:pPr>
              <a:t>26</a:t>
            </a:fld>
            <a:endParaRPr lang="en-US"/>
          </a:p>
        </p:txBody>
      </p:sp>
      <p:sp>
        <p:nvSpPr>
          <p:cNvPr id="2" name="Rectangle 1">
            <a:extLst>
              <a:ext uri="{FF2B5EF4-FFF2-40B4-BE49-F238E27FC236}">
                <a16:creationId xmlns:a16="http://schemas.microsoft.com/office/drawing/2014/main" id="{D95F1AB2-C1FB-D14F-9857-950A1BE67189}"/>
              </a:ext>
            </a:extLst>
          </p:cNvPr>
          <p:cNvSpPr/>
          <p:nvPr/>
        </p:nvSpPr>
        <p:spPr>
          <a:xfrm>
            <a:off x="10289657" y="136009"/>
            <a:ext cx="1826141" cy="369332"/>
          </a:xfrm>
          <a:prstGeom prst="rect">
            <a:avLst/>
          </a:prstGeom>
        </p:spPr>
        <p:txBody>
          <a:bodyPr wrap="none">
            <a:spAutoFit/>
          </a:bodyPr>
          <a:lstStyle/>
          <a:p>
            <a:r>
              <a:rPr lang="en-US" dirty="0">
                <a:latin typeface="-apple-system"/>
              </a:rPr>
              <a:t>arXiv:2410.23469</a:t>
            </a:r>
            <a:endParaRPr lang="en-US" dirty="0"/>
          </a:p>
        </p:txBody>
      </p:sp>
      <p:sp>
        <p:nvSpPr>
          <p:cNvPr id="4" name="TextBox 3">
            <a:extLst>
              <a:ext uri="{FF2B5EF4-FFF2-40B4-BE49-F238E27FC236}">
                <a16:creationId xmlns:a16="http://schemas.microsoft.com/office/drawing/2014/main" id="{DBB6B4C8-AE1D-DC48-A424-AFD1B58D6FD0}"/>
              </a:ext>
            </a:extLst>
          </p:cNvPr>
          <p:cNvSpPr txBox="1"/>
          <p:nvPr/>
        </p:nvSpPr>
        <p:spPr>
          <a:xfrm>
            <a:off x="5867400" y="762000"/>
            <a:ext cx="184731" cy="369332"/>
          </a:xfrm>
          <a:prstGeom prst="rect">
            <a:avLst/>
          </a:prstGeom>
          <a:noFill/>
        </p:spPr>
        <p:txBody>
          <a:bodyPr wrap="none" rtlCol="0">
            <a:spAutoFit/>
          </a:bodyPr>
          <a:lstStyle/>
          <a:p>
            <a:endParaRPr lang="en-US" dirty="0"/>
          </a:p>
        </p:txBody>
      </p:sp>
      <p:sp>
        <p:nvSpPr>
          <p:cNvPr id="12" name="TextBox 11">
            <a:extLst>
              <a:ext uri="{FF2B5EF4-FFF2-40B4-BE49-F238E27FC236}">
                <a16:creationId xmlns:a16="http://schemas.microsoft.com/office/drawing/2014/main" id="{40B32C88-F593-764E-BC7E-F98085DA4646}"/>
              </a:ext>
            </a:extLst>
          </p:cNvPr>
          <p:cNvSpPr txBox="1"/>
          <p:nvPr/>
        </p:nvSpPr>
        <p:spPr>
          <a:xfrm>
            <a:off x="5470261" y="746611"/>
            <a:ext cx="6587829" cy="1323439"/>
          </a:xfrm>
          <a:prstGeom prst="rect">
            <a:avLst/>
          </a:prstGeom>
          <a:noFill/>
        </p:spPr>
        <p:txBody>
          <a:bodyPr wrap="none" rtlCol="0">
            <a:spAutoFit/>
          </a:bodyPr>
          <a:lstStyle/>
          <a:p>
            <a:r>
              <a:rPr lang="en-US" sz="2000" dirty="0"/>
              <a:t>The analysis uses separation of variables </a:t>
            </a:r>
            <a:r>
              <a:rPr lang="en-US" sz="2000" dirty="0">
                <a:solidFill>
                  <a:srgbClr val="FFFF00"/>
                </a:solidFill>
                <a:latin typeface="Symbol" pitchFamily="2" charset="2"/>
              </a:rPr>
              <a:t>e</a:t>
            </a:r>
            <a:r>
              <a:rPr lang="en-US" sz="2000" dirty="0"/>
              <a:t> and </a:t>
            </a:r>
            <a:r>
              <a:rPr lang="en-US" sz="2000" dirty="0">
                <a:solidFill>
                  <a:srgbClr val="FFFF00"/>
                </a:solidFill>
                <a:latin typeface="Symbol" pitchFamily="2" charset="2"/>
              </a:rPr>
              <a:t>j </a:t>
            </a:r>
            <a:r>
              <a:rPr lang="en-US" sz="2000" dirty="0"/>
              <a:t>from </a:t>
            </a:r>
            <a:r>
              <a:rPr lang="en-US" sz="2000" dirty="0">
                <a:solidFill>
                  <a:srgbClr val="FFC000"/>
                </a:solidFill>
              </a:rPr>
              <a:t>(x,Q</a:t>
            </a:r>
            <a:r>
              <a:rPr lang="en-US" sz="2000" baseline="30000" dirty="0">
                <a:solidFill>
                  <a:srgbClr val="FFC000"/>
                </a:solidFill>
              </a:rPr>
              <a:t>2</a:t>
            </a:r>
            <a:r>
              <a:rPr lang="en-US" sz="2000" dirty="0">
                <a:solidFill>
                  <a:srgbClr val="FFC000"/>
                </a:solidFill>
              </a:rPr>
              <a:t>,t)</a:t>
            </a:r>
          </a:p>
          <a:p>
            <a:endParaRPr lang="en-US" sz="2000" dirty="0">
              <a:solidFill>
                <a:srgbClr val="FFC000"/>
              </a:solidFill>
            </a:endParaRPr>
          </a:p>
          <a:p>
            <a:r>
              <a:rPr lang="en-US" sz="2000" dirty="0"/>
              <a:t>Only 3 CFFs are non-degenerate</a:t>
            </a:r>
          </a:p>
          <a:p>
            <a:r>
              <a:rPr lang="en-US" sz="2000" dirty="0">
                <a:solidFill>
                  <a:srgbClr val="FFC000"/>
                </a:solidFill>
              </a:rPr>
              <a:t> </a:t>
            </a:r>
          </a:p>
        </p:txBody>
      </p:sp>
    </p:spTree>
    <p:extLst>
      <p:ext uri="{BB962C8B-B14F-4D97-AF65-F5344CB8AC3E}">
        <p14:creationId xmlns:p14="http://schemas.microsoft.com/office/powerpoint/2010/main" val="416920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73F227-1CC7-ED4A-A3CB-4D824C9D9122}"/>
              </a:ext>
            </a:extLst>
          </p:cNvPr>
          <p:cNvSpPr>
            <a:spLocks noGrp="1"/>
          </p:cNvSpPr>
          <p:nvPr>
            <p:ph type="sldNum" sz="quarter" idx="12"/>
          </p:nvPr>
        </p:nvSpPr>
        <p:spPr/>
        <p:txBody>
          <a:bodyPr/>
          <a:lstStyle/>
          <a:p>
            <a:fld id="{00000000-1234-1234-1234-123412341234}" type="slidenum">
              <a:rPr lang="en" smtClean="0"/>
              <a:pPr/>
              <a:t>27</a:t>
            </a:fld>
            <a:endParaRPr lang="en"/>
          </a:p>
        </p:txBody>
      </p:sp>
      <p:pic>
        <p:nvPicPr>
          <p:cNvPr id="6" name="Picture 5">
            <a:extLst>
              <a:ext uri="{FF2B5EF4-FFF2-40B4-BE49-F238E27FC236}">
                <a16:creationId xmlns:a16="http://schemas.microsoft.com/office/drawing/2014/main" id="{95805932-5B89-564E-B8C4-B5850AB27231}"/>
              </a:ext>
            </a:extLst>
          </p:cNvPr>
          <p:cNvPicPr>
            <a:picLocks noChangeAspect="1"/>
          </p:cNvPicPr>
          <p:nvPr/>
        </p:nvPicPr>
        <p:blipFill>
          <a:blip r:embed="rId2"/>
          <a:stretch>
            <a:fillRect/>
          </a:stretch>
        </p:blipFill>
        <p:spPr>
          <a:xfrm>
            <a:off x="994189" y="533400"/>
            <a:ext cx="3968750" cy="2978282"/>
          </a:xfrm>
          <a:prstGeom prst="rect">
            <a:avLst/>
          </a:prstGeom>
        </p:spPr>
      </p:pic>
      <p:pic>
        <p:nvPicPr>
          <p:cNvPr id="8" name="Picture 7">
            <a:extLst>
              <a:ext uri="{FF2B5EF4-FFF2-40B4-BE49-F238E27FC236}">
                <a16:creationId xmlns:a16="http://schemas.microsoft.com/office/drawing/2014/main" id="{42B7C752-EC00-4948-9322-C72592279C33}"/>
              </a:ext>
            </a:extLst>
          </p:cNvPr>
          <p:cNvPicPr>
            <a:picLocks noChangeAspect="1"/>
          </p:cNvPicPr>
          <p:nvPr/>
        </p:nvPicPr>
        <p:blipFill>
          <a:blip r:embed="rId3"/>
          <a:stretch>
            <a:fillRect/>
          </a:stretch>
        </p:blipFill>
        <p:spPr>
          <a:xfrm>
            <a:off x="6934200" y="488398"/>
            <a:ext cx="4095750" cy="3003550"/>
          </a:xfrm>
          <a:prstGeom prst="rect">
            <a:avLst/>
          </a:prstGeom>
        </p:spPr>
      </p:pic>
      <p:pic>
        <p:nvPicPr>
          <p:cNvPr id="10" name="Picture 9">
            <a:extLst>
              <a:ext uri="{FF2B5EF4-FFF2-40B4-BE49-F238E27FC236}">
                <a16:creationId xmlns:a16="http://schemas.microsoft.com/office/drawing/2014/main" id="{4D2C3F99-7A84-A64A-84EB-A2208044FCD9}"/>
              </a:ext>
            </a:extLst>
          </p:cNvPr>
          <p:cNvPicPr>
            <a:picLocks noChangeAspect="1"/>
          </p:cNvPicPr>
          <p:nvPr/>
        </p:nvPicPr>
        <p:blipFill>
          <a:blip r:embed="rId4"/>
          <a:stretch>
            <a:fillRect/>
          </a:stretch>
        </p:blipFill>
        <p:spPr>
          <a:xfrm>
            <a:off x="4048125" y="3600693"/>
            <a:ext cx="4095750" cy="2968036"/>
          </a:xfrm>
          <a:prstGeom prst="rect">
            <a:avLst/>
          </a:prstGeom>
        </p:spPr>
      </p:pic>
      <p:sp>
        <p:nvSpPr>
          <p:cNvPr id="11" name="TextBox 10">
            <a:extLst>
              <a:ext uri="{FF2B5EF4-FFF2-40B4-BE49-F238E27FC236}">
                <a16:creationId xmlns:a16="http://schemas.microsoft.com/office/drawing/2014/main" id="{51332E66-B529-6746-B27C-4E5C870817E6}"/>
              </a:ext>
            </a:extLst>
          </p:cNvPr>
          <p:cNvSpPr txBox="1"/>
          <p:nvPr/>
        </p:nvSpPr>
        <p:spPr>
          <a:xfrm>
            <a:off x="6203539" y="685800"/>
            <a:ext cx="410690" cy="461665"/>
          </a:xfrm>
          <a:prstGeom prst="rect">
            <a:avLst/>
          </a:prstGeom>
          <a:noFill/>
        </p:spPr>
        <p:txBody>
          <a:bodyPr wrap="none" rtlCol="0">
            <a:spAutoFit/>
          </a:bodyPr>
          <a:lstStyle/>
          <a:p>
            <a:r>
              <a:rPr lang="en-US" sz="2400" dirty="0">
                <a:latin typeface="Lucida Calligraphy" panose="03010101010101010101" pitchFamily="66" charset="77"/>
              </a:rPr>
              <a:t>E</a:t>
            </a:r>
          </a:p>
        </p:txBody>
      </p:sp>
      <p:sp>
        <p:nvSpPr>
          <p:cNvPr id="12" name="TextBox 11">
            <a:extLst>
              <a:ext uri="{FF2B5EF4-FFF2-40B4-BE49-F238E27FC236}">
                <a16:creationId xmlns:a16="http://schemas.microsoft.com/office/drawing/2014/main" id="{B1BECC06-18E0-0540-95FA-B8C22E18DBE2}"/>
              </a:ext>
            </a:extLst>
          </p:cNvPr>
          <p:cNvSpPr txBox="1"/>
          <p:nvPr/>
        </p:nvSpPr>
        <p:spPr>
          <a:xfrm>
            <a:off x="3079339" y="3886200"/>
            <a:ext cx="502061" cy="461665"/>
          </a:xfrm>
          <a:prstGeom prst="rect">
            <a:avLst/>
          </a:prstGeom>
          <a:noFill/>
        </p:spPr>
        <p:txBody>
          <a:bodyPr wrap="none" rtlCol="0">
            <a:spAutoFit/>
          </a:bodyPr>
          <a:lstStyle/>
          <a:p>
            <a:r>
              <a:rPr lang="en-US" sz="2400" dirty="0">
                <a:latin typeface="Lucida Calligraphy" panose="03010101010101010101" pitchFamily="66" charset="77"/>
              </a:rPr>
              <a:t>H</a:t>
            </a:r>
          </a:p>
        </p:txBody>
      </p:sp>
      <p:sp>
        <p:nvSpPr>
          <p:cNvPr id="13" name="TextBox 12">
            <a:extLst>
              <a:ext uri="{FF2B5EF4-FFF2-40B4-BE49-F238E27FC236}">
                <a16:creationId xmlns:a16="http://schemas.microsoft.com/office/drawing/2014/main" id="{59A41786-53A3-A84C-92EA-A812BA1A7D85}"/>
              </a:ext>
            </a:extLst>
          </p:cNvPr>
          <p:cNvSpPr txBox="1"/>
          <p:nvPr/>
        </p:nvSpPr>
        <p:spPr>
          <a:xfrm>
            <a:off x="304800" y="685800"/>
            <a:ext cx="502061" cy="461665"/>
          </a:xfrm>
          <a:prstGeom prst="rect">
            <a:avLst/>
          </a:prstGeom>
          <a:noFill/>
        </p:spPr>
        <p:txBody>
          <a:bodyPr wrap="none" rtlCol="0">
            <a:spAutoFit/>
          </a:bodyPr>
          <a:lstStyle/>
          <a:p>
            <a:r>
              <a:rPr lang="en-US" sz="2400" dirty="0">
                <a:latin typeface="Lucida Calligraphy" panose="03010101010101010101" pitchFamily="66" charset="77"/>
              </a:rPr>
              <a:t>H</a:t>
            </a:r>
          </a:p>
        </p:txBody>
      </p:sp>
      <p:sp>
        <p:nvSpPr>
          <p:cNvPr id="14" name="TextBox 13">
            <a:extLst>
              <a:ext uri="{FF2B5EF4-FFF2-40B4-BE49-F238E27FC236}">
                <a16:creationId xmlns:a16="http://schemas.microsoft.com/office/drawing/2014/main" id="{6B87DF16-57E8-9542-ADAA-31C530CCE9E0}"/>
              </a:ext>
            </a:extLst>
          </p:cNvPr>
          <p:cNvSpPr txBox="1"/>
          <p:nvPr/>
        </p:nvSpPr>
        <p:spPr>
          <a:xfrm>
            <a:off x="3200400" y="3581400"/>
            <a:ext cx="412292" cy="523220"/>
          </a:xfrm>
          <a:prstGeom prst="rect">
            <a:avLst/>
          </a:prstGeom>
          <a:noFill/>
        </p:spPr>
        <p:txBody>
          <a:bodyPr wrap="none" rtlCol="0">
            <a:spAutoFit/>
          </a:bodyPr>
          <a:lstStyle/>
          <a:p>
            <a:r>
              <a:rPr lang="en-US" sz="2800" dirty="0">
                <a:latin typeface="Lucida Calligraphy" panose="03010101010101010101" pitchFamily="66" charset="77"/>
              </a:rPr>
              <a:t>~</a:t>
            </a:r>
          </a:p>
        </p:txBody>
      </p:sp>
      <p:sp>
        <p:nvSpPr>
          <p:cNvPr id="2" name="TextBox 1">
            <a:extLst>
              <a:ext uri="{FF2B5EF4-FFF2-40B4-BE49-F238E27FC236}">
                <a16:creationId xmlns:a16="http://schemas.microsoft.com/office/drawing/2014/main" id="{9E6E816A-BF3A-4B47-AF10-6AF61F645F1E}"/>
              </a:ext>
            </a:extLst>
          </p:cNvPr>
          <p:cNvSpPr txBox="1"/>
          <p:nvPr/>
        </p:nvSpPr>
        <p:spPr>
          <a:xfrm>
            <a:off x="4419600" y="87297"/>
            <a:ext cx="3349443" cy="400110"/>
          </a:xfrm>
          <a:prstGeom prst="rect">
            <a:avLst/>
          </a:prstGeom>
          <a:noFill/>
        </p:spPr>
        <p:txBody>
          <a:bodyPr wrap="none" rtlCol="0">
            <a:spAutoFit/>
          </a:bodyPr>
          <a:lstStyle/>
          <a:p>
            <a:r>
              <a:rPr lang="en-US" sz="2000" dirty="0"/>
              <a:t>Marginal Posterior CFF Results</a:t>
            </a:r>
          </a:p>
        </p:txBody>
      </p:sp>
    </p:spTree>
    <p:extLst>
      <p:ext uri="{BB962C8B-B14F-4D97-AF65-F5344CB8AC3E}">
        <p14:creationId xmlns:p14="http://schemas.microsoft.com/office/powerpoint/2010/main" val="19503875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E47202-E88B-7148-930F-862AD21CD8ED}"/>
              </a:ext>
            </a:extLst>
          </p:cNvPr>
          <p:cNvSpPr>
            <a:spLocks noGrp="1"/>
          </p:cNvSpPr>
          <p:nvPr>
            <p:ph type="dt" sz="half" idx="10"/>
          </p:nvPr>
        </p:nvSpPr>
        <p:spPr/>
        <p:txBody>
          <a:bodyPr/>
          <a:lstStyle/>
          <a:p>
            <a:pPr>
              <a:defRPr/>
            </a:pPr>
            <a:fld id="{16A94A18-66C2-A54B-A167-329473CCEBB7}" type="datetime1">
              <a:rPr lang="en-US" smtClean="0"/>
              <a:t>3/15/25</a:t>
            </a:fld>
            <a:endParaRPr lang="en-US"/>
          </a:p>
        </p:txBody>
      </p:sp>
      <p:sp>
        <p:nvSpPr>
          <p:cNvPr id="3" name="Slide Number Placeholder 2">
            <a:extLst>
              <a:ext uri="{FF2B5EF4-FFF2-40B4-BE49-F238E27FC236}">
                <a16:creationId xmlns:a16="http://schemas.microsoft.com/office/drawing/2014/main" id="{F5AFBB08-B37A-B64D-9854-BC37D1413460}"/>
              </a:ext>
            </a:extLst>
          </p:cNvPr>
          <p:cNvSpPr>
            <a:spLocks noGrp="1"/>
          </p:cNvSpPr>
          <p:nvPr>
            <p:ph type="sldNum" sz="quarter" idx="12"/>
          </p:nvPr>
        </p:nvSpPr>
        <p:spPr/>
        <p:txBody>
          <a:bodyPr/>
          <a:lstStyle/>
          <a:p>
            <a:pPr>
              <a:defRPr/>
            </a:pPr>
            <a:fld id="{8650D0AE-FB45-374D-A9AF-DF9429BBE748}" type="slidenum">
              <a:rPr lang="en-US" smtClean="0"/>
              <a:pPr>
                <a:defRPr/>
              </a:pPr>
              <a:t>28</a:t>
            </a:fld>
            <a:endParaRPr lang="en-US"/>
          </a:p>
        </p:txBody>
      </p:sp>
      <p:sp>
        <p:nvSpPr>
          <p:cNvPr id="4" name="TextBox 3">
            <a:extLst>
              <a:ext uri="{FF2B5EF4-FFF2-40B4-BE49-F238E27FC236}">
                <a16:creationId xmlns:a16="http://schemas.microsoft.com/office/drawing/2014/main" id="{95AA18BC-2487-114E-AECB-B0550522BA21}"/>
              </a:ext>
            </a:extLst>
          </p:cNvPr>
          <p:cNvSpPr txBox="1"/>
          <p:nvPr/>
        </p:nvSpPr>
        <p:spPr>
          <a:xfrm>
            <a:off x="3810000" y="609600"/>
            <a:ext cx="4357860" cy="400110"/>
          </a:xfrm>
          <a:prstGeom prst="rect">
            <a:avLst/>
          </a:prstGeom>
          <a:noFill/>
        </p:spPr>
        <p:txBody>
          <a:bodyPr wrap="none" rtlCol="0">
            <a:spAutoFit/>
          </a:bodyPr>
          <a:lstStyle/>
          <a:p>
            <a:r>
              <a:rPr lang="en-US" sz="2000" dirty="0"/>
              <a:t>What causes the big spread in the CFFs?</a:t>
            </a:r>
          </a:p>
        </p:txBody>
      </p:sp>
      <p:sp>
        <p:nvSpPr>
          <p:cNvPr id="5" name="TextBox 4">
            <a:extLst>
              <a:ext uri="{FF2B5EF4-FFF2-40B4-BE49-F238E27FC236}">
                <a16:creationId xmlns:a16="http://schemas.microsoft.com/office/drawing/2014/main" id="{2CBB4CB7-7287-804C-98C4-27D8DF56DD63}"/>
              </a:ext>
            </a:extLst>
          </p:cNvPr>
          <p:cNvSpPr txBox="1"/>
          <p:nvPr/>
        </p:nvSpPr>
        <p:spPr>
          <a:xfrm>
            <a:off x="92367" y="1676400"/>
            <a:ext cx="12099634" cy="3170099"/>
          </a:xfrm>
          <a:prstGeom prst="rect">
            <a:avLst/>
          </a:prstGeom>
          <a:noFill/>
        </p:spPr>
        <p:txBody>
          <a:bodyPr wrap="square" rtlCol="0">
            <a:spAutoFit/>
          </a:bodyPr>
          <a:lstStyle/>
          <a:p>
            <a:pPr marL="342900" indent="-342900">
              <a:buAutoNum type="arabicPeriod"/>
            </a:pPr>
            <a:r>
              <a:rPr lang="en-US" sz="2000" u="sng" dirty="0">
                <a:solidFill>
                  <a:srgbClr val="FFFF00"/>
                </a:solidFill>
              </a:rPr>
              <a:t>Longitudinally polarized data </a:t>
            </a:r>
            <a:r>
              <a:rPr lang="en-US" sz="2000" dirty="0"/>
              <a:t>and </a:t>
            </a:r>
            <a:r>
              <a:rPr lang="en-US" sz="2000" u="sng" dirty="0">
                <a:solidFill>
                  <a:srgbClr val="FFFF00"/>
                </a:solidFill>
              </a:rPr>
              <a:t>unpolarized data </a:t>
            </a:r>
            <a:r>
              <a:rPr lang="en-US" sz="2000" dirty="0"/>
              <a:t>need to be analyzed simultaneously </a:t>
            </a:r>
            <a:r>
              <a:rPr lang="en-US" sz="2000" dirty="0">
                <a:sym typeface="Wingdings" pitchFamily="2" charset="2"/>
              </a:rPr>
              <a:t> </a:t>
            </a:r>
            <a:r>
              <a:rPr lang="en-US" sz="2000" dirty="0"/>
              <a:t>Positivity constraints</a:t>
            </a:r>
          </a:p>
          <a:p>
            <a:pPr marL="342900" indent="-342900">
              <a:buAutoNum type="arabicPeriod"/>
            </a:pPr>
            <a:endParaRPr lang="en-US" sz="2000" dirty="0"/>
          </a:p>
          <a:p>
            <a:pPr marL="342900" indent="-342900">
              <a:buAutoNum type="arabicPeriod"/>
            </a:pPr>
            <a:r>
              <a:rPr lang="en-US" sz="2000" dirty="0"/>
              <a:t>Is QCD factorization holding? Analysis should be performed on structure functions before assuming QCD factorized scenario. </a:t>
            </a:r>
            <a:r>
              <a:rPr lang="en-US" sz="2000" dirty="0">
                <a:solidFill>
                  <a:srgbClr val="FFFF00"/>
                </a:solidFill>
              </a:rPr>
              <a:t>(Results on analysis on AI-based validation of factorization in DVCS  soon on </a:t>
            </a:r>
            <a:r>
              <a:rPr lang="en-US" sz="2000" dirty="0" err="1">
                <a:solidFill>
                  <a:srgbClr val="FFFF00"/>
                </a:solidFill>
              </a:rPr>
              <a:t>erXiv</a:t>
            </a:r>
            <a:r>
              <a:rPr lang="en-US" sz="2000" dirty="0">
                <a:solidFill>
                  <a:srgbClr val="FFFF00"/>
                </a:solidFill>
              </a:rPr>
              <a:t>) </a:t>
            </a:r>
          </a:p>
          <a:p>
            <a:pPr marL="342900" indent="-342900">
              <a:buAutoNum type="arabicPeriod"/>
            </a:pPr>
            <a:endParaRPr lang="en-US" sz="2000" dirty="0"/>
          </a:p>
          <a:p>
            <a:pPr marL="342900" indent="-342900">
              <a:buAutoNum type="arabicPeriod"/>
            </a:pPr>
            <a:r>
              <a:rPr lang="en-US" sz="2000" dirty="0"/>
              <a:t>Do other observables behave similarly if treated with Bayesian analysis? </a:t>
            </a:r>
          </a:p>
          <a:p>
            <a:pPr marL="342900" indent="-342900">
              <a:buAutoNum type="arabicPeriod"/>
            </a:pPr>
            <a:endParaRPr lang="en-US" sz="2000" dirty="0"/>
          </a:p>
          <a:p>
            <a:pPr marL="342900" indent="-342900">
              <a:buAutoNum type="arabicPeriod"/>
            </a:pPr>
            <a:endParaRPr lang="en-US" sz="2000" dirty="0"/>
          </a:p>
          <a:p>
            <a:pPr marL="342900" indent="-342900">
              <a:buAutoNum type="arabicPeriod"/>
            </a:pPr>
            <a:endParaRPr lang="en-US" sz="2000" dirty="0"/>
          </a:p>
          <a:p>
            <a:pPr marL="342900" indent="-342900">
              <a:buAutoNum type="arabicPeriod"/>
            </a:pPr>
            <a:endParaRPr lang="en-US" sz="2000" dirty="0"/>
          </a:p>
        </p:txBody>
      </p:sp>
    </p:spTree>
    <p:extLst>
      <p:ext uri="{BB962C8B-B14F-4D97-AF65-F5344CB8AC3E}">
        <p14:creationId xmlns:p14="http://schemas.microsoft.com/office/powerpoint/2010/main" val="242588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4E7CD5-87F1-474C-BC04-87F5CA7D3E43}"/>
              </a:ext>
            </a:extLst>
          </p:cNvPr>
          <p:cNvPicPr>
            <a:picLocks noChangeAspect="1"/>
          </p:cNvPicPr>
          <p:nvPr/>
        </p:nvPicPr>
        <p:blipFill>
          <a:blip r:embed="rId2"/>
          <a:stretch>
            <a:fillRect/>
          </a:stretch>
        </p:blipFill>
        <p:spPr>
          <a:xfrm>
            <a:off x="1934919" y="2119489"/>
            <a:ext cx="3531801" cy="3498607"/>
          </a:xfrm>
          <a:prstGeom prst="rect">
            <a:avLst/>
          </a:prstGeom>
        </p:spPr>
      </p:pic>
      <p:sp>
        <p:nvSpPr>
          <p:cNvPr id="2" name="Date Placeholder 1">
            <a:extLst>
              <a:ext uri="{FF2B5EF4-FFF2-40B4-BE49-F238E27FC236}">
                <a16:creationId xmlns:a16="http://schemas.microsoft.com/office/drawing/2014/main" id="{FAB05596-800B-F544-A155-0D3F838A5EB5}"/>
              </a:ext>
            </a:extLst>
          </p:cNvPr>
          <p:cNvSpPr>
            <a:spLocks noGrp="1"/>
          </p:cNvSpPr>
          <p:nvPr>
            <p:ph type="dt" sz="half" idx="10"/>
          </p:nvPr>
        </p:nvSpPr>
        <p:spPr/>
        <p:txBody>
          <a:bodyPr/>
          <a:lstStyle/>
          <a:p>
            <a:pPr>
              <a:defRPr/>
            </a:pPr>
            <a:fld id="{16A94A18-66C2-A54B-A167-329473CCEBB7}" type="datetime1">
              <a:rPr lang="en-US" smtClean="0"/>
              <a:t>3/14/25</a:t>
            </a:fld>
            <a:endParaRPr lang="en-US"/>
          </a:p>
        </p:txBody>
      </p:sp>
      <p:sp>
        <p:nvSpPr>
          <p:cNvPr id="3" name="Slide Number Placeholder 2">
            <a:extLst>
              <a:ext uri="{FF2B5EF4-FFF2-40B4-BE49-F238E27FC236}">
                <a16:creationId xmlns:a16="http://schemas.microsoft.com/office/drawing/2014/main" id="{D371F4A3-FEC1-5144-B9E1-02BA7F6242DF}"/>
              </a:ext>
            </a:extLst>
          </p:cNvPr>
          <p:cNvSpPr>
            <a:spLocks noGrp="1"/>
          </p:cNvSpPr>
          <p:nvPr>
            <p:ph type="sldNum" sz="quarter" idx="12"/>
          </p:nvPr>
        </p:nvSpPr>
        <p:spPr/>
        <p:txBody>
          <a:bodyPr/>
          <a:lstStyle/>
          <a:p>
            <a:pPr>
              <a:defRPr/>
            </a:pPr>
            <a:fld id="{8650D0AE-FB45-374D-A9AF-DF9429BBE748}" type="slidenum">
              <a:rPr lang="en-US" smtClean="0"/>
              <a:pPr>
                <a:defRPr/>
              </a:pPr>
              <a:t>29</a:t>
            </a:fld>
            <a:endParaRPr lang="en-US"/>
          </a:p>
        </p:txBody>
      </p:sp>
      <p:pic>
        <p:nvPicPr>
          <p:cNvPr id="6" name="Picture 5">
            <a:extLst>
              <a:ext uri="{FF2B5EF4-FFF2-40B4-BE49-F238E27FC236}">
                <a16:creationId xmlns:a16="http://schemas.microsoft.com/office/drawing/2014/main" id="{40F7C62D-CFF1-DA46-832E-86EF75B9808E}"/>
              </a:ext>
            </a:extLst>
          </p:cNvPr>
          <p:cNvPicPr>
            <a:picLocks noChangeAspect="1"/>
          </p:cNvPicPr>
          <p:nvPr/>
        </p:nvPicPr>
        <p:blipFill>
          <a:blip r:embed="rId3"/>
          <a:stretch>
            <a:fillRect/>
          </a:stretch>
        </p:blipFill>
        <p:spPr>
          <a:xfrm>
            <a:off x="7643261" y="2119489"/>
            <a:ext cx="3518524" cy="3498607"/>
          </a:xfrm>
          <a:prstGeom prst="rect">
            <a:avLst/>
          </a:prstGeom>
        </p:spPr>
      </p:pic>
      <p:pic>
        <p:nvPicPr>
          <p:cNvPr id="7" name="Picture 6">
            <a:extLst>
              <a:ext uri="{FF2B5EF4-FFF2-40B4-BE49-F238E27FC236}">
                <a16:creationId xmlns:a16="http://schemas.microsoft.com/office/drawing/2014/main" id="{7FD8FAFD-E5E4-794C-8CF6-5C0BF8F8C882}"/>
              </a:ext>
            </a:extLst>
          </p:cNvPr>
          <p:cNvPicPr>
            <a:picLocks noChangeAspect="1"/>
          </p:cNvPicPr>
          <p:nvPr/>
        </p:nvPicPr>
        <p:blipFill>
          <a:blip r:embed="rId4"/>
          <a:stretch>
            <a:fillRect/>
          </a:stretch>
        </p:blipFill>
        <p:spPr>
          <a:xfrm>
            <a:off x="4495800" y="762000"/>
            <a:ext cx="3865974" cy="2819545"/>
          </a:xfrm>
          <a:prstGeom prst="rect">
            <a:avLst/>
          </a:prstGeom>
        </p:spPr>
      </p:pic>
      <p:sp>
        <p:nvSpPr>
          <p:cNvPr id="8" name="TextBox 7">
            <a:extLst>
              <a:ext uri="{FF2B5EF4-FFF2-40B4-BE49-F238E27FC236}">
                <a16:creationId xmlns:a16="http://schemas.microsoft.com/office/drawing/2014/main" id="{99722FC3-126F-3A44-AF47-59C1311270DC}"/>
              </a:ext>
            </a:extLst>
          </p:cNvPr>
          <p:cNvSpPr txBox="1"/>
          <p:nvPr/>
        </p:nvSpPr>
        <p:spPr>
          <a:xfrm>
            <a:off x="10084038" y="1064127"/>
            <a:ext cx="1815562" cy="369332"/>
          </a:xfrm>
          <a:prstGeom prst="rect">
            <a:avLst/>
          </a:prstGeom>
          <a:noFill/>
        </p:spPr>
        <p:txBody>
          <a:bodyPr wrap="none" rtlCol="0">
            <a:spAutoFit/>
          </a:bodyPr>
          <a:lstStyle/>
          <a:p>
            <a:r>
              <a:rPr lang="en-US" dirty="0" err="1"/>
              <a:t>Saraswati</a:t>
            </a:r>
            <a:r>
              <a:rPr lang="en-US" dirty="0"/>
              <a:t> Pandey</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25B337E-F0BF-1543-AEB3-4CFA6A4A990E}"/>
                  </a:ext>
                </a:extLst>
              </p:cNvPr>
              <p:cNvSpPr txBox="1"/>
              <p:nvPr/>
            </p:nvSpPr>
            <p:spPr>
              <a:xfrm>
                <a:off x="533400" y="5802557"/>
                <a:ext cx="7508530" cy="369332"/>
              </a:xfrm>
              <a:prstGeom prst="rect">
                <a:avLst/>
              </a:prstGeom>
              <a:noFill/>
            </p:spPr>
            <p:txBody>
              <a:bodyPr wrap="none" rtlCol="0">
                <a:spAutoFit/>
              </a:bodyPr>
              <a:lstStyle/>
              <a:p>
                <a:r>
                  <a:rPr lang="en-US" dirty="0"/>
                  <a:t>Compare to DSSV MCMC-based analysis PRD100 (2019),  constraint: </a:t>
                </a:r>
                <a14:m>
                  <m:oMath xmlns:m="http://schemas.openxmlformats.org/officeDocument/2006/math">
                    <m:d>
                      <m:dPr>
                        <m:begChr m:val="|"/>
                        <m:endChr m:val="|"/>
                        <m:ctrlPr>
                          <a:rPr lang="en-US" b="0" i="1" smtClean="0">
                            <a:solidFill>
                              <a:srgbClr val="FFFF00"/>
                            </a:solidFill>
                            <a:latin typeface="Cambria Math" panose="02040503050406030204" pitchFamily="18" charset="0"/>
                            <a:ea typeface="Cambria Math" panose="02040503050406030204" pitchFamily="18" charset="0"/>
                          </a:rPr>
                        </m:ctrlPr>
                      </m:dPr>
                      <m:e>
                        <m:r>
                          <m:rPr>
                            <m:sty m:val="p"/>
                          </m:rPr>
                          <a:rPr lang="el-GR" i="1" smtClean="0">
                            <a:solidFill>
                              <a:srgbClr val="FFFF00"/>
                            </a:solidFill>
                            <a:latin typeface="Cambria Math" panose="02040503050406030204" pitchFamily="18" charset="0"/>
                            <a:ea typeface="Cambria Math" panose="02040503050406030204" pitchFamily="18" charset="0"/>
                          </a:rPr>
                          <m:t>Δ</m:t>
                        </m:r>
                        <m:r>
                          <a:rPr lang="en-US" b="0" i="1" smtClean="0">
                            <a:solidFill>
                              <a:srgbClr val="FFFF00"/>
                            </a:solidFill>
                            <a:latin typeface="Cambria Math" panose="02040503050406030204" pitchFamily="18" charset="0"/>
                            <a:ea typeface="Cambria Math" panose="02040503050406030204" pitchFamily="18" charset="0"/>
                          </a:rPr>
                          <m:t>𝑓</m:t>
                        </m:r>
                      </m:e>
                    </m:d>
                    <m:r>
                      <a:rPr lang="en-US" b="0" i="1" smtClean="0">
                        <a:solidFill>
                          <a:srgbClr val="FFFF00"/>
                        </a:solidFill>
                        <a:latin typeface="Cambria Math" panose="02040503050406030204" pitchFamily="18" charset="0"/>
                        <a:ea typeface="Cambria Math" panose="02040503050406030204" pitchFamily="18" charset="0"/>
                      </a:rPr>
                      <m:t>&lt;</m:t>
                    </m:r>
                    <m:r>
                      <a:rPr lang="en-US" b="0" i="1" smtClean="0">
                        <a:solidFill>
                          <a:srgbClr val="FFFF00"/>
                        </a:solidFill>
                        <a:latin typeface="Cambria Math" panose="02040503050406030204" pitchFamily="18" charset="0"/>
                        <a:ea typeface="Cambria Math" panose="02040503050406030204" pitchFamily="18" charset="0"/>
                      </a:rPr>
                      <m:t>𝑓</m:t>
                    </m:r>
                  </m:oMath>
                </a14:m>
                <a:r>
                  <a:rPr lang="en-US" dirty="0">
                    <a:solidFill>
                      <a:srgbClr val="FFFF00"/>
                    </a:solidFill>
                  </a:rPr>
                  <a:t> </a:t>
                </a:r>
                <a:endParaRPr lang="en-US" dirty="0"/>
              </a:p>
            </p:txBody>
          </p:sp>
        </mc:Choice>
        <mc:Fallback xmlns="">
          <p:sp>
            <p:nvSpPr>
              <p:cNvPr id="9" name="TextBox 8">
                <a:extLst>
                  <a:ext uri="{FF2B5EF4-FFF2-40B4-BE49-F238E27FC236}">
                    <a16:creationId xmlns:a16="http://schemas.microsoft.com/office/drawing/2014/main" id="{125B337E-F0BF-1543-AEB3-4CFA6A4A990E}"/>
                  </a:ext>
                </a:extLst>
              </p:cNvPr>
              <p:cNvSpPr txBox="1">
                <a:spLocks noRot="1" noChangeAspect="1" noMove="1" noResize="1" noEditPoints="1" noAdjustHandles="1" noChangeArrowheads="1" noChangeShapeType="1" noTextEdit="1"/>
              </p:cNvSpPr>
              <p:nvPr/>
            </p:nvSpPr>
            <p:spPr>
              <a:xfrm>
                <a:off x="533400" y="5802557"/>
                <a:ext cx="7508530" cy="369332"/>
              </a:xfrm>
              <a:prstGeom prst="rect">
                <a:avLst/>
              </a:prstGeom>
              <a:blipFill>
                <a:blip r:embed="rId5"/>
                <a:stretch>
                  <a:fillRect l="-676"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31CF5DA-CE0B-0D42-9011-3F37E1522B5D}"/>
                  </a:ext>
                </a:extLst>
              </p:cNvPr>
              <p:cNvSpPr txBox="1"/>
              <p:nvPr/>
            </p:nvSpPr>
            <p:spPr>
              <a:xfrm>
                <a:off x="5636301" y="2968052"/>
                <a:ext cx="200696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a:fld id="{825F15A7-03F4-43D7-82C5-3E23DA2F108C}" type="mathplaceholder">
                        <a:rPr lang="en-US" i="1" smtClean="0">
                          <a:latin typeface="Cambria Math" panose="02040503050406030204" pitchFamily="18" charset="0"/>
                        </a:rPr>
                        <a:t>Type equation here.</a:t>
                      </a:fld>
                    </m:oMath>
                  </m:oMathPara>
                </a14:m>
                <a:endParaRPr lang="en-US" dirty="0"/>
              </a:p>
            </p:txBody>
          </p:sp>
        </mc:Choice>
        <mc:Fallback xmlns="">
          <p:sp>
            <p:nvSpPr>
              <p:cNvPr id="10" name="TextBox 9">
                <a:extLst>
                  <a:ext uri="{FF2B5EF4-FFF2-40B4-BE49-F238E27FC236}">
                    <a16:creationId xmlns:a16="http://schemas.microsoft.com/office/drawing/2014/main" id="{D31CF5DA-CE0B-0D42-9011-3F37E1522B5D}"/>
                  </a:ext>
                </a:extLst>
              </p:cNvPr>
              <p:cNvSpPr txBox="1">
                <a:spLocks noRot="1" noChangeAspect="1" noMove="1" noResize="1" noEditPoints="1" noAdjustHandles="1" noChangeArrowheads="1" noChangeShapeType="1" noTextEdit="1"/>
              </p:cNvSpPr>
              <p:nvPr/>
            </p:nvSpPr>
            <p:spPr>
              <a:xfrm>
                <a:off x="5636301" y="2968052"/>
                <a:ext cx="2006960" cy="276999"/>
              </a:xfrm>
              <a:prstGeom prst="rect">
                <a:avLst/>
              </a:prstGeom>
              <a:blipFill>
                <a:blip r:embed="rId6"/>
                <a:stretch>
                  <a:fillRect l="-3797" t="-8696" r="-1899" b="-34783"/>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7F853D84-E253-2E49-B383-659230EDFBBA}"/>
              </a:ext>
            </a:extLst>
          </p:cNvPr>
          <p:cNvSpPr/>
          <p:nvPr/>
        </p:nvSpPr>
        <p:spPr>
          <a:xfrm>
            <a:off x="111594" y="697468"/>
            <a:ext cx="3865974" cy="1077218"/>
          </a:xfrm>
          <a:prstGeom prst="rect">
            <a:avLst/>
          </a:prstGeom>
          <a:noFill/>
        </p:spPr>
        <p:txBody>
          <a:bodyPr wrap="square" lIns="91440" tIns="45720" rIns="91440" bIns="45720">
            <a:spAutoFit/>
          </a:bodyPr>
          <a:lstStyle/>
          <a:p>
            <a:pPr algn="ctr"/>
            <a:r>
              <a:rPr lang="en-US" sz="3200" b="1" dirty="0">
                <a:ln w="6600">
                  <a:solidFill>
                    <a:schemeClr val="accent2"/>
                  </a:solidFill>
                  <a:prstDash val="solid"/>
                </a:ln>
                <a:solidFill>
                  <a:srgbClr val="FFFFFF"/>
                </a:solidFill>
                <a:effectLst>
                  <a:outerShdw dist="38100" dir="2700000" algn="tl" rotWithShape="0">
                    <a:schemeClr val="accent2"/>
                  </a:outerShdw>
                </a:effectLst>
              </a:rPr>
              <a:t>Extraction of of polarized PDFs</a:t>
            </a:r>
            <a:endParaRPr lang="en-US" sz="3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2" name="TextBox 11">
            <a:extLst>
              <a:ext uri="{FF2B5EF4-FFF2-40B4-BE49-F238E27FC236}">
                <a16:creationId xmlns:a16="http://schemas.microsoft.com/office/drawing/2014/main" id="{37D7DFF6-B82B-E740-89B7-7177911ED301}"/>
              </a:ext>
            </a:extLst>
          </p:cNvPr>
          <p:cNvSpPr txBox="1"/>
          <p:nvPr/>
        </p:nvSpPr>
        <p:spPr>
          <a:xfrm>
            <a:off x="10316965" y="1750157"/>
            <a:ext cx="808235" cy="369332"/>
          </a:xfrm>
          <a:prstGeom prst="rect">
            <a:avLst/>
          </a:prstGeom>
          <a:noFill/>
        </p:spPr>
        <p:txBody>
          <a:bodyPr wrap="none" rtlCol="0">
            <a:spAutoFit/>
          </a:bodyPr>
          <a:lstStyle/>
          <a:p>
            <a:r>
              <a:rPr lang="en-US" dirty="0"/>
              <a:t>x=0.16</a:t>
            </a:r>
          </a:p>
        </p:txBody>
      </p:sp>
      <p:sp>
        <p:nvSpPr>
          <p:cNvPr id="13" name="TextBox 12">
            <a:extLst>
              <a:ext uri="{FF2B5EF4-FFF2-40B4-BE49-F238E27FC236}">
                <a16:creationId xmlns:a16="http://schemas.microsoft.com/office/drawing/2014/main" id="{3518A9AE-63CA-9D4A-8869-38712AEB14D5}"/>
              </a:ext>
            </a:extLst>
          </p:cNvPr>
          <p:cNvSpPr txBox="1"/>
          <p:nvPr/>
        </p:nvSpPr>
        <p:spPr>
          <a:xfrm>
            <a:off x="1981743" y="1750157"/>
            <a:ext cx="808235" cy="369332"/>
          </a:xfrm>
          <a:prstGeom prst="rect">
            <a:avLst/>
          </a:prstGeom>
          <a:noFill/>
        </p:spPr>
        <p:txBody>
          <a:bodyPr wrap="none" rtlCol="0">
            <a:spAutoFit/>
          </a:bodyPr>
          <a:lstStyle/>
          <a:p>
            <a:r>
              <a:rPr lang="en-US" dirty="0"/>
              <a:t>x=0.03</a:t>
            </a:r>
          </a:p>
        </p:txBody>
      </p:sp>
      <p:sp>
        <p:nvSpPr>
          <p:cNvPr id="14" name="Rectangle 13">
            <a:extLst>
              <a:ext uri="{FF2B5EF4-FFF2-40B4-BE49-F238E27FC236}">
                <a16:creationId xmlns:a16="http://schemas.microsoft.com/office/drawing/2014/main" id="{000E65E3-30D0-5C43-864F-FD5F04DBB669}"/>
              </a:ext>
            </a:extLst>
          </p:cNvPr>
          <p:cNvSpPr/>
          <p:nvPr/>
        </p:nvSpPr>
        <p:spPr>
          <a:xfrm rot="19896045">
            <a:off x="4343728" y="2967335"/>
            <a:ext cx="3504549"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Preliminary</a:t>
            </a:r>
          </a:p>
        </p:txBody>
      </p:sp>
    </p:spTree>
    <p:extLst>
      <p:ext uri="{BB962C8B-B14F-4D97-AF65-F5344CB8AC3E}">
        <p14:creationId xmlns:p14="http://schemas.microsoft.com/office/powerpoint/2010/main" val="2617550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269681-AA9A-6441-BEC2-98D533F60DF2}"/>
              </a:ext>
            </a:extLst>
          </p:cNvPr>
          <p:cNvSpPr>
            <a:spLocks noGrp="1"/>
          </p:cNvSpPr>
          <p:nvPr>
            <p:ph type="dt" sz="half" idx="10"/>
          </p:nvPr>
        </p:nvSpPr>
        <p:spPr/>
        <p:txBody>
          <a:bodyPr/>
          <a:lstStyle/>
          <a:p>
            <a:pPr>
              <a:defRPr/>
            </a:pPr>
            <a:fld id="{16A94A18-66C2-A54B-A167-329473CCEBB7}" type="datetime1">
              <a:rPr lang="en-US" smtClean="0"/>
              <a:t>3/14/25</a:t>
            </a:fld>
            <a:endParaRPr lang="en-US"/>
          </a:p>
        </p:txBody>
      </p:sp>
      <p:sp>
        <p:nvSpPr>
          <p:cNvPr id="3" name="Slide Number Placeholder 2">
            <a:extLst>
              <a:ext uri="{FF2B5EF4-FFF2-40B4-BE49-F238E27FC236}">
                <a16:creationId xmlns:a16="http://schemas.microsoft.com/office/drawing/2014/main" id="{AE802A85-FA69-064A-BF2A-D73E03FA5142}"/>
              </a:ext>
            </a:extLst>
          </p:cNvPr>
          <p:cNvSpPr>
            <a:spLocks noGrp="1"/>
          </p:cNvSpPr>
          <p:nvPr>
            <p:ph type="sldNum" sz="quarter" idx="12"/>
          </p:nvPr>
        </p:nvSpPr>
        <p:spPr/>
        <p:txBody>
          <a:bodyPr/>
          <a:lstStyle/>
          <a:p>
            <a:pPr>
              <a:defRPr/>
            </a:pPr>
            <a:fld id="{8650D0AE-FB45-374D-A9AF-DF9429BBE748}" type="slidenum">
              <a:rPr lang="en-US" smtClean="0"/>
              <a:pPr>
                <a:defRPr/>
              </a:pPr>
              <a:t>3</a:t>
            </a:fld>
            <a:endParaRPr lang="en-US"/>
          </a:p>
        </p:txBody>
      </p:sp>
      <p:sp>
        <p:nvSpPr>
          <p:cNvPr id="4" name="TextBox 3">
            <a:extLst>
              <a:ext uri="{FF2B5EF4-FFF2-40B4-BE49-F238E27FC236}">
                <a16:creationId xmlns:a16="http://schemas.microsoft.com/office/drawing/2014/main" id="{AEC139D7-D308-FF4B-A775-B72D3D9069BF}"/>
              </a:ext>
            </a:extLst>
          </p:cNvPr>
          <p:cNvSpPr txBox="1"/>
          <p:nvPr/>
        </p:nvSpPr>
        <p:spPr>
          <a:xfrm>
            <a:off x="533400" y="1447800"/>
            <a:ext cx="11458413" cy="3785652"/>
          </a:xfrm>
          <a:prstGeom prst="rect">
            <a:avLst/>
          </a:prstGeom>
          <a:noFill/>
        </p:spPr>
        <p:txBody>
          <a:bodyPr wrap="square" rtlCol="0">
            <a:spAutoFit/>
          </a:bodyPr>
          <a:lstStyle/>
          <a:p>
            <a:r>
              <a:rPr lang="en-US" sz="2000" dirty="0"/>
              <a:t>I will argue that in order to make any progress towards extracting scientifically sound information from the EIC, a </a:t>
            </a:r>
            <a:r>
              <a:rPr lang="en-US" sz="2000" b="1" dirty="0">
                <a:solidFill>
                  <a:srgbClr val="FFFF00"/>
                </a:solidFill>
              </a:rPr>
              <a:t>change of  paradigm </a:t>
            </a:r>
            <a:r>
              <a:rPr lang="en-US" sz="2000" dirty="0"/>
              <a:t>is needed in the way we coordinate experimental, theoretical and computational/statistical methods.</a:t>
            </a:r>
          </a:p>
          <a:p>
            <a:endParaRPr lang="en-US" sz="2000" dirty="0"/>
          </a:p>
          <a:p>
            <a:r>
              <a:rPr lang="en-US" sz="2000" dirty="0"/>
              <a:t>The </a:t>
            </a:r>
            <a:r>
              <a:rPr lang="en-US" sz="2000" b="1" dirty="0">
                <a:solidFill>
                  <a:srgbClr val="FFFF00"/>
                </a:solidFill>
              </a:rPr>
              <a:t>change of paradigm </a:t>
            </a:r>
            <a:r>
              <a:rPr lang="en-US" sz="2000" dirty="0"/>
              <a:t>involves:</a:t>
            </a:r>
          </a:p>
          <a:p>
            <a:endParaRPr lang="en-US" sz="2000" dirty="0"/>
          </a:p>
          <a:p>
            <a:pPr marL="342900" indent="-342900">
              <a:buAutoNum type="arabicParenR"/>
            </a:pPr>
            <a:r>
              <a:rPr lang="en-US" sz="2000" dirty="0"/>
              <a:t>A comprehensive  view of </a:t>
            </a:r>
            <a:r>
              <a:rPr lang="en-US" sz="2000" b="1" dirty="0">
                <a:solidFill>
                  <a:srgbClr val="FFFF00"/>
                </a:solidFill>
              </a:rPr>
              <a:t>statistics</a:t>
            </a:r>
            <a:r>
              <a:rPr lang="en-US" sz="2000" dirty="0"/>
              <a:t> </a:t>
            </a:r>
          </a:p>
          <a:p>
            <a:pPr marL="342900" indent="-342900">
              <a:buAutoNum type="arabicParenR"/>
            </a:pPr>
            <a:endParaRPr lang="en-US" sz="2000" dirty="0"/>
          </a:p>
          <a:p>
            <a:pPr marL="342900" indent="-342900">
              <a:buAutoNum type="arabicParenR"/>
            </a:pPr>
            <a:r>
              <a:rPr lang="en-US" sz="2000" dirty="0"/>
              <a:t>Integrating </a:t>
            </a:r>
            <a:r>
              <a:rPr lang="en-US" sz="2000" b="1" dirty="0">
                <a:solidFill>
                  <a:srgbClr val="FFFF00"/>
                </a:solidFill>
              </a:rPr>
              <a:t>AI methods </a:t>
            </a:r>
            <a:r>
              <a:rPr lang="en-US" sz="2000" dirty="0"/>
              <a:t>in the </a:t>
            </a:r>
            <a:r>
              <a:rPr lang="en-US" sz="2000" u="sng" dirty="0"/>
              <a:t>development of theory</a:t>
            </a:r>
          </a:p>
          <a:p>
            <a:pPr marL="342900" indent="-342900">
              <a:buAutoNum type="arabicParenR"/>
            </a:pPr>
            <a:endParaRPr lang="en-US" sz="2000" u="sng" dirty="0"/>
          </a:p>
          <a:p>
            <a:pPr marL="342900" indent="-342900">
              <a:buAutoNum type="arabicParenR"/>
            </a:pPr>
            <a:r>
              <a:rPr lang="en-US" sz="2000" dirty="0"/>
              <a:t>Uncertainty quantification</a:t>
            </a:r>
          </a:p>
          <a:p>
            <a:pPr marL="342900" indent="-342900">
              <a:buAutoNum type="arabicParenR"/>
            </a:pPr>
            <a:endParaRPr lang="en-US" sz="2000" dirty="0"/>
          </a:p>
        </p:txBody>
      </p:sp>
    </p:spTree>
    <p:extLst>
      <p:ext uri="{BB962C8B-B14F-4D97-AF65-F5344CB8AC3E}">
        <p14:creationId xmlns:p14="http://schemas.microsoft.com/office/powerpoint/2010/main" val="12032220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381000" y="304000"/>
            <a:ext cx="11360800" cy="763600"/>
          </a:xfrm>
          <a:prstGeom prst="rect">
            <a:avLst/>
          </a:prstGeom>
        </p:spPr>
        <p:txBody>
          <a:bodyPr spcFirstLastPara="1" vert="horz" wrap="square" lIns="121900" tIns="121900" rIns="121900" bIns="121900" rtlCol="0" anchor="t" anchorCtr="0">
            <a:normAutofit fontScale="90000"/>
          </a:bodyPr>
          <a:lstStyle/>
          <a:p>
            <a:r>
              <a:rPr lang="en" dirty="0"/>
              <a:t>Inverse Problem Techniques: VAIM, C-VAIM, MCMC</a:t>
            </a:r>
            <a:endParaRPr dirty="0"/>
          </a:p>
        </p:txBody>
      </p:sp>
      <p:sp>
        <p:nvSpPr>
          <p:cNvPr id="83" name="Google Shape;83;p17"/>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a:bodyPr>
          <a:lstStyle/>
          <a:p>
            <a:pPr marL="0" indent="0">
              <a:buNone/>
            </a:pPr>
            <a:r>
              <a:rPr lang="en" dirty="0"/>
              <a:t>Approaches to find parameters statistically in an underdetermined system:</a:t>
            </a:r>
            <a:endParaRPr dirty="0"/>
          </a:p>
          <a:p>
            <a:pPr>
              <a:spcBef>
                <a:spcPts val="1600"/>
              </a:spcBef>
            </a:pPr>
            <a:r>
              <a:rPr lang="en" dirty="0"/>
              <a:t>Can quantify parameter uncertainty when more parameters than data </a:t>
            </a:r>
            <a:br>
              <a:rPr lang="en" dirty="0"/>
            </a:br>
            <a:endParaRPr dirty="0"/>
          </a:p>
          <a:p>
            <a:r>
              <a:rPr lang="en" dirty="0"/>
              <a:t>Techniques highly dependent on bounded parameter priors </a:t>
            </a:r>
            <a:br>
              <a:rPr lang="en" dirty="0"/>
            </a:br>
            <a:endParaRPr dirty="0"/>
          </a:p>
          <a:p>
            <a:r>
              <a:rPr lang="en" dirty="0"/>
              <a:t>These methods give us an initial way to perceive: </a:t>
            </a:r>
            <a:endParaRPr dirty="0"/>
          </a:p>
          <a:p>
            <a:pPr lvl="1"/>
            <a:r>
              <a:rPr lang="en" dirty="0"/>
              <a:t>the correlation between parameters on a complicated model</a:t>
            </a:r>
            <a:endParaRPr dirty="0"/>
          </a:p>
          <a:p>
            <a:pPr lvl="1"/>
            <a:r>
              <a:rPr lang="en" dirty="0"/>
              <a:t>what information is missing (latent space) </a:t>
            </a:r>
            <a:endParaRPr dirty="0"/>
          </a:p>
        </p:txBody>
      </p:sp>
      <p:sp>
        <p:nvSpPr>
          <p:cNvPr id="84" name="Google Shape;84;p17"/>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30</a:t>
            </a:fld>
            <a:endParaRPr/>
          </a:p>
        </p:txBody>
      </p:sp>
      <p:sp>
        <p:nvSpPr>
          <p:cNvPr id="5" name="TextBox 4">
            <a:extLst>
              <a:ext uri="{FF2B5EF4-FFF2-40B4-BE49-F238E27FC236}">
                <a16:creationId xmlns:a16="http://schemas.microsoft.com/office/drawing/2014/main" id="{B4FC9D57-AA8B-004E-A806-91A0B3265247}"/>
              </a:ext>
            </a:extLst>
          </p:cNvPr>
          <p:cNvSpPr txBox="1"/>
          <p:nvPr/>
        </p:nvSpPr>
        <p:spPr>
          <a:xfrm>
            <a:off x="381000" y="5464314"/>
            <a:ext cx="10439400" cy="707886"/>
          </a:xfrm>
          <a:prstGeom prst="rect">
            <a:avLst/>
          </a:prstGeom>
          <a:solidFill>
            <a:srgbClr val="FFFF00"/>
          </a:solidFill>
        </p:spPr>
        <p:txBody>
          <a:bodyPr wrap="square" rtlCol="0">
            <a:spAutoFit/>
          </a:bodyPr>
          <a:lstStyle/>
          <a:p>
            <a:r>
              <a:rPr lang="en-US" sz="2000" dirty="0">
                <a:solidFill>
                  <a:schemeClr val="bg1"/>
                </a:solidFill>
              </a:rPr>
              <a:t>All these methods share the common goal of going beyond simple regression by understanding the underlying correlations of the system  </a:t>
            </a:r>
          </a:p>
        </p:txBody>
      </p:sp>
      <p:sp>
        <p:nvSpPr>
          <p:cNvPr id="2" name="TextBox 1">
            <a:extLst>
              <a:ext uri="{FF2B5EF4-FFF2-40B4-BE49-F238E27FC236}">
                <a16:creationId xmlns:a16="http://schemas.microsoft.com/office/drawing/2014/main" id="{A87359F1-AB29-B74D-BAD8-E07C7E8C341D}"/>
              </a:ext>
            </a:extLst>
          </p:cNvPr>
          <p:cNvSpPr txBox="1"/>
          <p:nvPr/>
        </p:nvSpPr>
        <p:spPr>
          <a:xfrm>
            <a:off x="415600" y="994601"/>
            <a:ext cx="7036735" cy="923330"/>
          </a:xfrm>
          <a:prstGeom prst="rect">
            <a:avLst/>
          </a:prstGeom>
          <a:noFill/>
        </p:spPr>
        <p:txBody>
          <a:bodyPr wrap="none" rtlCol="0">
            <a:spAutoFit/>
          </a:bodyPr>
          <a:lstStyle/>
          <a:p>
            <a:r>
              <a:rPr lang="en-US" dirty="0"/>
              <a:t>F. </a:t>
            </a:r>
            <a:r>
              <a:rPr lang="en-US" dirty="0" err="1"/>
              <a:t>Hossen</a:t>
            </a:r>
            <a:r>
              <a:rPr lang="en-US" dirty="0"/>
              <a:t>, </a:t>
            </a:r>
            <a:r>
              <a:rPr lang="en-US" dirty="0" err="1"/>
              <a:t>D.Adams</a:t>
            </a:r>
            <a:r>
              <a:rPr lang="en-US" dirty="0"/>
              <a:t>, et al.,'' [</a:t>
            </a:r>
            <a:r>
              <a:rPr lang="en-US" dirty="0">
                <a:solidFill>
                  <a:srgbClr val="FFFF00"/>
                </a:solidFill>
              </a:rPr>
              <a:t>arXiv:2408.11681</a:t>
            </a:r>
            <a:r>
              <a:rPr lang="en-US" dirty="0"/>
              <a:t>] submitted to PR Research</a:t>
            </a:r>
          </a:p>
          <a:p>
            <a:r>
              <a:rPr lang="en-US" dirty="0"/>
              <a:t>M. </a:t>
            </a:r>
            <a:r>
              <a:rPr lang="en-US" dirty="0" err="1"/>
              <a:t>Almaeen</a:t>
            </a:r>
            <a:r>
              <a:rPr lang="en-US" dirty="0"/>
              <a:t>, B. </a:t>
            </a:r>
            <a:r>
              <a:rPr lang="en-US" dirty="0" err="1"/>
              <a:t>Kriesten</a:t>
            </a:r>
            <a:r>
              <a:rPr lang="en-US" dirty="0"/>
              <a:t>, D. Adams et al, </a:t>
            </a:r>
            <a:r>
              <a:rPr lang="en-US" dirty="0">
                <a:solidFill>
                  <a:srgbClr val="FFFF00"/>
                </a:solidFill>
                <a:hlinkClick r:id="rId3">
                  <a:extLst>
                    <a:ext uri="{A12FA001-AC4F-418D-AE19-62706E023703}">
                      <ahyp:hlinkClr xmlns:ahyp="http://schemas.microsoft.com/office/drawing/2018/hyperlinkcolor" val="tx"/>
                    </a:ext>
                  </a:extLst>
                </a:hlinkClick>
              </a:rPr>
              <a:t>2207.10766</a:t>
            </a:r>
            <a:r>
              <a:rPr lang="en-US" dirty="0">
                <a:solidFill>
                  <a:srgbClr val="FFFF00"/>
                </a:solidFill>
              </a:rPr>
              <a:t>  </a:t>
            </a:r>
            <a:r>
              <a:rPr lang="en-US" dirty="0">
                <a:solidFill>
                  <a:srgbClr val="F3F3FF"/>
                </a:solidFill>
              </a:rPr>
              <a:t>TBP in EPJC </a:t>
            </a:r>
          </a:p>
          <a:p>
            <a:endParaRPr lang="en-US" dirty="0"/>
          </a:p>
        </p:txBody>
      </p:sp>
    </p:spTree>
    <p:extLst>
      <p:ext uri="{BB962C8B-B14F-4D97-AF65-F5344CB8AC3E}">
        <p14:creationId xmlns:p14="http://schemas.microsoft.com/office/powerpoint/2010/main" val="651976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80" name="Google Shape;380;p44"/>
          <p:cNvSpPr txBox="1">
            <a:spLocks noGrp="1"/>
          </p:cNvSpPr>
          <p:nvPr>
            <p:ph type="sldNum" sz="quarter" idx="12"/>
          </p:nvPr>
        </p:nvSpPr>
        <p:spPr>
          <a:prstGeom prst="rect">
            <a:avLst/>
          </a:prstGeom>
        </p:spPr>
        <p:txBody>
          <a:bodyPr spcFirstLastPara="1" vert="horz" wrap="square" lIns="121900" tIns="121900" rIns="121900" bIns="121900" rtlCol="0" anchor="ctr" anchorCtr="0">
            <a:normAutofit fontScale="77500" lnSpcReduction="20000"/>
          </a:bodyPr>
          <a:lstStyle/>
          <a:p>
            <a:fld id="{00000000-1234-1234-1234-123412341234}" type="slidenum">
              <a:rPr lang="en"/>
              <a:pPr/>
              <a:t>31</a:t>
            </a:fld>
            <a:endParaRPr/>
          </a:p>
        </p:txBody>
      </p:sp>
      <p:sp>
        <p:nvSpPr>
          <p:cNvPr id="378" name="Google Shape;378;p44"/>
          <p:cNvSpPr txBox="1">
            <a:spLocks noGrp="1"/>
          </p:cNvSpPr>
          <p:nvPr>
            <p:ph type="title" idx="4294967295"/>
          </p:nvPr>
        </p:nvSpPr>
        <p:spPr>
          <a:xfrm>
            <a:off x="831850" y="2286000"/>
            <a:ext cx="11360150" cy="763588"/>
          </a:xfrm>
          <a:prstGeom prst="rect">
            <a:avLst/>
          </a:prstGeom>
        </p:spPr>
        <p:txBody>
          <a:bodyPr spcFirstLastPara="1" vert="horz" wrap="square" lIns="121900" tIns="121900" rIns="121900" bIns="121900" rtlCol="0" anchor="t" anchorCtr="0">
            <a:normAutofit fontScale="90000"/>
          </a:bodyPr>
          <a:lstStyle/>
          <a:p>
            <a:r>
              <a:rPr lang="en" dirty="0"/>
              <a:t>Interpretable AI: Symbolic Regression for Parton Research</a:t>
            </a:r>
            <a:endParaRPr dirty="0"/>
          </a:p>
        </p:txBody>
      </p:sp>
      <p:sp>
        <p:nvSpPr>
          <p:cNvPr id="5" name="Google Shape;441;p48">
            <a:extLst>
              <a:ext uri="{FF2B5EF4-FFF2-40B4-BE49-F238E27FC236}">
                <a16:creationId xmlns:a16="http://schemas.microsoft.com/office/drawing/2014/main" id="{F9012E42-972C-A444-B59B-BD9F69632CF9}"/>
              </a:ext>
            </a:extLst>
          </p:cNvPr>
          <p:cNvSpPr/>
          <p:nvPr/>
        </p:nvSpPr>
        <p:spPr>
          <a:xfrm>
            <a:off x="3581400" y="4084368"/>
            <a:ext cx="6172200" cy="1478231"/>
          </a:xfrm>
          <a:prstGeom prst="rect">
            <a:avLst/>
          </a:prstGeom>
          <a:noFill/>
          <a:ln w="9525" cap="flat" cmpd="sng">
            <a:noFill/>
            <a:prstDash val="solid"/>
            <a:round/>
            <a:headEnd type="none" w="sm" len="sm"/>
            <a:tailEnd type="none" w="sm" len="sm"/>
          </a:ln>
        </p:spPr>
        <p:txBody>
          <a:bodyPr spcFirstLastPara="1" wrap="square" lIns="121900" tIns="121900" rIns="121900" bIns="121900" anchor="ctr" anchorCtr="0">
            <a:noAutofit/>
          </a:bodyPr>
          <a:lstStyle/>
          <a:p>
            <a:r>
              <a:rPr lang="en" sz="2400" dirty="0">
                <a:solidFill>
                  <a:srgbClr val="FFFF00"/>
                </a:solidFill>
              </a:rPr>
              <a:t>Douglas Q. Adams (UVA)</a:t>
            </a:r>
            <a:endParaRPr sz="2400" dirty="0">
              <a:solidFill>
                <a:srgbClr val="FFFF00"/>
              </a:solidFill>
            </a:endParaRPr>
          </a:p>
          <a:p>
            <a:r>
              <a:rPr lang="en" sz="2400" dirty="0">
                <a:solidFill>
                  <a:srgbClr val="FFFF00"/>
                </a:solidFill>
              </a:rPr>
              <a:t>Andrew Dotson, Matt Sievert(NMSU) </a:t>
            </a:r>
          </a:p>
          <a:p>
            <a:r>
              <a:rPr lang="en" sz="2400" dirty="0">
                <a:solidFill>
                  <a:srgbClr val="FFFF00"/>
                </a:solidFill>
              </a:rPr>
              <a:t>Anusha </a:t>
            </a:r>
            <a:r>
              <a:rPr lang="en" sz="2400" dirty="0" err="1">
                <a:solidFill>
                  <a:srgbClr val="FFFF00"/>
                </a:solidFill>
              </a:rPr>
              <a:t>SingiReddy</a:t>
            </a:r>
            <a:r>
              <a:rPr lang="en" sz="2400" dirty="0">
                <a:solidFill>
                  <a:srgbClr val="FFFF00"/>
                </a:solidFill>
              </a:rPr>
              <a:t>, </a:t>
            </a:r>
            <a:r>
              <a:rPr lang="en" sz="2400" dirty="0" err="1">
                <a:solidFill>
                  <a:srgbClr val="FFFF00"/>
                </a:solidFill>
              </a:rPr>
              <a:t>Yaohang</a:t>
            </a:r>
            <a:r>
              <a:rPr lang="en" sz="2400" dirty="0">
                <a:solidFill>
                  <a:srgbClr val="FFFF00"/>
                </a:solidFill>
              </a:rPr>
              <a:t> Li (ODU)</a:t>
            </a:r>
          </a:p>
          <a:p>
            <a:r>
              <a:rPr lang="en" sz="2400" dirty="0" err="1">
                <a:solidFill>
                  <a:srgbClr val="FFFF00"/>
                </a:solidFill>
              </a:rPr>
              <a:t>Zaki</a:t>
            </a:r>
            <a:r>
              <a:rPr lang="en" sz="2400" dirty="0">
                <a:solidFill>
                  <a:srgbClr val="FFFF00"/>
                </a:solidFill>
              </a:rPr>
              <a:t> </a:t>
            </a:r>
            <a:r>
              <a:rPr lang="en" sz="2400" dirty="0" err="1">
                <a:solidFill>
                  <a:srgbClr val="FFFF00"/>
                </a:solidFill>
              </a:rPr>
              <a:t>Panjsheeri</a:t>
            </a:r>
            <a:r>
              <a:rPr lang="en" sz="2400" dirty="0">
                <a:solidFill>
                  <a:srgbClr val="FFFF00"/>
                </a:solidFill>
              </a:rPr>
              <a:t> (UVA)</a:t>
            </a:r>
            <a:endParaRPr sz="2400" dirty="0">
              <a:solidFill>
                <a:srgbClr val="FFFF00"/>
              </a:solidFill>
            </a:endParaRPr>
          </a:p>
        </p:txBody>
      </p:sp>
    </p:spTree>
    <p:extLst>
      <p:ext uri="{BB962C8B-B14F-4D97-AF65-F5344CB8AC3E}">
        <p14:creationId xmlns:p14="http://schemas.microsoft.com/office/powerpoint/2010/main" val="41043579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84"/>
        <p:cNvGrpSpPr/>
        <p:nvPr/>
      </p:nvGrpSpPr>
      <p:grpSpPr>
        <a:xfrm>
          <a:off x="0" y="0"/>
          <a:ext cx="0" cy="0"/>
          <a:chOff x="0" y="0"/>
          <a:chExt cx="0" cy="0"/>
        </a:xfrm>
      </p:grpSpPr>
      <p:sp>
        <p:nvSpPr>
          <p:cNvPr id="385" name="Google Shape;385;p45"/>
          <p:cNvSpPr txBox="1">
            <a:spLocks noGrp="1"/>
          </p:cNvSpPr>
          <p:nvPr>
            <p:ph type="title"/>
          </p:nvPr>
        </p:nvSpPr>
        <p:spPr>
          <a:xfrm>
            <a:off x="415600" y="593367"/>
            <a:ext cx="8600400" cy="763600"/>
          </a:xfrm>
          <a:prstGeom prst="rect">
            <a:avLst/>
          </a:prstGeom>
        </p:spPr>
        <p:txBody>
          <a:bodyPr spcFirstLastPara="1" vert="horz" wrap="square" lIns="121900" tIns="121900" rIns="121900" bIns="121900" rtlCol="0" anchor="t" anchorCtr="0">
            <a:normAutofit fontScale="90000"/>
          </a:bodyPr>
          <a:lstStyle/>
          <a:p>
            <a:r>
              <a:rPr lang="en" dirty="0">
                <a:solidFill>
                  <a:schemeClr val="bg1"/>
                </a:solidFill>
              </a:rPr>
              <a:t>What is symbolic regression (SR)?</a:t>
            </a:r>
            <a:endParaRPr dirty="0">
              <a:solidFill>
                <a:schemeClr val="bg1"/>
              </a:solidFill>
            </a:endParaRPr>
          </a:p>
        </p:txBody>
      </p:sp>
      <p:sp>
        <p:nvSpPr>
          <p:cNvPr id="386" name="Google Shape;386;p45"/>
          <p:cNvSpPr/>
          <p:nvPr/>
        </p:nvSpPr>
        <p:spPr>
          <a:xfrm>
            <a:off x="8517972" y="2572951"/>
            <a:ext cx="3156000" cy="1963600"/>
          </a:xfrm>
          <a:prstGeom prst="rect">
            <a:avLst/>
          </a:prstGeom>
          <a:noFill/>
          <a:ln w="19050" cap="flat" cmpd="sng">
            <a:solidFill>
              <a:srgbClr val="0000FF"/>
            </a:solidFill>
            <a:prstDash val="solid"/>
            <a:round/>
            <a:headEnd type="none" w="sm" len="sm"/>
            <a:tailEnd type="none" w="sm" len="sm"/>
          </a:ln>
        </p:spPr>
        <p:txBody>
          <a:bodyPr spcFirstLastPara="1" wrap="square" lIns="121900" tIns="121900" rIns="121900" bIns="121900" anchor="ctr" anchorCtr="0">
            <a:noAutofit/>
          </a:bodyPr>
          <a:lstStyle/>
          <a:p>
            <a:endParaRPr sz="2400">
              <a:solidFill>
                <a:schemeClr val="bg1"/>
              </a:solidFill>
            </a:endParaRPr>
          </a:p>
        </p:txBody>
      </p:sp>
      <p:pic>
        <p:nvPicPr>
          <p:cNvPr id="387" name="Google Shape;387;p45"/>
          <p:cNvPicPr preferRelativeResize="0"/>
          <p:nvPr/>
        </p:nvPicPr>
        <p:blipFill>
          <a:blip r:embed="rId3">
            <a:alphaModFix/>
          </a:blip>
          <a:stretch>
            <a:fillRect/>
          </a:stretch>
        </p:blipFill>
        <p:spPr>
          <a:xfrm>
            <a:off x="9608118" y="3064661"/>
            <a:ext cx="1884433" cy="1395139"/>
          </a:xfrm>
          <a:prstGeom prst="rect">
            <a:avLst/>
          </a:prstGeom>
          <a:noFill/>
          <a:ln>
            <a:noFill/>
          </a:ln>
        </p:spPr>
      </p:pic>
      <p:sp>
        <p:nvSpPr>
          <p:cNvPr id="388" name="Google Shape;388;p45"/>
          <p:cNvSpPr/>
          <p:nvPr/>
        </p:nvSpPr>
        <p:spPr>
          <a:xfrm>
            <a:off x="9929733" y="5616600"/>
            <a:ext cx="1403600" cy="1054400"/>
          </a:xfrm>
          <a:prstGeom prst="rect">
            <a:avLst/>
          </a:prstGeom>
          <a:noFill/>
          <a:ln w="9525" cap="flat" cmpd="sng">
            <a:solidFill>
              <a:srgbClr val="0000FF"/>
            </a:solidFill>
            <a:prstDash val="solid"/>
            <a:round/>
            <a:headEnd type="none" w="sm" len="sm"/>
            <a:tailEnd type="none" w="sm" len="sm"/>
          </a:ln>
        </p:spPr>
        <p:txBody>
          <a:bodyPr spcFirstLastPara="1" wrap="square" lIns="121900" tIns="121900" rIns="121900" bIns="121900" anchor="ctr" anchorCtr="0">
            <a:noAutofit/>
          </a:bodyPr>
          <a:lstStyle/>
          <a:p>
            <a:pPr algn="ctr"/>
            <a:r>
              <a:rPr lang="en" sz="2400">
                <a:solidFill>
                  <a:schemeClr val="bg1"/>
                </a:solidFill>
              </a:rPr>
              <a:t>Done</a:t>
            </a:r>
            <a:endParaRPr sz="2400">
              <a:solidFill>
                <a:schemeClr val="bg1"/>
              </a:solidFill>
            </a:endParaRPr>
          </a:p>
        </p:txBody>
      </p:sp>
      <p:sp>
        <p:nvSpPr>
          <p:cNvPr id="389" name="Google Shape;389;p45"/>
          <p:cNvSpPr/>
          <p:nvPr/>
        </p:nvSpPr>
        <p:spPr>
          <a:xfrm>
            <a:off x="558600" y="3685600"/>
            <a:ext cx="2388000" cy="1963600"/>
          </a:xfrm>
          <a:prstGeom prst="rect">
            <a:avLst/>
          </a:prstGeom>
          <a:noFill/>
          <a:ln w="19050" cap="flat" cmpd="sng">
            <a:solidFill>
              <a:srgbClr val="0000FF"/>
            </a:solidFill>
            <a:prstDash val="solid"/>
            <a:round/>
            <a:headEnd type="none" w="sm" len="sm"/>
            <a:tailEnd type="none" w="sm" len="sm"/>
          </a:ln>
        </p:spPr>
        <p:txBody>
          <a:bodyPr spcFirstLastPara="1" wrap="square" lIns="121900" tIns="121900" rIns="121900" bIns="121900" anchor="ctr" anchorCtr="0">
            <a:noAutofit/>
          </a:bodyPr>
          <a:lstStyle/>
          <a:p>
            <a:endParaRPr sz="2400">
              <a:solidFill>
                <a:schemeClr val="bg1"/>
              </a:solidFill>
            </a:endParaRPr>
          </a:p>
        </p:txBody>
      </p:sp>
      <p:sp>
        <p:nvSpPr>
          <p:cNvPr id="390" name="Google Shape;390;p45"/>
          <p:cNvSpPr/>
          <p:nvPr/>
        </p:nvSpPr>
        <p:spPr>
          <a:xfrm>
            <a:off x="668551" y="3896600"/>
            <a:ext cx="2168400" cy="446800"/>
          </a:xfrm>
          <a:prstGeom prst="rect">
            <a:avLst/>
          </a:prstGeom>
          <a:noFill/>
          <a:ln>
            <a:noFill/>
          </a:ln>
        </p:spPr>
        <p:txBody>
          <a:bodyPr spcFirstLastPara="1" wrap="square" lIns="121900" tIns="121900" rIns="121900" bIns="121900" anchor="ctr" anchorCtr="0">
            <a:noAutofit/>
          </a:bodyPr>
          <a:lstStyle/>
          <a:p>
            <a:pPr algn="ctr"/>
            <a:r>
              <a:rPr lang="en" sz="2000" dirty="0">
                <a:solidFill>
                  <a:schemeClr val="bg1"/>
                </a:solidFill>
              </a:rPr>
              <a:t>Attempt an Expression</a:t>
            </a:r>
            <a:endParaRPr sz="2000" dirty="0">
              <a:solidFill>
                <a:schemeClr val="bg1"/>
              </a:solidFill>
            </a:endParaRPr>
          </a:p>
        </p:txBody>
      </p:sp>
      <p:sp>
        <p:nvSpPr>
          <p:cNvPr id="391" name="Google Shape;391;p45"/>
          <p:cNvSpPr/>
          <p:nvPr/>
        </p:nvSpPr>
        <p:spPr>
          <a:xfrm>
            <a:off x="558617" y="1460333"/>
            <a:ext cx="2388000" cy="2028800"/>
          </a:xfrm>
          <a:prstGeom prst="rect">
            <a:avLst/>
          </a:prstGeom>
          <a:noFill/>
          <a:ln w="19050" cap="flat" cmpd="sng">
            <a:solidFill>
              <a:srgbClr val="0000FF"/>
            </a:solidFill>
            <a:prstDash val="solid"/>
            <a:round/>
            <a:headEnd type="none" w="sm" len="sm"/>
            <a:tailEnd type="none" w="sm" len="sm"/>
          </a:ln>
        </p:spPr>
        <p:txBody>
          <a:bodyPr spcFirstLastPara="1" wrap="square" lIns="121900" tIns="121900" rIns="121900" bIns="121900" anchor="ctr" anchorCtr="0">
            <a:noAutofit/>
          </a:bodyPr>
          <a:lstStyle/>
          <a:p>
            <a:endParaRPr sz="2400">
              <a:solidFill>
                <a:schemeClr val="bg1"/>
              </a:solidFill>
            </a:endParaRPr>
          </a:p>
        </p:txBody>
      </p:sp>
      <p:sp>
        <p:nvSpPr>
          <p:cNvPr id="392" name="Google Shape;392;p45"/>
          <p:cNvSpPr/>
          <p:nvPr/>
        </p:nvSpPr>
        <p:spPr>
          <a:xfrm>
            <a:off x="4186221" y="1467567"/>
            <a:ext cx="3067600" cy="4174400"/>
          </a:xfrm>
          <a:prstGeom prst="rect">
            <a:avLst/>
          </a:prstGeom>
          <a:noFill/>
          <a:ln w="19050" cap="flat" cmpd="sng">
            <a:solidFill>
              <a:srgbClr val="0000FF"/>
            </a:solidFill>
            <a:prstDash val="solid"/>
            <a:round/>
            <a:headEnd type="none" w="sm" len="sm"/>
            <a:tailEnd type="none" w="sm" len="sm"/>
          </a:ln>
        </p:spPr>
        <p:txBody>
          <a:bodyPr spcFirstLastPara="1" wrap="square" lIns="121900" tIns="121900" rIns="121900" bIns="121900" anchor="ctr" anchorCtr="0">
            <a:noAutofit/>
          </a:bodyPr>
          <a:lstStyle/>
          <a:p>
            <a:endParaRPr sz="2400">
              <a:solidFill>
                <a:schemeClr val="bg1"/>
              </a:solidFill>
            </a:endParaRPr>
          </a:p>
        </p:txBody>
      </p:sp>
      <p:sp>
        <p:nvSpPr>
          <p:cNvPr id="393" name="Google Shape;393;p45"/>
          <p:cNvSpPr/>
          <p:nvPr/>
        </p:nvSpPr>
        <p:spPr>
          <a:xfrm>
            <a:off x="4288716" y="1520200"/>
            <a:ext cx="2860000" cy="448800"/>
          </a:xfrm>
          <a:prstGeom prst="rect">
            <a:avLst/>
          </a:prstGeom>
          <a:noFill/>
          <a:ln>
            <a:noFill/>
          </a:ln>
        </p:spPr>
        <p:txBody>
          <a:bodyPr spcFirstLastPara="1" wrap="square" lIns="121900" tIns="121900" rIns="121900" bIns="121900" anchor="ctr" anchorCtr="0">
            <a:noAutofit/>
          </a:bodyPr>
          <a:lstStyle/>
          <a:p>
            <a:pPr algn="ctr"/>
            <a:r>
              <a:rPr lang="en" sz="2000" dirty="0">
                <a:solidFill>
                  <a:schemeClr val="bg1"/>
                </a:solidFill>
              </a:rPr>
              <a:t>Goodness</a:t>
            </a:r>
            <a:endParaRPr sz="2000" dirty="0">
              <a:solidFill>
                <a:schemeClr val="bg1"/>
              </a:solidFill>
            </a:endParaRPr>
          </a:p>
        </p:txBody>
      </p:sp>
      <p:sp>
        <p:nvSpPr>
          <p:cNvPr id="394" name="Google Shape;394;p45"/>
          <p:cNvSpPr/>
          <p:nvPr/>
        </p:nvSpPr>
        <p:spPr>
          <a:xfrm>
            <a:off x="522551" y="1660800"/>
            <a:ext cx="2168400" cy="472800"/>
          </a:xfrm>
          <a:prstGeom prst="rect">
            <a:avLst/>
          </a:prstGeom>
          <a:noFill/>
          <a:ln>
            <a:noFill/>
          </a:ln>
        </p:spPr>
        <p:txBody>
          <a:bodyPr spcFirstLastPara="1" wrap="square" lIns="121900" tIns="121900" rIns="121900" bIns="121900" anchor="ctr" anchorCtr="0">
            <a:noAutofit/>
          </a:bodyPr>
          <a:lstStyle/>
          <a:p>
            <a:pPr algn="ctr"/>
            <a:r>
              <a:rPr lang="en" sz="2000" dirty="0">
                <a:solidFill>
                  <a:schemeClr val="bg1"/>
                </a:solidFill>
              </a:rPr>
              <a:t>Data Table</a:t>
            </a:r>
            <a:br>
              <a:rPr lang="en" sz="2000" dirty="0">
                <a:solidFill>
                  <a:schemeClr val="bg1"/>
                </a:solidFill>
              </a:rPr>
            </a:br>
            <a:endParaRPr sz="2000" dirty="0">
              <a:solidFill>
                <a:schemeClr val="bg1"/>
              </a:solidFill>
            </a:endParaRPr>
          </a:p>
        </p:txBody>
      </p:sp>
      <p:sp>
        <p:nvSpPr>
          <p:cNvPr id="395" name="Google Shape;395;p45"/>
          <p:cNvSpPr/>
          <p:nvPr/>
        </p:nvSpPr>
        <p:spPr>
          <a:xfrm>
            <a:off x="4288733" y="2095200"/>
            <a:ext cx="2860000" cy="1333600"/>
          </a:xfrm>
          <a:prstGeom prst="rect">
            <a:avLst/>
          </a:prstGeom>
          <a:solidFill>
            <a:srgbClr val="F3F3F3"/>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endParaRPr sz="2000" dirty="0">
              <a:solidFill>
                <a:schemeClr val="bg1"/>
              </a:solidFill>
            </a:endParaRPr>
          </a:p>
          <a:p>
            <a:pPr algn="ctr"/>
            <a:r>
              <a:rPr lang="en" sz="2000" dirty="0">
                <a:solidFill>
                  <a:schemeClr val="bg1"/>
                </a:solidFill>
              </a:rPr>
              <a:t>Fitness Metric</a:t>
            </a:r>
            <a:br>
              <a:rPr lang="en" sz="2000" dirty="0">
                <a:solidFill>
                  <a:schemeClr val="bg1"/>
                </a:solidFill>
              </a:rPr>
            </a:br>
            <a:endParaRPr sz="2000" dirty="0">
              <a:solidFill>
                <a:schemeClr val="bg1"/>
              </a:solidFill>
            </a:endParaRPr>
          </a:p>
          <a:p>
            <a:pPr algn="ctr"/>
            <a:r>
              <a:rPr lang="en" sz="2000" dirty="0">
                <a:solidFill>
                  <a:schemeClr val="bg1"/>
                </a:solidFill>
              </a:rPr>
              <a:t>e.g. MSE</a:t>
            </a:r>
            <a:endParaRPr sz="2000" dirty="0">
              <a:solidFill>
                <a:schemeClr val="bg1"/>
              </a:solidFill>
            </a:endParaRPr>
          </a:p>
          <a:p>
            <a:pPr algn="ctr"/>
            <a:endParaRPr sz="2000" dirty="0">
              <a:solidFill>
                <a:schemeClr val="bg1"/>
              </a:solidFill>
            </a:endParaRPr>
          </a:p>
          <a:p>
            <a:pPr algn="ctr"/>
            <a:endParaRPr sz="2400" dirty="0">
              <a:solidFill>
                <a:schemeClr val="bg1"/>
              </a:solidFill>
            </a:endParaRPr>
          </a:p>
        </p:txBody>
      </p:sp>
      <p:sp>
        <p:nvSpPr>
          <p:cNvPr id="396" name="Google Shape;396;p45"/>
          <p:cNvSpPr/>
          <p:nvPr/>
        </p:nvSpPr>
        <p:spPr>
          <a:xfrm>
            <a:off x="4296167" y="3685600"/>
            <a:ext cx="2860000" cy="1815200"/>
          </a:xfrm>
          <a:prstGeom prst="rect">
            <a:avLst/>
          </a:prstGeom>
          <a:solidFill>
            <a:srgbClr val="F3F3F3"/>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a:r>
              <a:rPr lang="en" sz="2000" dirty="0">
                <a:solidFill>
                  <a:schemeClr val="bg1"/>
                </a:solidFill>
              </a:rPr>
              <a:t>Form Metric</a:t>
            </a:r>
            <a:endParaRPr sz="2000" dirty="0">
              <a:solidFill>
                <a:schemeClr val="bg1"/>
              </a:solidFill>
            </a:endParaRPr>
          </a:p>
          <a:p>
            <a:pPr algn="ctr"/>
            <a:endParaRPr sz="2000" dirty="0">
              <a:solidFill>
                <a:schemeClr val="bg1"/>
              </a:solidFill>
            </a:endParaRPr>
          </a:p>
          <a:p>
            <a:pPr algn="ctr"/>
            <a:r>
              <a:rPr lang="en" sz="2000" dirty="0">
                <a:solidFill>
                  <a:schemeClr val="bg1"/>
                </a:solidFill>
              </a:rPr>
              <a:t>e.g. #terms</a:t>
            </a:r>
            <a:endParaRPr sz="2000" dirty="0">
              <a:solidFill>
                <a:schemeClr val="bg1"/>
              </a:solidFill>
            </a:endParaRPr>
          </a:p>
          <a:p>
            <a:pPr algn="ctr"/>
            <a:endParaRPr sz="2400" dirty="0">
              <a:solidFill>
                <a:schemeClr val="bg1"/>
              </a:solidFill>
            </a:endParaRPr>
          </a:p>
        </p:txBody>
      </p:sp>
      <p:sp>
        <p:nvSpPr>
          <p:cNvPr id="397" name="Google Shape;397;p45"/>
          <p:cNvSpPr/>
          <p:nvPr/>
        </p:nvSpPr>
        <p:spPr>
          <a:xfrm>
            <a:off x="7037917" y="5650800"/>
            <a:ext cx="1403600" cy="1207200"/>
          </a:xfrm>
          <a:prstGeom prst="ellipse">
            <a:avLst/>
          </a:prstGeom>
          <a:solidFill>
            <a:srgbClr val="C9DAF8"/>
          </a:solidFill>
          <a:ln w="9525" cap="flat" cmpd="sng">
            <a:solidFill>
              <a:srgbClr val="0000FF"/>
            </a:solidFill>
            <a:prstDash val="solid"/>
            <a:round/>
            <a:headEnd type="none" w="sm" len="sm"/>
            <a:tailEnd type="none" w="sm" len="sm"/>
          </a:ln>
        </p:spPr>
        <p:txBody>
          <a:bodyPr spcFirstLastPara="1" wrap="square" lIns="121900" tIns="121900" rIns="121900" bIns="121900" anchor="ctr" anchorCtr="0">
            <a:noAutofit/>
          </a:bodyPr>
          <a:lstStyle/>
          <a:p>
            <a:pPr algn="ctr"/>
            <a:r>
              <a:rPr lang="en" sz="2000" dirty="0">
                <a:solidFill>
                  <a:schemeClr val="bg1"/>
                </a:solidFill>
              </a:rPr>
              <a:t>Good?</a:t>
            </a:r>
            <a:endParaRPr sz="2000" dirty="0">
              <a:solidFill>
                <a:schemeClr val="bg1"/>
              </a:solidFill>
            </a:endParaRPr>
          </a:p>
        </p:txBody>
      </p:sp>
      <p:sp>
        <p:nvSpPr>
          <p:cNvPr id="398" name="Google Shape;398;p45"/>
          <p:cNvSpPr/>
          <p:nvPr/>
        </p:nvSpPr>
        <p:spPr>
          <a:xfrm>
            <a:off x="8441517" y="5973400"/>
            <a:ext cx="1611600" cy="562000"/>
          </a:xfrm>
          <a:prstGeom prst="rightArrow">
            <a:avLst>
              <a:gd name="adj1" fmla="val 50000"/>
              <a:gd name="adj2"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solidFill>
                <a:schemeClr val="bg1"/>
              </a:solidFill>
            </a:endParaRPr>
          </a:p>
        </p:txBody>
      </p:sp>
      <p:sp>
        <p:nvSpPr>
          <p:cNvPr id="399" name="Google Shape;399;p45"/>
          <p:cNvSpPr/>
          <p:nvPr/>
        </p:nvSpPr>
        <p:spPr>
          <a:xfrm rot="8100000">
            <a:off x="8037813" y="5009142"/>
            <a:ext cx="1786435" cy="561725"/>
          </a:xfrm>
          <a:prstGeom prst="rightArrow">
            <a:avLst>
              <a:gd name="adj1" fmla="val 50000"/>
              <a:gd name="adj2"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solidFill>
                <a:schemeClr val="bg1"/>
              </a:solidFill>
            </a:endParaRPr>
          </a:p>
        </p:txBody>
      </p:sp>
      <p:sp>
        <p:nvSpPr>
          <p:cNvPr id="400" name="Google Shape;400;p45"/>
          <p:cNvSpPr/>
          <p:nvPr/>
        </p:nvSpPr>
        <p:spPr>
          <a:xfrm>
            <a:off x="8610017" y="5727200"/>
            <a:ext cx="1151200" cy="1054400"/>
          </a:xfrm>
          <a:prstGeom prst="diamond">
            <a:avLst/>
          </a:prstGeom>
          <a:solidFill>
            <a:srgbClr val="F9CB9C"/>
          </a:solidFill>
          <a:ln w="9525" cap="flat" cmpd="sng">
            <a:solidFill>
              <a:schemeClr val="dk2"/>
            </a:solidFill>
            <a:prstDash val="solid"/>
            <a:round/>
            <a:headEnd type="none" w="sm" len="sm"/>
            <a:tailEnd type="none" w="sm" len="sm"/>
          </a:ln>
        </p:spPr>
        <p:txBody>
          <a:bodyPr spcFirstLastPara="1" wrap="square" lIns="0" tIns="121900" rIns="0" bIns="121900" anchor="ctr" anchorCtr="0">
            <a:noAutofit/>
          </a:bodyPr>
          <a:lstStyle/>
          <a:p>
            <a:pPr algn="ctr"/>
            <a:r>
              <a:rPr lang="en" sz="2000">
                <a:solidFill>
                  <a:schemeClr val="bg1"/>
                </a:solidFill>
              </a:rPr>
              <a:t>Yes</a:t>
            </a:r>
            <a:endParaRPr sz="2000">
              <a:solidFill>
                <a:schemeClr val="bg1"/>
              </a:solidFill>
            </a:endParaRPr>
          </a:p>
        </p:txBody>
      </p:sp>
      <p:sp>
        <p:nvSpPr>
          <p:cNvPr id="401" name="Google Shape;401;p45"/>
          <p:cNvSpPr/>
          <p:nvPr/>
        </p:nvSpPr>
        <p:spPr>
          <a:xfrm flipH="1">
            <a:off x="1517535" y="5264000"/>
            <a:ext cx="5520400" cy="1132400"/>
          </a:xfrm>
          <a:prstGeom prst="bentUpArrow">
            <a:avLst>
              <a:gd name="adj1" fmla="val 25000"/>
              <a:gd name="adj2" fmla="val 24037"/>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solidFill>
                <a:schemeClr val="bg1"/>
              </a:solidFill>
            </a:endParaRPr>
          </a:p>
        </p:txBody>
      </p:sp>
      <p:pic>
        <p:nvPicPr>
          <p:cNvPr id="402" name="Google Shape;402;p45"/>
          <p:cNvPicPr preferRelativeResize="0"/>
          <p:nvPr/>
        </p:nvPicPr>
        <p:blipFill>
          <a:blip r:embed="rId4">
            <a:alphaModFix/>
          </a:blip>
          <a:stretch>
            <a:fillRect/>
          </a:stretch>
        </p:blipFill>
        <p:spPr>
          <a:xfrm>
            <a:off x="2990837" y="2095200"/>
            <a:ext cx="1151200" cy="2919133"/>
          </a:xfrm>
          <a:prstGeom prst="rect">
            <a:avLst/>
          </a:prstGeom>
          <a:noFill/>
          <a:ln>
            <a:noFill/>
          </a:ln>
        </p:spPr>
      </p:pic>
      <p:pic>
        <p:nvPicPr>
          <p:cNvPr id="403" name="Google Shape;403;p45"/>
          <p:cNvPicPr preferRelativeResize="0"/>
          <p:nvPr/>
        </p:nvPicPr>
        <p:blipFill>
          <a:blip r:embed="rId5">
            <a:alphaModFix/>
          </a:blip>
          <a:stretch>
            <a:fillRect/>
          </a:stretch>
        </p:blipFill>
        <p:spPr>
          <a:xfrm>
            <a:off x="946817" y="1874367"/>
            <a:ext cx="1611600" cy="1429147"/>
          </a:xfrm>
          <a:prstGeom prst="rect">
            <a:avLst/>
          </a:prstGeom>
          <a:noFill/>
          <a:ln>
            <a:noFill/>
          </a:ln>
        </p:spPr>
      </p:pic>
      <p:sp>
        <p:nvSpPr>
          <p:cNvPr id="404" name="Google Shape;404;p45"/>
          <p:cNvSpPr/>
          <p:nvPr/>
        </p:nvSpPr>
        <p:spPr>
          <a:xfrm>
            <a:off x="8651700" y="2634084"/>
            <a:ext cx="2912000" cy="424000"/>
          </a:xfrm>
          <a:prstGeom prst="rect">
            <a:avLst/>
          </a:prstGeom>
          <a:noFill/>
          <a:ln>
            <a:noFill/>
          </a:ln>
        </p:spPr>
        <p:txBody>
          <a:bodyPr spcFirstLastPara="1" wrap="square" lIns="121900" tIns="121900" rIns="121900" bIns="121900" anchor="ctr" anchorCtr="0">
            <a:noAutofit/>
          </a:bodyPr>
          <a:lstStyle/>
          <a:p>
            <a:pPr algn="ctr"/>
            <a:r>
              <a:rPr lang="en" sz="2000" dirty="0">
                <a:solidFill>
                  <a:schemeClr val="bg1"/>
                </a:solidFill>
              </a:rPr>
              <a:t>Symbolic Modification</a:t>
            </a:r>
            <a:endParaRPr sz="2000" dirty="0">
              <a:solidFill>
                <a:schemeClr val="bg1"/>
              </a:solidFill>
            </a:endParaRPr>
          </a:p>
        </p:txBody>
      </p:sp>
      <p:sp>
        <p:nvSpPr>
          <p:cNvPr id="405" name="Google Shape;405;p45"/>
          <p:cNvSpPr/>
          <p:nvPr/>
        </p:nvSpPr>
        <p:spPr>
          <a:xfrm>
            <a:off x="7310300" y="3273751"/>
            <a:ext cx="790530" cy="562000"/>
          </a:xfrm>
          <a:prstGeom prst="rightArrow">
            <a:avLst>
              <a:gd name="adj1" fmla="val 50000"/>
              <a:gd name="adj2"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solidFill>
                <a:schemeClr val="bg1"/>
              </a:solidFill>
            </a:endParaRPr>
          </a:p>
        </p:txBody>
      </p:sp>
      <p:sp>
        <p:nvSpPr>
          <p:cNvPr id="406" name="Google Shape;406;p45"/>
          <p:cNvSpPr/>
          <p:nvPr/>
        </p:nvSpPr>
        <p:spPr>
          <a:xfrm>
            <a:off x="8655933" y="3074751"/>
            <a:ext cx="1290800" cy="960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2000" dirty="0">
                <a:solidFill>
                  <a:schemeClr val="bg1"/>
                </a:solidFill>
              </a:rPr>
              <a:t>e.g. mutation</a:t>
            </a:r>
            <a:endParaRPr sz="2000" dirty="0">
              <a:solidFill>
                <a:schemeClr val="bg1"/>
              </a:solidFill>
            </a:endParaRPr>
          </a:p>
        </p:txBody>
      </p:sp>
      <p:pic>
        <p:nvPicPr>
          <p:cNvPr id="407" name="Google Shape;407;p45"/>
          <p:cNvPicPr preferRelativeResize="0"/>
          <p:nvPr/>
        </p:nvPicPr>
        <p:blipFill>
          <a:blip r:embed="rId6">
            <a:alphaModFix/>
          </a:blip>
          <a:stretch>
            <a:fillRect/>
          </a:stretch>
        </p:blipFill>
        <p:spPr>
          <a:xfrm>
            <a:off x="720167" y="4609985"/>
            <a:ext cx="2079600" cy="440287"/>
          </a:xfrm>
          <a:prstGeom prst="rect">
            <a:avLst/>
          </a:prstGeom>
          <a:noFill/>
          <a:ln>
            <a:noFill/>
          </a:ln>
        </p:spPr>
      </p:pic>
      <p:sp>
        <p:nvSpPr>
          <p:cNvPr id="408" name="Google Shape;408;p45"/>
          <p:cNvSpPr/>
          <p:nvPr/>
        </p:nvSpPr>
        <p:spPr>
          <a:xfrm>
            <a:off x="5710684" y="5727200"/>
            <a:ext cx="1151200" cy="1054400"/>
          </a:xfrm>
          <a:prstGeom prst="diamond">
            <a:avLst/>
          </a:prstGeom>
          <a:solidFill>
            <a:srgbClr val="F9CB9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2000">
                <a:solidFill>
                  <a:schemeClr val="bg1"/>
                </a:solidFill>
              </a:rPr>
              <a:t>No</a:t>
            </a:r>
            <a:endParaRPr sz="2000">
              <a:solidFill>
                <a:schemeClr val="bg1"/>
              </a:solidFill>
            </a:endParaRPr>
          </a:p>
        </p:txBody>
      </p:sp>
      <p:sp>
        <p:nvSpPr>
          <p:cNvPr id="409" name="Google Shape;409;p45"/>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solidFill>
                  <a:schemeClr val="bg1"/>
                </a:solidFill>
              </a:rPr>
              <a:pPr/>
              <a:t>32</a:t>
            </a:fld>
            <a:endParaRPr>
              <a:solidFill>
                <a:schemeClr val="bg1"/>
              </a:solidFill>
            </a:endParaRPr>
          </a:p>
        </p:txBody>
      </p:sp>
      <p:sp>
        <p:nvSpPr>
          <p:cNvPr id="2" name="TextBox 1">
            <a:extLst>
              <a:ext uri="{FF2B5EF4-FFF2-40B4-BE49-F238E27FC236}">
                <a16:creationId xmlns:a16="http://schemas.microsoft.com/office/drawing/2014/main" id="{4E05FE1D-0CFC-E542-A8C6-C532ADF5A3BB}"/>
              </a:ext>
            </a:extLst>
          </p:cNvPr>
          <p:cNvSpPr txBox="1"/>
          <p:nvPr/>
        </p:nvSpPr>
        <p:spPr>
          <a:xfrm>
            <a:off x="152400" y="6488668"/>
            <a:ext cx="2633541" cy="369332"/>
          </a:xfrm>
          <a:prstGeom prst="rect">
            <a:avLst/>
          </a:prstGeom>
          <a:noFill/>
        </p:spPr>
        <p:txBody>
          <a:bodyPr wrap="none" rtlCol="0">
            <a:spAutoFit/>
          </a:bodyPr>
          <a:lstStyle/>
          <a:p>
            <a:r>
              <a:rPr lang="en-US" dirty="0">
                <a:solidFill>
                  <a:srgbClr val="142AD7"/>
                </a:solidFill>
              </a:rPr>
              <a:t>Slide from Douglas Adams</a:t>
            </a:r>
          </a:p>
        </p:txBody>
      </p:sp>
    </p:spTree>
    <p:extLst>
      <p:ext uri="{BB962C8B-B14F-4D97-AF65-F5344CB8AC3E}">
        <p14:creationId xmlns:p14="http://schemas.microsoft.com/office/powerpoint/2010/main" val="8602475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413"/>
        <p:cNvGrpSpPr/>
        <p:nvPr/>
      </p:nvGrpSpPr>
      <p:grpSpPr>
        <a:xfrm>
          <a:off x="0" y="0"/>
          <a:ext cx="0" cy="0"/>
          <a:chOff x="0" y="0"/>
          <a:chExt cx="0" cy="0"/>
        </a:xfrm>
      </p:grpSpPr>
      <p:sp>
        <p:nvSpPr>
          <p:cNvPr id="414" name="Google Shape;414;p4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solidFill>
                  <a:schemeClr val="bg1"/>
                </a:solidFill>
              </a:rPr>
              <a:t>Why bother with SR when we have neural networks?</a:t>
            </a:r>
            <a:endParaRPr>
              <a:solidFill>
                <a:schemeClr val="bg1"/>
              </a:solidFill>
            </a:endParaRPr>
          </a:p>
        </p:txBody>
      </p:sp>
      <p:sp>
        <p:nvSpPr>
          <p:cNvPr id="415" name="Google Shape;415;p46"/>
          <p:cNvSpPr txBox="1">
            <a:spLocks noGrp="1"/>
          </p:cNvSpPr>
          <p:nvPr>
            <p:ph type="body" idx="1"/>
          </p:nvPr>
        </p:nvSpPr>
        <p:spPr>
          <a:xfrm>
            <a:off x="415600" y="1536633"/>
            <a:ext cx="11360800" cy="1064800"/>
          </a:xfrm>
          <a:prstGeom prst="rect">
            <a:avLst/>
          </a:prstGeom>
        </p:spPr>
        <p:txBody>
          <a:bodyPr spcFirstLastPara="1" vert="horz" wrap="square" lIns="121900" tIns="121900" rIns="121900" bIns="121900" rtlCol="0" anchor="t" anchorCtr="0">
            <a:normAutofit/>
          </a:bodyPr>
          <a:lstStyle/>
          <a:p>
            <a:pPr marL="0" indent="0">
              <a:spcAft>
                <a:spcPts val="1600"/>
              </a:spcAft>
              <a:buNone/>
            </a:pPr>
            <a:r>
              <a:rPr lang="en" dirty="0">
                <a:solidFill>
                  <a:schemeClr val="bg1"/>
                </a:solidFill>
              </a:rPr>
              <a:t>Which is easier to read? ( </a:t>
            </a:r>
            <a:r>
              <a:rPr lang="en" dirty="0" err="1">
                <a:solidFill>
                  <a:schemeClr val="bg1"/>
                </a:solidFill>
              </a:rPr>
              <a:t>a.k.a</a:t>
            </a:r>
            <a:r>
              <a:rPr lang="en" dirty="0">
                <a:solidFill>
                  <a:schemeClr val="bg1"/>
                </a:solidFill>
              </a:rPr>
              <a:t>  interpretability of AI )</a:t>
            </a:r>
            <a:endParaRPr dirty="0">
              <a:solidFill>
                <a:schemeClr val="bg1"/>
              </a:solidFill>
            </a:endParaRPr>
          </a:p>
        </p:txBody>
      </p:sp>
      <p:pic>
        <p:nvPicPr>
          <p:cNvPr id="416" name="Google Shape;416;p46"/>
          <p:cNvPicPr preferRelativeResize="0"/>
          <p:nvPr/>
        </p:nvPicPr>
        <p:blipFill>
          <a:blip r:embed="rId3">
            <a:alphaModFix/>
          </a:blip>
          <a:stretch>
            <a:fillRect/>
          </a:stretch>
        </p:blipFill>
        <p:spPr>
          <a:xfrm>
            <a:off x="1441867" y="3369897"/>
            <a:ext cx="4732267" cy="1001900"/>
          </a:xfrm>
          <a:prstGeom prst="rect">
            <a:avLst/>
          </a:prstGeom>
          <a:noFill/>
          <a:ln>
            <a:noFill/>
          </a:ln>
        </p:spPr>
      </p:pic>
      <p:sp>
        <p:nvSpPr>
          <p:cNvPr id="417" name="Google Shape;417;p46"/>
          <p:cNvSpPr/>
          <p:nvPr/>
        </p:nvSpPr>
        <p:spPr>
          <a:xfrm>
            <a:off x="8430467" y="2781100"/>
            <a:ext cx="2388000" cy="2028800"/>
          </a:xfrm>
          <a:prstGeom prst="rect">
            <a:avLst/>
          </a:prstGeom>
          <a:noFill/>
          <a:ln w="19050" cap="flat" cmpd="sng">
            <a:solidFill>
              <a:srgbClr val="0000FF"/>
            </a:solidFill>
            <a:prstDash val="solid"/>
            <a:round/>
            <a:headEnd type="none" w="sm" len="sm"/>
            <a:tailEnd type="none" w="sm" len="sm"/>
          </a:ln>
        </p:spPr>
        <p:txBody>
          <a:bodyPr spcFirstLastPara="1" wrap="square" lIns="121900" tIns="121900" rIns="121900" bIns="121900" anchor="ctr" anchorCtr="0">
            <a:noAutofit/>
          </a:bodyPr>
          <a:lstStyle/>
          <a:p>
            <a:endParaRPr sz="2400">
              <a:solidFill>
                <a:schemeClr val="bg1"/>
              </a:solidFill>
            </a:endParaRPr>
          </a:p>
        </p:txBody>
      </p:sp>
      <p:pic>
        <p:nvPicPr>
          <p:cNvPr id="418" name="Google Shape;418;p46"/>
          <p:cNvPicPr preferRelativeResize="0"/>
          <p:nvPr/>
        </p:nvPicPr>
        <p:blipFill>
          <a:blip r:embed="rId4">
            <a:alphaModFix/>
          </a:blip>
          <a:stretch>
            <a:fillRect/>
          </a:stretch>
        </p:blipFill>
        <p:spPr>
          <a:xfrm>
            <a:off x="8785200" y="3383833"/>
            <a:ext cx="1611600" cy="906267"/>
          </a:xfrm>
          <a:prstGeom prst="rect">
            <a:avLst/>
          </a:prstGeom>
          <a:noFill/>
          <a:ln>
            <a:noFill/>
          </a:ln>
        </p:spPr>
      </p:pic>
      <p:pic>
        <p:nvPicPr>
          <p:cNvPr id="419" name="Google Shape;419;p46"/>
          <p:cNvPicPr preferRelativeResize="0"/>
          <p:nvPr/>
        </p:nvPicPr>
        <p:blipFill>
          <a:blip r:embed="rId5">
            <a:alphaModFix/>
          </a:blip>
          <a:stretch>
            <a:fillRect/>
          </a:stretch>
        </p:blipFill>
        <p:spPr>
          <a:xfrm>
            <a:off x="8726936" y="4303834"/>
            <a:ext cx="1795033" cy="440881"/>
          </a:xfrm>
          <a:prstGeom prst="rect">
            <a:avLst/>
          </a:prstGeom>
          <a:noFill/>
          <a:ln>
            <a:noFill/>
          </a:ln>
        </p:spPr>
      </p:pic>
      <p:sp>
        <p:nvSpPr>
          <p:cNvPr id="420" name="Google Shape;420;p46"/>
          <p:cNvSpPr/>
          <p:nvPr/>
        </p:nvSpPr>
        <p:spPr>
          <a:xfrm>
            <a:off x="8540403" y="2833733"/>
            <a:ext cx="2168000" cy="448800"/>
          </a:xfrm>
          <a:prstGeom prst="rect">
            <a:avLst/>
          </a:prstGeom>
          <a:noFill/>
          <a:ln>
            <a:noFill/>
          </a:ln>
        </p:spPr>
        <p:txBody>
          <a:bodyPr spcFirstLastPara="1" wrap="square" lIns="121900" tIns="121900" rIns="121900" bIns="121900" anchor="ctr" anchorCtr="0">
            <a:noAutofit/>
          </a:bodyPr>
          <a:lstStyle/>
          <a:p>
            <a:pPr algn="ctr">
              <a:buClr>
                <a:srgbClr val="000000"/>
              </a:buClr>
              <a:buSzPts val="1100"/>
            </a:pPr>
            <a:r>
              <a:rPr lang="en" sz="2000" dirty="0">
                <a:solidFill>
                  <a:schemeClr val="bg1"/>
                </a:solidFill>
              </a:rPr>
              <a:t>Black Box Regression</a:t>
            </a:r>
            <a:endParaRPr sz="2000" dirty="0">
              <a:solidFill>
                <a:schemeClr val="bg1"/>
              </a:solidFill>
            </a:endParaRPr>
          </a:p>
        </p:txBody>
      </p:sp>
      <p:sp>
        <p:nvSpPr>
          <p:cNvPr id="421" name="Google Shape;421;p46"/>
          <p:cNvSpPr/>
          <p:nvPr/>
        </p:nvSpPr>
        <p:spPr>
          <a:xfrm>
            <a:off x="1373533" y="2781100"/>
            <a:ext cx="4603600" cy="2028800"/>
          </a:xfrm>
          <a:prstGeom prst="rect">
            <a:avLst/>
          </a:prstGeom>
          <a:noFill/>
          <a:ln w="19050" cap="flat" cmpd="sng">
            <a:solidFill>
              <a:srgbClr val="0000FF"/>
            </a:solidFill>
            <a:prstDash val="solid"/>
            <a:round/>
            <a:headEnd type="none" w="sm" len="sm"/>
            <a:tailEnd type="none" w="sm" len="sm"/>
          </a:ln>
        </p:spPr>
        <p:txBody>
          <a:bodyPr spcFirstLastPara="1" wrap="square" lIns="121900" tIns="121900" rIns="121900" bIns="121900" anchor="ctr" anchorCtr="0">
            <a:noAutofit/>
          </a:bodyPr>
          <a:lstStyle/>
          <a:p>
            <a:endParaRPr sz="2400">
              <a:solidFill>
                <a:schemeClr val="bg1"/>
              </a:solidFill>
            </a:endParaRPr>
          </a:p>
        </p:txBody>
      </p:sp>
      <p:sp>
        <p:nvSpPr>
          <p:cNvPr id="422" name="Google Shape;422;p46"/>
          <p:cNvSpPr/>
          <p:nvPr/>
        </p:nvSpPr>
        <p:spPr>
          <a:xfrm>
            <a:off x="6804800" y="3485100"/>
            <a:ext cx="798000" cy="620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r>
              <a:rPr lang="en" sz="2400">
                <a:solidFill>
                  <a:schemeClr val="bg1"/>
                </a:solidFill>
              </a:rPr>
              <a:t>vs</a:t>
            </a:r>
            <a:endParaRPr sz="2400">
              <a:solidFill>
                <a:schemeClr val="bg1"/>
              </a:solidFill>
            </a:endParaRPr>
          </a:p>
        </p:txBody>
      </p:sp>
      <p:sp>
        <p:nvSpPr>
          <p:cNvPr id="423" name="Google Shape;423;p46"/>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solidFill>
                  <a:schemeClr val="bg1"/>
                </a:solidFill>
              </a:rPr>
              <a:pPr/>
              <a:t>33</a:t>
            </a:fld>
            <a:endParaRPr>
              <a:solidFill>
                <a:schemeClr val="bg1"/>
              </a:solidFill>
            </a:endParaRPr>
          </a:p>
        </p:txBody>
      </p:sp>
      <p:sp>
        <p:nvSpPr>
          <p:cNvPr id="12" name="TextBox 11">
            <a:extLst>
              <a:ext uri="{FF2B5EF4-FFF2-40B4-BE49-F238E27FC236}">
                <a16:creationId xmlns:a16="http://schemas.microsoft.com/office/drawing/2014/main" id="{B5A3403A-BD8D-CC44-8206-8DAC9CD6147F}"/>
              </a:ext>
            </a:extLst>
          </p:cNvPr>
          <p:cNvSpPr txBox="1"/>
          <p:nvPr/>
        </p:nvSpPr>
        <p:spPr>
          <a:xfrm>
            <a:off x="185859" y="6324600"/>
            <a:ext cx="2633541" cy="369332"/>
          </a:xfrm>
          <a:prstGeom prst="rect">
            <a:avLst/>
          </a:prstGeom>
          <a:noFill/>
        </p:spPr>
        <p:txBody>
          <a:bodyPr wrap="none" rtlCol="0">
            <a:spAutoFit/>
          </a:bodyPr>
          <a:lstStyle/>
          <a:p>
            <a:r>
              <a:rPr lang="en-US" dirty="0">
                <a:solidFill>
                  <a:srgbClr val="142AD7"/>
                </a:solidFill>
              </a:rPr>
              <a:t>Slide from Douglas Adams</a:t>
            </a:r>
          </a:p>
        </p:txBody>
      </p:sp>
    </p:spTree>
    <p:extLst>
      <p:ext uri="{BB962C8B-B14F-4D97-AF65-F5344CB8AC3E}">
        <p14:creationId xmlns:p14="http://schemas.microsoft.com/office/powerpoint/2010/main" val="8316278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3D5987-7ADA-1E4A-8944-5C091B439AEB}"/>
              </a:ext>
            </a:extLst>
          </p:cNvPr>
          <p:cNvSpPr>
            <a:spLocks noGrp="1"/>
          </p:cNvSpPr>
          <p:nvPr>
            <p:ph type="sldNum" sz="quarter" idx="12"/>
          </p:nvPr>
        </p:nvSpPr>
        <p:spPr/>
        <p:txBody>
          <a:bodyPr/>
          <a:lstStyle/>
          <a:p>
            <a:fld id="{00000000-1234-1234-1234-123412341234}" type="slidenum">
              <a:rPr lang="en" smtClean="0"/>
              <a:pPr/>
              <a:t>34</a:t>
            </a:fld>
            <a:endParaRPr lang="en"/>
          </a:p>
        </p:txBody>
      </p:sp>
      <p:pic>
        <p:nvPicPr>
          <p:cNvPr id="6" name="Picture 5">
            <a:extLst>
              <a:ext uri="{FF2B5EF4-FFF2-40B4-BE49-F238E27FC236}">
                <a16:creationId xmlns:a16="http://schemas.microsoft.com/office/drawing/2014/main" id="{844F7938-19AF-7743-951A-BDC22988B1DE}"/>
              </a:ext>
            </a:extLst>
          </p:cNvPr>
          <p:cNvPicPr>
            <a:picLocks noChangeAspect="1"/>
          </p:cNvPicPr>
          <p:nvPr/>
        </p:nvPicPr>
        <p:blipFill>
          <a:blip r:embed="rId2"/>
          <a:stretch>
            <a:fillRect/>
          </a:stretch>
        </p:blipFill>
        <p:spPr>
          <a:xfrm>
            <a:off x="6400800" y="1898650"/>
            <a:ext cx="4641061" cy="3060700"/>
          </a:xfrm>
          <a:prstGeom prst="rect">
            <a:avLst/>
          </a:prstGeom>
        </p:spPr>
      </p:pic>
      <p:pic>
        <p:nvPicPr>
          <p:cNvPr id="7" name="Picture 6">
            <a:extLst>
              <a:ext uri="{FF2B5EF4-FFF2-40B4-BE49-F238E27FC236}">
                <a16:creationId xmlns:a16="http://schemas.microsoft.com/office/drawing/2014/main" id="{94F4EFED-94D1-AC41-B20E-6B2DD16B07AF}"/>
              </a:ext>
            </a:extLst>
          </p:cNvPr>
          <p:cNvPicPr>
            <a:picLocks noChangeAspect="1"/>
          </p:cNvPicPr>
          <p:nvPr/>
        </p:nvPicPr>
        <p:blipFill>
          <a:blip r:embed="rId3"/>
          <a:stretch>
            <a:fillRect/>
          </a:stretch>
        </p:blipFill>
        <p:spPr>
          <a:xfrm>
            <a:off x="914400" y="1231900"/>
            <a:ext cx="3611075" cy="4394200"/>
          </a:xfrm>
          <a:prstGeom prst="rect">
            <a:avLst/>
          </a:prstGeom>
        </p:spPr>
      </p:pic>
      <p:sp>
        <p:nvSpPr>
          <p:cNvPr id="8" name="TextBox 7">
            <a:extLst>
              <a:ext uri="{FF2B5EF4-FFF2-40B4-BE49-F238E27FC236}">
                <a16:creationId xmlns:a16="http://schemas.microsoft.com/office/drawing/2014/main" id="{160766C0-0ED9-6D4F-A8A6-71070B20F72C}"/>
              </a:ext>
            </a:extLst>
          </p:cNvPr>
          <p:cNvSpPr txBox="1"/>
          <p:nvPr/>
        </p:nvSpPr>
        <p:spPr>
          <a:xfrm>
            <a:off x="214469" y="439122"/>
            <a:ext cx="6062750" cy="461665"/>
          </a:xfrm>
          <a:prstGeom prst="rect">
            <a:avLst/>
          </a:prstGeom>
          <a:noFill/>
        </p:spPr>
        <p:txBody>
          <a:bodyPr wrap="none" rtlCol="0">
            <a:spAutoFit/>
          </a:bodyPr>
          <a:lstStyle/>
          <a:p>
            <a:r>
              <a:rPr lang="en-US" sz="2400" dirty="0">
                <a:latin typeface="+mj-lt"/>
              </a:rPr>
              <a:t>How do lattice results on GPDs depend on (</a:t>
            </a:r>
            <a:r>
              <a:rPr lang="en-US" sz="2400" dirty="0" err="1">
                <a:latin typeface="+mj-lt"/>
              </a:rPr>
              <a:t>x,t</a:t>
            </a:r>
            <a:r>
              <a:rPr lang="en-US" sz="2400" dirty="0">
                <a:latin typeface="+mj-lt"/>
              </a:rPr>
              <a:t>)?</a:t>
            </a:r>
          </a:p>
        </p:txBody>
      </p:sp>
      <p:sp>
        <p:nvSpPr>
          <p:cNvPr id="9" name="TextBox 8">
            <a:extLst>
              <a:ext uri="{FF2B5EF4-FFF2-40B4-BE49-F238E27FC236}">
                <a16:creationId xmlns:a16="http://schemas.microsoft.com/office/drawing/2014/main" id="{0C84A641-542C-824B-AE1F-4E239BAB2B21}"/>
              </a:ext>
            </a:extLst>
          </p:cNvPr>
          <p:cNvSpPr txBox="1"/>
          <p:nvPr/>
        </p:nvSpPr>
        <p:spPr>
          <a:xfrm>
            <a:off x="6553200" y="5471864"/>
            <a:ext cx="5330305" cy="646331"/>
          </a:xfrm>
          <a:prstGeom prst="rect">
            <a:avLst/>
          </a:prstGeom>
          <a:noFill/>
        </p:spPr>
        <p:txBody>
          <a:bodyPr wrap="none" rtlCol="0">
            <a:spAutoFit/>
          </a:bodyPr>
          <a:lstStyle/>
          <a:p>
            <a:r>
              <a:rPr lang="en-US" dirty="0"/>
              <a:t>J. </a:t>
            </a:r>
            <a:r>
              <a:rPr lang="en-US" dirty="0" err="1"/>
              <a:t>Holligan</a:t>
            </a:r>
            <a:r>
              <a:rPr lang="en-US" dirty="0"/>
              <a:t> and H-W Lin, </a:t>
            </a:r>
            <a:r>
              <a:rPr lang="en-US" dirty="0" err="1"/>
              <a:t>Phys.Rev</a:t>
            </a:r>
            <a:r>
              <a:rPr lang="en-US" dirty="0"/>
              <a:t>. D110, 034503 (2023)</a:t>
            </a:r>
          </a:p>
          <a:p>
            <a:r>
              <a:rPr lang="en-US" dirty="0"/>
              <a:t>H-W Lin, Phys. Lett. B824, 136821 (2022)</a:t>
            </a:r>
          </a:p>
        </p:txBody>
      </p:sp>
      <p:sp>
        <p:nvSpPr>
          <p:cNvPr id="10" name="TextBox 9">
            <a:extLst>
              <a:ext uri="{FF2B5EF4-FFF2-40B4-BE49-F238E27FC236}">
                <a16:creationId xmlns:a16="http://schemas.microsoft.com/office/drawing/2014/main" id="{F875D404-DD64-9A4E-9D08-5B9CA28DF526}"/>
              </a:ext>
            </a:extLst>
          </p:cNvPr>
          <p:cNvSpPr txBox="1"/>
          <p:nvPr/>
        </p:nvSpPr>
        <p:spPr>
          <a:xfrm>
            <a:off x="3810000" y="2895600"/>
            <a:ext cx="473206" cy="369332"/>
          </a:xfrm>
          <a:prstGeom prst="rect">
            <a:avLst/>
          </a:prstGeom>
          <a:noFill/>
        </p:spPr>
        <p:txBody>
          <a:bodyPr wrap="none" rtlCol="0">
            <a:spAutoFit/>
          </a:bodyPr>
          <a:lstStyle/>
          <a:p>
            <a:r>
              <a:rPr lang="en-US" dirty="0">
                <a:solidFill>
                  <a:schemeClr val="bg1"/>
                </a:solidFill>
              </a:rPr>
              <a:t>|t|</a:t>
            </a:r>
          </a:p>
        </p:txBody>
      </p:sp>
      <p:sp>
        <p:nvSpPr>
          <p:cNvPr id="11" name="TextBox 10">
            <a:extLst>
              <a:ext uri="{FF2B5EF4-FFF2-40B4-BE49-F238E27FC236}">
                <a16:creationId xmlns:a16="http://schemas.microsoft.com/office/drawing/2014/main" id="{C53FD034-B409-5A4C-9C02-1A6177AC53A1}"/>
              </a:ext>
            </a:extLst>
          </p:cNvPr>
          <p:cNvSpPr txBox="1"/>
          <p:nvPr/>
        </p:nvSpPr>
        <p:spPr>
          <a:xfrm>
            <a:off x="2133600" y="3048000"/>
            <a:ext cx="284052" cy="369332"/>
          </a:xfrm>
          <a:prstGeom prst="rect">
            <a:avLst/>
          </a:prstGeom>
          <a:noFill/>
        </p:spPr>
        <p:txBody>
          <a:bodyPr wrap="none" rtlCol="0">
            <a:spAutoFit/>
          </a:bodyPr>
          <a:lstStyle/>
          <a:p>
            <a:r>
              <a:rPr lang="en-US" dirty="0">
                <a:solidFill>
                  <a:schemeClr val="bg1"/>
                </a:solidFill>
              </a:rPr>
              <a:t>x</a:t>
            </a:r>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6F83CF91-B939-2440-B0A7-118F5EC142F6}"/>
                  </a:ext>
                </a:extLst>
              </p:cNvPr>
              <p:cNvSpPr txBox="1"/>
              <p:nvPr/>
            </p:nvSpPr>
            <p:spPr>
              <a:xfrm>
                <a:off x="6781800" y="1290799"/>
                <a:ext cx="3048000" cy="369332"/>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𝐻</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r>
                            <a:rPr lang="en-US" sz="2400" b="0" i="1" smtClean="0">
                              <a:latin typeface="Cambria Math" panose="02040503050406030204" pitchFamily="18" charset="0"/>
                            </a:rPr>
                            <m:t>,</m:t>
                          </m:r>
                          <m:r>
                            <a:rPr lang="en-US" sz="2400" b="0" i="1" smtClean="0">
                              <a:latin typeface="Cambria Math" panose="02040503050406030204" pitchFamily="18" charset="0"/>
                            </a:rPr>
                            <m:t>𝑡</m:t>
                          </m:r>
                        </m:e>
                      </m:d>
                      <m:r>
                        <a:rPr lang="en-US" sz="2400" b="0" i="1" smtClean="0">
                          <a:latin typeface="Cambria Math" panose="02040503050406030204" pitchFamily="18" charset="0"/>
                        </a:rPr>
                        <m:t>=</m:t>
                      </m:r>
                      <m:r>
                        <a:rPr lang="en-US" sz="2400" b="0" i="1" smtClean="0">
                          <a:latin typeface="Cambria Math" panose="02040503050406030204" pitchFamily="18" charset="0"/>
                        </a:rPr>
                        <m:t>𝑓</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𝑄</m:t>
                              </m:r>
                            </m:e>
                            <m:sup>
                              <m:r>
                                <a:rPr lang="en-US" sz="2400" b="0" i="1" smtClean="0">
                                  <a:latin typeface="Cambria Math" panose="02040503050406030204" pitchFamily="18" charset="0"/>
                                </a:rPr>
                                <m:t>2</m:t>
                              </m:r>
                            </m:sup>
                          </m:sSup>
                        </m:e>
                      </m:d>
                      <m:r>
                        <a:rPr lang="en-US" sz="2400" b="0" i="1" smtClean="0">
                          <a:latin typeface="Cambria Math" panose="02040503050406030204" pitchFamily="18" charset="0"/>
                        </a:rPr>
                        <m:t>𝐹</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e>
                      </m:d>
                    </m:oMath>
                  </m:oMathPara>
                </a14:m>
                <a:endParaRPr lang="en-US" sz="2400" dirty="0"/>
              </a:p>
            </p:txBody>
          </p:sp>
        </mc:Choice>
        <mc:Fallback>
          <p:sp>
            <p:nvSpPr>
              <p:cNvPr id="13" name="TextBox 12">
                <a:extLst>
                  <a:ext uri="{FF2B5EF4-FFF2-40B4-BE49-F238E27FC236}">
                    <a16:creationId xmlns:a16="http://schemas.microsoft.com/office/drawing/2014/main" id="{6F83CF91-B939-2440-B0A7-118F5EC142F6}"/>
                  </a:ext>
                </a:extLst>
              </p:cNvPr>
              <p:cNvSpPr txBox="1">
                <a:spLocks noRot="1" noChangeAspect="1" noMove="1" noResize="1" noEditPoints="1" noAdjustHandles="1" noChangeArrowheads="1" noChangeShapeType="1" noTextEdit="1"/>
              </p:cNvSpPr>
              <p:nvPr/>
            </p:nvSpPr>
            <p:spPr>
              <a:xfrm>
                <a:off x="6781800" y="1290799"/>
                <a:ext cx="3048000" cy="369332"/>
              </a:xfrm>
              <a:prstGeom prst="rect">
                <a:avLst/>
              </a:prstGeom>
              <a:blipFill>
                <a:blip r:embed="rId4"/>
                <a:stretch>
                  <a:fillRect l="-1660" b="-30000"/>
                </a:stretch>
              </a:blipFill>
            </p:spPr>
            <p:txBody>
              <a:bodyPr/>
              <a:lstStyle/>
              <a:p>
                <a:r>
                  <a:rPr lang="en-US">
                    <a:noFill/>
                  </a:rPr>
                  <a:t> </a:t>
                </a:r>
              </a:p>
            </p:txBody>
          </p:sp>
        </mc:Fallback>
      </mc:AlternateContent>
      <p:sp>
        <p:nvSpPr>
          <p:cNvPr id="14" name="Rectangle 13">
            <a:extLst>
              <a:ext uri="{FF2B5EF4-FFF2-40B4-BE49-F238E27FC236}">
                <a16:creationId xmlns:a16="http://schemas.microsoft.com/office/drawing/2014/main" id="{973038C3-0426-234C-9FE9-42E2C09FA86A}"/>
              </a:ext>
            </a:extLst>
          </p:cNvPr>
          <p:cNvSpPr/>
          <p:nvPr/>
        </p:nvSpPr>
        <p:spPr>
          <a:xfrm>
            <a:off x="7666527" y="439122"/>
            <a:ext cx="505267"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a:t>
            </a:r>
          </a:p>
        </p:txBody>
      </p:sp>
    </p:spTree>
    <p:extLst>
      <p:ext uri="{BB962C8B-B14F-4D97-AF65-F5344CB8AC3E}">
        <p14:creationId xmlns:p14="http://schemas.microsoft.com/office/powerpoint/2010/main" val="37420568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02BFE9-B32B-654A-8FA1-C2A8730E4F33}"/>
              </a:ext>
            </a:extLst>
          </p:cNvPr>
          <p:cNvSpPr>
            <a:spLocks noGrp="1"/>
          </p:cNvSpPr>
          <p:nvPr>
            <p:ph type="dt" sz="half" idx="10"/>
          </p:nvPr>
        </p:nvSpPr>
        <p:spPr/>
        <p:txBody>
          <a:bodyPr/>
          <a:lstStyle/>
          <a:p>
            <a:pPr>
              <a:defRPr/>
            </a:pPr>
            <a:fld id="{16A94A18-66C2-A54B-A167-329473CCEBB7}" type="datetime1">
              <a:rPr lang="en-US" smtClean="0"/>
              <a:t>3/16/25</a:t>
            </a:fld>
            <a:endParaRPr lang="en-US"/>
          </a:p>
        </p:txBody>
      </p:sp>
      <p:sp>
        <p:nvSpPr>
          <p:cNvPr id="3" name="Slide Number Placeholder 2">
            <a:extLst>
              <a:ext uri="{FF2B5EF4-FFF2-40B4-BE49-F238E27FC236}">
                <a16:creationId xmlns:a16="http://schemas.microsoft.com/office/drawing/2014/main" id="{01BB1C1B-599A-E54F-B065-F764C85FFDE9}"/>
              </a:ext>
            </a:extLst>
          </p:cNvPr>
          <p:cNvSpPr>
            <a:spLocks noGrp="1"/>
          </p:cNvSpPr>
          <p:nvPr>
            <p:ph type="sldNum" sz="quarter" idx="12"/>
          </p:nvPr>
        </p:nvSpPr>
        <p:spPr/>
        <p:txBody>
          <a:bodyPr/>
          <a:lstStyle/>
          <a:p>
            <a:pPr>
              <a:defRPr/>
            </a:pPr>
            <a:fld id="{8650D0AE-FB45-374D-A9AF-DF9429BBE748}" type="slidenum">
              <a:rPr lang="en-US" smtClean="0"/>
              <a:pPr>
                <a:defRPr/>
              </a:pPr>
              <a:t>35</a:t>
            </a:fld>
            <a:endParaRPr lang="en-US"/>
          </a:p>
        </p:txBody>
      </p:sp>
      <p:pic>
        <p:nvPicPr>
          <p:cNvPr id="5" name="Picture 4">
            <a:extLst>
              <a:ext uri="{FF2B5EF4-FFF2-40B4-BE49-F238E27FC236}">
                <a16:creationId xmlns:a16="http://schemas.microsoft.com/office/drawing/2014/main" id="{BCFDB5F4-A7A5-D347-A6B8-363E1C8818D5}"/>
              </a:ext>
            </a:extLst>
          </p:cNvPr>
          <p:cNvPicPr>
            <a:picLocks noChangeAspect="1"/>
          </p:cNvPicPr>
          <p:nvPr/>
        </p:nvPicPr>
        <p:blipFill>
          <a:blip r:embed="rId2"/>
          <a:stretch>
            <a:fillRect/>
          </a:stretch>
        </p:blipFill>
        <p:spPr>
          <a:xfrm>
            <a:off x="2209800" y="1371600"/>
            <a:ext cx="7747000" cy="789743"/>
          </a:xfrm>
          <a:prstGeom prst="rect">
            <a:avLst/>
          </a:prstGeom>
        </p:spPr>
      </p:pic>
      <p:sp>
        <p:nvSpPr>
          <p:cNvPr id="6" name="Rectangle 5">
            <a:extLst>
              <a:ext uri="{FF2B5EF4-FFF2-40B4-BE49-F238E27FC236}">
                <a16:creationId xmlns:a16="http://schemas.microsoft.com/office/drawing/2014/main" id="{C6F28E19-00A9-A64A-9162-4291B2909609}"/>
              </a:ext>
            </a:extLst>
          </p:cNvPr>
          <p:cNvSpPr/>
          <p:nvPr/>
        </p:nvSpPr>
        <p:spPr>
          <a:xfrm>
            <a:off x="2743200" y="3745010"/>
            <a:ext cx="6096000" cy="923330"/>
          </a:xfrm>
          <a:prstGeom prst="rect">
            <a:avLst/>
          </a:prstGeom>
        </p:spPr>
        <p:txBody>
          <a:bodyPr>
            <a:spAutoFit/>
          </a:bodyPr>
          <a:lstStyle/>
          <a:p>
            <a:r>
              <a:rPr lang="en-US" dirty="0" err="1"/>
              <a:t>frecency</a:t>
            </a:r>
            <a:r>
              <a:rPr lang="en-US" dirty="0"/>
              <a:t>= “adaptive parsimony” allowing for flexibility penalizing complex expressions based on both the frequency and recency of models considered by the genetic algorithm. </a:t>
            </a:r>
          </a:p>
        </p:txBody>
      </p:sp>
      <p:sp>
        <p:nvSpPr>
          <p:cNvPr id="7" name="TextBox 6">
            <a:extLst>
              <a:ext uri="{FF2B5EF4-FFF2-40B4-BE49-F238E27FC236}">
                <a16:creationId xmlns:a16="http://schemas.microsoft.com/office/drawing/2014/main" id="{96AE7DAA-E949-214D-BDAE-3854B057AC46}"/>
              </a:ext>
            </a:extLst>
          </p:cNvPr>
          <p:cNvSpPr txBox="1"/>
          <p:nvPr/>
        </p:nvSpPr>
        <p:spPr>
          <a:xfrm>
            <a:off x="457200" y="381000"/>
            <a:ext cx="4967129" cy="369332"/>
          </a:xfrm>
          <a:prstGeom prst="rect">
            <a:avLst/>
          </a:prstGeom>
          <a:noFill/>
        </p:spPr>
        <p:txBody>
          <a:bodyPr wrap="none" rtlCol="0">
            <a:spAutoFit/>
          </a:bodyPr>
          <a:lstStyle/>
          <a:p>
            <a:r>
              <a:rPr lang="en-US" dirty="0"/>
              <a:t>Many algorithms for SR are available. We use </a:t>
            </a:r>
            <a:r>
              <a:rPr lang="en-US" dirty="0" err="1"/>
              <a:t>PySR</a:t>
            </a:r>
            <a:r>
              <a:rPr lang="en-US" dirty="0"/>
              <a:t> </a:t>
            </a:r>
          </a:p>
        </p:txBody>
      </p:sp>
      <p:sp>
        <p:nvSpPr>
          <p:cNvPr id="8" name="TextBox 7">
            <a:extLst>
              <a:ext uri="{FF2B5EF4-FFF2-40B4-BE49-F238E27FC236}">
                <a16:creationId xmlns:a16="http://schemas.microsoft.com/office/drawing/2014/main" id="{CA44A783-91FA-7B4E-8010-9B78547A3920}"/>
              </a:ext>
            </a:extLst>
          </p:cNvPr>
          <p:cNvSpPr txBox="1"/>
          <p:nvPr/>
        </p:nvSpPr>
        <p:spPr>
          <a:xfrm>
            <a:off x="7995988" y="2373869"/>
            <a:ext cx="1686424" cy="369332"/>
          </a:xfrm>
          <a:prstGeom prst="rect">
            <a:avLst/>
          </a:prstGeom>
          <a:noFill/>
        </p:spPr>
        <p:txBody>
          <a:bodyPr wrap="none" rtlCol="0">
            <a:spAutoFit/>
          </a:bodyPr>
          <a:lstStyle/>
          <a:p>
            <a:r>
              <a:rPr lang="en-US" dirty="0"/>
              <a:t>Complexity Loss</a:t>
            </a:r>
          </a:p>
        </p:txBody>
      </p:sp>
      <p:sp>
        <p:nvSpPr>
          <p:cNvPr id="9" name="TextBox 8">
            <a:extLst>
              <a:ext uri="{FF2B5EF4-FFF2-40B4-BE49-F238E27FC236}">
                <a16:creationId xmlns:a16="http://schemas.microsoft.com/office/drawing/2014/main" id="{9F0986E9-65AB-E84F-AC20-37BFAF1FA5F1}"/>
              </a:ext>
            </a:extLst>
          </p:cNvPr>
          <p:cNvSpPr txBox="1"/>
          <p:nvPr/>
        </p:nvSpPr>
        <p:spPr>
          <a:xfrm>
            <a:off x="5051029" y="2413279"/>
            <a:ext cx="1480342" cy="369332"/>
          </a:xfrm>
          <a:prstGeom prst="rect">
            <a:avLst/>
          </a:prstGeom>
          <a:noFill/>
        </p:spPr>
        <p:txBody>
          <a:bodyPr wrap="none" rtlCol="0">
            <a:spAutoFit/>
          </a:bodyPr>
          <a:lstStyle/>
          <a:p>
            <a:r>
              <a:rPr lang="en-US" dirty="0"/>
              <a:t>Standard Loss</a:t>
            </a:r>
          </a:p>
        </p:txBody>
      </p:sp>
      <p:cxnSp>
        <p:nvCxnSpPr>
          <p:cNvPr id="11" name="Straight Arrow Connector 10">
            <a:extLst>
              <a:ext uri="{FF2B5EF4-FFF2-40B4-BE49-F238E27FC236}">
                <a16:creationId xmlns:a16="http://schemas.microsoft.com/office/drawing/2014/main" id="{AA787A4D-9E5D-C949-8DA7-E2DE24993F83}"/>
              </a:ext>
            </a:extLst>
          </p:cNvPr>
          <p:cNvCxnSpPr>
            <a:cxnSpLocks/>
            <a:stCxn id="8" idx="2"/>
          </p:cNvCxnSpPr>
          <p:nvPr/>
        </p:nvCxnSpPr>
        <p:spPr>
          <a:xfrm flipH="1">
            <a:off x="6096000" y="2743201"/>
            <a:ext cx="2743200" cy="9623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91824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53"/>
          <p:cNvSpPr txBox="1"/>
          <p:nvPr/>
        </p:nvSpPr>
        <p:spPr>
          <a:xfrm>
            <a:off x="570557" y="1595880"/>
            <a:ext cx="2523600" cy="2540000"/>
          </a:xfrm>
          <a:prstGeom prst="rect">
            <a:avLst/>
          </a:prstGeom>
          <a:noFill/>
          <a:ln>
            <a:noFill/>
          </a:ln>
        </p:spPr>
        <p:txBody>
          <a:bodyPr spcFirstLastPara="1" wrap="square" lIns="121900" tIns="121900" rIns="121900" bIns="121900" anchor="t" anchorCtr="0">
            <a:noAutofit/>
          </a:bodyPr>
          <a:lstStyle/>
          <a:p>
            <a:r>
              <a:rPr lang="en" sz="2400" dirty="0"/>
              <a:t>Extrapolation</a:t>
            </a:r>
            <a:endParaRPr sz="2400" dirty="0"/>
          </a:p>
        </p:txBody>
      </p:sp>
      <p:sp>
        <p:nvSpPr>
          <p:cNvPr id="486" name="Google Shape;486;p53"/>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t>Novel SR Convergence Clustering </a:t>
            </a:r>
            <a:endParaRPr/>
          </a:p>
        </p:txBody>
      </p:sp>
      <p:sp>
        <p:nvSpPr>
          <p:cNvPr id="487" name="Google Shape;487;p53"/>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36</a:t>
            </a:fld>
            <a:endParaRPr/>
          </a:p>
        </p:txBody>
      </p:sp>
      <p:pic>
        <p:nvPicPr>
          <p:cNvPr id="488" name="Google Shape;488;p53"/>
          <p:cNvPicPr preferRelativeResize="0"/>
          <p:nvPr/>
        </p:nvPicPr>
        <p:blipFill rotWithShape="1">
          <a:blip r:embed="rId3">
            <a:alphaModFix/>
          </a:blip>
          <a:srcRect t="9082"/>
          <a:stretch/>
        </p:blipFill>
        <p:spPr>
          <a:xfrm>
            <a:off x="276029" y="2365550"/>
            <a:ext cx="6095999" cy="3703033"/>
          </a:xfrm>
          <a:prstGeom prst="rect">
            <a:avLst/>
          </a:prstGeom>
          <a:noFill/>
          <a:ln>
            <a:noFill/>
          </a:ln>
        </p:spPr>
      </p:pic>
      <p:cxnSp>
        <p:nvCxnSpPr>
          <p:cNvPr id="489" name="Google Shape;489;p53"/>
          <p:cNvCxnSpPr>
            <a:cxnSpLocks/>
          </p:cNvCxnSpPr>
          <p:nvPr/>
        </p:nvCxnSpPr>
        <p:spPr>
          <a:xfrm flipH="1">
            <a:off x="1523740" y="2035267"/>
            <a:ext cx="771767" cy="940375"/>
          </a:xfrm>
          <a:prstGeom prst="straightConnector1">
            <a:avLst/>
          </a:prstGeom>
          <a:noFill/>
          <a:ln w="28575" cap="flat" cmpd="sng">
            <a:solidFill>
              <a:srgbClr val="AEF769"/>
            </a:solidFill>
            <a:prstDash val="solid"/>
            <a:round/>
            <a:headEnd type="none" w="med" len="med"/>
            <a:tailEnd type="triangle" w="med" len="med"/>
          </a:ln>
        </p:spPr>
      </p:cxnSp>
      <p:sp>
        <p:nvSpPr>
          <p:cNvPr id="490" name="Google Shape;490;p53"/>
          <p:cNvSpPr txBox="1"/>
          <p:nvPr/>
        </p:nvSpPr>
        <p:spPr>
          <a:xfrm>
            <a:off x="2514600" y="2975642"/>
            <a:ext cx="1888800" cy="1807200"/>
          </a:xfrm>
          <a:prstGeom prst="rect">
            <a:avLst/>
          </a:prstGeom>
          <a:noFill/>
          <a:ln>
            <a:noFill/>
          </a:ln>
        </p:spPr>
        <p:txBody>
          <a:bodyPr spcFirstLastPara="1" wrap="square" lIns="121900" tIns="121900" rIns="121900" bIns="121900" anchor="t" anchorCtr="0">
            <a:noAutofit/>
          </a:bodyPr>
          <a:lstStyle/>
          <a:p>
            <a:r>
              <a:rPr lang="en" sz="2400" dirty="0">
                <a:solidFill>
                  <a:schemeClr val="dk2"/>
                </a:solidFill>
              </a:rPr>
              <a:t>Lattice Region</a:t>
            </a:r>
            <a:endParaRPr sz="2400" dirty="0">
              <a:solidFill>
                <a:schemeClr val="dk2"/>
              </a:solidFill>
            </a:endParaRPr>
          </a:p>
        </p:txBody>
      </p:sp>
      <p:pic>
        <p:nvPicPr>
          <p:cNvPr id="8" name="Picture 7">
            <a:extLst>
              <a:ext uri="{FF2B5EF4-FFF2-40B4-BE49-F238E27FC236}">
                <a16:creationId xmlns:a16="http://schemas.microsoft.com/office/drawing/2014/main" id="{4BCFDF8F-C438-A547-B491-CE10994C1C9F}"/>
              </a:ext>
            </a:extLst>
          </p:cNvPr>
          <p:cNvPicPr>
            <a:picLocks noChangeAspect="1"/>
          </p:cNvPicPr>
          <p:nvPr/>
        </p:nvPicPr>
        <p:blipFill>
          <a:blip r:embed="rId4"/>
          <a:stretch>
            <a:fillRect/>
          </a:stretch>
        </p:blipFill>
        <p:spPr>
          <a:xfrm>
            <a:off x="8099133" y="185200"/>
            <a:ext cx="3072291" cy="6672800"/>
          </a:xfrm>
          <a:prstGeom prst="rect">
            <a:avLst/>
          </a:prstGeom>
        </p:spPr>
      </p:pic>
    </p:spTree>
    <p:extLst>
      <p:ext uri="{BB962C8B-B14F-4D97-AF65-F5344CB8AC3E}">
        <p14:creationId xmlns:p14="http://schemas.microsoft.com/office/powerpoint/2010/main" val="1326274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75FDF4-6F3F-7247-815D-74B2829EC876}"/>
              </a:ext>
            </a:extLst>
          </p:cNvPr>
          <p:cNvSpPr>
            <a:spLocks noGrp="1"/>
          </p:cNvSpPr>
          <p:nvPr>
            <p:ph type="dt" sz="half" idx="10"/>
          </p:nvPr>
        </p:nvSpPr>
        <p:spPr/>
        <p:txBody>
          <a:bodyPr/>
          <a:lstStyle/>
          <a:p>
            <a:pPr>
              <a:defRPr/>
            </a:pPr>
            <a:fld id="{16A94A18-66C2-A54B-A167-329473CCEBB7}" type="datetime1">
              <a:rPr lang="en-US" smtClean="0"/>
              <a:t>3/16/25</a:t>
            </a:fld>
            <a:endParaRPr lang="en-US"/>
          </a:p>
        </p:txBody>
      </p:sp>
      <p:sp>
        <p:nvSpPr>
          <p:cNvPr id="3" name="Slide Number Placeholder 2">
            <a:extLst>
              <a:ext uri="{FF2B5EF4-FFF2-40B4-BE49-F238E27FC236}">
                <a16:creationId xmlns:a16="http://schemas.microsoft.com/office/drawing/2014/main" id="{69E061D7-39BB-CD4B-881A-F6A243CE2F8B}"/>
              </a:ext>
            </a:extLst>
          </p:cNvPr>
          <p:cNvSpPr>
            <a:spLocks noGrp="1"/>
          </p:cNvSpPr>
          <p:nvPr>
            <p:ph type="sldNum" sz="quarter" idx="12"/>
          </p:nvPr>
        </p:nvSpPr>
        <p:spPr/>
        <p:txBody>
          <a:bodyPr/>
          <a:lstStyle/>
          <a:p>
            <a:pPr>
              <a:defRPr/>
            </a:pPr>
            <a:fld id="{8650D0AE-FB45-374D-A9AF-DF9429BBE748}" type="slidenum">
              <a:rPr lang="en-US" smtClean="0"/>
              <a:pPr>
                <a:defRPr/>
              </a:pPr>
              <a:t>37</a:t>
            </a:fld>
            <a:endParaRPr lang="en-US"/>
          </a:p>
        </p:txBody>
      </p:sp>
      <p:pic>
        <p:nvPicPr>
          <p:cNvPr id="5" name="Picture 4">
            <a:extLst>
              <a:ext uri="{FF2B5EF4-FFF2-40B4-BE49-F238E27FC236}">
                <a16:creationId xmlns:a16="http://schemas.microsoft.com/office/drawing/2014/main" id="{D0AE731C-5649-FF48-8AF9-00DDC97ECA99}"/>
              </a:ext>
            </a:extLst>
          </p:cNvPr>
          <p:cNvPicPr>
            <a:picLocks noChangeAspect="1"/>
          </p:cNvPicPr>
          <p:nvPr/>
        </p:nvPicPr>
        <p:blipFill>
          <a:blip r:embed="rId3"/>
          <a:stretch>
            <a:fillRect/>
          </a:stretch>
        </p:blipFill>
        <p:spPr>
          <a:xfrm>
            <a:off x="4082234" y="530324"/>
            <a:ext cx="3842962" cy="948099"/>
          </a:xfrm>
          <a:prstGeom prst="rect">
            <a:avLst/>
          </a:prstGeom>
        </p:spPr>
      </p:pic>
      <p:sp>
        <p:nvSpPr>
          <p:cNvPr id="11" name="Rectangle 10">
            <a:extLst>
              <a:ext uri="{FF2B5EF4-FFF2-40B4-BE49-F238E27FC236}">
                <a16:creationId xmlns:a16="http://schemas.microsoft.com/office/drawing/2014/main" id="{17E36158-C3DB-7E46-83FF-97E736647A42}"/>
              </a:ext>
            </a:extLst>
          </p:cNvPr>
          <p:cNvSpPr/>
          <p:nvPr/>
        </p:nvSpPr>
        <p:spPr>
          <a:xfrm>
            <a:off x="225731" y="67496"/>
            <a:ext cx="4243149" cy="461665"/>
          </a:xfrm>
          <a:prstGeom prst="rect">
            <a:avLst/>
          </a:prstGeom>
        </p:spPr>
        <p:txBody>
          <a:bodyPr wrap="square">
            <a:spAutoFit/>
          </a:bodyPr>
          <a:lstStyle/>
          <a:p>
            <a:r>
              <a:rPr lang="en-US" sz="2400" b="1" dirty="0">
                <a:solidFill>
                  <a:srgbClr val="FFFF00"/>
                </a:solidFill>
                <a:latin typeface="+mj-lt"/>
              </a:rPr>
              <a:t>Testing x and t factorization</a:t>
            </a:r>
          </a:p>
        </p:txBody>
      </p:sp>
      <p:pic>
        <p:nvPicPr>
          <p:cNvPr id="12" name="Picture 11">
            <a:extLst>
              <a:ext uri="{FF2B5EF4-FFF2-40B4-BE49-F238E27FC236}">
                <a16:creationId xmlns:a16="http://schemas.microsoft.com/office/drawing/2014/main" id="{390FACE4-7952-4445-8A90-9F0958BE2573}"/>
              </a:ext>
            </a:extLst>
          </p:cNvPr>
          <p:cNvPicPr>
            <a:picLocks noChangeAspect="1"/>
          </p:cNvPicPr>
          <p:nvPr/>
        </p:nvPicPr>
        <p:blipFill>
          <a:blip r:embed="rId4"/>
          <a:stretch>
            <a:fillRect/>
          </a:stretch>
        </p:blipFill>
        <p:spPr>
          <a:xfrm>
            <a:off x="6822392" y="1345161"/>
            <a:ext cx="4844627" cy="3100877"/>
          </a:xfrm>
          <a:prstGeom prst="rect">
            <a:avLst/>
          </a:prstGeom>
        </p:spPr>
      </p:pic>
      <p:pic>
        <p:nvPicPr>
          <p:cNvPr id="14" name="Picture 13">
            <a:extLst>
              <a:ext uri="{FF2B5EF4-FFF2-40B4-BE49-F238E27FC236}">
                <a16:creationId xmlns:a16="http://schemas.microsoft.com/office/drawing/2014/main" id="{2A0C9C9A-189C-7145-9543-F74A4EB5F748}"/>
              </a:ext>
            </a:extLst>
          </p:cNvPr>
          <p:cNvPicPr>
            <a:picLocks noChangeAspect="1"/>
          </p:cNvPicPr>
          <p:nvPr/>
        </p:nvPicPr>
        <p:blipFill>
          <a:blip r:embed="rId5"/>
          <a:stretch>
            <a:fillRect/>
          </a:stretch>
        </p:blipFill>
        <p:spPr>
          <a:xfrm>
            <a:off x="218804" y="1290565"/>
            <a:ext cx="4887917" cy="3128586"/>
          </a:xfrm>
          <a:prstGeom prst="rect">
            <a:avLst/>
          </a:prstGeom>
        </p:spPr>
      </p:pic>
      <p:sp>
        <p:nvSpPr>
          <p:cNvPr id="18" name="TextBox 17">
            <a:extLst>
              <a:ext uri="{FF2B5EF4-FFF2-40B4-BE49-F238E27FC236}">
                <a16:creationId xmlns:a16="http://schemas.microsoft.com/office/drawing/2014/main" id="{E16D05F1-086C-0648-B6FD-E5E55A414A43}"/>
              </a:ext>
            </a:extLst>
          </p:cNvPr>
          <p:cNvSpPr txBox="1"/>
          <p:nvPr/>
        </p:nvSpPr>
        <p:spPr>
          <a:xfrm>
            <a:off x="10069886" y="983622"/>
            <a:ext cx="1718740" cy="369332"/>
          </a:xfrm>
          <a:prstGeom prst="rect">
            <a:avLst/>
          </a:prstGeom>
          <a:noFill/>
        </p:spPr>
        <p:txBody>
          <a:bodyPr wrap="none" rtlCol="0">
            <a:spAutoFit/>
          </a:bodyPr>
          <a:lstStyle/>
          <a:p>
            <a:r>
              <a:rPr lang="en-US" dirty="0"/>
              <a:t>phenomenology</a:t>
            </a:r>
          </a:p>
        </p:txBody>
      </p:sp>
      <p:sp>
        <p:nvSpPr>
          <p:cNvPr id="19" name="TextBox 18">
            <a:extLst>
              <a:ext uri="{FF2B5EF4-FFF2-40B4-BE49-F238E27FC236}">
                <a16:creationId xmlns:a16="http://schemas.microsoft.com/office/drawing/2014/main" id="{1FA7524F-96E7-9748-9277-773AE371775A}"/>
              </a:ext>
            </a:extLst>
          </p:cNvPr>
          <p:cNvSpPr txBox="1"/>
          <p:nvPr/>
        </p:nvSpPr>
        <p:spPr>
          <a:xfrm>
            <a:off x="181865" y="921233"/>
            <a:ext cx="698974" cy="369332"/>
          </a:xfrm>
          <a:prstGeom prst="rect">
            <a:avLst/>
          </a:prstGeom>
          <a:noFill/>
        </p:spPr>
        <p:txBody>
          <a:bodyPr wrap="none" rtlCol="0">
            <a:spAutoFit/>
          </a:bodyPr>
          <a:lstStyle/>
          <a:p>
            <a:r>
              <a:rPr lang="en-US" dirty="0"/>
              <a:t>LQCD</a:t>
            </a:r>
          </a:p>
        </p:txBody>
      </p:sp>
      <p:sp>
        <p:nvSpPr>
          <p:cNvPr id="4" name="TextBox 3">
            <a:extLst>
              <a:ext uri="{FF2B5EF4-FFF2-40B4-BE49-F238E27FC236}">
                <a16:creationId xmlns:a16="http://schemas.microsoft.com/office/drawing/2014/main" id="{043FCC25-3A14-BD48-8564-1C7D52136985}"/>
              </a:ext>
            </a:extLst>
          </p:cNvPr>
          <p:cNvSpPr txBox="1"/>
          <p:nvPr/>
        </p:nvSpPr>
        <p:spPr>
          <a:xfrm>
            <a:off x="1219200" y="2145268"/>
            <a:ext cx="473206" cy="369332"/>
          </a:xfrm>
          <a:prstGeom prst="rect">
            <a:avLst/>
          </a:prstGeom>
          <a:noFill/>
        </p:spPr>
        <p:txBody>
          <a:bodyPr wrap="none" rtlCol="0">
            <a:spAutoFit/>
          </a:bodyPr>
          <a:lstStyle/>
          <a:p>
            <a:r>
              <a:rPr lang="en-US" dirty="0">
                <a:solidFill>
                  <a:schemeClr val="bg1"/>
                </a:solidFill>
              </a:rPr>
              <a:t>|t|</a:t>
            </a:r>
          </a:p>
        </p:txBody>
      </p:sp>
      <p:cxnSp>
        <p:nvCxnSpPr>
          <p:cNvPr id="7" name="Straight Arrow Connector 6">
            <a:extLst>
              <a:ext uri="{FF2B5EF4-FFF2-40B4-BE49-F238E27FC236}">
                <a16:creationId xmlns:a16="http://schemas.microsoft.com/office/drawing/2014/main" id="{4D304B71-ABCC-1846-8566-ACE7C50879C6}"/>
              </a:ext>
            </a:extLst>
          </p:cNvPr>
          <p:cNvCxnSpPr/>
          <p:nvPr/>
        </p:nvCxnSpPr>
        <p:spPr>
          <a:xfrm>
            <a:off x="1600200" y="2362200"/>
            <a:ext cx="0" cy="533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2EE52C7-0FCE-524A-B017-1C37B6A0DA03}"/>
              </a:ext>
            </a:extLst>
          </p:cNvPr>
          <p:cNvPicPr>
            <a:picLocks noChangeAspect="1"/>
          </p:cNvPicPr>
          <p:nvPr/>
        </p:nvPicPr>
        <p:blipFill>
          <a:blip r:embed="rId6"/>
          <a:stretch>
            <a:fillRect/>
          </a:stretch>
        </p:blipFill>
        <p:spPr>
          <a:xfrm>
            <a:off x="4389777" y="4351289"/>
            <a:ext cx="7583419" cy="2432292"/>
          </a:xfrm>
          <a:prstGeom prst="rect">
            <a:avLst/>
          </a:prstGeom>
        </p:spPr>
      </p:pic>
      <p:sp>
        <p:nvSpPr>
          <p:cNvPr id="13" name="Rectangle 12">
            <a:extLst>
              <a:ext uri="{FF2B5EF4-FFF2-40B4-BE49-F238E27FC236}">
                <a16:creationId xmlns:a16="http://schemas.microsoft.com/office/drawing/2014/main" id="{9E0F2F66-B47B-2343-9AD3-17E9FC9BD6B7}"/>
              </a:ext>
            </a:extLst>
          </p:cNvPr>
          <p:cNvSpPr/>
          <p:nvPr/>
        </p:nvSpPr>
        <p:spPr>
          <a:xfrm>
            <a:off x="4224838" y="6080125"/>
            <a:ext cx="7890962" cy="7016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BA8D83A7-45DD-5147-A806-BD9F2B7D2177}"/>
              </a:ext>
            </a:extLst>
          </p:cNvPr>
          <p:cNvCxnSpPr/>
          <p:nvPr/>
        </p:nvCxnSpPr>
        <p:spPr>
          <a:xfrm>
            <a:off x="9067800" y="6477000"/>
            <a:ext cx="838200"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F913F0F-A6FB-214A-A708-18D866324C16}"/>
              </a:ext>
            </a:extLst>
          </p:cNvPr>
          <p:cNvCxnSpPr/>
          <p:nvPr/>
        </p:nvCxnSpPr>
        <p:spPr>
          <a:xfrm>
            <a:off x="6248400" y="6477000"/>
            <a:ext cx="838200"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329A4CA-5ABD-3D41-AB4A-D3B367158E0B}"/>
              </a:ext>
            </a:extLst>
          </p:cNvPr>
          <p:cNvSpPr txBox="1"/>
          <p:nvPr/>
        </p:nvSpPr>
        <p:spPr>
          <a:xfrm>
            <a:off x="1135146" y="5533524"/>
            <a:ext cx="3089692" cy="369332"/>
          </a:xfrm>
          <a:prstGeom prst="rect">
            <a:avLst/>
          </a:prstGeom>
          <a:noFill/>
        </p:spPr>
        <p:txBody>
          <a:bodyPr wrap="none" rtlCol="0">
            <a:spAutoFit/>
          </a:bodyPr>
          <a:lstStyle/>
          <a:p>
            <a:r>
              <a:rPr lang="en-US" dirty="0"/>
              <a:t>KL testing on MSE distributions</a:t>
            </a:r>
          </a:p>
        </p:txBody>
      </p:sp>
    </p:spTree>
    <p:extLst>
      <p:ext uri="{BB962C8B-B14F-4D97-AF65-F5344CB8AC3E}">
        <p14:creationId xmlns:p14="http://schemas.microsoft.com/office/powerpoint/2010/main" val="28298735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F42A-F963-4B2F-A2F9-DA672C969030}"/>
              </a:ext>
            </a:extLst>
          </p:cNvPr>
          <p:cNvSpPr>
            <a:spLocks noGrp="1"/>
          </p:cNvSpPr>
          <p:nvPr>
            <p:ph type="title"/>
          </p:nvPr>
        </p:nvSpPr>
        <p:spPr>
          <a:xfrm>
            <a:off x="228600" y="99954"/>
            <a:ext cx="9718111" cy="1576446"/>
          </a:xfrm>
        </p:spPr>
        <p:txBody>
          <a:bodyPr anchor="ctr">
            <a:normAutofit/>
          </a:bodyPr>
          <a:lstStyle/>
          <a:p>
            <a:r>
              <a:rPr lang="en-US" sz="2400" dirty="0">
                <a:solidFill>
                  <a:srgbClr val="FFFF00"/>
                </a:solidFill>
              </a:rPr>
              <a:t>Why is it important to check x and t factorization? </a:t>
            </a:r>
            <a:br>
              <a:rPr lang="en-US" sz="2400" dirty="0">
                <a:solidFill>
                  <a:srgbClr val="FFFF00"/>
                </a:solidFill>
              </a:rPr>
            </a:br>
            <a:br>
              <a:rPr lang="en-US" sz="2400" dirty="0">
                <a:solidFill>
                  <a:srgbClr val="FFFF00"/>
                </a:solidFill>
              </a:rPr>
            </a:br>
            <a:br>
              <a:rPr lang="en-US" sz="2400" dirty="0">
                <a:solidFill>
                  <a:srgbClr val="FFFF00"/>
                </a:solidFill>
              </a:rPr>
            </a:br>
            <a:r>
              <a:rPr lang="en-US" sz="2400" dirty="0">
                <a:solidFill>
                  <a:srgbClr val="FFFF00"/>
                </a:solidFill>
              </a:rPr>
              <a:t>Consequences on the 3D Coordinate Space picture</a:t>
            </a:r>
          </a:p>
        </p:txBody>
      </p:sp>
      <p:sp>
        <p:nvSpPr>
          <p:cNvPr id="3" name="Content Placeholder 2">
            <a:extLst>
              <a:ext uri="{FF2B5EF4-FFF2-40B4-BE49-F238E27FC236}">
                <a16:creationId xmlns:a16="http://schemas.microsoft.com/office/drawing/2014/main" id="{75AD65FF-82B8-44EC-8299-14D40BF5E5DD}"/>
              </a:ext>
            </a:extLst>
          </p:cNvPr>
          <p:cNvSpPr>
            <a:spLocks noGrp="1"/>
          </p:cNvSpPr>
          <p:nvPr>
            <p:ph idx="1"/>
          </p:nvPr>
        </p:nvSpPr>
        <p:spPr>
          <a:xfrm>
            <a:off x="457200" y="2355646"/>
            <a:ext cx="7308336" cy="3024177"/>
          </a:xfrm>
        </p:spPr>
        <p:txBody>
          <a:bodyPr>
            <a:normAutofit/>
          </a:bodyPr>
          <a:lstStyle/>
          <a:p>
            <a:pPr marL="0" indent="0" defTabSz="629564">
              <a:spcBef>
                <a:spcPts val="689"/>
              </a:spcBef>
              <a:buNone/>
            </a:pPr>
            <a:r>
              <a:rPr lang="en-US" sz="1928" kern="1200" dirty="0">
                <a:solidFill>
                  <a:schemeClr val="tx1"/>
                </a:solidFill>
                <a:latin typeface="+mn-lt"/>
                <a:ea typeface="+mn-ea"/>
                <a:cs typeface="+mn-cs"/>
              </a:rPr>
              <a:t>GPDs can be </a:t>
            </a:r>
            <a:r>
              <a:rPr lang="en-US" sz="1928" kern="1200" dirty="0">
                <a:solidFill>
                  <a:srgbClr val="FFFF00"/>
                </a:solidFill>
                <a:latin typeface="+mn-lt"/>
                <a:ea typeface="+mn-ea"/>
                <a:cs typeface="+mn-cs"/>
              </a:rPr>
              <a:t>Fourier transformed </a:t>
            </a:r>
            <a:r>
              <a:rPr lang="en-US" sz="1928" kern="1200" dirty="0">
                <a:solidFill>
                  <a:schemeClr val="tx1"/>
                </a:solidFill>
                <a:latin typeface="+mn-lt"/>
                <a:ea typeface="+mn-ea"/>
                <a:cs typeface="+mn-cs"/>
              </a:rPr>
              <a:t>from momentum space into coordinate space, providing insight into the </a:t>
            </a:r>
            <a:r>
              <a:rPr lang="en-US" sz="1928" dirty="0"/>
              <a:t>spatial</a:t>
            </a:r>
            <a:r>
              <a:rPr lang="en-US" sz="1928" kern="1200" dirty="0">
                <a:solidFill>
                  <a:schemeClr val="tx1"/>
                </a:solidFill>
                <a:latin typeface="+mn-lt"/>
                <a:ea typeface="+mn-ea"/>
                <a:cs typeface="+mn-cs"/>
              </a:rPr>
              <a:t> distributions of  quarks and gluons inside the proton</a:t>
            </a:r>
            <a:r>
              <a:rPr lang="en-US" sz="1928" dirty="0"/>
              <a:t>, besides matter and charge distributions.</a:t>
            </a:r>
            <a:endParaRPr lang="en-US" sz="1928" kern="1200" dirty="0">
              <a:solidFill>
                <a:schemeClr val="tx1"/>
              </a:solidFill>
              <a:latin typeface="+mn-lt"/>
              <a:ea typeface="+mn-ea"/>
              <a:cs typeface="+mn-cs"/>
            </a:endParaRPr>
          </a:p>
          <a:p>
            <a:pPr marL="157391" indent="-157391" defTabSz="629564">
              <a:spcBef>
                <a:spcPts val="689"/>
              </a:spcBef>
            </a:pPr>
            <a:endParaRPr lang="en-US" sz="1928" kern="1200" dirty="0">
              <a:solidFill>
                <a:schemeClr val="tx1"/>
              </a:solidFill>
              <a:latin typeface="+mn-lt"/>
              <a:ea typeface="+mn-ea"/>
              <a:cs typeface="+mn-cs"/>
            </a:endParaRPr>
          </a:p>
          <a:p>
            <a:pPr marL="157391" indent="-157391" defTabSz="629564">
              <a:spcBef>
                <a:spcPts val="689"/>
              </a:spcBef>
            </a:pPr>
            <a:endParaRPr lang="en-US" sz="1928" kern="1200" dirty="0">
              <a:solidFill>
                <a:schemeClr val="tx1"/>
              </a:solidFill>
              <a:latin typeface="+mn-lt"/>
              <a:ea typeface="+mn-ea"/>
              <a:cs typeface="+mn-cs"/>
            </a:endParaRPr>
          </a:p>
          <a:p>
            <a:pPr marL="157391" indent="-157391" defTabSz="629564">
              <a:spcBef>
                <a:spcPts val="689"/>
              </a:spcBef>
            </a:pPr>
            <a:endParaRPr lang="en-US" sz="1928" kern="1200" dirty="0">
              <a:solidFill>
                <a:schemeClr val="tx1"/>
              </a:solidFill>
              <a:latin typeface="+mn-lt"/>
              <a:ea typeface="+mn-ea"/>
              <a:cs typeface="+mn-cs"/>
            </a:endParaRPr>
          </a:p>
        </p:txBody>
      </p:sp>
      <p:pic>
        <p:nvPicPr>
          <p:cNvPr id="5" name="Picture 4">
            <a:extLst>
              <a:ext uri="{FF2B5EF4-FFF2-40B4-BE49-F238E27FC236}">
                <a16:creationId xmlns:a16="http://schemas.microsoft.com/office/drawing/2014/main" id="{87DFA687-0CBE-4251-B1B2-FE316C169F61}"/>
              </a:ext>
            </a:extLst>
          </p:cNvPr>
          <p:cNvPicPr>
            <a:picLocks noChangeAspect="1"/>
          </p:cNvPicPr>
          <p:nvPr/>
        </p:nvPicPr>
        <p:blipFill>
          <a:blip r:embed="rId3"/>
          <a:stretch>
            <a:fillRect/>
          </a:stretch>
        </p:blipFill>
        <p:spPr>
          <a:xfrm>
            <a:off x="1126555" y="4655905"/>
            <a:ext cx="4856331" cy="860999"/>
          </a:xfrm>
          <a:prstGeom prst="rect">
            <a:avLst/>
          </a:prstGeom>
        </p:spPr>
      </p:pic>
      <p:sp>
        <p:nvSpPr>
          <p:cNvPr id="7" name="TextBox 6">
            <a:extLst>
              <a:ext uri="{FF2B5EF4-FFF2-40B4-BE49-F238E27FC236}">
                <a16:creationId xmlns:a16="http://schemas.microsoft.com/office/drawing/2014/main" id="{B18EB2BA-6CC9-4D56-A214-C77167C9AB65}"/>
              </a:ext>
            </a:extLst>
          </p:cNvPr>
          <p:cNvSpPr txBox="1"/>
          <p:nvPr/>
        </p:nvSpPr>
        <p:spPr>
          <a:xfrm>
            <a:off x="7819028" y="6252046"/>
            <a:ext cx="3915772" cy="400110"/>
          </a:xfrm>
          <a:prstGeom prst="rect">
            <a:avLst/>
          </a:prstGeom>
          <a:noFill/>
        </p:spPr>
        <p:txBody>
          <a:bodyPr wrap="square">
            <a:spAutoFit/>
          </a:bodyPr>
          <a:lstStyle/>
          <a:p>
            <a:pPr defTabSz="314782">
              <a:spcAft>
                <a:spcPts val="486"/>
              </a:spcAft>
            </a:pPr>
            <a:r>
              <a:rPr lang="en-US" sz="2000" b="0" i="0" dirty="0">
                <a:solidFill>
                  <a:srgbClr val="FFFF00"/>
                </a:solidFill>
                <a:effectLst/>
                <a:latin typeface="-apple-system"/>
              </a:rPr>
              <a:t>With Z. </a:t>
            </a:r>
            <a:r>
              <a:rPr lang="en-US" sz="2000" b="0" i="0" dirty="0" err="1">
                <a:solidFill>
                  <a:srgbClr val="FFFF00"/>
                </a:solidFill>
                <a:effectLst/>
                <a:latin typeface="-apple-system"/>
              </a:rPr>
              <a:t>Panjsheeri</a:t>
            </a:r>
            <a:r>
              <a:rPr lang="en-US" sz="2000" b="0" i="0" dirty="0">
                <a:solidFill>
                  <a:srgbClr val="FFFF00"/>
                </a:solidFill>
                <a:effectLst/>
                <a:latin typeface="-apple-system"/>
              </a:rPr>
              <a:t> and J. Bautista </a:t>
            </a:r>
          </a:p>
        </p:txBody>
      </p:sp>
      <p:sp>
        <p:nvSpPr>
          <p:cNvPr id="6" name="Rectangle 5">
            <a:extLst>
              <a:ext uri="{FF2B5EF4-FFF2-40B4-BE49-F238E27FC236}">
                <a16:creationId xmlns:a16="http://schemas.microsoft.com/office/drawing/2014/main" id="{FA75100F-16DE-CB45-A98C-811D7687B08E}"/>
              </a:ext>
            </a:extLst>
          </p:cNvPr>
          <p:cNvSpPr/>
          <p:nvPr/>
        </p:nvSpPr>
        <p:spPr>
          <a:xfrm>
            <a:off x="1143000" y="4655905"/>
            <a:ext cx="1295400" cy="860999"/>
          </a:xfrm>
          <a:prstGeom prst="rect">
            <a:avLst/>
          </a:prstGeom>
          <a:noFill/>
          <a:ln>
            <a:solidFill>
              <a:srgbClr val="93D7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BA1E168-C746-604B-9780-4A4E4B2C9EEB}"/>
              </a:ext>
            </a:extLst>
          </p:cNvPr>
          <p:cNvSpPr txBox="1"/>
          <p:nvPr/>
        </p:nvSpPr>
        <p:spPr>
          <a:xfrm>
            <a:off x="3927693" y="6096000"/>
            <a:ext cx="636713" cy="400110"/>
          </a:xfrm>
          <a:prstGeom prst="rect">
            <a:avLst/>
          </a:prstGeom>
          <a:noFill/>
        </p:spPr>
        <p:txBody>
          <a:bodyPr wrap="none" rtlCol="0">
            <a:spAutoFit/>
          </a:bodyPr>
          <a:lstStyle/>
          <a:p>
            <a:r>
              <a:rPr lang="en-US" sz="2000" dirty="0"/>
              <a:t>GPD</a:t>
            </a:r>
          </a:p>
        </p:txBody>
      </p:sp>
      <p:sp>
        <p:nvSpPr>
          <p:cNvPr id="10" name="Right Brace 9">
            <a:extLst>
              <a:ext uri="{FF2B5EF4-FFF2-40B4-BE49-F238E27FC236}">
                <a16:creationId xmlns:a16="http://schemas.microsoft.com/office/drawing/2014/main" id="{C0B3C74A-31A3-A949-9773-0BBB10BAA057}"/>
              </a:ext>
            </a:extLst>
          </p:cNvPr>
          <p:cNvSpPr/>
          <p:nvPr/>
        </p:nvSpPr>
        <p:spPr>
          <a:xfrm rot="16200000">
            <a:off x="1649882" y="3715224"/>
            <a:ext cx="323910" cy="1370564"/>
          </a:xfrm>
          <a:prstGeom prst="rightBrace">
            <a:avLst/>
          </a:prstGeom>
          <a:ln>
            <a:solidFill>
              <a:srgbClr val="AEF76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ight Brace 17">
            <a:extLst>
              <a:ext uri="{FF2B5EF4-FFF2-40B4-BE49-F238E27FC236}">
                <a16:creationId xmlns:a16="http://schemas.microsoft.com/office/drawing/2014/main" id="{495D0D2E-001F-5E44-9AEC-28B6A1B62235}"/>
              </a:ext>
            </a:extLst>
          </p:cNvPr>
          <p:cNvSpPr/>
          <p:nvPr/>
        </p:nvSpPr>
        <p:spPr>
          <a:xfrm rot="5400000">
            <a:off x="4105763" y="5191673"/>
            <a:ext cx="323910" cy="1370564"/>
          </a:xfrm>
          <a:prstGeom prst="rightBrace">
            <a:avLst/>
          </a:prstGeom>
          <a:ln>
            <a:solidFill>
              <a:srgbClr val="AEF76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C5CF705B-85E2-B24E-A8CF-EA74512DDB8F}"/>
              </a:ext>
            </a:extLst>
          </p:cNvPr>
          <p:cNvSpPr txBox="1"/>
          <p:nvPr/>
        </p:nvSpPr>
        <p:spPr>
          <a:xfrm>
            <a:off x="59158" y="3913210"/>
            <a:ext cx="4351191" cy="400110"/>
          </a:xfrm>
          <a:prstGeom prst="rect">
            <a:avLst/>
          </a:prstGeom>
          <a:noFill/>
        </p:spPr>
        <p:txBody>
          <a:bodyPr wrap="none" rtlCol="0">
            <a:spAutoFit/>
          </a:bodyPr>
          <a:lstStyle/>
          <a:p>
            <a:r>
              <a:rPr lang="en-US" sz="2000" dirty="0"/>
              <a:t>Slice of Wigner phase space distribution</a:t>
            </a:r>
          </a:p>
        </p:txBody>
      </p:sp>
      <p:sp>
        <p:nvSpPr>
          <p:cNvPr id="20" name="Rectangle 19">
            <a:extLst>
              <a:ext uri="{FF2B5EF4-FFF2-40B4-BE49-F238E27FC236}">
                <a16:creationId xmlns:a16="http://schemas.microsoft.com/office/drawing/2014/main" id="{D71AB8D8-1ACC-314B-9FFE-30AEBAB2289B}"/>
              </a:ext>
            </a:extLst>
          </p:cNvPr>
          <p:cNvSpPr/>
          <p:nvPr/>
        </p:nvSpPr>
        <p:spPr>
          <a:xfrm>
            <a:off x="3657600" y="4655905"/>
            <a:ext cx="1295400" cy="8609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A50759A-418F-5A41-B9DC-C39272A90949}"/>
              </a:ext>
            </a:extLst>
          </p:cNvPr>
          <p:cNvPicPr>
            <a:picLocks noChangeAspect="1"/>
          </p:cNvPicPr>
          <p:nvPr/>
        </p:nvPicPr>
        <p:blipFill>
          <a:blip r:embed="rId4"/>
          <a:stretch>
            <a:fillRect/>
          </a:stretch>
        </p:blipFill>
        <p:spPr>
          <a:xfrm>
            <a:off x="7445702" y="1359775"/>
            <a:ext cx="2533066" cy="2887487"/>
          </a:xfrm>
          <a:prstGeom prst="rect">
            <a:avLst/>
          </a:prstGeom>
        </p:spPr>
      </p:pic>
      <p:pic>
        <p:nvPicPr>
          <p:cNvPr id="8" name="Picture 7">
            <a:extLst>
              <a:ext uri="{FF2B5EF4-FFF2-40B4-BE49-F238E27FC236}">
                <a16:creationId xmlns:a16="http://schemas.microsoft.com/office/drawing/2014/main" id="{D76B7F35-44F0-3849-8B22-2ECAE924E65E}"/>
              </a:ext>
            </a:extLst>
          </p:cNvPr>
          <p:cNvPicPr>
            <a:picLocks noChangeAspect="1"/>
          </p:cNvPicPr>
          <p:nvPr/>
        </p:nvPicPr>
        <p:blipFill>
          <a:blip r:embed="rId5"/>
          <a:stretch>
            <a:fillRect/>
          </a:stretch>
        </p:blipFill>
        <p:spPr>
          <a:xfrm>
            <a:off x="9201733" y="3103347"/>
            <a:ext cx="2533067" cy="2992653"/>
          </a:xfrm>
          <a:prstGeom prst="rect">
            <a:avLst/>
          </a:prstGeom>
        </p:spPr>
      </p:pic>
      <p:sp>
        <p:nvSpPr>
          <p:cNvPr id="13" name="TextBox 12">
            <a:extLst>
              <a:ext uri="{FF2B5EF4-FFF2-40B4-BE49-F238E27FC236}">
                <a16:creationId xmlns:a16="http://schemas.microsoft.com/office/drawing/2014/main" id="{19837803-45AD-2B47-81D8-8D445B949E42}"/>
              </a:ext>
            </a:extLst>
          </p:cNvPr>
          <p:cNvSpPr txBox="1"/>
          <p:nvPr/>
        </p:nvSpPr>
        <p:spPr>
          <a:xfrm>
            <a:off x="11123920" y="2762635"/>
            <a:ext cx="915635" cy="369332"/>
          </a:xfrm>
          <a:prstGeom prst="rect">
            <a:avLst/>
          </a:prstGeom>
          <a:noFill/>
        </p:spPr>
        <p:txBody>
          <a:bodyPr wrap="none" rtlCol="0">
            <a:spAutoFit/>
          </a:bodyPr>
          <a:lstStyle/>
          <a:p>
            <a:r>
              <a:rPr lang="en-US" dirty="0"/>
              <a:t>d-quark</a:t>
            </a:r>
          </a:p>
        </p:txBody>
      </p:sp>
      <p:sp>
        <p:nvSpPr>
          <p:cNvPr id="22" name="TextBox 21">
            <a:extLst>
              <a:ext uri="{FF2B5EF4-FFF2-40B4-BE49-F238E27FC236}">
                <a16:creationId xmlns:a16="http://schemas.microsoft.com/office/drawing/2014/main" id="{411F503A-11DF-0543-8C31-D0B0A584B156}"/>
              </a:ext>
            </a:extLst>
          </p:cNvPr>
          <p:cNvSpPr txBox="1"/>
          <p:nvPr/>
        </p:nvSpPr>
        <p:spPr>
          <a:xfrm>
            <a:off x="9978768" y="1359775"/>
            <a:ext cx="712054" cy="369332"/>
          </a:xfrm>
          <a:prstGeom prst="rect">
            <a:avLst/>
          </a:prstGeom>
          <a:noFill/>
        </p:spPr>
        <p:txBody>
          <a:bodyPr wrap="none" rtlCol="0">
            <a:spAutoFit/>
          </a:bodyPr>
          <a:lstStyle/>
          <a:p>
            <a:r>
              <a:rPr lang="en-US" dirty="0"/>
              <a:t>gluon</a:t>
            </a:r>
          </a:p>
        </p:txBody>
      </p:sp>
      <p:sp>
        <p:nvSpPr>
          <p:cNvPr id="14" name="Down Arrow 13">
            <a:extLst>
              <a:ext uri="{FF2B5EF4-FFF2-40B4-BE49-F238E27FC236}">
                <a16:creationId xmlns:a16="http://schemas.microsoft.com/office/drawing/2014/main" id="{E55515B8-0531-3147-A7CD-DD7F83752481}"/>
              </a:ext>
            </a:extLst>
          </p:cNvPr>
          <p:cNvSpPr/>
          <p:nvPr/>
        </p:nvSpPr>
        <p:spPr>
          <a:xfrm>
            <a:off x="2971800" y="685800"/>
            <a:ext cx="838200" cy="28569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37602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90CEEA-B445-482E-B4B8-66D1981FF599}"/>
              </a:ext>
            </a:extLst>
          </p:cNvPr>
          <p:cNvPicPr>
            <a:picLocks noChangeAspect="1"/>
          </p:cNvPicPr>
          <p:nvPr/>
        </p:nvPicPr>
        <p:blipFill>
          <a:blip r:embed="rId3"/>
          <a:stretch>
            <a:fillRect/>
          </a:stretch>
        </p:blipFill>
        <p:spPr>
          <a:xfrm>
            <a:off x="3313735" y="826625"/>
            <a:ext cx="5003471" cy="1410617"/>
          </a:xfrm>
          <a:prstGeom prst="rect">
            <a:avLst/>
          </a:prstGeom>
        </p:spPr>
      </p:pic>
      <p:sp>
        <p:nvSpPr>
          <p:cNvPr id="8" name="TextBox 7">
            <a:extLst>
              <a:ext uri="{FF2B5EF4-FFF2-40B4-BE49-F238E27FC236}">
                <a16:creationId xmlns:a16="http://schemas.microsoft.com/office/drawing/2014/main" id="{12ECD82A-11F6-45FD-AF30-773863E5605A}"/>
              </a:ext>
            </a:extLst>
          </p:cNvPr>
          <p:cNvSpPr txBox="1"/>
          <p:nvPr/>
        </p:nvSpPr>
        <p:spPr>
          <a:xfrm>
            <a:off x="9643006" y="1518130"/>
            <a:ext cx="2561650" cy="2108269"/>
          </a:xfrm>
          <a:prstGeom prst="rect">
            <a:avLst/>
          </a:prstGeom>
          <a:noFill/>
        </p:spPr>
        <p:txBody>
          <a:bodyPr wrap="square">
            <a:spAutoFit/>
          </a:bodyPr>
          <a:lstStyle/>
          <a:p>
            <a:pPr defTabSz="278892">
              <a:spcAft>
                <a:spcPts val="600"/>
              </a:spcAft>
            </a:pPr>
            <a:r>
              <a:rPr lang="en-US" kern="1200" dirty="0">
                <a:solidFill>
                  <a:schemeClr val="tx1"/>
                </a:solidFill>
                <a:latin typeface="+mn-lt"/>
                <a:ea typeface="+mn-ea"/>
                <a:cs typeface="+mn-cs"/>
              </a:rPr>
              <a:t>Compare to lattice and </a:t>
            </a:r>
            <a:r>
              <a:rPr lang="en-US" kern="1200" dirty="0" err="1">
                <a:solidFill>
                  <a:schemeClr val="tx1"/>
                </a:solidFill>
                <a:latin typeface="+mn-lt"/>
                <a:ea typeface="+mn-ea"/>
                <a:cs typeface="+mn-cs"/>
              </a:rPr>
              <a:t>AdS</a:t>
            </a:r>
            <a:r>
              <a:rPr lang="en-US" kern="1200" dirty="0">
                <a:solidFill>
                  <a:schemeClr val="tx1"/>
                </a:solidFill>
                <a:latin typeface="+mn-lt"/>
                <a:ea typeface="+mn-ea"/>
                <a:cs typeface="+mn-cs"/>
              </a:rPr>
              <a:t>/</a:t>
            </a:r>
            <a:r>
              <a:rPr lang="en-US" dirty="0"/>
              <a:t>CFT integrated value</a:t>
            </a:r>
            <a:endParaRPr lang="en-US" kern="1200" dirty="0">
              <a:solidFill>
                <a:schemeClr val="tx1"/>
              </a:solidFill>
              <a:latin typeface="+mn-lt"/>
              <a:ea typeface="+mn-ea"/>
              <a:cs typeface="+mn-cs"/>
            </a:endParaRPr>
          </a:p>
          <a:p>
            <a:pPr defTabSz="278892">
              <a:spcAft>
                <a:spcPts val="600"/>
              </a:spcAft>
            </a:pPr>
            <a:r>
              <a:rPr lang="en-US" sz="1400" dirty="0"/>
              <a:t>K. Mamo and I. </a:t>
            </a:r>
            <a:r>
              <a:rPr lang="en-US" sz="1400" dirty="0" err="1"/>
              <a:t>Zaeed</a:t>
            </a:r>
            <a:endParaRPr lang="en-US" sz="1400" dirty="0"/>
          </a:p>
          <a:p>
            <a:pPr defTabSz="278892">
              <a:spcAft>
                <a:spcPts val="600"/>
              </a:spcAft>
            </a:pPr>
            <a:r>
              <a:rPr lang="en-US" sz="1400" kern="1200" dirty="0">
                <a:solidFill>
                  <a:schemeClr val="tx1"/>
                </a:solidFill>
                <a:latin typeface="+mn-lt"/>
                <a:ea typeface="+mn-ea"/>
                <a:cs typeface="+mn-cs"/>
              </a:rPr>
              <a:t>PRD</a:t>
            </a:r>
            <a:r>
              <a:rPr lang="en-US" sz="1400" dirty="0"/>
              <a:t>106, 086004 (2022)</a:t>
            </a:r>
          </a:p>
          <a:p>
            <a:pPr defTabSz="278892">
              <a:spcAft>
                <a:spcPts val="600"/>
              </a:spcAft>
            </a:pPr>
            <a:r>
              <a:rPr lang="en-US" sz="1400" dirty="0"/>
              <a:t>LQCD: Detmold and Shanahan</a:t>
            </a:r>
          </a:p>
          <a:p>
            <a:pPr defTabSz="278892">
              <a:spcAft>
                <a:spcPts val="600"/>
              </a:spcAft>
            </a:pPr>
            <a:endParaRPr lang="en-US" sz="1400" kern="1200" dirty="0">
              <a:solidFill>
                <a:schemeClr val="tx1"/>
              </a:solidFill>
              <a:latin typeface="+mn-lt"/>
              <a:ea typeface="+mn-ea"/>
              <a:cs typeface="+mn-cs"/>
            </a:endParaRPr>
          </a:p>
          <a:p>
            <a:pPr defTabSz="278892">
              <a:spcAft>
                <a:spcPts val="600"/>
              </a:spcAft>
            </a:pPr>
            <a:r>
              <a:rPr lang="en-US" sz="1400" dirty="0"/>
              <a:t> </a:t>
            </a:r>
          </a:p>
        </p:txBody>
      </p:sp>
      <p:pic>
        <p:nvPicPr>
          <p:cNvPr id="4" name="Picture 3">
            <a:extLst>
              <a:ext uri="{FF2B5EF4-FFF2-40B4-BE49-F238E27FC236}">
                <a16:creationId xmlns:a16="http://schemas.microsoft.com/office/drawing/2014/main" id="{C5ACC5B4-BD0B-F846-9F22-C17F51CEC128}"/>
              </a:ext>
            </a:extLst>
          </p:cNvPr>
          <p:cNvPicPr>
            <a:picLocks noChangeAspect="1"/>
          </p:cNvPicPr>
          <p:nvPr/>
        </p:nvPicPr>
        <p:blipFill>
          <a:blip r:embed="rId4"/>
          <a:stretch>
            <a:fillRect/>
          </a:stretch>
        </p:blipFill>
        <p:spPr>
          <a:xfrm>
            <a:off x="8129406" y="3026412"/>
            <a:ext cx="4062594" cy="2563096"/>
          </a:xfrm>
          <a:prstGeom prst="rect">
            <a:avLst/>
          </a:prstGeom>
        </p:spPr>
      </p:pic>
      <p:sp>
        <p:nvSpPr>
          <p:cNvPr id="6" name="Oval 5">
            <a:extLst>
              <a:ext uri="{FF2B5EF4-FFF2-40B4-BE49-F238E27FC236}">
                <a16:creationId xmlns:a16="http://schemas.microsoft.com/office/drawing/2014/main" id="{3DE0D960-5B62-474B-9DC6-BF497720712F}"/>
              </a:ext>
            </a:extLst>
          </p:cNvPr>
          <p:cNvSpPr/>
          <p:nvPr/>
        </p:nvSpPr>
        <p:spPr>
          <a:xfrm>
            <a:off x="8686800" y="4495800"/>
            <a:ext cx="4572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6C229B9-6E27-2E4F-B19F-E841425055E3}"/>
              </a:ext>
            </a:extLst>
          </p:cNvPr>
          <p:cNvSpPr txBox="1"/>
          <p:nvPr/>
        </p:nvSpPr>
        <p:spPr>
          <a:xfrm>
            <a:off x="8458200" y="5638800"/>
            <a:ext cx="1153201" cy="338554"/>
          </a:xfrm>
          <a:prstGeom prst="rect">
            <a:avLst/>
          </a:prstGeom>
          <a:noFill/>
        </p:spPr>
        <p:txBody>
          <a:bodyPr wrap="none" rtlCol="0">
            <a:spAutoFit/>
          </a:bodyPr>
          <a:lstStyle/>
          <a:p>
            <a:r>
              <a:rPr lang="en-US" sz="1600" dirty="0">
                <a:solidFill>
                  <a:schemeClr val="bg1"/>
                </a:solidFill>
                <a:latin typeface="+mj-lt"/>
              </a:rPr>
              <a:t>LQCD gluon</a:t>
            </a:r>
          </a:p>
        </p:txBody>
      </p:sp>
      <p:sp>
        <p:nvSpPr>
          <p:cNvPr id="9" name="TextBox 8">
            <a:extLst>
              <a:ext uri="{FF2B5EF4-FFF2-40B4-BE49-F238E27FC236}">
                <a16:creationId xmlns:a16="http://schemas.microsoft.com/office/drawing/2014/main" id="{4182C920-C107-5E47-8AFB-239EA85E6BF1}"/>
              </a:ext>
            </a:extLst>
          </p:cNvPr>
          <p:cNvSpPr txBox="1"/>
          <p:nvPr/>
        </p:nvSpPr>
        <p:spPr>
          <a:xfrm>
            <a:off x="4419600" y="5786835"/>
            <a:ext cx="184731" cy="307777"/>
          </a:xfrm>
          <a:prstGeom prst="rect">
            <a:avLst/>
          </a:prstGeom>
          <a:noFill/>
        </p:spPr>
        <p:txBody>
          <a:bodyPr wrap="none" rtlCol="0">
            <a:spAutoFit/>
          </a:bodyPr>
          <a:lstStyle/>
          <a:p>
            <a:endParaRPr lang="en-US" sz="1400" dirty="0"/>
          </a:p>
        </p:txBody>
      </p:sp>
      <p:sp>
        <p:nvSpPr>
          <p:cNvPr id="11" name="TextBox 10">
            <a:extLst>
              <a:ext uri="{FF2B5EF4-FFF2-40B4-BE49-F238E27FC236}">
                <a16:creationId xmlns:a16="http://schemas.microsoft.com/office/drawing/2014/main" id="{B72ACDA3-8617-F14D-B9DB-95BDB6F4B2AD}"/>
              </a:ext>
            </a:extLst>
          </p:cNvPr>
          <p:cNvSpPr txBox="1"/>
          <p:nvPr/>
        </p:nvSpPr>
        <p:spPr>
          <a:xfrm>
            <a:off x="10412169" y="4690646"/>
            <a:ext cx="1246431" cy="338554"/>
          </a:xfrm>
          <a:prstGeom prst="rect">
            <a:avLst/>
          </a:prstGeom>
          <a:noFill/>
        </p:spPr>
        <p:txBody>
          <a:bodyPr wrap="none" rtlCol="0">
            <a:spAutoFit/>
          </a:bodyPr>
          <a:lstStyle/>
          <a:p>
            <a:r>
              <a:rPr lang="en-US" sz="1600" dirty="0">
                <a:solidFill>
                  <a:schemeClr val="bg1"/>
                </a:solidFill>
                <a:latin typeface="+mj-lt"/>
              </a:rPr>
              <a:t>Quark radius</a:t>
            </a:r>
          </a:p>
        </p:txBody>
      </p:sp>
      <p:sp>
        <p:nvSpPr>
          <p:cNvPr id="12" name="TextBox 11">
            <a:extLst>
              <a:ext uri="{FF2B5EF4-FFF2-40B4-BE49-F238E27FC236}">
                <a16:creationId xmlns:a16="http://schemas.microsoft.com/office/drawing/2014/main" id="{FEAD9F4C-FE27-DF42-9443-31F1ED95E84D}"/>
              </a:ext>
            </a:extLst>
          </p:cNvPr>
          <p:cNvSpPr txBox="1"/>
          <p:nvPr/>
        </p:nvSpPr>
        <p:spPr>
          <a:xfrm>
            <a:off x="5417619" y="2277753"/>
            <a:ext cx="3006849" cy="369332"/>
          </a:xfrm>
          <a:prstGeom prst="rect">
            <a:avLst/>
          </a:prstGeom>
          <a:noFill/>
        </p:spPr>
        <p:txBody>
          <a:bodyPr wrap="none" rtlCol="0">
            <a:spAutoFit/>
          </a:bodyPr>
          <a:lstStyle/>
          <a:p>
            <a:r>
              <a:rPr lang="en-US" dirty="0">
                <a:solidFill>
                  <a:srgbClr val="FFC000"/>
                </a:solidFill>
              </a:rPr>
              <a:t>Bautista, </a:t>
            </a:r>
            <a:r>
              <a:rPr lang="en-US" dirty="0" err="1">
                <a:solidFill>
                  <a:srgbClr val="FFC000"/>
                </a:solidFill>
              </a:rPr>
              <a:t>Panjsheeri</a:t>
            </a:r>
            <a:r>
              <a:rPr lang="en-US" dirty="0">
                <a:solidFill>
                  <a:srgbClr val="FFC000"/>
                </a:solidFill>
              </a:rPr>
              <a:t>, SL (2024)</a:t>
            </a:r>
          </a:p>
        </p:txBody>
      </p:sp>
      <p:sp>
        <p:nvSpPr>
          <p:cNvPr id="14" name="TextBox 13">
            <a:extLst>
              <a:ext uri="{FF2B5EF4-FFF2-40B4-BE49-F238E27FC236}">
                <a16:creationId xmlns:a16="http://schemas.microsoft.com/office/drawing/2014/main" id="{3BDAE7CA-F98D-C14F-B6E7-DDF8F0F64373}"/>
              </a:ext>
            </a:extLst>
          </p:cNvPr>
          <p:cNvSpPr txBox="1"/>
          <p:nvPr/>
        </p:nvSpPr>
        <p:spPr>
          <a:xfrm>
            <a:off x="9388038" y="1579666"/>
            <a:ext cx="65" cy="276999"/>
          </a:xfrm>
          <a:prstGeom prst="rect">
            <a:avLst/>
          </a:prstGeom>
          <a:noFill/>
        </p:spPr>
        <p:txBody>
          <a:bodyPr wrap="none" lIns="0" tIns="0" rIns="0" bIns="0" rtlCol="0">
            <a:spAutoFit/>
          </a:bodyPr>
          <a:lstStyle/>
          <a:p>
            <a:endParaRPr lang="en-US" dirty="0">
              <a:solidFill>
                <a:srgbClr val="002060"/>
              </a:solidFill>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1FF8DE4-DD62-9C4E-B9E3-7D8227750754}"/>
                  </a:ext>
                </a:extLst>
              </p:cNvPr>
              <p:cNvSpPr txBox="1"/>
              <p:nvPr/>
            </p:nvSpPr>
            <p:spPr>
              <a:xfrm>
                <a:off x="9292980" y="1673562"/>
                <a:ext cx="636841" cy="5636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en-US" i="1" smtClean="0">
                              <a:solidFill>
                                <a:srgbClr val="002060"/>
                              </a:solidFill>
                              <a:latin typeface="Cambria Math" panose="02040503050406030204" pitchFamily="18" charset="0"/>
                            </a:rPr>
                          </m:ctrlPr>
                        </m:radPr>
                        <m:deg/>
                        <m:e>
                          <m:d>
                            <m:dPr>
                              <m:begChr m:val="⟨"/>
                              <m:endChr m:val="⟩"/>
                              <m:ctrlPr>
                                <a:rPr lang="en-US" i="1">
                                  <a:solidFill>
                                    <a:srgbClr val="002060"/>
                                  </a:solidFill>
                                  <a:latin typeface="Cambria Math" panose="02040503050406030204" pitchFamily="18" charset="0"/>
                                </a:rPr>
                              </m:ctrlPr>
                            </m:dPr>
                            <m:e>
                              <m:sSubSup>
                                <m:sSubSupPr>
                                  <m:ctrlPr>
                                    <a:rPr lang="en-US" i="1">
                                      <a:solidFill>
                                        <a:srgbClr val="002060"/>
                                      </a:solidFill>
                                      <a:latin typeface="Cambria Math" panose="02040503050406030204" pitchFamily="18" charset="0"/>
                                    </a:rPr>
                                  </m:ctrlPr>
                                </m:sSubSupPr>
                                <m:e>
                                  <m:r>
                                    <a:rPr lang="en-US" i="1">
                                      <a:solidFill>
                                        <a:srgbClr val="002060"/>
                                      </a:solidFill>
                                      <a:latin typeface="Cambria Math" panose="02040503050406030204" pitchFamily="18" charset="0"/>
                                    </a:rPr>
                                    <m:t>𝑏</m:t>
                                  </m:r>
                                </m:e>
                                <m:sub>
                                  <m:r>
                                    <a:rPr lang="en-US" i="1">
                                      <a:solidFill>
                                        <a:srgbClr val="002060"/>
                                      </a:solidFill>
                                      <a:latin typeface="Cambria Math" panose="02040503050406030204" pitchFamily="18" charset="0"/>
                                    </a:rPr>
                                    <m:t>𝑇</m:t>
                                  </m:r>
                                </m:sub>
                                <m:sup>
                                  <m:r>
                                    <a:rPr lang="en-US" i="1">
                                      <a:solidFill>
                                        <a:srgbClr val="002060"/>
                                      </a:solidFill>
                                      <a:latin typeface="Cambria Math" panose="02040503050406030204" pitchFamily="18" charset="0"/>
                                    </a:rPr>
                                    <m:t>2</m:t>
                                  </m:r>
                                </m:sup>
                              </m:sSubSup>
                            </m:e>
                          </m:d>
                        </m:e>
                      </m:rad>
                    </m:oMath>
                  </m:oMathPara>
                </a14:m>
                <a:endParaRPr lang="en-US" dirty="0">
                  <a:solidFill>
                    <a:srgbClr val="002060"/>
                  </a:solidFill>
                </a:endParaRPr>
              </a:p>
            </p:txBody>
          </p:sp>
        </mc:Choice>
        <mc:Fallback xmlns="">
          <p:sp>
            <p:nvSpPr>
              <p:cNvPr id="16" name="TextBox 15">
                <a:extLst>
                  <a:ext uri="{FF2B5EF4-FFF2-40B4-BE49-F238E27FC236}">
                    <a16:creationId xmlns:a16="http://schemas.microsoft.com/office/drawing/2014/main" id="{91FF8DE4-DD62-9C4E-B9E3-7D8227750754}"/>
                  </a:ext>
                </a:extLst>
              </p:cNvPr>
              <p:cNvSpPr txBox="1">
                <a:spLocks noRot="1" noChangeAspect="1" noMove="1" noResize="1" noEditPoints="1" noAdjustHandles="1" noChangeArrowheads="1" noChangeShapeType="1" noTextEdit="1"/>
              </p:cNvSpPr>
              <p:nvPr/>
            </p:nvSpPr>
            <p:spPr>
              <a:xfrm>
                <a:off x="9292980" y="1673562"/>
                <a:ext cx="636841" cy="563680"/>
              </a:xfrm>
              <a:prstGeom prst="rect">
                <a:avLst/>
              </a:prstGeom>
              <a:blipFill>
                <a:blip r:embed="rId6"/>
                <a:stretch>
                  <a:fillRect/>
                </a:stretch>
              </a:blipFill>
            </p:spPr>
            <p:txBody>
              <a:bodyPr/>
              <a:lstStyle/>
              <a:p>
                <a:r>
                  <a:rPr lang="en-US">
                    <a:noFill/>
                  </a:rPr>
                  <a:t> </a:t>
                </a:r>
              </a:p>
            </p:txBody>
          </p:sp>
        </mc:Fallback>
      </mc:AlternateContent>
      <p:sp>
        <p:nvSpPr>
          <p:cNvPr id="20" name="Content Placeholder 2">
            <a:extLst>
              <a:ext uri="{FF2B5EF4-FFF2-40B4-BE49-F238E27FC236}">
                <a16:creationId xmlns:a16="http://schemas.microsoft.com/office/drawing/2014/main" id="{1CD60954-C292-2E4F-A475-BE6B7E7FE22B}"/>
              </a:ext>
            </a:extLst>
          </p:cNvPr>
          <p:cNvSpPr>
            <a:spLocks noGrp="1"/>
          </p:cNvSpPr>
          <p:nvPr>
            <p:ph type="title" idx="4294967295"/>
          </p:nvPr>
        </p:nvSpPr>
        <p:spPr>
          <a:xfrm>
            <a:off x="114383" y="-1377485"/>
            <a:ext cx="3476824" cy="5612229"/>
          </a:xfrm>
        </p:spPr>
        <p:txBody>
          <a:bodyPr/>
          <a:lstStyle/>
          <a:p>
            <a:pPr marL="0" indent="0" defTabSz="557784">
              <a:spcBef>
                <a:spcPts val="610"/>
              </a:spcBef>
              <a:buNone/>
            </a:pPr>
            <a:r>
              <a:rPr lang="en-US" sz="3600" dirty="0"/>
              <a:t>G</a:t>
            </a:r>
            <a:r>
              <a:rPr lang="en-US" sz="3600" kern="1200" dirty="0">
                <a:solidFill>
                  <a:schemeClr val="tx1"/>
                </a:solidFill>
                <a:latin typeface="+mn-lt"/>
                <a:ea typeface="+mn-ea"/>
                <a:cs typeface="+mn-cs"/>
              </a:rPr>
              <a:t>luon and quark matter density radius</a:t>
            </a:r>
          </a:p>
          <a:p>
            <a:pPr marL="139446" indent="-139446" defTabSz="557784">
              <a:spcBef>
                <a:spcPts val="610"/>
              </a:spcBef>
            </a:pPr>
            <a:endParaRPr lang="en-US" sz="1708" kern="1200" dirty="0">
              <a:solidFill>
                <a:schemeClr val="tx1"/>
              </a:solidFill>
              <a:latin typeface="+mn-lt"/>
              <a:ea typeface="+mn-ea"/>
              <a:cs typeface="+mn-cs"/>
            </a:endParaRPr>
          </a:p>
          <a:p>
            <a:pPr marL="139446" indent="-139446" defTabSz="557784">
              <a:spcBef>
                <a:spcPts val="610"/>
              </a:spcBef>
            </a:pPr>
            <a:endParaRPr lang="en-US" sz="1708" kern="1200" dirty="0">
              <a:solidFill>
                <a:schemeClr val="tx1"/>
              </a:solidFill>
              <a:latin typeface="+mn-lt"/>
              <a:ea typeface="+mn-ea"/>
              <a:cs typeface="+mn-cs"/>
            </a:endParaRPr>
          </a:p>
          <a:p>
            <a:pPr marL="0" indent="0">
              <a:buNone/>
            </a:pPr>
            <a:endParaRPr lang="en-US" dirty="0"/>
          </a:p>
        </p:txBody>
      </p:sp>
      <p:cxnSp>
        <p:nvCxnSpPr>
          <p:cNvPr id="15" name="Straight Connector 14">
            <a:extLst>
              <a:ext uri="{FF2B5EF4-FFF2-40B4-BE49-F238E27FC236}">
                <a16:creationId xmlns:a16="http://schemas.microsoft.com/office/drawing/2014/main" id="{0E16C948-5D26-1F46-9C04-C519F00C7C57}"/>
              </a:ext>
            </a:extLst>
          </p:cNvPr>
          <p:cNvCxnSpPr>
            <a:cxnSpLocks/>
          </p:cNvCxnSpPr>
          <p:nvPr/>
        </p:nvCxnSpPr>
        <p:spPr>
          <a:xfrm>
            <a:off x="8763000" y="4602552"/>
            <a:ext cx="228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549F56AC-FE49-8549-9A37-E28C4AA267B9}"/>
              </a:ext>
            </a:extLst>
          </p:cNvPr>
          <p:cNvSpPr/>
          <p:nvPr/>
        </p:nvSpPr>
        <p:spPr>
          <a:xfrm>
            <a:off x="8869681" y="4572000"/>
            <a:ext cx="45719" cy="5848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6E559BC-C1FA-9045-881A-63603DF989E1}"/>
              </a:ext>
            </a:extLst>
          </p:cNvPr>
          <p:cNvSpPr txBox="1"/>
          <p:nvPr/>
        </p:nvSpPr>
        <p:spPr>
          <a:xfrm>
            <a:off x="8987232" y="4227632"/>
            <a:ext cx="1109343" cy="338554"/>
          </a:xfrm>
          <a:prstGeom prst="rect">
            <a:avLst/>
          </a:prstGeom>
          <a:noFill/>
        </p:spPr>
        <p:txBody>
          <a:bodyPr wrap="none" rtlCol="0">
            <a:spAutoFit/>
          </a:bodyPr>
          <a:lstStyle/>
          <a:p>
            <a:r>
              <a:rPr lang="en-US" sz="1600" dirty="0">
                <a:solidFill>
                  <a:schemeClr val="bg1"/>
                </a:solidFill>
                <a:latin typeface="+mj-lt"/>
              </a:rPr>
              <a:t>UVA param</a:t>
            </a:r>
          </a:p>
        </p:txBody>
      </p:sp>
      <p:pic>
        <p:nvPicPr>
          <p:cNvPr id="18" name="Picture 17">
            <a:extLst>
              <a:ext uri="{FF2B5EF4-FFF2-40B4-BE49-F238E27FC236}">
                <a16:creationId xmlns:a16="http://schemas.microsoft.com/office/drawing/2014/main" id="{4AC38AB4-94A1-234D-B394-1B7248913960}"/>
              </a:ext>
            </a:extLst>
          </p:cNvPr>
          <p:cNvPicPr>
            <a:picLocks noChangeAspect="1"/>
          </p:cNvPicPr>
          <p:nvPr/>
        </p:nvPicPr>
        <p:blipFill>
          <a:blip r:embed="rId7"/>
          <a:stretch>
            <a:fillRect/>
          </a:stretch>
        </p:blipFill>
        <p:spPr>
          <a:xfrm>
            <a:off x="643025" y="3020064"/>
            <a:ext cx="6958487" cy="2665590"/>
          </a:xfrm>
          <a:prstGeom prst="rect">
            <a:avLst/>
          </a:prstGeom>
        </p:spPr>
      </p:pic>
      <p:sp>
        <p:nvSpPr>
          <p:cNvPr id="3" name="Rectangle 2">
            <a:extLst>
              <a:ext uri="{FF2B5EF4-FFF2-40B4-BE49-F238E27FC236}">
                <a16:creationId xmlns:a16="http://schemas.microsoft.com/office/drawing/2014/main" id="{38A94A40-0904-894C-AA0E-771944883746}"/>
              </a:ext>
            </a:extLst>
          </p:cNvPr>
          <p:cNvSpPr/>
          <p:nvPr/>
        </p:nvSpPr>
        <p:spPr>
          <a:xfrm>
            <a:off x="666524" y="5774869"/>
            <a:ext cx="1826141" cy="369332"/>
          </a:xfrm>
          <a:prstGeom prst="rect">
            <a:avLst/>
          </a:prstGeom>
        </p:spPr>
        <p:txBody>
          <a:bodyPr wrap="none">
            <a:spAutoFit/>
          </a:bodyPr>
          <a:lstStyle/>
          <a:p>
            <a:r>
              <a:rPr lang="en-US" dirty="0">
                <a:solidFill>
                  <a:srgbClr val="AEF769"/>
                </a:solidFill>
                <a:hlinkClick r:id="rId8">
                  <a:extLst>
                    <a:ext uri="{A12FA001-AC4F-418D-AE19-62706E023703}">
                      <ahyp:hlinkClr xmlns:ahyp="http://schemas.microsoft.com/office/drawing/2018/hyperlinkcolor" val="tx"/>
                    </a:ext>
                  </a:extLst>
                </a:hlinkClick>
              </a:rPr>
              <a:t>arXiv:2405.05842</a:t>
            </a:r>
            <a:endParaRPr lang="en-US" dirty="0">
              <a:solidFill>
                <a:srgbClr val="AEF769"/>
              </a:solidFill>
            </a:endParaRPr>
          </a:p>
        </p:txBody>
      </p:sp>
      <p:cxnSp>
        <p:nvCxnSpPr>
          <p:cNvPr id="22" name="Straight Arrow Connector 21">
            <a:extLst>
              <a:ext uri="{FF2B5EF4-FFF2-40B4-BE49-F238E27FC236}">
                <a16:creationId xmlns:a16="http://schemas.microsoft.com/office/drawing/2014/main" id="{0E7043DC-6A6E-A341-8BEE-ABC60A442269}"/>
              </a:ext>
            </a:extLst>
          </p:cNvPr>
          <p:cNvCxnSpPr>
            <a:cxnSpLocks/>
          </p:cNvCxnSpPr>
          <p:nvPr/>
        </p:nvCxnSpPr>
        <p:spPr>
          <a:xfrm>
            <a:off x="8915400" y="3962400"/>
            <a:ext cx="0" cy="27234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0528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C186CF-7556-BE4F-865E-2E35881B5A66}"/>
              </a:ext>
            </a:extLst>
          </p:cNvPr>
          <p:cNvSpPr>
            <a:spLocks noGrp="1"/>
          </p:cNvSpPr>
          <p:nvPr>
            <p:ph type="dt" sz="half" idx="10"/>
          </p:nvPr>
        </p:nvSpPr>
        <p:spPr>
          <a:xfrm>
            <a:off x="838200" y="7940675"/>
            <a:ext cx="2743200" cy="365125"/>
          </a:xfrm>
        </p:spPr>
        <p:txBody>
          <a:bodyPr/>
          <a:lstStyle/>
          <a:p>
            <a:pPr>
              <a:defRPr/>
            </a:pPr>
            <a:fld id="{16A94A18-66C2-A54B-A167-329473CCEBB7}" type="datetime1">
              <a:rPr lang="en-US" smtClean="0"/>
              <a:t>3/14/25</a:t>
            </a:fld>
            <a:endParaRPr lang="en-US"/>
          </a:p>
        </p:txBody>
      </p:sp>
      <p:sp>
        <p:nvSpPr>
          <p:cNvPr id="3" name="Slide Number Placeholder 2">
            <a:extLst>
              <a:ext uri="{FF2B5EF4-FFF2-40B4-BE49-F238E27FC236}">
                <a16:creationId xmlns:a16="http://schemas.microsoft.com/office/drawing/2014/main" id="{092FF6BA-86E1-5C41-A9FB-C33EFB7CDA54}"/>
              </a:ext>
            </a:extLst>
          </p:cNvPr>
          <p:cNvSpPr>
            <a:spLocks noGrp="1"/>
          </p:cNvSpPr>
          <p:nvPr>
            <p:ph type="sldNum" sz="quarter" idx="12"/>
          </p:nvPr>
        </p:nvSpPr>
        <p:spPr>
          <a:xfrm>
            <a:off x="8610600" y="7940675"/>
            <a:ext cx="2743200" cy="365125"/>
          </a:xfrm>
        </p:spPr>
        <p:txBody>
          <a:bodyPr/>
          <a:lstStyle/>
          <a:p>
            <a:pPr>
              <a:defRPr/>
            </a:pPr>
            <a:fld id="{8650D0AE-FB45-374D-A9AF-DF9429BBE748}" type="slidenum">
              <a:rPr lang="en-US" smtClean="0"/>
              <a:pPr>
                <a:defRPr/>
              </a:pPr>
              <a:t>4</a:t>
            </a:fld>
            <a:endParaRPr lang="en-US"/>
          </a:p>
        </p:txBody>
      </p:sp>
      <p:pic>
        <p:nvPicPr>
          <p:cNvPr id="6" name="Picture 5">
            <a:extLst>
              <a:ext uri="{FF2B5EF4-FFF2-40B4-BE49-F238E27FC236}">
                <a16:creationId xmlns:a16="http://schemas.microsoft.com/office/drawing/2014/main" id="{6BB4F951-02F4-584D-93F7-11B64D25090A}"/>
              </a:ext>
            </a:extLst>
          </p:cNvPr>
          <p:cNvPicPr>
            <a:picLocks noChangeAspect="1"/>
          </p:cNvPicPr>
          <p:nvPr/>
        </p:nvPicPr>
        <p:blipFill>
          <a:blip r:embed="rId2"/>
          <a:stretch>
            <a:fillRect/>
          </a:stretch>
        </p:blipFill>
        <p:spPr>
          <a:xfrm>
            <a:off x="8627164" y="2336990"/>
            <a:ext cx="2524440" cy="2463610"/>
          </a:xfrm>
          <a:prstGeom prst="rect">
            <a:avLst/>
          </a:prstGeom>
        </p:spPr>
      </p:pic>
      <p:pic>
        <p:nvPicPr>
          <p:cNvPr id="8" name="Picture 7">
            <a:extLst>
              <a:ext uri="{FF2B5EF4-FFF2-40B4-BE49-F238E27FC236}">
                <a16:creationId xmlns:a16="http://schemas.microsoft.com/office/drawing/2014/main" id="{4E913E88-82EC-3040-9AF5-5A057D8C3CD9}"/>
              </a:ext>
            </a:extLst>
          </p:cNvPr>
          <p:cNvPicPr>
            <a:picLocks noChangeAspect="1"/>
          </p:cNvPicPr>
          <p:nvPr/>
        </p:nvPicPr>
        <p:blipFill>
          <a:blip r:embed="rId3"/>
          <a:stretch>
            <a:fillRect/>
          </a:stretch>
        </p:blipFill>
        <p:spPr>
          <a:xfrm>
            <a:off x="8627164" y="1858433"/>
            <a:ext cx="1333500" cy="503767"/>
          </a:xfrm>
          <a:prstGeom prst="rect">
            <a:avLst/>
          </a:prstGeom>
        </p:spPr>
      </p:pic>
      <p:sp>
        <p:nvSpPr>
          <p:cNvPr id="9" name="Rectangle 8">
            <a:extLst>
              <a:ext uri="{FF2B5EF4-FFF2-40B4-BE49-F238E27FC236}">
                <a16:creationId xmlns:a16="http://schemas.microsoft.com/office/drawing/2014/main" id="{CBC1EDF6-E76F-864B-91AC-8CA652517084}"/>
              </a:ext>
            </a:extLst>
          </p:cNvPr>
          <p:cNvSpPr/>
          <p:nvPr/>
        </p:nvSpPr>
        <p:spPr>
          <a:xfrm>
            <a:off x="8687111" y="4888468"/>
            <a:ext cx="1904689" cy="369332"/>
          </a:xfrm>
          <a:prstGeom prst="rect">
            <a:avLst/>
          </a:prstGeom>
        </p:spPr>
        <p:txBody>
          <a:bodyPr wrap="none">
            <a:spAutoFit/>
          </a:bodyPr>
          <a:lstStyle/>
          <a:p>
            <a:r>
              <a:rPr lang="en-US" dirty="0"/>
              <a:t>https://</a:t>
            </a:r>
            <a:r>
              <a:rPr lang="en-US" dirty="0" err="1"/>
              <a:t>atlas.cern</a:t>
            </a:r>
            <a:r>
              <a:rPr lang="en-US" dirty="0"/>
              <a:t>/</a:t>
            </a:r>
          </a:p>
        </p:txBody>
      </p:sp>
      <p:graphicFrame>
        <p:nvGraphicFramePr>
          <p:cNvPr id="11" name="TextBox 3">
            <a:extLst>
              <a:ext uri="{FF2B5EF4-FFF2-40B4-BE49-F238E27FC236}">
                <a16:creationId xmlns:a16="http://schemas.microsoft.com/office/drawing/2014/main" id="{012E77CB-B463-000E-8CFC-D2C242387710}"/>
              </a:ext>
            </a:extLst>
          </p:cNvPr>
          <p:cNvGraphicFramePr/>
          <p:nvPr>
            <p:extLst>
              <p:ext uri="{D42A27DB-BD31-4B8C-83A1-F6EECF244321}">
                <p14:modId xmlns:p14="http://schemas.microsoft.com/office/powerpoint/2010/main" val="3779569394"/>
              </p:ext>
            </p:extLst>
          </p:nvPr>
        </p:nvGraphicFramePr>
        <p:xfrm>
          <a:off x="-361949" y="2053559"/>
          <a:ext cx="8439149" cy="25946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939A90CC-7189-304F-936B-1912D88C45D0}"/>
              </a:ext>
            </a:extLst>
          </p:cNvPr>
          <p:cNvSpPr txBox="1"/>
          <p:nvPr/>
        </p:nvSpPr>
        <p:spPr>
          <a:xfrm>
            <a:off x="3560379" y="533400"/>
            <a:ext cx="4207755" cy="400110"/>
          </a:xfrm>
          <a:prstGeom prst="rect">
            <a:avLst/>
          </a:prstGeom>
          <a:noFill/>
        </p:spPr>
        <p:txBody>
          <a:bodyPr wrap="none" rtlCol="0">
            <a:spAutoFit/>
          </a:bodyPr>
          <a:lstStyle/>
          <a:p>
            <a:r>
              <a:rPr lang="en-US" sz="2000" u="sng" dirty="0"/>
              <a:t>Standard Approach to ML/AI in Physics</a:t>
            </a:r>
          </a:p>
        </p:txBody>
      </p:sp>
      <p:sp>
        <p:nvSpPr>
          <p:cNvPr id="5" name="Rectangle 4">
            <a:extLst>
              <a:ext uri="{FF2B5EF4-FFF2-40B4-BE49-F238E27FC236}">
                <a16:creationId xmlns:a16="http://schemas.microsoft.com/office/drawing/2014/main" id="{2FC33665-814F-D441-A3E6-8335C0AE54E9}"/>
              </a:ext>
            </a:extLst>
          </p:cNvPr>
          <p:cNvSpPr/>
          <p:nvPr/>
        </p:nvSpPr>
        <p:spPr>
          <a:xfrm>
            <a:off x="4114800" y="1143000"/>
            <a:ext cx="7696200" cy="42672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F3D01F0-195B-304A-935E-E4B513F80826}"/>
              </a:ext>
            </a:extLst>
          </p:cNvPr>
          <p:cNvSpPr txBox="1"/>
          <p:nvPr/>
        </p:nvSpPr>
        <p:spPr>
          <a:xfrm>
            <a:off x="7315200" y="1219200"/>
            <a:ext cx="1269899" cy="461665"/>
          </a:xfrm>
          <a:prstGeom prst="rect">
            <a:avLst/>
          </a:prstGeom>
          <a:noFill/>
        </p:spPr>
        <p:txBody>
          <a:bodyPr wrap="none" rtlCol="0">
            <a:spAutoFit/>
          </a:bodyPr>
          <a:lstStyle/>
          <a:p>
            <a:r>
              <a:rPr lang="en-US" sz="2400" b="1" u="sng" dirty="0"/>
              <a:t>Example</a:t>
            </a:r>
          </a:p>
        </p:txBody>
      </p:sp>
    </p:spTree>
    <p:extLst>
      <p:ext uri="{BB962C8B-B14F-4D97-AF65-F5344CB8AC3E}">
        <p14:creationId xmlns:p14="http://schemas.microsoft.com/office/powerpoint/2010/main" val="8837932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44A1777-E68B-5241-923A-6A662864F5E5}"/>
              </a:ext>
            </a:extLst>
          </p:cNvPr>
          <p:cNvSpPr txBox="1"/>
          <p:nvPr/>
        </p:nvSpPr>
        <p:spPr>
          <a:xfrm>
            <a:off x="1198181" y="560881"/>
            <a:ext cx="9795638" cy="1114380"/>
          </a:xfrm>
          <a:prstGeom prst="rect">
            <a:avLst/>
          </a:prstGeom>
        </p:spPr>
        <p:txBody>
          <a:bodyPr vert="horz" lIns="91440" tIns="45720" rIns="91440" bIns="45720" rtlCol="0" anchor="b">
            <a:normAutofit fontScale="85000" lnSpcReduction="20000"/>
          </a:bodyPr>
          <a:lstStyle/>
          <a:p>
            <a:pPr algn="ctr" defTabSz="914400">
              <a:lnSpc>
                <a:spcPct val="90000"/>
              </a:lnSpc>
              <a:spcBef>
                <a:spcPct val="0"/>
              </a:spcBef>
              <a:spcAft>
                <a:spcPts val="600"/>
              </a:spcAft>
            </a:pPr>
            <a:r>
              <a:rPr lang="en-US" sz="5200" dirty="0">
                <a:latin typeface="+mj-lt"/>
                <a:ea typeface="+mj-ea"/>
                <a:cs typeface="+mj-cs"/>
              </a:rPr>
              <a:t>From SR Analysis: a must needed avenue towards making </a:t>
            </a:r>
            <a:r>
              <a:rPr lang="en-US" sz="5200" dirty="0" err="1">
                <a:latin typeface="+mj-lt"/>
                <a:ea typeface="+mj-ea"/>
                <a:cs typeface="+mj-cs"/>
              </a:rPr>
              <a:t>qg</a:t>
            </a:r>
            <a:r>
              <a:rPr lang="en-US" sz="5200" dirty="0">
                <a:latin typeface="+mj-lt"/>
                <a:ea typeface="+mj-ea"/>
                <a:cs typeface="+mj-cs"/>
              </a:rPr>
              <a:t> imaging concrete</a:t>
            </a:r>
          </a:p>
        </p:txBody>
      </p:sp>
      <p:sp>
        <p:nvSpPr>
          <p:cNvPr id="2" name="Date Placeholder 1">
            <a:extLst>
              <a:ext uri="{FF2B5EF4-FFF2-40B4-BE49-F238E27FC236}">
                <a16:creationId xmlns:a16="http://schemas.microsoft.com/office/drawing/2014/main" id="{EA7BE67A-6C01-9D4A-B2ED-B3E098229247}"/>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defTabSz="914400">
              <a:spcAft>
                <a:spcPts val="600"/>
              </a:spcAft>
              <a:defRPr/>
            </a:pPr>
            <a:fld id="{16A94A18-66C2-A54B-A167-329473CCEBB7}" type="datetime1">
              <a:rPr lang="en-US" smtClean="0"/>
              <a:pPr defTabSz="914400">
                <a:spcAft>
                  <a:spcPts val="600"/>
                </a:spcAft>
                <a:defRPr/>
              </a:pPr>
              <a:t>3/14/25</a:t>
            </a:fld>
            <a:endParaRPr lang="en-US"/>
          </a:p>
        </p:txBody>
      </p:sp>
      <p:sp>
        <p:nvSpPr>
          <p:cNvPr id="3" name="Slide Number Placeholder 2">
            <a:extLst>
              <a:ext uri="{FF2B5EF4-FFF2-40B4-BE49-F238E27FC236}">
                <a16:creationId xmlns:a16="http://schemas.microsoft.com/office/drawing/2014/main" id="{1C39BF06-1C39-354B-93CD-889952646D6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defRPr/>
            </a:pPr>
            <a:fld id="{8650D0AE-FB45-374D-A9AF-DF9429BBE748}" type="slidenum">
              <a:rPr lang="en-US" smtClean="0"/>
              <a:pPr defTabSz="914400">
                <a:spcAft>
                  <a:spcPts val="600"/>
                </a:spcAft>
                <a:defRPr/>
              </a:pPr>
              <a:t>40</a:t>
            </a:fld>
            <a:endParaRPr lang="en-US"/>
          </a:p>
        </p:txBody>
      </p:sp>
      <p:pic>
        <p:nvPicPr>
          <p:cNvPr id="8" name="Picture 7">
            <a:extLst>
              <a:ext uri="{FF2B5EF4-FFF2-40B4-BE49-F238E27FC236}">
                <a16:creationId xmlns:a16="http://schemas.microsoft.com/office/drawing/2014/main" id="{EA6696BA-F3C4-E047-B6B4-B91B887EDDF8}"/>
              </a:ext>
            </a:extLst>
          </p:cNvPr>
          <p:cNvPicPr>
            <a:picLocks noChangeAspect="1"/>
          </p:cNvPicPr>
          <p:nvPr/>
        </p:nvPicPr>
        <p:blipFill>
          <a:blip r:embed="rId3"/>
          <a:stretch>
            <a:fillRect/>
          </a:stretch>
        </p:blipFill>
        <p:spPr>
          <a:xfrm>
            <a:off x="354622" y="2438400"/>
            <a:ext cx="3710355" cy="2789253"/>
          </a:xfrm>
          <a:prstGeom prst="rect">
            <a:avLst/>
          </a:prstGeom>
        </p:spPr>
      </p:pic>
      <p:pic>
        <p:nvPicPr>
          <p:cNvPr id="11" name="Picture 10">
            <a:extLst>
              <a:ext uri="{FF2B5EF4-FFF2-40B4-BE49-F238E27FC236}">
                <a16:creationId xmlns:a16="http://schemas.microsoft.com/office/drawing/2014/main" id="{D4921849-E1EE-2F40-B536-9AF023BF894B}"/>
              </a:ext>
            </a:extLst>
          </p:cNvPr>
          <p:cNvPicPr>
            <a:picLocks noChangeAspect="1"/>
          </p:cNvPicPr>
          <p:nvPr/>
        </p:nvPicPr>
        <p:blipFill>
          <a:blip r:embed="rId4"/>
          <a:stretch>
            <a:fillRect/>
          </a:stretch>
        </p:blipFill>
        <p:spPr>
          <a:xfrm>
            <a:off x="4419600" y="2438400"/>
            <a:ext cx="6843874" cy="2789253"/>
          </a:xfrm>
          <a:prstGeom prst="rect">
            <a:avLst/>
          </a:prstGeom>
        </p:spPr>
      </p:pic>
      <p:sp>
        <p:nvSpPr>
          <p:cNvPr id="12" name="TextBox 11">
            <a:extLst>
              <a:ext uri="{FF2B5EF4-FFF2-40B4-BE49-F238E27FC236}">
                <a16:creationId xmlns:a16="http://schemas.microsoft.com/office/drawing/2014/main" id="{4D3342B8-E071-5D45-B6BD-5A1E88BCA5AA}"/>
              </a:ext>
            </a:extLst>
          </p:cNvPr>
          <p:cNvSpPr txBox="1"/>
          <p:nvPr/>
        </p:nvSpPr>
        <p:spPr>
          <a:xfrm>
            <a:off x="9093270" y="5472570"/>
            <a:ext cx="1777859" cy="461665"/>
          </a:xfrm>
          <a:prstGeom prst="rect">
            <a:avLst/>
          </a:prstGeom>
          <a:noFill/>
        </p:spPr>
        <p:txBody>
          <a:bodyPr wrap="none" rtlCol="0">
            <a:spAutoFit/>
          </a:bodyPr>
          <a:lstStyle/>
          <a:p>
            <a:r>
              <a:rPr lang="en-US" sz="2400" dirty="0"/>
              <a:t>Z. </a:t>
            </a:r>
            <a:r>
              <a:rPr lang="en-US" sz="2400" dirty="0" err="1"/>
              <a:t>Panjsheeri</a:t>
            </a:r>
            <a:endParaRPr lang="en-US" sz="2400" dirty="0"/>
          </a:p>
        </p:txBody>
      </p:sp>
    </p:spTree>
    <p:extLst>
      <p:ext uri="{BB962C8B-B14F-4D97-AF65-F5344CB8AC3E}">
        <p14:creationId xmlns:p14="http://schemas.microsoft.com/office/powerpoint/2010/main" val="6009941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83B33E-0E19-D443-B25F-99C4E8C141C0}"/>
              </a:ext>
            </a:extLst>
          </p:cNvPr>
          <p:cNvSpPr>
            <a:spLocks noGrp="1"/>
          </p:cNvSpPr>
          <p:nvPr>
            <p:ph type="dt" sz="half" idx="10"/>
          </p:nvPr>
        </p:nvSpPr>
        <p:spPr/>
        <p:txBody>
          <a:bodyPr/>
          <a:lstStyle/>
          <a:p>
            <a:pPr>
              <a:defRPr/>
            </a:pPr>
            <a:fld id="{16A94A18-66C2-A54B-A167-329473CCEBB7}" type="datetime1">
              <a:rPr lang="en-US" smtClean="0"/>
              <a:t>3/14/25</a:t>
            </a:fld>
            <a:endParaRPr lang="en-US"/>
          </a:p>
        </p:txBody>
      </p:sp>
      <p:sp>
        <p:nvSpPr>
          <p:cNvPr id="3" name="Slide Number Placeholder 2">
            <a:extLst>
              <a:ext uri="{FF2B5EF4-FFF2-40B4-BE49-F238E27FC236}">
                <a16:creationId xmlns:a16="http://schemas.microsoft.com/office/drawing/2014/main" id="{30EC41F7-78D8-6446-A125-96B452099001}"/>
              </a:ext>
            </a:extLst>
          </p:cNvPr>
          <p:cNvSpPr>
            <a:spLocks noGrp="1"/>
          </p:cNvSpPr>
          <p:nvPr>
            <p:ph type="sldNum" sz="quarter" idx="12"/>
          </p:nvPr>
        </p:nvSpPr>
        <p:spPr/>
        <p:txBody>
          <a:bodyPr/>
          <a:lstStyle/>
          <a:p>
            <a:pPr>
              <a:defRPr/>
            </a:pPr>
            <a:fld id="{8650D0AE-FB45-374D-A9AF-DF9429BBE748}" type="slidenum">
              <a:rPr lang="en-US" smtClean="0"/>
              <a:pPr>
                <a:defRPr/>
              </a:pPr>
              <a:t>41</a:t>
            </a:fld>
            <a:endParaRPr lang="en-US"/>
          </a:p>
        </p:txBody>
      </p:sp>
      <p:sp>
        <p:nvSpPr>
          <p:cNvPr id="4" name="TextBox 3">
            <a:extLst>
              <a:ext uri="{FF2B5EF4-FFF2-40B4-BE49-F238E27FC236}">
                <a16:creationId xmlns:a16="http://schemas.microsoft.com/office/drawing/2014/main" id="{69D4F7BA-8C12-744B-9188-79A79D2A641C}"/>
              </a:ext>
            </a:extLst>
          </p:cNvPr>
          <p:cNvSpPr txBox="1"/>
          <p:nvPr/>
        </p:nvSpPr>
        <p:spPr>
          <a:xfrm>
            <a:off x="1143000" y="457200"/>
            <a:ext cx="1356397" cy="369332"/>
          </a:xfrm>
          <a:prstGeom prst="rect">
            <a:avLst/>
          </a:prstGeom>
          <a:noFill/>
        </p:spPr>
        <p:txBody>
          <a:bodyPr wrap="none" rtlCol="0">
            <a:spAutoFit/>
          </a:bodyPr>
          <a:lstStyle/>
          <a:p>
            <a:r>
              <a:rPr lang="en-US" dirty="0"/>
              <a:t>What is next</a:t>
            </a:r>
          </a:p>
        </p:txBody>
      </p:sp>
      <p:sp>
        <p:nvSpPr>
          <p:cNvPr id="5" name="TextBox 4">
            <a:extLst>
              <a:ext uri="{FF2B5EF4-FFF2-40B4-BE49-F238E27FC236}">
                <a16:creationId xmlns:a16="http://schemas.microsoft.com/office/drawing/2014/main" id="{AD4D71BE-BEF4-144C-A970-06CC16E25C5A}"/>
              </a:ext>
            </a:extLst>
          </p:cNvPr>
          <p:cNvSpPr txBox="1"/>
          <p:nvPr/>
        </p:nvSpPr>
        <p:spPr>
          <a:xfrm>
            <a:off x="1676400" y="1447800"/>
            <a:ext cx="5076646" cy="923330"/>
          </a:xfrm>
          <a:prstGeom prst="rect">
            <a:avLst/>
          </a:prstGeom>
          <a:noFill/>
        </p:spPr>
        <p:txBody>
          <a:bodyPr wrap="none" rtlCol="0">
            <a:spAutoFit/>
          </a:bodyPr>
          <a:lstStyle/>
          <a:p>
            <a:pPr marL="342900" indent="-342900">
              <a:buAutoNum type="arabicParenR"/>
            </a:pPr>
            <a:r>
              <a:rPr lang="en-US" dirty="0"/>
              <a:t>NNGPD</a:t>
            </a:r>
          </a:p>
          <a:p>
            <a:pPr marL="342900" indent="-342900">
              <a:buAutoNum type="arabicParenR"/>
            </a:pPr>
            <a:endParaRPr lang="en-US" dirty="0"/>
          </a:p>
          <a:p>
            <a:pPr marL="342900" indent="-342900">
              <a:buAutoNum type="arabicParenR"/>
            </a:pPr>
            <a:r>
              <a:rPr lang="en-US" dirty="0"/>
              <a:t>End-to-end analysis: from CFFs to GPD Moments</a:t>
            </a:r>
          </a:p>
        </p:txBody>
      </p:sp>
    </p:spTree>
    <p:extLst>
      <p:ext uri="{BB962C8B-B14F-4D97-AF65-F5344CB8AC3E}">
        <p14:creationId xmlns:p14="http://schemas.microsoft.com/office/powerpoint/2010/main" val="34859978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2">
            <a:extLst>
              <a:ext uri="{FF2B5EF4-FFF2-40B4-BE49-F238E27FC236}">
                <a16:creationId xmlns:a16="http://schemas.microsoft.com/office/drawing/2014/main" id="{1E020063-2385-44AC-BD67-258E1F0B9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4">
            <a:extLst>
              <a:ext uri="{FF2B5EF4-FFF2-40B4-BE49-F238E27FC236}">
                <a16:creationId xmlns:a16="http://schemas.microsoft.com/office/drawing/2014/main" id="{7E014A0B-5338-4077-AFE9-A90D04D44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E55E38-DFEC-3A40-AD55-815EF01478B2}"/>
              </a:ext>
            </a:extLst>
          </p:cNvPr>
          <p:cNvSpPr txBox="1"/>
          <p:nvPr/>
        </p:nvSpPr>
        <p:spPr>
          <a:xfrm>
            <a:off x="1179576" y="304800"/>
            <a:ext cx="9829800" cy="1325880"/>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3600" b="1" u="sng" kern="1200" dirty="0">
                <a:solidFill>
                  <a:schemeClr val="tx2"/>
                </a:solidFill>
                <a:latin typeface="+mj-lt"/>
                <a:ea typeface="+mj-ea"/>
                <a:cs typeface="+mj-cs"/>
              </a:rPr>
              <a:t>The EXCLAIM collaboration</a:t>
            </a:r>
          </a:p>
        </p:txBody>
      </p:sp>
      <p:grpSp>
        <p:nvGrpSpPr>
          <p:cNvPr id="30" name="Group 16">
            <a:extLst>
              <a:ext uri="{FF2B5EF4-FFF2-40B4-BE49-F238E27FC236}">
                <a16:creationId xmlns:a16="http://schemas.microsoft.com/office/drawing/2014/main" id="{78127680-150F-4A90-9950-F663925781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
            <a:ext cx="3362070" cy="2522849"/>
            <a:chOff x="-305" y="-1"/>
            <a:chExt cx="3832880" cy="2876136"/>
          </a:xfrm>
        </p:grpSpPr>
        <p:sp>
          <p:nvSpPr>
            <p:cNvPr id="18" name="Freeform: Shape 17">
              <a:extLst>
                <a:ext uri="{FF2B5EF4-FFF2-40B4-BE49-F238E27FC236}">
                  <a16:creationId xmlns:a16="http://schemas.microsoft.com/office/drawing/2014/main" id="{5088F97A-8362-4967-B664-D748B846E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30F9DEDE-4318-412A-81C5-C8C90F689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09E97DE9-7844-4707-8928-1CD88ADB72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EC58954E-44A5-4A0D-97A9-8A2BB43D6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2C59FDCD-FED7-D145-A4A0-5B161FDC1670}"/>
              </a:ext>
            </a:extLst>
          </p:cNvPr>
          <p:cNvSpPr txBox="1"/>
          <p:nvPr/>
        </p:nvSpPr>
        <p:spPr>
          <a:xfrm>
            <a:off x="804672" y="2827419"/>
            <a:ext cx="5126896" cy="3227626"/>
          </a:xfrm>
          <a:prstGeom prst="rect">
            <a:avLst/>
          </a:prstGeom>
        </p:spPr>
        <p:txBody>
          <a:bodyPr vert="horz" lIns="91440" tIns="45720" rIns="91440" bIns="45720" rtlCol="0" anchor="ctr">
            <a:normAutofit fontScale="92500" lnSpcReduction="10000"/>
          </a:bodyPr>
          <a:lstStyle/>
          <a:p>
            <a:pPr defTabSz="914400">
              <a:lnSpc>
                <a:spcPct val="90000"/>
              </a:lnSpc>
              <a:spcAft>
                <a:spcPts val="600"/>
              </a:spcAft>
            </a:pPr>
            <a:r>
              <a:rPr lang="en-US" b="1" u="sng" dirty="0">
                <a:solidFill>
                  <a:schemeClr val="tx2"/>
                </a:solidFill>
              </a:rPr>
              <a:t>PIs</a:t>
            </a:r>
            <a:r>
              <a:rPr lang="en-US" b="1" dirty="0">
                <a:solidFill>
                  <a:schemeClr val="tx2"/>
                </a:solidFill>
              </a:rPr>
              <a:t>: Marie Boer, Gia-Wei </a:t>
            </a:r>
            <a:r>
              <a:rPr lang="en-US" b="1" dirty="0" err="1">
                <a:solidFill>
                  <a:schemeClr val="tx2"/>
                </a:solidFill>
              </a:rPr>
              <a:t>Chern</a:t>
            </a:r>
            <a:r>
              <a:rPr lang="en-US" b="1" dirty="0">
                <a:solidFill>
                  <a:schemeClr val="tx2"/>
                </a:solidFill>
              </a:rPr>
              <a:t> , Michael Engelhardt, Gary Goldstein, </a:t>
            </a:r>
            <a:r>
              <a:rPr lang="en-US" b="1" dirty="0" err="1">
                <a:solidFill>
                  <a:schemeClr val="tx2"/>
                </a:solidFill>
              </a:rPr>
              <a:t>Yaohang</a:t>
            </a:r>
            <a:r>
              <a:rPr lang="en-US" b="1" dirty="0">
                <a:solidFill>
                  <a:schemeClr val="tx2"/>
                </a:solidFill>
              </a:rPr>
              <a:t> Li, Huey-Wen Lin, SL, Matt Sievert, (Dennis </a:t>
            </a:r>
            <a:r>
              <a:rPr lang="en-US" b="1" dirty="0" err="1">
                <a:solidFill>
                  <a:schemeClr val="tx2"/>
                </a:solidFill>
              </a:rPr>
              <a:t>Sivers</a:t>
            </a:r>
            <a:r>
              <a:rPr lang="en-US" b="1" dirty="0">
                <a:solidFill>
                  <a:schemeClr val="tx2"/>
                </a:solidFill>
              </a:rPr>
              <a:t>)</a:t>
            </a:r>
          </a:p>
          <a:p>
            <a:pPr defTabSz="914400">
              <a:lnSpc>
                <a:spcPct val="90000"/>
              </a:lnSpc>
              <a:spcAft>
                <a:spcPts val="600"/>
              </a:spcAft>
            </a:pPr>
            <a:endParaRPr lang="en-US" b="1" u="sng" dirty="0">
              <a:solidFill>
                <a:schemeClr val="tx2"/>
              </a:solidFill>
            </a:endParaRPr>
          </a:p>
          <a:p>
            <a:pPr defTabSz="914400">
              <a:lnSpc>
                <a:spcPct val="90000"/>
              </a:lnSpc>
              <a:spcAft>
                <a:spcPts val="600"/>
              </a:spcAft>
            </a:pPr>
            <a:r>
              <a:rPr lang="en-US" b="1" u="sng" dirty="0">
                <a:solidFill>
                  <a:schemeClr val="tx2"/>
                </a:solidFill>
              </a:rPr>
              <a:t>Funded Postdocs</a:t>
            </a:r>
            <a:r>
              <a:rPr lang="en-US" b="1" dirty="0">
                <a:solidFill>
                  <a:schemeClr val="tx2"/>
                </a:solidFill>
              </a:rPr>
              <a:t>: Douglas Adams,  Liam Hockley,  </a:t>
            </a:r>
            <a:r>
              <a:rPr lang="en-US" b="1" dirty="0" err="1">
                <a:solidFill>
                  <a:schemeClr val="tx2"/>
                </a:solidFill>
              </a:rPr>
              <a:t>Saraswati</a:t>
            </a:r>
            <a:r>
              <a:rPr lang="en-US" b="1" dirty="0">
                <a:solidFill>
                  <a:schemeClr val="tx2"/>
                </a:solidFill>
              </a:rPr>
              <a:t> Pandey, Emanuel Ortiz, Kemal </a:t>
            </a:r>
            <a:r>
              <a:rPr lang="en-US" b="1" dirty="0" err="1">
                <a:solidFill>
                  <a:schemeClr val="tx2"/>
                </a:solidFill>
              </a:rPr>
              <a:t>Tezgin</a:t>
            </a:r>
            <a:r>
              <a:rPr lang="en-US" b="1" dirty="0">
                <a:solidFill>
                  <a:schemeClr val="tx2"/>
                </a:solidFill>
              </a:rPr>
              <a:t> </a:t>
            </a:r>
          </a:p>
          <a:p>
            <a:pPr defTabSz="914400">
              <a:lnSpc>
                <a:spcPct val="90000"/>
              </a:lnSpc>
              <a:spcAft>
                <a:spcPts val="600"/>
              </a:spcAft>
            </a:pPr>
            <a:endParaRPr lang="en-US" b="1" dirty="0">
              <a:solidFill>
                <a:schemeClr val="tx2"/>
              </a:solidFill>
            </a:endParaRPr>
          </a:p>
          <a:p>
            <a:pPr defTabSz="914400">
              <a:lnSpc>
                <a:spcPct val="90000"/>
              </a:lnSpc>
              <a:spcAft>
                <a:spcPts val="600"/>
              </a:spcAft>
            </a:pPr>
            <a:r>
              <a:rPr lang="en-US" b="1" u="sng" dirty="0">
                <a:solidFill>
                  <a:schemeClr val="tx2"/>
                </a:solidFill>
              </a:rPr>
              <a:t>Graduate Students</a:t>
            </a:r>
            <a:r>
              <a:rPr lang="en-US" b="1" dirty="0">
                <a:solidFill>
                  <a:schemeClr val="tx2"/>
                </a:solidFill>
              </a:rPr>
              <a:t>: Andrew Dotson, Carter </a:t>
            </a:r>
            <a:r>
              <a:rPr lang="en-US" b="1" dirty="0" err="1">
                <a:solidFill>
                  <a:schemeClr val="tx2"/>
                </a:solidFill>
              </a:rPr>
              <a:t>Gustin</a:t>
            </a:r>
            <a:r>
              <a:rPr lang="en-US" b="1" dirty="0">
                <a:solidFill>
                  <a:schemeClr val="tx2"/>
                </a:solidFill>
              </a:rPr>
              <a:t>, Jang (Jason) Ho,  </a:t>
            </a:r>
            <a:r>
              <a:rPr lang="en-US" b="1" dirty="0" err="1">
                <a:solidFill>
                  <a:schemeClr val="tx2"/>
                </a:solidFill>
              </a:rPr>
              <a:t>Fayaz</a:t>
            </a:r>
            <a:r>
              <a:rPr lang="en-US" b="1" dirty="0">
                <a:solidFill>
                  <a:schemeClr val="tx2"/>
                </a:solidFill>
              </a:rPr>
              <a:t> </a:t>
            </a:r>
            <a:r>
              <a:rPr lang="en-US" b="1" dirty="0" err="1">
                <a:solidFill>
                  <a:schemeClr val="tx2"/>
                </a:solidFill>
              </a:rPr>
              <a:t>Hossen</a:t>
            </a:r>
            <a:r>
              <a:rPr lang="en-US" b="1" dirty="0">
                <a:solidFill>
                  <a:schemeClr val="tx2"/>
                </a:solidFill>
              </a:rPr>
              <a:t>, Adil Khawaja, </a:t>
            </a:r>
            <a:r>
              <a:rPr lang="en-US" b="1" dirty="0" err="1">
                <a:solidFill>
                  <a:schemeClr val="tx2"/>
                </a:solidFill>
              </a:rPr>
              <a:t>Zaki</a:t>
            </a:r>
            <a:r>
              <a:rPr lang="en-US" b="1" dirty="0">
                <a:solidFill>
                  <a:schemeClr val="tx2"/>
                </a:solidFill>
              </a:rPr>
              <a:t> </a:t>
            </a:r>
            <a:r>
              <a:rPr lang="en-US" b="1" dirty="0" err="1">
                <a:solidFill>
                  <a:schemeClr val="tx2"/>
                </a:solidFill>
              </a:rPr>
              <a:t>Panjsheeri</a:t>
            </a:r>
            <a:r>
              <a:rPr lang="en-US" b="1" dirty="0">
                <a:solidFill>
                  <a:schemeClr val="tx2"/>
                </a:solidFill>
              </a:rPr>
              <a:t>, Anusha </a:t>
            </a:r>
            <a:r>
              <a:rPr lang="en-US" b="1" dirty="0" err="1">
                <a:solidFill>
                  <a:schemeClr val="tx2"/>
                </a:solidFill>
              </a:rPr>
              <a:t>Singireddy</a:t>
            </a:r>
            <a:r>
              <a:rPr lang="en-US" b="1" dirty="0">
                <a:solidFill>
                  <a:schemeClr val="tx2"/>
                </a:solidFill>
              </a:rPr>
              <a:t>, </a:t>
            </a:r>
            <a:r>
              <a:rPr lang="en-US" b="1" dirty="0" err="1">
                <a:solidFill>
                  <a:schemeClr val="tx2"/>
                </a:solidFill>
              </a:rPr>
              <a:t>Jitao</a:t>
            </a:r>
            <a:r>
              <a:rPr lang="en-US" b="1" dirty="0">
                <a:solidFill>
                  <a:schemeClr val="tx2"/>
                </a:solidFill>
              </a:rPr>
              <a:t> Xu</a:t>
            </a:r>
          </a:p>
          <a:p>
            <a:pPr defTabSz="914400">
              <a:lnSpc>
                <a:spcPct val="90000"/>
              </a:lnSpc>
              <a:spcAft>
                <a:spcPts val="600"/>
              </a:spcAft>
            </a:pPr>
            <a:endParaRPr lang="en-US" b="1" dirty="0">
              <a:solidFill>
                <a:schemeClr val="tx2"/>
              </a:solidFill>
            </a:endParaRPr>
          </a:p>
          <a:p>
            <a:pPr defTabSz="914400">
              <a:lnSpc>
                <a:spcPct val="90000"/>
              </a:lnSpc>
              <a:spcAft>
                <a:spcPts val="600"/>
              </a:spcAft>
            </a:pPr>
            <a:r>
              <a:rPr lang="en-US" b="1" dirty="0">
                <a:solidFill>
                  <a:schemeClr val="tx2"/>
                </a:solidFill>
              </a:rPr>
              <a:t>Undergraduate: Will Faircloth</a:t>
            </a:r>
          </a:p>
        </p:txBody>
      </p:sp>
      <p:sp>
        <p:nvSpPr>
          <p:cNvPr id="2" name="Date Placeholder 1">
            <a:extLst>
              <a:ext uri="{FF2B5EF4-FFF2-40B4-BE49-F238E27FC236}">
                <a16:creationId xmlns:a16="http://schemas.microsoft.com/office/drawing/2014/main" id="{03527244-B16B-614A-9F4F-ABC44E42AA26}"/>
              </a:ext>
            </a:extLst>
          </p:cNvPr>
          <p:cNvSpPr>
            <a:spLocks noGrp="1"/>
          </p:cNvSpPr>
          <p:nvPr>
            <p:ph type="dt" sz="half" idx="10"/>
          </p:nvPr>
        </p:nvSpPr>
        <p:spPr>
          <a:xfrm>
            <a:off x="804672" y="6356350"/>
            <a:ext cx="2743200" cy="365125"/>
          </a:xfrm>
        </p:spPr>
        <p:txBody>
          <a:bodyPr vert="horz" lIns="91440" tIns="45720" rIns="91440" bIns="45720" rtlCol="0" anchor="ctr">
            <a:normAutofit/>
          </a:bodyPr>
          <a:lstStyle/>
          <a:p>
            <a:pPr defTabSz="914400">
              <a:spcAft>
                <a:spcPts val="600"/>
              </a:spcAft>
              <a:defRPr/>
            </a:pPr>
            <a:fld id="{16A94A18-66C2-A54B-A167-329473CCEBB7}" type="datetime1">
              <a:rPr lang="en-US" smtClean="0"/>
              <a:pPr defTabSz="914400">
                <a:spcAft>
                  <a:spcPts val="600"/>
                </a:spcAft>
                <a:defRPr/>
              </a:pPr>
              <a:t>3/14/25</a:t>
            </a:fld>
            <a:endParaRPr lang="en-US"/>
          </a:p>
        </p:txBody>
      </p:sp>
      <p:grpSp>
        <p:nvGrpSpPr>
          <p:cNvPr id="23" name="Group 22">
            <a:extLst>
              <a:ext uri="{FF2B5EF4-FFF2-40B4-BE49-F238E27FC236}">
                <a16:creationId xmlns:a16="http://schemas.microsoft.com/office/drawing/2014/main" id="{466920E5-8640-4C24-A775-8647637094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10185732" y="4852038"/>
            <a:ext cx="2151670" cy="1860256"/>
            <a:chOff x="-305" y="-4155"/>
            <a:chExt cx="2514948" cy="2174333"/>
          </a:xfrm>
        </p:grpSpPr>
        <p:sp>
          <p:nvSpPr>
            <p:cNvPr id="24" name="Freeform: Shape 23">
              <a:extLst>
                <a:ext uri="{FF2B5EF4-FFF2-40B4-BE49-F238E27FC236}">
                  <a16:creationId xmlns:a16="http://schemas.microsoft.com/office/drawing/2014/main" id="{2CBA3142-5A82-43CE-87A2-EB14B17A51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AEF5A1C7-9938-4A33-A5A4-2B05353B3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262A936D-E9F6-4A68-82C2-1D1CC7772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7" name="Freeform: Shape 26">
              <a:extLst>
                <a:ext uri="{FF2B5EF4-FFF2-40B4-BE49-F238E27FC236}">
                  <a16:creationId xmlns:a16="http://schemas.microsoft.com/office/drawing/2014/main" id="{C68A9229-BBBE-4934-9700-BA72A1BB0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Picture 7">
            <a:extLst>
              <a:ext uri="{FF2B5EF4-FFF2-40B4-BE49-F238E27FC236}">
                <a16:creationId xmlns:a16="http://schemas.microsoft.com/office/drawing/2014/main" id="{E019E7A0-32E8-F84D-A02C-6F59DCFB3903}"/>
              </a:ext>
            </a:extLst>
          </p:cNvPr>
          <p:cNvPicPr>
            <a:picLocks noChangeAspect="1"/>
          </p:cNvPicPr>
          <p:nvPr/>
        </p:nvPicPr>
        <p:blipFill>
          <a:blip r:embed="rId3"/>
          <a:stretch>
            <a:fillRect/>
          </a:stretch>
        </p:blipFill>
        <p:spPr>
          <a:xfrm>
            <a:off x="6429378" y="2860877"/>
            <a:ext cx="4954693" cy="3171003"/>
          </a:xfrm>
          <a:prstGeom prst="rect">
            <a:avLst/>
          </a:prstGeom>
        </p:spPr>
      </p:pic>
      <p:sp>
        <p:nvSpPr>
          <p:cNvPr id="3" name="Slide Number Placeholder 2">
            <a:extLst>
              <a:ext uri="{FF2B5EF4-FFF2-40B4-BE49-F238E27FC236}">
                <a16:creationId xmlns:a16="http://schemas.microsoft.com/office/drawing/2014/main" id="{83037070-B836-BE41-BB8F-4624FE00CC3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defRPr/>
            </a:pPr>
            <a:fld id="{8650D0AE-FB45-374D-A9AF-DF9429BBE748}" type="slidenum">
              <a:rPr lang="en-US" smtClean="0"/>
              <a:pPr defTabSz="914400">
                <a:spcAft>
                  <a:spcPts val="600"/>
                </a:spcAft>
                <a:defRPr/>
              </a:pPr>
              <a:t>42</a:t>
            </a:fld>
            <a:endParaRPr lang="en-US"/>
          </a:p>
        </p:txBody>
      </p:sp>
      <p:sp>
        <p:nvSpPr>
          <p:cNvPr id="4" name="Rectangle 3">
            <a:extLst>
              <a:ext uri="{FF2B5EF4-FFF2-40B4-BE49-F238E27FC236}">
                <a16:creationId xmlns:a16="http://schemas.microsoft.com/office/drawing/2014/main" id="{5D8794F6-B330-7949-A0E4-F610EC81C78C}"/>
              </a:ext>
            </a:extLst>
          </p:cNvPr>
          <p:cNvSpPr/>
          <p:nvPr/>
        </p:nvSpPr>
        <p:spPr>
          <a:xfrm>
            <a:off x="3604974" y="1794524"/>
            <a:ext cx="3580596" cy="369332"/>
          </a:xfrm>
          <a:prstGeom prst="rect">
            <a:avLst/>
          </a:prstGeom>
        </p:spPr>
        <p:txBody>
          <a:bodyPr wrap="none">
            <a:spAutoFit/>
          </a:bodyPr>
          <a:lstStyle/>
          <a:p>
            <a:r>
              <a:rPr lang="en-US" dirty="0">
                <a:solidFill>
                  <a:srgbClr val="FFFF00"/>
                </a:solidFill>
              </a:rPr>
              <a:t>https://</a:t>
            </a:r>
            <a:r>
              <a:rPr lang="en-US" dirty="0" err="1">
                <a:solidFill>
                  <a:srgbClr val="FFFF00"/>
                </a:solidFill>
              </a:rPr>
              <a:t>willuhmjs.github.io</a:t>
            </a:r>
            <a:r>
              <a:rPr lang="en-US" dirty="0">
                <a:solidFill>
                  <a:srgbClr val="FFFF00"/>
                </a:solidFill>
              </a:rPr>
              <a:t>/exclaim/</a:t>
            </a:r>
          </a:p>
        </p:txBody>
      </p:sp>
    </p:spTree>
    <p:extLst>
      <p:ext uri="{BB962C8B-B14F-4D97-AF65-F5344CB8AC3E}">
        <p14:creationId xmlns:p14="http://schemas.microsoft.com/office/powerpoint/2010/main" val="42809181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16E806-6A5E-9149-9F13-AC181E926D91}"/>
              </a:ext>
            </a:extLst>
          </p:cNvPr>
          <p:cNvSpPr>
            <a:spLocks noGrp="1"/>
          </p:cNvSpPr>
          <p:nvPr>
            <p:ph type="dt" sz="half" idx="10"/>
          </p:nvPr>
        </p:nvSpPr>
        <p:spPr/>
        <p:txBody>
          <a:bodyPr/>
          <a:lstStyle/>
          <a:p>
            <a:pPr>
              <a:defRPr/>
            </a:pPr>
            <a:fld id="{16A94A18-66C2-A54B-A167-329473CCEBB7}" type="datetime1">
              <a:rPr lang="en-US" smtClean="0"/>
              <a:t>3/14/25</a:t>
            </a:fld>
            <a:endParaRPr lang="en-US"/>
          </a:p>
        </p:txBody>
      </p:sp>
      <p:sp>
        <p:nvSpPr>
          <p:cNvPr id="3" name="Slide Number Placeholder 2">
            <a:extLst>
              <a:ext uri="{FF2B5EF4-FFF2-40B4-BE49-F238E27FC236}">
                <a16:creationId xmlns:a16="http://schemas.microsoft.com/office/drawing/2014/main" id="{FF15A421-6B12-8F4C-A95F-62DF1E8B492B}"/>
              </a:ext>
            </a:extLst>
          </p:cNvPr>
          <p:cNvSpPr>
            <a:spLocks noGrp="1"/>
          </p:cNvSpPr>
          <p:nvPr>
            <p:ph type="sldNum" sz="quarter" idx="12"/>
          </p:nvPr>
        </p:nvSpPr>
        <p:spPr/>
        <p:txBody>
          <a:bodyPr/>
          <a:lstStyle/>
          <a:p>
            <a:pPr>
              <a:defRPr/>
            </a:pPr>
            <a:fld id="{8650D0AE-FB45-374D-A9AF-DF9429BBE748}" type="slidenum">
              <a:rPr lang="en-US" smtClean="0"/>
              <a:pPr>
                <a:defRPr/>
              </a:pPr>
              <a:t>43</a:t>
            </a:fld>
            <a:endParaRPr lang="en-US"/>
          </a:p>
        </p:txBody>
      </p:sp>
      <p:sp>
        <p:nvSpPr>
          <p:cNvPr id="4" name="TextBox 3">
            <a:extLst>
              <a:ext uri="{FF2B5EF4-FFF2-40B4-BE49-F238E27FC236}">
                <a16:creationId xmlns:a16="http://schemas.microsoft.com/office/drawing/2014/main" id="{04B986DD-FF61-EC4E-8DA7-11DB23F6D1C1}"/>
              </a:ext>
            </a:extLst>
          </p:cNvPr>
          <p:cNvSpPr txBox="1"/>
          <p:nvPr/>
        </p:nvSpPr>
        <p:spPr>
          <a:xfrm>
            <a:off x="24863" y="612844"/>
            <a:ext cx="12182959" cy="5632311"/>
          </a:xfrm>
          <a:prstGeom prst="rect">
            <a:avLst/>
          </a:prstGeom>
          <a:noFill/>
        </p:spPr>
        <p:txBody>
          <a:bodyPr wrap="square" rtlCol="0">
            <a:spAutoFit/>
          </a:bodyPr>
          <a:lstStyle/>
          <a:p>
            <a:endParaRPr lang="en-US" sz="2000" dirty="0"/>
          </a:p>
          <a:p>
            <a:pPr marL="457200" indent="-457200">
              <a:buFont typeface="+mj-lt"/>
              <a:buAutoNum type="arabicPeriod"/>
            </a:pPr>
            <a:endParaRPr lang="en-US" sz="2000" dirty="0"/>
          </a:p>
          <a:p>
            <a:pPr marL="457200" indent="-457200">
              <a:buFont typeface="+mj-lt"/>
              <a:buAutoNum type="arabicPeriod"/>
            </a:pPr>
            <a:endParaRPr lang="en-US" sz="2000" dirty="0"/>
          </a:p>
          <a:p>
            <a:pPr marL="457200" indent="-457200">
              <a:buFont typeface="+mj-lt"/>
              <a:buAutoNum type="arabicPeriod"/>
            </a:pPr>
            <a:r>
              <a:rPr lang="en-US" sz="2000" dirty="0"/>
              <a:t>Our path to </a:t>
            </a:r>
            <a:r>
              <a:rPr lang="en-US" sz="2000" b="1" dirty="0" err="1">
                <a:solidFill>
                  <a:srgbClr val="FFFF00"/>
                </a:solidFill>
              </a:rPr>
              <a:t>AI&amp;theoretical</a:t>
            </a:r>
            <a:r>
              <a:rPr lang="en-US" sz="2000" b="1" dirty="0">
                <a:solidFill>
                  <a:srgbClr val="FFFF00"/>
                </a:solidFill>
              </a:rPr>
              <a:t> physics </a:t>
            </a:r>
            <a:r>
              <a:rPr lang="en-US" sz="2000" dirty="0"/>
              <a:t>brings </a:t>
            </a:r>
            <a:r>
              <a:rPr lang="en-US" sz="2000" b="1" dirty="0">
                <a:solidFill>
                  <a:srgbClr val="FFFF00"/>
                </a:solidFill>
              </a:rPr>
              <a:t>interpretability</a:t>
            </a:r>
            <a:r>
              <a:rPr lang="en-US" sz="2000" dirty="0"/>
              <a:t> features in the computation and benchmarking of AI tools</a:t>
            </a:r>
          </a:p>
          <a:p>
            <a:pPr marL="457200" indent="-457200">
              <a:buFont typeface="+mj-lt"/>
              <a:buAutoNum type="arabicPeriod"/>
            </a:pPr>
            <a:endParaRPr lang="en-US" sz="2000" dirty="0"/>
          </a:p>
          <a:p>
            <a:pPr marL="457200" indent="-457200">
              <a:buFont typeface="+mj-lt"/>
              <a:buAutoNum type="arabicPeriod"/>
            </a:pPr>
            <a:r>
              <a:rPr lang="en-US" sz="2000" dirty="0"/>
              <a:t>A successful reconstruction of the </a:t>
            </a:r>
            <a:r>
              <a:rPr lang="en-US" sz="2000" b="1" dirty="0">
                <a:solidFill>
                  <a:srgbClr val="FFFF00"/>
                </a:solidFill>
              </a:rPr>
              <a:t>spatial structure of the proton </a:t>
            </a:r>
            <a:r>
              <a:rPr lang="en-US" sz="2000" dirty="0"/>
              <a:t>(and all of its mechanical properties)  relies on our ability to understand the </a:t>
            </a:r>
            <a:r>
              <a:rPr lang="en-US" sz="2000" b="1" dirty="0">
                <a:solidFill>
                  <a:srgbClr val="FFFF00"/>
                </a:solidFill>
              </a:rPr>
              <a:t>cross section </a:t>
            </a:r>
            <a:r>
              <a:rPr lang="en-US" sz="2000" dirty="0"/>
              <a:t>for </a:t>
            </a:r>
            <a:r>
              <a:rPr lang="en-US" sz="2000" b="1" dirty="0">
                <a:solidFill>
                  <a:srgbClr val="FFFF00"/>
                </a:solidFill>
              </a:rPr>
              <a:t>all the various DVES processes</a:t>
            </a:r>
            <a:endParaRPr lang="en-US" sz="2000" dirty="0"/>
          </a:p>
          <a:p>
            <a:pPr marL="457200" indent="-457200">
              <a:buFont typeface="+mj-lt"/>
              <a:buAutoNum type="arabicPeriod"/>
            </a:pPr>
            <a:endParaRPr lang="en-US" sz="2000" dirty="0"/>
          </a:p>
          <a:p>
            <a:pPr marL="457200" indent="-457200">
              <a:buFont typeface="+mj-lt"/>
              <a:buAutoNum type="arabicPeriod"/>
            </a:pPr>
            <a:r>
              <a:rPr lang="en-US" sz="2000" dirty="0"/>
              <a:t>This implies solving </a:t>
            </a:r>
            <a:r>
              <a:rPr lang="en-US" sz="2000" b="1" dirty="0">
                <a:solidFill>
                  <a:srgbClr val="FFFF00"/>
                </a:solidFill>
              </a:rPr>
              <a:t>multiple inverse problems</a:t>
            </a:r>
          </a:p>
          <a:p>
            <a:pPr marL="457200" indent="-457200">
              <a:buFont typeface="+mj-lt"/>
              <a:buAutoNum type="arabicPeriod"/>
            </a:pPr>
            <a:endParaRPr lang="en-US" sz="2000" b="1" dirty="0">
              <a:solidFill>
                <a:srgbClr val="FFFF00"/>
              </a:solidFill>
            </a:endParaRPr>
          </a:p>
          <a:p>
            <a:pPr marL="457200" indent="-457200">
              <a:buFont typeface="+mj-lt"/>
              <a:buAutoNum type="arabicPeriod"/>
            </a:pPr>
            <a:r>
              <a:rPr lang="en-US" sz="2000" dirty="0"/>
              <a:t>We have defined a path to extract the </a:t>
            </a:r>
            <a:r>
              <a:rPr lang="en-US" sz="2000" b="1" u="sng" dirty="0">
                <a:solidFill>
                  <a:srgbClr val="FFFF00"/>
                </a:solidFill>
              </a:rPr>
              <a:t>observables</a:t>
            </a:r>
            <a:r>
              <a:rPr lang="en-US" sz="2000" dirty="0"/>
              <a:t> from experiment that allows us to fully take into account UQ from </a:t>
            </a:r>
            <a:r>
              <a:rPr lang="en-US" sz="2000" dirty="0">
                <a:solidFill>
                  <a:srgbClr val="FFFF00"/>
                </a:solidFill>
              </a:rPr>
              <a:t>data</a:t>
            </a:r>
            <a:r>
              <a:rPr lang="en-US" sz="2000" dirty="0"/>
              <a:t> and </a:t>
            </a:r>
            <a:r>
              <a:rPr lang="en-US" sz="2000" dirty="0">
                <a:solidFill>
                  <a:srgbClr val="FFFF00"/>
                </a:solidFill>
              </a:rPr>
              <a:t>ab initio </a:t>
            </a:r>
            <a:r>
              <a:rPr lang="en-US" sz="2000" dirty="0"/>
              <a:t>QCD calculations</a:t>
            </a:r>
          </a:p>
          <a:p>
            <a:pPr marL="457200" indent="-457200">
              <a:buFont typeface="+mj-lt"/>
              <a:buAutoNum type="arabicPeriod"/>
            </a:pPr>
            <a:endParaRPr lang="en-US" sz="2000" dirty="0"/>
          </a:p>
          <a:p>
            <a:pPr marL="457200" indent="-457200">
              <a:buFont typeface="+mj-lt"/>
              <a:buAutoNum type="arabicPeriod"/>
            </a:pPr>
            <a:r>
              <a:rPr lang="en-US" sz="2000" dirty="0"/>
              <a:t>Obtaining spatial images of the proton including UQ is feasible </a:t>
            </a:r>
            <a:r>
              <a:rPr lang="en-US" sz="2000" dirty="0">
                <a:solidFill>
                  <a:srgbClr val="FFFF00"/>
                </a:solidFill>
              </a:rPr>
              <a:t>using AI/ML to extend the momentum transfer reach</a:t>
            </a:r>
            <a:r>
              <a:rPr lang="en-US" sz="2000" dirty="0"/>
              <a:t> for an accurate Fourier transformation</a:t>
            </a:r>
          </a:p>
          <a:p>
            <a:pPr marL="457200" indent="-457200">
              <a:buFont typeface="+mj-lt"/>
              <a:buAutoNum type="arabicPeriod"/>
            </a:pPr>
            <a:endParaRPr lang="en-US" sz="2000" dirty="0">
              <a:solidFill>
                <a:srgbClr val="FFFF00"/>
              </a:solidFill>
            </a:endParaRPr>
          </a:p>
          <a:p>
            <a:endParaRPr lang="en-US" sz="2000" dirty="0"/>
          </a:p>
        </p:txBody>
      </p:sp>
      <p:sp>
        <p:nvSpPr>
          <p:cNvPr id="5" name="TextBox 4">
            <a:extLst>
              <a:ext uri="{FF2B5EF4-FFF2-40B4-BE49-F238E27FC236}">
                <a16:creationId xmlns:a16="http://schemas.microsoft.com/office/drawing/2014/main" id="{627F69F8-0FA3-2047-B656-16C075C62265}"/>
              </a:ext>
            </a:extLst>
          </p:cNvPr>
          <p:cNvSpPr txBox="1"/>
          <p:nvPr/>
        </p:nvSpPr>
        <p:spPr>
          <a:xfrm>
            <a:off x="4572000" y="120134"/>
            <a:ext cx="1669047" cy="461665"/>
          </a:xfrm>
          <a:prstGeom prst="rect">
            <a:avLst/>
          </a:prstGeom>
          <a:noFill/>
        </p:spPr>
        <p:txBody>
          <a:bodyPr wrap="none" rtlCol="0">
            <a:spAutoFit/>
          </a:bodyPr>
          <a:lstStyle/>
          <a:p>
            <a:r>
              <a:rPr lang="en-US" sz="2400" dirty="0"/>
              <a:t>Conclusions</a:t>
            </a:r>
          </a:p>
        </p:txBody>
      </p:sp>
      <p:sp>
        <p:nvSpPr>
          <p:cNvPr id="6" name="Rectangle 5">
            <a:extLst>
              <a:ext uri="{FF2B5EF4-FFF2-40B4-BE49-F238E27FC236}">
                <a16:creationId xmlns:a16="http://schemas.microsoft.com/office/drawing/2014/main" id="{90E03E25-976F-2942-8669-67E1EDB91619}"/>
              </a:ext>
            </a:extLst>
          </p:cNvPr>
          <p:cNvSpPr/>
          <p:nvPr/>
        </p:nvSpPr>
        <p:spPr>
          <a:xfrm>
            <a:off x="1135130" y="4735908"/>
            <a:ext cx="6096000" cy="369332"/>
          </a:xfrm>
          <a:prstGeom prst="rect">
            <a:avLst/>
          </a:prstGeom>
        </p:spPr>
        <p:txBody>
          <a:bodyPr>
            <a:spAutoFit/>
          </a:bodyPr>
          <a:lstStyle/>
          <a:p>
            <a:pPr lvl="0">
              <a:spcBef>
                <a:spcPts val="1200"/>
              </a:spcBef>
              <a:spcAft>
                <a:spcPts val="1200"/>
              </a:spcAft>
            </a:pPr>
            <a:endParaRPr lang="en-US" dirty="0"/>
          </a:p>
        </p:txBody>
      </p:sp>
    </p:spTree>
    <p:extLst>
      <p:ext uri="{BB962C8B-B14F-4D97-AF65-F5344CB8AC3E}">
        <p14:creationId xmlns:p14="http://schemas.microsoft.com/office/powerpoint/2010/main" val="284572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0D179E-105E-A949-803A-BAFF5F2FD0AB}"/>
              </a:ext>
            </a:extLst>
          </p:cNvPr>
          <p:cNvSpPr>
            <a:spLocks noGrp="1"/>
          </p:cNvSpPr>
          <p:nvPr>
            <p:ph type="dt" sz="half" idx="10"/>
          </p:nvPr>
        </p:nvSpPr>
        <p:spPr/>
        <p:txBody>
          <a:bodyPr/>
          <a:lstStyle/>
          <a:p>
            <a:pPr>
              <a:defRPr/>
            </a:pPr>
            <a:fld id="{16A94A18-66C2-A54B-A167-329473CCEBB7}" type="datetime1">
              <a:rPr lang="en-US" smtClean="0"/>
              <a:t>3/14/25</a:t>
            </a:fld>
            <a:endParaRPr lang="en-US"/>
          </a:p>
        </p:txBody>
      </p:sp>
      <p:sp>
        <p:nvSpPr>
          <p:cNvPr id="3" name="Slide Number Placeholder 2">
            <a:extLst>
              <a:ext uri="{FF2B5EF4-FFF2-40B4-BE49-F238E27FC236}">
                <a16:creationId xmlns:a16="http://schemas.microsoft.com/office/drawing/2014/main" id="{E3F26FF1-4B32-A74F-BF41-5C118CEFF834}"/>
              </a:ext>
            </a:extLst>
          </p:cNvPr>
          <p:cNvSpPr>
            <a:spLocks noGrp="1"/>
          </p:cNvSpPr>
          <p:nvPr>
            <p:ph type="sldNum" sz="quarter" idx="12"/>
          </p:nvPr>
        </p:nvSpPr>
        <p:spPr/>
        <p:txBody>
          <a:bodyPr/>
          <a:lstStyle/>
          <a:p>
            <a:pPr>
              <a:defRPr/>
            </a:pPr>
            <a:fld id="{8650D0AE-FB45-374D-A9AF-DF9429BBE748}" type="slidenum">
              <a:rPr lang="en-US" smtClean="0"/>
              <a:pPr>
                <a:defRPr/>
              </a:pPr>
              <a:t>44</a:t>
            </a:fld>
            <a:endParaRPr lang="en-US"/>
          </a:p>
        </p:txBody>
      </p:sp>
      <p:sp>
        <p:nvSpPr>
          <p:cNvPr id="4" name="TextBox 3">
            <a:extLst>
              <a:ext uri="{FF2B5EF4-FFF2-40B4-BE49-F238E27FC236}">
                <a16:creationId xmlns:a16="http://schemas.microsoft.com/office/drawing/2014/main" id="{DCA9A605-16D1-4F42-A0CD-3FF693A5EB24}"/>
              </a:ext>
            </a:extLst>
          </p:cNvPr>
          <p:cNvSpPr txBox="1"/>
          <p:nvPr/>
        </p:nvSpPr>
        <p:spPr>
          <a:xfrm>
            <a:off x="4953000" y="2743200"/>
            <a:ext cx="1978427" cy="769441"/>
          </a:xfrm>
          <a:prstGeom prst="rect">
            <a:avLst/>
          </a:prstGeom>
          <a:noFill/>
        </p:spPr>
        <p:txBody>
          <a:bodyPr wrap="none" rtlCol="0">
            <a:spAutoFit/>
          </a:bodyPr>
          <a:lstStyle/>
          <a:p>
            <a:r>
              <a:rPr lang="en-US" sz="4400" dirty="0"/>
              <a:t>Back up</a:t>
            </a:r>
          </a:p>
        </p:txBody>
      </p:sp>
    </p:spTree>
    <p:extLst>
      <p:ext uri="{BB962C8B-B14F-4D97-AF65-F5344CB8AC3E}">
        <p14:creationId xmlns:p14="http://schemas.microsoft.com/office/powerpoint/2010/main" val="5021363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4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t>Using a pareto front to choose amongst forms</a:t>
            </a:r>
            <a:endParaRPr/>
          </a:p>
        </p:txBody>
      </p:sp>
      <p:pic>
        <p:nvPicPr>
          <p:cNvPr id="429" name="Google Shape;429;p47"/>
          <p:cNvPicPr preferRelativeResize="0"/>
          <p:nvPr/>
        </p:nvPicPr>
        <p:blipFill>
          <a:blip r:embed="rId3">
            <a:alphaModFix/>
          </a:blip>
          <a:stretch>
            <a:fillRect/>
          </a:stretch>
        </p:blipFill>
        <p:spPr>
          <a:xfrm>
            <a:off x="2136667" y="1497100"/>
            <a:ext cx="7918653" cy="5094632"/>
          </a:xfrm>
          <a:prstGeom prst="rect">
            <a:avLst/>
          </a:prstGeom>
          <a:noFill/>
          <a:ln>
            <a:noFill/>
          </a:ln>
        </p:spPr>
      </p:pic>
      <p:sp>
        <p:nvSpPr>
          <p:cNvPr id="430" name="Google Shape;430;p47"/>
          <p:cNvSpPr/>
          <p:nvPr/>
        </p:nvSpPr>
        <p:spPr>
          <a:xfrm>
            <a:off x="2287800" y="5188100"/>
            <a:ext cx="946000" cy="432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431" name="Google Shape;431;p47"/>
          <p:cNvSpPr/>
          <p:nvPr/>
        </p:nvSpPr>
        <p:spPr>
          <a:xfrm>
            <a:off x="23391" y="4109178"/>
            <a:ext cx="2287600" cy="1531200"/>
          </a:xfrm>
          <a:prstGeom prst="rect">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r>
              <a:rPr lang="en" sz="2400" dirty="0"/>
              <a:t>One must define a “metric” which balances fit vs. form to choose a best</a:t>
            </a:r>
            <a:endParaRPr sz="2400" dirty="0"/>
          </a:p>
        </p:txBody>
      </p:sp>
      <p:sp>
        <p:nvSpPr>
          <p:cNvPr id="432" name="Google Shape;432;p47"/>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
              <a:pPr/>
              <a:t>45</a:t>
            </a:fld>
            <a:endParaRPr/>
          </a:p>
        </p:txBody>
      </p:sp>
    </p:spTree>
    <p:extLst>
      <p:ext uri="{BB962C8B-B14F-4D97-AF65-F5344CB8AC3E}">
        <p14:creationId xmlns:p14="http://schemas.microsoft.com/office/powerpoint/2010/main" val="5992520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231273-BE90-D24A-90C3-1573FE7A7816}"/>
              </a:ext>
            </a:extLst>
          </p:cNvPr>
          <p:cNvSpPr>
            <a:spLocks noGrp="1"/>
          </p:cNvSpPr>
          <p:nvPr>
            <p:ph type="dt" sz="half" idx="10"/>
          </p:nvPr>
        </p:nvSpPr>
        <p:spPr/>
        <p:txBody>
          <a:bodyPr/>
          <a:lstStyle/>
          <a:p>
            <a:pPr>
              <a:defRPr/>
            </a:pPr>
            <a:fld id="{16A94A18-66C2-A54B-A167-329473CCEBB7}" type="datetime1">
              <a:rPr lang="en-US" smtClean="0"/>
              <a:t>3/14/25</a:t>
            </a:fld>
            <a:endParaRPr lang="en-US"/>
          </a:p>
        </p:txBody>
      </p:sp>
      <p:sp>
        <p:nvSpPr>
          <p:cNvPr id="3" name="Slide Number Placeholder 2">
            <a:extLst>
              <a:ext uri="{FF2B5EF4-FFF2-40B4-BE49-F238E27FC236}">
                <a16:creationId xmlns:a16="http://schemas.microsoft.com/office/drawing/2014/main" id="{9E670D86-2E4B-6348-8E09-4CB6D49DBC92}"/>
              </a:ext>
            </a:extLst>
          </p:cNvPr>
          <p:cNvSpPr>
            <a:spLocks noGrp="1"/>
          </p:cNvSpPr>
          <p:nvPr>
            <p:ph type="sldNum" sz="quarter" idx="12"/>
          </p:nvPr>
        </p:nvSpPr>
        <p:spPr/>
        <p:txBody>
          <a:bodyPr/>
          <a:lstStyle/>
          <a:p>
            <a:pPr>
              <a:defRPr/>
            </a:pPr>
            <a:fld id="{8650D0AE-FB45-374D-A9AF-DF9429BBE748}" type="slidenum">
              <a:rPr lang="en-US" smtClean="0"/>
              <a:pPr>
                <a:defRPr/>
              </a:pPr>
              <a:t>46</a:t>
            </a:fld>
            <a:endParaRPr lang="en-US"/>
          </a:p>
        </p:txBody>
      </p:sp>
      <p:pic>
        <p:nvPicPr>
          <p:cNvPr id="5" name="Picture 4">
            <a:extLst>
              <a:ext uri="{FF2B5EF4-FFF2-40B4-BE49-F238E27FC236}">
                <a16:creationId xmlns:a16="http://schemas.microsoft.com/office/drawing/2014/main" id="{371EEE8D-1AB1-884C-B3E2-9851EF5023D3}"/>
              </a:ext>
            </a:extLst>
          </p:cNvPr>
          <p:cNvPicPr>
            <a:picLocks noChangeAspect="1"/>
          </p:cNvPicPr>
          <p:nvPr/>
        </p:nvPicPr>
        <p:blipFill>
          <a:blip r:embed="rId2"/>
          <a:stretch>
            <a:fillRect/>
          </a:stretch>
        </p:blipFill>
        <p:spPr>
          <a:xfrm>
            <a:off x="2816038" y="359678"/>
            <a:ext cx="6559923" cy="6138644"/>
          </a:xfrm>
          <a:prstGeom prst="rect">
            <a:avLst/>
          </a:prstGeom>
        </p:spPr>
      </p:pic>
      <p:sp>
        <p:nvSpPr>
          <p:cNvPr id="6" name="TextBox 5">
            <a:extLst>
              <a:ext uri="{FF2B5EF4-FFF2-40B4-BE49-F238E27FC236}">
                <a16:creationId xmlns:a16="http://schemas.microsoft.com/office/drawing/2014/main" id="{5241E737-AC97-4E4B-B3FD-209CEE0D5E7E}"/>
              </a:ext>
            </a:extLst>
          </p:cNvPr>
          <p:cNvSpPr txBox="1"/>
          <p:nvPr/>
        </p:nvSpPr>
        <p:spPr>
          <a:xfrm>
            <a:off x="457200" y="838200"/>
            <a:ext cx="2068002" cy="400110"/>
          </a:xfrm>
          <a:prstGeom prst="rect">
            <a:avLst/>
          </a:prstGeom>
          <a:noFill/>
        </p:spPr>
        <p:txBody>
          <a:bodyPr wrap="none" rtlCol="0">
            <a:spAutoFit/>
          </a:bodyPr>
          <a:lstStyle/>
          <a:p>
            <a:r>
              <a:rPr lang="en-US" sz="2000" dirty="0" err="1"/>
              <a:t>PySR</a:t>
            </a:r>
            <a:r>
              <a:rPr lang="en-US" sz="2000" dirty="0"/>
              <a:t> convergence</a:t>
            </a:r>
          </a:p>
        </p:txBody>
      </p:sp>
      <p:sp>
        <p:nvSpPr>
          <p:cNvPr id="7" name="TextBox 6">
            <a:extLst>
              <a:ext uri="{FF2B5EF4-FFF2-40B4-BE49-F238E27FC236}">
                <a16:creationId xmlns:a16="http://schemas.microsoft.com/office/drawing/2014/main" id="{45307D5C-A77D-9C40-A0C6-C29732FB9064}"/>
              </a:ext>
            </a:extLst>
          </p:cNvPr>
          <p:cNvSpPr txBox="1"/>
          <p:nvPr/>
        </p:nvSpPr>
        <p:spPr>
          <a:xfrm>
            <a:off x="564157" y="1295400"/>
            <a:ext cx="1645643" cy="369332"/>
          </a:xfrm>
          <a:prstGeom prst="rect">
            <a:avLst/>
          </a:prstGeom>
          <a:noFill/>
        </p:spPr>
        <p:txBody>
          <a:bodyPr wrap="none" rtlCol="0">
            <a:spAutoFit/>
          </a:bodyPr>
          <a:lstStyle/>
          <a:p>
            <a:r>
              <a:rPr lang="en-US" dirty="0">
                <a:solidFill>
                  <a:srgbClr val="FFFF00"/>
                </a:solidFill>
              </a:rPr>
              <a:t>Andrew Dotson</a:t>
            </a:r>
          </a:p>
        </p:txBody>
      </p:sp>
    </p:spTree>
    <p:extLst>
      <p:ext uri="{BB962C8B-B14F-4D97-AF65-F5344CB8AC3E}">
        <p14:creationId xmlns:p14="http://schemas.microsoft.com/office/powerpoint/2010/main" val="3927708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98E6286-B34D-A640-A7CC-26F89EE68822}"/>
              </a:ext>
            </a:extLst>
          </p:cNvPr>
          <p:cNvSpPr/>
          <p:nvPr/>
        </p:nvSpPr>
        <p:spPr>
          <a:xfrm>
            <a:off x="5589618" y="360043"/>
            <a:ext cx="6224335" cy="5431536"/>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endParaRPr lang="en-US" sz="2200" dirty="0"/>
          </a:p>
          <a:p>
            <a:pPr defTabSz="914400">
              <a:lnSpc>
                <a:spcPct val="90000"/>
              </a:lnSpc>
              <a:spcAft>
                <a:spcPts val="600"/>
              </a:spcAft>
            </a:pPr>
            <a:r>
              <a:rPr lang="en-US" sz="2200" dirty="0">
                <a:solidFill>
                  <a:schemeClr val="bg1"/>
                </a:solidFill>
              </a:rPr>
              <a:t>    Not just a set of advanced computational tools! </a:t>
            </a:r>
          </a:p>
          <a:p>
            <a:pPr defTabSz="914400">
              <a:lnSpc>
                <a:spcPct val="90000"/>
              </a:lnSpc>
              <a:spcAft>
                <a:spcPts val="600"/>
              </a:spcAft>
            </a:pPr>
            <a:r>
              <a:rPr lang="en-US" sz="2200" dirty="0">
                <a:solidFill>
                  <a:schemeClr val="bg1"/>
                </a:solidFill>
              </a:rPr>
              <a:t>Finding a common language  between physics and AI </a:t>
            </a:r>
          </a:p>
          <a:p>
            <a:pPr indent="-228600" defTabSz="914400">
              <a:lnSpc>
                <a:spcPct val="90000"/>
              </a:lnSpc>
              <a:spcAft>
                <a:spcPts val="600"/>
              </a:spcAft>
              <a:buFont typeface="Arial" panose="020B0604020202020204" pitchFamily="34" charset="0"/>
              <a:buChar char="•"/>
            </a:pPr>
            <a:endParaRPr lang="en-US" sz="2200" dirty="0"/>
          </a:p>
        </p:txBody>
      </p:sp>
      <p:sp>
        <p:nvSpPr>
          <p:cNvPr id="2" name="Date Placeholder 1">
            <a:extLst>
              <a:ext uri="{FF2B5EF4-FFF2-40B4-BE49-F238E27FC236}">
                <a16:creationId xmlns:a16="http://schemas.microsoft.com/office/drawing/2014/main" id="{89C3AC85-FCE8-B743-A87A-74D8BEC8672A}"/>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defTabSz="914400">
              <a:spcAft>
                <a:spcPts val="600"/>
              </a:spcAft>
              <a:defRPr/>
            </a:pPr>
            <a:fld id="{16A94A18-66C2-A54B-A167-329473CCEBB7}" type="datetime1">
              <a:rPr lang="en-US" smtClean="0"/>
              <a:pPr defTabSz="914400">
                <a:spcAft>
                  <a:spcPts val="600"/>
                </a:spcAft>
                <a:defRPr/>
              </a:pPr>
              <a:t>3/14/25</a:t>
            </a:fld>
            <a:endParaRPr lang="en-US"/>
          </a:p>
        </p:txBody>
      </p:sp>
      <p:sp>
        <p:nvSpPr>
          <p:cNvPr id="3" name="Slide Number Placeholder 2">
            <a:extLst>
              <a:ext uri="{FF2B5EF4-FFF2-40B4-BE49-F238E27FC236}">
                <a16:creationId xmlns:a16="http://schemas.microsoft.com/office/drawing/2014/main" id="{4E1A66E4-1376-A543-AF16-8E326F692B6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defRPr/>
            </a:pPr>
            <a:fld id="{8650D0AE-FB45-374D-A9AF-DF9429BBE748}" type="slidenum">
              <a:rPr lang="en-US" smtClean="0"/>
              <a:pPr defTabSz="914400">
                <a:spcAft>
                  <a:spcPts val="600"/>
                </a:spcAft>
                <a:defRPr/>
              </a:pPr>
              <a:t>5</a:t>
            </a:fld>
            <a:endParaRPr lang="en-US"/>
          </a:p>
        </p:txBody>
      </p:sp>
      <p:sp>
        <p:nvSpPr>
          <p:cNvPr id="21" name="Oval 20">
            <a:extLst>
              <a:ext uri="{FF2B5EF4-FFF2-40B4-BE49-F238E27FC236}">
                <a16:creationId xmlns:a16="http://schemas.microsoft.com/office/drawing/2014/main" id="{E1642CEB-A125-8546-8F9A-DA5B363B836E}"/>
              </a:ext>
            </a:extLst>
          </p:cNvPr>
          <p:cNvSpPr/>
          <p:nvPr/>
        </p:nvSpPr>
        <p:spPr>
          <a:xfrm>
            <a:off x="1480638" y="2947145"/>
            <a:ext cx="3276600" cy="1910909"/>
          </a:xfrm>
          <a:prstGeom prst="ellipse">
            <a:avLst/>
          </a:prstGeom>
          <a:gradFill>
            <a:gsLst>
              <a:gs pos="0">
                <a:schemeClr val="accent6"/>
              </a:gs>
              <a:gs pos="32000">
                <a:schemeClr val="accent1">
                  <a:lumMod val="45000"/>
                  <a:lumOff val="55000"/>
                </a:schemeClr>
              </a:gs>
              <a:gs pos="83000">
                <a:schemeClr val="accent1">
                  <a:lumMod val="45000"/>
                  <a:lumOff val="55000"/>
                </a:schemeClr>
              </a:gs>
              <a:gs pos="100000">
                <a:schemeClr val="accent1">
                  <a:lumMod val="30000"/>
                  <a:lumOff val="7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6FE9732-84A3-DA44-A5CE-4BF99A2F92D9}"/>
              </a:ext>
            </a:extLst>
          </p:cNvPr>
          <p:cNvSpPr/>
          <p:nvPr/>
        </p:nvSpPr>
        <p:spPr>
          <a:xfrm>
            <a:off x="770904" y="162644"/>
            <a:ext cx="3276600" cy="1910909"/>
          </a:xfrm>
          <a:prstGeom prst="ellipse">
            <a:avLst/>
          </a:prstGeom>
          <a:gradFill>
            <a:gsLst>
              <a:gs pos="0">
                <a:schemeClr val="accent6"/>
              </a:gs>
              <a:gs pos="32000">
                <a:schemeClr val="accent1">
                  <a:lumMod val="45000"/>
                  <a:lumOff val="55000"/>
                </a:schemeClr>
              </a:gs>
              <a:gs pos="83000">
                <a:schemeClr val="accent1">
                  <a:lumMod val="45000"/>
                  <a:lumOff val="55000"/>
                </a:schemeClr>
              </a:gs>
              <a:gs pos="100000">
                <a:schemeClr val="accent1">
                  <a:lumMod val="30000"/>
                  <a:lumOff val="7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68B7C4C-F65C-144D-BB3C-392E6FAD2CAF}"/>
              </a:ext>
            </a:extLst>
          </p:cNvPr>
          <p:cNvSpPr txBox="1"/>
          <p:nvPr/>
        </p:nvSpPr>
        <p:spPr>
          <a:xfrm>
            <a:off x="1676400" y="3436203"/>
            <a:ext cx="2924856" cy="830997"/>
          </a:xfrm>
          <a:prstGeom prst="rect">
            <a:avLst/>
          </a:prstGeom>
          <a:noFill/>
        </p:spPr>
        <p:txBody>
          <a:bodyPr wrap="square" rtlCol="0">
            <a:spAutoFit/>
          </a:bodyPr>
          <a:lstStyle/>
          <a:p>
            <a:pPr defTabSz="251460">
              <a:spcAft>
                <a:spcPts val="600"/>
              </a:spcAft>
            </a:pPr>
            <a:r>
              <a:rPr lang="en-US" sz="2400" dirty="0"/>
              <a:t>Explainable AI/</a:t>
            </a:r>
            <a:r>
              <a:rPr lang="en-US" sz="2400" kern="1200" dirty="0">
                <a:solidFill>
                  <a:schemeClr val="tx1"/>
                </a:solidFill>
                <a:latin typeface="+mn-lt"/>
                <a:ea typeface="+mn-ea"/>
                <a:cs typeface="+mn-cs"/>
              </a:rPr>
              <a:t>Physics → </a:t>
            </a:r>
            <a:r>
              <a:rPr lang="en-US" sz="2400" b="1" kern="1200" dirty="0">
                <a:ln w="22225">
                  <a:solidFill>
                    <a:schemeClr val="accent2"/>
                  </a:solidFill>
                  <a:prstDash val="solid"/>
                </a:ln>
                <a:solidFill>
                  <a:schemeClr val="accent2">
                    <a:lumMod val="40000"/>
                    <a:lumOff val="60000"/>
                  </a:schemeClr>
                </a:solidFill>
                <a:latin typeface="+mn-lt"/>
                <a:ea typeface="+mn-ea"/>
                <a:cs typeface="+mn-cs"/>
              </a:rPr>
              <a:t>“why ?”</a:t>
            </a:r>
            <a:endParaRPr lang="en-US" sz="2400" dirty="0"/>
          </a:p>
        </p:txBody>
      </p:sp>
      <p:sp>
        <p:nvSpPr>
          <p:cNvPr id="24" name="TextBox 23">
            <a:extLst>
              <a:ext uri="{FF2B5EF4-FFF2-40B4-BE49-F238E27FC236}">
                <a16:creationId xmlns:a16="http://schemas.microsoft.com/office/drawing/2014/main" id="{D5E13FB9-E958-804B-961D-EFA67D0B1BFD}"/>
              </a:ext>
            </a:extLst>
          </p:cNvPr>
          <p:cNvSpPr txBox="1"/>
          <p:nvPr/>
        </p:nvSpPr>
        <p:spPr>
          <a:xfrm>
            <a:off x="928566" y="839524"/>
            <a:ext cx="3276600" cy="461665"/>
          </a:xfrm>
          <a:prstGeom prst="rect">
            <a:avLst/>
          </a:prstGeom>
          <a:noFill/>
        </p:spPr>
        <p:txBody>
          <a:bodyPr wrap="square" rtlCol="0">
            <a:spAutoFit/>
          </a:bodyPr>
          <a:lstStyle/>
          <a:p>
            <a:pPr defTabSz="251460">
              <a:spcAft>
                <a:spcPts val="600"/>
              </a:spcAft>
            </a:pPr>
            <a:r>
              <a:rPr lang="en-US" sz="2400" kern="1200" dirty="0">
                <a:solidFill>
                  <a:schemeClr val="tx1"/>
                </a:solidFill>
                <a:latin typeface="+mn-lt"/>
                <a:ea typeface="+mn-ea"/>
                <a:cs typeface="+mn-cs"/>
              </a:rPr>
              <a:t>Standard ML→ </a:t>
            </a:r>
            <a:r>
              <a:rPr lang="en-US" sz="2400" b="1" kern="1200" dirty="0">
                <a:ln w="22225">
                  <a:solidFill>
                    <a:schemeClr val="accent2"/>
                  </a:solidFill>
                  <a:prstDash val="solid"/>
                </a:ln>
                <a:solidFill>
                  <a:schemeClr val="accent2">
                    <a:lumMod val="40000"/>
                    <a:lumOff val="60000"/>
                  </a:schemeClr>
                </a:solidFill>
                <a:latin typeface="+mn-lt"/>
                <a:ea typeface="+mn-ea"/>
                <a:cs typeface="+mn-cs"/>
              </a:rPr>
              <a:t>“what</a:t>
            </a:r>
            <a:r>
              <a:rPr lang="en-US" sz="2400" b="1" kern="1200" dirty="0">
                <a:ln w="6600">
                  <a:solidFill>
                    <a:schemeClr val="accent2"/>
                  </a:solidFill>
                  <a:prstDash val="solid"/>
                </a:ln>
                <a:solidFill>
                  <a:srgbClr val="FFFFFF"/>
                </a:solidFill>
                <a:effectLst>
                  <a:outerShdw dist="38100" dir="2700000" algn="tl" rotWithShape="0">
                    <a:schemeClr val="accent2"/>
                  </a:outerShdw>
                </a:effectLst>
                <a:latin typeface="+mn-lt"/>
                <a:ea typeface="+mn-ea"/>
                <a:cs typeface="+mn-cs"/>
              </a:rPr>
              <a:t>?”</a:t>
            </a:r>
          </a:p>
        </p:txBody>
      </p:sp>
      <p:sp>
        <p:nvSpPr>
          <p:cNvPr id="19" name="TextBox 18">
            <a:extLst>
              <a:ext uri="{FF2B5EF4-FFF2-40B4-BE49-F238E27FC236}">
                <a16:creationId xmlns:a16="http://schemas.microsoft.com/office/drawing/2014/main" id="{92552DF5-875B-F14F-BEE8-95A6F7512477}"/>
              </a:ext>
            </a:extLst>
          </p:cNvPr>
          <p:cNvSpPr txBox="1"/>
          <p:nvPr/>
        </p:nvSpPr>
        <p:spPr>
          <a:xfrm>
            <a:off x="7123782" y="136525"/>
            <a:ext cx="4562531" cy="461665"/>
          </a:xfrm>
          <a:prstGeom prst="rect">
            <a:avLst/>
          </a:prstGeom>
          <a:noFill/>
        </p:spPr>
        <p:txBody>
          <a:bodyPr wrap="none" rtlCol="0">
            <a:spAutoFit/>
          </a:bodyPr>
          <a:lstStyle/>
          <a:p>
            <a:r>
              <a:rPr lang="en-US" sz="2400" dirty="0"/>
              <a:t>Can we address the “why” with AI?</a:t>
            </a:r>
          </a:p>
        </p:txBody>
      </p:sp>
      <p:cxnSp>
        <p:nvCxnSpPr>
          <p:cNvPr id="6" name="Curved Connector 5">
            <a:extLst>
              <a:ext uri="{FF2B5EF4-FFF2-40B4-BE49-F238E27FC236}">
                <a16:creationId xmlns:a16="http://schemas.microsoft.com/office/drawing/2014/main" id="{D02AB50A-4167-C74D-8EB3-E51C6D2C936D}"/>
              </a:ext>
            </a:extLst>
          </p:cNvPr>
          <p:cNvCxnSpPr>
            <a:cxnSpLocks/>
            <a:endCxn id="19" idx="1"/>
          </p:cNvCxnSpPr>
          <p:nvPr/>
        </p:nvCxnSpPr>
        <p:spPr>
          <a:xfrm flipV="1">
            <a:off x="3768317" y="367358"/>
            <a:ext cx="3355465" cy="2690638"/>
          </a:xfrm>
          <a:prstGeom prst="curvedConnector3">
            <a:avLst>
              <a:gd name="adj1" fmla="val 50000"/>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3C832A0-880B-8A4A-AA57-AE37D20EF709}"/>
              </a:ext>
            </a:extLst>
          </p:cNvPr>
          <p:cNvSpPr/>
          <p:nvPr/>
        </p:nvSpPr>
        <p:spPr>
          <a:xfrm>
            <a:off x="5742018" y="512443"/>
            <a:ext cx="6224335" cy="5431536"/>
          </a:xfrm>
          <a:prstGeom prst="rect">
            <a:avLst/>
          </a:prstGeom>
        </p:spPr>
        <p:txBody>
          <a:bodyPr vert="horz" lIns="91440" tIns="45720" rIns="91440" bIns="45720" rtlCol="0" anchor="ctr">
            <a:normAutofit/>
          </a:bodyPr>
          <a:lstStyle/>
          <a:p>
            <a:pPr defTabSz="914400">
              <a:lnSpc>
                <a:spcPct val="90000"/>
              </a:lnSpc>
              <a:spcAft>
                <a:spcPts val="600"/>
              </a:spcAft>
            </a:pPr>
            <a:r>
              <a:rPr lang="en-US" sz="2200" dirty="0">
                <a:solidFill>
                  <a:schemeClr val="bg1"/>
                </a:solidFill>
              </a:rPr>
              <a:t>    </a:t>
            </a:r>
            <a:endParaRPr lang="en-US" sz="2200" dirty="0"/>
          </a:p>
        </p:txBody>
      </p:sp>
      <p:sp>
        <p:nvSpPr>
          <p:cNvPr id="5" name="Rectangle 4">
            <a:extLst>
              <a:ext uri="{FF2B5EF4-FFF2-40B4-BE49-F238E27FC236}">
                <a16:creationId xmlns:a16="http://schemas.microsoft.com/office/drawing/2014/main" id="{B7B90720-416A-3E4F-9346-314642AB6AC5}"/>
              </a:ext>
            </a:extLst>
          </p:cNvPr>
          <p:cNvSpPr/>
          <p:nvPr/>
        </p:nvSpPr>
        <p:spPr>
          <a:xfrm>
            <a:off x="5421524" y="1376960"/>
            <a:ext cx="6570229" cy="723275"/>
          </a:xfrm>
          <a:prstGeom prst="rect">
            <a:avLst/>
          </a:prstGeom>
        </p:spPr>
        <p:txBody>
          <a:bodyPr wrap="square">
            <a:spAutoFit/>
          </a:bodyPr>
          <a:lstStyle/>
          <a:p>
            <a:pPr marL="457200" indent="-457200" defTabSz="914400">
              <a:lnSpc>
                <a:spcPct val="90000"/>
              </a:lnSpc>
              <a:spcAft>
                <a:spcPts val="600"/>
              </a:spcAft>
              <a:buFont typeface="+mj-lt"/>
              <a:buAutoNum type="arabicParenR"/>
            </a:pPr>
            <a:r>
              <a:rPr lang="en-US" sz="2000" dirty="0"/>
              <a:t>Go beyond just a set of ML advanced computational tools</a:t>
            </a:r>
          </a:p>
          <a:p>
            <a:pPr marL="457200" indent="-457200" defTabSz="914400">
              <a:lnSpc>
                <a:spcPct val="90000"/>
              </a:lnSpc>
              <a:spcAft>
                <a:spcPts val="600"/>
              </a:spcAft>
              <a:buFont typeface="+mj-lt"/>
              <a:buAutoNum type="arabicParenR"/>
            </a:pPr>
            <a:r>
              <a:rPr lang="en-US" sz="2000" dirty="0"/>
              <a:t>Explore a new AI based paradigm for physics discovery</a:t>
            </a:r>
          </a:p>
        </p:txBody>
      </p:sp>
      <p:pic>
        <p:nvPicPr>
          <p:cNvPr id="16" name="Picture 15">
            <a:extLst>
              <a:ext uri="{FF2B5EF4-FFF2-40B4-BE49-F238E27FC236}">
                <a16:creationId xmlns:a16="http://schemas.microsoft.com/office/drawing/2014/main" id="{51A5B12F-00CB-C044-BFED-2F8D81F86D5F}"/>
              </a:ext>
            </a:extLst>
          </p:cNvPr>
          <p:cNvPicPr>
            <a:picLocks noChangeAspect="1"/>
          </p:cNvPicPr>
          <p:nvPr/>
        </p:nvPicPr>
        <p:blipFill>
          <a:blip r:embed="rId2"/>
          <a:stretch>
            <a:fillRect/>
          </a:stretch>
        </p:blipFill>
        <p:spPr>
          <a:xfrm>
            <a:off x="123421" y="1301189"/>
            <a:ext cx="1284977" cy="1228760"/>
          </a:xfrm>
          <a:prstGeom prst="rect">
            <a:avLst/>
          </a:prstGeom>
        </p:spPr>
      </p:pic>
      <p:pic>
        <p:nvPicPr>
          <p:cNvPr id="7" name="Picture 6">
            <a:extLst>
              <a:ext uri="{FF2B5EF4-FFF2-40B4-BE49-F238E27FC236}">
                <a16:creationId xmlns:a16="http://schemas.microsoft.com/office/drawing/2014/main" id="{98B68DC3-B4F5-7F42-95FC-ECF09BB2FE43}"/>
              </a:ext>
            </a:extLst>
          </p:cNvPr>
          <p:cNvPicPr>
            <a:picLocks noChangeAspect="1"/>
          </p:cNvPicPr>
          <p:nvPr/>
        </p:nvPicPr>
        <p:blipFill>
          <a:blip r:embed="rId3"/>
          <a:stretch>
            <a:fillRect/>
          </a:stretch>
        </p:blipFill>
        <p:spPr>
          <a:xfrm>
            <a:off x="649521" y="4269007"/>
            <a:ext cx="1357434" cy="1288305"/>
          </a:xfrm>
          <a:prstGeom prst="rect">
            <a:avLst/>
          </a:prstGeom>
        </p:spPr>
      </p:pic>
    </p:spTree>
    <p:extLst>
      <p:ext uri="{BB962C8B-B14F-4D97-AF65-F5344CB8AC3E}">
        <p14:creationId xmlns:p14="http://schemas.microsoft.com/office/powerpoint/2010/main" val="252104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19"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0ABC2377-66AD-2E44-8321-D5CBE0B9654A}"/>
              </a:ext>
            </a:extLst>
          </p:cNvPr>
          <p:cNvGraphicFramePr/>
          <p:nvPr>
            <p:extLst>
              <p:ext uri="{D42A27DB-BD31-4B8C-83A1-F6EECF244321}">
                <p14:modId xmlns:p14="http://schemas.microsoft.com/office/powerpoint/2010/main" val="2616774021"/>
              </p:ext>
            </p:extLst>
          </p:nvPr>
        </p:nvGraphicFramePr>
        <p:xfrm>
          <a:off x="1828800" y="1038074"/>
          <a:ext cx="8077200" cy="5249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Date Placeholder 1">
            <a:extLst>
              <a:ext uri="{FF2B5EF4-FFF2-40B4-BE49-F238E27FC236}">
                <a16:creationId xmlns:a16="http://schemas.microsoft.com/office/drawing/2014/main" id="{901A3106-DAD9-FD46-AE49-C51F16E52CDC}"/>
              </a:ext>
            </a:extLst>
          </p:cNvPr>
          <p:cNvSpPr>
            <a:spLocks noGrp="1"/>
          </p:cNvSpPr>
          <p:nvPr>
            <p:ph type="dt" sz="half" idx="10"/>
          </p:nvPr>
        </p:nvSpPr>
        <p:spPr>
          <a:xfrm>
            <a:off x="914400" y="6280150"/>
            <a:ext cx="2743200" cy="365125"/>
          </a:xfrm>
        </p:spPr>
        <p:txBody>
          <a:bodyPr/>
          <a:lstStyle/>
          <a:p>
            <a:pPr>
              <a:defRPr/>
            </a:pPr>
            <a:fld id="{16A94A18-66C2-A54B-A167-329473CCEBB7}" type="datetime1">
              <a:rPr lang="en-US" smtClean="0"/>
              <a:t>3/14/25</a:t>
            </a:fld>
            <a:endParaRPr lang="en-US"/>
          </a:p>
        </p:txBody>
      </p:sp>
      <p:sp>
        <p:nvSpPr>
          <p:cNvPr id="3" name="Slide Number Placeholder 2">
            <a:extLst>
              <a:ext uri="{FF2B5EF4-FFF2-40B4-BE49-F238E27FC236}">
                <a16:creationId xmlns:a16="http://schemas.microsoft.com/office/drawing/2014/main" id="{03BBFD4F-DCD0-4947-A9FC-3BB5A7ADB205}"/>
              </a:ext>
            </a:extLst>
          </p:cNvPr>
          <p:cNvSpPr>
            <a:spLocks noGrp="1"/>
          </p:cNvSpPr>
          <p:nvPr>
            <p:ph type="sldNum" sz="quarter" idx="12"/>
          </p:nvPr>
        </p:nvSpPr>
        <p:spPr>
          <a:xfrm>
            <a:off x="8686800" y="6280150"/>
            <a:ext cx="2743200" cy="365125"/>
          </a:xfrm>
        </p:spPr>
        <p:txBody>
          <a:bodyPr/>
          <a:lstStyle/>
          <a:p>
            <a:pPr>
              <a:defRPr/>
            </a:pPr>
            <a:fld id="{8650D0AE-FB45-374D-A9AF-DF9429BBE748}" type="slidenum">
              <a:rPr lang="en-US" smtClean="0"/>
              <a:pPr>
                <a:defRPr/>
              </a:pPr>
              <a:t>6</a:t>
            </a:fld>
            <a:endParaRPr lang="en-US"/>
          </a:p>
        </p:txBody>
      </p:sp>
      <p:sp>
        <p:nvSpPr>
          <p:cNvPr id="9" name="TextBox 8">
            <a:extLst>
              <a:ext uri="{FF2B5EF4-FFF2-40B4-BE49-F238E27FC236}">
                <a16:creationId xmlns:a16="http://schemas.microsoft.com/office/drawing/2014/main" id="{C0599BE3-8C27-FD41-8609-D66BC4FEB748}"/>
              </a:ext>
            </a:extLst>
          </p:cNvPr>
          <p:cNvSpPr txBox="1"/>
          <p:nvPr/>
        </p:nvSpPr>
        <p:spPr>
          <a:xfrm>
            <a:off x="2339597" y="233527"/>
            <a:ext cx="7261603" cy="369332"/>
          </a:xfrm>
          <a:prstGeom prst="rect">
            <a:avLst/>
          </a:prstGeom>
          <a:noFill/>
        </p:spPr>
        <p:txBody>
          <a:bodyPr wrap="none" rtlCol="0">
            <a:spAutoFit/>
          </a:bodyPr>
          <a:lstStyle/>
          <a:p>
            <a:r>
              <a:rPr lang="en-US" dirty="0"/>
              <a:t>From </a:t>
            </a:r>
            <a:r>
              <a:rPr lang="en-US" u="sng" dirty="0"/>
              <a:t>Standard Computational Paradigm </a:t>
            </a:r>
            <a:r>
              <a:rPr lang="en-US" dirty="0">
                <a:sym typeface="Wingdings" pitchFamily="2" charset="2"/>
              </a:rPr>
              <a:t> </a:t>
            </a:r>
            <a:r>
              <a:rPr lang="en-US" dirty="0"/>
              <a:t> </a:t>
            </a:r>
            <a:r>
              <a:rPr lang="en-US" u="sng" dirty="0"/>
              <a:t>Explainable AI-based Paradigm </a:t>
            </a:r>
          </a:p>
        </p:txBody>
      </p:sp>
      <p:grpSp>
        <p:nvGrpSpPr>
          <p:cNvPr id="10" name="Group 9">
            <a:extLst>
              <a:ext uri="{FF2B5EF4-FFF2-40B4-BE49-F238E27FC236}">
                <a16:creationId xmlns:a16="http://schemas.microsoft.com/office/drawing/2014/main" id="{4014F469-62C4-324A-BCDD-486EEB315A87}"/>
              </a:ext>
            </a:extLst>
          </p:cNvPr>
          <p:cNvGrpSpPr/>
          <p:nvPr/>
        </p:nvGrpSpPr>
        <p:grpSpPr>
          <a:xfrm>
            <a:off x="6934200" y="3053893"/>
            <a:ext cx="1873374" cy="1217693"/>
            <a:chOff x="5115418" y="2015819"/>
            <a:chExt cx="1873374" cy="1217693"/>
          </a:xfrm>
          <a:solidFill>
            <a:schemeClr val="accent2"/>
          </a:solidFill>
        </p:grpSpPr>
        <p:sp>
          <p:nvSpPr>
            <p:cNvPr id="11" name="Rounded Rectangle 10">
              <a:extLst>
                <a:ext uri="{FF2B5EF4-FFF2-40B4-BE49-F238E27FC236}">
                  <a16:creationId xmlns:a16="http://schemas.microsoft.com/office/drawing/2014/main" id="{E27661FC-382F-4146-A21E-65303C7430D9}"/>
                </a:ext>
              </a:extLst>
            </p:cNvPr>
            <p:cNvSpPr/>
            <p:nvPr/>
          </p:nvSpPr>
          <p:spPr>
            <a:xfrm>
              <a:off x="5115418" y="2015819"/>
              <a:ext cx="1873374" cy="1217693"/>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A02B8918-D211-D141-872C-97488FA128A4}"/>
                </a:ext>
              </a:extLst>
            </p:cNvPr>
            <p:cNvSpPr txBox="1"/>
            <p:nvPr/>
          </p:nvSpPr>
          <p:spPr>
            <a:xfrm>
              <a:off x="5174861" y="2075262"/>
              <a:ext cx="1754488" cy="109880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aseline="0" dirty="0"/>
                <a:t>AI Model Learning </a:t>
              </a:r>
              <a:r>
                <a:rPr lang="en-US" sz="1600" dirty="0"/>
                <a:t>for</a:t>
              </a:r>
              <a:r>
                <a:rPr lang="en-US" sz="1600" baseline="0" dirty="0"/>
                <a:t> </a:t>
              </a:r>
              <a:r>
                <a:rPr lang="en-US" sz="1600" kern="1200" baseline="0" dirty="0"/>
                <a:t> interpretation</a:t>
              </a:r>
              <a:endParaRPr lang="en-US" sz="1600" kern="1200" dirty="0"/>
            </a:p>
          </p:txBody>
        </p:sp>
      </p:grpSp>
      <p:pic>
        <p:nvPicPr>
          <p:cNvPr id="6" name="Graphic 5" descr="Head with gears">
            <a:extLst>
              <a:ext uri="{FF2B5EF4-FFF2-40B4-BE49-F238E27FC236}">
                <a16:creationId xmlns:a16="http://schemas.microsoft.com/office/drawing/2014/main" id="{FD40F5E0-561E-DE48-AF9E-566E5C0F1C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58199" y="3865726"/>
            <a:ext cx="553873" cy="553873"/>
          </a:xfrm>
          <a:prstGeom prst="rect">
            <a:avLst/>
          </a:prstGeom>
        </p:spPr>
      </p:pic>
    </p:spTree>
    <p:extLst>
      <p:ext uri="{BB962C8B-B14F-4D97-AF65-F5344CB8AC3E}">
        <p14:creationId xmlns:p14="http://schemas.microsoft.com/office/powerpoint/2010/main" val="381657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ACA5C3A5-562C-664F-9BCB-5CB5DFF8B695}"/>
              </a:ext>
            </a:extLst>
          </p:cNvPr>
          <p:cNvSpPr/>
          <p:nvPr/>
        </p:nvSpPr>
        <p:spPr>
          <a:xfrm>
            <a:off x="4636926" y="1591363"/>
            <a:ext cx="1823959" cy="1694423"/>
          </a:xfrm>
          <a:prstGeom prst="roundRect">
            <a:avLst>
              <a:gd name="adj" fmla="val 1000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2" name="Freeform 21">
            <a:extLst>
              <a:ext uri="{FF2B5EF4-FFF2-40B4-BE49-F238E27FC236}">
                <a16:creationId xmlns:a16="http://schemas.microsoft.com/office/drawing/2014/main" id="{EF466771-19BA-294A-9231-92DD5B53B59D}"/>
              </a:ext>
            </a:extLst>
          </p:cNvPr>
          <p:cNvSpPr/>
          <p:nvPr/>
        </p:nvSpPr>
        <p:spPr>
          <a:xfrm rot="10800000">
            <a:off x="7076300" y="2043490"/>
            <a:ext cx="255649" cy="525679"/>
          </a:xfrm>
          <a:custGeom>
            <a:avLst/>
            <a:gdLst>
              <a:gd name="connsiteX0" fmla="*/ 0 w 213527"/>
              <a:gd name="connsiteY0" fmla="*/ 91526 h 457630"/>
              <a:gd name="connsiteX1" fmla="*/ 106764 w 213527"/>
              <a:gd name="connsiteY1" fmla="*/ 91526 h 457630"/>
              <a:gd name="connsiteX2" fmla="*/ 106764 w 213527"/>
              <a:gd name="connsiteY2" fmla="*/ 0 h 457630"/>
              <a:gd name="connsiteX3" fmla="*/ 213527 w 213527"/>
              <a:gd name="connsiteY3" fmla="*/ 228815 h 457630"/>
              <a:gd name="connsiteX4" fmla="*/ 106764 w 213527"/>
              <a:gd name="connsiteY4" fmla="*/ 457630 h 457630"/>
              <a:gd name="connsiteX5" fmla="*/ 106764 w 213527"/>
              <a:gd name="connsiteY5" fmla="*/ 366104 h 457630"/>
              <a:gd name="connsiteX6" fmla="*/ 0 w 213527"/>
              <a:gd name="connsiteY6" fmla="*/ 366104 h 457630"/>
              <a:gd name="connsiteX7" fmla="*/ 0 w 213527"/>
              <a:gd name="connsiteY7" fmla="*/ 91526 h 45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527" h="457630">
                <a:moveTo>
                  <a:pt x="213526" y="366104"/>
                </a:moveTo>
                <a:lnTo>
                  <a:pt x="106763" y="366104"/>
                </a:lnTo>
                <a:lnTo>
                  <a:pt x="106763" y="457630"/>
                </a:lnTo>
                <a:lnTo>
                  <a:pt x="1" y="228815"/>
                </a:lnTo>
                <a:lnTo>
                  <a:pt x="106763" y="0"/>
                </a:lnTo>
                <a:lnTo>
                  <a:pt x="106763" y="91526"/>
                </a:lnTo>
                <a:lnTo>
                  <a:pt x="213526" y="91526"/>
                </a:lnTo>
                <a:lnTo>
                  <a:pt x="213526" y="36610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64058" tIns="91526" rIns="1" bIns="91526" numCol="1" spcCol="1270" anchor="ctr" anchorCtr="0">
            <a:noAutofit/>
          </a:bodyPr>
          <a:lstStyle/>
          <a:p>
            <a:pPr marL="0" lvl="0" indent="0" algn="ctr" defTabSz="533400">
              <a:lnSpc>
                <a:spcPct val="90000"/>
              </a:lnSpc>
              <a:spcBef>
                <a:spcPct val="0"/>
              </a:spcBef>
              <a:spcAft>
                <a:spcPct val="35000"/>
              </a:spcAft>
              <a:buNone/>
            </a:pPr>
            <a:endParaRPr lang="en-US" sz="1200" kern="1200"/>
          </a:p>
        </p:txBody>
      </p:sp>
      <p:sp>
        <p:nvSpPr>
          <p:cNvPr id="17" name="TextBox 16">
            <a:extLst>
              <a:ext uri="{FF2B5EF4-FFF2-40B4-BE49-F238E27FC236}">
                <a16:creationId xmlns:a16="http://schemas.microsoft.com/office/drawing/2014/main" id="{1430CEA7-A802-3443-8EF5-78A74F07FFBA}"/>
              </a:ext>
            </a:extLst>
          </p:cNvPr>
          <p:cNvSpPr txBox="1"/>
          <p:nvPr/>
        </p:nvSpPr>
        <p:spPr>
          <a:xfrm>
            <a:off x="4648200" y="228600"/>
            <a:ext cx="2344744" cy="461665"/>
          </a:xfrm>
          <a:prstGeom prst="rect">
            <a:avLst/>
          </a:prstGeom>
          <a:noFill/>
        </p:spPr>
        <p:txBody>
          <a:bodyPr wrap="none" rtlCol="0">
            <a:spAutoFit/>
          </a:bodyPr>
          <a:lstStyle/>
          <a:p>
            <a:r>
              <a:rPr lang="en-US" sz="2400" dirty="0">
                <a:latin typeface="+mj-lt"/>
              </a:rPr>
              <a:t>Forward Problem</a:t>
            </a:r>
          </a:p>
        </p:txBody>
      </p:sp>
      <p:sp>
        <p:nvSpPr>
          <p:cNvPr id="23" name="Rounded Rectangle 22">
            <a:extLst>
              <a:ext uri="{FF2B5EF4-FFF2-40B4-BE49-F238E27FC236}">
                <a16:creationId xmlns:a16="http://schemas.microsoft.com/office/drawing/2014/main" id="{98AFE938-9252-EA4B-A786-6402CA63000E}"/>
              </a:ext>
            </a:extLst>
          </p:cNvPr>
          <p:cNvSpPr/>
          <p:nvPr/>
        </p:nvSpPr>
        <p:spPr>
          <a:xfrm>
            <a:off x="1540749" y="1212470"/>
            <a:ext cx="2280214" cy="2187721"/>
          </a:xfrm>
          <a:prstGeom prst="roundRect">
            <a:avLst>
              <a:gd name="adj" fmla="val 10000"/>
            </a:avLst>
          </a:prstGeom>
          <a:blipFill rotWithShape="1">
            <a:blip r:embed="rId3"/>
            <a:srcRect/>
            <a:stretch>
              <a:fillRect l="-7000" r="-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6" name="Rounded Rectangle 25">
            <a:extLst>
              <a:ext uri="{FF2B5EF4-FFF2-40B4-BE49-F238E27FC236}">
                <a16:creationId xmlns:a16="http://schemas.microsoft.com/office/drawing/2014/main" id="{2738398E-19CF-0443-9621-D1BA0577954C}"/>
              </a:ext>
            </a:extLst>
          </p:cNvPr>
          <p:cNvSpPr/>
          <p:nvPr/>
        </p:nvSpPr>
        <p:spPr>
          <a:xfrm>
            <a:off x="8087641" y="1591363"/>
            <a:ext cx="1716899" cy="1599256"/>
          </a:xfrm>
          <a:prstGeom prst="roundRect">
            <a:avLst>
              <a:gd name="adj" fmla="val 1000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1" name="Freeform 20">
            <a:extLst>
              <a:ext uri="{FF2B5EF4-FFF2-40B4-BE49-F238E27FC236}">
                <a16:creationId xmlns:a16="http://schemas.microsoft.com/office/drawing/2014/main" id="{CF60661C-374A-B341-82F4-B7A3AB713018}"/>
              </a:ext>
            </a:extLst>
          </p:cNvPr>
          <p:cNvSpPr/>
          <p:nvPr/>
        </p:nvSpPr>
        <p:spPr>
          <a:xfrm>
            <a:off x="1977573" y="3192780"/>
            <a:ext cx="2280214" cy="2187721"/>
          </a:xfrm>
          <a:custGeom>
            <a:avLst/>
            <a:gdLst>
              <a:gd name="connsiteX0" fmla="*/ 0 w 1904523"/>
              <a:gd name="connsiteY0" fmla="*/ 190452 h 1904523"/>
              <a:gd name="connsiteX1" fmla="*/ 190452 w 1904523"/>
              <a:gd name="connsiteY1" fmla="*/ 0 h 1904523"/>
              <a:gd name="connsiteX2" fmla="*/ 1714071 w 1904523"/>
              <a:gd name="connsiteY2" fmla="*/ 0 h 1904523"/>
              <a:gd name="connsiteX3" fmla="*/ 1904523 w 1904523"/>
              <a:gd name="connsiteY3" fmla="*/ 190452 h 1904523"/>
              <a:gd name="connsiteX4" fmla="*/ 1904523 w 1904523"/>
              <a:gd name="connsiteY4" fmla="*/ 1714071 h 1904523"/>
              <a:gd name="connsiteX5" fmla="*/ 1714071 w 1904523"/>
              <a:gd name="connsiteY5" fmla="*/ 1904523 h 1904523"/>
              <a:gd name="connsiteX6" fmla="*/ 190452 w 1904523"/>
              <a:gd name="connsiteY6" fmla="*/ 1904523 h 1904523"/>
              <a:gd name="connsiteX7" fmla="*/ 0 w 1904523"/>
              <a:gd name="connsiteY7" fmla="*/ 1714071 h 1904523"/>
              <a:gd name="connsiteX8" fmla="*/ 0 w 1904523"/>
              <a:gd name="connsiteY8" fmla="*/ 190452 h 1904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4523" h="1904523">
                <a:moveTo>
                  <a:pt x="0" y="190452"/>
                </a:moveTo>
                <a:cubicBezTo>
                  <a:pt x="0" y="85268"/>
                  <a:pt x="85268" y="0"/>
                  <a:pt x="190452" y="0"/>
                </a:cubicBezTo>
                <a:lnTo>
                  <a:pt x="1714071" y="0"/>
                </a:lnTo>
                <a:cubicBezTo>
                  <a:pt x="1819255" y="0"/>
                  <a:pt x="1904523" y="85268"/>
                  <a:pt x="1904523" y="190452"/>
                </a:cubicBezTo>
                <a:lnTo>
                  <a:pt x="1904523" y="1714071"/>
                </a:lnTo>
                <a:cubicBezTo>
                  <a:pt x="1904523" y="1819255"/>
                  <a:pt x="1819255" y="1904523"/>
                  <a:pt x="1714071" y="1904523"/>
                </a:cubicBezTo>
                <a:lnTo>
                  <a:pt x="190452" y="1904523"/>
                </a:lnTo>
                <a:cubicBezTo>
                  <a:pt x="85268" y="1904523"/>
                  <a:pt x="0" y="1819255"/>
                  <a:pt x="0" y="1714071"/>
                </a:cubicBezTo>
                <a:lnTo>
                  <a:pt x="0" y="19045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2932" tIns="112932" rIns="112932" bIns="112932" numCol="1" spcCol="1270" anchor="t" anchorCtr="0">
            <a:noAutofit/>
          </a:bodyPr>
          <a:lstStyle/>
          <a:p>
            <a:pPr marL="0" lvl="0" indent="0" algn="l" defTabSz="666750">
              <a:lnSpc>
                <a:spcPct val="90000"/>
              </a:lnSpc>
              <a:spcBef>
                <a:spcPct val="0"/>
              </a:spcBef>
              <a:spcAft>
                <a:spcPct val="35000"/>
              </a:spcAft>
              <a:buNone/>
            </a:pPr>
            <a:r>
              <a:rPr lang="en-US" sz="2000" kern="1200" dirty="0"/>
              <a:t>QCD</a:t>
            </a:r>
          </a:p>
          <a:p>
            <a:pPr marL="114300" lvl="1" indent="-114300" algn="l" defTabSz="533400">
              <a:lnSpc>
                <a:spcPct val="90000"/>
              </a:lnSpc>
              <a:spcBef>
                <a:spcPct val="0"/>
              </a:spcBef>
              <a:spcAft>
                <a:spcPct val="15000"/>
              </a:spcAft>
              <a:buChar char="•"/>
            </a:pPr>
            <a:r>
              <a:rPr lang="en-US" sz="1600" kern="1200" dirty="0"/>
              <a:t>quark field</a:t>
            </a:r>
          </a:p>
          <a:p>
            <a:pPr marL="114300" lvl="1" indent="-114300" algn="l" defTabSz="533400">
              <a:lnSpc>
                <a:spcPct val="90000"/>
              </a:lnSpc>
              <a:spcBef>
                <a:spcPct val="0"/>
              </a:spcBef>
              <a:spcAft>
                <a:spcPct val="15000"/>
              </a:spcAft>
              <a:buChar char="•"/>
            </a:pPr>
            <a:r>
              <a:rPr lang="en-US" sz="1600" kern="1200" dirty="0"/>
              <a:t>gluon field</a:t>
            </a:r>
          </a:p>
          <a:p>
            <a:pPr marL="114300" lvl="1" indent="-114300" algn="l" defTabSz="533400">
              <a:lnSpc>
                <a:spcPct val="90000"/>
              </a:lnSpc>
              <a:spcBef>
                <a:spcPct val="0"/>
              </a:spcBef>
              <a:spcAft>
                <a:spcPct val="15000"/>
              </a:spcAft>
              <a:buChar char="•"/>
            </a:pPr>
            <a:r>
              <a:rPr lang="en-US" sz="1600" kern="1200" dirty="0"/>
              <a:t>correlation functions</a:t>
            </a:r>
          </a:p>
        </p:txBody>
      </p:sp>
      <p:sp>
        <p:nvSpPr>
          <p:cNvPr id="2" name="Date Placeholder 1">
            <a:extLst>
              <a:ext uri="{FF2B5EF4-FFF2-40B4-BE49-F238E27FC236}">
                <a16:creationId xmlns:a16="http://schemas.microsoft.com/office/drawing/2014/main" id="{CC283209-E4A3-C844-AA04-2C3677262294}"/>
              </a:ext>
            </a:extLst>
          </p:cNvPr>
          <p:cNvSpPr>
            <a:spLocks noGrp="1"/>
          </p:cNvSpPr>
          <p:nvPr>
            <p:ph type="dt" sz="half" idx="10"/>
          </p:nvPr>
        </p:nvSpPr>
        <p:spPr/>
        <p:txBody>
          <a:bodyPr/>
          <a:lstStyle/>
          <a:p>
            <a:pPr>
              <a:defRPr/>
            </a:pPr>
            <a:fld id="{16A94A18-66C2-A54B-A167-329473CCEBB7}" type="datetime1">
              <a:rPr lang="en-US" smtClean="0"/>
              <a:t>3/14/25</a:t>
            </a:fld>
            <a:endParaRPr lang="en-US"/>
          </a:p>
        </p:txBody>
      </p:sp>
      <p:sp>
        <p:nvSpPr>
          <p:cNvPr id="3" name="Slide Number Placeholder 2">
            <a:extLst>
              <a:ext uri="{FF2B5EF4-FFF2-40B4-BE49-F238E27FC236}">
                <a16:creationId xmlns:a16="http://schemas.microsoft.com/office/drawing/2014/main" id="{1C84E74A-721C-8E4A-803D-53F7864CFFA0}"/>
              </a:ext>
            </a:extLst>
          </p:cNvPr>
          <p:cNvSpPr>
            <a:spLocks noGrp="1"/>
          </p:cNvSpPr>
          <p:nvPr>
            <p:ph type="sldNum" sz="quarter" idx="12"/>
          </p:nvPr>
        </p:nvSpPr>
        <p:spPr/>
        <p:txBody>
          <a:bodyPr/>
          <a:lstStyle/>
          <a:p>
            <a:pPr>
              <a:defRPr/>
            </a:pPr>
            <a:fld id="{8650D0AE-FB45-374D-A9AF-DF9429BBE748}" type="slidenum">
              <a:rPr lang="en-US" smtClean="0"/>
              <a:pPr>
                <a:defRPr/>
              </a:pPr>
              <a:t>7</a:t>
            </a:fld>
            <a:endParaRPr lang="en-US"/>
          </a:p>
        </p:txBody>
      </p:sp>
      <p:sp>
        <p:nvSpPr>
          <p:cNvPr id="16" name="TextBox 15">
            <a:extLst>
              <a:ext uri="{FF2B5EF4-FFF2-40B4-BE49-F238E27FC236}">
                <a16:creationId xmlns:a16="http://schemas.microsoft.com/office/drawing/2014/main" id="{F6E56A18-058F-734F-AB04-7BFEE2F06C57}"/>
              </a:ext>
            </a:extLst>
          </p:cNvPr>
          <p:cNvSpPr txBox="1"/>
          <p:nvPr/>
        </p:nvSpPr>
        <p:spPr>
          <a:xfrm>
            <a:off x="4834099" y="5558135"/>
            <a:ext cx="2176301" cy="461665"/>
          </a:xfrm>
          <a:prstGeom prst="rect">
            <a:avLst/>
          </a:prstGeom>
          <a:noFill/>
        </p:spPr>
        <p:txBody>
          <a:bodyPr wrap="none" rtlCol="0">
            <a:spAutoFit/>
          </a:bodyPr>
          <a:lstStyle/>
          <a:p>
            <a:r>
              <a:rPr lang="en-US" sz="2400" dirty="0">
                <a:latin typeface="+mj-lt"/>
              </a:rPr>
              <a:t>Inverse Problem</a:t>
            </a:r>
          </a:p>
        </p:txBody>
      </p:sp>
      <p:sp>
        <p:nvSpPr>
          <p:cNvPr id="28" name="Freeform 27">
            <a:extLst>
              <a:ext uri="{FF2B5EF4-FFF2-40B4-BE49-F238E27FC236}">
                <a16:creationId xmlns:a16="http://schemas.microsoft.com/office/drawing/2014/main" id="{E09813CE-16ED-4641-AD66-716E9F1BF2D2}"/>
              </a:ext>
            </a:extLst>
          </p:cNvPr>
          <p:cNvSpPr/>
          <p:nvPr/>
        </p:nvSpPr>
        <p:spPr>
          <a:xfrm rot="10800000">
            <a:off x="3947142" y="1897821"/>
            <a:ext cx="255649" cy="525679"/>
          </a:xfrm>
          <a:custGeom>
            <a:avLst/>
            <a:gdLst>
              <a:gd name="connsiteX0" fmla="*/ 0 w 213527"/>
              <a:gd name="connsiteY0" fmla="*/ 91526 h 457630"/>
              <a:gd name="connsiteX1" fmla="*/ 106764 w 213527"/>
              <a:gd name="connsiteY1" fmla="*/ 91526 h 457630"/>
              <a:gd name="connsiteX2" fmla="*/ 106764 w 213527"/>
              <a:gd name="connsiteY2" fmla="*/ 0 h 457630"/>
              <a:gd name="connsiteX3" fmla="*/ 213527 w 213527"/>
              <a:gd name="connsiteY3" fmla="*/ 228815 h 457630"/>
              <a:gd name="connsiteX4" fmla="*/ 106764 w 213527"/>
              <a:gd name="connsiteY4" fmla="*/ 457630 h 457630"/>
              <a:gd name="connsiteX5" fmla="*/ 106764 w 213527"/>
              <a:gd name="connsiteY5" fmla="*/ 366104 h 457630"/>
              <a:gd name="connsiteX6" fmla="*/ 0 w 213527"/>
              <a:gd name="connsiteY6" fmla="*/ 366104 h 457630"/>
              <a:gd name="connsiteX7" fmla="*/ 0 w 213527"/>
              <a:gd name="connsiteY7" fmla="*/ 91526 h 45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527" h="457630">
                <a:moveTo>
                  <a:pt x="213526" y="366104"/>
                </a:moveTo>
                <a:lnTo>
                  <a:pt x="106763" y="366104"/>
                </a:lnTo>
                <a:lnTo>
                  <a:pt x="106763" y="457630"/>
                </a:lnTo>
                <a:lnTo>
                  <a:pt x="1" y="228815"/>
                </a:lnTo>
                <a:lnTo>
                  <a:pt x="106763" y="0"/>
                </a:lnTo>
                <a:lnTo>
                  <a:pt x="106763" y="91526"/>
                </a:lnTo>
                <a:lnTo>
                  <a:pt x="213526" y="91526"/>
                </a:lnTo>
                <a:lnTo>
                  <a:pt x="213526" y="36610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64058" tIns="91526" rIns="1" bIns="91526" numCol="1" spcCol="1270" anchor="ctr" anchorCtr="0">
            <a:noAutofit/>
          </a:bodyPr>
          <a:lstStyle/>
          <a:p>
            <a:pPr marL="0" lvl="0" indent="0" algn="ctr" defTabSz="533400">
              <a:lnSpc>
                <a:spcPct val="90000"/>
              </a:lnSpc>
              <a:spcBef>
                <a:spcPct val="0"/>
              </a:spcBef>
              <a:spcAft>
                <a:spcPct val="35000"/>
              </a:spcAft>
              <a:buNone/>
            </a:pPr>
            <a:endParaRPr lang="en-US" sz="1200" kern="1200"/>
          </a:p>
        </p:txBody>
      </p:sp>
      <p:pic>
        <p:nvPicPr>
          <p:cNvPr id="30" name="Picture 29">
            <a:extLst>
              <a:ext uri="{FF2B5EF4-FFF2-40B4-BE49-F238E27FC236}">
                <a16:creationId xmlns:a16="http://schemas.microsoft.com/office/drawing/2014/main" id="{834C8585-A118-644E-9F32-2BE8DFEBDBF0}"/>
              </a:ext>
            </a:extLst>
          </p:cNvPr>
          <p:cNvPicPr>
            <a:picLocks noChangeAspect="1"/>
          </p:cNvPicPr>
          <p:nvPr/>
        </p:nvPicPr>
        <p:blipFill>
          <a:blip r:embed="rId4"/>
          <a:stretch>
            <a:fillRect/>
          </a:stretch>
        </p:blipFill>
        <p:spPr>
          <a:xfrm>
            <a:off x="4505592" y="1157622"/>
            <a:ext cx="2215474" cy="2128164"/>
          </a:xfrm>
          <a:prstGeom prst="rect">
            <a:avLst/>
          </a:prstGeom>
        </p:spPr>
      </p:pic>
      <p:sp>
        <p:nvSpPr>
          <p:cNvPr id="24" name="Freeform 23">
            <a:extLst>
              <a:ext uri="{FF2B5EF4-FFF2-40B4-BE49-F238E27FC236}">
                <a16:creationId xmlns:a16="http://schemas.microsoft.com/office/drawing/2014/main" id="{59B21EDE-48F1-7C40-8BE8-030FFF1D6376}"/>
              </a:ext>
            </a:extLst>
          </p:cNvPr>
          <p:cNvSpPr/>
          <p:nvPr/>
        </p:nvSpPr>
        <p:spPr>
          <a:xfrm>
            <a:off x="5370501" y="3192780"/>
            <a:ext cx="2280214" cy="2187721"/>
          </a:xfrm>
          <a:custGeom>
            <a:avLst/>
            <a:gdLst>
              <a:gd name="connsiteX0" fmla="*/ 0 w 1904523"/>
              <a:gd name="connsiteY0" fmla="*/ 190452 h 1904523"/>
              <a:gd name="connsiteX1" fmla="*/ 190452 w 1904523"/>
              <a:gd name="connsiteY1" fmla="*/ 0 h 1904523"/>
              <a:gd name="connsiteX2" fmla="*/ 1714071 w 1904523"/>
              <a:gd name="connsiteY2" fmla="*/ 0 h 1904523"/>
              <a:gd name="connsiteX3" fmla="*/ 1904523 w 1904523"/>
              <a:gd name="connsiteY3" fmla="*/ 190452 h 1904523"/>
              <a:gd name="connsiteX4" fmla="*/ 1904523 w 1904523"/>
              <a:gd name="connsiteY4" fmla="*/ 1714071 h 1904523"/>
              <a:gd name="connsiteX5" fmla="*/ 1714071 w 1904523"/>
              <a:gd name="connsiteY5" fmla="*/ 1904523 h 1904523"/>
              <a:gd name="connsiteX6" fmla="*/ 190452 w 1904523"/>
              <a:gd name="connsiteY6" fmla="*/ 1904523 h 1904523"/>
              <a:gd name="connsiteX7" fmla="*/ 0 w 1904523"/>
              <a:gd name="connsiteY7" fmla="*/ 1714071 h 1904523"/>
              <a:gd name="connsiteX8" fmla="*/ 0 w 1904523"/>
              <a:gd name="connsiteY8" fmla="*/ 190452 h 1904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4523" h="1904523">
                <a:moveTo>
                  <a:pt x="0" y="190452"/>
                </a:moveTo>
                <a:cubicBezTo>
                  <a:pt x="0" y="85268"/>
                  <a:pt x="85268" y="0"/>
                  <a:pt x="190452" y="0"/>
                </a:cubicBezTo>
                <a:lnTo>
                  <a:pt x="1714071" y="0"/>
                </a:lnTo>
                <a:cubicBezTo>
                  <a:pt x="1819255" y="0"/>
                  <a:pt x="1904523" y="85268"/>
                  <a:pt x="1904523" y="190452"/>
                </a:cubicBezTo>
                <a:lnTo>
                  <a:pt x="1904523" y="1714071"/>
                </a:lnTo>
                <a:cubicBezTo>
                  <a:pt x="1904523" y="1819255"/>
                  <a:pt x="1819255" y="1904523"/>
                  <a:pt x="1714071" y="1904523"/>
                </a:cubicBezTo>
                <a:lnTo>
                  <a:pt x="190452" y="1904523"/>
                </a:lnTo>
                <a:cubicBezTo>
                  <a:pt x="85268" y="1904523"/>
                  <a:pt x="0" y="1819255"/>
                  <a:pt x="0" y="1714071"/>
                </a:cubicBezTo>
                <a:lnTo>
                  <a:pt x="0" y="19045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2932" tIns="112932" rIns="112932" bIns="112932" numCol="1" spcCol="1270" anchor="t" anchorCtr="0">
            <a:noAutofit/>
          </a:bodyPr>
          <a:lstStyle/>
          <a:p>
            <a:pPr marL="0" lvl="0" indent="0" algn="l" defTabSz="666750">
              <a:lnSpc>
                <a:spcPct val="90000"/>
              </a:lnSpc>
              <a:spcBef>
                <a:spcPct val="0"/>
              </a:spcBef>
              <a:spcAft>
                <a:spcPct val="35000"/>
              </a:spcAft>
              <a:buNone/>
            </a:pPr>
            <a:r>
              <a:rPr lang="en-US" sz="2000" kern="1200" dirty="0"/>
              <a:t>Observables</a:t>
            </a:r>
          </a:p>
          <a:p>
            <a:pPr marL="114300" lvl="1" indent="-114300" algn="l" defTabSz="533400">
              <a:lnSpc>
                <a:spcPct val="90000"/>
              </a:lnSpc>
              <a:spcBef>
                <a:spcPct val="0"/>
              </a:spcBef>
              <a:spcAft>
                <a:spcPct val="15000"/>
              </a:spcAft>
              <a:buChar char="•"/>
            </a:pPr>
            <a:r>
              <a:rPr lang="en-US" sz="1600" kern="1200" dirty="0"/>
              <a:t>Form Factors</a:t>
            </a:r>
          </a:p>
          <a:p>
            <a:pPr marL="114300" lvl="1" indent="-114300" algn="l" defTabSz="533400">
              <a:lnSpc>
                <a:spcPct val="90000"/>
              </a:lnSpc>
              <a:spcBef>
                <a:spcPct val="0"/>
              </a:spcBef>
              <a:spcAft>
                <a:spcPct val="15000"/>
              </a:spcAft>
              <a:buChar char="•"/>
            </a:pPr>
            <a:r>
              <a:rPr lang="en-US" sz="1600" kern="1200" dirty="0"/>
              <a:t>Structure Functions</a:t>
            </a:r>
          </a:p>
          <a:p>
            <a:pPr marL="114300" lvl="1" indent="-114300" algn="l" defTabSz="533400">
              <a:lnSpc>
                <a:spcPct val="90000"/>
              </a:lnSpc>
              <a:spcBef>
                <a:spcPct val="0"/>
              </a:spcBef>
              <a:spcAft>
                <a:spcPct val="15000"/>
              </a:spcAft>
              <a:buChar char="•"/>
            </a:pPr>
            <a:r>
              <a:rPr lang="en-US" sz="1600" kern="1200" dirty="0"/>
              <a:t>Compton Form Factors</a:t>
            </a:r>
          </a:p>
          <a:p>
            <a:pPr marL="114300" lvl="1" indent="-114300" algn="l" defTabSz="533400">
              <a:lnSpc>
                <a:spcPct val="90000"/>
              </a:lnSpc>
              <a:spcBef>
                <a:spcPct val="0"/>
              </a:spcBef>
              <a:spcAft>
                <a:spcPct val="15000"/>
              </a:spcAft>
              <a:buChar char="•"/>
            </a:pPr>
            <a:r>
              <a:rPr lang="en-US" sz="1600" kern="1200" dirty="0"/>
              <a:t>Fragmentation functions</a:t>
            </a:r>
          </a:p>
          <a:p>
            <a:pPr marL="114300" lvl="1" indent="-114300" algn="l" defTabSz="533400">
              <a:lnSpc>
                <a:spcPct val="90000"/>
              </a:lnSpc>
              <a:spcBef>
                <a:spcPct val="0"/>
              </a:spcBef>
              <a:spcAft>
                <a:spcPct val="15000"/>
              </a:spcAft>
              <a:buChar char="•"/>
            </a:pPr>
            <a:r>
              <a:rPr lang="en-US" sz="1600" kern="1200" dirty="0"/>
              <a:t>…</a:t>
            </a:r>
          </a:p>
          <a:p>
            <a:pPr marL="114300" lvl="1" indent="-114300" algn="l" defTabSz="533400">
              <a:lnSpc>
                <a:spcPct val="90000"/>
              </a:lnSpc>
              <a:spcBef>
                <a:spcPct val="0"/>
              </a:spcBef>
              <a:spcAft>
                <a:spcPct val="15000"/>
              </a:spcAft>
              <a:buChar char="•"/>
            </a:pPr>
            <a:endParaRPr lang="en-US" sz="1200" kern="1200" dirty="0"/>
          </a:p>
        </p:txBody>
      </p:sp>
      <p:sp>
        <p:nvSpPr>
          <p:cNvPr id="33" name="Curved Left Arrow 32">
            <a:extLst>
              <a:ext uri="{FF2B5EF4-FFF2-40B4-BE49-F238E27FC236}">
                <a16:creationId xmlns:a16="http://schemas.microsoft.com/office/drawing/2014/main" id="{1FDC5D6B-548D-604D-B200-12C7FF0AE991}"/>
              </a:ext>
            </a:extLst>
          </p:cNvPr>
          <p:cNvSpPr/>
          <p:nvPr/>
        </p:nvSpPr>
        <p:spPr>
          <a:xfrm rot="5400000">
            <a:off x="5615939" y="2896595"/>
            <a:ext cx="731519" cy="63246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a:extLst>
              <a:ext uri="{FF2B5EF4-FFF2-40B4-BE49-F238E27FC236}">
                <a16:creationId xmlns:a16="http://schemas.microsoft.com/office/drawing/2014/main" id="{79AD812F-0948-3245-9AB1-8E9477B9DE05}"/>
              </a:ext>
            </a:extLst>
          </p:cNvPr>
          <p:cNvPicPr>
            <a:picLocks noChangeAspect="1"/>
          </p:cNvPicPr>
          <p:nvPr/>
        </p:nvPicPr>
        <p:blipFill>
          <a:blip r:embed="rId5"/>
          <a:stretch>
            <a:fillRect/>
          </a:stretch>
        </p:blipFill>
        <p:spPr>
          <a:xfrm>
            <a:off x="7947363" y="1222614"/>
            <a:ext cx="1961402" cy="2053986"/>
          </a:xfrm>
          <a:prstGeom prst="rect">
            <a:avLst/>
          </a:prstGeom>
        </p:spPr>
      </p:pic>
      <p:sp>
        <p:nvSpPr>
          <p:cNvPr id="27" name="Freeform 26">
            <a:extLst>
              <a:ext uri="{FF2B5EF4-FFF2-40B4-BE49-F238E27FC236}">
                <a16:creationId xmlns:a16="http://schemas.microsoft.com/office/drawing/2014/main" id="{6BF949ED-CB9D-D24C-AE87-BC1AFD36F647}"/>
              </a:ext>
            </a:extLst>
          </p:cNvPr>
          <p:cNvSpPr/>
          <p:nvPr/>
        </p:nvSpPr>
        <p:spPr>
          <a:xfrm>
            <a:off x="8384289" y="3190619"/>
            <a:ext cx="2280214" cy="2187721"/>
          </a:xfrm>
          <a:custGeom>
            <a:avLst/>
            <a:gdLst>
              <a:gd name="connsiteX0" fmla="*/ 0 w 1904523"/>
              <a:gd name="connsiteY0" fmla="*/ 190452 h 1904523"/>
              <a:gd name="connsiteX1" fmla="*/ 190452 w 1904523"/>
              <a:gd name="connsiteY1" fmla="*/ 0 h 1904523"/>
              <a:gd name="connsiteX2" fmla="*/ 1714071 w 1904523"/>
              <a:gd name="connsiteY2" fmla="*/ 0 h 1904523"/>
              <a:gd name="connsiteX3" fmla="*/ 1904523 w 1904523"/>
              <a:gd name="connsiteY3" fmla="*/ 190452 h 1904523"/>
              <a:gd name="connsiteX4" fmla="*/ 1904523 w 1904523"/>
              <a:gd name="connsiteY4" fmla="*/ 1714071 h 1904523"/>
              <a:gd name="connsiteX5" fmla="*/ 1714071 w 1904523"/>
              <a:gd name="connsiteY5" fmla="*/ 1904523 h 1904523"/>
              <a:gd name="connsiteX6" fmla="*/ 190452 w 1904523"/>
              <a:gd name="connsiteY6" fmla="*/ 1904523 h 1904523"/>
              <a:gd name="connsiteX7" fmla="*/ 0 w 1904523"/>
              <a:gd name="connsiteY7" fmla="*/ 1714071 h 1904523"/>
              <a:gd name="connsiteX8" fmla="*/ 0 w 1904523"/>
              <a:gd name="connsiteY8" fmla="*/ 190452 h 1904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4523" h="1904523">
                <a:moveTo>
                  <a:pt x="0" y="190452"/>
                </a:moveTo>
                <a:cubicBezTo>
                  <a:pt x="0" y="85268"/>
                  <a:pt x="85268" y="0"/>
                  <a:pt x="190452" y="0"/>
                </a:cubicBezTo>
                <a:lnTo>
                  <a:pt x="1714071" y="0"/>
                </a:lnTo>
                <a:cubicBezTo>
                  <a:pt x="1819255" y="0"/>
                  <a:pt x="1904523" y="85268"/>
                  <a:pt x="1904523" y="190452"/>
                </a:cubicBezTo>
                <a:lnTo>
                  <a:pt x="1904523" y="1714071"/>
                </a:lnTo>
                <a:cubicBezTo>
                  <a:pt x="1904523" y="1819255"/>
                  <a:pt x="1819255" y="1904523"/>
                  <a:pt x="1714071" y="1904523"/>
                </a:cubicBezTo>
                <a:lnTo>
                  <a:pt x="190452" y="1904523"/>
                </a:lnTo>
                <a:cubicBezTo>
                  <a:pt x="85268" y="1904523"/>
                  <a:pt x="0" y="1819255"/>
                  <a:pt x="0" y="1714071"/>
                </a:cubicBezTo>
                <a:lnTo>
                  <a:pt x="0" y="19045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2932" tIns="112932" rIns="112932" bIns="112932" numCol="1" spcCol="1270" anchor="t" anchorCtr="0">
            <a:noAutofit/>
          </a:bodyPr>
          <a:lstStyle/>
          <a:p>
            <a:pPr marL="0" lvl="0" indent="0" algn="l" defTabSz="666750">
              <a:lnSpc>
                <a:spcPct val="90000"/>
              </a:lnSpc>
              <a:spcBef>
                <a:spcPct val="0"/>
              </a:spcBef>
              <a:spcAft>
                <a:spcPct val="35000"/>
              </a:spcAft>
              <a:buNone/>
            </a:pPr>
            <a:endParaRPr lang="en-US" sz="2000" kern="1200" dirty="0"/>
          </a:p>
          <a:p>
            <a:pPr marL="0" lvl="0" indent="0" algn="l" defTabSz="666750">
              <a:lnSpc>
                <a:spcPct val="90000"/>
              </a:lnSpc>
              <a:spcBef>
                <a:spcPct val="0"/>
              </a:spcBef>
              <a:spcAft>
                <a:spcPct val="35000"/>
              </a:spcAft>
              <a:buNone/>
            </a:pPr>
            <a:endParaRPr lang="en-US" sz="2000" dirty="0"/>
          </a:p>
          <a:p>
            <a:pPr marL="0" lvl="0" indent="0" algn="l" defTabSz="666750">
              <a:lnSpc>
                <a:spcPct val="90000"/>
              </a:lnSpc>
              <a:spcBef>
                <a:spcPct val="0"/>
              </a:spcBef>
              <a:spcAft>
                <a:spcPct val="35000"/>
              </a:spcAft>
              <a:buNone/>
            </a:pPr>
            <a:r>
              <a:rPr lang="en-US" sz="2000" kern="1200" dirty="0"/>
              <a:t>Data/Experiment</a:t>
            </a:r>
          </a:p>
          <a:p>
            <a:pPr marL="114300" lvl="1" indent="-114300" algn="l" defTabSz="533400">
              <a:lnSpc>
                <a:spcPct val="90000"/>
              </a:lnSpc>
              <a:spcBef>
                <a:spcPct val="0"/>
              </a:spcBef>
              <a:spcAft>
                <a:spcPct val="15000"/>
              </a:spcAft>
              <a:buChar char="•"/>
            </a:pPr>
            <a:endParaRPr lang="en-US" sz="1200" kern="1200" dirty="0"/>
          </a:p>
        </p:txBody>
      </p:sp>
    </p:spTree>
    <p:extLst>
      <p:ext uri="{BB962C8B-B14F-4D97-AF65-F5344CB8AC3E}">
        <p14:creationId xmlns:p14="http://schemas.microsoft.com/office/powerpoint/2010/main" val="1674631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7254875"/>
            <a:ext cx="2743200" cy="365125"/>
          </a:xfrm>
        </p:spPr>
        <p:txBody>
          <a:bodyPr/>
          <a:lstStyle/>
          <a:p>
            <a:pPr>
              <a:defRPr/>
            </a:pPr>
            <a:fld id="{8DA260F8-5AAE-6D40-A61B-E4769B166098}" type="datetime1">
              <a:rPr lang="en-US" smtClean="0"/>
              <a:t>3/14/25</a:t>
            </a:fld>
            <a:endParaRPr lang="en-US"/>
          </a:p>
        </p:txBody>
      </p:sp>
      <p:sp>
        <p:nvSpPr>
          <p:cNvPr id="5" name="Slide Number Placeholder 4"/>
          <p:cNvSpPr>
            <a:spLocks noGrp="1"/>
          </p:cNvSpPr>
          <p:nvPr>
            <p:ph type="sldNum" sz="quarter" idx="12"/>
          </p:nvPr>
        </p:nvSpPr>
        <p:spPr>
          <a:xfrm>
            <a:off x="8610600" y="7254875"/>
            <a:ext cx="2743200" cy="365125"/>
          </a:xfrm>
        </p:spPr>
        <p:txBody>
          <a:bodyPr/>
          <a:lstStyle/>
          <a:p>
            <a:pPr>
              <a:defRPr/>
            </a:pPr>
            <a:fld id="{2483FBD6-7F69-E34C-86D4-D0BE6D1C70AC}" type="slidenum">
              <a:rPr lang="en-US" smtClean="0"/>
              <a:pPr>
                <a:defRPr/>
              </a:pPr>
              <a:t>8</a:t>
            </a:fld>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4029309508"/>
              </p:ext>
            </p:extLst>
          </p:nvPr>
        </p:nvGraphicFramePr>
        <p:xfrm>
          <a:off x="12439650" y="5997574"/>
          <a:ext cx="114300" cy="165100"/>
        </p:xfrm>
        <a:graphic>
          <a:graphicData uri="http://schemas.openxmlformats.org/presentationml/2006/ole">
            <mc:AlternateContent xmlns:mc="http://schemas.openxmlformats.org/markup-compatibility/2006">
              <mc:Choice xmlns:v="urn:schemas-microsoft-com:vml" Requires="v">
                <p:oleObj spid="_x0000_s13993" name="Equation" r:id="rId4" imgW="114300" imgH="165100" progId="Equation.3">
                  <p:embed/>
                </p:oleObj>
              </mc:Choice>
              <mc:Fallback>
                <p:oleObj name="Equation" r:id="rId4" imgW="114300" imgH="165100" progId="Equation.3">
                  <p:embed/>
                  <p:pic>
                    <p:nvPicPr>
                      <p:cNvPr id="9" name="Object 8"/>
                      <p:cNvPicPr/>
                      <p:nvPr/>
                    </p:nvPicPr>
                    <p:blipFill>
                      <a:blip r:embed="rId5"/>
                      <a:stretch>
                        <a:fillRect/>
                      </a:stretch>
                    </p:blipFill>
                    <p:spPr>
                      <a:xfrm>
                        <a:off x="12439650" y="5997574"/>
                        <a:ext cx="114300" cy="165100"/>
                      </a:xfrm>
                      <a:prstGeom prst="rect">
                        <a:avLst/>
                      </a:prstGeom>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3109580521"/>
              </p:ext>
            </p:extLst>
          </p:nvPr>
        </p:nvGraphicFramePr>
        <p:xfrm>
          <a:off x="12534900" y="5525730"/>
          <a:ext cx="114300" cy="165100"/>
        </p:xfrm>
        <a:graphic>
          <a:graphicData uri="http://schemas.openxmlformats.org/presentationml/2006/ole">
            <mc:AlternateContent xmlns:mc="http://schemas.openxmlformats.org/markup-compatibility/2006">
              <mc:Choice xmlns:v="urn:schemas-microsoft-com:vml" Requires="v">
                <p:oleObj spid="_x0000_s13994" name="Equation" r:id="rId6" imgW="114300" imgH="165100" progId="Equation.3">
                  <p:embed/>
                </p:oleObj>
              </mc:Choice>
              <mc:Fallback>
                <p:oleObj name="Equation" r:id="rId6" imgW="114300" imgH="165100" progId="Equation.3">
                  <p:embed/>
                  <p:pic>
                    <p:nvPicPr>
                      <p:cNvPr id="28" name="Object 27"/>
                      <p:cNvPicPr/>
                      <p:nvPr/>
                    </p:nvPicPr>
                    <p:blipFill>
                      <a:blip r:embed="rId7"/>
                      <a:stretch>
                        <a:fillRect/>
                      </a:stretch>
                    </p:blipFill>
                    <p:spPr>
                      <a:xfrm>
                        <a:off x="12534900" y="5525730"/>
                        <a:ext cx="114300" cy="165100"/>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432517051"/>
              </p:ext>
            </p:extLst>
          </p:nvPr>
        </p:nvGraphicFramePr>
        <p:xfrm>
          <a:off x="12534900" y="5525730"/>
          <a:ext cx="114300" cy="165100"/>
        </p:xfrm>
        <a:graphic>
          <a:graphicData uri="http://schemas.openxmlformats.org/presentationml/2006/ole">
            <mc:AlternateContent xmlns:mc="http://schemas.openxmlformats.org/markup-compatibility/2006">
              <mc:Choice xmlns:v="urn:schemas-microsoft-com:vml" Requires="v">
                <p:oleObj spid="_x0000_s13995" name="Equation" r:id="rId8" imgW="114300" imgH="165100" progId="Equation.3">
                  <p:embed/>
                </p:oleObj>
              </mc:Choice>
              <mc:Fallback>
                <p:oleObj name="Equation" r:id="rId8" imgW="114300" imgH="165100" progId="Equation.3">
                  <p:embed/>
                  <p:pic>
                    <p:nvPicPr>
                      <p:cNvPr id="29" name="Object 28"/>
                      <p:cNvPicPr/>
                      <p:nvPr/>
                    </p:nvPicPr>
                    <p:blipFill>
                      <a:blip r:embed="rId9"/>
                      <a:stretch>
                        <a:fillRect/>
                      </a:stretch>
                    </p:blipFill>
                    <p:spPr>
                      <a:xfrm>
                        <a:off x="12534900" y="5525730"/>
                        <a:ext cx="114300" cy="165100"/>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2C341E47-9F37-9342-8FE0-CBE96AB46ADC}"/>
              </a:ext>
            </a:extLst>
          </p:cNvPr>
          <p:cNvSpPr/>
          <p:nvPr/>
        </p:nvSpPr>
        <p:spPr>
          <a:xfrm>
            <a:off x="152400" y="677701"/>
            <a:ext cx="11887200" cy="5016758"/>
          </a:xfrm>
          <a:prstGeom prst="rect">
            <a:avLst/>
          </a:prstGeom>
          <a:noFill/>
        </p:spPr>
        <p:txBody>
          <a:bodyPr wrap="square" lIns="91440" tIns="45720" rIns="91440" bIns="45720">
            <a:spAutoFit/>
          </a:bodyPr>
          <a:lstStyle/>
          <a:p>
            <a:pPr algn="ctr"/>
            <a:r>
              <a:rPr lang="en-US" sz="3200" b="1" u="sng" cap="none" spc="0" dirty="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rPr>
              <a:t>Hadronic Physics Case </a:t>
            </a:r>
            <a:endParaRPr lang="en-US" sz="3200" b="1" cap="none" spc="0" dirty="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endParaRPr>
          </a:p>
          <a:p>
            <a:pPr marL="457200" indent="-457200">
              <a:buAutoNum type="arabicParenR"/>
            </a:pPr>
            <a:endParaRPr lang="en-US" sz="3200" b="1" dirty="0">
              <a:ln w="9525">
                <a:solidFill>
                  <a:schemeClr val="bg1"/>
                </a:solidFill>
                <a:prstDash val="solid"/>
              </a:ln>
              <a:solidFill>
                <a:srgbClr val="F3F3FF"/>
              </a:solidFill>
              <a:effectLst>
                <a:outerShdw blurRad="12700" dist="38100" dir="2700000" algn="tl" rotWithShape="0">
                  <a:schemeClr val="accent5">
                    <a:lumMod val="60000"/>
                    <a:lumOff val="40000"/>
                  </a:schemeClr>
                </a:outerShdw>
              </a:effectLst>
            </a:endParaRPr>
          </a:p>
          <a:p>
            <a:pPr marL="457200" indent="-457200">
              <a:buAutoNum type="arabicParenR"/>
            </a:pPr>
            <a:r>
              <a:rPr lang="en-US" sz="3200" b="1" cap="none" spc="0" dirty="0">
                <a:ln w="9525">
                  <a:solidFill>
                    <a:schemeClr val="bg1"/>
                  </a:solidFill>
                  <a:prstDash val="solid"/>
                </a:ln>
                <a:solidFill>
                  <a:srgbClr val="F3F3FF"/>
                </a:solidFill>
                <a:effectLst>
                  <a:outerShdw blurRad="12700" dist="38100" dir="2700000" algn="tl" rotWithShape="0">
                    <a:schemeClr val="accent5">
                      <a:lumMod val="60000"/>
                      <a:lumOff val="40000"/>
                    </a:schemeClr>
                  </a:outerShdw>
                </a:effectLst>
              </a:rPr>
              <a:t>Focus here on two outstanding problems in QCD: </a:t>
            </a:r>
          </a:p>
          <a:p>
            <a:pPr marL="914400" lvl="1" indent="-457200">
              <a:buFont typeface="Wingdings" pitchFamily="2" charset="2"/>
              <a:buChar char="Ø"/>
            </a:pPr>
            <a:r>
              <a:rPr lang="en-US" sz="3200" b="1" cap="none" spc="0" dirty="0">
                <a:ln w="9525">
                  <a:solidFill>
                    <a:schemeClr val="bg1"/>
                  </a:solidFill>
                  <a:prstDash val="solid"/>
                </a:ln>
                <a:solidFill>
                  <a:srgbClr val="F3F3FF"/>
                </a:solidFill>
                <a:effectLst>
                  <a:outerShdw blurRad="12700" dist="38100" dir="2700000" algn="tl" rotWithShape="0">
                    <a:schemeClr val="accent5">
                      <a:lumMod val="60000"/>
                      <a:lumOff val="40000"/>
                    </a:schemeClr>
                  </a:outerShdw>
                </a:effectLst>
              </a:rPr>
              <a:t>Angular Momentum and Mechanical Properties</a:t>
            </a:r>
          </a:p>
          <a:p>
            <a:pPr marL="914400" lvl="1" indent="-457200">
              <a:buFont typeface="Wingdings" pitchFamily="2" charset="2"/>
              <a:buChar char="Ø"/>
            </a:pPr>
            <a:r>
              <a:rPr lang="en-US" sz="3200" b="1" dirty="0">
                <a:ln w="9525">
                  <a:solidFill>
                    <a:schemeClr val="bg1"/>
                  </a:solidFill>
                  <a:prstDash val="solid"/>
                </a:ln>
                <a:solidFill>
                  <a:srgbClr val="F3F3FF"/>
                </a:solidFill>
                <a:effectLst>
                  <a:outerShdw blurRad="12700" dist="38100" dir="2700000" algn="tl" rotWithShape="0">
                    <a:schemeClr val="accent5">
                      <a:lumMod val="60000"/>
                      <a:lumOff val="40000"/>
                    </a:schemeClr>
                  </a:outerShdw>
                </a:effectLst>
              </a:rPr>
              <a:t>Tensor and Scalar Charges</a:t>
            </a:r>
            <a:r>
              <a:rPr lang="en-US" sz="3200" b="1" cap="none" spc="0" dirty="0">
                <a:ln w="9525">
                  <a:solidFill>
                    <a:schemeClr val="bg1"/>
                  </a:solidFill>
                  <a:prstDash val="solid"/>
                </a:ln>
                <a:solidFill>
                  <a:srgbClr val="F3F3FF"/>
                </a:solidFill>
                <a:effectLst>
                  <a:outerShdw blurRad="12700" dist="38100" dir="2700000" algn="tl" rotWithShape="0">
                    <a:schemeClr val="accent5">
                      <a:lumMod val="60000"/>
                      <a:lumOff val="40000"/>
                    </a:schemeClr>
                  </a:outerShdw>
                </a:effectLst>
              </a:rPr>
              <a:t> </a:t>
            </a:r>
          </a:p>
          <a:p>
            <a:pPr marL="914400" lvl="1" indent="-457200">
              <a:buFont typeface="Wingdings" pitchFamily="2" charset="2"/>
              <a:buChar char="Ø"/>
            </a:pPr>
            <a:endParaRPr lang="en-US" sz="3200" b="1" cap="none" spc="0" dirty="0">
              <a:ln w="9525">
                <a:solidFill>
                  <a:schemeClr val="bg1"/>
                </a:solidFill>
                <a:prstDash val="solid"/>
              </a:ln>
              <a:solidFill>
                <a:srgbClr val="F3F3FF"/>
              </a:solidFill>
              <a:effectLst>
                <a:outerShdw blurRad="12700" dist="38100" dir="2700000" algn="tl" rotWithShape="0">
                  <a:schemeClr val="accent5">
                    <a:lumMod val="60000"/>
                    <a:lumOff val="40000"/>
                  </a:schemeClr>
                </a:outerShdw>
              </a:effectLst>
            </a:endParaRPr>
          </a:p>
          <a:p>
            <a:pPr marL="457200" indent="-457200">
              <a:buFontTx/>
              <a:buAutoNum type="arabicParenR"/>
            </a:pPr>
            <a:r>
              <a:rPr lang="en-US" sz="3200" b="1" dirty="0">
                <a:ln w="9525">
                  <a:solidFill>
                    <a:schemeClr val="bg1"/>
                  </a:solidFill>
                  <a:prstDash val="solid"/>
                </a:ln>
                <a:solidFill>
                  <a:srgbClr val="F3F3FF"/>
                </a:solidFill>
                <a:effectLst>
                  <a:outerShdw blurRad="12700" dist="38100" dir="2700000" algn="tl" rotWithShape="0">
                    <a:schemeClr val="accent5">
                      <a:lumMod val="60000"/>
                      <a:lumOff val="40000"/>
                    </a:schemeClr>
                  </a:outerShdw>
                </a:effectLst>
              </a:rPr>
              <a:t>Extracting information on AM and tensor charge from experiment (DVES)</a:t>
            </a:r>
          </a:p>
          <a:p>
            <a:pPr marL="457200" indent="-457200">
              <a:buAutoNum type="arabicParenR"/>
            </a:pPr>
            <a:endParaRPr lang="en-US" sz="3200" b="1" cap="none" spc="0" dirty="0">
              <a:ln w="9525">
                <a:solidFill>
                  <a:schemeClr val="bg1"/>
                </a:solidFill>
                <a:prstDash val="solid"/>
              </a:ln>
              <a:solidFill>
                <a:srgbClr val="F3F3FF"/>
              </a:solidFill>
              <a:effectLst>
                <a:outerShdw blurRad="12700" dist="38100" dir="2700000" algn="tl" rotWithShape="0">
                  <a:schemeClr val="accent5">
                    <a:lumMod val="60000"/>
                    <a:lumOff val="40000"/>
                  </a:schemeClr>
                </a:outerShdw>
              </a:effectLst>
            </a:endParaRPr>
          </a:p>
          <a:p>
            <a:pPr marL="457200" indent="-457200">
              <a:buAutoNum type="arabicParenR"/>
            </a:pPr>
            <a:r>
              <a:rPr lang="en-US" sz="3200" b="1" cap="none" spc="0" dirty="0">
                <a:ln w="9525">
                  <a:solidFill>
                    <a:schemeClr val="bg1"/>
                  </a:solidFill>
                  <a:prstDash val="solid"/>
                </a:ln>
                <a:solidFill>
                  <a:srgbClr val="F3F3FF"/>
                </a:solidFill>
                <a:effectLst>
                  <a:outerShdw blurRad="12700" dist="38100" dir="2700000" algn="tl" rotWithShape="0">
                    <a:schemeClr val="accent5">
                      <a:lumMod val="60000"/>
                      <a:lumOff val="40000"/>
                    </a:schemeClr>
                  </a:outerShdw>
                </a:effectLst>
              </a:rPr>
              <a:t>Interpreting the information obtained from experiment</a:t>
            </a:r>
          </a:p>
        </p:txBody>
      </p:sp>
    </p:spTree>
    <p:extLst>
      <p:ext uri="{BB962C8B-B14F-4D97-AF65-F5344CB8AC3E}">
        <p14:creationId xmlns:p14="http://schemas.microsoft.com/office/powerpoint/2010/main" val="2389995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useBgFill="1">
        <p:nvSpPr>
          <p:cNvPr id="25" name="Rectangle 16">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89C7F6E-3632-6B45-BD40-627D64FD9F24}"/>
              </a:ext>
            </a:extLst>
          </p:cNvPr>
          <p:cNvSpPr txBox="1"/>
          <p:nvPr/>
        </p:nvSpPr>
        <p:spPr>
          <a:xfrm>
            <a:off x="4654295" y="502920"/>
            <a:ext cx="6894576" cy="1463040"/>
          </a:xfrm>
          <a:prstGeom prst="rect">
            <a:avLst/>
          </a:prstGeom>
        </p:spPr>
        <p:txBody>
          <a:bodyPr vert="horz" lIns="91440" tIns="45720" rIns="91440" bIns="45720" rtlCol="0" anchor="ctr">
            <a:normAutofit/>
          </a:bodyPr>
          <a:lstStyle/>
          <a:p>
            <a:pPr defTabSz="914400">
              <a:lnSpc>
                <a:spcPct val="90000"/>
              </a:lnSpc>
              <a:spcAft>
                <a:spcPts val="600"/>
              </a:spcAft>
            </a:pPr>
            <a:r>
              <a:rPr lang="en-US" sz="2400" dirty="0">
                <a:solidFill>
                  <a:srgbClr val="142AD7"/>
                </a:solidFill>
              </a:rPr>
              <a:t>Angular momentum enters unpolarized matrix element with an </a:t>
            </a:r>
            <a:r>
              <a:rPr lang="en-US" sz="2400" u="sng" dirty="0">
                <a:solidFill>
                  <a:srgbClr val="7030A0"/>
                </a:solidFill>
              </a:rPr>
              <a:t>unpolarized initial proton </a:t>
            </a:r>
            <a:r>
              <a:rPr lang="en-US" sz="2400" dirty="0">
                <a:solidFill>
                  <a:srgbClr val="142AD7"/>
                </a:solidFill>
              </a:rPr>
              <a:t>and </a:t>
            </a:r>
            <a:r>
              <a:rPr lang="en-US" sz="2400" u="sng" dirty="0">
                <a:solidFill>
                  <a:srgbClr val="7030A0"/>
                </a:solidFill>
              </a:rPr>
              <a:t>vector interaction</a:t>
            </a:r>
            <a:r>
              <a:rPr lang="en-US" sz="2400" dirty="0">
                <a:solidFill>
                  <a:srgbClr val="142AD7"/>
                </a:solidFill>
              </a:rPr>
              <a:t> (think about Pauli FF, F</a:t>
            </a:r>
            <a:r>
              <a:rPr lang="en-US" sz="2400" baseline="-25000" dirty="0">
                <a:solidFill>
                  <a:srgbClr val="142AD7"/>
                </a:solidFill>
              </a:rPr>
              <a:t>2</a:t>
            </a:r>
            <a:r>
              <a:rPr lang="en-US" sz="2400" dirty="0">
                <a:solidFill>
                  <a:srgbClr val="142AD7"/>
                </a:solidFill>
              </a:rPr>
              <a:t>)</a:t>
            </a:r>
          </a:p>
        </p:txBody>
      </p:sp>
      <p:sp>
        <p:nvSpPr>
          <p:cNvPr id="2" name="Date Placeholder 1">
            <a:extLst>
              <a:ext uri="{FF2B5EF4-FFF2-40B4-BE49-F238E27FC236}">
                <a16:creationId xmlns:a16="http://schemas.microsoft.com/office/drawing/2014/main" id="{4CBB097F-9251-5E49-9BD3-4FF646A1C9E2}"/>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defTabSz="914400">
              <a:spcAft>
                <a:spcPts val="600"/>
              </a:spcAft>
              <a:defRPr/>
            </a:pPr>
            <a:fld id="{16A94A18-66C2-A54B-A167-329473CCEBB7}" type="datetime1">
              <a:rPr lang="en-US"/>
              <a:pPr defTabSz="914400">
                <a:spcAft>
                  <a:spcPts val="600"/>
                </a:spcAft>
                <a:defRPr/>
              </a:pPr>
              <a:t>3/14/25</a:t>
            </a:fld>
            <a:endParaRPr lang="en-US"/>
          </a:p>
        </p:txBody>
      </p:sp>
      <p:sp>
        <p:nvSpPr>
          <p:cNvPr id="3" name="Slide Number Placeholder 2">
            <a:extLst>
              <a:ext uri="{FF2B5EF4-FFF2-40B4-BE49-F238E27FC236}">
                <a16:creationId xmlns:a16="http://schemas.microsoft.com/office/drawing/2014/main" id="{B77667F7-7B97-7540-9C87-30E9EBB2580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defRPr/>
            </a:pPr>
            <a:fld id="{8650D0AE-FB45-374D-A9AF-DF9429BBE748}" type="slidenum">
              <a:rPr lang="en-US"/>
              <a:pPr defTabSz="914400">
                <a:spcAft>
                  <a:spcPts val="600"/>
                </a:spcAft>
                <a:defRPr/>
              </a:pPr>
              <a:t>9</a:t>
            </a:fld>
            <a:endParaRPr lang="en-US"/>
          </a:p>
        </p:txBody>
      </p:sp>
      <p:sp>
        <p:nvSpPr>
          <p:cNvPr id="7" name="TextBox 6">
            <a:extLst>
              <a:ext uri="{FF2B5EF4-FFF2-40B4-BE49-F238E27FC236}">
                <a16:creationId xmlns:a16="http://schemas.microsoft.com/office/drawing/2014/main" id="{ADC6E45C-2E2B-594B-AFBF-FED10A3CA496}"/>
              </a:ext>
            </a:extLst>
          </p:cNvPr>
          <p:cNvSpPr txBox="1"/>
          <p:nvPr/>
        </p:nvSpPr>
        <p:spPr>
          <a:xfrm>
            <a:off x="10161068" y="4370472"/>
            <a:ext cx="1587294" cy="584775"/>
          </a:xfrm>
          <a:prstGeom prst="rect">
            <a:avLst/>
          </a:prstGeom>
          <a:noFill/>
        </p:spPr>
        <p:txBody>
          <a:bodyPr wrap="none" rtlCol="0">
            <a:spAutoFit/>
          </a:bodyPr>
          <a:lstStyle/>
          <a:p>
            <a:r>
              <a:rPr lang="en-US" sz="3200" dirty="0">
                <a:solidFill>
                  <a:srgbClr val="142AD7"/>
                </a:solidFill>
              </a:rPr>
              <a:t>Ji (1997)</a:t>
            </a:r>
          </a:p>
        </p:txBody>
      </p:sp>
      <p:sp>
        <p:nvSpPr>
          <p:cNvPr id="45" name="Freeform 25">
            <a:extLst>
              <a:ext uri="{FF2B5EF4-FFF2-40B4-BE49-F238E27FC236}">
                <a16:creationId xmlns:a16="http://schemas.microsoft.com/office/drawing/2014/main" id="{7B260922-CEEC-C542-84FA-FBABF59997B8}"/>
              </a:ext>
            </a:extLst>
          </p:cNvPr>
          <p:cNvSpPr>
            <a:spLocks/>
          </p:cNvSpPr>
          <p:nvPr/>
        </p:nvSpPr>
        <p:spPr bwMode="auto">
          <a:xfrm rot="12165587">
            <a:off x="1778832" y="140008"/>
            <a:ext cx="712108" cy="1066800"/>
          </a:xfrm>
          <a:custGeom>
            <a:avLst/>
            <a:gdLst>
              <a:gd name="T0" fmla="*/ 72 w 456"/>
              <a:gd name="T1" fmla="*/ 0 h 672"/>
              <a:gd name="T2" fmla="*/ 24 w 456"/>
              <a:gd name="T3" fmla="*/ 144 h 672"/>
              <a:gd name="T4" fmla="*/ 216 w 456"/>
              <a:gd name="T5" fmla="*/ 144 h 672"/>
              <a:gd name="T6" fmla="*/ 72 w 456"/>
              <a:gd name="T7" fmla="*/ 288 h 672"/>
              <a:gd name="T8" fmla="*/ 264 w 456"/>
              <a:gd name="T9" fmla="*/ 288 h 672"/>
              <a:gd name="T10" fmla="*/ 120 w 456"/>
              <a:gd name="T11" fmla="*/ 432 h 672"/>
              <a:gd name="T12" fmla="*/ 360 w 456"/>
              <a:gd name="T13" fmla="*/ 432 h 672"/>
              <a:gd name="T14" fmla="*/ 360 w 456"/>
              <a:gd name="T15" fmla="*/ 480 h 672"/>
              <a:gd name="T16" fmla="*/ 168 w 456"/>
              <a:gd name="T17" fmla="*/ 624 h 672"/>
              <a:gd name="T18" fmla="*/ 456 w 456"/>
              <a:gd name="T19" fmla="*/ 672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6" h="672">
                <a:moveTo>
                  <a:pt x="72" y="0"/>
                </a:moveTo>
                <a:cubicBezTo>
                  <a:pt x="36" y="60"/>
                  <a:pt x="0" y="120"/>
                  <a:pt x="24" y="144"/>
                </a:cubicBezTo>
                <a:cubicBezTo>
                  <a:pt x="48" y="168"/>
                  <a:pt x="208" y="120"/>
                  <a:pt x="216" y="144"/>
                </a:cubicBezTo>
                <a:cubicBezTo>
                  <a:pt x="224" y="168"/>
                  <a:pt x="64" y="264"/>
                  <a:pt x="72" y="288"/>
                </a:cubicBezTo>
                <a:cubicBezTo>
                  <a:pt x="80" y="312"/>
                  <a:pt x="256" y="264"/>
                  <a:pt x="264" y="288"/>
                </a:cubicBezTo>
                <a:cubicBezTo>
                  <a:pt x="272" y="312"/>
                  <a:pt x="104" y="408"/>
                  <a:pt x="120" y="432"/>
                </a:cubicBezTo>
                <a:cubicBezTo>
                  <a:pt x="136" y="456"/>
                  <a:pt x="320" y="424"/>
                  <a:pt x="360" y="432"/>
                </a:cubicBezTo>
                <a:cubicBezTo>
                  <a:pt x="400" y="440"/>
                  <a:pt x="392" y="448"/>
                  <a:pt x="360" y="480"/>
                </a:cubicBezTo>
                <a:cubicBezTo>
                  <a:pt x="328" y="512"/>
                  <a:pt x="152" y="592"/>
                  <a:pt x="168" y="624"/>
                </a:cubicBezTo>
                <a:cubicBezTo>
                  <a:pt x="184" y="656"/>
                  <a:pt x="408" y="664"/>
                  <a:pt x="456" y="672"/>
                </a:cubicBezTo>
              </a:path>
            </a:pathLst>
          </a:custGeom>
          <a:noFill/>
          <a:ln w="38100" cmpd="sng">
            <a:solidFill>
              <a:srgbClr val="FF8000"/>
            </a:solidFill>
            <a:round/>
            <a:headEnd/>
            <a:tailEnd/>
          </a:ln>
          <a:extLst>
            <a:ext uri="{909E8E84-426E-40dd-AFC4-6F175D3DCCD1}">
              <a14:hiddenFill xmlns="" xmlns:a14="http://schemas.microsoft.com/office/drawing/2010/main">
                <a:solidFill>
                  <a:srgbClr val="800080"/>
                </a:solidFill>
              </a14:hiddenFill>
            </a:ext>
          </a:extLst>
        </p:spPr>
        <p:txBody>
          <a:bodyPr wrap="none" anchor="ctr"/>
          <a:lstStyle/>
          <a:p>
            <a:endParaRPr lang="en-US">
              <a:solidFill>
                <a:schemeClr val="bg1"/>
              </a:solidFill>
            </a:endParaRPr>
          </a:p>
        </p:txBody>
      </p:sp>
      <p:sp>
        <p:nvSpPr>
          <p:cNvPr id="47" name="Line 51">
            <a:extLst>
              <a:ext uri="{FF2B5EF4-FFF2-40B4-BE49-F238E27FC236}">
                <a16:creationId xmlns:a16="http://schemas.microsoft.com/office/drawing/2014/main" id="{37766202-A118-5041-A677-045062FB8266}"/>
              </a:ext>
            </a:extLst>
          </p:cNvPr>
          <p:cNvSpPr>
            <a:spLocks noChangeShapeType="1"/>
          </p:cNvSpPr>
          <p:nvPr/>
        </p:nvSpPr>
        <p:spPr bwMode="auto">
          <a:xfrm flipH="1" flipV="1">
            <a:off x="2728912" y="1814182"/>
            <a:ext cx="1371600" cy="609600"/>
          </a:xfrm>
          <a:prstGeom prst="line">
            <a:avLst/>
          </a:prstGeom>
          <a:noFill/>
          <a:ln w="79375" cmpd="tri">
            <a:solidFill>
              <a:srgbClr val="93A299"/>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chemeClr val="bg1"/>
              </a:solidFill>
            </a:endParaRPr>
          </a:p>
        </p:txBody>
      </p:sp>
      <p:sp>
        <p:nvSpPr>
          <p:cNvPr id="48" name="Line 52">
            <a:extLst>
              <a:ext uri="{FF2B5EF4-FFF2-40B4-BE49-F238E27FC236}">
                <a16:creationId xmlns:a16="http://schemas.microsoft.com/office/drawing/2014/main" id="{4A4370B8-C8F4-1948-81D9-CFDE0FECDF59}"/>
              </a:ext>
            </a:extLst>
          </p:cNvPr>
          <p:cNvSpPr>
            <a:spLocks noChangeShapeType="1"/>
          </p:cNvSpPr>
          <p:nvPr/>
        </p:nvSpPr>
        <p:spPr bwMode="auto">
          <a:xfrm rot="14522146" flipH="1">
            <a:off x="3376612" y="2080882"/>
            <a:ext cx="228600" cy="152400"/>
          </a:xfrm>
          <a:prstGeom prst="line">
            <a:avLst/>
          </a:prstGeom>
          <a:noFill/>
          <a:ln w="76200">
            <a:solidFill>
              <a:srgbClr val="93A299"/>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schemeClr val="bg1"/>
              </a:solidFill>
            </a:endParaRPr>
          </a:p>
        </p:txBody>
      </p:sp>
      <p:sp>
        <p:nvSpPr>
          <p:cNvPr id="49" name="Line 55">
            <a:extLst>
              <a:ext uri="{FF2B5EF4-FFF2-40B4-BE49-F238E27FC236}">
                <a16:creationId xmlns:a16="http://schemas.microsoft.com/office/drawing/2014/main" id="{35702DC8-6E3F-9D42-8075-2B352F560940}"/>
              </a:ext>
            </a:extLst>
          </p:cNvPr>
          <p:cNvSpPr>
            <a:spLocks noChangeShapeType="1"/>
          </p:cNvSpPr>
          <p:nvPr/>
        </p:nvSpPr>
        <p:spPr bwMode="auto">
          <a:xfrm>
            <a:off x="2343149" y="1204582"/>
            <a:ext cx="609600" cy="60960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chemeClr val="bg1"/>
              </a:solidFill>
            </a:endParaRPr>
          </a:p>
        </p:txBody>
      </p:sp>
      <p:sp>
        <p:nvSpPr>
          <p:cNvPr id="50" name="Line 56">
            <a:extLst>
              <a:ext uri="{FF2B5EF4-FFF2-40B4-BE49-F238E27FC236}">
                <a16:creationId xmlns:a16="http://schemas.microsoft.com/office/drawing/2014/main" id="{F859F19A-19B5-E64A-BAFA-9CF20120043D}"/>
              </a:ext>
            </a:extLst>
          </p:cNvPr>
          <p:cNvSpPr>
            <a:spLocks noChangeShapeType="1"/>
          </p:cNvSpPr>
          <p:nvPr/>
        </p:nvSpPr>
        <p:spPr bwMode="auto">
          <a:xfrm flipH="1">
            <a:off x="1357314" y="1204582"/>
            <a:ext cx="681039" cy="60960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chemeClr val="bg1"/>
              </a:solidFill>
            </a:endParaRPr>
          </a:p>
        </p:txBody>
      </p:sp>
      <p:sp>
        <p:nvSpPr>
          <p:cNvPr id="51" name="Oval 57">
            <a:extLst>
              <a:ext uri="{FF2B5EF4-FFF2-40B4-BE49-F238E27FC236}">
                <a16:creationId xmlns:a16="http://schemas.microsoft.com/office/drawing/2014/main" id="{2A088E75-EC58-1C42-B54C-828950C5927A}"/>
              </a:ext>
            </a:extLst>
          </p:cNvPr>
          <p:cNvSpPr>
            <a:spLocks noChangeArrowheads="1"/>
          </p:cNvSpPr>
          <p:nvPr/>
        </p:nvSpPr>
        <p:spPr bwMode="auto">
          <a:xfrm>
            <a:off x="1281112" y="1661782"/>
            <a:ext cx="1752600" cy="381000"/>
          </a:xfrm>
          <a:prstGeom prst="ellipse">
            <a:avLst/>
          </a:prstGeom>
          <a:solidFill>
            <a:srgbClr val="8C9CAD"/>
          </a:solidFill>
          <a:ln w="9525">
            <a:solidFill>
              <a:srgbClr val="93A299"/>
            </a:solidFill>
            <a:round/>
            <a:headEnd/>
            <a:tailEnd/>
          </a:ln>
          <a:effectLst>
            <a:outerShdw blurRad="63500" dist="38099" dir="2700000" algn="ctr" rotWithShape="0">
              <a:srgbClr val="000000">
                <a:alpha val="74998"/>
              </a:srgbClr>
            </a:outerShdw>
          </a:effectLst>
        </p:spPr>
        <p:txBody>
          <a:bodyPr wrap="none" anchor="ctr"/>
          <a:lstStyle/>
          <a:p>
            <a:endParaRPr lang="en-US">
              <a:solidFill>
                <a:schemeClr val="bg1"/>
              </a:solidFill>
            </a:endParaRPr>
          </a:p>
        </p:txBody>
      </p:sp>
      <p:sp>
        <p:nvSpPr>
          <p:cNvPr id="52" name="Line 58">
            <a:extLst>
              <a:ext uri="{FF2B5EF4-FFF2-40B4-BE49-F238E27FC236}">
                <a16:creationId xmlns:a16="http://schemas.microsoft.com/office/drawing/2014/main" id="{632CF38F-DD9F-BD43-91C0-216487A291E1}"/>
              </a:ext>
            </a:extLst>
          </p:cNvPr>
          <p:cNvSpPr>
            <a:spLocks noChangeShapeType="1"/>
          </p:cNvSpPr>
          <p:nvPr/>
        </p:nvSpPr>
        <p:spPr bwMode="auto">
          <a:xfrm flipV="1">
            <a:off x="214312" y="1814182"/>
            <a:ext cx="1371600" cy="609600"/>
          </a:xfrm>
          <a:prstGeom prst="line">
            <a:avLst/>
          </a:prstGeom>
          <a:noFill/>
          <a:ln w="79375" cmpd="tri">
            <a:solidFill>
              <a:srgbClr val="93A299"/>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chemeClr val="bg1"/>
              </a:solidFill>
            </a:endParaRPr>
          </a:p>
        </p:txBody>
      </p:sp>
      <p:sp>
        <p:nvSpPr>
          <p:cNvPr id="53" name="Line 59">
            <a:extLst>
              <a:ext uri="{FF2B5EF4-FFF2-40B4-BE49-F238E27FC236}">
                <a16:creationId xmlns:a16="http://schemas.microsoft.com/office/drawing/2014/main" id="{5CFD5717-BBC5-5E40-AEA5-107C6F0E16F5}"/>
              </a:ext>
            </a:extLst>
          </p:cNvPr>
          <p:cNvSpPr>
            <a:spLocks noChangeShapeType="1"/>
          </p:cNvSpPr>
          <p:nvPr/>
        </p:nvSpPr>
        <p:spPr bwMode="auto">
          <a:xfrm flipV="1">
            <a:off x="747712" y="2042782"/>
            <a:ext cx="228600" cy="152400"/>
          </a:xfrm>
          <a:prstGeom prst="line">
            <a:avLst/>
          </a:prstGeom>
          <a:noFill/>
          <a:ln w="76200">
            <a:solidFill>
              <a:srgbClr val="93A299"/>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schemeClr val="bg1"/>
              </a:solidFill>
            </a:endParaRPr>
          </a:p>
        </p:txBody>
      </p:sp>
      <p:sp>
        <p:nvSpPr>
          <p:cNvPr id="54" name="Oval 60">
            <a:extLst>
              <a:ext uri="{FF2B5EF4-FFF2-40B4-BE49-F238E27FC236}">
                <a16:creationId xmlns:a16="http://schemas.microsoft.com/office/drawing/2014/main" id="{6F941F5C-0CB0-0749-9DFC-FD96B355511E}"/>
              </a:ext>
            </a:extLst>
          </p:cNvPr>
          <p:cNvSpPr>
            <a:spLocks noChangeArrowheads="1"/>
          </p:cNvSpPr>
          <p:nvPr/>
        </p:nvSpPr>
        <p:spPr bwMode="auto">
          <a:xfrm>
            <a:off x="1204912" y="975982"/>
            <a:ext cx="1981200" cy="1524000"/>
          </a:xfrm>
          <a:prstGeom prst="ellipse">
            <a:avLst/>
          </a:prstGeom>
          <a:noFill/>
          <a:ln w="57150" cmpd="sng">
            <a:solidFill>
              <a:srgbClr val="7030A0"/>
            </a:solidFill>
            <a:prstDash val="sysDot"/>
            <a:round/>
            <a:headEnd/>
            <a:tailEnd/>
          </a:ln>
          <a:extLst>
            <a:ext uri="{909E8E84-426E-40dd-AFC4-6F175D3DCCD1}">
              <a14:hiddenFill xmlns="" xmlns:a14="http://schemas.microsoft.com/office/drawing/2010/main">
                <a:solidFill>
                  <a:srgbClr val="800080"/>
                </a:solidFill>
              </a14:hiddenFill>
            </a:ext>
          </a:extLst>
        </p:spPr>
        <p:txBody>
          <a:bodyPr wrap="none" anchor="ctr"/>
          <a:lstStyle/>
          <a:p>
            <a:endParaRPr lang="en-US">
              <a:solidFill>
                <a:schemeClr val="bg1"/>
              </a:solidFill>
            </a:endParaRPr>
          </a:p>
        </p:txBody>
      </p:sp>
      <p:graphicFrame>
        <p:nvGraphicFramePr>
          <p:cNvPr id="55" name="Object 8">
            <a:extLst>
              <a:ext uri="{FF2B5EF4-FFF2-40B4-BE49-F238E27FC236}">
                <a16:creationId xmlns:a16="http://schemas.microsoft.com/office/drawing/2014/main" id="{6A6E8248-2AB5-3F47-93CA-72A4356F1F8C}"/>
              </a:ext>
            </a:extLst>
          </p:cNvPr>
          <p:cNvGraphicFramePr>
            <a:graphicFrameLocks noChangeAspect="1"/>
          </p:cNvGraphicFramePr>
          <p:nvPr>
            <p:extLst>
              <p:ext uri="{D42A27DB-BD31-4B8C-83A1-F6EECF244321}">
                <p14:modId xmlns:p14="http://schemas.microsoft.com/office/powerpoint/2010/main" val="1008728363"/>
              </p:ext>
            </p:extLst>
          </p:nvPr>
        </p:nvGraphicFramePr>
        <p:xfrm>
          <a:off x="3009900" y="1610982"/>
          <a:ext cx="457200" cy="660400"/>
        </p:xfrm>
        <a:graphic>
          <a:graphicData uri="http://schemas.openxmlformats.org/presentationml/2006/ole">
            <mc:AlternateContent xmlns:mc="http://schemas.openxmlformats.org/markup-compatibility/2006">
              <mc:Choice xmlns:v="urn:schemas-microsoft-com:vml" Requires="v">
                <p:oleObj spid="_x0000_s18779" name="Equation" r:id="rId3" imgW="114300" imgH="165100" progId="Equation.DSMT4">
                  <p:embed/>
                </p:oleObj>
              </mc:Choice>
              <mc:Fallback>
                <p:oleObj name="Equation" r:id="rId3" imgW="114300" imgH="165100" progId="Equation.DSMT4">
                  <p:embed/>
                  <p:pic>
                    <p:nvPicPr>
                      <p:cNvPr id="41"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9900" y="1610982"/>
                        <a:ext cx="457200" cy="660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56" name="Object 55">
            <a:extLst>
              <a:ext uri="{FF2B5EF4-FFF2-40B4-BE49-F238E27FC236}">
                <a16:creationId xmlns:a16="http://schemas.microsoft.com/office/drawing/2014/main" id="{F48C1DEE-F410-FA42-B57D-DD1CCA22EE8E}"/>
              </a:ext>
            </a:extLst>
          </p:cNvPr>
          <p:cNvGraphicFramePr>
            <a:graphicFrameLocks noChangeAspect="1"/>
          </p:cNvGraphicFramePr>
          <p:nvPr>
            <p:extLst>
              <p:ext uri="{D42A27DB-BD31-4B8C-83A1-F6EECF244321}">
                <p14:modId xmlns:p14="http://schemas.microsoft.com/office/powerpoint/2010/main" val="1057109480"/>
              </p:ext>
            </p:extLst>
          </p:nvPr>
        </p:nvGraphicFramePr>
        <p:xfrm>
          <a:off x="2381252" y="1579236"/>
          <a:ext cx="114300" cy="165100"/>
        </p:xfrm>
        <a:graphic>
          <a:graphicData uri="http://schemas.openxmlformats.org/presentationml/2006/ole">
            <mc:AlternateContent xmlns:mc="http://schemas.openxmlformats.org/markup-compatibility/2006">
              <mc:Choice xmlns:v="urn:schemas-microsoft-com:vml" Requires="v">
                <p:oleObj spid="_x0000_s18780" name="Equation" r:id="rId5" imgW="114300" imgH="165100" progId="Equation.3">
                  <p:embed/>
                </p:oleObj>
              </mc:Choice>
              <mc:Fallback>
                <p:oleObj name="Equation" r:id="rId5" imgW="114300" imgH="165100" progId="Equation.3">
                  <p:embed/>
                  <p:pic>
                    <p:nvPicPr>
                      <p:cNvPr id="42" name="Object 41"/>
                      <p:cNvPicPr/>
                      <p:nvPr/>
                    </p:nvPicPr>
                    <p:blipFill>
                      <a:blip r:embed="rId6"/>
                      <a:stretch>
                        <a:fillRect/>
                      </a:stretch>
                    </p:blipFill>
                    <p:spPr>
                      <a:xfrm>
                        <a:off x="2381252" y="1579236"/>
                        <a:ext cx="114300" cy="165100"/>
                      </a:xfrm>
                      <a:prstGeom prst="rect">
                        <a:avLst/>
                      </a:prstGeom>
                    </p:spPr>
                  </p:pic>
                </p:oleObj>
              </mc:Fallback>
            </mc:AlternateContent>
          </a:graphicData>
        </a:graphic>
      </p:graphicFrame>
      <p:sp>
        <p:nvSpPr>
          <p:cNvPr id="57" name="TextBox 56">
            <a:extLst>
              <a:ext uri="{FF2B5EF4-FFF2-40B4-BE49-F238E27FC236}">
                <a16:creationId xmlns:a16="http://schemas.microsoft.com/office/drawing/2014/main" id="{ED448EA5-A2A2-E34B-A02F-50625120BB10}"/>
              </a:ext>
            </a:extLst>
          </p:cNvPr>
          <p:cNvSpPr txBox="1"/>
          <p:nvPr/>
        </p:nvSpPr>
        <p:spPr>
          <a:xfrm>
            <a:off x="3879812" y="1752600"/>
            <a:ext cx="463588" cy="523220"/>
          </a:xfrm>
          <a:prstGeom prst="rect">
            <a:avLst/>
          </a:prstGeom>
          <a:noFill/>
          <a:ln>
            <a:noFill/>
          </a:ln>
        </p:spPr>
        <p:txBody>
          <a:bodyPr wrap="none" rtlCol="0">
            <a:spAutoFit/>
          </a:bodyPr>
          <a:lstStyle/>
          <a:p>
            <a:r>
              <a:rPr lang="en-US" sz="2800" dirty="0">
                <a:solidFill>
                  <a:schemeClr val="bg1"/>
                </a:solidFill>
              </a:rPr>
              <a:t>p’</a:t>
            </a:r>
          </a:p>
        </p:txBody>
      </p:sp>
      <p:graphicFrame>
        <p:nvGraphicFramePr>
          <p:cNvPr id="58" name="Object 57">
            <a:extLst>
              <a:ext uri="{FF2B5EF4-FFF2-40B4-BE49-F238E27FC236}">
                <a16:creationId xmlns:a16="http://schemas.microsoft.com/office/drawing/2014/main" id="{E489EB2B-B0A4-3841-A250-A8C090477DDB}"/>
              </a:ext>
            </a:extLst>
          </p:cNvPr>
          <p:cNvGraphicFramePr>
            <a:graphicFrameLocks noChangeAspect="1"/>
          </p:cNvGraphicFramePr>
          <p:nvPr>
            <p:extLst>
              <p:ext uri="{D42A27DB-BD31-4B8C-83A1-F6EECF244321}">
                <p14:modId xmlns:p14="http://schemas.microsoft.com/office/powerpoint/2010/main" val="3890011041"/>
              </p:ext>
            </p:extLst>
          </p:nvPr>
        </p:nvGraphicFramePr>
        <p:xfrm>
          <a:off x="4514852" y="1807836"/>
          <a:ext cx="114300" cy="165100"/>
        </p:xfrm>
        <a:graphic>
          <a:graphicData uri="http://schemas.openxmlformats.org/presentationml/2006/ole">
            <mc:AlternateContent xmlns:mc="http://schemas.openxmlformats.org/markup-compatibility/2006">
              <mc:Choice xmlns:v="urn:schemas-microsoft-com:vml" Requires="v">
                <p:oleObj spid="_x0000_s18781" name="Equation" r:id="rId7" imgW="114300" imgH="165100" progId="Equation.3">
                  <p:embed/>
                </p:oleObj>
              </mc:Choice>
              <mc:Fallback>
                <p:oleObj name="Equation" r:id="rId7" imgW="114300" imgH="165100" progId="Equation.3">
                  <p:embed/>
                  <p:pic>
                    <p:nvPicPr>
                      <p:cNvPr id="48" name="Object 47"/>
                      <p:cNvPicPr/>
                      <p:nvPr/>
                    </p:nvPicPr>
                    <p:blipFill>
                      <a:blip r:embed="rId8"/>
                      <a:stretch>
                        <a:fillRect/>
                      </a:stretch>
                    </p:blipFill>
                    <p:spPr>
                      <a:xfrm>
                        <a:off x="4514852" y="1807836"/>
                        <a:ext cx="114300" cy="165100"/>
                      </a:xfrm>
                      <a:prstGeom prst="rect">
                        <a:avLst/>
                      </a:prstGeom>
                    </p:spPr>
                  </p:pic>
                </p:oleObj>
              </mc:Fallback>
            </mc:AlternateContent>
          </a:graphicData>
        </a:graphic>
      </p:graphicFrame>
      <p:graphicFrame>
        <p:nvGraphicFramePr>
          <p:cNvPr id="59" name="Object 58">
            <a:extLst>
              <a:ext uri="{FF2B5EF4-FFF2-40B4-BE49-F238E27FC236}">
                <a16:creationId xmlns:a16="http://schemas.microsoft.com/office/drawing/2014/main" id="{C3D2D6AA-410C-4B4E-A372-5B18C0577CDF}"/>
              </a:ext>
            </a:extLst>
          </p:cNvPr>
          <p:cNvGraphicFramePr>
            <a:graphicFrameLocks noChangeAspect="1"/>
          </p:cNvGraphicFramePr>
          <p:nvPr>
            <p:extLst>
              <p:ext uri="{D42A27DB-BD31-4B8C-83A1-F6EECF244321}">
                <p14:modId xmlns:p14="http://schemas.microsoft.com/office/powerpoint/2010/main" val="2742875789"/>
              </p:ext>
            </p:extLst>
          </p:nvPr>
        </p:nvGraphicFramePr>
        <p:xfrm>
          <a:off x="4514852" y="1807836"/>
          <a:ext cx="114300" cy="165100"/>
        </p:xfrm>
        <a:graphic>
          <a:graphicData uri="http://schemas.openxmlformats.org/presentationml/2006/ole">
            <mc:AlternateContent xmlns:mc="http://schemas.openxmlformats.org/markup-compatibility/2006">
              <mc:Choice xmlns:v="urn:schemas-microsoft-com:vml" Requires="v">
                <p:oleObj spid="_x0000_s18782" name="Equation" r:id="rId9" imgW="114300" imgH="165100" progId="Equation.3">
                  <p:embed/>
                </p:oleObj>
              </mc:Choice>
              <mc:Fallback>
                <p:oleObj name="Equation" r:id="rId9" imgW="114300" imgH="165100" progId="Equation.3">
                  <p:embed/>
                  <p:pic>
                    <p:nvPicPr>
                      <p:cNvPr id="49" name="Object 48"/>
                      <p:cNvPicPr/>
                      <p:nvPr/>
                    </p:nvPicPr>
                    <p:blipFill>
                      <a:blip r:embed="rId10"/>
                      <a:stretch>
                        <a:fillRect/>
                      </a:stretch>
                    </p:blipFill>
                    <p:spPr>
                      <a:xfrm>
                        <a:off x="4514852" y="1807836"/>
                        <a:ext cx="114300" cy="165100"/>
                      </a:xfrm>
                      <a:prstGeom prst="rect">
                        <a:avLst/>
                      </a:prstGeom>
                    </p:spPr>
                  </p:pic>
                </p:oleObj>
              </mc:Fallback>
            </mc:AlternateContent>
          </a:graphicData>
        </a:graphic>
      </p:graphicFrame>
      <p:sp>
        <p:nvSpPr>
          <p:cNvPr id="60" name="TextBox 59">
            <a:extLst>
              <a:ext uri="{FF2B5EF4-FFF2-40B4-BE49-F238E27FC236}">
                <a16:creationId xmlns:a16="http://schemas.microsoft.com/office/drawing/2014/main" id="{D397E073-CE36-D24B-B516-FB95C5287FE9}"/>
              </a:ext>
            </a:extLst>
          </p:cNvPr>
          <p:cNvSpPr txBox="1"/>
          <p:nvPr/>
        </p:nvSpPr>
        <p:spPr>
          <a:xfrm>
            <a:off x="0" y="1828800"/>
            <a:ext cx="373820" cy="523220"/>
          </a:xfrm>
          <a:prstGeom prst="rect">
            <a:avLst/>
          </a:prstGeom>
          <a:noFill/>
          <a:ln>
            <a:noFill/>
          </a:ln>
        </p:spPr>
        <p:txBody>
          <a:bodyPr wrap="none" rtlCol="0">
            <a:spAutoFit/>
          </a:bodyPr>
          <a:lstStyle/>
          <a:p>
            <a:r>
              <a:rPr lang="en-US" sz="2800" dirty="0">
                <a:solidFill>
                  <a:schemeClr val="bg1"/>
                </a:solidFill>
              </a:rPr>
              <a:t>p</a:t>
            </a:r>
          </a:p>
        </p:txBody>
      </p:sp>
      <p:sp>
        <p:nvSpPr>
          <p:cNvPr id="61" name="Oval 60">
            <a:extLst>
              <a:ext uri="{FF2B5EF4-FFF2-40B4-BE49-F238E27FC236}">
                <a16:creationId xmlns:a16="http://schemas.microsoft.com/office/drawing/2014/main" id="{231D17CC-B867-384A-BD32-1127E000D4E0}"/>
              </a:ext>
            </a:extLst>
          </p:cNvPr>
          <p:cNvSpPr/>
          <p:nvPr/>
        </p:nvSpPr>
        <p:spPr>
          <a:xfrm>
            <a:off x="2038349" y="975982"/>
            <a:ext cx="304800" cy="304800"/>
          </a:xfrm>
          <a:prstGeom prst="ellipse">
            <a:avLst/>
          </a:prstGeom>
          <a:solidFill>
            <a:schemeClr val="accent1"/>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pic>
        <p:nvPicPr>
          <p:cNvPr id="8" name="Picture 7">
            <a:extLst>
              <a:ext uri="{FF2B5EF4-FFF2-40B4-BE49-F238E27FC236}">
                <a16:creationId xmlns:a16="http://schemas.microsoft.com/office/drawing/2014/main" id="{6F798D38-A855-3749-AFDE-44B7F9C6EC61}"/>
              </a:ext>
            </a:extLst>
          </p:cNvPr>
          <p:cNvPicPr>
            <a:picLocks noChangeAspect="1"/>
          </p:cNvPicPr>
          <p:nvPr/>
        </p:nvPicPr>
        <p:blipFill>
          <a:blip r:embed="rId11"/>
          <a:stretch>
            <a:fillRect/>
          </a:stretch>
        </p:blipFill>
        <p:spPr>
          <a:xfrm>
            <a:off x="609600" y="3191144"/>
            <a:ext cx="11124248" cy="1072941"/>
          </a:xfrm>
          <a:prstGeom prst="rect">
            <a:avLst/>
          </a:prstGeom>
          <a:solidFill>
            <a:schemeClr val="tx1"/>
          </a:solidFill>
        </p:spPr>
      </p:pic>
    </p:spTree>
    <p:extLst>
      <p:ext uri="{BB962C8B-B14F-4D97-AF65-F5344CB8AC3E}">
        <p14:creationId xmlns:p14="http://schemas.microsoft.com/office/powerpoint/2010/main" val="16503485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2473</TotalTime>
  <Words>2503</Words>
  <Application>Microsoft Macintosh PowerPoint</Application>
  <PresentationFormat>Widescreen</PresentationFormat>
  <Paragraphs>446</Paragraphs>
  <Slides>46</Slides>
  <Notes>19</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9" baseType="lpstr">
      <vt:lpstr>-apple-system</vt:lpstr>
      <vt:lpstr>Arial</vt:lpstr>
      <vt:lpstr>Calibri</vt:lpstr>
      <vt:lpstr>Calibri Light</vt:lpstr>
      <vt:lpstr>Cambria Math</vt:lpstr>
      <vt:lpstr>Chalkboard</vt:lpstr>
      <vt:lpstr>Google Sans</vt:lpstr>
      <vt:lpstr>Lucida Calligraphy</vt:lpstr>
      <vt:lpstr>Palatino Linotype</vt:lpstr>
      <vt:lpstr>Symbol</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Fully Constraining CFFs : Bayesian Likelihood Analysis</vt:lpstr>
      <vt:lpstr>PowerPoint Presentation</vt:lpstr>
      <vt:lpstr>PowerPoint Presentation</vt:lpstr>
      <vt:lpstr>PowerPoint Presentation</vt:lpstr>
      <vt:lpstr>PowerPoint Presentation</vt:lpstr>
      <vt:lpstr>PowerPoint Presentation</vt:lpstr>
      <vt:lpstr>PowerPoint Presentation</vt:lpstr>
      <vt:lpstr>Degeneracy of Curve Fit Results</vt:lpstr>
      <vt:lpstr>PowerPoint Presentation</vt:lpstr>
      <vt:lpstr>Covariance of CFF Results</vt:lpstr>
      <vt:lpstr>PowerPoint Presentation</vt:lpstr>
      <vt:lpstr>PowerPoint Presentation</vt:lpstr>
      <vt:lpstr>PowerPoint Presentation</vt:lpstr>
      <vt:lpstr>Inverse Problem Techniques: VAIM, C-VAIM, MCMC</vt:lpstr>
      <vt:lpstr>Interpretable AI: Symbolic Regression for Parton Research</vt:lpstr>
      <vt:lpstr>What is symbolic regression (SR)?</vt:lpstr>
      <vt:lpstr>Why bother with SR when we have neural networks?</vt:lpstr>
      <vt:lpstr>PowerPoint Presentation</vt:lpstr>
      <vt:lpstr>PowerPoint Presentation</vt:lpstr>
      <vt:lpstr>Novel SR Convergence Clustering </vt:lpstr>
      <vt:lpstr>PowerPoint Presentation</vt:lpstr>
      <vt:lpstr>Why is it important to check x and t factorization?    Consequences on the 3D Coordinate Space picture</vt:lpstr>
      <vt:lpstr>Gluon and quark matter density radius   </vt:lpstr>
      <vt:lpstr>PowerPoint Presentation</vt:lpstr>
      <vt:lpstr>PowerPoint Presentation</vt:lpstr>
      <vt:lpstr>PowerPoint Presentation</vt:lpstr>
      <vt:lpstr>PowerPoint Presentation</vt:lpstr>
      <vt:lpstr>PowerPoint Presentation</vt:lpstr>
      <vt:lpstr>Using a pareto front to choose amongst forms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simonetta liuti</dc:creator>
  <cp:lastModifiedBy>simonetta liuti</cp:lastModifiedBy>
  <cp:revision>103</cp:revision>
  <dcterms:created xsi:type="dcterms:W3CDTF">2025-03-14T23:48:23Z</dcterms:created>
  <dcterms:modified xsi:type="dcterms:W3CDTF">2025-03-16T17:02:15Z</dcterms:modified>
</cp:coreProperties>
</file>