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1" r:id="rId5"/>
  </p:sldMasterIdLst>
  <p:notesMasterIdLst>
    <p:notesMasterId r:id="rId34"/>
  </p:notesMasterIdLst>
  <p:handoutMasterIdLst>
    <p:handoutMasterId r:id="rId35"/>
  </p:handoutMasterIdLst>
  <p:sldIdLst>
    <p:sldId id="256" r:id="rId6"/>
    <p:sldId id="257" r:id="rId7"/>
    <p:sldId id="912" r:id="rId8"/>
    <p:sldId id="913" r:id="rId9"/>
    <p:sldId id="907" r:id="rId10"/>
    <p:sldId id="307" r:id="rId11"/>
    <p:sldId id="312" r:id="rId12"/>
    <p:sldId id="914" r:id="rId13"/>
    <p:sldId id="920" r:id="rId14"/>
    <p:sldId id="928" r:id="rId15"/>
    <p:sldId id="903" r:id="rId16"/>
    <p:sldId id="905" r:id="rId17"/>
    <p:sldId id="872" r:id="rId18"/>
    <p:sldId id="916" r:id="rId19"/>
    <p:sldId id="917" r:id="rId20"/>
    <p:sldId id="918" r:id="rId21"/>
    <p:sldId id="866" r:id="rId22"/>
    <p:sldId id="314" r:id="rId23"/>
    <p:sldId id="303" r:id="rId24"/>
    <p:sldId id="290" r:id="rId25"/>
    <p:sldId id="311" r:id="rId26"/>
    <p:sldId id="869" r:id="rId27"/>
    <p:sldId id="922" r:id="rId28"/>
    <p:sldId id="923" r:id="rId29"/>
    <p:sldId id="925" r:id="rId30"/>
    <p:sldId id="909" r:id="rId31"/>
    <p:sldId id="927" r:id="rId32"/>
    <p:sldId id="897" r:id="rId33"/>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103B9064-7607-404C-BF81-5D8F50D58AFB}">
          <p14:sldIdLst>
            <p14:sldId id="256"/>
            <p14:sldId id="257"/>
          </p14:sldIdLst>
        </p14:section>
        <p14:section name="Intro" id="{56707D13-3B9C-49E0-877D-E9FF4ED16E71}">
          <p14:sldIdLst>
            <p14:sldId id="912"/>
            <p14:sldId id="913"/>
            <p14:sldId id="907"/>
          </p14:sldIdLst>
        </p14:section>
        <p14:section name="CNM" id="{37D205DB-788C-4F3F-9519-8BC872C636BC}">
          <p14:sldIdLst>
            <p14:sldId id="307"/>
            <p14:sldId id="312"/>
            <p14:sldId id="914"/>
          </p14:sldIdLst>
        </p14:section>
        <p14:section name="HNM" id="{5827001C-DB9D-453F-A995-CE2262DFF269}">
          <p14:sldIdLst>
            <p14:sldId id="920"/>
            <p14:sldId id="928"/>
            <p14:sldId id="903"/>
            <p14:sldId id="905"/>
            <p14:sldId id="872"/>
            <p14:sldId id="916"/>
            <p14:sldId id="917"/>
            <p14:sldId id="918"/>
          </p14:sldIdLst>
        </p14:section>
        <p14:section name="Results" id="{35258EE3-DB65-45D2-ABA9-D3441AC61FBC}">
          <p14:sldIdLst>
            <p14:sldId id="866"/>
            <p14:sldId id="314"/>
          </p14:sldIdLst>
        </p14:section>
        <p14:section name="Conclusion" id="{F4E3F22B-B883-4EBC-8416-8BF77852DE4C}">
          <p14:sldIdLst>
            <p14:sldId id="303"/>
            <p14:sldId id="290"/>
          </p14:sldIdLst>
        </p14:section>
        <p14:section name="Backup" id="{5B1DDC4F-0748-44E7-BD36-97B63E3BFB56}">
          <p14:sldIdLst>
            <p14:sldId id="311"/>
            <p14:sldId id="869"/>
            <p14:sldId id="922"/>
            <p14:sldId id="923"/>
            <p14:sldId id="925"/>
            <p14:sldId id="909"/>
            <p14:sldId id="927"/>
            <p14:sldId id="89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9B206C-CCC9-F294-6527-89D49AAFF274}" name="Thapa, Sabin" initials="TS" userId="S::sthapa3@kent.edu::2a268407-57e2-4a6e-b36b-d39c72ae11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7ABAC8-6991-4AD6-B33E-FAD7578A43C1}" v="338" dt="2025-03-12T17:51:15.2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345" autoAdjust="0"/>
  </p:normalViewPr>
  <p:slideViewPr>
    <p:cSldViewPr snapToGrid="0">
      <p:cViewPr varScale="1">
        <p:scale>
          <a:sx n="87" d="100"/>
          <a:sy n="87" d="100"/>
        </p:scale>
        <p:origin x="62"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5C089-A27D-FBF8-667C-F64EF0E32749}"/>
              </a:ext>
            </a:extLst>
          </p:cNvPr>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23E0E98-C872-F654-711A-3BFD1C890787}"/>
              </a:ext>
            </a:extLst>
          </p:cNvPr>
          <p:cNvSpPr>
            <a:spLocks noGrp="1"/>
          </p:cNvSpPr>
          <p:nvPr>
            <p:ph type="dt" sz="quarter" idx="1"/>
          </p:nvPr>
        </p:nvSpPr>
        <p:spPr>
          <a:xfrm>
            <a:off x="4402138" y="0"/>
            <a:ext cx="3368675" cy="504825"/>
          </a:xfrm>
          <a:prstGeom prst="rect">
            <a:avLst/>
          </a:prstGeom>
        </p:spPr>
        <p:txBody>
          <a:bodyPr vert="horz" lIns="91440" tIns="45720" rIns="91440" bIns="45720" rtlCol="0"/>
          <a:lstStyle>
            <a:lvl1pPr algn="r">
              <a:defRPr sz="1200"/>
            </a:lvl1pPr>
          </a:lstStyle>
          <a:p>
            <a:fld id="{35A76089-9A48-7F49-8918-FF715B0B2587}" type="datetimeFigureOut">
              <a:rPr lang="en-US" smtClean="0"/>
              <a:t>3/15/2025</a:t>
            </a:fld>
            <a:endParaRPr lang="en-US"/>
          </a:p>
        </p:txBody>
      </p:sp>
      <p:sp>
        <p:nvSpPr>
          <p:cNvPr id="4" name="Footer Placeholder 3">
            <a:extLst>
              <a:ext uri="{FF2B5EF4-FFF2-40B4-BE49-F238E27FC236}">
                <a16:creationId xmlns:a16="http://schemas.microsoft.com/office/drawing/2014/main" id="{3C12BE1D-48AE-C882-2D78-121C24BEF036}"/>
              </a:ext>
            </a:extLst>
          </p:cNvPr>
          <p:cNvSpPr>
            <a:spLocks noGrp="1"/>
          </p:cNvSpPr>
          <p:nvPr>
            <p:ph type="ftr" sz="quarter" idx="2"/>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D3AAD44-10CF-B737-FC58-99ACC329B3F7}"/>
              </a:ext>
            </a:extLst>
          </p:cNvPr>
          <p:cNvSpPr>
            <a:spLocks noGrp="1"/>
          </p:cNvSpPr>
          <p:nvPr>
            <p:ph type="sldNum" sz="quarter" idx="3"/>
          </p:nvPr>
        </p:nvSpPr>
        <p:spPr>
          <a:xfrm>
            <a:off x="4402138" y="9553575"/>
            <a:ext cx="3368675" cy="504825"/>
          </a:xfrm>
          <a:prstGeom prst="rect">
            <a:avLst/>
          </a:prstGeom>
        </p:spPr>
        <p:txBody>
          <a:bodyPr vert="horz" lIns="91440" tIns="45720" rIns="91440" bIns="45720" rtlCol="0" anchor="b"/>
          <a:lstStyle>
            <a:lvl1pPr algn="r">
              <a:defRPr sz="1200"/>
            </a:lvl1pPr>
          </a:lstStyle>
          <a:p>
            <a:fld id="{7411621D-974C-394F-B510-F42AE90CBAF8}" type="slidenum">
              <a:rPr lang="en-US" smtClean="0"/>
              <a:t>‹#›</a:t>
            </a:fld>
            <a:endParaRPr lang="en-US"/>
          </a:p>
        </p:txBody>
      </p:sp>
    </p:spTree>
    <p:extLst>
      <p:ext uri="{BB962C8B-B14F-4D97-AF65-F5344CB8AC3E}">
        <p14:creationId xmlns:p14="http://schemas.microsoft.com/office/powerpoint/2010/main" val="3024456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890D76B9-6A07-6140-AFBF-EDF71C7EB0A1}" type="datetimeFigureOut">
              <a:rPr lang="en-US" smtClean="0"/>
              <a:t>3/15/2025</a:t>
            </a:fld>
            <a:endParaRPr lang="en-US"/>
          </a:p>
        </p:txBody>
      </p:sp>
      <p:sp>
        <p:nvSpPr>
          <p:cNvPr id="4" name="Slide Image Placeholder 3"/>
          <p:cNvSpPr>
            <a:spLocks noGrp="1" noRot="1" noChangeAspect="1"/>
          </p:cNvSpPr>
          <p:nvPr>
            <p:ph type="sldImg" idx="2"/>
          </p:nvPr>
        </p:nvSpPr>
        <p:spPr>
          <a:xfrm>
            <a:off x="869950" y="1257300"/>
            <a:ext cx="60325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57E1AD91-BA45-2B46-B3AD-FB1680FF17FC}" type="slidenum">
              <a:rPr lang="en-US" smtClean="0"/>
              <a:t>‹#›</a:t>
            </a:fld>
            <a:endParaRPr lang="en-US"/>
          </a:p>
        </p:txBody>
      </p:sp>
    </p:spTree>
    <p:extLst>
      <p:ext uri="{BB962C8B-B14F-4D97-AF65-F5344CB8AC3E}">
        <p14:creationId xmlns:p14="http://schemas.microsoft.com/office/powerpoint/2010/main" val="498493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E1AD91-BA45-2B46-B3AD-FB1680FF17FC}" type="slidenum">
              <a:rPr lang="en-US" smtClean="0"/>
              <a:t>1</a:t>
            </a:fld>
            <a:endParaRPr lang="en-US"/>
          </a:p>
        </p:txBody>
      </p:sp>
    </p:spTree>
    <p:extLst>
      <p:ext uri="{BB962C8B-B14F-4D97-AF65-F5344CB8AC3E}">
        <p14:creationId xmlns:p14="http://schemas.microsoft.com/office/powerpoint/2010/main" val="1280825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E1AD91-BA45-2B46-B3AD-FB1680FF17FC}" type="slidenum">
              <a:rPr lang="en-US" smtClean="0"/>
              <a:t>13</a:t>
            </a:fld>
            <a:endParaRPr lang="en-US"/>
          </a:p>
        </p:txBody>
      </p:sp>
    </p:spTree>
    <p:extLst>
      <p:ext uri="{BB962C8B-B14F-4D97-AF65-F5344CB8AC3E}">
        <p14:creationId xmlns:p14="http://schemas.microsoft.com/office/powerpoint/2010/main" val="787208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03CAF-534B-B28E-D17C-CC39F6FA6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953F7-6BBA-A700-7B17-0CE2AE230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828B68-2F5B-1196-E685-35CB0DCB00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3D411A-FD14-B5A9-B306-F58B122511F9}"/>
              </a:ext>
            </a:extLst>
          </p:cNvPr>
          <p:cNvSpPr>
            <a:spLocks noGrp="1"/>
          </p:cNvSpPr>
          <p:nvPr>
            <p:ph type="sldNum" sz="quarter" idx="5"/>
          </p:nvPr>
        </p:nvSpPr>
        <p:spPr/>
        <p:txBody>
          <a:bodyPr/>
          <a:lstStyle/>
          <a:p>
            <a:fld id="{57E1AD91-BA45-2B46-B3AD-FB1680FF17FC}" type="slidenum">
              <a:rPr lang="en-US" smtClean="0"/>
              <a:t>14</a:t>
            </a:fld>
            <a:endParaRPr lang="en-US"/>
          </a:p>
        </p:txBody>
      </p:sp>
    </p:spTree>
    <p:extLst>
      <p:ext uri="{BB962C8B-B14F-4D97-AF65-F5344CB8AC3E}">
        <p14:creationId xmlns:p14="http://schemas.microsoft.com/office/powerpoint/2010/main" val="1327034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E1AD91-BA45-2B46-B3AD-FB1680FF17FC}" type="slidenum">
              <a:rPr lang="en-US" smtClean="0"/>
              <a:t>26</a:t>
            </a:fld>
            <a:endParaRPr lang="en-US"/>
          </a:p>
        </p:txBody>
      </p:sp>
    </p:spTree>
    <p:extLst>
      <p:ext uri="{BB962C8B-B14F-4D97-AF65-F5344CB8AC3E}">
        <p14:creationId xmlns:p14="http://schemas.microsoft.com/office/powerpoint/2010/main" val="775340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30F89-ECD4-866C-2C2B-41F87282F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6580F-76DA-1D24-9489-FFAE58851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3BC53-D7DE-2085-40D8-B68E2EE4E5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9127F5-974A-D48F-F6E5-502646A8AC56}"/>
              </a:ext>
            </a:extLst>
          </p:cNvPr>
          <p:cNvSpPr>
            <a:spLocks noGrp="1"/>
          </p:cNvSpPr>
          <p:nvPr>
            <p:ph type="sldNum" sz="quarter" idx="5"/>
          </p:nvPr>
        </p:nvSpPr>
        <p:spPr/>
        <p:txBody>
          <a:bodyPr/>
          <a:lstStyle/>
          <a:p>
            <a:fld id="{57E1AD91-BA45-2B46-B3AD-FB1680FF17FC}" type="slidenum">
              <a:rPr lang="en-US" smtClean="0"/>
              <a:t>27</a:t>
            </a:fld>
            <a:endParaRPr lang="en-US"/>
          </a:p>
        </p:txBody>
      </p:sp>
    </p:spTree>
    <p:extLst>
      <p:ext uri="{BB962C8B-B14F-4D97-AF65-F5344CB8AC3E}">
        <p14:creationId xmlns:p14="http://schemas.microsoft.com/office/powerpoint/2010/main" val="1760667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E1AD91-BA45-2B46-B3AD-FB1680FF17FC}" type="slidenum">
              <a:rPr lang="en-US" smtClean="0"/>
              <a:t>3</a:t>
            </a:fld>
            <a:endParaRPr lang="en-US"/>
          </a:p>
        </p:txBody>
      </p:sp>
    </p:spTree>
    <p:extLst>
      <p:ext uri="{BB962C8B-B14F-4D97-AF65-F5344CB8AC3E}">
        <p14:creationId xmlns:p14="http://schemas.microsoft.com/office/powerpoint/2010/main" val="1225661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E1F9C-4A0E-2D3A-D20B-69D808424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7E921-61ED-CD31-0A85-B57235FC8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D47A1-D77B-2E19-548B-E4BA8E349D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369ED8-D6F1-3A06-58A7-01DADA3ED656}"/>
              </a:ext>
            </a:extLst>
          </p:cNvPr>
          <p:cNvSpPr>
            <a:spLocks noGrp="1"/>
          </p:cNvSpPr>
          <p:nvPr>
            <p:ph type="sldNum" sz="quarter" idx="5"/>
          </p:nvPr>
        </p:nvSpPr>
        <p:spPr/>
        <p:txBody>
          <a:bodyPr/>
          <a:lstStyle/>
          <a:p>
            <a:fld id="{57E1AD91-BA45-2B46-B3AD-FB1680FF17FC}" type="slidenum">
              <a:rPr lang="en-US" smtClean="0"/>
              <a:t>4</a:t>
            </a:fld>
            <a:endParaRPr lang="en-US"/>
          </a:p>
        </p:txBody>
      </p:sp>
    </p:spTree>
    <p:extLst>
      <p:ext uri="{BB962C8B-B14F-4D97-AF65-F5344CB8AC3E}">
        <p14:creationId xmlns:p14="http://schemas.microsoft.com/office/powerpoint/2010/main" val="1436197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A65DC-1473-066A-F5FE-780BAD35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C5BE3-675D-0916-4549-67E88982B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473B0-DA82-2FDC-B1E7-A32272DFB014}"/>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95F6B8BB-2C75-76A8-F2D4-C205EEC78C17}"/>
              </a:ext>
            </a:extLst>
          </p:cNvPr>
          <p:cNvSpPr>
            <a:spLocks noGrp="1"/>
          </p:cNvSpPr>
          <p:nvPr>
            <p:ph type="sldNum" sz="quarter" idx="5"/>
          </p:nvPr>
        </p:nvSpPr>
        <p:spPr/>
        <p:txBody>
          <a:bodyPr/>
          <a:lstStyle/>
          <a:p>
            <a:fld id="{57E1AD91-BA45-2B46-B3AD-FB1680FF17FC}" type="slidenum">
              <a:rPr lang="en-US" smtClean="0"/>
              <a:t>5</a:t>
            </a:fld>
            <a:endParaRPr lang="en-US"/>
          </a:p>
        </p:txBody>
      </p:sp>
    </p:spTree>
    <p:extLst>
      <p:ext uri="{BB962C8B-B14F-4D97-AF65-F5344CB8AC3E}">
        <p14:creationId xmlns:p14="http://schemas.microsoft.com/office/powerpoint/2010/main" val="235944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7E1AD91-BA45-2B46-B3AD-FB1680FF17FC}" type="slidenum">
              <a:rPr lang="en-US" smtClean="0"/>
              <a:t>6</a:t>
            </a:fld>
            <a:endParaRPr lang="en-US"/>
          </a:p>
        </p:txBody>
      </p:sp>
    </p:spTree>
    <p:extLst>
      <p:ext uri="{BB962C8B-B14F-4D97-AF65-F5344CB8AC3E}">
        <p14:creationId xmlns:p14="http://schemas.microsoft.com/office/powerpoint/2010/main" val="3487115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5FBA3-2DAC-E7B2-8039-C0C8A4757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96A56-747D-2983-B19C-F844CE1EB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9F38C-0CA2-0600-1913-D0F2ABEC05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F2F7E6-B078-4E7D-5564-84B92432D193}"/>
              </a:ext>
            </a:extLst>
          </p:cNvPr>
          <p:cNvSpPr>
            <a:spLocks noGrp="1"/>
          </p:cNvSpPr>
          <p:nvPr>
            <p:ph type="sldNum" sz="quarter" idx="5"/>
          </p:nvPr>
        </p:nvSpPr>
        <p:spPr/>
        <p:txBody>
          <a:bodyPr/>
          <a:lstStyle/>
          <a:p>
            <a:fld id="{57E1AD91-BA45-2B46-B3AD-FB1680FF17FC}" type="slidenum">
              <a:rPr lang="en-US" smtClean="0"/>
              <a:t>9</a:t>
            </a:fld>
            <a:endParaRPr lang="en-US"/>
          </a:p>
        </p:txBody>
      </p:sp>
    </p:spTree>
    <p:extLst>
      <p:ext uri="{BB962C8B-B14F-4D97-AF65-F5344CB8AC3E}">
        <p14:creationId xmlns:p14="http://schemas.microsoft.com/office/powerpoint/2010/main" val="3490431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07170-945C-C76B-1921-68A1E6836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E2D43E-E7F0-A744-7083-C5DFE1909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2502A-6293-47F3-F48A-7C40EDCFDA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76AF70-5120-59FD-9510-92EAD2E85438}"/>
              </a:ext>
            </a:extLst>
          </p:cNvPr>
          <p:cNvSpPr>
            <a:spLocks noGrp="1"/>
          </p:cNvSpPr>
          <p:nvPr>
            <p:ph type="sldNum" sz="quarter" idx="5"/>
          </p:nvPr>
        </p:nvSpPr>
        <p:spPr/>
        <p:txBody>
          <a:bodyPr/>
          <a:lstStyle/>
          <a:p>
            <a:fld id="{57E1AD91-BA45-2B46-B3AD-FB1680FF17FC}" type="slidenum">
              <a:rPr lang="en-US" smtClean="0"/>
              <a:t>10</a:t>
            </a:fld>
            <a:endParaRPr lang="en-US"/>
          </a:p>
        </p:txBody>
      </p:sp>
    </p:spTree>
    <p:extLst>
      <p:ext uri="{BB962C8B-B14F-4D97-AF65-F5344CB8AC3E}">
        <p14:creationId xmlns:p14="http://schemas.microsoft.com/office/powerpoint/2010/main" val="380940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discuss the semi-classical approach used to model the suppression and regeneration of the </a:t>
            </a:r>
            <a:r>
              <a:rPr lang="en-US" dirty="0" err="1"/>
              <a:t>quarkonia</a:t>
            </a:r>
            <a:r>
              <a:rPr lang="en-US" dirty="0"/>
              <a:t> states in the QGP medium. The key equation is the kinetic rate equation given below which governs the time evolution of the number of upsilon states, through a competition between the dissociation (loss term) and the regeneration (gain term) process. The dissociation rate (or reaction rate) depends on the temperature of the medium (thermal properties of the QGP). The dissociation can occur via two processes (</a:t>
            </a:r>
            <a:r>
              <a:rPr lang="en-US" dirty="0" err="1"/>
              <a:t>gluo</a:t>
            </a:r>
            <a:r>
              <a:rPr lang="en-US" dirty="0"/>
              <a:t> dissociation and quasi-free dissociation). The energetic gluon from the medium can excite the bound state into high energy octet state dissociating it into unbound b-b-bar pair. This dominates the states with high binding energy. For the weakly bound states, such as 2S and 3S, the dissociation is driven by the interaction with the thermal </a:t>
            </a:r>
            <a:r>
              <a:rPr lang="en-US" dirty="0" err="1"/>
              <a:t>partons</a:t>
            </a:r>
            <a:r>
              <a:rPr lang="en-US" dirty="0"/>
              <a:t> (quarks and gluons) in the medium. These </a:t>
            </a:r>
            <a:r>
              <a:rPr lang="en-US" dirty="0" err="1"/>
              <a:t>partons</a:t>
            </a:r>
            <a:r>
              <a:rPr lang="en-US" dirty="0"/>
              <a:t> effectively break apart the bound bb-bar pairs. Overall dissociation rate is temperature and transverse momentum dependent that integrates microscopic mechanisms, with the contribution of each process based on the binding energy and the QGP temperature.</a:t>
            </a:r>
          </a:p>
          <a:p>
            <a:endParaRPr lang="en-US" dirty="0"/>
          </a:p>
          <a:p>
            <a:endParaRPr lang="en-US" dirty="0"/>
          </a:p>
          <a:p>
            <a:r>
              <a:rPr lang="en-US" dirty="0"/>
              <a:t>The total rate equation has two parts: primordial suppression and the regeneration. </a:t>
            </a:r>
          </a:p>
          <a:p>
            <a:endParaRPr lang="en-US" dirty="0"/>
          </a:p>
          <a:p>
            <a:r>
              <a:rPr lang="en-US" dirty="0"/>
              <a:t>Primordial part describes how initially (primordially) produced </a:t>
            </a:r>
            <a:r>
              <a:rPr lang="en-US" dirty="0" err="1"/>
              <a:t>quarkonia</a:t>
            </a:r>
            <a:r>
              <a:rPr lang="en-US" dirty="0"/>
              <a:t> states (Upsilon) decay due to the interaction with the medium. Surviving primordial states can be calculated using the exponential decay factor integrated from the initial time to final time (this initial time can either be the formation time of the upsilon states, or initial time), but we vary the formation times to obtain the bands.</a:t>
            </a:r>
          </a:p>
          <a:p>
            <a:endParaRPr lang="en-US" dirty="0"/>
          </a:p>
          <a:p>
            <a:r>
              <a:rPr lang="en-US" dirty="0"/>
              <a:t>On the other hand, the regeneration part arises when unbound bb-bar pairs recombine to form bound states.. This is driven by the thermal equilibrium number which depends on the volume of the fireball, fugacity of bottom quarks, and the thermal density of the bound states. The fugacity factor depends on the bb-bar cross section and the QGP environment.</a:t>
            </a:r>
          </a:p>
          <a:p>
            <a:endParaRPr lang="en-US" dirty="0"/>
          </a:p>
          <a:p>
            <a:r>
              <a:rPr lang="en-US" dirty="0"/>
              <a:t>Finally, interplay between dissociation and regeneration yield the total observed suppression of the </a:t>
            </a:r>
            <a:r>
              <a:rPr lang="en-US" dirty="0" err="1"/>
              <a:t>quarkonia</a:t>
            </a:r>
            <a:r>
              <a:rPr lang="en-US" dirty="0"/>
              <a:t> </a:t>
            </a:r>
            <a:r>
              <a:rPr lang="en-US" dirty="0" err="1"/>
              <a:t>staets</a:t>
            </a:r>
            <a:r>
              <a:rPr lang="en-US" dirty="0"/>
              <a:t> as described by TAMU’s transport model. This approach captures the microscopic dissociation processes with the binding energy determining the sensitivity of different upsilon states to the QGP. </a:t>
            </a:r>
          </a:p>
        </p:txBody>
      </p:sp>
      <p:sp>
        <p:nvSpPr>
          <p:cNvPr id="4" name="Slide Number Placeholder 3"/>
          <p:cNvSpPr>
            <a:spLocks noGrp="1"/>
          </p:cNvSpPr>
          <p:nvPr>
            <p:ph type="sldNum" sz="quarter" idx="5"/>
          </p:nvPr>
        </p:nvSpPr>
        <p:spPr/>
        <p:txBody>
          <a:bodyPr/>
          <a:lstStyle/>
          <a:p>
            <a:fld id="{57E1AD91-BA45-2B46-B3AD-FB1680FF17FC}" type="slidenum">
              <a:rPr lang="en-US" smtClean="0"/>
              <a:t>11</a:t>
            </a:fld>
            <a:endParaRPr lang="en-US"/>
          </a:p>
        </p:txBody>
      </p:sp>
    </p:spTree>
    <p:extLst>
      <p:ext uri="{BB962C8B-B14F-4D97-AF65-F5344CB8AC3E}">
        <p14:creationId xmlns:p14="http://schemas.microsoft.com/office/powerpoint/2010/main" val="465564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both quantum and semi-classical approaches, we have parameters related to the transport of the </a:t>
            </a:r>
            <a:r>
              <a:rPr lang="en-US" dirty="0" err="1"/>
              <a:t>quarkonia</a:t>
            </a:r>
            <a:r>
              <a:rPr lang="en-US" dirty="0"/>
              <a:t> in the </a:t>
            </a:r>
            <a:r>
              <a:rPr lang="en-US" dirty="0" err="1"/>
              <a:t>qgp</a:t>
            </a:r>
            <a:r>
              <a:rPr lang="en-US" dirty="0"/>
              <a:t>. </a:t>
            </a:r>
          </a:p>
          <a:p>
            <a:endParaRPr lang="en-US" dirty="0"/>
          </a:p>
          <a:p>
            <a:endParaRPr lang="en-US" dirty="0"/>
          </a:p>
          <a:p>
            <a:r>
              <a:rPr lang="en-US" dirty="0"/>
              <a:t>On the left side, is the transport coefficients involved in the TAMU approach. Reaction rates are calculated in two different scenarios, both evaluated within the thermodynamic T-matrix approach by TAMU group. </a:t>
            </a:r>
          </a:p>
          <a:p>
            <a:endParaRPr lang="en-US" dirty="0"/>
          </a:p>
          <a:p>
            <a:endParaRPr lang="en-US" dirty="0"/>
          </a:p>
          <a:p>
            <a:r>
              <a:rPr lang="en-US" dirty="0"/>
              <a:t>The figure shows the reaction rates as a function of temperature calculated from the first approach, perturbative method. In the plot, the solid lines are for the total reaction rates, while the dashed lines are for the </a:t>
            </a:r>
            <a:r>
              <a:rPr lang="en-US" dirty="0" err="1"/>
              <a:t>gluo</a:t>
            </a:r>
            <a:r>
              <a:rPr lang="en-US" dirty="0"/>
              <a:t>-dissociation rates. At low temperature, the </a:t>
            </a:r>
            <a:r>
              <a:rPr lang="en-US" dirty="0" err="1"/>
              <a:t>gluo</a:t>
            </a:r>
            <a:r>
              <a:rPr lang="en-US" dirty="0"/>
              <a:t>-dissociation contributes in the total rates, but you can see at high temperature, the reaction rates have more contribution from the quasi-free dissociation. </a:t>
            </a:r>
          </a:p>
        </p:txBody>
      </p:sp>
      <p:sp>
        <p:nvSpPr>
          <p:cNvPr id="4" name="Slide Number Placeholder 3"/>
          <p:cNvSpPr>
            <a:spLocks noGrp="1"/>
          </p:cNvSpPr>
          <p:nvPr>
            <p:ph type="sldNum" sz="quarter" idx="5"/>
          </p:nvPr>
        </p:nvSpPr>
        <p:spPr/>
        <p:txBody>
          <a:bodyPr/>
          <a:lstStyle/>
          <a:p>
            <a:fld id="{57E1AD91-BA45-2B46-B3AD-FB1680FF17FC}" type="slidenum">
              <a:rPr lang="en-US" smtClean="0"/>
              <a:t>12</a:t>
            </a:fld>
            <a:endParaRPr lang="en-US"/>
          </a:p>
        </p:txBody>
      </p:sp>
    </p:spTree>
    <p:extLst>
      <p:ext uri="{BB962C8B-B14F-4D97-AF65-F5344CB8AC3E}">
        <p14:creationId xmlns:p14="http://schemas.microsoft.com/office/powerpoint/2010/main" val="348752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rPr lang="en-US"/>
              <a:t>Sabin Thapa, Kent State University @GHP-APS2025, Anaheim, CA, March 16, 2025</a:t>
            </a:r>
            <a:endParaRPr/>
          </a:p>
        </p:txBody>
      </p:sp>
      <p:sp>
        <p:nvSpPr>
          <p:cNvPr id="3" name="PlaceHolder 2"/>
          <p:cNvSpPr>
            <a:spLocks noGrp="1"/>
          </p:cNvSpPr>
          <p:nvPr>
            <p:ph type="sldNum" idx="2"/>
          </p:nvPr>
        </p:nvSpPr>
        <p:spPr/>
        <p:txBody>
          <a:bodyPr/>
          <a:lstStyle/>
          <a:p>
            <a:fld id="{81E84D03-BA46-4F9D-8DDA-215DD2702BFF}" type="slidenum">
              <a:t>‹#›</a:t>
            </a:fld>
            <a:endParaRPr/>
          </a:p>
        </p:txBody>
      </p:sp>
      <p:sp>
        <p:nvSpPr>
          <p:cNvPr id="4" name="PlaceHolder 3"/>
          <p:cNvSpPr>
            <a:spLocks noGrp="1"/>
          </p:cNvSpPr>
          <p:nvPr>
            <p:ph type="dt" idx="3"/>
          </p:nvPr>
        </p:nvSpPr>
        <p:spPr/>
        <p:txBody>
          <a:bodyPr/>
          <a:lstStyle/>
          <a:p>
            <a:r>
              <a:rPr lang="en-US"/>
              <a:t>16 March 2025</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1"/>
          </p:nvPr>
        </p:nvSpPr>
        <p:spPr/>
        <p:txBody>
          <a:bodyPr/>
          <a:lstStyle/>
          <a:p>
            <a:r>
              <a:rPr lang="en-US"/>
              <a:t>Sabin Thapa, Kent State University @GHP-APS2025, Anaheim, CA, March 16, 2025</a:t>
            </a:r>
            <a:endParaRPr/>
          </a:p>
        </p:txBody>
      </p:sp>
      <p:sp>
        <p:nvSpPr>
          <p:cNvPr id="6" name="PlaceHolder 5"/>
          <p:cNvSpPr>
            <a:spLocks noGrp="1"/>
          </p:cNvSpPr>
          <p:nvPr>
            <p:ph type="sldNum" idx="2"/>
          </p:nvPr>
        </p:nvSpPr>
        <p:spPr/>
        <p:txBody>
          <a:bodyPr/>
          <a:lstStyle/>
          <a:p>
            <a:fld id="{23389F7A-070D-4AC5-AD52-DD4885FF74A0}" type="slidenum">
              <a:t>‹#›</a:t>
            </a:fld>
            <a:endParaRPr/>
          </a:p>
        </p:txBody>
      </p:sp>
      <p:sp>
        <p:nvSpPr>
          <p:cNvPr id="7" name="PlaceHolder 6"/>
          <p:cNvSpPr>
            <a:spLocks noGrp="1"/>
          </p:cNvSpPr>
          <p:nvPr>
            <p:ph type="dt" idx="3"/>
          </p:nvPr>
        </p:nvSpPr>
        <p:spPr/>
        <p:txBody>
          <a:bodyPr/>
          <a:lstStyle/>
          <a:p>
            <a:r>
              <a:rPr lang="en-US"/>
              <a:t>16 March 2025</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 name="PlaceHolder 6"/>
          <p:cNvSpPr>
            <a:spLocks noGrp="1"/>
          </p:cNvSpPr>
          <p:nvPr>
            <p:ph type="ftr" idx="1"/>
          </p:nvPr>
        </p:nvSpPr>
        <p:spPr/>
        <p:txBody>
          <a:bodyPr/>
          <a:lstStyle/>
          <a:p>
            <a:r>
              <a:rPr lang="en-US"/>
              <a:t>Sabin Thapa, Kent State University @GHP-APS2025, Anaheim, CA, March 16, 2025</a:t>
            </a:r>
            <a:endParaRPr/>
          </a:p>
        </p:txBody>
      </p:sp>
      <p:sp>
        <p:nvSpPr>
          <p:cNvPr id="8" name="PlaceHolder 7"/>
          <p:cNvSpPr>
            <a:spLocks noGrp="1"/>
          </p:cNvSpPr>
          <p:nvPr>
            <p:ph type="sldNum" idx="2"/>
          </p:nvPr>
        </p:nvSpPr>
        <p:spPr/>
        <p:txBody>
          <a:bodyPr/>
          <a:lstStyle/>
          <a:p>
            <a:fld id="{25DD2384-5B69-4314-A91F-998213212A84}" type="slidenum">
              <a:t>‹#›</a:t>
            </a:fld>
            <a:endParaRPr/>
          </a:p>
        </p:txBody>
      </p:sp>
      <p:sp>
        <p:nvSpPr>
          <p:cNvPr id="9" name="PlaceHolder 8"/>
          <p:cNvSpPr>
            <a:spLocks noGrp="1"/>
          </p:cNvSpPr>
          <p:nvPr>
            <p:ph type="dt" idx="3"/>
          </p:nvPr>
        </p:nvSpPr>
        <p:spPr/>
        <p:txBody>
          <a:bodyPr/>
          <a:lstStyle/>
          <a:p>
            <a:r>
              <a:rPr lang="en-US"/>
              <a:t>16 March 2025</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 name="PlaceHolder 8"/>
          <p:cNvSpPr>
            <a:spLocks noGrp="1"/>
          </p:cNvSpPr>
          <p:nvPr>
            <p:ph type="ftr" idx="1"/>
          </p:nvPr>
        </p:nvSpPr>
        <p:spPr/>
        <p:txBody>
          <a:bodyPr/>
          <a:lstStyle/>
          <a:p>
            <a:r>
              <a:rPr lang="en-US"/>
              <a:t>Sabin Thapa, Kent State University @GHP-APS2025, Anaheim, CA, March 16, 2025</a:t>
            </a:r>
            <a:endParaRPr/>
          </a:p>
        </p:txBody>
      </p:sp>
      <p:sp>
        <p:nvSpPr>
          <p:cNvPr id="10" name="PlaceHolder 9"/>
          <p:cNvSpPr>
            <a:spLocks noGrp="1"/>
          </p:cNvSpPr>
          <p:nvPr>
            <p:ph type="sldNum" idx="2"/>
          </p:nvPr>
        </p:nvSpPr>
        <p:spPr/>
        <p:txBody>
          <a:bodyPr/>
          <a:lstStyle/>
          <a:p>
            <a:fld id="{FE2A2A42-8918-4B42-967C-6399CDEF0F1B}" type="slidenum">
              <a:t>‹#›</a:t>
            </a:fld>
            <a:endParaRPr/>
          </a:p>
        </p:txBody>
      </p:sp>
      <p:sp>
        <p:nvSpPr>
          <p:cNvPr id="11" name="PlaceHolder 10"/>
          <p:cNvSpPr>
            <a:spLocks noGrp="1"/>
          </p:cNvSpPr>
          <p:nvPr>
            <p:ph type="dt" idx="3"/>
          </p:nvPr>
        </p:nvSpPr>
        <p:spPr/>
        <p:txBody>
          <a:bodyPr/>
          <a:lstStyle/>
          <a:p>
            <a:r>
              <a:rPr lang="en-US"/>
              <a:t>16 March 2025</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lvl1pPr>
              <a:defRPr baseline="0">
                <a:latin typeface="Calibri" panose="020F0502020204030204" pitchFamily="34" charset="0"/>
              </a:defRPr>
            </a:lvl1pPr>
          </a:lstStyle>
          <a:p>
            <a:r>
              <a:rPr lang="en-US"/>
              <a:t>Sabin Thapa, Kent State University @GHP-APS2025, Anaheim, CA, March 16, 2025</a:t>
            </a:r>
          </a:p>
        </p:txBody>
      </p:sp>
      <p:sp>
        <p:nvSpPr>
          <p:cNvPr id="3" name="PlaceHolder 2"/>
          <p:cNvSpPr>
            <a:spLocks noGrp="1"/>
          </p:cNvSpPr>
          <p:nvPr>
            <p:ph type="sldNum" idx="5"/>
          </p:nvPr>
        </p:nvSpPr>
        <p:spPr/>
        <p:txBody>
          <a:bodyPr/>
          <a:lstStyle/>
          <a:p>
            <a:fld id="{6665402A-E0A4-4C36-B0BC-8E7B2EFF3FF5}" type="slidenum">
              <a:t>‹#›</a:t>
            </a:fld>
            <a:endParaRPr/>
          </a:p>
        </p:txBody>
      </p:sp>
      <p:sp>
        <p:nvSpPr>
          <p:cNvPr id="4" name="PlaceHolder 3"/>
          <p:cNvSpPr>
            <a:spLocks noGrp="1"/>
          </p:cNvSpPr>
          <p:nvPr>
            <p:ph type="dt" idx="6"/>
          </p:nvPr>
        </p:nvSpPr>
        <p:spPr/>
        <p:txBody>
          <a:bodyPr/>
          <a:lstStyle>
            <a:lvl1pPr>
              <a:defRPr baseline="0">
                <a:latin typeface="Calibri" panose="020F0502020204030204" pitchFamily="34" charset="0"/>
              </a:defRPr>
            </a:lvl1pPr>
          </a:lstStyle>
          <a:p>
            <a:r>
              <a:rPr lang="en-US"/>
              <a:t>16 March 2025</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4"/>
          </p:nvPr>
        </p:nvSpPr>
        <p:spPr/>
        <p:txBody>
          <a:bodyPr/>
          <a:lstStyle/>
          <a:p>
            <a:r>
              <a:rPr lang="en-US"/>
              <a:t>Sabin Thapa, Kent State University @GHP-APS2025, Anaheim, CA, March 16, 2025</a:t>
            </a:r>
            <a:endParaRPr/>
          </a:p>
        </p:txBody>
      </p:sp>
      <p:sp>
        <p:nvSpPr>
          <p:cNvPr id="5" name="PlaceHolder 4"/>
          <p:cNvSpPr>
            <a:spLocks noGrp="1"/>
          </p:cNvSpPr>
          <p:nvPr>
            <p:ph type="sldNum" idx="5"/>
          </p:nvPr>
        </p:nvSpPr>
        <p:spPr/>
        <p:txBody>
          <a:bodyPr/>
          <a:lstStyle/>
          <a:p>
            <a:fld id="{C37145DF-DC35-4278-80CB-0B769879CA81}" type="slidenum">
              <a:t>‹#›</a:t>
            </a:fld>
            <a:endParaRPr/>
          </a:p>
        </p:txBody>
      </p:sp>
      <p:sp>
        <p:nvSpPr>
          <p:cNvPr id="6" name="PlaceHolder 5"/>
          <p:cNvSpPr>
            <a:spLocks noGrp="1"/>
          </p:cNvSpPr>
          <p:nvPr>
            <p:ph type="dt" idx="6"/>
          </p:nvPr>
        </p:nvSpPr>
        <p:spPr/>
        <p:txBody>
          <a:bodyPr/>
          <a:lstStyle/>
          <a:p>
            <a:r>
              <a:rPr lang="en-US"/>
              <a:t>16 March 2025</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 name="PlaceHolder 3"/>
          <p:cNvSpPr>
            <a:spLocks noGrp="1"/>
          </p:cNvSpPr>
          <p:nvPr>
            <p:ph type="ftr" idx="4"/>
          </p:nvPr>
        </p:nvSpPr>
        <p:spPr/>
        <p:txBody>
          <a:bodyPr/>
          <a:lstStyle/>
          <a:p>
            <a:r>
              <a:rPr lang="en-US"/>
              <a:t>Sabin Thapa, Kent State University @GHP-APS2025, Anaheim, CA, March 16, 2025</a:t>
            </a:r>
            <a:endParaRPr/>
          </a:p>
        </p:txBody>
      </p:sp>
      <p:sp>
        <p:nvSpPr>
          <p:cNvPr id="5" name="PlaceHolder 4"/>
          <p:cNvSpPr>
            <a:spLocks noGrp="1"/>
          </p:cNvSpPr>
          <p:nvPr>
            <p:ph type="sldNum" idx="5"/>
          </p:nvPr>
        </p:nvSpPr>
        <p:spPr/>
        <p:txBody>
          <a:bodyPr/>
          <a:lstStyle/>
          <a:p>
            <a:fld id="{4D816705-FEDC-4D8B-8A72-38372B00EC64}" type="slidenum">
              <a:t>‹#›</a:t>
            </a:fld>
            <a:endParaRPr/>
          </a:p>
        </p:txBody>
      </p:sp>
      <p:sp>
        <p:nvSpPr>
          <p:cNvPr id="6" name="PlaceHolder 5"/>
          <p:cNvSpPr>
            <a:spLocks noGrp="1"/>
          </p:cNvSpPr>
          <p:nvPr>
            <p:ph type="dt" idx="6"/>
          </p:nvPr>
        </p:nvSpPr>
        <p:spPr/>
        <p:txBody>
          <a:bodyPr/>
          <a:lstStyle/>
          <a:p>
            <a:r>
              <a:rPr lang="en-US"/>
              <a:t>16 March 2025</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4"/>
          </p:nvPr>
        </p:nvSpPr>
        <p:spPr/>
        <p:txBody>
          <a:bodyPr/>
          <a:lstStyle/>
          <a:p>
            <a:r>
              <a:rPr lang="en-US"/>
              <a:t>Sabin Thapa, Kent State University @GHP-APS2025, Anaheim, CA, March 16, 2025</a:t>
            </a:r>
            <a:endParaRPr/>
          </a:p>
        </p:txBody>
      </p:sp>
      <p:sp>
        <p:nvSpPr>
          <p:cNvPr id="6" name="PlaceHolder 5"/>
          <p:cNvSpPr>
            <a:spLocks noGrp="1"/>
          </p:cNvSpPr>
          <p:nvPr>
            <p:ph type="sldNum" idx="5"/>
          </p:nvPr>
        </p:nvSpPr>
        <p:spPr/>
        <p:txBody>
          <a:bodyPr/>
          <a:lstStyle/>
          <a:p>
            <a:fld id="{08E9A6B3-2995-4B03-9245-532F4ADE69AF}" type="slidenum">
              <a:t>‹#›</a:t>
            </a:fld>
            <a:endParaRPr/>
          </a:p>
        </p:txBody>
      </p:sp>
      <p:sp>
        <p:nvSpPr>
          <p:cNvPr id="7" name="PlaceHolder 6"/>
          <p:cNvSpPr>
            <a:spLocks noGrp="1"/>
          </p:cNvSpPr>
          <p:nvPr>
            <p:ph type="dt" idx="6"/>
          </p:nvPr>
        </p:nvSpPr>
        <p:spPr/>
        <p:txBody>
          <a:bodyPr/>
          <a:lstStyle/>
          <a:p>
            <a:r>
              <a:rPr lang="en-US"/>
              <a:t>16 March 2025</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ftr" idx="4"/>
          </p:nvPr>
        </p:nvSpPr>
        <p:spPr/>
        <p:txBody>
          <a:bodyPr/>
          <a:lstStyle/>
          <a:p>
            <a:r>
              <a:rPr lang="en-US"/>
              <a:t>Sabin Thapa, Kent State University @GHP-APS2025, Anaheim, CA, March 16, 2025</a:t>
            </a:r>
            <a:endParaRPr/>
          </a:p>
        </p:txBody>
      </p:sp>
      <p:sp>
        <p:nvSpPr>
          <p:cNvPr id="4" name="PlaceHolder 3"/>
          <p:cNvSpPr>
            <a:spLocks noGrp="1"/>
          </p:cNvSpPr>
          <p:nvPr>
            <p:ph type="sldNum" idx="5"/>
          </p:nvPr>
        </p:nvSpPr>
        <p:spPr/>
        <p:txBody>
          <a:bodyPr/>
          <a:lstStyle/>
          <a:p>
            <a:fld id="{E5D7DFCB-AC91-43AE-AB30-473996ACAE9D}" type="slidenum">
              <a:t>‹#›</a:t>
            </a:fld>
            <a:endParaRPr/>
          </a:p>
        </p:txBody>
      </p:sp>
      <p:sp>
        <p:nvSpPr>
          <p:cNvPr id="5" name="PlaceHolder 4"/>
          <p:cNvSpPr>
            <a:spLocks noGrp="1"/>
          </p:cNvSpPr>
          <p:nvPr>
            <p:ph type="dt" idx="6"/>
          </p:nvPr>
        </p:nvSpPr>
        <p:spPr/>
        <p:txBody>
          <a:bodyPr/>
          <a:lstStyle/>
          <a:p>
            <a:r>
              <a:rPr lang="en-US"/>
              <a:t>16 March 2025</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4"/>
          </p:nvPr>
        </p:nvSpPr>
        <p:spPr/>
        <p:txBody>
          <a:bodyPr/>
          <a:lstStyle/>
          <a:p>
            <a:r>
              <a:rPr lang="en-US"/>
              <a:t>Sabin Thapa, Kent State University @GHP-APS2025, Anaheim, CA, March 16, 2025</a:t>
            </a:r>
            <a:endParaRPr/>
          </a:p>
        </p:txBody>
      </p:sp>
      <p:sp>
        <p:nvSpPr>
          <p:cNvPr id="4" name="PlaceHolder 3"/>
          <p:cNvSpPr>
            <a:spLocks noGrp="1"/>
          </p:cNvSpPr>
          <p:nvPr>
            <p:ph type="sldNum" idx="5"/>
          </p:nvPr>
        </p:nvSpPr>
        <p:spPr/>
        <p:txBody>
          <a:bodyPr/>
          <a:lstStyle/>
          <a:p>
            <a:fld id="{47727D83-DC4A-4D99-BE6A-34FF76EAD06D}" type="slidenum">
              <a:t>‹#›</a:t>
            </a:fld>
            <a:endParaRPr/>
          </a:p>
        </p:txBody>
      </p:sp>
      <p:sp>
        <p:nvSpPr>
          <p:cNvPr id="5" name="PlaceHolder 4"/>
          <p:cNvSpPr>
            <a:spLocks noGrp="1"/>
          </p:cNvSpPr>
          <p:nvPr>
            <p:ph type="dt" idx="6"/>
          </p:nvPr>
        </p:nvSpPr>
        <p:spPr/>
        <p:txBody>
          <a:bodyPr/>
          <a:lstStyle/>
          <a:p>
            <a:r>
              <a:rPr lang="en-US"/>
              <a:t>16 March 2025</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4"/>
          </p:nvPr>
        </p:nvSpPr>
        <p:spPr/>
        <p:txBody>
          <a:bodyPr/>
          <a:lstStyle/>
          <a:p>
            <a:r>
              <a:rPr lang="en-US"/>
              <a:t>Sabin Thapa, Kent State University @GHP-APS2025, Anaheim, CA, March 16, 2025</a:t>
            </a:r>
            <a:endParaRPr/>
          </a:p>
        </p:txBody>
      </p:sp>
      <p:sp>
        <p:nvSpPr>
          <p:cNvPr id="7" name="PlaceHolder 6"/>
          <p:cNvSpPr>
            <a:spLocks noGrp="1"/>
          </p:cNvSpPr>
          <p:nvPr>
            <p:ph type="sldNum" idx="5"/>
          </p:nvPr>
        </p:nvSpPr>
        <p:spPr/>
        <p:txBody>
          <a:bodyPr/>
          <a:lstStyle/>
          <a:p>
            <a:fld id="{DC06DE19-B356-4838-BA8B-8578998D1320}" type="slidenum">
              <a:t>‹#›</a:t>
            </a:fld>
            <a:endParaRPr/>
          </a:p>
        </p:txBody>
      </p:sp>
      <p:sp>
        <p:nvSpPr>
          <p:cNvPr id="8" name="PlaceHolder 7"/>
          <p:cNvSpPr>
            <a:spLocks noGrp="1"/>
          </p:cNvSpPr>
          <p:nvPr>
            <p:ph type="dt" idx="6"/>
          </p:nvPr>
        </p:nvSpPr>
        <p:spPr/>
        <p:txBody>
          <a:bodyPr/>
          <a:lstStyle/>
          <a:p>
            <a:r>
              <a:rPr lang="en-US"/>
              <a:t>16 March 2025</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1"/>
          </p:nvPr>
        </p:nvSpPr>
        <p:spPr/>
        <p:txBody>
          <a:bodyPr/>
          <a:lstStyle/>
          <a:p>
            <a:r>
              <a:rPr lang="en-US"/>
              <a:t>Sabin Thapa, Kent State University @GHP-APS2025, Anaheim, CA, March 16, 2025</a:t>
            </a:r>
            <a:endParaRPr/>
          </a:p>
        </p:txBody>
      </p:sp>
      <p:sp>
        <p:nvSpPr>
          <p:cNvPr id="2" name="PlaceHolder 4"/>
          <p:cNvSpPr>
            <a:spLocks noGrp="1"/>
          </p:cNvSpPr>
          <p:nvPr>
            <p:ph type="sldNum" idx="2"/>
          </p:nvPr>
        </p:nvSpPr>
        <p:spPr/>
        <p:txBody>
          <a:bodyPr/>
          <a:lstStyle/>
          <a:p>
            <a:fld id="{BC0DE4FE-1D7D-4DC2-88E7-B02F248013F4}" type="slidenum">
              <a:t>‹#›</a:t>
            </a:fld>
            <a:endParaRPr/>
          </a:p>
        </p:txBody>
      </p:sp>
      <p:sp>
        <p:nvSpPr>
          <p:cNvPr id="3" name="PlaceHolder 5"/>
          <p:cNvSpPr>
            <a:spLocks noGrp="1"/>
          </p:cNvSpPr>
          <p:nvPr>
            <p:ph type="dt" idx="3"/>
          </p:nvPr>
        </p:nvSpPr>
        <p:spPr/>
        <p:txBody>
          <a:bodyPr/>
          <a:lstStyle/>
          <a:p>
            <a:r>
              <a:rPr lang="en-US"/>
              <a:t>16 March 2025</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4"/>
          </p:nvPr>
        </p:nvSpPr>
        <p:spPr/>
        <p:txBody>
          <a:bodyPr/>
          <a:lstStyle/>
          <a:p>
            <a:r>
              <a:rPr lang="en-US"/>
              <a:t>Sabin Thapa, Kent State University @GHP-APS2025, Anaheim, CA, March 16, 2025</a:t>
            </a:r>
            <a:endParaRPr/>
          </a:p>
        </p:txBody>
      </p:sp>
      <p:sp>
        <p:nvSpPr>
          <p:cNvPr id="7" name="PlaceHolder 6"/>
          <p:cNvSpPr>
            <a:spLocks noGrp="1"/>
          </p:cNvSpPr>
          <p:nvPr>
            <p:ph type="sldNum" idx="5"/>
          </p:nvPr>
        </p:nvSpPr>
        <p:spPr/>
        <p:txBody>
          <a:bodyPr/>
          <a:lstStyle/>
          <a:p>
            <a:fld id="{FE2A21E3-5BCF-480A-A963-06FC3B0E22FA}" type="slidenum">
              <a:t>‹#›</a:t>
            </a:fld>
            <a:endParaRPr/>
          </a:p>
        </p:txBody>
      </p:sp>
      <p:sp>
        <p:nvSpPr>
          <p:cNvPr id="8" name="PlaceHolder 7"/>
          <p:cNvSpPr>
            <a:spLocks noGrp="1"/>
          </p:cNvSpPr>
          <p:nvPr>
            <p:ph type="dt" idx="6"/>
          </p:nvPr>
        </p:nvSpPr>
        <p:spPr/>
        <p:txBody>
          <a:bodyPr/>
          <a:lstStyle/>
          <a:p>
            <a:r>
              <a:rPr lang="en-US"/>
              <a:t>16 March 2025</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4"/>
          </p:nvPr>
        </p:nvSpPr>
        <p:spPr/>
        <p:txBody>
          <a:bodyPr/>
          <a:lstStyle/>
          <a:p>
            <a:r>
              <a:rPr lang="en-US"/>
              <a:t>Sabin Thapa, Kent State University @GHP-APS2025, Anaheim, CA, March 16, 2025</a:t>
            </a:r>
            <a:endParaRPr/>
          </a:p>
        </p:txBody>
      </p:sp>
      <p:sp>
        <p:nvSpPr>
          <p:cNvPr id="7" name="PlaceHolder 6"/>
          <p:cNvSpPr>
            <a:spLocks noGrp="1"/>
          </p:cNvSpPr>
          <p:nvPr>
            <p:ph type="sldNum" idx="5"/>
          </p:nvPr>
        </p:nvSpPr>
        <p:spPr/>
        <p:txBody>
          <a:bodyPr/>
          <a:lstStyle/>
          <a:p>
            <a:fld id="{E85CC720-BD10-4B16-AC91-7215280DA0EC}" type="slidenum">
              <a:t>‹#›</a:t>
            </a:fld>
            <a:endParaRPr/>
          </a:p>
        </p:txBody>
      </p:sp>
      <p:sp>
        <p:nvSpPr>
          <p:cNvPr id="8" name="PlaceHolder 7"/>
          <p:cNvSpPr>
            <a:spLocks noGrp="1"/>
          </p:cNvSpPr>
          <p:nvPr>
            <p:ph type="dt" idx="6"/>
          </p:nvPr>
        </p:nvSpPr>
        <p:spPr/>
        <p:txBody>
          <a:bodyPr/>
          <a:lstStyle/>
          <a:p>
            <a:r>
              <a:rPr lang="en-US"/>
              <a:t>16 March 2025</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4"/>
          </p:nvPr>
        </p:nvSpPr>
        <p:spPr/>
        <p:txBody>
          <a:bodyPr/>
          <a:lstStyle/>
          <a:p>
            <a:r>
              <a:rPr lang="en-US"/>
              <a:t>Sabin Thapa, Kent State University @GHP-APS2025, Anaheim, CA, March 16, 2025</a:t>
            </a:r>
            <a:endParaRPr/>
          </a:p>
        </p:txBody>
      </p:sp>
      <p:sp>
        <p:nvSpPr>
          <p:cNvPr id="6" name="PlaceHolder 5"/>
          <p:cNvSpPr>
            <a:spLocks noGrp="1"/>
          </p:cNvSpPr>
          <p:nvPr>
            <p:ph type="sldNum" idx="5"/>
          </p:nvPr>
        </p:nvSpPr>
        <p:spPr/>
        <p:txBody>
          <a:bodyPr/>
          <a:lstStyle/>
          <a:p>
            <a:fld id="{30F9066C-AE50-4678-817C-4124E6D35EDE}" type="slidenum">
              <a:t>‹#›</a:t>
            </a:fld>
            <a:endParaRPr/>
          </a:p>
        </p:txBody>
      </p:sp>
      <p:sp>
        <p:nvSpPr>
          <p:cNvPr id="7" name="PlaceHolder 6"/>
          <p:cNvSpPr>
            <a:spLocks noGrp="1"/>
          </p:cNvSpPr>
          <p:nvPr>
            <p:ph type="dt" idx="6"/>
          </p:nvPr>
        </p:nvSpPr>
        <p:spPr/>
        <p:txBody>
          <a:bodyPr/>
          <a:lstStyle/>
          <a:p>
            <a:r>
              <a:rPr lang="en-US"/>
              <a:t>16 March 2025</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 name="PlaceHolder 6"/>
          <p:cNvSpPr>
            <a:spLocks noGrp="1"/>
          </p:cNvSpPr>
          <p:nvPr>
            <p:ph type="ftr" idx="4"/>
          </p:nvPr>
        </p:nvSpPr>
        <p:spPr/>
        <p:txBody>
          <a:bodyPr/>
          <a:lstStyle/>
          <a:p>
            <a:r>
              <a:rPr lang="en-US"/>
              <a:t>Sabin Thapa, Kent State University @GHP-APS2025, Anaheim, CA, March 16, 2025</a:t>
            </a:r>
            <a:endParaRPr/>
          </a:p>
        </p:txBody>
      </p:sp>
      <p:sp>
        <p:nvSpPr>
          <p:cNvPr id="8" name="PlaceHolder 7"/>
          <p:cNvSpPr>
            <a:spLocks noGrp="1"/>
          </p:cNvSpPr>
          <p:nvPr>
            <p:ph type="sldNum" idx="5"/>
          </p:nvPr>
        </p:nvSpPr>
        <p:spPr/>
        <p:txBody>
          <a:bodyPr/>
          <a:lstStyle/>
          <a:p>
            <a:fld id="{F5A8D7AF-B15A-4BFF-9B7F-B2ACD1986B6B}" type="slidenum">
              <a:t>‹#›</a:t>
            </a:fld>
            <a:endParaRPr/>
          </a:p>
        </p:txBody>
      </p:sp>
      <p:sp>
        <p:nvSpPr>
          <p:cNvPr id="9" name="PlaceHolder 8"/>
          <p:cNvSpPr>
            <a:spLocks noGrp="1"/>
          </p:cNvSpPr>
          <p:nvPr>
            <p:ph type="dt" idx="6"/>
          </p:nvPr>
        </p:nvSpPr>
        <p:spPr/>
        <p:txBody>
          <a:bodyPr/>
          <a:lstStyle/>
          <a:p>
            <a:r>
              <a:rPr lang="en-US"/>
              <a:t>16 March 2025</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 name="PlaceHolder 8"/>
          <p:cNvSpPr>
            <a:spLocks noGrp="1"/>
          </p:cNvSpPr>
          <p:nvPr>
            <p:ph type="ftr" idx="4"/>
          </p:nvPr>
        </p:nvSpPr>
        <p:spPr/>
        <p:txBody>
          <a:bodyPr/>
          <a:lstStyle/>
          <a:p>
            <a:r>
              <a:rPr lang="en-US"/>
              <a:t>Sabin Thapa, Kent State University @GHP-APS2025, Anaheim, CA, March 16, 2025</a:t>
            </a:r>
            <a:endParaRPr/>
          </a:p>
        </p:txBody>
      </p:sp>
      <p:sp>
        <p:nvSpPr>
          <p:cNvPr id="10" name="PlaceHolder 9"/>
          <p:cNvSpPr>
            <a:spLocks noGrp="1"/>
          </p:cNvSpPr>
          <p:nvPr>
            <p:ph type="sldNum" idx="5"/>
          </p:nvPr>
        </p:nvSpPr>
        <p:spPr/>
        <p:txBody>
          <a:bodyPr/>
          <a:lstStyle/>
          <a:p>
            <a:fld id="{59344A0E-D4E8-44B0-A24F-9FA4CEC07160}" type="slidenum">
              <a:t>‹#›</a:t>
            </a:fld>
            <a:endParaRPr/>
          </a:p>
        </p:txBody>
      </p:sp>
      <p:sp>
        <p:nvSpPr>
          <p:cNvPr id="11" name="PlaceHolder 10"/>
          <p:cNvSpPr>
            <a:spLocks noGrp="1"/>
          </p:cNvSpPr>
          <p:nvPr>
            <p:ph type="dt" idx="6"/>
          </p:nvPr>
        </p:nvSpPr>
        <p:spPr/>
        <p:txBody>
          <a:bodyPr/>
          <a:lstStyle/>
          <a:p>
            <a:r>
              <a:rPr lang="en-US"/>
              <a:t>16 March 2025</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 name="PlaceHolder 3"/>
          <p:cNvSpPr>
            <a:spLocks noGrp="1"/>
          </p:cNvSpPr>
          <p:nvPr>
            <p:ph type="ftr" idx="1"/>
          </p:nvPr>
        </p:nvSpPr>
        <p:spPr/>
        <p:txBody>
          <a:bodyPr/>
          <a:lstStyle/>
          <a:p>
            <a:r>
              <a:rPr lang="en-US"/>
              <a:t>Sabin Thapa, Kent State University @GHP-APS2025, Anaheim, CA, March 16, 2025</a:t>
            </a:r>
            <a:endParaRPr/>
          </a:p>
        </p:txBody>
      </p:sp>
      <p:sp>
        <p:nvSpPr>
          <p:cNvPr id="5" name="PlaceHolder 4"/>
          <p:cNvSpPr>
            <a:spLocks noGrp="1"/>
          </p:cNvSpPr>
          <p:nvPr>
            <p:ph type="sldNum" idx="2"/>
          </p:nvPr>
        </p:nvSpPr>
        <p:spPr/>
        <p:txBody>
          <a:bodyPr/>
          <a:lstStyle/>
          <a:p>
            <a:fld id="{775E3A0F-F690-4141-B3B8-A03FD1A38E50}" type="slidenum">
              <a:t>‹#›</a:t>
            </a:fld>
            <a:endParaRPr/>
          </a:p>
        </p:txBody>
      </p:sp>
      <p:sp>
        <p:nvSpPr>
          <p:cNvPr id="6" name="PlaceHolder 5"/>
          <p:cNvSpPr>
            <a:spLocks noGrp="1"/>
          </p:cNvSpPr>
          <p:nvPr>
            <p:ph type="dt" idx="3"/>
          </p:nvPr>
        </p:nvSpPr>
        <p:spPr/>
        <p:txBody>
          <a:bodyPr/>
          <a:lstStyle/>
          <a:p>
            <a:r>
              <a:rPr lang="en-US"/>
              <a:t>16 March 2025</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1"/>
          </p:nvPr>
        </p:nvSpPr>
        <p:spPr/>
        <p:txBody>
          <a:bodyPr/>
          <a:lstStyle/>
          <a:p>
            <a:r>
              <a:rPr lang="en-US"/>
              <a:t>Sabin Thapa, Kent State University @GHP-APS2025, Anaheim, CA, March 16, 2025</a:t>
            </a:r>
            <a:endParaRPr/>
          </a:p>
        </p:txBody>
      </p:sp>
      <p:sp>
        <p:nvSpPr>
          <p:cNvPr id="6" name="PlaceHolder 5"/>
          <p:cNvSpPr>
            <a:spLocks noGrp="1"/>
          </p:cNvSpPr>
          <p:nvPr>
            <p:ph type="sldNum" idx="2"/>
          </p:nvPr>
        </p:nvSpPr>
        <p:spPr/>
        <p:txBody>
          <a:bodyPr/>
          <a:lstStyle/>
          <a:p>
            <a:fld id="{75EC54F1-5CEF-4126-9B8E-B913538DE905}" type="slidenum">
              <a:t>‹#›</a:t>
            </a:fld>
            <a:endParaRPr/>
          </a:p>
        </p:txBody>
      </p:sp>
      <p:sp>
        <p:nvSpPr>
          <p:cNvPr id="7" name="PlaceHolder 6"/>
          <p:cNvSpPr>
            <a:spLocks noGrp="1"/>
          </p:cNvSpPr>
          <p:nvPr>
            <p:ph type="dt" idx="3"/>
          </p:nvPr>
        </p:nvSpPr>
        <p:spPr/>
        <p:txBody>
          <a:bodyPr/>
          <a:lstStyle/>
          <a:p>
            <a:r>
              <a:rPr lang="en-US"/>
              <a:t>16 March 2025</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ftr" idx="1"/>
          </p:nvPr>
        </p:nvSpPr>
        <p:spPr/>
        <p:txBody>
          <a:bodyPr/>
          <a:lstStyle/>
          <a:p>
            <a:r>
              <a:rPr lang="en-US"/>
              <a:t>Sabin Thapa, Kent State University @GHP-APS2025, Anaheim, CA, March 16, 2025</a:t>
            </a:r>
            <a:endParaRPr/>
          </a:p>
        </p:txBody>
      </p:sp>
      <p:sp>
        <p:nvSpPr>
          <p:cNvPr id="4" name="PlaceHolder 3"/>
          <p:cNvSpPr>
            <a:spLocks noGrp="1"/>
          </p:cNvSpPr>
          <p:nvPr>
            <p:ph type="sldNum" idx="2"/>
          </p:nvPr>
        </p:nvSpPr>
        <p:spPr/>
        <p:txBody>
          <a:bodyPr/>
          <a:lstStyle/>
          <a:p>
            <a:fld id="{2EF41EBB-8EB0-4170-A4C8-3AEA092C38BC}" type="slidenum">
              <a:t>‹#›</a:t>
            </a:fld>
            <a:endParaRPr/>
          </a:p>
        </p:txBody>
      </p:sp>
      <p:sp>
        <p:nvSpPr>
          <p:cNvPr id="5" name="PlaceHolder 4"/>
          <p:cNvSpPr>
            <a:spLocks noGrp="1"/>
          </p:cNvSpPr>
          <p:nvPr>
            <p:ph type="dt" idx="3"/>
          </p:nvPr>
        </p:nvSpPr>
        <p:spPr/>
        <p:txBody>
          <a:bodyPr/>
          <a:lstStyle/>
          <a:p>
            <a:r>
              <a:rPr lang="en-US"/>
              <a:t>16 March 2025</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1"/>
          </p:nvPr>
        </p:nvSpPr>
        <p:spPr/>
        <p:txBody>
          <a:bodyPr/>
          <a:lstStyle/>
          <a:p>
            <a:r>
              <a:rPr lang="en-US"/>
              <a:t>Sabin Thapa, Kent State University @GHP-APS2025, Anaheim, CA, March 16, 2025</a:t>
            </a:r>
            <a:endParaRPr/>
          </a:p>
        </p:txBody>
      </p:sp>
      <p:sp>
        <p:nvSpPr>
          <p:cNvPr id="4" name="PlaceHolder 3"/>
          <p:cNvSpPr>
            <a:spLocks noGrp="1"/>
          </p:cNvSpPr>
          <p:nvPr>
            <p:ph type="sldNum" idx="2"/>
          </p:nvPr>
        </p:nvSpPr>
        <p:spPr/>
        <p:txBody>
          <a:bodyPr/>
          <a:lstStyle/>
          <a:p>
            <a:fld id="{9348F432-2654-4BCA-AC4B-6288134A59D1}" type="slidenum">
              <a:t>‹#›</a:t>
            </a:fld>
            <a:endParaRPr/>
          </a:p>
        </p:txBody>
      </p:sp>
      <p:sp>
        <p:nvSpPr>
          <p:cNvPr id="5" name="PlaceHolder 4"/>
          <p:cNvSpPr>
            <a:spLocks noGrp="1"/>
          </p:cNvSpPr>
          <p:nvPr>
            <p:ph type="dt" idx="3"/>
          </p:nvPr>
        </p:nvSpPr>
        <p:spPr/>
        <p:txBody>
          <a:bodyPr/>
          <a:lstStyle/>
          <a:p>
            <a:r>
              <a:rPr lang="en-US"/>
              <a:t>16 March 2025</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rPr lang="en-US"/>
              <a:t>Sabin Thapa, Kent State University @GHP-APS2025, Anaheim, CA, March 16, 2025</a:t>
            </a:r>
            <a:endParaRPr/>
          </a:p>
        </p:txBody>
      </p:sp>
      <p:sp>
        <p:nvSpPr>
          <p:cNvPr id="7" name="PlaceHolder 6"/>
          <p:cNvSpPr>
            <a:spLocks noGrp="1"/>
          </p:cNvSpPr>
          <p:nvPr>
            <p:ph type="sldNum" idx="2"/>
          </p:nvPr>
        </p:nvSpPr>
        <p:spPr/>
        <p:txBody>
          <a:bodyPr/>
          <a:lstStyle/>
          <a:p>
            <a:fld id="{DA520F0E-A0D0-44FD-B4C8-34C27A17EF84}" type="slidenum">
              <a:t>‹#›</a:t>
            </a:fld>
            <a:endParaRPr/>
          </a:p>
        </p:txBody>
      </p:sp>
      <p:sp>
        <p:nvSpPr>
          <p:cNvPr id="8" name="PlaceHolder 7"/>
          <p:cNvSpPr>
            <a:spLocks noGrp="1"/>
          </p:cNvSpPr>
          <p:nvPr>
            <p:ph type="dt" idx="3"/>
          </p:nvPr>
        </p:nvSpPr>
        <p:spPr/>
        <p:txBody>
          <a:bodyPr/>
          <a:lstStyle/>
          <a:p>
            <a:r>
              <a:rPr lang="en-US"/>
              <a:t>16 March 2025</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rPr lang="en-US"/>
              <a:t>Sabin Thapa, Kent State University @GHP-APS2025, Anaheim, CA, March 16, 2025</a:t>
            </a:r>
            <a:endParaRPr/>
          </a:p>
        </p:txBody>
      </p:sp>
      <p:sp>
        <p:nvSpPr>
          <p:cNvPr id="7" name="PlaceHolder 6"/>
          <p:cNvSpPr>
            <a:spLocks noGrp="1"/>
          </p:cNvSpPr>
          <p:nvPr>
            <p:ph type="sldNum" idx="2"/>
          </p:nvPr>
        </p:nvSpPr>
        <p:spPr/>
        <p:txBody>
          <a:bodyPr/>
          <a:lstStyle/>
          <a:p>
            <a:fld id="{6B0E0D4A-9CA5-475C-97ED-5ED1B9EBB970}" type="slidenum">
              <a:t>‹#›</a:t>
            </a:fld>
            <a:endParaRPr/>
          </a:p>
        </p:txBody>
      </p:sp>
      <p:sp>
        <p:nvSpPr>
          <p:cNvPr id="8" name="PlaceHolder 7"/>
          <p:cNvSpPr>
            <a:spLocks noGrp="1"/>
          </p:cNvSpPr>
          <p:nvPr>
            <p:ph type="dt" idx="3"/>
          </p:nvPr>
        </p:nvSpPr>
        <p:spPr/>
        <p:txBody>
          <a:bodyPr/>
          <a:lstStyle/>
          <a:p>
            <a:r>
              <a:rPr lang="en-US"/>
              <a:t>16 March 2025</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rPr lang="en-US"/>
              <a:t>Sabin Thapa, Kent State University @GHP-APS2025, Anaheim, CA, March 16, 2025</a:t>
            </a:r>
            <a:endParaRPr/>
          </a:p>
        </p:txBody>
      </p:sp>
      <p:sp>
        <p:nvSpPr>
          <p:cNvPr id="7" name="PlaceHolder 6"/>
          <p:cNvSpPr>
            <a:spLocks noGrp="1"/>
          </p:cNvSpPr>
          <p:nvPr>
            <p:ph type="sldNum" idx="2"/>
          </p:nvPr>
        </p:nvSpPr>
        <p:spPr/>
        <p:txBody>
          <a:bodyPr/>
          <a:lstStyle/>
          <a:p>
            <a:fld id="{3DD38C0B-0DB2-4B6C-8893-394ADF827159}" type="slidenum">
              <a:t>‹#›</a:t>
            </a:fld>
            <a:endParaRPr/>
          </a:p>
        </p:txBody>
      </p:sp>
      <p:sp>
        <p:nvSpPr>
          <p:cNvPr id="8" name="PlaceHolder 7"/>
          <p:cNvSpPr>
            <a:spLocks noGrp="1"/>
          </p:cNvSpPr>
          <p:nvPr>
            <p:ph type="dt" idx="3"/>
          </p:nvPr>
        </p:nvSpPr>
        <p:spPr/>
        <p:txBody>
          <a:bodyPr/>
          <a:lstStyle/>
          <a:p>
            <a:r>
              <a:rPr lang="en-US"/>
              <a:t>16 March 2025</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ftr" idx="1"/>
          </p:nvPr>
        </p:nvSpPr>
        <p:spPr>
          <a:xfrm>
            <a:off x="4151496" y="6504120"/>
            <a:ext cx="4103640" cy="353880"/>
          </a:xfrm>
          <a:prstGeom prst="rect">
            <a:avLst/>
          </a:prstGeom>
          <a:noFill/>
          <a:ln w="0">
            <a:noFill/>
          </a:ln>
        </p:spPr>
        <p:txBody>
          <a:bodyPr lIns="90000" tIns="45000" rIns="90000" bIns="45000" anchor="ctr">
            <a:noAutofit/>
          </a:bodyPr>
          <a:lstStyle>
            <a:lvl1pPr algn="ctr">
              <a:lnSpc>
                <a:spcPct val="100000"/>
              </a:lnSpc>
              <a:buNone/>
              <a:defRPr lang="en-US" sz="1400" b="0" strike="noStrike" spc="-1">
                <a:latin typeface="Times New Roman"/>
              </a:defRPr>
            </a:lvl1pPr>
          </a:lstStyle>
          <a:p>
            <a:pPr algn="ctr">
              <a:lnSpc>
                <a:spcPct val="100000"/>
              </a:lnSpc>
              <a:buNone/>
            </a:pPr>
            <a:r>
              <a:rPr lang="en-US" sz="1400" b="0" strike="noStrike" spc="-1">
                <a:latin typeface="Times New Roman"/>
              </a:rPr>
              <a:t>Sabin Thapa, Kent State University @GHP-APS2025, Anaheim, CA, March 16, 2025</a:t>
            </a:r>
          </a:p>
        </p:txBody>
      </p:sp>
      <p:sp>
        <p:nvSpPr>
          <p:cNvPr id="6" name="PlaceHolder 2"/>
          <p:cNvSpPr>
            <a:spLocks noGrp="1"/>
          </p:cNvSpPr>
          <p:nvPr>
            <p:ph type="sldNum" idx="2"/>
          </p:nvPr>
        </p:nvSpPr>
        <p:spPr>
          <a:xfrm>
            <a:off x="9459960" y="6504120"/>
            <a:ext cx="2732040" cy="353880"/>
          </a:xfrm>
          <a:prstGeom prst="rect">
            <a:avLst/>
          </a:prstGeom>
          <a:noFill/>
          <a:ln w="0">
            <a:noFill/>
          </a:ln>
        </p:spPr>
        <p:txBody>
          <a:bodyPr lIns="90000" tIns="45000" rIns="90000" bIns="45000" anchor="ctr">
            <a:noAutofit/>
          </a:bodyPr>
          <a:lstStyle>
            <a:lvl1pPr algn="r">
              <a:lnSpc>
                <a:spcPct val="100000"/>
              </a:lnSpc>
              <a:buNone/>
              <a:defRPr lang="en-US" sz="1200" b="0" strike="noStrike" spc="-1">
                <a:solidFill>
                  <a:srgbClr val="8B8B8B"/>
                </a:solidFill>
                <a:latin typeface="Calibri"/>
              </a:defRPr>
            </a:lvl1pPr>
          </a:lstStyle>
          <a:p>
            <a:pPr algn="r">
              <a:lnSpc>
                <a:spcPct val="100000"/>
              </a:lnSpc>
              <a:buNone/>
            </a:pPr>
            <a:fld id="{F31005AC-890E-4DC3-8431-7D431168DD42}" type="slidenum">
              <a:rPr lang="en-US" sz="1200" b="0" strike="noStrike" spc="-1">
                <a:solidFill>
                  <a:srgbClr val="8B8B8B"/>
                </a:solidFill>
                <a:latin typeface="Calibri"/>
              </a:rPr>
              <a:t>‹#›</a:t>
            </a:fld>
            <a:endParaRPr lang="en-US" sz="1200" b="0" strike="noStrike" spc="-1">
              <a:latin typeface="Times New Roman"/>
            </a:endParaRPr>
          </a:p>
        </p:txBody>
      </p:sp>
      <p:sp>
        <p:nvSpPr>
          <p:cNvPr id="2" name="PlaceHolder 3"/>
          <p:cNvSpPr>
            <a:spLocks noGrp="1"/>
          </p:cNvSpPr>
          <p:nvPr>
            <p:ph type="dt" idx="3"/>
          </p:nvPr>
        </p:nvSpPr>
        <p:spPr>
          <a:xfrm>
            <a:off x="0" y="6504120"/>
            <a:ext cx="2732040" cy="353880"/>
          </a:xfrm>
          <a:prstGeom prst="rect">
            <a:avLst/>
          </a:prstGeom>
          <a:noFill/>
          <a:ln w="0">
            <a:noFill/>
          </a:ln>
        </p:spPr>
        <p:txBody>
          <a:bodyPr lIns="90000" tIns="45000" rIns="90000" bIns="45000" anchor="ctr">
            <a:noAutofit/>
          </a:bodyPr>
          <a:lstStyle>
            <a:lvl1pPr>
              <a:defRPr lang="en-US" sz="1400" b="0" strike="noStrike" spc="-1">
                <a:latin typeface="Times New Roman"/>
              </a:defRPr>
            </a:lvl1pPr>
          </a:lstStyle>
          <a:p>
            <a:r>
              <a:rPr lang="en-US" sz="1400" b="0" strike="noStrike" spc="-1">
                <a:latin typeface="Times New Roman"/>
              </a:rPr>
              <a:t>16 March 2025</a:t>
            </a: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43880" y="6504120"/>
            <a:ext cx="4103640" cy="353880"/>
          </a:xfrm>
          <a:prstGeom prst="rect">
            <a:avLst/>
          </a:prstGeom>
          <a:noFill/>
          <a:ln w="0">
            <a:noFill/>
          </a:ln>
        </p:spPr>
        <p:txBody>
          <a:bodyPr lIns="90000" tIns="45000" rIns="90000" bIns="45000" anchor="ctr">
            <a:noAutofit/>
          </a:bodyPr>
          <a:lstStyle>
            <a:lvl1pPr algn="ctr">
              <a:lnSpc>
                <a:spcPct val="100000"/>
              </a:lnSpc>
              <a:buNone/>
              <a:defRPr lang="en-US" sz="1400" b="0" strike="noStrike" spc="-1">
                <a:latin typeface="Times New Roman"/>
              </a:defRPr>
            </a:lvl1pPr>
          </a:lstStyle>
          <a:p>
            <a:pPr algn="ctr">
              <a:lnSpc>
                <a:spcPct val="100000"/>
              </a:lnSpc>
              <a:buNone/>
            </a:pPr>
            <a:r>
              <a:rPr lang="en-US" sz="1400" b="0" strike="noStrike" spc="-1">
                <a:latin typeface="Times New Roman"/>
              </a:rPr>
              <a:t>Sabin Thapa, Kent State University @GHP-APS2025, Anaheim, CA, March 16, 2025</a:t>
            </a:r>
          </a:p>
        </p:txBody>
      </p:sp>
      <p:sp>
        <p:nvSpPr>
          <p:cNvPr id="42" name="PlaceHolder 2"/>
          <p:cNvSpPr>
            <a:spLocks noGrp="1"/>
          </p:cNvSpPr>
          <p:nvPr>
            <p:ph type="sldNum" idx="5"/>
          </p:nvPr>
        </p:nvSpPr>
        <p:spPr>
          <a:xfrm>
            <a:off x="9459960" y="6504120"/>
            <a:ext cx="2732040" cy="353880"/>
          </a:xfrm>
          <a:prstGeom prst="rect">
            <a:avLst/>
          </a:prstGeom>
          <a:noFill/>
          <a:ln w="0">
            <a:noFill/>
          </a:ln>
        </p:spPr>
        <p:txBody>
          <a:bodyPr lIns="90000" tIns="45000" rIns="90000" bIns="45000" anchor="ctr">
            <a:noAutofit/>
          </a:bodyPr>
          <a:lstStyle>
            <a:lvl1pPr algn="r">
              <a:lnSpc>
                <a:spcPct val="100000"/>
              </a:lnSpc>
              <a:buNone/>
              <a:defRPr lang="en-US" sz="1200" b="0" strike="noStrike" spc="-1">
                <a:solidFill>
                  <a:srgbClr val="8B8B8B"/>
                </a:solidFill>
                <a:latin typeface="Calibri"/>
              </a:defRPr>
            </a:lvl1pPr>
          </a:lstStyle>
          <a:p>
            <a:pPr algn="r">
              <a:lnSpc>
                <a:spcPct val="100000"/>
              </a:lnSpc>
              <a:buNone/>
            </a:pPr>
            <a:r>
              <a:rPr lang="en-US" sz="1200" b="0" strike="noStrike" spc="-1">
                <a:solidFill>
                  <a:srgbClr val="8B8B8B"/>
                </a:solidFill>
                <a:latin typeface="Calibri"/>
              </a:rPr>
              <a:t>1</a:t>
            </a:r>
            <a:endParaRPr lang="en-US" sz="1200" b="0" strike="noStrike" spc="-1">
              <a:latin typeface="Times New Roman"/>
            </a:endParaRPr>
          </a:p>
        </p:txBody>
      </p:sp>
      <p:sp>
        <p:nvSpPr>
          <p:cNvPr id="43" name="PlaceHolder 3"/>
          <p:cNvSpPr>
            <a:spLocks noGrp="1"/>
          </p:cNvSpPr>
          <p:nvPr>
            <p:ph type="dt" idx="6"/>
          </p:nvPr>
        </p:nvSpPr>
        <p:spPr>
          <a:xfrm>
            <a:off x="0" y="6504120"/>
            <a:ext cx="2732040" cy="353880"/>
          </a:xfrm>
          <a:prstGeom prst="rect">
            <a:avLst/>
          </a:prstGeom>
          <a:noFill/>
          <a:ln w="0">
            <a:noFill/>
          </a:ln>
        </p:spPr>
        <p:txBody>
          <a:bodyPr lIns="90000" tIns="45000" rIns="90000" bIns="45000" anchor="ctr">
            <a:noAutofit/>
          </a:bodyPr>
          <a:lstStyle>
            <a:lvl1pPr>
              <a:defRPr lang="en-US" sz="1400" b="0" strike="noStrike" spc="-1">
                <a:latin typeface="Times New Roman"/>
              </a:defRPr>
            </a:lvl1pPr>
          </a:lstStyle>
          <a:p>
            <a:r>
              <a:rPr lang="en-US" sz="1400" b="0" strike="noStrike" spc="-1">
                <a:latin typeface="Times New Roman"/>
              </a:rPr>
              <a:t>16 March 2025</a:t>
            </a: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hyperlink" Target="https://arxiv.org/pdf/1111.6537" TargetMode="External"/><Relationship Id="rId13"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hyperlink" Target="https://arxiv.org/abs/2404.09881" TargetMode="External"/><Relationship Id="rId5" Type="http://schemas.openxmlformats.org/officeDocument/2006/relationships/image" Target="../media/image36.png"/><Relationship Id="rId15" Type="http://schemas.openxmlformats.org/officeDocument/2006/relationships/image" Target="../media/image42.png"/><Relationship Id="rId10" Type="http://schemas.openxmlformats.org/officeDocument/2006/relationships/hyperlink" Target="https://arxiv.org/pdf/1808.10014" TargetMode="External"/><Relationship Id="rId4" Type="http://schemas.openxmlformats.org/officeDocument/2006/relationships/image" Target="../media/image35.png"/><Relationship Id="rId9" Type="http://schemas.openxmlformats.org/officeDocument/2006/relationships/hyperlink" Target="https://arxiv.org/abs/1706.08670" TargetMode="External"/><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gif"/><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46.jpe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0.pn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480.png"/><Relationship Id="rId10" Type="http://schemas.openxmlformats.org/officeDocument/2006/relationships/image" Target="../media/image47.png"/><Relationship Id="rId4" Type="http://schemas.openxmlformats.org/officeDocument/2006/relationships/image" Target="../media/image51.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pdf/1706.08670"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arxiv.org/pdf/1005.0769"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hyperlink" Target="https://arxiv.org/abs/hep-ph/0007323" TargetMode="External"/><Relationship Id="rId3" Type="http://schemas.openxmlformats.org/officeDocument/2006/relationships/hyperlink" Target="https://indico.cern.ch/event/853361/contributions/3588873/attachments/1971082/3278881/quarkonia_as_tools_XY.pdf" TargetMode="External"/><Relationship Id="rId7" Type="http://schemas.openxmlformats.org/officeDocument/2006/relationships/hyperlink" Target="https://arxiv.org/search/hep-ph?searchtype=author&amp;query=Rafelski,+J"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arxiv.org/search/hep-ph?searchtype=author&amp;query=Schroedter,+M" TargetMode="External"/><Relationship Id="rId5" Type="http://schemas.openxmlformats.org/officeDocument/2006/relationships/hyperlink" Target="https://arxiv.org/search/hep-ph?searchtype=author&amp;query=Thews,+R+L" TargetMode="External"/><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www.epj-conferences.org/articles/epjconf/pdf/2018/06/epjconf_sqm2018_11001.pdf"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arXiv:1508.01286v1" TargetMode="External"/><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hyperlink" Target="https://arxiv.org/abs/2304.09356" TargetMode="External"/><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s://arxiv.org/abs/nucl-th/9306003" TargetMode="External"/><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84221" y="439344"/>
            <a:ext cx="11845069" cy="595372"/>
          </a:xfrm>
          <a:prstGeom prst="rect">
            <a:avLst/>
          </a:prstGeom>
          <a:noFill/>
          <a:ln w="0">
            <a:noFill/>
          </a:ln>
        </p:spPr>
        <p:txBody>
          <a:bodyPr lIns="0" tIns="0" rIns="0" bIns="0" anchor="b">
            <a:normAutofit fontScale="90000"/>
          </a:bodyPr>
          <a:lstStyle/>
          <a:p>
            <a:pPr algn="ctr"/>
            <a:r>
              <a:rPr lang="en-US" sz="4000" b="1" strike="noStrike" spc="-1" dirty="0">
                <a:solidFill>
                  <a:srgbClr val="000000"/>
                </a:solidFill>
                <a:latin typeface="Calibri"/>
                <a:cs typeface="Calibri"/>
              </a:rPr>
              <a:t>Bottomonium suppression in </a:t>
            </a:r>
            <a:r>
              <a:rPr lang="en-US" sz="4000" b="1" strike="noStrike" spc="-1" dirty="0" err="1">
                <a:solidFill>
                  <a:srgbClr val="000000"/>
                </a:solidFill>
                <a:latin typeface="Calibri"/>
                <a:cs typeface="Calibri"/>
              </a:rPr>
              <a:t>p+Pb</a:t>
            </a:r>
            <a:r>
              <a:rPr lang="en-US" sz="4000" b="1" strike="noStrike" spc="-1" dirty="0">
                <a:solidFill>
                  <a:srgbClr val="000000"/>
                </a:solidFill>
                <a:latin typeface="Calibri"/>
                <a:cs typeface="Calibri"/>
              </a:rPr>
              <a:t> collisions</a:t>
            </a:r>
            <a:r>
              <a:rPr lang="en-US" sz="4000" b="1" spc="-1" dirty="0">
                <a:solidFill>
                  <a:srgbClr val="000000"/>
                </a:solidFill>
                <a:latin typeface="Calibri"/>
                <a:cs typeface="Calibri"/>
              </a:rPr>
              <a:t> at LHC energies</a:t>
            </a:r>
            <a:endParaRPr lang="en-US" sz="4000" b="1" strike="noStrike" spc="-1" dirty="0">
              <a:latin typeface="Calibri"/>
              <a:cs typeface="Calibri"/>
            </a:endParaRPr>
          </a:p>
        </p:txBody>
      </p:sp>
      <p:sp>
        <p:nvSpPr>
          <p:cNvPr id="83" name="PlaceHolder 2"/>
          <p:cNvSpPr>
            <a:spLocks noGrp="1"/>
          </p:cNvSpPr>
          <p:nvPr>
            <p:ph type="subTitle"/>
          </p:nvPr>
        </p:nvSpPr>
        <p:spPr>
          <a:xfrm>
            <a:off x="2130851" y="2204229"/>
            <a:ext cx="8062062" cy="853268"/>
          </a:xfrm>
          <a:prstGeom prst="rect">
            <a:avLst/>
          </a:prstGeom>
          <a:noFill/>
          <a:ln w="0">
            <a:noFill/>
          </a:ln>
        </p:spPr>
        <p:txBody>
          <a:bodyPr lIns="0" tIns="0" rIns="0" bIns="0" anchor="t">
            <a:noAutofit/>
          </a:bodyPr>
          <a:lstStyle/>
          <a:p>
            <a:pPr marL="137160" algn="ctr">
              <a:buNone/>
            </a:pPr>
            <a:r>
              <a:rPr lang="en-US" sz="2400" b="1" strike="noStrike" spc="-1" dirty="0">
                <a:solidFill>
                  <a:srgbClr val="000000"/>
                </a:solidFill>
                <a:latin typeface="Calibri"/>
                <a:cs typeface="Calibri"/>
              </a:rPr>
              <a:t>Sabin Thapa</a:t>
            </a:r>
          </a:p>
          <a:p>
            <a:pPr marL="137160" algn="ctr">
              <a:buNone/>
            </a:pPr>
            <a:r>
              <a:rPr lang="en-US" sz="1800" b="1" strike="noStrike" spc="-1" dirty="0">
                <a:solidFill>
                  <a:srgbClr val="000000"/>
                </a:solidFill>
                <a:latin typeface="Calibri"/>
                <a:cs typeface="Calibri"/>
              </a:rPr>
              <a:t>Kent State University</a:t>
            </a:r>
            <a:endParaRPr lang="en-US" sz="1800" b="1" strike="noStrike" spc="-1" dirty="0">
              <a:latin typeface="Calibri"/>
              <a:cs typeface="Calibri"/>
            </a:endParaRPr>
          </a:p>
        </p:txBody>
      </p:sp>
      <p:pic>
        <p:nvPicPr>
          <p:cNvPr id="84" name="Picture 6" descr="A logo of a university&#10;&#10;Description automatically generated"/>
          <p:cNvPicPr/>
          <p:nvPr/>
        </p:nvPicPr>
        <p:blipFill>
          <a:blip r:embed="rId3"/>
          <a:stretch/>
        </p:blipFill>
        <p:spPr>
          <a:xfrm>
            <a:off x="2886247" y="5576005"/>
            <a:ext cx="3275635" cy="945073"/>
          </a:xfrm>
          <a:prstGeom prst="rect">
            <a:avLst/>
          </a:prstGeom>
          <a:ln w="0">
            <a:noFill/>
          </a:ln>
        </p:spPr>
      </p:pic>
      <p:pic>
        <p:nvPicPr>
          <p:cNvPr id="85" name="Picture 8" descr="A blue ribbon with text&#10;&#10;Description automatically generated"/>
          <p:cNvPicPr/>
          <p:nvPr/>
        </p:nvPicPr>
        <p:blipFill>
          <a:blip r:embed="rId4"/>
          <a:stretch/>
        </p:blipFill>
        <p:spPr>
          <a:xfrm>
            <a:off x="373064" y="5365565"/>
            <a:ext cx="2170622" cy="1365952"/>
          </a:xfrm>
          <a:prstGeom prst="rect">
            <a:avLst/>
          </a:prstGeom>
          <a:ln w="0">
            <a:noFill/>
          </a:ln>
        </p:spPr>
      </p:pic>
      <p:sp>
        <p:nvSpPr>
          <p:cNvPr id="3" name="Subtitle 2">
            <a:extLst>
              <a:ext uri="{FF2B5EF4-FFF2-40B4-BE49-F238E27FC236}">
                <a16:creationId xmlns:a16="http://schemas.microsoft.com/office/drawing/2014/main" id="{090577F9-ECCB-4EA7-70CA-28D3E0B7F0E5}"/>
              </a:ext>
            </a:extLst>
          </p:cNvPr>
          <p:cNvSpPr txBox="1">
            <a:spLocks/>
          </p:cNvSpPr>
          <p:nvPr/>
        </p:nvSpPr>
        <p:spPr>
          <a:xfrm>
            <a:off x="481343" y="3722183"/>
            <a:ext cx="11347306" cy="963386"/>
          </a:xfrm>
          <a:prstGeom prst="rect">
            <a:avLst/>
          </a:prstGeom>
          <a:noFill/>
          <a:ln w="0">
            <a:noFill/>
          </a:ln>
        </p:spPr>
        <p:txBody>
          <a:bodyPr lIns="90000" tIns="45000" rIns="90000" bIns="45000" anchor="ctr">
            <a:normAutofit fontScale="92500" lnSpcReduction="20000"/>
          </a:bodyPr>
          <a:lstStyle>
            <a:defPPr>
              <a:defRPr lang="en-US"/>
            </a:defPPr>
            <a:lvl1pPr marL="0" algn="ctr" defTabSz="914400" rtl="0" eaLnBrk="1" latinLnBrk="0" hangingPunct="1">
              <a:lnSpc>
                <a:spcPct val="100000"/>
              </a:lnSpc>
              <a:buNone/>
              <a:defRPr lang="en-US" sz="1400" b="0" strike="noStrike" kern="1200" spc="-1">
                <a:solidFill>
                  <a:schemeClr val="tx1"/>
                </a:solidFill>
                <a:latin typeface="Times New Roman"/>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sz="1600" b="1" dirty="0">
                <a:latin typeface="Calibri" panose="020F0502020204030204" pitchFamily="34" charset="0"/>
                <a:ea typeface="Calibri" panose="020F0502020204030204" pitchFamily="34" charset="0"/>
                <a:cs typeface="Calibri" panose="020F0502020204030204" pitchFamily="34" charset="0"/>
              </a:rPr>
              <a:t>Primary references: </a:t>
            </a:r>
            <a:br>
              <a:rPr lang="en-US" sz="1600" b="1" dirty="0">
                <a:latin typeface="Calibri" panose="020F0502020204030204" pitchFamily="34" charset="0"/>
                <a:ea typeface="Calibri" panose="020F0502020204030204" pitchFamily="34" charset="0"/>
                <a:cs typeface="Calibri" panose="020F0502020204030204" pitchFamily="34" charset="0"/>
              </a:rPr>
            </a:br>
            <a:r>
              <a:rPr lang="en-US" sz="1600" dirty="0">
                <a:latin typeface="Calibri" panose="020F0502020204030204" pitchFamily="34" charset="0"/>
                <a:ea typeface="Calibri" panose="020F0502020204030204" pitchFamily="34" charset="0"/>
                <a:cs typeface="Calibri" panose="020F0502020204030204" pitchFamily="34" charset="0"/>
              </a:rPr>
              <a:t>M. Strickland, S. Thapa, &amp; R. Vogt (2024). Bottomonium suppression in 5.02 and 8.16 TeV p-Pb collisions,  </a:t>
            </a:r>
            <a:r>
              <a:rPr lang="en-US" sz="1600" u="sng" dirty="0">
                <a:latin typeface="Calibri" panose="020F0502020204030204" pitchFamily="34" charset="0"/>
                <a:ea typeface="Calibri" panose="020F0502020204030204" pitchFamily="34" charset="0"/>
                <a:cs typeface="Calibri" panose="020F0502020204030204" pitchFamily="34" charset="0"/>
              </a:rPr>
              <a:t>arXiv:2401.16704</a:t>
            </a:r>
            <a:r>
              <a:rPr lang="en-US" sz="1600" dirty="0">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Calibri" panose="020F0502020204030204" pitchFamily="34" charset="0"/>
            </a:endParaRPr>
          </a:p>
          <a:p>
            <a:pPr algn="l">
              <a:lnSpc>
                <a:spcPct val="150000"/>
              </a:lnSpc>
            </a:pPr>
            <a:r>
              <a:rPr lang="en-US" sz="1600" dirty="0">
                <a:latin typeface="Calibri" panose="020F0502020204030204" pitchFamily="34" charset="0"/>
                <a:ea typeface="Calibri" panose="020F0502020204030204" pitchFamily="34" charset="0"/>
                <a:cs typeface="Calibri" panose="020F0502020204030204" pitchFamily="34" charset="0"/>
              </a:rPr>
              <a:t>S. Thapa, R. Vogt, M. Strickland, R. Rapp, B. Wu, &amp; J. Boyd (In Prep). Semi-classical treatment of bottomonium suppression in p-Pb collisions.</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doelogo.png">
            <a:extLst>
              <a:ext uri="{FF2B5EF4-FFF2-40B4-BE49-F238E27FC236}">
                <a16:creationId xmlns:a16="http://schemas.microsoft.com/office/drawing/2014/main" id="{983224A7-0B29-B5B5-C35A-02D5A8FC00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4758" y="5578219"/>
            <a:ext cx="2834532" cy="740229"/>
          </a:xfrm>
          <a:prstGeom prst="rect">
            <a:avLst/>
          </a:prstGeom>
        </p:spPr>
      </p:pic>
      <p:pic>
        <p:nvPicPr>
          <p:cNvPr id="4" name="Picture 3">
            <a:extLst>
              <a:ext uri="{FF2B5EF4-FFF2-40B4-BE49-F238E27FC236}">
                <a16:creationId xmlns:a16="http://schemas.microsoft.com/office/drawing/2014/main" id="{FCDA83B5-BB8E-15C4-F13E-E396F89C1C06}"/>
              </a:ext>
            </a:extLst>
          </p:cNvPr>
          <p:cNvPicPr>
            <a:picLocks noChangeAspect="1"/>
          </p:cNvPicPr>
          <p:nvPr/>
        </p:nvPicPr>
        <p:blipFill>
          <a:blip r:embed="rId6"/>
          <a:stretch>
            <a:fillRect/>
          </a:stretch>
        </p:blipFill>
        <p:spPr>
          <a:xfrm>
            <a:off x="6504443" y="5564338"/>
            <a:ext cx="2247754" cy="968407"/>
          </a:xfrm>
          <a:prstGeom prst="rect">
            <a:avLst/>
          </a:prstGeom>
        </p:spPr>
      </p:pic>
      <p:sp>
        <p:nvSpPr>
          <p:cNvPr id="12" name="Date Placeholder 11">
            <a:extLst>
              <a:ext uri="{FF2B5EF4-FFF2-40B4-BE49-F238E27FC236}">
                <a16:creationId xmlns:a16="http://schemas.microsoft.com/office/drawing/2014/main" id="{0376147B-44A7-7CCE-6C7C-6CB96BF919EE}"/>
              </a:ext>
            </a:extLst>
          </p:cNvPr>
          <p:cNvSpPr txBox="1">
            <a:spLocks/>
          </p:cNvSpPr>
          <p:nvPr/>
        </p:nvSpPr>
        <p:spPr>
          <a:xfrm>
            <a:off x="9155783" y="6459346"/>
            <a:ext cx="2939931" cy="353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GHP2025, 16 March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4C042-C392-EF35-07A0-79CB38C59646}"/>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DD5D7CEE-E3F1-9E20-E434-E1DCDDBBF1BE}"/>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6" name="PlaceHolder 32">
            <a:extLst>
              <a:ext uri="{FF2B5EF4-FFF2-40B4-BE49-F238E27FC236}">
                <a16:creationId xmlns:a16="http://schemas.microsoft.com/office/drawing/2014/main" id="{A018B806-7E5C-97F3-DB37-FA2E1A087147}"/>
              </a:ext>
            </a:extLst>
          </p:cNvPr>
          <p:cNvSpPr/>
          <p:nvPr/>
        </p:nvSpPr>
        <p:spPr>
          <a:xfrm>
            <a:off x="0" y="8281"/>
            <a:ext cx="12192000" cy="45228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ctr"/>
            <a:r>
              <a:rPr lang="en-US" sz="3000" b="1" spc="-1" dirty="0">
                <a:solidFill>
                  <a:schemeClr val="accent1">
                    <a:lumMod val="50000"/>
                  </a:schemeClr>
                </a:solidFill>
                <a:latin typeface="Calibri"/>
                <a:cs typeface="Calibri"/>
              </a:rPr>
              <a:t>KSU-Munich Input Parameters: Transport Coefficients of </a:t>
            </a:r>
            <a:r>
              <a:rPr lang="en-US" sz="3000" b="1" spc="-1" dirty="0" err="1">
                <a:solidFill>
                  <a:schemeClr val="accent1">
                    <a:lumMod val="50000"/>
                  </a:schemeClr>
                </a:solidFill>
                <a:latin typeface="Calibri"/>
                <a:cs typeface="Calibri"/>
              </a:rPr>
              <a:t>Bottomonia</a:t>
            </a:r>
            <a:endParaRPr lang="en-US" sz="3000" b="1" spc="-1" dirty="0">
              <a:solidFill>
                <a:schemeClr val="accent1">
                  <a:lumMod val="50000"/>
                </a:schemeClr>
              </a:solidFill>
              <a:latin typeface="Calibri"/>
              <a:cs typeface="Calibri"/>
            </a:endParaRPr>
          </a:p>
        </p:txBody>
      </p:sp>
      <mc:AlternateContent xmlns:mc="http://schemas.openxmlformats.org/markup-compatibility/2006" xmlns:a14="http://schemas.microsoft.com/office/drawing/2010/main">
        <mc:Choice Requires="a14">
          <p:sp>
            <p:nvSpPr>
              <p:cNvPr id="22" name="PlaceHolder 2">
                <a:extLst>
                  <a:ext uri="{FF2B5EF4-FFF2-40B4-BE49-F238E27FC236}">
                    <a16:creationId xmlns:a16="http://schemas.microsoft.com/office/drawing/2014/main" id="{E79E490B-D74E-E567-E1D8-FF9876FDEA08}"/>
                  </a:ext>
                </a:extLst>
              </p:cNvPr>
              <p:cNvSpPr txBox="1">
                <a:spLocks/>
              </p:cNvSpPr>
              <p:nvPr/>
            </p:nvSpPr>
            <p:spPr>
              <a:xfrm>
                <a:off x="221565" y="3546377"/>
                <a:ext cx="7093635" cy="2937463"/>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01"/>
                  </a:spcBef>
                  <a:tabLst>
                    <a:tab pos="0" algn="l"/>
                  </a:tabLst>
                </a:pP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The effect of the QGP medium in the </a:t>
                </a:r>
                <a:r>
                  <a:rPr lang="en-US" sz="18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quarkonia</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 states (</a:t>
                </a:r>
                <a:r>
                  <a:rPr lang="en-US" sz="1800" spc="-1" dirty="0">
                    <a:latin typeface="Calibri"/>
                    <a:cs typeface="Calibri"/>
                  </a:rPr>
                  <a:t>𝚼</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18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nS</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 are encoded in the heavy quark transport coefficients) </a:t>
                </a:r>
                <a:r>
                  <a:rPr lang="en-US" sz="1800" b="1" spc="-1" dirty="0">
                    <a:solidFill>
                      <a:srgbClr val="000000"/>
                    </a:solidFill>
                    <a:latin typeface="Calibri" panose="020F0502020204030204" pitchFamily="34" charset="0"/>
                    <a:ea typeface="Calibri" panose="020F0502020204030204" pitchFamily="34" charset="0"/>
                    <a:cs typeface="Calibri" panose="020F0502020204030204" pitchFamily="34" charset="0"/>
                  </a:rPr>
                  <a:t>[constrained by the Lattice QCD calculations]</a:t>
                </a:r>
              </a:p>
              <a:p>
                <a:pPr>
                  <a:lnSpc>
                    <a:spcPct val="100000"/>
                  </a:lnSpc>
                  <a:spcBef>
                    <a:spcPts val="1001"/>
                  </a:spcBef>
                  <a:tabLst>
                    <a:tab pos="0" algn="l"/>
                  </a:tabLst>
                </a:pPr>
                <a14:m>
                  <m:oMath xmlns:m="http://schemas.openxmlformats.org/officeDocument/2006/math">
                    <m:r>
                      <a:rPr lang="en-US" sz="1800" i="1" spc="-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𝞳</m:t>
                    </m:r>
                  </m:oMath>
                </a14:m>
                <a:r>
                  <a:rPr lang="en-US" sz="1800" b="1" spc="-1" dirty="0">
                    <a:solidFill>
                      <a:schemeClr val="tx1"/>
                    </a:solidFill>
                    <a:latin typeface="Calibri" panose="020F0502020204030204" pitchFamily="34" charset="0"/>
                    <a:ea typeface="Calibri" panose="020F0502020204030204" pitchFamily="34" charset="0"/>
                    <a:cs typeface="Calibri" panose="020F0502020204030204" pitchFamily="34" charset="0"/>
                  </a:rPr>
                  <a:t>(T): </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heavy quark momentum </a:t>
                </a:r>
                <a:r>
                  <a:rPr lang="en-US" sz="1800" b="1" spc="-1" dirty="0">
                    <a:solidFill>
                      <a:srgbClr val="000000"/>
                    </a:solidFill>
                    <a:latin typeface="Calibri" panose="020F0502020204030204" pitchFamily="34" charset="0"/>
                    <a:ea typeface="Calibri" panose="020F0502020204030204" pitchFamily="34" charset="0"/>
                    <a:cs typeface="Calibri" panose="020F0502020204030204" pitchFamily="34" charset="0"/>
                  </a:rPr>
                  <a:t>diffusion coefficient</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 responsible for the large thermal width in the QGP medium, </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extracted from </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NLO fits to recent lattice measurements, {5,6,7} for </a:t>
                </a:r>
                <a:r>
                  <a:rPr lang="en-US" sz="18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pA</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 at LHC energies</a:t>
                </a:r>
              </a:p>
              <a:p>
                <a:pPr marL="285750" indent="-285750">
                  <a:lnSpc>
                    <a:spcPct val="100000"/>
                  </a:lnSpc>
                </a:pPr>
                <a:r>
                  <a:rPr lang="el-GR" sz="1800" b="1" spc="-1" dirty="0">
                    <a:solidFill>
                      <a:srgbClr val="000000"/>
                    </a:solidFill>
                    <a:latin typeface="Calibri" panose="020F0502020204030204" pitchFamily="34" charset="0"/>
                    <a:ea typeface="Calibri" panose="020F0502020204030204" pitchFamily="34" charset="0"/>
                    <a:cs typeface="Calibri" panose="020F0502020204030204" pitchFamily="34" charset="0"/>
                  </a:rPr>
                  <a:t>γ</a:t>
                </a:r>
                <a:r>
                  <a:rPr lang="en-US" sz="1800" b="1" spc="-1" dirty="0">
                    <a:solidFill>
                      <a:srgbClr val="000000"/>
                    </a:solidFill>
                    <a:latin typeface="Calibri" panose="020F0502020204030204" pitchFamily="34" charset="0"/>
                    <a:ea typeface="Calibri" panose="020F0502020204030204" pitchFamily="34" charset="0"/>
                    <a:cs typeface="Calibri" panose="020F0502020204030204" pitchFamily="34" charset="0"/>
                  </a:rPr>
                  <a:t>(T): </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dispersive, responsible for the thermal mass shift (= 0 for </a:t>
                </a:r>
                <a:r>
                  <a:rPr lang="en-US" sz="1800" spc="-1" dirty="0">
                    <a:latin typeface="Calibri"/>
                    <a:cs typeface="Calibri"/>
                  </a:rPr>
                  <a:t>𝚼 s</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tates), </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less constrained</a:t>
                </a:r>
              </a:p>
              <a:p>
                <a:pPr marL="285750" indent="-285750">
                  <a:lnSpc>
                    <a:spcPct val="100000"/>
                  </a:lnSpc>
                </a:pPr>
                <a:r>
                  <a:rPr lang="en-US" sz="1800" b="1" spc="-1" dirty="0">
                    <a:solidFill>
                      <a:srgbClr val="000000"/>
                    </a:solidFill>
                    <a:latin typeface="Calibri" panose="020F0502020204030204" pitchFamily="34" charset="0"/>
                    <a:ea typeface="Calibri" panose="020F0502020204030204" pitchFamily="34" charset="0"/>
                    <a:cs typeface="Calibri" panose="020F0502020204030204" pitchFamily="34" charset="0"/>
                  </a:rPr>
                  <a:t>Additional input </a:t>
                </a:r>
                <a:r>
                  <a:rPr lang="en-US" sz="1800" b="1" spc="-1" dirty="0">
                    <a:solidFill>
                      <a:srgbClr val="0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QGP Temperature from </a:t>
                </a:r>
                <a:r>
                  <a:rPr lang="en-US" sz="1800" b="1" spc="-1"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aHydro</a:t>
                </a:r>
                <a:endParaRPr lang="en-US" sz="1800" b="1"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22" name="PlaceHolder 2">
                <a:extLst>
                  <a:ext uri="{FF2B5EF4-FFF2-40B4-BE49-F238E27FC236}">
                    <a16:creationId xmlns:a16="http://schemas.microsoft.com/office/drawing/2014/main" id="{E79E490B-D74E-E567-E1D8-FF9876FDEA08}"/>
                  </a:ext>
                </a:extLst>
              </p:cNvPr>
              <p:cNvSpPr txBox="1">
                <a:spLocks noRot="1" noChangeAspect="1" noMove="1" noResize="1" noEditPoints="1" noAdjustHandles="1" noChangeArrowheads="1" noChangeShapeType="1" noTextEdit="1"/>
              </p:cNvSpPr>
              <p:nvPr/>
            </p:nvSpPr>
            <p:spPr>
              <a:xfrm>
                <a:off x="221565" y="3546377"/>
                <a:ext cx="7093635" cy="2937463"/>
              </a:xfrm>
              <a:prstGeom prst="rect">
                <a:avLst/>
              </a:prstGeom>
              <a:blipFill>
                <a:blip r:embed="rId3"/>
                <a:stretch>
                  <a:fillRect l="-1804" t="-3112" r="-945" b="-1867"/>
                </a:stretch>
              </a:blipFill>
              <a:ln w="0">
                <a:noFill/>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FE69B763-5B60-59A4-D700-7AF3DC7438AD}"/>
              </a:ext>
            </a:extLst>
          </p:cNvPr>
          <p:cNvPicPr>
            <a:picLocks noChangeAspect="1"/>
          </p:cNvPicPr>
          <p:nvPr/>
        </p:nvPicPr>
        <p:blipFill>
          <a:blip r:embed="rId4"/>
          <a:stretch>
            <a:fillRect/>
          </a:stretch>
        </p:blipFill>
        <p:spPr>
          <a:xfrm>
            <a:off x="7440148" y="734869"/>
            <a:ext cx="4723892" cy="5494949"/>
          </a:xfrm>
          <a:prstGeom prst="rect">
            <a:avLst/>
          </a:prstGeom>
        </p:spPr>
      </p:pic>
      <p:pic>
        <p:nvPicPr>
          <p:cNvPr id="8" name="Picture 7">
            <a:extLst>
              <a:ext uri="{FF2B5EF4-FFF2-40B4-BE49-F238E27FC236}">
                <a16:creationId xmlns:a16="http://schemas.microsoft.com/office/drawing/2014/main" id="{F59CC0A1-8C38-C141-E69A-285ECCF19349}"/>
              </a:ext>
            </a:extLst>
          </p:cNvPr>
          <p:cNvPicPr>
            <a:picLocks noChangeAspect="1"/>
          </p:cNvPicPr>
          <p:nvPr/>
        </p:nvPicPr>
        <p:blipFill>
          <a:blip r:embed="rId5"/>
          <a:stretch>
            <a:fillRect/>
          </a:stretch>
        </p:blipFill>
        <p:spPr>
          <a:xfrm>
            <a:off x="3125881" y="1613898"/>
            <a:ext cx="4258213" cy="1211756"/>
          </a:xfrm>
          <a:prstGeom prst="rect">
            <a:avLst/>
          </a:prstGeom>
          <a:ln>
            <a:noFill/>
          </a:ln>
        </p:spPr>
      </p:pic>
      <p:sp>
        <p:nvSpPr>
          <p:cNvPr id="19" name="TextBox 18">
            <a:extLst>
              <a:ext uri="{FF2B5EF4-FFF2-40B4-BE49-F238E27FC236}">
                <a16:creationId xmlns:a16="http://schemas.microsoft.com/office/drawing/2014/main" id="{9BD5F9D4-7DEA-383C-1D4A-E626E3769F18}"/>
              </a:ext>
            </a:extLst>
          </p:cNvPr>
          <p:cNvSpPr txBox="1"/>
          <p:nvPr/>
        </p:nvSpPr>
        <p:spPr>
          <a:xfrm>
            <a:off x="221565" y="2913053"/>
            <a:ext cx="7911624" cy="584775"/>
          </a:xfrm>
          <a:prstGeom prst="rect">
            <a:avLst/>
          </a:prstGeom>
          <a:noFill/>
        </p:spPr>
        <p:txBody>
          <a:bodyPr wrap="square">
            <a:spAutoFit/>
          </a:bodyPr>
          <a:lstStyle/>
          <a:p>
            <a:pPr marL="0" indent="0">
              <a:buNone/>
              <a:tabLst>
                <a:tab pos="0" algn="l"/>
              </a:tabLst>
            </a:pPr>
            <a:r>
              <a:rPr lang="en-US" sz="1600" spc="-1" dirty="0">
                <a:solidFill>
                  <a:srgbClr val="0070C0"/>
                </a:solidFill>
                <a:latin typeface="Calibri" panose="020F0502020204030204" pitchFamily="34" charset="0"/>
                <a:ea typeface="Calibri" panose="020F0502020204030204" pitchFamily="34" charset="0"/>
                <a:cs typeface="Calibri" panose="020F0502020204030204" pitchFamily="34" charset="0"/>
              </a:rPr>
              <a:t>Larsen, </a:t>
            </a:r>
            <a:r>
              <a:rPr lang="en-US" sz="1600" spc="-1" dirty="0" err="1">
                <a:solidFill>
                  <a:srgbClr val="0070C0"/>
                </a:solidFill>
                <a:latin typeface="Calibri" panose="020F0502020204030204" pitchFamily="34" charset="0"/>
                <a:ea typeface="Calibri" panose="020F0502020204030204" pitchFamily="34" charset="0"/>
                <a:cs typeface="Calibri" panose="020F0502020204030204" pitchFamily="34" charset="0"/>
              </a:rPr>
              <a:t>Meinel</a:t>
            </a:r>
            <a:r>
              <a:rPr lang="en-US" sz="1600" spc="-1" dirty="0">
                <a:solidFill>
                  <a:srgbClr val="0070C0"/>
                </a:solidFill>
                <a:latin typeface="Calibri" panose="020F0502020204030204" pitchFamily="34" charset="0"/>
                <a:ea typeface="Calibri" panose="020F0502020204030204" pitchFamily="34" charset="0"/>
                <a:cs typeface="Calibri" panose="020F0502020204030204" pitchFamily="34" charset="0"/>
              </a:rPr>
              <a:t>, Mukherjee, </a:t>
            </a:r>
            <a:r>
              <a:rPr lang="en-US" sz="1600" spc="-1" dirty="0" err="1">
                <a:solidFill>
                  <a:srgbClr val="0070C0"/>
                </a:solidFill>
                <a:latin typeface="Calibri" panose="020F0502020204030204" pitchFamily="34" charset="0"/>
                <a:ea typeface="Calibri" panose="020F0502020204030204" pitchFamily="34" charset="0"/>
                <a:cs typeface="Calibri" panose="020F0502020204030204" pitchFamily="34" charset="0"/>
              </a:rPr>
              <a:t>Petreczky</a:t>
            </a:r>
            <a:r>
              <a:rPr lang="en-US" sz="1600" spc="-1" dirty="0">
                <a:solidFill>
                  <a:srgbClr val="0070C0"/>
                </a:solidFill>
                <a:latin typeface="Calibri" panose="020F0502020204030204" pitchFamily="34" charset="0"/>
                <a:ea typeface="Calibri" panose="020F0502020204030204" pitchFamily="34" charset="0"/>
                <a:cs typeface="Calibri" panose="020F0502020204030204" pitchFamily="34" charset="0"/>
              </a:rPr>
              <a:t> (2019) </a:t>
            </a:r>
            <a:r>
              <a:rPr lang="en-US" sz="1600" u="sng" spc="-1" dirty="0">
                <a:solidFill>
                  <a:srgbClr val="0070C0"/>
                </a:solidFill>
                <a:latin typeface="Calibri" panose="020F0502020204030204" pitchFamily="34" charset="0"/>
                <a:ea typeface="Calibri" panose="020F0502020204030204" pitchFamily="34" charset="0"/>
                <a:cs typeface="Calibri" panose="020F0502020204030204" pitchFamily="34" charset="0"/>
              </a:rPr>
              <a:t>1908.08437</a:t>
            </a:r>
          </a:p>
          <a:p>
            <a:pPr marL="0" indent="0">
              <a:buNone/>
              <a:tabLst>
                <a:tab pos="0" algn="l"/>
              </a:tabLst>
            </a:pPr>
            <a:r>
              <a:rPr lang="en-US" sz="1600" spc="-1" dirty="0">
                <a:solidFill>
                  <a:srgbClr val="0070C0"/>
                </a:solidFill>
                <a:latin typeface="Calibri" panose="020F0502020204030204" pitchFamily="34" charset="0"/>
                <a:ea typeface="Calibri" panose="020F0502020204030204" pitchFamily="34" charset="0"/>
                <a:cs typeface="Calibri" panose="020F0502020204030204" pitchFamily="34" charset="0"/>
              </a:rPr>
              <a:t>Bala, Kaczmarek, Larsen, Mukherjee, </a:t>
            </a:r>
            <a:r>
              <a:rPr lang="en-US" sz="1600" spc="-1" dirty="0" err="1">
                <a:solidFill>
                  <a:srgbClr val="0070C0"/>
                </a:solidFill>
                <a:latin typeface="Calibri" panose="020F0502020204030204" pitchFamily="34" charset="0"/>
                <a:ea typeface="Calibri" panose="020F0502020204030204" pitchFamily="34" charset="0"/>
                <a:cs typeface="Calibri" panose="020F0502020204030204" pitchFamily="34" charset="0"/>
              </a:rPr>
              <a:t>Parkar</a:t>
            </a:r>
            <a:r>
              <a:rPr lang="en-US" sz="1600" spc="-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1600" spc="-1" dirty="0" err="1">
                <a:solidFill>
                  <a:srgbClr val="0070C0"/>
                </a:solidFill>
                <a:latin typeface="Calibri" panose="020F0502020204030204" pitchFamily="34" charset="0"/>
                <a:ea typeface="Calibri" panose="020F0502020204030204" pitchFamily="34" charset="0"/>
                <a:cs typeface="Calibri" panose="020F0502020204030204" pitchFamily="34" charset="0"/>
              </a:rPr>
              <a:t>Petreczky</a:t>
            </a:r>
            <a:r>
              <a:rPr lang="en-US" sz="1600" spc="-1" dirty="0">
                <a:solidFill>
                  <a:srgbClr val="0070C0"/>
                </a:solidFill>
                <a:latin typeface="Calibri" panose="020F0502020204030204" pitchFamily="34" charset="0"/>
                <a:ea typeface="Calibri" panose="020F0502020204030204" pitchFamily="34" charset="0"/>
                <a:cs typeface="Calibri" panose="020F0502020204030204" pitchFamily="34" charset="0"/>
              </a:rPr>
              <a:t>, Rothkopf, Weber (2022) </a:t>
            </a:r>
            <a:r>
              <a:rPr lang="en-US" sz="1600" u="sng" spc="-1" dirty="0">
                <a:solidFill>
                  <a:srgbClr val="0070C0"/>
                </a:solidFill>
                <a:latin typeface="Calibri" panose="020F0502020204030204" pitchFamily="34" charset="0"/>
                <a:ea typeface="Calibri" panose="020F0502020204030204" pitchFamily="34" charset="0"/>
                <a:cs typeface="Calibri" panose="020F0502020204030204" pitchFamily="34" charset="0"/>
              </a:rPr>
              <a:t>2110.11659</a:t>
            </a:r>
          </a:p>
        </p:txBody>
      </p:sp>
      <p:pic>
        <p:nvPicPr>
          <p:cNvPr id="4" name="Picture 3" descr="A black and white text&#10;&#10;Description automatically generated">
            <a:extLst>
              <a:ext uri="{FF2B5EF4-FFF2-40B4-BE49-F238E27FC236}">
                <a16:creationId xmlns:a16="http://schemas.microsoft.com/office/drawing/2014/main" id="{D596E32F-B620-0FB4-B8E2-71CE62A0D06A}"/>
              </a:ext>
            </a:extLst>
          </p:cNvPr>
          <p:cNvPicPr>
            <a:picLocks noChangeAspect="1"/>
          </p:cNvPicPr>
          <p:nvPr/>
        </p:nvPicPr>
        <p:blipFill>
          <a:blip r:embed="rId6"/>
          <a:stretch>
            <a:fillRect/>
          </a:stretch>
        </p:blipFill>
        <p:spPr>
          <a:xfrm>
            <a:off x="376206" y="2007058"/>
            <a:ext cx="2620961" cy="497512"/>
          </a:xfrm>
          <a:prstGeom prst="rect">
            <a:avLst/>
          </a:prstGeom>
          <a:ln>
            <a:noFill/>
          </a:ln>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3119392-22B6-6C06-336B-8A4801B56677}"/>
                  </a:ext>
                </a:extLst>
              </p:cNvPr>
              <p:cNvSpPr txBox="1"/>
              <p:nvPr/>
            </p:nvSpPr>
            <p:spPr>
              <a:xfrm>
                <a:off x="221565" y="519857"/>
                <a:ext cx="7195726" cy="923330"/>
              </a:xfrm>
              <a:prstGeom prst="rect">
                <a:avLst/>
              </a:prstGeom>
              <a:noFill/>
            </p:spPr>
            <p:txBody>
              <a:bodyPr wrap="square">
                <a:spAutoFit/>
              </a:bodyPr>
              <a:lstStyle/>
              <a:p>
                <a:r>
                  <a:rPr lang="en-US" sz="1800" b="0" i="0" dirty="0">
                    <a:effectLst/>
                    <a:latin typeface="Calibri" panose="020F0502020204030204" pitchFamily="34" charset="0"/>
                    <a:ea typeface="Calibri" panose="020F0502020204030204" pitchFamily="34" charset="0"/>
                    <a:cs typeface="Calibri" panose="020F0502020204030204" pitchFamily="34" charset="0"/>
                  </a:rPr>
                  <a:t>The imaginary part of the potential responsible for the decay of the </a:t>
                </a:r>
                <a:r>
                  <a:rPr lang="en-US" sz="1800" spc="-1" dirty="0">
                    <a:latin typeface="Calibri"/>
                    <a:cs typeface="Calibri"/>
                  </a:rPr>
                  <a:t>𝚼</a:t>
                </a:r>
                <a:r>
                  <a:rPr kumimoji="0" lang="en-US" sz="1800" b="0" i="0" u="none" strike="noStrike" kern="1200" cap="none" spc="-1" normalizeH="0" baseline="0" noProof="0" dirty="0">
                    <a:ln>
                      <a:noFill/>
                    </a:ln>
                    <a:solidFill>
                      <a:prstClr val="black"/>
                    </a:solidFill>
                    <a:effectLst/>
                    <a:uLnTx/>
                    <a:uFillTx/>
                    <a:latin typeface="Calibri"/>
                    <a:ea typeface="+mn-lt"/>
                    <a:cs typeface="Calibri"/>
                  </a:rPr>
                  <a:t> </a:t>
                </a:r>
                <a:r>
                  <a:rPr lang="en-US" sz="1800" b="0" i="0" dirty="0">
                    <a:effectLst/>
                    <a:latin typeface="Calibri" panose="020F0502020204030204" pitchFamily="34" charset="0"/>
                    <a:ea typeface="Calibri" panose="020F0502020204030204" pitchFamily="34" charset="0"/>
                    <a:cs typeface="Calibri" panose="020F0502020204030204" pitchFamily="34" charset="0"/>
                  </a:rPr>
                  <a:t>states in the medium </a:t>
                </a:r>
                <a:r>
                  <a:rPr lang="en-US" sz="1800" b="0" i="1" dirty="0">
                    <a:effectLst/>
                    <a:latin typeface="Calibri" panose="020F0502020204030204" pitchFamily="34" charset="0"/>
                    <a:ea typeface="Calibri" panose="020F0502020204030204" pitchFamily="34" charset="0"/>
                    <a:cs typeface="Calibri" panose="020F0502020204030204" pitchFamily="34" charset="0"/>
                  </a:rPr>
                  <a:t>(dynamical screening from QGP medium), </a:t>
                </a:r>
                <a:r>
                  <a:rPr lang="en-US" sz="1800" b="0" i="0" dirty="0">
                    <a:effectLst/>
                    <a:latin typeface="Calibri" panose="020F0502020204030204" pitchFamily="34" charset="0"/>
                    <a:ea typeface="Calibri" panose="020F0502020204030204" pitchFamily="34" charset="0"/>
                    <a:cs typeface="Calibri" panose="020F0502020204030204" pitchFamily="34" charset="0"/>
                  </a:rPr>
                  <a:t>and depend on the transport coefficients, kappa (</a:t>
                </a:r>
                <a14:m>
                  <m:oMath xmlns:m="http://schemas.openxmlformats.org/officeDocument/2006/math">
                    <m:r>
                      <a:rPr lang="en-US" sz="1800" i="1" spc="-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𝞳</m:t>
                    </m:r>
                  </m:oMath>
                </a14:m>
                <a:r>
                  <a:rPr lang="en-US" sz="1800" b="0" i="0" dirty="0">
                    <a:effectLst/>
                    <a:latin typeface="Calibri" panose="020F0502020204030204" pitchFamily="34" charset="0"/>
                    <a:ea typeface="Calibri" panose="020F0502020204030204" pitchFamily="34" charset="0"/>
                    <a:cs typeface="Calibri" panose="020F0502020204030204" pitchFamily="34" charset="0"/>
                  </a:rPr>
                  <a:t>) and gamma (</a:t>
                </a:r>
                <a:r>
                  <a:rPr lang="el-GR" b="1" spc="-1" dirty="0">
                    <a:solidFill>
                      <a:srgbClr val="000000"/>
                    </a:solidFill>
                    <a:latin typeface="Calibri" panose="020F0502020204030204" pitchFamily="34" charset="0"/>
                    <a:ea typeface="Calibri" panose="020F0502020204030204" pitchFamily="34" charset="0"/>
                    <a:cs typeface="Calibri" panose="020F0502020204030204" pitchFamily="34" charset="0"/>
                  </a:rPr>
                  <a:t>γ</a:t>
                </a:r>
                <a:r>
                  <a:rPr lang="en-US" b="1" spc="-1"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1800" b="0" i="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9" name="TextBox 8">
                <a:extLst>
                  <a:ext uri="{FF2B5EF4-FFF2-40B4-BE49-F238E27FC236}">
                    <a16:creationId xmlns:a16="http://schemas.microsoft.com/office/drawing/2014/main" id="{13119392-22B6-6C06-336B-8A4801B56677}"/>
                  </a:ext>
                </a:extLst>
              </p:cNvPr>
              <p:cNvSpPr txBox="1">
                <a:spLocks noRot="1" noChangeAspect="1" noMove="1" noResize="1" noEditPoints="1" noAdjustHandles="1" noChangeArrowheads="1" noChangeShapeType="1" noTextEdit="1"/>
              </p:cNvSpPr>
              <p:nvPr/>
            </p:nvSpPr>
            <p:spPr>
              <a:xfrm>
                <a:off x="221565" y="519857"/>
                <a:ext cx="7195726" cy="923330"/>
              </a:xfrm>
              <a:prstGeom prst="rect">
                <a:avLst/>
              </a:prstGeom>
              <a:blipFill>
                <a:blip r:embed="rId7"/>
                <a:stretch>
                  <a:fillRect l="-677" t="-4605" b="-9211"/>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C93D3B15-EFA4-B3E1-5F78-8DAF208416FC}"/>
              </a:ext>
            </a:extLst>
          </p:cNvPr>
          <p:cNvSpPr>
            <a:spLocks noGrp="1"/>
          </p:cNvSpPr>
          <p:nvPr>
            <p:ph type="sldNum" idx="5"/>
          </p:nvPr>
        </p:nvSpPr>
        <p:spPr/>
        <p:txBody>
          <a:bodyPr/>
          <a:lstStyle/>
          <a:p>
            <a:r>
              <a:rPr lang="en-US" dirty="0"/>
              <a:t>8</a:t>
            </a:r>
          </a:p>
        </p:txBody>
      </p:sp>
      <p:sp>
        <p:nvSpPr>
          <p:cNvPr id="11" name="Footer Placeholder 8">
            <a:extLst>
              <a:ext uri="{FF2B5EF4-FFF2-40B4-BE49-F238E27FC236}">
                <a16:creationId xmlns:a16="http://schemas.microsoft.com/office/drawing/2014/main" id="{AA83DB6E-6906-85AA-5EE5-B6405193595E}"/>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1023295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23644-0E10-48DB-44BD-147AE0525040}"/>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80EDF5B0-5D1B-534C-66B2-56467348998D}"/>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pic>
        <p:nvPicPr>
          <p:cNvPr id="17" name="Picture 16" descr="A black text with a letter&#10;&#10;Description automatically generated">
            <a:extLst>
              <a:ext uri="{FF2B5EF4-FFF2-40B4-BE49-F238E27FC236}">
                <a16:creationId xmlns:a16="http://schemas.microsoft.com/office/drawing/2014/main" id="{B9F1E268-01EC-7F2A-F6C2-AF2F8AE76760}"/>
              </a:ext>
            </a:extLst>
          </p:cNvPr>
          <p:cNvPicPr>
            <a:picLocks noChangeAspect="1"/>
          </p:cNvPicPr>
          <p:nvPr/>
        </p:nvPicPr>
        <p:blipFill>
          <a:blip r:embed="rId3"/>
          <a:stretch>
            <a:fillRect/>
          </a:stretch>
        </p:blipFill>
        <p:spPr>
          <a:xfrm>
            <a:off x="435292" y="1383160"/>
            <a:ext cx="5425587" cy="965439"/>
          </a:xfrm>
          <a:prstGeom prst="rect">
            <a:avLst/>
          </a:prstGeom>
          <a:ln>
            <a:solidFill>
              <a:schemeClr val="bg2">
                <a:lumMod val="75000"/>
              </a:schemeClr>
            </a:solidFill>
          </a:ln>
        </p:spPr>
      </p:pic>
      <p:pic>
        <p:nvPicPr>
          <p:cNvPr id="2" name="Picture 1" descr="A black text on a white background&#10;&#10;Description automatically generated">
            <a:extLst>
              <a:ext uri="{FF2B5EF4-FFF2-40B4-BE49-F238E27FC236}">
                <a16:creationId xmlns:a16="http://schemas.microsoft.com/office/drawing/2014/main" id="{BD74BF19-29AD-71BD-853B-DD916E4583EB}"/>
              </a:ext>
            </a:extLst>
          </p:cNvPr>
          <p:cNvPicPr>
            <a:picLocks noChangeAspect="1"/>
          </p:cNvPicPr>
          <p:nvPr/>
        </p:nvPicPr>
        <p:blipFill>
          <a:blip r:embed="rId4"/>
          <a:stretch>
            <a:fillRect/>
          </a:stretch>
        </p:blipFill>
        <p:spPr>
          <a:xfrm>
            <a:off x="335429" y="4196486"/>
            <a:ext cx="3447549" cy="688307"/>
          </a:xfrm>
          <a:prstGeom prst="rect">
            <a:avLst/>
          </a:prstGeom>
          <a:ln>
            <a:solidFill>
              <a:schemeClr val="bg1"/>
            </a:solidFill>
          </a:ln>
        </p:spPr>
      </p:pic>
      <p:pic>
        <p:nvPicPr>
          <p:cNvPr id="5" name="Picture 4" descr="A black text with a square and a square in it&#10;&#10;Description automatically generated">
            <a:extLst>
              <a:ext uri="{FF2B5EF4-FFF2-40B4-BE49-F238E27FC236}">
                <a16:creationId xmlns:a16="http://schemas.microsoft.com/office/drawing/2014/main" id="{4B8EBA2D-3DB0-D7A1-B425-8D6CCEF867EC}"/>
              </a:ext>
            </a:extLst>
          </p:cNvPr>
          <p:cNvPicPr>
            <a:picLocks noChangeAspect="1"/>
          </p:cNvPicPr>
          <p:nvPr/>
        </p:nvPicPr>
        <p:blipFill>
          <a:blip r:embed="rId5"/>
          <a:stretch>
            <a:fillRect/>
          </a:stretch>
        </p:blipFill>
        <p:spPr>
          <a:xfrm>
            <a:off x="280644" y="5882449"/>
            <a:ext cx="4331335" cy="405944"/>
          </a:xfrm>
          <a:prstGeom prst="rect">
            <a:avLst/>
          </a:prstGeom>
          <a:ln>
            <a:solidFill>
              <a:schemeClr val="bg1"/>
            </a:solidFill>
          </a:ln>
        </p:spPr>
      </p:pic>
      <p:pic>
        <p:nvPicPr>
          <p:cNvPr id="7" name="Picture 6" descr="A black text with a white background&#10;&#10;Description automatically generated">
            <a:extLst>
              <a:ext uri="{FF2B5EF4-FFF2-40B4-BE49-F238E27FC236}">
                <a16:creationId xmlns:a16="http://schemas.microsoft.com/office/drawing/2014/main" id="{C21377B7-FBA1-6C47-AA7A-774A9A94E393}"/>
              </a:ext>
            </a:extLst>
          </p:cNvPr>
          <p:cNvPicPr>
            <a:picLocks noChangeAspect="1"/>
          </p:cNvPicPr>
          <p:nvPr/>
        </p:nvPicPr>
        <p:blipFill>
          <a:blip r:embed="rId6"/>
          <a:stretch>
            <a:fillRect/>
          </a:stretch>
        </p:blipFill>
        <p:spPr>
          <a:xfrm>
            <a:off x="5334271" y="4287934"/>
            <a:ext cx="4679072" cy="762446"/>
          </a:xfrm>
          <a:prstGeom prst="rect">
            <a:avLst/>
          </a:prstGeom>
          <a:ln>
            <a:solidFill>
              <a:schemeClr val="bg1"/>
            </a:solidFill>
          </a:ln>
        </p:spPr>
      </p:pic>
      <p:pic>
        <p:nvPicPr>
          <p:cNvPr id="9" name="Picture 8" descr="A black and white text&#10;&#10;Description automatically generated">
            <a:extLst>
              <a:ext uri="{FF2B5EF4-FFF2-40B4-BE49-F238E27FC236}">
                <a16:creationId xmlns:a16="http://schemas.microsoft.com/office/drawing/2014/main" id="{CA504DBF-A6EF-0BEB-1A72-0D23125DFEEE}"/>
              </a:ext>
            </a:extLst>
          </p:cNvPr>
          <p:cNvPicPr>
            <a:picLocks noChangeAspect="1"/>
          </p:cNvPicPr>
          <p:nvPr/>
        </p:nvPicPr>
        <p:blipFill>
          <a:blip r:embed="rId7"/>
          <a:stretch>
            <a:fillRect/>
          </a:stretch>
        </p:blipFill>
        <p:spPr>
          <a:xfrm>
            <a:off x="5353919" y="5604034"/>
            <a:ext cx="4134489" cy="600596"/>
          </a:xfrm>
          <a:prstGeom prst="rect">
            <a:avLst/>
          </a:prstGeom>
          <a:ln>
            <a:solidFill>
              <a:schemeClr val="bg1"/>
            </a:solidFill>
          </a:ln>
        </p:spPr>
      </p:pic>
      <p:sp>
        <p:nvSpPr>
          <p:cNvPr id="15" name="TextBox 14">
            <a:extLst>
              <a:ext uri="{FF2B5EF4-FFF2-40B4-BE49-F238E27FC236}">
                <a16:creationId xmlns:a16="http://schemas.microsoft.com/office/drawing/2014/main" id="{B31A31DD-9EB3-A114-3A22-630BD0C925FA}"/>
              </a:ext>
            </a:extLst>
          </p:cNvPr>
          <p:cNvSpPr txBox="1"/>
          <p:nvPr/>
        </p:nvSpPr>
        <p:spPr>
          <a:xfrm>
            <a:off x="5248882" y="3611290"/>
            <a:ext cx="23406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cs typeface="Calibri"/>
              </a:rPr>
              <a:t>Regeneration:</a:t>
            </a:r>
            <a:endParaRPr lang="en-US" b="1" dirty="0"/>
          </a:p>
        </p:txBody>
      </p:sp>
      <p:sp>
        <p:nvSpPr>
          <p:cNvPr id="18" name="TextBox 17">
            <a:extLst>
              <a:ext uri="{FF2B5EF4-FFF2-40B4-BE49-F238E27FC236}">
                <a16:creationId xmlns:a16="http://schemas.microsoft.com/office/drawing/2014/main" id="{71B0C0BD-70E4-AF89-31AC-6CDCB4B9FFCC}"/>
              </a:ext>
            </a:extLst>
          </p:cNvPr>
          <p:cNvSpPr txBox="1"/>
          <p:nvPr/>
        </p:nvSpPr>
        <p:spPr>
          <a:xfrm>
            <a:off x="121593" y="3605928"/>
            <a:ext cx="28519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cs typeface="Calibri"/>
              </a:rPr>
              <a:t>Primordial Suppression:</a:t>
            </a:r>
            <a:endParaRPr lang="en-US" b="1" dirty="0"/>
          </a:p>
        </p:txBody>
      </p:sp>
      <p:sp>
        <p:nvSpPr>
          <p:cNvPr id="20" name="PlaceHolder 32">
            <a:extLst>
              <a:ext uri="{FF2B5EF4-FFF2-40B4-BE49-F238E27FC236}">
                <a16:creationId xmlns:a16="http://schemas.microsoft.com/office/drawing/2014/main" id="{81A4E0B9-9AC8-DCFB-3AF4-B0D86BAB7C5A}"/>
              </a:ext>
            </a:extLst>
          </p:cNvPr>
          <p:cNvSpPr/>
          <p:nvPr/>
        </p:nvSpPr>
        <p:spPr>
          <a:xfrm>
            <a:off x="242638" y="563679"/>
            <a:ext cx="11787747" cy="40664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1600" b="1" dirty="0">
                <a:solidFill>
                  <a:schemeClr val="tx1"/>
                </a:solidFill>
              </a:rPr>
              <a:t>Kinetic Rate Equation</a:t>
            </a:r>
            <a:r>
              <a:rPr lang="en-US" sz="1400" b="1" dirty="0"/>
              <a:t>, </a:t>
            </a:r>
            <a:r>
              <a:rPr lang="en-US" spc="-1" dirty="0">
                <a:latin typeface="Calibri"/>
                <a:cs typeface="Calibri"/>
              </a:rPr>
              <a:t>describes the evolution of number of </a:t>
            </a:r>
            <a:r>
              <a:rPr lang="en-US" spc="-1" dirty="0" err="1">
                <a:latin typeface="Calibri"/>
                <a:cs typeface="Calibri"/>
              </a:rPr>
              <a:t>quarkonia</a:t>
            </a:r>
            <a:r>
              <a:rPr lang="en-US" spc="-1" dirty="0">
                <a:latin typeface="Calibri"/>
                <a:cs typeface="Calibri"/>
              </a:rPr>
              <a:t> states in the QGP </a:t>
            </a:r>
            <a:r>
              <a:rPr lang="en-US" b="1" spc="-1" dirty="0">
                <a:latin typeface="Calibri"/>
                <a:cs typeface="Calibri"/>
                <a:sym typeface="Wingdings" panose="05000000000000000000" pitchFamily="2" charset="2"/>
              </a:rPr>
              <a:t>i</a:t>
            </a:r>
            <a:r>
              <a:rPr lang="en-US" sz="1800" b="1" spc="-1" dirty="0">
                <a:latin typeface="Calibri"/>
                <a:cs typeface="Calibri"/>
              </a:rPr>
              <a:t>n terms of loss and gain terms</a:t>
            </a:r>
            <a:r>
              <a:rPr lang="en-US" b="1" spc="-1" dirty="0">
                <a:latin typeface="Calibri"/>
                <a:cs typeface="Calibri"/>
              </a:rPr>
              <a:t>:</a:t>
            </a:r>
          </a:p>
        </p:txBody>
      </p:sp>
      <p:sp>
        <p:nvSpPr>
          <p:cNvPr id="21" name="Rectangle 20">
            <a:extLst>
              <a:ext uri="{FF2B5EF4-FFF2-40B4-BE49-F238E27FC236}">
                <a16:creationId xmlns:a16="http://schemas.microsoft.com/office/drawing/2014/main" id="{CD7AE229-6AAC-467C-294F-60613DD0CE59}"/>
              </a:ext>
            </a:extLst>
          </p:cNvPr>
          <p:cNvSpPr/>
          <p:nvPr/>
        </p:nvSpPr>
        <p:spPr>
          <a:xfrm>
            <a:off x="8163304" y="3524929"/>
            <a:ext cx="4301941" cy="7112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1600" spc="-1" dirty="0">
                <a:solidFill>
                  <a:srgbClr val="2A6099"/>
                </a:solidFill>
                <a:latin typeface="Calibri" panose="020F0502020204030204" pitchFamily="34" charset="0"/>
                <a:ea typeface="Calibri" panose="020F0502020204030204" pitchFamily="34" charset="0"/>
                <a:cs typeface="Calibri" panose="020F0502020204030204" pitchFamily="34" charset="0"/>
              </a:rPr>
              <a:t>Rapp, Zhao, Emerick (2012) </a:t>
            </a:r>
            <a:r>
              <a:rPr lang="en-US" sz="1600" spc="-1" dirty="0">
                <a:solidFill>
                  <a:srgbClr val="2A6099"/>
                </a:solidFill>
                <a:latin typeface="Calibri" panose="020F0502020204030204" pitchFamily="34" charset="0"/>
                <a:ea typeface="Calibri" panose="020F0502020204030204" pitchFamily="34" charset="0"/>
                <a:cs typeface="Calibri" panose="020F0502020204030204" pitchFamily="34" charset="0"/>
                <a:hlinkClick r:id="rId8"/>
              </a:rPr>
              <a:t>1111.6537</a:t>
            </a:r>
            <a:r>
              <a:rPr lang="en-US" sz="1600" spc="-1" dirty="0">
                <a:solidFill>
                  <a:srgbClr val="2A6099"/>
                </a:solidFill>
                <a:latin typeface="Calibri" panose="020F0502020204030204" pitchFamily="34" charset="0"/>
                <a:ea typeface="Calibri" panose="020F0502020204030204" pitchFamily="34" charset="0"/>
                <a:cs typeface="Calibri" panose="020F0502020204030204" pitchFamily="34" charset="0"/>
              </a:rPr>
              <a:t>,  Du, He (2017/18), </a:t>
            </a:r>
            <a:r>
              <a:rPr lang="en-US" sz="1600" spc="-1" dirty="0">
                <a:solidFill>
                  <a:srgbClr val="2A6099"/>
                </a:solidFill>
                <a:latin typeface="Calibri" panose="020F0502020204030204" pitchFamily="34" charset="0"/>
                <a:ea typeface="Calibri" panose="020F0502020204030204" pitchFamily="34" charset="0"/>
                <a:cs typeface="Calibri" panose="020F0502020204030204" pitchFamily="34" charset="0"/>
                <a:hlinkClick r:id="rId9"/>
              </a:rPr>
              <a:t>1706.08670</a:t>
            </a:r>
            <a:r>
              <a:rPr lang="en-US" sz="1600" spc="-1" dirty="0">
                <a:solidFill>
                  <a:srgbClr val="2A6099"/>
                </a:solidFill>
                <a:latin typeface="Calibri" panose="020F0502020204030204" pitchFamily="34" charset="0"/>
                <a:ea typeface="Calibri" panose="020F0502020204030204" pitchFamily="34" charset="0"/>
                <a:cs typeface="Calibri" panose="020F0502020204030204" pitchFamily="34" charset="0"/>
              </a:rPr>
              <a:t>,  </a:t>
            </a:r>
            <a:r>
              <a:rPr lang="en-US" sz="1600" spc="-1" dirty="0">
                <a:solidFill>
                  <a:srgbClr val="2A6099"/>
                </a:solidFill>
                <a:latin typeface="Calibri" panose="020F0502020204030204" pitchFamily="34" charset="0"/>
                <a:ea typeface="Calibri" panose="020F0502020204030204" pitchFamily="34" charset="0"/>
                <a:cs typeface="Calibri" panose="020F0502020204030204" pitchFamily="34" charset="0"/>
                <a:hlinkClick r:id="rId10"/>
              </a:rPr>
              <a:t>1808.10014</a:t>
            </a:r>
            <a:endParaRPr lang="en-US" sz="1600" u="sng" spc="-1" dirty="0">
              <a:solidFill>
                <a:srgbClr val="2A6099"/>
              </a:solidFill>
              <a:latin typeface="Calibri" panose="020F0502020204030204" pitchFamily="34" charset="0"/>
              <a:ea typeface="Calibri" panose="020F0502020204030204" pitchFamily="34" charset="0"/>
              <a:cs typeface="Calibri" panose="020F0502020204030204" pitchFamily="34" charset="0"/>
            </a:endParaRPr>
          </a:p>
          <a:p>
            <a:r>
              <a:rPr lang="en-US" sz="1600" spc="-1" dirty="0">
                <a:solidFill>
                  <a:srgbClr val="2A6099"/>
                </a:solidFill>
                <a:latin typeface="Calibri" panose="020F0502020204030204" pitchFamily="34" charset="0"/>
                <a:ea typeface="Calibri" panose="020F0502020204030204" pitchFamily="34" charset="0"/>
                <a:cs typeface="Calibri" panose="020F0502020204030204" pitchFamily="34" charset="0"/>
              </a:rPr>
              <a:t>Rapp, Wu (2024) </a:t>
            </a:r>
            <a:r>
              <a:rPr lang="en-US" sz="1600" spc="-1" dirty="0">
                <a:solidFill>
                  <a:srgbClr val="2A6099"/>
                </a:solidFill>
                <a:latin typeface="Calibri" panose="020F0502020204030204" pitchFamily="34" charset="0"/>
                <a:ea typeface="Calibri" panose="020F0502020204030204" pitchFamily="34" charset="0"/>
                <a:cs typeface="Calibri" panose="020F0502020204030204" pitchFamily="34" charset="0"/>
                <a:hlinkClick r:id="rId11"/>
              </a:rPr>
              <a:t>2404.09881</a:t>
            </a:r>
            <a:endParaRPr lang="en-US" sz="1600" u="sng"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8B9FC8A5-C901-F602-90C0-D1CE65F721C6}"/>
              </a:ext>
            </a:extLst>
          </p:cNvPr>
          <p:cNvSpPr txBox="1"/>
          <p:nvPr/>
        </p:nvSpPr>
        <p:spPr>
          <a:xfrm>
            <a:off x="247372" y="5094433"/>
            <a:ext cx="39455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a:cs typeface="Calibri"/>
              </a:rPr>
              <a:t>Primordially produced </a:t>
            </a:r>
            <a:r>
              <a:rPr kumimoji="0" lang="en-US" sz="1600" b="0" i="0" u="none" strike="noStrike" kern="1200" cap="none" spc="-1" normalizeH="0" baseline="0" noProof="0" dirty="0">
                <a:ln>
                  <a:noFill/>
                </a:ln>
                <a:solidFill>
                  <a:prstClr val="black"/>
                </a:solidFill>
                <a:effectLst/>
                <a:uLnTx/>
                <a:uFillTx/>
                <a:latin typeface="Calibri"/>
                <a:ea typeface="+mn-lt"/>
                <a:cs typeface="Calibri"/>
              </a:rPr>
              <a:t>Υ</a:t>
            </a:r>
            <a:r>
              <a:rPr lang="en-US" sz="1600" dirty="0">
                <a:latin typeface="Calibri"/>
                <a:cs typeface="Calibri"/>
              </a:rPr>
              <a:t> states that </a:t>
            </a:r>
            <a:r>
              <a:rPr lang="en-US" sz="1600" b="1" dirty="0">
                <a:latin typeface="Calibri"/>
                <a:cs typeface="Calibri"/>
              </a:rPr>
              <a:t>survive</a:t>
            </a:r>
            <a:r>
              <a:rPr lang="en-US" sz="1600" dirty="0">
                <a:latin typeface="Calibri"/>
                <a:cs typeface="Calibri"/>
              </a:rPr>
              <a:t> the QGP fireball expansion:</a:t>
            </a:r>
            <a:endParaRPr lang="en-US" sz="1600" dirty="0"/>
          </a:p>
        </p:txBody>
      </p:sp>
      <p:sp>
        <p:nvSpPr>
          <p:cNvPr id="19" name="TextBox 18">
            <a:extLst>
              <a:ext uri="{FF2B5EF4-FFF2-40B4-BE49-F238E27FC236}">
                <a16:creationId xmlns:a16="http://schemas.microsoft.com/office/drawing/2014/main" id="{4B9F2CB1-F360-C27F-2E7E-CAA60009546A}"/>
              </a:ext>
            </a:extLst>
          </p:cNvPr>
          <p:cNvSpPr txBox="1"/>
          <p:nvPr/>
        </p:nvSpPr>
        <p:spPr>
          <a:xfrm>
            <a:off x="5248882" y="5079523"/>
            <a:ext cx="60189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a:cs typeface="Calibri"/>
              </a:rPr>
              <a:t>Solution of this equation gives the number of regenerated </a:t>
            </a:r>
            <a:r>
              <a:rPr kumimoji="0" lang="en-US" sz="1800" b="0" i="0" u="none" strike="noStrike" kern="1200" cap="none" spc="-1" normalizeH="0" baseline="0" noProof="0" dirty="0">
                <a:ln>
                  <a:noFill/>
                </a:ln>
                <a:solidFill>
                  <a:prstClr val="black"/>
                </a:solidFill>
                <a:effectLst/>
                <a:uLnTx/>
                <a:uFillTx/>
                <a:latin typeface="Calibri"/>
                <a:ea typeface="+mn-lt"/>
                <a:cs typeface="Calibri"/>
              </a:rPr>
              <a:t>Υ</a:t>
            </a:r>
            <a:r>
              <a:rPr lang="en-US" sz="1600" dirty="0">
                <a:latin typeface="Calibri"/>
                <a:cs typeface="Calibri"/>
              </a:rPr>
              <a:t> states:</a:t>
            </a:r>
            <a:endParaRPr lang="en-US" sz="1600" dirty="0"/>
          </a:p>
        </p:txBody>
      </p:sp>
      <p:cxnSp>
        <p:nvCxnSpPr>
          <p:cNvPr id="22" name="Straight Arrow Connector 21">
            <a:extLst>
              <a:ext uri="{FF2B5EF4-FFF2-40B4-BE49-F238E27FC236}">
                <a16:creationId xmlns:a16="http://schemas.microsoft.com/office/drawing/2014/main" id="{502961C8-6D5B-6D11-A5C5-D61D209DC0FC}"/>
              </a:ext>
            </a:extLst>
          </p:cNvPr>
          <p:cNvCxnSpPr>
            <a:cxnSpLocks/>
          </p:cNvCxnSpPr>
          <p:nvPr/>
        </p:nvCxnSpPr>
        <p:spPr>
          <a:xfrm flipH="1">
            <a:off x="5104061" y="3534227"/>
            <a:ext cx="14386" cy="3024488"/>
          </a:xfrm>
          <a:prstGeom prst="straightConnector1">
            <a:avLst/>
          </a:prstGeom>
          <a:ln>
            <a:solidFill>
              <a:schemeClr val="bg1">
                <a:lumMod val="85000"/>
              </a:schemeClr>
            </a:solidFill>
          </a:ln>
        </p:spPr>
        <p:style>
          <a:lnRef idx="2">
            <a:schemeClr val="accent6"/>
          </a:lnRef>
          <a:fillRef idx="0">
            <a:schemeClr val="accent6"/>
          </a:fillRef>
          <a:effectRef idx="1">
            <a:schemeClr val="accent6"/>
          </a:effectRef>
          <a:fontRef idx="minor">
            <a:schemeClr val="tx1"/>
          </a:fontRef>
        </p:style>
      </p:cxnSp>
      <p:cxnSp>
        <p:nvCxnSpPr>
          <p:cNvPr id="24" name="Straight Arrow Connector 23">
            <a:extLst>
              <a:ext uri="{FF2B5EF4-FFF2-40B4-BE49-F238E27FC236}">
                <a16:creationId xmlns:a16="http://schemas.microsoft.com/office/drawing/2014/main" id="{DAE7B2BF-69EB-9681-A2F1-876C4FB74AC1}"/>
              </a:ext>
            </a:extLst>
          </p:cNvPr>
          <p:cNvCxnSpPr>
            <a:cxnSpLocks/>
          </p:cNvCxnSpPr>
          <p:nvPr/>
        </p:nvCxnSpPr>
        <p:spPr>
          <a:xfrm flipH="1" flipV="1">
            <a:off x="0" y="3418263"/>
            <a:ext cx="12164040" cy="61369"/>
          </a:xfrm>
          <a:prstGeom prst="straightConnector1">
            <a:avLst/>
          </a:prstGeom>
          <a:ln>
            <a:solidFill>
              <a:schemeClr val="accent3"/>
            </a:solidFill>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AF11631-1F38-D4F8-8F22-D66FA1CDCBB1}"/>
                  </a:ext>
                </a:extLst>
              </p:cNvPr>
              <p:cNvSpPr txBox="1"/>
              <p:nvPr/>
            </p:nvSpPr>
            <p:spPr>
              <a:xfrm>
                <a:off x="639319" y="2429094"/>
                <a:ext cx="4694952" cy="797462"/>
              </a:xfrm>
              <a:prstGeom prst="rect">
                <a:avLst/>
              </a:prstGeom>
              <a:noFill/>
            </p:spPr>
            <p:txBody>
              <a:bodyPr wrap="square">
                <a:spAutoFit/>
              </a:bodyPr>
              <a:lstStyle/>
              <a:p>
                <a:pPr>
                  <a:lnSpc>
                    <a:spcPct val="150000"/>
                  </a:lnSpc>
                </a:pPr>
                <a:r>
                  <a:rPr lang="en-US" sz="1600" b="1" dirty="0">
                    <a:latin typeface="Calibri"/>
                    <a:cs typeface="Calibri"/>
                  </a:rPr>
                  <a:t>Reaction Rate: </a:t>
                </a:r>
                <a:r>
                  <a:rPr lang="en-US" sz="1600" dirty="0">
                    <a:latin typeface="Calibri"/>
                    <a:cs typeface="Calibri"/>
                  </a:rPr>
                  <a:t>m</a:t>
                </a:r>
                <a:r>
                  <a:rPr lang="en-US" sz="1600" dirty="0">
                    <a:latin typeface="Calibri"/>
                    <a:cs typeface="Calibri"/>
                    <a:sym typeface="Wingdings" panose="05000000000000000000" pitchFamily="2" charset="2"/>
                  </a:rPr>
                  <a:t>edium effect on bound </a:t>
                </a:r>
                <a:r>
                  <a:rPr lang="en-US" sz="1600" spc="-1" dirty="0">
                    <a:solidFill>
                      <a:prstClr val="black"/>
                    </a:solidFill>
                    <a:latin typeface="Calibri"/>
                    <a:ea typeface="+mn-lt"/>
                    <a:cs typeface="Calibri"/>
                  </a:rPr>
                  <a:t>Υ</a:t>
                </a:r>
                <a:r>
                  <a:rPr lang="en-US" sz="1600" dirty="0">
                    <a:solidFill>
                      <a:srgbClr val="FF0000"/>
                    </a:solidFill>
                    <a:latin typeface="Calibri"/>
                    <a:cs typeface="Calibri"/>
                    <a:sym typeface="Wingdings" panose="05000000000000000000" pitchFamily="2" charset="2"/>
                  </a:rPr>
                  <a:t> </a:t>
                </a:r>
                <a:r>
                  <a:rPr lang="en-US" sz="1600" dirty="0">
                    <a:latin typeface="Calibri"/>
                    <a:cs typeface="Calibri"/>
                    <a:sym typeface="Wingdings" panose="05000000000000000000" pitchFamily="2" charset="2"/>
                  </a:rPr>
                  <a:t>states (cause decay of bound states into unbound </a:t>
                </a:r>
                <a14:m>
                  <m:oMath xmlns:m="http://schemas.openxmlformats.org/officeDocument/2006/math">
                    <m:r>
                      <a:rPr lang="en-US" sz="1600" b="1" i="1" smtClean="0">
                        <a:latin typeface="Cambria Math" panose="02040503050406030204" pitchFamily="18" charset="0"/>
                        <a:cs typeface="Calibri"/>
                        <a:sym typeface="Wingdings" panose="05000000000000000000" pitchFamily="2" charset="2"/>
                      </a:rPr>
                      <m:t>𝒃</m:t>
                    </m:r>
                    <m:acc>
                      <m:accPr>
                        <m:chr m:val="̅"/>
                        <m:ctrlPr>
                          <a:rPr lang="en-US" sz="1600" b="1" i="1" smtClean="0">
                            <a:latin typeface="Cambria Math" panose="02040503050406030204" pitchFamily="18" charset="0"/>
                            <a:cs typeface="Calibri"/>
                            <a:sym typeface="Wingdings" panose="05000000000000000000" pitchFamily="2" charset="2"/>
                          </a:rPr>
                        </m:ctrlPr>
                      </m:accPr>
                      <m:e>
                        <m:r>
                          <a:rPr lang="en-US" sz="1600" b="1" i="1" smtClean="0">
                            <a:latin typeface="Cambria Math" panose="02040503050406030204" pitchFamily="18" charset="0"/>
                            <a:cs typeface="Calibri"/>
                            <a:sym typeface="Wingdings" panose="05000000000000000000" pitchFamily="2" charset="2"/>
                          </a:rPr>
                          <m:t>𝒃</m:t>
                        </m:r>
                      </m:e>
                    </m:acc>
                  </m:oMath>
                </a14:m>
                <a:r>
                  <a:rPr lang="en-US" sz="1600" b="1" dirty="0">
                    <a:latin typeface="Calibri"/>
                    <a:cs typeface="Calibri"/>
                    <a:sym typeface="Wingdings" panose="05000000000000000000" pitchFamily="2" charset="2"/>
                  </a:rPr>
                  <a:t> </a:t>
                </a:r>
                <a:r>
                  <a:rPr lang="en-US" sz="1600" dirty="0">
                    <a:latin typeface="Calibri"/>
                    <a:cs typeface="Calibri"/>
                    <a:sym typeface="Wingdings" panose="05000000000000000000" pitchFamily="2" charset="2"/>
                  </a:rPr>
                  <a:t>pairs)</a:t>
                </a:r>
                <a:endParaRPr lang="en-US" sz="1600" dirty="0"/>
              </a:p>
            </p:txBody>
          </p:sp>
        </mc:Choice>
        <mc:Fallback xmlns="">
          <p:sp>
            <p:nvSpPr>
              <p:cNvPr id="31" name="TextBox 30">
                <a:extLst>
                  <a:ext uri="{FF2B5EF4-FFF2-40B4-BE49-F238E27FC236}">
                    <a16:creationId xmlns:a16="http://schemas.microsoft.com/office/drawing/2014/main" id="{6AF11631-1F38-D4F8-8F22-D66FA1CDCBB1}"/>
                  </a:ext>
                </a:extLst>
              </p:cNvPr>
              <p:cNvSpPr txBox="1">
                <a:spLocks noRot="1" noChangeAspect="1" noMove="1" noResize="1" noEditPoints="1" noAdjustHandles="1" noChangeArrowheads="1" noChangeShapeType="1" noTextEdit="1"/>
              </p:cNvSpPr>
              <p:nvPr/>
            </p:nvSpPr>
            <p:spPr>
              <a:xfrm>
                <a:off x="639319" y="2429094"/>
                <a:ext cx="4694952" cy="797462"/>
              </a:xfrm>
              <a:prstGeom prst="rect">
                <a:avLst/>
              </a:prstGeom>
              <a:blipFill>
                <a:blip r:embed="rId12"/>
                <a:stretch>
                  <a:fillRect l="-779"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EFF15A2-BEDE-A1AD-7F1C-EA26DDC6E5BE}"/>
                  </a:ext>
                </a:extLst>
              </p:cNvPr>
              <p:cNvSpPr txBox="1"/>
              <p:nvPr/>
            </p:nvSpPr>
            <p:spPr>
              <a:xfrm>
                <a:off x="6074457" y="1046870"/>
                <a:ext cx="6117543" cy="799771"/>
              </a:xfrm>
              <a:prstGeom prst="rect">
                <a:avLst/>
              </a:prstGeom>
              <a:noFill/>
            </p:spPr>
            <p:txBody>
              <a:bodyPr wrap="square">
                <a:spAutoFit/>
              </a:bodyPr>
              <a:lstStyle/>
              <a:p>
                <a:pPr>
                  <a:lnSpc>
                    <a:spcPct val="150000"/>
                  </a:lnSpc>
                </a:pPr>
                <a:r>
                  <a:rPr lang="en-US" sz="1600" b="1" dirty="0">
                    <a:latin typeface="Calibri"/>
                    <a:cs typeface="Calibri"/>
                  </a:rPr>
                  <a:t>Equilibrium Limit: </a:t>
                </a:r>
                <a:r>
                  <a:rPr lang="en-US" sz="1600" dirty="0">
                    <a:latin typeface="Calibri"/>
                    <a:cs typeface="Calibri"/>
                    <a:sym typeface="Wingdings" panose="05000000000000000000" pitchFamily="2" charset="2"/>
                  </a:rPr>
                  <a:t>depends on </a:t>
                </a:r>
                <a14:m>
                  <m:oMath xmlns:m="http://schemas.openxmlformats.org/officeDocument/2006/math">
                    <m:r>
                      <a:rPr lang="en-US" sz="1600" b="1" i="1" smtClean="0">
                        <a:latin typeface="Cambria Math" panose="02040503050406030204" pitchFamily="18" charset="0"/>
                        <a:cs typeface="Calibri"/>
                        <a:sym typeface="Wingdings" panose="05000000000000000000" pitchFamily="2" charset="2"/>
                      </a:rPr>
                      <m:t>𝒃</m:t>
                    </m:r>
                    <m:acc>
                      <m:accPr>
                        <m:chr m:val="̅"/>
                        <m:ctrlPr>
                          <a:rPr lang="en-US" sz="1600" b="1" i="1" smtClean="0">
                            <a:latin typeface="Cambria Math" panose="02040503050406030204" pitchFamily="18" charset="0"/>
                            <a:cs typeface="Calibri"/>
                            <a:sym typeface="Wingdings" panose="05000000000000000000" pitchFamily="2" charset="2"/>
                          </a:rPr>
                        </m:ctrlPr>
                      </m:accPr>
                      <m:e>
                        <m:r>
                          <a:rPr lang="en-US" sz="1600" b="1" i="1" smtClean="0">
                            <a:latin typeface="Cambria Math" panose="02040503050406030204" pitchFamily="18" charset="0"/>
                            <a:cs typeface="Calibri"/>
                            <a:sym typeface="Wingdings" panose="05000000000000000000" pitchFamily="2" charset="2"/>
                          </a:rPr>
                          <m:t>𝒃</m:t>
                        </m:r>
                      </m:e>
                    </m:acc>
                  </m:oMath>
                </a14:m>
                <a:r>
                  <a:rPr lang="en-US" sz="1600" dirty="0">
                    <a:latin typeface="Calibri"/>
                    <a:cs typeface="Calibri"/>
                    <a:sym typeface="Wingdings" panose="05000000000000000000" pitchFamily="2" charset="2"/>
                  </a:rPr>
                  <a:t> cross section and the thermal environment (QGP fireball)</a:t>
                </a:r>
                <a:endParaRPr lang="en-US" sz="1600" dirty="0"/>
              </a:p>
            </p:txBody>
          </p:sp>
        </mc:Choice>
        <mc:Fallback xmlns="">
          <p:sp>
            <p:nvSpPr>
              <p:cNvPr id="33" name="TextBox 32">
                <a:extLst>
                  <a:ext uri="{FF2B5EF4-FFF2-40B4-BE49-F238E27FC236}">
                    <a16:creationId xmlns:a16="http://schemas.microsoft.com/office/drawing/2014/main" id="{EEFF15A2-BEDE-A1AD-7F1C-EA26DDC6E5BE}"/>
                  </a:ext>
                </a:extLst>
              </p:cNvPr>
              <p:cNvSpPr txBox="1">
                <a:spLocks noRot="1" noChangeAspect="1" noMove="1" noResize="1" noEditPoints="1" noAdjustHandles="1" noChangeArrowheads="1" noChangeShapeType="1" noTextEdit="1"/>
              </p:cNvSpPr>
              <p:nvPr/>
            </p:nvSpPr>
            <p:spPr>
              <a:xfrm>
                <a:off x="6074457" y="1046870"/>
                <a:ext cx="6117543" cy="799771"/>
              </a:xfrm>
              <a:prstGeom prst="rect">
                <a:avLst/>
              </a:prstGeom>
              <a:blipFill>
                <a:blip r:embed="rId13"/>
                <a:stretch>
                  <a:fillRect l="-498" b="-9160"/>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915E8510-3F81-68E3-1D27-7763D2E639E8}"/>
              </a:ext>
            </a:extLst>
          </p:cNvPr>
          <p:cNvCxnSpPr>
            <a:cxnSpLocks/>
          </p:cNvCxnSpPr>
          <p:nvPr/>
        </p:nvCxnSpPr>
        <p:spPr>
          <a:xfrm flipH="1" flipV="1">
            <a:off x="2520586" y="2069286"/>
            <a:ext cx="100208" cy="432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5CF2C39-E5AE-5B43-425E-506A1C6C05A6}"/>
              </a:ext>
            </a:extLst>
          </p:cNvPr>
          <p:cNvCxnSpPr>
            <a:cxnSpLocks/>
            <a:stCxn id="33" idx="1"/>
          </p:cNvCxnSpPr>
          <p:nvPr/>
        </p:nvCxnSpPr>
        <p:spPr>
          <a:xfrm flipH="1">
            <a:off x="5540181" y="1446756"/>
            <a:ext cx="534276" cy="189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5EC05717-78BB-AAE4-30A3-F68BE48C0809}"/>
              </a:ext>
            </a:extLst>
          </p:cNvPr>
          <p:cNvPicPr>
            <a:picLocks noChangeAspect="1"/>
          </p:cNvPicPr>
          <p:nvPr/>
        </p:nvPicPr>
        <p:blipFill>
          <a:blip r:embed="rId14"/>
          <a:srcRect t="1904"/>
          <a:stretch/>
        </p:blipFill>
        <p:spPr>
          <a:xfrm>
            <a:off x="6240270" y="1984731"/>
            <a:ext cx="2164694" cy="1405395"/>
          </a:xfrm>
          <a:prstGeom prst="rect">
            <a:avLst/>
          </a:prstGeom>
        </p:spPr>
      </p:pic>
      <p:pic>
        <p:nvPicPr>
          <p:cNvPr id="48" name="Picture 47">
            <a:extLst>
              <a:ext uri="{FF2B5EF4-FFF2-40B4-BE49-F238E27FC236}">
                <a16:creationId xmlns:a16="http://schemas.microsoft.com/office/drawing/2014/main" id="{B7581C05-A32F-7C3D-5CB8-256EAFABEA9D}"/>
              </a:ext>
            </a:extLst>
          </p:cNvPr>
          <p:cNvPicPr>
            <a:picLocks noChangeAspect="1"/>
          </p:cNvPicPr>
          <p:nvPr/>
        </p:nvPicPr>
        <p:blipFill>
          <a:blip r:embed="rId15"/>
          <a:srcRect t="1836"/>
          <a:stretch/>
        </p:blipFill>
        <p:spPr>
          <a:xfrm>
            <a:off x="8711418" y="2013102"/>
            <a:ext cx="2164693" cy="1419783"/>
          </a:xfrm>
          <a:prstGeom prst="rect">
            <a:avLst/>
          </a:prstGeom>
        </p:spPr>
      </p:pic>
      <p:pic>
        <p:nvPicPr>
          <p:cNvPr id="4" name="Picture 3">
            <a:extLst>
              <a:ext uri="{FF2B5EF4-FFF2-40B4-BE49-F238E27FC236}">
                <a16:creationId xmlns:a16="http://schemas.microsoft.com/office/drawing/2014/main" id="{A5189170-C258-24A0-1F37-1121D2771533}"/>
              </a:ext>
            </a:extLst>
          </p:cNvPr>
          <p:cNvPicPr>
            <a:picLocks noChangeAspect="1"/>
          </p:cNvPicPr>
          <p:nvPr/>
        </p:nvPicPr>
        <p:blipFill>
          <a:blip r:embed="rId16"/>
          <a:stretch>
            <a:fillRect/>
          </a:stretch>
        </p:blipFill>
        <p:spPr>
          <a:xfrm>
            <a:off x="7322617" y="1463333"/>
            <a:ext cx="2592382" cy="320682"/>
          </a:xfrm>
          <a:prstGeom prst="rect">
            <a:avLst/>
          </a:prstGeom>
          <a:ln>
            <a:noFill/>
          </a:ln>
        </p:spPr>
      </p:pic>
      <p:sp>
        <p:nvSpPr>
          <p:cNvPr id="26" name="PlaceHolder 32">
            <a:extLst>
              <a:ext uri="{FF2B5EF4-FFF2-40B4-BE49-F238E27FC236}">
                <a16:creationId xmlns:a16="http://schemas.microsoft.com/office/drawing/2014/main" id="{EF898910-3EDF-283C-E6B2-E170DD47B0BD}"/>
              </a:ext>
            </a:extLst>
          </p:cNvPr>
          <p:cNvSpPr/>
          <p:nvPr/>
        </p:nvSpPr>
        <p:spPr>
          <a:xfrm>
            <a:off x="-3942" y="1"/>
            <a:ext cx="12195942" cy="49196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ctr"/>
            <a:r>
              <a:rPr lang="en-US" sz="3000" b="1" spc="-1" dirty="0">
                <a:solidFill>
                  <a:schemeClr val="accent1"/>
                </a:solidFill>
                <a:latin typeface="Calibri"/>
                <a:cs typeface="Calibri"/>
              </a:rPr>
              <a:t>HNM EFFECT: </a:t>
            </a:r>
            <a:r>
              <a:rPr lang="en-US" sz="3200" b="1" dirty="0">
                <a:solidFill>
                  <a:schemeClr val="tx1"/>
                </a:solidFill>
              </a:rPr>
              <a:t>TAMU (semi-classical transport model)</a:t>
            </a:r>
          </a:p>
        </p:txBody>
      </p:sp>
      <p:sp>
        <p:nvSpPr>
          <p:cNvPr id="6" name="Slide Number Placeholder 5">
            <a:extLst>
              <a:ext uri="{FF2B5EF4-FFF2-40B4-BE49-F238E27FC236}">
                <a16:creationId xmlns:a16="http://schemas.microsoft.com/office/drawing/2014/main" id="{8C32622F-1F22-78B6-C887-542AEAFAF56A}"/>
              </a:ext>
            </a:extLst>
          </p:cNvPr>
          <p:cNvSpPr>
            <a:spLocks noGrp="1"/>
          </p:cNvSpPr>
          <p:nvPr>
            <p:ph type="sldNum" idx="5"/>
          </p:nvPr>
        </p:nvSpPr>
        <p:spPr/>
        <p:txBody>
          <a:bodyPr/>
          <a:lstStyle/>
          <a:p>
            <a:r>
              <a:rPr lang="en-US" dirty="0"/>
              <a:t>9</a:t>
            </a:r>
          </a:p>
        </p:txBody>
      </p:sp>
      <p:sp>
        <p:nvSpPr>
          <p:cNvPr id="8" name="Footer Placeholder 8">
            <a:extLst>
              <a:ext uri="{FF2B5EF4-FFF2-40B4-BE49-F238E27FC236}">
                <a16:creationId xmlns:a16="http://schemas.microsoft.com/office/drawing/2014/main" id="{78EDCC87-B85A-8317-DCB7-29E64D31E27D}"/>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1045800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D8D91-34F1-30DE-1CCA-38D033512401}"/>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31D1FA4C-0C6A-E5D3-F894-39A12319378D}"/>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6" name="PlaceHolder 32">
            <a:extLst>
              <a:ext uri="{FF2B5EF4-FFF2-40B4-BE49-F238E27FC236}">
                <a16:creationId xmlns:a16="http://schemas.microsoft.com/office/drawing/2014/main" id="{E83BF1EB-C7DA-F591-D5B2-555020C917D3}"/>
              </a:ext>
            </a:extLst>
          </p:cNvPr>
          <p:cNvSpPr/>
          <p:nvPr/>
        </p:nvSpPr>
        <p:spPr>
          <a:xfrm>
            <a:off x="-3942" y="8280"/>
            <a:ext cx="12195942" cy="52998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ctr"/>
            <a:r>
              <a:rPr lang="en-US" sz="3000" b="1" spc="-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Reaction Rates of </a:t>
            </a:r>
            <a:r>
              <a:rPr lang="en-US" sz="3000" b="1" spc="-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Bottomonia</a:t>
            </a:r>
            <a:r>
              <a:rPr lang="en-US" sz="3000" b="1" spc="-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in </a:t>
            </a:r>
            <a:r>
              <a:rPr lang="en-US" sz="3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TAMU Approach</a:t>
            </a:r>
          </a:p>
        </p:txBody>
      </p:sp>
      <p:sp>
        <p:nvSpPr>
          <p:cNvPr id="23" name="PlaceHolder 2">
            <a:extLst>
              <a:ext uri="{FF2B5EF4-FFF2-40B4-BE49-F238E27FC236}">
                <a16:creationId xmlns:a16="http://schemas.microsoft.com/office/drawing/2014/main" id="{C37DB173-EA74-155F-97F2-BF41DD72EF80}"/>
              </a:ext>
            </a:extLst>
          </p:cNvPr>
          <p:cNvSpPr txBox="1">
            <a:spLocks/>
          </p:cNvSpPr>
          <p:nvPr/>
        </p:nvSpPr>
        <p:spPr>
          <a:xfrm>
            <a:off x="142673" y="519494"/>
            <a:ext cx="11849180" cy="372190"/>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1001"/>
              </a:spcBef>
              <a:buFont typeface="Wingdings" panose="05000000000000000000" pitchFamily="2" charset="2"/>
              <a:buChar char="Ø"/>
              <a:tabLst>
                <a:tab pos="0" algn="l"/>
              </a:tabLst>
            </a:pP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Calculated in </a:t>
            </a:r>
            <a:r>
              <a:rPr lang="en-US" sz="1800" b="1" spc="-1" dirty="0">
                <a:solidFill>
                  <a:srgbClr val="000000"/>
                </a:solidFill>
                <a:latin typeface="Calibri" panose="020F0502020204030204" pitchFamily="34" charset="0"/>
                <a:ea typeface="Calibri" panose="020F0502020204030204" pitchFamily="34" charset="0"/>
                <a:cs typeface="Calibri" panose="020F0502020204030204" pitchFamily="34" charset="0"/>
              </a:rPr>
              <a:t>two different scenarios</a:t>
            </a:r>
            <a:r>
              <a:rPr lang="en-US" sz="1800" spc="-1" dirty="0">
                <a:solidFill>
                  <a:srgbClr val="000000"/>
                </a:solidFill>
                <a:latin typeface="Calibri" panose="020F0502020204030204" pitchFamily="34" charset="0"/>
                <a:ea typeface="Calibri" panose="020F0502020204030204" pitchFamily="34" charset="0"/>
                <a:cs typeface="Calibri" panose="020F0502020204030204" pitchFamily="34" charset="0"/>
              </a:rPr>
              <a:t>, both evaluated within the thermodynamic T-matrix approach by TAMU,</a:t>
            </a:r>
          </a:p>
        </p:txBody>
      </p:sp>
      <p:graphicFrame>
        <p:nvGraphicFramePr>
          <p:cNvPr id="20" name="Table 19">
            <a:extLst>
              <a:ext uri="{FF2B5EF4-FFF2-40B4-BE49-F238E27FC236}">
                <a16:creationId xmlns:a16="http://schemas.microsoft.com/office/drawing/2014/main" id="{9AB25807-2BA9-78B5-A589-C9F3E70B1D5C}"/>
              </a:ext>
            </a:extLst>
          </p:cNvPr>
          <p:cNvGraphicFramePr>
            <a:graphicFrameLocks noGrp="1"/>
          </p:cNvGraphicFramePr>
          <p:nvPr>
            <p:extLst>
              <p:ext uri="{D42A27DB-BD31-4B8C-83A1-F6EECF244321}">
                <p14:modId xmlns:p14="http://schemas.microsoft.com/office/powerpoint/2010/main" val="1756164717"/>
              </p:ext>
            </p:extLst>
          </p:nvPr>
        </p:nvGraphicFramePr>
        <p:xfrm>
          <a:off x="142673" y="957057"/>
          <a:ext cx="11849180" cy="870077"/>
        </p:xfrm>
        <a:graphic>
          <a:graphicData uri="http://schemas.openxmlformats.org/drawingml/2006/table">
            <a:tbl>
              <a:tblPr firstRow="1" bandRow="1">
                <a:tableStyleId>{5C22544A-7EE6-4342-B048-85BDC9FD1C3A}</a:tableStyleId>
              </a:tblPr>
              <a:tblGrid>
                <a:gridCol w="5769612">
                  <a:extLst>
                    <a:ext uri="{9D8B030D-6E8A-4147-A177-3AD203B41FA5}">
                      <a16:colId xmlns:a16="http://schemas.microsoft.com/office/drawing/2014/main" val="3902937551"/>
                    </a:ext>
                  </a:extLst>
                </a:gridCol>
                <a:gridCol w="6079568">
                  <a:extLst>
                    <a:ext uri="{9D8B030D-6E8A-4147-A177-3AD203B41FA5}">
                      <a16:colId xmlns:a16="http://schemas.microsoft.com/office/drawing/2014/main" val="3398950782"/>
                    </a:ext>
                  </a:extLst>
                </a:gridCol>
              </a:tblGrid>
              <a:tr h="35932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spc="-1" dirty="0">
                          <a:solidFill>
                            <a:srgbClr val="000000"/>
                          </a:solidFill>
                          <a:latin typeface="Calibri" panose="020F0502020204030204" pitchFamily="34" charset="0"/>
                          <a:ea typeface="Calibri" panose="020F0502020204030204" pitchFamily="34" charset="0"/>
                          <a:cs typeface="Calibri" panose="020F0502020204030204" pitchFamily="34" charset="0"/>
                        </a:rPr>
                        <a:t>TAMU-P: </a:t>
                      </a:r>
                      <a:r>
                        <a:rPr lang="en-US" sz="1800" b="0" spc="-1" dirty="0">
                          <a:solidFill>
                            <a:srgbClr val="000000"/>
                          </a:solidFill>
                          <a:latin typeface="Calibri" panose="020F0502020204030204" pitchFamily="34" charset="0"/>
                          <a:ea typeface="Calibri" panose="020F0502020204030204" pitchFamily="34" charset="0"/>
                          <a:cs typeface="Calibri" panose="020F0502020204030204" pitchFamily="34" charset="0"/>
                        </a:rPr>
                        <a:t>treats only 1S, 2S, 1P, 3S states separately, 2P &amp; 3S states have same rates </a:t>
                      </a:r>
                      <a:r>
                        <a:rPr lang="en-US" sz="1800" b="0" spc="-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(Reik, Rapp (2010),</a:t>
                      </a:r>
                      <a:r>
                        <a:rPr lang="en-US" sz="1800" b="0" u="sng" spc="-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1005.0769</a:t>
                      </a:r>
                      <a:r>
                        <a:rPr lang="en-US" sz="1800" b="0" u="none" spc="-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spc="-1" dirty="0">
                          <a:solidFill>
                            <a:srgbClr val="000000"/>
                          </a:solidFill>
                          <a:latin typeface="Calibri" panose="020F0502020204030204" pitchFamily="34" charset="0"/>
                          <a:ea typeface="Calibri" panose="020F0502020204030204" pitchFamily="34" charset="0"/>
                          <a:cs typeface="Calibri" panose="020F0502020204030204" pitchFamily="34" charset="0"/>
                        </a:rPr>
                        <a:t>TAMU-NP: </a:t>
                      </a:r>
                      <a:r>
                        <a:rPr lang="en-US" sz="1800" b="0" spc="-1" dirty="0">
                          <a:solidFill>
                            <a:srgbClr val="000000"/>
                          </a:solidFill>
                          <a:latin typeface="Calibri" panose="020F0502020204030204" pitchFamily="34" charset="0"/>
                          <a:ea typeface="Calibri" panose="020F0502020204030204" pitchFamily="34" charset="0"/>
                          <a:cs typeface="Calibri" panose="020F0502020204030204" pitchFamily="34" charset="0"/>
                        </a:rPr>
                        <a:t>treats all bottomonium states (1S, 2S, 1P, 3S, 2P,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459261353"/>
                  </a:ext>
                </a:extLst>
              </a:tr>
            </a:tbl>
          </a:graphicData>
        </a:graphic>
      </p:graphicFrame>
      <p:sp>
        <p:nvSpPr>
          <p:cNvPr id="26" name="TextBox 25">
            <a:extLst>
              <a:ext uri="{FF2B5EF4-FFF2-40B4-BE49-F238E27FC236}">
                <a16:creationId xmlns:a16="http://schemas.microsoft.com/office/drawing/2014/main" id="{1ECB6690-969A-F5B8-697F-ACF76CE6B9E1}"/>
              </a:ext>
            </a:extLst>
          </p:cNvPr>
          <p:cNvSpPr txBox="1"/>
          <p:nvPr/>
        </p:nvSpPr>
        <p:spPr>
          <a:xfrm>
            <a:off x="6127950" y="1370455"/>
            <a:ext cx="5921377" cy="307777"/>
          </a:xfrm>
          <a:prstGeom prst="rect">
            <a:avLst/>
          </a:prstGeom>
          <a:noFill/>
        </p:spPr>
        <p:txBody>
          <a:bodyPr wrap="square">
            <a:spAutoFit/>
          </a:bodyPr>
          <a:lstStyle/>
          <a:p>
            <a:pPr marL="0" indent="0">
              <a:spcBef>
                <a:spcPts val="1001"/>
              </a:spcBef>
              <a:buNone/>
              <a:tabLst>
                <a:tab pos="0" algn="l"/>
              </a:tabLst>
            </a:pPr>
            <a:r>
              <a:rPr lang="en-US" sz="1400" spc="-1" dirty="0">
                <a:solidFill>
                  <a:srgbClr val="0070C0"/>
                </a:solidFill>
                <a:latin typeface="Calibri" panose="020F0502020204030204" pitchFamily="34" charset="0"/>
                <a:ea typeface="Calibri" panose="020F0502020204030204" pitchFamily="34" charset="0"/>
                <a:cs typeface="Calibri" panose="020F0502020204030204" pitchFamily="34" charset="0"/>
              </a:rPr>
              <a:t>Z Tang, B Wu, A Hanlon, S Mukherjee, P  </a:t>
            </a:r>
            <a:r>
              <a:rPr lang="en-US" sz="1400" spc="-1" dirty="0" err="1">
                <a:solidFill>
                  <a:srgbClr val="0070C0"/>
                </a:solidFill>
                <a:latin typeface="Calibri" panose="020F0502020204030204" pitchFamily="34" charset="0"/>
                <a:ea typeface="Calibri" panose="020F0502020204030204" pitchFamily="34" charset="0"/>
                <a:cs typeface="Calibri" panose="020F0502020204030204" pitchFamily="34" charset="0"/>
              </a:rPr>
              <a:t>Petreczky</a:t>
            </a:r>
            <a:r>
              <a:rPr lang="en-US" sz="1400" spc="-1" dirty="0">
                <a:solidFill>
                  <a:srgbClr val="0070C0"/>
                </a:solidFill>
                <a:latin typeface="Calibri" panose="020F0502020204030204" pitchFamily="34" charset="0"/>
                <a:ea typeface="Calibri" panose="020F0502020204030204" pitchFamily="34" charset="0"/>
                <a:cs typeface="Calibri" panose="020F0502020204030204" pitchFamily="34" charset="0"/>
              </a:rPr>
              <a:t>, R Rapp (2025), </a:t>
            </a:r>
            <a:r>
              <a:rPr lang="en-US" sz="1400" u="sng" spc="-1" dirty="0">
                <a:solidFill>
                  <a:srgbClr val="0070C0"/>
                </a:solidFill>
                <a:latin typeface="Calibri" panose="020F0502020204030204" pitchFamily="34" charset="0"/>
                <a:ea typeface="Calibri" panose="020F0502020204030204" pitchFamily="34" charset="0"/>
                <a:cs typeface="Calibri" panose="020F0502020204030204" pitchFamily="34" charset="0"/>
              </a:rPr>
              <a:t>2502.09044</a:t>
            </a:r>
            <a:r>
              <a:rPr lang="en-US" sz="1400" spc="-1" dirty="0">
                <a:solidFill>
                  <a:srgbClr val="0070C0"/>
                </a:solidFill>
                <a:latin typeface="Calibri" panose="020F0502020204030204" pitchFamily="34" charset="0"/>
                <a:ea typeface="Calibri" panose="020F0502020204030204" pitchFamily="34" charset="0"/>
                <a:cs typeface="Calibri" panose="020F0502020204030204" pitchFamily="34" charset="0"/>
              </a:rPr>
              <a:t> </a:t>
            </a:r>
            <a:endParaRPr lang="en-US" sz="1400" u="sng" spc="-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graph of different colored lines&#10;&#10;AI-generated content may be incorrect.">
            <a:extLst>
              <a:ext uri="{FF2B5EF4-FFF2-40B4-BE49-F238E27FC236}">
                <a16:creationId xmlns:a16="http://schemas.microsoft.com/office/drawing/2014/main" id="{8DD6E8F7-EC80-B62A-FC0B-B33889E7D762}"/>
              </a:ext>
            </a:extLst>
          </p:cNvPr>
          <p:cNvPicPr>
            <a:picLocks noChangeAspect="1"/>
          </p:cNvPicPr>
          <p:nvPr/>
        </p:nvPicPr>
        <p:blipFill>
          <a:blip r:embed="rId3"/>
          <a:stretch>
            <a:fillRect/>
          </a:stretch>
        </p:blipFill>
        <p:spPr>
          <a:xfrm>
            <a:off x="1960432" y="1870040"/>
            <a:ext cx="7909980" cy="4745988"/>
          </a:xfrm>
          <a:prstGeom prst="rect">
            <a:avLst/>
          </a:prstGeom>
        </p:spPr>
      </p:pic>
      <p:sp>
        <p:nvSpPr>
          <p:cNvPr id="4" name="Slide Number Placeholder 3">
            <a:extLst>
              <a:ext uri="{FF2B5EF4-FFF2-40B4-BE49-F238E27FC236}">
                <a16:creationId xmlns:a16="http://schemas.microsoft.com/office/drawing/2014/main" id="{C402F05D-B02F-98B7-260A-69E821E97903}"/>
              </a:ext>
            </a:extLst>
          </p:cNvPr>
          <p:cNvSpPr>
            <a:spLocks noGrp="1"/>
          </p:cNvSpPr>
          <p:nvPr>
            <p:ph type="sldNum" idx="5"/>
          </p:nvPr>
        </p:nvSpPr>
        <p:spPr/>
        <p:txBody>
          <a:bodyPr/>
          <a:lstStyle/>
          <a:p>
            <a:r>
              <a:rPr lang="en-US" dirty="0"/>
              <a:t>10</a:t>
            </a:r>
          </a:p>
        </p:txBody>
      </p:sp>
      <p:sp>
        <p:nvSpPr>
          <p:cNvPr id="5" name="Footer Placeholder 8">
            <a:extLst>
              <a:ext uri="{FF2B5EF4-FFF2-40B4-BE49-F238E27FC236}">
                <a16:creationId xmlns:a16="http://schemas.microsoft.com/office/drawing/2014/main" id="{9283E4C6-B1B1-3BB0-DE67-1DBAD8F80DEC}"/>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956042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B79E-90E4-7285-95AA-32769DC6EF9E}"/>
            </a:ext>
          </a:extLst>
        </p:cNvPr>
        <p:cNvGrpSpPr/>
        <p:nvPr/>
      </p:nvGrpSpPr>
      <p:grpSpPr>
        <a:xfrm>
          <a:off x="0" y="0"/>
          <a:ext cx="0" cy="0"/>
          <a:chOff x="0" y="0"/>
          <a:chExt cx="0" cy="0"/>
        </a:xfrm>
      </p:grpSpPr>
      <p:sp>
        <p:nvSpPr>
          <p:cNvPr id="2" name="PlaceHolder 2">
            <a:extLst>
              <a:ext uri="{FF2B5EF4-FFF2-40B4-BE49-F238E27FC236}">
                <a16:creationId xmlns:a16="http://schemas.microsoft.com/office/drawing/2014/main" id="{41B16702-E61E-5E56-024C-D9812567A984}"/>
              </a:ext>
            </a:extLst>
          </p:cNvPr>
          <p:cNvSpPr txBox="1">
            <a:spLocks/>
          </p:cNvSpPr>
          <p:nvPr/>
        </p:nvSpPr>
        <p:spPr>
          <a:xfrm>
            <a:off x="333690" y="759856"/>
            <a:ext cx="11678769" cy="967515"/>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600"/>
              </a:spcBef>
              <a:tabLst>
                <a:tab pos="0" algn="l"/>
              </a:tabLst>
            </a:pPr>
            <a:r>
              <a:rPr lang="en-US" sz="2000" spc="-1" dirty="0" err="1">
                <a:solidFill>
                  <a:srgbClr val="000000"/>
                </a:solidFill>
                <a:latin typeface="Calibri"/>
                <a:cs typeface="Calibri"/>
              </a:rPr>
              <a:t>Backgroud</a:t>
            </a:r>
            <a:r>
              <a:rPr lang="en-US" sz="2000" spc="-1" dirty="0">
                <a:solidFill>
                  <a:srgbClr val="000000"/>
                </a:solidFill>
                <a:latin typeface="Calibri"/>
                <a:cs typeface="Calibri"/>
              </a:rPr>
              <a:t> Temperature evolution of QGP provided by anisotropic hydrodynamics.</a:t>
            </a:r>
            <a:endParaRPr lang="en-US" sz="2000" spc="-1" dirty="0">
              <a:solidFill>
                <a:srgbClr val="000000"/>
              </a:solidFill>
              <a:latin typeface="Calibri" panose="020F0502020204030204" pitchFamily="34" charset="0"/>
              <a:cs typeface="Calibri" panose="020F0502020204030204" pitchFamily="34" charset="0"/>
            </a:endParaRPr>
          </a:p>
          <a:p>
            <a:pPr>
              <a:lnSpc>
                <a:spcPct val="100000"/>
              </a:lnSpc>
              <a:spcBef>
                <a:spcPts val="1600"/>
              </a:spcBef>
              <a:tabLst>
                <a:tab pos="0" algn="l"/>
              </a:tabLst>
            </a:pPr>
            <a:r>
              <a:rPr lang="en-US" sz="2000" spc="-1" dirty="0">
                <a:solidFill>
                  <a:srgbClr val="000000"/>
                </a:solidFill>
                <a:latin typeface="Calibri"/>
                <a:cs typeface="Calibri"/>
              </a:rPr>
              <a:t>Quasiparticle anisotropic hydrodynamics (</a:t>
            </a:r>
            <a:r>
              <a:rPr lang="en-US" sz="2000" spc="-1" dirty="0" err="1">
                <a:solidFill>
                  <a:srgbClr val="000000"/>
                </a:solidFill>
                <a:latin typeface="Calibri"/>
                <a:cs typeface="Calibri"/>
              </a:rPr>
              <a:t>aHydroQP</a:t>
            </a:r>
            <a:r>
              <a:rPr lang="en-US" sz="2000" spc="-1" dirty="0">
                <a:solidFill>
                  <a:srgbClr val="000000"/>
                </a:solidFill>
                <a:latin typeface="Calibri"/>
                <a:cs typeface="Calibri"/>
              </a:rPr>
              <a:t>): good description of identified hadron spectra.</a:t>
            </a:r>
          </a:p>
        </p:txBody>
      </p:sp>
      <p:sp>
        <p:nvSpPr>
          <p:cNvPr id="21" name="Rectangle 20">
            <a:extLst>
              <a:ext uri="{FF2B5EF4-FFF2-40B4-BE49-F238E27FC236}">
                <a16:creationId xmlns:a16="http://schemas.microsoft.com/office/drawing/2014/main" id="{96FB07A7-1B9E-E426-4C68-D235027D8401}"/>
              </a:ext>
            </a:extLst>
          </p:cNvPr>
          <p:cNvSpPr/>
          <p:nvPr/>
        </p:nvSpPr>
        <p:spPr>
          <a:xfrm>
            <a:off x="1817308" y="1816984"/>
            <a:ext cx="6896386" cy="32676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1600" spc="-1" dirty="0">
                <a:solidFill>
                  <a:srgbClr val="2A6099"/>
                </a:solidFill>
                <a:latin typeface="Calibri" panose="020F0502020204030204" pitchFamily="34" charset="0"/>
                <a:ea typeface="Calibri" panose="020F0502020204030204" pitchFamily="34" charset="0"/>
                <a:cs typeface="Calibri" panose="020F0502020204030204" pitchFamily="34" charset="0"/>
              </a:rPr>
              <a:t>Alqahtani, </a:t>
            </a:r>
            <a:r>
              <a:rPr lang="en-US" sz="1600" spc="-1" dirty="0" err="1">
                <a:solidFill>
                  <a:srgbClr val="2A6099"/>
                </a:solidFill>
                <a:latin typeface="Calibri" panose="020F0502020204030204" pitchFamily="34" charset="0"/>
                <a:ea typeface="Calibri" panose="020F0502020204030204" pitchFamily="34" charset="0"/>
                <a:cs typeface="Calibri" panose="020F0502020204030204" pitchFamily="34" charset="0"/>
              </a:rPr>
              <a:t>Nopoush</a:t>
            </a:r>
            <a:r>
              <a:rPr lang="en-US" sz="1600" spc="-1" dirty="0">
                <a:solidFill>
                  <a:srgbClr val="2A6099"/>
                </a:solidFill>
                <a:latin typeface="Calibri" panose="020F0502020204030204" pitchFamily="34" charset="0"/>
                <a:ea typeface="Calibri" panose="020F0502020204030204" pitchFamily="34" charset="0"/>
                <a:cs typeface="Calibri" panose="020F0502020204030204" pitchFamily="34" charset="0"/>
              </a:rPr>
              <a:t>,  Strickland (2015), </a:t>
            </a:r>
            <a:r>
              <a:rPr lang="en-US" sz="1600" u="sng" spc="-1" dirty="0">
                <a:solidFill>
                  <a:srgbClr val="2A6099"/>
                </a:solidFill>
                <a:latin typeface="Calibri" panose="020F0502020204030204" pitchFamily="34" charset="0"/>
                <a:ea typeface="Calibri" panose="020F0502020204030204" pitchFamily="34" charset="0"/>
                <a:cs typeface="Calibri" panose="020F0502020204030204" pitchFamily="34" charset="0"/>
              </a:rPr>
              <a:t>1509.02913, </a:t>
            </a:r>
            <a:r>
              <a:rPr lang="en-US" sz="1600" dirty="0">
                <a:solidFill>
                  <a:srgbClr val="2A6099"/>
                </a:solidFill>
                <a:latin typeface="Calibri" panose="020F0502020204030204" pitchFamily="34" charset="0"/>
                <a:ea typeface="Calibri" panose="020F0502020204030204" pitchFamily="34" charset="0"/>
                <a:cs typeface="Calibri" panose="020F0502020204030204" pitchFamily="34" charset="0"/>
              </a:rPr>
              <a:t>(2017), </a:t>
            </a:r>
            <a:r>
              <a:rPr lang="en-US" sz="1600" u="sng" dirty="0">
                <a:solidFill>
                  <a:srgbClr val="2A6099"/>
                </a:solidFill>
                <a:latin typeface="Calibri" panose="020F0502020204030204" pitchFamily="34" charset="0"/>
                <a:ea typeface="Calibri" panose="020F0502020204030204" pitchFamily="34" charset="0"/>
                <a:cs typeface="Calibri" panose="020F0502020204030204" pitchFamily="34" charset="0"/>
              </a:rPr>
              <a:t>1712.03282</a:t>
            </a:r>
            <a:endParaRPr lang="en-US" sz="1600" dirty="0">
              <a:latin typeface="Calibri" panose="020F0502020204030204" pitchFamily="34" charset="0"/>
              <a:ea typeface="Calibri" panose="020F0502020204030204" pitchFamily="34" charset="0"/>
              <a:cs typeface="Calibri" panose="020F0502020204030204" pitchFamily="34" charset="0"/>
            </a:endParaRPr>
          </a:p>
          <a:p>
            <a:endParaRPr lang="en-US" sz="2000" u="sng" dirty="0">
              <a:latin typeface="Calibri" panose="020F0502020204030204" pitchFamily="34" charset="0"/>
              <a:ea typeface="Calibri" panose="020F0502020204030204" pitchFamily="34" charset="0"/>
              <a:cs typeface="Calibri" panose="020F0502020204030204" pitchFamily="34" charset="0"/>
            </a:endParaRPr>
          </a:p>
        </p:txBody>
      </p:sp>
      <p:sp>
        <p:nvSpPr>
          <p:cNvPr id="20" name="PlaceHolder 2">
            <a:extLst>
              <a:ext uri="{FF2B5EF4-FFF2-40B4-BE49-F238E27FC236}">
                <a16:creationId xmlns:a16="http://schemas.microsoft.com/office/drawing/2014/main" id="{B2F62E04-688C-DB40-8895-43731CFD6452}"/>
              </a:ext>
            </a:extLst>
          </p:cNvPr>
          <p:cNvSpPr txBox="1">
            <a:spLocks/>
          </p:cNvSpPr>
          <p:nvPr/>
        </p:nvSpPr>
        <p:spPr>
          <a:xfrm>
            <a:off x="0" y="52401"/>
            <a:ext cx="12195943" cy="558020"/>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000" b="1" dirty="0">
                <a:solidFill>
                  <a:schemeClr val="accent1">
                    <a:lumMod val="50000"/>
                  </a:schemeClr>
                </a:solidFill>
                <a:latin typeface="Calibri" panose="020F0502020204030204" pitchFamily="34" charset="0"/>
                <a:cs typeface="Calibri" panose="020F0502020204030204" pitchFamily="34" charset="0"/>
              </a:rPr>
              <a:t>QGP </a:t>
            </a:r>
            <a:r>
              <a:rPr lang="en-US" sz="3000" b="1" spc="-1" dirty="0">
                <a:solidFill>
                  <a:schemeClr val="accent1">
                    <a:lumMod val="50000"/>
                  </a:schemeClr>
                </a:solidFill>
                <a:latin typeface="Calibri" panose="020F0502020204030204" pitchFamily="34" charset="0"/>
                <a:cs typeface="Calibri" panose="020F0502020204030204" pitchFamily="34" charset="0"/>
              </a:rPr>
              <a:t>Background Evolution: (3+1)D </a:t>
            </a:r>
            <a:r>
              <a:rPr lang="en-US" sz="3000" b="1" spc="-1" dirty="0" err="1">
                <a:solidFill>
                  <a:schemeClr val="accent1">
                    <a:lumMod val="50000"/>
                  </a:schemeClr>
                </a:solidFill>
                <a:latin typeface="Calibri" panose="020F0502020204030204" pitchFamily="34" charset="0"/>
                <a:cs typeface="Calibri" panose="020F0502020204030204" pitchFamily="34" charset="0"/>
              </a:rPr>
              <a:t>aHydro</a:t>
            </a:r>
            <a:endParaRPr lang="en-US" sz="3000" dirty="0">
              <a:solidFill>
                <a:schemeClr val="accent1">
                  <a:lumMod val="50000"/>
                </a:schemeClr>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D5BD8FCA-6905-B57B-BC0C-743458D7D6D4}"/>
              </a:ext>
            </a:extLst>
          </p:cNvPr>
          <p:cNvPicPr>
            <a:picLocks noChangeAspect="1"/>
          </p:cNvPicPr>
          <p:nvPr/>
        </p:nvPicPr>
        <p:blipFill>
          <a:blip r:embed="rId3"/>
          <a:stretch>
            <a:fillRect/>
          </a:stretch>
        </p:blipFill>
        <p:spPr>
          <a:xfrm>
            <a:off x="0" y="2579882"/>
            <a:ext cx="3600123" cy="3533337"/>
          </a:xfrm>
          <a:prstGeom prst="rect">
            <a:avLst/>
          </a:prstGeom>
        </p:spPr>
      </p:pic>
      <p:grpSp>
        <p:nvGrpSpPr>
          <p:cNvPr id="24" name="Group 23">
            <a:extLst>
              <a:ext uri="{FF2B5EF4-FFF2-40B4-BE49-F238E27FC236}">
                <a16:creationId xmlns:a16="http://schemas.microsoft.com/office/drawing/2014/main" id="{558CDA1C-4533-5065-D083-0BE41C7CBF7F}"/>
              </a:ext>
            </a:extLst>
          </p:cNvPr>
          <p:cNvGrpSpPr/>
          <p:nvPr/>
        </p:nvGrpSpPr>
        <p:grpSpPr>
          <a:xfrm>
            <a:off x="7630748" y="2647150"/>
            <a:ext cx="4483188" cy="3065350"/>
            <a:chOff x="8476811" y="829772"/>
            <a:chExt cx="3393419" cy="2553504"/>
          </a:xfrm>
        </p:grpSpPr>
        <p:pic>
          <p:nvPicPr>
            <p:cNvPr id="25" name="Picture 24">
              <a:extLst>
                <a:ext uri="{FF2B5EF4-FFF2-40B4-BE49-F238E27FC236}">
                  <a16:creationId xmlns:a16="http://schemas.microsoft.com/office/drawing/2014/main" id="{DC84DFAB-8E07-9E92-4CB8-3DC3390A67C5}"/>
                </a:ext>
              </a:extLst>
            </p:cNvPr>
            <p:cNvPicPr>
              <a:picLocks noChangeAspect="1"/>
            </p:cNvPicPr>
            <p:nvPr/>
          </p:nvPicPr>
          <p:blipFill>
            <a:blip r:embed="rId4"/>
            <a:srcRect b="50393"/>
            <a:stretch/>
          </p:blipFill>
          <p:spPr>
            <a:xfrm>
              <a:off x="8476811" y="829772"/>
              <a:ext cx="3393419" cy="2553504"/>
            </a:xfrm>
            <a:prstGeom prst="rect">
              <a:avLst/>
            </a:prstGeom>
          </p:spPr>
        </p:pic>
        <p:grpSp>
          <p:nvGrpSpPr>
            <p:cNvPr id="26" name="Group 25">
              <a:extLst>
                <a:ext uri="{FF2B5EF4-FFF2-40B4-BE49-F238E27FC236}">
                  <a16:creationId xmlns:a16="http://schemas.microsoft.com/office/drawing/2014/main" id="{C158B72F-5996-D507-3AE4-F6B8A0E8EA3D}"/>
                </a:ext>
              </a:extLst>
            </p:cNvPr>
            <p:cNvGrpSpPr/>
            <p:nvPr/>
          </p:nvGrpSpPr>
          <p:grpSpPr>
            <a:xfrm>
              <a:off x="9430981" y="905449"/>
              <a:ext cx="2361539" cy="1853036"/>
              <a:chOff x="9430981" y="905449"/>
              <a:chExt cx="2361539" cy="1853036"/>
            </a:xfrm>
          </p:grpSpPr>
          <p:pic>
            <p:nvPicPr>
              <p:cNvPr id="27" name="Picture 26" descr="A close-up of a red and blue sphere&#10;&#10;Description automatically generated">
                <a:extLst>
                  <a:ext uri="{FF2B5EF4-FFF2-40B4-BE49-F238E27FC236}">
                    <a16:creationId xmlns:a16="http://schemas.microsoft.com/office/drawing/2014/main" id="{D55813E5-197D-8998-DD5A-AA2F0EFBD18A}"/>
                  </a:ext>
                </a:extLst>
              </p:cNvPr>
              <p:cNvPicPr>
                <a:picLocks noChangeAspect="1"/>
              </p:cNvPicPr>
              <p:nvPr/>
            </p:nvPicPr>
            <p:blipFill>
              <a:blip r:embed="rId5"/>
              <a:stretch>
                <a:fillRect/>
              </a:stretch>
            </p:blipFill>
            <p:spPr>
              <a:xfrm>
                <a:off x="9709632" y="2273001"/>
                <a:ext cx="461878" cy="485484"/>
              </a:xfrm>
              <a:prstGeom prst="rect">
                <a:avLst/>
              </a:prstGeom>
            </p:spPr>
          </p:pic>
          <p:cxnSp>
            <p:nvCxnSpPr>
              <p:cNvPr id="28" name="Straight Arrow Connector 27">
                <a:extLst>
                  <a:ext uri="{FF2B5EF4-FFF2-40B4-BE49-F238E27FC236}">
                    <a16:creationId xmlns:a16="http://schemas.microsoft.com/office/drawing/2014/main" id="{D2E12320-8D00-F4FA-B376-F91C21C02745}"/>
                  </a:ext>
                </a:extLst>
              </p:cNvPr>
              <p:cNvCxnSpPr/>
              <p:nvPr/>
            </p:nvCxnSpPr>
            <p:spPr>
              <a:xfrm flipV="1">
                <a:off x="10896111" y="2514218"/>
                <a:ext cx="231170" cy="15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662E1DBD-C686-2E80-B393-986F1B83CE36}"/>
                  </a:ext>
                </a:extLst>
              </p:cNvPr>
              <p:cNvCxnSpPr>
                <a:cxnSpLocks/>
              </p:cNvCxnSpPr>
              <p:nvPr/>
            </p:nvCxnSpPr>
            <p:spPr>
              <a:xfrm flipH="1" flipV="1">
                <a:off x="9430981" y="2522799"/>
                <a:ext cx="240414" cy="15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0" name="Picture 29" descr="A blue ball with white background&#10;&#10;Description automatically generated">
                <a:extLst>
                  <a:ext uri="{FF2B5EF4-FFF2-40B4-BE49-F238E27FC236}">
                    <a16:creationId xmlns:a16="http://schemas.microsoft.com/office/drawing/2014/main" id="{8E0A24FD-96F4-051C-74C8-CE12C1A2C3AE}"/>
                  </a:ext>
                </a:extLst>
              </p:cNvPr>
              <p:cNvPicPr>
                <a:picLocks noChangeAspect="1"/>
              </p:cNvPicPr>
              <p:nvPr/>
            </p:nvPicPr>
            <p:blipFill>
              <a:blip r:embed="rId6"/>
              <a:stretch>
                <a:fillRect/>
              </a:stretch>
            </p:blipFill>
            <p:spPr>
              <a:xfrm>
                <a:off x="10723426" y="2451511"/>
                <a:ext cx="172685" cy="137995"/>
              </a:xfrm>
              <a:prstGeom prst="rect">
                <a:avLst/>
              </a:prstGeom>
            </p:spPr>
          </p:pic>
          <p:sp>
            <p:nvSpPr>
              <p:cNvPr id="31" name="Triangle 7">
                <a:extLst>
                  <a:ext uri="{FF2B5EF4-FFF2-40B4-BE49-F238E27FC236}">
                    <a16:creationId xmlns:a16="http://schemas.microsoft.com/office/drawing/2014/main" id="{0AAC3F3D-3388-1637-EA0C-1CD45915021E}"/>
                  </a:ext>
                </a:extLst>
              </p:cNvPr>
              <p:cNvSpPr/>
              <p:nvPr/>
            </p:nvSpPr>
            <p:spPr>
              <a:xfrm rot="5400000">
                <a:off x="10350874" y="2248998"/>
                <a:ext cx="210042" cy="535061"/>
              </a:xfrm>
              <a:prstGeom prst="triangle">
                <a:avLst>
                  <a:gd name="adj" fmla="val 5401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43F65122-69AB-C617-181F-97312B1D5730}"/>
                  </a:ext>
                </a:extLst>
              </p:cNvPr>
              <p:cNvPicPr>
                <a:picLocks noChangeAspect="1"/>
              </p:cNvPicPr>
              <p:nvPr/>
            </p:nvPicPr>
            <p:blipFill>
              <a:blip r:embed="rId7"/>
              <a:stretch>
                <a:fillRect/>
              </a:stretch>
            </p:blipFill>
            <p:spPr>
              <a:xfrm>
                <a:off x="11027420" y="905449"/>
                <a:ext cx="765100" cy="472972"/>
              </a:xfrm>
              <a:prstGeom prst="rect">
                <a:avLst/>
              </a:prstGeom>
            </p:spPr>
          </p:pic>
        </p:grpSp>
      </p:grpSp>
      <p:pic>
        <p:nvPicPr>
          <p:cNvPr id="33" name="Graphic 32">
            <a:extLst>
              <a:ext uri="{FF2B5EF4-FFF2-40B4-BE49-F238E27FC236}">
                <a16:creationId xmlns:a16="http://schemas.microsoft.com/office/drawing/2014/main" id="{1B68EB27-8008-028E-CD79-35BF32D540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16192" y="2450080"/>
            <a:ext cx="3722503" cy="3476753"/>
          </a:xfrm>
          <a:prstGeom prst="rect">
            <a:avLst/>
          </a:prstGeom>
        </p:spPr>
      </p:pic>
      <p:sp>
        <p:nvSpPr>
          <p:cNvPr id="4" name="Slide Number Placeholder 3">
            <a:extLst>
              <a:ext uri="{FF2B5EF4-FFF2-40B4-BE49-F238E27FC236}">
                <a16:creationId xmlns:a16="http://schemas.microsoft.com/office/drawing/2014/main" id="{CFAC9008-FBA0-C697-C9E0-FEBCFE1BF44F}"/>
              </a:ext>
            </a:extLst>
          </p:cNvPr>
          <p:cNvSpPr>
            <a:spLocks noGrp="1"/>
          </p:cNvSpPr>
          <p:nvPr>
            <p:ph type="sldNum" idx="5"/>
          </p:nvPr>
        </p:nvSpPr>
        <p:spPr/>
        <p:txBody>
          <a:bodyPr/>
          <a:lstStyle/>
          <a:p>
            <a:r>
              <a:rPr lang="en-US" dirty="0"/>
              <a:t>11</a:t>
            </a:r>
          </a:p>
        </p:txBody>
      </p:sp>
      <p:sp>
        <p:nvSpPr>
          <p:cNvPr id="6" name="Footer Placeholder 8">
            <a:extLst>
              <a:ext uri="{FF2B5EF4-FFF2-40B4-BE49-F238E27FC236}">
                <a16:creationId xmlns:a16="http://schemas.microsoft.com/office/drawing/2014/main" id="{79C3A930-FEF5-0944-DC9A-778CF1BB0A5E}"/>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435535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2B110-3F31-83C2-FE46-601D1BAFBE13}"/>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6EFD1FA5-1AFB-E631-356A-E459B065730B}"/>
              </a:ext>
            </a:extLst>
          </p:cNvPr>
          <p:cNvPicPr>
            <a:picLocks noChangeAspect="1"/>
          </p:cNvPicPr>
          <p:nvPr/>
        </p:nvPicPr>
        <p:blipFill>
          <a:blip r:embed="rId3"/>
          <a:stretch>
            <a:fillRect/>
          </a:stretch>
        </p:blipFill>
        <p:spPr>
          <a:xfrm>
            <a:off x="86353" y="846347"/>
            <a:ext cx="4709047" cy="1368241"/>
          </a:xfrm>
          <a:prstGeom prst="rect">
            <a:avLst/>
          </a:prstGeom>
        </p:spPr>
      </p:pic>
      <p:pic>
        <p:nvPicPr>
          <p:cNvPr id="11" name="Picture 10" descr="A math equation with black text&#10;&#10;Description automatically generated with medium confidence">
            <a:extLst>
              <a:ext uri="{FF2B5EF4-FFF2-40B4-BE49-F238E27FC236}">
                <a16:creationId xmlns:a16="http://schemas.microsoft.com/office/drawing/2014/main" id="{AA266005-7654-5BEF-987A-3EC1FA67CD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2978" y="2546686"/>
            <a:ext cx="2280977" cy="1124425"/>
          </a:xfrm>
          <a:prstGeom prst="rect">
            <a:avLst/>
          </a:prstGeom>
        </p:spPr>
      </p:pic>
      <mc:AlternateContent xmlns:mc="http://schemas.openxmlformats.org/markup-compatibility/2006" xmlns:a14="http://schemas.microsoft.com/office/drawing/2010/main">
        <mc:Choice Requires="a14">
          <p:sp>
            <p:nvSpPr>
              <p:cNvPr id="17" name="PlaceHolder 2">
                <a:extLst>
                  <a:ext uri="{FF2B5EF4-FFF2-40B4-BE49-F238E27FC236}">
                    <a16:creationId xmlns:a16="http://schemas.microsoft.com/office/drawing/2014/main" id="{6BA4F862-68C1-2D4C-C6D8-2F9C7F3DDB78}"/>
                  </a:ext>
                </a:extLst>
              </p:cNvPr>
              <p:cNvSpPr txBox="1">
                <a:spLocks/>
              </p:cNvSpPr>
              <p:nvPr/>
            </p:nvSpPr>
            <p:spPr>
              <a:xfrm>
                <a:off x="0" y="25052"/>
                <a:ext cx="12195943" cy="632890"/>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14:m>
                  <m:oMath xmlns:m="http://schemas.openxmlformats.org/officeDocument/2006/math">
                    <m:r>
                      <a:rPr lang="en-US" sz="3000" b="1" i="1" dirty="0" smtClean="0">
                        <a:latin typeface="Cambria Math" panose="02040503050406030204" pitchFamily="18" charset="0"/>
                        <a:ea typeface="Cambria Math" panose="02040503050406030204" pitchFamily="18" charset="0"/>
                        <a:cs typeface="Calibri" panose="020F0502020204030204" pitchFamily="34" charset="0"/>
                      </a:rPr>
                      <m:t>𝚼</m:t>
                    </m:r>
                  </m:oMath>
                </a14:m>
                <a:r>
                  <a:rPr lang="en-US" sz="3000" b="1" dirty="0">
                    <a:latin typeface="Calibri" panose="020F0502020204030204" pitchFamily="34" charset="0"/>
                    <a:cs typeface="Calibri" panose="020F0502020204030204" pitchFamily="34" charset="0"/>
                  </a:rPr>
                  <a:t> Suppression due to </a:t>
                </a:r>
                <a:r>
                  <a:rPr lang="en-US" sz="3000" b="1" dirty="0">
                    <a:solidFill>
                      <a:schemeClr val="accent1"/>
                    </a:solidFill>
                    <a:latin typeface="Calibri" panose="020F0502020204030204" pitchFamily="34" charset="0"/>
                    <a:cs typeface="Calibri" panose="020F0502020204030204" pitchFamily="34" charset="0"/>
                  </a:rPr>
                  <a:t>HNM EFFECTs </a:t>
                </a:r>
                <a:r>
                  <a:rPr lang="en-US" sz="3000" b="1" dirty="0">
                    <a:latin typeface="Calibri" panose="020F0502020204030204" pitchFamily="34" charset="0"/>
                    <a:cs typeface="Calibri" panose="020F0502020204030204" pitchFamily="34" charset="0"/>
                  </a:rPr>
                  <a:t>at 8.16 TeV </a:t>
                </a:r>
                <a:r>
                  <a:rPr lang="en-US" sz="3000" b="1" dirty="0" err="1">
                    <a:latin typeface="Calibri" panose="020F0502020204030204" pitchFamily="34" charset="0"/>
                    <a:cs typeface="Calibri" panose="020F0502020204030204" pitchFamily="34" charset="0"/>
                  </a:rPr>
                  <a:t>p+Pb</a:t>
                </a:r>
                <a:endParaRPr lang="en-US" sz="3000" dirty="0">
                  <a:latin typeface="Calibri"/>
                  <a:cs typeface="Calibri"/>
                </a:endParaRPr>
              </a:p>
            </p:txBody>
          </p:sp>
        </mc:Choice>
        <mc:Fallback xmlns="">
          <p:sp>
            <p:nvSpPr>
              <p:cNvPr id="17" name="PlaceHolder 2">
                <a:extLst>
                  <a:ext uri="{FF2B5EF4-FFF2-40B4-BE49-F238E27FC236}">
                    <a16:creationId xmlns:a16="http://schemas.microsoft.com/office/drawing/2014/main" id="{6BA4F862-68C1-2D4C-C6D8-2F9C7F3DDB78}"/>
                  </a:ext>
                </a:extLst>
              </p:cNvPr>
              <p:cNvSpPr txBox="1">
                <a:spLocks noRot="1" noChangeAspect="1" noMove="1" noResize="1" noEditPoints="1" noAdjustHandles="1" noChangeArrowheads="1" noChangeShapeType="1" noTextEdit="1"/>
              </p:cNvSpPr>
              <p:nvPr/>
            </p:nvSpPr>
            <p:spPr>
              <a:xfrm>
                <a:off x="0" y="25052"/>
                <a:ext cx="12195943" cy="632890"/>
              </a:xfrm>
              <a:prstGeom prst="rect">
                <a:avLst/>
              </a:prstGeom>
              <a:blipFill>
                <a:blip r:embed="rId5"/>
                <a:stretch>
                  <a:fillRect t="-18269" b="-10577"/>
                </a:stretch>
              </a:blipFill>
              <a:ln w="0">
                <a:noFill/>
              </a:ln>
            </p:spPr>
            <p:txBody>
              <a:bodyPr/>
              <a:lstStyle/>
              <a:p>
                <a:r>
                  <a:rPr lang="en-US">
                    <a:noFill/>
                  </a:rPr>
                  <a:t> </a:t>
                </a:r>
              </a:p>
            </p:txBody>
          </p:sp>
        </mc:Fallback>
      </mc:AlternateContent>
      <p:pic>
        <p:nvPicPr>
          <p:cNvPr id="23" name="Picture 22" descr="A screenshot of a graph&#10;&#10;AI-generated content may be incorrect.">
            <a:extLst>
              <a:ext uri="{FF2B5EF4-FFF2-40B4-BE49-F238E27FC236}">
                <a16:creationId xmlns:a16="http://schemas.microsoft.com/office/drawing/2014/main" id="{CAF9F04E-BB4D-6CA2-A0C1-07BD6CACA065}"/>
              </a:ext>
            </a:extLst>
          </p:cNvPr>
          <p:cNvPicPr>
            <a:picLocks noChangeAspect="1"/>
          </p:cNvPicPr>
          <p:nvPr/>
        </p:nvPicPr>
        <p:blipFill>
          <a:blip r:embed="rId6"/>
          <a:stretch>
            <a:fillRect/>
          </a:stretch>
        </p:blipFill>
        <p:spPr>
          <a:xfrm>
            <a:off x="5121493" y="544032"/>
            <a:ext cx="6224572" cy="5966351"/>
          </a:xfrm>
          <a:prstGeom prst="rect">
            <a:avLst/>
          </a:prstGeom>
        </p:spPr>
      </p:pic>
      <p:grpSp>
        <p:nvGrpSpPr>
          <p:cNvPr id="24" name="Group 23">
            <a:extLst>
              <a:ext uri="{FF2B5EF4-FFF2-40B4-BE49-F238E27FC236}">
                <a16:creationId xmlns:a16="http://schemas.microsoft.com/office/drawing/2014/main" id="{4D435745-1FF2-4D6D-A122-C6E37624AAC3}"/>
              </a:ext>
            </a:extLst>
          </p:cNvPr>
          <p:cNvGrpSpPr/>
          <p:nvPr/>
        </p:nvGrpSpPr>
        <p:grpSpPr>
          <a:xfrm>
            <a:off x="698495" y="4263264"/>
            <a:ext cx="3488899" cy="2186337"/>
            <a:chOff x="8476811" y="829772"/>
            <a:chExt cx="3393419" cy="2553504"/>
          </a:xfrm>
          <a:effectLst>
            <a:glow>
              <a:schemeClr val="accent1"/>
            </a:glow>
            <a:outerShdw dir="5400000" algn="ctr" rotWithShape="0">
              <a:srgbClr val="000000"/>
            </a:outerShdw>
          </a:effectLst>
        </p:grpSpPr>
        <p:pic>
          <p:nvPicPr>
            <p:cNvPr id="25" name="Picture 24">
              <a:extLst>
                <a:ext uri="{FF2B5EF4-FFF2-40B4-BE49-F238E27FC236}">
                  <a16:creationId xmlns:a16="http://schemas.microsoft.com/office/drawing/2014/main" id="{BE4D764D-BA08-5CF2-C851-597E4CE363D3}"/>
                </a:ext>
              </a:extLst>
            </p:cNvPr>
            <p:cNvPicPr>
              <a:picLocks noChangeAspect="1"/>
            </p:cNvPicPr>
            <p:nvPr/>
          </p:nvPicPr>
          <p:blipFill>
            <a:blip r:embed="rId7">
              <a:alphaModFix amt="72000"/>
            </a:blip>
            <a:srcRect b="50393"/>
            <a:stretch/>
          </p:blipFill>
          <p:spPr>
            <a:xfrm>
              <a:off x="8476811" y="829772"/>
              <a:ext cx="3393419" cy="2553504"/>
            </a:xfrm>
            <a:prstGeom prst="rect">
              <a:avLst/>
            </a:prstGeom>
          </p:spPr>
        </p:pic>
        <p:grpSp>
          <p:nvGrpSpPr>
            <p:cNvPr id="26" name="Group 25">
              <a:extLst>
                <a:ext uri="{FF2B5EF4-FFF2-40B4-BE49-F238E27FC236}">
                  <a16:creationId xmlns:a16="http://schemas.microsoft.com/office/drawing/2014/main" id="{D72F8216-47EC-7D30-6AED-8248A81F83E4}"/>
                </a:ext>
              </a:extLst>
            </p:cNvPr>
            <p:cNvGrpSpPr/>
            <p:nvPr/>
          </p:nvGrpSpPr>
          <p:grpSpPr>
            <a:xfrm>
              <a:off x="9430981" y="905449"/>
              <a:ext cx="2361539" cy="1853036"/>
              <a:chOff x="9430981" y="905449"/>
              <a:chExt cx="2361539" cy="1853036"/>
            </a:xfrm>
          </p:grpSpPr>
          <p:pic>
            <p:nvPicPr>
              <p:cNvPr id="28" name="Picture 27" descr="A close-up of a red and blue sphere&#10;&#10;Description automatically generated">
                <a:extLst>
                  <a:ext uri="{FF2B5EF4-FFF2-40B4-BE49-F238E27FC236}">
                    <a16:creationId xmlns:a16="http://schemas.microsoft.com/office/drawing/2014/main" id="{0F28EB40-25D9-09BC-3E1F-81B19025033D}"/>
                  </a:ext>
                </a:extLst>
              </p:cNvPr>
              <p:cNvPicPr>
                <a:picLocks noChangeAspect="1"/>
              </p:cNvPicPr>
              <p:nvPr/>
            </p:nvPicPr>
            <p:blipFill>
              <a:blip r:embed="rId8">
                <a:alphaModFix amt="72000"/>
              </a:blip>
              <a:stretch>
                <a:fillRect/>
              </a:stretch>
            </p:blipFill>
            <p:spPr>
              <a:xfrm>
                <a:off x="9709632" y="2273001"/>
                <a:ext cx="461878" cy="485484"/>
              </a:xfrm>
              <a:prstGeom prst="rect">
                <a:avLst/>
              </a:prstGeom>
            </p:spPr>
          </p:pic>
          <p:cxnSp>
            <p:nvCxnSpPr>
              <p:cNvPr id="29" name="Straight Arrow Connector 28">
                <a:extLst>
                  <a:ext uri="{FF2B5EF4-FFF2-40B4-BE49-F238E27FC236}">
                    <a16:creationId xmlns:a16="http://schemas.microsoft.com/office/drawing/2014/main" id="{9000E68F-6091-1F2A-BC49-533C22AF94EE}"/>
                  </a:ext>
                </a:extLst>
              </p:cNvPr>
              <p:cNvCxnSpPr/>
              <p:nvPr/>
            </p:nvCxnSpPr>
            <p:spPr>
              <a:xfrm flipV="1">
                <a:off x="10896111" y="2514218"/>
                <a:ext cx="231170" cy="15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C60B2831-14AB-6726-2A00-6BF133A23C28}"/>
                  </a:ext>
                </a:extLst>
              </p:cNvPr>
              <p:cNvCxnSpPr>
                <a:cxnSpLocks/>
              </p:cNvCxnSpPr>
              <p:nvPr/>
            </p:nvCxnSpPr>
            <p:spPr>
              <a:xfrm flipH="1" flipV="1">
                <a:off x="9430981" y="2522799"/>
                <a:ext cx="240414" cy="15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1" name="Picture 30" descr="A blue ball with white background&#10;&#10;Description automatically generated">
                <a:extLst>
                  <a:ext uri="{FF2B5EF4-FFF2-40B4-BE49-F238E27FC236}">
                    <a16:creationId xmlns:a16="http://schemas.microsoft.com/office/drawing/2014/main" id="{E34F955C-76AE-D62D-FC9E-17911BEF999C}"/>
                  </a:ext>
                </a:extLst>
              </p:cNvPr>
              <p:cNvPicPr>
                <a:picLocks noChangeAspect="1"/>
              </p:cNvPicPr>
              <p:nvPr/>
            </p:nvPicPr>
            <p:blipFill>
              <a:blip r:embed="rId9">
                <a:alphaModFix amt="72000"/>
              </a:blip>
              <a:stretch>
                <a:fillRect/>
              </a:stretch>
            </p:blipFill>
            <p:spPr>
              <a:xfrm>
                <a:off x="10723426" y="2451511"/>
                <a:ext cx="172685" cy="137995"/>
              </a:xfrm>
              <a:prstGeom prst="rect">
                <a:avLst/>
              </a:prstGeom>
            </p:spPr>
          </p:pic>
          <p:sp>
            <p:nvSpPr>
              <p:cNvPr id="32" name="Triangle 7">
                <a:extLst>
                  <a:ext uri="{FF2B5EF4-FFF2-40B4-BE49-F238E27FC236}">
                    <a16:creationId xmlns:a16="http://schemas.microsoft.com/office/drawing/2014/main" id="{DD631172-40FB-E434-381B-D99683F7D63A}"/>
                  </a:ext>
                </a:extLst>
              </p:cNvPr>
              <p:cNvSpPr/>
              <p:nvPr/>
            </p:nvSpPr>
            <p:spPr>
              <a:xfrm rot="5400000">
                <a:off x="10350874" y="2248998"/>
                <a:ext cx="210042" cy="535061"/>
              </a:xfrm>
              <a:prstGeom prst="triangle">
                <a:avLst>
                  <a:gd name="adj" fmla="val 5401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16FB4D40-A36B-B2BC-C262-3FB8F454549F}"/>
                  </a:ext>
                </a:extLst>
              </p:cNvPr>
              <p:cNvPicPr>
                <a:picLocks noChangeAspect="1"/>
              </p:cNvPicPr>
              <p:nvPr/>
            </p:nvPicPr>
            <p:blipFill>
              <a:blip r:embed="rId10">
                <a:alphaModFix amt="72000"/>
              </a:blip>
              <a:stretch>
                <a:fillRect/>
              </a:stretch>
            </p:blipFill>
            <p:spPr>
              <a:xfrm>
                <a:off x="11027420" y="905449"/>
                <a:ext cx="765100" cy="472972"/>
              </a:xfrm>
              <a:prstGeom prst="rect">
                <a:avLst/>
              </a:prstGeom>
            </p:spPr>
          </p:pic>
        </p:grpSp>
      </p:grpSp>
      <p:sp>
        <p:nvSpPr>
          <p:cNvPr id="3" name="Slide Number Placeholder 2">
            <a:extLst>
              <a:ext uri="{FF2B5EF4-FFF2-40B4-BE49-F238E27FC236}">
                <a16:creationId xmlns:a16="http://schemas.microsoft.com/office/drawing/2014/main" id="{7489FA68-32C4-024F-FA4E-B6CB5C5A68DC}"/>
              </a:ext>
            </a:extLst>
          </p:cNvPr>
          <p:cNvSpPr>
            <a:spLocks noGrp="1"/>
          </p:cNvSpPr>
          <p:nvPr>
            <p:ph type="sldNum" idx="5"/>
          </p:nvPr>
        </p:nvSpPr>
        <p:spPr/>
        <p:txBody>
          <a:bodyPr/>
          <a:lstStyle/>
          <a:p>
            <a:r>
              <a:rPr lang="en-US" dirty="0"/>
              <a:t>12</a:t>
            </a:r>
          </a:p>
        </p:txBody>
      </p:sp>
      <p:sp>
        <p:nvSpPr>
          <p:cNvPr id="4" name="Footer Placeholder 8">
            <a:extLst>
              <a:ext uri="{FF2B5EF4-FFF2-40B4-BE49-F238E27FC236}">
                <a16:creationId xmlns:a16="http://schemas.microsoft.com/office/drawing/2014/main" id="{92186FC8-BA14-501D-7728-D7CC81A125D5}"/>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2929142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186"/>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28DCA21-885D-A0FD-D082-77C128B6770D}"/>
              </a:ext>
            </a:extLst>
          </p:cNvPr>
          <p:cNvPicPr>
            <a:picLocks noChangeAspect="1"/>
          </p:cNvPicPr>
          <p:nvPr/>
        </p:nvPicPr>
        <p:blipFill>
          <a:blip r:embed="rId2"/>
          <a:stretch>
            <a:fillRect/>
          </a:stretch>
        </p:blipFill>
        <p:spPr>
          <a:xfrm>
            <a:off x="4135063" y="2092826"/>
            <a:ext cx="4046730" cy="1875320"/>
          </a:xfrm>
          <a:prstGeom prst="rect">
            <a:avLst/>
          </a:prstGeom>
          <a:ln>
            <a:noFill/>
          </a:ln>
        </p:spPr>
      </p:pic>
      <p:sp>
        <p:nvSpPr>
          <p:cNvPr id="13" name="TextBox 12">
            <a:extLst>
              <a:ext uri="{FF2B5EF4-FFF2-40B4-BE49-F238E27FC236}">
                <a16:creationId xmlns:a16="http://schemas.microsoft.com/office/drawing/2014/main" id="{1088B78C-CE7F-B94C-DC13-84644540528D}"/>
              </a:ext>
            </a:extLst>
          </p:cNvPr>
          <p:cNvSpPr txBox="1"/>
          <p:nvPr/>
        </p:nvSpPr>
        <p:spPr>
          <a:xfrm>
            <a:off x="636670" y="1159454"/>
            <a:ext cx="10732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The total suppression of the </a:t>
            </a:r>
            <a:r>
              <a:rPr lang="en-US" dirty="0" err="1">
                <a:latin typeface="Calibri" panose="020F0502020204030204" pitchFamily="34" charset="0"/>
                <a:cs typeface="Calibri" panose="020F0502020204030204" pitchFamily="34" charset="0"/>
              </a:rPr>
              <a:t>Bottomonia</a:t>
            </a:r>
            <a:r>
              <a:rPr lang="en-US" dirty="0">
                <a:latin typeface="Calibri" panose="020F0502020204030204" pitchFamily="34" charset="0"/>
                <a:cs typeface="Calibri" panose="020F0502020204030204" pitchFamily="34" charset="0"/>
              </a:rPr>
              <a:t> states coming from different contributions (CNM and HNM), </a:t>
            </a:r>
          </a:p>
        </p:txBody>
      </p:sp>
      <p:sp>
        <p:nvSpPr>
          <p:cNvPr id="4" name="PlaceHolder 32">
            <a:extLst>
              <a:ext uri="{FF2B5EF4-FFF2-40B4-BE49-F238E27FC236}">
                <a16:creationId xmlns:a16="http://schemas.microsoft.com/office/drawing/2014/main" id="{14AB6E94-1B62-D70A-7ED3-80E4FAEBE718}"/>
              </a:ext>
            </a:extLst>
          </p:cNvPr>
          <p:cNvSpPr/>
          <p:nvPr/>
        </p:nvSpPr>
        <p:spPr>
          <a:xfrm>
            <a:off x="0" y="1"/>
            <a:ext cx="12192000" cy="54281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ctr"/>
            <a:r>
              <a:rPr lang="en-US" sz="3000" b="1" spc="-1" dirty="0">
                <a:solidFill>
                  <a:schemeClr val="accent1"/>
                </a:solidFill>
                <a:latin typeface="Calibri"/>
                <a:cs typeface="Calibri"/>
              </a:rPr>
              <a:t>Combining All Effects</a:t>
            </a:r>
            <a:endParaRPr lang="en-US" dirty="0">
              <a:solidFill>
                <a:schemeClr val="accent1"/>
              </a:solidFill>
            </a:endParaRPr>
          </a:p>
        </p:txBody>
      </p:sp>
      <p:sp>
        <p:nvSpPr>
          <p:cNvPr id="6" name="Slide Number Placeholder 5">
            <a:extLst>
              <a:ext uri="{FF2B5EF4-FFF2-40B4-BE49-F238E27FC236}">
                <a16:creationId xmlns:a16="http://schemas.microsoft.com/office/drawing/2014/main" id="{CCDD4D38-F394-80D5-9D48-AA9B1F0636AB}"/>
              </a:ext>
            </a:extLst>
          </p:cNvPr>
          <p:cNvSpPr>
            <a:spLocks noGrp="1"/>
          </p:cNvSpPr>
          <p:nvPr>
            <p:ph type="sldNum" idx="5"/>
          </p:nvPr>
        </p:nvSpPr>
        <p:spPr/>
        <p:txBody>
          <a:bodyPr/>
          <a:lstStyle/>
          <a:p>
            <a:r>
              <a:rPr lang="en-US" dirty="0"/>
              <a:t>13</a:t>
            </a:r>
          </a:p>
        </p:txBody>
      </p:sp>
      <p:sp>
        <p:nvSpPr>
          <p:cNvPr id="7" name="Footer Placeholder 8">
            <a:extLst>
              <a:ext uri="{FF2B5EF4-FFF2-40B4-BE49-F238E27FC236}">
                <a16:creationId xmlns:a16="http://schemas.microsoft.com/office/drawing/2014/main" id="{7D057D23-3E3B-1ED7-5FE5-31BC0EF085DA}"/>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3646034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AED23-23AC-7A89-9FBF-1F2965726302}"/>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C98139C8-A7D4-C7CA-EDDB-02037BF86CAF}"/>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35A6EFB-FF3C-2733-602B-9E26EFCECC84}"/>
              </a:ext>
            </a:extLst>
          </p:cNvPr>
          <p:cNvSpPr txBox="1"/>
          <p:nvPr/>
        </p:nvSpPr>
        <p:spPr>
          <a:xfrm>
            <a:off x="113106" y="731350"/>
            <a:ext cx="7666426" cy="1000274"/>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Around 75% of </a:t>
            </a:r>
            <a:r>
              <a:rPr lang="en-US" sz="1800" spc="-1" dirty="0">
                <a:latin typeface="Calibri"/>
                <a:cs typeface="Calibri"/>
              </a:rPr>
              <a:t>𝚼(</a:t>
            </a:r>
            <a:r>
              <a:rPr lang="en-US" dirty="0">
                <a:latin typeface="Calibri" panose="020F0502020204030204" pitchFamily="34" charset="0"/>
                <a:ea typeface="Calibri" panose="020F0502020204030204" pitchFamily="34" charset="0"/>
                <a:cs typeface="Calibri" panose="020F0502020204030204" pitchFamily="34" charset="0"/>
              </a:rPr>
              <a:t>1S) and </a:t>
            </a:r>
            <a:r>
              <a:rPr lang="en-US" sz="1800" spc="-1" dirty="0">
                <a:latin typeface="Calibri"/>
                <a:cs typeface="Calibri"/>
              </a:rPr>
              <a:t>𝚼(</a:t>
            </a:r>
            <a:r>
              <a:rPr lang="en-US" dirty="0">
                <a:latin typeface="Calibri" panose="020F0502020204030204" pitchFamily="34" charset="0"/>
                <a:ea typeface="Calibri" panose="020F0502020204030204" pitchFamily="34" charset="0"/>
                <a:cs typeface="Calibri" panose="020F0502020204030204" pitchFamily="34" charset="0"/>
              </a:rPr>
              <a:t>2S) yield from </a:t>
            </a:r>
            <a:r>
              <a:rPr lang="en-US" b="1" dirty="0">
                <a:latin typeface="Calibri" panose="020F0502020204030204" pitchFamily="34" charset="0"/>
                <a:ea typeface="Calibri" panose="020F0502020204030204" pitchFamily="34" charset="0"/>
                <a:cs typeface="Calibri" panose="020F0502020204030204" pitchFamily="34" charset="0"/>
              </a:rPr>
              <a:t>direct production</a:t>
            </a:r>
            <a:r>
              <a:rPr lang="en-US" dirty="0">
                <a:latin typeface="Calibri" panose="020F0502020204030204" pitchFamily="34" charset="0"/>
                <a:ea typeface="Calibri" panose="020F0502020204030204" pitchFamily="34" charset="0"/>
                <a:cs typeface="Calibri" panose="020F0502020204030204" pitchFamily="34" charset="0"/>
              </a:rPr>
              <a:t>, but important feed-down contributions from the 1P and 2P states</a:t>
            </a:r>
          </a:p>
          <a:p>
            <a:pPr marL="285750" indent="-285750">
              <a:spcBef>
                <a:spcPts val="6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All known excited state feed-down channels included as,</a:t>
            </a:r>
          </a:p>
        </p:txBody>
      </p:sp>
      <p:pic>
        <p:nvPicPr>
          <p:cNvPr id="6" name="Picture 5">
            <a:extLst>
              <a:ext uri="{FF2B5EF4-FFF2-40B4-BE49-F238E27FC236}">
                <a16:creationId xmlns:a16="http://schemas.microsoft.com/office/drawing/2014/main" id="{28E838F9-C416-BF8E-E404-2F387457EC81}"/>
              </a:ext>
            </a:extLst>
          </p:cNvPr>
          <p:cNvPicPr>
            <a:picLocks noChangeAspect="1"/>
          </p:cNvPicPr>
          <p:nvPr/>
        </p:nvPicPr>
        <p:blipFill>
          <a:blip r:embed="rId2"/>
          <a:srcRect l="12690"/>
          <a:stretch/>
        </p:blipFill>
        <p:spPr>
          <a:xfrm rot="16200000">
            <a:off x="1770552" y="2583038"/>
            <a:ext cx="3922017" cy="4539897"/>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FD9A82FF-26CA-CEDC-5D8F-866D827B60D3}"/>
              </a:ext>
            </a:extLst>
          </p:cNvPr>
          <p:cNvPicPr>
            <a:picLocks noChangeAspect="1"/>
          </p:cNvPicPr>
          <p:nvPr/>
        </p:nvPicPr>
        <p:blipFill>
          <a:blip r:embed="rId3"/>
          <a:stretch>
            <a:fillRect/>
          </a:stretch>
        </p:blipFill>
        <p:spPr>
          <a:xfrm>
            <a:off x="1812880" y="1945090"/>
            <a:ext cx="3962253" cy="733422"/>
          </a:xfrm>
          <a:prstGeom prst="rect">
            <a:avLst/>
          </a:prstGeom>
          <a:ln>
            <a:solidFill>
              <a:schemeClr val="tx1"/>
            </a:solidFill>
          </a:ln>
        </p:spPr>
      </p:pic>
      <p:pic>
        <p:nvPicPr>
          <p:cNvPr id="10" name="Picture 9">
            <a:extLst>
              <a:ext uri="{FF2B5EF4-FFF2-40B4-BE49-F238E27FC236}">
                <a16:creationId xmlns:a16="http://schemas.microsoft.com/office/drawing/2014/main" id="{C084F7D7-D08F-60E5-E5C9-EEE2E92BD7B3}"/>
              </a:ext>
            </a:extLst>
          </p:cNvPr>
          <p:cNvPicPr>
            <a:picLocks noChangeAspect="1"/>
          </p:cNvPicPr>
          <p:nvPr/>
        </p:nvPicPr>
        <p:blipFill>
          <a:blip r:embed="rId4"/>
          <a:stretch>
            <a:fillRect/>
          </a:stretch>
        </p:blipFill>
        <p:spPr>
          <a:xfrm>
            <a:off x="7826597" y="422548"/>
            <a:ext cx="4161508" cy="5869044"/>
          </a:xfrm>
          <a:prstGeom prst="rect">
            <a:avLst/>
          </a:prstGeom>
        </p:spPr>
      </p:pic>
      <p:sp>
        <p:nvSpPr>
          <p:cNvPr id="12" name="TextBox 11">
            <a:extLst>
              <a:ext uri="{FF2B5EF4-FFF2-40B4-BE49-F238E27FC236}">
                <a16:creationId xmlns:a16="http://schemas.microsoft.com/office/drawing/2014/main" id="{21BEDE2F-06DA-35CF-2525-9DA32B1C711C}"/>
              </a:ext>
            </a:extLst>
          </p:cNvPr>
          <p:cNvSpPr txBox="1"/>
          <p:nvPr/>
        </p:nvSpPr>
        <p:spPr>
          <a:xfrm>
            <a:off x="7976704" y="6225223"/>
            <a:ext cx="4215296" cy="338554"/>
          </a:xfrm>
          <a:prstGeom prst="rect">
            <a:avLst/>
          </a:prstGeom>
          <a:noFill/>
        </p:spPr>
        <p:txBody>
          <a:bodyPr wrap="square">
            <a:spAutoFit/>
          </a:bodyPr>
          <a:lstStyle/>
          <a:p>
            <a:r>
              <a:rPr lang="en-US" sz="1600" b="0" i="0" dirty="0">
                <a:solidFill>
                  <a:schemeClr val="accent1"/>
                </a:solidFill>
                <a:effectLst/>
                <a:latin typeface="Calibri" panose="020F0502020204030204" pitchFamily="34" charset="0"/>
                <a:cs typeface="Calibri" panose="020F0502020204030204" pitchFamily="34" charset="0"/>
              </a:rPr>
              <a:t>Boyd, </a:t>
            </a:r>
            <a:r>
              <a:rPr lang="en-US" sz="1600" i="0" dirty="0">
                <a:solidFill>
                  <a:schemeClr val="accent1"/>
                </a:solidFill>
                <a:effectLst/>
                <a:latin typeface="Calibri" panose="020F0502020204030204" pitchFamily="34" charset="0"/>
                <a:cs typeface="Calibri" panose="020F0502020204030204" pitchFamily="34" charset="0"/>
              </a:rPr>
              <a:t>Thapa</a:t>
            </a:r>
            <a:r>
              <a:rPr lang="en-US" sz="1600" b="0" i="0" dirty="0">
                <a:solidFill>
                  <a:schemeClr val="accent1"/>
                </a:solidFill>
                <a:effectLst/>
                <a:latin typeface="Calibri" panose="020F0502020204030204" pitchFamily="34" charset="0"/>
                <a:cs typeface="Calibri" panose="020F0502020204030204" pitchFamily="34" charset="0"/>
              </a:rPr>
              <a:t>, and Strickland (2023), </a:t>
            </a:r>
            <a:r>
              <a:rPr lang="en-US" sz="1600" b="0" i="0" u="sng" dirty="0">
                <a:solidFill>
                  <a:schemeClr val="accent1"/>
                </a:solidFill>
                <a:effectLst/>
                <a:latin typeface="Calibri" panose="020F0502020204030204" pitchFamily="34" charset="0"/>
                <a:cs typeface="Calibri" panose="020F0502020204030204" pitchFamily="34" charset="0"/>
              </a:rPr>
              <a:t>2307.03841</a:t>
            </a:r>
            <a:r>
              <a:rPr lang="en-US" sz="1600" b="0" i="0" dirty="0">
                <a:solidFill>
                  <a:schemeClr val="accent1"/>
                </a:solidFill>
                <a:effectLst/>
                <a:latin typeface="Calibri" panose="020F0502020204030204" pitchFamily="34" charset="0"/>
                <a:cs typeface="Calibri" panose="020F0502020204030204" pitchFamily="34" charset="0"/>
              </a:rPr>
              <a:t>  </a:t>
            </a:r>
          </a:p>
        </p:txBody>
      </p:sp>
      <p:sp>
        <p:nvSpPr>
          <p:cNvPr id="4" name="PlaceHolder 32">
            <a:extLst>
              <a:ext uri="{FF2B5EF4-FFF2-40B4-BE49-F238E27FC236}">
                <a16:creationId xmlns:a16="http://schemas.microsoft.com/office/drawing/2014/main" id="{4DB340C7-8CF5-78DE-9771-2FE2DE76229A}"/>
              </a:ext>
            </a:extLst>
          </p:cNvPr>
          <p:cNvSpPr/>
          <p:nvPr/>
        </p:nvSpPr>
        <p:spPr>
          <a:xfrm>
            <a:off x="0" y="13380"/>
            <a:ext cx="12192000" cy="52427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ctr"/>
            <a:r>
              <a:rPr lang="en-US" sz="3000" b="1" spc="-1" dirty="0">
                <a:solidFill>
                  <a:schemeClr val="accent1"/>
                </a:solidFill>
                <a:latin typeface="Calibri"/>
                <a:cs typeface="Calibri"/>
              </a:rPr>
              <a:t>Feed-down Contribution</a:t>
            </a:r>
            <a:endParaRPr lang="en-US" dirty="0">
              <a:solidFill>
                <a:schemeClr val="accent1"/>
              </a:solidFill>
            </a:endParaRPr>
          </a:p>
        </p:txBody>
      </p:sp>
      <p:sp>
        <p:nvSpPr>
          <p:cNvPr id="8" name="Slide Number Placeholder 7">
            <a:extLst>
              <a:ext uri="{FF2B5EF4-FFF2-40B4-BE49-F238E27FC236}">
                <a16:creationId xmlns:a16="http://schemas.microsoft.com/office/drawing/2014/main" id="{E1C1F36A-EB85-073C-5961-77954FB6F40B}"/>
              </a:ext>
            </a:extLst>
          </p:cNvPr>
          <p:cNvSpPr>
            <a:spLocks noGrp="1"/>
          </p:cNvSpPr>
          <p:nvPr>
            <p:ph type="sldNum" idx="5"/>
          </p:nvPr>
        </p:nvSpPr>
        <p:spPr/>
        <p:txBody>
          <a:bodyPr/>
          <a:lstStyle/>
          <a:p>
            <a:r>
              <a:rPr lang="en-US" dirty="0"/>
              <a:t>14</a:t>
            </a:r>
          </a:p>
        </p:txBody>
      </p:sp>
      <p:sp>
        <p:nvSpPr>
          <p:cNvPr id="9" name="Footer Placeholder 8">
            <a:extLst>
              <a:ext uri="{FF2B5EF4-FFF2-40B4-BE49-F238E27FC236}">
                <a16:creationId xmlns:a16="http://schemas.microsoft.com/office/drawing/2014/main" id="{97850100-734F-AA63-C83A-C593C132887E}"/>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3751495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926DF-14A4-F236-A01E-6FBB498AD650}"/>
            </a:ext>
          </a:extLst>
        </p:cNvPr>
        <p:cNvGrpSpPr/>
        <p:nvPr/>
      </p:nvGrpSpPr>
      <p:grpSpPr>
        <a:xfrm>
          <a:off x="0" y="0"/>
          <a:ext cx="0" cy="0"/>
          <a:chOff x="0" y="0"/>
          <a:chExt cx="0" cy="0"/>
        </a:xfrm>
      </p:grpSpPr>
      <p:sp>
        <p:nvSpPr>
          <p:cNvPr id="5" name="PlaceHolder 1">
            <a:extLst>
              <a:ext uri="{FF2B5EF4-FFF2-40B4-BE49-F238E27FC236}">
                <a16:creationId xmlns:a16="http://schemas.microsoft.com/office/drawing/2014/main" id="{7F944507-D109-D618-9ECB-62AE0D4674A9}"/>
              </a:ext>
            </a:extLst>
          </p:cNvPr>
          <p:cNvSpPr txBox="1">
            <a:spLocks/>
          </p:cNvSpPr>
          <p:nvPr/>
        </p:nvSpPr>
        <p:spPr>
          <a:xfrm>
            <a:off x="25052" y="12220"/>
            <a:ext cx="12195943" cy="583112"/>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pc="-1" dirty="0">
                <a:solidFill>
                  <a:schemeClr val="accent1"/>
                </a:solidFill>
                <a:latin typeface="Calibri"/>
                <a:cs typeface="Calibri"/>
              </a:rPr>
              <a:t>RESULTS</a:t>
            </a:r>
            <a:r>
              <a:rPr lang="en-US" sz="2800" b="1" spc="-1" dirty="0">
                <a:solidFill>
                  <a:schemeClr val="accent1"/>
                </a:solidFill>
                <a:latin typeface="Calibri"/>
              </a:rPr>
              <a:t>: </a:t>
            </a:r>
            <a:r>
              <a:rPr lang="en-US" sz="2800" b="1" spc="-1" dirty="0" err="1">
                <a:solidFill>
                  <a:schemeClr val="accent1"/>
                </a:solidFill>
                <a:latin typeface="Calibri"/>
              </a:rPr>
              <a:t>R</a:t>
            </a:r>
            <a:r>
              <a:rPr lang="en-US" sz="2800" b="1" spc="-1" baseline="-25000" dirty="0" err="1">
                <a:solidFill>
                  <a:schemeClr val="accent1"/>
                </a:solidFill>
                <a:latin typeface="Calibri"/>
              </a:rPr>
              <a:t>pA</a:t>
            </a:r>
            <a:r>
              <a:rPr lang="en-US" sz="2800" b="1" spc="-1" dirty="0">
                <a:solidFill>
                  <a:schemeClr val="accent1"/>
                </a:solidFill>
                <a:latin typeface="Calibri"/>
              </a:rPr>
              <a:t> vs y (top row), vs </a:t>
            </a:r>
            <a:r>
              <a:rPr lang="en-US" sz="2800" b="1" spc="-1" dirty="0" err="1">
                <a:solidFill>
                  <a:schemeClr val="accent1"/>
                </a:solidFill>
                <a:latin typeface="Calibri"/>
              </a:rPr>
              <a:t>p</a:t>
            </a:r>
            <a:r>
              <a:rPr lang="en-US" sz="2800" b="1" spc="-1" baseline="-25000" dirty="0" err="1">
                <a:solidFill>
                  <a:schemeClr val="accent1"/>
                </a:solidFill>
                <a:latin typeface="Calibri"/>
              </a:rPr>
              <a:t>T</a:t>
            </a:r>
            <a:r>
              <a:rPr lang="en-US" sz="2800" b="1" spc="-1" baseline="-25000" dirty="0">
                <a:solidFill>
                  <a:schemeClr val="accent1"/>
                </a:solidFill>
                <a:latin typeface="Calibri"/>
              </a:rPr>
              <a:t> </a:t>
            </a:r>
            <a:r>
              <a:rPr lang="en-US" sz="2800" b="1" spc="-1" dirty="0">
                <a:solidFill>
                  <a:schemeClr val="accent1"/>
                </a:solidFill>
                <a:latin typeface="Calibri"/>
              </a:rPr>
              <a:t>(bottom row, 5.02 TeV </a:t>
            </a:r>
            <a:r>
              <a:rPr lang="en-US" sz="2800" b="1" spc="-1" dirty="0" err="1">
                <a:solidFill>
                  <a:schemeClr val="accent1"/>
                </a:solidFill>
                <a:latin typeface="Calibri"/>
              </a:rPr>
              <a:t>p+Pb</a:t>
            </a:r>
            <a:r>
              <a:rPr lang="en-US" sz="2800" b="1" spc="-1" dirty="0">
                <a:solidFill>
                  <a:schemeClr val="accent1"/>
                </a:solidFill>
                <a:latin typeface="Calibri"/>
              </a:rPr>
              <a:t>, Midrapidity)</a:t>
            </a:r>
          </a:p>
        </p:txBody>
      </p:sp>
      <p:pic>
        <p:nvPicPr>
          <p:cNvPr id="4" name="Picture 3" descr="A close up of a graph&#10;&#10;AI-generated content may be incorrect.">
            <a:extLst>
              <a:ext uri="{FF2B5EF4-FFF2-40B4-BE49-F238E27FC236}">
                <a16:creationId xmlns:a16="http://schemas.microsoft.com/office/drawing/2014/main" id="{EC81BE64-3810-4D83-CF8C-0C41F4214757}"/>
              </a:ext>
            </a:extLst>
          </p:cNvPr>
          <p:cNvPicPr>
            <a:picLocks noChangeAspect="1"/>
          </p:cNvPicPr>
          <p:nvPr/>
        </p:nvPicPr>
        <p:blipFill>
          <a:blip r:embed="rId2"/>
          <a:stretch>
            <a:fillRect/>
          </a:stretch>
        </p:blipFill>
        <p:spPr>
          <a:xfrm>
            <a:off x="0" y="710891"/>
            <a:ext cx="12192000" cy="2889823"/>
          </a:xfrm>
          <a:prstGeom prst="rect">
            <a:avLst/>
          </a:prstGeom>
        </p:spPr>
      </p:pic>
      <p:pic>
        <p:nvPicPr>
          <p:cNvPr id="6" name="Picture 5" descr="A diagram of a graph&#10;&#10;AI-generated content may be incorrect.">
            <a:extLst>
              <a:ext uri="{FF2B5EF4-FFF2-40B4-BE49-F238E27FC236}">
                <a16:creationId xmlns:a16="http://schemas.microsoft.com/office/drawing/2014/main" id="{F91194C9-CC8D-DE9F-A11A-806BA38F7AA9}"/>
              </a:ext>
            </a:extLst>
          </p:cNvPr>
          <p:cNvPicPr>
            <a:picLocks noChangeAspect="1"/>
          </p:cNvPicPr>
          <p:nvPr/>
        </p:nvPicPr>
        <p:blipFill>
          <a:blip r:embed="rId3"/>
          <a:stretch>
            <a:fillRect/>
          </a:stretch>
        </p:blipFill>
        <p:spPr>
          <a:xfrm>
            <a:off x="-3941" y="3715022"/>
            <a:ext cx="12192000" cy="2913990"/>
          </a:xfrm>
          <a:prstGeom prst="rect">
            <a:avLst/>
          </a:prstGeom>
        </p:spPr>
      </p:pic>
      <p:sp>
        <p:nvSpPr>
          <p:cNvPr id="7" name="Slide Number Placeholder 6">
            <a:extLst>
              <a:ext uri="{FF2B5EF4-FFF2-40B4-BE49-F238E27FC236}">
                <a16:creationId xmlns:a16="http://schemas.microsoft.com/office/drawing/2014/main" id="{973DF11E-D132-10EB-5E67-A4A7EBF7065B}"/>
              </a:ext>
            </a:extLst>
          </p:cNvPr>
          <p:cNvSpPr>
            <a:spLocks noGrp="1"/>
          </p:cNvSpPr>
          <p:nvPr>
            <p:ph type="sldNum" idx="5"/>
          </p:nvPr>
        </p:nvSpPr>
        <p:spPr/>
        <p:txBody>
          <a:bodyPr/>
          <a:lstStyle/>
          <a:p>
            <a:r>
              <a:rPr lang="en-US" dirty="0"/>
              <a:t>15</a:t>
            </a:r>
          </a:p>
        </p:txBody>
      </p:sp>
      <p:sp>
        <p:nvSpPr>
          <p:cNvPr id="8" name="Footer Placeholder 8">
            <a:extLst>
              <a:ext uri="{FF2B5EF4-FFF2-40B4-BE49-F238E27FC236}">
                <a16:creationId xmlns:a16="http://schemas.microsoft.com/office/drawing/2014/main" id="{A739824A-2827-9E59-FE8B-FB52769F5D52}"/>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2390133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ceHolder 1">
            <a:extLst>
              <a:ext uri="{FF2B5EF4-FFF2-40B4-BE49-F238E27FC236}">
                <a16:creationId xmlns:a16="http://schemas.microsoft.com/office/drawing/2014/main" id="{D8842F03-3733-D9BF-7148-BC1A7C25B14B}"/>
              </a:ext>
            </a:extLst>
          </p:cNvPr>
          <p:cNvSpPr txBox="1">
            <a:spLocks/>
          </p:cNvSpPr>
          <p:nvPr/>
        </p:nvSpPr>
        <p:spPr>
          <a:xfrm>
            <a:off x="0" y="-306"/>
            <a:ext cx="12192001" cy="583112"/>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spc="-1" dirty="0">
                <a:solidFill>
                  <a:schemeClr val="accent1"/>
                </a:solidFill>
                <a:latin typeface="Calibri"/>
                <a:cs typeface="Calibri"/>
              </a:rPr>
              <a:t>RESULTS</a:t>
            </a:r>
            <a:r>
              <a:rPr lang="en-US" sz="3000" b="1" spc="-1" dirty="0">
                <a:solidFill>
                  <a:schemeClr val="accent1"/>
                </a:solidFill>
                <a:latin typeface="Calibri"/>
              </a:rPr>
              <a:t>: </a:t>
            </a:r>
            <a:r>
              <a:rPr lang="en-US" sz="3000" b="1" spc="-1" dirty="0" err="1">
                <a:solidFill>
                  <a:schemeClr val="accent1"/>
                </a:solidFill>
                <a:latin typeface="Calibri"/>
              </a:rPr>
              <a:t>R</a:t>
            </a:r>
            <a:r>
              <a:rPr lang="en-US" sz="3000" b="1" spc="-1" baseline="-25000" dirty="0" err="1">
                <a:solidFill>
                  <a:schemeClr val="accent1"/>
                </a:solidFill>
                <a:latin typeface="Calibri"/>
              </a:rPr>
              <a:t>pA</a:t>
            </a:r>
            <a:r>
              <a:rPr lang="en-US" sz="3000" b="1" spc="-1" dirty="0">
                <a:solidFill>
                  <a:schemeClr val="accent1"/>
                </a:solidFill>
                <a:latin typeface="Calibri"/>
              </a:rPr>
              <a:t> vs </a:t>
            </a:r>
            <a:r>
              <a:rPr lang="en-US" sz="3000" b="1" spc="-1" dirty="0" err="1">
                <a:solidFill>
                  <a:schemeClr val="accent1"/>
                </a:solidFill>
                <a:latin typeface="Calibri"/>
              </a:rPr>
              <a:t>p</a:t>
            </a:r>
            <a:r>
              <a:rPr lang="en-US" sz="3000" b="1" spc="-1" baseline="-25000" dirty="0" err="1">
                <a:solidFill>
                  <a:schemeClr val="accent1"/>
                </a:solidFill>
                <a:latin typeface="Calibri"/>
              </a:rPr>
              <a:t>T</a:t>
            </a:r>
            <a:r>
              <a:rPr lang="en-US" sz="3000" b="1" spc="-1" baseline="-25000" dirty="0">
                <a:solidFill>
                  <a:schemeClr val="accent1"/>
                </a:solidFill>
                <a:latin typeface="Calibri"/>
              </a:rPr>
              <a:t> </a:t>
            </a:r>
            <a:r>
              <a:rPr lang="en-US" sz="3000" b="1" spc="-1" dirty="0">
                <a:solidFill>
                  <a:schemeClr val="accent1"/>
                </a:solidFill>
                <a:latin typeface="Calibri"/>
              </a:rPr>
              <a:t>(8.16 TeV </a:t>
            </a:r>
            <a:r>
              <a:rPr lang="en-US" sz="3000" b="1" spc="-1" dirty="0" err="1">
                <a:solidFill>
                  <a:schemeClr val="accent1"/>
                </a:solidFill>
                <a:latin typeface="Calibri"/>
              </a:rPr>
              <a:t>p+Pb</a:t>
            </a:r>
            <a:r>
              <a:rPr lang="en-US" sz="3000" b="1" spc="-1" dirty="0">
                <a:solidFill>
                  <a:schemeClr val="accent1"/>
                </a:solidFill>
                <a:latin typeface="Calibri"/>
              </a:rPr>
              <a:t>, Forward &amp; Backward Rapidity)</a:t>
            </a:r>
          </a:p>
        </p:txBody>
      </p:sp>
      <p:pic>
        <p:nvPicPr>
          <p:cNvPr id="6" name="Picture 5" descr="A collage of different colored graphs&#10;&#10;AI-generated content may be incorrect.">
            <a:extLst>
              <a:ext uri="{FF2B5EF4-FFF2-40B4-BE49-F238E27FC236}">
                <a16:creationId xmlns:a16="http://schemas.microsoft.com/office/drawing/2014/main" id="{54970173-F56A-70C2-22E9-5B1A528331FE}"/>
              </a:ext>
            </a:extLst>
          </p:cNvPr>
          <p:cNvPicPr>
            <a:picLocks noChangeAspect="1"/>
          </p:cNvPicPr>
          <p:nvPr/>
        </p:nvPicPr>
        <p:blipFill>
          <a:blip r:embed="rId2"/>
          <a:stretch>
            <a:fillRect/>
          </a:stretch>
        </p:blipFill>
        <p:spPr>
          <a:xfrm>
            <a:off x="1875260" y="758867"/>
            <a:ext cx="8092083" cy="5826016"/>
          </a:xfrm>
          <a:prstGeom prst="rect">
            <a:avLst/>
          </a:prstGeom>
        </p:spPr>
      </p:pic>
      <p:sp>
        <p:nvSpPr>
          <p:cNvPr id="4" name="Slide Number Placeholder 3">
            <a:extLst>
              <a:ext uri="{FF2B5EF4-FFF2-40B4-BE49-F238E27FC236}">
                <a16:creationId xmlns:a16="http://schemas.microsoft.com/office/drawing/2014/main" id="{9ED48D41-7144-6F32-D890-E25675157F41}"/>
              </a:ext>
            </a:extLst>
          </p:cNvPr>
          <p:cNvSpPr>
            <a:spLocks noGrp="1"/>
          </p:cNvSpPr>
          <p:nvPr>
            <p:ph type="sldNum" idx="5"/>
          </p:nvPr>
        </p:nvSpPr>
        <p:spPr/>
        <p:txBody>
          <a:bodyPr/>
          <a:lstStyle/>
          <a:p>
            <a:r>
              <a:rPr lang="en-US" dirty="0"/>
              <a:t>16</a:t>
            </a:r>
          </a:p>
        </p:txBody>
      </p:sp>
      <p:sp>
        <p:nvSpPr>
          <p:cNvPr id="7" name="Footer Placeholder 8">
            <a:extLst>
              <a:ext uri="{FF2B5EF4-FFF2-40B4-BE49-F238E27FC236}">
                <a16:creationId xmlns:a16="http://schemas.microsoft.com/office/drawing/2014/main" id="{F3DB250C-8326-1E29-75C4-6ED3834556B2}"/>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3287310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2"/>
          <p:cNvSpPr>
            <a:spLocks noGrp="1"/>
          </p:cNvSpPr>
          <p:nvPr>
            <p:ph type="subTitle"/>
          </p:nvPr>
        </p:nvSpPr>
        <p:spPr>
          <a:xfrm>
            <a:off x="369225" y="709216"/>
            <a:ext cx="11442718" cy="5343854"/>
          </a:xfrm>
          <a:prstGeom prst="rect">
            <a:avLst/>
          </a:prstGeom>
          <a:noFill/>
          <a:ln w="0">
            <a:noFill/>
          </a:ln>
        </p:spPr>
        <p:txBody>
          <a:bodyPr lIns="0" tIns="0" rIns="0" bIns="0" anchor="t">
            <a:noAutofit/>
          </a:bodyPr>
          <a:lstStyle/>
          <a:p>
            <a:pPr marL="215900" indent="-215900">
              <a:lnSpc>
                <a:spcPct val="100000"/>
              </a:lnSpc>
              <a:spcBef>
                <a:spcPts val="1600"/>
              </a:spcBef>
              <a:buClr>
                <a:srgbClr val="3465A4"/>
              </a:buClr>
              <a:buSzPct val="80000"/>
              <a:buFont typeface="OpenSymbol"/>
              <a:buChar char="☛"/>
            </a:pPr>
            <a:r>
              <a:rPr lang="en-US" sz="2000" spc="-1" dirty="0">
                <a:latin typeface="Calibri"/>
                <a:cs typeface="Calibri"/>
              </a:rPr>
              <a:t>Including all the effects (CNM and HNM effects) provides reasonable description of available data given current experimental and theoretical uncertainties.</a:t>
            </a:r>
            <a:endParaRPr lang="en-US" dirty="0">
              <a:latin typeface="Calibri"/>
              <a:cs typeface="Calibri"/>
            </a:endParaRPr>
          </a:p>
          <a:p>
            <a:pPr marL="215900" indent="-215900">
              <a:lnSpc>
                <a:spcPct val="100000"/>
              </a:lnSpc>
              <a:spcBef>
                <a:spcPts val="1600"/>
              </a:spcBef>
              <a:buClr>
                <a:srgbClr val="3465A4"/>
              </a:buClr>
              <a:buSzPct val="80000"/>
              <a:buFont typeface="OpenSymbol"/>
              <a:buChar char="☛"/>
            </a:pPr>
            <a:r>
              <a:rPr lang="en-US" sz="2000" spc="-1" dirty="0">
                <a:latin typeface="Calibri"/>
                <a:cs typeface="Calibri"/>
              </a:rPr>
              <a:t>For 𝚼(1S), final state interactions with QGP gives a small correction to the CNM effects (</a:t>
            </a:r>
            <a:r>
              <a:rPr lang="en-US" sz="2000" spc="-1" dirty="0" err="1">
                <a:latin typeface="Calibri"/>
                <a:cs typeface="Calibri"/>
              </a:rPr>
              <a:t>nPDF</a:t>
            </a:r>
            <a:r>
              <a:rPr lang="en-US" sz="2000" spc="-1" dirty="0">
                <a:latin typeface="Calibri"/>
                <a:cs typeface="Calibri"/>
              </a:rPr>
              <a:t>, Coherent Energy Loss, and Transverse Momentum Broadening). </a:t>
            </a:r>
            <a:endParaRPr lang="en-US" dirty="0">
              <a:latin typeface="Calibri"/>
              <a:cs typeface="Calibri"/>
            </a:endParaRPr>
          </a:p>
          <a:p>
            <a:pPr marL="215900" indent="-215900">
              <a:lnSpc>
                <a:spcPct val="100000"/>
              </a:lnSpc>
              <a:spcBef>
                <a:spcPts val="1600"/>
              </a:spcBef>
              <a:buClr>
                <a:srgbClr val="3465A4"/>
              </a:buClr>
              <a:buSzPct val="80000"/>
              <a:buFont typeface="OpenSymbol"/>
              <a:buChar char="☛"/>
            </a:pPr>
            <a:r>
              <a:rPr lang="en-US" sz="2000" spc="-1" dirty="0">
                <a:latin typeface="Calibri"/>
                <a:cs typeface="Calibri"/>
              </a:rPr>
              <a:t>But for the 𝚼(2S) and 𝚼(3S) states, including QGP-induced suppression together with the CNM effects is essential to explain the experimental data.</a:t>
            </a:r>
          </a:p>
          <a:p>
            <a:pPr marL="215900" indent="-215900">
              <a:lnSpc>
                <a:spcPct val="100000"/>
              </a:lnSpc>
              <a:spcBef>
                <a:spcPts val="1600"/>
              </a:spcBef>
              <a:buClr>
                <a:srgbClr val="3465A4"/>
              </a:buClr>
              <a:buSzPct val="80000"/>
              <a:buFont typeface="OpenSymbol"/>
              <a:buChar char="☛"/>
            </a:pPr>
            <a:r>
              <a:rPr lang="en-US" sz="2000" spc="-1" dirty="0">
                <a:latin typeface="Calibri"/>
                <a:cs typeface="Calibri"/>
              </a:rPr>
              <a:t>Provides further evidence for the </a:t>
            </a:r>
            <a:r>
              <a:rPr lang="en-US" sz="2000" u="sng" spc="-1" dirty="0">
                <a:latin typeface="Calibri"/>
                <a:cs typeface="Calibri"/>
              </a:rPr>
              <a:t>production of a hot, but short-lived QGP in the p-Pb collisions</a:t>
            </a:r>
            <a:r>
              <a:rPr lang="en-US" sz="2000" spc="-1" dirty="0">
                <a:latin typeface="Calibri"/>
                <a:cs typeface="Calibri"/>
              </a:rPr>
              <a:t>. </a:t>
            </a:r>
          </a:p>
          <a:p>
            <a:pPr marL="215900" indent="-215900">
              <a:lnSpc>
                <a:spcPct val="100000"/>
              </a:lnSpc>
              <a:spcBef>
                <a:spcPts val="1600"/>
              </a:spcBef>
              <a:buClr>
                <a:srgbClr val="3465A4"/>
              </a:buClr>
              <a:buSzPct val="80000"/>
              <a:buFont typeface="OpenSymbol"/>
              <a:buChar char="☛"/>
            </a:pPr>
            <a:r>
              <a:rPr lang="en-US" sz="2000" spc="-1" dirty="0">
                <a:latin typeface="Calibri"/>
                <a:cs typeface="Calibri"/>
              </a:rPr>
              <a:t>Examined the reaction rates from TAMU in small collision systems, consistent predictions from both KSU-Munich &amp; TAMU approaches.</a:t>
            </a:r>
          </a:p>
          <a:p>
            <a:pPr marL="215900" indent="-215900">
              <a:lnSpc>
                <a:spcPct val="100000"/>
              </a:lnSpc>
              <a:spcBef>
                <a:spcPts val="1600"/>
              </a:spcBef>
              <a:buClr>
                <a:srgbClr val="3465A4"/>
              </a:buClr>
              <a:buSzPct val="80000"/>
              <a:buFont typeface="OpenSymbol"/>
              <a:buChar char="☛"/>
            </a:pPr>
            <a:r>
              <a:rPr lang="en-US" sz="2000" spc="-1" dirty="0">
                <a:latin typeface="Calibri"/>
                <a:cs typeface="Calibri"/>
              </a:rPr>
              <a:t>Next, study </a:t>
            </a:r>
            <a:r>
              <a:rPr lang="en-US" sz="2000" spc="-1" dirty="0" err="1">
                <a:latin typeface="Calibri"/>
                <a:cs typeface="Calibri"/>
              </a:rPr>
              <a:t>charmonia</a:t>
            </a:r>
            <a:r>
              <a:rPr lang="en-US" sz="2000" spc="-1" dirty="0">
                <a:latin typeface="Calibri"/>
                <a:cs typeface="Calibri"/>
              </a:rPr>
              <a:t> suppression and regeneration in </a:t>
            </a:r>
            <a:r>
              <a:rPr lang="en-US" sz="2000" spc="-1" dirty="0" err="1">
                <a:latin typeface="Calibri"/>
                <a:cs typeface="Calibri"/>
              </a:rPr>
              <a:t>p+Pb</a:t>
            </a:r>
            <a:r>
              <a:rPr lang="en-US" sz="2000" spc="-1" dirty="0">
                <a:latin typeface="Calibri"/>
                <a:cs typeface="Calibri"/>
              </a:rPr>
              <a:t> and </a:t>
            </a:r>
            <a:r>
              <a:rPr lang="en-US" sz="2000" spc="-1" dirty="0" err="1">
                <a:latin typeface="Calibri"/>
                <a:cs typeface="Calibri"/>
              </a:rPr>
              <a:t>d+Au</a:t>
            </a:r>
            <a:r>
              <a:rPr lang="en-US" sz="2000" spc="-1" dirty="0">
                <a:latin typeface="Calibri"/>
                <a:cs typeface="Calibri"/>
              </a:rPr>
              <a:t> collisions. Systematic understanding of </a:t>
            </a:r>
            <a:r>
              <a:rPr lang="en-US" sz="2000" spc="-1" dirty="0" err="1">
                <a:latin typeface="Calibri"/>
                <a:cs typeface="Calibri"/>
              </a:rPr>
              <a:t>pA</a:t>
            </a:r>
            <a:r>
              <a:rPr lang="en-US" sz="2000" spc="-1" dirty="0">
                <a:latin typeface="Calibri"/>
                <a:cs typeface="Calibri"/>
              </a:rPr>
              <a:t> collision helps to understand AA collisions.</a:t>
            </a:r>
          </a:p>
          <a:p>
            <a:pPr marL="215900" indent="-215900">
              <a:lnSpc>
                <a:spcPct val="100000"/>
              </a:lnSpc>
              <a:spcBef>
                <a:spcPts val="1600"/>
              </a:spcBef>
              <a:buClr>
                <a:srgbClr val="3465A4"/>
              </a:buClr>
              <a:buSzPct val="80000"/>
              <a:buFont typeface="OpenSymbol"/>
              <a:buChar char="☛"/>
            </a:pPr>
            <a:r>
              <a:rPr lang="en-US" sz="2000" spc="-1" dirty="0">
                <a:latin typeface="Calibri"/>
                <a:cs typeface="Calibri"/>
              </a:rPr>
              <a:t>In AA collisions QGP-induced suppression is the dominant effect, but CNM effects are needed for quantitative understanding.</a:t>
            </a:r>
          </a:p>
        </p:txBody>
      </p:sp>
      <p:sp>
        <p:nvSpPr>
          <p:cNvPr id="4" name="PlaceHolder 1">
            <a:extLst>
              <a:ext uri="{FF2B5EF4-FFF2-40B4-BE49-F238E27FC236}">
                <a16:creationId xmlns:a16="http://schemas.microsoft.com/office/drawing/2014/main" id="{5F792C87-9376-660C-3534-623FCFF2504E}"/>
              </a:ext>
            </a:extLst>
          </p:cNvPr>
          <p:cNvSpPr txBox="1">
            <a:spLocks/>
          </p:cNvSpPr>
          <p:nvPr/>
        </p:nvSpPr>
        <p:spPr>
          <a:xfrm>
            <a:off x="0" y="24746"/>
            <a:ext cx="12192001" cy="583112"/>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spc="-1" dirty="0">
                <a:solidFill>
                  <a:schemeClr val="accent1"/>
                </a:solidFill>
                <a:latin typeface="Calibri"/>
                <a:cs typeface="Calibri"/>
              </a:rPr>
              <a:t>CONCLUSION &amp; OUTLOOK</a:t>
            </a:r>
            <a:endParaRPr lang="en-US" sz="3000" b="1" spc="-1" dirty="0">
              <a:solidFill>
                <a:schemeClr val="accent1"/>
              </a:solidFill>
              <a:latin typeface="Calibri"/>
            </a:endParaRPr>
          </a:p>
        </p:txBody>
      </p:sp>
      <p:sp>
        <p:nvSpPr>
          <p:cNvPr id="3" name="Slide Number Placeholder 2">
            <a:extLst>
              <a:ext uri="{FF2B5EF4-FFF2-40B4-BE49-F238E27FC236}">
                <a16:creationId xmlns:a16="http://schemas.microsoft.com/office/drawing/2014/main" id="{DAE9CEA8-056D-72AD-0893-0FCD8228D506}"/>
              </a:ext>
            </a:extLst>
          </p:cNvPr>
          <p:cNvSpPr>
            <a:spLocks noGrp="1"/>
          </p:cNvSpPr>
          <p:nvPr>
            <p:ph type="sldNum" idx="5"/>
          </p:nvPr>
        </p:nvSpPr>
        <p:spPr/>
        <p:txBody>
          <a:bodyPr/>
          <a:lstStyle/>
          <a:p>
            <a:r>
              <a:rPr lang="en-US" dirty="0"/>
              <a:t>17</a:t>
            </a:r>
          </a:p>
        </p:txBody>
      </p:sp>
      <p:sp>
        <p:nvSpPr>
          <p:cNvPr id="6" name="Footer Placeholder 8">
            <a:extLst>
              <a:ext uri="{FF2B5EF4-FFF2-40B4-BE49-F238E27FC236}">
                <a16:creationId xmlns:a16="http://schemas.microsoft.com/office/drawing/2014/main" id="{40F480C0-5759-D2F6-5977-D765915C49DC}"/>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1850351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PlaceHolder 1"/>
          <p:cNvSpPr>
            <a:spLocks noGrp="1"/>
          </p:cNvSpPr>
          <p:nvPr>
            <p:ph type="title"/>
          </p:nvPr>
        </p:nvSpPr>
        <p:spPr>
          <a:xfrm>
            <a:off x="683052" y="232501"/>
            <a:ext cx="4063680" cy="654640"/>
          </a:xfrm>
          <a:prstGeom prst="rect">
            <a:avLst/>
          </a:prstGeom>
          <a:noFill/>
          <a:ln w="0">
            <a:noFill/>
          </a:ln>
        </p:spPr>
        <p:txBody>
          <a:bodyPr lIns="0" tIns="0" rIns="0" bIns="0" anchor="b">
            <a:normAutofit fontScale="90000"/>
          </a:bodyPr>
          <a:lstStyle/>
          <a:p>
            <a:pPr>
              <a:lnSpc>
                <a:spcPct val="90000"/>
              </a:lnSpc>
              <a:buNone/>
            </a:pPr>
            <a:r>
              <a:rPr lang="en-US" sz="6000" b="1" spc="-1">
                <a:solidFill>
                  <a:srgbClr val="000000"/>
                </a:solidFill>
                <a:latin typeface="Calibri"/>
                <a:ea typeface="+mj-lt"/>
                <a:cs typeface="Calibri"/>
              </a:rPr>
              <a:t>Outline</a:t>
            </a:r>
            <a:endParaRPr lang="en-US" sz="6000" b="1" spc="-1">
              <a:latin typeface="Calibri"/>
              <a:cs typeface="Calibri"/>
            </a:endParaRPr>
          </a:p>
        </p:txBody>
      </p:sp>
      <p:sp>
        <p:nvSpPr>
          <p:cNvPr id="88" name="PlaceHolder 2"/>
          <p:cNvSpPr>
            <a:spLocks noGrp="1"/>
          </p:cNvSpPr>
          <p:nvPr>
            <p:ph type="subTitle"/>
          </p:nvPr>
        </p:nvSpPr>
        <p:spPr>
          <a:xfrm>
            <a:off x="943757" y="1024853"/>
            <a:ext cx="8947376" cy="5462936"/>
          </a:xfrm>
          <a:prstGeom prst="rect">
            <a:avLst/>
          </a:prstGeom>
          <a:noFill/>
          <a:ln w="0">
            <a:noFill/>
          </a:ln>
        </p:spPr>
        <p:txBody>
          <a:bodyPr lIns="0" tIns="0" rIns="0" bIns="0" anchor="t">
            <a:noAutofit/>
          </a:bodyPr>
          <a:lstStyle/>
          <a:p>
            <a:pPr marL="400050" indent="-400050">
              <a:lnSpc>
                <a:spcPct val="150000"/>
              </a:lnSpc>
              <a:buClr>
                <a:srgbClr val="000000"/>
              </a:buClr>
              <a:buFont typeface="Symbol"/>
              <a:buChar char=""/>
            </a:pPr>
            <a:r>
              <a:rPr lang="en-US" sz="2000" b="1" dirty="0">
                <a:latin typeface="Calibri"/>
                <a:cs typeface="Calibri"/>
              </a:rPr>
              <a:t>INTRODUCTION &amp; MOTIVATION </a:t>
            </a:r>
            <a:endParaRPr lang="en-US" sz="2000" dirty="0">
              <a:latin typeface="Calibri"/>
              <a:cs typeface="Calibri"/>
            </a:endParaRPr>
          </a:p>
          <a:p>
            <a:pPr marL="400050" indent="-400050">
              <a:lnSpc>
                <a:spcPct val="150000"/>
              </a:lnSpc>
              <a:buClr>
                <a:srgbClr val="000000"/>
              </a:buClr>
              <a:buFont typeface="Symbol"/>
              <a:buChar char=""/>
            </a:pPr>
            <a:r>
              <a:rPr lang="en-US" sz="2000" b="1" dirty="0">
                <a:latin typeface="Calibri"/>
                <a:cs typeface="Calibri"/>
              </a:rPr>
              <a:t>COLD NUCLEAR MATTER EFFECTS</a:t>
            </a:r>
          </a:p>
          <a:p>
            <a:pPr marL="857250" lvl="1" indent="-342900">
              <a:lnSpc>
                <a:spcPct val="150000"/>
              </a:lnSpc>
              <a:buClr>
                <a:srgbClr val="000000"/>
              </a:buClr>
              <a:buFont typeface="Arial"/>
              <a:buChar char="•"/>
            </a:pPr>
            <a:r>
              <a:rPr lang="en-US" sz="2000" b="1" dirty="0">
                <a:latin typeface="Calibri"/>
                <a:cs typeface="Calibri"/>
              </a:rPr>
              <a:t>Nuclear Modification of Parton Distribution Functions (</a:t>
            </a:r>
            <a:r>
              <a:rPr lang="en-US" sz="2000" b="1" dirty="0" err="1">
                <a:latin typeface="Calibri"/>
                <a:cs typeface="Calibri"/>
              </a:rPr>
              <a:t>nPDFs</a:t>
            </a:r>
            <a:r>
              <a:rPr lang="en-US" sz="2000" b="1" dirty="0">
                <a:latin typeface="Calibri"/>
                <a:cs typeface="Calibri"/>
              </a:rPr>
              <a:t>)</a:t>
            </a:r>
            <a:endParaRPr lang="en-US" sz="2000" dirty="0">
              <a:latin typeface="Calibri"/>
              <a:cs typeface="Calibri"/>
            </a:endParaRPr>
          </a:p>
          <a:p>
            <a:pPr marL="857250" lvl="1">
              <a:lnSpc>
                <a:spcPct val="150000"/>
              </a:lnSpc>
              <a:buClr>
                <a:srgbClr val="000000"/>
              </a:buClr>
              <a:buFont typeface="Arial"/>
              <a:buChar char="•"/>
            </a:pPr>
            <a:r>
              <a:rPr lang="en-US" sz="2000" b="1" dirty="0">
                <a:latin typeface="Calibri"/>
                <a:cs typeface="Calibri"/>
              </a:rPr>
              <a:t>Energy Loss &amp; Momentum Broadening </a:t>
            </a:r>
            <a:endParaRPr lang="en-US" sz="2000" b="1" spc="-1" dirty="0">
              <a:solidFill>
                <a:srgbClr val="000000"/>
              </a:solidFill>
              <a:latin typeface="Calibri"/>
              <a:cs typeface="Calibri"/>
            </a:endParaRPr>
          </a:p>
          <a:p>
            <a:pPr marL="400050" indent="-400050">
              <a:lnSpc>
                <a:spcPct val="150000"/>
              </a:lnSpc>
              <a:buClr>
                <a:srgbClr val="000000"/>
              </a:buClr>
              <a:buFont typeface="Symbol"/>
              <a:buChar char=""/>
            </a:pPr>
            <a:r>
              <a:rPr lang="en-US" sz="2000" b="1" dirty="0">
                <a:latin typeface="Calibri"/>
                <a:cs typeface="Calibri"/>
              </a:rPr>
              <a:t>HOT NUCLEAR MATTER EFFECTS</a:t>
            </a:r>
          </a:p>
          <a:p>
            <a:pPr marL="857250" lvl="1">
              <a:lnSpc>
                <a:spcPct val="150000"/>
              </a:lnSpc>
              <a:buClr>
                <a:srgbClr val="000000"/>
              </a:buClr>
              <a:buFont typeface="Arial"/>
              <a:buChar char="•"/>
            </a:pPr>
            <a:r>
              <a:rPr lang="en-US" sz="2000" b="1" dirty="0">
                <a:latin typeface="Calibri"/>
                <a:cs typeface="Calibri"/>
              </a:rPr>
              <a:t>Quantum </a:t>
            </a:r>
            <a:r>
              <a:rPr lang="en-US" sz="2000" b="1" dirty="0">
                <a:latin typeface="Calibri" panose="020F0502020204030204" pitchFamily="34" charset="0"/>
                <a:cs typeface="Calibri" panose="020F0502020204030204" pitchFamily="34" charset="0"/>
              </a:rPr>
              <a:t>&amp; </a:t>
            </a:r>
            <a:r>
              <a:rPr lang="en-US" sz="2000" b="1" dirty="0">
                <a:latin typeface="Calibri"/>
                <a:cs typeface="Calibri"/>
              </a:rPr>
              <a:t>Semi-Classical Transport Models</a:t>
            </a:r>
          </a:p>
          <a:p>
            <a:pPr marL="400050" indent="-400050">
              <a:lnSpc>
                <a:spcPct val="150000"/>
              </a:lnSpc>
              <a:buClr>
                <a:srgbClr val="000000"/>
              </a:buClr>
              <a:buFont typeface="Symbol"/>
              <a:buChar char=""/>
            </a:pPr>
            <a:r>
              <a:rPr lang="en-US" sz="2000" b="1" dirty="0">
                <a:latin typeface="Calibri"/>
                <a:cs typeface="Calibri"/>
              </a:rPr>
              <a:t>RESULTS</a:t>
            </a:r>
            <a:endParaRPr lang="en-US" sz="2000" dirty="0">
              <a:latin typeface="Calibri"/>
              <a:cs typeface="Calibri"/>
            </a:endParaRPr>
          </a:p>
          <a:p>
            <a:pPr marL="400050" indent="-400050">
              <a:lnSpc>
                <a:spcPct val="150000"/>
              </a:lnSpc>
              <a:buClr>
                <a:srgbClr val="000000"/>
              </a:buClr>
              <a:buFont typeface="Symbol"/>
              <a:buChar char=""/>
            </a:pPr>
            <a:r>
              <a:rPr lang="en-US" sz="2000" b="1" dirty="0">
                <a:latin typeface="Calibri"/>
                <a:cs typeface="Calibri"/>
              </a:rPr>
              <a:t>CONCLUSION &amp; OUTLOOK</a:t>
            </a:r>
          </a:p>
        </p:txBody>
      </p:sp>
      <p:sp>
        <p:nvSpPr>
          <p:cNvPr id="15" name="Date Placeholder 4">
            <a:extLst>
              <a:ext uri="{FF2B5EF4-FFF2-40B4-BE49-F238E27FC236}">
                <a16:creationId xmlns:a16="http://schemas.microsoft.com/office/drawing/2014/main" id="{3EDA775D-1621-F0C8-0BD1-5A7158893DB0}"/>
              </a:ext>
            </a:extLst>
          </p:cNvPr>
          <p:cNvSpPr>
            <a:spLocks noGrp="1"/>
          </p:cNvSpPr>
          <p:nvPr>
            <p:ph type="dt" idx="6"/>
          </p:nvPr>
        </p:nvSpPr>
        <p:spPr>
          <a:xfrm>
            <a:off x="0" y="6504120"/>
            <a:ext cx="2732040" cy="353880"/>
          </a:xfrm>
        </p:spPr>
        <p:txBody>
          <a:bodyPr/>
          <a:lstStyle/>
          <a:p>
            <a:r>
              <a:rPr lang="en-US"/>
              <a:t>16 March 2025</a:t>
            </a:r>
          </a:p>
        </p:txBody>
      </p:sp>
      <p:sp>
        <p:nvSpPr>
          <p:cNvPr id="16" name="Footer Placeholder 8">
            <a:extLst>
              <a:ext uri="{FF2B5EF4-FFF2-40B4-BE49-F238E27FC236}">
                <a16:creationId xmlns:a16="http://schemas.microsoft.com/office/drawing/2014/main" id="{E0E1B988-F937-7726-E4E4-308B79C6F07D}"/>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ceHolder 28">
            <a:extLst>
              <a:ext uri="{FF2B5EF4-FFF2-40B4-BE49-F238E27FC236}">
                <a16:creationId xmlns:a16="http://schemas.microsoft.com/office/drawing/2014/main" id="{2060546D-C1FC-D38D-8100-37DDFE602A6D}"/>
              </a:ext>
            </a:extLst>
          </p:cNvPr>
          <p:cNvSpPr/>
          <p:nvPr/>
        </p:nvSpPr>
        <p:spPr>
          <a:xfrm>
            <a:off x="3200399" y="964504"/>
            <a:ext cx="7384093" cy="269237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00000"/>
              </a:lnSpc>
              <a:buNone/>
            </a:pPr>
            <a:r>
              <a:rPr lang="en-US" sz="9600" b="1" i="1" strike="noStrike" spc="-1" dirty="0">
                <a:solidFill>
                  <a:srgbClr val="000000"/>
                </a:solidFill>
                <a:latin typeface="Calibri" panose="020F0502020204030204" pitchFamily="34" charset="0"/>
                <a:ea typeface="DejaVu Sans"/>
                <a:cs typeface="Calibri" panose="020F0502020204030204" pitchFamily="34" charset="0"/>
              </a:rPr>
              <a:t>Thank you!</a:t>
            </a:r>
          </a:p>
          <a:p>
            <a:pPr>
              <a:lnSpc>
                <a:spcPct val="100000"/>
              </a:lnSpc>
              <a:buNone/>
            </a:pPr>
            <a:r>
              <a:rPr lang="en-US" sz="3600" b="1" i="1" spc="-1" dirty="0">
                <a:solidFill>
                  <a:schemeClr val="accent1"/>
                </a:solidFill>
                <a:latin typeface="Calibri" panose="020F0502020204030204" pitchFamily="34" charset="0"/>
                <a:cs typeface="Calibri" panose="020F0502020204030204" pitchFamily="34" charset="0"/>
              </a:rPr>
              <a:t>sthapa3@kent.edu</a:t>
            </a:r>
            <a:endParaRPr lang="en-US" sz="3600" b="1" i="1" strike="noStrike" spc="-1" dirty="0">
              <a:solidFill>
                <a:schemeClr val="accent1"/>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8F655603-FF3C-74EF-9296-A7CF24E512A3}"/>
              </a:ext>
            </a:extLst>
          </p:cNvPr>
          <p:cNvSpPr>
            <a:spLocks noGrp="1"/>
          </p:cNvSpPr>
          <p:nvPr>
            <p:ph type="sldNum" idx="5"/>
          </p:nvPr>
        </p:nvSpPr>
        <p:spPr/>
        <p:txBody>
          <a:bodyPr/>
          <a:lstStyle/>
          <a:p>
            <a:r>
              <a:rPr lang="en-US" dirty="0"/>
              <a:t>18</a:t>
            </a:r>
          </a:p>
        </p:txBody>
      </p:sp>
      <p:sp>
        <p:nvSpPr>
          <p:cNvPr id="9" name="Date Placeholder 4">
            <a:extLst>
              <a:ext uri="{FF2B5EF4-FFF2-40B4-BE49-F238E27FC236}">
                <a16:creationId xmlns:a16="http://schemas.microsoft.com/office/drawing/2014/main" id="{F5A07493-EC5F-2B9C-4E7D-20F40290CF9A}"/>
              </a:ext>
            </a:extLst>
          </p:cNvPr>
          <p:cNvSpPr>
            <a:spLocks noGrp="1"/>
          </p:cNvSpPr>
          <p:nvPr>
            <p:ph type="dt" idx="6"/>
          </p:nvPr>
        </p:nvSpPr>
        <p:spPr>
          <a:xfrm>
            <a:off x="0" y="6504120"/>
            <a:ext cx="2732040" cy="353880"/>
          </a:xfrm>
        </p:spPr>
        <p:txBody>
          <a:bodyPr/>
          <a:lstStyle/>
          <a:p>
            <a:r>
              <a:rPr lang="en-US"/>
              <a:t>16 March 2025</a:t>
            </a:r>
          </a:p>
        </p:txBody>
      </p:sp>
      <p:sp>
        <p:nvSpPr>
          <p:cNvPr id="10" name="Footer Placeholder 8">
            <a:extLst>
              <a:ext uri="{FF2B5EF4-FFF2-40B4-BE49-F238E27FC236}">
                <a16:creationId xmlns:a16="http://schemas.microsoft.com/office/drawing/2014/main" id="{12E00239-8831-9330-8307-20DDE5278835}"/>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12BD-C7BF-6566-627F-3E470906C6C1}"/>
              </a:ext>
            </a:extLst>
          </p:cNvPr>
          <p:cNvSpPr>
            <a:spLocks noGrp="1"/>
          </p:cNvSpPr>
          <p:nvPr>
            <p:ph type="title"/>
          </p:nvPr>
        </p:nvSpPr>
        <p:spPr>
          <a:xfrm>
            <a:off x="3837196" y="2179710"/>
            <a:ext cx="4517007" cy="1072914"/>
          </a:xfrm>
        </p:spPr>
        <p:txBody>
          <a:bodyPr/>
          <a:lstStyle/>
          <a:p>
            <a:pPr algn="ctr"/>
            <a:r>
              <a:rPr lang="en-US">
                <a:latin typeface="Calibri" panose="020F0502020204030204" pitchFamily="34" charset="0"/>
                <a:cs typeface="Calibri" panose="020F0502020204030204" pitchFamily="34" charset="0"/>
              </a:rPr>
              <a:t>Backup slides</a:t>
            </a:r>
          </a:p>
        </p:txBody>
      </p:sp>
      <p:sp>
        <p:nvSpPr>
          <p:cNvPr id="8" name="Slide Number Placeholder 7">
            <a:extLst>
              <a:ext uri="{FF2B5EF4-FFF2-40B4-BE49-F238E27FC236}">
                <a16:creationId xmlns:a16="http://schemas.microsoft.com/office/drawing/2014/main" id="{B83BDA98-E838-3474-88CD-C787CCE47F5C}"/>
              </a:ext>
            </a:extLst>
          </p:cNvPr>
          <p:cNvSpPr>
            <a:spLocks noGrp="1"/>
          </p:cNvSpPr>
          <p:nvPr>
            <p:ph type="sldNum" idx="5"/>
          </p:nvPr>
        </p:nvSpPr>
        <p:spPr/>
        <p:txBody>
          <a:bodyPr/>
          <a:lstStyle/>
          <a:p>
            <a:r>
              <a:rPr lang="en-US" dirty="0"/>
              <a:t>19</a:t>
            </a:r>
          </a:p>
        </p:txBody>
      </p:sp>
      <p:sp>
        <p:nvSpPr>
          <p:cNvPr id="5" name="Date Placeholder 4">
            <a:extLst>
              <a:ext uri="{FF2B5EF4-FFF2-40B4-BE49-F238E27FC236}">
                <a16:creationId xmlns:a16="http://schemas.microsoft.com/office/drawing/2014/main" id="{CC49A4AE-2717-50D5-D424-48478227DD2C}"/>
              </a:ext>
            </a:extLst>
          </p:cNvPr>
          <p:cNvSpPr>
            <a:spLocks noGrp="1"/>
          </p:cNvSpPr>
          <p:nvPr>
            <p:ph type="dt" idx="6"/>
          </p:nvPr>
        </p:nvSpPr>
        <p:spPr/>
        <p:txBody>
          <a:bodyPr/>
          <a:lstStyle/>
          <a:p>
            <a:r>
              <a:rPr lang="en-US"/>
              <a:t>16 March 2025</a:t>
            </a:r>
          </a:p>
        </p:txBody>
      </p:sp>
      <p:sp>
        <p:nvSpPr>
          <p:cNvPr id="6" name="Footer Placeholder 8">
            <a:extLst>
              <a:ext uri="{FF2B5EF4-FFF2-40B4-BE49-F238E27FC236}">
                <a16:creationId xmlns:a16="http://schemas.microsoft.com/office/drawing/2014/main" id="{72F8A6A8-12A9-FC1C-962B-676C8853C2D3}"/>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1036898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1F295-2D3C-9F1F-3D92-9E7ED088A8E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PlaceHolder 1">
                <a:extLst>
                  <a:ext uri="{FF2B5EF4-FFF2-40B4-BE49-F238E27FC236}">
                    <a16:creationId xmlns:a16="http://schemas.microsoft.com/office/drawing/2014/main" id="{19496DAD-FF43-5677-5D9B-F5E572230DE5}"/>
                  </a:ext>
                </a:extLst>
              </p:cNvPr>
              <p:cNvSpPr txBox="1">
                <a:spLocks/>
              </p:cNvSpPr>
              <p:nvPr/>
            </p:nvSpPr>
            <p:spPr>
              <a:xfrm>
                <a:off x="0" y="62324"/>
                <a:ext cx="12192001" cy="583112"/>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14:m>
                  <m:oMathPara xmlns:m="http://schemas.openxmlformats.org/officeDocument/2006/math">
                    <m:oMathParaPr>
                      <m:jc m:val="left"/>
                    </m:oMathParaPr>
                    <m:oMath xmlns:m="http://schemas.openxmlformats.org/officeDocument/2006/math">
                      <m:r>
                        <a:rPr lang="en-US" sz="3000" b="1" i="1" spc="-1" dirty="0" smtClean="0">
                          <a:solidFill>
                            <a:schemeClr val="accent1"/>
                          </a:solidFill>
                          <a:latin typeface="Cambria Math" panose="02040503050406030204" pitchFamily="18" charset="0"/>
                          <a:ea typeface="Cambria Math" panose="02040503050406030204" pitchFamily="18" charset="0"/>
                          <a:cs typeface="Calibri"/>
                        </a:rPr>
                        <m:t>𝑷𝑹𝑬𝑫𝑰𝑪𝑻𝑰𝑶𝑵𝑺</m:t>
                      </m:r>
                      <m:r>
                        <a:rPr lang="en-US" sz="3000" b="1" i="1" spc="-1" dirty="0" smtClean="0">
                          <a:solidFill>
                            <a:schemeClr val="accent1"/>
                          </a:solidFill>
                          <a:latin typeface="Cambria Math" panose="02040503050406030204" pitchFamily="18" charset="0"/>
                          <a:ea typeface="Cambria Math" panose="02040503050406030204" pitchFamily="18" charset="0"/>
                          <a:cs typeface="Calibri"/>
                        </a:rPr>
                        <m:t> </m:t>
                      </m:r>
                      <m:r>
                        <a:rPr lang="en-US" sz="3000" b="1" i="1" spc="-1" dirty="0" smtClean="0">
                          <a:solidFill>
                            <a:schemeClr val="accent1"/>
                          </a:solidFill>
                          <a:latin typeface="Cambria Math" panose="02040503050406030204" pitchFamily="18" charset="0"/>
                          <a:ea typeface="Cambria Math" panose="02040503050406030204" pitchFamily="18" charset="0"/>
                          <a:cs typeface="Calibri"/>
                        </a:rPr>
                        <m:t>𝑭𝑶𝑹</m:t>
                      </m:r>
                      <m:r>
                        <a:rPr lang="en-US" sz="3000" b="1" i="1" spc="-1" dirty="0" smtClean="0">
                          <a:solidFill>
                            <a:schemeClr val="accent1"/>
                          </a:solidFill>
                          <a:latin typeface="Cambria Math" panose="02040503050406030204" pitchFamily="18" charset="0"/>
                          <a:ea typeface="Cambria Math" panose="02040503050406030204" pitchFamily="18" charset="0"/>
                          <a:cs typeface="Calibri"/>
                        </a:rPr>
                        <m:t> </m:t>
                      </m:r>
                      <m:r>
                        <a:rPr lang="en-US" sz="3000" b="1" i="1" spc="-1">
                          <a:solidFill>
                            <a:schemeClr val="accent1"/>
                          </a:solidFill>
                          <a:latin typeface="Cambria Math" panose="02040503050406030204" pitchFamily="18" charset="0"/>
                          <a:ea typeface="Cambria Math" panose="02040503050406030204" pitchFamily="18" charset="0"/>
                          <a:cs typeface="Calibri"/>
                        </a:rPr>
                        <m:t>𝝌</m:t>
                      </m:r>
                      <m:r>
                        <a:rPr lang="en-US" sz="3000" b="1" i="1" spc="-1" baseline="-25000">
                          <a:solidFill>
                            <a:schemeClr val="accent1"/>
                          </a:solidFill>
                          <a:latin typeface="Cambria Math" panose="02040503050406030204" pitchFamily="18" charset="0"/>
                          <a:ea typeface="Cambria Math" panose="02040503050406030204" pitchFamily="18" charset="0"/>
                          <a:cs typeface="Calibri"/>
                        </a:rPr>
                        <m:t>𝒃</m:t>
                      </m:r>
                      <m:r>
                        <a:rPr lang="en-US" sz="3000" b="1" i="0" spc="-1" smtClean="0">
                          <a:solidFill>
                            <a:schemeClr val="accent1"/>
                          </a:solidFill>
                          <a:latin typeface="Cambria Math" panose="02040503050406030204" pitchFamily="18" charset="0"/>
                          <a:ea typeface="Cambria Math" panose="02040503050406030204" pitchFamily="18" charset="0"/>
                          <a:cs typeface="Calibri"/>
                        </a:rPr>
                        <m:t>(</m:t>
                      </m:r>
                      <m:r>
                        <a:rPr lang="en-US" sz="3000" b="1" i="0" spc="-1" smtClean="0">
                          <a:solidFill>
                            <a:schemeClr val="accent1"/>
                          </a:solidFill>
                          <a:latin typeface="Cambria Math" panose="02040503050406030204" pitchFamily="18" charset="0"/>
                          <a:ea typeface="Cambria Math" panose="02040503050406030204" pitchFamily="18" charset="0"/>
                          <a:cs typeface="Calibri"/>
                        </a:rPr>
                        <m:t>𝐧𝐏</m:t>
                      </m:r>
                      <m:r>
                        <a:rPr lang="en-US" sz="3000" b="1" i="0" spc="-1" smtClean="0">
                          <a:solidFill>
                            <a:schemeClr val="accent1"/>
                          </a:solidFill>
                          <a:latin typeface="Cambria Math" panose="02040503050406030204" pitchFamily="18" charset="0"/>
                          <a:ea typeface="Cambria Math" panose="02040503050406030204" pitchFamily="18" charset="0"/>
                          <a:cs typeface="Calibri"/>
                        </a:rPr>
                        <m:t>)</m:t>
                      </m:r>
                    </m:oMath>
                  </m:oMathPara>
                </a14:m>
                <a:endParaRPr lang="en-US" sz="3000" b="1" spc="-1" baseline="-25000" dirty="0">
                  <a:solidFill>
                    <a:schemeClr val="accent1"/>
                  </a:solidFill>
                  <a:latin typeface="Calibri"/>
                </a:endParaRPr>
              </a:p>
            </p:txBody>
          </p:sp>
        </mc:Choice>
        <mc:Fallback xmlns="">
          <p:sp>
            <p:nvSpPr>
              <p:cNvPr id="6" name="PlaceHolder 1">
                <a:extLst>
                  <a:ext uri="{FF2B5EF4-FFF2-40B4-BE49-F238E27FC236}">
                    <a16:creationId xmlns:a16="http://schemas.microsoft.com/office/drawing/2014/main" id="{19496DAD-FF43-5677-5D9B-F5E572230DE5}"/>
                  </a:ext>
                </a:extLst>
              </p:cNvPr>
              <p:cNvSpPr txBox="1">
                <a:spLocks noRot="1" noChangeAspect="1" noMove="1" noResize="1" noEditPoints="1" noAdjustHandles="1" noChangeArrowheads="1" noChangeShapeType="1" noTextEdit="1"/>
              </p:cNvSpPr>
              <p:nvPr/>
            </p:nvSpPr>
            <p:spPr>
              <a:xfrm>
                <a:off x="0" y="62324"/>
                <a:ext cx="12192001" cy="583112"/>
              </a:xfrm>
              <a:prstGeom prst="rect">
                <a:avLst/>
              </a:prstGeom>
              <a:blipFill>
                <a:blip r:embed="rId2"/>
                <a:stretch>
                  <a:fillRect b="-2083"/>
                </a:stretch>
              </a:blipFill>
              <a:ln w="0">
                <a:noFill/>
              </a:ln>
            </p:spPr>
            <p:txBody>
              <a:bodyPr/>
              <a:lstStyle/>
              <a:p>
                <a:r>
                  <a:rPr lang="en-US">
                    <a:noFill/>
                  </a:rPr>
                  <a:t> </a:t>
                </a:r>
              </a:p>
            </p:txBody>
          </p:sp>
        </mc:Fallback>
      </mc:AlternateContent>
      <p:pic>
        <p:nvPicPr>
          <p:cNvPr id="10" name="Picture 9" descr="A collage of graphs&#10;&#10;AI-generated content may be incorrect.">
            <a:extLst>
              <a:ext uri="{FF2B5EF4-FFF2-40B4-BE49-F238E27FC236}">
                <a16:creationId xmlns:a16="http://schemas.microsoft.com/office/drawing/2014/main" id="{4E5FBB86-1B25-1F62-376F-355507CF32FF}"/>
              </a:ext>
            </a:extLst>
          </p:cNvPr>
          <p:cNvPicPr>
            <a:picLocks noChangeAspect="1"/>
          </p:cNvPicPr>
          <p:nvPr/>
        </p:nvPicPr>
        <p:blipFill>
          <a:blip r:embed="rId3"/>
          <a:stretch>
            <a:fillRect/>
          </a:stretch>
        </p:blipFill>
        <p:spPr>
          <a:xfrm>
            <a:off x="-3941" y="2311416"/>
            <a:ext cx="5950119" cy="4286504"/>
          </a:xfrm>
          <a:prstGeom prst="rect">
            <a:avLst/>
          </a:prstGeom>
        </p:spPr>
      </p:pic>
      <p:pic>
        <p:nvPicPr>
          <p:cNvPr id="12" name="Picture 11" descr="A graph of a number of numbers&#10;&#10;AI-generated content may be incorrect.">
            <a:extLst>
              <a:ext uri="{FF2B5EF4-FFF2-40B4-BE49-F238E27FC236}">
                <a16:creationId xmlns:a16="http://schemas.microsoft.com/office/drawing/2014/main" id="{305BDA82-EB88-1C44-EBCF-71F8B91CC0C3}"/>
              </a:ext>
            </a:extLst>
          </p:cNvPr>
          <p:cNvPicPr>
            <a:picLocks noChangeAspect="1"/>
          </p:cNvPicPr>
          <p:nvPr/>
        </p:nvPicPr>
        <p:blipFill>
          <a:blip r:embed="rId4"/>
          <a:stretch>
            <a:fillRect/>
          </a:stretch>
        </p:blipFill>
        <p:spPr>
          <a:xfrm>
            <a:off x="5951140" y="353880"/>
            <a:ext cx="6241879" cy="4459266"/>
          </a:xfrm>
          <a:prstGeom prst="rect">
            <a:avLst/>
          </a:prstGeom>
        </p:spPr>
      </p:pic>
      <p:sp>
        <p:nvSpPr>
          <p:cNvPr id="3" name="Slide Number Placeholder 2">
            <a:extLst>
              <a:ext uri="{FF2B5EF4-FFF2-40B4-BE49-F238E27FC236}">
                <a16:creationId xmlns:a16="http://schemas.microsoft.com/office/drawing/2014/main" id="{EAC89619-C908-29F7-D8D8-184422399633}"/>
              </a:ext>
            </a:extLst>
          </p:cNvPr>
          <p:cNvSpPr>
            <a:spLocks noGrp="1"/>
          </p:cNvSpPr>
          <p:nvPr>
            <p:ph type="sldNum" idx="5"/>
          </p:nvPr>
        </p:nvSpPr>
        <p:spPr/>
        <p:txBody>
          <a:bodyPr/>
          <a:lstStyle/>
          <a:p>
            <a:r>
              <a:rPr lang="en-US" dirty="0"/>
              <a:t>20</a:t>
            </a:r>
          </a:p>
        </p:txBody>
      </p:sp>
      <p:sp>
        <p:nvSpPr>
          <p:cNvPr id="4" name="Date Placeholder 4">
            <a:extLst>
              <a:ext uri="{FF2B5EF4-FFF2-40B4-BE49-F238E27FC236}">
                <a16:creationId xmlns:a16="http://schemas.microsoft.com/office/drawing/2014/main" id="{29EC08A8-B30C-99CF-65DC-15FF04938F89}"/>
              </a:ext>
            </a:extLst>
          </p:cNvPr>
          <p:cNvSpPr>
            <a:spLocks noGrp="1"/>
          </p:cNvSpPr>
          <p:nvPr>
            <p:ph type="dt" idx="6"/>
          </p:nvPr>
        </p:nvSpPr>
        <p:spPr>
          <a:xfrm>
            <a:off x="0" y="6504120"/>
            <a:ext cx="2732040" cy="353880"/>
          </a:xfrm>
        </p:spPr>
        <p:txBody>
          <a:bodyPr/>
          <a:lstStyle/>
          <a:p>
            <a:r>
              <a:rPr lang="en-US" dirty="0"/>
              <a:t>16 March 2025</a:t>
            </a:r>
          </a:p>
        </p:txBody>
      </p:sp>
      <p:sp>
        <p:nvSpPr>
          <p:cNvPr id="5" name="Footer Placeholder 8">
            <a:extLst>
              <a:ext uri="{FF2B5EF4-FFF2-40B4-BE49-F238E27FC236}">
                <a16:creationId xmlns:a16="http://schemas.microsoft.com/office/drawing/2014/main" id="{00F768EA-2349-7D60-3017-F1F7C389B384}"/>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3397732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82537-F0EB-A538-0CA6-3184101F55E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7FD188-F589-5DC1-3936-7219232BF839}"/>
              </a:ext>
            </a:extLst>
          </p:cNvPr>
          <p:cNvSpPr>
            <a:spLocks noGrp="1"/>
          </p:cNvSpPr>
          <p:nvPr>
            <p:ph type="sldNum" idx="5"/>
          </p:nvPr>
        </p:nvSpPr>
        <p:spPr/>
        <p:txBody>
          <a:bodyPr/>
          <a:lstStyle/>
          <a:p>
            <a:r>
              <a:rPr lang="en-US" dirty="0"/>
              <a:t>21</a:t>
            </a:r>
          </a:p>
        </p:txBody>
      </p:sp>
      <p:sp>
        <p:nvSpPr>
          <p:cNvPr id="9" name="PlaceHolder 32">
            <a:extLst>
              <a:ext uri="{FF2B5EF4-FFF2-40B4-BE49-F238E27FC236}">
                <a16:creationId xmlns:a16="http://schemas.microsoft.com/office/drawing/2014/main" id="{4216D8A6-E1EA-B906-0E2F-16B1A719537E}"/>
              </a:ext>
            </a:extLst>
          </p:cNvPr>
          <p:cNvSpPr/>
          <p:nvPr/>
        </p:nvSpPr>
        <p:spPr>
          <a:xfrm>
            <a:off x="292100" y="0"/>
            <a:ext cx="10708732" cy="52549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200" b="1" spc="-1" dirty="0" err="1">
                <a:solidFill>
                  <a:srgbClr val="000000"/>
                </a:solidFill>
                <a:latin typeface="TeX Gyre Pagella"/>
              </a:rPr>
              <a:t>Bottomonia</a:t>
            </a:r>
            <a:r>
              <a:rPr lang="en-US" sz="3200" b="1" spc="-1" dirty="0">
                <a:solidFill>
                  <a:srgbClr val="000000"/>
                </a:solidFill>
                <a:latin typeface="TeX Gyre Pagella"/>
              </a:rPr>
              <a:t>: </a:t>
            </a:r>
            <a:r>
              <a:rPr lang="en-US" sz="3200" b="1" spc="-1" dirty="0" err="1">
                <a:solidFill>
                  <a:srgbClr val="000000"/>
                </a:solidFill>
                <a:latin typeface="TeX Gyre Pagella"/>
              </a:rPr>
              <a:t>pNRQCD</a:t>
            </a:r>
            <a:endParaRPr lang="en-US" dirty="0"/>
          </a:p>
        </p:txBody>
      </p:sp>
      <p:sp>
        <p:nvSpPr>
          <p:cNvPr id="3" name="TextBox 2">
            <a:extLst>
              <a:ext uri="{FF2B5EF4-FFF2-40B4-BE49-F238E27FC236}">
                <a16:creationId xmlns:a16="http://schemas.microsoft.com/office/drawing/2014/main" id="{CBF95C13-56A2-E76B-6002-D38C42A6C72E}"/>
              </a:ext>
            </a:extLst>
          </p:cNvPr>
          <p:cNvSpPr txBox="1"/>
          <p:nvPr/>
        </p:nvSpPr>
        <p:spPr>
          <a:xfrm>
            <a:off x="3556000" y="680919"/>
            <a:ext cx="3187700" cy="477054"/>
          </a:xfrm>
          <a:prstGeom prst="rect">
            <a:avLst/>
          </a:prstGeom>
          <a:noFill/>
        </p:spPr>
        <p:txBody>
          <a:bodyPr wrap="square" rtlCol="0">
            <a:spAutoFit/>
          </a:bodyPr>
          <a:lstStyle/>
          <a:p>
            <a:r>
              <a:rPr lang="en-US" sz="2500">
                <a:solidFill>
                  <a:schemeClr val="accent1"/>
                </a:solidFill>
                <a:latin typeface="Calibri" panose="020F0502020204030204" pitchFamily="34" charset="0"/>
                <a:cs typeface="Calibri" panose="020F0502020204030204" pitchFamily="34" charset="0"/>
              </a:rPr>
              <a:t>Separation of Scales</a:t>
            </a:r>
          </a:p>
        </p:txBody>
      </p:sp>
      <p:sp>
        <p:nvSpPr>
          <p:cNvPr id="7" name="TextBox 6">
            <a:extLst>
              <a:ext uri="{FF2B5EF4-FFF2-40B4-BE49-F238E27FC236}">
                <a16:creationId xmlns:a16="http://schemas.microsoft.com/office/drawing/2014/main" id="{BBFB931F-A81F-F55D-813B-5C385F41561C}"/>
              </a:ext>
            </a:extLst>
          </p:cNvPr>
          <p:cNvSpPr txBox="1"/>
          <p:nvPr/>
        </p:nvSpPr>
        <p:spPr>
          <a:xfrm>
            <a:off x="277113" y="1148318"/>
            <a:ext cx="5744110" cy="369332"/>
          </a:xfrm>
          <a:prstGeom prst="rect">
            <a:avLst/>
          </a:prstGeom>
          <a:noFill/>
        </p:spPr>
        <p:txBody>
          <a:bodyPr wrap="square" rtlCol="0">
            <a:spAutoFit/>
          </a:bodyPr>
          <a:lstStyle/>
          <a:p>
            <a:r>
              <a:rPr lang="en-US">
                <a:solidFill>
                  <a:schemeClr val="accent1"/>
                </a:solidFill>
                <a:latin typeface="Calibri" panose="020F0502020204030204" pitchFamily="34" charset="0"/>
                <a:cs typeface="Calibri" panose="020F0502020204030204" pitchFamily="34" charset="0"/>
              </a:rPr>
              <a:t>Separation of scales in vacuum</a:t>
            </a:r>
            <a:r>
              <a:rPr lang="en-US">
                <a:latin typeface="Calibri" panose="020F0502020204030204" pitchFamily="34" charset="0"/>
                <a:cs typeface="Calibri" panose="020F0502020204030204" pitchFamily="34" charset="0"/>
              </a:rPr>
              <a:t>: M &gt;&gt; Mv &gt;&gt; Mv</a:t>
            </a:r>
            <a:r>
              <a:rPr lang="en-US" baseline="30000">
                <a:latin typeface="Calibri" panose="020F0502020204030204" pitchFamily="34" charset="0"/>
                <a:cs typeface="Calibri" panose="020F0502020204030204" pitchFamily="34" charset="0"/>
              </a:rPr>
              <a:t>2</a:t>
            </a:r>
          </a:p>
        </p:txBody>
      </p:sp>
      <p:graphicFrame>
        <p:nvGraphicFramePr>
          <p:cNvPr id="8" name="Table 7">
            <a:extLst>
              <a:ext uri="{FF2B5EF4-FFF2-40B4-BE49-F238E27FC236}">
                <a16:creationId xmlns:a16="http://schemas.microsoft.com/office/drawing/2014/main" id="{4FC75222-A517-1F9A-5101-39790F7A8225}"/>
              </a:ext>
            </a:extLst>
          </p:cNvPr>
          <p:cNvGraphicFramePr>
            <a:graphicFrameLocks noGrp="1"/>
          </p:cNvGraphicFramePr>
          <p:nvPr>
            <p:extLst>
              <p:ext uri="{D42A27DB-BD31-4B8C-83A1-F6EECF244321}">
                <p14:modId xmlns:p14="http://schemas.microsoft.com/office/powerpoint/2010/main" val="515487041"/>
              </p:ext>
            </p:extLst>
          </p:nvPr>
        </p:nvGraphicFramePr>
        <p:xfrm>
          <a:off x="2773880" y="1847408"/>
          <a:ext cx="8325920" cy="2753056"/>
        </p:xfrm>
        <a:graphic>
          <a:graphicData uri="http://schemas.openxmlformats.org/drawingml/2006/table">
            <a:tbl>
              <a:tblPr firstRow="1" bandRow="1">
                <a:tableStyleId>{2D5ABB26-0587-4C30-8999-92F81FD0307C}</a:tableStyleId>
              </a:tblPr>
              <a:tblGrid>
                <a:gridCol w="496843">
                  <a:extLst>
                    <a:ext uri="{9D8B030D-6E8A-4147-A177-3AD203B41FA5}">
                      <a16:colId xmlns:a16="http://schemas.microsoft.com/office/drawing/2014/main" val="3535437824"/>
                    </a:ext>
                  </a:extLst>
                </a:gridCol>
                <a:gridCol w="4577877">
                  <a:extLst>
                    <a:ext uri="{9D8B030D-6E8A-4147-A177-3AD203B41FA5}">
                      <a16:colId xmlns:a16="http://schemas.microsoft.com/office/drawing/2014/main" val="3233573591"/>
                    </a:ext>
                  </a:extLst>
                </a:gridCol>
                <a:gridCol w="3251200">
                  <a:extLst>
                    <a:ext uri="{9D8B030D-6E8A-4147-A177-3AD203B41FA5}">
                      <a16:colId xmlns:a16="http://schemas.microsoft.com/office/drawing/2014/main" val="949344705"/>
                    </a:ext>
                  </a:extLst>
                </a:gridCol>
              </a:tblGrid>
              <a:tr h="688264">
                <a:tc>
                  <a:txBody>
                    <a:bodyPr/>
                    <a:lstStyle/>
                    <a:p>
                      <a:endParaRPr lang="en-US" sz="2000">
                        <a:latin typeface="Calibri" panose="020F0502020204030204" pitchFamily="34" charset="0"/>
                        <a:cs typeface="Calibri" panose="020F050202020403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800">
                          <a:solidFill>
                            <a:schemeClr val="tx1"/>
                          </a:solidFill>
                          <a:latin typeface="Calibri" panose="020F0502020204030204" pitchFamily="34" charset="0"/>
                          <a:cs typeface="Calibri" panose="020F0502020204030204" pitchFamily="34" charset="0"/>
                        </a:rPr>
                        <a:t>QCD</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solidFill>
                          <a:schemeClr val="tx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7991410"/>
                  </a:ext>
                </a:extLst>
              </a:tr>
              <a:tr h="688264">
                <a:tc>
                  <a:txBody>
                    <a:bodyPr/>
                    <a:lstStyle/>
                    <a:p>
                      <a:endParaRPr lang="en-US" sz="2000">
                        <a:latin typeface="Calibri" panose="020F0502020204030204" pitchFamily="34" charset="0"/>
                        <a:cs typeface="Calibri" panose="020F050202020403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latin typeface="Calibri" panose="020F0502020204030204" pitchFamily="34" charset="0"/>
                          <a:cs typeface="Calibri" panose="020F0502020204030204" pitchFamily="34" charset="0"/>
                        </a:rPr>
                        <a:t>NRQCD</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 </a:t>
                      </a:r>
                      <a:r>
                        <a:rPr lang="en-US" sz="1600" dirty="0" err="1">
                          <a:solidFill>
                            <a:srgbClr val="0070C0"/>
                          </a:solidFill>
                          <a:latin typeface="Calibri" panose="020F0502020204030204" pitchFamily="34" charset="0"/>
                          <a:cs typeface="Calibri" panose="020F0502020204030204" pitchFamily="34" charset="0"/>
                        </a:rPr>
                        <a:t>G.Bodwin</a:t>
                      </a:r>
                      <a:r>
                        <a:rPr lang="en-US" sz="1600" dirty="0">
                          <a:solidFill>
                            <a:srgbClr val="0070C0"/>
                          </a:solidFill>
                          <a:latin typeface="Calibri" panose="020F0502020204030204" pitchFamily="34" charset="0"/>
                          <a:cs typeface="Calibri" panose="020F0502020204030204" pitchFamily="34" charset="0"/>
                        </a:rPr>
                        <a:t>, </a:t>
                      </a:r>
                      <a:r>
                        <a:rPr lang="en-US" sz="1600" dirty="0" err="1">
                          <a:solidFill>
                            <a:srgbClr val="0070C0"/>
                          </a:solidFill>
                          <a:latin typeface="Calibri" panose="020F0502020204030204" pitchFamily="34" charset="0"/>
                          <a:cs typeface="Calibri" panose="020F0502020204030204" pitchFamily="34" charset="0"/>
                        </a:rPr>
                        <a:t>E.Braaten</a:t>
                      </a:r>
                      <a:r>
                        <a:rPr lang="en-US" sz="1600" dirty="0">
                          <a:solidFill>
                            <a:srgbClr val="0070C0"/>
                          </a:solidFill>
                          <a:latin typeface="Calibri" panose="020F0502020204030204" pitchFamily="34" charset="0"/>
                          <a:cs typeface="Calibri" panose="020F0502020204030204" pitchFamily="34" charset="0"/>
                        </a:rPr>
                        <a:t>, </a:t>
                      </a:r>
                      <a:r>
                        <a:rPr lang="en-US" sz="1600" dirty="0" err="1">
                          <a:solidFill>
                            <a:srgbClr val="0070C0"/>
                          </a:solidFill>
                          <a:latin typeface="Calibri" panose="020F0502020204030204" pitchFamily="34" charset="0"/>
                          <a:cs typeface="Calibri" panose="020F0502020204030204" pitchFamily="34" charset="0"/>
                        </a:rPr>
                        <a:t>G.Lepage</a:t>
                      </a:r>
                      <a:r>
                        <a:rPr lang="en-US" sz="1600" dirty="0">
                          <a:solidFill>
                            <a:srgbClr val="0070C0"/>
                          </a:solidFill>
                          <a:latin typeface="Calibri" panose="020F0502020204030204" pitchFamily="34" charset="0"/>
                          <a:cs typeface="Calibri" panose="020F0502020204030204" pitchFamily="34" charset="0"/>
                        </a:rPr>
                        <a:t>, hep-</a:t>
                      </a:r>
                      <a:r>
                        <a:rPr lang="en-US" sz="1600" dirty="0" err="1">
                          <a:solidFill>
                            <a:srgbClr val="0070C0"/>
                          </a:solidFill>
                          <a:latin typeface="Calibri" panose="020F0502020204030204" pitchFamily="34" charset="0"/>
                          <a:cs typeface="Calibri" panose="020F0502020204030204" pitchFamily="34" charset="0"/>
                        </a:rPr>
                        <a:t>ph</a:t>
                      </a:r>
                      <a:r>
                        <a:rPr lang="en-US" sz="1600" dirty="0">
                          <a:solidFill>
                            <a:srgbClr val="0070C0"/>
                          </a:solidFill>
                          <a:latin typeface="Calibri" panose="020F0502020204030204" pitchFamily="34" charset="0"/>
                          <a:cs typeface="Calibri" panose="020F0502020204030204" pitchFamily="34" charset="0"/>
                        </a:rPr>
                        <a:t>/9407339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9126822"/>
                  </a:ext>
                </a:extLst>
              </a:tr>
              <a:tr h="688264">
                <a:tc>
                  <a:txBody>
                    <a:bodyPr/>
                    <a:lstStyle/>
                    <a:p>
                      <a:endParaRPr lang="en-US" sz="2000">
                        <a:latin typeface="Calibri" panose="020F0502020204030204" pitchFamily="34" charset="0"/>
                        <a:cs typeface="Calibri" panose="020F0502020204030204" pitchFamily="34" charset="0"/>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Calibri" panose="020F0502020204030204" pitchFamily="34" charset="0"/>
                          <a:cs typeface="Calibri" panose="020F0502020204030204" pitchFamily="34" charset="0"/>
                        </a:rPr>
                        <a:t>potential-NRQCD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dirty="0" err="1">
                          <a:solidFill>
                            <a:srgbClr val="0070C0"/>
                          </a:solidFill>
                          <a:latin typeface="Calibri" panose="020F0502020204030204" pitchFamily="34" charset="0"/>
                          <a:cs typeface="Calibri" panose="020F0502020204030204" pitchFamily="34" charset="0"/>
                        </a:rPr>
                        <a:t>N.Brambilla</a:t>
                      </a:r>
                      <a:r>
                        <a:rPr lang="en-US" sz="1600" dirty="0">
                          <a:solidFill>
                            <a:srgbClr val="0070C0"/>
                          </a:solidFill>
                          <a:latin typeface="Calibri" panose="020F0502020204030204" pitchFamily="34" charset="0"/>
                          <a:cs typeface="Calibri" panose="020F0502020204030204" pitchFamily="34" charset="0"/>
                        </a:rPr>
                        <a:t> </a:t>
                      </a:r>
                      <a:r>
                        <a:rPr lang="en-US" sz="1600" dirty="0" err="1">
                          <a:solidFill>
                            <a:srgbClr val="0070C0"/>
                          </a:solidFill>
                          <a:latin typeface="Calibri" panose="020F0502020204030204" pitchFamily="34" charset="0"/>
                          <a:cs typeface="Calibri" panose="020F0502020204030204" pitchFamily="34" charset="0"/>
                        </a:rPr>
                        <a:t>A.Pineda</a:t>
                      </a:r>
                      <a:r>
                        <a:rPr lang="en-US" sz="1600" dirty="0">
                          <a:solidFill>
                            <a:srgbClr val="0070C0"/>
                          </a:solidFill>
                          <a:latin typeface="Calibri" panose="020F0502020204030204" pitchFamily="34" charset="0"/>
                          <a:cs typeface="Calibri" panose="020F0502020204030204" pitchFamily="34" charset="0"/>
                        </a:rPr>
                        <a:t>, </a:t>
                      </a:r>
                      <a:r>
                        <a:rPr lang="en-US" sz="1600" dirty="0" err="1">
                          <a:solidFill>
                            <a:srgbClr val="0070C0"/>
                          </a:solidFill>
                          <a:latin typeface="Calibri" panose="020F0502020204030204" pitchFamily="34" charset="0"/>
                          <a:cs typeface="Calibri" panose="020F0502020204030204" pitchFamily="34" charset="0"/>
                        </a:rPr>
                        <a:t>J.Soto</a:t>
                      </a:r>
                      <a:r>
                        <a:rPr lang="en-US" sz="1600" dirty="0">
                          <a:solidFill>
                            <a:srgbClr val="0070C0"/>
                          </a:solidFill>
                          <a:latin typeface="Calibri" panose="020F0502020204030204" pitchFamily="34" charset="0"/>
                          <a:cs typeface="Calibri" panose="020F0502020204030204" pitchFamily="34" charset="0"/>
                        </a:rPr>
                        <a:t>, </a:t>
                      </a:r>
                      <a:r>
                        <a:rPr lang="en-US" sz="1600" dirty="0" err="1">
                          <a:solidFill>
                            <a:srgbClr val="0070C0"/>
                          </a:solidFill>
                          <a:latin typeface="Calibri" panose="020F0502020204030204" pitchFamily="34" charset="0"/>
                          <a:cs typeface="Calibri" panose="020F0502020204030204" pitchFamily="34" charset="0"/>
                        </a:rPr>
                        <a:t>A.Vairo</a:t>
                      </a:r>
                      <a:r>
                        <a:rPr lang="en-US" sz="1600" dirty="0">
                          <a:solidFill>
                            <a:srgbClr val="0070C0"/>
                          </a:solidFill>
                          <a:latin typeface="Calibri" panose="020F0502020204030204" pitchFamily="34" charset="0"/>
                          <a:cs typeface="Calibri" panose="020F0502020204030204" pitchFamily="34" charset="0"/>
                        </a:rPr>
                        <a:t> hep-</a:t>
                      </a:r>
                      <a:r>
                        <a:rPr lang="en-US" sz="1600" dirty="0" err="1">
                          <a:solidFill>
                            <a:srgbClr val="0070C0"/>
                          </a:solidFill>
                          <a:latin typeface="Calibri" panose="020F0502020204030204" pitchFamily="34" charset="0"/>
                          <a:cs typeface="Calibri" panose="020F0502020204030204" pitchFamily="34" charset="0"/>
                        </a:rPr>
                        <a:t>ph</a:t>
                      </a:r>
                      <a:r>
                        <a:rPr lang="en-US" sz="1600" dirty="0">
                          <a:solidFill>
                            <a:srgbClr val="0070C0"/>
                          </a:solidFill>
                          <a:latin typeface="Calibri" panose="020F0502020204030204" pitchFamily="34" charset="0"/>
                          <a:cs typeface="Calibri" panose="020F0502020204030204" pitchFamily="34" charset="0"/>
                        </a:rPr>
                        <a:t>/9907240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3215295"/>
                  </a:ext>
                </a:extLst>
              </a:tr>
              <a:tr h="688264">
                <a:tc>
                  <a:txBody>
                    <a:bodyPr/>
                    <a:lstStyle/>
                    <a:p>
                      <a:endParaRPr lang="en-US" sz="2000">
                        <a:latin typeface="Calibri" panose="020F0502020204030204" pitchFamily="34" charset="0"/>
                        <a:cs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US" sz="20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sz="2000"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715232661"/>
                  </a:ext>
                </a:extLst>
              </a:tr>
            </a:tbl>
          </a:graphicData>
        </a:graphic>
      </p:graphicFrame>
      <p:grpSp>
        <p:nvGrpSpPr>
          <p:cNvPr id="17" name="Group 16">
            <a:extLst>
              <a:ext uri="{FF2B5EF4-FFF2-40B4-BE49-F238E27FC236}">
                <a16:creationId xmlns:a16="http://schemas.microsoft.com/office/drawing/2014/main" id="{EC3C6711-38F6-B4F0-CF1A-D2688A084824}"/>
              </a:ext>
            </a:extLst>
          </p:cNvPr>
          <p:cNvGrpSpPr/>
          <p:nvPr/>
        </p:nvGrpSpPr>
        <p:grpSpPr>
          <a:xfrm>
            <a:off x="1751172" y="2287559"/>
            <a:ext cx="1189701" cy="1756786"/>
            <a:chOff x="3082860" y="2524995"/>
            <a:chExt cx="1128013" cy="1547005"/>
          </a:xfrm>
        </p:grpSpPr>
        <p:sp>
          <p:nvSpPr>
            <p:cNvPr id="13" name="TextBox 12">
              <a:extLst>
                <a:ext uri="{FF2B5EF4-FFF2-40B4-BE49-F238E27FC236}">
                  <a16:creationId xmlns:a16="http://schemas.microsoft.com/office/drawing/2014/main" id="{7644DC5D-03D5-9D85-4DE8-83ED244CC3A9}"/>
                </a:ext>
              </a:extLst>
            </p:cNvPr>
            <p:cNvSpPr txBox="1">
              <a:spLocks/>
            </p:cNvSpPr>
            <p:nvPr/>
          </p:nvSpPr>
          <p:spPr>
            <a:xfrm>
              <a:off x="3635310" y="2524995"/>
              <a:ext cx="408570" cy="369332"/>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M</a:t>
              </a:r>
              <a:endParaRPr lang="en-US" baseline="3000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7B4B9591-7A1A-D3CF-82CB-0720D6B79D9C}"/>
                </a:ext>
              </a:extLst>
            </p:cNvPr>
            <p:cNvSpPr txBox="1">
              <a:spLocks/>
            </p:cNvSpPr>
            <p:nvPr/>
          </p:nvSpPr>
          <p:spPr>
            <a:xfrm>
              <a:off x="3082860" y="3141711"/>
              <a:ext cx="1104900" cy="325229"/>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Mv ∼ 1/r</a:t>
              </a:r>
              <a:endParaRPr lang="en-US" baseline="3000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910E9DE4-502D-D75E-9F4E-902BABD06CBA}"/>
                </a:ext>
              </a:extLst>
            </p:cNvPr>
            <p:cNvSpPr txBox="1">
              <a:spLocks/>
            </p:cNvSpPr>
            <p:nvPr/>
          </p:nvSpPr>
          <p:spPr>
            <a:xfrm>
              <a:off x="3105973" y="3746771"/>
              <a:ext cx="1104900" cy="325229"/>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Mv</a:t>
              </a:r>
              <a:r>
                <a:rPr lang="en-US" baseline="30000">
                  <a:latin typeface="Calibri" panose="020F0502020204030204" pitchFamily="34" charset="0"/>
                  <a:cs typeface="Calibri" panose="020F0502020204030204" pitchFamily="34" charset="0"/>
                </a:rPr>
                <a:t>2</a:t>
              </a:r>
              <a:r>
                <a:rPr lang="en-US">
                  <a:latin typeface="Calibri" panose="020F0502020204030204" pitchFamily="34" charset="0"/>
                  <a:cs typeface="Calibri" panose="020F0502020204030204" pitchFamily="34" charset="0"/>
                </a:rPr>
                <a:t> ∼ E</a:t>
              </a:r>
              <a:endParaRPr lang="en-US" baseline="30000">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32D1A941-D667-59C0-DAC6-FA019B7DDF58}"/>
              </a:ext>
            </a:extLst>
          </p:cNvPr>
          <p:cNvSpPr txBox="1"/>
          <p:nvPr/>
        </p:nvSpPr>
        <p:spPr>
          <a:xfrm>
            <a:off x="277113" y="4653072"/>
            <a:ext cx="3037587" cy="369332"/>
          </a:xfrm>
          <a:prstGeom prst="rect">
            <a:avLst/>
          </a:prstGeom>
          <a:noFill/>
        </p:spPr>
        <p:txBody>
          <a:bodyPr wrap="square" rtlCol="0">
            <a:spAutoFit/>
          </a:bodyPr>
          <a:lstStyle/>
          <a:p>
            <a:r>
              <a:rPr lang="en-US">
                <a:solidFill>
                  <a:srgbClr val="FF0000"/>
                </a:solidFill>
                <a:latin typeface="Calibri" panose="020F0502020204030204" pitchFamily="34" charset="0"/>
                <a:cs typeface="Calibri" panose="020F0502020204030204" pitchFamily="34" charset="0"/>
              </a:rPr>
              <a:t>Inside QGP: thermal scales:</a:t>
            </a:r>
            <a:r>
              <a:rPr lang="en-US" b="1">
                <a:solidFill>
                  <a:srgbClr val="FF0000"/>
                </a:solidFill>
                <a:latin typeface="Calibri" panose="020F0502020204030204" pitchFamily="34" charset="0"/>
                <a:cs typeface="Calibri" panose="020F0502020204030204" pitchFamily="34" charset="0"/>
              </a:rPr>
              <a:t> T</a:t>
            </a:r>
            <a:endParaRPr lang="en-US" b="1" baseline="30000">
              <a:solidFill>
                <a:srgbClr val="FF0000"/>
              </a:solidFill>
              <a:latin typeface="Calibri" panose="020F0502020204030204" pitchFamily="34" charset="0"/>
              <a:cs typeface="Calibri" panose="020F0502020204030204" pitchFamily="34" charset="0"/>
            </a:endParaRPr>
          </a:p>
        </p:txBody>
      </p:sp>
      <p:cxnSp>
        <p:nvCxnSpPr>
          <p:cNvPr id="19" name="Straight Arrow Connector 18">
            <a:extLst>
              <a:ext uri="{FF2B5EF4-FFF2-40B4-BE49-F238E27FC236}">
                <a16:creationId xmlns:a16="http://schemas.microsoft.com/office/drawing/2014/main" id="{9AB78695-FCB4-4108-29E3-6AA907E80D27}"/>
              </a:ext>
            </a:extLst>
          </p:cNvPr>
          <p:cNvCxnSpPr>
            <a:cxnSpLocks/>
          </p:cNvCxnSpPr>
          <p:nvPr/>
        </p:nvCxnSpPr>
        <p:spPr>
          <a:xfrm>
            <a:off x="5544652" y="2384497"/>
            <a:ext cx="0" cy="3173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9F66B7FE-A57C-36C5-A311-CB8E58B2062A}"/>
              </a:ext>
            </a:extLst>
          </p:cNvPr>
          <p:cNvCxnSpPr>
            <a:cxnSpLocks/>
          </p:cNvCxnSpPr>
          <p:nvPr/>
        </p:nvCxnSpPr>
        <p:spPr>
          <a:xfrm>
            <a:off x="5544652" y="3062386"/>
            <a:ext cx="0" cy="3666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F6B1BD16-62A1-E6D0-2D7A-0B8D7FDC0DD0}"/>
              </a:ext>
            </a:extLst>
          </p:cNvPr>
          <p:cNvSpPr txBox="1"/>
          <p:nvPr/>
        </p:nvSpPr>
        <p:spPr>
          <a:xfrm>
            <a:off x="5520675" y="2384497"/>
            <a:ext cx="2579515" cy="276999"/>
          </a:xfrm>
          <a:prstGeom prst="rect">
            <a:avLst/>
          </a:prstGeom>
          <a:noFill/>
        </p:spPr>
        <p:txBody>
          <a:bodyPr wrap="square" rtlCol="0">
            <a:spAutoFit/>
          </a:bodyPr>
          <a:lstStyle/>
          <a:p>
            <a:r>
              <a:rPr lang="en-US" sz="1200">
                <a:solidFill>
                  <a:schemeClr val="bg2">
                    <a:lumMod val="10000"/>
                  </a:schemeClr>
                </a:solidFill>
                <a:latin typeface="Calibri" panose="020F0502020204030204" pitchFamily="34" charset="0"/>
                <a:cs typeface="Calibri" panose="020F0502020204030204" pitchFamily="34" charset="0"/>
              </a:rPr>
              <a:t>Perturbative matching</a:t>
            </a:r>
          </a:p>
        </p:txBody>
      </p:sp>
      <p:sp>
        <p:nvSpPr>
          <p:cNvPr id="24" name="TextBox 23">
            <a:extLst>
              <a:ext uri="{FF2B5EF4-FFF2-40B4-BE49-F238E27FC236}">
                <a16:creationId xmlns:a16="http://schemas.microsoft.com/office/drawing/2014/main" id="{18646A28-BF38-1C43-1DC3-2981FF73D80E}"/>
              </a:ext>
            </a:extLst>
          </p:cNvPr>
          <p:cNvSpPr txBox="1"/>
          <p:nvPr/>
        </p:nvSpPr>
        <p:spPr>
          <a:xfrm>
            <a:off x="5544652" y="3014282"/>
            <a:ext cx="1785645" cy="461665"/>
          </a:xfrm>
          <a:prstGeom prst="rect">
            <a:avLst/>
          </a:prstGeom>
          <a:noFill/>
        </p:spPr>
        <p:txBody>
          <a:bodyPr wrap="square" rtlCol="0">
            <a:spAutoFit/>
          </a:bodyPr>
          <a:lstStyle/>
          <a:p>
            <a:r>
              <a:rPr lang="en-US" sz="1200" dirty="0">
                <a:solidFill>
                  <a:schemeClr val="tx1">
                    <a:lumMod val="95000"/>
                    <a:lumOff val="5000"/>
                  </a:schemeClr>
                </a:solidFill>
                <a:latin typeface="Calibri" panose="020F0502020204030204" pitchFamily="34" charset="0"/>
                <a:cs typeface="Calibri" panose="020F0502020204030204" pitchFamily="34" charset="0"/>
              </a:rPr>
              <a:t>Perturbative matching (short-range quarkonium)</a:t>
            </a:r>
          </a:p>
        </p:txBody>
      </p:sp>
      <p:sp>
        <p:nvSpPr>
          <p:cNvPr id="25" name="TextBox 24">
            <a:extLst>
              <a:ext uri="{FF2B5EF4-FFF2-40B4-BE49-F238E27FC236}">
                <a16:creationId xmlns:a16="http://schemas.microsoft.com/office/drawing/2014/main" id="{B308B71E-E202-C7D9-0196-21135D0DE9E9}"/>
              </a:ext>
            </a:extLst>
          </p:cNvPr>
          <p:cNvSpPr txBox="1"/>
          <p:nvPr/>
        </p:nvSpPr>
        <p:spPr>
          <a:xfrm>
            <a:off x="3678619" y="3001782"/>
            <a:ext cx="1890234" cy="461665"/>
          </a:xfrm>
          <a:prstGeom prst="rect">
            <a:avLst/>
          </a:prstGeom>
          <a:noFill/>
        </p:spPr>
        <p:txBody>
          <a:bodyPr wrap="square" rtlCol="0">
            <a:spAutoFit/>
          </a:bodyPr>
          <a:lstStyle/>
          <a:p>
            <a:r>
              <a:rPr lang="en-US" sz="1200">
                <a:solidFill>
                  <a:schemeClr val="bg2">
                    <a:lumMod val="10000"/>
                  </a:schemeClr>
                </a:solidFill>
                <a:latin typeface="Calibri" panose="020F0502020204030204" pitchFamily="34" charset="0"/>
                <a:cs typeface="Calibri" panose="020F0502020204030204" pitchFamily="34" charset="0"/>
              </a:rPr>
              <a:t>Non-perturbative matching (long-range quarkonium)</a:t>
            </a:r>
          </a:p>
        </p:txBody>
      </p:sp>
      <p:sp>
        <p:nvSpPr>
          <p:cNvPr id="26" name="TextBox 25">
            <a:extLst>
              <a:ext uri="{FF2B5EF4-FFF2-40B4-BE49-F238E27FC236}">
                <a16:creationId xmlns:a16="http://schemas.microsoft.com/office/drawing/2014/main" id="{3E79206B-F5C7-1FA0-59DE-D0DE4CC84661}"/>
              </a:ext>
            </a:extLst>
          </p:cNvPr>
          <p:cNvSpPr txBox="1"/>
          <p:nvPr/>
        </p:nvSpPr>
        <p:spPr>
          <a:xfrm>
            <a:off x="317179" y="5114609"/>
            <a:ext cx="5148652" cy="369332"/>
          </a:xfrm>
          <a:prstGeom prst="rect">
            <a:avLst/>
          </a:prstGeom>
          <a:solidFill>
            <a:schemeClr val="bg1"/>
          </a:solidFill>
        </p:spPr>
        <p:txBody>
          <a:bodyPr wrap="square" rtlCol="0">
            <a:spAutoFit/>
          </a:bodyPr>
          <a:lstStyle/>
          <a:p>
            <a:r>
              <a:rPr lang="en-US">
                <a:solidFill>
                  <a:schemeClr val="accent1"/>
                </a:solidFill>
                <a:latin typeface="Calibri" panose="020F0502020204030204" pitchFamily="34" charset="0"/>
                <a:cs typeface="Calibri" panose="020F0502020204030204" pitchFamily="34" charset="0"/>
              </a:rPr>
              <a:t>Case 1: </a:t>
            </a:r>
            <a:r>
              <a:rPr lang="en-US" b="1">
                <a:latin typeface="Calibri" panose="020F0502020204030204" pitchFamily="34" charset="0"/>
                <a:cs typeface="Calibri" panose="020F0502020204030204" pitchFamily="34" charset="0"/>
              </a:rPr>
              <a:t>MV &gt;&gt; T      </a:t>
            </a:r>
            <a:r>
              <a:rPr lang="en-US" sz="1400">
                <a:solidFill>
                  <a:schemeClr val="accent1"/>
                </a:solidFill>
                <a:latin typeface="Calibri" panose="020F0502020204030204" pitchFamily="34" charset="0"/>
                <a:cs typeface="Calibri" panose="020F0502020204030204" pitchFamily="34" charset="0"/>
              </a:rPr>
              <a:t>Quantum Optical Limit (</a:t>
            </a:r>
            <a:r>
              <a:rPr lang="el-GR" sz="1400" b="0" i="0">
                <a:effectLst/>
                <a:highlight>
                  <a:srgbClr val="FFFF00"/>
                </a:highlight>
                <a:latin typeface="Calibri" panose="020F0502020204030204" pitchFamily="34" charset="0"/>
                <a:cs typeface="Calibri" panose="020F0502020204030204" pitchFamily="34" charset="0"/>
              </a:rPr>
              <a:t>τ</a:t>
            </a:r>
            <a:r>
              <a:rPr lang="en-US" sz="1400" b="0" i="0" baseline="-25000">
                <a:effectLst/>
                <a:highlight>
                  <a:srgbClr val="FFFF00"/>
                </a:highlight>
                <a:latin typeface="Calibri" panose="020F0502020204030204" pitchFamily="34" charset="0"/>
                <a:ea typeface="+mn-lt"/>
                <a:cs typeface="Calibri" panose="020F0502020204030204" pitchFamily="34" charset="0"/>
              </a:rPr>
              <a:t>R</a:t>
            </a:r>
            <a:r>
              <a:rPr lang="en-US" sz="1400" b="0" i="0">
                <a:effectLst/>
                <a:highlight>
                  <a:srgbClr val="FFFF00"/>
                </a:highlight>
                <a:latin typeface="Calibri" panose="020F0502020204030204" pitchFamily="34" charset="0"/>
                <a:cs typeface="Calibri" panose="020F0502020204030204" pitchFamily="34" charset="0"/>
              </a:rPr>
              <a:t>&gt;&gt; </a:t>
            </a:r>
            <a:r>
              <a:rPr lang="el-GR" sz="1400" b="0" i="0">
                <a:effectLst/>
                <a:highlight>
                  <a:srgbClr val="FFFF00"/>
                </a:highlight>
                <a:latin typeface="Calibri" panose="020F0502020204030204" pitchFamily="34" charset="0"/>
                <a:cs typeface="Calibri" panose="020F0502020204030204" pitchFamily="34" charset="0"/>
              </a:rPr>
              <a:t>τ</a:t>
            </a:r>
            <a:r>
              <a:rPr lang="en-US" sz="1400" baseline="-25000">
                <a:highlight>
                  <a:srgbClr val="FFFF00"/>
                </a:highlight>
                <a:latin typeface="Calibri" panose="020F0502020204030204" pitchFamily="34" charset="0"/>
                <a:ea typeface="+mn-lt"/>
                <a:cs typeface="Calibri" panose="020F0502020204030204" pitchFamily="34" charset="0"/>
              </a:rPr>
              <a:t>E</a:t>
            </a:r>
            <a:r>
              <a:rPr lang="en-US" sz="1400" b="0" i="0">
                <a:effectLst/>
                <a:highlight>
                  <a:srgbClr val="FFFF00"/>
                </a:highlight>
                <a:latin typeface="Calibri" panose="020F0502020204030204" pitchFamily="34" charset="0"/>
                <a:cs typeface="Calibri" panose="020F0502020204030204" pitchFamily="34" charset="0"/>
              </a:rPr>
              <a:t> </a:t>
            </a:r>
            <a:r>
              <a:rPr lang="en-US" sz="1400" b="0" i="0">
                <a:effectLst/>
                <a:latin typeface="Calibri" panose="020F0502020204030204" pitchFamily="34" charset="0"/>
                <a:cs typeface="Calibri" panose="020F0502020204030204" pitchFamily="34" charset="0"/>
              </a:rPr>
              <a:t> </a:t>
            </a:r>
            <a:r>
              <a:rPr lang="en-US" sz="1400">
                <a:solidFill>
                  <a:schemeClr val="accent1"/>
                </a:solidFill>
                <a:latin typeface="Calibri" panose="020F0502020204030204" pitchFamily="34" charset="0"/>
                <a:cs typeface="Calibri" panose="020F0502020204030204" pitchFamily="34" charset="0"/>
              </a:rPr>
              <a:t>&amp; </a:t>
            </a:r>
            <a:r>
              <a:rPr lang="el-GR" sz="1400" b="0" i="0">
                <a:effectLst/>
                <a:latin typeface="Calibri" panose="020F0502020204030204" pitchFamily="34" charset="0"/>
                <a:cs typeface="Calibri" panose="020F0502020204030204" pitchFamily="34" charset="0"/>
              </a:rPr>
              <a:t>τ</a:t>
            </a:r>
            <a:r>
              <a:rPr lang="en-US" sz="1400" b="0" i="0" baseline="-25000">
                <a:effectLst/>
                <a:latin typeface="Calibri" panose="020F0502020204030204" pitchFamily="34" charset="0"/>
                <a:ea typeface="+mn-lt"/>
                <a:cs typeface="Calibri" panose="020F0502020204030204" pitchFamily="34" charset="0"/>
              </a:rPr>
              <a:t>R</a:t>
            </a:r>
            <a:r>
              <a:rPr lang="en-US" sz="1400" b="0" i="0">
                <a:effectLst/>
                <a:latin typeface="Calibri" panose="020F0502020204030204" pitchFamily="34" charset="0"/>
                <a:cs typeface="Calibri" panose="020F0502020204030204" pitchFamily="34" charset="0"/>
              </a:rPr>
              <a:t>&gt;&gt; </a:t>
            </a:r>
            <a:r>
              <a:rPr lang="el-GR" sz="1400" b="0" i="0">
                <a:effectLst/>
                <a:latin typeface="Calibri" panose="020F0502020204030204" pitchFamily="34" charset="0"/>
                <a:cs typeface="Calibri" panose="020F0502020204030204" pitchFamily="34" charset="0"/>
              </a:rPr>
              <a:t>τ</a:t>
            </a:r>
            <a:r>
              <a:rPr lang="en-US" sz="1400" baseline="-25000">
                <a:latin typeface="Calibri" panose="020F0502020204030204" pitchFamily="34" charset="0"/>
                <a:ea typeface="+mn-lt"/>
                <a:cs typeface="Calibri" panose="020F0502020204030204" pitchFamily="34" charset="0"/>
              </a:rPr>
              <a:t>S</a:t>
            </a:r>
            <a:r>
              <a:rPr lang="en-US" sz="1400" b="0" i="0">
                <a:effectLst/>
                <a:latin typeface="Calibri" panose="020F0502020204030204" pitchFamily="34" charset="0"/>
                <a:cs typeface="Calibri" panose="020F0502020204030204" pitchFamily="34" charset="0"/>
              </a:rPr>
              <a:t> </a:t>
            </a:r>
            <a:r>
              <a:rPr lang="en-US" sz="1400">
                <a:solidFill>
                  <a:schemeClr val="accent1"/>
                </a:solidFill>
                <a:latin typeface="Calibri" panose="020F0502020204030204" pitchFamily="34" charset="0"/>
                <a:cs typeface="Calibri" panose="020F0502020204030204" pitchFamily="34" charset="0"/>
              </a:rPr>
              <a:t>)</a:t>
            </a:r>
            <a:endParaRPr lang="en-US" baseline="3000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F890BF52-1B92-5A5F-209A-6F2C56265E76}"/>
              </a:ext>
            </a:extLst>
          </p:cNvPr>
          <p:cNvSpPr txBox="1"/>
          <p:nvPr/>
        </p:nvSpPr>
        <p:spPr>
          <a:xfrm>
            <a:off x="324298" y="5684702"/>
            <a:ext cx="5593901" cy="369332"/>
          </a:xfrm>
          <a:prstGeom prst="rect">
            <a:avLst/>
          </a:prstGeom>
          <a:noFill/>
        </p:spPr>
        <p:txBody>
          <a:bodyPr wrap="square" rtlCol="0">
            <a:spAutoFit/>
          </a:bodyPr>
          <a:lstStyle/>
          <a:p>
            <a:r>
              <a:rPr lang="en-US">
                <a:solidFill>
                  <a:schemeClr val="accent1"/>
                </a:solidFill>
                <a:latin typeface="Calibri" panose="020F0502020204030204" pitchFamily="34" charset="0"/>
                <a:cs typeface="Calibri" panose="020F0502020204030204" pitchFamily="34" charset="0"/>
              </a:rPr>
              <a:t>Case 2: </a:t>
            </a:r>
            <a:r>
              <a:rPr lang="en-US" b="1">
                <a:latin typeface="Calibri" panose="020F0502020204030204" pitchFamily="34" charset="0"/>
                <a:cs typeface="Calibri" panose="020F0502020204030204" pitchFamily="34" charset="0"/>
              </a:rPr>
              <a:t>T &gt;&gt; Mv</a:t>
            </a:r>
            <a:r>
              <a:rPr lang="en-US" b="1" baseline="30000">
                <a:latin typeface="Calibri" panose="020F0502020204030204" pitchFamily="34" charset="0"/>
                <a:cs typeface="Calibri" panose="020F0502020204030204" pitchFamily="34" charset="0"/>
              </a:rPr>
              <a:t>2</a:t>
            </a:r>
            <a:r>
              <a:rPr lang="en-US" b="1">
                <a:latin typeface="Calibri" panose="020F0502020204030204" pitchFamily="34" charset="0"/>
                <a:cs typeface="Calibri" panose="020F0502020204030204" pitchFamily="34" charset="0"/>
              </a:rPr>
              <a:t>    </a:t>
            </a:r>
            <a:r>
              <a:rPr lang="en-US" sz="1400">
                <a:solidFill>
                  <a:schemeClr val="accent1"/>
                </a:solidFill>
                <a:latin typeface="Calibri" panose="020F0502020204030204" pitchFamily="34" charset="0"/>
                <a:cs typeface="Calibri" panose="020F0502020204030204" pitchFamily="34" charset="0"/>
              </a:rPr>
              <a:t>Quantum Brownian Motion (</a:t>
            </a:r>
            <a:r>
              <a:rPr lang="el-GR" sz="1400" b="0" i="0">
                <a:effectLst/>
                <a:latin typeface="Calibri" panose="020F0502020204030204" pitchFamily="34" charset="0"/>
                <a:cs typeface="Calibri" panose="020F0502020204030204" pitchFamily="34" charset="0"/>
              </a:rPr>
              <a:t>τ</a:t>
            </a:r>
            <a:r>
              <a:rPr lang="en-US" sz="1400" b="0" i="0" baseline="-25000">
                <a:effectLst/>
                <a:latin typeface="Calibri" panose="020F0502020204030204" pitchFamily="34" charset="0"/>
                <a:ea typeface="+mn-lt"/>
                <a:cs typeface="Calibri" panose="020F0502020204030204" pitchFamily="34" charset="0"/>
              </a:rPr>
              <a:t>R</a:t>
            </a:r>
            <a:r>
              <a:rPr lang="en-US" sz="1400" b="0" i="0">
                <a:effectLst/>
                <a:latin typeface="Calibri" panose="020F0502020204030204" pitchFamily="34" charset="0"/>
                <a:cs typeface="Calibri" panose="020F0502020204030204" pitchFamily="34" charset="0"/>
              </a:rPr>
              <a:t>&gt;&gt; </a:t>
            </a:r>
            <a:r>
              <a:rPr lang="el-GR" sz="1400" b="0" i="0">
                <a:effectLst/>
                <a:latin typeface="Calibri" panose="020F0502020204030204" pitchFamily="34" charset="0"/>
                <a:cs typeface="Calibri" panose="020F0502020204030204" pitchFamily="34" charset="0"/>
              </a:rPr>
              <a:t>τ</a:t>
            </a:r>
            <a:r>
              <a:rPr lang="en-US" sz="1400" baseline="-25000">
                <a:latin typeface="Calibri" panose="020F0502020204030204" pitchFamily="34" charset="0"/>
                <a:ea typeface="+mn-lt"/>
                <a:cs typeface="Calibri" panose="020F0502020204030204" pitchFamily="34" charset="0"/>
              </a:rPr>
              <a:t>E</a:t>
            </a:r>
            <a:r>
              <a:rPr lang="en-US" sz="1400" b="0" i="0">
                <a:effectLst/>
                <a:latin typeface="Calibri" panose="020F0502020204030204" pitchFamily="34" charset="0"/>
                <a:cs typeface="Calibri" panose="020F0502020204030204" pitchFamily="34" charset="0"/>
              </a:rPr>
              <a:t>  </a:t>
            </a:r>
            <a:r>
              <a:rPr lang="en-US" sz="1400">
                <a:solidFill>
                  <a:schemeClr val="accent1"/>
                </a:solidFill>
                <a:latin typeface="Calibri" panose="020F0502020204030204" pitchFamily="34" charset="0"/>
                <a:cs typeface="Calibri" panose="020F0502020204030204" pitchFamily="34" charset="0"/>
              </a:rPr>
              <a:t>&amp; </a:t>
            </a:r>
            <a:r>
              <a:rPr lang="el-GR" sz="1400" b="0" i="0">
                <a:effectLst/>
                <a:latin typeface="Calibri" panose="020F0502020204030204" pitchFamily="34" charset="0"/>
                <a:cs typeface="Calibri" panose="020F0502020204030204" pitchFamily="34" charset="0"/>
              </a:rPr>
              <a:t>τ</a:t>
            </a:r>
            <a:r>
              <a:rPr lang="en-US" sz="1400" baseline="-25000">
                <a:latin typeface="Calibri" panose="020F0502020204030204" pitchFamily="34" charset="0"/>
                <a:ea typeface="+mn-lt"/>
                <a:cs typeface="Calibri" panose="020F0502020204030204" pitchFamily="34" charset="0"/>
              </a:rPr>
              <a:t>S</a:t>
            </a:r>
            <a:r>
              <a:rPr lang="en-US" sz="1400" b="0" i="0">
                <a:effectLst/>
                <a:latin typeface="Calibri" panose="020F0502020204030204" pitchFamily="34" charset="0"/>
                <a:cs typeface="Calibri" panose="020F0502020204030204" pitchFamily="34" charset="0"/>
              </a:rPr>
              <a:t>&gt;&gt; </a:t>
            </a:r>
            <a:r>
              <a:rPr lang="el-GR" sz="1400" b="0" i="0">
                <a:effectLst/>
                <a:latin typeface="Calibri" panose="020F0502020204030204" pitchFamily="34" charset="0"/>
                <a:cs typeface="Calibri" panose="020F0502020204030204" pitchFamily="34" charset="0"/>
              </a:rPr>
              <a:t>τ</a:t>
            </a:r>
            <a:r>
              <a:rPr lang="en-US" sz="1400" baseline="-25000">
                <a:latin typeface="Calibri" panose="020F0502020204030204" pitchFamily="34" charset="0"/>
                <a:ea typeface="+mn-lt"/>
                <a:cs typeface="Calibri" panose="020F0502020204030204" pitchFamily="34" charset="0"/>
              </a:rPr>
              <a:t>E</a:t>
            </a:r>
            <a:r>
              <a:rPr lang="en-US" sz="1400" b="0" i="0">
                <a:effectLst/>
                <a:latin typeface="Calibri" panose="020F0502020204030204" pitchFamily="34" charset="0"/>
                <a:cs typeface="Calibri" panose="020F0502020204030204" pitchFamily="34" charset="0"/>
              </a:rPr>
              <a:t> </a:t>
            </a:r>
            <a:r>
              <a:rPr lang="en-US" sz="1400">
                <a:solidFill>
                  <a:schemeClr val="accent1"/>
                </a:solidFill>
                <a:latin typeface="Calibri" panose="020F0502020204030204" pitchFamily="34" charset="0"/>
                <a:cs typeface="Calibri" panose="020F0502020204030204" pitchFamily="34" charset="0"/>
              </a:rPr>
              <a:t>)</a:t>
            </a:r>
            <a:endParaRPr lang="en-US" baseline="3000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4298CADE-D450-19AA-DEA0-80C451C4CC52}"/>
              </a:ext>
            </a:extLst>
          </p:cNvPr>
          <p:cNvSpPr txBox="1"/>
          <p:nvPr/>
        </p:nvSpPr>
        <p:spPr>
          <a:xfrm>
            <a:off x="5564799" y="4473600"/>
            <a:ext cx="6310022" cy="1162498"/>
          </a:xfrm>
          <a:prstGeom prst="rect">
            <a:avLst/>
          </a:prstGeom>
          <a:noFill/>
        </p:spPr>
        <p:txBody>
          <a:bodyPr wrap="square">
            <a:spAutoFit/>
          </a:bodyPr>
          <a:lstStyle/>
          <a:p>
            <a:pPr>
              <a:lnSpc>
                <a:spcPct val="150000"/>
              </a:lnSpc>
            </a:pPr>
            <a:r>
              <a:rPr lang="en-US" sz="1600" b="0" i="0" dirty="0">
                <a:effectLst/>
                <a:latin typeface="Calibri" panose="020F0502020204030204" pitchFamily="34" charset="0"/>
                <a:cs typeface="Calibri" panose="020F0502020204030204" pitchFamily="34" charset="0"/>
              </a:rPr>
              <a:t>Medium relaxation time / Environment correlation time: </a:t>
            </a:r>
            <a:r>
              <a:rPr lang="el-GR" sz="1600" b="0" i="0" dirty="0">
                <a:effectLst/>
                <a:latin typeface="Calibri" panose="020F0502020204030204" pitchFamily="34" charset="0"/>
                <a:cs typeface="Calibri" panose="020F0502020204030204" pitchFamily="34" charset="0"/>
              </a:rPr>
              <a:t>τ</a:t>
            </a:r>
            <a:r>
              <a:rPr lang="en-US" sz="1600" baseline="-25000" dirty="0">
                <a:latin typeface="Calibri" panose="020F0502020204030204" pitchFamily="34" charset="0"/>
                <a:ea typeface="+mn-lt"/>
                <a:cs typeface="Calibri" panose="020F0502020204030204" pitchFamily="34" charset="0"/>
              </a:rPr>
              <a:t>E</a:t>
            </a:r>
            <a:r>
              <a:rPr lang="en-US" sz="1600" dirty="0">
                <a:latin typeface="Calibri" panose="020F0502020204030204" pitchFamily="34" charset="0"/>
                <a:cs typeface="Calibri" panose="020F0502020204030204" pitchFamily="34" charset="0"/>
              </a:rPr>
              <a:t> ∼ 1/T    </a:t>
            </a:r>
          </a:p>
          <a:p>
            <a:pPr>
              <a:lnSpc>
                <a:spcPct val="150000"/>
              </a:lnSpc>
            </a:pPr>
            <a:r>
              <a:rPr lang="en-US" sz="1600" b="0" i="0" dirty="0">
                <a:effectLst/>
                <a:latin typeface="Calibri" panose="020F0502020204030204" pitchFamily="34" charset="0"/>
                <a:cs typeface="Calibri" panose="020F0502020204030204" pitchFamily="34" charset="0"/>
              </a:rPr>
              <a:t>Intrinsic Time Scale of System: </a:t>
            </a:r>
            <a:r>
              <a:rPr lang="el-GR" sz="1600" dirty="0">
                <a:latin typeface="Calibri" panose="020F0502020204030204" pitchFamily="34" charset="0"/>
                <a:cs typeface="Calibri" panose="020F0502020204030204" pitchFamily="34" charset="0"/>
              </a:rPr>
              <a:t>τ</a:t>
            </a:r>
            <a:r>
              <a:rPr lang="en-US" sz="1600" baseline="-25000" dirty="0">
                <a:latin typeface="Calibri" panose="020F0502020204030204" pitchFamily="34" charset="0"/>
                <a:ea typeface="+mn-lt"/>
                <a:cs typeface="Calibri" panose="020F0502020204030204" pitchFamily="34" charset="0"/>
              </a:rPr>
              <a:t>S </a:t>
            </a:r>
            <a:r>
              <a:rPr lang="en-US" sz="1600" dirty="0">
                <a:latin typeface="Calibri" panose="020F0502020204030204" pitchFamily="34" charset="0"/>
                <a:cs typeface="Calibri" panose="020F0502020204030204" pitchFamily="34" charset="0"/>
              </a:rPr>
              <a:t> ∼ 1/ (Mv</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 ∼ 1/ (</a:t>
            </a:r>
            <a:r>
              <a:rPr lang="en-US" sz="1600" dirty="0" err="1">
                <a:latin typeface="Calibri" panose="020F0502020204030204" pitchFamily="34" charset="0"/>
                <a:cs typeface="Calibri" panose="020F0502020204030204" pitchFamily="34" charset="0"/>
              </a:rPr>
              <a:t>w</a:t>
            </a:r>
            <a:r>
              <a:rPr lang="en-US" sz="1600" baseline="-25000" dirty="0" err="1">
                <a:latin typeface="Calibri" panose="020F0502020204030204" pitchFamily="34" charset="0"/>
                <a:cs typeface="Calibri" panose="020F0502020204030204" pitchFamily="34" charset="0"/>
              </a:rPr>
              <a:t>i</a:t>
            </a:r>
            <a:r>
              <a:rPr lang="en-US" sz="1600" dirty="0">
                <a:latin typeface="Calibri" panose="020F0502020204030204" pitchFamily="34" charset="0"/>
                <a:cs typeface="Calibri" panose="020F0502020204030204" pitchFamily="34" charset="0"/>
              </a:rPr>
              <a:t> – </a:t>
            </a:r>
            <a:r>
              <a:rPr lang="en-US" sz="1600" dirty="0" err="1">
                <a:latin typeface="Calibri" panose="020F0502020204030204" pitchFamily="34" charset="0"/>
                <a:cs typeface="Calibri" panose="020F0502020204030204" pitchFamily="34" charset="0"/>
              </a:rPr>
              <a:t>w</a:t>
            </a:r>
            <a:r>
              <a:rPr lang="en-US" sz="1600" baseline="-25000" dirty="0" err="1">
                <a:latin typeface="Calibri" panose="020F0502020204030204" pitchFamily="34" charset="0"/>
                <a:cs typeface="Calibri" panose="020F0502020204030204" pitchFamily="34" charset="0"/>
              </a:rPr>
              <a:t>j</a:t>
            </a:r>
            <a:r>
              <a:rPr lang="en-US" sz="1600" dirty="0">
                <a:latin typeface="Calibri" panose="020F0502020204030204" pitchFamily="34" charset="0"/>
                <a:cs typeface="Calibri" panose="020F0502020204030204" pitchFamily="34" charset="0"/>
              </a:rPr>
              <a:t>)  </a:t>
            </a:r>
          </a:p>
          <a:p>
            <a:pPr>
              <a:lnSpc>
                <a:spcPct val="150000"/>
              </a:lnSpc>
            </a:pPr>
            <a:r>
              <a:rPr lang="en-US" sz="1600" dirty="0">
                <a:latin typeface="Calibri" panose="020F0502020204030204" pitchFamily="34" charset="0"/>
                <a:cs typeface="Calibri" panose="020F0502020204030204" pitchFamily="34" charset="0"/>
              </a:rPr>
              <a:t>System relaxation time: </a:t>
            </a:r>
            <a:r>
              <a:rPr lang="el-GR" sz="1600" b="0" i="0" dirty="0">
                <a:effectLst/>
                <a:latin typeface="Calibri" panose="020F0502020204030204" pitchFamily="34" charset="0"/>
                <a:cs typeface="Calibri" panose="020F0502020204030204" pitchFamily="34" charset="0"/>
              </a:rPr>
              <a:t>τ</a:t>
            </a:r>
            <a:r>
              <a:rPr lang="en-US" sz="1600" b="0" i="0" baseline="-25000" dirty="0">
                <a:effectLst/>
                <a:latin typeface="Calibri" panose="020F0502020204030204" pitchFamily="34" charset="0"/>
                <a:ea typeface="+mn-lt"/>
                <a:cs typeface="Calibri" panose="020F0502020204030204" pitchFamily="34" charset="0"/>
              </a:rPr>
              <a:t>R</a:t>
            </a:r>
            <a:r>
              <a:rPr lang="en-US" sz="1600" dirty="0">
                <a:latin typeface="Calibri" panose="020F0502020204030204" pitchFamily="34" charset="0"/>
                <a:cs typeface="Calibri" panose="020F0502020204030204" pitchFamily="34" charset="0"/>
              </a:rPr>
              <a:t> ∼ 1/self-energy [&lt;p(t)&gt; ∼ e</a:t>
            </a:r>
            <a:r>
              <a:rPr lang="en-US" sz="1600" baseline="30000" dirty="0">
                <a:latin typeface="Calibri" panose="020F0502020204030204" pitchFamily="34" charset="0"/>
                <a:cs typeface="Calibri" panose="020F0502020204030204" pitchFamily="34" charset="0"/>
              </a:rPr>
              <a:t>−t / </a:t>
            </a:r>
            <a:r>
              <a:rPr lang="en-US" sz="1600" baseline="30000" dirty="0" err="1">
                <a:latin typeface="Calibri" panose="020F0502020204030204" pitchFamily="34" charset="0"/>
                <a:cs typeface="Calibri" panose="020F0502020204030204" pitchFamily="34" charset="0"/>
              </a:rPr>
              <a:t>t_rel</a:t>
            </a:r>
            <a:r>
              <a:rPr lang="en-US" sz="1600" baseline="300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a:t>
            </a:r>
          </a:p>
        </p:txBody>
      </p:sp>
      <p:sp>
        <p:nvSpPr>
          <p:cNvPr id="30" name="TextBox 29">
            <a:extLst>
              <a:ext uri="{FF2B5EF4-FFF2-40B4-BE49-F238E27FC236}">
                <a16:creationId xmlns:a16="http://schemas.microsoft.com/office/drawing/2014/main" id="{229FA4B2-AA31-F575-AB7A-EE35B868D914}"/>
              </a:ext>
            </a:extLst>
          </p:cNvPr>
          <p:cNvSpPr txBox="1"/>
          <p:nvPr/>
        </p:nvSpPr>
        <p:spPr>
          <a:xfrm>
            <a:off x="3678619" y="4518635"/>
            <a:ext cx="1668081" cy="523220"/>
          </a:xfrm>
          <a:prstGeom prst="rect">
            <a:avLst/>
          </a:prstGeom>
          <a:noFill/>
        </p:spPr>
        <p:txBody>
          <a:bodyPr wrap="square" rtlCol="0">
            <a:spAutoFit/>
          </a:bodyPr>
          <a:lstStyle/>
          <a:p>
            <a:r>
              <a:rPr lang="en-US" sz="1200" b="1">
                <a:solidFill>
                  <a:schemeClr val="accent2"/>
                </a:solidFill>
                <a:latin typeface="Calibri" panose="020F0502020204030204" pitchFamily="34" charset="0"/>
                <a:cs typeface="Calibri" panose="020F0502020204030204" pitchFamily="34" charset="0"/>
              </a:rPr>
              <a:t>Markovian Process</a:t>
            </a:r>
          </a:p>
          <a:p>
            <a:r>
              <a:rPr lang="en-US" sz="1200" b="1" baseline="30000">
                <a:solidFill>
                  <a:schemeClr val="accent2"/>
                </a:solidFill>
                <a:latin typeface="Calibri" panose="020F0502020204030204" pitchFamily="34" charset="0"/>
                <a:cs typeface="Calibri" panose="020F0502020204030204" pitchFamily="34" charset="0"/>
              </a:rPr>
              <a:t>(During system relaxation, environment correlation has lost)</a:t>
            </a:r>
          </a:p>
        </p:txBody>
      </p:sp>
      <p:sp>
        <p:nvSpPr>
          <p:cNvPr id="31" name="Up Arrow 30">
            <a:extLst>
              <a:ext uri="{FF2B5EF4-FFF2-40B4-BE49-F238E27FC236}">
                <a16:creationId xmlns:a16="http://schemas.microsoft.com/office/drawing/2014/main" id="{D4684FA8-C962-29C2-A47D-E57727C5D8B9}"/>
              </a:ext>
            </a:extLst>
          </p:cNvPr>
          <p:cNvSpPr/>
          <p:nvPr/>
        </p:nvSpPr>
        <p:spPr>
          <a:xfrm>
            <a:off x="4178300" y="4969668"/>
            <a:ext cx="51900" cy="254420"/>
          </a:xfrm>
          <a:prstGeom prst="upArrow">
            <a:avLst/>
          </a:prstGeom>
          <a:solidFill>
            <a:schemeClr val="accent2"/>
          </a:solidFill>
          <a:ln>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C00000"/>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7870B5FB-5294-7667-5181-2FE630931606}"/>
              </a:ext>
            </a:extLst>
          </p:cNvPr>
          <p:cNvSpPr txBox="1"/>
          <p:nvPr/>
        </p:nvSpPr>
        <p:spPr>
          <a:xfrm>
            <a:off x="6021223" y="5956426"/>
            <a:ext cx="3434670" cy="423514"/>
          </a:xfrm>
          <a:prstGeom prst="rect">
            <a:avLst/>
          </a:prstGeom>
          <a:noFill/>
        </p:spPr>
        <p:txBody>
          <a:bodyPr wrap="square" lIns="91440" tIns="45720" rIns="91440" bIns="45720" anchor="t">
            <a:spAutoFit/>
          </a:bodyPr>
          <a:lstStyle/>
          <a:p>
            <a:pPr>
              <a:lnSpc>
                <a:spcPct val="150000"/>
              </a:lnSpc>
            </a:pPr>
            <a:r>
              <a:rPr lang="en-US" sz="1600" b="1">
                <a:latin typeface="Calibri"/>
                <a:cs typeface="Calibri"/>
              </a:rPr>
              <a:t>System </a:t>
            </a:r>
            <a:r>
              <a:rPr lang="en-US" sz="1600">
                <a:latin typeface="Calibri"/>
                <a:cs typeface="Calibri"/>
              </a:rPr>
              <a:t>= Quarkonium (Bottomonium)</a:t>
            </a:r>
          </a:p>
        </p:txBody>
      </p:sp>
      <p:sp>
        <p:nvSpPr>
          <p:cNvPr id="10" name="Date Placeholder 4">
            <a:extLst>
              <a:ext uri="{FF2B5EF4-FFF2-40B4-BE49-F238E27FC236}">
                <a16:creationId xmlns:a16="http://schemas.microsoft.com/office/drawing/2014/main" id="{9DC34E37-326C-4379-471E-B49011987289}"/>
              </a:ext>
            </a:extLst>
          </p:cNvPr>
          <p:cNvSpPr>
            <a:spLocks noGrp="1"/>
          </p:cNvSpPr>
          <p:nvPr>
            <p:ph type="dt" idx="6"/>
          </p:nvPr>
        </p:nvSpPr>
        <p:spPr>
          <a:xfrm>
            <a:off x="0" y="6504120"/>
            <a:ext cx="2732040" cy="353880"/>
          </a:xfrm>
        </p:spPr>
        <p:txBody>
          <a:bodyPr/>
          <a:lstStyle/>
          <a:p>
            <a:r>
              <a:rPr lang="en-US"/>
              <a:t>16 March 2025</a:t>
            </a:r>
          </a:p>
        </p:txBody>
      </p:sp>
      <p:sp>
        <p:nvSpPr>
          <p:cNvPr id="11" name="Footer Placeholder 8">
            <a:extLst>
              <a:ext uri="{FF2B5EF4-FFF2-40B4-BE49-F238E27FC236}">
                <a16:creationId xmlns:a16="http://schemas.microsoft.com/office/drawing/2014/main" id="{3EACD19D-6CD0-ED25-B00E-9E62AC6A434F}"/>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1794568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186"/>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latin typeface="Calibri" panose="020F0502020204030204" pitchFamily="34" charset="0"/>
              <a:cs typeface="Calibri" panose="020F0502020204030204" pitchFamily="34" charset="0"/>
            </a:endParaRPr>
          </a:p>
        </p:txBody>
      </p:sp>
      <p:sp>
        <p:nvSpPr>
          <p:cNvPr id="189" name="PlaceHolder 32"/>
          <p:cNvSpPr/>
          <p:nvPr/>
        </p:nvSpPr>
        <p:spPr>
          <a:xfrm>
            <a:off x="0" y="387"/>
            <a:ext cx="12192000" cy="49027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ctr"/>
            <a:r>
              <a:rPr lang="en-US" sz="2800" b="1" spc="-1" dirty="0">
                <a:solidFill>
                  <a:schemeClr val="accent1"/>
                </a:solidFill>
                <a:latin typeface="Calibri"/>
                <a:cs typeface="Calibri"/>
              </a:rPr>
              <a:t>KSU-Munich Approach: OQS + </a:t>
            </a:r>
            <a:r>
              <a:rPr lang="en-US" sz="2800" b="1" spc="-1" dirty="0" err="1">
                <a:solidFill>
                  <a:schemeClr val="accent1"/>
                </a:solidFill>
                <a:latin typeface="Calibri"/>
                <a:cs typeface="Calibri"/>
              </a:rPr>
              <a:t>pNRQCD</a:t>
            </a:r>
            <a:endParaRPr lang="en-US" sz="3000" dirty="0">
              <a:solidFill>
                <a:schemeClr val="accent1"/>
              </a:solidFill>
              <a:latin typeface="Calibri"/>
              <a:cs typeface="Calibri"/>
            </a:endParaRPr>
          </a:p>
        </p:txBody>
      </p:sp>
      <p:pic>
        <p:nvPicPr>
          <p:cNvPr id="5" name="Picture 4" descr="A close up of a symbol&#10;&#10;Description automatically generated">
            <a:extLst>
              <a:ext uri="{FF2B5EF4-FFF2-40B4-BE49-F238E27FC236}">
                <a16:creationId xmlns:a16="http://schemas.microsoft.com/office/drawing/2014/main" id="{BF38CD6D-7851-E7B4-C1D3-66883B82FA5A}"/>
              </a:ext>
            </a:extLst>
          </p:cNvPr>
          <p:cNvPicPr>
            <a:picLocks noChangeAspect="1"/>
          </p:cNvPicPr>
          <p:nvPr/>
        </p:nvPicPr>
        <p:blipFill>
          <a:blip r:embed="rId2"/>
          <a:stretch>
            <a:fillRect/>
          </a:stretch>
        </p:blipFill>
        <p:spPr>
          <a:xfrm>
            <a:off x="8687326" y="581532"/>
            <a:ext cx="3323373" cy="1097070"/>
          </a:xfrm>
          <a:prstGeom prst="rect">
            <a:avLst/>
          </a:prstGeom>
          <a:ln>
            <a:noFill/>
          </a:ln>
        </p:spPr>
      </p:pic>
      <p:pic>
        <p:nvPicPr>
          <p:cNvPr id="6" name="Picture 5" descr="A black and white text&#10;&#10;Description automatically generated">
            <a:extLst>
              <a:ext uri="{FF2B5EF4-FFF2-40B4-BE49-F238E27FC236}">
                <a16:creationId xmlns:a16="http://schemas.microsoft.com/office/drawing/2014/main" id="{68BA1239-1D81-6248-98F1-E2E7D532BC32}"/>
              </a:ext>
            </a:extLst>
          </p:cNvPr>
          <p:cNvPicPr>
            <a:picLocks noChangeAspect="1"/>
          </p:cNvPicPr>
          <p:nvPr/>
        </p:nvPicPr>
        <p:blipFill>
          <a:blip r:embed="rId3"/>
          <a:stretch>
            <a:fillRect/>
          </a:stretch>
        </p:blipFill>
        <p:spPr>
          <a:xfrm>
            <a:off x="276592" y="3343849"/>
            <a:ext cx="3067620" cy="582297"/>
          </a:xfrm>
          <a:prstGeom prst="rect">
            <a:avLst/>
          </a:prstGeom>
          <a:ln>
            <a:noFill/>
          </a:ln>
        </p:spPr>
      </p:pic>
      <p:pic>
        <p:nvPicPr>
          <p:cNvPr id="7" name="Picture 6">
            <a:extLst>
              <a:ext uri="{FF2B5EF4-FFF2-40B4-BE49-F238E27FC236}">
                <a16:creationId xmlns:a16="http://schemas.microsoft.com/office/drawing/2014/main" id="{32D43191-09CF-1871-A540-765EA25477F1}"/>
              </a:ext>
            </a:extLst>
          </p:cNvPr>
          <p:cNvPicPr>
            <a:picLocks noChangeAspect="1"/>
          </p:cNvPicPr>
          <p:nvPr/>
        </p:nvPicPr>
        <p:blipFill>
          <a:blip r:embed="rId4"/>
          <a:stretch>
            <a:fillRect/>
          </a:stretch>
        </p:blipFill>
        <p:spPr>
          <a:xfrm>
            <a:off x="3344212" y="3119922"/>
            <a:ext cx="4881108" cy="1339445"/>
          </a:xfrm>
          <a:prstGeom prst="rect">
            <a:avLst/>
          </a:prstGeom>
          <a:ln>
            <a:solidFill>
              <a:schemeClr val="bg1">
                <a:lumMod val="85000"/>
              </a:schemeClr>
            </a:solidFill>
          </a:ln>
        </p:spPr>
      </p:pic>
      <p:pic>
        <p:nvPicPr>
          <p:cNvPr id="8" name="Picture 7" descr="A group of math equations&#10;&#10;Description automatically generated">
            <a:extLst>
              <a:ext uri="{FF2B5EF4-FFF2-40B4-BE49-F238E27FC236}">
                <a16:creationId xmlns:a16="http://schemas.microsoft.com/office/drawing/2014/main" id="{C1F4FC75-C88D-8856-EE60-9B2C2CC80629}"/>
              </a:ext>
            </a:extLst>
          </p:cNvPr>
          <p:cNvPicPr>
            <a:picLocks noChangeAspect="1"/>
          </p:cNvPicPr>
          <p:nvPr/>
        </p:nvPicPr>
        <p:blipFill>
          <a:blip r:embed="rId5"/>
          <a:stretch>
            <a:fillRect/>
          </a:stretch>
        </p:blipFill>
        <p:spPr>
          <a:xfrm>
            <a:off x="181301" y="4640513"/>
            <a:ext cx="4599464" cy="1912155"/>
          </a:xfrm>
          <a:prstGeom prst="rect">
            <a:avLst/>
          </a:prstGeom>
          <a:ln>
            <a:solidFill>
              <a:schemeClr val="tx1"/>
            </a:solidFill>
          </a:ln>
        </p:spPr>
      </p:pic>
      <p:sp>
        <p:nvSpPr>
          <p:cNvPr id="16" name="Rectangle 15">
            <a:extLst>
              <a:ext uri="{FF2B5EF4-FFF2-40B4-BE49-F238E27FC236}">
                <a16:creationId xmlns:a16="http://schemas.microsoft.com/office/drawing/2014/main" id="{CE7FC264-AEE5-3C47-025B-9704E436476F}"/>
              </a:ext>
            </a:extLst>
          </p:cNvPr>
          <p:cNvSpPr/>
          <p:nvPr/>
        </p:nvSpPr>
        <p:spPr>
          <a:xfrm>
            <a:off x="8125648" y="6164554"/>
            <a:ext cx="4446728" cy="29510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1600" spc="-1" dirty="0">
                <a:solidFill>
                  <a:srgbClr val="2A6099"/>
                </a:solidFill>
                <a:latin typeface="Calibri"/>
                <a:ea typeface="+mn-lt"/>
                <a:cs typeface="Calibri"/>
              </a:rPr>
              <a:t>QTRAJ-NLO </a:t>
            </a:r>
            <a:r>
              <a:rPr lang="en-US" sz="1600" u="sng" spc="-1" dirty="0">
                <a:solidFill>
                  <a:srgbClr val="2A6099"/>
                </a:solidFill>
                <a:latin typeface="Calibri"/>
                <a:ea typeface="+mn-lt"/>
                <a:cs typeface="Calibri"/>
              </a:rPr>
              <a:t>2205.10289, </a:t>
            </a:r>
            <a:r>
              <a:rPr lang="en-US" sz="1600" spc="-1" dirty="0">
                <a:solidFill>
                  <a:srgbClr val="2A6099"/>
                </a:solidFill>
                <a:latin typeface="Calibri"/>
                <a:ea typeface="+mn-lt"/>
                <a:cs typeface="Calibri"/>
              </a:rPr>
              <a:t>QTRAJ 1.0 </a:t>
            </a:r>
            <a:r>
              <a:rPr lang="en-US" sz="1600" u="sng" spc="-1" dirty="0">
                <a:solidFill>
                  <a:srgbClr val="2A6099"/>
                </a:solidFill>
                <a:latin typeface="Calibri"/>
                <a:ea typeface="+mn-lt"/>
                <a:cs typeface="Calibri"/>
              </a:rPr>
              <a:t>2107.06147</a:t>
            </a:r>
            <a:endParaRPr lang="en-US" sz="1600" u="sng" dirty="0">
              <a:latin typeface="Calibri"/>
              <a:cs typeface="Calibri"/>
            </a:endParaRPr>
          </a:p>
        </p:txBody>
      </p:sp>
      <p:sp>
        <p:nvSpPr>
          <p:cNvPr id="15" name="TextBox 14">
            <a:extLst>
              <a:ext uri="{FF2B5EF4-FFF2-40B4-BE49-F238E27FC236}">
                <a16:creationId xmlns:a16="http://schemas.microsoft.com/office/drawing/2014/main" id="{840A6E86-5705-A0EB-CF9C-384E2261BE9F}"/>
              </a:ext>
            </a:extLst>
          </p:cNvPr>
          <p:cNvSpPr txBox="1"/>
          <p:nvPr/>
        </p:nvSpPr>
        <p:spPr>
          <a:xfrm>
            <a:off x="172103" y="516351"/>
            <a:ext cx="945083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Reduced density matrix of the bottomonium (system) evolves by Lindblad equation</a:t>
            </a:r>
          </a:p>
          <a:p>
            <a:pPr marL="285750" indent="-285750">
              <a:buFont typeface="Arial" panose="020B0604020202020204" pitchFamily="34" charset="0"/>
              <a:buChar char="•"/>
            </a:pPr>
            <a:r>
              <a:rPr lang="en-US" dirty="0" err="1">
                <a:latin typeface="Calibri" panose="020F0502020204030204" pitchFamily="34" charset="0"/>
                <a:cs typeface="Calibri" panose="020F0502020204030204" pitchFamily="34" charset="0"/>
              </a:rPr>
              <a:t>DoF</a:t>
            </a:r>
            <a:r>
              <a:rPr lang="en-US" dirty="0">
                <a:latin typeface="Calibri" panose="020F0502020204030204" pitchFamily="34" charset="0"/>
                <a:cs typeface="Calibri" panose="020F0502020204030204" pitchFamily="34" charset="0"/>
              </a:rPr>
              <a:t>: singlet and octet states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System density matrix &amp; Hamiltonian decomposed into singlet &amp; octet</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2" name="Picture 1" descr="A diagram of lines and arrows&#10;&#10;Description automatically generated">
            <a:extLst>
              <a:ext uri="{FF2B5EF4-FFF2-40B4-BE49-F238E27FC236}">
                <a16:creationId xmlns:a16="http://schemas.microsoft.com/office/drawing/2014/main" id="{98328D7C-104E-D814-B074-79DE927B4892}"/>
              </a:ext>
            </a:extLst>
          </p:cNvPr>
          <p:cNvPicPr>
            <a:picLocks noChangeAspect="1"/>
          </p:cNvPicPr>
          <p:nvPr/>
        </p:nvPicPr>
        <p:blipFill>
          <a:blip r:embed="rId6"/>
          <a:stretch>
            <a:fillRect/>
          </a:stretch>
        </p:blipFill>
        <p:spPr>
          <a:xfrm>
            <a:off x="8985207" y="1888230"/>
            <a:ext cx="3182731" cy="3743193"/>
          </a:xfrm>
          <a:prstGeom prst="rect">
            <a:avLst/>
          </a:prstGeom>
          <a:ln>
            <a:noFill/>
          </a:ln>
        </p:spPr>
      </p:pic>
      <p:sp>
        <p:nvSpPr>
          <p:cNvPr id="30" name="TextBox 29">
            <a:extLst>
              <a:ext uri="{FF2B5EF4-FFF2-40B4-BE49-F238E27FC236}">
                <a16:creationId xmlns:a16="http://schemas.microsoft.com/office/drawing/2014/main" id="{81EB0B69-ECCD-5BED-B48D-088158776EDF}"/>
              </a:ext>
            </a:extLst>
          </p:cNvPr>
          <p:cNvSpPr txBox="1"/>
          <p:nvPr/>
        </p:nvSpPr>
        <p:spPr>
          <a:xfrm>
            <a:off x="57997" y="4222633"/>
            <a:ext cx="42934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latin typeface="Calibri"/>
                <a:cs typeface="Calibri"/>
              </a:rPr>
              <a:t>Jump/Collapse Operators:</a:t>
            </a:r>
          </a:p>
        </p:txBody>
      </p:sp>
      <p:pic>
        <p:nvPicPr>
          <p:cNvPr id="20" name="Picture 19" descr="A number and symbols on a white background&#10;&#10;Description automatically generated">
            <a:extLst>
              <a:ext uri="{FF2B5EF4-FFF2-40B4-BE49-F238E27FC236}">
                <a16:creationId xmlns:a16="http://schemas.microsoft.com/office/drawing/2014/main" id="{B8BCF16C-6661-3E3F-4367-BCCD43B17172}"/>
              </a:ext>
            </a:extLst>
          </p:cNvPr>
          <p:cNvPicPr>
            <a:picLocks noChangeAspect="1"/>
          </p:cNvPicPr>
          <p:nvPr/>
        </p:nvPicPr>
        <p:blipFill>
          <a:blip r:embed="rId7"/>
          <a:stretch>
            <a:fillRect/>
          </a:stretch>
        </p:blipFill>
        <p:spPr>
          <a:xfrm>
            <a:off x="1631904" y="1466172"/>
            <a:ext cx="5439038" cy="716579"/>
          </a:xfrm>
          <a:prstGeom prst="rect">
            <a:avLst/>
          </a:prstGeom>
          <a:ln>
            <a:solidFill>
              <a:schemeClr val="tx1"/>
            </a:solidFill>
          </a:ln>
        </p:spPr>
      </p:pic>
      <p:sp>
        <p:nvSpPr>
          <p:cNvPr id="32" name="TextBox 31">
            <a:extLst>
              <a:ext uri="{FF2B5EF4-FFF2-40B4-BE49-F238E27FC236}">
                <a16:creationId xmlns:a16="http://schemas.microsoft.com/office/drawing/2014/main" id="{72E32683-629D-BC99-E482-97CF1E79978D}"/>
              </a:ext>
            </a:extLst>
          </p:cNvPr>
          <p:cNvSpPr txBox="1"/>
          <p:nvPr/>
        </p:nvSpPr>
        <p:spPr>
          <a:xfrm>
            <a:off x="172102" y="2299673"/>
            <a:ext cx="8795831" cy="923330"/>
          </a:xfrm>
          <a:prstGeom prst="rect">
            <a:avLst/>
          </a:prstGeom>
          <a:noFill/>
        </p:spPr>
        <p:txBody>
          <a:bodyPr wrap="square">
            <a:spAutoFit/>
          </a:bodyPr>
          <a:lstStyle/>
          <a:p>
            <a:r>
              <a:rPr lang="en-US" sz="18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The imaginary part of the potential causing the decay of the 𝚼 states in the medium </a:t>
            </a:r>
            <a:r>
              <a:rPr lang="en-US" sz="1800" b="0" i="1"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(dynamical screening from QGP medium), </a:t>
            </a:r>
            <a:r>
              <a:rPr lang="en-US" sz="18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and depend on the transport coefficients, kappa and gamma.</a:t>
            </a:r>
            <a:endParaRPr lang="en-US" sz="18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8DDA83EA-12E4-BE00-C058-D2A66AB69CF8}"/>
              </a:ext>
            </a:extLst>
          </p:cNvPr>
          <p:cNvPicPr>
            <a:picLocks noChangeAspect="1"/>
          </p:cNvPicPr>
          <p:nvPr/>
        </p:nvPicPr>
        <p:blipFill>
          <a:blip r:embed="rId8"/>
          <a:stretch>
            <a:fillRect/>
          </a:stretch>
        </p:blipFill>
        <p:spPr>
          <a:xfrm>
            <a:off x="8916860" y="5799439"/>
            <a:ext cx="1565459" cy="292035"/>
          </a:xfrm>
          <a:prstGeom prst="rect">
            <a:avLst/>
          </a:prstGeom>
          <a:ln>
            <a:solidFill>
              <a:schemeClr val="accent3"/>
            </a:solidFill>
          </a:ln>
        </p:spPr>
      </p:pic>
      <p:pic>
        <p:nvPicPr>
          <p:cNvPr id="36" name="Picture 35">
            <a:extLst>
              <a:ext uri="{FF2B5EF4-FFF2-40B4-BE49-F238E27FC236}">
                <a16:creationId xmlns:a16="http://schemas.microsoft.com/office/drawing/2014/main" id="{B4CC69EC-6431-D6B1-C365-9B74250D1E8A}"/>
              </a:ext>
            </a:extLst>
          </p:cNvPr>
          <p:cNvPicPr>
            <a:picLocks noChangeAspect="1"/>
          </p:cNvPicPr>
          <p:nvPr/>
        </p:nvPicPr>
        <p:blipFill>
          <a:blip r:embed="rId9"/>
          <a:stretch>
            <a:fillRect/>
          </a:stretch>
        </p:blipFill>
        <p:spPr>
          <a:xfrm>
            <a:off x="10570173" y="5799903"/>
            <a:ext cx="1565459" cy="295105"/>
          </a:xfrm>
          <a:prstGeom prst="rect">
            <a:avLst/>
          </a:prstGeom>
          <a:ln>
            <a:solidFill>
              <a:schemeClr val="accent3"/>
            </a:solidFill>
          </a:ln>
        </p:spPr>
      </p:pic>
      <p:sp>
        <p:nvSpPr>
          <p:cNvPr id="9" name="Slide Number Placeholder 8">
            <a:extLst>
              <a:ext uri="{FF2B5EF4-FFF2-40B4-BE49-F238E27FC236}">
                <a16:creationId xmlns:a16="http://schemas.microsoft.com/office/drawing/2014/main" id="{DF5A3E43-8C23-1758-AADC-BB2C758F2899}"/>
              </a:ext>
            </a:extLst>
          </p:cNvPr>
          <p:cNvSpPr>
            <a:spLocks noGrp="1"/>
          </p:cNvSpPr>
          <p:nvPr>
            <p:ph type="sldNum" idx="5"/>
          </p:nvPr>
        </p:nvSpPr>
        <p:spPr/>
        <p:txBody>
          <a:bodyPr/>
          <a:lstStyle/>
          <a:p>
            <a:r>
              <a:rPr lang="en-US" dirty="0"/>
              <a:t>22</a:t>
            </a:r>
          </a:p>
        </p:txBody>
      </p:sp>
      <p:sp>
        <p:nvSpPr>
          <p:cNvPr id="10" name="Date Placeholder 4">
            <a:extLst>
              <a:ext uri="{FF2B5EF4-FFF2-40B4-BE49-F238E27FC236}">
                <a16:creationId xmlns:a16="http://schemas.microsoft.com/office/drawing/2014/main" id="{7AA6CA17-241A-92A5-901D-99FBB561E711}"/>
              </a:ext>
            </a:extLst>
          </p:cNvPr>
          <p:cNvSpPr>
            <a:spLocks noGrp="1"/>
          </p:cNvSpPr>
          <p:nvPr>
            <p:ph type="dt" idx="6"/>
          </p:nvPr>
        </p:nvSpPr>
        <p:spPr>
          <a:xfrm>
            <a:off x="0" y="6504120"/>
            <a:ext cx="2732040" cy="353880"/>
          </a:xfrm>
        </p:spPr>
        <p:txBody>
          <a:bodyPr/>
          <a:lstStyle/>
          <a:p>
            <a:r>
              <a:rPr lang="en-US"/>
              <a:t>16 March 2025</a:t>
            </a:r>
          </a:p>
        </p:txBody>
      </p:sp>
      <p:sp>
        <p:nvSpPr>
          <p:cNvPr id="11" name="Footer Placeholder 8">
            <a:extLst>
              <a:ext uri="{FF2B5EF4-FFF2-40B4-BE49-F238E27FC236}">
                <a16:creationId xmlns:a16="http://schemas.microsoft.com/office/drawing/2014/main" id="{44AFF72F-3025-8BD8-C710-F8E793CF0E14}"/>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1208219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BA481-991F-3728-0B37-488663C164FF}"/>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6D489ADF-30B7-DBDD-2008-D7B4E0379A5B}"/>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89" name="PlaceHolder 32">
            <a:extLst>
              <a:ext uri="{FF2B5EF4-FFF2-40B4-BE49-F238E27FC236}">
                <a16:creationId xmlns:a16="http://schemas.microsoft.com/office/drawing/2014/main" id="{F14A99C2-28CF-1A73-2B1A-849F32BE47D4}"/>
              </a:ext>
            </a:extLst>
          </p:cNvPr>
          <p:cNvSpPr/>
          <p:nvPr/>
        </p:nvSpPr>
        <p:spPr>
          <a:xfrm>
            <a:off x="0" y="-9639"/>
            <a:ext cx="12192000" cy="56850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ctr"/>
            <a:r>
              <a:rPr lang="en-US" sz="3000" b="1" spc="-1" dirty="0">
                <a:solidFill>
                  <a:schemeClr val="accent1"/>
                </a:solidFill>
                <a:latin typeface="Calibri" panose="020F0502020204030204" pitchFamily="34" charset="0"/>
                <a:ea typeface="Calibri" panose="020F0502020204030204" pitchFamily="34" charset="0"/>
                <a:cs typeface="Calibri" panose="020F0502020204030204" pitchFamily="34" charset="0"/>
              </a:rPr>
              <a:t>KSU-Munich Numerical Solution: Quantum Trajectories (</a:t>
            </a:r>
            <a:r>
              <a:rPr lang="en-US" sz="3000" b="1" spc="-1" dirty="0" err="1">
                <a:solidFill>
                  <a:schemeClr val="accent1"/>
                </a:solidFill>
                <a:latin typeface="Calibri" panose="020F0502020204030204" pitchFamily="34" charset="0"/>
                <a:ea typeface="Calibri" panose="020F0502020204030204" pitchFamily="34" charset="0"/>
                <a:cs typeface="Calibri" panose="020F0502020204030204" pitchFamily="34" charset="0"/>
              </a:rPr>
              <a:t>QTraj</a:t>
            </a:r>
            <a:r>
              <a:rPr lang="en-US" sz="3000" b="1" spc="-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endParaRPr lang="en-US" sz="30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907B1CCA-B8CC-1DDC-0E06-BA64BE9A1DA6}"/>
              </a:ext>
            </a:extLst>
          </p:cNvPr>
          <p:cNvSpPr txBox="1"/>
          <p:nvPr/>
        </p:nvSpPr>
        <p:spPr>
          <a:xfrm>
            <a:off x="215283" y="4126515"/>
            <a:ext cx="7460155" cy="2554545"/>
          </a:xfrm>
          <a:prstGeom prst="rect">
            <a:avLst/>
          </a:prstGeom>
          <a:noFill/>
        </p:spPr>
        <p:txBody>
          <a:bodyPr wrap="square">
            <a:spAutoFit/>
          </a:bodyPr>
          <a:lstStyle/>
          <a:p>
            <a:pPr marL="171450" indent="-171450">
              <a:spcBef>
                <a:spcPts val="600"/>
              </a:spcBef>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Can be reduced to the solution of a large set of </a:t>
            </a:r>
            <a:r>
              <a:rPr lang="en-US" sz="1400" b="1" dirty="0">
                <a:latin typeface="Calibri" panose="020F0502020204030204" pitchFamily="34" charset="0"/>
                <a:ea typeface="Calibri" panose="020F0502020204030204" pitchFamily="34" charset="0"/>
                <a:cs typeface="Calibri" panose="020F0502020204030204" pitchFamily="34" charset="0"/>
              </a:rPr>
              <a:t>“quantum trajectories” </a:t>
            </a:r>
            <a:r>
              <a:rPr lang="en-US" sz="1400" dirty="0">
                <a:latin typeface="Calibri" panose="020F0502020204030204" pitchFamily="34" charset="0"/>
                <a:ea typeface="Calibri" panose="020F0502020204030204" pitchFamily="34" charset="0"/>
                <a:cs typeface="Calibri" panose="020F0502020204030204" pitchFamily="34" charset="0"/>
              </a:rPr>
              <a:t>in which we solve a 1D Schrödinger equation with a non-Hermitian Hamiltonian 𝑯</a:t>
            </a:r>
            <a:r>
              <a:rPr lang="en-US" sz="1400" baseline="-25000" dirty="0">
                <a:latin typeface="Calibri" panose="020F0502020204030204" pitchFamily="34" charset="0"/>
                <a:ea typeface="Calibri" panose="020F0502020204030204" pitchFamily="34" charset="0"/>
                <a:cs typeface="Calibri" panose="020F0502020204030204" pitchFamily="34" charset="0"/>
              </a:rPr>
              <a:t>𝐞𝐟𝐟</a:t>
            </a:r>
            <a:r>
              <a:rPr lang="en-US" sz="1400" dirty="0">
                <a:latin typeface="Calibri" panose="020F0502020204030204" pitchFamily="34" charset="0"/>
                <a:ea typeface="Calibri" panose="020F0502020204030204" pitchFamily="34" charset="0"/>
                <a:cs typeface="Calibri" panose="020F0502020204030204" pitchFamily="34" charset="0"/>
              </a:rPr>
              <a:t>, subject to stochastic quantum jumps. </a:t>
            </a:r>
          </a:p>
          <a:p>
            <a:pPr marL="171450" indent="-171450">
              <a:spcBef>
                <a:spcPts val="600"/>
              </a:spcBef>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Calibri" panose="020F0502020204030204" pitchFamily="34" charset="0"/>
              </a:rPr>
              <a:t>Jump Operators (also called Collapse/Lindblad operators) </a:t>
            </a:r>
            <a:r>
              <a:rPr lang="en-US" sz="1400" dirty="0">
                <a:latin typeface="Calibri" panose="020F0502020204030204" pitchFamily="34" charset="0"/>
                <a:ea typeface="Calibri" panose="020F0502020204030204" pitchFamily="34" charset="0"/>
                <a:cs typeface="Calibri" panose="020F0502020204030204" pitchFamily="34" charset="0"/>
              </a:rPr>
              <a:t>encode transitions between different color/angular momentum states (obeying selection rules)</a:t>
            </a:r>
          </a:p>
          <a:p>
            <a:pPr marL="171450" indent="-171450">
              <a:spcBef>
                <a:spcPts val="600"/>
              </a:spcBef>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The evolution with the non-Hermitian </a:t>
            </a:r>
            <a:r>
              <a:rPr lang="en-US" sz="1400" b="1" dirty="0">
                <a:latin typeface="Calibri" panose="020F0502020204030204" pitchFamily="34" charset="0"/>
                <a:ea typeface="Calibri" panose="020F0502020204030204" pitchFamily="34" charset="0"/>
                <a:cs typeface="Calibri" panose="020F0502020204030204" pitchFamily="34" charset="0"/>
              </a:rPr>
              <a:t>𝐻</a:t>
            </a:r>
            <a:r>
              <a:rPr lang="en-US" sz="1400" b="1" baseline="-25000" dirty="0">
                <a:latin typeface="Calibri" panose="020F0502020204030204" pitchFamily="34" charset="0"/>
                <a:ea typeface="Calibri" panose="020F0502020204030204" pitchFamily="34" charset="0"/>
                <a:cs typeface="Calibri" panose="020F0502020204030204" pitchFamily="34" charset="0"/>
              </a:rPr>
              <a:t>eff</a:t>
            </a:r>
            <a:r>
              <a:rPr lang="en-US" sz="1400" b="1"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rPr>
              <a:t>preserves the color and angular momentum state of the system (but not norm).</a:t>
            </a:r>
          </a:p>
          <a:p>
            <a:pPr marL="171450" indent="-171450">
              <a:spcBef>
                <a:spcPts val="600"/>
              </a:spcBef>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For </a:t>
            </a:r>
            <a:r>
              <a:rPr lang="en-US" sz="1400" b="1" dirty="0">
                <a:latin typeface="Calibri" panose="020F0502020204030204" pitchFamily="34" charset="0"/>
                <a:ea typeface="Calibri" panose="020F0502020204030204" pitchFamily="34" charset="0"/>
                <a:cs typeface="Calibri" panose="020F0502020204030204" pitchFamily="34" charset="0"/>
              </a:rPr>
              <a:t>each physical trajectory </a:t>
            </a:r>
            <a:r>
              <a:rPr lang="en-US" sz="1400" dirty="0">
                <a:latin typeface="Calibri" panose="020F0502020204030204" pitchFamily="34" charset="0"/>
                <a:ea typeface="Calibri" panose="020F0502020204030204" pitchFamily="34" charset="0"/>
                <a:cs typeface="Calibri" panose="020F0502020204030204" pitchFamily="34" charset="0"/>
              </a:rPr>
              <a:t>(path through the QGP), we average over a large set of independent quantum trajectories</a:t>
            </a:r>
          </a:p>
          <a:p>
            <a:pPr marL="171450" indent="-171450">
              <a:spcBef>
                <a:spcPts val="600"/>
              </a:spcBef>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Calibri" panose="020F0502020204030204" pitchFamily="34" charset="0"/>
              </a:rPr>
              <a:t>Embarrasingly Parallel</a:t>
            </a:r>
          </a:p>
        </p:txBody>
      </p:sp>
      <p:sp>
        <p:nvSpPr>
          <p:cNvPr id="33" name="TextBox 32">
            <a:extLst>
              <a:ext uri="{FF2B5EF4-FFF2-40B4-BE49-F238E27FC236}">
                <a16:creationId xmlns:a16="http://schemas.microsoft.com/office/drawing/2014/main" id="{688859F7-F1C7-351B-8188-C3043E350BD4}"/>
              </a:ext>
            </a:extLst>
          </p:cNvPr>
          <p:cNvSpPr txBox="1"/>
          <p:nvPr/>
        </p:nvSpPr>
        <p:spPr>
          <a:xfrm>
            <a:off x="216169" y="876978"/>
            <a:ext cx="3176977" cy="369332"/>
          </a:xfrm>
          <a:prstGeom prst="rect">
            <a:avLst/>
          </a:prstGeom>
          <a:noFill/>
        </p:spPr>
        <p:txBody>
          <a:bodyPr wrap="square">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Partial</a:t>
            </a:r>
            <a:r>
              <a:rPr lang="en-US" dirty="0">
                <a:latin typeface="Calibri" panose="020F0502020204030204" pitchFamily="34" charset="0"/>
                <a:ea typeface="Calibri" panose="020F0502020204030204" pitchFamily="34" charset="0"/>
                <a:cs typeface="Calibri" panose="020F0502020204030204" pitchFamily="34" charset="0"/>
              </a:rPr>
              <a:t> and </a:t>
            </a:r>
            <a:r>
              <a:rPr lang="en-US" b="1" dirty="0">
                <a:latin typeface="Calibri" panose="020F0502020204030204" pitchFamily="34" charset="0"/>
                <a:ea typeface="Calibri" panose="020F0502020204030204" pitchFamily="34" charset="0"/>
                <a:cs typeface="Calibri" panose="020F0502020204030204" pitchFamily="34" charset="0"/>
              </a:rPr>
              <a:t>Total</a:t>
            </a:r>
            <a:r>
              <a:rPr lang="en-US" dirty="0">
                <a:latin typeface="Calibri" panose="020F0502020204030204" pitchFamily="34" charset="0"/>
                <a:ea typeface="Calibri" panose="020F0502020204030204" pitchFamily="34" charset="0"/>
                <a:cs typeface="Calibri" panose="020F0502020204030204" pitchFamily="34" charset="0"/>
              </a:rPr>
              <a:t> decay widths:</a:t>
            </a:r>
          </a:p>
        </p:txBody>
      </p:sp>
      <p:sp>
        <p:nvSpPr>
          <p:cNvPr id="36" name="TextBox 35">
            <a:extLst>
              <a:ext uri="{FF2B5EF4-FFF2-40B4-BE49-F238E27FC236}">
                <a16:creationId xmlns:a16="http://schemas.microsoft.com/office/drawing/2014/main" id="{2342742E-0A57-7C0C-DE3D-ECBA380B0558}"/>
              </a:ext>
            </a:extLst>
          </p:cNvPr>
          <p:cNvSpPr txBox="1"/>
          <p:nvPr/>
        </p:nvSpPr>
        <p:spPr>
          <a:xfrm>
            <a:off x="3885354" y="881296"/>
            <a:ext cx="3644900" cy="338554"/>
          </a:xfrm>
          <a:prstGeom prst="rect">
            <a:avLst/>
          </a:prstGeom>
          <a:noFill/>
        </p:spPr>
        <p:txBody>
          <a:bodyPr wrap="square">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Reorganize Lindblad equation</a:t>
            </a:r>
            <a:r>
              <a:rPr lang="en-US" sz="1600" dirty="0">
                <a:latin typeface="Calibri" panose="020F0502020204030204" pitchFamily="34" charset="0"/>
                <a:ea typeface="Calibri" panose="020F0502020204030204" pitchFamily="34" charset="0"/>
                <a:cs typeface="Calibri" panose="020F0502020204030204" pitchFamily="34" charset="0"/>
              </a:rPr>
              <a:t> by defining</a:t>
            </a:r>
          </a:p>
        </p:txBody>
      </p:sp>
      <p:cxnSp>
        <p:nvCxnSpPr>
          <p:cNvPr id="38" name="Straight Arrow Connector 37">
            <a:extLst>
              <a:ext uri="{FF2B5EF4-FFF2-40B4-BE49-F238E27FC236}">
                <a16:creationId xmlns:a16="http://schemas.microsoft.com/office/drawing/2014/main" id="{16C31897-1D38-1D52-A4E3-70FB2197057F}"/>
              </a:ext>
            </a:extLst>
          </p:cNvPr>
          <p:cNvCxnSpPr>
            <a:cxnSpLocks/>
          </p:cNvCxnSpPr>
          <p:nvPr/>
        </p:nvCxnSpPr>
        <p:spPr>
          <a:xfrm>
            <a:off x="7703536" y="603204"/>
            <a:ext cx="0" cy="5968846"/>
          </a:xfrm>
          <a:prstGeom prst="straightConnector1">
            <a:avLst/>
          </a:prstGeom>
          <a:ln/>
        </p:spPr>
        <p:style>
          <a:lnRef idx="2">
            <a:schemeClr val="accent6"/>
          </a:lnRef>
          <a:fillRef idx="0">
            <a:schemeClr val="accent6"/>
          </a:fillRef>
          <a:effectRef idx="1">
            <a:schemeClr val="accent6"/>
          </a:effectRef>
          <a:fontRef idx="minor">
            <a:schemeClr val="tx1"/>
          </a:fontRef>
        </p:style>
      </p:cxnSp>
      <p:sp>
        <p:nvSpPr>
          <p:cNvPr id="40" name="TextBox 39">
            <a:extLst>
              <a:ext uri="{FF2B5EF4-FFF2-40B4-BE49-F238E27FC236}">
                <a16:creationId xmlns:a16="http://schemas.microsoft.com/office/drawing/2014/main" id="{C3E1F29E-134E-971C-4241-0DCFC9AC82FD}"/>
              </a:ext>
            </a:extLst>
          </p:cNvPr>
          <p:cNvSpPr txBox="1"/>
          <p:nvPr/>
        </p:nvSpPr>
        <p:spPr>
          <a:xfrm>
            <a:off x="7725515" y="745749"/>
            <a:ext cx="4471777" cy="4985980"/>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Sampled 3D trajectories for bottomonium states </a:t>
            </a:r>
            <a:r>
              <a:rPr lang="en-US" sz="1600" dirty="0">
                <a:latin typeface="Calibri" panose="020F0502020204030204" pitchFamily="34" charset="0"/>
                <a:ea typeface="Calibri" panose="020F0502020204030204" pitchFamily="34" charset="0"/>
                <a:cs typeface="Calibri" panose="020F0502020204030204" pitchFamily="34" charset="0"/>
                <a:sym typeface="Wingdings" pitchFamily="2" charset="2"/>
              </a:rPr>
              <a:t> </a:t>
            </a:r>
            <a:r>
              <a:rPr lang="en-US" sz="1600" b="1" dirty="0">
                <a:latin typeface="Calibri" panose="020F0502020204030204" pitchFamily="34" charset="0"/>
                <a:ea typeface="Calibri" panose="020F0502020204030204" pitchFamily="34" charset="0"/>
                <a:cs typeface="Calibri" panose="020F0502020204030204" pitchFamily="34" charset="0"/>
                <a:sym typeface="Wingdings" pitchFamily="2" charset="2"/>
              </a:rPr>
              <a:t>Monte Carlo (MC) Sampling</a:t>
            </a:r>
          </a:p>
          <a:p>
            <a:pPr marL="285750" indent="-285750">
              <a:spcBef>
                <a:spcPts val="600"/>
              </a:spcBef>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Calibri" panose="020F0502020204030204" pitchFamily="34" charset="0"/>
              </a:rPr>
              <a:t>Initial transverse positions </a:t>
            </a:r>
            <a:r>
              <a:rPr lang="en-US" sz="1600" dirty="0">
                <a:latin typeface="Calibri" panose="020F0502020204030204" pitchFamily="34" charset="0"/>
                <a:ea typeface="Calibri" panose="020F0502020204030204" pitchFamily="34" charset="0"/>
                <a:cs typeface="Calibri" panose="020F0502020204030204" pitchFamily="34" charset="0"/>
              </a:rPr>
              <a:t>for the bottomonium production in p-Pb sampled using MC using binary collision overlap profile of proton and Pb nucleus.</a:t>
            </a:r>
          </a:p>
          <a:p>
            <a:pPr marL="285750" indent="-285750">
              <a:spcBef>
                <a:spcPts val="600"/>
              </a:spcBef>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Calibri" panose="020F0502020204030204" pitchFamily="34" charset="0"/>
              </a:rPr>
              <a:t>Initial transverse momentum and momentum </a:t>
            </a:r>
            <a:r>
              <a:rPr lang="en-US" sz="1600" b="1" dirty="0" err="1">
                <a:latin typeface="Calibri" panose="020F0502020204030204" pitchFamily="34" charset="0"/>
                <a:ea typeface="Calibri" panose="020F0502020204030204" pitchFamily="34" charset="0"/>
                <a:cs typeface="Calibri" panose="020F0502020204030204" pitchFamily="34" charset="0"/>
              </a:rPr>
              <a:t>rapidities</a:t>
            </a: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600" b="1" dirty="0">
                <a:latin typeface="Calibri" panose="020F0502020204030204" pitchFamily="34" charset="0"/>
                <a:ea typeface="Calibri" panose="020F0502020204030204" pitchFamily="34" charset="0"/>
                <a:cs typeface="Calibri" panose="020F0502020204030204" pitchFamily="34" charset="0"/>
                <a:sym typeface="Wingdings" pitchFamily="2" charset="2"/>
              </a:rPr>
              <a:t> </a:t>
            </a:r>
            <a:r>
              <a:rPr lang="en-US" sz="1600" dirty="0">
                <a:latin typeface="Calibri" panose="020F0502020204030204" pitchFamily="34" charset="0"/>
                <a:ea typeface="Calibri" panose="020F0502020204030204" pitchFamily="34" charset="0"/>
                <a:cs typeface="Calibri" panose="020F0502020204030204" pitchFamily="34" charset="0"/>
              </a:rPr>
              <a:t>MC sampled using distribution function (used in pp-parametrization).</a:t>
            </a:r>
            <a:endParaRPr lang="en-US" sz="1600" b="1"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Temperature evolution </a:t>
            </a:r>
            <a:r>
              <a:rPr lang="en-US" sz="1600" dirty="0">
                <a:latin typeface="Calibri" panose="020F0502020204030204" pitchFamily="34" charset="0"/>
                <a:ea typeface="Calibri" panose="020F0502020204030204" pitchFamily="34" charset="0"/>
                <a:cs typeface="Calibri" panose="020F0502020204030204" pitchFamily="34" charset="0"/>
                <a:sym typeface="Wingdings" pitchFamily="2" charset="2"/>
              </a:rPr>
              <a:t></a:t>
            </a:r>
            <a:r>
              <a:rPr lang="en-US" sz="1600" dirty="0">
                <a:latin typeface="Calibri" panose="020F0502020204030204" pitchFamily="34" charset="0"/>
                <a:ea typeface="Calibri" panose="020F0502020204030204" pitchFamily="34" charset="0"/>
                <a:cs typeface="Calibri" panose="020F0502020204030204" pitchFamily="34" charset="0"/>
              </a:rPr>
              <a:t> 3+1D </a:t>
            </a:r>
            <a:r>
              <a:rPr lang="en-US" sz="1600" dirty="0" err="1">
                <a:latin typeface="Calibri" panose="020F0502020204030204" pitchFamily="34" charset="0"/>
                <a:ea typeface="Calibri" panose="020F0502020204030204" pitchFamily="34" charset="0"/>
                <a:cs typeface="Calibri" panose="020F0502020204030204" pitchFamily="34" charset="0"/>
              </a:rPr>
              <a:t>aHydroQP</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Quantum Dynamics of each sampled physical trajectories </a:t>
            </a:r>
            <a:r>
              <a:rPr lang="en-US" sz="1600" dirty="0">
                <a:latin typeface="Calibri" panose="020F0502020204030204" pitchFamily="34" charset="0"/>
                <a:ea typeface="Calibri" panose="020F0502020204030204" pitchFamily="34" charset="0"/>
                <a:cs typeface="Calibri" panose="020F0502020204030204" pitchFamily="34" charset="0"/>
                <a:sym typeface="Wingdings" pitchFamily="2" charset="2"/>
              </a:rPr>
              <a:t> </a:t>
            </a:r>
            <a:r>
              <a:rPr lang="en-US" sz="1600" b="1" dirty="0">
                <a:latin typeface="Calibri" panose="020F0502020204030204" pitchFamily="34" charset="0"/>
                <a:ea typeface="Calibri" panose="020F0502020204030204" pitchFamily="34" charset="0"/>
                <a:cs typeface="Calibri" panose="020F0502020204030204" pitchFamily="34" charset="0"/>
              </a:rPr>
              <a:t>Using NLO </a:t>
            </a:r>
            <a:r>
              <a:rPr lang="en-US" sz="1600" b="1" dirty="0" err="1">
                <a:latin typeface="Calibri" panose="020F0502020204030204" pitchFamily="34" charset="0"/>
                <a:ea typeface="Calibri" panose="020F0502020204030204" pitchFamily="34" charset="0"/>
                <a:cs typeface="Calibri" panose="020F0502020204030204" pitchFamily="34" charset="0"/>
              </a:rPr>
              <a:t>Qtraj</a:t>
            </a: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sym typeface="Wingdings" pitchFamily="2" charset="2"/>
              </a:rPr>
              <a:t> </a:t>
            </a:r>
            <a:r>
              <a:rPr lang="en-US" sz="1600" dirty="0">
                <a:latin typeface="Calibri" panose="020F0502020204030204" pitchFamily="34" charset="0"/>
                <a:ea typeface="Calibri" panose="020F0502020204030204" pitchFamily="34" charset="0"/>
                <a:cs typeface="Calibri" panose="020F0502020204030204" pitchFamily="34" charset="0"/>
              </a:rPr>
              <a:t>Solve the real-time 3D Schrödinger equation with a complex potential and stochastically sampled jumps </a:t>
            </a:r>
            <a:r>
              <a:rPr lang="en-US" sz="1600" dirty="0">
                <a:latin typeface="Calibri" panose="020F0502020204030204" pitchFamily="34" charset="0"/>
                <a:ea typeface="Calibri" panose="020F0502020204030204" pitchFamily="34" charset="0"/>
                <a:cs typeface="Calibri" panose="020F0502020204030204" pitchFamily="34" charset="0"/>
                <a:sym typeface="Wingdings" pitchFamily="2" charset="2"/>
              </a:rPr>
              <a:t></a:t>
            </a:r>
            <a:r>
              <a:rPr lang="en-US" sz="1600" dirty="0">
                <a:latin typeface="Calibri" panose="020F0502020204030204" pitchFamily="34" charset="0"/>
                <a:ea typeface="Calibri" panose="020F0502020204030204" pitchFamily="34" charset="0"/>
                <a:cs typeface="Calibri" panose="020F0502020204030204" pitchFamily="34" charset="0"/>
              </a:rPr>
              <a:t>Lindblad equation\</a:t>
            </a:r>
          </a:p>
          <a:p>
            <a:pPr marL="285750" indent="-285750">
              <a:spcBef>
                <a:spcPts val="600"/>
              </a:spcBef>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Then find the survival probability of S-and P-wave states</a:t>
            </a:r>
          </a:p>
          <a:p>
            <a:pPr>
              <a:spcBef>
                <a:spcPts val="600"/>
              </a:spcBef>
            </a:pP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62B97403-D1D2-AEDA-DDAC-FE540CE9FA2C}"/>
              </a:ext>
            </a:extLst>
          </p:cNvPr>
          <p:cNvSpPr txBox="1"/>
          <p:nvPr/>
        </p:nvSpPr>
        <p:spPr>
          <a:xfrm>
            <a:off x="7759732" y="5334568"/>
            <a:ext cx="2526754" cy="1169551"/>
          </a:xfrm>
          <a:prstGeom prst="rect">
            <a:avLst/>
          </a:prstGeom>
          <a:noFill/>
        </p:spPr>
        <p:txBody>
          <a:bodyPr wrap="square">
            <a:spAutoFit/>
          </a:bodyPr>
          <a:lstStyle/>
          <a:p>
            <a:pPr marL="171450" indent="-171450">
              <a:spcBef>
                <a:spcPts val="600"/>
              </a:spcBef>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L = 40 GeV</a:t>
            </a:r>
            <a:r>
              <a:rPr lang="en-US" sz="1100" baseline="30000" dirty="0">
                <a:latin typeface="Calibri" panose="020F0502020204030204" pitchFamily="34" charset="0"/>
                <a:ea typeface="Calibri" panose="020F0502020204030204" pitchFamily="34" charset="0"/>
                <a:cs typeface="Calibri" panose="020F0502020204030204" pitchFamily="34" charset="0"/>
              </a:rPr>
              <a:t>-1 </a:t>
            </a:r>
          </a:p>
          <a:p>
            <a:pPr marL="171450" indent="-171450">
              <a:spcBef>
                <a:spcPts val="600"/>
              </a:spcBef>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Points: 2048</a:t>
            </a:r>
          </a:p>
          <a:p>
            <a:pPr marL="171450" indent="-171450">
              <a:spcBef>
                <a:spcPts val="600"/>
              </a:spcBef>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Physical Trajectories: 160,000</a:t>
            </a:r>
          </a:p>
          <a:p>
            <a:pPr marL="171450" indent="-171450">
              <a:spcBef>
                <a:spcPts val="600"/>
              </a:spcBef>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20 Quantum </a:t>
            </a:r>
            <a:r>
              <a:rPr lang="en-US" sz="1100" dirty="0" err="1">
                <a:latin typeface="Calibri" panose="020F0502020204030204" pitchFamily="34" charset="0"/>
                <a:ea typeface="Calibri" panose="020F0502020204030204" pitchFamily="34" charset="0"/>
                <a:cs typeface="Calibri" panose="020F0502020204030204" pitchFamily="34" charset="0"/>
              </a:rPr>
              <a:t>Trajectories,Per</a:t>
            </a:r>
            <a:r>
              <a:rPr lang="en-US" sz="1100" dirty="0">
                <a:latin typeface="Calibri" panose="020F0502020204030204" pitchFamily="34" charset="0"/>
                <a:ea typeface="Calibri" panose="020F0502020204030204" pitchFamily="34" charset="0"/>
                <a:cs typeface="Calibri" panose="020F0502020204030204" pitchFamily="34" charset="0"/>
              </a:rPr>
              <a:t> physical Trajectory</a:t>
            </a:r>
          </a:p>
        </p:txBody>
      </p:sp>
      <p:grpSp>
        <p:nvGrpSpPr>
          <p:cNvPr id="11" name="Group 10">
            <a:extLst>
              <a:ext uri="{FF2B5EF4-FFF2-40B4-BE49-F238E27FC236}">
                <a16:creationId xmlns:a16="http://schemas.microsoft.com/office/drawing/2014/main" id="{AE423BE7-AF86-E45F-6D2B-653E77259A23}"/>
              </a:ext>
            </a:extLst>
          </p:cNvPr>
          <p:cNvGrpSpPr/>
          <p:nvPr/>
        </p:nvGrpSpPr>
        <p:grpSpPr>
          <a:xfrm>
            <a:off x="334576" y="1329932"/>
            <a:ext cx="7312765" cy="2718210"/>
            <a:chOff x="245476" y="1017274"/>
            <a:chExt cx="7312765" cy="2718210"/>
          </a:xfrm>
        </p:grpSpPr>
        <p:grpSp>
          <p:nvGrpSpPr>
            <p:cNvPr id="6" name="Group 5">
              <a:extLst>
                <a:ext uri="{FF2B5EF4-FFF2-40B4-BE49-F238E27FC236}">
                  <a16:creationId xmlns:a16="http://schemas.microsoft.com/office/drawing/2014/main" id="{D3251FF8-F8A8-E2E0-7050-8417C2DAB17F}"/>
                </a:ext>
              </a:extLst>
            </p:cNvPr>
            <p:cNvGrpSpPr/>
            <p:nvPr/>
          </p:nvGrpSpPr>
          <p:grpSpPr>
            <a:xfrm>
              <a:off x="245476" y="1017274"/>
              <a:ext cx="7312765" cy="2718210"/>
              <a:chOff x="245476" y="1017274"/>
              <a:chExt cx="7312765" cy="2718210"/>
            </a:xfrm>
          </p:grpSpPr>
          <p:pic>
            <p:nvPicPr>
              <p:cNvPr id="5" name="Picture 4">
                <a:extLst>
                  <a:ext uri="{FF2B5EF4-FFF2-40B4-BE49-F238E27FC236}">
                    <a16:creationId xmlns:a16="http://schemas.microsoft.com/office/drawing/2014/main" id="{9894484C-A307-17B3-7F57-1BA2E41A81F0}"/>
                  </a:ext>
                </a:extLst>
              </p:cNvPr>
              <p:cNvPicPr>
                <a:picLocks noChangeAspect="1"/>
              </p:cNvPicPr>
              <p:nvPr/>
            </p:nvPicPr>
            <p:blipFill>
              <a:blip r:embed="rId2"/>
              <a:stretch>
                <a:fillRect/>
              </a:stretch>
            </p:blipFill>
            <p:spPr>
              <a:xfrm>
                <a:off x="245476" y="2236758"/>
                <a:ext cx="7235420" cy="1006057"/>
              </a:xfrm>
              <a:prstGeom prst="rect">
                <a:avLst/>
              </a:prstGeom>
              <a:ln>
                <a:solidFill>
                  <a:schemeClr val="tx1"/>
                </a:solidFill>
              </a:ln>
            </p:spPr>
          </p:pic>
          <p:grpSp>
            <p:nvGrpSpPr>
              <p:cNvPr id="3" name="Group 2">
                <a:extLst>
                  <a:ext uri="{FF2B5EF4-FFF2-40B4-BE49-F238E27FC236}">
                    <a16:creationId xmlns:a16="http://schemas.microsoft.com/office/drawing/2014/main" id="{459A072B-1AA2-BD46-D772-D030CE4EE344}"/>
                  </a:ext>
                </a:extLst>
              </p:cNvPr>
              <p:cNvGrpSpPr/>
              <p:nvPr/>
            </p:nvGrpSpPr>
            <p:grpSpPr>
              <a:xfrm>
                <a:off x="351646" y="1017274"/>
                <a:ext cx="7206595" cy="2718210"/>
                <a:chOff x="351646" y="1017274"/>
                <a:chExt cx="7206595" cy="2718210"/>
              </a:xfrm>
            </p:grpSpPr>
            <p:pic>
              <p:nvPicPr>
                <p:cNvPr id="4" name="Picture 3" descr="A close-up of a white background&#10;&#10;Description automatically generated">
                  <a:extLst>
                    <a:ext uri="{FF2B5EF4-FFF2-40B4-BE49-F238E27FC236}">
                      <a16:creationId xmlns:a16="http://schemas.microsoft.com/office/drawing/2014/main" id="{5DB29873-91F2-F3DC-3556-67EDE99EEE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646" y="1098567"/>
                  <a:ext cx="3223145" cy="547090"/>
                </a:xfrm>
                <a:prstGeom prst="rect">
                  <a:avLst/>
                </a:prstGeom>
                <a:ln>
                  <a:solidFill>
                    <a:schemeClr val="tx1"/>
                  </a:solidFill>
                </a:ln>
              </p:spPr>
            </p:pic>
            <p:sp>
              <p:nvSpPr>
                <p:cNvPr id="43" name="Right Brace 42">
                  <a:extLst>
                    <a:ext uri="{FF2B5EF4-FFF2-40B4-BE49-F238E27FC236}">
                      <a16:creationId xmlns:a16="http://schemas.microsoft.com/office/drawing/2014/main" id="{597F61D7-20AF-3C3A-BAA6-B10F0A28F05B}"/>
                    </a:ext>
                  </a:extLst>
                </p:cNvPr>
                <p:cNvSpPr/>
                <p:nvPr/>
              </p:nvSpPr>
              <p:spPr>
                <a:xfrm rot="5400000">
                  <a:off x="3134610" y="141346"/>
                  <a:ext cx="547089" cy="3631405"/>
                </a:xfrm>
                <a:prstGeom prst="rightBrace">
                  <a:avLst>
                    <a:gd name="adj1" fmla="val 0"/>
                    <a:gd name="adj2" fmla="val 50000"/>
                  </a:avLst>
                </a:prstGeom>
                <a:noFill/>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Arrow Connector 6">
                  <a:extLst>
                    <a:ext uri="{FF2B5EF4-FFF2-40B4-BE49-F238E27FC236}">
                      <a16:creationId xmlns:a16="http://schemas.microsoft.com/office/drawing/2014/main" id="{D9B87125-9475-D18A-0B9E-59A0F3F03983}"/>
                    </a:ext>
                  </a:extLst>
                </p:cNvPr>
                <p:cNvCxnSpPr/>
                <p:nvPr/>
              </p:nvCxnSpPr>
              <p:spPr>
                <a:xfrm flipV="1">
                  <a:off x="2273474" y="3077156"/>
                  <a:ext cx="375781" cy="445003"/>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ACF838B-9745-ED63-C3E3-DEACDA5200EC}"/>
                    </a:ext>
                  </a:extLst>
                </p:cNvPr>
                <p:cNvCxnSpPr/>
                <p:nvPr/>
              </p:nvCxnSpPr>
              <p:spPr>
                <a:xfrm flipV="1">
                  <a:off x="5823715" y="3078814"/>
                  <a:ext cx="375781" cy="445003"/>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67BB296-1697-C18A-1345-E93630819789}"/>
                    </a:ext>
                  </a:extLst>
                </p:cNvPr>
                <p:cNvSpPr txBox="1"/>
                <p:nvPr/>
              </p:nvSpPr>
              <p:spPr>
                <a:xfrm>
                  <a:off x="1328951" y="3473874"/>
                  <a:ext cx="2553895" cy="261610"/>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Non-unitary “no jump” evolution</a:t>
                  </a:r>
                </a:p>
              </p:txBody>
            </p:sp>
            <p:sp>
              <p:nvSpPr>
                <p:cNvPr id="10" name="TextBox 9">
                  <a:extLst>
                    <a:ext uri="{FF2B5EF4-FFF2-40B4-BE49-F238E27FC236}">
                      <a16:creationId xmlns:a16="http://schemas.microsoft.com/office/drawing/2014/main" id="{3704405D-3737-A98F-3AB2-321923B491E0}"/>
                    </a:ext>
                  </a:extLst>
                </p:cNvPr>
                <p:cNvSpPr txBox="1"/>
                <p:nvPr/>
              </p:nvSpPr>
              <p:spPr>
                <a:xfrm>
                  <a:off x="4305546" y="3464173"/>
                  <a:ext cx="3252695" cy="261610"/>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Can treat this “quantum jump” term stochastically</a:t>
                  </a:r>
                </a:p>
              </p:txBody>
            </p:sp>
            <p:sp>
              <p:nvSpPr>
                <p:cNvPr id="12" name="Oval 11">
                  <a:extLst>
                    <a:ext uri="{FF2B5EF4-FFF2-40B4-BE49-F238E27FC236}">
                      <a16:creationId xmlns:a16="http://schemas.microsoft.com/office/drawing/2014/main" id="{9A990C69-4AB9-6102-C415-04DE8E282C9D}"/>
                    </a:ext>
                  </a:extLst>
                </p:cNvPr>
                <p:cNvSpPr/>
                <p:nvPr/>
              </p:nvSpPr>
              <p:spPr>
                <a:xfrm>
                  <a:off x="1816526" y="2166330"/>
                  <a:ext cx="3349386" cy="1109193"/>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B90EC31B-6465-9BCD-0843-08E2B098273F}"/>
                    </a:ext>
                  </a:extLst>
                </p:cNvPr>
                <p:cNvPicPr>
                  <a:picLocks noChangeAspect="1"/>
                </p:cNvPicPr>
                <p:nvPr/>
              </p:nvPicPr>
              <p:blipFill>
                <a:blip r:embed="rId4"/>
                <a:stretch>
                  <a:fillRect/>
                </a:stretch>
              </p:blipFill>
              <p:spPr>
                <a:xfrm>
                  <a:off x="4157678" y="1017274"/>
                  <a:ext cx="1951747" cy="667989"/>
                </a:xfrm>
                <a:prstGeom prst="rect">
                  <a:avLst/>
                </a:prstGeom>
                <a:ln>
                  <a:solidFill>
                    <a:schemeClr val="tx1"/>
                  </a:solidFill>
                </a:ln>
              </p:spPr>
            </p:pic>
          </p:grpSp>
        </p:grpSp>
        <p:sp>
          <p:nvSpPr>
            <p:cNvPr id="13" name="Oval 12">
              <a:extLst>
                <a:ext uri="{FF2B5EF4-FFF2-40B4-BE49-F238E27FC236}">
                  <a16:creationId xmlns:a16="http://schemas.microsoft.com/office/drawing/2014/main" id="{157FBE77-43FD-187E-A441-C0D2F773327E}"/>
                </a:ext>
              </a:extLst>
            </p:cNvPr>
            <p:cNvSpPr/>
            <p:nvPr/>
          </p:nvSpPr>
          <p:spPr>
            <a:xfrm>
              <a:off x="5505471" y="2113637"/>
              <a:ext cx="2011218" cy="1091692"/>
            </a:xfrm>
            <a:prstGeom prst="ellipse">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grpSp>
      <p:pic>
        <p:nvPicPr>
          <p:cNvPr id="14" name="Picture 13" descr="A math equation with black text&#10;&#10;Description automatically generated with medium confidence">
            <a:extLst>
              <a:ext uri="{FF2B5EF4-FFF2-40B4-BE49-F238E27FC236}">
                <a16:creationId xmlns:a16="http://schemas.microsoft.com/office/drawing/2014/main" id="{20E686D4-9600-282A-1DC7-C4064533D5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6017" y="5147688"/>
            <a:ext cx="2025136" cy="998306"/>
          </a:xfrm>
          <a:prstGeom prst="rect">
            <a:avLst/>
          </a:prstGeom>
        </p:spPr>
      </p:pic>
      <p:sp>
        <p:nvSpPr>
          <p:cNvPr id="16" name="Slide Number Placeholder 15">
            <a:extLst>
              <a:ext uri="{FF2B5EF4-FFF2-40B4-BE49-F238E27FC236}">
                <a16:creationId xmlns:a16="http://schemas.microsoft.com/office/drawing/2014/main" id="{ABE15E67-54DE-4160-7046-F0E0D5674FBD}"/>
              </a:ext>
            </a:extLst>
          </p:cNvPr>
          <p:cNvSpPr>
            <a:spLocks noGrp="1"/>
          </p:cNvSpPr>
          <p:nvPr>
            <p:ph type="sldNum" idx="5"/>
          </p:nvPr>
        </p:nvSpPr>
        <p:spPr/>
        <p:txBody>
          <a:bodyPr/>
          <a:lstStyle/>
          <a:p>
            <a:r>
              <a:rPr lang="en-US" dirty="0"/>
              <a:t>23</a:t>
            </a:r>
          </a:p>
        </p:txBody>
      </p:sp>
      <p:sp>
        <p:nvSpPr>
          <p:cNvPr id="18" name="Date Placeholder 4">
            <a:extLst>
              <a:ext uri="{FF2B5EF4-FFF2-40B4-BE49-F238E27FC236}">
                <a16:creationId xmlns:a16="http://schemas.microsoft.com/office/drawing/2014/main" id="{7F1C5155-27BC-60DC-CD4E-63F2B9332912}"/>
              </a:ext>
            </a:extLst>
          </p:cNvPr>
          <p:cNvSpPr>
            <a:spLocks noGrp="1"/>
          </p:cNvSpPr>
          <p:nvPr>
            <p:ph type="dt" idx="6"/>
          </p:nvPr>
        </p:nvSpPr>
        <p:spPr>
          <a:xfrm>
            <a:off x="0" y="6504120"/>
            <a:ext cx="2732040" cy="353880"/>
          </a:xfrm>
        </p:spPr>
        <p:txBody>
          <a:bodyPr/>
          <a:lstStyle/>
          <a:p>
            <a:r>
              <a:rPr lang="en-US"/>
              <a:t>16 March 2025</a:t>
            </a:r>
          </a:p>
        </p:txBody>
      </p:sp>
      <p:sp>
        <p:nvSpPr>
          <p:cNvPr id="19" name="Footer Placeholder 8">
            <a:extLst>
              <a:ext uri="{FF2B5EF4-FFF2-40B4-BE49-F238E27FC236}">
                <a16:creationId xmlns:a16="http://schemas.microsoft.com/office/drawing/2014/main" id="{6EDF0E9C-3CB6-36C8-D086-97BD658B974A}"/>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1323725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2CC9-92DA-9012-0F40-03952011C633}"/>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8D73DD3F-7805-B127-779B-A8E2CF3D20E3}"/>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925C2D1B-329B-8D83-9FAB-BAF60B45F72E}"/>
              </a:ext>
            </a:extLst>
          </p:cNvPr>
          <p:cNvSpPr txBox="1"/>
          <p:nvPr/>
        </p:nvSpPr>
        <p:spPr>
          <a:xfrm>
            <a:off x="351386" y="634131"/>
            <a:ext cx="11913507" cy="1077218"/>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Uses finite-temperature internal-energy (U) potential from </a:t>
            </a:r>
            <a:r>
              <a:rPr lang="en-US" dirty="0" err="1">
                <a:latin typeface="Calibri" panose="020F0502020204030204" pitchFamily="34" charset="0"/>
                <a:ea typeface="Calibri" panose="020F0502020204030204" pitchFamily="34" charset="0"/>
                <a:cs typeface="Calibri" panose="020F0502020204030204" pitchFamily="34" charset="0"/>
              </a:rPr>
              <a:t>lQCD</a:t>
            </a:r>
            <a:r>
              <a:rPr lang="en-US" dirty="0">
                <a:latin typeface="Calibri" panose="020F0502020204030204" pitchFamily="34" charset="0"/>
                <a:ea typeface="Calibri" panose="020F0502020204030204" pitchFamily="34" charset="0"/>
                <a:cs typeface="Calibri" panose="020F0502020204030204" pitchFamily="34" charset="0"/>
              </a:rPr>
              <a:t> constraints</a:t>
            </a:r>
          </a:p>
          <a:p>
            <a:pPr marL="285750" indent="-285750">
              <a:spcBef>
                <a:spcPts val="6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Quasi-free approximation with perturbative coupling to QGP, includes inelastic scattering and gluon dissociation</a:t>
            </a:r>
          </a:p>
          <a:p>
            <a:pPr marL="285750" indent="-285750">
              <a:spcBef>
                <a:spcPts val="6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Predicts moderate in-medium, screening and dissociation rates, treats 1S, 1P, 2S and 3S states only (rates for 2P = 3S)</a:t>
            </a:r>
          </a:p>
        </p:txBody>
      </p:sp>
      <p:sp>
        <p:nvSpPr>
          <p:cNvPr id="38" name="TextBox 37">
            <a:extLst>
              <a:ext uri="{FF2B5EF4-FFF2-40B4-BE49-F238E27FC236}">
                <a16:creationId xmlns:a16="http://schemas.microsoft.com/office/drawing/2014/main" id="{DDF93E66-8B76-1A90-79D8-10DC5DF8AE5B}"/>
              </a:ext>
            </a:extLst>
          </p:cNvPr>
          <p:cNvSpPr txBox="1"/>
          <p:nvPr/>
        </p:nvSpPr>
        <p:spPr>
          <a:xfrm>
            <a:off x="5336204" y="1637414"/>
            <a:ext cx="6174222" cy="276999"/>
          </a:xfrm>
          <a:prstGeom prst="rect">
            <a:avLst/>
          </a:prstGeom>
          <a:noFill/>
        </p:spPr>
        <p:txBody>
          <a:bodyPr wrap="square">
            <a:spAutoFit/>
          </a:bodyPr>
          <a:lstStyle/>
          <a:p>
            <a:r>
              <a:rPr lang="en-US" sz="1200" dirty="0">
                <a:solidFill>
                  <a:srgbClr val="FF0000"/>
                </a:solidFill>
              </a:rPr>
              <a:t>X. Du, M. He, R. Rapp (2017), </a:t>
            </a:r>
            <a:r>
              <a:rPr lang="en-US" sz="1200" dirty="0">
                <a:solidFill>
                  <a:srgbClr val="FF0000"/>
                </a:solidFill>
                <a:hlinkClick r:id="rId3">
                  <a:extLst>
                    <a:ext uri="{A12FA001-AC4F-418D-AE19-62706E023703}">
                      <ahyp:hlinkClr xmlns:ahyp="http://schemas.microsoft.com/office/drawing/2018/hyperlinkcolor" val="tx"/>
                    </a:ext>
                  </a:extLst>
                </a:hlinkClick>
              </a:rPr>
              <a:t>1706.08670</a:t>
            </a:r>
            <a:r>
              <a:rPr lang="en-US" sz="1200" dirty="0">
                <a:solidFill>
                  <a:srgbClr val="FF0000"/>
                </a:solidFill>
              </a:rPr>
              <a:t>, F. Riek &amp; R. Rapp (2018), </a:t>
            </a:r>
            <a:r>
              <a:rPr lang="en-US" sz="1200" dirty="0">
                <a:solidFill>
                  <a:srgbClr val="FF0000"/>
                </a:solidFill>
                <a:hlinkClick r:id="rId4">
                  <a:extLst>
                    <a:ext uri="{A12FA001-AC4F-418D-AE19-62706E023703}">
                      <ahyp:hlinkClr xmlns:ahyp="http://schemas.microsoft.com/office/drawing/2018/hyperlinkcolor" val="tx"/>
                    </a:ext>
                  </a:extLst>
                </a:hlinkClick>
              </a:rPr>
              <a:t>1005.0769</a:t>
            </a:r>
            <a:endParaRPr lang="en-US" sz="1200" dirty="0">
              <a:solidFill>
                <a:srgbClr val="FF0000"/>
              </a:solidFill>
            </a:endParaRPr>
          </a:p>
        </p:txBody>
      </p:sp>
      <p:sp>
        <p:nvSpPr>
          <p:cNvPr id="3" name="PlaceHolder 32">
            <a:extLst>
              <a:ext uri="{FF2B5EF4-FFF2-40B4-BE49-F238E27FC236}">
                <a16:creationId xmlns:a16="http://schemas.microsoft.com/office/drawing/2014/main" id="{AC7B1DFE-2E62-294F-2438-980A658F61FC}"/>
              </a:ext>
            </a:extLst>
          </p:cNvPr>
          <p:cNvSpPr/>
          <p:nvPr/>
        </p:nvSpPr>
        <p:spPr>
          <a:xfrm>
            <a:off x="0" y="387"/>
            <a:ext cx="12192000" cy="49027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ctr"/>
            <a:r>
              <a:rPr lang="en-US" sz="2800" b="1" spc="-1" dirty="0">
                <a:solidFill>
                  <a:schemeClr val="accent1"/>
                </a:solidFill>
                <a:latin typeface="Calibri"/>
                <a:cs typeface="Calibri"/>
              </a:rPr>
              <a:t>TAMU Approach (Perturbative Rates, TAMU-P Case)</a:t>
            </a:r>
            <a:endParaRPr lang="en-US" sz="3000" dirty="0">
              <a:solidFill>
                <a:schemeClr val="accent1"/>
              </a:solidFill>
              <a:latin typeface="Calibri"/>
              <a:cs typeface="Calibri"/>
            </a:endParaRPr>
          </a:p>
        </p:txBody>
      </p:sp>
      <p:pic>
        <p:nvPicPr>
          <p:cNvPr id="10" name="Picture 9">
            <a:extLst>
              <a:ext uri="{FF2B5EF4-FFF2-40B4-BE49-F238E27FC236}">
                <a16:creationId xmlns:a16="http://schemas.microsoft.com/office/drawing/2014/main" id="{B25D4708-960D-1285-6EFF-68873D0D52AA}"/>
              </a:ext>
            </a:extLst>
          </p:cNvPr>
          <p:cNvPicPr>
            <a:picLocks noChangeAspect="1"/>
          </p:cNvPicPr>
          <p:nvPr/>
        </p:nvPicPr>
        <p:blipFill>
          <a:blip r:embed="rId5"/>
          <a:stretch>
            <a:fillRect/>
          </a:stretch>
        </p:blipFill>
        <p:spPr>
          <a:xfrm>
            <a:off x="137276" y="1798639"/>
            <a:ext cx="4203075" cy="4808493"/>
          </a:xfrm>
          <a:prstGeom prst="rect">
            <a:avLst/>
          </a:prstGeom>
        </p:spPr>
      </p:pic>
      <p:pic>
        <p:nvPicPr>
          <p:cNvPr id="5" name="Picture 4" descr="A graph of different types of data&#10;&#10;AI-generated content may be incorrect.">
            <a:extLst>
              <a:ext uri="{FF2B5EF4-FFF2-40B4-BE49-F238E27FC236}">
                <a16:creationId xmlns:a16="http://schemas.microsoft.com/office/drawing/2014/main" id="{570EB119-53AA-ADDA-4C46-9DD3868401CE}"/>
              </a:ext>
            </a:extLst>
          </p:cNvPr>
          <p:cNvPicPr>
            <a:picLocks noChangeAspect="1"/>
          </p:cNvPicPr>
          <p:nvPr/>
        </p:nvPicPr>
        <p:blipFill>
          <a:blip r:embed="rId6"/>
          <a:stretch>
            <a:fillRect/>
          </a:stretch>
        </p:blipFill>
        <p:spPr>
          <a:xfrm>
            <a:off x="4339964" y="2045556"/>
            <a:ext cx="7319384" cy="4391631"/>
          </a:xfrm>
          <a:prstGeom prst="rect">
            <a:avLst/>
          </a:prstGeom>
        </p:spPr>
      </p:pic>
      <p:sp>
        <p:nvSpPr>
          <p:cNvPr id="6" name="Slide Number Placeholder 5">
            <a:extLst>
              <a:ext uri="{FF2B5EF4-FFF2-40B4-BE49-F238E27FC236}">
                <a16:creationId xmlns:a16="http://schemas.microsoft.com/office/drawing/2014/main" id="{D9C61FD3-C1EE-87D1-C94B-1631D73DA7B3}"/>
              </a:ext>
            </a:extLst>
          </p:cNvPr>
          <p:cNvSpPr>
            <a:spLocks noGrp="1"/>
          </p:cNvSpPr>
          <p:nvPr>
            <p:ph type="sldNum" idx="5"/>
          </p:nvPr>
        </p:nvSpPr>
        <p:spPr/>
        <p:txBody>
          <a:bodyPr/>
          <a:lstStyle/>
          <a:p>
            <a:r>
              <a:rPr lang="en-US" dirty="0"/>
              <a:t>24</a:t>
            </a:r>
          </a:p>
        </p:txBody>
      </p:sp>
      <p:sp>
        <p:nvSpPr>
          <p:cNvPr id="7" name="Date Placeholder 4">
            <a:extLst>
              <a:ext uri="{FF2B5EF4-FFF2-40B4-BE49-F238E27FC236}">
                <a16:creationId xmlns:a16="http://schemas.microsoft.com/office/drawing/2014/main" id="{7815B045-D057-E286-9EC0-0C7018AA4ED1}"/>
              </a:ext>
            </a:extLst>
          </p:cNvPr>
          <p:cNvSpPr>
            <a:spLocks noGrp="1"/>
          </p:cNvSpPr>
          <p:nvPr>
            <p:ph type="dt" idx="6"/>
          </p:nvPr>
        </p:nvSpPr>
        <p:spPr>
          <a:xfrm>
            <a:off x="0" y="6504120"/>
            <a:ext cx="2732040" cy="353880"/>
          </a:xfrm>
        </p:spPr>
        <p:txBody>
          <a:bodyPr/>
          <a:lstStyle/>
          <a:p>
            <a:r>
              <a:rPr lang="en-US"/>
              <a:t>16 March 2025</a:t>
            </a:r>
          </a:p>
        </p:txBody>
      </p:sp>
      <p:sp>
        <p:nvSpPr>
          <p:cNvPr id="8" name="Footer Placeholder 8">
            <a:extLst>
              <a:ext uri="{FF2B5EF4-FFF2-40B4-BE49-F238E27FC236}">
                <a16:creationId xmlns:a16="http://schemas.microsoft.com/office/drawing/2014/main" id="{278E33DF-341A-7871-63E7-CD9EFDEA8368}"/>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3238486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8E113-4635-70FE-0604-48DD421F4A5E}"/>
            </a:ext>
          </a:extLst>
        </p:cNvPr>
        <p:cNvGrpSpPr/>
        <p:nvPr/>
      </p:nvGrpSpPr>
      <p:grpSpPr>
        <a:xfrm>
          <a:off x="0" y="0"/>
          <a:ext cx="0" cy="0"/>
          <a:chOff x="0" y="0"/>
          <a:chExt cx="0" cy="0"/>
        </a:xfrm>
      </p:grpSpPr>
      <p:sp>
        <p:nvSpPr>
          <p:cNvPr id="187" name="Rectangle 186">
            <a:extLst>
              <a:ext uri="{FF2B5EF4-FFF2-40B4-BE49-F238E27FC236}">
                <a16:creationId xmlns:a16="http://schemas.microsoft.com/office/drawing/2014/main" id="{B1A857D8-12D0-919D-0611-CA4875DD49F6}"/>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latin typeface="Calibri" panose="020F0502020204030204" pitchFamily="34" charset="0"/>
              <a:cs typeface="Calibri" panose="020F0502020204030204" pitchFamily="34" charset="0"/>
            </a:endParaRPr>
          </a:p>
        </p:txBody>
      </p:sp>
      <p:sp>
        <p:nvSpPr>
          <p:cNvPr id="3" name="PlaceHolder 32">
            <a:extLst>
              <a:ext uri="{FF2B5EF4-FFF2-40B4-BE49-F238E27FC236}">
                <a16:creationId xmlns:a16="http://schemas.microsoft.com/office/drawing/2014/main" id="{AED61127-5080-8D67-6F9E-9537B0B678EE}"/>
              </a:ext>
            </a:extLst>
          </p:cNvPr>
          <p:cNvSpPr/>
          <p:nvPr/>
        </p:nvSpPr>
        <p:spPr>
          <a:xfrm>
            <a:off x="0" y="387"/>
            <a:ext cx="12192000" cy="49027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ctr"/>
            <a:r>
              <a:rPr lang="en-US" sz="2800" b="1" spc="-1" dirty="0">
                <a:solidFill>
                  <a:schemeClr val="accent1"/>
                </a:solidFill>
                <a:latin typeface="Calibri"/>
                <a:cs typeface="Calibri"/>
              </a:rPr>
              <a:t>TAMU Approach (Non-Perturbative Rates, TAMU-NP Case)</a:t>
            </a:r>
            <a:endParaRPr lang="en-US" sz="3000" dirty="0">
              <a:solidFill>
                <a:schemeClr val="accent1"/>
              </a:solidFill>
              <a:latin typeface="Calibri"/>
              <a:cs typeface="Calibri"/>
            </a:endParaRPr>
          </a:p>
        </p:txBody>
      </p:sp>
      <p:sp>
        <p:nvSpPr>
          <p:cNvPr id="9" name="TextBox 8">
            <a:extLst>
              <a:ext uri="{FF2B5EF4-FFF2-40B4-BE49-F238E27FC236}">
                <a16:creationId xmlns:a16="http://schemas.microsoft.com/office/drawing/2014/main" id="{28C979D7-6EE8-21D5-824E-B7535F4FE01A}"/>
              </a:ext>
            </a:extLst>
          </p:cNvPr>
          <p:cNvSpPr txBox="1"/>
          <p:nvPr/>
        </p:nvSpPr>
        <p:spPr>
          <a:xfrm>
            <a:off x="5054465" y="1505896"/>
            <a:ext cx="6983048" cy="338554"/>
          </a:xfrm>
          <a:prstGeom prst="rect">
            <a:avLst/>
          </a:prstGeom>
          <a:noFill/>
        </p:spPr>
        <p:txBody>
          <a:bodyPr wrap="square">
            <a:spAutoFit/>
          </a:bodyPr>
          <a:lstStyle/>
          <a:p>
            <a:pPr marL="0" indent="0">
              <a:spcBef>
                <a:spcPts val="1001"/>
              </a:spcBef>
              <a:buNone/>
              <a:tabLst>
                <a:tab pos="0" algn="l"/>
              </a:tabLst>
            </a:pPr>
            <a:r>
              <a:rPr lang="en-US" sz="1600" b="1" spc="-1" dirty="0">
                <a:solidFill>
                  <a:srgbClr val="FF0000"/>
                </a:solidFill>
                <a:latin typeface="Calibri" panose="020F0502020204030204" pitchFamily="34" charset="0"/>
                <a:ea typeface="Calibri" panose="020F0502020204030204" pitchFamily="34" charset="0"/>
                <a:cs typeface="Calibri" panose="020F0502020204030204" pitchFamily="34" charset="0"/>
              </a:rPr>
              <a:t>Z Tang, B Wu, A Hanlon, S Mukherjee, P  </a:t>
            </a:r>
            <a:r>
              <a:rPr lang="en-US" sz="1600" b="1" spc="-1" dirty="0" err="1">
                <a:solidFill>
                  <a:srgbClr val="FF0000"/>
                </a:solidFill>
                <a:latin typeface="Calibri" panose="020F0502020204030204" pitchFamily="34" charset="0"/>
                <a:ea typeface="Calibri" panose="020F0502020204030204" pitchFamily="34" charset="0"/>
                <a:cs typeface="Calibri" panose="020F0502020204030204" pitchFamily="34" charset="0"/>
              </a:rPr>
              <a:t>Petreczky</a:t>
            </a:r>
            <a:r>
              <a:rPr lang="en-US" sz="1600" b="1" spc="-1" dirty="0">
                <a:solidFill>
                  <a:srgbClr val="FF0000"/>
                </a:solidFill>
                <a:latin typeface="Calibri" panose="020F0502020204030204" pitchFamily="34" charset="0"/>
                <a:ea typeface="Calibri" panose="020F0502020204030204" pitchFamily="34" charset="0"/>
                <a:cs typeface="Calibri" panose="020F0502020204030204" pitchFamily="34" charset="0"/>
              </a:rPr>
              <a:t>, R Rapp (2025), </a:t>
            </a:r>
            <a:r>
              <a:rPr lang="en-US" sz="1600" b="1" u="sng" spc="-1" dirty="0">
                <a:solidFill>
                  <a:srgbClr val="FF0000"/>
                </a:solidFill>
                <a:latin typeface="Calibri" panose="020F0502020204030204" pitchFamily="34" charset="0"/>
                <a:ea typeface="Calibri" panose="020F0502020204030204" pitchFamily="34" charset="0"/>
                <a:cs typeface="Calibri" panose="020F0502020204030204" pitchFamily="34" charset="0"/>
              </a:rPr>
              <a:t>2502.09044</a:t>
            </a:r>
            <a:r>
              <a:rPr lang="en-US" sz="1600" b="1" spc="-1" dirty="0">
                <a:solidFill>
                  <a:srgbClr val="FF0000"/>
                </a:solidFill>
                <a:latin typeface="Calibri" panose="020F0502020204030204" pitchFamily="34" charset="0"/>
                <a:ea typeface="Calibri" panose="020F0502020204030204" pitchFamily="34" charset="0"/>
                <a:cs typeface="Calibri" panose="020F0502020204030204" pitchFamily="34" charset="0"/>
              </a:rPr>
              <a:t> </a:t>
            </a:r>
            <a:endParaRPr lang="en-US" sz="1600" b="1" u="sng" spc="-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31C60C3-529C-7FC4-89B5-F1D599D226D6}"/>
              </a:ext>
            </a:extLst>
          </p:cNvPr>
          <p:cNvSpPr txBox="1"/>
          <p:nvPr/>
        </p:nvSpPr>
        <p:spPr>
          <a:xfrm>
            <a:off x="698467" y="6277388"/>
            <a:ext cx="6100174" cy="338554"/>
          </a:xfrm>
          <a:prstGeom prst="rect">
            <a:avLst/>
          </a:prstGeom>
          <a:noFill/>
        </p:spPr>
        <p:txBody>
          <a:bodyPr wrap="square">
            <a:spAutoFit/>
          </a:bodyPr>
          <a:lstStyle/>
          <a:p>
            <a:r>
              <a:rPr lang="en-US" sz="1600" dirty="0">
                <a:solidFill>
                  <a:srgbClr val="FF0000"/>
                </a:solidFill>
                <a:latin typeface="Calibri" panose="020F0502020204030204" pitchFamily="34" charset="0"/>
                <a:ea typeface="Calibri" panose="020F0502020204030204" pitchFamily="34" charset="0"/>
                <a:cs typeface="Calibri" panose="020F0502020204030204" pitchFamily="34" charset="0"/>
              </a:rPr>
              <a:t>Z Tang, R Rapp (2023), </a:t>
            </a:r>
            <a:r>
              <a:rPr lang="en-US" sz="1600" u="sng" dirty="0">
                <a:solidFill>
                  <a:srgbClr val="FF0000"/>
                </a:solidFill>
                <a:latin typeface="Calibri" panose="020F0502020204030204" pitchFamily="34" charset="0"/>
                <a:ea typeface="Calibri" panose="020F0502020204030204" pitchFamily="34" charset="0"/>
                <a:cs typeface="Calibri" panose="020F0502020204030204" pitchFamily="34" charset="0"/>
              </a:rPr>
              <a:t>2304.02060</a:t>
            </a:r>
            <a:endParaRPr lang="en-US" sz="1600" dirty="0">
              <a:solidFill>
                <a:srgbClr val="FF0000"/>
              </a:solidFill>
            </a:endParaRPr>
          </a:p>
        </p:txBody>
      </p:sp>
      <p:pic>
        <p:nvPicPr>
          <p:cNvPr id="14" name="Picture 13">
            <a:extLst>
              <a:ext uri="{FF2B5EF4-FFF2-40B4-BE49-F238E27FC236}">
                <a16:creationId xmlns:a16="http://schemas.microsoft.com/office/drawing/2014/main" id="{EAB4A731-67BD-95E1-8D59-1E750AE53517}"/>
              </a:ext>
            </a:extLst>
          </p:cNvPr>
          <p:cNvPicPr>
            <a:picLocks noChangeAspect="1"/>
          </p:cNvPicPr>
          <p:nvPr/>
        </p:nvPicPr>
        <p:blipFill>
          <a:blip r:embed="rId3"/>
          <a:stretch>
            <a:fillRect/>
          </a:stretch>
        </p:blipFill>
        <p:spPr>
          <a:xfrm>
            <a:off x="480118" y="2046165"/>
            <a:ext cx="3483171" cy="4127500"/>
          </a:xfrm>
          <a:prstGeom prst="rect">
            <a:avLst/>
          </a:prstGeom>
        </p:spPr>
      </p:pic>
      <p:sp>
        <p:nvSpPr>
          <p:cNvPr id="6" name="Rectangle 2">
            <a:extLst>
              <a:ext uri="{FF2B5EF4-FFF2-40B4-BE49-F238E27FC236}">
                <a16:creationId xmlns:a16="http://schemas.microsoft.com/office/drawing/2014/main" id="{6F1584D8-12BC-C09A-006A-771B6C182541}"/>
              </a:ext>
            </a:extLst>
          </p:cNvPr>
          <p:cNvSpPr>
            <a:spLocks noChangeArrowheads="1"/>
          </p:cNvSpPr>
          <p:nvPr/>
        </p:nvSpPr>
        <p:spPr bwMode="auto">
          <a:xfrm>
            <a:off x="558322" y="519895"/>
            <a:ext cx="1163367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Recent approach using in-medium potential constrained by nonperturbative Wilson line correlators (WLC)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Weakly screened potential → substantial bottomonium binding in QGP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Dissociation rates from T-matrix poles in the complex energy plane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Predicts high in-medium dissociation rates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Treats multiple states: 1S, 2S, 1P, 3S, 2P, … </a:t>
            </a:r>
          </a:p>
        </p:txBody>
      </p:sp>
      <p:pic>
        <p:nvPicPr>
          <p:cNvPr id="8" name="Picture 7" descr="A graph of different colored lines&#10;&#10;AI-generated content may be incorrect.">
            <a:extLst>
              <a:ext uri="{FF2B5EF4-FFF2-40B4-BE49-F238E27FC236}">
                <a16:creationId xmlns:a16="http://schemas.microsoft.com/office/drawing/2014/main" id="{D17E8511-C59A-427F-F024-CDE0B6B4DE47}"/>
              </a:ext>
            </a:extLst>
          </p:cNvPr>
          <p:cNvPicPr>
            <a:picLocks noChangeAspect="1"/>
          </p:cNvPicPr>
          <p:nvPr/>
        </p:nvPicPr>
        <p:blipFill>
          <a:blip r:embed="rId4"/>
          <a:stretch>
            <a:fillRect/>
          </a:stretch>
        </p:blipFill>
        <p:spPr>
          <a:xfrm>
            <a:off x="4893493" y="1880990"/>
            <a:ext cx="7144020" cy="4286412"/>
          </a:xfrm>
          <a:prstGeom prst="rect">
            <a:avLst/>
          </a:prstGeom>
        </p:spPr>
      </p:pic>
      <p:sp>
        <p:nvSpPr>
          <p:cNvPr id="5" name="Slide Number Placeholder 4">
            <a:extLst>
              <a:ext uri="{FF2B5EF4-FFF2-40B4-BE49-F238E27FC236}">
                <a16:creationId xmlns:a16="http://schemas.microsoft.com/office/drawing/2014/main" id="{B0FB3FA1-8398-45E5-05D6-76CFBF1F6297}"/>
              </a:ext>
            </a:extLst>
          </p:cNvPr>
          <p:cNvSpPr>
            <a:spLocks noGrp="1"/>
          </p:cNvSpPr>
          <p:nvPr>
            <p:ph type="sldNum" idx="5"/>
          </p:nvPr>
        </p:nvSpPr>
        <p:spPr/>
        <p:txBody>
          <a:bodyPr/>
          <a:lstStyle/>
          <a:p>
            <a:r>
              <a:rPr lang="en-US" dirty="0"/>
              <a:t>25</a:t>
            </a:r>
          </a:p>
        </p:txBody>
      </p:sp>
      <p:sp>
        <p:nvSpPr>
          <p:cNvPr id="7" name="Date Placeholder 4">
            <a:extLst>
              <a:ext uri="{FF2B5EF4-FFF2-40B4-BE49-F238E27FC236}">
                <a16:creationId xmlns:a16="http://schemas.microsoft.com/office/drawing/2014/main" id="{5D270602-998A-F6DB-B403-C03A4E8FD543}"/>
              </a:ext>
            </a:extLst>
          </p:cNvPr>
          <p:cNvSpPr>
            <a:spLocks noGrp="1"/>
          </p:cNvSpPr>
          <p:nvPr>
            <p:ph type="dt" idx="6"/>
          </p:nvPr>
        </p:nvSpPr>
        <p:spPr>
          <a:xfrm>
            <a:off x="0" y="6504120"/>
            <a:ext cx="2732040" cy="353880"/>
          </a:xfrm>
        </p:spPr>
        <p:txBody>
          <a:bodyPr/>
          <a:lstStyle/>
          <a:p>
            <a:r>
              <a:rPr lang="en-US"/>
              <a:t>16 March 2025</a:t>
            </a:r>
          </a:p>
        </p:txBody>
      </p:sp>
      <p:sp>
        <p:nvSpPr>
          <p:cNvPr id="10" name="Footer Placeholder 8">
            <a:extLst>
              <a:ext uri="{FF2B5EF4-FFF2-40B4-BE49-F238E27FC236}">
                <a16:creationId xmlns:a16="http://schemas.microsoft.com/office/drawing/2014/main" id="{B88FB361-32E2-FF7C-C46D-A8F1BCBD77E7}"/>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2777472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BB6F0-6831-9601-ABCB-B4C8477C371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4E1FB47-2122-089E-0B1F-17619E35E7FC}"/>
              </a:ext>
            </a:extLst>
          </p:cNvPr>
          <p:cNvPicPr>
            <a:picLocks noChangeAspect="1"/>
          </p:cNvPicPr>
          <p:nvPr/>
        </p:nvPicPr>
        <p:blipFill>
          <a:blip r:embed="rId2"/>
          <a:stretch>
            <a:fillRect/>
          </a:stretch>
        </p:blipFill>
        <p:spPr>
          <a:xfrm>
            <a:off x="4220321" y="3429000"/>
            <a:ext cx="4011253" cy="3149750"/>
          </a:xfrm>
          <a:prstGeom prst="rect">
            <a:avLst/>
          </a:prstGeom>
        </p:spPr>
      </p:pic>
      <p:sp>
        <p:nvSpPr>
          <p:cNvPr id="189" name="PlaceHolder 32">
            <a:extLst>
              <a:ext uri="{FF2B5EF4-FFF2-40B4-BE49-F238E27FC236}">
                <a16:creationId xmlns:a16="http://schemas.microsoft.com/office/drawing/2014/main" id="{096ECC34-1D6A-7A4F-2009-4B8560CC3473}"/>
              </a:ext>
            </a:extLst>
          </p:cNvPr>
          <p:cNvSpPr/>
          <p:nvPr/>
        </p:nvSpPr>
        <p:spPr>
          <a:xfrm>
            <a:off x="327804" y="-186792"/>
            <a:ext cx="8803972" cy="71228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r>
              <a:rPr lang="en-US" sz="3200" b="1" spc="-1">
                <a:solidFill>
                  <a:srgbClr val="000000"/>
                </a:solidFill>
                <a:latin typeface="TeX Gyre Pagella"/>
              </a:rPr>
              <a:t>Future: AA Collision</a:t>
            </a:r>
            <a:endParaRPr lang="en-US"/>
          </a:p>
        </p:txBody>
      </p:sp>
      <p:cxnSp>
        <p:nvCxnSpPr>
          <p:cNvPr id="17" name="Straight Arrow Connector 16">
            <a:extLst>
              <a:ext uri="{FF2B5EF4-FFF2-40B4-BE49-F238E27FC236}">
                <a16:creationId xmlns:a16="http://schemas.microsoft.com/office/drawing/2014/main" id="{5B1D4FDD-C946-62D3-4CDF-F72AA900F791}"/>
              </a:ext>
            </a:extLst>
          </p:cNvPr>
          <p:cNvCxnSpPr>
            <a:cxnSpLocks/>
          </p:cNvCxnSpPr>
          <p:nvPr/>
        </p:nvCxnSpPr>
        <p:spPr>
          <a:xfrm>
            <a:off x="-3943" y="603204"/>
            <a:ext cx="12195943" cy="0"/>
          </a:xfrm>
          <a:prstGeom prst="straightConnector1">
            <a:avLst/>
          </a:prstGeom>
          <a:ln>
            <a:solidFill>
              <a:schemeClr val="accent2"/>
            </a:solidFill>
          </a:ln>
        </p:spPr>
        <p:style>
          <a:lnRef idx="2">
            <a:schemeClr val="accent6"/>
          </a:lnRef>
          <a:fillRef idx="0">
            <a:schemeClr val="accent6"/>
          </a:fillRef>
          <a:effectRef idx="1">
            <a:schemeClr val="accent6"/>
          </a:effectRef>
          <a:fontRef idx="minor">
            <a:schemeClr val="tx1"/>
          </a:fontRef>
        </p:style>
      </p:cxnSp>
      <p:sp>
        <p:nvSpPr>
          <p:cNvPr id="3" name="TextBox 2">
            <a:extLst>
              <a:ext uri="{FF2B5EF4-FFF2-40B4-BE49-F238E27FC236}">
                <a16:creationId xmlns:a16="http://schemas.microsoft.com/office/drawing/2014/main" id="{4268004B-418A-5621-0F53-D18510AF33D7}"/>
              </a:ext>
            </a:extLst>
          </p:cNvPr>
          <p:cNvSpPr txBox="1"/>
          <p:nvPr/>
        </p:nvSpPr>
        <p:spPr>
          <a:xfrm>
            <a:off x="8383098" y="5312901"/>
            <a:ext cx="456159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4472C4"/>
                </a:solidFill>
                <a:latin typeface="Calibri" panose="020F0502020204030204" pitchFamily="34" charset="0"/>
                <a:ea typeface="Calibri" panose="020F0502020204030204" pitchFamily="34" charset="0"/>
                <a:cs typeface="Calibri" panose="020F0502020204030204" pitchFamily="34" charset="0"/>
              </a:rPr>
              <a:t>M. Strickland &amp; S. Thapa (2023) 2305.17841 </a:t>
            </a:r>
          </a:p>
        </p:txBody>
      </p:sp>
      <p:pic>
        <p:nvPicPr>
          <p:cNvPr id="7" name="Picture 6">
            <a:extLst>
              <a:ext uri="{FF2B5EF4-FFF2-40B4-BE49-F238E27FC236}">
                <a16:creationId xmlns:a16="http://schemas.microsoft.com/office/drawing/2014/main" id="{7CD36B7C-C485-9574-4DF7-B6DE85A39194}"/>
              </a:ext>
            </a:extLst>
          </p:cNvPr>
          <p:cNvPicPr>
            <a:picLocks noChangeAspect="1"/>
          </p:cNvPicPr>
          <p:nvPr/>
        </p:nvPicPr>
        <p:blipFill>
          <a:blip r:embed="rId3"/>
          <a:stretch>
            <a:fillRect/>
          </a:stretch>
        </p:blipFill>
        <p:spPr>
          <a:xfrm>
            <a:off x="177466" y="784692"/>
            <a:ext cx="4310227" cy="3416918"/>
          </a:xfrm>
          <a:prstGeom prst="rect">
            <a:avLst/>
          </a:prstGeom>
        </p:spPr>
      </p:pic>
      <p:sp>
        <p:nvSpPr>
          <p:cNvPr id="8" name="TextBox 7">
            <a:extLst>
              <a:ext uri="{FF2B5EF4-FFF2-40B4-BE49-F238E27FC236}">
                <a16:creationId xmlns:a16="http://schemas.microsoft.com/office/drawing/2014/main" id="{2C8E0DEB-E839-9D00-128C-E963E0BC031D}"/>
              </a:ext>
            </a:extLst>
          </p:cNvPr>
          <p:cNvSpPr txBox="1"/>
          <p:nvPr/>
        </p:nvSpPr>
        <p:spPr>
          <a:xfrm>
            <a:off x="4319412" y="40897"/>
            <a:ext cx="78725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t>In AA collision at RHIC &amp; LHC,  the forward and backward </a:t>
            </a:r>
            <a:r>
              <a:rPr lang="en-US" sz="1600" i="1" dirty="0" err="1"/>
              <a:t>rapidities</a:t>
            </a:r>
            <a:r>
              <a:rPr lang="en-US" sz="1600" i="1" dirty="0"/>
              <a:t>, some additional effects needed! </a:t>
            </a:r>
          </a:p>
        </p:txBody>
      </p:sp>
      <p:pic>
        <p:nvPicPr>
          <p:cNvPr id="4" name="Picture 3">
            <a:extLst>
              <a:ext uri="{FF2B5EF4-FFF2-40B4-BE49-F238E27FC236}">
                <a16:creationId xmlns:a16="http://schemas.microsoft.com/office/drawing/2014/main" id="{F3E318A0-FBB7-C16A-6099-ED17D83A9FA7}"/>
              </a:ext>
            </a:extLst>
          </p:cNvPr>
          <p:cNvPicPr>
            <a:picLocks noChangeAspect="1"/>
          </p:cNvPicPr>
          <p:nvPr/>
        </p:nvPicPr>
        <p:blipFill>
          <a:blip r:embed="rId4"/>
          <a:stretch>
            <a:fillRect/>
          </a:stretch>
        </p:blipFill>
        <p:spPr>
          <a:xfrm>
            <a:off x="8032891" y="693099"/>
            <a:ext cx="4159110" cy="3223903"/>
          </a:xfrm>
          <a:prstGeom prst="rect">
            <a:avLst/>
          </a:prstGeom>
        </p:spPr>
      </p:pic>
      <p:sp>
        <p:nvSpPr>
          <p:cNvPr id="6" name="Slide Number Placeholder 5">
            <a:extLst>
              <a:ext uri="{FF2B5EF4-FFF2-40B4-BE49-F238E27FC236}">
                <a16:creationId xmlns:a16="http://schemas.microsoft.com/office/drawing/2014/main" id="{4ED530E8-C708-B907-D423-5979F09408E7}"/>
              </a:ext>
            </a:extLst>
          </p:cNvPr>
          <p:cNvSpPr>
            <a:spLocks noGrp="1"/>
          </p:cNvSpPr>
          <p:nvPr>
            <p:ph type="sldNum" idx="5"/>
          </p:nvPr>
        </p:nvSpPr>
        <p:spPr/>
        <p:txBody>
          <a:bodyPr/>
          <a:lstStyle/>
          <a:p>
            <a:r>
              <a:rPr lang="en-US" dirty="0"/>
              <a:t>26</a:t>
            </a:r>
          </a:p>
        </p:txBody>
      </p:sp>
      <p:sp>
        <p:nvSpPr>
          <p:cNvPr id="10" name="Date Placeholder 4">
            <a:extLst>
              <a:ext uri="{FF2B5EF4-FFF2-40B4-BE49-F238E27FC236}">
                <a16:creationId xmlns:a16="http://schemas.microsoft.com/office/drawing/2014/main" id="{1E59C858-50E5-8E7E-33FA-62FF863B3857}"/>
              </a:ext>
            </a:extLst>
          </p:cNvPr>
          <p:cNvSpPr>
            <a:spLocks noGrp="1"/>
          </p:cNvSpPr>
          <p:nvPr>
            <p:ph type="dt" idx="6"/>
          </p:nvPr>
        </p:nvSpPr>
        <p:spPr>
          <a:xfrm>
            <a:off x="0" y="6504120"/>
            <a:ext cx="2732040" cy="353880"/>
          </a:xfrm>
        </p:spPr>
        <p:txBody>
          <a:bodyPr/>
          <a:lstStyle/>
          <a:p>
            <a:r>
              <a:rPr lang="en-US"/>
              <a:t>16 March 2025</a:t>
            </a:r>
          </a:p>
        </p:txBody>
      </p:sp>
      <p:sp>
        <p:nvSpPr>
          <p:cNvPr id="11" name="Footer Placeholder 8">
            <a:extLst>
              <a:ext uri="{FF2B5EF4-FFF2-40B4-BE49-F238E27FC236}">
                <a16:creationId xmlns:a16="http://schemas.microsoft.com/office/drawing/2014/main" id="{5B64C474-DC9C-7C7F-F814-3C51B7686AE5}"/>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1730795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FCE99-8047-8CD2-DB48-EAB5A29A657C}"/>
              </a:ext>
            </a:extLst>
          </p:cNvPr>
          <p:cNvSpPr txBox="1"/>
          <p:nvPr/>
        </p:nvSpPr>
        <p:spPr>
          <a:xfrm>
            <a:off x="177337" y="2599485"/>
            <a:ext cx="5492779" cy="400110"/>
          </a:xfrm>
          <a:prstGeom prst="rect">
            <a:avLst/>
          </a:prstGeom>
          <a:noFill/>
        </p:spPr>
        <p:txBody>
          <a:bodyPr wrap="square">
            <a:spAutoFit/>
          </a:bodyPr>
          <a:lstStyle/>
          <a:p>
            <a:r>
              <a:rPr lang="en-US" sz="2000" b="1" dirty="0" err="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Quarkonia</a:t>
            </a:r>
            <a:r>
              <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as Probe of QGP</a:t>
            </a:r>
            <a:endParaRPr lang="en-US" sz="2000"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CCC8AF2-D01F-5ABC-E65F-C4D105F23B6E}"/>
              </a:ext>
            </a:extLst>
          </p:cNvPr>
          <p:cNvSpPr txBox="1"/>
          <p:nvPr/>
        </p:nvSpPr>
        <p:spPr>
          <a:xfrm>
            <a:off x="234876" y="3069457"/>
            <a:ext cx="8809217" cy="880369"/>
          </a:xfrm>
          <a:prstGeom prst="rect">
            <a:avLst/>
          </a:prstGeom>
          <a:noFill/>
        </p:spPr>
        <p:txBody>
          <a:bodyPr wrap="square">
            <a:spAutoFit/>
          </a:bodyPr>
          <a:lstStyle/>
          <a:p>
            <a:pPr>
              <a:lnSpc>
                <a:spcPct val="150000"/>
              </a:lnSpc>
              <a:spcBef>
                <a:spcPts val="1200"/>
              </a:spcBef>
              <a:spcAft>
                <a:spcPts val="600"/>
              </a:spcAft>
            </a:pPr>
            <a:r>
              <a:rPr lang="en-US" b="1" spc="-1" dirty="0">
                <a:solidFill>
                  <a:schemeClr val="accent1"/>
                </a:solidFill>
                <a:latin typeface="Calibri" panose="020F0502020204030204" pitchFamily="34" charset="0"/>
                <a:ea typeface="Calibri" panose="020F0502020204030204" pitchFamily="34" charset="0"/>
                <a:cs typeface="Calibri" panose="020F0502020204030204" pitchFamily="34" charset="0"/>
              </a:rPr>
              <a:t>Static screening</a:t>
            </a:r>
            <a:r>
              <a:rPr lang="en-US" spc="-1" dirty="0">
                <a:solidFill>
                  <a:srgbClr val="000000"/>
                </a:solidFill>
                <a:latin typeface="Calibri" panose="020F0502020204030204" pitchFamily="34" charset="0"/>
                <a:ea typeface="Calibri" panose="020F0502020204030204" pitchFamily="34" charset="0"/>
                <a:cs typeface="Calibri" panose="020F0502020204030204" pitchFamily="34" charset="0"/>
              </a:rPr>
              <a:t> (Matsui, Satz, 1986): </a:t>
            </a:r>
            <a:r>
              <a:rPr lang="en-US" i="1" spc="-1" dirty="0">
                <a:solidFill>
                  <a:srgbClr val="000000"/>
                </a:solidFill>
                <a:latin typeface="Calibri" panose="020F0502020204030204" pitchFamily="34" charset="0"/>
                <a:ea typeface="Calibri" panose="020F0502020204030204" pitchFamily="34" charset="0"/>
                <a:cs typeface="Calibri" panose="020F0502020204030204" pitchFamily="34" charset="0"/>
              </a:rPr>
              <a:t>inside QGP, color attraction in </a:t>
            </a:r>
            <a:r>
              <a:rPr lang="en-US" i="1" spc="-1" dirty="0" err="1">
                <a:solidFill>
                  <a:srgbClr val="000000"/>
                </a:solidFill>
                <a:latin typeface="Calibri" panose="020F0502020204030204" pitchFamily="34" charset="0"/>
                <a:ea typeface="Calibri" panose="020F0502020204030204" pitchFamily="34" charset="0"/>
                <a:cs typeface="Calibri" panose="020F0502020204030204" pitchFamily="34" charset="0"/>
              </a:rPr>
              <a:t>Quarkonia</a:t>
            </a:r>
            <a:r>
              <a:rPr lang="en-US" i="1" spc="-1" dirty="0">
                <a:solidFill>
                  <a:srgbClr val="000000"/>
                </a:solidFill>
                <a:latin typeface="Calibri" panose="020F0502020204030204" pitchFamily="34" charset="0"/>
                <a:ea typeface="Calibri" panose="020F0502020204030204" pitchFamily="34" charset="0"/>
                <a:cs typeface="Calibri" panose="020F0502020204030204" pitchFamily="34" charset="0"/>
              </a:rPr>
              <a:t> suppressed due to Debye Screening,</a:t>
            </a:r>
            <a:r>
              <a:rPr lang="en-US" spc="-1" dirty="0">
                <a:solidFill>
                  <a:srgbClr val="000000"/>
                </a:solidFill>
                <a:latin typeface="Calibri" panose="020F0502020204030204" pitchFamily="34" charset="0"/>
                <a:ea typeface="Calibri" panose="020F0502020204030204" pitchFamily="34" charset="0"/>
                <a:cs typeface="Calibri" panose="020F0502020204030204" pitchFamily="34" charset="0"/>
              </a:rPr>
              <a:t> different mass/binding energies, </a:t>
            </a:r>
            <a:r>
              <a:rPr lang="en-US" b="1" spc="-1" dirty="0">
                <a:solidFill>
                  <a:srgbClr val="000000"/>
                </a:solidFill>
                <a:latin typeface="Calibri" panose="020F0502020204030204" pitchFamily="34" charset="0"/>
                <a:ea typeface="Calibri" panose="020F0502020204030204" pitchFamily="34" charset="0"/>
                <a:cs typeface="Calibri" panose="020F0502020204030204" pitchFamily="34" charset="0"/>
              </a:rPr>
              <a:t>Sequential melting at High T</a:t>
            </a:r>
          </a:p>
        </p:txBody>
      </p:sp>
      <p:pic>
        <p:nvPicPr>
          <p:cNvPr id="8" name="Picture 7">
            <a:extLst>
              <a:ext uri="{FF2B5EF4-FFF2-40B4-BE49-F238E27FC236}">
                <a16:creationId xmlns:a16="http://schemas.microsoft.com/office/drawing/2014/main" id="{991410CD-653D-5401-5D05-948C6BEF50C7}"/>
              </a:ext>
            </a:extLst>
          </p:cNvPr>
          <p:cNvPicPr/>
          <p:nvPr/>
        </p:nvPicPr>
        <p:blipFill>
          <a:blip r:embed="rId3"/>
          <a:stretch/>
        </p:blipFill>
        <p:spPr>
          <a:xfrm>
            <a:off x="8954622" y="1019995"/>
            <a:ext cx="2835485" cy="4328987"/>
          </a:xfrm>
          <a:prstGeom prst="rect">
            <a:avLst/>
          </a:prstGeom>
          <a:ln w="0">
            <a:noFill/>
          </a:ln>
        </p:spPr>
      </p:pic>
      <p:sp>
        <p:nvSpPr>
          <p:cNvPr id="16" name="PlaceHolder 10">
            <a:extLst>
              <a:ext uri="{FF2B5EF4-FFF2-40B4-BE49-F238E27FC236}">
                <a16:creationId xmlns:a16="http://schemas.microsoft.com/office/drawing/2014/main" id="{D461AEA8-B395-1173-EECB-A0A7D82AEA07}"/>
              </a:ext>
            </a:extLst>
          </p:cNvPr>
          <p:cNvSpPr/>
          <p:nvPr/>
        </p:nvSpPr>
        <p:spPr>
          <a:xfrm>
            <a:off x="8372272" y="5790538"/>
            <a:ext cx="3819727" cy="36912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spcBef>
                <a:spcPts val="401"/>
              </a:spcBef>
              <a:tabLst>
                <a:tab pos="0" algn="l"/>
              </a:tabLst>
            </a:pPr>
            <a:r>
              <a:rPr lang="en-US" sz="1600" b="0" strike="noStrike" spc="-1" dirty="0" err="1">
                <a:solidFill>
                  <a:srgbClr val="2A6099"/>
                </a:solidFill>
                <a:latin typeface="Calibri" panose="020F0502020204030204" pitchFamily="34" charset="0"/>
                <a:ea typeface="Calibri" panose="020F0502020204030204" pitchFamily="34" charset="0"/>
                <a:cs typeface="Calibri" panose="020F0502020204030204" pitchFamily="34" charset="0"/>
              </a:rPr>
              <a:t>Mocsy</a:t>
            </a:r>
            <a:r>
              <a:rPr lang="en-US" sz="1600" b="0" strike="noStrike" spc="-1" dirty="0">
                <a:solidFill>
                  <a:srgbClr val="2A6099"/>
                </a:solidFill>
                <a:latin typeface="Calibri" panose="020F0502020204030204" pitchFamily="34" charset="0"/>
                <a:ea typeface="Calibri" panose="020F0502020204030204" pitchFamily="34" charset="0"/>
                <a:cs typeface="Calibri" panose="020F0502020204030204" pitchFamily="34" charset="0"/>
              </a:rPr>
              <a:t>, </a:t>
            </a:r>
            <a:r>
              <a:rPr lang="en-US" sz="1600" b="0" strike="noStrike" spc="-1" dirty="0" err="1">
                <a:solidFill>
                  <a:srgbClr val="2A6099"/>
                </a:solidFill>
                <a:latin typeface="Calibri" panose="020F0502020204030204" pitchFamily="34" charset="0"/>
                <a:ea typeface="Calibri" panose="020F0502020204030204" pitchFamily="34" charset="0"/>
                <a:cs typeface="Calibri" panose="020F0502020204030204" pitchFamily="34" charset="0"/>
              </a:rPr>
              <a:t>Petreczky</a:t>
            </a:r>
            <a:r>
              <a:rPr lang="en-US" sz="1600" b="0" strike="noStrike" spc="-1" dirty="0">
                <a:solidFill>
                  <a:srgbClr val="2A6099"/>
                </a:solidFill>
                <a:latin typeface="Calibri" panose="020F0502020204030204" pitchFamily="34" charset="0"/>
                <a:ea typeface="Calibri" panose="020F0502020204030204" pitchFamily="34" charset="0"/>
                <a:cs typeface="Calibri" panose="020F0502020204030204" pitchFamily="34" charset="0"/>
              </a:rPr>
              <a:t>, and Strickland, </a:t>
            </a:r>
            <a:r>
              <a:rPr lang="en-US" sz="1600" b="0" u="sng" strike="noStrike" spc="-1" dirty="0">
                <a:solidFill>
                  <a:srgbClr val="2A6099"/>
                </a:solidFill>
                <a:latin typeface="Calibri" panose="020F0502020204030204" pitchFamily="34" charset="0"/>
                <a:ea typeface="Calibri" panose="020F0502020204030204" pitchFamily="34" charset="0"/>
                <a:cs typeface="Calibri" panose="020F0502020204030204" pitchFamily="34" charset="0"/>
              </a:rPr>
              <a:t>1302.2180</a:t>
            </a:r>
            <a:endParaRPr lang="en-US" sz="1600" b="0" u="sng" strike="noStrike" spc="-1" dirty="0">
              <a:latin typeface="Calibri" panose="020F0502020204030204" pitchFamily="34" charset="0"/>
              <a:ea typeface="Calibri" panose="020F0502020204030204" pitchFamily="34" charset="0"/>
              <a:cs typeface="Calibri" panose="020F0502020204030204" pitchFamily="34" charset="0"/>
            </a:endParaRPr>
          </a:p>
        </p:txBody>
      </p:sp>
      <p:sp>
        <p:nvSpPr>
          <p:cNvPr id="28" name="Rectangle 4">
            <a:extLst>
              <a:ext uri="{FF2B5EF4-FFF2-40B4-BE49-F238E27FC236}">
                <a16:creationId xmlns:a16="http://schemas.microsoft.com/office/drawing/2014/main" id="{EA5DD489-2206-242F-3218-E8DEABCB809B}"/>
              </a:ext>
            </a:extLst>
          </p:cNvPr>
          <p:cNvSpPr>
            <a:spLocks noChangeArrowheads="1"/>
          </p:cNvSpPr>
          <p:nvPr/>
        </p:nvSpPr>
        <p:spPr bwMode="auto">
          <a:xfrm>
            <a:off x="0" y="-276999"/>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FFFFFF"/>
                </a:solidFill>
                <a:effectLst/>
                <a:latin typeface="Lucida Grande"/>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18F1E6C8-66B0-5120-4838-4129FB7DEAB9}"/>
              </a:ext>
            </a:extLst>
          </p:cNvPr>
          <p:cNvSpPr txBox="1"/>
          <p:nvPr/>
        </p:nvSpPr>
        <p:spPr>
          <a:xfrm>
            <a:off x="177335" y="790620"/>
            <a:ext cx="8651769" cy="1295868"/>
          </a:xfrm>
          <a:prstGeom prst="rect">
            <a:avLst/>
          </a:prstGeom>
          <a:noFill/>
        </p:spPr>
        <p:txBody>
          <a:bodyPr wrap="square">
            <a:spAutoFit/>
          </a:bodyPr>
          <a:lstStyle/>
          <a:p>
            <a:pPr marL="285750" indent="-285750">
              <a:lnSpc>
                <a:spcPct val="150000"/>
              </a:lnSpc>
              <a:spcBef>
                <a:spcPts val="2400"/>
              </a:spcBef>
              <a:buFont typeface="Wingdings" panose="05000000000000000000" pitchFamily="2" charset="2"/>
              <a:buChar char="Ø"/>
              <a:tabLst>
                <a:tab pos="0" algn="l"/>
              </a:tabLst>
            </a:pPr>
            <a:r>
              <a:rPr lang="en-US" b="1" spc="-1" dirty="0">
                <a:solidFill>
                  <a:srgbClr val="000000"/>
                </a:solidFill>
                <a:latin typeface="Calibri" panose="020F0502020204030204" pitchFamily="34" charset="0"/>
                <a:ea typeface="Calibri" panose="020F0502020204030204" pitchFamily="34" charset="0"/>
                <a:cs typeface="Calibri" panose="020F0502020204030204" pitchFamily="34" charset="0"/>
              </a:rPr>
              <a:t>Asymptotic freedom of QCD: </a:t>
            </a:r>
            <a:r>
              <a:rPr lang="en-US" spc="-1" dirty="0">
                <a:solidFill>
                  <a:srgbClr val="000000"/>
                </a:solidFill>
                <a:latin typeface="Calibri" panose="020F0502020204030204" pitchFamily="34" charset="0"/>
                <a:ea typeface="Calibri" panose="020F0502020204030204" pitchFamily="34" charset="0"/>
                <a:cs typeface="Calibri" panose="020F0502020204030204" pitchFamily="34" charset="0"/>
              </a:rPr>
              <a:t>deconfined phase of QCD matter at high temperature / density, </a:t>
            </a:r>
            <a:r>
              <a:rPr lang="en-US" b="1" spc="-1" dirty="0">
                <a:solidFill>
                  <a:srgbClr val="000000"/>
                </a:solidFill>
                <a:latin typeface="Calibri" panose="020F0502020204030204" pitchFamily="34" charset="0"/>
                <a:ea typeface="Calibri" panose="020F0502020204030204" pitchFamily="34" charset="0"/>
                <a:cs typeface="Calibri" panose="020F0502020204030204" pitchFamily="34" charset="0"/>
              </a:rPr>
              <a:t>Quark Gluon Plasma (QGP), </a:t>
            </a:r>
            <a:r>
              <a:rPr lang="en-US" spc="-1" dirty="0">
                <a:latin typeface="Calibri" panose="020F0502020204030204" pitchFamily="34" charset="0"/>
                <a:ea typeface="Calibri" panose="020F0502020204030204" pitchFamily="34" charset="0"/>
                <a:cs typeface="Calibri" panose="020F0502020204030204" pitchFamily="34" charset="0"/>
              </a:rPr>
              <a:t>glimpse of early universe shortly after Big Bang, recreated in HIC at RHIC and LHC</a:t>
            </a:r>
          </a:p>
        </p:txBody>
      </p:sp>
      <p:pic>
        <p:nvPicPr>
          <p:cNvPr id="10" name="Picture 2" descr="Experimental Nuclear Physics | Department of Physics and Technology | UiB">
            <a:extLst>
              <a:ext uri="{FF2B5EF4-FFF2-40B4-BE49-F238E27FC236}">
                <a16:creationId xmlns:a16="http://schemas.microsoft.com/office/drawing/2014/main" id="{6EF90297-76CD-3A29-70E6-8E15C1A6E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099" y="4130891"/>
            <a:ext cx="6206243" cy="2436182"/>
          </a:xfrm>
          <a:prstGeom prst="rect">
            <a:avLst/>
          </a:prstGeom>
          <a:noFill/>
          <a:extLst>
            <a:ext uri="{909E8E84-426E-40DD-AFC4-6F175D3DCCD1}">
              <a14:hiddenFill xmlns:a14="http://schemas.microsoft.com/office/drawing/2010/main">
                <a:solidFill>
                  <a:srgbClr val="FFFFFF"/>
                </a:solidFill>
              </a14:hiddenFill>
            </a:ext>
          </a:extLst>
        </p:spPr>
      </p:pic>
      <p:sp>
        <p:nvSpPr>
          <p:cNvPr id="2" name="PlaceHolder 1">
            <a:extLst>
              <a:ext uri="{FF2B5EF4-FFF2-40B4-BE49-F238E27FC236}">
                <a16:creationId xmlns:a16="http://schemas.microsoft.com/office/drawing/2014/main" id="{BD9E5679-9BAA-1D67-490A-9EB71ECFF3B9}"/>
              </a:ext>
            </a:extLst>
          </p:cNvPr>
          <p:cNvSpPr txBox="1">
            <a:spLocks/>
          </p:cNvSpPr>
          <p:nvPr/>
        </p:nvSpPr>
        <p:spPr>
          <a:xfrm>
            <a:off x="0" y="0"/>
            <a:ext cx="12191999" cy="644913"/>
          </a:xfrm>
          <a:prstGeom prst="rect">
            <a:avLst/>
          </a:prstGeom>
          <a:noFill/>
          <a:ln w="0">
            <a:noFill/>
          </a:ln>
        </p:spPr>
        <p:txBody>
          <a:bodyPr lIns="0" tIns="0" rIns="0" bIns="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spc="-1">
                <a:solidFill>
                  <a:schemeClr val="accent1"/>
                </a:solidFill>
                <a:latin typeface="Calibri" panose="020F0502020204030204" pitchFamily="34" charset="0"/>
                <a:cs typeface="Calibri" panose="020F0502020204030204" pitchFamily="34" charset="0"/>
              </a:rPr>
              <a:t>INTRODUCTION &amp; MOTIVATION</a:t>
            </a:r>
            <a:endParaRPr lang="en-US" sz="3000" dirty="0">
              <a:solidFill>
                <a:schemeClr val="accent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7A18DDB-0A6E-32FE-01AC-D488B11B7D27}"/>
              </a:ext>
            </a:extLst>
          </p:cNvPr>
          <p:cNvSpPr txBox="1"/>
          <p:nvPr/>
        </p:nvSpPr>
        <p:spPr>
          <a:xfrm>
            <a:off x="9237390" y="5354277"/>
            <a:ext cx="6181594" cy="369332"/>
          </a:xfrm>
          <a:prstGeom prst="rect">
            <a:avLst/>
          </a:prstGeom>
          <a:noFill/>
        </p:spPr>
        <p:txBody>
          <a:bodyPr wrap="square">
            <a:spAutoFit/>
          </a:bodyPr>
          <a:lstStyle/>
          <a:p>
            <a:r>
              <a:rPr lang="en-US" b="1" spc="-1" dirty="0">
                <a:solidFill>
                  <a:schemeClr val="accent2"/>
                </a:solidFill>
                <a:latin typeface="Calibri" panose="020F0502020204030204" pitchFamily="34" charset="0"/>
                <a:ea typeface="Calibri" panose="020F0502020204030204" pitchFamily="34" charset="0"/>
                <a:cs typeface="Calibri" panose="020F0502020204030204" pitchFamily="34" charset="0"/>
              </a:rPr>
              <a:t>QGP thermometer</a:t>
            </a:r>
            <a:endParaRPr lang="en-US" dirty="0"/>
          </a:p>
        </p:txBody>
      </p:sp>
      <p:sp>
        <p:nvSpPr>
          <p:cNvPr id="15" name="Slide Number Placeholder 14">
            <a:extLst>
              <a:ext uri="{FF2B5EF4-FFF2-40B4-BE49-F238E27FC236}">
                <a16:creationId xmlns:a16="http://schemas.microsoft.com/office/drawing/2014/main" id="{81D3F010-AC3C-55C6-95CB-9D17AA5E7319}"/>
              </a:ext>
            </a:extLst>
          </p:cNvPr>
          <p:cNvSpPr>
            <a:spLocks noGrp="1"/>
          </p:cNvSpPr>
          <p:nvPr>
            <p:ph type="sldNum" idx="5"/>
          </p:nvPr>
        </p:nvSpPr>
        <p:spPr/>
        <p:txBody>
          <a:bodyPr/>
          <a:lstStyle/>
          <a:p>
            <a:r>
              <a:rPr lang="en-US" dirty="0"/>
              <a:t>1</a:t>
            </a:r>
          </a:p>
        </p:txBody>
      </p:sp>
      <p:sp>
        <p:nvSpPr>
          <p:cNvPr id="18" name="Footer Placeholder 8">
            <a:extLst>
              <a:ext uri="{FF2B5EF4-FFF2-40B4-BE49-F238E27FC236}">
                <a16:creationId xmlns:a16="http://schemas.microsoft.com/office/drawing/2014/main" id="{4DA2E1EF-6095-0F5D-B640-2F3EA66E37F9}"/>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E36E4-23A3-F45A-D9C6-7EF5B32B3FEB}"/>
            </a:ext>
          </a:extLst>
        </p:cNvPr>
        <p:cNvGrpSpPr/>
        <p:nvPr/>
      </p:nvGrpSpPr>
      <p:grpSpPr>
        <a:xfrm>
          <a:off x="0" y="0"/>
          <a:ext cx="0" cy="0"/>
          <a:chOff x="0" y="0"/>
          <a:chExt cx="0" cy="0"/>
        </a:xfrm>
      </p:grpSpPr>
      <p:sp>
        <p:nvSpPr>
          <p:cNvPr id="120" name="TextBox 119">
            <a:extLst>
              <a:ext uri="{FF2B5EF4-FFF2-40B4-BE49-F238E27FC236}">
                <a16:creationId xmlns:a16="http://schemas.microsoft.com/office/drawing/2014/main" id="{F01EA7BF-3C87-750E-0D9B-92B80265F514}"/>
              </a:ext>
            </a:extLst>
          </p:cNvPr>
          <p:cNvSpPr txBox="1"/>
          <p:nvPr/>
        </p:nvSpPr>
        <p:spPr>
          <a:xfrm>
            <a:off x="3958200" y="2613960"/>
            <a:ext cx="709920" cy="349920"/>
          </a:xfrm>
          <a:prstGeom prst="rect">
            <a:avLst/>
          </a:prstGeom>
        </p:spPr>
        <p:txBody>
          <a:bodyPr/>
          <a:lstStyle/>
          <a:p>
            <a:endParaRPr>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9FFEA50-6CA5-ED82-49B2-5C65F7352FBB}"/>
              </a:ext>
            </a:extLst>
          </p:cNvPr>
          <p:cNvSpPr txBox="1"/>
          <p:nvPr/>
        </p:nvSpPr>
        <p:spPr>
          <a:xfrm>
            <a:off x="1" y="76944"/>
            <a:ext cx="12192000" cy="553998"/>
          </a:xfrm>
          <a:prstGeom prst="rect">
            <a:avLst/>
          </a:prstGeom>
          <a:noFill/>
        </p:spPr>
        <p:txBody>
          <a:bodyPr wrap="square">
            <a:spAutoFit/>
          </a:bodyPr>
          <a:lstStyle/>
          <a:p>
            <a:pPr algn="ctr"/>
            <a:r>
              <a:rPr lang="en-US" sz="3000" b="1" dirty="0" err="1">
                <a:latin typeface="Calibri" panose="020F0502020204030204" pitchFamily="34" charset="0"/>
                <a:ea typeface="Calibri" panose="020F0502020204030204" pitchFamily="34" charset="0"/>
                <a:cs typeface="Calibri" panose="020F0502020204030204" pitchFamily="34" charset="0"/>
              </a:rPr>
              <a:t>Quarkonia</a:t>
            </a:r>
            <a:r>
              <a:rPr lang="en-US" sz="3000" b="1" dirty="0">
                <a:latin typeface="Calibri" panose="020F0502020204030204" pitchFamily="34" charset="0"/>
                <a:ea typeface="Calibri" panose="020F0502020204030204" pitchFamily="34" charset="0"/>
                <a:cs typeface="Calibri" panose="020F0502020204030204" pitchFamily="34" charset="0"/>
              </a:rPr>
              <a:t> (</a:t>
            </a:r>
            <a:r>
              <a:rPr lang="en-US" sz="3000" b="1" dirty="0" err="1">
                <a:latin typeface="Calibri" panose="020F0502020204030204" pitchFamily="34" charset="0"/>
                <a:ea typeface="Calibri" panose="020F0502020204030204" pitchFamily="34" charset="0"/>
                <a:cs typeface="Calibri" panose="020F0502020204030204" pitchFamily="34" charset="0"/>
              </a:rPr>
              <a:t>Bottomonia</a:t>
            </a:r>
            <a:r>
              <a:rPr lang="en-US" sz="3000" b="1" dirty="0">
                <a:latin typeface="Calibri" panose="020F0502020204030204" pitchFamily="34" charset="0"/>
                <a:ea typeface="Calibri" panose="020F0502020204030204" pitchFamily="34" charset="0"/>
                <a:cs typeface="Calibri" panose="020F0502020204030204" pitchFamily="34" charset="0"/>
              </a:rPr>
              <a:t>) as Probe of QGP</a:t>
            </a:r>
            <a:endParaRPr lang="en-US" sz="3000" dirty="0">
              <a:latin typeface="Calibri" panose="020F0502020204030204" pitchFamily="34" charset="0"/>
              <a:ea typeface="Calibri" panose="020F0502020204030204" pitchFamily="34" charset="0"/>
              <a:cs typeface="Calibri" panose="020F0502020204030204" pitchFamily="34" charset="0"/>
            </a:endParaRPr>
          </a:p>
        </p:txBody>
      </p:sp>
      <p:sp>
        <p:nvSpPr>
          <p:cNvPr id="15" name="PlaceHolder 10">
            <a:extLst>
              <a:ext uri="{FF2B5EF4-FFF2-40B4-BE49-F238E27FC236}">
                <a16:creationId xmlns:a16="http://schemas.microsoft.com/office/drawing/2014/main" id="{A7220060-9FD6-4DFF-B08B-B2B948CD817E}"/>
              </a:ext>
            </a:extLst>
          </p:cNvPr>
          <p:cNvSpPr/>
          <p:nvPr/>
        </p:nvSpPr>
        <p:spPr>
          <a:xfrm>
            <a:off x="9754903" y="5336384"/>
            <a:ext cx="2589494" cy="54646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spcBef>
                <a:spcPts val="401"/>
              </a:spcBef>
              <a:tabLst>
                <a:tab pos="0" algn="l"/>
              </a:tabLst>
            </a:pPr>
            <a:r>
              <a:rPr lang="en-US" sz="1600" b="0" strike="noStrike" spc="-1"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Xiaojun Yao, 2020 </a:t>
            </a:r>
            <a:endParaRPr lang="en-US" sz="1600" b="0" u="sng" strike="noStrike" spc="-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2891F1CF-5830-C857-4200-C3FE56C6887C}"/>
              </a:ext>
            </a:extLst>
          </p:cNvPr>
          <p:cNvSpPr txBox="1"/>
          <p:nvPr/>
        </p:nvSpPr>
        <p:spPr>
          <a:xfrm>
            <a:off x="263474" y="571974"/>
            <a:ext cx="11665052" cy="1526700"/>
          </a:xfrm>
          <a:prstGeom prst="rect">
            <a:avLst/>
          </a:prstGeom>
          <a:noFill/>
        </p:spPr>
        <p:txBody>
          <a:bodyPr wrap="square">
            <a:spAutoFit/>
          </a:bodyPr>
          <a:lstStyle/>
          <a:p>
            <a:pPr marL="228600" indent="-228600">
              <a:lnSpc>
                <a:spcPct val="150000"/>
              </a:lnSpc>
              <a:spcBef>
                <a:spcPts val="1200"/>
              </a:spcBef>
              <a:spcAft>
                <a:spcPts val="600"/>
              </a:spcAft>
              <a:buFont typeface=""/>
              <a:buChar char="•"/>
            </a:pPr>
            <a:r>
              <a:rPr lang="en-US" b="1" dirty="0">
                <a:solidFill>
                  <a:schemeClr val="accent1"/>
                </a:solidFill>
                <a:latin typeface="Calibri" panose="020F0502020204030204" pitchFamily="34" charset="0"/>
                <a:ea typeface="Calibri" panose="020F0502020204030204" pitchFamily="34" charset="0"/>
                <a:cs typeface="Calibri" panose="020F0502020204030204" pitchFamily="34" charset="0"/>
              </a:rPr>
              <a:t>Dynamical screening</a:t>
            </a: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quarkonia</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dissociation induced by dynamical process in the QGP, imaginary potential</a:t>
            </a:r>
          </a:p>
          <a:p>
            <a:pPr marL="228600" indent="-228600">
              <a:lnSpc>
                <a:spcPct val="150000"/>
              </a:lnSpc>
              <a:spcBef>
                <a:spcPts val="1200"/>
              </a:spcBef>
              <a:spcAft>
                <a:spcPts val="600"/>
              </a:spcAft>
              <a:buFont typeface=""/>
              <a:buChar char="•"/>
            </a:pPr>
            <a:r>
              <a:rPr lang="en-US" b="1" dirty="0">
                <a:solidFill>
                  <a:schemeClr val="accent1"/>
                </a:solidFill>
                <a:latin typeface="Calibri" panose="020F0502020204030204" pitchFamily="34" charset="0"/>
                <a:ea typeface="Calibri" panose="020F0502020204030204" pitchFamily="34" charset="0"/>
                <a:cs typeface="Calibri" panose="020F0502020204030204" pitchFamily="34" charset="0"/>
              </a:rPr>
              <a:t>Recombination</a:t>
            </a:r>
            <a:r>
              <a:rPr lang="en-US" b="1"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unbound heavy quark pair (re)combine into bound quarkonium state, can happen below melting temperature</a:t>
            </a:r>
          </a:p>
        </p:txBody>
      </p:sp>
      <p:pic>
        <p:nvPicPr>
          <p:cNvPr id="23" name="Picture 22">
            <a:extLst>
              <a:ext uri="{FF2B5EF4-FFF2-40B4-BE49-F238E27FC236}">
                <a16:creationId xmlns:a16="http://schemas.microsoft.com/office/drawing/2014/main" id="{D1B9BE65-EE21-BCE6-47B4-7F3000A14E26}"/>
              </a:ext>
            </a:extLst>
          </p:cNvPr>
          <p:cNvPicPr>
            <a:picLocks noChangeAspect="1"/>
          </p:cNvPicPr>
          <p:nvPr/>
        </p:nvPicPr>
        <p:blipFill>
          <a:blip r:embed="rId4"/>
          <a:stretch>
            <a:fillRect/>
          </a:stretch>
        </p:blipFill>
        <p:spPr>
          <a:xfrm>
            <a:off x="6255483" y="2078727"/>
            <a:ext cx="5898960" cy="3144883"/>
          </a:xfrm>
          <a:prstGeom prst="rect">
            <a:avLst/>
          </a:prstGeom>
        </p:spPr>
      </p:pic>
      <p:sp>
        <p:nvSpPr>
          <p:cNvPr id="26" name="TextBox 25">
            <a:extLst>
              <a:ext uri="{FF2B5EF4-FFF2-40B4-BE49-F238E27FC236}">
                <a16:creationId xmlns:a16="http://schemas.microsoft.com/office/drawing/2014/main" id="{6CBD5673-5DD9-9AD1-0BB3-96CE219A2679}"/>
              </a:ext>
            </a:extLst>
          </p:cNvPr>
          <p:cNvSpPr txBox="1"/>
          <p:nvPr/>
        </p:nvSpPr>
        <p:spPr>
          <a:xfrm>
            <a:off x="1890865" y="1740173"/>
            <a:ext cx="8011892" cy="338554"/>
          </a:xfrm>
          <a:prstGeom prst="rect">
            <a:avLst/>
          </a:prstGeom>
          <a:noFill/>
        </p:spPr>
        <p:txBody>
          <a:bodyPr wrap="square">
            <a:spAutoFit/>
          </a:bodyPr>
          <a:lstStyle/>
          <a:p>
            <a:r>
              <a:rPr lang="en-US" sz="1600" b="0" i="0" u="none" strike="noStrike"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Thews</a:t>
            </a:r>
            <a:r>
              <a:rPr lang="en-US" sz="16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Schroedter</a:t>
            </a:r>
            <a:r>
              <a:rPr lang="en-US" sz="16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Rafelski</a:t>
            </a:r>
            <a:r>
              <a:rPr lang="en-US" sz="1600" b="0" i="0"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PRC 63, 054905 (2001), </a:t>
            </a:r>
            <a:r>
              <a:rPr lang="en-US" sz="1600" b="0" i="0" strike="noStrike" dirty="0" err="1">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arXiv:hep-ph</a:t>
            </a:r>
            <a:r>
              <a:rPr lang="en-US" sz="1600" b="0" i="0"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/0007323   </a:t>
            </a:r>
            <a:endParaRPr lang="en-US" sz="16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Rectangle 4">
            <a:extLst>
              <a:ext uri="{FF2B5EF4-FFF2-40B4-BE49-F238E27FC236}">
                <a16:creationId xmlns:a16="http://schemas.microsoft.com/office/drawing/2014/main" id="{DEEF48DD-029F-9026-9D99-967C2F8B2E0A}"/>
              </a:ext>
            </a:extLst>
          </p:cNvPr>
          <p:cNvSpPr>
            <a:spLocks noChangeArrowheads="1"/>
          </p:cNvSpPr>
          <p:nvPr/>
        </p:nvSpPr>
        <p:spPr bwMode="auto">
          <a:xfrm>
            <a:off x="0" y="-276999"/>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FFFFFF"/>
                </a:solidFill>
                <a:effectLst/>
                <a:latin typeface="Lucida Grande"/>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undefined">
            <a:extLst>
              <a:ext uri="{FF2B5EF4-FFF2-40B4-BE49-F238E27FC236}">
                <a16:creationId xmlns:a16="http://schemas.microsoft.com/office/drawing/2014/main" id="{E8196FE5-C841-A931-6E81-083F6557AB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13" y="5201532"/>
            <a:ext cx="1080737" cy="108073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0665D6E-66FE-ACE6-8E90-323D4B71349A}"/>
              </a:ext>
            </a:extLst>
          </p:cNvPr>
          <p:cNvSpPr txBox="1"/>
          <p:nvPr/>
        </p:nvSpPr>
        <p:spPr>
          <a:xfrm>
            <a:off x="3486305" y="6142535"/>
            <a:ext cx="4159419" cy="338554"/>
          </a:xfrm>
          <a:prstGeom prst="rect">
            <a:avLst/>
          </a:prstGeom>
          <a:noFill/>
        </p:spPr>
        <p:txBody>
          <a:bodyPr wrap="square">
            <a:spAutoFit/>
          </a:bodyPr>
          <a:lstStyle/>
          <a:p>
            <a:r>
              <a:rPr lang="en-US" sz="1600" dirty="0">
                <a:solidFill>
                  <a:schemeClr val="accent1"/>
                </a:solidFill>
                <a:latin typeface="Calibri" panose="020F0502020204030204" pitchFamily="34" charset="0"/>
                <a:ea typeface="Calibri" panose="020F0502020204030204" pitchFamily="34" charset="0"/>
                <a:cs typeface="Calibri" panose="020F0502020204030204" pitchFamily="34" charset="0"/>
              </a:rPr>
              <a:t> E. Emerick, X. Zhao, and R. Rapp, </a:t>
            </a:r>
            <a:r>
              <a:rPr lang="en-US" sz="1600" u="sng" dirty="0">
                <a:solidFill>
                  <a:schemeClr val="accent1"/>
                </a:solidFill>
                <a:latin typeface="Calibri" panose="020F0502020204030204" pitchFamily="34" charset="0"/>
                <a:ea typeface="Calibri" panose="020F0502020204030204" pitchFamily="34" charset="0"/>
                <a:cs typeface="Calibri" panose="020F0502020204030204" pitchFamily="34" charset="0"/>
              </a:rPr>
              <a:t>1111.6537</a:t>
            </a:r>
          </a:p>
        </p:txBody>
      </p:sp>
      <p:grpSp>
        <p:nvGrpSpPr>
          <p:cNvPr id="11" name="Group 10">
            <a:extLst>
              <a:ext uri="{FF2B5EF4-FFF2-40B4-BE49-F238E27FC236}">
                <a16:creationId xmlns:a16="http://schemas.microsoft.com/office/drawing/2014/main" id="{56C466EF-01FD-73A8-5C8C-C71378E1F420}"/>
              </a:ext>
            </a:extLst>
          </p:cNvPr>
          <p:cNvGrpSpPr/>
          <p:nvPr/>
        </p:nvGrpSpPr>
        <p:grpSpPr>
          <a:xfrm>
            <a:off x="363396" y="2173838"/>
            <a:ext cx="9720030" cy="2884483"/>
            <a:chOff x="363396" y="2173838"/>
            <a:chExt cx="9720030" cy="2884483"/>
          </a:xfrm>
        </p:grpSpPr>
        <p:pic>
          <p:nvPicPr>
            <p:cNvPr id="10" name="Picture 9">
              <a:extLst>
                <a:ext uri="{FF2B5EF4-FFF2-40B4-BE49-F238E27FC236}">
                  <a16:creationId xmlns:a16="http://schemas.microsoft.com/office/drawing/2014/main" id="{F1130DD9-3F9C-A501-32A7-27F863F60733}"/>
                </a:ext>
              </a:extLst>
            </p:cNvPr>
            <p:cNvPicPr>
              <a:picLocks noChangeAspect="1"/>
            </p:cNvPicPr>
            <p:nvPr/>
          </p:nvPicPr>
          <p:blipFill>
            <a:blip r:embed="rId10"/>
            <a:stretch>
              <a:fillRect/>
            </a:stretch>
          </p:blipFill>
          <p:spPr>
            <a:xfrm>
              <a:off x="363396" y="2173838"/>
              <a:ext cx="5792166" cy="2884483"/>
            </a:xfrm>
            <a:prstGeom prst="rect">
              <a:avLst/>
            </a:prstGeom>
          </p:spPr>
        </p:pic>
        <p:sp>
          <p:nvSpPr>
            <p:cNvPr id="7" name="TextBox 6">
              <a:extLst>
                <a:ext uri="{FF2B5EF4-FFF2-40B4-BE49-F238E27FC236}">
                  <a16:creationId xmlns:a16="http://schemas.microsoft.com/office/drawing/2014/main" id="{B7505AA8-3541-0665-5043-BB3E98C9C958}"/>
                </a:ext>
              </a:extLst>
            </p:cNvPr>
            <p:cNvSpPr txBox="1"/>
            <p:nvPr/>
          </p:nvSpPr>
          <p:spPr>
            <a:xfrm>
              <a:off x="3958200" y="4140171"/>
              <a:ext cx="6125226" cy="369332"/>
            </a:xfrm>
            <a:prstGeom prst="rect">
              <a:avLst/>
            </a:prstGeom>
            <a:noFill/>
          </p:spPr>
          <p:txBody>
            <a:bodyPr wrap="square">
              <a:spAutoFit/>
            </a:bodyPr>
            <a:lstStyle/>
            <a:p>
              <a:r>
                <a:rPr lang="en-US" b="1" dirty="0">
                  <a:solidFill>
                    <a:schemeClr val="accent1"/>
                  </a:solidFill>
                  <a:latin typeface="Calibri" panose="020F0502020204030204" pitchFamily="34" charset="0"/>
                  <a:ea typeface="Calibri" panose="020F0502020204030204" pitchFamily="34" charset="0"/>
                  <a:cs typeface="Calibri" panose="020F0502020204030204" pitchFamily="34" charset="0"/>
                </a:rPr>
                <a:t>Dynamical screening</a:t>
              </a:r>
              <a:endParaRPr lang="en-US" dirty="0"/>
            </a:p>
          </p:txBody>
        </p:sp>
      </p:grpSp>
      <p:sp>
        <p:nvSpPr>
          <p:cNvPr id="9" name="TextBox 8">
            <a:extLst>
              <a:ext uri="{FF2B5EF4-FFF2-40B4-BE49-F238E27FC236}">
                <a16:creationId xmlns:a16="http://schemas.microsoft.com/office/drawing/2014/main" id="{E562CB02-29EC-73AA-0284-5B7C782E12F8}"/>
              </a:ext>
            </a:extLst>
          </p:cNvPr>
          <p:cNvSpPr txBox="1"/>
          <p:nvPr/>
        </p:nvSpPr>
        <p:spPr>
          <a:xfrm>
            <a:off x="10393835" y="4140171"/>
            <a:ext cx="6125226" cy="369332"/>
          </a:xfrm>
          <a:prstGeom prst="rect">
            <a:avLst/>
          </a:prstGeom>
          <a:noFill/>
        </p:spPr>
        <p:txBody>
          <a:bodyPr wrap="square">
            <a:spAutoFit/>
          </a:bodyPr>
          <a:lstStyle/>
          <a:p>
            <a:r>
              <a:rPr lang="en-US" b="1" dirty="0">
                <a:solidFill>
                  <a:schemeClr val="accent1"/>
                </a:solidFill>
                <a:latin typeface="Calibri" panose="020F0502020204030204" pitchFamily="34" charset="0"/>
                <a:ea typeface="Calibri" panose="020F0502020204030204" pitchFamily="34" charset="0"/>
                <a:cs typeface="Calibri" panose="020F0502020204030204" pitchFamily="34" charset="0"/>
              </a:rPr>
              <a:t>Recombination</a:t>
            </a:r>
            <a:endParaRPr lang="en-US" dirty="0"/>
          </a:p>
        </p:txBody>
      </p:sp>
      <p:sp>
        <p:nvSpPr>
          <p:cNvPr id="2" name="TextBox 1">
            <a:extLst>
              <a:ext uri="{FF2B5EF4-FFF2-40B4-BE49-F238E27FC236}">
                <a16:creationId xmlns:a16="http://schemas.microsoft.com/office/drawing/2014/main" id="{6391C33C-B298-8383-08E3-4DAF5142AEBA}"/>
              </a:ext>
            </a:extLst>
          </p:cNvPr>
          <p:cNvSpPr txBox="1"/>
          <p:nvPr/>
        </p:nvSpPr>
        <p:spPr>
          <a:xfrm>
            <a:off x="1142350" y="5151757"/>
            <a:ext cx="3925007" cy="1323439"/>
          </a:xfrm>
          <a:prstGeom prst="rect">
            <a:avLst/>
          </a:prstGeom>
          <a:noFill/>
        </p:spPr>
        <p:txBody>
          <a:bodyPr wrap="square">
            <a:spAutoFit/>
          </a:bodyPr>
          <a:lstStyle/>
          <a:p>
            <a:pPr marL="285750" indent="-285750">
              <a:buFont typeface="Wingdings" panose="05000000000000000000" pitchFamily="2" charset="2"/>
              <a:buChar char="Ø"/>
            </a:pPr>
            <a:r>
              <a:rPr lang="en-US" sz="1600" dirty="0">
                <a:solidFill>
                  <a:srgbClr val="00B050"/>
                </a:solidFill>
                <a:latin typeface="Calibri" panose="020F0502020204030204" pitchFamily="34" charset="0"/>
                <a:ea typeface="Calibri" panose="020F0502020204030204" pitchFamily="34" charset="0"/>
                <a:cs typeface="Calibri" panose="020F0502020204030204" pitchFamily="34" charset="0"/>
              </a:rPr>
              <a:t>Heavy m ~ 10 GeV</a:t>
            </a:r>
          </a:p>
          <a:p>
            <a:pPr marL="285750" indent="-285750">
              <a:buFont typeface="Wingdings" panose="05000000000000000000" pitchFamily="2" charset="2"/>
              <a:buChar char="Ø"/>
            </a:pPr>
            <a:r>
              <a:rPr lang="en-US" sz="1600" spc="-1"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Produced early (has history of QGP)</a:t>
            </a:r>
          </a:p>
          <a:p>
            <a:pPr marL="285750" indent="-285750">
              <a:buFont typeface="Wingdings" panose="05000000000000000000" pitchFamily="2" charset="2"/>
              <a:buChar char="Ø"/>
            </a:pPr>
            <a:r>
              <a:rPr lang="en-US" sz="1600" spc="-1"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Non-relativistic </a:t>
            </a:r>
            <a:r>
              <a:rPr lang="en-US" sz="1600" dirty="0">
                <a:solidFill>
                  <a:srgbClr val="00B050"/>
                </a:solidFill>
                <a:latin typeface="Calibri" panose="020F0502020204030204" pitchFamily="34" charset="0"/>
                <a:ea typeface="Calibri" panose="020F0502020204030204" pitchFamily="34" charset="0"/>
                <a:cs typeface="Calibri" panose="020F0502020204030204" pitchFamily="34" charset="0"/>
              </a:rPr>
              <a:t>(v &lt;&lt; 1, </a:t>
            </a:r>
            <a:r>
              <a:rPr lang="en-US" sz="1600" dirty="0" err="1">
                <a:solidFill>
                  <a:srgbClr val="00B050"/>
                </a:solidFill>
                <a:latin typeface="Calibri" panose="020F0502020204030204" pitchFamily="34" charset="0"/>
                <a:ea typeface="Calibri" panose="020F0502020204030204" pitchFamily="34" charset="0"/>
                <a:cs typeface="Calibri" panose="020F0502020204030204" pitchFamily="34" charset="0"/>
              </a:rPr>
              <a:t>v</a:t>
            </a:r>
            <a:r>
              <a:rPr lang="en-US" sz="1600" baseline="-25000" dirty="0" err="1">
                <a:solidFill>
                  <a:srgbClr val="00B050"/>
                </a:solidFill>
                <a:latin typeface="Calibri" panose="020F0502020204030204" pitchFamily="34" charset="0"/>
                <a:ea typeface="Calibri" panose="020F0502020204030204" pitchFamily="34" charset="0"/>
                <a:cs typeface="Calibri" panose="020F0502020204030204" pitchFamily="34" charset="0"/>
              </a:rPr>
              <a:t>b</a:t>
            </a:r>
            <a:r>
              <a:rPr lang="en-US" sz="1600" dirty="0">
                <a:solidFill>
                  <a:srgbClr val="00B050"/>
                </a:solidFill>
                <a:latin typeface="Calibri" panose="020F0502020204030204" pitchFamily="34" charset="0"/>
                <a:ea typeface="Calibri" panose="020F0502020204030204" pitchFamily="34" charset="0"/>
                <a:cs typeface="Calibri" panose="020F0502020204030204" pitchFamily="34" charset="0"/>
              </a:rPr>
              <a:t>~ 0.1) </a:t>
            </a:r>
          </a:p>
          <a:p>
            <a:pPr marL="285750" indent="-285750">
              <a:buFont typeface="Wingdings" panose="05000000000000000000" pitchFamily="2" charset="2"/>
              <a:buChar char="Ø"/>
            </a:pPr>
            <a:r>
              <a:rPr lang="en-US" sz="1600"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Scale separation (EFTs like </a:t>
            </a:r>
            <a:r>
              <a:rPr lang="en-US" sz="160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pNRQCD</a:t>
            </a:r>
            <a:r>
              <a:rPr lang="en-US" sz="1600"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marL="285750" indent="-285750">
              <a:buFont typeface="Wingdings" panose="05000000000000000000" pitchFamily="2" charset="2"/>
              <a:buChar char="Ø"/>
            </a:pPr>
            <a:r>
              <a:rPr lang="en-US" sz="1600" spc="-1"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No (/less) regeneration</a:t>
            </a:r>
            <a:endParaRPr lang="en-US" sz="1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D0AE154-DA41-2C1A-6972-D9813FD8ADE0}"/>
              </a:ext>
            </a:extLst>
          </p:cNvPr>
          <p:cNvSpPr txBox="1"/>
          <p:nvPr/>
        </p:nvSpPr>
        <p:spPr>
          <a:xfrm>
            <a:off x="65973" y="4715829"/>
            <a:ext cx="3515748" cy="369332"/>
          </a:xfrm>
          <a:prstGeom prst="rect">
            <a:avLst/>
          </a:prstGeom>
          <a:noFill/>
        </p:spPr>
        <p:txBody>
          <a:bodyPr wrap="square">
            <a:spAutoFit/>
          </a:bodyPr>
          <a:lstStyle/>
          <a:p>
            <a:r>
              <a:rPr lang="en-US" sz="1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Bottomonium</a:t>
            </a:r>
            <a:endParaRPr lang="en-US" dirty="0"/>
          </a:p>
        </p:txBody>
      </p:sp>
      <p:sp>
        <p:nvSpPr>
          <p:cNvPr id="8" name="Slide Number Placeholder 7">
            <a:extLst>
              <a:ext uri="{FF2B5EF4-FFF2-40B4-BE49-F238E27FC236}">
                <a16:creationId xmlns:a16="http://schemas.microsoft.com/office/drawing/2014/main" id="{2B9257A2-700B-4A9A-3319-DEA7DFB47C48}"/>
              </a:ext>
            </a:extLst>
          </p:cNvPr>
          <p:cNvSpPr>
            <a:spLocks noGrp="1"/>
          </p:cNvSpPr>
          <p:nvPr>
            <p:ph type="sldNum" idx="5"/>
          </p:nvPr>
        </p:nvSpPr>
        <p:spPr/>
        <p:txBody>
          <a:bodyPr/>
          <a:lstStyle/>
          <a:p>
            <a:r>
              <a:rPr lang="en-US" dirty="0"/>
              <a:t>2</a:t>
            </a:r>
          </a:p>
        </p:txBody>
      </p:sp>
      <p:sp>
        <p:nvSpPr>
          <p:cNvPr id="12" name="Footer Placeholder 8">
            <a:extLst>
              <a:ext uri="{FF2B5EF4-FFF2-40B4-BE49-F238E27FC236}">
                <a16:creationId xmlns:a16="http://schemas.microsoft.com/office/drawing/2014/main" id="{934938DB-6428-910F-B6C6-E35297F6BEF7}"/>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1683531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04217-5832-400A-C2C3-678C1F99D010}"/>
            </a:ext>
          </a:extLst>
        </p:cNvPr>
        <p:cNvGrpSpPr/>
        <p:nvPr/>
      </p:nvGrpSpPr>
      <p:grpSpPr>
        <a:xfrm>
          <a:off x="0" y="0"/>
          <a:ext cx="0" cy="0"/>
          <a:chOff x="0" y="0"/>
          <a:chExt cx="0" cy="0"/>
        </a:xfrm>
      </p:grpSpPr>
      <p:sp>
        <p:nvSpPr>
          <p:cNvPr id="117" name="PlaceHolder 1">
            <a:extLst>
              <a:ext uri="{FF2B5EF4-FFF2-40B4-BE49-F238E27FC236}">
                <a16:creationId xmlns:a16="http://schemas.microsoft.com/office/drawing/2014/main" id="{C7457205-9286-2B8B-986B-07D2D25080B7}"/>
              </a:ext>
            </a:extLst>
          </p:cNvPr>
          <p:cNvSpPr>
            <a:spLocks noGrp="1"/>
          </p:cNvSpPr>
          <p:nvPr>
            <p:ph type="title"/>
          </p:nvPr>
        </p:nvSpPr>
        <p:spPr>
          <a:xfrm>
            <a:off x="0" y="69685"/>
            <a:ext cx="12191999" cy="512610"/>
          </a:xfrm>
          <a:prstGeom prst="rect">
            <a:avLst/>
          </a:prstGeom>
          <a:noFill/>
          <a:ln w="0">
            <a:noFill/>
          </a:ln>
        </p:spPr>
        <p:txBody>
          <a:bodyPr lIns="0" tIns="0" rIns="0" bIns="0" anchor="b">
            <a:noAutofit/>
          </a:bodyPr>
          <a:lstStyle/>
          <a:p>
            <a:pPr algn="ctr"/>
            <a:r>
              <a:rPr lang="en-US" sz="3000" b="1" spc="-1" dirty="0">
                <a:solidFill>
                  <a:schemeClr val="accent1"/>
                </a:solidFill>
                <a:latin typeface="Calibri" panose="020F0502020204030204" pitchFamily="34" charset="0"/>
                <a:cs typeface="Calibri" panose="020F0502020204030204" pitchFamily="34" charset="0"/>
              </a:rPr>
              <a:t>INTRODUCTION &amp; MOTIVATION</a:t>
            </a:r>
            <a:endParaRPr lang="en-US" sz="3000" dirty="0">
              <a:solidFill>
                <a:schemeClr val="accent1"/>
              </a:solidFill>
              <a:latin typeface="Calibri" panose="020F0502020204030204" pitchFamily="34" charset="0"/>
              <a:cs typeface="Calibri" panose="020F0502020204030204" pitchFamily="34" charset="0"/>
            </a:endParaRPr>
          </a:p>
        </p:txBody>
      </p:sp>
      <p:graphicFrame>
        <p:nvGraphicFramePr>
          <p:cNvPr id="30" name="Table 29">
            <a:extLst>
              <a:ext uri="{FF2B5EF4-FFF2-40B4-BE49-F238E27FC236}">
                <a16:creationId xmlns:a16="http://schemas.microsoft.com/office/drawing/2014/main" id="{6485F98E-0F89-591B-D4BE-1A2199F45980}"/>
              </a:ext>
            </a:extLst>
          </p:cNvPr>
          <p:cNvGraphicFramePr>
            <a:graphicFrameLocks noGrp="1"/>
          </p:cNvGraphicFramePr>
          <p:nvPr>
            <p:extLst>
              <p:ext uri="{D42A27DB-BD31-4B8C-83A1-F6EECF244321}">
                <p14:modId xmlns:p14="http://schemas.microsoft.com/office/powerpoint/2010/main" val="1555792857"/>
              </p:ext>
            </p:extLst>
          </p:nvPr>
        </p:nvGraphicFramePr>
        <p:xfrm>
          <a:off x="4904733" y="6231898"/>
          <a:ext cx="4796676" cy="335280"/>
        </p:xfrm>
        <a:graphic>
          <a:graphicData uri="http://schemas.openxmlformats.org/drawingml/2006/table">
            <a:tbl>
              <a:tblPr bandRow="1">
                <a:tableStyleId>{5C22544A-7EE6-4342-B048-85BDC9FD1C3A}</a:tableStyleId>
              </a:tblPr>
              <a:tblGrid>
                <a:gridCol w="4796676">
                  <a:extLst>
                    <a:ext uri="{9D8B030D-6E8A-4147-A177-3AD203B41FA5}">
                      <a16:colId xmlns:a16="http://schemas.microsoft.com/office/drawing/2014/main" val="877379068"/>
                    </a:ext>
                  </a:extLst>
                </a:gridCol>
              </a:tblGrid>
              <a:tr h="1226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baseline="0" noProof="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CMS Collaboration, </a:t>
                      </a:r>
                      <a:r>
                        <a:rPr lang="en-US" sz="1600" u="sng" dirty="0">
                          <a:solidFill>
                            <a:srgbClr val="0070C0"/>
                          </a:solidFill>
                          <a:latin typeface="Calibri" panose="020F0502020204030204" pitchFamily="34" charset="0"/>
                          <a:ea typeface="Calibri" panose="020F0502020204030204" pitchFamily="34" charset="0"/>
                          <a:cs typeface="Calibri" panose="020F0502020204030204" pitchFamily="34" charset="0"/>
                        </a:rPr>
                        <a:t>1312.6300</a:t>
                      </a:r>
                      <a:r>
                        <a:rPr lang="en-US" sz="1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1600" b="0" i="0" u="sng" strike="noStrike" baseline="0" noProof="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2202.11807</a:t>
                      </a:r>
                      <a:r>
                        <a:rPr lang="en-US" sz="1600" b="0" i="0" u="none" strike="noStrike" baseline="0" noProof="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txBody>
                  <a:tcPr marR="61912">
                    <a:lnL w="0">
                      <a:noFill/>
                    </a:lnL>
                    <a:lnR w="0">
                      <a:noFill/>
                    </a:lnR>
                    <a:lnT w="0">
                      <a:noFill/>
                    </a:lnT>
                    <a:lnB w="0">
                      <a:noFill/>
                    </a:lnB>
                    <a:solidFill>
                      <a:srgbClr val="FFFFFF"/>
                    </a:solidFill>
                  </a:tcPr>
                </a:tc>
                <a:extLst>
                  <a:ext uri="{0D108BD9-81ED-4DB2-BD59-A6C34878D82A}">
                    <a16:rowId xmlns:a16="http://schemas.microsoft.com/office/drawing/2014/main" val="3660418177"/>
                  </a:ext>
                </a:extLst>
              </a:tr>
            </a:tbl>
          </a:graphicData>
        </a:graphic>
      </p:graphicFrame>
      <p:grpSp>
        <p:nvGrpSpPr>
          <p:cNvPr id="49" name="Group 48">
            <a:extLst>
              <a:ext uri="{FF2B5EF4-FFF2-40B4-BE49-F238E27FC236}">
                <a16:creationId xmlns:a16="http://schemas.microsoft.com/office/drawing/2014/main" id="{3A719172-9229-54AC-782B-09F5CF48F964}"/>
              </a:ext>
            </a:extLst>
          </p:cNvPr>
          <p:cNvGrpSpPr/>
          <p:nvPr/>
        </p:nvGrpSpPr>
        <p:grpSpPr>
          <a:xfrm>
            <a:off x="3069749" y="3107093"/>
            <a:ext cx="6751051" cy="3127425"/>
            <a:chOff x="5459855" y="2113342"/>
            <a:chExt cx="6751051" cy="3127425"/>
          </a:xfrm>
        </p:grpSpPr>
        <p:pic>
          <p:nvPicPr>
            <p:cNvPr id="17" name="Picture 16">
              <a:extLst>
                <a:ext uri="{FF2B5EF4-FFF2-40B4-BE49-F238E27FC236}">
                  <a16:creationId xmlns:a16="http://schemas.microsoft.com/office/drawing/2014/main" id="{80B927C6-B7D4-ADB4-62EF-3104B3798756}"/>
                </a:ext>
              </a:extLst>
            </p:cNvPr>
            <p:cNvPicPr>
              <a:picLocks noChangeAspect="1"/>
            </p:cNvPicPr>
            <p:nvPr/>
          </p:nvPicPr>
          <p:blipFill>
            <a:blip r:embed="rId3"/>
            <a:stretch>
              <a:fillRect/>
            </a:stretch>
          </p:blipFill>
          <p:spPr>
            <a:xfrm>
              <a:off x="5459855" y="2113342"/>
              <a:ext cx="6751051" cy="3127425"/>
            </a:xfrm>
            <a:prstGeom prst="rect">
              <a:avLst/>
            </a:prstGeom>
          </p:spPr>
        </p:pic>
        <p:grpSp>
          <p:nvGrpSpPr>
            <p:cNvPr id="48" name="Group 47">
              <a:extLst>
                <a:ext uri="{FF2B5EF4-FFF2-40B4-BE49-F238E27FC236}">
                  <a16:creationId xmlns:a16="http://schemas.microsoft.com/office/drawing/2014/main" id="{9AE4A767-C974-F87D-A35D-869276F44FA9}"/>
                </a:ext>
              </a:extLst>
            </p:cNvPr>
            <p:cNvGrpSpPr/>
            <p:nvPr/>
          </p:nvGrpSpPr>
          <p:grpSpPr>
            <a:xfrm>
              <a:off x="10194408" y="2373362"/>
              <a:ext cx="863211" cy="1239760"/>
              <a:chOff x="10194408" y="2373362"/>
              <a:chExt cx="863211" cy="1239760"/>
            </a:xfrm>
          </p:grpSpPr>
          <p:grpSp>
            <p:nvGrpSpPr>
              <p:cNvPr id="29" name="Group 28">
                <a:extLst>
                  <a:ext uri="{FF2B5EF4-FFF2-40B4-BE49-F238E27FC236}">
                    <a16:creationId xmlns:a16="http://schemas.microsoft.com/office/drawing/2014/main" id="{915D4E13-7DDB-0572-7DC1-FBD5F79FD80B}"/>
                  </a:ext>
                </a:extLst>
              </p:cNvPr>
              <p:cNvGrpSpPr/>
              <p:nvPr/>
            </p:nvGrpSpPr>
            <p:grpSpPr>
              <a:xfrm>
                <a:off x="10265296" y="2373362"/>
                <a:ext cx="713668" cy="133102"/>
                <a:chOff x="7661312" y="3045893"/>
                <a:chExt cx="883169" cy="137117"/>
              </a:xfrm>
            </p:grpSpPr>
            <p:pic>
              <p:nvPicPr>
                <p:cNvPr id="31" name="Picture 30" descr="A blue ball with white background&#10;&#10;Description automatically generated">
                  <a:extLst>
                    <a:ext uri="{FF2B5EF4-FFF2-40B4-BE49-F238E27FC236}">
                      <a16:creationId xmlns:a16="http://schemas.microsoft.com/office/drawing/2014/main" id="{E3235525-0F58-39E5-97E6-F82AB65092F5}"/>
                    </a:ext>
                  </a:extLst>
                </p:cNvPr>
                <p:cNvPicPr>
                  <a:picLocks noChangeAspect="1"/>
                </p:cNvPicPr>
                <p:nvPr/>
              </p:nvPicPr>
              <p:blipFill>
                <a:blip r:embed="rId4"/>
                <a:stretch>
                  <a:fillRect/>
                </a:stretch>
              </p:blipFill>
              <p:spPr>
                <a:xfrm>
                  <a:off x="8379010" y="3054754"/>
                  <a:ext cx="165471" cy="128256"/>
                </a:xfrm>
                <a:prstGeom prst="rect">
                  <a:avLst/>
                </a:prstGeom>
              </p:spPr>
            </p:pic>
            <p:cxnSp>
              <p:nvCxnSpPr>
                <p:cNvPr id="32" name="Straight Arrow Connector 31">
                  <a:extLst>
                    <a:ext uri="{FF2B5EF4-FFF2-40B4-BE49-F238E27FC236}">
                      <a16:creationId xmlns:a16="http://schemas.microsoft.com/office/drawing/2014/main" id="{A8E7D8E4-D4CB-42F3-85D4-363B7114166B}"/>
                    </a:ext>
                  </a:extLst>
                </p:cNvPr>
                <p:cNvCxnSpPr>
                  <a:cxnSpLocks/>
                </p:cNvCxnSpPr>
                <p:nvPr/>
              </p:nvCxnSpPr>
              <p:spPr>
                <a:xfrm flipH="1" flipV="1">
                  <a:off x="8146312" y="3121011"/>
                  <a:ext cx="230370" cy="14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3" name="Picture 32" descr="A blue ball with white background&#10;&#10;Description automatically generated">
                  <a:extLst>
                    <a:ext uri="{FF2B5EF4-FFF2-40B4-BE49-F238E27FC236}">
                      <a16:creationId xmlns:a16="http://schemas.microsoft.com/office/drawing/2014/main" id="{6A5D9F52-D14B-25AC-72D4-EED15FD97853}"/>
                    </a:ext>
                  </a:extLst>
                </p:cNvPr>
                <p:cNvPicPr>
                  <a:picLocks noChangeAspect="1"/>
                </p:cNvPicPr>
                <p:nvPr/>
              </p:nvPicPr>
              <p:blipFill>
                <a:blip r:embed="rId4"/>
                <a:stretch>
                  <a:fillRect/>
                </a:stretch>
              </p:blipFill>
              <p:spPr>
                <a:xfrm>
                  <a:off x="7661312" y="3045893"/>
                  <a:ext cx="165471" cy="128256"/>
                </a:xfrm>
                <a:prstGeom prst="rect">
                  <a:avLst/>
                </a:prstGeom>
              </p:spPr>
            </p:pic>
            <p:cxnSp>
              <p:nvCxnSpPr>
                <p:cNvPr id="34" name="Straight Arrow Connector 33">
                  <a:extLst>
                    <a:ext uri="{FF2B5EF4-FFF2-40B4-BE49-F238E27FC236}">
                      <a16:creationId xmlns:a16="http://schemas.microsoft.com/office/drawing/2014/main" id="{572EECD4-79B3-5619-50BF-8B4DE8329378}"/>
                    </a:ext>
                  </a:extLst>
                </p:cNvPr>
                <p:cNvCxnSpPr>
                  <a:cxnSpLocks/>
                </p:cNvCxnSpPr>
                <p:nvPr/>
              </p:nvCxnSpPr>
              <p:spPr>
                <a:xfrm>
                  <a:off x="7853913" y="3113568"/>
                  <a:ext cx="230377" cy="74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8" name="Group 27">
                <a:extLst>
                  <a:ext uri="{FF2B5EF4-FFF2-40B4-BE49-F238E27FC236}">
                    <a16:creationId xmlns:a16="http://schemas.microsoft.com/office/drawing/2014/main" id="{F6AADA3A-A944-8C46-F031-E16F249E27C0}"/>
                  </a:ext>
                </a:extLst>
              </p:cNvPr>
              <p:cNvGrpSpPr/>
              <p:nvPr/>
            </p:nvGrpSpPr>
            <p:grpSpPr>
              <a:xfrm>
                <a:off x="10194408" y="2761806"/>
                <a:ext cx="784555" cy="344896"/>
                <a:chOff x="9729011" y="2268610"/>
                <a:chExt cx="1136912" cy="451221"/>
              </a:xfrm>
            </p:grpSpPr>
            <p:pic>
              <p:nvPicPr>
                <p:cNvPr id="16" name="Picture 15" descr="A close-up of a red and blue sphere&#10;&#10;Description automatically generated">
                  <a:extLst>
                    <a:ext uri="{FF2B5EF4-FFF2-40B4-BE49-F238E27FC236}">
                      <a16:creationId xmlns:a16="http://schemas.microsoft.com/office/drawing/2014/main" id="{BCA37A32-9AC7-D5BC-7F35-F68087F6A26D}"/>
                    </a:ext>
                  </a:extLst>
                </p:cNvPr>
                <p:cNvPicPr>
                  <a:picLocks noChangeAspect="1"/>
                </p:cNvPicPr>
                <p:nvPr/>
              </p:nvPicPr>
              <p:blipFill>
                <a:blip r:embed="rId5"/>
                <a:stretch>
                  <a:fillRect/>
                </a:stretch>
              </p:blipFill>
              <p:spPr>
                <a:xfrm>
                  <a:off x="9729011" y="2268610"/>
                  <a:ext cx="442582" cy="451221"/>
                </a:xfrm>
                <a:prstGeom prst="rect">
                  <a:avLst/>
                </a:prstGeom>
              </p:spPr>
            </p:pic>
            <p:pic>
              <p:nvPicPr>
                <p:cNvPr id="18" name="Picture 17" descr="A blue ball with white background&#10;&#10;Description automatically generated">
                  <a:extLst>
                    <a:ext uri="{FF2B5EF4-FFF2-40B4-BE49-F238E27FC236}">
                      <a16:creationId xmlns:a16="http://schemas.microsoft.com/office/drawing/2014/main" id="{E42DCC4E-A69A-058D-417C-7F2538F78D6C}"/>
                    </a:ext>
                  </a:extLst>
                </p:cNvPr>
                <p:cNvPicPr>
                  <a:picLocks noChangeAspect="1"/>
                </p:cNvPicPr>
                <p:nvPr/>
              </p:nvPicPr>
              <p:blipFill>
                <a:blip r:embed="rId4"/>
                <a:stretch>
                  <a:fillRect/>
                </a:stretch>
              </p:blipFill>
              <p:spPr>
                <a:xfrm>
                  <a:off x="10700452" y="2434522"/>
                  <a:ext cx="165471" cy="128256"/>
                </a:xfrm>
                <a:prstGeom prst="rect">
                  <a:avLst/>
                </a:prstGeom>
              </p:spPr>
            </p:pic>
            <p:cxnSp>
              <p:nvCxnSpPr>
                <p:cNvPr id="20" name="Straight Arrow Connector 19">
                  <a:extLst>
                    <a:ext uri="{FF2B5EF4-FFF2-40B4-BE49-F238E27FC236}">
                      <a16:creationId xmlns:a16="http://schemas.microsoft.com/office/drawing/2014/main" id="{BD678F3D-4E53-1BEA-426A-817D5AA9B340}"/>
                    </a:ext>
                  </a:extLst>
                </p:cNvPr>
                <p:cNvCxnSpPr/>
                <p:nvPr/>
              </p:nvCxnSpPr>
              <p:spPr>
                <a:xfrm flipV="1">
                  <a:off x="10201939" y="2500779"/>
                  <a:ext cx="221512" cy="14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027300FF-BCB3-CBE2-C1EC-41219BC895ED}"/>
                    </a:ext>
                  </a:extLst>
                </p:cNvPr>
                <p:cNvCxnSpPr>
                  <a:cxnSpLocks/>
                </p:cNvCxnSpPr>
                <p:nvPr/>
              </p:nvCxnSpPr>
              <p:spPr>
                <a:xfrm flipH="1" flipV="1">
                  <a:off x="10432312" y="2500779"/>
                  <a:ext cx="230370" cy="14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2" name="Group 41">
                <a:extLst>
                  <a:ext uri="{FF2B5EF4-FFF2-40B4-BE49-F238E27FC236}">
                    <a16:creationId xmlns:a16="http://schemas.microsoft.com/office/drawing/2014/main" id="{F3ED3F11-A3E4-DF8A-1FAF-E681B93B0918}"/>
                  </a:ext>
                </a:extLst>
              </p:cNvPr>
              <p:cNvGrpSpPr/>
              <p:nvPr/>
            </p:nvGrpSpPr>
            <p:grpSpPr>
              <a:xfrm>
                <a:off x="10194409" y="3270389"/>
                <a:ext cx="863210" cy="342733"/>
                <a:chOff x="7794105" y="1294195"/>
                <a:chExt cx="1126037" cy="364325"/>
              </a:xfrm>
            </p:grpSpPr>
            <p:grpSp>
              <p:nvGrpSpPr>
                <p:cNvPr id="43" name="Group 42">
                  <a:extLst>
                    <a:ext uri="{FF2B5EF4-FFF2-40B4-BE49-F238E27FC236}">
                      <a16:creationId xmlns:a16="http://schemas.microsoft.com/office/drawing/2014/main" id="{44ABB61E-7C1A-F05C-8012-ED823FB53D7C}"/>
                    </a:ext>
                  </a:extLst>
                </p:cNvPr>
                <p:cNvGrpSpPr/>
                <p:nvPr/>
              </p:nvGrpSpPr>
              <p:grpSpPr>
                <a:xfrm>
                  <a:off x="7794105" y="1313624"/>
                  <a:ext cx="759034" cy="344896"/>
                  <a:chOff x="9729011" y="2268610"/>
                  <a:chExt cx="933671" cy="451221"/>
                </a:xfrm>
              </p:grpSpPr>
              <p:pic>
                <p:nvPicPr>
                  <p:cNvPr id="45" name="Picture 44" descr="A close-up of a red and blue sphere&#10;&#10;Description automatically generated">
                    <a:extLst>
                      <a:ext uri="{FF2B5EF4-FFF2-40B4-BE49-F238E27FC236}">
                        <a16:creationId xmlns:a16="http://schemas.microsoft.com/office/drawing/2014/main" id="{FE93910B-A481-B9B9-0D48-A7C2999C9F88}"/>
                      </a:ext>
                    </a:extLst>
                  </p:cNvPr>
                  <p:cNvPicPr>
                    <a:picLocks noChangeAspect="1"/>
                  </p:cNvPicPr>
                  <p:nvPr/>
                </p:nvPicPr>
                <p:blipFill>
                  <a:blip r:embed="rId5"/>
                  <a:stretch>
                    <a:fillRect/>
                  </a:stretch>
                </p:blipFill>
                <p:spPr>
                  <a:xfrm>
                    <a:off x="9729011" y="2268610"/>
                    <a:ext cx="442582" cy="451221"/>
                  </a:xfrm>
                  <a:prstGeom prst="rect">
                    <a:avLst/>
                  </a:prstGeom>
                </p:spPr>
              </p:pic>
              <p:cxnSp>
                <p:nvCxnSpPr>
                  <p:cNvPr id="46" name="Straight Arrow Connector 45">
                    <a:extLst>
                      <a:ext uri="{FF2B5EF4-FFF2-40B4-BE49-F238E27FC236}">
                        <a16:creationId xmlns:a16="http://schemas.microsoft.com/office/drawing/2014/main" id="{5C6F6925-135E-780E-C5E6-E66F7C2BC355}"/>
                      </a:ext>
                    </a:extLst>
                  </p:cNvPr>
                  <p:cNvCxnSpPr/>
                  <p:nvPr/>
                </p:nvCxnSpPr>
                <p:spPr>
                  <a:xfrm flipV="1">
                    <a:off x="10201939" y="2500779"/>
                    <a:ext cx="221512" cy="14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a:extLst>
                      <a:ext uri="{FF2B5EF4-FFF2-40B4-BE49-F238E27FC236}">
                        <a16:creationId xmlns:a16="http://schemas.microsoft.com/office/drawing/2014/main" id="{A3845AD9-AB43-F3AB-73E6-E36F1237403E}"/>
                      </a:ext>
                    </a:extLst>
                  </p:cNvPr>
                  <p:cNvCxnSpPr>
                    <a:cxnSpLocks/>
                  </p:cNvCxnSpPr>
                  <p:nvPr/>
                </p:nvCxnSpPr>
                <p:spPr>
                  <a:xfrm flipH="1" flipV="1">
                    <a:off x="10432312" y="2500779"/>
                    <a:ext cx="230370" cy="14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4" name="Picture 43" descr="A close-up of a red and blue sphere&#10;&#10;Description automatically generated">
                  <a:extLst>
                    <a:ext uri="{FF2B5EF4-FFF2-40B4-BE49-F238E27FC236}">
                      <a16:creationId xmlns:a16="http://schemas.microsoft.com/office/drawing/2014/main" id="{102AC54E-CA82-AF1E-CBB6-7ADD09F2530A}"/>
                    </a:ext>
                  </a:extLst>
                </p:cNvPr>
                <p:cNvPicPr>
                  <a:picLocks noChangeAspect="1"/>
                </p:cNvPicPr>
                <p:nvPr/>
              </p:nvPicPr>
              <p:blipFill>
                <a:blip r:embed="rId5"/>
                <a:stretch>
                  <a:fillRect/>
                </a:stretch>
              </p:blipFill>
              <p:spPr>
                <a:xfrm>
                  <a:off x="8560342" y="1294195"/>
                  <a:ext cx="359800" cy="344896"/>
                </a:xfrm>
                <a:prstGeom prst="rect">
                  <a:avLst/>
                </a:prstGeom>
              </p:spPr>
            </p:pic>
          </p:grpSp>
        </p:grpSp>
      </p:grpSp>
      <p:sp>
        <p:nvSpPr>
          <p:cNvPr id="52" name="TextBox 51">
            <a:extLst>
              <a:ext uri="{FF2B5EF4-FFF2-40B4-BE49-F238E27FC236}">
                <a16:creationId xmlns:a16="http://schemas.microsoft.com/office/drawing/2014/main" id="{6DC269E3-EB58-EB7C-EAFF-AB225BA31AEB}"/>
              </a:ext>
            </a:extLst>
          </p:cNvPr>
          <p:cNvSpPr txBox="1"/>
          <p:nvPr/>
        </p:nvSpPr>
        <p:spPr>
          <a:xfrm>
            <a:off x="210302" y="526966"/>
            <a:ext cx="11691648" cy="295786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Observables at RHIC and LHC reveal a smooth transition between proton-proton, proton-nucleus, and nucleus-nucleus collisions</a:t>
            </a:r>
          </a:p>
          <a:p>
            <a:pPr marL="285750" indent="-285750">
              <a:lnSpc>
                <a:spcPct val="150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In LHC p-Pb collisions, excited bottomonium states </a:t>
            </a:r>
            <a:r>
              <a:rPr lang="en-US" sz="1800" spc="-1" dirty="0">
                <a:latin typeface="Calibri"/>
                <a:cs typeface="Calibri"/>
              </a:rPr>
              <a:t>𝚼</a:t>
            </a:r>
            <a:r>
              <a:rPr lang="en-US" dirty="0">
                <a:latin typeface="Calibri" panose="020F0502020204030204" pitchFamily="34" charset="0"/>
                <a:ea typeface="Calibri" panose="020F0502020204030204" pitchFamily="34" charset="0"/>
                <a:cs typeface="Calibri" panose="020F0502020204030204" pitchFamily="34" charset="0"/>
              </a:rPr>
              <a:t>(2S) and </a:t>
            </a:r>
            <a:r>
              <a:rPr lang="en-US" sz="1800" spc="-1" dirty="0">
                <a:latin typeface="Calibri"/>
                <a:cs typeface="Calibri"/>
              </a:rPr>
              <a:t>𝚼</a:t>
            </a:r>
            <a:r>
              <a:rPr lang="en-US" dirty="0">
                <a:latin typeface="Calibri" panose="020F0502020204030204" pitchFamily="34" charset="0"/>
                <a:ea typeface="Calibri" panose="020F0502020204030204" pitchFamily="34" charset="0"/>
                <a:cs typeface="Calibri" panose="020F0502020204030204" pitchFamily="34" charset="0"/>
              </a:rPr>
              <a:t>(3S) are suppressed more than the ground state </a:t>
            </a:r>
            <a:r>
              <a:rPr lang="en-US" sz="1800" spc="-1" dirty="0">
                <a:latin typeface="Calibri"/>
                <a:cs typeface="Calibri"/>
              </a:rPr>
              <a:t>𝚼</a:t>
            </a:r>
            <a:r>
              <a:rPr lang="en-US" dirty="0">
                <a:latin typeface="Calibri" panose="020F0502020204030204" pitchFamily="34" charset="0"/>
                <a:ea typeface="Calibri" panose="020F0502020204030204" pitchFamily="34" charset="0"/>
                <a:cs typeface="Calibri" panose="020F0502020204030204" pitchFamily="34" charset="0"/>
              </a:rPr>
              <a:t>(1S), a pattern that </a:t>
            </a:r>
            <a:r>
              <a:rPr lang="en-US" b="1" i="1" dirty="0">
                <a:latin typeface="Calibri" panose="020F0502020204030204" pitchFamily="34" charset="0"/>
                <a:ea typeface="Calibri" panose="020F0502020204030204" pitchFamily="34" charset="0"/>
                <a:cs typeface="Calibri" panose="020F0502020204030204" pitchFamily="34" charset="0"/>
              </a:rPr>
              <a:t>cannot</a:t>
            </a:r>
            <a:r>
              <a:rPr lang="en-US" dirty="0">
                <a:latin typeface="Calibri" panose="020F0502020204030204" pitchFamily="34" charset="0"/>
                <a:ea typeface="Calibri" panose="020F0502020204030204" pitchFamily="34" charset="0"/>
                <a:cs typeface="Calibri" panose="020F0502020204030204" pitchFamily="34" charset="0"/>
              </a:rPr>
              <a:t> be explained solely by CNM effects.</a:t>
            </a:r>
          </a:p>
          <a:p>
            <a:pPr marL="285750" indent="-285750">
              <a:lnSpc>
                <a:spcPct val="150000"/>
              </a:lnSpc>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Short-Lived QGP?</a:t>
            </a:r>
            <a:r>
              <a:rPr lang="en-US" dirty="0">
                <a:latin typeface="Calibri" panose="020F0502020204030204" pitchFamily="34" charset="0"/>
                <a:ea typeface="Calibri" panose="020F0502020204030204" pitchFamily="34" charset="0"/>
                <a:cs typeface="Calibri" panose="020F0502020204030204" pitchFamily="34" charset="0"/>
              </a:rPr>
              <a:t> The differential suppression of excited </a:t>
            </a:r>
            <a:r>
              <a:rPr lang="en-US" sz="1800" spc="-1" dirty="0">
                <a:latin typeface="Calibri"/>
                <a:cs typeface="Calibri"/>
              </a:rPr>
              <a:t>𝚼</a:t>
            </a:r>
            <a:r>
              <a:rPr lang="en-US" dirty="0">
                <a:latin typeface="Calibri" panose="020F0502020204030204" pitchFamily="34" charset="0"/>
                <a:ea typeface="Calibri" panose="020F0502020204030204" pitchFamily="34" charset="0"/>
                <a:cs typeface="Calibri" panose="020F0502020204030204" pitchFamily="34" charset="0"/>
              </a:rPr>
              <a:t> states indicates that final-state interactions—potentially due to a transient QGP in small systems—play a significant role, necessitating further investigation of </a:t>
            </a:r>
            <a:r>
              <a:rPr lang="en-US" sz="1800" spc="-1" dirty="0">
                <a:latin typeface="Calibri"/>
                <a:cs typeface="Calibri"/>
              </a:rPr>
              <a:t>𝚼</a:t>
            </a:r>
            <a:r>
              <a:rPr lang="en-US" dirty="0">
                <a:latin typeface="Calibri" panose="020F0502020204030204" pitchFamily="34" charset="0"/>
                <a:ea typeface="Calibri" panose="020F0502020204030204" pitchFamily="34" charset="0"/>
                <a:cs typeface="Calibri" panose="020F0502020204030204" pitchFamily="34" charset="0"/>
              </a:rPr>
              <a:t> in p-Pb collisions at LHC energies</a:t>
            </a:r>
          </a:p>
        </p:txBody>
      </p:sp>
      <p:sp>
        <p:nvSpPr>
          <p:cNvPr id="9" name="TextBox 8">
            <a:extLst>
              <a:ext uri="{FF2B5EF4-FFF2-40B4-BE49-F238E27FC236}">
                <a16:creationId xmlns:a16="http://schemas.microsoft.com/office/drawing/2014/main" id="{CC9A163D-9786-42B7-D1FD-42A48AF2D2C3}"/>
              </a:ext>
            </a:extLst>
          </p:cNvPr>
          <p:cNvSpPr txBox="1"/>
          <p:nvPr/>
        </p:nvSpPr>
        <p:spPr>
          <a:xfrm>
            <a:off x="1588494" y="1071220"/>
            <a:ext cx="6122772" cy="338554"/>
          </a:xfrm>
          <a:prstGeom prst="rect">
            <a:avLst/>
          </a:prstGeom>
          <a:noFill/>
        </p:spPr>
        <p:txBody>
          <a:bodyPr wrap="square">
            <a:spAutoFit/>
          </a:bodyPr>
          <a:lstStyle/>
          <a:p>
            <a:r>
              <a:rPr lang="en-US" sz="1600" u="sng" dirty="0">
                <a:latin typeface="Calibri" panose="020F0502020204030204" pitchFamily="34" charset="0"/>
                <a:ea typeface="Calibri" panose="020F0502020204030204" pitchFamily="34" charset="0"/>
                <a:cs typeface="Calibri" panose="020F0502020204030204" pitchFamily="34" charset="0"/>
                <a:hlinkClick r:id="rId6"/>
              </a:rPr>
              <a:t>N. Armesto (2024), EPJ Web of Conferences 171, 11001 (2018)</a:t>
            </a:r>
            <a:endParaRPr lang="en-US" sz="1600" u="sng" dirty="0">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C508AD1B-D8FB-82C6-6566-B2EB4D9073B4}"/>
              </a:ext>
            </a:extLst>
          </p:cNvPr>
          <p:cNvSpPr>
            <a:spLocks noGrp="1"/>
          </p:cNvSpPr>
          <p:nvPr>
            <p:ph type="sldNum" idx="5"/>
          </p:nvPr>
        </p:nvSpPr>
        <p:spPr/>
        <p:txBody>
          <a:bodyPr/>
          <a:lstStyle/>
          <a:p>
            <a:r>
              <a:rPr lang="en-US" dirty="0"/>
              <a:t>3</a:t>
            </a:r>
          </a:p>
        </p:txBody>
      </p:sp>
      <p:sp>
        <p:nvSpPr>
          <p:cNvPr id="5" name="Footer Placeholder 8">
            <a:extLst>
              <a:ext uri="{FF2B5EF4-FFF2-40B4-BE49-F238E27FC236}">
                <a16:creationId xmlns:a16="http://schemas.microsoft.com/office/drawing/2014/main" id="{FF685167-2D07-5340-538E-D9EB394C55CA}"/>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135777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6">
            <a:extLst>
              <a:ext uri="{FF2B5EF4-FFF2-40B4-BE49-F238E27FC236}">
                <a16:creationId xmlns:a16="http://schemas.microsoft.com/office/drawing/2014/main" id="{082D5946-DA1A-EA10-84E9-520CB028F630}"/>
              </a:ext>
            </a:extLst>
          </p:cNvPr>
          <p:cNvSpPr txBox="1"/>
          <p:nvPr/>
        </p:nvSpPr>
        <p:spPr>
          <a:xfrm>
            <a:off x="195746" y="702850"/>
            <a:ext cx="6109717" cy="378885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a:buChar char="•"/>
              <a:tabLst>
                <a:tab pos="230188" algn="l"/>
              </a:tabLst>
            </a:pPr>
            <a:r>
              <a:rPr lang="en-US" dirty="0">
                <a:latin typeface="Calibri" panose="020F0502020204030204" pitchFamily="34" charset="0"/>
                <a:cs typeface="Calibri" panose="020F0502020204030204" pitchFamily="34" charset="0"/>
              </a:rPr>
              <a:t>The </a:t>
            </a:r>
            <a:r>
              <a:rPr lang="en-US" dirty="0" err="1">
                <a:latin typeface="Calibri" panose="020F0502020204030204" pitchFamily="34" charset="0"/>
                <a:cs typeface="Calibri" panose="020F0502020204030204" pitchFamily="34" charset="0"/>
              </a:rPr>
              <a:t>parton</a:t>
            </a:r>
            <a:r>
              <a:rPr lang="en-US" dirty="0">
                <a:latin typeface="Calibri" panose="020F0502020204030204" pitchFamily="34" charset="0"/>
                <a:cs typeface="Calibri" panose="020F0502020204030204" pitchFamily="34" charset="0"/>
              </a:rPr>
              <a:t> densities / structure functions of bound nucleons </a:t>
            </a:r>
            <a:r>
              <a:rPr lang="en-US" b="1" dirty="0">
                <a:latin typeface="Calibri" panose="020F0502020204030204" pitchFamily="34" charset="0"/>
                <a:cs typeface="Calibri" panose="020F0502020204030204" pitchFamily="34" charset="0"/>
              </a:rPr>
              <a:t>modified</a:t>
            </a:r>
            <a:r>
              <a:rPr lang="en-US" dirty="0">
                <a:latin typeface="Calibri" panose="020F0502020204030204" pitchFamily="34" charset="0"/>
                <a:cs typeface="Calibri" panose="020F0502020204030204" pitchFamily="34" charset="0"/>
              </a:rPr>
              <a:t> from those in free nucleons</a:t>
            </a:r>
          </a:p>
          <a:p>
            <a:pPr marL="285750" indent="-285750">
              <a:lnSpc>
                <a:spcPct val="150000"/>
              </a:lnSpc>
              <a:buFont typeface="Arial"/>
              <a:buChar char="•"/>
              <a:tabLst>
                <a:tab pos="230188" algn="l"/>
              </a:tabLst>
            </a:pPr>
            <a:endParaRPr lang="en-US" dirty="0">
              <a:latin typeface="Calibri" panose="020F0502020204030204" pitchFamily="34" charset="0"/>
              <a:cs typeface="Calibri" panose="020F0502020204030204" pitchFamily="34" charset="0"/>
            </a:endParaRPr>
          </a:p>
          <a:p>
            <a:pPr marL="285750" indent="-285750">
              <a:lnSpc>
                <a:spcPct val="150000"/>
              </a:lnSpc>
              <a:buFont typeface="Arial"/>
              <a:buChar char="•"/>
              <a:tabLst>
                <a:tab pos="230188" algn="l"/>
              </a:tabLst>
            </a:pPr>
            <a:endParaRPr lang="en-US" dirty="0">
              <a:latin typeface="Calibri" panose="020F0502020204030204" pitchFamily="34" charset="0"/>
              <a:cs typeface="Calibri" panose="020F0502020204030204" pitchFamily="34" charset="0"/>
            </a:endParaRPr>
          </a:p>
          <a:p>
            <a:pPr marL="285750" indent="-285750">
              <a:lnSpc>
                <a:spcPct val="150000"/>
              </a:lnSpc>
              <a:buFont typeface="Arial"/>
              <a:buChar char="•"/>
            </a:pPr>
            <a:r>
              <a:rPr lang="en-US" dirty="0">
                <a:latin typeface="Calibri" panose="020F0502020204030204" pitchFamily="34" charset="0"/>
                <a:cs typeface="Calibri" panose="020F0502020204030204" pitchFamily="34" charset="0"/>
              </a:rPr>
              <a:t>NLO EPPS21</a:t>
            </a:r>
            <a:r>
              <a:rPr lang="en-US" sz="1400" dirty="0">
                <a:latin typeface="Calibri" panose="020F0502020204030204" pitchFamily="34" charset="0"/>
                <a:cs typeface="Calibri" panose="020F0502020204030204" pitchFamily="34" charset="0"/>
              </a:rPr>
              <a:t> (24 params, 49 total sets, 1 central and 48 error sets) </a:t>
            </a:r>
            <a:r>
              <a:rPr lang="en-US" dirty="0" err="1">
                <a:latin typeface="Calibri" panose="020F0502020204030204" pitchFamily="34" charset="0"/>
                <a:cs typeface="Calibri" panose="020F0502020204030204" pitchFamily="34" charset="0"/>
              </a:rPr>
              <a:t>nPDFs</a:t>
            </a:r>
            <a:r>
              <a:rPr lang="en-US" dirty="0">
                <a:latin typeface="Calibri" panose="020F0502020204030204" pitchFamily="34" charset="0"/>
                <a:cs typeface="Calibri" panose="020F0502020204030204" pitchFamily="34" charset="0"/>
              </a:rPr>
              <a:t> used</a:t>
            </a:r>
          </a:p>
          <a:p>
            <a:pPr marL="285750" indent="-285750">
              <a:lnSpc>
                <a:spcPct val="150000"/>
              </a:lnSpc>
              <a:buFont typeface="Arial"/>
              <a:buChar char="•"/>
            </a:pPr>
            <a:endParaRPr lang="en-US" dirty="0">
              <a:latin typeface="Calibri" panose="020F0502020204030204" pitchFamily="34" charset="0"/>
              <a:cs typeface="Calibri" panose="020F0502020204030204" pitchFamily="34" charset="0"/>
            </a:endParaRPr>
          </a:p>
          <a:p>
            <a:pPr marL="285750" indent="-285750">
              <a:lnSpc>
                <a:spcPct val="150000"/>
              </a:lnSpc>
              <a:buFont typeface="Arial"/>
              <a:buChar char="•"/>
            </a:pPr>
            <a:r>
              <a:rPr lang="en-US" sz="1800" spc="-1" dirty="0">
                <a:latin typeface="Calibri"/>
                <a:cs typeface="Calibri"/>
              </a:rPr>
              <a:t>𝚼</a:t>
            </a:r>
            <a:r>
              <a:rPr lang="en-US" spc="-1" dirty="0">
                <a:latin typeface="Calibri"/>
                <a:ea typeface="+mn-lt"/>
                <a:cs typeface="Calibri"/>
              </a:rPr>
              <a:t> production</a:t>
            </a:r>
            <a:r>
              <a:rPr lang="en-US" spc="-1" dirty="0">
                <a:latin typeface="Calibri"/>
                <a:cs typeface="Calibri"/>
              </a:rPr>
              <a:t> cross section in </a:t>
            </a:r>
            <a:r>
              <a:rPr lang="en-US" spc="-1" dirty="0" err="1">
                <a:latin typeface="Calibri"/>
                <a:cs typeface="Calibri"/>
              </a:rPr>
              <a:t>p+p</a:t>
            </a:r>
            <a:r>
              <a:rPr lang="en-US" spc="-1" dirty="0">
                <a:latin typeface="Calibri"/>
                <a:cs typeface="Calibri"/>
              </a:rPr>
              <a:t> and </a:t>
            </a:r>
            <a:r>
              <a:rPr lang="en-US" spc="-1" dirty="0" err="1">
                <a:latin typeface="Calibri"/>
                <a:cs typeface="Calibri"/>
              </a:rPr>
              <a:t>p+A</a:t>
            </a:r>
            <a:r>
              <a:rPr lang="en-US" spc="-1" dirty="0">
                <a:latin typeface="Calibri"/>
                <a:cs typeface="Calibri"/>
              </a:rPr>
              <a:t> by Color Evaporation Model (CEM) given by,</a:t>
            </a:r>
          </a:p>
        </p:txBody>
      </p:sp>
      <p:sp>
        <p:nvSpPr>
          <p:cNvPr id="43" name="TextBox 42">
            <a:extLst>
              <a:ext uri="{FF2B5EF4-FFF2-40B4-BE49-F238E27FC236}">
                <a16:creationId xmlns:a16="http://schemas.microsoft.com/office/drawing/2014/main" id="{2C640475-503D-83DD-1A49-07FCBD599C06}"/>
              </a:ext>
            </a:extLst>
          </p:cNvPr>
          <p:cNvSpPr txBox="1"/>
          <p:nvPr/>
        </p:nvSpPr>
        <p:spPr>
          <a:xfrm>
            <a:off x="7478038" y="5666513"/>
            <a:ext cx="5149417" cy="338554"/>
          </a:xfrm>
          <a:prstGeom prst="rect">
            <a:avLst/>
          </a:prstGeom>
          <a:noFill/>
        </p:spPr>
        <p:txBody>
          <a:bodyPr wrap="square">
            <a:spAutoFit/>
          </a:bodyPr>
          <a:lstStyle/>
          <a:p>
            <a:r>
              <a:rPr lang="en-US" sz="1600" spc="-1" dirty="0">
                <a:solidFill>
                  <a:schemeClr val="accent1"/>
                </a:solidFill>
                <a:latin typeface="Calibri" panose="020F0502020204030204" pitchFamily="34" charset="0"/>
                <a:ea typeface="Calibri" panose="020F0502020204030204" pitchFamily="34" charset="0"/>
                <a:cs typeface="Calibri" panose="020F0502020204030204" pitchFamily="34" charset="0"/>
              </a:rPr>
              <a:t>R. Vogt et al </a:t>
            </a:r>
            <a:r>
              <a:rPr lang="en-US" sz="1600" u="sng" spc="-1" dirty="0">
                <a:solidFill>
                  <a:schemeClr val="accent1"/>
                </a:solidFill>
                <a:latin typeface="Calibri" panose="020F0502020204030204" pitchFamily="34" charset="0"/>
                <a:ea typeface="Calibri" panose="020F0502020204030204" pitchFamily="34" charset="0"/>
                <a:cs typeface="Calibri" panose="020F0502020204030204" pitchFamily="34" charset="0"/>
              </a:rPr>
              <a:t>hep-</a:t>
            </a:r>
            <a:r>
              <a:rPr lang="en-US" sz="1600" u="sng" spc="-1" dirty="0" err="1">
                <a:solidFill>
                  <a:schemeClr val="accent1"/>
                </a:solidFill>
                <a:latin typeface="Calibri" panose="020F0502020204030204" pitchFamily="34" charset="0"/>
                <a:ea typeface="Calibri" panose="020F0502020204030204" pitchFamily="34" charset="0"/>
                <a:cs typeface="Calibri" panose="020F0502020204030204" pitchFamily="34" charset="0"/>
              </a:rPr>
              <a:t>ph</a:t>
            </a:r>
            <a:r>
              <a:rPr lang="en-US" sz="1600" u="sng" spc="-1" dirty="0">
                <a:solidFill>
                  <a:schemeClr val="accent1"/>
                </a:solidFill>
                <a:latin typeface="Calibri" panose="020F0502020204030204" pitchFamily="34" charset="0"/>
                <a:ea typeface="Calibri" panose="020F0502020204030204" pitchFamily="34" charset="0"/>
                <a:cs typeface="Calibri" panose="020F0502020204030204" pitchFamily="34" charset="0"/>
              </a:rPr>
              <a:t>/9502270</a:t>
            </a:r>
            <a:r>
              <a:rPr lang="en-US" sz="1600" spc="-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1508.01286</a:t>
            </a:r>
            <a:r>
              <a:rPr lang="en-US" sz="16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1600" u="sng" spc="-1" dirty="0">
                <a:solidFill>
                  <a:schemeClr val="accent1"/>
                </a:solidFill>
                <a:latin typeface="Calibri" panose="020F0502020204030204" pitchFamily="34" charset="0"/>
                <a:ea typeface="Calibri" panose="020F0502020204030204" pitchFamily="34" charset="0"/>
                <a:cs typeface="Calibri" panose="020F0502020204030204" pitchFamily="34" charset="0"/>
              </a:rPr>
              <a:t>1609.06042</a:t>
            </a:r>
          </a:p>
        </p:txBody>
      </p:sp>
      <p:grpSp>
        <p:nvGrpSpPr>
          <p:cNvPr id="47" name="Group 46">
            <a:extLst>
              <a:ext uri="{FF2B5EF4-FFF2-40B4-BE49-F238E27FC236}">
                <a16:creationId xmlns:a16="http://schemas.microsoft.com/office/drawing/2014/main" id="{0D329023-9A08-4F38-3040-2F742E249DC9}"/>
              </a:ext>
            </a:extLst>
          </p:cNvPr>
          <p:cNvGrpSpPr/>
          <p:nvPr/>
        </p:nvGrpSpPr>
        <p:grpSpPr>
          <a:xfrm>
            <a:off x="6494732" y="786374"/>
            <a:ext cx="5646221" cy="4816737"/>
            <a:chOff x="6542234" y="713221"/>
            <a:chExt cx="5646221" cy="4816737"/>
          </a:xfrm>
        </p:grpSpPr>
        <p:pic>
          <p:nvPicPr>
            <p:cNvPr id="17" name="Picture 16">
              <a:extLst>
                <a:ext uri="{FF2B5EF4-FFF2-40B4-BE49-F238E27FC236}">
                  <a16:creationId xmlns:a16="http://schemas.microsoft.com/office/drawing/2014/main" id="{19BE073C-EDC8-1025-0867-F6C2478BB080}"/>
                </a:ext>
              </a:extLst>
            </p:cNvPr>
            <p:cNvPicPr>
              <a:picLocks noChangeAspect="1"/>
            </p:cNvPicPr>
            <p:nvPr/>
          </p:nvPicPr>
          <p:blipFill>
            <a:blip r:embed="rId4"/>
            <a:stretch>
              <a:fillRect/>
            </a:stretch>
          </p:blipFill>
          <p:spPr>
            <a:xfrm>
              <a:off x="6542234" y="713221"/>
              <a:ext cx="5646221" cy="4816737"/>
            </a:xfrm>
            <a:prstGeom prst="rect">
              <a:avLst/>
            </a:prstGeom>
          </p:spPr>
        </p:pic>
        <p:pic>
          <p:nvPicPr>
            <p:cNvPr id="44" name="Picture 43">
              <a:extLst>
                <a:ext uri="{FF2B5EF4-FFF2-40B4-BE49-F238E27FC236}">
                  <a16:creationId xmlns:a16="http://schemas.microsoft.com/office/drawing/2014/main" id="{129FE9D1-9374-4E86-DFCA-F4670226B319}"/>
                </a:ext>
              </a:extLst>
            </p:cNvPr>
            <p:cNvPicPr>
              <a:picLocks noChangeAspect="1"/>
            </p:cNvPicPr>
            <p:nvPr/>
          </p:nvPicPr>
          <p:blipFill>
            <a:blip r:embed="rId5"/>
            <a:stretch>
              <a:fillRect/>
            </a:stretch>
          </p:blipFill>
          <p:spPr>
            <a:xfrm>
              <a:off x="8491876" y="3362177"/>
              <a:ext cx="901609" cy="217272"/>
            </a:xfrm>
            <a:prstGeom prst="rect">
              <a:avLst/>
            </a:prstGeom>
          </p:spPr>
        </p:pic>
        <p:pic>
          <p:nvPicPr>
            <p:cNvPr id="46" name="Picture 45" descr="A black text on a white background&#10;&#10;Description automatically generated">
              <a:extLst>
                <a:ext uri="{FF2B5EF4-FFF2-40B4-BE49-F238E27FC236}">
                  <a16:creationId xmlns:a16="http://schemas.microsoft.com/office/drawing/2014/main" id="{2852E95E-B1EA-D1FA-BBE5-FDE2A8BC0ABF}"/>
                </a:ext>
              </a:extLst>
            </p:cNvPr>
            <p:cNvPicPr>
              <a:picLocks noChangeAspect="1"/>
            </p:cNvPicPr>
            <p:nvPr/>
          </p:nvPicPr>
          <p:blipFill>
            <a:blip r:embed="rId6"/>
            <a:stretch>
              <a:fillRect/>
            </a:stretch>
          </p:blipFill>
          <p:spPr>
            <a:xfrm>
              <a:off x="10302060" y="2893852"/>
              <a:ext cx="1194758" cy="277674"/>
            </a:xfrm>
            <a:prstGeom prst="rect">
              <a:avLst/>
            </a:prstGeom>
          </p:spPr>
        </p:pic>
      </p:grpSp>
      <p:sp>
        <p:nvSpPr>
          <p:cNvPr id="51" name="Rectangle 50">
            <a:extLst>
              <a:ext uri="{FF2B5EF4-FFF2-40B4-BE49-F238E27FC236}">
                <a16:creationId xmlns:a16="http://schemas.microsoft.com/office/drawing/2014/main" id="{E0AC1B3C-6257-B0A2-BB0F-6995F8FA10C9}"/>
              </a:ext>
            </a:extLst>
          </p:cNvPr>
          <p:cNvSpPr/>
          <p:nvPr/>
        </p:nvSpPr>
        <p:spPr>
          <a:xfrm>
            <a:off x="1473874" y="2967005"/>
            <a:ext cx="3912317" cy="27767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1600" spc="-1" dirty="0">
                <a:solidFill>
                  <a:schemeClr val="accent1"/>
                </a:solidFill>
                <a:latin typeface="Calibri"/>
                <a:ea typeface="+mn-lt"/>
                <a:cs typeface="Calibri"/>
              </a:rPr>
              <a:t>Eskola et al. (2021).  </a:t>
            </a:r>
            <a:r>
              <a:rPr lang="en-US" sz="1600" u="sng" spc="-1" dirty="0">
                <a:solidFill>
                  <a:schemeClr val="accent1"/>
                </a:solidFill>
                <a:latin typeface="Calibri"/>
                <a:ea typeface="+mn-lt"/>
                <a:cs typeface="Calibri"/>
              </a:rPr>
              <a:t>2112.12462</a:t>
            </a:r>
            <a:endParaRPr lang="en-US" sz="1600" u="sng" spc="-1" dirty="0">
              <a:solidFill>
                <a:schemeClr val="accent1"/>
              </a:solidFill>
              <a:latin typeface="Calibri" panose="020F0502020204030204" pitchFamily="34" charset="0"/>
              <a:ea typeface="+mn-lt"/>
              <a:cs typeface="Calibri" panose="020F0502020204030204" pitchFamily="34" charset="0"/>
            </a:endParaRPr>
          </a:p>
        </p:txBody>
      </p:sp>
      <p:sp>
        <p:nvSpPr>
          <p:cNvPr id="3" name="PlaceHolder 2">
            <a:extLst>
              <a:ext uri="{FF2B5EF4-FFF2-40B4-BE49-F238E27FC236}">
                <a16:creationId xmlns:a16="http://schemas.microsoft.com/office/drawing/2014/main" id="{C36F2018-0587-1E56-212D-02A3BE469D01}"/>
              </a:ext>
            </a:extLst>
          </p:cNvPr>
          <p:cNvSpPr txBox="1">
            <a:spLocks/>
          </p:cNvSpPr>
          <p:nvPr/>
        </p:nvSpPr>
        <p:spPr>
          <a:xfrm>
            <a:off x="-3943" y="84935"/>
            <a:ext cx="12195943" cy="480279"/>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3000" b="1" dirty="0">
                <a:solidFill>
                  <a:schemeClr val="accent1"/>
                </a:solidFill>
                <a:latin typeface="Calibri" panose="020F0502020204030204" pitchFamily="34" charset="0"/>
                <a:cs typeface="Calibri" panose="020F0502020204030204" pitchFamily="34" charset="0"/>
              </a:rPr>
              <a:t>CNM EFFECT: </a:t>
            </a:r>
            <a:r>
              <a:rPr lang="en-US" sz="3000" b="1" spc="-1" dirty="0">
                <a:latin typeface="Calibri" panose="020F0502020204030204" pitchFamily="34" charset="0"/>
                <a:cs typeface="Calibri" panose="020F0502020204030204" pitchFamily="34" charset="0"/>
              </a:rPr>
              <a:t>Nuclear Modification of Parton Distribution Functions (</a:t>
            </a:r>
            <a:r>
              <a:rPr lang="en-US" sz="3000" b="1" spc="-1" dirty="0" err="1">
                <a:latin typeface="Calibri" panose="020F0502020204030204" pitchFamily="34" charset="0"/>
                <a:cs typeface="Calibri" panose="020F0502020204030204" pitchFamily="34" charset="0"/>
              </a:rPr>
              <a:t>nPDFs</a:t>
            </a:r>
            <a:r>
              <a:rPr lang="en-US" sz="3000" b="1" spc="-1" dirty="0">
                <a:latin typeface="Calibri" panose="020F0502020204030204" pitchFamily="34" charset="0"/>
                <a:cs typeface="Calibri" panose="020F0502020204030204" pitchFamily="34" charset="0"/>
              </a:rPr>
              <a:t>)</a:t>
            </a:r>
            <a:endParaRPr lang="en-US" sz="3000" dirty="0">
              <a:latin typeface="Calibri"/>
              <a:cs typeface="Calibri"/>
            </a:endParaRPr>
          </a:p>
        </p:txBody>
      </p:sp>
      <p:grpSp>
        <p:nvGrpSpPr>
          <p:cNvPr id="7" name="Group 6">
            <a:extLst>
              <a:ext uri="{FF2B5EF4-FFF2-40B4-BE49-F238E27FC236}">
                <a16:creationId xmlns:a16="http://schemas.microsoft.com/office/drawing/2014/main" id="{0487AC04-1BC3-8B7A-7790-13EB0F41F3C1}"/>
              </a:ext>
            </a:extLst>
          </p:cNvPr>
          <p:cNvGrpSpPr/>
          <p:nvPr/>
        </p:nvGrpSpPr>
        <p:grpSpPr>
          <a:xfrm>
            <a:off x="317036" y="4491708"/>
            <a:ext cx="6128239" cy="1336047"/>
            <a:chOff x="317036" y="4491708"/>
            <a:chExt cx="6128239" cy="1336047"/>
          </a:xfrm>
        </p:grpSpPr>
        <p:pic>
          <p:nvPicPr>
            <p:cNvPr id="5" name="Picture 4" descr="A group of black letters&#10;&#10;Description automatically generated">
              <a:extLst>
                <a:ext uri="{FF2B5EF4-FFF2-40B4-BE49-F238E27FC236}">
                  <a16:creationId xmlns:a16="http://schemas.microsoft.com/office/drawing/2014/main" id="{2F5BC8E5-2087-34FB-7A34-2AFFF5A6EE9F}"/>
                </a:ext>
              </a:extLst>
            </p:cNvPr>
            <p:cNvPicPr>
              <a:picLocks noChangeAspect="1"/>
            </p:cNvPicPr>
            <p:nvPr/>
          </p:nvPicPr>
          <p:blipFill>
            <a:blip r:embed="rId7"/>
            <a:stretch>
              <a:fillRect/>
            </a:stretch>
          </p:blipFill>
          <p:spPr>
            <a:xfrm>
              <a:off x="317036" y="5226264"/>
              <a:ext cx="6124488" cy="601491"/>
            </a:xfrm>
            <a:prstGeom prst="rect">
              <a:avLst/>
            </a:prstGeom>
            <a:ln>
              <a:gradFill>
                <a:gsLst>
                  <a:gs pos="0">
                    <a:schemeClr val="accent1">
                      <a:lumMod val="5000"/>
                      <a:lumOff val="95000"/>
                    </a:schemeClr>
                  </a:gs>
                  <a:gs pos="74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p:spPr>
        </p:pic>
        <p:pic>
          <p:nvPicPr>
            <p:cNvPr id="4" name="Picture 3" descr="A group of black letters&#10;&#10;Description automatically generated">
              <a:extLst>
                <a:ext uri="{FF2B5EF4-FFF2-40B4-BE49-F238E27FC236}">
                  <a16:creationId xmlns:a16="http://schemas.microsoft.com/office/drawing/2014/main" id="{B94DEACB-51F0-1BB8-444B-491B6C1C6C8D}"/>
                </a:ext>
              </a:extLst>
            </p:cNvPr>
            <p:cNvPicPr>
              <a:picLocks/>
            </p:cNvPicPr>
            <p:nvPr/>
          </p:nvPicPr>
          <p:blipFill>
            <a:blip r:embed="rId8"/>
            <a:stretch>
              <a:fillRect/>
            </a:stretch>
          </p:blipFill>
          <p:spPr>
            <a:xfrm>
              <a:off x="335558" y="4564153"/>
              <a:ext cx="6109717" cy="666732"/>
            </a:xfrm>
            <a:prstGeom prst="rect">
              <a:avLst/>
            </a:prstGeom>
            <a:ln>
              <a:gradFill>
                <a:gsLst>
                  <a:gs pos="0">
                    <a:schemeClr val="accent1">
                      <a:lumMod val="5000"/>
                      <a:lumOff val="95000"/>
                    </a:schemeClr>
                  </a:gs>
                  <a:gs pos="74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p:spPr>
        </p:pic>
        <p:sp>
          <p:nvSpPr>
            <p:cNvPr id="6" name="Rectangle 5">
              <a:extLst>
                <a:ext uri="{FF2B5EF4-FFF2-40B4-BE49-F238E27FC236}">
                  <a16:creationId xmlns:a16="http://schemas.microsoft.com/office/drawing/2014/main" id="{169B512D-69CF-B7A1-F343-A4C51F7F6F81}"/>
                </a:ext>
              </a:extLst>
            </p:cNvPr>
            <p:cNvSpPr/>
            <p:nvPr/>
          </p:nvSpPr>
          <p:spPr>
            <a:xfrm>
              <a:off x="4450887" y="4491708"/>
              <a:ext cx="1023402" cy="1275476"/>
            </a:xfrm>
            <a:prstGeom prst="rect">
              <a:avLst/>
            </a:prstGeom>
            <a:solidFill>
              <a:schemeClr val="accent2">
                <a:lumMod val="60000"/>
                <a:lumOff val="40000"/>
                <a:alpha val="31000"/>
              </a:schemeClr>
            </a:solidFill>
            <a:ln>
              <a:gradFill>
                <a:gsLst>
                  <a:gs pos="0">
                    <a:schemeClr val="accent1">
                      <a:lumMod val="5000"/>
                      <a:lumOff val="95000"/>
                    </a:schemeClr>
                  </a:gs>
                  <a:gs pos="74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399678E-802C-6C40-6993-70CEAFB66B98}"/>
              </a:ext>
            </a:extLst>
          </p:cNvPr>
          <p:cNvGrpSpPr/>
          <p:nvPr/>
        </p:nvGrpSpPr>
        <p:grpSpPr>
          <a:xfrm>
            <a:off x="1019102" y="1710939"/>
            <a:ext cx="4035150" cy="659196"/>
            <a:chOff x="1019102" y="1710939"/>
            <a:chExt cx="3804025" cy="516889"/>
          </a:xfrm>
        </p:grpSpPr>
        <p:pic>
          <p:nvPicPr>
            <p:cNvPr id="41" name="Picture 40" descr="A black text on a white background&#10;&#10;Description automatically generated">
              <a:extLst>
                <a:ext uri="{FF2B5EF4-FFF2-40B4-BE49-F238E27FC236}">
                  <a16:creationId xmlns:a16="http://schemas.microsoft.com/office/drawing/2014/main" id="{9CF42F46-CC01-82A8-61F3-19B1BBE5B01D}"/>
                </a:ext>
              </a:extLst>
            </p:cNvPr>
            <p:cNvPicPr>
              <a:picLocks noChangeAspect="1"/>
            </p:cNvPicPr>
            <p:nvPr/>
          </p:nvPicPr>
          <p:blipFill>
            <a:blip r:embed="rId9"/>
            <a:stretch>
              <a:fillRect/>
            </a:stretch>
          </p:blipFill>
          <p:spPr>
            <a:xfrm>
              <a:off x="1019102" y="1710939"/>
              <a:ext cx="3804025" cy="516889"/>
            </a:xfrm>
            <a:prstGeom prst="rect">
              <a:avLst/>
            </a:prstGeom>
            <a:noFill/>
            <a:ln>
              <a:solidFill>
                <a:schemeClr val="bg2">
                  <a:lumMod val="75000"/>
                </a:schemeClr>
              </a:solidFill>
            </a:ln>
          </p:spPr>
        </p:pic>
        <p:sp>
          <p:nvSpPr>
            <p:cNvPr id="9" name="Rectangle 8">
              <a:extLst>
                <a:ext uri="{FF2B5EF4-FFF2-40B4-BE49-F238E27FC236}">
                  <a16:creationId xmlns:a16="http://schemas.microsoft.com/office/drawing/2014/main" id="{5144C4DC-1A58-C24E-A218-8CE38B9721E6}"/>
                </a:ext>
              </a:extLst>
            </p:cNvPr>
            <p:cNvSpPr/>
            <p:nvPr/>
          </p:nvSpPr>
          <p:spPr>
            <a:xfrm>
              <a:off x="2677886" y="1710939"/>
              <a:ext cx="1036747" cy="516889"/>
            </a:xfrm>
            <a:prstGeom prst="rect">
              <a:avLst/>
            </a:prstGeom>
            <a:solidFill>
              <a:schemeClr val="accent2">
                <a:lumMod val="60000"/>
                <a:lumOff val="40000"/>
                <a:alpha val="3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9A4A3363-8237-42DC-8194-362C94B843F6}"/>
              </a:ext>
            </a:extLst>
          </p:cNvPr>
          <p:cNvSpPr txBox="1"/>
          <p:nvPr/>
        </p:nvSpPr>
        <p:spPr>
          <a:xfrm>
            <a:off x="1615858" y="6044325"/>
            <a:ext cx="6363222" cy="338554"/>
          </a:xfrm>
          <a:prstGeom prst="rect">
            <a:avLst/>
          </a:prstGeom>
          <a:noFill/>
        </p:spPr>
        <p:txBody>
          <a:bodyPr wrap="square">
            <a:spAutoFit/>
          </a:bodyPr>
          <a:lstStyle/>
          <a:p>
            <a:r>
              <a:rPr lang="en-US" sz="1600" dirty="0">
                <a:solidFill>
                  <a:schemeClr val="accent1"/>
                </a:solidFill>
                <a:latin typeface="Calibri" panose="020F0502020204030204" pitchFamily="34" charset="0"/>
                <a:ea typeface="Calibri" panose="020F0502020204030204" pitchFamily="34" charset="0"/>
                <a:cs typeface="Calibri" panose="020F0502020204030204" pitchFamily="34" charset="0"/>
              </a:rPr>
              <a:t>R. Vogt (2023), </a:t>
            </a:r>
            <a:r>
              <a:rPr lang="en-US" sz="16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10"/>
              </a:rPr>
              <a:t>2304.09356</a:t>
            </a:r>
            <a:r>
              <a:rPr lang="en-US" sz="16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p>
        </p:txBody>
      </p:sp>
      <p:sp>
        <p:nvSpPr>
          <p:cNvPr id="8" name="Slide Number Placeholder 7">
            <a:extLst>
              <a:ext uri="{FF2B5EF4-FFF2-40B4-BE49-F238E27FC236}">
                <a16:creationId xmlns:a16="http://schemas.microsoft.com/office/drawing/2014/main" id="{83D57DB3-3816-E92F-AF46-DAE7126EEB75}"/>
              </a:ext>
            </a:extLst>
          </p:cNvPr>
          <p:cNvSpPr>
            <a:spLocks noGrp="1"/>
          </p:cNvSpPr>
          <p:nvPr>
            <p:ph type="sldNum" idx="5"/>
          </p:nvPr>
        </p:nvSpPr>
        <p:spPr/>
        <p:txBody>
          <a:bodyPr/>
          <a:lstStyle/>
          <a:p>
            <a:r>
              <a:rPr lang="en-US" dirty="0"/>
              <a:t>4</a:t>
            </a:r>
          </a:p>
        </p:txBody>
      </p:sp>
      <p:sp>
        <p:nvSpPr>
          <p:cNvPr id="12" name="Footer Placeholder 8">
            <a:extLst>
              <a:ext uri="{FF2B5EF4-FFF2-40B4-BE49-F238E27FC236}">
                <a16:creationId xmlns:a16="http://schemas.microsoft.com/office/drawing/2014/main" id="{1B5C5A18-416F-724F-D941-70FF6F58217D}"/>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802233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2"/>
          <p:cNvSpPr>
            <a:spLocks noGrp="1"/>
          </p:cNvSpPr>
          <p:nvPr>
            <p:ph type="subTitle"/>
          </p:nvPr>
        </p:nvSpPr>
        <p:spPr>
          <a:xfrm>
            <a:off x="0" y="52401"/>
            <a:ext cx="12195943" cy="558020"/>
          </a:xfrm>
          <a:prstGeom prst="rect">
            <a:avLst/>
          </a:prstGeom>
          <a:noFill/>
          <a:ln w="0">
            <a:noFill/>
          </a:ln>
        </p:spPr>
        <p:txBody>
          <a:bodyPr lIns="0" tIns="0" rIns="0" bIns="0" anchor="t">
            <a:noAutofit/>
          </a:bodyPr>
          <a:lstStyle/>
          <a:p>
            <a:pPr marL="0" indent="0" algn="ctr">
              <a:lnSpc>
                <a:spcPct val="100000"/>
              </a:lnSpc>
              <a:buNone/>
            </a:pPr>
            <a:r>
              <a:rPr lang="en-US" sz="3000" b="1" dirty="0">
                <a:solidFill>
                  <a:schemeClr val="accent1"/>
                </a:solidFill>
                <a:latin typeface="Calibri" panose="020F0502020204030204" pitchFamily="34" charset="0"/>
                <a:cs typeface="Calibri" panose="020F0502020204030204" pitchFamily="34" charset="0"/>
              </a:rPr>
              <a:t>CNM EFFECT: </a:t>
            </a:r>
            <a:r>
              <a:rPr lang="en-US" sz="3000" b="1" spc="-1" dirty="0">
                <a:latin typeface="Calibri"/>
                <a:cs typeface="Calibri"/>
              </a:rPr>
              <a:t>Energy Loss &amp; Momentum Broadening</a:t>
            </a:r>
            <a:endParaRPr lang="en-US" sz="3000" dirty="0">
              <a:latin typeface="Calibri"/>
              <a:cs typeface="Calibri"/>
            </a:endParaRPr>
          </a:p>
        </p:txBody>
      </p:sp>
      <p:sp>
        <p:nvSpPr>
          <p:cNvPr id="12" name="Slide Number Placeholder 9">
            <a:extLst>
              <a:ext uri="{FF2B5EF4-FFF2-40B4-BE49-F238E27FC236}">
                <a16:creationId xmlns:a16="http://schemas.microsoft.com/office/drawing/2014/main" id="{A954CA04-B41A-F626-0179-4F9CC32FF1D9}"/>
              </a:ext>
            </a:extLst>
          </p:cNvPr>
          <p:cNvSpPr txBox="1">
            <a:spLocks/>
          </p:cNvSpPr>
          <p:nvPr/>
        </p:nvSpPr>
        <p:spPr>
          <a:xfrm>
            <a:off x="9456415" y="6504120"/>
            <a:ext cx="2732040" cy="353880"/>
          </a:xfrm>
          <a:prstGeom prst="rect">
            <a:avLst/>
          </a:prstGeom>
          <a:noFill/>
          <a:ln w="0">
            <a:noFill/>
          </a:ln>
        </p:spPr>
        <p:txBody>
          <a:bodyPr lIns="90000" tIns="45000" rIns="90000" bIns="45000" anchor="ctr">
            <a:noAutofit/>
          </a:bodyPr>
          <a:lstStyle>
            <a:defPPr>
              <a:defRPr lang="en-US"/>
            </a:defPPr>
            <a:lvl1pPr marL="0" algn="r" defTabSz="914400" rtl="0" eaLnBrk="1" latinLnBrk="0" hangingPunct="1">
              <a:lnSpc>
                <a:spcPct val="100000"/>
              </a:lnSpc>
              <a:buNone/>
              <a:defRPr lang="en-US"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5</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F65443E-97F7-3036-7C2D-14E145CF8E7C}"/>
                  </a:ext>
                </a:extLst>
              </p:cNvPr>
              <p:cNvSpPr txBox="1"/>
              <p:nvPr/>
            </p:nvSpPr>
            <p:spPr>
              <a:xfrm>
                <a:off x="3334233" y="5529265"/>
                <a:ext cx="3630311" cy="861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a:cs typeface="Calibri"/>
                  </a:rPr>
                  <a:t> </a:t>
                </a:r>
                <a14:m>
                  <m:oMath xmlns:m="http://schemas.openxmlformats.org/officeDocument/2006/math">
                    <m:acc>
                      <m:accPr>
                        <m:chr m:val="̂"/>
                        <m:ctrlPr>
                          <a:rPr lang="en-US" sz="1600" i="1" dirty="0" smtClean="0">
                            <a:latin typeface="Cambria Math" panose="02040503050406030204" pitchFamily="18" charset="0"/>
                            <a:cs typeface="Arial"/>
                          </a:rPr>
                        </m:ctrlPr>
                      </m:accPr>
                      <m:e>
                        <m:r>
                          <a:rPr lang="en-US" sz="1600" b="0" i="1" dirty="0" smtClean="0">
                            <a:latin typeface="Cambria Math" panose="02040503050406030204" pitchFamily="18" charset="0"/>
                            <a:cs typeface="Arial"/>
                          </a:rPr>
                          <m:t>𝑞</m:t>
                        </m:r>
                      </m:e>
                    </m:acc>
                    <m:r>
                      <a:rPr lang="en-US" sz="1600" i="1" dirty="0">
                        <a:latin typeface="Cambria Math" panose="02040503050406030204" pitchFamily="18" charset="0"/>
                        <a:cs typeface="Calibri"/>
                      </a:rPr>
                      <m:t> </m:t>
                    </m:r>
                  </m:oMath>
                </a14:m>
                <a:r>
                  <a:rPr lang="en-US" sz="1600" dirty="0">
                    <a:latin typeface="Calibri"/>
                    <a:cs typeface="Calibri"/>
                  </a:rPr>
                  <a:t>= transport coefficient,</a:t>
                </a:r>
                <a:endParaRPr lang="en-US" sz="1600" dirty="0">
                  <a:latin typeface="Arial"/>
                  <a:cs typeface="Calibri"/>
                </a:endParaRPr>
              </a:p>
              <a:p>
                <a:r>
                  <a:rPr lang="en-US" sz="1600" dirty="0">
                    <a:latin typeface="Calibri"/>
                    <a:cs typeface="Calibri"/>
                  </a:rPr>
                  <a:t>L</a:t>
                </a:r>
                <a:r>
                  <a:rPr lang="en-US" sz="1600" baseline="-25000" dirty="0">
                    <a:latin typeface="Calibri"/>
                    <a:cs typeface="Calibri"/>
                  </a:rPr>
                  <a:t>A</a:t>
                </a:r>
                <a:r>
                  <a:rPr lang="en-US" sz="1600" dirty="0">
                    <a:latin typeface="Calibri"/>
                    <a:cs typeface="Calibri"/>
                  </a:rPr>
                  <a:t> = effective path length of nucleus A</a:t>
                </a:r>
              </a:p>
              <a:p>
                <a:r>
                  <a:rPr lang="en-US" sz="1600" dirty="0">
                    <a:latin typeface="Calibri"/>
                    <a:cs typeface="Calibri"/>
                  </a:rPr>
                  <a:t> </a:t>
                </a:r>
                <a:endParaRPr lang="en-US" sz="1600" dirty="0">
                  <a:latin typeface="Calibri"/>
                </a:endParaRPr>
              </a:p>
            </p:txBody>
          </p:sp>
        </mc:Choice>
        <mc:Fallback xmlns="">
          <p:sp>
            <p:nvSpPr>
              <p:cNvPr id="17" name="TextBox 16">
                <a:extLst>
                  <a:ext uri="{FF2B5EF4-FFF2-40B4-BE49-F238E27FC236}">
                    <a16:creationId xmlns:a16="http://schemas.microsoft.com/office/drawing/2014/main" id="{8F65443E-97F7-3036-7C2D-14E145CF8E7C}"/>
                  </a:ext>
                </a:extLst>
              </p:cNvPr>
              <p:cNvSpPr txBox="1">
                <a:spLocks noRot="1" noChangeAspect="1" noMove="1" noResize="1" noEditPoints="1" noAdjustHandles="1" noChangeArrowheads="1" noChangeShapeType="1" noTextEdit="1"/>
              </p:cNvSpPr>
              <p:nvPr/>
            </p:nvSpPr>
            <p:spPr>
              <a:xfrm>
                <a:off x="3334233" y="5529265"/>
                <a:ext cx="3630311" cy="861070"/>
              </a:xfrm>
              <a:prstGeom prst="rect">
                <a:avLst/>
              </a:prstGeom>
              <a:blipFill>
                <a:blip r:embed="rId2"/>
                <a:stretch>
                  <a:fillRect l="-1008" t="-2128"/>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30440C9-153B-266E-AFDC-14C9E9240DC3}"/>
              </a:ext>
            </a:extLst>
          </p:cNvPr>
          <p:cNvSpPr txBox="1"/>
          <p:nvPr/>
        </p:nvSpPr>
        <p:spPr>
          <a:xfrm>
            <a:off x="159340" y="558020"/>
            <a:ext cx="10647205" cy="3758080"/>
          </a:xfrm>
          <a:prstGeom prst="rect">
            <a:avLst/>
          </a:prstGeom>
          <a:noFill/>
        </p:spPr>
        <p:txBody>
          <a:bodyPr wrap="square">
            <a:spAutoFit/>
          </a:bodyPr>
          <a:lstStyle/>
          <a:p>
            <a:pPr>
              <a:lnSpc>
                <a:spcPct val="150000"/>
              </a:lnSpc>
            </a:pPr>
            <a:r>
              <a:rPr lang="en-US" dirty="0">
                <a:latin typeface="Calibri"/>
              </a:rPr>
              <a:t>While passing through a medium (hot QGP, </a:t>
            </a:r>
            <a:r>
              <a:rPr lang="en-US" i="1" dirty="0">
                <a:latin typeface="Calibri"/>
              </a:rPr>
              <a:t>cold nucleus, …</a:t>
            </a:r>
            <a:r>
              <a:rPr lang="en-US" dirty="0">
                <a:latin typeface="Calibri"/>
              </a:rPr>
              <a:t>):</a:t>
            </a:r>
          </a:p>
          <a:p>
            <a:pPr marL="285750" indent="-285750">
              <a:lnSpc>
                <a:spcPct val="150000"/>
              </a:lnSpc>
              <a:buFont typeface="Arial"/>
              <a:buChar char="•"/>
            </a:pPr>
            <a:r>
              <a:rPr lang="en-US" dirty="0">
                <a:latin typeface="Calibri"/>
              </a:rPr>
              <a:t>a </a:t>
            </a:r>
            <a:r>
              <a:rPr lang="en-US" dirty="0" err="1">
                <a:latin typeface="Calibri"/>
              </a:rPr>
              <a:t>parton</a:t>
            </a:r>
            <a:r>
              <a:rPr lang="en-US" dirty="0">
                <a:latin typeface="Calibri"/>
              </a:rPr>
              <a:t> can lose energy due to collisions </a:t>
            </a:r>
            <a:r>
              <a:rPr lang="en-US" sz="1600" dirty="0">
                <a:solidFill>
                  <a:schemeClr val="accent1"/>
                </a:solidFill>
                <a:latin typeface="Calibri"/>
              </a:rPr>
              <a:t>(</a:t>
            </a:r>
            <a:r>
              <a:rPr lang="en-US" sz="1600" dirty="0" err="1">
                <a:solidFill>
                  <a:schemeClr val="accent1"/>
                </a:solidFill>
                <a:latin typeface="Calibri"/>
              </a:rPr>
              <a:t>Bjorken</a:t>
            </a:r>
            <a:r>
              <a:rPr lang="en-US" sz="1600" dirty="0">
                <a:solidFill>
                  <a:schemeClr val="accent1"/>
                </a:solidFill>
                <a:latin typeface="Calibri"/>
              </a:rPr>
              <a:t>, 1982) </a:t>
            </a:r>
          </a:p>
          <a:p>
            <a:pPr marL="285750" indent="-285750">
              <a:lnSpc>
                <a:spcPct val="150000"/>
              </a:lnSpc>
              <a:buFont typeface="Arial"/>
              <a:buChar char="•"/>
            </a:pPr>
            <a:r>
              <a:rPr lang="en-US" dirty="0">
                <a:latin typeface="Calibri"/>
              </a:rPr>
              <a:t>and / or via induced gluon radiation </a:t>
            </a:r>
            <a:r>
              <a:rPr lang="en-US" sz="1600" dirty="0">
                <a:solidFill>
                  <a:schemeClr val="accent1"/>
                </a:solidFill>
                <a:latin typeface="Calibri"/>
              </a:rPr>
              <a:t>(</a:t>
            </a:r>
            <a:r>
              <a:rPr lang="en-US" sz="1600" dirty="0" err="1">
                <a:solidFill>
                  <a:schemeClr val="accent1"/>
                </a:solidFill>
                <a:latin typeface="Calibri"/>
              </a:rPr>
              <a:t>Gyulassy</a:t>
            </a:r>
            <a:r>
              <a:rPr lang="en-US" sz="1600" dirty="0">
                <a:solidFill>
                  <a:schemeClr val="accent1"/>
                </a:solidFill>
                <a:latin typeface="Calibri"/>
              </a:rPr>
              <a:t>, Wang (1993)</a:t>
            </a:r>
            <a:r>
              <a:rPr lang="en-US" sz="1600" dirty="0">
                <a:solidFill>
                  <a:schemeClr val="accent1"/>
                </a:solidFill>
                <a:latin typeface="Calibri"/>
                <a:ea typeface="+mn-lt"/>
                <a:cs typeface="+mn-lt"/>
              </a:rPr>
              <a:t> </a:t>
            </a:r>
            <a:r>
              <a:rPr lang="en-US" sz="1600" dirty="0" err="1">
                <a:solidFill>
                  <a:schemeClr val="accent1"/>
                </a:solidFill>
                <a:latin typeface="Calibri"/>
                <a:ea typeface="+mn-lt"/>
                <a:cs typeface="+mn-lt"/>
                <a:hlinkClick r:id="rId3">
                  <a:extLst>
                    <a:ext uri="{A12FA001-AC4F-418D-AE19-62706E023703}">
                      <ahyp:hlinkClr xmlns:ahyp="http://schemas.microsoft.com/office/drawing/2018/hyperlinkcolor" val="tx"/>
                    </a:ext>
                  </a:extLst>
                </a:hlinkClick>
              </a:rPr>
              <a:t>nucl-th</a:t>
            </a:r>
            <a:r>
              <a:rPr lang="en-US" sz="1600" dirty="0">
                <a:solidFill>
                  <a:schemeClr val="accent1"/>
                </a:solidFill>
                <a:latin typeface="Calibri"/>
                <a:ea typeface="+mn-lt"/>
                <a:cs typeface="+mn-lt"/>
                <a:hlinkClick r:id="rId3">
                  <a:extLst>
                    <a:ext uri="{A12FA001-AC4F-418D-AE19-62706E023703}">
                      <ahyp:hlinkClr xmlns:ahyp="http://schemas.microsoft.com/office/drawing/2018/hyperlinkcolor" val="tx"/>
                    </a:ext>
                  </a:extLst>
                </a:hlinkClick>
              </a:rPr>
              <a:t>/9306003</a:t>
            </a:r>
            <a:r>
              <a:rPr lang="en-US" sz="1600" dirty="0">
                <a:solidFill>
                  <a:schemeClr val="accent1"/>
                </a:solidFill>
                <a:latin typeface="Calibri"/>
                <a:ea typeface="+mn-lt"/>
                <a:cs typeface="+mn-lt"/>
              </a:rPr>
              <a:t>)</a:t>
            </a:r>
          </a:p>
          <a:p>
            <a:pPr marL="171450" indent="-171450">
              <a:lnSpc>
                <a:spcPct val="150000"/>
              </a:lnSpc>
              <a:spcBef>
                <a:spcPts val="1001"/>
              </a:spcBef>
              <a:buFont typeface="Arial" panose="020B0604020202020204" pitchFamily="34" charset="0"/>
              <a:buChar char="•"/>
              <a:tabLst>
                <a:tab pos="0" algn="l"/>
              </a:tabLst>
            </a:pPr>
            <a:endParaRPr lang="en-US" spc="-1" dirty="0">
              <a:solidFill>
                <a:srgbClr val="000000"/>
              </a:solidFill>
              <a:latin typeface="Calibri" panose="020F0502020204030204" pitchFamily="34" charset="0"/>
              <a:cs typeface="Calibri" panose="020F0502020204030204" pitchFamily="34" charset="0"/>
            </a:endParaRPr>
          </a:p>
          <a:p>
            <a:pPr marL="171450" indent="-171450">
              <a:lnSpc>
                <a:spcPct val="150000"/>
              </a:lnSpc>
              <a:spcBef>
                <a:spcPts val="1001"/>
              </a:spcBef>
              <a:buFont typeface="Arial" panose="020B0604020202020204" pitchFamily="34" charset="0"/>
              <a:buChar char="•"/>
              <a:tabLst>
                <a:tab pos="0" algn="l"/>
              </a:tabLst>
            </a:pPr>
            <a:r>
              <a:rPr lang="en-US" spc="-1" dirty="0">
                <a:solidFill>
                  <a:srgbClr val="000000"/>
                </a:solidFill>
                <a:latin typeface="Calibri" panose="020F0502020204030204" pitchFamily="34" charset="0"/>
                <a:cs typeface="Calibri" panose="020F0502020204030204" pitchFamily="34" charset="0"/>
              </a:rPr>
              <a:t>The produced </a:t>
            </a:r>
            <a:r>
              <a:rPr lang="en-US" sz="1800" spc="-1" dirty="0">
                <a:latin typeface="Calibri"/>
                <a:cs typeface="Calibri"/>
              </a:rPr>
              <a:t>𝚼</a:t>
            </a:r>
            <a:r>
              <a:rPr lang="en-US" spc="-1" dirty="0">
                <a:solidFill>
                  <a:srgbClr val="000000"/>
                </a:solidFill>
                <a:latin typeface="Calibri" panose="020F0502020204030204" pitchFamily="34" charset="0"/>
                <a:cs typeface="Calibri" panose="020F0502020204030204" pitchFamily="34" charset="0"/>
              </a:rPr>
              <a:t> states lose energy and undergo momentum broadening in the cold QCD matter, e</a:t>
            </a:r>
            <a:r>
              <a:rPr lang="en-US" spc="-1" dirty="0">
                <a:solidFill>
                  <a:srgbClr val="000000"/>
                </a:solidFill>
                <a:latin typeface="Calibri" panose="020F0502020204030204" pitchFamily="34" charset="0"/>
                <a:cs typeface="Calibri" panose="020F0502020204030204" pitchFamily="34" charset="0"/>
                <a:sym typeface="Wingdings" panose="05000000000000000000" pitchFamily="2" charset="2"/>
              </a:rPr>
              <a:t>ncoded in Quenching weight</a:t>
            </a:r>
          </a:p>
          <a:p>
            <a:pPr marL="171450" indent="-171450">
              <a:lnSpc>
                <a:spcPct val="150000"/>
              </a:lnSpc>
              <a:spcBef>
                <a:spcPts val="1001"/>
              </a:spcBef>
              <a:buFont typeface="Arial" panose="020B0604020202020204" pitchFamily="34" charset="0"/>
              <a:buChar char="•"/>
              <a:tabLst>
                <a:tab pos="0" algn="l"/>
              </a:tabLst>
            </a:pPr>
            <a:r>
              <a:rPr lang="en-US" spc="-1" dirty="0">
                <a:solidFill>
                  <a:srgbClr val="000000"/>
                </a:solidFill>
                <a:latin typeface="Calibri" panose="020F0502020204030204" pitchFamily="34" charset="0"/>
                <a:cs typeface="Calibri" panose="020F0502020204030204" pitchFamily="34" charset="0"/>
              </a:rPr>
              <a:t>In terms of the </a:t>
            </a:r>
            <a:r>
              <a:rPr lang="en-US" b="1" spc="-1" dirty="0">
                <a:solidFill>
                  <a:srgbClr val="000000"/>
                </a:solidFill>
                <a:latin typeface="Calibri" panose="020F0502020204030204" pitchFamily="34" charset="0"/>
                <a:cs typeface="Calibri" panose="020F0502020204030204" pitchFamily="34" charset="0"/>
              </a:rPr>
              <a:t>rapidity shift </a:t>
            </a:r>
            <a:r>
              <a:rPr lang="en-US" b="1" spc="-1" dirty="0" err="1">
                <a:solidFill>
                  <a:srgbClr val="000000"/>
                </a:solidFill>
                <a:latin typeface="Calibri" panose="020F0502020204030204" pitchFamily="34" charset="0"/>
                <a:ea typeface="+mn-lt"/>
                <a:cs typeface="Calibri" panose="020F0502020204030204" pitchFamily="34" charset="0"/>
              </a:rPr>
              <a:t>δy</a:t>
            </a:r>
            <a:r>
              <a:rPr lang="en-US" spc="-1" dirty="0">
                <a:solidFill>
                  <a:srgbClr val="000000"/>
                </a:solidFill>
                <a:latin typeface="Calibri" panose="020F0502020204030204" pitchFamily="34" charset="0"/>
                <a:ea typeface="+mn-lt"/>
                <a:cs typeface="Calibri" panose="020F0502020204030204" pitchFamily="34" charset="0"/>
              </a:rPr>
              <a:t> </a:t>
            </a:r>
            <a:r>
              <a:rPr lang="en-US" spc="-1" dirty="0">
                <a:solidFill>
                  <a:srgbClr val="000000"/>
                </a:solidFill>
                <a:latin typeface="Calibri" panose="020F0502020204030204" pitchFamily="34" charset="0"/>
                <a:cs typeface="Calibri" panose="020F0502020204030204" pitchFamily="34" charset="0"/>
              </a:rPr>
              <a:t>&amp; </a:t>
            </a:r>
            <a:r>
              <a:rPr lang="en-US" b="1" spc="-1" dirty="0">
                <a:solidFill>
                  <a:srgbClr val="000000"/>
                </a:solidFill>
                <a:latin typeface="Calibri" panose="020F0502020204030204" pitchFamily="34" charset="0"/>
                <a:cs typeface="Calibri" panose="020F0502020204030204" pitchFamily="34" charset="0"/>
              </a:rPr>
              <a:t>transverse momentum broadening </a:t>
            </a:r>
            <a:r>
              <a:rPr lang="en-US" b="1" spc="-1" dirty="0" err="1">
                <a:solidFill>
                  <a:srgbClr val="000000"/>
                </a:solidFill>
                <a:latin typeface="Calibri" panose="020F0502020204030204" pitchFamily="34" charset="0"/>
                <a:ea typeface="+mn-lt"/>
                <a:cs typeface="Calibri" panose="020F0502020204030204" pitchFamily="34" charset="0"/>
              </a:rPr>
              <a:t>δ</a:t>
            </a:r>
            <a:r>
              <a:rPr lang="en-US" b="1" spc="-1" dirty="0" err="1">
                <a:solidFill>
                  <a:srgbClr val="000000"/>
                </a:solidFill>
                <a:latin typeface="Calibri" panose="020F0502020204030204" pitchFamily="34" charset="0"/>
                <a:cs typeface="Calibri" panose="020F0502020204030204" pitchFamily="34" charset="0"/>
              </a:rPr>
              <a:t>p</a:t>
            </a:r>
            <a:r>
              <a:rPr lang="en-US" b="1" spc="-1" baseline="-25000" dirty="0" err="1">
                <a:solidFill>
                  <a:srgbClr val="000000"/>
                </a:solidFill>
                <a:latin typeface="Calibri" panose="020F0502020204030204" pitchFamily="34" charset="0"/>
                <a:cs typeface="Calibri" panose="020F0502020204030204" pitchFamily="34" charset="0"/>
              </a:rPr>
              <a:t>T</a:t>
            </a:r>
            <a:r>
              <a:rPr lang="en-US" spc="-1" dirty="0">
                <a:solidFill>
                  <a:srgbClr val="000000"/>
                </a:solidFill>
                <a:latin typeface="Calibri" panose="020F0502020204030204" pitchFamily="34" charset="0"/>
                <a:cs typeface="Calibri" panose="020F0502020204030204" pitchFamily="34" charset="0"/>
              </a:rPr>
              <a:t>, the quarkonium double differential cross section: </a:t>
            </a:r>
            <a:endParaRPr lang="en-US" spc="-1" dirty="0">
              <a:latin typeface="Calibri" panose="020F0502020204030204" pitchFamily="34" charset="0"/>
              <a:cs typeface="Calibri" panose="020F0502020204030204" pitchFamily="34" charset="0"/>
            </a:endParaRPr>
          </a:p>
        </p:txBody>
      </p:sp>
      <p:pic>
        <p:nvPicPr>
          <p:cNvPr id="16" name="Picture 15" descr="A close up of a text">
            <a:extLst>
              <a:ext uri="{FF2B5EF4-FFF2-40B4-BE49-F238E27FC236}">
                <a16:creationId xmlns:a16="http://schemas.microsoft.com/office/drawing/2014/main" id="{C2DF2B4E-E416-1DB3-885D-B75B51039CEE}"/>
              </a:ext>
            </a:extLst>
          </p:cNvPr>
          <p:cNvPicPr>
            <a:picLocks noChangeAspect="1"/>
          </p:cNvPicPr>
          <p:nvPr/>
        </p:nvPicPr>
        <p:blipFill>
          <a:blip r:embed="rId4"/>
          <a:stretch>
            <a:fillRect/>
          </a:stretch>
        </p:blipFill>
        <p:spPr>
          <a:xfrm>
            <a:off x="1154611" y="4338324"/>
            <a:ext cx="9474338" cy="1049224"/>
          </a:xfrm>
          <a:prstGeom prst="rect">
            <a:avLst/>
          </a:prstGeom>
          <a:ln>
            <a:solidFill>
              <a:schemeClr val="bg1">
                <a:lumMod val="85000"/>
              </a:schemeClr>
            </a:solidFill>
          </a:ln>
        </p:spPr>
      </p:pic>
      <p:pic>
        <p:nvPicPr>
          <p:cNvPr id="30" name="Picture 29" descr="A drawing of a box with a sad face&#10;&#10;Description automatically generated">
            <a:extLst>
              <a:ext uri="{FF2B5EF4-FFF2-40B4-BE49-F238E27FC236}">
                <a16:creationId xmlns:a16="http://schemas.microsoft.com/office/drawing/2014/main" id="{E914655C-6708-9581-EF9F-61114F3DCB48}"/>
              </a:ext>
            </a:extLst>
          </p:cNvPr>
          <p:cNvPicPr>
            <a:picLocks noChangeAspect="1"/>
          </p:cNvPicPr>
          <p:nvPr/>
        </p:nvPicPr>
        <p:blipFill>
          <a:blip r:embed="rId5"/>
          <a:stretch>
            <a:fillRect/>
          </a:stretch>
        </p:blipFill>
        <p:spPr>
          <a:xfrm>
            <a:off x="7428069" y="966877"/>
            <a:ext cx="4330911" cy="1323859"/>
          </a:xfrm>
          <a:prstGeom prst="rect">
            <a:avLst/>
          </a:prstGeom>
        </p:spPr>
      </p:pic>
      <p:sp>
        <p:nvSpPr>
          <p:cNvPr id="34" name="Rectangle 33">
            <a:extLst>
              <a:ext uri="{FF2B5EF4-FFF2-40B4-BE49-F238E27FC236}">
                <a16:creationId xmlns:a16="http://schemas.microsoft.com/office/drawing/2014/main" id="{E77AD6FD-626C-FF5B-E016-D5D50A0D9DDB}"/>
              </a:ext>
            </a:extLst>
          </p:cNvPr>
          <p:cNvSpPr/>
          <p:nvPr/>
        </p:nvSpPr>
        <p:spPr>
          <a:xfrm>
            <a:off x="7042612" y="5596481"/>
            <a:ext cx="4827605" cy="8854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1600" spc="-1" dirty="0">
                <a:solidFill>
                  <a:srgbClr val="2A6099"/>
                </a:solidFill>
                <a:latin typeface="Calibri"/>
                <a:ea typeface="+mn-lt"/>
                <a:cs typeface="Calibri"/>
              </a:rPr>
              <a:t>Arleo, </a:t>
            </a:r>
            <a:r>
              <a:rPr lang="en-US" sz="1600" spc="-1" dirty="0" err="1">
                <a:solidFill>
                  <a:srgbClr val="2A6099"/>
                </a:solidFill>
                <a:latin typeface="Calibri"/>
                <a:ea typeface="+mn-lt"/>
                <a:cs typeface="Calibri"/>
              </a:rPr>
              <a:t>Kolevatov</a:t>
            </a:r>
            <a:r>
              <a:rPr lang="en-US" sz="1600" spc="-1" dirty="0">
                <a:solidFill>
                  <a:srgbClr val="2A6099"/>
                </a:solidFill>
                <a:latin typeface="Calibri"/>
                <a:ea typeface="+mn-lt"/>
                <a:cs typeface="Calibri"/>
              </a:rPr>
              <a:t>, </a:t>
            </a:r>
            <a:r>
              <a:rPr lang="en-US" sz="1600" spc="-1" dirty="0" err="1">
                <a:solidFill>
                  <a:srgbClr val="2A6099"/>
                </a:solidFill>
                <a:latin typeface="Calibri"/>
                <a:ea typeface="+mn-lt"/>
                <a:cs typeface="Calibri"/>
              </a:rPr>
              <a:t>Peigne</a:t>
            </a:r>
            <a:r>
              <a:rPr lang="en-US" sz="1600" spc="-1" dirty="0">
                <a:solidFill>
                  <a:srgbClr val="2A6099"/>
                </a:solidFill>
                <a:latin typeface="Calibri"/>
                <a:ea typeface="+mn-lt"/>
                <a:cs typeface="Calibri"/>
              </a:rPr>
              <a:t>, Rustamova (2013), </a:t>
            </a:r>
            <a:r>
              <a:rPr lang="en-US" sz="1600" u="sng" spc="-1" dirty="0">
                <a:solidFill>
                  <a:srgbClr val="2A6099"/>
                </a:solidFill>
                <a:latin typeface="Calibri"/>
                <a:ea typeface="+mn-lt"/>
                <a:cs typeface="Calibri"/>
              </a:rPr>
              <a:t>1304.0901</a:t>
            </a:r>
            <a:endParaRPr lang="en-US" sz="1600" u="sng" spc="-1" dirty="0">
              <a:solidFill>
                <a:srgbClr val="2A6099"/>
              </a:solidFill>
              <a:latin typeface="Calibri" panose="020F0502020204030204" pitchFamily="34" charset="0"/>
              <a:ea typeface="+mn-lt"/>
              <a:cs typeface="Calibri" panose="020F0502020204030204" pitchFamily="34" charset="0"/>
            </a:endParaRPr>
          </a:p>
          <a:p>
            <a:r>
              <a:rPr lang="en-US" sz="1600" spc="-1" dirty="0">
                <a:solidFill>
                  <a:srgbClr val="2A6099"/>
                </a:solidFill>
                <a:latin typeface="Calibri"/>
                <a:ea typeface="+mn-lt"/>
                <a:cs typeface="Calibri"/>
              </a:rPr>
              <a:t>Arleo &amp; </a:t>
            </a:r>
            <a:r>
              <a:rPr lang="en-US" sz="1600" spc="-1" dirty="0" err="1">
                <a:solidFill>
                  <a:srgbClr val="2A6099"/>
                </a:solidFill>
                <a:latin typeface="Calibri"/>
                <a:ea typeface="+mn-lt"/>
                <a:cs typeface="Calibri"/>
              </a:rPr>
              <a:t>Peigne</a:t>
            </a:r>
            <a:r>
              <a:rPr lang="en-US" sz="1600" spc="-1" dirty="0">
                <a:solidFill>
                  <a:srgbClr val="2A6099"/>
                </a:solidFill>
                <a:latin typeface="Calibri"/>
                <a:ea typeface="+mn-lt"/>
                <a:cs typeface="Calibri"/>
              </a:rPr>
              <a:t>, Rustamova (2013), </a:t>
            </a:r>
            <a:r>
              <a:rPr lang="en-US" sz="1600" u="sng" spc="-1" dirty="0">
                <a:solidFill>
                  <a:srgbClr val="2A6099"/>
                </a:solidFill>
                <a:latin typeface="Calibri"/>
                <a:ea typeface="+mn-lt"/>
                <a:cs typeface="Calibri"/>
              </a:rPr>
              <a:t>1212.0434</a:t>
            </a:r>
            <a:r>
              <a:rPr lang="en-US" sz="1600" spc="-1" dirty="0">
                <a:solidFill>
                  <a:srgbClr val="2A6099"/>
                </a:solidFill>
                <a:latin typeface="Calibri"/>
                <a:ea typeface="+mn-lt"/>
                <a:cs typeface="Calibri"/>
              </a:rPr>
              <a:t> </a:t>
            </a:r>
            <a:endParaRPr lang="en-US" sz="1600" dirty="0">
              <a:latin typeface="Calibri" panose="020F0502020204030204" pitchFamily="34" charset="0"/>
              <a:cs typeface="Calibri" panose="020F0502020204030204" pitchFamily="34" charset="0"/>
            </a:endParaRPr>
          </a:p>
        </p:txBody>
      </p:sp>
      <p:sp>
        <p:nvSpPr>
          <p:cNvPr id="5" name="Footer Placeholder 8">
            <a:extLst>
              <a:ext uri="{FF2B5EF4-FFF2-40B4-BE49-F238E27FC236}">
                <a16:creationId xmlns:a16="http://schemas.microsoft.com/office/drawing/2014/main" id="{27A99B24-7D6D-8736-18F3-5D9208702294}"/>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3169187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F8903-B66A-1A2B-54D4-586C147F1D24}"/>
            </a:ext>
          </a:extLst>
        </p:cNvPr>
        <p:cNvGrpSpPr/>
        <p:nvPr/>
      </p:nvGrpSpPr>
      <p:grpSpPr>
        <a:xfrm>
          <a:off x="0" y="0"/>
          <a:ext cx="0" cy="0"/>
          <a:chOff x="0" y="0"/>
          <a:chExt cx="0" cy="0"/>
        </a:xfrm>
      </p:grpSpPr>
      <p:sp>
        <p:nvSpPr>
          <p:cNvPr id="12" name="Slide Number Placeholder 9">
            <a:extLst>
              <a:ext uri="{FF2B5EF4-FFF2-40B4-BE49-F238E27FC236}">
                <a16:creationId xmlns:a16="http://schemas.microsoft.com/office/drawing/2014/main" id="{EF143F25-1848-35AE-5019-E8C32F11458A}"/>
              </a:ext>
            </a:extLst>
          </p:cNvPr>
          <p:cNvSpPr txBox="1">
            <a:spLocks/>
          </p:cNvSpPr>
          <p:nvPr/>
        </p:nvSpPr>
        <p:spPr>
          <a:xfrm>
            <a:off x="9456415" y="6504120"/>
            <a:ext cx="2732040" cy="353880"/>
          </a:xfrm>
          <a:prstGeom prst="rect">
            <a:avLst/>
          </a:prstGeom>
          <a:noFill/>
          <a:ln w="0">
            <a:noFill/>
          </a:ln>
        </p:spPr>
        <p:txBody>
          <a:bodyPr lIns="90000" tIns="45000" rIns="90000" bIns="45000" anchor="ctr">
            <a:noAutofit/>
          </a:bodyPr>
          <a:lstStyle>
            <a:defPPr>
              <a:defRPr lang="en-US"/>
            </a:defPPr>
            <a:lvl1pPr marL="0" algn="r" defTabSz="914400" rtl="0" eaLnBrk="1" latinLnBrk="0" hangingPunct="1">
              <a:lnSpc>
                <a:spcPct val="100000"/>
              </a:lnSpc>
              <a:buNone/>
              <a:defRPr lang="en-US"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a:t>
            </a:r>
          </a:p>
        </p:txBody>
      </p:sp>
      <p:pic>
        <p:nvPicPr>
          <p:cNvPr id="5" name="Picture 4" descr="A graph of a function&#10;&#10;AI-generated content may be incorrect.">
            <a:extLst>
              <a:ext uri="{FF2B5EF4-FFF2-40B4-BE49-F238E27FC236}">
                <a16:creationId xmlns:a16="http://schemas.microsoft.com/office/drawing/2014/main" id="{D002D063-9AA8-D799-9570-5718B49C76C9}"/>
              </a:ext>
            </a:extLst>
          </p:cNvPr>
          <p:cNvPicPr>
            <a:picLocks noChangeAspect="1"/>
          </p:cNvPicPr>
          <p:nvPr/>
        </p:nvPicPr>
        <p:blipFill>
          <a:blip r:embed="rId2"/>
          <a:srcRect r="50039"/>
          <a:stretch/>
        </p:blipFill>
        <p:spPr>
          <a:xfrm>
            <a:off x="1796907" y="650827"/>
            <a:ext cx="8188038" cy="2945841"/>
          </a:xfrm>
          <a:prstGeom prst="rect">
            <a:avLst/>
          </a:prstGeom>
        </p:spPr>
      </p:pic>
      <mc:AlternateContent xmlns:mc="http://schemas.openxmlformats.org/markup-compatibility/2006" xmlns:a14="http://schemas.microsoft.com/office/drawing/2010/main">
        <mc:Choice Requires="a14">
          <p:sp>
            <p:nvSpPr>
              <p:cNvPr id="8" name="PlaceHolder 2">
                <a:extLst>
                  <a:ext uri="{FF2B5EF4-FFF2-40B4-BE49-F238E27FC236}">
                    <a16:creationId xmlns:a16="http://schemas.microsoft.com/office/drawing/2014/main" id="{0F8006E3-AE60-823E-85F2-986B9BF16B13}"/>
                  </a:ext>
                </a:extLst>
              </p:cNvPr>
              <p:cNvSpPr txBox="1">
                <a:spLocks/>
              </p:cNvSpPr>
              <p:nvPr/>
            </p:nvSpPr>
            <p:spPr>
              <a:xfrm>
                <a:off x="0" y="74870"/>
                <a:ext cx="12195943" cy="558020"/>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3000" b="1" dirty="0">
                    <a:latin typeface="Calibri" panose="020F0502020204030204" pitchFamily="34" charset="0"/>
                    <a:cs typeface="Calibri" panose="020F0502020204030204" pitchFamily="34" charset="0"/>
                  </a:rPr>
                  <a:t> Modification of </a:t>
                </a:r>
                <a14:m>
                  <m:oMath xmlns:m="http://schemas.openxmlformats.org/officeDocument/2006/math">
                    <m:r>
                      <a:rPr lang="en-US" sz="3200" b="1" i="1" dirty="0" smtClean="0">
                        <a:latin typeface="Cambria Math" panose="02040503050406030204" pitchFamily="18" charset="0"/>
                        <a:ea typeface="Cambria Math" panose="02040503050406030204" pitchFamily="18" charset="0"/>
                        <a:cs typeface="Calibri" panose="020F0502020204030204" pitchFamily="34" charset="0"/>
                      </a:rPr>
                      <m:t>𝚼</m:t>
                    </m:r>
                  </m:oMath>
                </a14:m>
                <a:r>
                  <a:rPr lang="en-US" sz="3000" b="1" dirty="0">
                    <a:latin typeface="Calibri" panose="020F0502020204030204" pitchFamily="34" charset="0"/>
                    <a:cs typeface="Calibri" panose="020F0502020204030204" pitchFamily="34" charset="0"/>
                  </a:rPr>
                  <a:t> Production due to </a:t>
                </a:r>
                <a:r>
                  <a:rPr lang="en-US" sz="3000" b="1" dirty="0">
                    <a:solidFill>
                      <a:schemeClr val="accent1"/>
                    </a:solidFill>
                    <a:latin typeface="Calibri" panose="020F0502020204030204" pitchFamily="34" charset="0"/>
                    <a:cs typeface="Calibri" panose="020F0502020204030204" pitchFamily="34" charset="0"/>
                  </a:rPr>
                  <a:t>CNM EFFECTs </a:t>
                </a:r>
                <a:r>
                  <a:rPr lang="en-US" sz="3000" b="1" dirty="0">
                    <a:latin typeface="Calibri" panose="020F0502020204030204" pitchFamily="34" charset="0"/>
                    <a:cs typeface="Calibri" panose="020F0502020204030204" pitchFamily="34" charset="0"/>
                  </a:rPr>
                  <a:t>at 8 TeV </a:t>
                </a:r>
                <a:r>
                  <a:rPr lang="en-US" sz="3000" b="1" dirty="0" err="1">
                    <a:latin typeface="Calibri" panose="020F0502020204030204" pitchFamily="34" charset="0"/>
                    <a:cs typeface="Calibri" panose="020F0502020204030204" pitchFamily="34" charset="0"/>
                  </a:rPr>
                  <a:t>p+Pb</a:t>
                </a:r>
                <a:endParaRPr lang="en-US" sz="3000" dirty="0">
                  <a:latin typeface="Calibri"/>
                  <a:cs typeface="Calibri"/>
                </a:endParaRPr>
              </a:p>
            </p:txBody>
          </p:sp>
        </mc:Choice>
        <mc:Fallback xmlns="">
          <p:sp>
            <p:nvSpPr>
              <p:cNvPr id="8" name="PlaceHolder 2">
                <a:extLst>
                  <a:ext uri="{FF2B5EF4-FFF2-40B4-BE49-F238E27FC236}">
                    <a16:creationId xmlns:a16="http://schemas.microsoft.com/office/drawing/2014/main" id="{0F8006E3-AE60-823E-85F2-986B9BF16B13}"/>
                  </a:ext>
                </a:extLst>
              </p:cNvPr>
              <p:cNvSpPr txBox="1">
                <a:spLocks noRot="1" noChangeAspect="1" noMove="1" noResize="1" noEditPoints="1" noAdjustHandles="1" noChangeArrowheads="1" noChangeShapeType="1" noTextEdit="1"/>
              </p:cNvSpPr>
              <p:nvPr/>
            </p:nvSpPr>
            <p:spPr>
              <a:xfrm>
                <a:off x="0" y="74870"/>
                <a:ext cx="12195943" cy="558020"/>
              </a:xfrm>
              <a:prstGeom prst="rect">
                <a:avLst/>
              </a:prstGeom>
              <a:blipFill>
                <a:blip r:embed="rId3"/>
                <a:stretch>
                  <a:fillRect t="-17391" b="-28261"/>
                </a:stretch>
              </a:blipFill>
              <a:ln w="0">
                <a:noFill/>
              </a:ln>
            </p:spPr>
            <p:txBody>
              <a:bodyPr/>
              <a:lstStyle/>
              <a:p>
                <a:r>
                  <a:rPr lang="en-US">
                    <a:noFill/>
                  </a:rPr>
                  <a:t> </a:t>
                </a:r>
              </a:p>
            </p:txBody>
          </p:sp>
        </mc:Fallback>
      </mc:AlternateContent>
      <p:pic>
        <p:nvPicPr>
          <p:cNvPr id="3" name="Picture 2">
            <a:extLst>
              <a:ext uri="{FF2B5EF4-FFF2-40B4-BE49-F238E27FC236}">
                <a16:creationId xmlns:a16="http://schemas.microsoft.com/office/drawing/2014/main" id="{36DAC435-224B-D513-5F31-B14BB6438ADF}"/>
              </a:ext>
            </a:extLst>
          </p:cNvPr>
          <p:cNvPicPr>
            <a:picLocks noChangeAspect="1"/>
          </p:cNvPicPr>
          <p:nvPr/>
        </p:nvPicPr>
        <p:blipFill>
          <a:blip r:embed="rId4"/>
          <a:stretch>
            <a:fillRect/>
          </a:stretch>
        </p:blipFill>
        <p:spPr>
          <a:xfrm>
            <a:off x="1842244" y="3686451"/>
            <a:ext cx="8088909" cy="2876221"/>
          </a:xfrm>
          <a:prstGeom prst="rect">
            <a:avLst/>
          </a:prstGeom>
        </p:spPr>
      </p:pic>
      <p:sp>
        <p:nvSpPr>
          <p:cNvPr id="6" name="Footer Placeholder 8">
            <a:extLst>
              <a:ext uri="{FF2B5EF4-FFF2-40B4-BE49-F238E27FC236}">
                <a16:creationId xmlns:a16="http://schemas.microsoft.com/office/drawing/2014/main" id="{716A7838-1F86-BE01-123D-7418B434A857}"/>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1953393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26B45-3860-F341-8C83-EB6929CAAC8F}"/>
            </a:ext>
          </a:extLst>
        </p:cNvPr>
        <p:cNvGrpSpPr/>
        <p:nvPr/>
      </p:nvGrpSpPr>
      <p:grpSpPr>
        <a:xfrm>
          <a:off x="0" y="0"/>
          <a:ext cx="0" cy="0"/>
          <a:chOff x="0" y="0"/>
          <a:chExt cx="0" cy="0"/>
        </a:xfrm>
      </p:grpSpPr>
      <p:pic>
        <p:nvPicPr>
          <p:cNvPr id="44" name="Picture 43" descr="A diagram of lines and arrows&#10;&#10;Description automatically generated">
            <a:extLst>
              <a:ext uri="{FF2B5EF4-FFF2-40B4-BE49-F238E27FC236}">
                <a16:creationId xmlns:a16="http://schemas.microsoft.com/office/drawing/2014/main" id="{D999ADFD-BE6A-0964-D1CC-6372EEABC1B6}"/>
              </a:ext>
            </a:extLst>
          </p:cNvPr>
          <p:cNvPicPr>
            <a:picLocks noChangeAspect="1"/>
          </p:cNvPicPr>
          <p:nvPr/>
        </p:nvPicPr>
        <p:blipFill>
          <a:blip r:embed="rId3"/>
          <a:stretch>
            <a:fillRect/>
          </a:stretch>
        </p:blipFill>
        <p:spPr>
          <a:xfrm>
            <a:off x="5209396" y="3049406"/>
            <a:ext cx="2995881" cy="3523436"/>
          </a:xfrm>
          <a:prstGeom prst="rect">
            <a:avLst/>
          </a:prstGeom>
          <a:ln>
            <a:noFill/>
          </a:ln>
        </p:spPr>
      </p:pic>
      <p:sp>
        <p:nvSpPr>
          <p:cNvPr id="187" name="Rectangle 186">
            <a:extLst>
              <a:ext uri="{FF2B5EF4-FFF2-40B4-BE49-F238E27FC236}">
                <a16:creationId xmlns:a16="http://schemas.microsoft.com/office/drawing/2014/main" id="{FAD84B2D-2CF6-2FD4-3DA5-BCCD43A8A702}"/>
              </a:ext>
            </a:extLst>
          </p:cNvPr>
          <p:cNvSpPr/>
          <p:nvPr/>
        </p:nvSpPr>
        <p:spPr>
          <a:xfrm>
            <a:off x="11658960" y="6431040"/>
            <a:ext cx="505080" cy="418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22" name="PlaceHolder 32">
            <a:extLst>
              <a:ext uri="{FF2B5EF4-FFF2-40B4-BE49-F238E27FC236}">
                <a16:creationId xmlns:a16="http://schemas.microsoft.com/office/drawing/2014/main" id="{1120F47F-7093-0BC2-B461-76153754E802}"/>
              </a:ext>
            </a:extLst>
          </p:cNvPr>
          <p:cNvSpPr/>
          <p:nvPr/>
        </p:nvSpPr>
        <p:spPr>
          <a:xfrm>
            <a:off x="209609" y="602027"/>
            <a:ext cx="6975880" cy="202091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50000"/>
              </a:lnSpc>
            </a:pPr>
            <a:r>
              <a:rPr lang="en-US" b="1" u="sng" spc="-1" dirty="0">
                <a:solidFill>
                  <a:srgbClr val="000000"/>
                </a:solidFill>
                <a:latin typeface="Calibri"/>
                <a:cs typeface="Calibri"/>
              </a:rPr>
              <a:t>Open Quantum System (OQS) + </a:t>
            </a:r>
            <a:r>
              <a:rPr lang="en-US" b="1" u="sng" spc="-1" dirty="0" err="1">
                <a:solidFill>
                  <a:srgbClr val="000000"/>
                </a:solidFill>
                <a:latin typeface="Calibri"/>
                <a:cs typeface="Calibri"/>
              </a:rPr>
              <a:t>pNRQCD</a:t>
            </a:r>
            <a:endParaRPr lang="en-US" b="1" u="sng" spc="-1" dirty="0">
              <a:solidFill>
                <a:srgbClr val="000000"/>
              </a:solidFill>
              <a:latin typeface="Calibri"/>
              <a:cs typeface="Calibri"/>
            </a:endParaRPr>
          </a:p>
          <a:p>
            <a:pPr>
              <a:lnSpc>
                <a:spcPct val="150000"/>
              </a:lnSpc>
            </a:pPr>
            <a:r>
              <a:rPr lang="en-US" dirty="0">
                <a:latin typeface="Calibri"/>
                <a:cs typeface="Calibri"/>
              </a:rPr>
              <a:t>Following the hierarchy of scales, </a:t>
            </a:r>
            <a:r>
              <a:rPr lang="en-US" b="1" dirty="0">
                <a:latin typeface="Calibri"/>
                <a:cs typeface="Calibri"/>
              </a:rPr>
              <a:t>M &gt;&gt; 1/a</a:t>
            </a:r>
            <a:r>
              <a:rPr lang="en-US" b="1" baseline="-25000" dirty="0">
                <a:latin typeface="Calibri"/>
                <a:cs typeface="Calibri"/>
              </a:rPr>
              <a:t>0</a:t>
            </a:r>
            <a:r>
              <a:rPr lang="en-US" b="1" dirty="0">
                <a:latin typeface="Calibri"/>
                <a:cs typeface="Calibri"/>
              </a:rPr>
              <a:t> &gt;&gt; (</a:t>
            </a:r>
            <a:r>
              <a:rPr lang="en-US" b="1" dirty="0">
                <a:latin typeface="Calibri"/>
                <a:ea typeface="+mn-lt"/>
                <a:cs typeface="Calibri"/>
              </a:rPr>
              <a:t>π</a:t>
            </a:r>
            <a:r>
              <a:rPr lang="en-US" b="1" dirty="0">
                <a:latin typeface="Calibri"/>
                <a:cs typeface="Calibri"/>
              </a:rPr>
              <a:t>) T ∼ </a:t>
            </a:r>
            <a:r>
              <a:rPr lang="en-US" b="1" dirty="0" err="1">
                <a:latin typeface="Calibri"/>
                <a:cs typeface="Calibri"/>
              </a:rPr>
              <a:t>m</a:t>
            </a:r>
            <a:r>
              <a:rPr lang="en-US" b="1" baseline="-25000" dirty="0" err="1">
                <a:latin typeface="Calibri"/>
                <a:cs typeface="Calibri"/>
              </a:rPr>
              <a:t>D</a:t>
            </a:r>
            <a:r>
              <a:rPr lang="en-US" b="1" dirty="0">
                <a:latin typeface="Calibri"/>
                <a:cs typeface="Calibri"/>
              </a:rPr>
              <a:t> &gt;&gt; E</a:t>
            </a:r>
            <a:r>
              <a:rPr lang="en-US" b="1" baseline="-25000" dirty="0">
                <a:latin typeface="Calibri"/>
                <a:cs typeface="Calibri"/>
              </a:rPr>
              <a:t>b</a:t>
            </a:r>
            <a:r>
              <a:rPr lang="en-US" dirty="0">
                <a:latin typeface="Calibri"/>
                <a:cs typeface="Calibri"/>
              </a:rPr>
              <a:t>, at NLO </a:t>
            </a:r>
            <a:r>
              <a:rPr lang="en-US" dirty="0" err="1">
                <a:latin typeface="Calibri"/>
                <a:cs typeface="Calibri"/>
              </a:rPr>
              <a:t>pNRQCD</a:t>
            </a:r>
            <a:r>
              <a:rPr lang="en-US" dirty="0">
                <a:latin typeface="Calibri"/>
                <a:cs typeface="Calibri"/>
              </a:rPr>
              <a:t> [1] in E</a:t>
            </a:r>
            <a:r>
              <a:rPr lang="en-US" baseline="-25000" dirty="0">
                <a:latin typeface="Calibri"/>
                <a:cs typeface="Calibri"/>
              </a:rPr>
              <a:t>b </a:t>
            </a:r>
            <a:r>
              <a:rPr lang="en-US" dirty="0">
                <a:latin typeface="Calibri"/>
                <a:cs typeface="Calibri"/>
              </a:rPr>
              <a:t>/ T, we obtain Lindblad Master Equation [2], evolution of system density matrix:</a:t>
            </a:r>
          </a:p>
          <a:p>
            <a:pPr>
              <a:lnSpc>
                <a:spcPct val="150000"/>
              </a:lnSpc>
            </a:pPr>
            <a:endParaRPr lang="en-US" u="sng" dirty="0">
              <a:latin typeface="Calibri"/>
              <a:cs typeface="Calibri"/>
            </a:endParaRPr>
          </a:p>
        </p:txBody>
      </p:sp>
      <p:grpSp>
        <p:nvGrpSpPr>
          <p:cNvPr id="3" name="Group 2">
            <a:extLst>
              <a:ext uri="{FF2B5EF4-FFF2-40B4-BE49-F238E27FC236}">
                <a16:creationId xmlns:a16="http://schemas.microsoft.com/office/drawing/2014/main" id="{19A4517E-7785-06CD-33B4-BCD41F4D872A}"/>
              </a:ext>
            </a:extLst>
          </p:cNvPr>
          <p:cNvGrpSpPr/>
          <p:nvPr/>
        </p:nvGrpSpPr>
        <p:grpSpPr>
          <a:xfrm>
            <a:off x="226876" y="2379705"/>
            <a:ext cx="7180155" cy="712451"/>
            <a:chOff x="209609" y="2532540"/>
            <a:chExt cx="7180155" cy="712451"/>
          </a:xfrm>
        </p:grpSpPr>
        <p:pic>
          <p:nvPicPr>
            <p:cNvPr id="26" name="Picture 25" descr="A number and symbols on a white background&#10;&#10;Description automatically generated">
              <a:extLst>
                <a:ext uri="{FF2B5EF4-FFF2-40B4-BE49-F238E27FC236}">
                  <a16:creationId xmlns:a16="http://schemas.microsoft.com/office/drawing/2014/main" id="{21A1B2C1-185E-FF7F-A3BB-CAAF63B1E074}"/>
                </a:ext>
              </a:extLst>
            </p:cNvPr>
            <p:cNvPicPr>
              <a:picLocks noChangeAspect="1"/>
            </p:cNvPicPr>
            <p:nvPr/>
          </p:nvPicPr>
          <p:blipFill>
            <a:blip r:embed="rId4"/>
            <a:stretch>
              <a:fillRect/>
            </a:stretch>
          </p:blipFill>
          <p:spPr>
            <a:xfrm>
              <a:off x="2127312" y="2551677"/>
              <a:ext cx="5262452" cy="693314"/>
            </a:xfrm>
            <a:prstGeom prst="rect">
              <a:avLst/>
            </a:prstGeom>
            <a:ln>
              <a:solidFill>
                <a:schemeClr val="tx1"/>
              </a:solidFill>
            </a:ln>
          </p:spPr>
        </p:pic>
        <p:grpSp>
          <p:nvGrpSpPr>
            <p:cNvPr id="57" name="Group 56">
              <a:extLst>
                <a:ext uri="{FF2B5EF4-FFF2-40B4-BE49-F238E27FC236}">
                  <a16:creationId xmlns:a16="http://schemas.microsoft.com/office/drawing/2014/main" id="{4DE8538A-78D4-6E46-8467-778A357AB093}"/>
                </a:ext>
              </a:extLst>
            </p:cNvPr>
            <p:cNvGrpSpPr/>
            <p:nvPr/>
          </p:nvGrpSpPr>
          <p:grpSpPr>
            <a:xfrm>
              <a:off x="209609" y="2532540"/>
              <a:ext cx="1785950" cy="687178"/>
              <a:chOff x="91104" y="4559227"/>
              <a:chExt cx="1959451" cy="881390"/>
            </a:xfrm>
          </p:grpSpPr>
          <p:pic>
            <p:nvPicPr>
              <p:cNvPr id="38" name="Picture 37" descr="A black text with a black line&#10;&#10;Description automatically generated">
                <a:extLst>
                  <a:ext uri="{FF2B5EF4-FFF2-40B4-BE49-F238E27FC236}">
                    <a16:creationId xmlns:a16="http://schemas.microsoft.com/office/drawing/2014/main" id="{D49AB97E-02DF-D65E-AC18-5F6C2E6DA5AF}"/>
                  </a:ext>
                </a:extLst>
              </p:cNvPr>
              <p:cNvPicPr>
                <a:picLocks noChangeAspect="1"/>
              </p:cNvPicPr>
              <p:nvPr/>
            </p:nvPicPr>
            <p:blipFill>
              <a:blip r:embed="rId5" cstate="print">
                <a:extLst>
                  <a:ext uri="{28A0092B-C50C-407E-A947-70E740481C1C}">
                    <a14:useLocalDpi xmlns:a14="http://schemas.microsoft.com/office/drawing/2010/main" val="0"/>
                  </a:ext>
                </a:extLst>
              </a:blip>
              <a:srcRect l="8523" t="61496" r="10759" b="2267"/>
              <a:stretch/>
            </p:blipFill>
            <p:spPr>
              <a:xfrm>
                <a:off x="124371" y="5083114"/>
                <a:ext cx="1808727" cy="357503"/>
              </a:xfrm>
              <a:prstGeom prst="rect">
                <a:avLst/>
              </a:prstGeom>
            </p:spPr>
          </p:pic>
          <p:pic>
            <p:nvPicPr>
              <p:cNvPr id="50" name="Picture 49">
                <a:extLst>
                  <a:ext uri="{FF2B5EF4-FFF2-40B4-BE49-F238E27FC236}">
                    <a16:creationId xmlns:a16="http://schemas.microsoft.com/office/drawing/2014/main" id="{811AC284-5A0B-A912-2AED-9F8B7B8EA5C4}"/>
                  </a:ext>
                </a:extLst>
              </p:cNvPr>
              <p:cNvPicPr>
                <a:picLocks noChangeAspect="1"/>
              </p:cNvPicPr>
              <p:nvPr/>
            </p:nvPicPr>
            <p:blipFill>
              <a:blip r:embed="rId6"/>
              <a:stretch>
                <a:fillRect/>
              </a:stretch>
            </p:blipFill>
            <p:spPr>
              <a:xfrm>
                <a:off x="91104" y="4559227"/>
                <a:ext cx="1959451" cy="281615"/>
              </a:xfrm>
              <a:prstGeom prst="rect">
                <a:avLst/>
              </a:prstGeom>
            </p:spPr>
          </p:pic>
          <p:sp>
            <p:nvSpPr>
              <p:cNvPr id="54" name="Arrow: Right 53">
                <a:extLst>
                  <a:ext uri="{FF2B5EF4-FFF2-40B4-BE49-F238E27FC236}">
                    <a16:creationId xmlns:a16="http://schemas.microsoft.com/office/drawing/2014/main" id="{59039B5B-E899-972C-B32B-A50F303A2E95}"/>
                  </a:ext>
                </a:extLst>
              </p:cNvPr>
              <p:cNvSpPr/>
              <p:nvPr/>
            </p:nvSpPr>
            <p:spPr>
              <a:xfrm>
                <a:off x="91104" y="4892673"/>
                <a:ext cx="1959451" cy="166646"/>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6" name="Rectangle 55">
            <a:extLst>
              <a:ext uri="{FF2B5EF4-FFF2-40B4-BE49-F238E27FC236}">
                <a16:creationId xmlns:a16="http://schemas.microsoft.com/office/drawing/2014/main" id="{D9EB038E-B20C-2C09-947F-43036E03A6E3}"/>
              </a:ext>
            </a:extLst>
          </p:cNvPr>
          <p:cNvSpPr/>
          <p:nvPr/>
        </p:nvSpPr>
        <p:spPr>
          <a:xfrm>
            <a:off x="92079" y="3403599"/>
            <a:ext cx="4683726" cy="116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r>
              <a:rPr lang="en-US" sz="1600" spc="-1" dirty="0">
                <a:solidFill>
                  <a:srgbClr val="2A6099"/>
                </a:solidFill>
                <a:latin typeface="Calibri"/>
                <a:ea typeface="+mn-lt"/>
                <a:cs typeface="Calibri"/>
              </a:rPr>
              <a:t>[1] Brambilla et al (2022/23), </a:t>
            </a:r>
            <a:r>
              <a:rPr lang="en-US" sz="1600" u="sng" spc="-1" dirty="0">
                <a:solidFill>
                  <a:srgbClr val="2A6099"/>
                </a:solidFill>
                <a:latin typeface="Calibri"/>
                <a:ea typeface="+mn-lt"/>
                <a:cs typeface="Calibri"/>
              </a:rPr>
              <a:t>2205.10289</a:t>
            </a:r>
            <a:r>
              <a:rPr lang="en-US" sz="1600" spc="-1" dirty="0">
                <a:solidFill>
                  <a:srgbClr val="2A6099"/>
                </a:solidFill>
                <a:latin typeface="Calibri"/>
                <a:ea typeface="+mn-lt"/>
                <a:cs typeface="Calibri"/>
              </a:rPr>
              <a:t>, </a:t>
            </a:r>
            <a:r>
              <a:rPr lang="en-US" sz="1600" u="sng" spc="-1" dirty="0">
                <a:solidFill>
                  <a:srgbClr val="2A6099"/>
                </a:solidFill>
                <a:latin typeface="Calibri"/>
                <a:ea typeface="+mn-lt"/>
                <a:cs typeface="Calibri"/>
              </a:rPr>
              <a:t>2302.11826 </a:t>
            </a:r>
            <a:r>
              <a:rPr lang="en-US" sz="1600" spc="-1" dirty="0">
                <a:solidFill>
                  <a:srgbClr val="2A6099"/>
                </a:solidFill>
                <a:latin typeface="Calibri"/>
                <a:ea typeface="+mn-lt"/>
                <a:cs typeface="Calibri"/>
              </a:rPr>
              <a:t>, Strickland &amp; Thapa (2023) </a:t>
            </a:r>
            <a:r>
              <a:rPr lang="en-US" sz="1600" u="sng" spc="-1" dirty="0">
                <a:solidFill>
                  <a:srgbClr val="2A6099"/>
                </a:solidFill>
                <a:latin typeface="Calibri"/>
                <a:ea typeface="+mn-lt"/>
                <a:cs typeface="Calibri"/>
              </a:rPr>
              <a:t>2305.17841</a:t>
            </a:r>
            <a:r>
              <a:rPr lang="en-US" sz="1600" spc="-1" dirty="0">
                <a:solidFill>
                  <a:srgbClr val="2A6099"/>
                </a:solidFill>
                <a:latin typeface="Calibri"/>
                <a:ea typeface="+mn-lt"/>
                <a:cs typeface="Calibri"/>
              </a:rPr>
              <a:t>, QTRAJ 1.0 (2021), </a:t>
            </a:r>
            <a:r>
              <a:rPr lang="en-US" sz="1600" u="sng" spc="-1" dirty="0">
                <a:solidFill>
                  <a:srgbClr val="2A6099"/>
                </a:solidFill>
                <a:latin typeface="Calibri"/>
                <a:ea typeface="+mn-lt"/>
                <a:cs typeface="Calibri"/>
              </a:rPr>
              <a:t>2107.06147</a:t>
            </a:r>
            <a:endParaRPr lang="en-US" sz="1600" spc="-1" dirty="0">
              <a:solidFill>
                <a:srgbClr val="2A6099"/>
              </a:solidFill>
              <a:latin typeface="Calibri"/>
              <a:ea typeface="+mn-lt"/>
              <a:cs typeface="Calibri"/>
            </a:endParaRPr>
          </a:p>
          <a:p>
            <a:r>
              <a:rPr lang="en-US" sz="1600" spc="-1" dirty="0">
                <a:solidFill>
                  <a:srgbClr val="2A6099"/>
                </a:solidFill>
                <a:latin typeface="Calibri"/>
                <a:ea typeface="+mn-lt"/>
                <a:cs typeface="Calibri"/>
              </a:rPr>
              <a:t>[2] G. Lindblad, Commun. Math. Phys. 119, 48 (1976); V. </a:t>
            </a:r>
            <a:r>
              <a:rPr lang="en-US" sz="1600" spc="-1" dirty="0" err="1">
                <a:solidFill>
                  <a:srgbClr val="2A6099"/>
                </a:solidFill>
                <a:latin typeface="Calibri"/>
                <a:ea typeface="+mn-lt"/>
                <a:cs typeface="Calibri"/>
              </a:rPr>
              <a:t>Gorini</a:t>
            </a:r>
            <a:r>
              <a:rPr lang="en-US" sz="1600" spc="-1" dirty="0">
                <a:solidFill>
                  <a:srgbClr val="2A6099"/>
                </a:solidFill>
                <a:latin typeface="Calibri"/>
                <a:ea typeface="+mn-lt"/>
                <a:cs typeface="Calibri"/>
              </a:rPr>
              <a:t>, A. </a:t>
            </a:r>
            <a:r>
              <a:rPr lang="en-US" sz="1600" spc="-1" dirty="0" err="1">
                <a:solidFill>
                  <a:srgbClr val="2A6099"/>
                </a:solidFill>
                <a:latin typeface="Calibri"/>
                <a:ea typeface="+mn-lt"/>
                <a:cs typeface="Calibri"/>
              </a:rPr>
              <a:t>Kossakowski</a:t>
            </a:r>
            <a:r>
              <a:rPr lang="en-US" sz="1600" spc="-1" dirty="0">
                <a:solidFill>
                  <a:srgbClr val="2A6099"/>
                </a:solidFill>
                <a:latin typeface="Calibri"/>
                <a:ea typeface="+mn-lt"/>
                <a:cs typeface="Calibri"/>
              </a:rPr>
              <a:t>, and E.C. Sudarshan, J. Math. Phys. 17, 821 (1976)</a:t>
            </a:r>
            <a:endParaRPr lang="en-US" sz="1600" dirty="0">
              <a:latin typeface="Calibri"/>
              <a:cs typeface="Calibri"/>
            </a:endParaRPr>
          </a:p>
        </p:txBody>
      </p:sp>
      <p:sp>
        <p:nvSpPr>
          <p:cNvPr id="16" name="TextBox 15">
            <a:extLst>
              <a:ext uri="{FF2B5EF4-FFF2-40B4-BE49-F238E27FC236}">
                <a16:creationId xmlns:a16="http://schemas.microsoft.com/office/drawing/2014/main" id="{A77BD422-087F-D9B9-265D-87D6F14F1245}"/>
              </a:ext>
            </a:extLst>
          </p:cNvPr>
          <p:cNvSpPr txBox="1"/>
          <p:nvPr/>
        </p:nvSpPr>
        <p:spPr>
          <a:xfrm>
            <a:off x="7841516" y="918434"/>
            <a:ext cx="43225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solidFill>
                  <a:schemeClr val="accent2">
                    <a:lumMod val="50000"/>
                  </a:schemeClr>
                </a:solidFill>
                <a:latin typeface="Calibri"/>
                <a:cs typeface="Calibri"/>
              </a:rPr>
              <a:t>Bottomonia</a:t>
            </a:r>
            <a:r>
              <a:rPr lang="en-US" dirty="0">
                <a:solidFill>
                  <a:schemeClr val="accent2">
                    <a:lumMod val="50000"/>
                  </a:schemeClr>
                </a:solidFill>
                <a:latin typeface="Calibri"/>
                <a:cs typeface="Calibri"/>
              </a:rPr>
              <a:t> as an Open Quantum System</a:t>
            </a:r>
          </a:p>
        </p:txBody>
      </p:sp>
      <p:pic>
        <p:nvPicPr>
          <p:cNvPr id="4" name="Picture 3">
            <a:extLst>
              <a:ext uri="{FF2B5EF4-FFF2-40B4-BE49-F238E27FC236}">
                <a16:creationId xmlns:a16="http://schemas.microsoft.com/office/drawing/2014/main" id="{F632DED6-B908-B89E-63EE-98B0088F8F86}"/>
              </a:ext>
            </a:extLst>
          </p:cNvPr>
          <p:cNvPicPr>
            <a:picLocks noChangeAspect="1"/>
          </p:cNvPicPr>
          <p:nvPr/>
        </p:nvPicPr>
        <p:blipFill>
          <a:blip r:embed="rId7"/>
          <a:stretch>
            <a:fillRect/>
          </a:stretch>
        </p:blipFill>
        <p:spPr>
          <a:xfrm>
            <a:off x="7628574" y="1528693"/>
            <a:ext cx="4549896" cy="3041426"/>
          </a:xfrm>
          <a:prstGeom prst="rect">
            <a:avLst/>
          </a:prstGeom>
        </p:spPr>
      </p:pic>
      <p:sp>
        <p:nvSpPr>
          <p:cNvPr id="7" name="PlaceHolder 32">
            <a:extLst>
              <a:ext uri="{FF2B5EF4-FFF2-40B4-BE49-F238E27FC236}">
                <a16:creationId xmlns:a16="http://schemas.microsoft.com/office/drawing/2014/main" id="{E40EAB73-9646-4EBD-64F7-722C6A36769E}"/>
              </a:ext>
            </a:extLst>
          </p:cNvPr>
          <p:cNvSpPr/>
          <p:nvPr/>
        </p:nvSpPr>
        <p:spPr>
          <a:xfrm>
            <a:off x="-3942" y="1"/>
            <a:ext cx="12195942" cy="49196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ctr"/>
            <a:r>
              <a:rPr lang="en-US" sz="3000" b="1" spc="-1" dirty="0">
                <a:solidFill>
                  <a:schemeClr val="accent1"/>
                </a:solidFill>
                <a:latin typeface="Calibri"/>
                <a:cs typeface="Calibri"/>
              </a:rPr>
              <a:t>HNM EFFECT: </a:t>
            </a:r>
            <a:r>
              <a:rPr lang="en-US" sz="3000" b="1" spc="-1" dirty="0">
                <a:latin typeface="Calibri"/>
                <a:cs typeface="Calibri"/>
              </a:rPr>
              <a:t>KSU-Munich Approach</a:t>
            </a:r>
            <a:endParaRPr lang="en-US" sz="3000" dirty="0"/>
          </a:p>
        </p:txBody>
      </p:sp>
      <p:sp>
        <p:nvSpPr>
          <p:cNvPr id="8" name="TextBox 7">
            <a:extLst>
              <a:ext uri="{FF2B5EF4-FFF2-40B4-BE49-F238E27FC236}">
                <a16:creationId xmlns:a16="http://schemas.microsoft.com/office/drawing/2014/main" id="{112BD638-1C53-F477-1ACE-154E427268E5}"/>
              </a:ext>
            </a:extLst>
          </p:cNvPr>
          <p:cNvSpPr txBox="1"/>
          <p:nvPr/>
        </p:nvSpPr>
        <p:spPr>
          <a:xfrm>
            <a:off x="8577860" y="4811046"/>
            <a:ext cx="2651323" cy="1200329"/>
          </a:xfrm>
          <a:prstGeom prst="rect">
            <a:avLst/>
          </a:prstGeom>
          <a:noFill/>
        </p:spPr>
        <p:txBody>
          <a:bodyPr wrap="square">
            <a:spAutoFit/>
          </a:bodyPr>
          <a:lstStyle/>
          <a:p>
            <a:r>
              <a:rPr lang="en-US" u="sng" dirty="0">
                <a:latin typeface="Calibri" panose="020F0502020204030204" pitchFamily="34" charset="0"/>
                <a:ea typeface="Calibri" panose="020F0502020204030204" pitchFamily="34" charset="0"/>
                <a:cs typeface="Calibri" panose="020F0502020204030204" pitchFamily="34" charset="0"/>
              </a:rPr>
              <a:t>Six collapse operators: </a:t>
            </a:r>
          </a:p>
          <a:p>
            <a:r>
              <a:rPr lang="en-US" dirty="0">
                <a:latin typeface="Calibri" panose="020F0502020204030204" pitchFamily="34" charset="0"/>
                <a:ea typeface="Calibri" panose="020F0502020204030204" pitchFamily="34" charset="0"/>
                <a:cs typeface="Calibri" panose="020F0502020204030204" pitchFamily="34" charset="0"/>
              </a:rPr>
              <a:t>1. singlet </a:t>
            </a:r>
            <a:r>
              <a:rPr lang="en-US" dirty="0">
                <a:latin typeface="Calibri" panose="020F0502020204030204" pitchFamily="34" charset="0"/>
                <a:ea typeface="Calibri" panose="020F0502020204030204" pitchFamily="34" charset="0"/>
                <a:cs typeface="Calibri" panose="020F0502020204030204" pitchFamily="34" charset="0"/>
                <a:sym typeface="Wingdings" pitchFamily="2" charset="2"/>
              </a:rPr>
              <a:t></a:t>
            </a:r>
            <a:r>
              <a:rPr lang="en-US" dirty="0">
                <a:latin typeface="Calibri" panose="020F0502020204030204" pitchFamily="34" charset="0"/>
                <a:ea typeface="Calibri" panose="020F0502020204030204" pitchFamily="34" charset="0"/>
                <a:cs typeface="Calibri" panose="020F0502020204030204" pitchFamily="34" charset="0"/>
              </a:rPr>
              <a:t> octet</a:t>
            </a:r>
          </a:p>
          <a:p>
            <a:r>
              <a:rPr lang="en-US" dirty="0">
                <a:latin typeface="Calibri" panose="020F0502020204030204" pitchFamily="34" charset="0"/>
                <a:ea typeface="Calibri" panose="020F0502020204030204" pitchFamily="34" charset="0"/>
                <a:cs typeface="Calibri" panose="020F0502020204030204" pitchFamily="34" charset="0"/>
              </a:rPr>
              <a:t>2. octet </a:t>
            </a:r>
            <a:r>
              <a:rPr lang="en-US" dirty="0">
                <a:latin typeface="Calibri" panose="020F0502020204030204" pitchFamily="34" charset="0"/>
                <a:ea typeface="Calibri" panose="020F0502020204030204" pitchFamily="34" charset="0"/>
                <a:cs typeface="Calibri" panose="020F0502020204030204" pitchFamily="34" charset="0"/>
                <a:sym typeface="Wingdings" pitchFamily="2" charset="2"/>
              </a:rPr>
              <a:t></a:t>
            </a:r>
            <a:r>
              <a:rPr lang="en-US" dirty="0">
                <a:latin typeface="Calibri" panose="020F0502020204030204" pitchFamily="34" charset="0"/>
                <a:ea typeface="Calibri" panose="020F0502020204030204" pitchFamily="34" charset="0"/>
                <a:cs typeface="Calibri" panose="020F0502020204030204" pitchFamily="34" charset="0"/>
              </a:rPr>
              <a:t>singlet</a:t>
            </a:r>
          </a:p>
          <a:p>
            <a:r>
              <a:rPr lang="en-US" dirty="0">
                <a:latin typeface="Calibri" panose="020F0502020204030204" pitchFamily="34" charset="0"/>
                <a:ea typeface="Calibri" panose="020F0502020204030204" pitchFamily="34" charset="0"/>
                <a:cs typeface="Calibri" panose="020F0502020204030204" pitchFamily="34" charset="0"/>
              </a:rPr>
              <a:t>3. octet </a:t>
            </a:r>
            <a:r>
              <a:rPr lang="en-US" dirty="0">
                <a:latin typeface="Calibri" panose="020F0502020204030204" pitchFamily="34" charset="0"/>
                <a:ea typeface="Calibri" panose="020F0502020204030204" pitchFamily="34" charset="0"/>
                <a:cs typeface="Calibri" panose="020F0502020204030204" pitchFamily="34" charset="0"/>
                <a:sym typeface="Wingdings" pitchFamily="2" charset="2"/>
              </a:rPr>
              <a:t></a:t>
            </a:r>
            <a:r>
              <a:rPr lang="en-US" dirty="0">
                <a:latin typeface="Calibri" panose="020F0502020204030204" pitchFamily="34" charset="0"/>
                <a:ea typeface="Calibri" panose="020F0502020204030204" pitchFamily="34" charset="0"/>
                <a:cs typeface="Calibri" panose="020F0502020204030204" pitchFamily="34" charset="0"/>
              </a:rPr>
              <a:t>octet</a:t>
            </a:r>
          </a:p>
        </p:txBody>
      </p:sp>
      <p:sp>
        <p:nvSpPr>
          <p:cNvPr id="9" name="TextBox 8">
            <a:extLst>
              <a:ext uri="{FF2B5EF4-FFF2-40B4-BE49-F238E27FC236}">
                <a16:creationId xmlns:a16="http://schemas.microsoft.com/office/drawing/2014/main" id="{FA986D50-468C-C90B-1DF1-CF1901367AC2}"/>
              </a:ext>
            </a:extLst>
          </p:cNvPr>
          <p:cNvSpPr txBox="1"/>
          <p:nvPr/>
        </p:nvSpPr>
        <p:spPr>
          <a:xfrm>
            <a:off x="153241" y="5041792"/>
            <a:ext cx="5176583" cy="1295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b="1" u="sng" dirty="0">
                <a:latin typeface="Calibri"/>
                <a:cs typeface="Calibri"/>
              </a:rPr>
              <a:t>Jump/Collapse Operators:</a:t>
            </a:r>
          </a:p>
          <a:p>
            <a:pPr>
              <a:lnSpc>
                <a:spcPct val="150000"/>
              </a:lnSpc>
            </a:pPr>
            <a:r>
              <a:rPr lang="en-US" dirty="0">
                <a:latin typeface="Calibri"/>
                <a:cs typeface="Calibri"/>
                <a:sym typeface="Wingdings" panose="05000000000000000000" pitchFamily="2" charset="2"/>
              </a:rPr>
              <a:t> Effect of the medium causing transition between singlet &amp; octet states</a:t>
            </a:r>
            <a:endParaRPr lang="en-US" dirty="0">
              <a:latin typeface="Calibri"/>
              <a:cs typeface="Calibri"/>
            </a:endParaRPr>
          </a:p>
        </p:txBody>
      </p:sp>
      <p:sp>
        <p:nvSpPr>
          <p:cNvPr id="6" name="Slide Number Placeholder 5">
            <a:extLst>
              <a:ext uri="{FF2B5EF4-FFF2-40B4-BE49-F238E27FC236}">
                <a16:creationId xmlns:a16="http://schemas.microsoft.com/office/drawing/2014/main" id="{21B963DE-5B7A-3944-2BDE-91A48BB273F2}"/>
              </a:ext>
            </a:extLst>
          </p:cNvPr>
          <p:cNvSpPr>
            <a:spLocks noGrp="1"/>
          </p:cNvSpPr>
          <p:nvPr>
            <p:ph type="sldNum" idx="5"/>
          </p:nvPr>
        </p:nvSpPr>
        <p:spPr/>
        <p:txBody>
          <a:bodyPr/>
          <a:lstStyle/>
          <a:p>
            <a:r>
              <a:rPr lang="en-US" dirty="0"/>
              <a:t>7</a:t>
            </a:r>
          </a:p>
        </p:txBody>
      </p:sp>
      <p:sp>
        <p:nvSpPr>
          <p:cNvPr id="10" name="Footer Placeholder 8">
            <a:extLst>
              <a:ext uri="{FF2B5EF4-FFF2-40B4-BE49-F238E27FC236}">
                <a16:creationId xmlns:a16="http://schemas.microsoft.com/office/drawing/2014/main" id="{966655FE-9FF0-B1BE-8C7F-4CDEE2614FF3}"/>
              </a:ext>
            </a:extLst>
          </p:cNvPr>
          <p:cNvSpPr>
            <a:spLocks noGrp="1"/>
          </p:cNvSpPr>
          <p:nvPr>
            <p:ph type="ftr" idx="4"/>
          </p:nvPr>
        </p:nvSpPr>
        <p:spPr>
          <a:xfrm>
            <a:off x="-3941" y="6601217"/>
            <a:ext cx="12195942" cy="253486"/>
          </a:xfrm>
          <a:noFill/>
          <a:ln w="0">
            <a:noFill/>
          </a:ln>
        </p:spPr>
        <p:txBody>
          <a:bodyPr lIns="90000" tIns="45000" rIns="90000" bIns="45000" anchor="ctr">
            <a:noAutofit/>
          </a:bodyPr>
          <a:lstStyle/>
          <a:p>
            <a:r>
              <a:rPr lang="en-US" sz="1200" dirty="0">
                <a:solidFill>
                  <a:schemeClr val="bg2">
                    <a:lumMod val="50000"/>
                  </a:schemeClr>
                </a:solidFill>
                <a:ea typeface="Calibri" panose="020F0502020204030204" pitchFamily="34" charset="0"/>
                <a:cs typeface="Calibri" panose="020F0502020204030204" pitchFamily="34" charset="0"/>
              </a:rPr>
              <a:t>Sabin Thapa, Kent State University @GHP-APS2025, Anaheim, CA</a:t>
            </a:r>
          </a:p>
        </p:txBody>
      </p:sp>
    </p:spTree>
    <p:extLst>
      <p:ext uri="{BB962C8B-B14F-4D97-AF65-F5344CB8AC3E}">
        <p14:creationId xmlns:p14="http://schemas.microsoft.com/office/powerpoint/2010/main" val="4262318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f48cb03-5ed3-45e0-a952-c01170f3a7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471108E6A9D546AAB3A809F95A8B5D" ma:contentTypeVersion="18" ma:contentTypeDescription="Create a new document." ma:contentTypeScope="" ma:versionID="b857415fdf5b2a5232ca3689e5589384">
  <xsd:schema xmlns:xsd="http://www.w3.org/2001/XMLSchema" xmlns:xs="http://www.w3.org/2001/XMLSchema" xmlns:p="http://schemas.microsoft.com/office/2006/metadata/properties" xmlns:ns3="a20be3b0-7ceb-487a-b330-6947ba6703b7" xmlns:ns4="1f48cb03-5ed3-45e0-a952-c01170f3a7d0" targetNamespace="http://schemas.microsoft.com/office/2006/metadata/properties" ma:root="true" ma:fieldsID="1a6e3d2fa04e1a6945de4e65e7a08064" ns3:_="" ns4:_="">
    <xsd:import namespace="a20be3b0-7ceb-487a-b330-6947ba6703b7"/>
    <xsd:import namespace="1f48cb03-5ed3-45e0-a952-c01170f3a7d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DateTaken" minOccurs="0"/>
                <xsd:element ref="ns4:MediaLengthInSeconds" minOccurs="0"/>
                <xsd:element ref="ns4:MediaServiceObjectDetectorVersions" minOccurs="0"/>
                <xsd:element ref="ns4:MediaServiceSearchProperties" minOccurs="0"/>
                <xsd:element ref="ns4:MediaServiceSystemTag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0be3b0-7ceb-487a-b330-6947ba6703b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48cb03-5ed3-45e0-a952-c01170f3a7d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15AD53-A5CD-44B4-9A33-AB1FC63722DB}">
  <ds:schemaRefs>
    <ds:schemaRef ds:uri="http://schemas.microsoft.com/sharepoint/v3/contenttype/forms"/>
  </ds:schemaRefs>
</ds:datastoreItem>
</file>

<file path=customXml/itemProps2.xml><?xml version="1.0" encoding="utf-8"?>
<ds:datastoreItem xmlns:ds="http://schemas.openxmlformats.org/officeDocument/2006/customXml" ds:itemID="{93184760-0799-42D3-9963-9B119ED2346A}">
  <ds:schemaRefs>
    <ds:schemaRef ds:uri="http://schemas.microsoft.com/office/2006/metadata/properties"/>
    <ds:schemaRef ds:uri="http://schemas.openxmlformats.org/package/2006/metadata/core-properties"/>
    <ds:schemaRef ds:uri="http://purl.org/dc/terms/"/>
    <ds:schemaRef ds:uri="http://purl.org/dc/dcmitype/"/>
    <ds:schemaRef ds:uri="http://schemas.microsoft.com/office/2006/documentManagement/types"/>
    <ds:schemaRef ds:uri="http://schemas.microsoft.com/office/infopath/2007/PartnerControls"/>
    <ds:schemaRef ds:uri="1f48cb03-5ed3-45e0-a952-c01170f3a7d0"/>
    <ds:schemaRef ds:uri="a20be3b0-7ceb-487a-b330-6947ba6703b7"/>
    <ds:schemaRef ds:uri="http://www.w3.org/XML/1998/namespace"/>
    <ds:schemaRef ds:uri="http://purl.org/dc/elements/1.1/"/>
  </ds:schemaRefs>
</ds:datastoreItem>
</file>

<file path=customXml/itemProps3.xml><?xml version="1.0" encoding="utf-8"?>
<ds:datastoreItem xmlns:ds="http://schemas.openxmlformats.org/officeDocument/2006/customXml" ds:itemID="{76529B9D-6DE0-4A8B-9E65-A616CA1E89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0be3b0-7ceb-487a-b330-6947ba6703b7"/>
    <ds:schemaRef ds:uri="1f48cb03-5ed3-45e0-a952-c01170f3a7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1402</TotalTime>
  <Words>3285</Words>
  <Application>Microsoft Office PowerPoint</Application>
  <PresentationFormat>Widescreen</PresentationFormat>
  <Paragraphs>285</Paragraphs>
  <Slides>28</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Arial</vt:lpstr>
      <vt:lpstr>Calibri</vt:lpstr>
      <vt:lpstr>Cambria Math</vt:lpstr>
      <vt:lpstr>Lucida Grande</vt:lpstr>
      <vt:lpstr>OpenSymbol</vt:lpstr>
      <vt:lpstr>Symbol</vt:lpstr>
      <vt:lpstr>TeX Gyre Pagella</vt:lpstr>
      <vt:lpstr>Times New Roman</vt:lpstr>
      <vt:lpstr>Wingdings</vt:lpstr>
      <vt:lpstr>Office Theme</vt:lpstr>
      <vt:lpstr>Office Theme</vt:lpstr>
      <vt:lpstr>Bottomonium suppression in p+Pb collisions at LHC energies</vt:lpstr>
      <vt:lpstr>Outline</vt:lpstr>
      <vt:lpstr>PowerPoint Presentation</vt:lpstr>
      <vt:lpstr>PowerPoint Presentation</vt:lpstr>
      <vt:lpstr>INTRODUCTION &amp; 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Bastakoti, Smriti</dc:creator>
  <dc:description/>
  <cp:lastModifiedBy>Thapa, Sabin</cp:lastModifiedBy>
  <cp:revision>353</cp:revision>
  <dcterms:created xsi:type="dcterms:W3CDTF">2023-09-27T18:48:01Z</dcterms:created>
  <dcterms:modified xsi:type="dcterms:W3CDTF">2025-03-16T06:04:42Z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20</vt:r8>
  </property>
  <property fmtid="{D5CDD505-2E9C-101B-9397-08002B2CF9AE}" pid="4" name="ContentTypeId">
    <vt:lpwstr>0x010100F8471108E6A9D546AAB3A809F95A8B5D</vt:lpwstr>
  </property>
</Properties>
</file>