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82" r:id="rId3"/>
    <p:sldMasterId id="2147483687" r:id="rId4"/>
    <p:sldMasterId id="2147483700" r:id="rId5"/>
    <p:sldMasterId id="2147483713" r:id="rId6"/>
    <p:sldMasterId id="2147483730" r:id="rId7"/>
  </p:sldMasterIdLst>
  <p:notesMasterIdLst>
    <p:notesMasterId r:id="rId25"/>
  </p:notesMasterIdLst>
  <p:sldIdLst>
    <p:sldId id="282" r:id="rId8"/>
    <p:sldId id="5870" r:id="rId9"/>
    <p:sldId id="1070" r:id="rId10"/>
    <p:sldId id="289" r:id="rId11"/>
    <p:sldId id="453" r:id="rId12"/>
    <p:sldId id="489" r:id="rId13"/>
    <p:sldId id="828" r:id="rId14"/>
    <p:sldId id="827" r:id="rId15"/>
    <p:sldId id="5871" r:id="rId16"/>
    <p:sldId id="5868" r:id="rId17"/>
    <p:sldId id="310" r:id="rId18"/>
    <p:sldId id="5869" r:id="rId19"/>
    <p:sldId id="256" r:id="rId20"/>
    <p:sldId id="5407" r:id="rId21"/>
    <p:sldId id="1333" r:id="rId22"/>
    <p:sldId id="317" r:id="rId23"/>
    <p:sldId id="28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68"/>
    <p:restoredTop sz="94698"/>
  </p:normalViewPr>
  <p:slideViewPr>
    <p:cSldViewPr snapToGrid="0">
      <p:cViewPr varScale="1">
        <p:scale>
          <a:sx n="84" d="100"/>
          <a:sy n="84" d="100"/>
        </p:scale>
        <p:origin x="200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84957E-B73F-154E-B2CD-29AD29F6EBC1}" type="datetimeFigureOut">
              <a:rPr lang="en-US" smtClean="0"/>
              <a:t>3/14/25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6D0775-7057-854E-A041-64120DB28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07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Let me introduce myself, I am Kim Sawyer, the new Director of Jefferson Lab. I am excited to meet with you today. Ultimately, our user community is what Jefferson Lab is all about - collaboration, cooperation, and innovation across institutions, across state and national boundaries – to deliver the best science in our field in a safe and efficient way.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Director's All-Staff   |     October 2,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A9DF9-7AD4-4C6C-AC06-07FD8B2268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204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Talking points</a:t>
            </a:r>
          </a:p>
          <a:p>
            <a:endParaRPr lang="en-US" dirty="0"/>
          </a:p>
          <a:p>
            <a:r>
              <a:rPr lang="en-US" dirty="0"/>
              <a:t>How bid teams organize are wildly different (SNL took off top layer of execs, LANL was a mix)</a:t>
            </a:r>
          </a:p>
          <a:p>
            <a:r>
              <a:rPr lang="en-US" dirty="0"/>
              <a:t>DOE went through a period of recompeting, seems to be backing off now</a:t>
            </a:r>
          </a:p>
          <a:p>
            <a:r>
              <a:rPr lang="en-US" dirty="0"/>
              <a:t>Every M&amp;O contract is different (an often creates challenges in working or moving between labs)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3FBF48-12FB-094B-AE7A-00CB177AB7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828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C6B486-E18D-8C49-8AB8-D9329548D07C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17496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E3B59-01CF-4943-BD82-DBFDC4E6B8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56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Director's All-Staff   |     October 2,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CA9DF9-7AD4-4C6C-AC06-07FD8B2268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338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emf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emf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51E39-710C-7E08-BA4F-6C629DD43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A9354F-51E2-028A-7FC8-206E05E41B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6B047-4618-FD54-DA4B-6DD22B635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02A11-0020-B74E-80FB-85524F7E9762}" type="datetimeFigureOut">
              <a:rPr lang="en-US" smtClean="0"/>
              <a:t>3/14/25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68420-0666-BEF6-B6D1-B6CA323D3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117D5-951D-9E6F-5759-8CC65CE94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FB6E-F564-3F41-B0F7-5B572AE99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73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5C858-9079-EAD1-B1BA-E6E4C3898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7A41E6-E657-C686-261B-DFB0D1FB28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3A4C8E-D6DE-D699-8257-519EFF7AB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02A11-0020-B74E-80FB-85524F7E9762}" type="datetimeFigureOut">
              <a:rPr lang="en-US" smtClean="0"/>
              <a:t>3/14/25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2A458-069D-85DF-AABD-A011AA244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107CF-B0E2-E832-C35F-A57577A5B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FB6E-F564-3F41-B0F7-5B572AE99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15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66184A-6BF5-7044-AA68-E7AD0FD688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BBEA70-40F3-B548-1C00-81AEB668CF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4D248-1628-8458-5E51-E92287C1B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02A11-0020-B74E-80FB-85524F7E9762}" type="datetimeFigureOut">
              <a:rPr lang="en-US" smtClean="0"/>
              <a:t>3/14/25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EF81D-D04C-E69F-18FA-5C56FF140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A19B84-1019-FAAE-92BE-7FDD95CDB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FB6E-F564-3F41-B0F7-5B572AE99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22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174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04800" y="5715000"/>
            <a:ext cx="116840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165600" y="6356351"/>
            <a:ext cx="7112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218333" y="6351589"/>
            <a:ext cx="508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9199C70-0F67-4F53-BB2B-BFE166406639}" type="slidenum">
              <a:rPr lang="en-US">
                <a:solidFill>
                  <a:srgbClr val="4D4D4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197340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E73E2C-4945-4C25-AAEE-F65A87F8B26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88AC98-3719-4AF6-9982-EA62EAC3F89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85193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AE7142-8BAA-4863-A4B7-21B9939AD93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2E4974-6119-4F4E-8166-DFBEDA30107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11403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3642107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26039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1C05184-0D19-4BF7-BCDF-17BDACD459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507" y="6386243"/>
            <a:ext cx="1428001" cy="462435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E496E45-AD96-469D-A038-41C4064C4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97757" y="6475294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FB1D7CE1-126B-4835-A713-284CF0B8C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/>
              <a:t>JLUO Annual Meeting – June 10, 2024</a:t>
            </a:r>
          </a:p>
        </p:txBody>
      </p:sp>
    </p:spTree>
    <p:extLst>
      <p:ext uri="{BB962C8B-B14F-4D97-AF65-F5344CB8AC3E}">
        <p14:creationId xmlns:p14="http://schemas.microsoft.com/office/powerpoint/2010/main" val="419762641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26039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26039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053F37-EBEA-4AFE-8845-BF19BE0558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507" y="6386243"/>
            <a:ext cx="1428001" cy="462435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083BCF5-6652-4EAE-A9AE-2CC7B4A7F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97757" y="6475294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16D18B57-AE9F-4494-A1DE-01DA39229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/>
              <a:t>JLUO Annual Meeting – June 10, 2024</a:t>
            </a:r>
          </a:p>
        </p:txBody>
      </p:sp>
    </p:spTree>
    <p:extLst>
      <p:ext uri="{BB962C8B-B14F-4D97-AF65-F5344CB8AC3E}">
        <p14:creationId xmlns:p14="http://schemas.microsoft.com/office/powerpoint/2010/main" val="609511205"/>
      </p:ext>
    </p:extLst>
  </p:cSld>
  <p:clrMapOvr>
    <a:masterClrMapping/>
  </p:clrMapOvr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260397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16351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C82EC1-D9FC-4D8F-8B56-653C9B8A5B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507" y="6386243"/>
            <a:ext cx="1428001" cy="462435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21516C7-68BC-4DF5-AA2F-4FFA9AD7E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97757" y="6475294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71919E7B-E356-4EA2-A743-0FF2132C4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/>
              <a:t>JLUO Annual Meeting – June 10, 2024</a:t>
            </a:r>
          </a:p>
        </p:txBody>
      </p:sp>
    </p:spTree>
    <p:extLst>
      <p:ext uri="{BB962C8B-B14F-4D97-AF65-F5344CB8AC3E}">
        <p14:creationId xmlns:p14="http://schemas.microsoft.com/office/powerpoint/2010/main" val="1848539200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B2118-B1C1-FB6B-61AE-476A4F9A2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5E0A3-D741-9C4D-27B0-E27C11025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B5F5E-89ED-AF39-4933-84F2F8520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02A11-0020-B74E-80FB-85524F7E9762}" type="datetimeFigureOut">
              <a:rPr lang="en-US" smtClean="0"/>
              <a:t>3/14/25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5B5844-989E-3D03-FDF2-FFF720A38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23810-162C-DBFF-0155-32736199C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FB6E-F564-3F41-B0F7-5B572AE99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782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26039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85526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FD303B-5A02-4C63-85D3-0FE67F3BD8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507" y="6386243"/>
            <a:ext cx="1428001" cy="462435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3A6043C-F458-4C3F-AF17-2921EE74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97757" y="6475294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5B8BE85D-736A-4568-BAD7-71AF92900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/>
              <a:t>JLUO Annual Meeting – June 10, 2024</a:t>
            </a:r>
          </a:p>
        </p:txBody>
      </p:sp>
    </p:spTree>
    <p:extLst>
      <p:ext uri="{BB962C8B-B14F-4D97-AF65-F5344CB8AC3E}">
        <p14:creationId xmlns:p14="http://schemas.microsoft.com/office/powerpoint/2010/main" val="63689860"/>
      </p:ext>
    </p:extLst>
  </p:cSld>
  <p:clrMapOvr>
    <a:masterClrMapping/>
  </p:clrMapOvr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260391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5"/>
            <a:ext cx="4032023" cy="246282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A41D01-8F81-4FC5-A1BA-7F972CF461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507" y="6386243"/>
            <a:ext cx="1428001" cy="462435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900F04D-AC2F-423C-B6A2-BF80050A6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97757" y="6475294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88C99F7-C75A-4AC5-8281-967C952CF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/>
              <a:t>JLUO Annual Meeting – June 10, 2024</a:t>
            </a:r>
          </a:p>
        </p:txBody>
      </p:sp>
    </p:spTree>
    <p:extLst>
      <p:ext uri="{BB962C8B-B14F-4D97-AF65-F5344CB8AC3E}">
        <p14:creationId xmlns:p14="http://schemas.microsoft.com/office/powerpoint/2010/main" val="1234478265"/>
      </p:ext>
    </p:extLst>
  </p:cSld>
  <p:clrMapOvr>
    <a:masterClrMapping/>
  </p:clrMapOvr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2603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5"/>
            <a:ext cx="4032023" cy="246283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129A1D-EBBE-43D3-A521-8D31A71AD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507" y="6386243"/>
            <a:ext cx="1428001" cy="462435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E4E922E-75C0-4E33-8485-087F02632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97757" y="6475294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A225B541-52C0-4D6C-8D3C-79DA8F9E4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/>
              <a:t>JLUO Annual Meeting – June 10, 2024</a:t>
            </a:r>
          </a:p>
        </p:txBody>
      </p:sp>
    </p:spTree>
    <p:extLst>
      <p:ext uri="{BB962C8B-B14F-4D97-AF65-F5344CB8AC3E}">
        <p14:creationId xmlns:p14="http://schemas.microsoft.com/office/powerpoint/2010/main" val="725942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8932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518FF4-6DC6-4536-B688-E476F44330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507" y="6386243"/>
            <a:ext cx="1428001" cy="462435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ED4B8FA-1EDE-465B-A6A7-47249B7EB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97757" y="6475294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F41113FA-6CF7-46AE-813B-8389B1A16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/>
              <a:t>JLUO Annual Meeting – June 10, 2024</a:t>
            </a:r>
          </a:p>
        </p:txBody>
      </p:sp>
    </p:spTree>
    <p:extLst>
      <p:ext uri="{BB962C8B-B14F-4D97-AF65-F5344CB8AC3E}">
        <p14:creationId xmlns:p14="http://schemas.microsoft.com/office/powerpoint/2010/main" val="282490428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1242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2"/>
            <a:ext cx="3639123" cy="231242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1242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E75A32E-ABD2-4844-9739-A55DE44786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507" y="6386243"/>
            <a:ext cx="1428001" cy="462435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E3E682B-0382-43BF-97EE-2CC56C06F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97757" y="6475294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8F67F3BD-DFBE-4CA6-B004-C600F8627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/>
              <a:t>JLUO Annual Meeting – June 10, 2024</a:t>
            </a:r>
          </a:p>
        </p:txBody>
      </p:sp>
    </p:spTree>
    <p:extLst>
      <p:ext uri="{BB962C8B-B14F-4D97-AF65-F5344CB8AC3E}">
        <p14:creationId xmlns:p14="http://schemas.microsoft.com/office/powerpoint/2010/main" val="4068882356"/>
      </p:ext>
    </p:extLst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9577893" y="6060426"/>
            <a:ext cx="2415529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  <a:p>
            <a:pPr lvl="0"/>
            <a:r>
              <a:rPr lang="en-US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0" y="6194559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395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689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Agenda Topics Covered: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1534464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894A-23D8-DD48-BEBC-5D1CBF39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32" y="365126"/>
            <a:ext cx="11338560" cy="6234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C42A2-A5E5-7D44-B052-7421E678C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9232" y="1289786"/>
            <a:ext cx="11338560" cy="46655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5279943"/>
      </p:ext>
    </p:extLst>
  </p:cSld>
  <p:clrMapOvr>
    <a:masterClrMapping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A90D1D-10A9-A805-AAB0-AB925561A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0E43-982F-4D2A-81C3-44B0AAD75BC3}" type="datetime1">
              <a:rPr lang="en-US" smtClean="0"/>
              <a:t>3/14/25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64B617-D91A-9138-6217-920D440B1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Director's All-Staff    October 2,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929CDD-B471-2FE1-F18B-8E5E651A1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E706-7563-4FD6-A61E-6AEC3A0FC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56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4E61A-A7AB-CBF9-A23D-1D792B383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D4296B-BCF2-EF47-DA9A-39F8391EAA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77414-B7B4-46EA-9D44-74969CB2A8BE}" type="datetime1">
              <a:rPr lang="en-US" smtClean="0"/>
              <a:t>3/14/25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9B9623-D84C-3CD1-FEE2-601A97404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Director's All-Staff    October 2,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35D259-BE81-373A-ABC5-B1BD505A0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779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67168-5EED-C5F7-74C1-BA0D719CC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0F898-7475-1D93-8B30-26A8C45F9B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4BEBD0-D184-DCAD-217E-028E726B8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528E69-9FD9-76F8-FE13-85B92AD66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DBE6-1A95-874E-A8BC-454ADEA57764}" type="datetimeFigureOut">
              <a:rPr lang="en-US" smtClean="0"/>
              <a:t>3/14/25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5C33B-E0CB-3D46-9D0E-818453377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E25E4-5B52-F70B-5E1A-F65D7D461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59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D40C3-6D50-DF5E-4900-B728CF3A1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BF6D04-E707-D3A7-B2D3-F07E38301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3392F-2775-1144-636F-F85741D59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02A11-0020-B74E-80FB-85524F7E9762}" type="datetimeFigureOut">
              <a:rPr lang="en-US" smtClean="0"/>
              <a:t>3/14/25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77D5A-8A4A-2280-1346-55F043BE6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D577A-615F-DE6F-5AA9-5254FC228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FB6E-F564-3F41-B0F7-5B572AE99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4378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894A-23D8-DD48-BEBC-5D1CBF39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34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C42A2-A5E5-7D44-B052-7421E678C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289786"/>
            <a:ext cx="10515599" cy="46655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931573-8B22-D446-9D77-6F56FCB358BA}"/>
              </a:ext>
            </a:extLst>
          </p:cNvPr>
          <p:cNvCxnSpPr>
            <a:cxnSpLocks/>
          </p:cNvCxnSpPr>
          <p:nvPr userDrawn="1"/>
        </p:nvCxnSpPr>
        <p:spPr>
          <a:xfrm>
            <a:off x="838198" y="1160585"/>
            <a:ext cx="10515599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DAC3EB-D54A-C44E-BF90-38EC2E5B976D}"/>
              </a:ext>
            </a:extLst>
          </p:cNvPr>
          <p:cNvCxnSpPr>
            <a:cxnSpLocks/>
          </p:cNvCxnSpPr>
          <p:nvPr userDrawn="1"/>
        </p:nvCxnSpPr>
        <p:spPr>
          <a:xfrm>
            <a:off x="838198" y="6154616"/>
            <a:ext cx="10515599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2C37D8A-AAFA-45DA-950A-73B2E685B9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731225" y="6353910"/>
            <a:ext cx="23711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797979">
                    <a:lumMod val="75000"/>
                  </a:srgbClr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+mn-cs"/>
              </a:rPr>
              <a:t>TJNAF Annual Laboratory Plan 6/4/24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0152667" y="6249972"/>
            <a:ext cx="1630838" cy="445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2B7F9F-7F7A-4D59-AD2F-6BF434A5C6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60816" y="6192849"/>
            <a:ext cx="2230129" cy="69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301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CD44B-7CFB-7B16-FC33-B2CE2A0A2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D18A8-8A84-A405-8740-902D3FAE5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1F1912-9CBC-18CD-A6E2-D8584EE6F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3962" y="2505074"/>
            <a:ext cx="5233614" cy="3600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8444A-CE1E-BF31-5D75-39569219C3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1BEFC0-7C1E-29E0-E6D6-98C6D28B6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4"/>
            <a:ext cx="5259388" cy="3600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386D43-B963-4C49-D8F6-D0AF0AAFBC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55173"/>
            <a:ext cx="2743200" cy="441802"/>
          </a:xfrm>
        </p:spPr>
        <p:txBody>
          <a:bodyPr/>
          <a:lstStyle/>
          <a:p>
            <a:fld id="{35360026-EF61-40B5-98F8-13BF33C6A488}" type="datetime1">
              <a:rPr lang="en-US" smtClean="0"/>
              <a:t>3/14/25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2F1F51-C4BA-633D-0C89-EFD537421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55173"/>
            <a:ext cx="4114800" cy="441802"/>
          </a:xfrm>
        </p:spPr>
        <p:txBody>
          <a:bodyPr/>
          <a:lstStyle/>
          <a:p>
            <a:r>
              <a:rPr lang="en-US"/>
              <a:t>Director's All-Staff    October 2, 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24E518-C3FC-78D9-CB8B-B9C3C8CB2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55173"/>
            <a:ext cx="2743200" cy="441802"/>
          </a:xfrm>
        </p:spPr>
        <p:txBody>
          <a:bodyPr/>
          <a:lstStyle/>
          <a:p>
            <a:fld id="{7D1BE87E-F0DE-A44C-894B-E142BEB21E42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5696E51-87D9-0270-6780-2C6F9D47D8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46536"/>
            <a:ext cx="12192000" cy="24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5280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CE706-4B35-C75F-F853-8250E8C71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0" cy="60760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39094" y="6343229"/>
            <a:ext cx="2693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rgbClr val="A91B1B"/>
                </a:solidFill>
              </a:rPr>
              <a:t>TJNAF is managed by Jefferson Science Associates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94" y="610558"/>
            <a:ext cx="11561038" cy="484748"/>
          </a:xfrm>
        </p:spPr>
        <p:txBody>
          <a:bodyPr/>
          <a:lstStyle>
            <a:lvl1pPr algn="l">
              <a:defRPr sz="3000" b="1" baseline="0">
                <a:solidFill>
                  <a:srgbClr val="A91B1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39094" y="4070981"/>
            <a:ext cx="11154058" cy="124697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Presenter 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 Science and Technology Review of Jefferson Lab July 19-21, 2022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E4473CD-026D-1725-068D-08E702E0F6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6358" y="6476356"/>
            <a:ext cx="1759328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87600A-EF28-8598-7119-16CFCE73073A}"/>
              </a:ext>
            </a:extLst>
          </p:cNvPr>
          <p:cNvCxnSpPr/>
          <p:nvPr userDrawn="1"/>
        </p:nvCxnSpPr>
        <p:spPr>
          <a:xfrm>
            <a:off x="0" y="6076045"/>
            <a:ext cx="12165686" cy="0"/>
          </a:xfrm>
          <a:prstGeom prst="line">
            <a:avLst/>
          </a:prstGeom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EDE0BA-7F27-4138-812D-2F936ACA9383}"/>
              </a:ext>
            </a:extLst>
          </p:cNvPr>
          <p:cNvCxnSpPr/>
          <p:nvPr userDrawn="1"/>
        </p:nvCxnSpPr>
        <p:spPr>
          <a:xfrm>
            <a:off x="1" y="6063449"/>
            <a:ext cx="12192000" cy="0"/>
          </a:xfrm>
          <a:prstGeom prst="line">
            <a:avLst/>
          </a:prstGeom>
          <a:ln w="76200">
            <a:solidFill>
              <a:srgbClr val="BE1D1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44797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3" y="161927"/>
            <a:ext cx="11425236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990600"/>
            <a:ext cx="11372771" cy="5181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4999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48" y="251239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A72E877-54EF-3AC0-E7D3-14415E9DB3C2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55653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midd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894A-23D8-DD48-BEBC-5D1CBF39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141" y="258931"/>
            <a:ext cx="11338560" cy="62341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52487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Friday, March 14, 2025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795553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31236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5168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89237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BBB06-D17B-1DB9-8682-5EA2E8BF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DC032-1A0F-1707-2022-F84A03794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50603D-509B-E8EA-D31D-142A73D4A1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3E19E1-CD19-5141-F992-F12892281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02A11-0020-B74E-80FB-85524F7E9762}" type="datetimeFigureOut">
              <a:rPr lang="en-US" smtClean="0"/>
              <a:t>3/14/25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020597-D039-F4FA-E834-B53A5BD61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3C8D1-37C2-3B6B-8889-FC0527DB2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FB6E-F564-3F41-B0F7-5B572AE99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0592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919769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67925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506399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977175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44213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Friday, March 14, 2025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51180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3" y="161927"/>
            <a:ext cx="11425236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06779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Friday, March 14, 2025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484523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13828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220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3DF93-A1E4-D5B0-5F32-F824CF730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660BF7-CDAC-4B70-497B-943CF5EF8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5E35B1-2C30-2E40-251C-6DE681E150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796856-8D96-5B7D-FF58-6D85A2B17F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C0499B-82FD-177B-040B-606749C0D7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3692FE-1E96-1600-4384-38D0CFF1D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02A11-0020-B74E-80FB-85524F7E9762}" type="datetimeFigureOut">
              <a:rPr lang="en-US" smtClean="0"/>
              <a:t>3/14/25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5770D1-F280-8BC8-AE5B-E190FC631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D0DCBA-A186-B7EE-2EB6-43C5D6904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FB6E-F564-3F41-B0F7-5B572AE99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55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45043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659057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09592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34309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195991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291038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Friday, March 14, 2025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49832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3" y="161927"/>
            <a:ext cx="11425236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15891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51200" y="6437672"/>
            <a:ext cx="538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Trieste 2008: Short-Range Structure of Nuclei</a:t>
            </a:r>
          </a:p>
        </p:txBody>
      </p:sp>
    </p:spTree>
    <p:extLst>
      <p:ext uri="{BB962C8B-B14F-4D97-AF65-F5344CB8AC3E}">
        <p14:creationId xmlns:p14="http://schemas.microsoft.com/office/powerpoint/2010/main" val="7137250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3" y="1720793"/>
            <a:ext cx="5402445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08916" y="1725953"/>
            <a:ext cx="6174619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3" y="5126730"/>
            <a:ext cx="540244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44325" y="561132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269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8914D-6D7E-F6ED-5BFB-ECD6C38A8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259EC1-81C9-BDC1-F998-95862022D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02A11-0020-B74E-80FB-85524F7E9762}" type="datetimeFigureOut">
              <a:rPr lang="en-US" smtClean="0"/>
              <a:t>3/14/25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A9C402-13A6-1910-EE65-BE06CC0DA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190F4A-35F0-FF52-737B-B15DD8BC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FB6E-F564-3F41-B0F7-5B572AE99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4240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4114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248401" y="966055"/>
            <a:ext cx="5449329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0031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64993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3439835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7295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3439834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983117"/>
            <a:ext cx="5531708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2751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248401" y="98311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48401" y="359516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199897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6022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11891" y="359516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59037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3439834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3439833"/>
            <a:ext cx="5531708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164993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646922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39513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939512"/>
            <a:ext cx="5531708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164993" y="3966757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235787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9" y="2941864"/>
            <a:ext cx="5678108" cy="4258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2" y="505595"/>
            <a:ext cx="7699333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08916" y="1725953"/>
            <a:ext cx="6174619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8142515" y="849093"/>
            <a:ext cx="3864428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831268" y="632829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8142515" y="156701"/>
            <a:ext cx="3864428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51" y="1726358"/>
            <a:ext cx="5464323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34752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1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2227568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1F8B9A-371B-3E8A-C8AC-499A5A990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02A11-0020-B74E-80FB-85524F7E9762}" type="datetimeFigureOut">
              <a:rPr lang="en-US" smtClean="0"/>
              <a:t>3/14/25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EB8C86-FCEF-504D-4E42-CFABCF25E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341090-5BCC-4B27-3B5A-B8919F8C8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FB6E-F564-3F41-B0F7-5B572AE99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2223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lab 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FY22 PEMP Year End Review 10.12.2022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2836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9340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Friday, March 14, 2025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36773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8133B-2204-5373-014A-E818514A67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FAEC53-E327-B068-FE01-2156E3D21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F377E-D51C-13CA-F3AB-82998C215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C676A-BF09-D447-BDCB-0A279AA820A8}" type="datetimeFigureOut">
              <a:rPr lang="en-US" smtClean="0"/>
              <a:t>3/14/25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1E182-BE8D-C640-FBA2-F05B901A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1ED37-D4B8-77BA-0249-EBA6FD59A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E9EB-426F-7445-B453-EF4167A22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5602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029CE-3F99-2818-BB61-A693AD546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01108-EA80-DA3C-3C98-C2E48D04E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953AF-855A-D9B3-26AB-5E3E743C5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C676A-BF09-D447-BDCB-0A279AA820A8}" type="datetimeFigureOut">
              <a:rPr lang="en-US" smtClean="0"/>
              <a:t>3/14/25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0715F-FBDE-D134-4E9C-4258DF4B5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4CE8E-92F3-742B-A620-48D955A37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E9EB-426F-7445-B453-EF4167A22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7442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4CB48-6372-9FC1-7705-9BCCEEBCB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CA105-81F0-7243-C0B5-7B509552E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99012-6DB0-022A-2550-8A7B1298E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C676A-BF09-D447-BDCB-0A279AA820A8}" type="datetimeFigureOut">
              <a:rPr lang="en-US" smtClean="0"/>
              <a:t>3/14/25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94266C-A6FD-92B3-E23D-BB0E747B9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F125B-7245-6F77-C15D-54FDDEBF7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E9EB-426F-7445-B453-EF4167A22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429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24544-4D1C-3CB1-E626-D3592C11C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BC5CB-D90A-F384-8471-221B682587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2CAAFB-8ACA-F4EC-EE63-ABFB4D97D6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78AE8-914C-65E2-1CEE-48101431B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C676A-BF09-D447-BDCB-0A279AA820A8}" type="datetimeFigureOut">
              <a:rPr lang="en-US" smtClean="0"/>
              <a:t>3/14/25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9A6BC0-38C4-CC0C-AFA0-390A64B7E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26C46F-9A84-DB71-67F4-676FE7596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E9EB-426F-7445-B453-EF4167A22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1521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FE75B-4F2A-2C99-3547-CFAAFEFC4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C5D13E-B0FD-7925-D89E-7EAA6D19C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A6833E-882B-0431-18B7-B3A476C173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323A6C-7925-2765-7FEE-CB9095A1B5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2FA32D-1581-CFE5-DCDF-0E72D6DB96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DF7FC9-77C3-080F-7CBB-C639A2677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C676A-BF09-D447-BDCB-0A279AA820A8}" type="datetimeFigureOut">
              <a:rPr lang="en-US" smtClean="0"/>
              <a:t>3/14/25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822497-2282-970D-F365-1D99FD69C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6B5EF2-5D8A-DC39-DF98-8145CBAB4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E9EB-426F-7445-B453-EF4167A22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945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EA992-3848-93D0-21CE-2232C660E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9A095E-1003-7109-93C0-4D081B455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C676A-BF09-D447-BDCB-0A279AA820A8}" type="datetimeFigureOut">
              <a:rPr lang="en-US" smtClean="0"/>
              <a:t>3/14/25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A52EC6-331F-0E7F-FB52-7FE3F5E60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A01F5C-B739-D9E7-18AE-E73FDDC48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E9EB-426F-7445-B453-EF4167A22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83469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B7FF5C-8FF8-FC04-9EE7-C572AD64A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C676A-BF09-D447-BDCB-0A279AA820A8}" type="datetimeFigureOut">
              <a:rPr lang="en-US" smtClean="0"/>
              <a:t>3/14/25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C297BD-8E3E-6180-3D7F-DD20BF36A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BC3BD-5065-9FFD-57B0-97E3124F0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E9EB-426F-7445-B453-EF4167A22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69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7303C-CA20-96E3-8FBB-9BC37B369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DCEA1-A6A8-ADED-C961-D0941BE39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D5C7D4-E3FF-09C5-B05B-167CCEA300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24733D-5CCB-D0D2-87D3-645A89EB7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02A11-0020-B74E-80FB-85524F7E9762}" type="datetimeFigureOut">
              <a:rPr lang="en-US" smtClean="0"/>
              <a:t>3/14/25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17078D-4DBD-6E4D-9003-4D2362E70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AF3764-CF31-1947-534B-9B4C80819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FB6E-F564-3F41-B0F7-5B572AE99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289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6B4CE-952E-3BB3-3EA7-577837248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CF908-52E2-A0D7-AFAA-BA097AEA6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48F508-69C2-88EC-2DCC-50A6CFAFFC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34E0AC-DA35-7012-E6C7-20FAC5210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C676A-BF09-D447-BDCB-0A279AA820A8}" type="datetimeFigureOut">
              <a:rPr lang="en-US" smtClean="0"/>
              <a:t>3/14/25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2567A3-1B58-77C9-0841-58B7CE4E1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9EC80D-DD7D-795E-4D95-2BA83B1DE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E9EB-426F-7445-B453-EF4167A22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8837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ABC3A-FB6D-0BDF-CF48-1C01BF484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A1CF07-2E92-B831-B114-DD72E65B55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996E32-FB0E-F9C2-D27A-E546BF2FF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C006BC-B6A7-7BC9-218D-F62F83C6B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C676A-BF09-D447-BDCB-0A279AA820A8}" type="datetimeFigureOut">
              <a:rPr lang="en-US" smtClean="0"/>
              <a:t>3/14/25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5C111C-4C35-0B72-52D4-36516B0BD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EBFCA-6D6F-3FC8-A664-9E8541DB9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E9EB-426F-7445-B453-EF4167A22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12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6114B-CACA-ECEA-DBE9-EF289638F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4D9BE5-CFE8-81D8-4068-6F2E3133A1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E0B08-019F-EFB0-DAE8-E0F2FAE8E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C676A-BF09-D447-BDCB-0A279AA820A8}" type="datetimeFigureOut">
              <a:rPr lang="en-US" smtClean="0"/>
              <a:t>3/14/25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2BE4E-036A-B20D-0DEE-6CF1544E0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28E63-40FF-E107-929B-DABA1602D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E9EB-426F-7445-B453-EF4167A22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0855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E53974-BE70-62E3-8E2F-4BFB9B253D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7D95BB-1E21-2F9E-5105-B66D8A6323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5E07E-2157-04FD-536D-959D57B99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C676A-BF09-D447-BDCB-0A279AA820A8}" type="datetimeFigureOut">
              <a:rPr lang="en-US" smtClean="0"/>
              <a:t>3/14/25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4D3288-2BC3-6786-9269-0DF6A9CA5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143F2-91F7-BA03-069F-7CC47B319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E9EB-426F-7445-B453-EF4167A22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967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04800" y="5715000"/>
            <a:ext cx="116840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165600" y="6356351"/>
            <a:ext cx="7112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218333" y="6351589"/>
            <a:ext cx="508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9199C70-0F67-4F53-BB2B-BFE166406639}" type="slidenum">
              <a:rPr lang="en-US">
                <a:solidFill>
                  <a:srgbClr val="4D4D4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801559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0F827-BB76-A78C-F6CF-8199417CE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213A11-4188-7B5B-B3F0-A87205BD67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6D8899-67B6-9E0C-D7DC-20D43C70C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EF3FC4-BCDA-1939-2D04-A04960A63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02A11-0020-B74E-80FB-85524F7E9762}" type="datetimeFigureOut">
              <a:rPr lang="en-US" smtClean="0"/>
              <a:t>3/14/25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D51E9A-4F63-3925-5188-0A5FB04CE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2F4EBF-1785-1336-790E-10E728790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FB6E-F564-3F41-B0F7-5B572AE99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91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5B31DA-5D57-3F9F-B0DA-416ED9B7B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5ECB6B-ABF0-C9B9-B23F-3A84A0981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D7DE1-996C-9789-2C82-17DC53307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A02A11-0020-B74E-80FB-85524F7E9762}" type="datetimeFigureOut">
              <a:rPr lang="en-US" smtClean="0"/>
              <a:t>3/14/25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24F43-62A2-5EE0-3BA4-F12CD75DA7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A3F72-FE58-69CA-408F-6FEF1CE785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0BFB6E-F564-3F41-B0F7-5B572AE99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272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9" r:id="rId12"/>
    <p:sldLayoutId id="214748372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01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1369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599122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JLUO Annual Meeting – June 10,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3542" y="6356352"/>
            <a:ext cx="6802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616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7" r:id="rId14"/>
    <p:sldLayoutId id="2147483678" r:id="rId15"/>
    <p:sldLayoutId id="2147483679" r:id="rId16"/>
    <p:sldLayoutId id="2147483680" r:id="rId17"/>
    <p:sldLayoutId id="2147483681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6659" y="289937"/>
            <a:ext cx="11378099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563" y="1508761"/>
            <a:ext cx="1152352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5812406" y="6659562"/>
            <a:ext cx="280401" cy="109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366659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256"/>
          <p:cNvSpPr txBox="1">
            <a:spLocks noChangeArrowheads="1"/>
          </p:cNvSpPr>
          <p:nvPr userDrawn="1"/>
        </p:nvSpPr>
        <p:spPr>
          <a:xfrm>
            <a:off x="376310" y="6510173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41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</p:sldLayoutIdLst>
  <p:hf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rgbClr val="A91B1B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Friday, March 14,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338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Friday, March 14,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15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Electron Ion Collider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32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8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3AC6EE-B604-6260-82CA-101AE1976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78040C-689D-542F-B8B3-8F6B65490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08605B-47FB-082D-D34B-B86C9311C7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C676A-BF09-D447-BDCB-0A279AA820A8}" type="datetimeFigureOut">
              <a:rPr lang="en-US" smtClean="0"/>
              <a:t>3/14/25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B783B-E3AD-C6A3-A544-C9FB220C3D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B415F-C907-2AC6-5AF5-DC0634CEA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2E9EB-426F-7445-B453-EF4167A22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12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3/PhysRevLett.116.214801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.osti.gov/Acquisition-Management/M-and-O-Competition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jlab.org/physics/experiments/schedule" TargetMode="Externa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5D74A-AA4B-333B-9195-94E2C5156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5242D6B-76F9-5109-57B3-FEF167407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6944" y="1"/>
            <a:ext cx="672505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C2FB9C-C474-FA92-E03C-6C4008F9DA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2012"/>
            <a:ext cx="8600776" cy="68600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8B9431-24CB-721D-20BF-1F19DBAEBD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" y="2528530"/>
            <a:ext cx="6725055" cy="82933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dirty="0"/>
              <a:t>The CEBAF Experimental Program and Possible Future Upgrades</a:t>
            </a:r>
            <a:endParaRPr lang="en-US" sz="3600" b="1" i="1" dirty="0">
              <a:solidFill>
                <a:srgbClr val="0D1E1F"/>
              </a:solidFill>
              <a:effectLst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1139EB-F1F2-8AA9-81B7-6D1FCCFB56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2718" y="3500139"/>
            <a:ext cx="6055146" cy="21202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Douglas Higinbotham, Ph.D.</a:t>
            </a:r>
          </a:p>
          <a:p>
            <a:pPr algn="l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Physics Division Operations Director</a:t>
            </a:r>
          </a:p>
          <a:p>
            <a:pPr algn="l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Thomas Jefferson National Accelerator Facility</a:t>
            </a:r>
          </a:p>
          <a:p>
            <a:pPr algn="l"/>
            <a:endParaRPr lang="en-US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14 March 2025</a:t>
            </a:r>
          </a:p>
          <a:p>
            <a:pPr algn="l"/>
            <a:endParaRPr lang="en-US" sz="2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8EB7D6F-1886-4DD6-A025-71D30494B7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" y="6115050"/>
            <a:ext cx="2149856" cy="6718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DCC56E-1C75-6ACF-1762-CFD7F9799E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4280" y="6198631"/>
            <a:ext cx="1943842" cy="4873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FF1356-67C3-A2B0-55D3-9D99DAF791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4813" y="6198631"/>
            <a:ext cx="882374" cy="58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54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7FE89-0624-92B8-7E57-A4BD50FA3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8931"/>
            <a:ext cx="12191999" cy="484748"/>
          </a:xfrm>
        </p:spPr>
        <p:txBody>
          <a:bodyPr/>
          <a:lstStyle/>
          <a:p>
            <a:pPr algn="ctr"/>
            <a:r>
              <a:rPr lang="en-US" i="1" dirty="0"/>
              <a:t>Notional</a:t>
            </a:r>
            <a:r>
              <a:rPr lang="en-US" dirty="0"/>
              <a:t> CEBAF and Projected EIC Efforts on One Chart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1413C90-7061-E357-EC43-04078C7EC4D5}"/>
              </a:ext>
            </a:extLst>
          </p:cNvPr>
          <p:cNvGraphicFramePr>
            <a:graphicFrameLocks noGrp="1"/>
          </p:cNvGraphicFramePr>
          <p:nvPr/>
        </p:nvGraphicFramePr>
        <p:xfrm>
          <a:off x="228599" y="1524000"/>
          <a:ext cx="11734802" cy="40959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6600">
                  <a:extLst>
                    <a:ext uri="{9D8B030D-6E8A-4147-A177-3AD203B41FA5}">
                      <a16:colId xmlns:a16="http://schemas.microsoft.com/office/drawing/2014/main" val="3245820759"/>
                    </a:ext>
                  </a:extLst>
                </a:gridCol>
                <a:gridCol w="460958">
                  <a:extLst>
                    <a:ext uri="{9D8B030D-6E8A-4147-A177-3AD203B41FA5}">
                      <a16:colId xmlns:a16="http://schemas.microsoft.com/office/drawing/2014/main" val="958829321"/>
                    </a:ext>
                  </a:extLst>
                </a:gridCol>
                <a:gridCol w="460958">
                  <a:extLst>
                    <a:ext uri="{9D8B030D-6E8A-4147-A177-3AD203B41FA5}">
                      <a16:colId xmlns:a16="http://schemas.microsoft.com/office/drawing/2014/main" val="3525850933"/>
                    </a:ext>
                  </a:extLst>
                </a:gridCol>
                <a:gridCol w="460958">
                  <a:extLst>
                    <a:ext uri="{9D8B030D-6E8A-4147-A177-3AD203B41FA5}">
                      <a16:colId xmlns:a16="http://schemas.microsoft.com/office/drawing/2014/main" val="3051416307"/>
                    </a:ext>
                  </a:extLst>
                </a:gridCol>
                <a:gridCol w="460958">
                  <a:extLst>
                    <a:ext uri="{9D8B030D-6E8A-4147-A177-3AD203B41FA5}">
                      <a16:colId xmlns:a16="http://schemas.microsoft.com/office/drawing/2014/main" val="3572723755"/>
                    </a:ext>
                  </a:extLst>
                </a:gridCol>
                <a:gridCol w="460958">
                  <a:extLst>
                    <a:ext uri="{9D8B030D-6E8A-4147-A177-3AD203B41FA5}">
                      <a16:colId xmlns:a16="http://schemas.microsoft.com/office/drawing/2014/main" val="3598400961"/>
                    </a:ext>
                  </a:extLst>
                </a:gridCol>
                <a:gridCol w="460958">
                  <a:extLst>
                    <a:ext uri="{9D8B030D-6E8A-4147-A177-3AD203B41FA5}">
                      <a16:colId xmlns:a16="http://schemas.microsoft.com/office/drawing/2014/main" val="2832109047"/>
                    </a:ext>
                  </a:extLst>
                </a:gridCol>
                <a:gridCol w="460958">
                  <a:extLst>
                    <a:ext uri="{9D8B030D-6E8A-4147-A177-3AD203B41FA5}">
                      <a16:colId xmlns:a16="http://schemas.microsoft.com/office/drawing/2014/main" val="2319201064"/>
                    </a:ext>
                  </a:extLst>
                </a:gridCol>
                <a:gridCol w="460958">
                  <a:extLst>
                    <a:ext uri="{9D8B030D-6E8A-4147-A177-3AD203B41FA5}">
                      <a16:colId xmlns:a16="http://schemas.microsoft.com/office/drawing/2014/main" val="2483012914"/>
                    </a:ext>
                  </a:extLst>
                </a:gridCol>
                <a:gridCol w="460958">
                  <a:extLst>
                    <a:ext uri="{9D8B030D-6E8A-4147-A177-3AD203B41FA5}">
                      <a16:colId xmlns:a16="http://schemas.microsoft.com/office/drawing/2014/main" val="1501210289"/>
                    </a:ext>
                  </a:extLst>
                </a:gridCol>
                <a:gridCol w="460958">
                  <a:extLst>
                    <a:ext uri="{9D8B030D-6E8A-4147-A177-3AD203B41FA5}">
                      <a16:colId xmlns:a16="http://schemas.microsoft.com/office/drawing/2014/main" val="534719806"/>
                    </a:ext>
                  </a:extLst>
                </a:gridCol>
                <a:gridCol w="460958">
                  <a:extLst>
                    <a:ext uri="{9D8B030D-6E8A-4147-A177-3AD203B41FA5}">
                      <a16:colId xmlns:a16="http://schemas.microsoft.com/office/drawing/2014/main" val="4146864008"/>
                    </a:ext>
                  </a:extLst>
                </a:gridCol>
                <a:gridCol w="460958">
                  <a:extLst>
                    <a:ext uri="{9D8B030D-6E8A-4147-A177-3AD203B41FA5}">
                      <a16:colId xmlns:a16="http://schemas.microsoft.com/office/drawing/2014/main" val="4246468890"/>
                    </a:ext>
                  </a:extLst>
                </a:gridCol>
                <a:gridCol w="460958">
                  <a:extLst>
                    <a:ext uri="{9D8B030D-6E8A-4147-A177-3AD203B41FA5}">
                      <a16:colId xmlns:a16="http://schemas.microsoft.com/office/drawing/2014/main" val="1237883111"/>
                    </a:ext>
                  </a:extLst>
                </a:gridCol>
                <a:gridCol w="460958">
                  <a:extLst>
                    <a:ext uri="{9D8B030D-6E8A-4147-A177-3AD203B41FA5}">
                      <a16:colId xmlns:a16="http://schemas.microsoft.com/office/drawing/2014/main" val="3516596547"/>
                    </a:ext>
                  </a:extLst>
                </a:gridCol>
                <a:gridCol w="460958">
                  <a:extLst>
                    <a:ext uri="{9D8B030D-6E8A-4147-A177-3AD203B41FA5}">
                      <a16:colId xmlns:a16="http://schemas.microsoft.com/office/drawing/2014/main" val="274011565"/>
                    </a:ext>
                  </a:extLst>
                </a:gridCol>
                <a:gridCol w="460958">
                  <a:extLst>
                    <a:ext uri="{9D8B030D-6E8A-4147-A177-3AD203B41FA5}">
                      <a16:colId xmlns:a16="http://schemas.microsoft.com/office/drawing/2014/main" val="2112748238"/>
                    </a:ext>
                  </a:extLst>
                </a:gridCol>
                <a:gridCol w="460958">
                  <a:extLst>
                    <a:ext uri="{9D8B030D-6E8A-4147-A177-3AD203B41FA5}">
                      <a16:colId xmlns:a16="http://schemas.microsoft.com/office/drawing/2014/main" val="3713146201"/>
                    </a:ext>
                  </a:extLst>
                </a:gridCol>
                <a:gridCol w="460958">
                  <a:extLst>
                    <a:ext uri="{9D8B030D-6E8A-4147-A177-3AD203B41FA5}">
                      <a16:colId xmlns:a16="http://schemas.microsoft.com/office/drawing/2014/main" val="3492231285"/>
                    </a:ext>
                  </a:extLst>
                </a:gridCol>
                <a:gridCol w="460958">
                  <a:extLst>
                    <a:ext uri="{9D8B030D-6E8A-4147-A177-3AD203B41FA5}">
                      <a16:colId xmlns:a16="http://schemas.microsoft.com/office/drawing/2014/main" val="3927868410"/>
                    </a:ext>
                  </a:extLst>
                </a:gridCol>
              </a:tblGrid>
              <a:tr h="31140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Activities</a:t>
                      </a:r>
                    </a:p>
                  </a:txBody>
                  <a:tcPr/>
                </a:tc>
                <a:tc gridSpan="19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Fiscal Year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3542151"/>
                  </a:ext>
                </a:extLst>
              </a:tr>
              <a:tr h="311401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587383"/>
                  </a:ext>
                </a:extLst>
              </a:tr>
              <a:tr h="311401">
                <a:tc>
                  <a:txBody>
                    <a:bodyPr/>
                    <a:lstStyle/>
                    <a:p>
                      <a:r>
                        <a:rPr lang="en-US" sz="1400" dirty="0"/>
                        <a:t>Moller Project and Experiment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gradFill>
                      <a:gsLst>
                        <a:gs pos="0">
                          <a:schemeClr val="accent3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accent3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accent3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gradFill>
                      <a:gsLst>
                        <a:gs pos="0">
                          <a:schemeClr val="accent3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accent3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accent3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3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accent3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accent3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898028"/>
                  </a:ext>
                </a:extLst>
              </a:tr>
              <a:tr h="311401">
                <a:tc>
                  <a:txBody>
                    <a:bodyPr/>
                    <a:lstStyle/>
                    <a:p>
                      <a:r>
                        <a:rPr lang="en-US" sz="1400" dirty="0"/>
                        <a:t>SoLID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1039040"/>
                  </a:ext>
                </a:extLst>
              </a:tr>
              <a:tr h="311401">
                <a:tc>
                  <a:txBody>
                    <a:bodyPr/>
                    <a:lstStyle/>
                    <a:p>
                      <a:r>
                        <a:rPr lang="en-US" sz="1400" dirty="0"/>
                        <a:t>Positron Source (R&amp;D)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0477216"/>
                  </a:ext>
                </a:extLst>
              </a:tr>
              <a:tr h="311401">
                <a:tc>
                  <a:txBody>
                    <a:bodyPr/>
                    <a:lstStyle/>
                    <a:p>
                      <a:r>
                        <a:rPr lang="en-US" sz="1400" dirty="0"/>
                        <a:t>CEBAF Upgrade preCDR/preplan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087011"/>
                  </a:ext>
                </a:extLst>
              </a:tr>
              <a:tr h="311401">
                <a:tc>
                  <a:txBody>
                    <a:bodyPr/>
                    <a:lstStyle/>
                    <a:p>
                      <a:r>
                        <a:rPr lang="en-US" sz="1400" dirty="0"/>
                        <a:t>Positron Project (potential)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950217"/>
                  </a:ext>
                </a:extLst>
              </a:tr>
              <a:tr h="311401">
                <a:tc>
                  <a:txBody>
                    <a:bodyPr/>
                    <a:lstStyle/>
                    <a:p>
                      <a:r>
                        <a:rPr lang="en-US" sz="1400" b="1" dirty="0"/>
                        <a:t>Positron Physics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5692134"/>
                  </a:ext>
                </a:extLst>
              </a:tr>
              <a:tr h="311401">
                <a:tc>
                  <a:txBody>
                    <a:bodyPr/>
                    <a:lstStyle/>
                    <a:p>
                      <a:r>
                        <a:rPr lang="en-US" sz="1400" dirty="0"/>
                        <a:t>22 GeV Development (R&amp;D)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760016"/>
                  </a:ext>
                </a:extLst>
              </a:tr>
              <a:tr h="311401">
                <a:tc>
                  <a:txBody>
                    <a:bodyPr/>
                    <a:lstStyle/>
                    <a:p>
                      <a:r>
                        <a:rPr lang="en-US" sz="1400" dirty="0"/>
                        <a:t>22 GeV Project (potential)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63883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9106031"/>
                  </a:ext>
                </a:extLst>
              </a:tr>
              <a:tr h="311401">
                <a:tc>
                  <a:txBody>
                    <a:bodyPr/>
                    <a:lstStyle/>
                    <a:p>
                      <a:r>
                        <a:rPr lang="en-US" sz="1400" dirty="0"/>
                        <a:t>EIC Project (partner with BNL)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AD571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AD571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accent3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accent3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gradFill>
                      <a:gsLst>
                        <a:gs pos="0">
                          <a:schemeClr val="accent3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accent3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accent3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23767"/>
                  </a:ext>
                </a:extLst>
              </a:tr>
              <a:tr h="311401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56961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r>
                        <a:rPr lang="en-US" sz="1400" dirty="0"/>
                        <a:t>CEBAF 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77961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E3513BC-5FE3-571B-7D8B-28326BB3CA1A}"/>
              </a:ext>
            </a:extLst>
          </p:cNvPr>
          <p:cNvSpPr txBox="1"/>
          <p:nvPr/>
        </p:nvSpPr>
        <p:spPr>
          <a:xfrm>
            <a:off x="1594076" y="896397"/>
            <a:ext cx="967444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This is to get an overall sense of what is planned, please do not take the dates too seriously!!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516908-59F1-3AC4-7F5D-AB4040601FB6}"/>
              </a:ext>
            </a:extLst>
          </p:cNvPr>
          <p:cNvSpPr txBox="1"/>
          <p:nvPr/>
        </p:nvSpPr>
        <p:spPr>
          <a:xfrm>
            <a:off x="950587" y="5790787"/>
            <a:ext cx="1001652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NOTE:  Jefferson Lab is responsible for a significant fraction of EIC accelerator &amp; detector scope.</a:t>
            </a:r>
          </a:p>
        </p:txBody>
      </p:sp>
    </p:spTree>
    <p:extLst>
      <p:ext uri="{BB962C8B-B14F-4D97-AF65-F5344CB8AC3E}">
        <p14:creationId xmlns:p14="http://schemas.microsoft.com/office/powerpoint/2010/main" val="1361241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912" y="165589"/>
            <a:ext cx="11780108" cy="487490"/>
          </a:xfrm>
        </p:spPr>
        <p:txBody>
          <a:bodyPr>
            <a:noAutofit/>
          </a:bodyPr>
          <a:lstStyle/>
          <a:p>
            <a:r>
              <a:rPr lang="en-US" sz="3600" dirty="0"/>
              <a:t>Polarized Electrons for </a:t>
            </a:r>
            <a:r>
              <a:rPr lang="en-US" sz="3600" dirty="0">
                <a:solidFill>
                  <a:srgbClr val="FF0000"/>
                </a:solidFill>
              </a:rPr>
              <a:t>Polarized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0000"/>
                </a:solidFill>
              </a:rPr>
              <a:t>Positrons</a:t>
            </a:r>
            <a:r>
              <a:rPr lang="en-US" sz="3600" dirty="0"/>
              <a:t> (</a:t>
            </a:r>
            <a:r>
              <a:rPr lang="en-US" sz="3600" dirty="0" err="1"/>
              <a:t>PEPPo</a:t>
            </a:r>
            <a:r>
              <a:rPr lang="en-US" sz="3600" dirty="0"/>
              <a:t>)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B260100-6590-9D2A-1912-92C933D1EAE5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7537910" y="829975"/>
            <a:ext cx="4324790" cy="599063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A58308-5C9B-F462-EBFA-4077816DC727}"/>
              </a:ext>
            </a:extLst>
          </p:cNvPr>
          <p:cNvSpPr txBox="1"/>
          <p:nvPr/>
        </p:nvSpPr>
        <p:spPr>
          <a:xfrm>
            <a:off x="366847" y="829975"/>
            <a:ext cx="4815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https://doi.org/10.1103/PhysRevLett.116.214801</a:t>
            </a:r>
            <a:endParaRPr lang="en-US" dirty="0"/>
          </a:p>
          <a:p>
            <a:endParaRPr lang="en-US" dirty="0"/>
          </a:p>
        </p:txBody>
      </p:sp>
      <p:pic>
        <p:nvPicPr>
          <p:cNvPr id="10" name="Picture Placeholder 7" descr="C:\Documents and Settings\grames\Desktop\images\install_111222\photo.JPG">
            <a:extLst>
              <a:ext uri="{FF2B5EF4-FFF2-40B4-BE49-F238E27FC236}">
                <a16:creationId xmlns:a16="http://schemas.microsoft.com/office/drawing/2014/main" id="{67989486-BC13-8787-FBBA-ECB5A6AD2DE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2" b="4482"/>
          <a:stretch>
            <a:fillRect/>
          </a:stretch>
        </p:blipFill>
        <p:spPr bwMode="auto">
          <a:xfrm>
            <a:off x="411893" y="1369080"/>
            <a:ext cx="6768396" cy="4625071"/>
          </a:xfrm>
          <a:prstGeom prst="rect">
            <a:avLst/>
          </a:prstGeom>
          <a:noFill/>
          <a:ln w="25400">
            <a:solidFill>
              <a:schemeClr val="accent4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15A7E2-7CD7-C71E-4707-C88A482C633D}"/>
              </a:ext>
            </a:extLst>
          </p:cNvPr>
          <p:cNvSpPr txBox="1"/>
          <p:nvPr/>
        </p:nvSpPr>
        <p:spPr>
          <a:xfrm>
            <a:off x="329300" y="6094561"/>
            <a:ext cx="6123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Photo of the </a:t>
            </a:r>
            <a:r>
              <a:rPr lang="en-US" dirty="0" err="1"/>
              <a:t>PEPPo</a:t>
            </a:r>
            <a:r>
              <a:rPr lang="en-US" dirty="0"/>
              <a:t> setup in the injector area of CEABF.</a:t>
            </a:r>
          </a:p>
        </p:txBody>
      </p:sp>
    </p:spTree>
    <p:extLst>
      <p:ext uri="{BB962C8B-B14F-4D97-AF65-F5344CB8AC3E}">
        <p14:creationId xmlns:p14="http://schemas.microsoft.com/office/powerpoint/2010/main" val="1751402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4D99D-1C9F-989C-E5AA-2BE5749C4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539"/>
            <a:ext cx="12192000" cy="48749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Low Energy </a:t>
            </a:r>
            <a:r>
              <a:rPr lang="en-US" b="1" dirty="0" err="1"/>
              <a:t>Recirculator</a:t>
            </a:r>
            <a:r>
              <a:rPr lang="en-US" b="1" dirty="0"/>
              <a:t> Facility (LEFRF) </a:t>
            </a:r>
            <a:r>
              <a:rPr lang="en-US" dirty="0"/>
              <a:t>As The New Injector Facility for CEBAF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25A8A-9D31-F80B-B642-8725294B0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1FEE1E4-737F-814A-79D1-1D237BFC106F}"/>
              </a:ext>
            </a:extLst>
          </p:cNvPr>
          <p:cNvGrpSpPr/>
          <p:nvPr/>
        </p:nvGrpSpPr>
        <p:grpSpPr>
          <a:xfrm>
            <a:off x="406623" y="1200432"/>
            <a:ext cx="11173116" cy="4794501"/>
            <a:chOff x="406623" y="1443849"/>
            <a:chExt cx="11173116" cy="47945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B63DD93-16B4-F5DB-B22F-F91466C4D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6623" y="1443849"/>
              <a:ext cx="11173116" cy="456551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7CDF683-CB05-6684-53D8-5F2D907AF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33666" y="3642007"/>
              <a:ext cx="1198767" cy="89742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162A4CE-8B68-EFE8-43A1-EA03FD90F5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61132" y="4006491"/>
              <a:ext cx="699687" cy="84226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F540F06-B7D4-0E3C-5B48-9F808D4A64E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58213" y="4461240"/>
              <a:ext cx="6318200" cy="1256516"/>
            </a:xfrm>
            <a:prstGeom prst="straightConnector1">
              <a:avLst/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9DDA96EC-46B1-88D9-9955-BD53D4267349}"/>
                </a:ext>
              </a:extLst>
            </p:cNvPr>
            <p:cNvSpPr/>
            <p:nvPr/>
          </p:nvSpPr>
          <p:spPr>
            <a:xfrm rot="12140723">
              <a:off x="2657124" y="1876298"/>
              <a:ext cx="1719812" cy="2640484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D5A1DC93-1DBA-95C4-8C43-B4EDAEE49D87}"/>
                </a:ext>
              </a:extLst>
            </p:cNvPr>
            <p:cNvSpPr/>
            <p:nvPr/>
          </p:nvSpPr>
          <p:spPr>
            <a:xfrm rot="17192783">
              <a:off x="2583995" y="1888490"/>
              <a:ext cx="2983263" cy="2844983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09B31272-7B23-AA91-C1F3-A79D523170B1}"/>
                </a:ext>
              </a:extLst>
            </p:cNvPr>
            <p:cNvSpPr/>
            <p:nvPr/>
          </p:nvSpPr>
          <p:spPr>
            <a:xfrm rot="6442035">
              <a:off x="9070358" y="4175081"/>
              <a:ext cx="1303520" cy="1836508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D3505EB-16F1-8858-4282-283140C6D417}"/>
                </a:ext>
              </a:extLst>
            </p:cNvPr>
            <p:cNvSpPr txBox="1"/>
            <p:nvPr/>
          </p:nvSpPr>
          <p:spPr>
            <a:xfrm>
              <a:off x="6424791" y="3027234"/>
              <a:ext cx="18009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Build e</a:t>
              </a:r>
              <a:r>
                <a:rPr lang="en-US" baseline="30000" dirty="0">
                  <a:solidFill>
                    <a:srgbClr val="7030A0"/>
                  </a:solidFill>
                </a:rPr>
                <a:t>+</a:t>
              </a:r>
              <a:r>
                <a:rPr lang="en-US" dirty="0">
                  <a:solidFill>
                    <a:srgbClr val="7030A0"/>
                  </a:solidFill>
                </a:rPr>
                <a:t> injector at the LERF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3D3C8D-97D0-A113-EEEF-30CA48DD01B7}"/>
                </a:ext>
              </a:extLst>
            </p:cNvPr>
            <p:cNvSpPr txBox="1"/>
            <p:nvPr/>
          </p:nvSpPr>
          <p:spPr>
            <a:xfrm>
              <a:off x="9618729" y="3444386"/>
              <a:ext cx="17419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Build new LERF to CEBAF tunnel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A2A083A-F7CF-FE73-4F20-F41891549544}"/>
                </a:ext>
              </a:extLst>
            </p:cNvPr>
            <p:cNvCxnSpPr>
              <a:cxnSpLocks/>
            </p:cNvCxnSpPr>
            <p:nvPr/>
          </p:nvCxnSpPr>
          <p:spPr>
            <a:xfrm>
              <a:off x="4509219" y="1809785"/>
              <a:ext cx="1254756" cy="245781"/>
            </a:xfrm>
            <a:prstGeom prst="straightConnector1">
              <a:avLst/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AE9B73F-F397-2E74-0838-21DC9857F1C5}"/>
                </a:ext>
              </a:extLst>
            </p:cNvPr>
            <p:cNvSpPr txBox="1"/>
            <p:nvPr/>
          </p:nvSpPr>
          <p:spPr>
            <a:xfrm>
              <a:off x="2216946" y="5315020"/>
              <a:ext cx="22922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Build new transport line along South </a:t>
              </a:r>
              <a:r>
                <a:rPr lang="en-US" dirty="0" err="1">
                  <a:solidFill>
                    <a:srgbClr val="7030A0"/>
                  </a:solidFill>
                </a:rPr>
                <a:t>Linac</a:t>
              </a:r>
              <a:r>
                <a:rPr lang="en-US" dirty="0">
                  <a:solidFill>
                    <a:srgbClr val="7030A0"/>
                  </a:solidFill>
                </a:rPr>
                <a:t> and West Arc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FE10836-123B-872D-4401-C020604F37BC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 flipH="1">
              <a:off x="10382985" y="4090717"/>
              <a:ext cx="106721" cy="498513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C09365E-BB7C-5FD5-D83A-42F0D1CC47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9924" y="5065178"/>
              <a:ext cx="1588406" cy="225871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035319E-A46C-E9D4-6366-42C9F680F0C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54861" y="3310981"/>
              <a:ext cx="515063" cy="1985730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C8EEA4F-CF16-881C-C4DF-F31E296DB0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44024" y="2250412"/>
              <a:ext cx="891719" cy="259903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16FEF6A-5B56-321B-65E1-BE6C3150B2B7}"/>
                </a:ext>
              </a:extLst>
            </p:cNvPr>
            <p:cNvSpPr txBox="1"/>
            <p:nvPr/>
          </p:nvSpPr>
          <p:spPr>
            <a:xfrm>
              <a:off x="3794544" y="2444150"/>
              <a:ext cx="23949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Inject e</a:t>
              </a:r>
              <a:r>
                <a:rPr lang="en-US" baseline="30000" dirty="0">
                  <a:solidFill>
                    <a:srgbClr val="7030A0"/>
                  </a:solidFill>
                </a:rPr>
                <a:t>+</a:t>
              </a:r>
              <a:r>
                <a:rPr lang="en-US" dirty="0">
                  <a:solidFill>
                    <a:srgbClr val="7030A0"/>
                  </a:solidFill>
                </a:rPr>
                <a:t> into North </a:t>
              </a:r>
              <a:r>
                <a:rPr lang="en-US" dirty="0" err="1">
                  <a:solidFill>
                    <a:srgbClr val="7030A0"/>
                  </a:solidFill>
                </a:rPr>
                <a:t>Linac</a:t>
              </a:r>
              <a:r>
                <a:rPr lang="en-US" dirty="0">
                  <a:solidFill>
                    <a:srgbClr val="7030A0"/>
                  </a:solidFill>
                </a:rPr>
                <a:t> to usual 12 GeV (w/ magnets reversed)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BE6D355-46BE-CB68-95FB-20400205CA3F}"/>
                </a:ext>
              </a:extLst>
            </p:cNvPr>
            <p:cNvSpPr txBox="1"/>
            <p:nvPr/>
          </p:nvSpPr>
          <p:spPr>
            <a:xfrm>
              <a:off x="8128428" y="4389909"/>
              <a:ext cx="14750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>
                  <a:solidFill>
                    <a:srgbClr val="FF0000"/>
                  </a:solidFill>
                </a:rPr>
                <a:t>123 MeV e+</a:t>
              </a:r>
            </a:p>
            <a:p>
              <a:pPr algn="ctr"/>
              <a:r>
                <a:rPr lang="en-US" b="1" i="1" dirty="0">
                  <a:solidFill>
                    <a:srgbClr val="0200FD"/>
                  </a:solidFill>
                </a:rPr>
                <a:t>(650 MeV e-)</a:t>
              </a:r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5AB82D5C-AED0-1C50-4A50-ADEE94C3B34B}"/>
                </a:ext>
              </a:extLst>
            </p:cNvPr>
            <p:cNvSpPr/>
            <p:nvPr/>
          </p:nvSpPr>
          <p:spPr>
            <a:xfrm rot="1186160">
              <a:off x="9250206" y="4578653"/>
              <a:ext cx="1427296" cy="1088873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19BDC4D-35FD-4ECF-6F56-BE3DF493BA89}"/>
                </a:ext>
              </a:extLst>
            </p:cNvPr>
            <p:cNvCxnSpPr>
              <a:cxnSpLocks/>
            </p:cNvCxnSpPr>
            <p:nvPr/>
          </p:nvCxnSpPr>
          <p:spPr>
            <a:xfrm>
              <a:off x="9407797" y="4338349"/>
              <a:ext cx="766514" cy="207522"/>
            </a:xfrm>
            <a:prstGeom prst="straightConnector1">
              <a:avLst/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C8C7265-B1CC-0335-8815-0C749281399F}"/>
              </a:ext>
            </a:extLst>
          </p:cNvPr>
          <p:cNvSpPr txBox="1"/>
          <p:nvPr/>
        </p:nvSpPr>
        <p:spPr>
          <a:xfrm>
            <a:off x="5687249" y="1117662"/>
            <a:ext cx="1475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123 MeV e+</a:t>
            </a:r>
          </a:p>
          <a:p>
            <a:pPr algn="ctr"/>
            <a:r>
              <a:rPr lang="en-US" b="1" i="1" dirty="0">
                <a:solidFill>
                  <a:srgbClr val="0200FD"/>
                </a:solidFill>
              </a:rPr>
              <a:t>(650 MeV e-)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29CFCF8D-DB97-C6A1-AE26-7FC91796105D}"/>
              </a:ext>
            </a:extLst>
          </p:cNvPr>
          <p:cNvSpPr txBox="1">
            <a:spLocks/>
          </p:cNvSpPr>
          <p:nvPr/>
        </p:nvSpPr>
        <p:spPr>
          <a:xfrm>
            <a:off x="5645404" y="6540729"/>
            <a:ext cx="714877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21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1" y="109440"/>
            <a:ext cx="12192000" cy="588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360" tIns="44280" rIns="90360" bIns="4428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200" b="1" spc="-1" dirty="0">
                <a:solidFill>
                  <a:srgbClr val="FC0128"/>
                </a:solidFill>
                <a:latin typeface="Arial"/>
                <a:ea typeface="DejaVu Sans"/>
              </a:rPr>
              <a:t>Current List of Conditionally Approved Positron Experiments</a:t>
            </a:r>
            <a:endParaRPr lang="de-DE" sz="3200" spc="-1" dirty="0">
              <a:latin typeface="Arial"/>
            </a:endParaRPr>
          </a:p>
        </p:txBody>
      </p:sp>
      <p:graphicFrame>
        <p:nvGraphicFramePr>
          <p:cNvPr id="79" name="Table 2"/>
          <p:cNvGraphicFramePr/>
          <p:nvPr/>
        </p:nvGraphicFramePr>
        <p:xfrm>
          <a:off x="685499" y="759650"/>
          <a:ext cx="10766804" cy="4548600"/>
        </p:xfrm>
        <a:graphic>
          <a:graphicData uri="http://schemas.openxmlformats.org/drawingml/2006/table">
            <a:tbl>
              <a:tblPr/>
              <a:tblGrid>
                <a:gridCol w="1176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07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58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86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98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32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13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6030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627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1" strike="noStrike" spc="-1" dirty="0">
                          <a:solidFill>
                            <a:srgbClr val="000000"/>
                          </a:solidFill>
                          <a:latin typeface="Arial Narrow"/>
                          <a:ea typeface="DejaVu Sans"/>
                        </a:rPr>
                        <a:t>NUMBER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400" b="1" strike="noStrike" spc="-1" dirty="0">
                          <a:solidFill>
                            <a:srgbClr val="000000"/>
                          </a:solidFill>
                          <a:latin typeface="Arial Narrow"/>
                          <a:ea typeface="DejaVu Sans"/>
                        </a:rPr>
                        <a:t>TITLE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400" b="1" strike="noStrike" spc="-1" dirty="0">
                          <a:solidFill>
                            <a:srgbClr val="000000"/>
                          </a:solidFill>
                          <a:latin typeface="Arial Narrow"/>
                          <a:ea typeface="DejaVu Sans"/>
                        </a:rPr>
                        <a:t>CONTACT PERSON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latin typeface="Arial Narrow"/>
                          <a:ea typeface="DejaVu Sans"/>
                        </a:rPr>
                        <a:t>HALL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1" strike="noStrike" spc="-1" dirty="0">
                          <a:solidFill>
                            <a:srgbClr val="000000"/>
                          </a:solidFill>
                          <a:latin typeface="Arial Narrow"/>
                          <a:ea typeface="DejaVu Sans"/>
                        </a:rPr>
                        <a:t>DAYS</a:t>
                      </a:r>
                      <a:br>
                        <a:rPr sz="1400" dirty="0"/>
                      </a:br>
                      <a:r>
                        <a:rPr lang="en-US" sz="1400" b="1" strike="noStrike" spc="-1" dirty="0">
                          <a:solidFill>
                            <a:srgbClr val="000000"/>
                          </a:solidFill>
                          <a:latin typeface="Arial Narrow"/>
                          <a:ea typeface="DejaVu Sans"/>
                        </a:rPr>
                        <a:t>REQUESTED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1" strike="noStrike" spc="-1" dirty="0">
                          <a:solidFill>
                            <a:srgbClr val="FF0000"/>
                          </a:solidFill>
                          <a:latin typeface="Arial Narrow"/>
                          <a:ea typeface="DejaVu Sans"/>
                        </a:rPr>
                        <a:t>DAYS</a:t>
                      </a:r>
                      <a:br>
                        <a:rPr sz="1400" dirty="0"/>
                      </a:br>
                      <a:r>
                        <a:rPr lang="en-US" sz="1400" b="1" strike="noStrike" spc="-1" dirty="0">
                          <a:solidFill>
                            <a:srgbClr val="FF0000"/>
                          </a:solidFill>
                          <a:latin typeface="Arial Narrow"/>
                          <a:ea typeface="DejaVu Sans"/>
                        </a:rPr>
                        <a:t>AWARDED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400" b="1" strike="noStrike" spc="-1" dirty="0">
                          <a:solidFill>
                            <a:srgbClr val="FF0000"/>
                          </a:solidFill>
                          <a:latin typeface="Arial Narrow"/>
                          <a:ea typeface="DejaVu Sans"/>
                        </a:rPr>
                        <a:t>SCIENTIFIC</a:t>
                      </a:r>
                      <a:br>
                        <a:rPr sz="1400" dirty="0"/>
                      </a:br>
                      <a:r>
                        <a:rPr lang="en-US" sz="1400" b="1" strike="noStrike" spc="-1" dirty="0">
                          <a:solidFill>
                            <a:srgbClr val="FF0000"/>
                          </a:solidFill>
                          <a:latin typeface="Arial Narrow"/>
                          <a:ea typeface="DejaVu Sans"/>
                        </a:rPr>
                        <a:t>RATING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400" b="1" strike="noStrike" spc="-1" dirty="0">
                          <a:solidFill>
                            <a:srgbClr val="000000"/>
                          </a:solidFill>
                          <a:latin typeface="Arial Narrow"/>
                          <a:ea typeface="DejaVu Sans"/>
                        </a:rPr>
                        <a:t>PAC DECISION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02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PR12+23-002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Beam Charge Asymmetries for Deeply Virtual Compton Scattering on the Proton at CLAS12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Eric </a:t>
                      </a:r>
                      <a:r>
                        <a:rPr lang="en-US" sz="1400" b="0" strike="noStrike" spc="-1" err="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Voutier</a:t>
                      </a:r>
                      <a:endParaRPr lang="de-DE" sz="1400" b="0" strike="noStrike" spc="-1" err="1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B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100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400" b="0" strike="noStrike" spc="-1">
                          <a:latin typeface="Calibri"/>
                        </a:rPr>
                        <a:t>100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10044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1400" b="1" strike="noStrike" spc="-1" dirty="0">
                          <a:latin typeface="Calibri"/>
                        </a:rPr>
                        <a:t>A-</a:t>
                      </a: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400" b="0" strike="noStrike" spc="-1" dirty="0">
                          <a:latin typeface="Calibri"/>
                        </a:rPr>
                        <a:t>C1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10044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03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PR12+23-003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Measurement of Deep Inelastic Scattering from Nuclei with Electron and Positron Beams to Constrain the Impact of Coulomb Corrections in DIS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Dave Gaskell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C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9.3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400" b="0" strike="noStrike" spc="-1">
                          <a:latin typeface="Calibri"/>
                        </a:rPr>
                        <a:t>9.3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100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1400" b="1" strike="noStrike" spc="-1" dirty="0">
                          <a:latin typeface="Calibri"/>
                        </a:rPr>
                        <a:t>A-</a:t>
                      </a: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400" b="0" strike="noStrike" spc="-1">
                          <a:latin typeface="Calibri"/>
                        </a:rPr>
                        <a:t>C1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100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44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PR12+24-005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A Dark Photon Search with a </a:t>
                      </a:r>
                      <a:r>
                        <a:rPr lang="en-US" sz="14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JLab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 positron beam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Bogdan </a:t>
                      </a:r>
                      <a:r>
                        <a:rPr lang="en-US" sz="14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Wojtsekhowski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B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55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55</a:t>
                      </a:r>
                    </a:p>
                  </a:txBody>
                  <a:tcPr marL="10044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A-</a:t>
                      </a: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400" b="0" strike="noStrike" spc="-1" dirty="0">
                          <a:latin typeface="Calibri"/>
                        </a:rPr>
                        <a:t>C1</a:t>
                      </a: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10044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02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PR12+23-006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Deeply Virtual Compton Scattering using a positron beam in Hall C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Carlos Munoz Camacho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C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137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400" b="0" strike="noStrike" spc="-1">
                          <a:latin typeface="Calibri"/>
                        </a:rPr>
                        <a:t>137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100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1400" b="1" strike="noStrike" spc="-1" dirty="0">
                          <a:latin typeface="Calibri"/>
                        </a:rPr>
                        <a:t>A-</a:t>
                      </a: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400" b="0" strike="noStrike" spc="-1">
                          <a:latin typeface="Calibri"/>
                        </a:rPr>
                        <a:t>C1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100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44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PR12+23-008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A Direct Measurement of Hard Two-Photon Exchange with Electrons and Positrons at CLAS12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Axel Schmidt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B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55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400" b="0" strike="noStrike" spc="-1" dirty="0">
                          <a:latin typeface="Calibri"/>
                        </a:rPr>
                        <a:t>55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10044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1400" b="0" strike="noStrike" spc="-1" dirty="0">
                          <a:latin typeface="Calibri"/>
                        </a:rPr>
                        <a:t>A</a:t>
                      </a: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400" b="0" strike="noStrike" spc="-1" dirty="0">
                          <a:latin typeface="Calibri"/>
                        </a:rPr>
                        <a:t>C1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10044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100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PR12+23-012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A measurement of two-photon exchange in unpolarized elastic positron–proton and</a:t>
                      </a:r>
                      <a:endParaRPr lang="de-DE" sz="14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electron–proton scattering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Michael </a:t>
                      </a:r>
                      <a:r>
                        <a:rPr lang="en-US" sz="14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Nycz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C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56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400" b="0" strike="noStrike" spc="-1" dirty="0">
                          <a:latin typeface="Calibri"/>
                        </a:rPr>
                        <a:t>56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10044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1400" b="1" strike="noStrike" spc="-1" dirty="0">
                          <a:latin typeface="Calibri"/>
                        </a:rPr>
                        <a:t>A-</a:t>
                      </a: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400" b="0" strike="noStrike" spc="-1" dirty="0">
                          <a:latin typeface="Calibri"/>
                        </a:rPr>
                        <a:t>C1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10044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162205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8D5230F-24EC-508F-163E-CFB3D92BBA49}"/>
              </a:ext>
            </a:extLst>
          </p:cNvPr>
          <p:cNvSpPr txBox="1"/>
          <p:nvPr/>
        </p:nvSpPr>
        <p:spPr>
          <a:xfrm>
            <a:off x="704085" y="5357714"/>
            <a:ext cx="8513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-1" dirty="0">
                <a:solidFill>
                  <a:srgbClr val="000000"/>
                </a:solidFill>
                <a:latin typeface="Arial"/>
                <a:ea typeface="DejaVu Sans"/>
              </a:rPr>
              <a:t>C1 = Conditionally Approved w/Technical Review by the Lab</a:t>
            </a:r>
            <a:endParaRPr lang="de-DE" sz="1400" spc="-1" dirty="0">
              <a:latin typeface="Arial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B33D4F-53AA-AE9B-CA59-F26F2D6AD3BB}"/>
              </a:ext>
            </a:extLst>
          </p:cNvPr>
          <p:cNvSpPr txBox="1"/>
          <p:nvPr/>
        </p:nvSpPr>
        <p:spPr>
          <a:xfrm>
            <a:off x="0" y="5795878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Already Approved 210 days Hall B &amp; 202 days in Hall C for 412 total PAC days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 PAC day = two calendar days as already a few years of positron physics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C54810-6B1B-15FC-E5F3-622C9412B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45404" y="6540729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B1C92AE-C376-6A09-9A1D-5E3872FF8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0125"/>
            <a:ext cx="12192000" cy="487490"/>
          </a:xfrm>
        </p:spPr>
        <p:txBody>
          <a:bodyPr>
            <a:noAutofit/>
          </a:bodyPr>
          <a:lstStyle/>
          <a:p>
            <a:pPr algn="ctr"/>
            <a:r>
              <a:rPr lang="en-US" sz="2500" dirty="0"/>
              <a:t>A CEBAF Energy upgrade is technically feasible: 22GEV Upgrade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404AD5-645D-8D72-E226-62BA2827B17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10604" y="966789"/>
            <a:ext cx="11287125" cy="1985732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Capitalizing on recent science insights and US-led accelerator science and technology innovations, develop a staged program at the luminosity frontier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Injection energy Upgrade for </a:t>
            </a:r>
            <a:r>
              <a:rPr lang="en-US" sz="2000" dirty="0">
                <a:solidFill>
                  <a:srgbClr val="0070C0"/>
                </a:solidFill>
              </a:rPr>
              <a:t>650 MeV Electron (e-) in LERF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</a:rPr>
              <a:t>Replace arcs on each side with new Fixed Field Alternating-gradient (FFA) magnets arcs to upgrade to 22 GeV for Halls A, B and 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It will be possible to also send this beam to Hall D though details being worked out.</a:t>
            </a:r>
            <a:endParaRPr lang="en-US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3CE26D98-FB6F-6438-DE6F-E76B898A7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2896" y="129208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3315A0-24ED-AD75-E1C4-B8EE27EB4A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284" y="3223261"/>
            <a:ext cx="8611764" cy="3504614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3F600261-6264-B3C3-011A-3E6A13A2D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45404" y="6570225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670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E59AE4-8304-4F5F-86E3-90F8344D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8" y="160990"/>
            <a:ext cx="11999843" cy="487490"/>
          </a:xfrm>
        </p:spPr>
        <p:txBody>
          <a:bodyPr>
            <a:noAutofit/>
          </a:bodyPr>
          <a:lstStyle/>
          <a:p>
            <a:pPr algn="ctr"/>
            <a:r>
              <a:rPr lang="en-US" sz="3200" b="0" dirty="0">
                <a:solidFill>
                  <a:srgbClr val="002060"/>
                </a:solidFill>
              </a:rPr>
              <a:t>Permanent Magnet Design – Open Mid-plane Geometry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C3F154-8531-464D-B651-B0B6361D4427}"/>
              </a:ext>
            </a:extLst>
          </p:cNvPr>
          <p:cNvSpPr txBox="1"/>
          <p:nvPr/>
        </p:nvSpPr>
        <p:spPr>
          <a:xfrm>
            <a:off x="1911525" y="6127600"/>
            <a:ext cx="20488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Focusing Magnet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6719FD3-4278-4050-81C1-54C0B1F81655}"/>
              </a:ext>
            </a:extLst>
          </p:cNvPr>
          <p:cNvSpPr txBox="1"/>
          <p:nvPr/>
        </p:nvSpPr>
        <p:spPr>
          <a:xfrm>
            <a:off x="8064580" y="6164334"/>
            <a:ext cx="2302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Defocusing Magnet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C3DE3EB-8093-71C1-149D-E34C561FEE7A}"/>
              </a:ext>
            </a:extLst>
          </p:cNvPr>
          <p:cNvGrpSpPr/>
          <p:nvPr/>
        </p:nvGrpSpPr>
        <p:grpSpPr>
          <a:xfrm>
            <a:off x="390082" y="926530"/>
            <a:ext cx="5246215" cy="5039553"/>
            <a:chOff x="846320" y="893133"/>
            <a:chExt cx="4129128" cy="383775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EACE405-CB0B-462B-AFB0-8963A93547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0985" y="4308024"/>
              <a:ext cx="36382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A5F5C46-125A-472C-81E2-997BD1AF41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0985" y="921771"/>
              <a:ext cx="384296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E381B57-039A-4F23-8F2B-6AA70A3EBC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92468" y="921771"/>
              <a:ext cx="0" cy="3386253"/>
            </a:xfrm>
            <a:prstGeom prst="line">
              <a:avLst/>
            </a:prstGeom>
            <a:ln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A6ACB3C-595C-43ED-8905-4996571E3B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90360" y="2351856"/>
              <a:ext cx="0" cy="23790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89498F1-D3F2-4626-9FF8-0D2C4DB58720}"/>
                </a:ext>
              </a:extLst>
            </p:cNvPr>
            <p:cNvCxnSpPr>
              <a:cxnSpLocks/>
            </p:cNvCxnSpPr>
            <p:nvPr/>
          </p:nvCxnSpPr>
          <p:spPr>
            <a:xfrm>
              <a:off x="1390360" y="4666504"/>
              <a:ext cx="3514296" cy="0"/>
            </a:xfrm>
            <a:prstGeom prst="line">
              <a:avLst/>
            </a:prstGeom>
            <a:ln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569A106-22A9-485D-A0DC-9D364F002888}"/>
                </a:ext>
              </a:extLst>
            </p:cNvPr>
            <p:cNvSpPr txBox="1"/>
            <p:nvPr/>
          </p:nvSpPr>
          <p:spPr>
            <a:xfrm>
              <a:off x="2761959" y="4360759"/>
              <a:ext cx="7537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 cm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E6610C8-0DEF-4BF3-9341-82589DAF5EB1}"/>
                </a:ext>
              </a:extLst>
            </p:cNvPr>
            <p:cNvSpPr txBox="1"/>
            <p:nvPr/>
          </p:nvSpPr>
          <p:spPr>
            <a:xfrm rot="16200000">
              <a:off x="654120" y="2544391"/>
              <a:ext cx="7537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 cm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7C7ACDA-0E46-49F5-B602-C6BB6D5F74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14893" y="2411790"/>
              <a:ext cx="0" cy="23191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E06AEE9-E054-4C4B-9E5A-467E124F9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9834" y="893133"/>
              <a:ext cx="3715614" cy="346762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FE19152-2ACD-94E5-E531-21F765EA4651}"/>
              </a:ext>
            </a:extLst>
          </p:cNvPr>
          <p:cNvGrpSpPr/>
          <p:nvPr/>
        </p:nvGrpSpPr>
        <p:grpSpPr>
          <a:xfrm>
            <a:off x="6555705" y="951498"/>
            <a:ext cx="5236610" cy="4955004"/>
            <a:chOff x="7326642" y="926530"/>
            <a:chExt cx="4145880" cy="38706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AD1A262-1A5A-4137-8FC4-A170C8AB0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73020" y="926530"/>
              <a:ext cx="3499502" cy="3381494"/>
            </a:xfrm>
            <a:prstGeom prst="rect">
              <a:avLst/>
            </a:prstGeom>
          </p:spPr>
        </p:pic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BC41963-AE48-4419-9D3A-31A6CD0537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11307" y="4374286"/>
              <a:ext cx="36382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36D5EEA-AB40-40E0-A26C-98363248FC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11307" y="988033"/>
              <a:ext cx="384296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E845FC4-6223-4D29-B346-7993480D3E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72790" y="988033"/>
              <a:ext cx="0" cy="3386253"/>
            </a:xfrm>
            <a:prstGeom prst="line">
              <a:avLst/>
            </a:prstGeom>
            <a:ln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ABCA858-C242-4209-8AEC-8B3DC08C7A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70682" y="2418118"/>
              <a:ext cx="0" cy="23790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E0A703B-5126-45A0-B6C3-D467CAA63553}"/>
                </a:ext>
              </a:extLst>
            </p:cNvPr>
            <p:cNvCxnSpPr>
              <a:cxnSpLocks/>
            </p:cNvCxnSpPr>
            <p:nvPr/>
          </p:nvCxnSpPr>
          <p:spPr>
            <a:xfrm>
              <a:off x="7870682" y="4732766"/>
              <a:ext cx="3514296" cy="0"/>
            </a:xfrm>
            <a:prstGeom prst="line">
              <a:avLst/>
            </a:prstGeom>
            <a:ln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B3AC961-5BAA-4232-ACB5-14B8D5C8189A}"/>
                </a:ext>
              </a:extLst>
            </p:cNvPr>
            <p:cNvSpPr txBox="1"/>
            <p:nvPr/>
          </p:nvSpPr>
          <p:spPr>
            <a:xfrm>
              <a:off x="9242281" y="4427021"/>
              <a:ext cx="7537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 cm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0A988C7-711D-4DE8-A341-B87DFD920368}"/>
                </a:ext>
              </a:extLst>
            </p:cNvPr>
            <p:cNvSpPr txBox="1"/>
            <p:nvPr/>
          </p:nvSpPr>
          <p:spPr>
            <a:xfrm rot="16200000">
              <a:off x="7134442" y="2610653"/>
              <a:ext cx="7537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 cm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544AC61-8390-43A5-8B6A-DCB1720928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95215" y="2478052"/>
              <a:ext cx="0" cy="23191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EC93538-E6CA-E006-8578-FCA0BA5D2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45404" y="6540729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648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4849" y="337004"/>
            <a:ext cx="6986319" cy="617838"/>
          </a:xfrm>
        </p:spPr>
        <p:txBody>
          <a:bodyPr/>
          <a:lstStyle/>
          <a:p>
            <a:r>
              <a:rPr lang="en-US" sz="4800" dirty="0"/>
              <a:t>Summary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24849" y="1628382"/>
            <a:ext cx="5894308" cy="43369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Jefferson Lab’s electron program already extends well into the mid-2030’s.</a:t>
            </a:r>
          </a:p>
          <a:p>
            <a:r>
              <a:rPr lang="en-US" dirty="0">
                <a:solidFill>
                  <a:schemeClr val="tx1"/>
                </a:solidFill>
              </a:rPr>
              <a:t>Positron source will be developed in the JLab LERF/FEL building and connected to CEBAF.   This source will be future upgraded to provide the source for 22 GeV beams. </a:t>
            </a:r>
          </a:p>
          <a:p>
            <a:r>
              <a:rPr lang="en-US" dirty="0">
                <a:solidFill>
                  <a:schemeClr val="tx1"/>
                </a:solidFill>
              </a:rPr>
              <a:t>Ideals are being developed to use strong permanent magnets to allowed 22 GeV electrons in the current CEABAF tunnels.</a:t>
            </a:r>
          </a:p>
          <a:p>
            <a:r>
              <a:rPr lang="en-US" dirty="0">
                <a:solidFill>
                  <a:schemeClr val="tx1"/>
                </a:solidFill>
              </a:rPr>
              <a:t>A demo experiment for 22 GeV is being considered for the Hall C line BSY dump. 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Placeholder 7" descr="C:\Documents and Settings\grames\Desktop\images\install_111222\photo.JPG">
            <a:extLst>
              <a:ext uri="{FF2B5EF4-FFF2-40B4-BE49-F238E27FC236}">
                <a16:creationId xmlns:a16="http://schemas.microsoft.com/office/drawing/2014/main" id="{0FB74FCE-3725-2450-D405-B0B48C2DD61F}"/>
              </a:ext>
            </a:extLst>
          </p:cNvPr>
          <p:cNvPicPr preferRelativeResize="0">
            <a:picLocks noGrp="1" noChangeAspect="1" noChangeArrowheads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2" b="4482"/>
          <a:stretch>
            <a:fillRect/>
          </a:stretch>
        </p:blipFill>
        <p:spPr bwMode="auto">
          <a:xfrm>
            <a:off x="6364805" y="1654087"/>
            <a:ext cx="5619750" cy="3840163"/>
          </a:xfrm>
          <a:prstGeom prst="rect">
            <a:avLst/>
          </a:prstGeom>
          <a:noFill/>
          <a:ln w="25400">
            <a:solidFill>
              <a:schemeClr val="accent4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51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51683-BC47-C5C5-1A4B-D03C39EC9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070BE9B-27CE-E3E1-1C88-D9B055E8F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490" y="1734255"/>
            <a:ext cx="9423475" cy="1764324"/>
          </a:xfrm>
        </p:spPr>
        <p:txBody>
          <a:bodyPr>
            <a:normAutofit/>
          </a:bodyPr>
          <a:lstStyle/>
          <a:p>
            <a:pPr algn="ctr"/>
            <a:r>
              <a:rPr lang="en-US" sz="6600">
                <a:solidFill>
                  <a:srgbClr val="3D4C59"/>
                </a:solidFill>
                <a:latin typeface="Aptos Display" panose="020B0004020202020204" pitchFamily="34" charset="0"/>
              </a:rPr>
              <a:t>Thank you!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F729E3-4441-9BF3-A623-D93B3D750307}"/>
              </a:ext>
            </a:extLst>
          </p:cNvPr>
          <p:cNvSpPr/>
          <p:nvPr/>
        </p:nvSpPr>
        <p:spPr>
          <a:xfrm rot="5400000" flipH="1">
            <a:off x="6021204" y="-727711"/>
            <a:ext cx="125528" cy="85729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B65925-6385-2D56-4C88-5C0867841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5219" y="4253563"/>
            <a:ext cx="2358650" cy="7370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D8AFB5-2DDA-3DA7-1889-794887C9F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7768" y="4378414"/>
            <a:ext cx="1943842" cy="4873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86E9DD-A850-4C88-4D58-C4AFE8D1B9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4813" y="4378414"/>
            <a:ext cx="882374" cy="58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24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&#10;&#10;AI-generated content may be incorrect.">
            <a:extLst>
              <a:ext uri="{FF2B5EF4-FFF2-40B4-BE49-F238E27FC236}">
                <a16:creationId xmlns:a16="http://schemas.microsoft.com/office/drawing/2014/main" id="{8A5E7C0F-B3FB-A785-BFE9-DF8F20EDD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284" y="87569"/>
            <a:ext cx="9024916" cy="66828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E9F3683-4D4E-15C3-AA71-610C53F6DD1C}"/>
              </a:ext>
            </a:extLst>
          </p:cNvPr>
          <p:cNvSpPr/>
          <p:nvPr/>
        </p:nvSpPr>
        <p:spPr>
          <a:xfrm>
            <a:off x="9309100" y="2336800"/>
            <a:ext cx="1054100" cy="421640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152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968" y="5182943"/>
            <a:ext cx="1874033" cy="91013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3810000" y="5943600"/>
            <a:ext cx="457200" cy="304800"/>
          </a:xfrm>
          <a:prstGeom prst="straightConnector1">
            <a:avLst/>
          </a:prstGeom>
          <a:ln w="3175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01"/>
            <a:ext cx="8381689" cy="684289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5618812" y="6492875"/>
            <a:ext cx="508000" cy="365125"/>
          </a:xfrm>
        </p:spPr>
        <p:txBody>
          <a:bodyPr/>
          <a:lstStyle/>
          <a:p>
            <a:pPr>
              <a:defRPr/>
            </a:pPr>
            <a:fld id="{84865916-252E-E94E-BF78-94B60C454E6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414612-F03A-E01C-F67B-3DF34F6C7C27}"/>
              </a:ext>
            </a:extLst>
          </p:cNvPr>
          <p:cNvSpPr txBox="1"/>
          <p:nvPr/>
        </p:nvSpPr>
        <p:spPr>
          <a:xfrm>
            <a:off x="8534575" y="2227055"/>
            <a:ext cx="3367865" cy="1733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</a:t>
            </a:r>
            <a:r>
              <a:rPr lang="en-US" sz="2000" b="1" dirty="0">
                <a:latin typeface="Calibri" panose="020F0502020204030204"/>
              </a:rPr>
              <a:t>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 DOE National Labs: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 Government Owned and Contractor Operated &amp;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Government Owned and Government Operated</a:t>
            </a:r>
          </a:p>
        </p:txBody>
      </p:sp>
    </p:spTree>
    <p:extLst>
      <p:ext uri="{BB962C8B-B14F-4D97-AF65-F5344CB8AC3E}">
        <p14:creationId xmlns:p14="http://schemas.microsoft.com/office/powerpoint/2010/main" val="727315229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DEBF37-84B7-10F6-EB5E-E2F329E1B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225" y="525761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Recent M&amp;O Bid Processes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3FF0A-DD85-297F-3B66-9FFCEF376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7278" y="192013"/>
            <a:ext cx="7991674" cy="6858000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4000" dirty="0"/>
              <a:t>LANL (Los Alamos)</a:t>
            </a:r>
          </a:p>
          <a:p>
            <a:pPr lvl="1"/>
            <a:r>
              <a:rPr lang="en-US" sz="1600" b="0" i="0" u="none" strike="noStrike" dirty="0">
                <a:solidFill>
                  <a:srgbClr val="324674"/>
                </a:solidFill>
                <a:effectLst/>
                <a:latin typeface="Arial" panose="020B0604020202020204" pitchFamily="34" charset="0"/>
              </a:rPr>
              <a:t>On 9 June 2018, Los Alamos National Laboratory acquired a new industrial firm administration (</a:t>
            </a:r>
            <a:r>
              <a:rPr lang="en-US" sz="1600" b="1" i="0" u="none" strike="noStrike" dirty="0">
                <a:solidFill>
                  <a:srgbClr val="324674"/>
                </a:solidFill>
                <a:effectLst/>
                <a:latin typeface="Arial" panose="020B0604020202020204" pitchFamily="34" charset="0"/>
              </a:rPr>
              <a:t>Triad National Security, LLC</a:t>
            </a:r>
            <a:r>
              <a:rPr lang="en-US" sz="1600" b="0" i="0" u="none" strike="noStrike" dirty="0">
                <a:solidFill>
                  <a:srgbClr val="324674"/>
                </a:solidFill>
                <a:effectLst/>
                <a:latin typeface="Arial" panose="020B0604020202020204" pitchFamily="34" charset="0"/>
              </a:rPr>
              <a:t>). </a:t>
            </a:r>
          </a:p>
          <a:p>
            <a:pPr lvl="1"/>
            <a:r>
              <a:rPr lang="en-US" sz="1600" b="0" i="0" u="none" strike="noStrike" dirty="0">
                <a:solidFill>
                  <a:srgbClr val="324674"/>
                </a:solidFill>
                <a:effectLst/>
                <a:latin typeface="Arial" panose="020B0604020202020204" pitchFamily="34" charset="0"/>
              </a:rPr>
              <a:t>Between June 2006 and June 2018, Los Alamos National Laboratory was administered by Los Alamos National Security, LLC. Prior to June 2006, the administrator was the University of California.</a:t>
            </a:r>
          </a:p>
          <a:p>
            <a:r>
              <a:rPr lang="en-US" sz="4000" dirty="0"/>
              <a:t>SRNL (Savanna River) </a:t>
            </a:r>
          </a:p>
          <a:p>
            <a:pPr lvl="1"/>
            <a:r>
              <a:rPr lang="en-US" sz="1600" b="0" i="0" u="none" strike="noStrike" dirty="0">
                <a:solidFill>
                  <a:srgbClr val="324674"/>
                </a:solidFill>
                <a:effectLst/>
                <a:latin typeface="Arial" panose="020B0604020202020204" pitchFamily="34" charset="0"/>
              </a:rPr>
              <a:t>On 22 December 2020, Savannah River National Laboratory acquired a new nonprofit administrator, </a:t>
            </a:r>
            <a:r>
              <a:rPr lang="en-US" sz="1600" b="1" i="0" u="none" strike="noStrike" dirty="0">
                <a:solidFill>
                  <a:srgbClr val="324674"/>
                </a:solidFill>
                <a:effectLst/>
                <a:latin typeface="Arial" panose="020B0604020202020204" pitchFamily="34" charset="0"/>
              </a:rPr>
              <a:t>Battelle Savannah River Alliance, LLC</a:t>
            </a:r>
            <a:r>
              <a:rPr lang="en-US" sz="1600" b="0" i="0" u="none" strike="noStrike" dirty="0">
                <a:solidFill>
                  <a:srgbClr val="324674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lvl="1"/>
            <a:r>
              <a:rPr lang="en-US" sz="1600" b="0" i="0" u="none" strike="noStrike" dirty="0">
                <a:solidFill>
                  <a:srgbClr val="324674"/>
                </a:solidFill>
                <a:effectLst/>
                <a:latin typeface="Arial" panose="020B0604020202020204" pitchFamily="34" charset="0"/>
              </a:rPr>
              <a:t>The previous administrator, Savannah River Nuclear Solutions, continues to administer the Savannah River Site. </a:t>
            </a:r>
            <a:endParaRPr lang="en-US" sz="3200" dirty="0"/>
          </a:p>
          <a:p>
            <a:r>
              <a:rPr lang="en-US" sz="4000" dirty="0"/>
              <a:t>FNAL (Fermi)  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Just completed the process and on 1 January 2025 the new contractor:            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Fermi Forward Discovery Group, LLC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will be running the lab.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New LCC led by the University of Chicago and Universities Research Association (URA) and two industrial partners, Longenecker &amp; Associates and Amentum</a:t>
            </a:r>
          </a:p>
          <a:p>
            <a:pPr lvl="1"/>
            <a:endParaRPr lang="en-US" sz="1500" dirty="0"/>
          </a:p>
          <a:p>
            <a:r>
              <a:rPr lang="en-US" sz="4000" dirty="0"/>
              <a:t>TJNAF (Jefferson Lab) </a:t>
            </a:r>
            <a:endParaRPr lang="en-US" sz="1900" dirty="0"/>
          </a:p>
          <a:p>
            <a:pPr lvl="1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Announcement was just made that NONE of the bids were accepted.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Likely, though hasn’t happened yet, that JSA Contract will be renewed for a year.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JSA has been on one-year renewals since 2014.</a:t>
            </a:r>
            <a:endParaRPr lang="en-US" sz="1900" dirty="0"/>
          </a:p>
          <a:p>
            <a:pPr marL="0" indent="0">
              <a:buNone/>
            </a:pPr>
            <a:r>
              <a:rPr lang="en-US" sz="1700" dirty="0"/>
              <a:t>Reference: </a:t>
            </a:r>
            <a:r>
              <a:rPr lang="en-US" sz="1700" dirty="0">
                <a:hlinkClick r:id="rId3"/>
              </a:rPr>
              <a:t>https://science.osti.gov/Acquisition-Management/M-and-O-Competitions</a:t>
            </a:r>
            <a:r>
              <a:rPr lang="en-US" sz="1700" dirty="0"/>
              <a:t> 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45DAA58-8198-3376-9369-8867010DB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46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erial view of Thomas Jefferson National Accelerator Facility">
            <a:extLst>
              <a:ext uri="{FF2B5EF4-FFF2-40B4-BE49-F238E27FC236}">
                <a16:creationId xmlns:a16="http://schemas.microsoft.com/office/drawing/2014/main" id="{581534C9-90A4-F670-CF3D-1A1653CCED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39"/>
          <a:stretch/>
        </p:blipFill>
        <p:spPr bwMode="auto">
          <a:xfrm>
            <a:off x="0" y="1297309"/>
            <a:ext cx="12192000" cy="514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9C7C466-236F-F845-8159-B4A62EC5C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21" y="297394"/>
            <a:ext cx="12107779" cy="484748"/>
          </a:xfrm>
        </p:spPr>
        <p:txBody>
          <a:bodyPr>
            <a:noAutofit/>
          </a:bodyPr>
          <a:lstStyle/>
          <a:p>
            <a:r>
              <a:rPr lang="en-US" sz="2400" b="0" dirty="0">
                <a:solidFill>
                  <a:schemeClr val="bg1"/>
                </a:solidFill>
              </a:rPr>
              <a:t>CEBAF: Race-track design to send polarized electrons at different  energies and different currents to multiple halls simultaneously with up to 1.1 Megawatt of power.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DAD7ED5-9FE7-7DCB-D29D-7666074D56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104" y="1195492"/>
            <a:ext cx="5160425" cy="4587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Placeholder 9">
            <a:extLst>
              <a:ext uri="{FF2B5EF4-FFF2-40B4-BE49-F238E27FC236}">
                <a16:creationId xmlns:a16="http://schemas.microsoft.com/office/drawing/2014/main" id="{F18EA47A-7D72-FBCA-DCAC-2230828F18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38" r="12338"/>
          <a:stretch>
            <a:fillRect/>
          </a:stretch>
        </p:blipFill>
        <p:spPr>
          <a:xfrm>
            <a:off x="331470" y="1075463"/>
            <a:ext cx="5703911" cy="470707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6238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0CA00-F339-47DF-F046-6DBF7F99E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4" y="137217"/>
            <a:ext cx="11285837" cy="487490"/>
          </a:xfrm>
        </p:spPr>
        <p:txBody>
          <a:bodyPr/>
          <a:lstStyle/>
          <a:p>
            <a:r>
              <a:rPr lang="en-US" b="1" dirty="0"/>
              <a:t>CEBAF Accomplishments During Last </a:t>
            </a:r>
            <a:r>
              <a:rPr lang="en-US" dirty="0"/>
              <a:t>Year’s</a:t>
            </a:r>
            <a:r>
              <a:rPr lang="en-US" b="1" dirty="0"/>
              <a:t> Period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0169BC-A3D0-CE5C-6331-85A2EC3DE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BFD4138-BF79-D3DA-68C6-93F5A8935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114" y="794116"/>
            <a:ext cx="11821886" cy="592666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Hall A</a:t>
            </a:r>
          </a:p>
          <a:p>
            <a:pPr lvl="1"/>
            <a:r>
              <a:rPr lang="en-US" dirty="0"/>
              <a:t>39 PAC Days Completed with major reconfirmation from pol. </a:t>
            </a:r>
            <a:r>
              <a:rPr lang="en-US" baseline="30000" dirty="0"/>
              <a:t>3</a:t>
            </a:r>
            <a:r>
              <a:rPr lang="en-US" dirty="0"/>
              <a:t>He to cryo-target during run</a:t>
            </a:r>
          </a:p>
          <a:p>
            <a:pPr lvl="1"/>
            <a:r>
              <a:rPr lang="en-US" b="1" dirty="0"/>
              <a:t>Completed</a:t>
            </a:r>
            <a:r>
              <a:rPr lang="en-US" dirty="0"/>
              <a:t> Polarized </a:t>
            </a:r>
            <a:r>
              <a:rPr lang="en-US" baseline="30000" dirty="0"/>
              <a:t>3</a:t>
            </a:r>
            <a:r>
              <a:rPr lang="en-US" dirty="0"/>
              <a:t>He GEN Experiment (E12-09-016) </a:t>
            </a:r>
          </a:p>
          <a:p>
            <a:pPr lvl="1"/>
            <a:r>
              <a:rPr lang="en-US" b="1" dirty="0"/>
              <a:t>Completed</a:t>
            </a:r>
            <a:r>
              <a:rPr lang="en-US" dirty="0"/>
              <a:t> GEN Recoil Polarization Experiment (E12-17-004) </a:t>
            </a:r>
          </a:p>
          <a:p>
            <a:pPr lvl="1"/>
            <a:r>
              <a:rPr lang="en-US" b="1" dirty="0"/>
              <a:t>Completed</a:t>
            </a:r>
            <a:r>
              <a:rPr lang="en-US" dirty="0"/>
              <a:t> K</a:t>
            </a:r>
            <a:r>
              <a:rPr lang="en-US" baseline="-25000" dirty="0"/>
              <a:t>LL </a:t>
            </a:r>
            <a:r>
              <a:rPr lang="en-US" dirty="0"/>
              <a:t>Experiment (E12-20-008) </a:t>
            </a:r>
          </a:p>
          <a:p>
            <a:pPr lvl="1"/>
            <a:r>
              <a:rPr lang="en-US" dirty="0"/>
              <a:t>Unfortunately, due to beam dump problems the short, A</a:t>
            </a:r>
            <a:r>
              <a:rPr lang="en-US" baseline="-25000" dirty="0"/>
              <a:t>LL</a:t>
            </a:r>
            <a:r>
              <a:rPr lang="en-US" dirty="0"/>
              <a:t> experiment (E12-20-008) was canceled. </a:t>
            </a:r>
          </a:p>
          <a:p>
            <a:r>
              <a:rPr lang="en-US" dirty="0"/>
              <a:t>Hall B</a:t>
            </a:r>
          </a:p>
          <a:p>
            <a:pPr lvl="1"/>
            <a:r>
              <a:rPr lang="en-US" dirty="0"/>
              <a:t>104 PAC Days Completed</a:t>
            </a:r>
          </a:p>
          <a:p>
            <a:pPr lvl="1"/>
            <a:r>
              <a:rPr lang="en-US" b="1" dirty="0"/>
              <a:t>Completed</a:t>
            </a:r>
            <a:r>
              <a:rPr lang="en-US" dirty="0"/>
              <a:t> Run Group D (E12-06-106 and A). [ color transparency &amp; TMD measurements ]</a:t>
            </a:r>
          </a:p>
          <a:p>
            <a:pPr lvl="1"/>
            <a:r>
              <a:rPr lang="en-US" dirty="0"/>
              <a:t>Partially Completed Run Groups K (E12-16-010, A, and B) and E (E12-06-117)</a:t>
            </a:r>
          </a:p>
          <a:p>
            <a:r>
              <a:rPr lang="en-US" dirty="0"/>
              <a:t>Hall C</a:t>
            </a:r>
          </a:p>
          <a:p>
            <a:pPr lvl="1"/>
            <a:r>
              <a:rPr lang="en-US" dirty="0"/>
              <a:t>116 PAC Days Completed</a:t>
            </a:r>
          </a:p>
          <a:p>
            <a:pPr lvl="1"/>
            <a:r>
              <a:rPr lang="en-US" dirty="0"/>
              <a:t>Partially Completed Neutral Particle Spectrometer (NPS) Run Group (E12-13-010, E12-13-007, E12-22-006, E12-23-014) </a:t>
            </a:r>
          </a:p>
          <a:p>
            <a:r>
              <a:rPr lang="en-US" dirty="0"/>
              <a:t>Hall D</a:t>
            </a:r>
          </a:p>
          <a:p>
            <a:pPr lvl="1"/>
            <a:r>
              <a:rPr lang="en-US" dirty="0"/>
              <a:t>4 opportunistic calendar days</a:t>
            </a:r>
          </a:p>
          <a:p>
            <a:pPr lvl="1"/>
            <a:r>
              <a:rPr lang="en-US" dirty="0"/>
              <a:t>Installation of new calorimeter during most of the run period</a:t>
            </a:r>
          </a:p>
          <a:p>
            <a:pPr lvl="1"/>
            <a:r>
              <a:rPr lang="en-US" dirty="0"/>
              <a:t>Opportunistically extracted beam to Hall D for short beam test in March ‘24</a:t>
            </a:r>
          </a:p>
          <a:p>
            <a:pPr lvl="1"/>
            <a:r>
              <a:rPr lang="en-US" dirty="0"/>
              <a:t>Test went very smoothly, checking out beamline and detector performance</a:t>
            </a:r>
          </a:p>
          <a:p>
            <a:pPr lvl="1"/>
            <a:endParaRPr lang="en-US" dirty="0"/>
          </a:p>
          <a:p>
            <a:pPr marL="0" indent="0" algn="ctr">
              <a:buNone/>
            </a:pPr>
            <a:r>
              <a:rPr lang="en-US" sz="2100" b="1" dirty="0"/>
              <a:t>TOTAL OF 259 PAC DAYS RUN, 5 Experiments Completed, and 8 Experiments Partially Completed</a:t>
            </a:r>
          </a:p>
          <a:p>
            <a:pPr marL="0" indent="0" algn="ctr">
              <a:buNone/>
            </a:pPr>
            <a:r>
              <a:rPr lang="en-US" sz="2100" b="1" i="1" dirty="0">
                <a:solidFill>
                  <a:srgbClr val="FF0000"/>
                </a:solidFill>
              </a:rPr>
              <a:t>HUGE THANK YOU TO LEADERSHIP FOR RUNNING 30 WEEKS INSTEAD of 27 WEEKS</a:t>
            </a:r>
          </a:p>
        </p:txBody>
      </p:sp>
    </p:spTree>
    <p:extLst>
      <p:ext uri="{BB962C8B-B14F-4D97-AF65-F5344CB8AC3E}">
        <p14:creationId xmlns:p14="http://schemas.microsoft.com/office/powerpoint/2010/main" val="2388485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77001-5AC6-A2A4-3DE9-6D429CA3F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62" y="158420"/>
            <a:ext cx="11285837" cy="487490"/>
          </a:xfrm>
        </p:spPr>
        <p:txBody>
          <a:bodyPr>
            <a:noAutofit/>
          </a:bodyPr>
          <a:lstStyle/>
          <a:p>
            <a:r>
              <a:rPr lang="en-US" sz="3200" dirty="0"/>
              <a:t>Upcoming Schedule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64E4BC-1855-5BC5-5B8A-8A21D1513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D8AB07-ACA2-2041-6DB4-4201B3F54B0A}"/>
              </a:ext>
            </a:extLst>
          </p:cNvPr>
          <p:cNvSpPr txBox="1"/>
          <p:nvPr/>
        </p:nvSpPr>
        <p:spPr>
          <a:xfrm>
            <a:off x="163974" y="1062293"/>
            <a:ext cx="1186405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CEBAF has now run at an energy of 1047 MeV/linac for two run periods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Next run will hopefully increase to 1060 MeV/linac plus the ~100 MeV from the injector thus: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/>
              <a:t>10.7 GeV to Halls A, B, C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/>
              <a:t>11.8 GeV to Hall 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Budget expectation was for ~25 weeks of physics running in FY25&amp;F26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Full year CR that is voted on today likely means less.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Beam is being tuned up right now and currently we expect beam for physics starting March 21</a:t>
            </a:r>
            <a:r>
              <a:rPr lang="en-US" sz="2800" baseline="30000" dirty="0"/>
              <a:t>st 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CEBAF schedu</a:t>
            </a:r>
            <a:r>
              <a:rPr lang="en-US" sz="2800" dirty="0">
                <a:hlinkClick r:id="rId2"/>
              </a:rPr>
              <a:t>l</a:t>
            </a:r>
            <a:r>
              <a:rPr lang="en-US" sz="2800" dirty="0"/>
              <a:t>e: </a:t>
            </a:r>
            <a:r>
              <a:rPr lang="en-US" sz="2800" dirty="0">
                <a:hlinkClick r:id="rId2"/>
              </a:rPr>
              <a:t>https://www.jlab.org/physics/experiments/schedule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19859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&#10;&#10;AI-generated content may be incorrect.">
            <a:extLst>
              <a:ext uri="{FF2B5EF4-FFF2-40B4-BE49-F238E27FC236}">
                <a16:creationId xmlns:a16="http://schemas.microsoft.com/office/drawing/2014/main" id="{F6B83E3F-5A05-FA83-0F2E-6F0947C4EF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521"/>
          <a:stretch/>
        </p:blipFill>
        <p:spPr>
          <a:xfrm>
            <a:off x="416035" y="0"/>
            <a:ext cx="11775965" cy="690372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2B92EC4-F77F-82B8-64DC-B3547747498D}"/>
              </a:ext>
            </a:extLst>
          </p:cNvPr>
          <p:cNvSpPr/>
          <p:nvPr/>
        </p:nvSpPr>
        <p:spPr>
          <a:xfrm>
            <a:off x="0" y="350520"/>
            <a:ext cx="416035" cy="1356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135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3.xml><?xml version="1.0" encoding="utf-8"?>
<a:theme xmlns:a="http://schemas.openxmlformats.org/drawingml/2006/main" name="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" id="{C0EB04B0-D86C-9243-8720-2D2052F85E0F}" vid="{A3F60B28-C595-C340-94C0-76EB0CED3D7C}"/>
    </a:ext>
  </a:extLst>
</a:theme>
</file>

<file path=ppt/theme/theme4.xml><?xml version="1.0" encoding="utf-8"?>
<a:theme xmlns:a="http://schemas.openxmlformats.org/drawingml/2006/main" name="2_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5.xml><?xml version="1.0" encoding="utf-8"?>
<a:theme xmlns:a="http://schemas.openxmlformats.org/drawingml/2006/main" name="3_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6.xml><?xml version="1.0" encoding="utf-8"?>
<a:theme xmlns:a="http://schemas.openxmlformats.org/drawingml/2006/main" name="4_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1364</Words>
  <Application>Microsoft Macintosh PowerPoint</Application>
  <PresentationFormat>Widescreen</PresentationFormat>
  <Paragraphs>204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PingFangSC-Regular</vt:lpstr>
      <vt:lpstr>.PingFangSC-Regular</vt:lpstr>
      <vt:lpstr>Aptos</vt:lpstr>
      <vt:lpstr>Aptos Display</vt:lpstr>
      <vt:lpstr>Arial</vt:lpstr>
      <vt:lpstr>Arial Black</vt:lpstr>
      <vt:lpstr>Arial Narrow</vt:lpstr>
      <vt:lpstr>Avenir</vt:lpstr>
      <vt:lpstr>Calibri</vt:lpstr>
      <vt:lpstr>Calibri Light</vt:lpstr>
      <vt:lpstr>Office Theme</vt:lpstr>
      <vt:lpstr>1_Office Theme</vt:lpstr>
      <vt:lpstr>Presentations (Wide Screen)</vt:lpstr>
      <vt:lpstr>2_Office Theme</vt:lpstr>
      <vt:lpstr>3_Office Theme</vt:lpstr>
      <vt:lpstr>4_Office Theme</vt:lpstr>
      <vt:lpstr>5_Office Theme</vt:lpstr>
      <vt:lpstr>The CEBAF Experimental Program and Possible Future Upgrades</vt:lpstr>
      <vt:lpstr>PowerPoint Presentation</vt:lpstr>
      <vt:lpstr>PowerPoint Presentation</vt:lpstr>
      <vt:lpstr>Recent M&amp;O Bid Processes</vt:lpstr>
      <vt:lpstr>CEBAF: Race-track design to send polarized electrons at different  energies and different currents to multiple halls simultaneously with up to 1.1 Megawatt of power.</vt:lpstr>
      <vt:lpstr>PowerPoint Presentation</vt:lpstr>
      <vt:lpstr>CEBAF Accomplishments During Last Year’s Period</vt:lpstr>
      <vt:lpstr>Upcoming Schedule</vt:lpstr>
      <vt:lpstr>PowerPoint Presentation</vt:lpstr>
      <vt:lpstr>Notional CEBAF and Projected EIC Efforts on One Chart</vt:lpstr>
      <vt:lpstr>Polarized Electrons for Polarized Positrons (PEPPo) </vt:lpstr>
      <vt:lpstr>Low Energy Recirculator Facility (LEFRF) As The New Injector Facility for CEBAF</vt:lpstr>
      <vt:lpstr>PowerPoint Presentation</vt:lpstr>
      <vt:lpstr>A CEBAF Energy upgrade is technically feasible: 22GEV Upgrade</vt:lpstr>
      <vt:lpstr>Permanent Magnet Design – Open Mid-plane Geometry</vt:lpstr>
      <vt:lpstr>Summary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Douglas Higinbotham</dc:creator>
  <cp:lastModifiedBy>Douglas Higinbotham</cp:lastModifiedBy>
  <cp:revision>9</cp:revision>
  <dcterms:created xsi:type="dcterms:W3CDTF">2024-10-27T20:52:12Z</dcterms:created>
  <dcterms:modified xsi:type="dcterms:W3CDTF">2025-03-14T20:41:56Z</dcterms:modified>
</cp:coreProperties>
</file>