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3" r:id="rId7"/>
    <p:sldId id="293" r:id="rId8"/>
    <p:sldId id="296" r:id="rId9"/>
    <p:sldId id="292" r:id="rId10"/>
    <p:sldId id="294" r:id="rId11"/>
    <p:sldId id="295" r:id="rId12"/>
    <p:sldId id="266" r:id="rId13"/>
    <p:sldId id="311" r:id="rId14"/>
    <p:sldId id="310" r:id="rId15"/>
    <p:sldId id="284" r:id="rId16"/>
    <p:sldId id="299" r:id="rId17"/>
    <p:sldId id="300" r:id="rId18"/>
    <p:sldId id="301" r:id="rId19"/>
    <p:sldId id="302" r:id="rId20"/>
    <p:sldId id="303" r:id="rId21"/>
    <p:sldId id="309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25B35-FB9D-48DC-8B0F-9EBDE75B4ED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D4B6E-B0B8-4D4D-8664-2897321FE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4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DC97-4299-4B6F-280D-E39DC5ED6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068A7-9D68-7ACE-F837-A4A04610F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1A526-3CA8-F010-B3FF-67FBE28F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752-50E4-4C33-8064-58BCFB6E907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8244B-CD43-F08C-0D7B-1451956A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FE555-4ED4-F065-E4D7-9EFA1946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7CF9-FB89-4B5D-9E41-7ED9A6FB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FDC96-6797-767D-84A8-25182879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C2A8A-D370-BF39-73C9-5A93C41C8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ADE1B-0DF0-C274-F7AA-87AEFC84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752-50E4-4C33-8064-58BCFB6E907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5A631-F178-186E-09C4-0546886E1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F1F9C-D3EE-0ADA-B223-5C21CD24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7CF9-FB89-4B5D-9E41-7ED9A6FB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5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1E0A07-03BF-4B46-D110-93B0D89B9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34F64-3C8B-4566-CE90-E76F42842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74B27-54B5-0183-0AAC-995D5D95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752-50E4-4C33-8064-58BCFB6E907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0962C-9DBD-0D51-F9D8-1C19A0C7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C4FC7-1979-E4A5-026E-DDC9EE99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7CF9-FB89-4B5D-9E41-7ED9A6FB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1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1FE2-999D-B0C4-A65D-F9A0C519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367A-AF44-8B73-7565-2D14FB90F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C60C6-0C64-65F4-AB94-00EE87E99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752-50E4-4C33-8064-58BCFB6E907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4495A-8B0F-17AF-D5CE-4C20D8E5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5EA66-0380-035B-F235-3602EFC4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7CF9-FB89-4B5D-9E41-7ED9A6FB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1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A17A-5C46-8342-525D-61685A26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E6743-3898-0E26-6FD4-D65ECD4D0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CDCCA-2125-57CB-B607-633869FC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752-50E4-4C33-8064-58BCFB6E907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6F91F-DE29-BA29-02D7-F65AE7A6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9751C-347C-6A3C-CE83-1CEFF237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7CF9-FB89-4B5D-9E41-7ED9A6FB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0966-BFAA-EDDF-3B97-817A08FB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E749C-716F-5550-B4C6-5C253B3A4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0F92C-4642-1CC1-1B58-4C8641FC7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BCE6-E0DF-722B-6459-E37779ED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752-50E4-4C33-8064-58BCFB6E907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3CDC7-E1C3-5AA2-EB9D-1AC7B878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A55A1-65C9-D193-291B-9E509865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7CF9-FB89-4B5D-9E41-7ED9A6FB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8AFF-94C6-07DE-7F3F-AA2784E4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B4FAD-992F-5867-777D-A0FF18592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A515D-6581-3BE6-91EB-F41426BCA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294DA-5D19-35DA-1AB7-E45F10984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157E1-B979-2096-E6EB-8144A285D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59A125-F9D0-8423-787F-405672F2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752-50E4-4C33-8064-58BCFB6E907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C7677-D91E-1137-91AD-7126C437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9B18BF-5A75-31B5-8B00-3B63D42D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7CF9-FB89-4B5D-9E41-7ED9A6FB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1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793C2-1F4F-1348-E8BC-60B4EEC1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6420A0-F913-421E-409E-F9FA75C4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752-50E4-4C33-8064-58BCFB6E907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B0D90-308A-C6EC-270E-1DF60188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4FE73-AA0C-2635-0D6E-16C47BD8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7CF9-FB89-4B5D-9E41-7ED9A6FB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0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08E29C-1163-0997-7A07-09D7831A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752-50E4-4C33-8064-58BCFB6E907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73C45-223A-D67E-4421-2E43E307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9EFD4-2457-0B8A-86FC-091516AE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7CF9-FB89-4B5D-9E41-7ED9A6FB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6117-C5CF-1315-E698-E4C8E0A4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61AC3-5843-26A6-7A93-F57FA7854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0674F-0434-11F1-5058-F4A70B11B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D7DB7-4A56-2744-0A6C-EDCE01111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752-50E4-4C33-8064-58BCFB6E907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5D35D-C7D5-0C44-D05A-1A8DECAA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2384C-8318-8E5D-9548-6B8F52E7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7CF9-FB89-4B5D-9E41-7ED9A6FB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2282-D0F8-18D3-3365-25DE6C00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5C13A-0C3F-5E58-8497-8F6769D8B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5033A-1C56-081A-A3DA-C6571E7EE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35622-9C45-A929-C573-8C6CDB47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752-50E4-4C33-8064-58BCFB6E907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A9192-96DD-D200-D94E-EBF25ED8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AF2D2-340E-A9A0-BCF7-369B5D91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7CF9-FB89-4B5D-9E41-7ED9A6FB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6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915042-D7DB-0D65-A88A-0E766539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D8D2D-2A32-89D7-F060-1DAB8508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42573-0EF6-BEF3-079F-B524ED752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2C752-50E4-4C33-8064-58BCFB6E907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99077-CE2E-1006-F90A-189FB75A2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AE557-BB84-CB1E-612D-A10FBF64A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A47CF9-FB89-4B5D-9E41-7ED9A6FB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CC3B-C685-194D-7163-6C2FC17C1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the Transition Region of </a:t>
            </a:r>
            <a:r>
              <a:rPr lang="en-US" i="0" dirty="0">
                <a:effectLst/>
                <a:highlight>
                  <a:srgbClr val="FFFFFF"/>
                </a:highlight>
              </a:rPr>
              <a:t>QCD with the Proton’s g</a:t>
            </a:r>
            <a:r>
              <a:rPr lang="en-US" i="0" baseline="-25000" dirty="0">
                <a:effectLst/>
                <a:highlight>
                  <a:srgbClr val="FFFFFF"/>
                </a:highlight>
              </a:rPr>
              <a:t>2</a:t>
            </a:r>
            <a:r>
              <a:rPr lang="en-US" i="0" dirty="0">
                <a:effectLst/>
                <a:highlight>
                  <a:srgbClr val="FFFFFF"/>
                </a:highlight>
              </a:rPr>
              <a:t> Structure Function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FF67D-EEB7-46D7-E6E5-4BE2404FDA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CACD4-915D-BDAC-FA5B-3027E6D9D5AF}"/>
              </a:ext>
            </a:extLst>
          </p:cNvPr>
          <p:cNvSpPr txBox="1"/>
          <p:nvPr/>
        </p:nvSpPr>
        <p:spPr>
          <a:xfrm>
            <a:off x="3811643" y="4089510"/>
            <a:ext cx="4562802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ea typeface="Calibri"/>
                <a:cs typeface="Calibri"/>
              </a:rPr>
              <a:t>APS Topical Group on Hadronic Physics</a:t>
            </a:r>
          </a:p>
          <a:p>
            <a:pPr algn="ctr"/>
            <a:r>
              <a:rPr lang="en-US" sz="2000" dirty="0">
                <a:ea typeface="Calibri"/>
                <a:cs typeface="Calibri"/>
              </a:rPr>
              <a:t>14 March, 2025</a:t>
            </a:r>
          </a:p>
          <a:p>
            <a:pPr algn="ctr"/>
            <a:endParaRPr lang="en-US" sz="2000" dirty="0">
              <a:ea typeface="Calibri"/>
              <a:cs typeface="Calibri"/>
            </a:endParaRPr>
          </a:p>
          <a:p>
            <a:pPr algn="ctr"/>
            <a:r>
              <a:rPr lang="en-US" sz="2000" dirty="0">
                <a:ea typeface="Calibri"/>
                <a:cs typeface="Calibri"/>
              </a:rPr>
              <a:t>David Ruth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85843-3576-6FD1-9042-336FAAC2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CD5B75-E1D3-C3CA-8684-7DF704FE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3227" y="3893207"/>
            <a:ext cx="3987453" cy="2771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54ACF5-FA3A-5615-B4A4-A5671BADF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410635" y="-2890806"/>
            <a:ext cx="11348327" cy="11269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B2DC4D-55B9-6E17-5FC1-FA4A8D7BFD40}"/>
              </a:ext>
            </a:extLst>
          </p:cNvPr>
          <p:cNvSpPr txBox="1"/>
          <p:nvPr/>
        </p:nvSpPr>
        <p:spPr>
          <a:xfrm>
            <a:off x="526756" y="4619469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g</a:t>
            </a:r>
            <a:r>
              <a:rPr lang="en-US" sz="5400" b="1" baseline="-25000" dirty="0"/>
              <a:t>2</a:t>
            </a:r>
            <a:endParaRPr lang="en-US" sz="540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A7A412-12F9-189F-EB42-1B307CF4305D}"/>
              </a:ext>
            </a:extLst>
          </p:cNvPr>
          <p:cNvSpPr/>
          <p:nvPr/>
        </p:nvSpPr>
        <p:spPr>
          <a:xfrm>
            <a:off x="3616960" y="4321388"/>
            <a:ext cx="1198880" cy="1957493"/>
          </a:xfrm>
          <a:prstGeom prst="roundRect">
            <a:avLst/>
          </a:prstGeom>
          <a:solidFill>
            <a:srgbClr val="FF0000">
              <a:alpha val="80000"/>
            </a:srgbClr>
          </a:solidFill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B5D1BD-E0ED-DB88-B021-04E5C9859174}"/>
              </a:ext>
            </a:extLst>
          </p:cNvPr>
          <p:cNvSpPr txBox="1"/>
          <p:nvPr/>
        </p:nvSpPr>
        <p:spPr>
          <a:xfrm>
            <a:off x="3521338" y="4896468"/>
            <a:ext cx="1390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JLab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Experiment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4E193E9A-2B98-6FAA-5540-FABE8C012595}"/>
              </a:ext>
            </a:extLst>
          </p:cNvPr>
          <p:cNvSpPr/>
          <p:nvPr/>
        </p:nvSpPr>
        <p:spPr>
          <a:xfrm rot="5400000">
            <a:off x="2497577" y="4609662"/>
            <a:ext cx="562131" cy="13041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A280E6-984D-8524-95B1-E7BE5833D72A}"/>
              </a:ext>
            </a:extLst>
          </p:cNvPr>
          <p:cNvSpPr txBox="1"/>
          <p:nvPr/>
        </p:nvSpPr>
        <p:spPr>
          <a:xfrm>
            <a:off x="4429759" y="228856"/>
            <a:ext cx="7403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“Low Hanging Fruit”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DEBF02-B630-C110-3A22-6A1B7F90661E}"/>
              </a:ext>
            </a:extLst>
          </p:cNvPr>
          <p:cNvSpPr txBox="1"/>
          <p:nvPr/>
        </p:nvSpPr>
        <p:spPr>
          <a:xfrm>
            <a:off x="4036905" y="1259438"/>
            <a:ext cx="7403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sz="2400" b="1" u="sng" dirty="0"/>
              <a:t>Much higher rates </a:t>
            </a:r>
            <a:r>
              <a:rPr lang="en-US" sz="2400" dirty="0"/>
              <a:t>than the higher </a:t>
            </a:r>
            <a:r>
              <a:rPr lang="en-US" sz="2400" i="0" dirty="0">
                <a:effectLst/>
                <a:highlight>
                  <a:srgbClr val="FFFFFF"/>
                </a:highlight>
              </a:rPr>
              <a:t>Q</a:t>
            </a:r>
            <a:r>
              <a:rPr lang="en-US" sz="2400" i="0" baseline="30000" dirty="0">
                <a:effectLst/>
                <a:highlight>
                  <a:srgbClr val="FFFFFF"/>
                </a:highlight>
              </a:rPr>
              <a:t>2 </a:t>
            </a:r>
            <a:r>
              <a:rPr lang="en-US" sz="2400" i="0" dirty="0">
                <a:effectLst/>
                <a:highlight>
                  <a:srgbClr val="FFFFFF"/>
                </a:highlight>
              </a:rPr>
              <a:t>experiments</a:t>
            </a:r>
          </a:p>
          <a:p>
            <a:pPr marL="285750" indent="-285750">
              <a:buBlip>
                <a:blip r:embed="rId4"/>
              </a:buBlip>
            </a:pPr>
            <a:r>
              <a:rPr lang="en-US" sz="2400" b="1" u="sng" dirty="0">
                <a:highlight>
                  <a:srgbClr val="FFFFFF"/>
                </a:highlight>
              </a:rPr>
              <a:t>No need for a septum magnet </a:t>
            </a:r>
            <a:r>
              <a:rPr lang="en-US" sz="2400" dirty="0">
                <a:highlight>
                  <a:srgbClr val="FFFFFF"/>
                </a:highlight>
              </a:rPr>
              <a:t>as was used in the low </a:t>
            </a:r>
            <a:r>
              <a:rPr lang="en-US" sz="2400" i="0" dirty="0">
                <a:effectLst/>
                <a:highlight>
                  <a:srgbClr val="FFFFFF"/>
                </a:highlight>
              </a:rPr>
              <a:t>Q</a:t>
            </a:r>
            <a:r>
              <a:rPr lang="en-US" sz="2400" i="0" baseline="30000" dirty="0">
                <a:effectLst/>
                <a:highlight>
                  <a:srgbClr val="FFFFFF"/>
                </a:highlight>
              </a:rPr>
              <a:t>2 </a:t>
            </a:r>
            <a:r>
              <a:rPr lang="en-US" sz="2400" i="0" dirty="0">
                <a:effectLst/>
                <a:highlight>
                  <a:srgbClr val="FFFFFF"/>
                </a:highlight>
              </a:rPr>
              <a:t>g2p experiment in Hall A</a:t>
            </a:r>
          </a:p>
          <a:p>
            <a:pPr marL="285750" indent="-285750">
              <a:buBlip>
                <a:blip r:embed="rId4"/>
              </a:buBlip>
            </a:pPr>
            <a:r>
              <a:rPr lang="en-US" sz="2400" b="1" i="0" u="sng" dirty="0">
                <a:effectLst/>
                <a:highlight>
                  <a:srgbClr val="FFFFFF"/>
                </a:highlight>
              </a:rPr>
              <a:t>Smaller out-of-plane angle</a:t>
            </a:r>
            <a:r>
              <a:rPr lang="en-US" sz="2400" i="0" dirty="0">
                <a:effectLst/>
                <a:highlight>
                  <a:srgbClr val="FFFFFF"/>
                </a:highlight>
              </a:rPr>
              <a:t> than the low Q</a:t>
            </a:r>
            <a:r>
              <a:rPr lang="en-US" sz="2400" i="0" baseline="30000" dirty="0">
                <a:effectLst/>
                <a:highlight>
                  <a:srgbClr val="FFFFFF"/>
                </a:highlight>
              </a:rPr>
              <a:t>2 </a:t>
            </a:r>
            <a:r>
              <a:rPr lang="en-US" sz="2400" i="0" dirty="0">
                <a:effectLst/>
                <a:highlight>
                  <a:srgbClr val="FFFFFF"/>
                </a:highlight>
              </a:rPr>
              <a:t>data</a:t>
            </a:r>
            <a:endParaRPr lang="en-US" sz="2400" b="1" i="0" u="sng" dirty="0">
              <a:effectLst/>
              <a:highlight>
                <a:srgbClr val="FFFFFF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3B3D0F-2593-A2D6-0A1B-F051A9E17E69}"/>
              </a:ext>
            </a:extLst>
          </p:cNvPr>
          <p:cNvSpPr txBox="1"/>
          <p:nvPr/>
        </p:nvSpPr>
        <p:spPr>
          <a:xfrm>
            <a:off x="5892786" y="3429000"/>
            <a:ext cx="647530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Ripe with scientific motivation:</a:t>
            </a:r>
          </a:p>
          <a:p>
            <a:pPr marL="285750" indent="-285750">
              <a:buBlip>
                <a:blip r:embed="rId4"/>
              </a:buBlip>
            </a:pPr>
            <a:r>
              <a:rPr lang="en-US" sz="2000" b="1" u="sng" dirty="0"/>
              <a:t>Necessary Benchmark for Lattice </a:t>
            </a:r>
            <a:r>
              <a:rPr lang="en-US" sz="2000" b="1" i="0" u="sng" dirty="0">
                <a:effectLst/>
                <a:highlight>
                  <a:srgbClr val="FFFFFF"/>
                </a:highlight>
              </a:rPr>
              <a:t>QCD</a:t>
            </a:r>
          </a:p>
          <a:p>
            <a:pPr marL="285750" indent="-285750">
              <a:buBlip>
                <a:blip r:embed="rId4"/>
              </a:buBlip>
            </a:pPr>
            <a:endParaRPr lang="en-US" sz="2000" b="1" u="sng" dirty="0">
              <a:highlight>
                <a:srgbClr val="FFFFFF"/>
              </a:highlight>
            </a:endParaRPr>
          </a:p>
          <a:p>
            <a:pPr marL="285750" indent="-285750">
              <a:buBlip>
                <a:blip r:embed="rId4"/>
              </a:buBlip>
            </a:pPr>
            <a:r>
              <a:rPr lang="en-US" sz="2000" b="1" u="sng" dirty="0"/>
              <a:t>Uni</a:t>
            </a:r>
            <a:r>
              <a:rPr lang="en-US" sz="2000" b="1" i="0" u="sng" dirty="0">
                <a:solidFill>
                  <a:srgbClr val="202124"/>
                </a:solidFill>
                <a:effectLst/>
                <a:highlight>
                  <a:srgbClr val="FFFFFF"/>
                </a:highlight>
              </a:rPr>
              <a:t>que Sensitivity to Twist-3 Effects</a:t>
            </a:r>
          </a:p>
          <a:p>
            <a:endParaRPr lang="en-US" sz="2000" b="1" i="0" u="sng" dirty="0">
              <a:solidFill>
                <a:srgbClr val="202124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buBlip>
                <a:blip r:embed="rId4"/>
              </a:buBlip>
            </a:pPr>
            <a:r>
              <a:rPr lang="en-US" sz="2000" b="1" u="sng" dirty="0">
                <a:solidFill>
                  <a:srgbClr val="202124"/>
                </a:solidFill>
                <a:highlight>
                  <a:srgbClr val="FFFFFF"/>
                </a:highlight>
              </a:rPr>
              <a:t>Significant contribution to Theoretical Hydrogen Hyperfine Splitting Uncertainty</a:t>
            </a:r>
          </a:p>
          <a:p>
            <a:pPr marL="285750" indent="-285750">
              <a:buBlip>
                <a:blip r:embed="rId4"/>
              </a:buBlip>
            </a:pPr>
            <a:endParaRPr lang="en-US" sz="2000" b="1" u="sng" dirty="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285750" indent="-285750">
              <a:buBlip>
                <a:blip r:embed="rId4"/>
              </a:buBlip>
            </a:pPr>
            <a:r>
              <a:rPr lang="en-US" sz="2000" b="1" u="sng" dirty="0">
                <a:solidFill>
                  <a:srgbClr val="202124"/>
                </a:solidFill>
                <a:highlight>
                  <a:srgbClr val="FFFFFF"/>
                </a:highlight>
              </a:rPr>
              <a:t>Study sum rules and transition from perturbative </a:t>
            </a:r>
            <a:r>
              <a:rPr lang="en-US" sz="2000" b="1" i="0" u="sng" dirty="0">
                <a:effectLst/>
                <a:highlight>
                  <a:srgbClr val="FFFFFF"/>
                </a:highlight>
              </a:rPr>
              <a:t>QCD to effective theories</a:t>
            </a:r>
          </a:p>
          <a:p>
            <a:pPr marL="285750" indent="-285750">
              <a:buBlip>
                <a:blip r:embed="rId4"/>
              </a:buBlip>
            </a:pPr>
            <a:endParaRPr lang="en-US" sz="2400" b="1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6856D-A6AF-8371-B73E-2DE81C5B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2430" y="6482141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8082-0CB1-0045-09E4-4306DE94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PR12-24-002 Approved in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DA85-83AF-2A85-F114-4CD90E1A3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24639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Approved with C2 Status</a:t>
            </a:r>
          </a:p>
          <a:p>
            <a:endParaRPr lang="en-US" dirty="0"/>
          </a:p>
          <a:p>
            <a:r>
              <a:rPr lang="en-US" dirty="0"/>
              <a:t>Further simulations work was needed to remove the conditional</a:t>
            </a:r>
          </a:p>
          <a:p>
            <a:endParaRPr lang="en-US" dirty="0"/>
          </a:p>
          <a:p>
            <a:r>
              <a:rPr lang="en-US" dirty="0"/>
              <a:t>We expect the new simulation results will be sufficient to remove the conditional this July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1492E-336E-0906-5BE2-4E12CFA9E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1622">
            <a:off x="5365687" y="2037388"/>
            <a:ext cx="7059411" cy="616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EBE07B-357E-9683-781D-F8B6695385EE}"/>
              </a:ext>
            </a:extLst>
          </p:cNvPr>
          <p:cNvSpPr txBox="1"/>
          <p:nvPr/>
        </p:nvSpPr>
        <p:spPr>
          <a:xfrm rot="365884">
            <a:off x="5926348" y="4051768"/>
            <a:ext cx="2383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31800">
                    <a:schemeClr val="accent2">
                      <a:satMod val="175000"/>
                      <a:alpha val="91000"/>
                    </a:schemeClr>
                  </a:glow>
                </a:effectLst>
              </a:rPr>
              <a:t>Conditionally</a:t>
            </a:r>
          </a:p>
          <a:p>
            <a:pPr algn="ctr"/>
            <a:r>
              <a:rPr lang="en-US" sz="28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31800">
                    <a:schemeClr val="accent2">
                      <a:satMod val="175000"/>
                      <a:alpha val="91000"/>
                    </a:schemeClr>
                  </a:glow>
                </a:effectLst>
              </a:rPr>
              <a:t>Approved</a:t>
            </a:r>
          </a:p>
        </p:txBody>
      </p:sp>
    </p:spTree>
    <p:extLst>
      <p:ext uri="{BB962C8B-B14F-4D97-AF65-F5344CB8AC3E}">
        <p14:creationId xmlns:p14="http://schemas.microsoft.com/office/powerpoint/2010/main" val="311562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A5ACA9-8218-3A8C-E40C-5577FD224614}"/>
              </a:ext>
            </a:extLst>
          </p:cNvPr>
          <p:cNvSpPr/>
          <p:nvPr/>
        </p:nvSpPr>
        <p:spPr>
          <a:xfrm>
            <a:off x="3692" y="2673391"/>
            <a:ext cx="758371" cy="1732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5D0B0E-38FE-CB1D-0B74-0B530C2931BC}"/>
              </a:ext>
            </a:extLst>
          </p:cNvPr>
          <p:cNvSpPr/>
          <p:nvPr/>
        </p:nvSpPr>
        <p:spPr>
          <a:xfrm rot="1185776">
            <a:off x="822379" y="3054144"/>
            <a:ext cx="1214087" cy="1732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44654A-3D4C-93BE-ABD8-FD19AEB7873B}"/>
              </a:ext>
            </a:extLst>
          </p:cNvPr>
          <p:cNvSpPr/>
          <p:nvPr/>
        </p:nvSpPr>
        <p:spPr>
          <a:xfrm rot="20750286">
            <a:off x="803864" y="2286381"/>
            <a:ext cx="1214087" cy="1732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B0F2FF-F2D7-9EA0-A52C-C6703384D71C}"/>
              </a:ext>
            </a:extLst>
          </p:cNvPr>
          <p:cNvSpPr/>
          <p:nvPr/>
        </p:nvSpPr>
        <p:spPr>
          <a:xfrm>
            <a:off x="765618" y="2679116"/>
            <a:ext cx="758371" cy="1732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DE96F6-C1CF-C96F-F7E8-347520B5FD04}"/>
              </a:ext>
            </a:extLst>
          </p:cNvPr>
          <p:cNvSpPr/>
          <p:nvPr/>
        </p:nvSpPr>
        <p:spPr>
          <a:xfrm>
            <a:off x="1343039" y="2695805"/>
            <a:ext cx="4366000" cy="1935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C7AECFF3-840D-70E6-66E2-BDC53E827D1F}"/>
              </a:ext>
            </a:extLst>
          </p:cNvPr>
          <p:cNvSpPr/>
          <p:nvPr/>
        </p:nvSpPr>
        <p:spPr>
          <a:xfrm rot="10800000">
            <a:off x="1218986" y="2548959"/>
            <a:ext cx="552831" cy="42213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B796C8-C3AF-FB0E-D714-0A20DE299847}"/>
              </a:ext>
            </a:extLst>
          </p:cNvPr>
          <p:cNvSpPr/>
          <p:nvPr/>
        </p:nvSpPr>
        <p:spPr>
          <a:xfrm>
            <a:off x="8152464" y="2704237"/>
            <a:ext cx="1732427" cy="27763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19F3FF-6171-1D73-05FE-B42BFBE1E80F}"/>
              </a:ext>
            </a:extLst>
          </p:cNvPr>
          <p:cNvSpPr/>
          <p:nvPr/>
        </p:nvSpPr>
        <p:spPr>
          <a:xfrm>
            <a:off x="6576907" y="2760028"/>
            <a:ext cx="1600053" cy="166052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B06E6-98CF-9EAA-FCE9-7418396A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39" y="343031"/>
            <a:ext cx="10515600" cy="1325563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Proposed Hall C Experiment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61B9FB-99D7-78D8-714F-4AA550BFD36D}"/>
              </a:ext>
            </a:extLst>
          </p:cNvPr>
          <p:cNvSpPr/>
          <p:nvPr/>
        </p:nvSpPr>
        <p:spPr>
          <a:xfrm>
            <a:off x="5567707" y="2013321"/>
            <a:ext cx="1471507" cy="1471507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91A07-6A4C-5270-DBA1-BA314E0CEF90}"/>
              </a:ext>
            </a:extLst>
          </p:cNvPr>
          <p:cNvSpPr txBox="1"/>
          <p:nvPr/>
        </p:nvSpPr>
        <p:spPr>
          <a:xfrm>
            <a:off x="5523752" y="2492692"/>
            <a:ext cx="1600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5T Transverse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8027E-2A3E-EE05-7BAE-63D542D273A7}"/>
              </a:ext>
            </a:extLst>
          </p:cNvPr>
          <p:cNvSpPr/>
          <p:nvPr/>
        </p:nvSpPr>
        <p:spPr>
          <a:xfrm rot="20588355">
            <a:off x="6907523" y="675197"/>
            <a:ext cx="4438227" cy="182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071C5-AA44-4F8C-AA34-302ABC1C1401}"/>
              </a:ext>
            </a:extLst>
          </p:cNvPr>
          <p:cNvSpPr txBox="1"/>
          <p:nvPr/>
        </p:nvSpPr>
        <p:spPr>
          <a:xfrm>
            <a:off x="8200825" y="163432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SHMS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758CC-4464-4B46-3C09-99EDD081D6AD}"/>
              </a:ext>
            </a:extLst>
          </p:cNvPr>
          <p:cNvSpPr/>
          <p:nvPr/>
        </p:nvSpPr>
        <p:spPr>
          <a:xfrm>
            <a:off x="9732277" y="2644842"/>
            <a:ext cx="2324256" cy="4150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F50508-882A-76A7-2B15-BCDAE80D1A34}"/>
              </a:ext>
            </a:extLst>
          </p:cNvPr>
          <p:cNvSpPr/>
          <p:nvPr/>
        </p:nvSpPr>
        <p:spPr>
          <a:xfrm>
            <a:off x="3082715" y="2626312"/>
            <a:ext cx="689142" cy="32836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C896EE-2E1F-BAF9-0334-4D89E07DF336}"/>
              </a:ext>
            </a:extLst>
          </p:cNvPr>
          <p:cNvSpPr/>
          <p:nvPr/>
        </p:nvSpPr>
        <p:spPr>
          <a:xfrm>
            <a:off x="4289586" y="2618240"/>
            <a:ext cx="613316" cy="32836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C65496-B22A-6DA4-058E-4FE3FE4EB01B}"/>
              </a:ext>
            </a:extLst>
          </p:cNvPr>
          <p:cNvSpPr txBox="1"/>
          <p:nvPr/>
        </p:nvSpPr>
        <p:spPr>
          <a:xfrm>
            <a:off x="3030616" y="2571301"/>
            <a:ext cx="76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Chicane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00316D-63E1-3946-C080-1B74228F2B86}"/>
              </a:ext>
            </a:extLst>
          </p:cNvPr>
          <p:cNvSpPr txBox="1"/>
          <p:nvPr/>
        </p:nvSpPr>
        <p:spPr>
          <a:xfrm>
            <a:off x="4191773" y="2554186"/>
            <a:ext cx="768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Chicane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2C04AEB4-6492-DC5E-85BF-D01B65724637}"/>
              </a:ext>
            </a:extLst>
          </p:cNvPr>
          <p:cNvSpPr/>
          <p:nvPr/>
        </p:nvSpPr>
        <p:spPr>
          <a:xfrm>
            <a:off x="1734008" y="2552705"/>
            <a:ext cx="717973" cy="422138"/>
          </a:xfrm>
          <a:prstGeom prst="homePlate">
            <a:avLst/>
          </a:pr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076D372-2DE4-4439-4701-81A9C56D5A08}"/>
              </a:ext>
            </a:extLst>
          </p:cNvPr>
          <p:cNvSpPr/>
          <p:nvPr/>
        </p:nvSpPr>
        <p:spPr>
          <a:xfrm>
            <a:off x="2529884" y="2552129"/>
            <a:ext cx="552831" cy="422138"/>
          </a:xfrm>
          <a:prstGeom prst="homePlate">
            <a:avLst/>
          </a:pr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F55853-0032-6959-6416-F1AA2678FE77}"/>
              </a:ext>
            </a:extLst>
          </p:cNvPr>
          <p:cNvSpPr txBox="1"/>
          <p:nvPr/>
        </p:nvSpPr>
        <p:spPr>
          <a:xfrm>
            <a:off x="1707339" y="2515715"/>
            <a:ext cx="64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Slow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Raster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792DA-742F-DDE1-3AA7-487C56D825CB}"/>
              </a:ext>
            </a:extLst>
          </p:cNvPr>
          <p:cNvSpPr txBox="1"/>
          <p:nvPr/>
        </p:nvSpPr>
        <p:spPr>
          <a:xfrm>
            <a:off x="2436951" y="2529195"/>
            <a:ext cx="64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Slow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Raster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814DF7-10BB-2CE7-E1D0-D0D2E9D1B8BA}"/>
              </a:ext>
            </a:extLst>
          </p:cNvPr>
          <p:cNvSpPr/>
          <p:nvPr/>
        </p:nvSpPr>
        <p:spPr>
          <a:xfrm>
            <a:off x="3793940" y="2579424"/>
            <a:ext cx="453524" cy="4221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524B31-E603-51FE-C6AB-CFA438AC07B0}"/>
              </a:ext>
            </a:extLst>
          </p:cNvPr>
          <p:cNvSpPr/>
          <p:nvPr/>
        </p:nvSpPr>
        <p:spPr>
          <a:xfrm>
            <a:off x="4949492" y="2529195"/>
            <a:ext cx="571884" cy="5593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9DD7B3-7478-350C-A43F-3E8EC4825C4B}"/>
              </a:ext>
            </a:extLst>
          </p:cNvPr>
          <p:cNvSpPr txBox="1"/>
          <p:nvPr/>
        </p:nvSpPr>
        <p:spPr>
          <a:xfrm>
            <a:off x="3739317" y="2648206"/>
            <a:ext cx="59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BCMs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0CE73D-88F7-9D02-9331-8A44240D4E2D}"/>
              </a:ext>
            </a:extLst>
          </p:cNvPr>
          <p:cNvSpPr txBox="1"/>
          <p:nvPr/>
        </p:nvSpPr>
        <p:spPr>
          <a:xfrm>
            <a:off x="4910012" y="2602079"/>
            <a:ext cx="642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BPMs/Harps</a:t>
            </a:r>
            <a:endParaRPr lang="en-US" sz="8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E76E63-A866-CCAA-839A-79FBBCD6E921}"/>
              </a:ext>
            </a:extLst>
          </p:cNvPr>
          <p:cNvSpPr txBox="1"/>
          <p:nvPr/>
        </p:nvSpPr>
        <p:spPr>
          <a:xfrm>
            <a:off x="1206124" y="2586926"/>
            <a:ext cx="64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Fast Raster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CF69487-758F-9ADD-47B3-64427DB9B7D5}"/>
              </a:ext>
            </a:extLst>
          </p:cNvPr>
          <p:cNvSpPr/>
          <p:nvPr/>
        </p:nvSpPr>
        <p:spPr>
          <a:xfrm>
            <a:off x="11353800" y="2432230"/>
            <a:ext cx="838200" cy="8868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4C834-416D-0452-8F3F-95F9EB5D9BCD}"/>
              </a:ext>
            </a:extLst>
          </p:cNvPr>
          <p:cNvSpPr txBox="1"/>
          <p:nvPr/>
        </p:nvSpPr>
        <p:spPr>
          <a:xfrm>
            <a:off x="11374724" y="270423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Dump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37D0D7-4D29-1448-5940-926E1EF6F434}"/>
              </a:ext>
            </a:extLst>
          </p:cNvPr>
          <p:cNvSpPr/>
          <p:nvPr/>
        </p:nvSpPr>
        <p:spPr>
          <a:xfrm>
            <a:off x="226014" y="2432230"/>
            <a:ext cx="803104" cy="581835"/>
          </a:xfrm>
          <a:prstGeom prst="roundRect">
            <a:avLst/>
          </a:prstGeom>
          <a:solidFill>
            <a:srgbClr val="FFC000"/>
          </a:solidFill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68734-DE16-217A-DC9B-0149F0AD49B8}"/>
              </a:ext>
            </a:extLst>
          </p:cNvPr>
          <p:cNvSpPr txBox="1"/>
          <p:nvPr/>
        </p:nvSpPr>
        <p:spPr>
          <a:xfrm>
            <a:off x="163055" y="2515715"/>
            <a:ext cx="9428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Moller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Polarimeter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881D244-17D2-6973-D90C-2EE12F128533}"/>
              </a:ext>
            </a:extLst>
          </p:cNvPr>
          <p:cNvSpPr/>
          <p:nvPr/>
        </p:nvSpPr>
        <p:spPr>
          <a:xfrm>
            <a:off x="1812412" y="3097911"/>
            <a:ext cx="555805" cy="4715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1F7525-336F-0199-FEDD-F7D5811B29D5}"/>
              </a:ext>
            </a:extLst>
          </p:cNvPr>
          <p:cNvSpPr/>
          <p:nvPr/>
        </p:nvSpPr>
        <p:spPr>
          <a:xfrm>
            <a:off x="1790138" y="1865174"/>
            <a:ext cx="555805" cy="4715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E4661B08-9993-79C1-C5C3-0852FA4E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12</a:t>
            </a:fld>
            <a:endParaRPr lang="en-US"/>
          </a:p>
        </p:txBody>
      </p:sp>
      <p:pic>
        <p:nvPicPr>
          <p:cNvPr id="39" name="Picture 38" descr="A colorful lines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BF55D203-6567-A566-98AA-BEDD136F4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2" y="3786765"/>
            <a:ext cx="4216156" cy="2924258"/>
          </a:xfrm>
          <a:prstGeom prst="rect">
            <a:avLst/>
          </a:prstGeom>
        </p:spPr>
      </p:pic>
      <p:sp>
        <p:nvSpPr>
          <p:cNvPr id="40" name="Arrow: Right 39">
            <a:extLst>
              <a:ext uri="{FF2B5EF4-FFF2-40B4-BE49-F238E27FC236}">
                <a16:creationId xmlns:a16="http://schemas.microsoft.com/office/drawing/2014/main" id="{782ED33E-5A2C-70C6-1F73-F4187E8DCAE6}"/>
              </a:ext>
            </a:extLst>
          </p:cNvPr>
          <p:cNvSpPr/>
          <p:nvPr/>
        </p:nvSpPr>
        <p:spPr>
          <a:xfrm>
            <a:off x="330200" y="1589597"/>
            <a:ext cx="6246707" cy="21687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D1E795-6167-8366-EA65-3220B141F7B8}"/>
              </a:ext>
            </a:extLst>
          </p:cNvPr>
          <p:cNvSpPr txBox="1"/>
          <p:nvPr/>
        </p:nvSpPr>
        <p:spPr>
          <a:xfrm>
            <a:off x="2848214" y="1333093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  <a:r>
              <a:rPr lang="en-US" b="1" baseline="30000" dirty="0"/>
              <a:t>-</a:t>
            </a:r>
            <a:endParaRPr lang="en-US" b="1" dirty="0"/>
          </a:p>
        </p:txBody>
      </p:sp>
      <p:pic>
        <p:nvPicPr>
          <p:cNvPr id="42" name="Picture 41" descr="A rainbow colored lines with numbers&#10;&#10;Description automatically generated with medium confidence">
            <a:extLst>
              <a:ext uri="{FF2B5EF4-FFF2-40B4-BE49-F238E27FC236}">
                <a16:creationId xmlns:a16="http://schemas.microsoft.com/office/drawing/2014/main" id="{AB3B3209-C8A6-AB94-D42D-CD18AA92D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08" y="3657836"/>
            <a:ext cx="4557383" cy="31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89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353D-B285-6402-1BEE-69A2C172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Polarized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86568-C44C-01FD-DE80-E4362FF07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25" y="1531054"/>
            <a:ext cx="7882705" cy="38785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</a:t>
            </a:r>
            <a:r>
              <a:rPr lang="en-US" baseline="-25000" dirty="0"/>
              <a:t>2</a:t>
            </a:r>
            <a:r>
              <a:rPr lang="en-US" dirty="0"/>
              <a:t> Measurement needs a (Transversely) polarized target and polarized beam</a:t>
            </a:r>
          </a:p>
          <a:p>
            <a:r>
              <a:rPr lang="en-US" dirty="0"/>
              <a:t>Ammonia (NH</a:t>
            </a:r>
            <a:r>
              <a:rPr lang="en-US" baseline="-25000" dirty="0"/>
              <a:t>3</a:t>
            </a:r>
            <a:r>
              <a:rPr lang="en-US" dirty="0"/>
              <a:t>) target polarized with Dynamic Nuclear Polarization:</a:t>
            </a:r>
          </a:p>
          <a:p>
            <a:pPr lvl="1"/>
            <a:r>
              <a:rPr lang="en-US" dirty="0"/>
              <a:t>5 T magnetic field</a:t>
            </a:r>
          </a:p>
          <a:p>
            <a:pPr lvl="1"/>
            <a:r>
              <a:rPr lang="en-US" dirty="0"/>
              <a:t>1 K temperature</a:t>
            </a:r>
          </a:p>
          <a:p>
            <a:pPr lvl="1"/>
            <a:r>
              <a:rPr lang="en-US" dirty="0"/>
              <a:t>Microwaves stimulate easily polarizable electrons to couple with more difficult to polarize protons</a:t>
            </a:r>
          </a:p>
          <a:p>
            <a:r>
              <a:rPr lang="en-US" dirty="0"/>
              <a:t>Since target is polarized transverse to the beam direction, we need to “pre-bend” the beam with a chicane magnet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81BF6-07BE-B59C-41A1-6B1FDFAE7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387" y="2390221"/>
            <a:ext cx="2563051" cy="4194740"/>
          </a:xfrm>
          <a:prstGeom prst="rect">
            <a:avLst/>
          </a:prstGeom>
        </p:spPr>
      </p:pic>
      <p:pic>
        <p:nvPicPr>
          <p:cNvPr id="6" name="TargetHyper.pdf" descr="TargetHyper.pdf">
            <a:extLst>
              <a:ext uri="{FF2B5EF4-FFF2-40B4-BE49-F238E27FC236}">
                <a16:creationId xmlns:a16="http://schemas.microsoft.com/office/drawing/2014/main" id="{8389BB30-C38C-A67E-A991-B908982E6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741" y="108904"/>
            <a:ext cx="1783306" cy="2141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A picture containing text, clipart, businesscard&#10;&#10;Description automatically generated">
            <a:extLst>
              <a:ext uri="{FF2B5EF4-FFF2-40B4-BE49-F238E27FC236}">
                <a16:creationId xmlns:a16="http://schemas.microsoft.com/office/drawing/2014/main" id="{F0DC0FBA-B442-7964-61FD-6F7E38DB8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72" y="5409620"/>
            <a:ext cx="5170154" cy="13384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A31E19-D726-9E7B-094C-5D9D79A81CAC}"/>
              </a:ext>
            </a:extLst>
          </p:cNvPr>
          <p:cNvSpPr/>
          <p:nvPr/>
        </p:nvSpPr>
        <p:spPr>
          <a:xfrm rot="1321742">
            <a:off x="5916701" y="5796737"/>
            <a:ext cx="1031001" cy="1080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05A3D2-8882-C1E0-770A-D7BFF4A50235}"/>
              </a:ext>
            </a:extLst>
          </p:cNvPr>
          <p:cNvSpPr/>
          <p:nvPr/>
        </p:nvSpPr>
        <p:spPr>
          <a:xfrm>
            <a:off x="2458395" y="5406584"/>
            <a:ext cx="1031001" cy="166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81A369-F744-866B-CCE6-91FF7CDD5FC4}"/>
              </a:ext>
            </a:extLst>
          </p:cNvPr>
          <p:cNvSpPr/>
          <p:nvPr/>
        </p:nvSpPr>
        <p:spPr>
          <a:xfrm>
            <a:off x="3505257" y="6584961"/>
            <a:ext cx="1031001" cy="166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E6A532-EB2A-9CF7-FD79-B9A448C5A680}"/>
              </a:ext>
            </a:extLst>
          </p:cNvPr>
          <p:cNvSpPr txBox="1"/>
          <p:nvPr/>
        </p:nvSpPr>
        <p:spPr>
          <a:xfrm>
            <a:off x="2435691" y="5368396"/>
            <a:ext cx="11801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Chicane Magnet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0D9A13-B703-847A-95D5-0AD838EE6B63}"/>
              </a:ext>
            </a:extLst>
          </p:cNvPr>
          <p:cNvSpPr txBox="1"/>
          <p:nvPr/>
        </p:nvSpPr>
        <p:spPr>
          <a:xfrm>
            <a:off x="3605334" y="6543066"/>
            <a:ext cx="11801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Chicane Magnet 2</a:t>
            </a:r>
          </a:p>
        </p:txBody>
      </p:sp>
    </p:spTree>
    <p:extLst>
      <p:ext uri="{BB962C8B-B14F-4D97-AF65-F5344CB8AC3E}">
        <p14:creationId xmlns:p14="http://schemas.microsoft.com/office/powerpoint/2010/main" val="401529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B4E1-4E33-3A6C-D21A-0ED47C83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Single-Arm Monte-Carlo Simulation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4E931-86C0-869C-4CD1-878C7A31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45" y="1430543"/>
            <a:ext cx="4506445" cy="2982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5FAC7-A1F6-6C92-8EF7-5B1AAEF06071}"/>
              </a:ext>
            </a:extLst>
          </p:cNvPr>
          <p:cNvSpPr txBox="1"/>
          <p:nvPr/>
        </p:nvSpPr>
        <p:spPr>
          <a:xfrm>
            <a:off x="1768912" y="4403051"/>
            <a:ext cx="1169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No target field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CB05C1-E994-C874-AF28-8D177E666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990" y="1350839"/>
            <a:ext cx="4660679" cy="3141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2B7838-F1A6-FB39-745B-AF5872DCFC06}"/>
              </a:ext>
            </a:extLst>
          </p:cNvPr>
          <p:cNvSpPr txBox="1"/>
          <p:nvPr/>
        </p:nvSpPr>
        <p:spPr>
          <a:xfrm>
            <a:off x="5769102" y="4403050"/>
            <a:ext cx="2830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With target field and chicane magnets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BB040-DC13-53AD-B645-54C279CA58AC}"/>
              </a:ext>
            </a:extLst>
          </p:cNvPr>
          <p:cNvSpPr txBox="1"/>
          <p:nvPr/>
        </p:nvSpPr>
        <p:spPr>
          <a:xfrm>
            <a:off x="584200" y="4965792"/>
            <a:ext cx="80153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Extremely minimal impact on the kinematic coverage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Equivalent simulation used frequently by other Hall C experiments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Out-of-plane scattering angle is significant, but has been easily corrected for in previous similar experiments</a:t>
            </a:r>
          </a:p>
        </p:txBody>
      </p:sp>
    </p:spTree>
    <p:extLst>
      <p:ext uri="{BB962C8B-B14F-4D97-AF65-F5344CB8AC3E}">
        <p14:creationId xmlns:p14="http://schemas.microsoft.com/office/powerpoint/2010/main" val="378609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 descr="pasted-image.png">
            <a:extLst>
              <a:ext uri="{FF2B5EF4-FFF2-40B4-BE49-F238E27FC236}">
                <a16:creationId xmlns:a16="http://schemas.microsoft.com/office/drawing/2014/main" id="{CA6D35DD-409F-9960-0D1D-AD0DAF8E7E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046" b="32565"/>
          <a:stretch>
            <a:fillRect/>
          </a:stretch>
        </p:blipFill>
        <p:spPr>
          <a:xfrm>
            <a:off x="1064563" y="1865665"/>
            <a:ext cx="3059060" cy="163628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797811-D78C-00F6-5A81-1CB023DCB7CE}"/>
              </a:ext>
            </a:extLst>
          </p:cNvPr>
          <p:cNvSpPr/>
          <p:nvPr/>
        </p:nvSpPr>
        <p:spPr>
          <a:xfrm>
            <a:off x="780025" y="1705894"/>
            <a:ext cx="3831336" cy="10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87A2E-A0D7-4AB2-472B-7DC8C0A5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55" y="207291"/>
            <a:ext cx="10515600" cy="1325563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baseline="-25000" dirty="0"/>
              <a:t>2 </a:t>
            </a:r>
            <a:r>
              <a:rPr lang="en-US" dirty="0"/>
              <a:t>Extraction Method</a:t>
            </a:r>
            <a:endParaRPr lang="en-US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61CC8-BA05-F961-EF57-978A0BC54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63" y="1299383"/>
            <a:ext cx="10515600" cy="4581463"/>
          </a:xfrm>
        </p:spPr>
        <p:txBody>
          <a:bodyPr/>
          <a:lstStyle/>
          <a:p>
            <a:r>
              <a:rPr lang="en-US" dirty="0"/>
              <a:t>Measure Asymmetry and Cross Section: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Form Polarized XS Difference: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Extract g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4A6F47-975E-DD4E-DB86-98E8487D8AC6}"/>
                  </a:ext>
                </a:extLst>
              </p:cNvPr>
              <p:cNvSpPr txBox="1"/>
              <p:nvPr/>
            </p:nvSpPr>
            <p:spPr>
              <a:xfrm>
                <a:off x="1757862" y="1805360"/>
                <a:ext cx="2116156" cy="648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𝑅𝑎𝑤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↑⇒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↑⇒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4A6F47-975E-DD4E-DB86-98E8487D8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62" y="1805360"/>
                <a:ext cx="2116156" cy="648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F75836-5A1B-47AE-907E-89880CAC7C39}"/>
                  </a:ext>
                </a:extLst>
              </p:cNvPr>
              <p:cNvSpPr txBox="1"/>
              <p:nvPr/>
            </p:nvSpPr>
            <p:spPr>
              <a:xfrm>
                <a:off x="6614056" y="1808443"/>
                <a:ext cx="3262111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ΔΩΔ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F75836-5A1B-47AE-907E-89880CAC7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056" y="1808443"/>
                <a:ext cx="3262111" cy="576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C0CCAB-0A89-9EDC-7307-5E423CCCC047}"/>
                  </a:ext>
                </a:extLst>
              </p:cNvPr>
              <p:cNvSpPr txBox="1"/>
              <p:nvPr/>
            </p:nvSpPr>
            <p:spPr>
              <a:xfrm>
                <a:off x="4839710" y="3941952"/>
                <a:ext cx="2032288" cy="404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=2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sup>
                      </m:sSubSup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C0CCAB-0A89-9EDC-7307-5E423CCCC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710" y="3941952"/>
                <a:ext cx="2032288" cy="4042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C54497-E871-D159-FB8C-14FE71ED424F}"/>
                  </a:ext>
                </a:extLst>
              </p:cNvPr>
              <p:cNvSpPr txBox="1"/>
              <p:nvPr/>
            </p:nvSpPr>
            <p:spPr>
              <a:xfrm>
                <a:off x="3162380" y="5711313"/>
                <a:ext cx="5260853" cy="627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C54497-E871-D159-FB8C-14FE71ED4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80" y="5711313"/>
                <a:ext cx="5260853" cy="6279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13E5CBC-6648-063E-F66F-BD871E26BC62}"/>
              </a:ext>
            </a:extLst>
          </p:cNvPr>
          <p:cNvSpPr/>
          <p:nvPr/>
        </p:nvSpPr>
        <p:spPr>
          <a:xfrm>
            <a:off x="5930899" y="3879850"/>
            <a:ext cx="590551" cy="57785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80E8EC-C5B6-5536-ED63-658A10D3E5B6}"/>
              </a:ext>
            </a:extLst>
          </p:cNvPr>
          <p:cNvSpPr/>
          <p:nvPr/>
        </p:nvSpPr>
        <p:spPr>
          <a:xfrm>
            <a:off x="6521451" y="3886693"/>
            <a:ext cx="350548" cy="57785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9A1C1-CC52-09D6-F5F0-3D421BEBAE6B}"/>
              </a:ext>
            </a:extLst>
          </p:cNvPr>
          <p:cNvSpPr txBox="1"/>
          <p:nvPr/>
        </p:nvSpPr>
        <p:spPr>
          <a:xfrm>
            <a:off x="4372218" y="2783280"/>
            <a:ext cx="1853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5"/>
                </a:solidFill>
              </a:rPr>
              <a:t>Spin-Dependent Effects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1D6CD5-4851-F3F8-977E-80B6458F0D38}"/>
              </a:ext>
            </a:extLst>
          </p:cNvPr>
          <p:cNvSpPr txBox="1"/>
          <p:nvPr/>
        </p:nvSpPr>
        <p:spPr>
          <a:xfrm>
            <a:off x="6870173" y="2693300"/>
            <a:ext cx="1031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Unpolarized</a:t>
            </a:r>
          </a:p>
          <a:p>
            <a:r>
              <a:rPr lang="en-US" sz="1200" b="1" dirty="0">
                <a:solidFill>
                  <a:schemeClr val="accent6"/>
                </a:solidFill>
              </a:rPr>
              <a:t>Scattering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BE0842-65B0-D220-6EA1-90701C866F1E}"/>
              </a:ext>
            </a:extLst>
          </p:cNvPr>
          <p:cNvSpPr/>
          <p:nvPr/>
        </p:nvSpPr>
        <p:spPr>
          <a:xfrm>
            <a:off x="5095631" y="5807428"/>
            <a:ext cx="426627" cy="4790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CF7CDA-79AA-C2DF-017C-DDC75367613D}"/>
              </a:ext>
            </a:extLst>
          </p:cNvPr>
          <p:cNvCxnSpPr>
            <a:cxnSpLocks/>
          </p:cNvCxnSpPr>
          <p:nvPr/>
        </p:nvCxnSpPr>
        <p:spPr>
          <a:xfrm>
            <a:off x="5308944" y="4401424"/>
            <a:ext cx="0" cy="138927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1B2D365-178A-A5B8-23D9-3DA286E02C2E}"/>
              </a:ext>
            </a:extLst>
          </p:cNvPr>
          <p:cNvSpPr/>
          <p:nvPr/>
        </p:nvSpPr>
        <p:spPr>
          <a:xfrm>
            <a:off x="7142145" y="5711313"/>
            <a:ext cx="942312" cy="3047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5785E0D-DBD2-526A-2B36-D4C678186F72}"/>
              </a:ext>
            </a:extLst>
          </p:cNvPr>
          <p:cNvCxnSpPr>
            <a:cxnSpLocks/>
          </p:cNvCxnSpPr>
          <p:nvPr/>
        </p:nvCxnSpPr>
        <p:spPr>
          <a:xfrm flipH="1">
            <a:off x="8084457" y="5335340"/>
            <a:ext cx="1791710" cy="40369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FAD11A5-A9E9-515C-CBCC-D5B4D5A75BD0}"/>
              </a:ext>
            </a:extLst>
          </p:cNvPr>
          <p:cNvSpPr txBox="1"/>
          <p:nvPr/>
        </p:nvSpPr>
        <p:spPr>
          <a:xfrm rot="20707013">
            <a:off x="9881135" y="4799179"/>
            <a:ext cx="13490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Input from</a:t>
            </a:r>
          </a:p>
          <a:p>
            <a:r>
              <a:rPr lang="en-US" b="1" dirty="0">
                <a:solidFill>
                  <a:srgbClr val="0070C0"/>
                </a:solidFill>
              </a:rPr>
              <a:t>Hall B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91959-2033-82ED-2BE5-54136C31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15</a:t>
            </a:fld>
            <a:endParaRPr lang="en-US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3C5E02A0-F885-F409-204F-A1B5FA99BFFA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197648" y="3066473"/>
            <a:ext cx="2028527" cy="813377"/>
          </a:xfrm>
          <a:prstGeom prst="bentConnector2">
            <a:avLst/>
          </a:prstGeom>
          <a:ln w="571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72D37AD-994D-FD9E-2A2D-BCD405E280A9}"/>
              </a:ext>
            </a:extLst>
          </p:cNvPr>
          <p:cNvCxnSpPr>
            <a:cxnSpLocks/>
            <a:stCxn id="6" idx="2"/>
            <a:endCxn id="27" idx="0"/>
          </p:cNvCxnSpPr>
          <p:nvPr/>
        </p:nvCxnSpPr>
        <p:spPr>
          <a:xfrm rot="5400000">
            <a:off x="6720175" y="2361755"/>
            <a:ext cx="1501489" cy="1548387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769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AFD9-8144-0720-71F7-D9BE7920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Projected g</a:t>
            </a:r>
            <a:r>
              <a:rPr lang="en-US" baseline="-25000" dirty="0"/>
              <a:t>2 </a:t>
            </a:r>
            <a:r>
              <a:rPr lang="en-US" dirty="0"/>
              <a:t>Uncertainties</a:t>
            </a:r>
            <a:endParaRPr lang="en-US" baseline="-25000" dirty="0"/>
          </a:p>
        </p:txBody>
      </p:sp>
      <p:pic>
        <p:nvPicPr>
          <p:cNvPr id="7" name="Picture 6" descr="A graph with red dots&#10;&#10;Description automatically generated">
            <a:extLst>
              <a:ext uri="{FF2B5EF4-FFF2-40B4-BE49-F238E27FC236}">
                <a16:creationId xmlns:a16="http://schemas.microsoft.com/office/drawing/2014/main" id="{B92E126D-75C7-3E23-9D2F-7E70B89A3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86" y="4844411"/>
            <a:ext cx="2652694" cy="1989520"/>
          </a:xfrm>
          <a:prstGeom prst="rect">
            <a:avLst/>
          </a:prstGeom>
        </p:spPr>
      </p:pic>
      <p:pic>
        <p:nvPicPr>
          <p:cNvPr id="9" name="Picture 8" descr="A graph with red dots&#10;&#10;Description automatically generated">
            <a:extLst>
              <a:ext uri="{FF2B5EF4-FFF2-40B4-BE49-F238E27FC236}">
                <a16:creationId xmlns:a16="http://schemas.microsoft.com/office/drawing/2014/main" id="{4861A89D-B82D-B73C-8EB9-3083F1802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89" y="4869143"/>
            <a:ext cx="2652694" cy="1989520"/>
          </a:xfrm>
          <a:prstGeom prst="rect">
            <a:avLst/>
          </a:prstGeom>
        </p:spPr>
      </p:pic>
      <p:pic>
        <p:nvPicPr>
          <p:cNvPr id="11" name="Picture 10" descr="A graph with red dots&#10;&#10;Description automatically generated">
            <a:extLst>
              <a:ext uri="{FF2B5EF4-FFF2-40B4-BE49-F238E27FC236}">
                <a16:creationId xmlns:a16="http://schemas.microsoft.com/office/drawing/2014/main" id="{A524D22C-C560-2E92-D856-4B1CD6B03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26" y="2993141"/>
            <a:ext cx="2652694" cy="1989520"/>
          </a:xfrm>
          <a:prstGeom prst="rect">
            <a:avLst/>
          </a:prstGeom>
        </p:spPr>
      </p:pic>
      <p:pic>
        <p:nvPicPr>
          <p:cNvPr id="13" name="Picture 12" descr="A graph with red dots&#10;&#10;Description automatically generated">
            <a:extLst>
              <a:ext uri="{FF2B5EF4-FFF2-40B4-BE49-F238E27FC236}">
                <a16:creationId xmlns:a16="http://schemas.microsoft.com/office/drawing/2014/main" id="{DB2BA243-1A27-A398-8AAF-1B47D8DA3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86" y="3003367"/>
            <a:ext cx="2652694" cy="1989520"/>
          </a:xfrm>
          <a:prstGeom prst="rect">
            <a:avLst/>
          </a:prstGeom>
        </p:spPr>
      </p:pic>
      <p:pic>
        <p:nvPicPr>
          <p:cNvPr id="15" name="Picture 14" descr="A graph with red dots&#10;&#10;Description automatically generated">
            <a:extLst>
              <a:ext uri="{FF2B5EF4-FFF2-40B4-BE49-F238E27FC236}">
                <a16:creationId xmlns:a16="http://schemas.microsoft.com/office/drawing/2014/main" id="{034B1213-F7F8-705C-6B24-2DBC5D5E6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89" y="2988393"/>
            <a:ext cx="2652694" cy="1989520"/>
          </a:xfrm>
          <a:prstGeom prst="rect">
            <a:avLst/>
          </a:prstGeom>
        </p:spPr>
      </p:pic>
      <p:pic>
        <p:nvPicPr>
          <p:cNvPr id="17" name="Picture 16" descr="A graph with red dots&#10;&#10;Description automatically generated">
            <a:extLst>
              <a:ext uri="{FF2B5EF4-FFF2-40B4-BE49-F238E27FC236}">
                <a16:creationId xmlns:a16="http://schemas.microsoft.com/office/drawing/2014/main" id="{AACF834C-42DC-8585-83F9-179020053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0" y="2988393"/>
            <a:ext cx="2652694" cy="1989520"/>
          </a:xfrm>
          <a:prstGeom prst="rect">
            <a:avLst/>
          </a:prstGeom>
        </p:spPr>
      </p:pic>
      <p:pic>
        <p:nvPicPr>
          <p:cNvPr id="19" name="Picture 18" descr="A graph with red dots&#10;&#10;Description automatically generated">
            <a:extLst>
              <a:ext uri="{FF2B5EF4-FFF2-40B4-BE49-F238E27FC236}">
                <a16:creationId xmlns:a16="http://schemas.microsoft.com/office/drawing/2014/main" id="{DBBF3B9B-C2F3-ABAA-6D33-35D53C466A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26" y="1013847"/>
            <a:ext cx="2652694" cy="1989520"/>
          </a:xfrm>
          <a:prstGeom prst="rect">
            <a:avLst/>
          </a:prstGeom>
        </p:spPr>
      </p:pic>
      <p:pic>
        <p:nvPicPr>
          <p:cNvPr id="21" name="Picture 20" descr="A graph with red dots&#10;&#10;Description automatically generated">
            <a:extLst>
              <a:ext uri="{FF2B5EF4-FFF2-40B4-BE49-F238E27FC236}">
                <a16:creationId xmlns:a16="http://schemas.microsoft.com/office/drawing/2014/main" id="{C8F860A5-E085-AFE9-E9F0-60529F8730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86" y="1013847"/>
            <a:ext cx="2652694" cy="1989520"/>
          </a:xfrm>
          <a:prstGeom prst="rect">
            <a:avLst/>
          </a:prstGeom>
        </p:spPr>
      </p:pic>
      <p:pic>
        <p:nvPicPr>
          <p:cNvPr id="23" name="Picture 22" descr="A graph with red dots&#10;&#10;Description automatically generated">
            <a:extLst>
              <a:ext uri="{FF2B5EF4-FFF2-40B4-BE49-F238E27FC236}">
                <a16:creationId xmlns:a16="http://schemas.microsoft.com/office/drawing/2014/main" id="{48EB4E94-447B-EB01-B7AD-49EDE29D6D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15" y="1013847"/>
            <a:ext cx="2652694" cy="1989520"/>
          </a:xfrm>
          <a:prstGeom prst="rect">
            <a:avLst/>
          </a:prstGeom>
        </p:spPr>
      </p:pic>
      <p:pic>
        <p:nvPicPr>
          <p:cNvPr id="25" name="Picture 24" descr="A graph with red dots&#10;&#10;Description automatically generated">
            <a:extLst>
              <a:ext uri="{FF2B5EF4-FFF2-40B4-BE49-F238E27FC236}">
                <a16:creationId xmlns:a16="http://schemas.microsoft.com/office/drawing/2014/main" id="{6EA379B2-5C97-4E0E-D9FD-FD736691F6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4" y="998873"/>
            <a:ext cx="2652694" cy="19895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CB2DC77-6B21-9D5F-65E8-CE7E81B2F02B}"/>
              </a:ext>
            </a:extLst>
          </p:cNvPr>
          <p:cNvSpPr txBox="1"/>
          <p:nvPr/>
        </p:nvSpPr>
        <p:spPr>
          <a:xfrm>
            <a:off x="239456" y="5637402"/>
            <a:ext cx="271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Covers almost the entire transition region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2E0F26-D182-AD5E-7700-EF541C420F45}"/>
              </a:ext>
            </a:extLst>
          </p:cNvPr>
          <p:cNvSpPr txBox="1"/>
          <p:nvPr/>
        </p:nvSpPr>
        <p:spPr>
          <a:xfrm>
            <a:off x="8857680" y="5360402"/>
            <a:ext cx="3171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Fills the last major Q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spectrum gap for the nucleon spin structure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ACB6A-3A8E-A86A-1EC2-F9396C08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8E78BB-FC26-04F2-3D5A-B720D13B33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(Twist 3 Extraction)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8E78BB-FC26-04F2-3D5A-B720D13B33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with red dots&#10;&#10;Description automatically generated">
            <a:extLst>
              <a:ext uri="{FF2B5EF4-FFF2-40B4-BE49-F238E27FC236}">
                <a16:creationId xmlns:a16="http://schemas.microsoft.com/office/drawing/2014/main" id="{02C42FDA-CB76-BA64-C2A2-4DDD3DE2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8" y="2158447"/>
            <a:ext cx="4496469" cy="3372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00BDC0-83A0-1716-C039-5D106C84B04E}"/>
                  </a:ext>
                </a:extLst>
              </p:cNvPr>
              <p:cNvSpPr txBox="1"/>
              <p:nvPr/>
            </p:nvSpPr>
            <p:spPr>
              <a:xfrm>
                <a:off x="4651295" y="2412113"/>
                <a:ext cx="7120617" cy="714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𝑊𝑊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ζ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00BDC0-83A0-1716-C039-5D106C84B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95" y="2412113"/>
                <a:ext cx="7120617" cy="7142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B26064-0665-8898-5C8F-60CA4EAD2A24}"/>
              </a:ext>
            </a:extLst>
          </p:cNvPr>
          <p:cNvSpPr/>
          <p:nvPr/>
        </p:nvSpPr>
        <p:spPr>
          <a:xfrm>
            <a:off x="8496839" y="2412113"/>
            <a:ext cx="1289050" cy="347831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B9E02F-BE27-9917-E8DD-EC08001F737B}"/>
              </a:ext>
            </a:extLst>
          </p:cNvPr>
          <p:cNvCxnSpPr>
            <a:stCxn id="7" idx="8"/>
          </p:cNvCxnSpPr>
          <p:nvPr/>
        </p:nvCxnSpPr>
        <p:spPr>
          <a:xfrm flipV="1">
            <a:off x="9290589" y="2014538"/>
            <a:ext cx="228600" cy="4215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77EAA4-44A4-AC2E-13AF-202D371244B6}"/>
              </a:ext>
            </a:extLst>
          </p:cNvPr>
          <p:cNvSpPr txBox="1"/>
          <p:nvPr/>
        </p:nvSpPr>
        <p:spPr>
          <a:xfrm>
            <a:off x="9220739" y="1690688"/>
            <a:ext cx="7922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Small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14AFEB-DF84-DDCE-C589-79679CDCCACF}"/>
                  </a:ext>
                </a:extLst>
              </p:cNvPr>
              <p:cNvSpPr txBox="1"/>
              <p:nvPr/>
            </p:nvSpPr>
            <p:spPr>
              <a:xfrm>
                <a:off x="10255789" y="3458507"/>
                <a:ext cx="1379288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i="0" dirty="0">
                    <a:solidFill>
                      <a:schemeClr val="accent6">
                        <a:lumMod val="75000"/>
                      </a:schemeClr>
                    </a:solidFill>
                    <a:effectLst/>
                    <a:highlight>
                      <a:srgbClr val="FFFFFF"/>
                    </a:highlight>
                  </a:rPr>
                  <a:t> (Twist-3)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14AFEB-DF84-DDCE-C589-79679CDCC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789" y="3458507"/>
                <a:ext cx="1379288" cy="369332"/>
              </a:xfrm>
              <a:prstGeom prst="rect">
                <a:avLst/>
              </a:prstGeom>
              <a:blipFill>
                <a:blip r:embed="rId5"/>
                <a:stretch>
                  <a:fillRect t="-4762" r="-3493" b="-23810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70CAC8-D40A-98D0-2B43-932946790B23}"/>
              </a:ext>
            </a:extLst>
          </p:cNvPr>
          <p:cNvCxnSpPr>
            <a:cxnSpLocks/>
          </p:cNvCxnSpPr>
          <p:nvPr/>
        </p:nvCxnSpPr>
        <p:spPr>
          <a:xfrm>
            <a:off x="10412994" y="2991010"/>
            <a:ext cx="217445" cy="53297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D93862-106A-8793-13A4-55A4D0FC90A7}"/>
              </a:ext>
            </a:extLst>
          </p:cNvPr>
          <p:cNvCxnSpPr>
            <a:cxnSpLocks/>
          </p:cNvCxnSpPr>
          <p:nvPr/>
        </p:nvCxnSpPr>
        <p:spPr>
          <a:xfrm>
            <a:off x="10012944" y="2991010"/>
            <a:ext cx="8001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EFF870-99D2-DB88-9455-3EEC5CF73B89}"/>
              </a:ext>
            </a:extLst>
          </p:cNvPr>
          <p:cNvSpPr/>
          <p:nvPr/>
        </p:nvSpPr>
        <p:spPr>
          <a:xfrm flipV="1">
            <a:off x="6337067" y="2784379"/>
            <a:ext cx="1289050" cy="424025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B0FCCA-BC4F-8269-3E9C-EC2B0CA53F68}"/>
              </a:ext>
            </a:extLst>
          </p:cNvPr>
          <p:cNvCxnSpPr>
            <a:cxnSpLocks/>
            <a:stCxn id="13" idx="8"/>
          </p:cNvCxnSpPr>
          <p:nvPr/>
        </p:nvCxnSpPr>
        <p:spPr>
          <a:xfrm>
            <a:off x="7130817" y="3179170"/>
            <a:ext cx="255335" cy="4578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428BD6-D7A6-F079-049A-A159A3D3A261}"/>
              </a:ext>
            </a:extLst>
          </p:cNvPr>
          <p:cNvSpPr txBox="1"/>
          <p:nvPr/>
        </p:nvSpPr>
        <p:spPr>
          <a:xfrm>
            <a:off x="6502289" y="3610062"/>
            <a:ext cx="2976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Utilize CLAS Hall B Results</a:t>
            </a:r>
          </a:p>
          <a:p>
            <a:r>
              <a:rPr lang="en-US" b="1" dirty="0">
                <a:solidFill>
                  <a:srgbClr val="C00000"/>
                </a:solidFill>
              </a:rPr>
              <a:t>for g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r>
              <a:rPr lang="en-US" b="1" dirty="0">
                <a:solidFill>
                  <a:srgbClr val="C00000"/>
                </a:solidFill>
              </a:rPr>
              <a:t> in same regime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0F09C0-44FE-525F-86E4-E9A4935DBCCB}"/>
              </a:ext>
            </a:extLst>
          </p:cNvPr>
          <p:cNvSpPr txBox="1"/>
          <p:nvPr/>
        </p:nvSpPr>
        <p:spPr>
          <a:xfrm>
            <a:off x="5231498" y="4895827"/>
            <a:ext cx="5960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Direct extraction of Twist 3 effects</a:t>
            </a:r>
          </a:p>
          <a:p>
            <a:pPr algn="ctr"/>
            <a:r>
              <a:rPr lang="en-US" sz="2000" b="1" dirty="0"/>
              <a:t> in the regime they contribute most significantly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AB7FF-DC5A-814F-1BE7-58A3DDB2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91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E178DE-90A2-5FE0-4434-9F2CB18539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Projected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Uncertainties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E178DE-90A2-5FE0-4434-9F2CB1853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C74A021-781A-F3BF-9ADA-5F5EDB71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3" y="2067384"/>
            <a:ext cx="5198735" cy="375439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C5BB99-202E-FB13-806B-B6C67F742868}"/>
              </a:ext>
            </a:extLst>
          </p:cNvPr>
          <p:cNvCxnSpPr>
            <a:cxnSpLocks/>
          </p:cNvCxnSpPr>
          <p:nvPr/>
        </p:nvCxnSpPr>
        <p:spPr>
          <a:xfrm>
            <a:off x="619085" y="3783811"/>
            <a:ext cx="0" cy="10404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FD4D50-20B3-FC22-BD76-430C0AD3E1D0}"/>
              </a:ext>
            </a:extLst>
          </p:cNvPr>
          <p:cNvSpPr txBox="1"/>
          <p:nvPr/>
        </p:nvSpPr>
        <p:spPr>
          <a:xfrm>
            <a:off x="6096000" y="2315363"/>
            <a:ext cx="59422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benchmark Lattice QCD </a:t>
            </a:r>
            <a:r>
              <a:rPr lang="en-US" sz="2400" b="1" dirty="0"/>
              <a:t>in the regime where Perturbative QCD starts failing </a:t>
            </a:r>
          </a:p>
          <a:p>
            <a:endParaRPr lang="en-US" sz="2400" b="1" dirty="0"/>
          </a:p>
          <a:p>
            <a:r>
              <a:rPr lang="en-US" sz="2400" dirty="0"/>
              <a:t>New Lattice calculations expected in next few years!</a:t>
            </a:r>
          </a:p>
          <a:p>
            <a:endParaRPr lang="en-US" sz="2400" dirty="0"/>
          </a:p>
          <a:p>
            <a:r>
              <a:rPr lang="en-US" sz="2400" dirty="0"/>
              <a:t>Results should discover maximum and zero crossing of this unique polarizability!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D469B4-202B-A65B-9F6C-4A204FAD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4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B33DB7-501B-991F-7FED-73A2EB9649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7011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dirty="0"/>
                  <a:t>Projected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Uncertainties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B33DB7-501B-991F-7FED-73A2EB964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7011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378" y="1640366"/>
                <a:ext cx="5689622" cy="43790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Having data in the regime where twist-2 assumption fails helps us better understand the small-x regime</a:t>
                </a:r>
              </a:p>
              <a:p>
                <a:endParaRPr lang="en-US" dirty="0"/>
              </a:p>
              <a:p>
                <a:r>
                  <a:rPr lang="en-US" dirty="0"/>
                  <a:t>If B.C. Sum Rule is followed, then we directly measure how the low-x part transitions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𝑊𝑊</m:t>
                        </m:r>
                      </m:sup>
                    </m:sSubSup>
                  </m:oMath>
                </a14:m>
                <a:r>
                  <a:rPr lang="en-US" dirty="0"/>
                  <a:t>into a more complex form!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378" y="1640366"/>
                <a:ext cx="5689622" cy="4379052"/>
              </a:xfrm>
              <a:blipFill>
                <a:blip r:embed="rId3"/>
                <a:stretch>
                  <a:fillRect l="-1929" r="-3108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9F4A14-90E8-788C-6E4F-9FE859A95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756" y="1728133"/>
            <a:ext cx="5575297" cy="42035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25A47-57C3-DB59-E0C5-D44212F9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1FAE2836-C8DF-F251-2D7C-FDDB92DF3EE4}"/>
              </a:ext>
            </a:extLst>
          </p:cNvPr>
          <p:cNvSpPr/>
          <p:nvPr/>
        </p:nvSpPr>
        <p:spPr>
          <a:xfrm>
            <a:off x="9544868" y="2667318"/>
            <a:ext cx="1821500" cy="160775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alpha val="74000"/>
                </a:schemeClr>
              </a:gs>
              <a:gs pos="43000">
                <a:schemeClr val="bg1">
                  <a:lumMod val="85000"/>
                  <a:alpha val="21000"/>
                </a:schemeClr>
              </a:gs>
              <a:gs pos="6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46E80-3BA7-490C-4142-2D2E6D25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801" y="465037"/>
            <a:ext cx="1295467" cy="1816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45366C-A957-A1EE-F41D-9976662CA165}"/>
              </a:ext>
            </a:extLst>
          </p:cNvPr>
          <p:cNvSpPr txBox="1"/>
          <p:nvPr/>
        </p:nvSpPr>
        <p:spPr>
          <a:xfrm>
            <a:off x="5663170" y="228123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</a:t>
            </a:r>
            <a:r>
              <a:rPr lang="en-US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</a:t>
            </a:r>
            <a:r>
              <a:rPr lang="en-US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74C11017-4217-B74C-6B77-F5C0A2E4266B}"/>
              </a:ext>
            </a:extLst>
          </p:cNvPr>
          <p:cNvSpPr/>
          <p:nvPr/>
        </p:nvSpPr>
        <p:spPr>
          <a:xfrm>
            <a:off x="503227" y="4142416"/>
            <a:ext cx="11334878" cy="760977"/>
          </a:xfrm>
          <a:prstGeom prst="left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F0B80C-B078-AB7B-2FF4-AA7354E52DA6}"/>
              </a:ext>
            </a:extLst>
          </p:cNvPr>
          <p:cNvSpPr txBox="1"/>
          <p:nvPr/>
        </p:nvSpPr>
        <p:spPr>
          <a:xfrm>
            <a:off x="5876370" y="4338238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effectLst/>
                <a:latin typeface="Roboto" panose="02000000000000000000" pitchFamily="2" charset="0"/>
              </a:rPr>
              <a:t>Q</a:t>
            </a:r>
            <a:r>
              <a:rPr lang="en-US" sz="2000" b="1" i="0" baseline="30000" dirty="0">
                <a:effectLst/>
                <a:latin typeface="Roboto" panose="02000000000000000000" pitchFamily="2" charset="0"/>
              </a:rPr>
              <a:t>2</a:t>
            </a:r>
            <a:endParaRPr lang="en-US" sz="20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FE7783-F8DC-6E03-F39D-D4DCD3ABE471}"/>
              </a:ext>
            </a:extLst>
          </p:cNvPr>
          <p:cNvSpPr txBox="1"/>
          <p:nvPr/>
        </p:nvSpPr>
        <p:spPr>
          <a:xfrm>
            <a:off x="10965498" y="4322849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effectLst/>
                <a:latin typeface="Roboto" panose="02000000000000000000" pitchFamily="2" charset="0"/>
              </a:rPr>
              <a:t>High</a:t>
            </a:r>
            <a:endParaRPr lang="en-US" sz="2000" baseline="30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B1EC77-8B64-84AD-A7A2-1D11CDF58C83}"/>
              </a:ext>
            </a:extLst>
          </p:cNvPr>
          <p:cNvSpPr txBox="1"/>
          <p:nvPr/>
        </p:nvSpPr>
        <p:spPr>
          <a:xfrm>
            <a:off x="634195" y="432284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effectLst/>
                <a:latin typeface="Roboto" panose="02000000000000000000" pitchFamily="2" charset="0"/>
              </a:rPr>
              <a:t>Low</a:t>
            </a:r>
            <a:endParaRPr lang="en-US" sz="2000" baseline="30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84F8EE-3EF4-64CB-DA4C-E6BCFD8AE194}"/>
              </a:ext>
            </a:extLst>
          </p:cNvPr>
          <p:cNvSpPr/>
          <p:nvPr/>
        </p:nvSpPr>
        <p:spPr>
          <a:xfrm>
            <a:off x="961391" y="2936377"/>
            <a:ext cx="1542823" cy="12810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3000">
                <a:schemeClr val="bg1">
                  <a:lumMod val="85000"/>
                  <a:alpha val="84000"/>
                </a:schemeClr>
              </a:gs>
              <a:gs pos="68000">
                <a:schemeClr val="bg1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11F836-D0BB-644E-56C9-36514C7ADE91}"/>
              </a:ext>
            </a:extLst>
          </p:cNvPr>
          <p:cNvSpPr/>
          <p:nvPr/>
        </p:nvSpPr>
        <p:spPr>
          <a:xfrm>
            <a:off x="1291747" y="3340766"/>
            <a:ext cx="678147" cy="65472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8000">
                <a:srgbClr val="FF0000"/>
              </a:gs>
              <a:gs pos="68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0BA49A-8E60-5CB0-8869-DA63C382C06E}"/>
              </a:ext>
            </a:extLst>
          </p:cNvPr>
          <p:cNvSpPr/>
          <p:nvPr/>
        </p:nvSpPr>
        <p:spPr>
          <a:xfrm>
            <a:off x="1540177" y="3295657"/>
            <a:ext cx="678147" cy="654723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8000">
                <a:srgbClr val="00B0F0"/>
              </a:gs>
              <a:gs pos="68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1011FB-BFA4-1F3D-D7DC-F5B6C45F1501}"/>
              </a:ext>
            </a:extLst>
          </p:cNvPr>
          <p:cNvSpPr/>
          <p:nvPr/>
        </p:nvSpPr>
        <p:spPr>
          <a:xfrm>
            <a:off x="1344596" y="3086868"/>
            <a:ext cx="678147" cy="65472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8000">
                <a:schemeClr val="accent6">
                  <a:lumMod val="40000"/>
                  <a:lumOff val="60000"/>
                </a:schemeClr>
              </a:gs>
              <a:gs pos="68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EC87A1-6AA5-492B-4755-ADA3E796CD41}"/>
              </a:ext>
            </a:extLst>
          </p:cNvPr>
          <p:cNvSpPr/>
          <p:nvPr/>
        </p:nvSpPr>
        <p:spPr>
          <a:xfrm>
            <a:off x="10402912" y="3233623"/>
            <a:ext cx="497341" cy="52343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8000">
                <a:schemeClr val="accent6">
                  <a:lumMod val="75000"/>
                </a:schemeClr>
              </a:gs>
              <a:gs pos="25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1E6DEE-1FD1-8117-EAB8-8D326617B5CB}"/>
              </a:ext>
            </a:extLst>
          </p:cNvPr>
          <p:cNvSpPr/>
          <p:nvPr/>
        </p:nvSpPr>
        <p:spPr>
          <a:xfrm>
            <a:off x="10012089" y="2936377"/>
            <a:ext cx="497341" cy="523435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8000">
                <a:srgbClr val="C00000"/>
              </a:gs>
              <a:gs pos="25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971495-4F44-39E1-8617-44EEF658C473}"/>
              </a:ext>
            </a:extLst>
          </p:cNvPr>
          <p:cNvSpPr/>
          <p:nvPr/>
        </p:nvSpPr>
        <p:spPr>
          <a:xfrm>
            <a:off x="10012089" y="3429000"/>
            <a:ext cx="497341" cy="523435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8000">
                <a:srgbClr val="0070C0"/>
              </a:gs>
              <a:gs pos="25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D855F01-6B38-BAE0-DBC3-921E3BA28CB9}"/>
              </a:ext>
            </a:extLst>
          </p:cNvPr>
          <p:cNvSpPr/>
          <p:nvPr/>
        </p:nvSpPr>
        <p:spPr>
          <a:xfrm rot="9239799">
            <a:off x="2527101" y="2352786"/>
            <a:ext cx="2607716" cy="52343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5112009-D848-6425-A897-89ECD5D5251B}"/>
              </a:ext>
            </a:extLst>
          </p:cNvPr>
          <p:cNvSpPr/>
          <p:nvPr/>
        </p:nvSpPr>
        <p:spPr>
          <a:xfrm rot="1550485">
            <a:off x="6953454" y="2204179"/>
            <a:ext cx="2607716" cy="5234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559503-1057-E70E-3390-A33F92A0F9F9}"/>
              </a:ext>
            </a:extLst>
          </p:cNvPr>
          <p:cNvSpPr txBox="1"/>
          <p:nvPr/>
        </p:nvSpPr>
        <p:spPr>
          <a:xfrm>
            <a:off x="9167078" y="4978108"/>
            <a:ext cx="4398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Individual </a:t>
            </a:r>
            <a:r>
              <a:rPr lang="en-US" b="1" dirty="0" err="1"/>
              <a:t>Partons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Asymptotic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Perturbative </a:t>
            </a:r>
            <a:r>
              <a:rPr lang="en-US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FF"/>
                </a:highlight>
                <a:latin typeface="Roboto" panose="02000000000000000000" pitchFamily="2" charset="0"/>
              </a:rPr>
              <a:t>Leading Twist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4606BB-081D-F1F3-C92F-96589E5B8D4A}"/>
              </a:ext>
            </a:extLst>
          </p:cNvPr>
          <p:cNvSpPr txBox="1"/>
          <p:nvPr/>
        </p:nvSpPr>
        <p:spPr>
          <a:xfrm>
            <a:off x="210331" y="4926151"/>
            <a:ext cx="4398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Partons</a:t>
            </a:r>
            <a:r>
              <a:rPr lang="en-US" b="1" dirty="0"/>
              <a:t> Combine to Form Nucleon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Effective Theories: </a:t>
            </a:r>
            <a:r>
              <a:rPr lang="el-GR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χ</a:t>
            </a:r>
            <a:r>
              <a:rPr lang="en-US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FF"/>
                </a:highlight>
                <a:latin typeface="Roboto" panose="02000000000000000000" pitchFamily="2" charset="0"/>
              </a:rPr>
              <a:t>Can’t use Twist Approx.</a:t>
            </a:r>
            <a:endParaRPr lang="en-US" b="1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EFED0E-CC61-97AE-0855-649BB3690265}"/>
              </a:ext>
            </a:extLst>
          </p:cNvPr>
          <p:cNvSpPr/>
          <p:nvPr/>
        </p:nvSpPr>
        <p:spPr>
          <a:xfrm>
            <a:off x="5247245" y="3000131"/>
            <a:ext cx="1542823" cy="12810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3000">
                <a:schemeClr val="bg1">
                  <a:lumMod val="85000"/>
                  <a:alpha val="84000"/>
                </a:schemeClr>
              </a:gs>
              <a:gs pos="68000">
                <a:schemeClr val="bg1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57FD89-6F06-6192-CBC3-7B6F31AA95C1}"/>
              </a:ext>
            </a:extLst>
          </p:cNvPr>
          <p:cNvSpPr txBox="1"/>
          <p:nvPr/>
        </p:nvSpPr>
        <p:spPr>
          <a:xfrm>
            <a:off x="5688157" y="3000131"/>
            <a:ext cx="699230" cy="1323439"/>
          </a:xfrm>
          <a:prstGeom prst="rect">
            <a:avLst/>
          </a:prstGeom>
          <a:noFill/>
          <a:effectLst>
            <a:glow rad="698500"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164FF2-8A79-F69F-A999-D5B87DAC8A49}"/>
              </a:ext>
            </a:extLst>
          </p:cNvPr>
          <p:cNvSpPr txBox="1"/>
          <p:nvPr/>
        </p:nvSpPr>
        <p:spPr>
          <a:xfrm>
            <a:off x="5046624" y="4974450"/>
            <a:ext cx="4398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Quark/Gluon Correlations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Lattice </a:t>
            </a: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Higher Twists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4" name="Picture 3" descr="A magnifying glass with a red circle and yellow arrows&#10;&#10;Description automatically generated">
            <a:extLst>
              <a:ext uri="{FF2B5EF4-FFF2-40B4-BE49-F238E27FC236}">
                <a16:creationId xmlns:a16="http://schemas.microsoft.com/office/drawing/2014/main" id="{009E59FD-27E6-9475-3778-819652DC1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32" y="2673707"/>
            <a:ext cx="2083949" cy="18645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A1E191-DB3E-BDA2-2A0C-92FA0B4BC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6" grpId="0"/>
      <p:bldP spid="27" grpId="0"/>
      <p:bldP spid="29" grpId="0" animBg="1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B33DB7-501B-991F-7FED-73A2EB9649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Projected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Uncertainties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B33DB7-501B-991F-7FED-73A2EB964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6458" y="1917904"/>
                <a:ext cx="5972961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Transition region accounts for </a:t>
                </a:r>
                <a:r>
                  <a:rPr lang="en-US" b="1" dirty="0"/>
                  <a:t>30%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These results can cut the error in this region to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/>
                  <a:t> of the current error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accounts for </a:t>
                </a:r>
                <a:r>
                  <a:rPr lang="en-US" b="1" dirty="0"/>
                  <a:t>81% </a:t>
                </a:r>
                <a:r>
                  <a:rPr lang="en-US" dirty="0"/>
                  <a:t>of the current two-photon Hyperfine Splitting uncertainty</a:t>
                </a:r>
              </a:p>
              <a:p>
                <a:endParaRPr lang="en-US" dirty="0"/>
              </a:p>
              <a:p>
                <a:r>
                  <a:rPr lang="en-US" dirty="0"/>
                  <a:t>Opportunity to </a:t>
                </a:r>
                <a:r>
                  <a:rPr lang="en-US" b="1" dirty="0"/>
                  <a:t>study or maybe eliminate a long-standing tension </a:t>
                </a:r>
                <a:r>
                  <a:rPr lang="en-US" dirty="0"/>
                  <a:t>between theory and experiment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𝑝𝑜𝑙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6458" y="1917904"/>
                <a:ext cx="5972961" cy="4351338"/>
              </a:xfrm>
              <a:blipFill>
                <a:blip r:embed="rId3"/>
                <a:stretch>
                  <a:fillRect l="-1430" t="-3086" r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C4576E1-0866-2B63-5E46-15F43FD57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55" y="2004816"/>
            <a:ext cx="5339310" cy="39929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654C7-BFD9-B81C-FA57-C76D4B5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78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43DB-653A-417B-21DF-4596FD5E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4832" y="-18511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Collaboration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4F7EF-3303-290D-681A-AC96B1EC989C}"/>
              </a:ext>
            </a:extLst>
          </p:cNvPr>
          <p:cNvSpPr txBox="1"/>
          <p:nvPr/>
        </p:nvSpPr>
        <p:spPr>
          <a:xfrm>
            <a:off x="1380645" y="3311794"/>
            <a:ext cx="145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David Ruth</a:t>
            </a:r>
            <a:r>
              <a:rPr lang="en-US" b="0" i="1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†</a:t>
            </a:r>
            <a:endParaRPr lang="en-US" b="1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457CA-84A1-A120-DC9E-8B74D66E31A2}"/>
              </a:ext>
            </a:extLst>
          </p:cNvPr>
          <p:cNvSpPr txBox="1"/>
          <p:nvPr/>
        </p:nvSpPr>
        <p:spPr>
          <a:xfrm>
            <a:off x="1167629" y="6191175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Jian-Ping Chen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E24D9-6DA6-3423-8EF4-4B50BB0BEC3F}"/>
              </a:ext>
            </a:extLst>
          </p:cNvPr>
          <p:cNvSpPr txBox="1"/>
          <p:nvPr/>
        </p:nvSpPr>
        <p:spPr>
          <a:xfrm>
            <a:off x="4408381" y="3300975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Karl </a:t>
            </a:r>
            <a:r>
              <a:rPr lang="en-US" b="1" dirty="0" err="1"/>
              <a:t>Slifer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8D5E0-B6EA-4576-09D2-9ECDB7B9075C}"/>
              </a:ext>
            </a:extLst>
          </p:cNvPr>
          <p:cNvSpPr txBox="1"/>
          <p:nvPr/>
        </p:nvSpPr>
        <p:spPr>
          <a:xfrm>
            <a:off x="3645902" y="6191175"/>
            <a:ext cx="243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Nathaly </a:t>
            </a:r>
            <a:r>
              <a:rPr lang="en-US" b="1" dirty="0" err="1"/>
              <a:t>Santiesteban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18BFEB-3CDA-17EC-99B4-17279F121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57" y="4111265"/>
            <a:ext cx="2242101" cy="1962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2C5DFB-3323-49B4-D9A2-69819BD5F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205" y="4111265"/>
            <a:ext cx="1830535" cy="1999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937761-89D7-F9F6-0C27-75B81844D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2438" y="1229295"/>
            <a:ext cx="2182221" cy="1991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A90AC3-1358-BD49-F04F-4FBB6D6C2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014" y="1229295"/>
            <a:ext cx="2060559" cy="2023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099FD-C74A-EEB7-C1F4-1221A277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20858-DF02-9838-226C-748278DDC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1665" y="231417"/>
            <a:ext cx="3954554" cy="59200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C9DFC1-2FE8-2A6E-17DF-1B3F1809C9BE}"/>
              </a:ext>
            </a:extLst>
          </p:cNvPr>
          <p:cNvSpPr txBox="1"/>
          <p:nvPr/>
        </p:nvSpPr>
        <p:spPr>
          <a:xfrm>
            <a:off x="7832997" y="6068064"/>
            <a:ext cx="20231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</a:rPr>
              <a:t>+ You…??</a:t>
            </a:r>
          </a:p>
          <a:p>
            <a:pPr algn="ctr"/>
            <a:r>
              <a:rPr lang="en-US" sz="1200" b="1" i="1" dirty="0">
                <a:solidFill>
                  <a:schemeClr val="accent6"/>
                </a:solidFill>
              </a:rPr>
              <a:t>Your Institution Goes Here</a:t>
            </a:r>
          </a:p>
        </p:txBody>
      </p:sp>
    </p:spTree>
    <p:extLst>
      <p:ext uri="{BB962C8B-B14F-4D97-AF65-F5344CB8AC3E}">
        <p14:creationId xmlns:p14="http://schemas.microsoft.com/office/powerpoint/2010/main" val="935833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56185-6D15-9CB6-532D-2BEE0374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9EC18-541F-14EF-B726-EBCCB0A3C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132"/>
            <a:ext cx="10515600" cy="517341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</a:t>
            </a:r>
            <a:r>
              <a:rPr lang="en-US" baseline="-25000" dirty="0"/>
              <a:t>2</a:t>
            </a:r>
            <a:r>
              <a:rPr lang="en-US" dirty="0"/>
              <a:t> and its moments provide unique power for testing QCD and probing the transition region</a:t>
            </a:r>
          </a:p>
          <a:p>
            <a:r>
              <a:rPr lang="en-US" dirty="0"/>
              <a:t>The first experiment measuring g</a:t>
            </a:r>
            <a:r>
              <a:rPr lang="en-US" baseline="-25000" dirty="0"/>
              <a:t>2</a:t>
            </a:r>
            <a:r>
              <a:rPr lang="en-US" dirty="0"/>
              <a:t> in the transition region (PR12-24-002) has been conditionally approved at Jefferson Lab</a:t>
            </a:r>
          </a:p>
          <a:p>
            <a:r>
              <a:rPr lang="en-US" dirty="0"/>
              <a:t>We expect soon the conditional will be removed and we can prepare to run the experiment and: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Further steps towards a continuous QCD are coming soon!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7BAA25-B1BD-C0DB-7627-27FC623E0E1B}"/>
                  </a:ext>
                </a:extLst>
              </p:cNvPr>
              <p:cNvSpPr txBox="1"/>
              <p:nvPr/>
            </p:nvSpPr>
            <p:spPr>
              <a:xfrm>
                <a:off x="1316879" y="3548374"/>
                <a:ext cx="54864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rgbClr val="C00000"/>
                    </a:solidFill>
                  </a:rPr>
                  <a:t>Study Twist-3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endParaRPr lang="en-US" b="1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Reduce error on the leading uncertainty in Hydrogen Hyperfine Splitting and study a long-standing tension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Fill the last major gap in the nucleon spin structure function Q</a:t>
                </a:r>
                <a:r>
                  <a:rPr lang="en-US" b="1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 spectrum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7BAA25-B1BD-C0DB-7627-27FC623E0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79" y="3548374"/>
                <a:ext cx="5486400" cy="2308324"/>
              </a:xfrm>
              <a:prstGeom prst="rect">
                <a:avLst/>
              </a:prstGeom>
              <a:blipFill>
                <a:blip r:embed="rId2"/>
                <a:stretch>
                  <a:fillRect l="-667" t="-1055" b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1FAD3D-8965-19CA-E91B-5B0A2AEF6988}"/>
                  </a:ext>
                </a:extLst>
              </p:cNvPr>
              <p:cNvSpPr txBox="1"/>
              <p:nvPr/>
            </p:nvSpPr>
            <p:spPr>
              <a:xfrm>
                <a:off x="7015101" y="3548374"/>
                <a:ext cx="4184708" cy="2591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Benchmark Lattice QCD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Enable a better understanding of the B.C. Sum Rule in the nonperturbative regime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1FAD3D-8965-19CA-E91B-5B0A2AEF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101" y="3548374"/>
                <a:ext cx="4184708" cy="2591607"/>
              </a:xfrm>
              <a:prstGeom prst="rect">
                <a:avLst/>
              </a:prstGeom>
              <a:blipFill>
                <a:blip r:embed="rId3"/>
                <a:stretch>
                  <a:fillRect l="-1020"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51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7248-9D14-29A4-A97C-CEC2F781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study </a:t>
            </a:r>
            <a:r>
              <a:rPr lang="en-US" i="0" dirty="0">
                <a:effectLst/>
                <a:highlight>
                  <a:srgbClr val="FFFFFF"/>
                </a:highlight>
              </a:rPr>
              <a:t>QCD and higher twist in the transition region?</a:t>
            </a:r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FA1980-C84A-6FC4-7F63-A7E16AE4A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83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In unpolarized systems, F</a:t>
            </a:r>
            <a:r>
              <a:rPr lang="en-US" baseline="-25000" dirty="0">
                <a:ea typeface="Calibri"/>
                <a:cs typeface="Calibri"/>
              </a:rPr>
              <a:t>1</a:t>
            </a:r>
            <a:r>
              <a:rPr lang="en-US" dirty="0">
                <a:ea typeface="Calibri"/>
                <a:cs typeface="Calibri"/>
              </a:rPr>
              <a:t> and F</a:t>
            </a:r>
            <a:r>
              <a:rPr lang="en-US" baseline="-25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 structure functions describe the quark-gluon distribution of a hadron in inelastic scattering: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In a spin-½ polarized system, two additional structure functions describe the spin distribution of the hadron: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64E4491F-7BCA-2409-8F94-3C039D82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05" y="2944120"/>
            <a:ext cx="4916090" cy="558996"/>
          </a:xfrm>
          <a:prstGeom prst="rect">
            <a:avLst/>
          </a:prstGeom>
        </p:spPr>
      </p:pic>
      <p:pic>
        <p:nvPicPr>
          <p:cNvPr id="6" name="Picture 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CE07FDE5-9671-2459-DEE4-44C4D0BD9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48" y="4889757"/>
            <a:ext cx="6517481" cy="561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3D4FA2-DF10-376E-D345-2A780EE50EB5}"/>
              </a:ext>
            </a:extLst>
          </p:cNvPr>
          <p:cNvSpPr txBox="1"/>
          <p:nvPr/>
        </p:nvSpPr>
        <p:spPr>
          <a:xfrm>
            <a:off x="3479150" y="5926693"/>
            <a:ext cx="26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Nucleon Spin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1A2B32-9B25-8EAD-9CAC-3F152EC71A20}"/>
              </a:ext>
            </a:extLst>
          </p:cNvPr>
          <p:cNvSpPr txBox="1"/>
          <p:nvPr/>
        </p:nvSpPr>
        <p:spPr>
          <a:xfrm>
            <a:off x="7044079" y="5925712"/>
            <a:ext cx="289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Q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uark-Gluon Correlations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2A42C1-923A-2CCE-59FB-312C12BD4FE3}"/>
              </a:ext>
            </a:extLst>
          </p:cNvPr>
          <p:cNvCxnSpPr/>
          <p:nvPr/>
        </p:nvCxnSpPr>
        <p:spPr>
          <a:xfrm flipH="1">
            <a:off x="5238750" y="5359400"/>
            <a:ext cx="133350" cy="5080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091032-007B-468E-57C5-BF3200CCB474}"/>
              </a:ext>
            </a:extLst>
          </p:cNvPr>
          <p:cNvCxnSpPr>
            <a:cxnSpLocks/>
          </p:cNvCxnSpPr>
          <p:nvPr/>
        </p:nvCxnSpPr>
        <p:spPr>
          <a:xfrm>
            <a:off x="6942479" y="5359400"/>
            <a:ext cx="626721" cy="62260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19268A-9684-9BC6-617A-7885B3BC9ED0}"/>
              </a:ext>
            </a:extLst>
          </p:cNvPr>
          <p:cNvCxnSpPr/>
          <p:nvPr/>
        </p:nvCxnSpPr>
        <p:spPr>
          <a:xfrm>
            <a:off x="5238750" y="5359400"/>
            <a:ext cx="8001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7224E4-4556-E80E-9F2E-AE16B1ED8F76}"/>
              </a:ext>
            </a:extLst>
          </p:cNvPr>
          <p:cNvCxnSpPr/>
          <p:nvPr/>
        </p:nvCxnSpPr>
        <p:spPr>
          <a:xfrm>
            <a:off x="6542429" y="5359400"/>
            <a:ext cx="8001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6CF527-ED7E-AD20-2652-17B9B685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8B6E331-4819-9395-0F59-46086F5305AB}"/>
              </a:ext>
            </a:extLst>
          </p:cNvPr>
          <p:cNvSpPr/>
          <p:nvPr/>
        </p:nvSpPr>
        <p:spPr>
          <a:xfrm>
            <a:off x="8601452" y="1732799"/>
            <a:ext cx="2212325" cy="23205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6008A1-9ED4-036A-41FA-69AC46DF3B56}"/>
              </a:ext>
            </a:extLst>
          </p:cNvPr>
          <p:cNvSpPr/>
          <p:nvPr/>
        </p:nvSpPr>
        <p:spPr>
          <a:xfrm>
            <a:off x="9248562" y="2473364"/>
            <a:ext cx="906610" cy="95096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42E5B-2DD7-B973-4504-B5FEECF3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baseline="-25000" dirty="0"/>
              <a:t>2</a:t>
            </a:r>
            <a:r>
              <a:rPr lang="en-US" dirty="0"/>
              <a:t> Structure Function enables direct tests of </a:t>
            </a:r>
            <a:r>
              <a:rPr lang="en-US" i="0" dirty="0">
                <a:effectLst/>
                <a:highlight>
                  <a:srgbClr val="FFFFFF"/>
                </a:highlight>
              </a:rPr>
              <a:t>QCD and higher twist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10200-C334-FA15-463A-AADBBA33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42016"/>
            <a:ext cx="10515600" cy="4351338"/>
          </a:xfrm>
        </p:spPr>
        <p:txBody>
          <a:bodyPr/>
          <a:lstStyle/>
          <a:p>
            <a:r>
              <a:rPr lang="en-US" b="1" dirty="0"/>
              <a:t>Higher Twist: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Benchmarking (Lattice) </a:t>
            </a:r>
            <a:r>
              <a:rPr lang="en-US" b="1" i="0" dirty="0">
                <a:effectLst/>
                <a:highlight>
                  <a:srgbClr val="FFFFFF"/>
                </a:highlight>
              </a:rPr>
              <a:t>QCD: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BA1206-CAD6-C8A2-A0AE-CA222EA63B45}"/>
                  </a:ext>
                </a:extLst>
              </p:cNvPr>
              <p:cNvSpPr txBox="1"/>
              <p:nvPr/>
            </p:nvSpPr>
            <p:spPr>
              <a:xfrm>
                <a:off x="548656" y="2756600"/>
                <a:ext cx="7120617" cy="714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𝑊𝑊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ζ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BA1206-CAD6-C8A2-A0AE-CA222EA63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56" y="2756600"/>
                <a:ext cx="7120617" cy="714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E2C622-ACD5-A661-E381-589C9DBF8C16}"/>
              </a:ext>
            </a:extLst>
          </p:cNvPr>
          <p:cNvSpPr/>
          <p:nvPr/>
        </p:nvSpPr>
        <p:spPr>
          <a:xfrm>
            <a:off x="4394200" y="2756600"/>
            <a:ext cx="1289050" cy="347831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0C23CF-7E43-8C88-1C7D-B987A0835EBB}"/>
              </a:ext>
            </a:extLst>
          </p:cNvPr>
          <p:cNvCxnSpPr>
            <a:stCxn id="6" idx="8"/>
          </p:cNvCxnSpPr>
          <p:nvPr/>
        </p:nvCxnSpPr>
        <p:spPr>
          <a:xfrm flipV="1">
            <a:off x="5187950" y="2359025"/>
            <a:ext cx="228600" cy="4215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10F2E02-1DB7-3F9C-D3F2-395E89D02D0A}"/>
              </a:ext>
            </a:extLst>
          </p:cNvPr>
          <p:cNvSpPr txBox="1"/>
          <p:nvPr/>
        </p:nvSpPr>
        <p:spPr>
          <a:xfrm>
            <a:off x="5118100" y="2035175"/>
            <a:ext cx="7922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Small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C7E6A-BAF2-DAF6-A5FB-119A9794A1E9}"/>
              </a:ext>
            </a:extLst>
          </p:cNvPr>
          <p:cNvSpPr txBox="1"/>
          <p:nvPr/>
        </p:nvSpPr>
        <p:spPr>
          <a:xfrm>
            <a:off x="6153150" y="3802994"/>
            <a:ext cx="93211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Twist-3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259744-C77D-1320-260F-183C4530D71C}"/>
              </a:ext>
            </a:extLst>
          </p:cNvPr>
          <p:cNvCxnSpPr>
            <a:cxnSpLocks/>
          </p:cNvCxnSpPr>
          <p:nvPr/>
        </p:nvCxnSpPr>
        <p:spPr>
          <a:xfrm>
            <a:off x="6310355" y="3335497"/>
            <a:ext cx="217445" cy="53297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77E365-9427-6998-3EC7-E49E8415B592}"/>
              </a:ext>
            </a:extLst>
          </p:cNvPr>
          <p:cNvCxnSpPr>
            <a:cxnSpLocks/>
          </p:cNvCxnSpPr>
          <p:nvPr/>
        </p:nvCxnSpPr>
        <p:spPr>
          <a:xfrm>
            <a:off x="5910305" y="3335497"/>
            <a:ext cx="8001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76A845D-1498-0294-5904-898041218A80}"/>
              </a:ext>
            </a:extLst>
          </p:cNvPr>
          <p:cNvSpPr/>
          <p:nvPr/>
        </p:nvSpPr>
        <p:spPr>
          <a:xfrm flipV="1">
            <a:off x="2234428" y="3128866"/>
            <a:ext cx="1289050" cy="424025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67985B-D947-5ECB-8EAD-E283C2C8EEF2}"/>
              </a:ext>
            </a:extLst>
          </p:cNvPr>
          <p:cNvCxnSpPr>
            <a:cxnSpLocks/>
            <a:stCxn id="16" idx="8"/>
          </p:cNvCxnSpPr>
          <p:nvPr/>
        </p:nvCxnSpPr>
        <p:spPr>
          <a:xfrm>
            <a:off x="3028178" y="3523657"/>
            <a:ext cx="255335" cy="4578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9D6BE9B-BEE8-7170-7FD7-383D22BB2BB4}"/>
              </a:ext>
            </a:extLst>
          </p:cNvPr>
          <p:cNvSpPr txBox="1"/>
          <p:nvPr/>
        </p:nvSpPr>
        <p:spPr>
          <a:xfrm>
            <a:off x="2399650" y="3954549"/>
            <a:ext cx="161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Function of g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50F793-E7C0-89FF-54CC-0CF109C7F5AD}"/>
                  </a:ext>
                </a:extLst>
              </p:cNvPr>
              <p:cNvSpPr txBox="1"/>
              <p:nvPr/>
            </p:nvSpPr>
            <p:spPr>
              <a:xfrm>
                <a:off x="1222837" y="5595679"/>
                <a:ext cx="4582472" cy="667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trlPr>
                            <a:rPr lang="is-I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𝑡h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000" b="0" i="1"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50F793-E7C0-89FF-54CC-0CF109C7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837" y="5595679"/>
                <a:ext cx="4582472" cy="667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7459CD5-DA3E-92F9-8EFA-99A749BD85D3}"/>
              </a:ext>
            </a:extLst>
          </p:cNvPr>
          <p:cNvSpPr txBox="1"/>
          <p:nvPr/>
        </p:nvSpPr>
        <p:spPr>
          <a:xfrm>
            <a:off x="736600" y="4913537"/>
            <a:ext cx="68557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Weighted integrals (moments) of the spin structure functions can be directly calculated by effective theories: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polarizabilities describe the nucleon’s ensemble response to an external field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BC4C50-7342-110E-DA81-A25A97654057}"/>
              </a:ext>
            </a:extLst>
          </p:cNvPr>
          <p:cNvSpPr/>
          <p:nvPr/>
        </p:nvSpPr>
        <p:spPr>
          <a:xfrm>
            <a:off x="8601452" y="4140650"/>
            <a:ext cx="2212325" cy="23205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9C11A087-BE2A-2379-7DBF-E87E987DBB4F}"/>
              </a:ext>
            </a:extLst>
          </p:cNvPr>
          <p:cNvSpPr/>
          <p:nvPr/>
        </p:nvSpPr>
        <p:spPr>
          <a:xfrm>
            <a:off x="9916219" y="4258494"/>
            <a:ext cx="107163" cy="21252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15BA661F-470E-7357-34C7-A9E4E479AF9D}"/>
              </a:ext>
            </a:extLst>
          </p:cNvPr>
          <p:cNvSpPr/>
          <p:nvPr/>
        </p:nvSpPr>
        <p:spPr>
          <a:xfrm>
            <a:off x="9586309" y="4245516"/>
            <a:ext cx="107164" cy="21252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FE5A4384-B861-0CC5-EC08-1C258F1B4AEF}"/>
              </a:ext>
            </a:extLst>
          </p:cNvPr>
          <p:cNvSpPr/>
          <p:nvPr/>
        </p:nvSpPr>
        <p:spPr>
          <a:xfrm>
            <a:off x="9310010" y="4241190"/>
            <a:ext cx="107164" cy="21252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2430058-BBFE-CEF2-1555-539FFF83F9FE}"/>
              </a:ext>
            </a:extLst>
          </p:cNvPr>
          <p:cNvSpPr/>
          <p:nvPr/>
        </p:nvSpPr>
        <p:spPr>
          <a:xfrm>
            <a:off x="9479320" y="2639470"/>
            <a:ext cx="194086" cy="457005"/>
          </a:xfrm>
          <a:custGeom>
            <a:avLst/>
            <a:gdLst>
              <a:gd name="connsiteX0" fmla="*/ 91173 w 404440"/>
              <a:gd name="connsiteY0" fmla="*/ 762488 h 762488"/>
              <a:gd name="connsiteX1" fmla="*/ 80590 w 404440"/>
              <a:gd name="connsiteY1" fmla="*/ 760371 h 762488"/>
              <a:gd name="connsiteX2" fmla="*/ 27673 w 404440"/>
              <a:gd name="connsiteY2" fmla="*/ 705338 h 762488"/>
              <a:gd name="connsiteX3" fmla="*/ 6506 w 404440"/>
              <a:gd name="connsiteY3" fmla="*/ 663005 h 762488"/>
              <a:gd name="connsiteX4" fmla="*/ 156 w 404440"/>
              <a:gd name="connsiteY4" fmla="*/ 624905 h 762488"/>
              <a:gd name="connsiteX5" fmla="*/ 8623 w 404440"/>
              <a:gd name="connsiteY5" fmla="*/ 574105 h 762488"/>
              <a:gd name="connsiteX6" fmla="*/ 27673 w 404440"/>
              <a:gd name="connsiteY6" fmla="*/ 548705 h 762488"/>
              <a:gd name="connsiteX7" fmla="*/ 53073 w 404440"/>
              <a:gd name="connsiteY7" fmla="*/ 531771 h 762488"/>
              <a:gd name="connsiteX8" fmla="*/ 63656 w 404440"/>
              <a:gd name="connsiteY8" fmla="*/ 523305 h 762488"/>
              <a:gd name="connsiteX9" fmla="*/ 89056 w 404440"/>
              <a:gd name="connsiteY9" fmla="*/ 512721 h 762488"/>
              <a:gd name="connsiteX10" fmla="*/ 114456 w 404440"/>
              <a:gd name="connsiteY10" fmla="*/ 508488 h 762488"/>
              <a:gd name="connsiteX11" fmla="*/ 188540 w 404440"/>
              <a:gd name="connsiteY11" fmla="*/ 512721 h 762488"/>
              <a:gd name="connsiteX12" fmla="*/ 194890 w 404440"/>
              <a:gd name="connsiteY12" fmla="*/ 516955 h 762488"/>
              <a:gd name="connsiteX13" fmla="*/ 203356 w 404440"/>
              <a:gd name="connsiteY13" fmla="*/ 529655 h 762488"/>
              <a:gd name="connsiteX14" fmla="*/ 205473 w 404440"/>
              <a:gd name="connsiteY14" fmla="*/ 548705 h 762488"/>
              <a:gd name="connsiteX15" fmla="*/ 190656 w 404440"/>
              <a:gd name="connsiteY15" fmla="*/ 597388 h 762488"/>
              <a:gd name="connsiteX16" fmla="*/ 173723 w 404440"/>
              <a:gd name="connsiteY16" fmla="*/ 603738 h 762488"/>
              <a:gd name="connsiteX17" fmla="*/ 105990 w 404440"/>
              <a:gd name="connsiteY17" fmla="*/ 601621 h 762488"/>
              <a:gd name="connsiteX18" fmla="*/ 89056 w 404440"/>
              <a:gd name="connsiteY18" fmla="*/ 593155 h 762488"/>
              <a:gd name="connsiteX19" fmla="*/ 74240 w 404440"/>
              <a:gd name="connsiteY19" fmla="*/ 578338 h 762488"/>
              <a:gd name="connsiteX20" fmla="*/ 59423 w 404440"/>
              <a:gd name="connsiteY20" fmla="*/ 555055 h 762488"/>
              <a:gd name="connsiteX21" fmla="*/ 46723 w 404440"/>
              <a:gd name="connsiteY21" fmla="*/ 525421 h 762488"/>
              <a:gd name="connsiteX22" fmla="*/ 42490 w 404440"/>
              <a:gd name="connsiteY22" fmla="*/ 480971 h 762488"/>
              <a:gd name="connsiteX23" fmla="*/ 46723 w 404440"/>
              <a:gd name="connsiteY23" fmla="*/ 449221 h 762488"/>
              <a:gd name="connsiteX24" fmla="*/ 59423 w 404440"/>
              <a:gd name="connsiteY24" fmla="*/ 419588 h 762488"/>
              <a:gd name="connsiteX25" fmla="*/ 72123 w 404440"/>
              <a:gd name="connsiteY25" fmla="*/ 400538 h 762488"/>
              <a:gd name="connsiteX26" fmla="*/ 95406 w 404440"/>
              <a:gd name="connsiteY26" fmla="*/ 377255 h 762488"/>
              <a:gd name="connsiteX27" fmla="*/ 163140 w 404440"/>
              <a:gd name="connsiteY27" fmla="*/ 347621 h 762488"/>
              <a:gd name="connsiteX28" fmla="*/ 245690 w 404440"/>
              <a:gd name="connsiteY28" fmla="*/ 337038 h 762488"/>
              <a:gd name="connsiteX29" fmla="*/ 264740 w 404440"/>
              <a:gd name="connsiteY29" fmla="*/ 332805 h 762488"/>
              <a:gd name="connsiteX30" fmla="*/ 264740 w 404440"/>
              <a:gd name="connsiteY30" fmla="*/ 385721 h 762488"/>
              <a:gd name="connsiteX31" fmla="*/ 228756 w 404440"/>
              <a:gd name="connsiteY31" fmla="*/ 392071 h 762488"/>
              <a:gd name="connsiteX32" fmla="*/ 171606 w 404440"/>
              <a:gd name="connsiteY32" fmla="*/ 370905 h 762488"/>
              <a:gd name="connsiteX33" fmla="*/ 154673 w 404440"/>
              <a:gd name="connsiteY33" fmla="*/ 345505 h 762488"/>
              <a:gd name="connsiteX34" fmla="*/ 148323 w 404440"/>
              <a:gd name="connsiteY34" fmla="*/ 320105 h 762488"/>
              <a:gd name="connsiteX35" fmla="*/ 156790 w 404440"/>
              <a:gd name="connsiteY35" fmla="*/ 241788 h 762488"/>
              <a:gd name="connsiteX36" fmla="*/ 184306 w 404440"/>
              <a:gd name="connsiteY36" fmla="*/ 212155 h 762488"/>
              <a:gd name="connsiteX37" fmla="*/ 264740 w 404440"/>
              <a:gd name="connsiteY37" fmla="*/ 178288 h 762488"/>
              <a:gd name="connsiteX38" fmla="*/ 309190 w 404440"/>
              <a:gd name="connsiteY38" fmla="*/ 171938 h 762488"/>
              <a:gd name="connsiteX39" fmla="*/ 340940 w 404440"/>
              <a:gd name="connsiteY39" fmla="*/ 165588 h 762488"/>
              <a:gd name="connsiteX40" fmla="*/ 364223 w 404440"/>
              <a:gd name="connsiteY40" fmla="*/ 171938 h 762488"/>
              <a:gd name="connsiteX41" fmla="*/ 370573 w 404440"/>
              <a:gd name="connsiteY41" fmla="*/ 214271 h 762488"/>
              <a:gd name="connsiteX42" fmla="*/ 330356 w 404440"/>
              <a:gd name="connsiteY42" fmla="*/ 224855 h 762488"/>
              <a:gd name="connsiteX43" fmla="*/ 300723 w 404440"/>
              <a:gd name="connsiteY43" fmla="*/ 218505 h 762488"/>
              <a:gd name="connsiteX44" fmla="*/ 277440 w 404440"/>
              <a:gd name="connsiteY44" fmla="*/ 165588 h 762488"/>
              <a:gd name="connsiteX45" fmla="*/ 281673 w 404440"/>
              <a:gd name="connsiteY45" fmla="*/ 87271 h 762488"/>
              <a:gd name="connsiteX46" fmla="*/ 309190 w 404440"/>
              <a:gd name="connsiteY46" fmla="*/ 53405 h 762488"/>
              <a:gd name="connsiteX47" fmla="*/ 359990 w 404440"/>
              <a:gd name="connsiteY47" fmla="*/ 13188 h 762488"/>
              <a:gd name="connsiteX48" fmla="*/ 374806 w 404440"/>
              <a:gd name="connsiteY48" fmla="*/ 4721 h 762488"/>
              <a:gd name="connsiteX49" fmla="*/ 381156 w 404440"/>
              <a:gd name="connsiteY49" fmla="*/ 488 h 762488"/>
              <a:gd name="connsiteX50" fmla="*/ 404440 w 404440"/>
              <a:gd name="connsiteY50" fmla="*/ 488 h 76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4440" h="762488">
                <a:moveTo>
                  <a:pt x="91173" y="762488"/>
                </a:moveTo>
                <a:cubicBezTo>
                  <a:pt x="87645" y="761782"/>
                  <a:pt x="83506" y="762477"/>
                  <a:pt x="80590" y="760371"/>
                </a:cubicBezTo>
                <a:cubicBezTo>
                  <a:pt x="67359" y="750815"/>
                  <a:pt x="36344" y="718738"/>
                  <a:pt x="27673" y="705338"/>
                </a:cubicBezTo>
                <a:cubicBezTo>
                  <a:pt x="19102" y="692092"/>
                  <a:pt x="6506" y="663005"/>
                  <a:pt x="6506" y="663005"/>
                </a:cubicBezTo>
                <a:cubicBezTo>
                  <a:pt x="3631" y="651504"/>
                  <a:pt x="-899" y="636856"/>
                  <a:pt x="156" y="624905"/>
                </a:cubicBezTo>
                <a:cubicBezTo>
                  <a:pt x="1665" y="607805"/>
                  <a:pt x="4200" y="590692"/>
                  <a:pt x="8623" y="574105"/>
                </a:cubicBezTo>
                <a:cubicBezTo>
                  <a:pt x="9789" y="569734"/>
                  <a:pt x="25051" y="551327"/>
                  <a:pt x="27673" y="548705"/>
                </a:cubicBezTo>
                <a:cubicBezTo>
                  <a:pt x="37935" y="538442"/>
                  <a:pt x="40330" y="540266"/>
                  <a:pt x="53073" y="531771"/>
                </a:cubicBezTo>
                <a:cubicBezTo>
                  <a:pt x="56832" y="529265"/>
                  <a:pt x="59845" y="525730"/>
                  <a:pt x="63656" y="523305"/>
                </a:cubicBezTo>
                <a:cubicBezTo>
                  <a:pt x="69958" y="519295"/>
                  <a:pt x="81661" y="514364"/>
                  <a:pt x="89056" y="512721"/>
                </a:cubicBezTo>
                <a:cubicBezTo>
                  <a:pt x="97435" y="510859"/>
                  <a:pt x="105989" y="509899"/>
                  <a:pt x="114456" y="508488"/>
                </a:cubicBezTo>
                <a:cubicBezTo>
                  <a:pt x="139151" y="509899"/>
                  <a:pt x="163941" y="510132"/>
                  <a:pt x="188540" y="512721"/>
                </a:cubicBezTo>
                <a:cubicBezTo>
                  <a:pt x="191070" y="512987"/>
                  <a:pt x="193215" y="515040"/>
                  <a:pt x="194890" y="516955"/>
                </a:cubicBezTo>
                <a:cubicBezTo>
                  <a:pt x="198240" y="520784"/>
                  <a:pt x="200534" y="525422"/>
                  <a:pt x="203356" y="529655"/>
                </a:cubicBezTo>
                <a:cubicBezTo>
                  <a:pt x="204062" y="536005"/>
                  <a:pt x="205709" y="542320"/>
                  <a:pt x="205473" y="548705"/>
                </a:cubicBezTo>
                <a:cubicBezTo>
                  <a:pt x="204685" y="569981"/>
                  <a:pt x="208716" y="586275"/>
                  <a:pt x="190656" y="597388"/>
                </a:cubicBezTo>
                <a:cubicBezTo>
                  <a:pt x="185522" y="600547"/>
                  <a:pt x="179367" y="601621"/>
                  <a:pt x="173723" y="603738"/>
                </a:cubicBezTo>
                <a:cubicBezTo>
                  <a:pt x="151145" y="603032"/>
                  <a:pt x="128404" y="604423"/>
                  <a:pt x="105990" y="601621"/>
                </a:cubicBezTo>
                <a:cubicBezTo>
                  <a:pt x="99728" y="600838"/>
                  <a:pt x="89056" y="593155"/>
                  <a:pt x="89056" y="593155"/>
                </a:cubicBezTo>
                <a:cubicBezTo>
                  <a:pt x="84117" y="588216"/>
                  <a:pt x="78528" y="583851"/>
                  <a:pt x="74240" y="578338"/>
                </a:cubicBezTo>
                <a:cubicBezTo>
                  <a:pt x="68592" y="571076"/>
                  <a:pt x="63856" y="563115"/>
                  <a:pt x="59423" y="555055"/>
                </a:cubicBezTo>
                <a:cubicBezTo>
                  <a:pt x="55748" y="548374"/>
                  <a:pt x="50072" y="533795"/>
                  <a:pt x="46723" y="525421"/>
                </a:cubicBezTo>
                <a:cubicBezTo>
                  <a:pt x="45824" y="517331"/>
                  <a:pt x="42269" y="486936"/>
                  <a:pt x="42490" y="480971"/>
                </a:cubicBezTo>
                <a:cubicBezTo>
                  <a:pt x="42885" y="470301"/>
                  <a:pt x="43884" y="459514"/>
                  <a:pt x="46723" y="449221"/>
                </a:cubicBezTo>
                <a:cubicBezTo>
                  <a:pt x="49581" y="438861"/>
                  <a:pt x="54452" y="429116"/>
                  <a:pt x="59423" y="419588"/>
                </a:cubicBezTo>
                <a:cubicBezTo>
                  <a:pt x="62953" y="412822"/>
                  <a:pt x="67180" y="406353"/>
                  <a:pt x="72123" y="400538"/>
                </a:cubicBezTo>
                <a:cubicBezTo>
                  <a:pt x="79231" y="392175"/>
                  <a:pt x="86414" y="383549"/>
                  <a:pt x="95406" y="377255"/>
                </a:cubicBezTo>
                <a:cubicBezTo>
                  <a:pt x="114826" y="363661"/>
                  <a:pt x="139698" y="352914"/>
                  <a:pt x="163140" y="347621"/>
                </a:cubicBezTo>
                <a:cubicBezTo>
                  <a:pt x="192015" y="341101"/>
                  <a:pt x="216058" y="339860"/>
                  <a:pt x="245690" y="337038"/>
                </a:cubicBezTo>
                <a:cubicBezTo>
                  <a:pt x="252040" y="335627"/>
                  <a:pt x="258569" y="330748"/>
                  <a:pt x="264740" y="332805"/>
                </a:cubicBezTo>
                <a:cubicBezTo>
                  <a:pt x="290086" y="341253"/>
                  <a:pt x="271401" y="375473"/>
                  <a:pt x="264740" y="385721"/>
                </a:cubicBezTo>
                <a:cubicBezTo>
                  <a:pt x="261946" y="390020"/>
                  <a:pt x="229026" y="392044"/>
                  <a:pt x="228756" y="392071"/>
                </a:cubicBezTo>
                <a:cubicBezTo>
                  <a:pt x="210838" y="387592"/>
                  <a:pt x="185614" y="386781"/>
                  <a:pt x="171606" y="370905"/>
                </a:cubicBezTo>
                <a:cubicBezTo>
                  <a:pt x="164874" y="363275"/>
                  <a:pt x="160317" y="353972"/>
                  <a:pt x="154673" y="345505"/>
                </a:cubicBezTo>
                <a:cubicBezTo>
                  <a:pt x="152556" y="337038"/>
                  <a:pt x="148145" y="328830"/>
                  <a:pt x="148323" y="320105"/>
                </a:cubicBezTo>
                <a:cubicBezTo>
                  <a:pt x="148859" y="293853"/>
                  <a:pt x="148487" y="266698"/>
                  <a:pt x="156790" y="241788"/>
                </a:cubicBezTo>
                <a:cubicBezTo>
                  <a:pt x="161053" y="229000"/>
                  <a:pt x="173405" y="220083"/>
                  <a:pt x="184306" y="212155"/>
                </a:cubicBezTo>
                <a:cubicBezTo>
                  <a:pt x="200835" y="200134"/>
                  <a:pt x="243728" y="183137"/>
                  <a:pt x="264740" y="178288"/>
                </a:cubicBezTo>
                <a:cubicBezTo>
                  <a:pt x="279324" y="174923"/>
                  <a:pt x="294427" y="174399"/>
                  <a:pt x="309190" y="171938"/>
                </a:cubicBezTo>
                <a:cubicBezTo>
                  <a:pt x="319836" y="170164"/>
                  <a:pt x="330357" y="167705"/>
                  <a:pt x="340940" y="165588"/>
                </a:cubicBezTo>
                <a:cubicBezTo>
                  <a:pt x="348701" y="167705"/>
                  <a:pt x="358144" y="166669"/>
                  <a:pt x="364223" y="171938"/>
                </a:cubicBezTo>
                <a:cubicBezTo>
                  <a:pt x="372075" y="178743"/>
                  <a:pt x="376477" y="205087"/>
                  <a:pt x="370573" y="214271"/>
                </a:cubicBezTo>
                <a:cubicBezTo>
                  <a:pt x="363896" y="224657"/>
                  <a:pt x="338651" y="224101"/>
                  <a:pt x="330356" y="224855"/>
                </a:cubicBezTo>
                <a:cubicBezTo>
                  <a:pt x="320478" y="222738"/>
                  <a:pt x="309312" y="223822"/>
                  <a:pt x="300723" y="218505"/>
                </a:cubicBezTo>
                <a:cubicBezTo>
                  <a:pt x="285079" y="208821"/>
                  <a:pt x="281188" y="179645"/>
                  <a:pt x="277440" y="165588"/>
                </a:cubicBezTo>
                <a:cubicBezTo>
                  <a:pt x="275098" y="135149"/>
                  <a:pt x="272171" y="121057"/>
                  <a:pt x="281673" y="87271"/>
                </a:cubicBezTo>
                <a:cubicBezTo>
                  <a:pt x="282781" y="83331"/>
                  <a:pt x="306833" y="55458"/>
                  <a:pt x="309190" y="53405"/>
                </a:cubicBezTo>
                <a:cubicBezTo>
                  <a:pt x="325476" y="39220"/>
                  <a:pt x="341239" y="23904"/>
                  <a:pt x="359990" y="13188"/>
                </a:cubicBezTo>
                <a:cubicBezTo>
                  <a:pt x="364929" y="10366"/>
                  <a:pt x="369928" y="7648"/>
                  <a:pt x="374806" y="4721"/>
                </a:cubicBezTo>
                <a:cubicBezTo>
                  <a:pt x="376987" y="3412"/>
                  <a:pt x="378638" y="848"/>
                  <a:pt x="381156" y="488"/>
                </a:cubicBezTo>
                <a:cubicBezTo>
                  <a:pt x="388839" y="-610"/>
                  <a:pt x="396679" y="488"/>
                  <a:pt x="404440" y="48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26491F2-AF2F-F3DF-7CA1-D5B42DCB9FCA}"/>
              </a:ext>
            </a:extLst>
          </p:cNvPr>
          <p:cNvSpPr/>
          <p:nvPr/>
        </p:nvSpPr>
        <p:spPr>
          <a:xfrm rot="4447979">
            <a:off x="9581717" y="2852789"/>
            <a:ext cx="203581" cy="435692"/>
          </a:xfrm>
          <a:custGeom>
            <a:avLst/>
            <a:gdLst>
              <a:gd name="connsiteX0" fmla="*/ 91173 w 404440"/>
              <a:gd name="connsiteY0" fmla="*/ 762488 h 762488"/>
              <a:gd name="connsiteX1" fmla="*/ 80590 w 404440"/>
              <a:gd name="connsiteY1" fmla="*/ 760371 h 762488"/>
              <a:gd name="connsiteX2" fmla="*/ 27673 w 404440"/>
              <a:gd name="connsiteY2" fmla="*/ 705338 h 762488"/>
              <a:gd name="connsiteX3" fmla="*/ 6506 w 404440"/>
              <a:gd name="connsiteY3" fmla="*/ 663005 h 762488"/>
              <a:gd name="connsiteX4" fmla="*/ 156 w 404440"/>
              <a:gd name="connsiteY4" fmla="*/ 624905 h 762488"/>
              <a:gd name="connsiteX5" fmla="*/ 8623 w 404440"/>
              <a:gd name="connsiteY5" fmla="*/ 574105 h 762488"/>
              <a:gd name="connsiteX6" fmla="*/ 27673 w 404440"/>
              <a:gd name="connsiteY6" fmla="*/ 548705 h 762488"/>
              <a:gd name="connsiteX7" fmla="*/ 53073 w 404440"/>
              <a:gd name="connsiteY7" fmla="*/ 531771 h 762488"/>
              <a:gd name="connsiteX8" fmla="*/ 63656 w 404440"/>
              <a:gd name="connsiteY8" fmla="*/ 523305 h 762488"/>
              <a:gd name="connsiteX9" fmla="*/ 89056 w 404440"/>
              <a:gd name="connsiteY9" fmla="*/ 512721 h 762488"/>
              <a:gd name="connsiteX10" fmla="*/ 114456 w 404440"/>
              <a:gd name="connsiteY10" fmla="*/ 508488 h 762488"/>
              <a:gd name="connsiteX11" fmla="*/ 188540 w 404440"/>
              <a:gd name="connsiteY11" fmla="*/ 512721 h 762488"/>
              <a:gd name="connsiteX12" fmla="*/ 194890 w 404440"/>
              <a:gd name="connsiteY12" fmla="*/ 516955 h 762488"/>
              <a:gd name="connsiteX13" fmla="*/ 203356 w 404440"/>
              <a:gd name="connsiteY13" fmla="*/ 529655 h 762488"/>
              <a:gd name="connsiteX14" fmla="*/ 205473 w 404440"/>
              <a:gd name="connsiteY14" fmla="*/ 548705 h 762488"/>
              <a:gd name="connsiteX15" fmla="*/ 190656 w 404440"/>
              <a:gd name="connsiteY15" fmla="*/ 597388 h 762488"/>
              <a:gd name="connsiteX16" fmla="*/ 173723 w 404440"/>
              <a:gd name="connsiteY16" fmla="*/ 603738 h 762488"/>
              <a:gd name="connsiteX17" fmla="*/ 105990 w 404440"/>
              <a:gd name="connsiteY17" fmla="*/ 601621 h 762488"/>
              <a:gd name="connsiteX18" fmla="*/ 89056 w 404440"/>
              <a:gd name="connsiteY18" fmla="*/ 593155 h 762488"/>
              <a:gd name="connsiteX19" fmla="*/ 74240 w 404440"/>
              <a:gd name="connsiteY19" fmla="*/ 578338 h 762488"/>
              <a:gd name="connsiteX20" fmla="*/ 59423 w 404440"/>
              <a:gd name="connsiteY20" fmla="*/ 555055 h 762488"/>
              <a:gd name="connsiteX21" fmla="*/ 46723 w 404440"/>
              <a:gd name="connsiteY21" fmla="*/ 525421 h 762488"/>
              <a:gd name="connsiteX22" fmla="*/ 42490 w 404440"/>
              <a:gd name="connsiteY22" fmla="*/ 480971 h 762488"/>
              <a:gd name="connsiteX23" fmla="*/ 46723 w 404440"/>
              <a:gd name="connsiteY23" fmla="*/ 449221 h 762488"/>
              <a:gd name="connsiteX24" fmla="*/ 59423 w 404440"/>
              <a:gd name="connsiteY24" fmla="*/ 419588 h 762488"/>
              <a:gd name="connsiteX25" fmla="*/ 72123 w 404440"/>
              <a:gd name="connsiteY25" fmla="*/ 400538 h 762488"/>
              <a:gd name="connsiteX26" fmla="*/ 95406 w 404440"/>
              <a:gd name="connsiteY26" fmla="*/ 377255 h 762488"/>
              <a:gd name="connsiteX27" fmla="*/ 163140 w 404440"/>
              <a:gd name="connsiteY27" fmla="*/ 347621 h 762488"/>
              <a:gd name="connsiteX28" fmla="*/ 245690 w 404440"/>
              <a:gd name="connsiteY28" fmla="*/ 337038 h 762488"/>
              <a:gd name="connsiteX29" fmla="*/ 264740 w 404440"/>
              <a:gd name="connsiteY29" fmla="*/ 332805 h 762488"/>
              <a:gd name="connsiteX30" fmla="*/ 264740 w 404440"/>
              <a:gd name="connsiteY30" fmla="*/ 385721 h 762488"/>
              <a:gd name="connsiteX31" fmla="*/ 228756 w 404440"/>
              <a:gd name="connsiteY31" fmla="*/ 392071 h 762488"/>
              <a:gd name="connsiteX32" fmla="*/ 171606 w 404440"/>
              <a:gd name="connsiteY32" fmla="*/ 370905 h 762488"/>
              <a:gd name="connsiteX33" fmla="*/ 154673 w 404440"/>
              <a:gd name="connsiteY33" fmla="*/ 345505 h 762488"/>
              <a:gd name="connsiteX34" fmla="*/ 148323 w 404440"/>
              <a:gd name="connsiteY34" fmla="*/ 320105 h 762488"/>
              <a:gd name="connsiteX35" fmla="*/ 156790 w 404440"/>
              <a:gd name="connsiteY35" fmla="*/ 241788 h 762488"/>
              <a:gd name="connsiteX36" fmla="*/ 184306 w 404440"/>
              <a:gd name="connsiteY36" fmla="*/ 212155 h 762488"/>
              <a:gd name="connsiteX37" fmla="*/ 264740 w 404440"/>
              <a:gd name="connsiteY37" fmla="*/ 178288 h 762488"/>
              <a:gd name="connsiteX38" fmla="*/ 309190 w 404440"/>
              <a:gd name="connsiteY38" fmla="*/ 171938 h 762488"/>
              <a:gd name="connsiteX39" fmla="*/ 340940 w 404440"/>
              <a:gd name="connsiteY39" fmla="*/ 165588 h 762488"/>
              <a:gd name="connsiteX40" fmla="*/ 364223 w 404440"/>
              <a:gd name="connsiteY40" fmla="*/ 171938 h 762488"/>
              <a:gd name="connsiteX41" fmla="*/ 370573 w 404440"/>
              <a:gd name="connsiteY41" fmla="*/ 214271 h 762488"/>
              <a:gd name="connsiteX42" fmla="*/ 330356 w 404440"/>
              <a:gd name="connsiteY42" fmla="*/ 224855 h 762488"/>
              <a:gd name="connsiteX43" fmla="*/ 300723 w 404440"/>
              <a:gd name="connsiteY43" fmla="*/ 218505 h 762488"/>
              <a:gd name="connsiteX44" fmla="*/ 277440 w 404440"/>
              <a:gd name="connsiteY44" fmla="*/ 165588 h 762488"/>
              <a:gd name="connsiteX45" fmla="*/ 281673 w 404440"/>
              <a:gd name="connsiteY45" fmla="*/ 87271 h 762488"/>
              <a:gd name="connsiteX46" fmla="*/ 309190 w 404440"/>
              <a:gd name="connsiteY46" fmla="*/ 53405 h 762488"/>
              <a:gd name="connsiteX47" fmla="*/ 359990 w 404440"/>
              <a:gd name="connsiteY47" fmla="*/ 13188 h 762488"/>
              <a:gd name="connsiteX48" fmla="*/ 374806 w 404440"/>
              <a:gd name="connsiteY48" fmla="*/ 4721 h 762488"/>
              <a:gd name="connsiteX49" fmla="*/ 381156 w 404440"/>
              <a:gd name="connsiteY49" fmla="*/ 488 h 762488"/>
              <a:gd name="connsiteX50" fmla="*/ 404440 w 404440"/>
              <a:gd name="connsiteY50" fmla="*/ 488 h 76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4440" h="762488">
                <a:moveTo>
                  <a:pt x="91173" y="762488"/>
                </a:moveTo>
                <a:cubicBezTo>
                  <a:pt x="87645" y="761782"/>
                  <a:pt x="83506" y="762477"/>
                  <a:pt x="80590" y="760371"/>
                </a:cubicBezTo>
                <a:cubicBezTo>
                  <a:pt x="67359" y="750815"/>
                  <a:pt x="36344" y="718738"/>
                  <a:pt x="27673" y="705338"/>
                </a:cubicBezTo>
                <a:cubicBezTo>
                  <a:pt x="19102" y="692092"/>
                  <a:pt x="6506" y="663005"/>
                  <a:pt x="6506" y="663005"/>
                </a:cubicBezTo>
                <a:cubicBezTo>
                  <a:pt x="3631" y="651504"/>
                  <a:pt x="-899" y="636856"/>
                  <a:pt x="156" y="624905"/>
                </a:cubicBezTo>
                <a:cubicBezTo>
                  <a:pt x="1665" y="607805"/>
                  <a:pt x="4200" y="590692"/>
                  <a:pt x="8623" y="574105"/>
                </a:cubicBezTo>
                <a:cubicBezTo>
                  <a:pt x="9789" y="569734"/>
                  <a:pt x="25051" y="551327"/>
                  <a:pt x="27673" y="548705"/>
                </a:cubicBezTo>
                <a:cubicBezTo>
                  <a:pt x="37935" y="538442"/>
                  <a:pt x="40330" y="540266"/>
                  <a:pt x="53073" y="531771"/>
                </a:cubicBezTo>
                <a:cubicBezTo>
                  <a:pt x="56832" y="529265"/>
                  <a:pt x="59845" y="525730"/>
                  <a:pt x="63656" y="523305"/>
                </a:cubicBezTo>
                <a:cubicBezTo>
                  <a:pt x="69958" y="519295"/>
                  <a:pt x="81661" y="514364"/>
                  <a:pt x="89056" y="512721"/>
                </a:cubicBezTo>
                <a:cubicBezTo>
                  <a:pt x="97435" y="510859"/>
                  <a:pt x="105989" y="509899"/>
                  <a:pt x="114456" y="508488"/>
                </a:cubicBezTo>
                <a:cubicBezTo>
                  <a:pt x="139151" y="509899"/>
                  <a:pt x="163941" y="510132"/>
                  <a:pt x="188540" y="512721"/>
                </a:cubicBezTo>
                <a:cubicBezTo>
                  <a:pt x="191070" y="512987"/>
                  <a:pt x="193215" y="515040"/>
                  <a:pt x="194890" y="516955"/>
                </a:cubicBezTo>
                <a:cubicBezTo>
                  <a:pt x="198240" y="520784"/>
                  <a:pt x="200534" y="525422"/>
                  <a:pt x="203356" y="529655"/>
                </a:cubicBezTo>
                <a:cubicBezTo>
                  <a:pt x="204062" y="536005"/>
                  <a:pt x="205709" y="542320"/>
                  <a:pt x="205473" y="548705"/>
                </a:cubicBezTo>
                <a:cubicBezTo>
                  <a:pt x="204685" y="569981"/>
                  <a:pt x="208716" y="586275"/>
                  <a:pt x="190656" y="597388"/>
                </a:cubicBezTo>
                <a:cubicBezTo>
                  <a:pt x="185522" y="600547"/>
                  <a:pt x="179367" y="601621"/>
                  <a:pt x="173723" y="603738"/>
                </a:cubicBezTo>
                <a:cubicBezTo>
                  <a:pt x="151145" y="603032"/>
                  <a:pt x="128404" y="604423"/>
                  <a:pt x="105990" y="601621"/>
                </a:cubicBezTo>
                <a:cubicBezTo>
                  <a:pt x="99728" y="600838"/>
                  <a:pt x="89056" y="593155"/>
                  <a:pt x="89056" y="593155"/>
                </a:cubicBezTo>
                <a:cubicBezTo>
                  <a:pt x="84117" y="588216"/>
                  <a:pt x="78528" y="583851"/>
                  <a:pt x="74240" y="578338"/>
                </a:cubicBezTo>
                <a:cubicBezTo>
                  <a:pt x="68592" y="571076"/>
                  <a:pt x="63856" y="563115"/>
                  <a:pt x="59423" y="555055"/>
                </a:cubicBezTo>
                <a:cubicBezTo>
                  <a:pt x="55748" y="548374"/>
                  <a:pt x="50072" y="533795"/>
                  <a:pt x="46723" y="525421"/>
                </a:cubicBezTo>
                <a:cubicBezTo>
                  <a:pt x="45824" y="517331"/>
                  <a:pt x="42269" y="486936"/>
                  <a:pt x="42490" y="480971"/>
                </a:cubicBezTo>
                <a:cubicBezTo>
                  <a:pt x="42885" y="470301"/>
                  <a:pt x="43884" y="459514"/>
                  <a:pt x="46723" y="449221"/>
                </a:cubicBezTo>
                <a:cubicBezTo>
                  <a:pt x="49581" y="438861"/>
                  <a:pt x="54452" y="429116"/>
                  <a:pt x="59423" y="419588"/>
                </a:cubicBezTo>
                <a:cubicBezTo>
                  <a:pt x="62953" y="412822"/>
                  <a:pt x="67180" y="406353"/>
                  <a:pt x="72123" y="400538"/>
                </a:cubicBezTo>
                <a:cubicBezTo>
                  <a:pt x="79231" y="392175"/>
                  <a:pt x="86414" y="383549"/>
                  <a:pt x="95406" y="377255"/>
                </a:cubicBezTo>
                <a:cubicBezTo>
                  <a:pt x="114826" y="363661"/>
                  <a:pt x="139698" y="352914"/>
                  <a:pt x="163140" y="347621"/>
                </a:cubicBezTo>
                <a:cubicBezTo>
                  <a:pt x="192015" y="341101"/>
                  <a:pt x="216058" y="339860"/>
                  <a:pt x="245690" y="337038"/>
                </a:cubicBezTo>
                <a:cubicBezTo>
                  <a:pt x="252040" y="335627"/>
                  <a:pt x="258569" y="330748"/>
                  <a:pt x="264740" y="332805"/>
                </a:cubicBezTo>
                <a:cubicBezTo>
                  <a:pt x="290086" y="341253"/>
                  <a:pt x="271401" y="375473"/>
                  <a:pt x="264740" y="385721"/>
                </a:cubicBezTo>
                <a:cubicBezTo>
                  <a:pt x="261946" y="390020"/>
                  <a:pt x="229026" y="392044"/>
                  <a:pt x="228756" y="392071"/>
                </a:cubicBezTo>
                <a:cubicBezTo>
                  <a:pt x="210838" y="387592"/>
                  <a:pt x="185614" y="386781"/>
                  <a:pt x="171606" y="370905"/>
                </a:cubicBezTo>
                <a:cubicBezTo>
                  <a:pt x="164874" y="363275"/>
                  <a:pt x="160317" y="353972"/>
                  <a:pt x="154673" y="345505"/>
                </a:cubicBezTo>
                <a:cubicBezTo>
                  <a:pt x="152556" y="337038"/>
                  <a:pt x="148145" y="328830"/>
                  <a:pt x="148323" y="320105"/>
                </a:cubicBezTo>
                <a:cubicBezTo>
                  <a:pt x="148859" y="293853"/>
                  <a:pt x="148487" y="266698"/>
                  <a:pt x="156790" y="241788"/>
                </a:cubicBezTo>
                <a:cubicBezTo>
                  <a:pt x="161053" y="229000"/>
                  <a:pt x="173405" y="220083"/>
                  <a:pt x="184306" y="212155"/>
                </a:cubicBezTo>
                <a:cubicBezTo>
                  <a:pt x="200835" y="200134"/>
                  <a:pt x="243728" y="183137"/>
                  <a:pt x="264740" y="178288"/>
                </a:cubicBezTo>
                <a:cubicBezTo>
                  <a:pt x="279324" y="174923"/>
                  <a:pt x="294427" y="174399"/>
                  <a:pt x="309190" y="171938"/>
                </a:cubicBezTo>
                <a:cubicBezTo>
                  <a:pt x="319836" y="170164"/>
                  <a:pt x="330357" y="167705"/>
                  <a:pt x="340940" y="165588"/>
                </a:cubicBezTo>
                <a:cubicBezTo>
                  <a:pt x="348701" y="167705"/>
                  <a:pt x="358144" y="166669"/>
                  <a:pt x="364223" y="171938"/>
                </a:cubicBezTo>
                <a:cubicBezTo>
                  <a:pt x="372075" y="178743"/>
                  <a:pt x="376477" y="205087"/>
                  <a:pt x="370573" y="214271"/>
                </a:cubicBezTo>
                <a:cubicBezTo>
                  <a:pt x="363896" y="224657"/>
                  <a:pt x="338651" y="224101"/>
                  <a:pt x="330356" y="224855"/>
                </a:cubicBezTo>
                <a:cubicBezTo>
                  <a:pt x="320478" y="222738"/>
                  <a:pt x="309312" y="223822"/>
                  <a:pt x="300723" y="218505"/>
                </a:cubicBezTo>
                <a:cubicBezTo>
                  <a:pt x="285079" y="208821"/>
                  <a:pt x="281188" y="179645"/>
                  <a:pt x="277440" y="165588"/>
                </a:cubicBezTo>
                <a:cubicBezTo>
                  <a:pt x="275098" y="135149"/>
                  <a:pt x="272171" y="121057"/>
                  <a:pt x="281673" y="87271"/>
                </a:cubicBezTo>
                <a:cubicBezTo>
                  <a:pt x="282781" y="83331"/>
                  <a:pt x="306833" y="55458"/>
                  <a:pt x="309190" y="53405"/>
                </a:cubicBezTo>
                <a:cubicBezTo>
                  <a:pt x="325476" y="39220"/>
                  <a:pt x="341239" y="23904"/>
                  <a:pt x="359990" y="13188"/>
                </a:cubicBezTo>
                <a:cubicBezTo>
                  <a:pt x="364929" y="10366"/>
                  <a:pt x="369928" y="7648"/>
                  <a:pt x="374806" y="4721"/>
                </a:cubicBezTo>
                <a:cubicBezTo>
                  <a:pt x="376987" y="3412"/>
                  <a:pt x="378638" y="848"/>
                  <a:pt x="381156" y="488"/>
                </a:cubicBezTo>
                <a:cubicBezTo>
                  <a:pt x="388839" y="-610"/>
                  <a:pt x="396679" y="488"/>
                  <a:pt x="404440" y="48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E27F75-9AB4-4E4B-2681-670AA3EB03CB}"/>
              </a:ext>
            </a:extLst>
          </p:cNvPr>
          <p:cNvSpPr/>
          <p:nvPr/>
        </p:nvSpPr>
        <p:spPr>
          <a:xfrm rot="7488022">
            <a:off x="9717767" y="2681836"/>
            <a:ext cx="203581" cy="435692"/>
          </a:xfrm>
          <a:custGeom>
            <a:avLst/>
            <a:gdLst>
              <a:gd name="connsiteX0" fmla="*/ 91173 w 404440"/>
              <a:gd name="connsiteY0" fmla="*/ 762488 h 762488"/>
              <a:gd name="connsiteX1" fmla="*/ 80590 w 404440"/>
              <a:gd name="connsiteY1" fmla="*/ 760371 h 762488"/>
              <a:gd name="connsiteX2" fmla="*/ 27673 w 404440"/>
              <a:gd name="connsiteY2" fmla="*/ 705338 h 762488"/>
              <a:gd name="connsiteX3" fmla="*/ 6506 w 404440"/>
              <a:gd name="connsiteY3" fmla="*/ 663005 h 762488"/>
              <a:gd name="connsiteX4" fmla="*/ 156 w 404440"/>
              <a:gd name="connsiteY4" fmla="*/ 624905 h 762488"/>
              <a:gd name="connsiteX5" fmla="*/ 8623 w 404440"/>
              <a:gd name="connsiteY5" fmla="*/ 574105 h 762488"/>
              <a:gd name="connsiteX6" fmla="*/ 27673 w 404440"/>
              <a:gd name="connsiteY6" fmla="*/ 548705 h 762488"/>
              <a:gd name="connsiteX7" fmla="*/ 53073 w 404440"/>
              <a:gd name="connsiteY7" fmla="*/ 531771 h 762488"/>
              <a:gd name="connsiteX8" fmla="*/ 63656 w 404440"/>
              <a:gd name="connsiteY8" fmla="*/ 523305 h 762488"/>
              <a:gd name="connsiteX9" fmla="*/ 89056 w 404440"/>
              <a:gd name="connsiteY9" fmla="*/ 512721 h 762488"/>
              <a:gd name="connsiteX10" fmla="*/ 114456 w 404440"/>
              <a:gd name="connsiteY10" fmla="*/ 508488 h 762488"/>
              <a:gd name="connsiteX11" fmla="*/ 188540 w 404440"/>
              <a:gd name="connsiteY11" fmla="*/ 512721 h 762488"/>
              <a:gd name="connsiteX12" fmla="*/ 194890 w 404440"/>
              <a:gd name="connsiteY12" fmla="*/ 516955 h 762488"/>
              <a:gd name="connsiteX13" fmla="*/ 203356 w 404440"/>
              <a:gd name="connsiteY13" fmla="*/ 529655 h 762488"/>
              <a:gd name="connsiteX14" fmla="*/ 205473 w 404440"/>
              <a:gd name="connsiteY14" fmla="*/ 548705 h 762488"/>
              <a:gd name="connsiteX15" fmla="*/ 190656 w 404440"/>
              <a:gd name="connsiteY15" fmla="*/ 597388 h 762488"/>
              <a:gd name="connsiteX16" fmla="*/ 173723 w 404440"/>
              <a:gd name="connsiteY16" fmla="*/ 603738 h 762488"/>
              <a:gd name="connsiteX17" fmla="*/ 105990 w 404440"/>
              <a:gd name="connsiteY17" fmla="*/ 601621 h 762488"/>
              <a:gd name="connsiteX18" fmla="*/ 89056 w 404440"/>
              <a:gd name="connsiteY18" fmla="*/ 593155 h 762488"/>
              <a:gd name="connsiteX19" fmla="*/ 74240 w 404440"/>
              <a:gd name="connsiteY19" fmla="*/ 578338 h 762488"/>
              <a:gd name="connsiteX20" fmla="*/ 59423 w 404440"/>
              <a:gd name="connsiteY20" fmla="*/ 555055 h 762488"/>
              <a:gd name="connsiteX21" fmla="*/ 46723 w 404440"/>
              <a:gd name="connsiteY21" fmla="*/ 525421 h 762488"/>
              <a:gd name="connsiteX22" fmla="*/ 42490 w 404440"/>
              <a:gd name="connsiteY22" fmla="*/ 480971 h 762488"/>
              <a:gd name="connsiteX23" fmla="*/ 46723 w 404440"/>
              <a:gd name="connsiteY23" fmla="*/ 449221 h 762488"/>
              <a:gd name="connsiteX24" fmla="*/ 59423 w 404440"/>
              <a:gd name="connsiteY24" fmla="*/ 419588 h 762488"/>
              <a:gd name="connsiteX25" fmla="*/ 72123 w 404440"/>
              <a:gd name="connsiteY25" fmla="*/ 400538 h 762488"/>
              <a:gd name="connsiteX26" fmla="*/ 95406 w 404440"/>
              <a:gd name="connsiteY26" fmla="*/ 377255 h 762488"/>
              <a:gd name="connsiteX27" fmla="*/ 163140 w 404440"/>
              <a:gd name="connsiteY27" fmla="*/ 347621 h 762488"/>
              <a:gd name="connsiteX28" fmla="*/ 245690 w 404440"/>
              <a:gd name="connsiteY28" fmla="*/ 337038 h 762488"/>
              <a:gd name="connsiteX29" fmla="*/ 264740 w 404440"/>
              <a:gd name="connsiteY29" fmla="*/ 332805 h 762488"/>
              <a:gd name="connsiteX30" fmla="*/ 264740 w 404440"/>
              <a:gd name="connsiteY30" fmla="*/ 385721 h 762488"/>
              <a:gd name="connsiteX31" fmla="*/ 228756 w 404440"/>
              <a:gd name="connsiteY31" fmla="*/ 392071 h 762488"/>
              <a:gd name="connsiteX32" fmla="*/ 171606 w 404440"/>
              <a:gd name="connsiteY32" fmla="*/ 370905 h 762488"/>
              <a:gd name="connsiteX33" fmla="*/ 154673 w 404440"/>
              <a:gd name="connsiteY33" fmla="*/ 345505 h 762488"/>
              <a:gd name="connsiteX34" fmla="*/ 148323 w 404440"/>
              <a:gd name="connsiteY34" fmla="*/ 320105 h 762488"/>
              <a:gd name="connsiteX35" fmla="*/ 156790 w 404440"/>
              <a:gd name="connsiteY35" fmla="*/ 241788 h 762488"/>
              <a:gd name="connsiteX36" fmla="*/ 184306 w 404440"/>
              <a:gd name="connsiteY36" fmla="*/ 212155 h 762488"/>
              <a:gd name="connsiteX37" fmla="*/ 264740 w 404440"/>
              <a:gd name="connsiteY37" fmla="*/ 178288 h 762488"/>
              <a:gd name="connsiteX38" fmla="*/ 309190 w 404440"/>
              <a:gd name="connsiteY38" fmla="*/ 171938 h 762488"/>
              <a:gd name="connsiteX39" fmla="*/ 340940 w 404440"/>
              <a:gd name="connsiteY39" fmla="*/ 165588 h 762488"/>
              <a:gd name="connsiteX40" fmla="*/ 364223 w 404440"/>
              <a:gd name="connsiteY40" fmla="*/ 171938 h 762488"/>
              <a:gd name="connsiteX41" fmla="*/ 370573 w 404440"/>
              <a:gd name="connsiteY41" fmla="*/ 214271 h 762488"/>
              <a:gd name="connsiteX42" fmla="*/ 330356 w 404440"/>
              <a:gd name="connsiteY42" fmla="*/ 224855 h 762488"/>
              <a:gd name="connsiteX43" fmla="*/ 300723 w 404440"/>
              <a:gd name="connsiteY43" fmla="*/ 218505 h 762488"/>
              <a:gd name="connsiteX44" fmla="*/ 277440 w 404440"/>
              <a:gd name="connsiteY44" fmla="*/ 165588 h 762488"/>
              <a:gd name="connsiteX45" fmla="*/ 281673 w 404440"/>
              <a:gd name="connsiteY45" fmla="*/ 87271 h 762488"/>
              <a:gd name="connsiteX46" fmla="*/ 309190 w 404440"/>
              <a:gd name="connsiteY46" fmla="*/ 53405 h 762488"/>
              <a:gd name="connsiteX47" fmla="*/ 359990 w 404440"/>
              <a:gd name="connsiteY47" fmla="*/ 13188 h 762488"/>
              <a:gd name="connsiteX48" fmla="*/ 374806 w 404440"/>
              <a:gd name="connsiteY48" fmla="*/ 4721 h 762488"/>
              <a:gd name="connsiteX49" fmla="*/ 381156 w 404440"/>
              <a:gd name="connsiteY49" fmla="*/ 488 h 762488"/>
              <a:gd name="connsiteX50" fmla="*/ 404440 w 404440"/>
              <a:gd name="connsiteY50" fmla="*/ 488 h 76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4440" h="762488">
                <a:moveTo>
                  <a:pt x="91173" y="762488"/>
                </a:moveTo>
                <a:cubicBezTo>
                  <a:pt x="87645" y="761782"/>
                  <a:pt x="83506" y="762477"/>
                  <a:pt x="80590" y="760371"/>
                </a:cubicBezTo>
                <a:cubicBezTo>
                  <a:pt x="67359" y="750815"/>
                  <a:pt x="36344" y="718738"/>
                  <a:pt x="27673" y="705338"/>
                </a:cubicBezTo>
                <a:cubicBezTo>
                  <a:pt x="19102" y="692092"/>
                  <a:pt x="6506" y="663005"/>
                  <a:pt x="6506" y="663005"/>
                </a:cubicBezTo>
                <a:cubicBezTo>
                  <a:pt x="3631" y="651504"/>
                  <a:pt x="-899" y="636856"/>
                  <a:pt x="156" y="624905"/>
                </a:cubicBezTo>
                <a:cubicBezTo>
                  <a:pt x="1665" y="607805"/>
                  <a:pt x="4200" y="590692"/>
                  <a:pt x="8623" y="574105"/>
                </a:cubicBezTo>
                <a:cubicBezTo>
                  <a:pt x="9789" y="569734"/>
                  <a:pt x="25051" y="551327"/>
                  <a:pt x="27673" y="548705"/>
                </a:cubicBezTo>
                <a:cubicBezTo>
                  <a:pt x="37935" y="538442"/>
                  <a:pt x="40330" y="540266"/>
                  <a:pt x="53073" y="531771"/>
                </a:cubicBezTo>
                <a:cubicBezTo>
                  <a:pt x="56832" y="529265"/>
                  <a:pt x="59845" y="525730"/>
                  <a:pt x="63656" y="523305"/>
                </a:cubicBezTo>
                <a:cubicBezTo>
                  <a:pt x="69958" y="519295"/>
                  <a:pt x="81661" y="514364"/>
                  <a:pt x="89056" y="512721"/>
                </a:cubicBezTo>
                <a:cubicBezTo>
                  <a:pt x="97435" y="510859"/>
                  <a:pt x="105989" y="509899"/>
                  <a:pt x="114456" y="508488"/>
                </a:cubicBezTo>
                <a:cubicBezTo>
                  <a:pt x="139151" y="509899"/>
                  <a:pt x="163941" y="510132"/>
                  <a:pt x="188540" y="512721"/>
                </a:cubicBezTo>
                <a:cubicBezTo>
                  <a:pt x="191070" y="512987"/>
                  <a:pt x="193215" y="515040"/>
                  <a:pt x="194890" y="516955"/>
                </a:cubicBezTo>
                <a:cubicBezTo>
                  <a:pt x="198240" y="520784"/>
                  <a:pt x="200534" y="525422"/>
                  <a:pt x="203356" y="529655"/>
                </a:cubicBezTo>
                <a:cubicBezTo>
                  <a:pt x="204062" y="536005"/>
                  <a:pt x="205709" y="542320"/>
                  <a:pt x="205473" y="548705"/>
                </a:cubicBezTo>
                <a:cubicBezTo>
                  <a:pt x="204685" y="569981"/>
                  <a:pt x="208716" y="586275"/>
                  <a:pt x="190656" y="597388"/>
                </a:cubicBezTo>
                <a:cubicBezTo>
                  <a:pt x="185522" y="600547"/>
                  <a:pt x="179367" y="601621"/>
                  <a:pt x="173723" y="603738"/>
                </a:cubicBezTo>
                <a:cubicBezTo>
                  <a:pt x="151145" y="603032"/>
                  <a:pt x="128404" y="604423"/>
                  <a:pt x="105990" y="601621"/>
                </a:cubicBezTo>
                <a:cubicBezTo>
                  <a:pt x="99728" y="600838"/>
                  <a:pt x="89056" y="593155"/>
                  <a:pt x="89056" y="593155"/>
                </a:cubicBezTo>
                <a:cubicBezTo>
                  <a:pt x="84117" y="588216"/>
                  <a:pt x="78528" y="583851"/>
                  <a:pt x="74240" y="578338"/>
                </a:cubicBezTo>
                <a:cubicBezTo>
                  <a:pt x="68592" y="571076"/>
                  <a:pt x="63856" y="563115"/>
                  <a:pt x="59423" y="555055"/>
                </a:cubicBezTo>
                <a:cubicBezTo>
                  <a:pt x="55748" y="548374"/>
                  <a:pt x="50072" y="533795"/>
                  <a:pt x="46723" y="525421"/>
                </a:cubicBezTo>
                <a:cubicBezTo>
                  <a:pt x="45824" y="517331"/>
                  <a:pt x="42269" y="486936"/>
                  <a:pt x="42490" y="480971"/>
                </a:cubicBezTo>
                <a:cubicBezTo>
                  <a:pt x="42885" y="470301"/>
                  <a:pt x="43884" y="459514"/>
                  <a:pt x="46723" y="449221"/>
                </a:cubicBezTo>
                <a:cubicBezTo>
                  <a:pt x="49581" y="438861"/>
                  <a:pt x="54452" y="429116"/>
                  <a:pt x="59423" y="419588"/>
                </a:cubicBezTo>
                <a:cubicBezTo>
                  <a:pt x="62953" y="412822"/>
                  <a:pt x="67180" y="406353"/>
                  <a:pt x="72123" y="400538"/>
                </a:cubicBezTo>
                <a:cubicBezTo>
                  <a:pt x="79231" y="392175"/>
                  <a:pt x="86414" y="383549"/>
                  <a:pt x="95406" y="377255"/>
                </a:cubicBezTo>
                <a:cubicBezTo>
                  <a:pt x="114826" y="363661"/>
                  <a:pt x="139698" y="352914"/>
                  <a:pt x="163140" y="347621"/>
                </a:cubicBezTo>
                <a:cubicBezTo>
                  <a:pt x="192015" y="341101"/>
                  <a:pt x="216058" y="339860"/>
                  <a:pt x="245690" y="337038"/>
                </a:cubicBezTo>
                <a:cubicBezTo>
                  <a:pt x="252040" y="335627"/>
                  <a:pt x="258569" y="330748"/>
                  <a:pt x="264740" y="332805"/>
                </a:cubicBezTo>
                <a:cubicBezTo>
                  <a:pt x="290086" y="341253"/>
                  <a:pt x="271401" y="375473"/>
                  <a:pt x="264740" y="385721"/>
                </a:cubicBezTo>
                <a:cubicBezTo>
                  <a:pt x="261946" y="390020"/>
                  <a:pt x="229026" y="392044"/>
                  <a:pt x="228756" y="392071"/>
                </a:cubicBezTo>
                <a:cubicBezTo>
                  <a:pt x="210838" y="387592"/>
                  <a:pt x="185614" y="386781"/>
                  <a:pt x="171606" y="370905"/>
                </a:cubicBezTo>
                <a:cubicBezTo>
                  <a:pt x="164874" y="363275"/>
                  <a:pt x="160317" y="353972"/>
                  <a:pt x="154673" y="345505"/>
                </a:cubicBezTo>
                <a:cubicBezTo>
                  <a:pt x="152556" y="337038"/>
                  <a:pt x="148145" y="328830"/>
                  <a:pt x="148323" y="320105"/>
                </a:cubicBezTo>
                <a:cubicBezTo>
                  <a:pt x="148859" y="293853"/>
                  <a:pt x="148487" y="266698"/>
                  <a:pt x="156790" y="241788"/>
                </a:cubicBezTo>
                <a:cubicBezTo>
                  <a:pt x="161053" y="229000"/>
                  <a:pt x="173405" y="220083"/>
                  <a:pt x="184306" y="212155"/>
                </a:cubicBezTo>
                <a:cubicBezTo>
                  <a:pt x="200835" y="200134"/>
                  <a:pt x="243728" y="183137"/>
                  <a:pt x="264740" y="178288"/>
                </a:cubicBezTo>
                <a:cubicBezTo>
                  <a:pt x="279324" y="174923"/>
                  <a:pt x="294427" y="174399"/>
                  <a:pt x="309190" y="171938"/>
                </a:cubicBezTo>
                <a:cubicBezTo>
                  <a:pt x="319836" y="170164"/>
                  <a:pt x="330357" y="167705"/>
                  <a:pt x="340940" y="165588"/>
                </a:cubicBezTo>
                <a:cubicBezTo>
                  <a:pt x="348701" y="167705"/>
                  <a:pt x="358144" y="166669"/>
                  <a:pt x="364223" y="171938"/>
                </a:cubicBezTo>
                <a:cubicBezTo>
                  <a:pt x="372075" y="178743"/>
                  <a:pt x="376477" y="205087"/>
                  <a:pt x="370573" y="214271"/>
                </a:cubicBezTo>
                <a:cubicBezTo>
                  <a:pt x="363896" y="224657"/>
                  <a:pt x="338651" y="224101"/>
                  <a:pt x="330356" y="224855"/>
                </a:cubicBezTo>
                <a:cubicBezTo>
                  <a:pt x="320478" y="222738"/>
                  <a:pt x="309312" y="223822"/>
                  <a:pt x="300723" y="218505"/>
                </a:cubicBezTo>
                <a:cubicBezTo>
                  <a:pt x="285079" y="208821"/>
                  <a:pt x="281188" y="179645"/>
                  <a:pt x="277440" y="165588"/>
                </a:cubicBezTo>
                <a:cubicBezTo>
                  <a:pt x="275098" y="135149"/>
                  <a:pt x="272171" y="121057"/>
                  <a:pt x="281673" y="87271"/>
                </a:cubicBezTo>
                <a:cubicBezTo>
                  <a:pt x="282781" y="83331"/>
                  <a:pt x="306833" y="55458"/>
                  <a:pt x="309190" y="53405"/>
                </a:cubicBezTo>
                <a:cubicBezTo>
                  <a:pt x="325476" y="39220"/>
                  <a:pt x="341239" y="23904"/>
                  <a:pt x="359990" y="13188"/>
                </a:cubicBezTo>
                <a:cubicBezTo>
                  <a:pt x="364929" y="10366"/>
                  <a:pt x="369928" y="7648"/>
                  <a:pt x="374806" y="4721"/>
                </a:cubicBezTo>
                <a:cubicBezTo>
                  <a:pt x="376987" y="3412"/>
                  <a:pt x="378638" y="848"/>
                  <a:pt x="381156" y="488"/>
                </a:cubicBezTo>
                <a:cubicBezTo>
                  <a:pt x="388839" y="-610"/>
                  <a:pt x="396679" y="488"/>
                  <a:pt x="404440" y="48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078991C-BA32-3A4D-50A8-005F647EBBFB}"/>
              </a:ext>
            </a:extLst>
          </p:cNvPr>
          <p:cNvSpPr/>
          <p:nvPr/>
        </p:nvSpPr>
        <p:spPr>
          <a:xfrm rot="21116403">
            <a:off x="9253540" y="4681387"/>
            <a:ext cx="906610" cy="1440203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25404F2-6803-460A-6BE7-95D236A1D17D}"/>
              </a:ext>
            </a:extLst>
          </p:cNvPr>
          <p:cNvSpPr/>
          <p:nvPr/>
        </p:nvSpPr>
        <p:spPr>
          <a:xfrm rot="20675987">
            <a:off x="9520153" y="4991361"/>
            <a:ext cx="194086" cy="683890"/>
          </a:xfrm>
          <a:custGeom>
            <a:avLst/>
            <a:gdLst>
              <a:gd name="connsiteX0" fmla="*/ 91173 w 404440"/>
              <a:gd name="connsiteY0" fmla="*/ 762488 h 762488"/>
              <a:gd name="connsiteX1" fmla="*/ 80590 w 404440"/>
              <a:gd name="connsiteY1" fmla="*/ 760371 h 762488"/>
              <a:gd name="connsiteX2" fmla="*/ 27673 w 404440"/>
              <a:gd name="connsiteY2" fmla="*/ 705338 h 762488"/>
              <a:gd name="connsiteX3" fmla="*/ 6506 w 404440"/>
              <a:gd name="connsiteY3" fmla="*/ 663005 h 762488"/>
              <a:gd name="connsiteX4" fmla="*/ 156 w 404440"/>
              <a:gd name="connsiteY4" fmla="*/ 624905 h 762488"/>
              <a:gd name="connsiteX5" fmla="*/ 8623 w 404440"/>
              <a:gd name="connsiteY5" fmla="*/ 574105 h 762488"/>
              <a:gd name="connsiteX6" fmla="*/ 27673 w 404440"/>
              <a:gd name="connsiteY6" fmla="*/ 548705 h 762488"/>
              <a:gd name="connsiteX7" fmla="*/ 53073 w 404440"/>
              <a:gd name="connsiteY7" fmla="*/ 531771 h 762488"/>
              <a:gd name="connsiteX8" fmla="*/ 63656 w 404440"/>
              <a:gd name="connsiteY8" fmla="*/ 523305 h 762488"/>
              <a:gd name="connsiteX9" fmla="*/ 89056 w 404440"/>
              <a:gd name="connsiteY9" fmla="*/ 512721 h 762488"/>
              <a:gd name="connsiteX10" fmla="*/ 114456 w 404440"/>
              <a:gd name="connsiteY10" fmla="*/ 508488 h 762488"/>
              <a:gd name="connsiteX11" fmla="*/ 188540 w 404440"/>
              <a:gd name="connsiteY11" fmla="*/ 512721 h 762488"/>
              <a:gd name="connsiteX12" fmla="*/ 194890 w 404440"/>
              <a:gd name="connsiteY12" fmla="*/ 516955 h 762488"/>
              <a:gd name="connsiteX13" fmla="*/ 203356 w 404440"/>
              <a:gd name="connsiteY13" fmla="*/ 529655 h 762488"/>
              <a:gd name="connsiteX14" fmla="*/ 205473 w 404440"/>
              <a:gd name="connsiteY14" fmla="*/ 548705 h 762488"/>
              <a:gd name="connsiteX15" fmla="*/ 190656 w 404440"/>
              <a:gd name="connsiteY15" fmla="*/ 597388 h 762488"/>
              <a:gd name="connsiteX16" fmla="*/ 173723 w 404440"/>
              <a:gd name="connsiteY16" fmla="*/ 603738 h 762488"/>
              <a:gd name="connsiteX17" fmla="*/ 105990 w 404440"/>
              <a:gd name="connsiteY17" fmla="*/ 601621 h 762488"/>
              <a:gd name="connsiteX18" fmla="*/ 89056 w 404440"/>
              <a:gd name="connsiteY18" fmla="*/ 593155 h 762488"/>
              <a:gd name="connsiteX19" fmla="*/ 74240 w 404440"/>
              <a:gd name="connsiteY19" fmla="*/ 578338 h 762488"/>
              <a:gd name="connsiteX20" fmla="*/ 59423 w 404440"/>
              <a:gd name="connsiteY20" fmla="*/ 555055 h 762488"/>
              <a:gd name="connsiteX21" fmla="*/ 46723 w 404440"/>
              <a:gd name="connsiteY21" fmla="*/ 525421 h 762488"/>
              <a:gd name="connsiteX22" fmla="*/ 42490 w 404440"/>
              <a:gd name="connsiteY22" fmla="*/ 480971 h 762488"/>
              <a:gd name="connsiteX23" fmla="*/ 46723 w 404440"/>
              <a:gd name="connsiteY23" fmla="*/ 449221 h 762488"/>
              <a:gd name="connsiteX24" fmla="*/ 59423 w 404440"/>
              <a:gd name="connsiteY24" fmla="*/ 419588 h 762488"/>
              <a:gd name="connsiteX25" fmla="*/ 72123 w 404440"/>
              <a:gd name="connsiteY25" fmla="*/ 400538 h 762488"/>
              <a:gd name="connsiteX26" fmla="*/ 95406 w 404440"/>
              <a:gd name="connsiteY26" fmla="*/ 377255 h 762488"/>
              <a:gd name="connsiteX27" fmla="*/ 163140 w 404440"/>
              <a:gd name="connsiteY27" fmla="*/ 347621 h 762488"/>
              <a:gd name="connsiteX28" fmla="*/ 245690 w 404440"/>
              <a:gd name="connsiteY28" fmla="*/ 337038 h 762488"/>
              <a:gd name="connsiteX29" fmla="*/ 264740 w 404440"/>
              <a:gd name="connsiteY29" fmla="*/ 332805 h 762488"/>
              <a:gd name="connsiteX30" fmla="*/ 264740 w 404440"/>
              <a:gd name="connsiteY30" fmla="*/ 385721 h 762488"/>
              <a:gd name="connsiteX31" fmla="*/ 228756 w 404440"/>
              <a:gd name="connsiteY31" fmla="*/ 392071 h 762488"/>
              <a:gd name="connsiteX32" fmla="*/ 171606 w 404440"/>
              <a:gd name="connsiteY32" fmla="*/ 370905 h 762488"/>
              <a:gd name="connsiteX33" fmla="*/ 154673 w 404440"/>
              <a:gd name="connsiteY33" fmla="*/ 345505 h 762488"/>
              <a:gd name="connsiteX34" fmla="*/ 148323 w 404440"/>
              <a:gd name="connsiteY34" fmla="*/ 320105 h 762488"/>
              <a:gd name="connsiteX35" fmla="*/ 156790 w 404440"/>
              <a:gd name="connsiteY35" fmla="*/ 241788 h 762488"/>
              <a:gd name="connsiteX36" fmla="*/ 184306 w 404440"/>
              <a:gd name="connsiteY36" fmla="*/ 212155 h 762488"/>
              <a:gd name="connsiteX37" fmla="*/ 264740 w 404440"/>
              <a:gd name="connsiteY37" fmla="*/ 178288 h 762488"/>
              <a:gd name="connsiteX38" fmla="*/ 309190 w 404440"/>
              <a:gd name="connsiteY38" fmla="*/ 171938 h 762488"/>
              <a:gd name="connsiteX39" fmla="*/ 340940 w 404440"/>
              <a:gd name="connsiteY39" fmla="*/ 165588 h 762488"/>
              <a:gd name="connsiteX40" fmla="*/ 364223 w 404440"/>
              <a:gd name="connsiteY40" fmla="*/ 171938 h 762488"/>
              <a:gd name="connsiteX41" fmla="*/ 370573 w 404440"/>
              <a:gd name="connsiteY41" fmla="*/ 214271 h 762488"/>
              <a:gd name="connsiteX42" fmla="*/ 330356 w 404440"/>
              <a:gd name="connsiteY42" fmla="*/ 224855 h 762488"/>
              <a:gd name="connsiteX43" fmla="*/ 300723 w 404440"/>
              <a:gd name="connsiteY43" fmla="*/ 218505 h 762488"/>
              <a:gd name="connsiteX44" fmla="*/ 277440 w 404440"/>
              <a:gd name="connsiteY44" fmla="*/ 165588 h 762488"/>
              <a:gd name="connsiteX45" fmla="*/ 281673 w 404440"/>
              <a:gd name="connsiteY45" fmla="*/ 87271 h 762488"/>
              <a:gd name="connsiteX46" fmla="*/ 309190 w 404440"/>
              <a:gd name="connsiteY46" fmla="*/ 53405 h 762488"/>
              <a:gd name="connsiteX47" fmla="*/ 359990 w 404440"/>
              <a:gd name="connsiteY47" fmla="*/ 13188 h 762488"/>
              <a:gd name="connsiteX48" fmla="*/ 374806 w 404440"/>
              <a:gd name="connsiteY48" fmla="*/ 4721 h 762488"/>
              <a:gd name="connsiteX49" fmla="*/ 381156 w 404440"/>
              <a:gd name="connsiteY49" fmla="*/ 488 h 762488"/>
              <a:gd name="connsiteX50" fmla="*/ 404440 w 404440"/>
              <a:gd name="connsiteY50" fmla="*/ 488 h 76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4440" h="762488">
                <a:moveTo>
                  <a:pt x="91173" y="762488"/>
                </a:moveTo>
                <a:cubicBezTo>
                  <a:pt x="87645" y="761782"/>
                  <a:pt x="83506" y="762477"/>
                  <a:pt x="80590" y="760371"/>
                </a:cubicBezTo>
                <a:cubicBezTo>
                  <a:pt x="67359" y="750815"/>
                  <a:pt x="36344" y="718738"/>
                  <a:pt x="27673" y="705338"/>
                </a:cubicBezTo>
                <a:cubicBezTo>
                  <a:pt x="19102" y="692092"/>
                  <a:pt x="6506" y="663005"/>
                  <a:pt x="6506" y="663005"/>
                </a:cubicBezTo>
                <a:cubicBezTo>
                  <a:pt x="3631" y="651504"/>
                  <a:pt x="-899" y="636856"/>
                  <a:pt x="156" y="624905"/>
                </a:cubicBezTo>
                <a:cubicBezTo>
                  <a:pt x="1665" y="607805"/>
                  <a:pt x="4200" y="590692"/>
                  <a:pt x="8623" y="574105"/>
                </a:cubicBezTo>
                <a:cubicBezTo>
                  <a:pt x="9789" y="569734"/>
                  <a:pt x="25051" y="551327"/>
                  <a:pt x="27673" y="548705"/>
                </a:cubicBezTo>
                <a:cubicBezTo>
                  <a:pt x="37935" y="538442"/>
                  <a:pt x="40330" y="540266"/>
                  <a:pt x="53073" y="531771"/>
                </a:cubicBezTo>
                <a:cubicBezTo>
                  <a:pt x="56832" y="529265"/>
                  <a:pt x="59845" y="525730"/>
                  <a:pt x="63656" y="523305"/>
                </a:cubicBezTo>
                <a:cubicBezTo>
                  <a:pt x="69958" y="519295"/>
                  <a:pt x="81661" y="514364"/>
                  <a:pt x="89056" y="512721"/>
                </a:cubicBezTo>
                <a:cubicBezTo>
                  <a:pt x="97435" y="510859"/>
                  <a:pt x="105989" y="509899"/>
                  <a:pt x="114456" y="508488"/>
                </a:cubicBezTo>
                <a:cubicBezTo>
                  <a:pt x="139151" y="509899"/>
                  <a:pt x="163941" y="510132"/>
                  <a:pt x="188540" y="512721"/>
                </a:cubicBezTo>
                <a:cubicBezTo>
                  <a:pt x="191070" y="512987"/>
                  <a:pt x="193215" y="515040"/>
                  <a:pt x="194890" y="516955"/>
                </a:cubicBezTo>
                <a:cubicBezTo>
                  <a:pt x="198240" y="520784"/>
                  <a:pt x="200534" y="525422"/>
                  <a:pt x="203356" y="529655"/>
                </a:cubicBezTo>
                <a:cubicBezTo>
                  <a:pt x="204062" y="536005"/>
                  <a:pt x="205709" y="542320"/>
                  <a:pt x="205473" y="548705"/>
                </a:cubicBezTo>
                <a:cubicBezTo>
                  <a:pt x="204685" y="569981"/>
                  <a:pt x="208716" y="586275"/>
                  <a:pt x="190656" y="597388"/>
                </a:cubicBezTo>
                <a:cubicBezTo>
                  <a:pt x="185522" y="600547"/>
                  <a:pt x="179367" y="601621"/>
                  <a:pt x="173723" y="603738"/>
                </a:cubicBezTo>
                <a:cubicBezTo>
                  <a:pt x="151145" y="603032"/>
                  <a:pt x="128404" y="604423"/>
                  <a:pt x="105990" y="601621"/>
                </a:cubicBezTo>
                <a:cubicBezTo>
                  <a:pt x="99728" y="600838"/>
                  <a:pt x="89056" y="593155"/>
                  <a:pt x="89056" y="593155"/>
                </a:cubicBezTo>
                <a:cubicBezTo>
                  <a:pt x="84117" y="588216"/>
                  <a:pt x="78528" y="583851"/>
                  <a:pt x="74240" y="578338"/>
                </a:cubicBezTo>
                <a:cubicBezTo>
                  <a:pt x="68592" y="571076"/>
                  <a:pt x="63856" y="563115"/>
                  <a:pt x="59423" y="555055"/>
                </a:cubicBezTo>
                <a:cubicBezTo>
                  <a:pt x="55748" y="548374"/>
                  <a:pt x="50072" y="533795"/>
                  <a:pt x="46723" y="525421"/>
                </a:cubicBezTo>
                <a:cubicBezTo>
                  <a:pt x="45824" y="517331"/>
                  <a:pt x="42269" y="486936"/>
                  <a:pt x="42490" y="480971"/>
                </a:cubicBezTo>
                <a:cubicBezTo>
                  <a:pt x="42885" y="470301"/>
                  <a:pt x="43884" y="459514"/>
                  <a:pt x="46723" y="449221"/>
                </a:cubicBezTo>
                <a:cubicBezTo>
                  <a:pt x="49581" y="438861"/>
                  <a:pt x="54452" y="429116"/>
                  <a:pt x="59423" y="419588"/>
                </a:cubicBezTo>
                <a:cubicBezTo>
                  <a:pt x="62953" y="412822"/>
                  <a:pt x="67180" y="406353"/>
                  <a:pt x="72123" y="400538"/>
                </a:cubicBezTo>
                <a:cubicBezTo>
                  <a:pt x="79231" y="392175"/>
                  <a:pt x="86414" y="383549"/>
                  <a:pt x="95406" y="377255"/>
                </a:cubicBezTo>
                <a:cubicBezTo>
                  <a:pt x="114826" y="363661"/>
                  <a:pt x="139698" y="352914"/>
                  <a:pt x="163140" y="347621"/>
                </a:cubicBezTo>
                <a:cubicBezTo>
                  <a:pt x="192015" y="341101"/>
                  <a:pt x="216058" y="339860"/>
                  <a:pt x="245690" y="337038"/>
                </a:cubicBezTo>
                <a:cubicBezTo>
                  <a:pt x="252040" y="335627"/>
                  <a:pt x="258569" y="330748"/>
                  <a:pt x="264740" y="332805"/>
                </a:cubicBezTo>
                <a:cubicBezTo>
                  <a:pt x="290086" y="341253"/>
                  <a:pt x="271401" y="375473"/>
                  <a:pt x="264740" y="385721"/>
                </a:cubicBezTo>
                <a:cubicBezTo>
                  <a:pt x="261946" y="390020"/>
                  <a:pt x="229026" y="392044"/>
                  <a:pt x="228756" y="392071"/>
                </a:cubicBezTo>
                <a:cubicBezTo>
                  <a:pt x="210838" y="387592"/>
                  <a:pt x="185614" y="386781"/>
                  <a:pt x="171606" y="370905"/>
                </a:cubicBezTo>
                <a:cubicBezTo>
                  <a:pt x="164874" y="363275"/>
                  <a:pt x="160317" y="353972"/>
                  <a:pt x="154673" y="345505"/>
                </a:cubicBezTo>
                <a:cubicBezTo>
                  <a:pt x="152556" y="337038"/>
                  <a:pt x="148145" y="328830"/>
                  <a:pt x="148323" y="320105"/>
                </a:cubicBezTo>
                <a:cubicBezTo>
                  <a:pt x="148859" y="293853"/>
                  <a:pt x="148487" y="266698"/>
                  <a:pt x="156790" y="241788"/>
                </a:cubicBezTo>
                <a:cubicBezTo>
                  <a:pt x="161053" y="229000"/>
                  <a:pt x="173405" y="220083"/>
                  <a:pt x="184306" y="212155"/>
                </a:cubicBezTo>
                <a:cubicBezTo>
                  <a:pt x="200835" y="200134"/>
                  <a:pt x="243728" y="183137"/>
                  <a:pt x="264740" y="178288"/>
                </a:cubicBezTo>
                <a:cubicBezTo>
                  <a:pt x="279324" y="174923"/>
                  <a:pt x="294427" y="174399"/>
                  <a:pt x="309190" y="171938"/>
                </a:cubicBezTo>
                <a:cubicBezTo>
                  <a:pt x="319836" y="170164"/>
                  <a:pt x="330357" y="167705"/>
                  <a:pt x="340940" y="165588"/>
                </a:cubicBezTo>
                <a:cubicBezTo>
                  <a:pt x="348701" y="167705"/>
                  <a:pt x="358144" y="166669"/>
                  <a:pt x="364223" y="171938"/>
                </a:cubicBezTo>
                <a:cubicBezTo>
                  <a:pt x="372075" y="178743"/>
                  <a:pt x="376477" y="205087"/>
                  <a:pt x="370573" y="214271"/>
                </a:cubicBezTo>
                <a:cubicBezTo>
                  <a:pt x="363896" y="224657"/>
                  <a:pt x="338651" y="224101"/>
                  <a:pt x="330356" y="224855"/>
                </a:cubicBezTo>
                <a:cubicBezTo>
                  <a:pt x="320478" y="222738"/>
                  <a:pt x="309312" y="223822"/>
                  <a:pt x="300723" y="218505"/>
                </a:cubicBezTo>
                <a:cubicBezTo>
                  <a:pt x="285079" y="208821"/>
                  <a:pt x="281188" y="179645"/>
                  <a:pt x="277440" y="165588"/>
                </a:cubicBezTo>
                <a:cubicBezTo>
                  <a:pt x="275098" y="135149"/>
                  <a:pt x="272171" y="121057"/>
                  <a:pt x="281673" y="87271"/>
                </a:cubicBezTo>
                <a:cubicBezTo>
                  <a:pt x="282781" y="83331"/>
                  <a:pt x="306833" y="55458"/>
                  <a:pt x="309190" y="53405"/>
                </a:cubicBezTo>
                <a:cubicBezTo>
                  <a:pt x="325476" y="39220"/>
                  <a:pt x="341239" y="23904"/>
                  <a:pt x="359990" y="13188"/>
                </a:cubicBezTo>
                <a:cubicBezTo>
                  <a:pt x="364929" y="10366"/>
                  <a:pt x="369928" y="7648"/>
                  <a:pt x="374806" y="4721"/>
                </a:cubicBezTo>
                <a:cubicBezTo>
                  <a:pt x="376987" y="3412"/>
                  <a:pt x="378638" y="848"/>
                  <a:pt x="381156" y="488"/>
                </a:cubicBezTo>
                <a:cubicBezTo>
                  <a:pt x="388839" y="-610"/>
                  <a:pt x="396679" y="488"/>
                  <a:pt x="404440" y="48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6122D24-F6C4-F67E-DBA0-D54EF43B99FE}"/>
              </a:ext>
            </a:extLst>
          </p:cNvPr>
          <p:cNvSpPr/>
          <p:nvPr/>
        </p:nvSpPr>
        <p:spPr>
          <a:xfrm rot="4447979">
            <a:off x="9683036" y="5458474"/>
            <a:ext cx="203581" cy="435692"/>
          </a:xfrm>
          <a:custGeom>
            <a:avLst/>
            <a:gdLst>
              <a:gd name="connsiteX0" fmla="*/ 91173 w 404440"/>
              <a:gd name="connsiteY0" fmla="*/ 762488 h 762488"/>
              <a:gd name="connsiteX1" fmla="*/ 80590 w 404440"/>
              <a:gd name="connsiteY1" fmla="*/ 760371 h 762488"/>
              <a:gd name="connsiteX2" fmla="*/ 27673 w 404440"/>
              <a:gd name="connsiteY2" fmla="*/ 705338 h 762488"/>
              <a:gd name="connsiteX3" fmla="*/ 6506 w 404440"/>
              <a:gd name="connsiteY3" fmla="*/ 663005 h 762488"/>
              <a:gd name="connsiteX4" fmla="*/ 156 w 404440"/>
              <a:gd name="connsiteY4" fmla="*/ 624905 h 762488"/>
              <a:gd name="connsiteX5" fmla="*/ 8623 w 404440"/>
              <a:gd name="connsiteY5" fmla="*/ 574105 h 762488"/>
              <a:gd name="connsiteX6" fmla="*/ 27673 w 404440"/>
              <a:gd name="connsiteY6" fmla="*/ 548705 h 762488"/>
              <a:gd name="connsiteX7" fmla="*/ 53073 w 404440"/>
              <a:gd name="connsiteY7" fmla="*/ 531771 h 762488"/>
              <a:gd name="connsiteX8" fmla="*/ 63656 w 404440"/>
              <a:gd name="connsiteY8" fmla="*/ 523305 h 762488"/>
              <a:gd name="connsiteX9" fmla="*/ 89056 w 404440"/>
              <a:gd name="connsiteY9" fmla="*/ 512721 h 762488"/>
              <a:gd name="connsiteX10" fmla="*/ 114456 w 404440"/>
              <a:gd name="connsiteY10" fmla="*/ 508488 h 762488"/>
              <a:gd name="connsiteX11" fmla="*/ 188540 w 404440"/>
              <a:gd name="connsiteY11" fmla="*/ 512721 h 762488"/>
              <a:gd name="connsiteX12" fmla="*/ 194890 w 404440"/>
              <a:gd name="connsiteY12" fmla="*/ 516955 h 762488"/>
              <a:gd name="connsiteX13" fmla="*/ 203356 w 404440"/>
              <a:gd name="connsiteY13" fmla="*/ 529655 h 762488"/>
              <a:gd name="connsiteX14" fmla="*/ 205473 w 404440"/>
              <a:gd name="connsiteY14" fmla="*/ 548705 h 762488"/>
              <a:gd name="connsiteX15" fmla="*/ 190656 w 404440"/>
              <a:gd name="connsiteY15" fmla="*/ 597388 h 762488"/>
              <a:gd name="connsiteX16" fmla="*/ 173723 w 404440"/>
              <a:gd name="connsiteY16" fmla="*/ 603738 h 762488"/>
              <a:gd name="connsiteX17" fmla="*/ 105990 w 404440"/>
              <a:gd name="connsiteY17" fmla="*/ 601621 h 762488"/>
              <a:gd name="connsiteX18" fmla="*/ 89056 w 404440"/>
              <a:gd name="connsiteY18" fmla="*/ 593155 h 762488"/>
              <a:gd name="connsiteX19" fmla="*/ 74240 w 404440"/>
              <a:gd name="connsiteY19" fmla="*/ 578338 h 762488"/>
              <a:gd name="connsiteX20" fmla="*/ 59423 w 404440"/>
              <a:gd name="connsiteY20" fmla="*/ 555055 h 762488"/>
              <a:gd name="connsiteX21" fmla="*/ 46723 w 404440"/>
              <a:gd name="connsiteY21" fmla="*/ 525421 h 762488"/>
              <a:gd name="connsiteX22" fmla="*/ 42490 w 404440"/>
              <a:gd name="connsiteY22" fmla="*/ 480971 h 762488"/>
              <a:gd name="connsiteX23" fmla="*/ 46723 w 404440"/>
              <a:gd name="connsiteY23" fmla="*/ 449221 h 762488"/>
              <a:gd name="connsiteX24" fmla="*/ 59423 w 404440"/>
              <a:gd name="connsiteY24" fmla="*/ 419588 h 762488"/>
              <a:gd name="connsiteX25" fmla="*/ 72123 w 404440"/>
              <a:gd name="connsiteY25" fmla="*/ 400538 h 762488"/>
              <a:gd name="connsiteX26" fmla="*/ 95406 w 404440"/>
              <a:gd name="connsiteY26" fmla="*/ 377255 h 762488"/>
              <a:gd name="connsiteX27" fmla="*/ 163140 w 404440"/>
              <a:gd name="connsiteY27" fmla="*/ 347621 h 762488"/>
              <a:gd name="connsiteX28" fmla="*/ 245690 w 404440"/>
              <a:gd name="connsiteY28" fmla="*/ 337038 h 762488"/>
              <a:gd name="connsiteX29" fmla="*/ 264740 w 404440"/>
              <a:gd name="connsiteY29" fmla="*/ 332805 h 762488"/>
              <a:gd name="connsiteX30" fmla="*/ 264740 w 404440"/>
              <a:gd name="connsiteY30" fmla="*/ 385721 h 762488"/>
              <a:gd name="connsiteX31" fmla="*/ 228756 w 404440"/>
              <a:gd name="connsiteY31" fmla="*/ 392071 h 762488"/>
              <a:gd name="connsiteX32" fmla="*/ 171606 w 404440"/>
              <a:gd name="connsiteY32" fmla="*/ 370905 h 762488"/>
              <a:gd name="connsiteX33" fmla="*/ 154673 w 404440"/>
              <a:gd name="connsiteY33" fmla="*/ 345505 h 762488"/>
              <a:gd name="connsiteX34" fmla="*/ 148323 w 404440"/>
              <a:gd name="connsiteY34" fmla="*/ 320105 h 762488"/>
              <a:gd name="connsiteX35" fmla="*/ 156790 w 404440"/>
              <a:gd name="connsiteY35" fmla="*/ 241788 h 762488"/>
              <a:gd name="connsiteX36" fmla="*/ 184306 w 404440"/>
              <a:gd name="connsiteY36" fmla="*/ 212155 h 762488"/>
              <a:gd name="connsiteX37" fmla="*/ 264740 w 404440"/>
              <a:gd name="connsiteY37" fmla="*/ 178288 h 762488"/>
              <a:gd name="connsiteX38" fmla="*/ 309190 w 404440"/>
              <a:gd name="connsiteY38" fmla="*/ 171938 h 762488"/>
              <a:gd name="connsiteX39" fmla="*/ 340940 w 404440"/>
              <a:gd name="connsiteY39" fmla="*/ 165588 h 762488"/>
              <a:gd name="connsiteX40" fmla="*/ 364223 w 404440"/>
              <a:gd name="connsiteY40" fmla="*/ 171938 h 762488"/>
              <a:gd name="connsiteX41" fmla="*/ 370573 w 404440"/>
              <a:gd name="connsiteY41" fmla="*/ 214271 h 762488"/>
              <a:gd name="connsiteX42" fmla="*/ 330356 w 404440"/>
              <a:gd name="connsiteY42" fmla="*/ 224855 h 762488"/>
              <a:gd name="connsiteX43" fmla="*/ 300723 w 404440"/>
              <a:gd name="connsiteY43" fmla="*/ 218505 h 762488"/>
              <a:gd name="connsiteX44" fmla="*/ 277440 w 404440"/>
              <a:gd name="connsiteY44" fmla="*/ 165588 h 762488"/>
              <a:gd name="connsiteX45" fmla="*/ 281673 w 404440"/>
              <a:gd name="connsiteY45" fmla="*/ 87271 h 762488"/>
              <a:gd name="connsiteX46" fmla="*/ 309190 w 404440"/>
              <a:gd name="connsiteY46" fmla="*/ 53405 h 762488"/>
              <a:gd name="connsiteX47" fmla="*/ 359990 w 404440"/>
              <a:gd name="connsiteY47" fmla="*/ 13188 h 762488"/>
              <a:gd name="connsiteX48" fmla="*/ 374806 w 404440"/>
              <a:gd name="connsiteY48" fmla="*/ 4721 h 762488"/>
              <a:gd name="connsiteX49" fmla="*/ 381156 w 404440"/>
              <a:gd name="connsiteY49" fmla="*/ 488 h 762488"/>
              <a:gd name="connsiteX50" fmla="*/ 404440 w 404440"/>
              <a:gd name="connsiteY50" fmla="*/ 488 h 76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4440" h="762488">
                <a:moveTo>
                  <a:pt x="91173" y="762488"/>
                </a:moveTo>
                <a:cubicBezTo>
                  <a:pt x="87645" y="761782"/>
                  <a:pt x="83506" y="762477"/>
                  <a:pt x="80590" y="760371"/>
                </a:cubicBezTo>
                <a:cubicBezTo>
                  <a:pt x="67359" y="750815"/>
                  <a:pt x="36344" y="718738"/>
                  <a:pt x="27673" y="705338"/>
                </a:cubicBezTo>
                <a:cubicBezTo>
                  <a:pt x="19102" y="692092"/>
                  <a:pt x="6506" y="663005"/>
                  <a:pt x="6506" y="663005"/>
                </a:cubicBezTo>
                <a:cubicBezTo>
                  <a:pt x="3631" y="651504"/>
                  <a:pt x="-899" y="636856"/>
                  <a:pt x="156" y="624905"/>
                </a:cubicBezTo>
                <a:cubicBezTo>
                  <a:pt x="1665" y="607805"/>
                  <a:pt x="4200" y="590692"/>
                  <a:pt x="8623" y="574105"/>
                </a:cubicBezTo>
                <a:cubicBezTo>
                  <a:pt x="9789" y="569734"/>
                  <a:pt x="25051" y="551327"/>
                  <a:pt x="27673" y="548705"/>
                </a:cubicBezTo>
                <a:cubicBezTo>
                  <a:pt x="37935" y="538442"/>
                  <a:pt x="40330" y="540266"/>
                  <a:pt x="53073" y="531771"/>
                </a:cubicBezTo>
                <a:cubicBezTo>
                  <a:pt x="56832" y="529265"/>
                  <a:pt x="59845" y="525730"/>
                  <a:pt x="63656" y="523305"/>
                </a:cubicBezTo>
                <a:cubicBezTo>
                  <a:pt x="69958" y="519295"/>
                  <a:pt x="81661" y="514364"/>
                  <a:pt x="89056" y="512721"/>
                </a:cubicBezTo>
                <a:cubicBezTo>
                  <a:pt x="97435" y="510859"/>
                  <a:pt x="105989" y="509899"/>
                  <a:pt x="114456" y="508488"/>
                </a:cubicBezTo>
                <a:cubicBezTo>
                  <a:pt x="139151" y="509899"/>
                  <a:pt x="163941" y="510132"/>
                  <a:pt x="188540" y="512721"/>
                </a:cubicBezTo>
                <a:cubicBezTo>
                  <a:pt x="191070" y="512987"/>
                  <a:pt x="193215" y="515040"/>
                  <a:pt x="194890" y="516955"/>
                </a:cubicBezTo>
                <a:cubicBezTo>
                  <a:pt x="198240" y="520784"/>
                  <a:pt x="200534" y="525422"/>
                  <a:pt x="203356" y="529655"/>
                </a:cubicBezTo>
                <a:cubicBezTo>
                  <a:pt x="204062" y="536005"/>
                  <a:pt x="205709" y="542320"/>
                  <a:pt x="205473" y="548705"/>
                </a:cubicBezTo>
                <a:cubicBezTo>
                  <a:pt x="204685" y="569981"/>
                  <a:pt x="208716" y="586275"/>
                  <a:pt x="190656" y="597388"/>
                </a:cubicBezTo>
                <a:cubicBezTo>
                  <a:pt x="185522" y="600547"/>
                  <a:pt x="179367" y="601621"/>
                  <a:pt x="173723" y="603738"/>
                </a:cubicBezTo>
                <a:cubicBezTo>
                  <a:pt x="151145" y="603032"/>
                  <a:pt x="128404" y="604423"/>
                  <a:pt x="105990" y="601621"/>
                </a:cubicBezTo>
                <a:cubicBezTo>
                  <a:pt x="99728" y="600838"/>
                  <a:pt x="89056" y="593155"/>
                  <a:pt x="89056" y="593155"/>
                </a:cubicBezTo>
                <a:cubicBezTo>
                  <a:pt x="84117" y="588216"/>
                  <a:pt x="78528" y="583851"/>
                  <a:pt x="74240" y="578338"/>
                </a:cubicBezTo>
                <a:cubicBezTo>
                  <a:pt x="68592" y="571076"/>
                  <a:pt x="63856" y="563115"/>
                  <a:pt x="59423" y="555055"/>
                </a:cubicBezTo>
                <a:cubicBezTo>
                  <a:pt x="55748" y="548374"/>
                  <a:pt x="50072" y="533795"/>
                  <a:pt x="46723" y="525421"/>
                </a:cubicBezTo>
                <a:cubicBezTo>
                  <a:pt x="45824" y="517331"/>
                  <a:pt x="42269" y="486936"/>
                  <a:pt x="42490" y="480971"/>
                </a:cubicBezTo>
                <a:cubicBezTo>
                  <a:pt x="42885" y="470301"/>
                  <a:pt x="43884" y="459514"/>
                  <a:pt x="46723" y="449221"/>
                </a:cubicBezTo>
                <a:cubicBezTo>
                  <a:pt x="49581" y="438861"/>
                  <a:pt x="54452" y="429116"/>
                  <a:pt x="59423" y="419588"/>
                </a:cubicBezTo>
                <a:cubicBezTo>
                  <a:pt x="62953" y="412822"/>
                  <a:pt x="67180" y="406353"/>
                  <a:pt x="72123" y="400538"/>
                </a:cubicBezTo>
                <a:cubicBezTo>
                  <a:pt x="79231" y="392175"/>
                  <a:pt x="86414" y="383549"/>
                  <a:pt x="95406" y="377255"/>
                </a:cubicBezTo>
                <a:cubicBezTo>
                  <a:pt x="114826" y="363661"/>
                  <a:pt x="139698" y="352914"/>
                  <a:pt x="163140" y="347621"/>
                </a:cubicBezTo>
                <a:cubicBezTo>
                  <a:pt x="192015" y="341101"/>
                  <a:pt x="216058" y="339860"/>
                  <a:pt x="245690" y="337038"/>
                </a:cubicBezTo>
                <a:cubicBezTo>
                  <a:pt x="252040" y="335627"/>
                  <a:pt x="258569" y="330748"/>
                  <a:pt x="264740" y="332805"/>
                </a:cubicBezTo>
                <a:cubicBezTo>
                  <a:pt x="290086" y="341253"/>
                  <a:pt x="271401" y="375473"/>
                  <a:pt x="264740" y="385721"/>
                </a:cubicBezTo>
                <a:cubicBezTo>
                  <a:pt x="261946" y="390020"/>
                  <a:pt x="229026" y="392044"/>
                  <a:pt x="228756" y="392071"/>
                </a:cubicBezTo>
                <a:cubicBezTo>
                  <a:pt x="210838" y="387592"/>
                  <a:pt x="185614" y="386781"/>
                  <a:pt x="171606" y="370905"/>
                </a:cubicBezTo>
                <a:cubicBezTo>
                  <a:pt x="164874" y="363275"/>
                  <a:pt x="160317" y="353972"/>
                  <a:pt x="154673" y="345505"/>
                </a:cubicBezTo>
                <a:cubicBezTo>
                  <a:pt x="152556" y="337038"/>
                  <a:pt x="148145" y="328830"/>
                  <a:pt x="148323" y="320105"/>
                </a:cubicBezTo>
                <a:cubicBezTo>
                  <a:pt x="148859" y="293853"/>
                  <a:pt x="148487" y="266698"/>
                  <a:pt x="156790" y="241788"/>
                </a:cubicBezTo>
                <a:cubicBezTo>
                  <a:pt x="161053" y="229000"/>
                  <a:pt x="173405" y="220083"/>
                  <a:pt x="184306" y="212155"/>
                </a:cubicBezTo>
                <a:cubicBezTo>
                  <a:pt x="200835" y="200134"/>
                  <a:pt x="243728" y="183137"/>
                  <a:pt x="264740" y="178288"/>
                </a:cubicBezTo>
                <a:cubicBezTo>
                  <a:pt x="279324" y="174923"/>
                  <a:pt x="294427" y="174399"/>
                  <a:pt x="309190" y="171938"/>
                </a:cubicBezTo>
                <a:cubicBezTo>
                  <a:pt x="319836" y="170164"/>
                  <a:pt x="330357" y="167705"/>
                  <a:pt x="340940" y="165588"/>
                </a:cubicBezTo>
                <a:cubicBezTo>
                  <a:pt x="348701" y="167705"/>
                  <a:pt x="358144" y="166669"/>
                  <a:pt x="364223" y="171938"/>
                </a:cubicBezTo>
                <a:cubicBezTo>
                  <a:pt x="372075" y="178743"/>
                  <a:pt x="376477" y="205087"/>
                  <a:pt x="370573" y="214271"/>
                </a:cubicBezTo>
                <a:cubicBezTo>
                  <a:pt x="363896" y="224657"/>
                  <a:pt x="338651" y="224101"/>
                  <a:pt x="330356" y="224855"/>
                </a:cubicBezTo>
                <a:cubicBezTo>
                  <a:pt x="320478" y="222738"/>
                  <a:pt x="309312" y="223822"/>
                  <a:pt x="300723" y="218505"/>
                </a:cubicBezTo>
                <a:cubicBezTo>
                  <a:pt x="285079" y="208821"/>
                  <a:pt x="281188" y="179645"/>
                  <a:pt x="277440" y="165588"/>
                </a:cubicBezTo>
                <a:cubicBezTo>
                  <a:pt x="275098" y="135149"/>
                  <a:pt x="272171" y="121057"/>
                  <a:pt x="281673" y="87271"/>
                </a:cubicBezTo>
                <a:cubicBezTo>
                  <a:pt x="282781" y="83331"/>
                  <a:pt x="306833" y="55458"/>
                  <a:pt x="309190" y="53405"/>
                </a:cubicBezTo>
                <a:cubicBezTo>
                  <a:pt x="325476" y="39220"/>
                  <a:pt x="341239" y="23904"/>
                  <a:pt x="359990" y="13188"/>
                </a:cubicBezTo>
                <a:cubicBezTo>
                  <a:pt x="364929" y="10366"/>
                  <a:pt x="369928" y="7648"/>
                  <a:pt x="374806" y="4721"/>
                </a:cubicBezTo>
                <a:cubicBezTo>
                  <a:pt x="376987" y="3412"/>
                  <a:pt x="378638" y="848"/>
                  <a:pt x="381156" y="488"/>
                </a:cubicBezTo>
                <a:cubicBezTo>
                  <a:pt x="388839" y="-610"/>
                  <a:pt x="396679" y="488"/>
                  <a:pt x="404440" y="48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A6AE32C-BCBA-96CE-7AC8-A1BF54B64151}"/>
              </a:ext>
            </a:extLst>
          </p:cNvPr>
          <p:cNvSpPr/>
          <p:nvPr/>
        </p:nvSpPr>
        <p:spPr>
          <a:xfrm rot="8587022">
            <a:off x="9687784" y="4915532"/>
            <a:ext cx="194086" cy="765125"/>
          </a:xfrm>
          <a:custGeom>
            <a:avLst/>
            <a:gdLst>
              <a:gd name="connsiteX0" fmla="*/ 91173 w 404440"/>
              <a:gd name="connsiteY0" fmla="*/ 762488 h 762488"/>
              <a:gd name="connsiteX1" fmla="*/ 80590 w 404440"/>
              <a:gd name="connsiteY1" fmla="*/ 760371 h 762488"/>
              <a:gd name="connsiteX2" fmla="*/ 27673 w 404440"/>
              <a:gd name="connsiteY2" fmla="*/ 705338 h 762488"/>
              <a:gd name="connsiteX3" fmla="*/ 6506 w 404440"/>
              <a:gd name="connsiteY3" fmla="*/ 663005 h 762488"/>
              <a:gd name="connsiteX4" fmla="*/ 156 w 404440"/>
              <a:gd name="connsiteY4" fmla="*/ 624905 h 762488"/>
              <a:gd name="connsiteX5" fmla="*/ 8623 w 404440"/>
              <a:gd name="connsiteY5" fmla="*/ 574105 h 762488"/>
              <a:gd name="connsiteX6" fmla="*/ 27673 w 404440"/>
              <a:gd name="connsiteY6" fmla="*/ 548705 h 762488"/>
              <a:gd name="connsiteX7" fmla="*/ 53073 w 404440"/>
              <a:gd name="connsiteY7" fmla="*/ 531771 h 762488"/>
              <a:gd name="connsiteX8" fmla="*/ 63656 w 404440"/>
              <a:gd name="connsiteY8" fmla="*/ 523305 h 762488"/>
              <a:gd name="connsiteX9" fmla="*/ 89056 w 404440"/>
              <a:gd name="connsiteY9" fmla="*/ 512721 h 762488"/>
              <a:gd name="connsiteX10" fmla="*/ 114456 w 404440"/>
              <a:gd name="connsiteY10" fmla="*/ 508488 h 762488"/>
              <a:gd name="connsiteX11" fmla="*/ 188540 w 404440"/>
              <a:gd name="connsiteY11" fmla="*/ 512721 h 762488"/>
              <a:gd name="connsiteX12" fmla="*/ 194890 w 404440"/>
              <a:gd name="connsiteY12" fmla="*/ 516955 h 762488"/>
              <a:gd name="connsiteX13" fmla="*/ 203356 w 404440"/>
              <a:gd name="connsiteY13" fmla="*/ 529655 h 762488"/>
              <a:gd name="connsiteX14" fmla="*/ 205473 w 404440"/>
              <a:gd name="connsiteY14" fmla="*/ 548705 h 762488"/>
              <a:gd name="connsiteX15" fmla="*/ 190656 w 404440"/>
              <a:gd name="connsiteY15" fmla="*/ 597388 h 762488"/>
              <a:gd name="connsiteX16" fmla="*/ 173723 w 404440"/>
              <a:gd name="connsiteY16" fmla="*/ 603738 h 762488"/>
              <a:gd name="connsiteX17" fmla="*/ 105990 w 404440"/>
              <a:gd name="connsiteY17" fmla="*/ 601621 h 762488"/>
              <a:gd name="connsiteX18" fmla="*/ 89056 w 404440"/>
              <a:gd name="connsiteY18" fmla="*/ 593155 h 762488"/>
              <a:gd name="connsiteX19" fmla="*/ 74240 w 404440"/>
              <a:gd name="connsiteY19" fmla="*/ 578338 h 762488"/>
              <a:gd name="connsiteX20" fmla="*/ 59423 w 404440"/>
              <a:gd name="connsiteY20" fmla="*/ 555055 h 762488"/>
              <a:gd name="connsiteX21" fmla="*/ 46723 w 404440"/>
              <a:gd name="connsiteY21" fmla="*/ 525421 h 762488"/>
              <a:gd name="connsiteX22" fmla="*/ 42490 w 404440"/>
              <a:gd name="connsiteY22" fmla="*/ 480971 h 762488"/>
              <a:gd name="connsiteX23" fmla="*/ 46723 w 404440"/>
              <a:gd name="connsiteY23" fmla="*/ 449221 h 762488"/>
              <a:gd name="connsiteX24" fmla="*/ 59423 w 404440"/>
              <a:gd name="connsiteY24" fmla="*/ 419588 h 762488"/>
              <a:gd name="connsiteX25" fmla="*/ 72123 w 404440"/>
              <a:gd name="connsiteY25" fmla="*/ 400538 h 762488"/>
              <a:gd name="connsiteX26" fmla="*/ 95406 w 404440"/>
              <a:gd name="connsiteY26" fmla="*/ 377255 h 762488"/>
              <a:gd name="connsiteX27" fmla="*/ 163140 w 404440"/>
              <a:gd name="connsiteY27" fmla="*/ 347621 h 762488"/>
              <a:gd name="connsiteX28" fmla="*/ 245690 w 404440"/>
              <a:gd name="connsiteY28" fmla="*/ 337038 h 762488"/>
              <a:gd name="connsiteX29" fmla="*/ 264740 w 404440"/>
              <a:gd name="connsiteY29" fmla="*/ 332805 h 762488"/>
              <a:gd name="connsiteX30" fmla="*/ 264740 w 404440"/>
              <a:gd name="connsiteY30" fmla="*/ 385721 h 762488"/>
              <a:gd name="connsiteX31" fmla="*/ 228756 w 404440"/>
              <a:gd name="connsiteY31" fmla="*/ 392071 h 762488"/>
              <a:gd name="connsiteX32" fmla="*/ 171606 w 404440"/>
              <a:gd name="connsiteY32" fmla="*/ 370905 h 762488"/>
              <a:gd name="connsiteX33" fmla="*/ 154673 w 404440"/>
              <a:gd name="connsiteY33" fmla="*/ 345505 h 762488"/>
              <a:gd name="connsiteX34" fmla="*/ 148323 w 404440"/>
              <a:gd name="connsiteY34" fmla="*/ 320105 h 762488"/>
              <a:gd name="connsiteX35" fmla="*/ 156790 w 404440"/>
              <a:gd name="connsiteY35" fmla="*/ 241788 h 762488"/>
              <a:gd name="connsiteX36" fmla="*/ 184306 w 404440"/>
              <a:gd name="connsiteY36" fmla="*/ 212155 h 762488"/>
              <a:gd name="connsiteX37" fmla="*/ 264740 w 404440"/>
              <a:gd name="connsiteY37" fmla="*/ 178288 h 762488"/>
              <a:gd name="connsiteX38" fmla="*/ 309190 w 404440"/>
              <a:gd name="connsiteY38" fmla="*/ 171938 h 762488"/>
              <a:gd name="connsiteX39" fmla="*/ 340940 w 404440"/>
              <a:gd name="connsiteY39" fmla="*/ 165588 h 762488"/>
              <a:gd name="connsiteX40" fmla="*/ 364223 w 404440"/>
              <a:gd name="connsiteY40" fmla="*/ 171938 h 762488"/>
              <a:gd name="connsiteX41" fmla="*/ 370573 w 404440"/>
              <a:gd name="connsiteY41" fmla="*/ 214271 h 762488"/>
              <a:gd name="connsiteX42" fmla="*/ 330356 w 404440"/>
              <a:gd name="connsiteY42" fmla="*/ 224855 h 762488"/>
              <a:gd name="connsiteX43" fmla="*/ 300723 w 404440"/>
              <a:gd name="connsiteY43" fmla="*/ 218505 h 762488"/>
              <a:gd name="connsiteX44" fmla="*/ 277440 w 404440"/>
              <a:gd name="connsiteY44" fmla="*/ 165588 h 762488"/>
              <a:gd name="connsiteX45" fmla="*/ 281673 w 404440"/>
              <a:gd name="connsiteY45" fmla="*/ 87271 h 762488"/>
              <a:gd name="connsiteX46" fmla="*/ 309190 w 404440"/>
              <a:gd name="connsiteY46" fmla="*/ 53405 h 762488"/>
              <a:gd name="connsiteX47" fmla="*/ 359990 w 404440"/>
              <a:gd name="connsiteY47" fmla="*/ 13188 h 762488"/>
              <a:gd name="connsiteX48" fmla="*/ 374806 w 404440"/>
              <a:gd name="connsiteY48" fmla="*/ 4721 h 762488"/>
              <a:gd name="connsiteX49" fmla="*/ 381156 w 404440"/>
              <a:gd name="connsiteY49" fmla="*/ 488 h 762488"/>
              <a:gd name="connsiteX50" fmla="*/ 404440 w 404440"/>
              <a:gd name="connsiteY50" fmla="*/ 488 h 76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4440" h="762488">
                <a:moveTo>
                  <a:pt x="91173" y="762488"/>
                </a:moveTo>
                <a:cubicBezTo>
                  <a:pt x="87645" y="761782"/>
                  <a:pt x="83506" y="762477"/>
                  <a:pt x="80590" y="760371"/>
                </a:cubicBezTo>
                <a:cubicBezTo>
                  <a:pt x="67359" y="750815"/>
                  <a:pt x="36344" y="718738"/>
                  <a:pt x="27673" y="705338"/>
                </a:cubicBezTo>
                <a:cubicBezTo>
                  <a:pt x="19102" y="692092"/>
                  <a:pt x="6506" y="663005"/>
                  <a:pt x="6506" y="663005"/>
                </a:cubicBezTo>
                <a:cubicBezTo>
                  <a:pt x="3631" y="651504"/>
                  <a:pt x="-899" y="636856"/>
                  <a:pt x="156" y="624905"/>
                </a:cubicBezTo>
                <a:cubicBezTo>
                  <a:pt x="1665" y="607805"/>
                  <a:pt x="4200" y="590692"/>
                  <a:pt x="8623" y="574105"/>
                </a:cubicBezTo>
                <a:cubicBezTo>
                  <a:pt x="9789" y="569734"/>
                  <a:pt x="25051" y="551327"/>
                  <a:pt x="27673" y="548705"/>
                </a:cubicBezTo>
                <a:cubicBezTo>
                  <a:pt x="37935" y="538442"/>
                  <a:pt x="40330" y="540266"/>
                  <a:pt x="53073" y="531771"/>
                </a:cubicBezTo>
                <a:cubicBezTo>
                  <a:pt x="56832" y="529265"/>
                  <a:pt x="59845" y="525730"/>
                  <a:pt x="63656" y="523305"/>
                </a:cubicBezTo>
                <a:cubicBezTo>
                  <a:pt x="69958" y="519295"/>
                  <a:pt x="81661" y="514364"/>
                  <a:pt x="89056" y="512721"/>
                </a:cubicBezTo>
                <a:cubicBezTo>
                  <a:pt x="97435" y="510859"/>
                  <a:pt x="105989" y="509899"/>
                  <a:pt x="114456" y="508488"/>
                </a:cubicBezTo>
                <a:cubicBezTo>
                  <a:pt x="139151" y="509899"/>
                  <a:pt x="163941" y="510132"/>
                  <a:pt x="188540" y="512721"/>
                </a:cubicBezTo>
                <a:cubicBezTo>
                  <a:pt x="191070" y="512987"/>
                  <a:pt x="193215" y="515040"/>
                  <a:pt x="194890" y="516955"/>
                </a:cubicBezTo>
                <a:cubicBezTo>
                  <a:pt x="198240" y="520784"/>
                  <a:pt x="200534" y="525422"/>
                  <a:pt x="203356" y="529655"/>
                </a:cubicBezTo>
                <a:cubicBezTo>
                  <a:pt x="204062" y="536005"/>
                  <a:pt x="205709" y="542320"/>
                  <a:pt x="205473" y="548705"/>
                </a:cubicBezTo>
                <a:cubicBezTo>
                  <a:pt x="204685" y="569981"/>
                  <a:pt x="208716" y="586275"/>
                  <a:pt x="190656" y="597388"/>
                </a:cubicBezTo>
                <a:cubicBezTo>
                  <a:pt x="185522" y="600547"/>
                  <a:pt x="179367" y="601621"/>
                  <a:pt x="173723" y="603738"/>
                </a:cubicBezTo>
                <a:cubicBezTo>
                  <a:pt x="151145" y="603032"/>
                  <a:pt x="128404" y="604423"/>
                  <a:pt x="105990" y="601621"/>
                </a:cubicBezTo>
                <a:cubicBezTo>
                  <a:pt x="99728" y="600838"/>
                  <a:pt x="89056" y="593155"/>
                  <a:pt x="89056" y="593155"/>
                </a:cubicBezTo>
                <a:cubicBezTo>
                  <a:pt x="84117" y="588216"/>
                  <a:pt x="78528" y="583851"/>
                  <a:pt x="74240" y="578338"/>
                </a:cubicBezTo>
                <a:cubicBezTo>
                  <a:pt x="68592" y="571076"/>
                  <a:pt x="63856" y="563115"/>
                  <a:pt x="59423" y="555055"/>
                </a:cubicBezTo>
                <a:cubicBezTo>
                  <a:pt x="55748" y="548374"/>
                  <a:pt x="50072" y="533795"/>
                  <a:pt x="46723" y="525421"/>
                </a:cubicBezTo>
                <a:cubicBezTo>
                  <a:pt x="45824" y="517331"/>
                  <a:pt x="42269" y="486936"/>
                  <a:pt x="42490" y="480971"/>
                </a:cubicBezTo>
                <a:cubicBezTo>
                  <a:pt x="42885" y="470301"/>
                  <a:pt x="43884" y="459514"/>
                  <a:pt x="46723" y="449221"/>
                </a:cubicBezTo>
                <a:cubicBezTo>
                  <a:pt x="49581" y="438861"/>
                  <a:pt x="54452" y="429116"/>
                  <a:pt x="59423" y="419588"/>
                </a:cubicBezTo>
                <a:cubicBezTo>
                  <a:pt x="62953" y="412822"/>
                  <a:pt x="67180" y="406353"/>
                  <a:pt x="72123" y="400538"/>
                </a:cubicBezTo>
                <a:cubicBezTo>
                  <a:pt x="79231" y="392175"/>
                  <a:pt x="86414" y="383549"/>
                  <a:pt x="95406" y="377255"/>
                </a:cubicBezTo>
                <a:cubicBezTo>
                  <a:pt x="114826" y="363661"/>
                  <a:pt x="139698" y="352914"/>
                  <a:pt x="163140" y="347621"/>
                </a:cubicBezTo>
                <a:cubicBezTo>
                  <a:pt x="192015" y="341101"/>
                  <a:pt x="216058" y="339860"/>
                  <a:pt x="245690" y="337038"/>
                </a:cubicBezTo>
                <a:cubicBezTo>
                  <a:pt x="252040" y="335627"/>
                  <a:pt x="258569" y="330748"/>
                  <a:pt x="264740" y="332805"/>
                </a:cubicBezTo>
                <a:cubicBezTo>
                  <a:pt x="290086" y="341253"/>
                  <a:pt x="271401" y="375473"/>
                  <a:pt x="264740" y="385721"/>
                </a:cubicBezTo>
                <a:cubicBezTo>
                  <a:pt x="261946" y="390020"/>
                  <a:pt x="229026" y="392044"/>
                  <a:pt x="228756" y="392071"/>
                </a:cubicBezTo>
                <a:cubicBezTo>
                  <a:pt x="210838" y="387592"/>
                  <a:pt x="185614" y="386781"/>
                  <a:pt x="171606" y="370905"/>
                </a:cubicBezTo>
                <a:cubicBezTo>
                  <a:pt x="164874" y="363275"/>
                  <a:pt x="160317" y="353972"/>
                  <a:pt x="154673" y="345505"/>
                </a:cubicBezTo>
                <a:cubicBezTo>
                  <a:pt x="152556" y="337038"/>
                  <a:pt x="148145" y="328830"/>
                  <a:pt x="148323" y="320105"/>
                </a:cubicBezTo>
                <a:cubicBezTo>
                  <a:pt x="148859" y="293853"/>
                  <a:pt x="148487" y="266698"/>
                  <a:pt x="156790" y="241788"/>
                </a:cubicBezTo>
                <a:cubicBezTo>
                  <a:pt x="161053" y="229000"/>
                  <a:pt x="173405" y="220083"/>
                  <a:pt x="184306" y="212155"/>
                </a:cubicBezTo>
                <a:cubicBezTo>
                  <a:pt x="200835" y="200134"/>
                  <a:pt x="243728" y="183137"/>
                  <a:pt x="264740" y="178288"/>
                </a:cubicBezTo>
                <a:cubicBezTo>
                  <a:pt x="279324" y="174923"/>
                  <a:pt x="294427" y="174399"/>
                  <a:pt x="309190" y="171938"/>
                </a:cubicBezTo>
                <a:cubicBezTo>
                  <a:pt x="319836" y="170164"/>
                  <a:pt x="330357" y="167705"/>
                  <a:pt x="340940" y="165588"/>
                </a:cubicBezTo>
                <a:cubicBezTo>
                  <a:pt x="348701" y="167705"/>
                  <a:pt x="358144" y="166669"/>
                  <a:pt x="364223" y="171938"/>
                </a:cubicBezTo>
                <a:cubicBezTo>
                  <a:pt x="372075" y="178743"/>
                  <a:pt x="376477" y="205087"/>
                  <a:pt x="370573" y="214271"/>
                </a:cubicBezTo>
                <a:cubicBezTo>
                  <a:pt x="363896" y="224657"/>
                  <a:pt x="338651" y="224101"/>
                  <a:pt x="330356" y="224855"/>
                </a:cubicBezTo>
                <a:cubicBezTo>
                  <a:pt x="320478" y="222738"/>
                  <a:pt x="309312" y="223822"/>
                  <a:pt x="300723" y="218505"/>
                </a:cubicBezTo>
                <a:cubicBezTo>
                  <a:pt x="285079" y="208821"/>
                  <a:pt x="281188" y="179645"/>
                  <a:pt x="277440" y="165588"/>
                </a:cubicBezTo>
                <a:cubicBezTo>
                  <a:pt x="275098" y="135149"/>
                  <a:pt x="272171" y="121057"/>
                  <a:pt x="281673" y="87271"/>
                </a:cubicBezTo>
                <a:cubicBezTo>
                  <a:pt x="282781" y="83331"/>
                  <a:pt x="306833" y="55458"/>
                  <a:pt x="309190" y="53405"/>
                </a:cubicBezTo>
                <a:cubicBezTo>
                  <a:pt x="325476" y="39220"/>
                  <a:pt x="341239" y="23904"/>
                  <a:pt x="359990" y="13188"/>
                </a:cubicBezTo>
                <a:cubicBezTo>
                  <a:pt x="364929" y="10366"/>
                  <a:pt x="369928" y="7648"/>
                  <a:pt x="374806" y="4721"/>
                </a:cubicBezTo>
                <a:cubicBezTo>
                  <a:pt x="376987" y="3412"/>
                  <a:pt x="378638" y="848"/>
                  <a:pt x="381156" y="488"/>
                </a:cubicBezTo>
                <a:cubicBezTo>
                  <a:pt x="388839" y="-610"/>
                  <a:pt x="396679" y="488"/>
                  <a:pt x="404440" y="48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E4F89B12-A588-4FB6-B752-51A2BDBA2D29}"/>
              </a:ext>
            </a:extLst>
          </p:cNvPr>
          <p:cNvSpPr/>
          <p:nvPr/>
        </p:nvSpPr>
        <p:spPr>
          <a:xfrm>
            <a:off x="9026837" y="4238307"/>
            <a:ext cx="107164" cy="21252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58B57EB8-CE69-AFC5-EA84-FD6765E0256C}"/>
              </a:ext>
            </a:extLst>
          </p:cNvPr>
          <p:cNvSpPr/>
          <p:nvPr/>
        </p:nvSpPr>
        <p:spPr>
          <a:xfrm>
            <a:off x="8750346" y="4238307"/>
            <a:ext cx="107164" cy="21252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478788B0-201D-6041-6D4E-7362D6112FE6}"/>
              </a:ext>
            </a:extLst>
          </p:cNvPr>
          <p:cNvSpPr/>
          <p:nvPr/>
        </p:nvSpPr>
        <p:spPr>
          <a:xfrm>
            <a:off x="10233757" y="4256789"/>
            <a:ext cx="107164" cy="21252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Up 46">
            <a:extLst>
              <a:ext uri="{FF2B5EF4-FFF2-40B4-BE49-F238E27FC236}">
                <a16:creationId xmlns:a16="http://schemas.microsoft.com/office/drawing/2014/main" id="{C8B422D5-D2C2-AA3B-52E6-6039D23ADDBD}"/>
              </a:ext>
            </a:extLst>
          </p:cNvPr>
          <p:cNvSpPr/>
          <p:nvPr/>
        </p:nvSpPr>
        <p:spPr>
          <a:xfrm>
            <a:off x="10514180" y="4260328"/>
            <a:ext cx="107164" cy="21252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2EA693-25DA-EA58-C720-E147E3DD1A16}"/>
              </a:ext>
            </a:extLst>
          </p:cNvPr>
          <p:cNvSpPr txBox="1"/>
          <p:nvPr/>
        </p:nvSpPr>
        <p:spPr>
          <a:xfrm>
            <a:off x="8563054" y="4389881"/>
            <a:ext cx="1386605" cy="51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B-Field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935FD2-5EB4-EC53-58AE-D19728BA1561}"/>
              </a:ext>
            </a:extLst>
          </p:cNvPr>
          <p:cNvSpPr txBox="1"/>
          <p:nvPr/>
        </p:nvSpPr>
        <p:spPr>
          <a:xfrm>
            <a:off x="9165817" y="3368169"/>
            <a:ext cx="1137315" cy="46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Proton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C03BBC-75A7-B2CC-E2CF-D4B4DE4ECD2F}"/>
              </a:ext>
            </a:extLst>
          </p:cNvPr>
          <p:cNvSpPr txBox="1"/>
          <p:nvPr/>
        </p:nvSpPr>
        <p:spPr>
          <a:xfrm>
            <a:off x="9772157" y="5972926"/>
            <a:ext cx="1093473" cy="46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Proton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B1A4E-66D9-FEB7-E845-08A92D53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3310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4</a:t>
            </a:fld>
            <a:endParaRPr lang="en-US" dirty="0"/>
          </a:p>
        </p:txBody>
      </p:sp>
      <p:sp>
        <p:nvSpPr>
          <p:cNvPr id="55" name="Arrow: Up 54">
            <a:extLst>
              <a:ext uri="{FF2B5EF4-FFF2-40B4-BE49-F238E27FC236}">
                <a16:creationId xmlns:a16="http://schemas.microsoft.com/office/drawing/2014/main" id="{BC59012F-8333-2529-1BE6-9BEF8FB781CA}"/>
              </a:ext>
            </a:extLst>
          </p:cNvPr>
          <p:cNvSpPr/>
          <p:nvPr/>
        </p:nvSpPr>
        <p:spPr>
          <a:xfrm>
            <a:off x="9657196" y="2482419"/>
            <a:ext cx="89337" cy="322920"/>
          </a:xfrm>
          <a:prstGeom prst="upArrow">
            <a:avLst>
              <a:gd name="adj1" fmla="val 50000"/>
              <a:gd name="adj2" fmla="val 677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914CE31-3B90-8224-E7B0-2A92FCADE94E}"/>
              </a:ext>
            </a:extLst>
          </p:cNvPr>
          <p:cNvSpPr/>
          <p:nvPr/>
        </p:nvSpPr>
        <p:spPr>
          <a:xfrm>
            <a:off x="9613176" y="2571562"/>
            <a:ext cx="177379" cy="1860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Up 55">
            <a:extLst>
              <a:ext uri="{FF2B5EF4-FFF2-40B4-BE49-F238E27FC236}">
                <a16:creationId xmlns:a16="http://schemas.microsoft.com/office/drawing/2014/main" id="{A9183EE6-836A-9781-1D91-C623881326F6}"/>
              </a:ext>
            </a:extLst>
          </p:cNvPr>
          <p:cNvSpPr/>
          <p:nvPr/>
        </p:nvSpPr>
        <p:spPr>
          <a:xfrm rot="12576279">
            <a:off x="9440854" y="2917402"/>
            <a:ext cx="89337" cy="322920"/>
          </a:xfrm>
          <a:prstGeom prst="upArrow">
            <a:avLst>
              <a:gd name="adj1" fmla="val 50000"/>
              <a:gd name="adj2" fmla="val 677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Up 56">
            <a:extLst>
              <a:ext uri="{FF2B5EF4-FFF2-40B4-BE49-F238E27FC236}">
                <a16:creationId xmlns:a16="http://schemas.microsoft.com/office/drawing/2014/main" id="{BA35073D-357C-14BF-FFE1-3EEEBD9A652E}"/>
              </a:ext>
            </a:extLst>
          </p:cNvPr>
          <p:cNvSpPr/>
          <p:nvPr/>
        </p:nvSpPr>
        <p:spPr>
          <a:xfrm rot="18393062">
            <a:off x="9843873" y="2908340"/>
            <a:ext cx="89337" cy="322920"/>
          </a:xfrm>
          <a:prstGeom prst="upArrow">
            <a:avLst>
              <a:gd name="adj1" fmla="val 50000"/>
              <a:gd name="adj2" fmla="val 677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B4AA432-2D4F-C331-D794-0482BEE688DA}"/>
              </a:ext>
            </a:extLst>
          </p:cNvPr>
          <p:cNvSpPr/>
          <p:nvPr/>
        </p:nvSpPr>
        <p:spPr>
          <a:xfrm>
            <a:off x="9808623" y="2993637"/>
            <a:ext cx="177379" cy="1860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E027B1-EB51-2EDB-CF13-E521D2276101}"/>
              </a:ext>
            </a:extLst>
          </p:cNvPr>
          <p:cNvSpPr/>
          <p:nvPr/>
        </p:nvSpPr>
        <p:spPr>
          <a:xfrm>
            <a:off x="9409518" y="2978131"/>
            <a:ext cx="177379" cy="18605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Up 57">
            <a:extLst>
              <a:ext uri="{FF2B5EF4-FFF2-40B4-BE49-F238E27FC236}">
                <a16:creationId xmlns:a16="http://schemas.microsoft.com/office/drawing/2014/main" id="{6C29DFCA-B314-BB15-B292-828750914993}"/>
              </a:ext>
            </a:extLst>
          </p:cNvPr>
          <p:cNvSpPr/>
          <p:nvPr/>
        </p:nvSpPr>
        <p:spPr>
          <a:xfrm>
            <a:off x="9590433" y="4737946"/>
            <a:ext cx="89337" cy="322920"/>
          </a:xfrm>
          <a:prstGeom prst="upArrow">
            <a:avLst>
              <a:gd name="adj1" fmla="val 50000"/>
              <a:gd name="adj2" fmla="val 677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Up 58">
            <a:extLst>
              <a:ext uri="{FF2B5EF4-FFF2-40B4-BE49-F238E27FC236}">
                <a16:creationId xmlns:a16="http://schemas.microsoft.com/office/drawing/2014/main" id="{E41F5EF0-ADE7-73AB-7B89-8413C58220C9}"/>
              </a:ext>
            </a:extLst>
          </p:cNvPr>
          <p:cNvSpPr/>
          <p:nvPr/>
        </p:nvSpPr>
        <p:spPr>
          <a:xfrm rot="622374">
            <a:off x="9574689" y="5492733"/>
            <a:ext cx="89337" cy="322920"/>
          </a:xfrm>
          <a:prstGeom prst="upArrow">
            <a:avLst>
              <a:gd name="adj1" fmla="val 50000"/>
              <a:gd name="adj2" fmla="val 677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Up 59">
            <a:extLst>
              <a:ext uri="{FF2B5EF4-FFF2-40B4-BE49-F238E27FC236}">
                <a16:creationId xmlns:a16="http://schemas.microsoft.com/office/drawing/2014/main" id="{88E5CCE8-9433-00DA-7F5B-C858BD7B0148}"/>
              </a:ext>
            </a:extLst>
          </p:cNvPr>
          <p:cNvSpPr/>
          <p:nvPr/>
        </p:nvSpPr>
        <p:spPr>
          <a:xfrm rot="21320519">
            <a:off x="9920364" y="5516800"/>
            <a:ext cx="89337" cy="322920"/>
          </a:xfrm>
          <a:prstGeom prst="upArrow">
            <a:avLst>
              <a:gd name="adj1" fmla="val 50000"/>
              <a:gd name="adj2" fmla="val 677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EACF972-3F32-1906-6A12-3FE656EEC9C4}"/>
              </a:ext>
            </a:extLst>
          </p:cNvPr>
          <p:cNvSpPr/>
          <p:nvPr/>
        </p:nvSpPr>
        <p:spPr>
          <a:xfrm>
            <a:off x="9549503" y="5578149"/>
            <a:ext cx="177379" cy="18605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63CF04C-5D4B-87CD-9132-7FBF5D9A3998}"/>
              </a:ext>
            </a:extLst>
          </p:cNvPr>
          <p:cNvSpPr/>
          <p:nvPr/>
        </p:nvSpPr>
        <p:spPr>
          <a:xfrm>
            <a:off x="9876446" y="5592843"/>
            <a:ext cx="177379" cy="1860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6C5C871-EC71-0A40-0CE7-D581444688C6}"/>
              </a:ext>
            </a:extLst>
          </p:cNvPr>
          <p:cNvSpPr/>
          <p:nvPr/>
        </p:nvSpPr>
        <p:spPr>
          <a:xfrm>
            <a:off x="9548050" y="4848695"/>
            <a:ext cx="177379" cy="1860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65516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10FB57-DF35-7A57-E6A7-63A53C66A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5860"/>
            <a:ext cx="6590805" cy="503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2E50D-9F76-A091-F9F1-EA509342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“Color Polarizability” d</a:t>
            </a:r>
            <a:r>
              <a:rPr lang="en-US" baseline="-25000" dirty="0">
                <a:ea typeface="Calibri Light"/>
                <a:cs typeface="Calibri Light"/>
              </a:rPr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03CD-4436-16EC-A71E-12EBA430E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029" y="3108306"/>
            <a:ext cx="5157801" cy="322498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cs typeface="Calibri"/>
              </a:rPr>
              <a:t>At high Q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, identified as a color polarizability or “color Lorentz force”</a:t>
            </a:r>
          </a:p>
          <a:p>
            <a:r>
              <a:rPr lang="en-US" dirty="0">
                <a:cs typeface="Calibri"/>
              </a:rPr>
              <a:t>Interesting negative result from SANE motivates further study at high Q</a:t>
            </a:r>
            <a:r>
              <a:rPr lang="en-US" baseline="30000" dirty="0">
                <a:cs typeface="Calibri"/>
              </a:rPr>
              <a:t>2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Maxima and zero crossing of d</a:t>
            </a:r>
            <a:r>
              <a:rPr lang="en-US" baseline="-25000" dirty="0">
                <a:cs typeface="Calibri"/>
              </a:rPr>
              <a:t>2</a:t>
            </a:r>
            <a:r>
              <a:rPr lang="en-US" dirty="0">
                <a:cs typeface="Calibri"/>
              </a:rPr>
              <a:t> are in the unmeasured region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Upcoming lattice predictions in this region need an experimental benchmark!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CC6E2B-014C-2E1B-9FA2-580B6C5E4A88}"/>
              </a:ext>
            </a:extLst>
          </p:cNvPr>
          <p:cNvSpPr/>
          <p:nvPr/>
        </p:nvSpPr>
        <p:spPr>
          <a:xfrm>
            <a:off x="6650182" y="2123732"/>
            <a:ext cx="4789411" cy="82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DED8EC-9273-EC94-A23C-CC58DCC42147}"/>
                  </a:ext>
                </a:extLst>
              </p:cNvPr>
              <p:cNvSpPr txBox="1"/>
              <p:nvPr/>
            </p:nvSpPr>
            <p:spPr>
              <a:xfrm>
                <a:off x="6668030" y="2207679"/>
                <a:ext cx="4771563" cy="665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trlPr>
                            <a:rPr lang="is-I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000" b="1" i="1"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DED8EC-9273-EC94-A23C-CC58DCC42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30" y="2207679"/>
                <a:ext cx="4771563" cy="665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67866-34A6-9408-3060-F141DF6E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C6B87B-F7CF-993A-DDD5-1B63BFAAF10E}"/>
              </a:ext>
            </a:extLst>
          </p:cNvPr>
          <p:cNvSpPr/>
          <p:nvPr/>
        </p:nvSpPr>
        <p:spPr>
          <a:xfrm>
            <a:off x="6650182" y="1270340"/>
            <a:ext cx="4789411" cy="1681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1F663-A9E0-00ED-DFE9-0DF3ADEE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Hyperfine Contribution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68596C-167E-1CB8-0A45-8454C1C515FB}"/>
                  </a:ext>
                </a:extLst>
              </p:cNvPr>
              <p:cNvSpPr txBox="1"/>
              <p:nvPr/>
            </p:nvSpPr>
            <p:spPr>
              <a:xfrm>
                <a:off x="5923808" y="2215950"/>
                <a:ext cx="6379744" cy="643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𝟐𝟒</m:t>
                      </m:r>
                      <m:sSubSup>
                        <m:sSubSupPr>
                          <m:ctrlPr>
                            <a:rPr lang="en-US" sz="1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nary>
                        <m:naryPr>
                          <m:limLoc m:val="subSup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nary>
                        <m:naryPr>
                          <m:limLoc m:val="subSup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sz="1600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sepChr m:val=",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sepChr m:val=","/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68596C-167E-1CB8-0A45-8454C1C51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808" y="2215950"/>
                <a:ext cx="6379744" cy="6432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3C30213-DB2B-4D0C-B7D4-C93A2CD4C62C}"/>
              </a:ext>
            </a:extLst>
          </p:cNvPr>
          <p:cNvSpPr txBox="1"/>
          <p:nvPr/>
        </p:nvSpPr>
        <p:spPr>
          <a:xfrm>
            <a:off x="6419210" y="3260248"/>
            <a:ext cx="56827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leading error in theoretical calculations of the hydrogen HFS comes from these spin-structure function dependent integrals!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subject of an ongoing tension between theory and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transition region accounts for ~30% of the integral!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E892A-1927-CAC1-C224-3A1F1DD8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7F8BB8-AC3C-3D97-90A3-DF6DAC53B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8" y="1615511"/>
            <a:ext cx="5707639" cy="46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EFF75B-409E-FF62-23C8-5725B7F27657}"/>
                  </a:ext>
                </a:extLst>
              </p:cNvPr>
              <p:cNvSpPr txBox="1"/>
              <p:nvPr/>
            </p:nvSpPr>
            <p:spPr>
              <a:xfrm>
                <a:off x="5812256" y="1448480"/>
                <a:ext cx="6379744" cy="589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𝒑𝒐𝒍</m:t>
                          </m:r>
                        </m:sub>
                      </m:sSub>
                      <m:r>
                        <a:rPr lang="en-US" sz="16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𝜿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EFF75B-409E-FF62-23C8-5725B7F27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56" y="1448480"/>
                <a:ext cx="6379744" cy="589264"/>
              </a:xfrm>
              <a:prstGeom prst="rect">
                <a:avLst/>
              </a:prstGeom>
              <a:blipFill>
                <a:blip r:embed="rId5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68E09A1-CAA4-BD76-F22A-531E46835FF7}"/>
              </a:ext>
            </a:extLst>
          </p:cNvPr>
          <p:cNvSpPr txBox="1"/>
          <p:nvPr/>
        </p:nvSpPr>
        <p:spPr>
          <a:xfrm>
            <a:off x="560837" y="2000506"/>
            <a:ext cx="72487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i="1" dirty="0"/>
              <a:t>Ruth</a:t>
            </a:r>
          </a:p>
          <a:p>
            <a:r>
              <a:rPr lang="en-US" sz="1100" b="1" i="1" dirty="0"/>
              <a:t>et al. ‘24</a:t>
            </a:r>
          </a:p>
        </p:txBody>
      </p:sp>
    </p:spTree>
    <p:extLst>
      <p:ext uri="{BB962C8B-B14F-4D97-AF65-F5344CB8AC3E}">
        <p14:creationId xmlns:p14="http://schemas.microsoft.com/office/powerpoint/2010/main" val="1600355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E50D-9F76-A091-F9F1-EA509342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800" dirty="0">
                <a:latin typeface="Calibri Light" panose="020F0302020204030204" pitchFamily="34" charset="0"/>
              </a:rPr>
              <a:t>Γ</a:t>
            </a:r>
            <a:r>
              <a:rPr lang="en-US" sz="4800" baseline="-25000" dirty="0">
                <a:latin typeface="Calibri Light" panose="020F0302020204030204" pitchFamily="34" charset="0"/>
              </a:rPr>
              <a:t>2 </a:t>
            </a:r>
            <a:r>
              <a:rPr lang="en-US" dirty="0">
                <a:ea typeface="Calibri Light"/>
                <a:cs typeface="Calibri Light"/>
              </a:rPr>
              <a:t>Moment &amp; Burkhardt-Cottingham (BC) Sum 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03CD-4436-16EC-A71E-12EBA430E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7693" y="3785053"/>
            <a:ext cx="50668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Resonance part of moment crosses zero in transition region</a:t>
            </a:r>
          </a:p>
          <a:p>
            <a:r>
              <a:rPr lang="en-US" dirty="0">
                <a:cs typeface="Calibri"/>
              </a:rPr>
              <a:t>More transition data needed to understand low-x contribution as leading twist starts to fail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09E90-5E43-8891-0991-77D2CF7DB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80" y="1441683"/>
            <a:ext cx="6892078" cy="54765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367C8C-0E7C-4B06-F28F-55A5AF30336B}"/>
              </a:ext>
            </a:extLst>
          </p:cNvPr>
          <p:cNvSpPr/>
          <p:nvPr/>
        </p:nvSpPr>
        <p:spPr>
          <a:xfrm>
            <a:off x="7499268" y="2246542"/>
            <a:ext cx="3854531" cy="5916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DF0AE7-97AE-BF82-9763-4B041150DD2C}"/>
                  </a:ext>
                </a:extLst>
              </p:cNvPr>
              <p:cNvSpPr txBox="1"/>
              <p:nvPr/>
            </p:nvSpPr>
            <p:spPr>
              <a:xfrm>
                <a:off x="7608408" y="2246542"/>
                <a:ext cx="3496791" cy="469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𝜞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 </m:t>
                    </m:r>
                    <m:nary>
                      <m:naryPr>
                        <m:ctrlPr>
                          <a:rPr lang="is-I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  <m:sup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𝒕𝒉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𝑸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= 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DF0AE7-97AE-BF82-9763-4B041150D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408" y="2246542"/>
                <a:ext cx="3496791" cy="469552"/>
              </a:xfrm>
              <a:prstGeom prst="rect">
                <a:avLst/>
              </a:prstGeom>
              <a:blipFill>
                <a:blip r:embed="rId3"/>
                <a:stretch>
                  <a:fillRect t="-10390" r="-418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6EBE-495F-F628-7391-2336DB2A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efferson Lab Experimental Hall B">
            <a:extLst>
              <a:ext uri="{FF2B5EF4-FFF2-40B4-BE49-F238E27FC236}">
                <a16:creationId xmlns:a16="http://schemas.microsoft.com/office/drawing/2014/main" id="{3D65733E-B774-0612-F31C-969545D4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5" y="1750463"/>
            <a:ext cx="5605623" cy="44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48E7E2-5520-6337-5690-D7512396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3" y="357086"/>
            <a:ext cx="10515600" cy="1325563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Highly Successful Program Measuring SSF at the Thomas Jefferson National Accelerator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EA6A7-D70C-8882-34D7-1D3AFC371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148" y="1682649"/>
            <a:ext cx="5388617" cy="174635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 err="1">
                <a:ea typeface="Calibri"/>
                <a:cs typeface="Calibri"/>
              </a:rPr>
              <a:t>JLab</a:t>
            </a:r>
            <a:r>
              <a:rPr lang="en-US" dirty="0">
                <a:ea typeface="Calibri"/>
                <a:cs typeface="Calibri"/>
              </a:rPr>
              <a:t> has led a highly successful program to measure the spin structure functions (SSF) for both nucleons over a broad kinematic range</a:t>
            </a:r>
          </a:p>
          <a:p>
            <a:r>
              <a:rPr lang="en-US" dirty="0">
                <a:ea typeface="Calibri"/>
                <a:cs typeface="Calibri"/>
              </a:rPr>
              <a:t>Three different experiments published recent SSF results in Nature Physics</a:t>
            </a:r>
          </a:p>
          <a:p>
            <a:r>
              <a:rPr lang="en-US" dirty="0">
                <a:ea typeface="Calibri"/>
                <a:cs typeface="Calibri"/>
              </a:rPr>
              <a:t>DOE Milestone to “measure g</a:t>
            </a:r>
            <a:r>
              <a:rPr lang="en-US" baseline="-25000" dirty="0">
                <a:ea typeface="Calibri"/>
                <a:cs typeface="Calibri"/>
              </a:rPr>
              <a:t>1</a:t>
            </a:r>
            <a:r>
              <a:rPr lang="en-US" dirty="0">
                <a:ea typeface="Calibri"/>
                <a:cs typeface="Calibri"/>
              </a:rPr>
              <a:t> and g</a:t>
            </a:r>
            <a:r>
              <a:rPr lang="en-US" baseline="-25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 over an enlarged range of x and Q</a:t>
            </a:r>
            <a:r>
              <a:rPr lang="en-US" baseline="30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4DA0D-A7BF-5417-0E0B-41FFB0681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111" y="3513723"/>
            <a:ext cx="3357225" cy="1886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18C1A-5DD7-0D47-95ED-478E84CD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566" y="76387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451286-8CCF-E8DB-32D9-206EF5841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111" y="4670137"/>
            <a:ext cx="3252909" cy="2094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BA413F-5D1F-9C84-A7E5-A0E7175EB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078" y="5805763"/>
            <a:ext cx="3271942" cy="2180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543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CD5B75-E1D3-C3CA-8684-7DF704FE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3227" y="3893207"/>
            <a:ext cx="3987453" cy="2771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EE4D36-61DB-47B2-7B2B-F2FECE6222A5}"/>
              </a:ext>
            </a:extLst>
          </p:cNvPr>
          <p:cNvSpPr txBox="1"/>
          <p:nvPr/>
        </p:nvSpPr>
        <p:spPr>
          <a:xfrm>
            <a:off x="526756" y="1551482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g</a:t>
            </a:r>
            <a:r>
              <a:rPr lang="en-US" sz="5400" b="1" baseline="-25000" dirty="0"/>
              <a:t>1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2DC4D-55B9-6E17-5FC1-FA4A8D7BFD40}"/>
              </a:ext>
            </a:extLst>
          </p:cNvPr>
          <p:cNvSpPr txBox="1"/>
          <p:nvPr/>
        </p:nvSpPr>
        <p:spPr>
          <a:xfrm>
            <a:off x="526756" y="4619469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g</a:t>
            </a:r>
            <a:r>
              <a:rPr lang="en-US" sz="5400" b="1" baseline="-25000" dirty="0"/>
              <a:t>2</a:t>
            </a:r>
            <a:endParaRPr lang="en-US" sz="5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CCE694-98EA-8D99-6CE5-6CBFA3A13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093" y="983211"/>
            <a:ext cx="3900076" cy="277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548696-24CD-5112-8DE7-AF8851272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919" y="3893206"/>
            <a:ext cx="3903803" cy="2771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522D4A-25E1-D3F7-CA01-B79EC56F7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918" y="923330"/>
            <a:ext cx="3903803" cy="2771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4E8B13-F060-066C-813E-821419B57DF8}"/>
              </a:ext>
            </a:extLst>
          </p:cNvPr>
          <p:cNvSpPr txBox="1"/>
          <p:nvPr/>
        </p:nvSpPr>
        <p:spPr>
          <a:xfrm>
            <a:off x="3116549" y="383047"/>
            <a:ext cx="2141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E9974-B4C5-0A60-11E0-67C1A9431364}"/>
              </a:ext>
            </a:extLst>
          </p:cNvPr>
          <p:cNvSpPr txBox="1"/>
          <p:nvPr/>
        </p:nvSpPr>
        <p:spPr>
          <a:xfrm>
            <a:off x="7953863" y="414806"/>
            <a:ext cx="2583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65000"/>
                  </a:schemeClr>
                </a:solidFill>
              </a:rPr>
              <a:t>Neutron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F37CDD-06A2-C6C7-7CC6-186DBC3F8D7A}"/>
              </a:ext>
            </a:extLst>
          </p:cNvPr>
          <p:cNvSpPr txBox="1"/>
          <p:nvPr/>
        </p:nvSpPr>
        <p:spPr>
          <a:xfrm>
            <a:off x="4196953" y="-146193"/>
            <a:ext cx="4710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Existing Coverage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D4B545-9520-5549-3A15-75E545C5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5643</TotalTime>
  <Words>1069</Words>
  <Application>Microsoft Office PowerPoint</Application>
  <PresentationFormat>Widescreen</PresentationFormat>
  <Paragraphs>238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Calibri Light</vt:lpstr>
      <vt:lpstr>Cambria Math</vt:lpstr>
      <vt:lpstr>Roboto</vt:lpstr>
      <vt:lpstr>Wingdings</vt:lpstr>
      <vt:lpstr>Office Theme</vt:lpstr>
      <vt:lpstr>Exploring the Transition Region of QCD with the Proton’s g2 Structure Function</vt:lpstr>
      <vt:lpstr>PowerPoint Presentation</vt:lpstr>
      <vt:lpstr>How to study QCD and higher twist in the transition region? </vt:lpstr>
      <vt:lpstr>g2 Structure Function enables direct tests of QCD and higher twist</vt:lpstr>
      <vt:lpstr>“Color Polarizability” d2</vt:lpstr>
      <vt:lpstr>Hyperfine Contribution</vt:lpstr>
      <vt:lpstr>Γ2 Moment &amp; Burkhardt-Cottingham (BC) Sum rule</vt:lpstr>
      <vt:lpstr>Highly Successful Program Measuring SSF at the Thomas Jefferson National Accelerator</vt:lpstr>
      <vt:lpstr>PowerPoint Presentation</vt:lpstr>
      <vt:lpstr>PowerPoint Presentation</vt:lpstr>
      <vt:lpstr>PR12-24-002 Approved in 2024</vt:lpstr>
      <vt:lpstr>Proposed Hall C Experiment</vt:lpstr>
      <vt:lpstr>Transverse Polarized Target</vt:lpstr>
      <vt:lpstr>Single-Arm Monte-Carlo Simulation</vt:lpstr>
      <vt:lpstr>g2 Extraction Method</vt:lpstr>
      <vt:lpstr>Projected g2 Uncertainties</vt:lpstr>
      <vt:lpstr>(g_2 ) ̅ (Twist 3 Extraction)</vt:lpstr>
      <vt:lpstr>Projected (d_2 ) ̅ Uncertainties</vt:lpstr>
      <vt:lpstr>Projected Γ_2 Uncertainties</vt:lpstr>
      <vt:lpstr>Projected Δ_2 Uncertainties</vt:lpstr>
      <vt:lpstr>Collaboration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Ruth</dc:creator>
  <cp:lastModifiedBy>David Ruth</cp:lastModifiedBy>
  <cp:revision>43</cp:revision>
  <dcterms:created xsi:type="dcterms:W3CDTF">2025-03-01T02:03:57Z</dcterms:created>
  <dcterms:modified xsi:type="dcterms:W3CDTF">2025-03-14T04:16:12Z</dcterms:modified>
</cp:coreProperties>
</file>