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82" r:id="rId1"/>
  </p:sldMasterIdLst>
  <p:notesMasterIdLst>
    <p:notesMasterId r:id="rId73"/>
  </p:notesMasterIdLst>
  <p:handoutMasterIdLst>
    <p:handoutMasterId r:id="rId74"/>
  </p:handoutMasterIdLst>
  <p:sldIdLst>
    <p:sldId id="2126" r:id="rId2"/>
    <p:sldId id="1741" r:id="rId3"/>
    <p:sldId id="1766" r:id="rId4"/>
    <p:sldId id="1927" r:id="rId5"/>
    <p:sldId id="1191" r:id="rId6"/>
    <p:sldId id="2091" r:id="rId7"/>
    <p:sldId id="1263" r:id="rId8"/>
    <p:sldId id="2022" r:id="rId9"/>
    <p:sldId id="1853" r:id="rId10"/>
    <p:sldId id="2056" r:id="rId11"/>
    <p:sldId id="2057" r:id="rId12"/>
    <p:sldId id="2116" r:id="rId13"/>
    <p:sldId id="2125" r:id="rId14"/>
    <p:sldId id="2055" r:id="rId15"/>
    <p:sldId id="2069" r:id="rId16"/>
    <p:sldId id="263" r:id="rId17"/>
    <p:sldId id="2070" r:id="rId18"/>
    <p:sldId id="472" r:id="rId19"/>
    <p:sldId id="274" r:id="rId20"/>
    <p:sldId id="261" r:id="rId21"/>
    <p:sldId id="272" r:id="rId22"/>
    <p:sldId id="2063" r:id="rId23"/>
    <p:sldId id="2062" r:id="rId24"/>
    <p:sldId id="2061" r:id="rId25"/>
    <p:sldId id="2066" r:id="rId26"/>
    <p:sldId id="2068" r:id="rId27"/>
    <p:sldId id="2093" r:id="rId28"/>
    <p:sldId id="2085" r:id="rId29"/>
    <p:sldId id="2067" r:id="rId30"/>
    <p:sldId id="2122" r:id="rId31"/>
    <p:sldId id="2071" r:id="rId32"/>
    <p:sldId id="285" r:id="rId33"/>
    <p:sldId id="2077" r:id="rId34"/>
    <p:sldId id="286" r:id="rId35"/>
    <p:sldId id="2105" r:id="rId36"/>
    <p:sldId id="2094" r:id="rId37"/>
    <p:sldId id="2124" r:id="rId38"/>
    <p:sldId id="2119" r:id="rId39"/>
    <p:sldId id="2117" r:id="rId40"/>
    <p:sldId id="2107" r:id="rId41"/>
    <p:sldId id="287" r:id="rId42"/>
    <p:sldId id="2064" r:id="rId43"/>
    <p:sldId id="2052" r:id="rId44"/>
    <p:sldId id="2106" r:id="rId45"/>
    <p:sldId id="275" r:id="rId46"/>
    <p:sldId id="2097" r:id="rId47"/>
    <p:sldId id="2098" r:id="rId48"/>
    <p:sldId id="2099" r:id="rId49"/>
    <p:sldId id="2108" r:id="rId50"/>
    <p:sldId id="2102" r:id="rId51"/>
    <p:sldId id="2103" r:id="rId52"/>
    <p:sldId id="2104" r:id="rId53"/>
    <p:sldId id="273" r:id="rId54"/>
    <p:sldId id="278" r:id="rId55"/>
    <p:sldId id="266" r:id="rId56"/>
    <p:sldId id="283" r:id="rId57"/>
    <p:sldId id="284" r:id="rId58"/>
    <p:sldId id="2075" r:id="rId59"/>
    <p:sldId id="2076" r:id="rId60"/>
    <p:sldId id="2072" r:id="rId61"/>
    <p:sldId id="2078" r:id="rId62"/>
    <p:sldId id="2081" r:id="rId63"/>
    <p:sldId id="2083" r:id="rId64"/>
    <p:sldId id="1666" r:id="rId65"/>
    <p:sldId id="2090" r:id="rId66"/>
    <p:sldId id="1423" r:id="rId67"/>
    <p:sldId id="2080" r:id="rId68"/>
    <p:sldId id="2092" r:id="rId69"/>
    <p:sldId id="2088" r:id="rId70"/>
    <p:sldId id="2100" r:id="rId71"/>
    <p:sldId id="2101" r:id="rId72"/>
  </p:sldIdLst>
  <p:sldSz cx="13817600" cy="7772400"/>
  <p:notesSz cx="7315200" cy="96012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D7EE"/>
    <a:srgbClr val="FAB04C"/>
    <a:srgbClr val="000000"/>
    <a:srgbClr val="0000FF"/>
    <a:srgbClr val="3AA7D2"/>
    <a:srgbClr val="778EB8"/>
    <a:srgbClr val="7AA8FD"/>
    <a:srgbClr val="202020"/>
    <a:srgbClr val="9A9A9A"/>
    <a:srgbClr val="508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8" autoAdjust="0"/>
    <p:restoredTop sz="85753" autoAdjust="0"/>
  </p:normalViewPr>
  <p:slideViewPr>
    <p:cSldViewPr>
      <p:cViewPr varScale="1">
        <p:scale>
          <a:sx n="129" d="100"/>
          <a:sy n="129" d="100"/>
        </p:scale>
        <p:origin x="86" y="206"/>
      </p:cViewPr>
      <p:guideLst>
        <p:guide orient="horz" pos="2160"/>
        <p:guide pos="3956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3024" y="8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C4E536-C769-4B01-A175-228FBB447478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5E7AF6-02FF-44AE-922A-9F7AC658D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26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6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0,-1 3 223 0 0,1-2-390 0 0,0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0 0 0 0,-2 1 0 0 0,1-1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5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0,3-2 0 0 0,-3-2 0 0 0,0 2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6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0,-1 3 223 0 0,1-2-390 0 0,0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0,5-2 0 0 0,0 1 0 0 0,0-2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0 0 0 0,-2 1 0 0 0,1-1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7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0,0 3 223 0 0,-1-2-390 0 0,1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0 0 0 0,-2 1 0 0 0,1-1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8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0,0 3 223 0 0,-1-2-390 0 0,1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1 0 0 0,-2-1 0 0 0,1 0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9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0,0 3 223 0 0,-1-2-390 0 0,1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0 0 0 0,-2 1 0 0 0,1-1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0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0,0 3 223 0 0,-1-2-390 0 0,1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1 0 0 0,-2-1 0 0 0,1 0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1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2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0,0 5 223 0 0,-1-3-390 0 0,1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3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0,3-2 0 0 0,-3-2 0 0 0,0 2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4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0,0 5 223 0 0,-1-3-390 0 0,1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7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0,-1 3 223 0 0,1-2-390 0 0,0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0,5-2 0 0 0,0 1 0 0 0,0-2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0 0 0 0,-2 1 0 0 0,1-1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75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8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0,-1 3 223 0 0,1-2-390 0 0,0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1 0 0 0,-2-1 0 0 0,1 0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0,-2-3 0 0 0,0 0 704 0 0,0 1-336 0 0,0-2-368 0 0,0 0 0 0 0,0-1 0 0 0,0 1 0 0 0,0-1 0 0 0,0 2 0 0 0,0-2 0 0 0,0 0 0 0 0,0 0 0 0 0,0 1 216 0 0,0 3-216 0 0,0-4-15 0 0,0 0-61 0 0,0 0-121 0 0,0 0-407 0 0,0 0-178 0 0,0 0-1640 0 0,0 0-6433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9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0,-1 3 223 0 0,1-2-390 0 0,0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1 0 0 0,-2-1 0 0 0,1 0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90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412 0 12896 0 0,'0'0'997'0'0,"0"0"-620"0"0,0 0-161 0 0,0 0-6 0 0,0 0-2 0 0,0 0-22 0 0,0 0-82 0 0,0 0 28 0 0,0 0 160 0 0,0 0 50 0 0,0 0 2 0 0,0 0-9 0 0,0 0-32 0 0,0 0-14 0 0,0 0-1 0 0,0 0-5 0 0,0 0-24 0 0,0 0-17 0 0,0 0-2 0 0,0 0-24 0 0,0 0-101 0 0,0 0 34 0 0,0 0-113 0 0,0 4 3280 0 0,0-2-2584 0 0,0-2-976 0 0,0 2 76 0 0,0-1 472 0 0,0 1-24 0 0,-2 3 30 0 0,2-2 279 0 0,0-1-422 0 0,-1 3 223 0 0,1-2-390 0 0,0 2 735 0 0,0-4-1118 0 0,0 0 759 0 0,-1 6-344 0 0,1-6 143 0 0,-3 6 252 0 0,3-3 214 0 0,-1 5 208 0 0,0-1-485 0 0,-1-6-500 0 0,2 3 688 0 0,-1-2-639 0 0,-3 5 718 0 0,2 0-364 0 0,2-7-161 0 0,-1 4-31 0 0,-1-2-11 0 0,1-1 144 0 0,-1 3-208 0 0,0-2 0 0 0,1 2 0 0 0,0-3 0 0 0,0-1 0 0 0,-1 1 0 0 0,2-1 0 0 0,-2 1 0 0 0,2 0 0 0 0,0-2 0 0 0,-1 1 0 0 0,1 0 0 0 0,0-1 0 0 0,-2 3 0 0 0,1-2-53 0 0,0 2 42 0 0,0 0 11 0 0,-3-1-24 0 0,4-1 24 0 0,0-1-64 0 0,-1 2-88 0 0,-2 1-40 0 0,2-2 64 0 0,1-1 128 0 0,-3 1 0 0 0,1 3 0 0 0,2-3-136 0 0,-1 1 136 0 0,-1-1 0 0 0,1 0-72 0 0,-1 3-45 0 0,0-3 42 0 0,1 2-101 0 0,1-3-36 0 0,-2 1 256 0 0,0 3-108 0 0,1-2-257 0 0,-1-1 186 0 0,-1 2-90 0 0,1-1-70 0 0,0 1 570 0 0,-3-1-590 0 0,4 0 315 0 0,-2 0 216 0 0,1-1-280 0 0,-1 1-80 0 0,1-1-16 0 0,-2 1 160 0 0,3 1 0 0 0,0-3-64 0 0,-1 1 64 0 0,0 2 80 0 0,-2-2-168 0 0,4 0 88 0 0,-1-1-10 0 0,-2 2 20 0 0,0 0-10 0 0,1-1 0 0 0,0 1 0 0 0,1-2 0 0 0,-1 1 0 0 0,0 0 0 0 0,1-1 0 0 0,-1 1 0 0 0,0 2 0 0 0,1-2 0 0 0,-2-1 0 0 0,2 0 0 0 0,-2 1 0 0 0,2-1 0 0 0,0 2 0 0 0,-3-2 0 0 0,3 0 0 0 0,-1 1 0 0 0,0-1 0 0 0,2 0 0 0 0,-1 0 0 0 0,-3 1-53 0 0,3-1 106 0 0,-1 3-53 0 0,0-3-64 0 0,-1 1 64 0 0,2-1 64 0 0,0 0 0 0 0,0 1-128 0 0,-1-1 64 0 0,1 1 0 0 0,-1-1 0 0 0,0 0 128 0 0,1 2-128 0 0,0-2-64 0 0,-2 1 0 0 0,1-1 64 0 0,-1 2 128 0 0,0-2-256 0 0,0 0 128 0 0,1 0 0 0 0,-2 0 0 0 0,0 0 0 0 0,0 2 0 0 0,1-2 0 0 0,0 0 0 0 0,1 0 0 0 0,-4 1 0 0 0,5-1 0 0 0,0-1 0 0 0,0-1 0 0 0,-2 4 623 0 0,-1-2-1222 0 0,2 0 1102 0 0,-3 1-501 0 0,4-1 109 0 0,-2 0-111 0 0,2 0-1976 0 0,-3 0 2411 0 0,4 0 1122 0 0,-4 0-1557 0 0,4 0-600 0 0,-2 1 1200 0 0,-3-1-600 0 0,2 0-72 0 0,2-1-2125 0 0,-1 1 4301 0 0,0 0-1939 0 0,2 0-165 0 0,-2 0-405 0 0,1 0 818 0 0,-3-1-413 0 0,1 1-96 0 0,1 0 192 0 0,-2 0-96 0 0,0 0 64 0 0,2 0-64 0 0,0-2 0 0 0,-1 2 0 0 0,0-2 0 0 0,1 1 0 0 0,-1 1 0 0 0,2 1 0 0 0,-2-1 0 0 0,1 0 0 0 0,-2 0 0 0 0,0 0 0 0 0,-2-1-16 0 0,4 2 389 0 0,-2-2-425 0 0,1 1-269 0 0,0 0 433 0 0,-1-2-224 0 0,3 2 112 0 0,-1-1 373 0 0,1 0-365 0 0,0 1-109 0 0,-3-1-179 0 0,3 1 280 0 0,-2-3 392 0 0,2 2-392 0 0,-3 1-392 0 0,2-3 784 0 0,0 2-392 0 0,1 0-392 0 0,-3 1 392 0 0,3-3 0 0 0,0 2 251 0 0,-2 0-502 0 0,2 0 251 0 0,-1-1 0 0 0,-1 2 424 0 0,3 0-424 0 0,-1 0 0 0 0,0-1-79 0 0,-1 1 103 0 0,0 0-152 0 0,1 0 484 0 0,-2-2-345 0 0,1 0-587 0 0,-1 1 1144 0 0,1 0-429 0 0,-1 0 31 0 0,2-1-95 0 0,1 2 53 0 0,-4-4 8 0 0,3 4-72 0 0,0-1-64 0 0,-2-1 53 0 0,1 0 22 0 0,2 2-11 0 0,0 0-54 0 0,0-1 0 0 0,-2 1 0 0 0,2 0-1 0 0,0 0 1 0 0,0 0 0 0 0,0 0 0 0 0,0 0-1 0 0,0 0 1 0 0,0 0 0 0 0,0-2 0 0 0,0 2 0 0 0,0 0-10 0 0,0 0 10 0 0,-1-3-10 0 0,1 2 0 0 0,-1 0 0 0 0,0-3-8 0 0,1 3 61 0 0,-2-2-106 0 0,0 2 53 0 0,1-3 0 0 0,-1 2 0 0 0,2-1 0 0 0,-1 2 64 0 0,1-5 252 0 0,0 1 261 0 0,0 2-406 0 0,0 2-243 0 0,0-2 528 0 0,0 1 51 0 0,1-1-315 0 0,-1 2-139 0 0,0 0-53 0 0,2 0 64 0 0,-1-3-64 0 0,1 1 0 0 0,-2 3 11 0 0,3-2 21 0 0,-1 0-475 0 0,2 0 94 0 0,-3 1 274 0 0,1-1 11 0 0,-1 0 0 0 0,0 2 64 0 0,0-4-64 0 0,-1 4 64 0 0,3-1 0 0 0,-1 0 0 0 0,1 1 0 0 0,-2-2 0 0 0,2 1 505 0 0,-1 0-930 0 0,1-3 361 0 0,-2 2 97 0 0,1 2 982 0 0,1-2-1999 0 0,-2 2 931 0 0,-1 0 42 0 0,1-1 11 0 0,1-1 0 0 0,0 2 0 0 0,1-2-272 0 0,0 2-279 0 0,0 0 462 0 0,-1-2-132 0 0,1 2 402 0 0,2-1-1024 0 0,0-3-282 0 0,-1 3 1333 0 0,-3 1 368 0 0,2-2-1368 0 0,-2 1 792 0 0,-1 1 0 0 0,1 0 0 0 0,2-1 0 0 0,-3 1 0 0 0,1 0 0 0 0,-1 0 0 0 0,1 0 0 0 0,0 0 0 0 0,1 0 0 0 0,-1 0 13 0 0,-1 0-1 0 0,0 0 1 0 0,0 0-1 0 0,2 0 1 0 0,-2 0 0 0 0,0 0-1 0 0,0 0-12 0 0,3 0-57 0 0,-2-1 10 0 0,2-2-6 0 0,-1 3-22 0 0,1-1 88 0 0,-1 0-142 0 0,2-1 325 0 0,-3 2-196 0 0,3 0 0 0 0,1 0 0 0 0,-3 0 64 0 0,3 0-64 0 0,-2 0-21 0 0,1-1 226 0 0,0 0-421 0 0,-2 1 496 0 0,2 0-479 0 0,2 0 398 0 0,-1 0-199 0 0,-2 0 0 0 0,3 0-128 0 0,-4 0 132 0 0,1-3-160 0 0,3 3 156 0 0,-3 0 0 0 0,0 3 0 0 0,0-3 0 0 0,1 0-64 0 0,1 0 64 0 0,-4 0 0 0 0,4 0 0 0 0,0 0 0 0 0,-2 0 0 0 0,2 0 0 0 0,1 0 0 0 0,-2-3 0 0 0,-2 3 0 0 0,1 0 0 0 0,-2 0 0 0 0,0 0 0 0 0,0 0 0 0 0,2 0 0 0 0,3 3 64 0 0,-3-3-64 0 0,3 1 200 0 0,-4 2-400 0 0,2-2 200 0 0,4 3 0 0 0,-6-3 205 0 0,1 0-278 0 0,1 0-59 0 0,-2-1 337 0 0,2 2-410 0 0,-3-1 681 0 0,3 3-664 0 0,0-2 311 0 0,-3-2-518 0 0,4 3 883 0 0,-1 0-976 0 0,1 0 488 0 0,-4-2 0 0 0,1 0 0 0 0,3 3 0 0 0,-2-1 15 0 0,2-2 482 0 0,-3 0-497 0 0,1 2-393 0 0,1-1 722 0 0,-2 1-329 0 0,1-2-200 0 0,1 3 496 0 0,-3-4-296 0 0,0 2-155 0 0,2 0-234 0 0,-1-1 861 0 0,-1 0-472 0 0,1 2 0 0 0,-1-1 0 0 0,1 2-65 0 0,2 1 170 0 0,0 1-645 0 0,-3-3 112 0 0,3 0 428 0 0,1 5 733 0 0,-1-3-1402 0 0,-2-1 941 0 0,-1 1-634 0 0,4 5 348 0 0,-1-3 70 0 0,-1 0-128 0 0,0-2 72 0 0,-1-2 80 0 0,-1 2-144 0 0,0 3 64 0 0,4 3 15 0 0,-5-10-18 0 0,1 1 0 0 0,-1 0 0 0 0,0-1 0 0 0,2 1 0 0 0,-2 0 3 0 0,1 11 0 0 0,0-3 0 0 0,2-8 0 0 0,-3 2-128 0 0,1 1 128 0 0,-1 1 128 0 0,1-2-160 0 0,-1 1 86 0 0,0-2-108 0 0,0 0 54 0 0,2 2 0 0 0,-2-5 0 0 0,0 4 704 0 0,0-1-336 0 0,0-2-368 0 0,0 0 0 0 0,0-1 0 0 0,0 1 0 0 0,0-1 0 0 0,0 2 0 0 0,0-2 0 0 0,0 0 0 0 0,0 0 0 0 0,0 1 216 0 0,0 3-216 0 0,0-4-15 0 0,0 0-61 0 0,0 0-121 0 0,0 0-407 0 0,0 0-178 0 0,0 0-1640 0 0,0 0-6433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1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0,0 1-53 0 0,-2-1 106 0 0,2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2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3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0,0 1-53 0 0,-2-1 106 0 0,2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19T20:19:02.884"/>
    </inkml:context>
    <inkml:brush xml:id="br0">
      <inkml:brushProperty name="width" value="0.05" units="cm"/>
      <inkml:brushProperty name="height" value="0.05" units="cm"/>
      <inkml:brushProperty name="color" value="#00A217"/>
    </inkml:brush>
  </inkml:definitions>
  <inkml:trace contextRef="#ctx0" brushRef="#br0">422 0 12896 0 0,'0'0'997'0'0,"0"0"-620"0"0,0 0-161 0 0,0 0-6 0 0,0 0-2 0 0,0 0-22 0 0,0 0-82 0 0,0 0 28 0 0,0 0 160 0 0,0 0 50 0 0,0 0 2 0 0,0 0-9 0 0,0 0-32 0 0,0 0-14 0 0,0 0-1 0 0,0 0-5 0 0,0 0-24 0 0,0 0-17 0 0,0 0-2 0 0,0 0-24 0 0,0 0-101 0 0,0 0 34 0 0,0 0-113 0 0,0 3 3280 0 0,0 0-2584 0 0,0-3-976 0 0,0 2 76 0 0,0-1 472 0 0,0 1-24 0 0,-2 2 30 0 0,2 0 279 0 0,0-3-422 0 0,-1 5 223 0 0,1-3-390 0 0,0 1 735 0 0,0-3-1118 0 0,0 1 759 0 0,-1 3-344 0 0,1-2 143 0 0,-3 3 252 0 0,3-2 214 0 0,-1 5 208 0 0,0-2-485 0 0,0-4-500 0 0,1-1 688 0 0,-2 3-639 0 0,0 3 718 0 0,-2 1-364 0 0,4-9-161 0 0,-3 3-31 0 0,3 1-11 0 0,-1-1 144 0 0,0 0-208 0 0,-2 1 0 0 0,1 0 0 0 0,1 0 0 0 0,-1-3 0 0 0,2 0 0 0 0,-1 0 0 0 0,1 1 0 0 0,0-2 0 0 0,-2 1 0 0 0,2 1 0 0 0,-2 0 0 0 0,2-2 0 0 0,-1 1 0 0 0,0 2-53 0 0,0-3 42 0 0,-1 5 11 0 0,0-3-24 0 0,1-2 24 0 0,1 1-64 0 0,-2 1-88 0 0,0 1-40 0 0,1-3 64 0 0,1 2 128 0 0,-3-1 0 0 0,2 0 0 0 0,0 0-136 0 0,-1 1 136 0 0,1 0 0 0 0,0 1-72 0 0,-2-2-45 0 0,2 0 42 0 0,0 3-101 0 0,1-4-36 0 0,-3 1 256 0 0,2 2-108 0 0,-1-1-257 0 0,0 1 186 0 0,0-1-90 0 0,-1-1-70 0 0,0 2 570 0 0,0 1-590 0 0,1-3 315 0 0,0 0 216 0 0,-2 0-280 0 0,2 1-80 0 0,1 0-16 0 0,-4 1 160 0 0,3-3 0 0 0,1 1-64 0 0,0 0 64 0 0,-3 0 80 0 0,2 3-168 0 0,2-4 88 0 0,-2 2-10 0 0,0-2 20 0 0,-1 1-10 0 0,1 0 0 0 0,-1 0 0 0 0,2 1 0 0 0,-1 0 0 0 0,0-2 0 0 0,1 0 0 0 0,0 1 0 0 0,-2 1 0 0 0,1-1 0 0 0,1-1 0 0 0,-1 0 0 0 0,0 1 0 0 0,1 0 0 0 0,-3-1 0 0 0,3 0 0 0 0,-1 3 0 0 0,1-3 0 0 0,-1 0 0 0 0,-1 0 0 0 0,2 0 0 0 0,-1 1-53 0 0,0-1 106 0 0,1 1-53 0 0,-2-1-64 0 0,1 2 64 0 0,2-2 64 0 0,-2 1 0 0 0,0-1-128 0 0,-1 0 64 0 0,2 1 0 0 0,0-1 0 0 0,0 3 128 0 0,-1-3-128 0 0,1 0-64 0 0,-3 1 0 0 0,3-1 64 0 0,-1 1 128 0 0,-3-1-256 0 0,3 0 128 0 0,0 0 0 0 0,-3 1 0 0 0,2-1 0 0 0,-2 0 0 0 0,3 0 0 0 0,-2 0 0 0 0,0 0 0 0 0,1 2 0 0 0,3-4 0 0 0,-3 2 0 0 0,0 0 0 0 0,1 0 623 0 0,1 0-1222 0 0,-4 0 1102 0 0,1 2-501 0 0,3-2 109 0 0,-3 0-111 0 0,3 0-1976 0 0,-2 0 2411 0 0,2 0 1122 0 0,-3 0-1557 0 0,3 0-600 0 0,0 1 1200 0 0,-3-1-600 0 0,0 0-72 0 0,3-1-2125 0 0,0 1 4301 0 0,-1 0-1939 0 0,1 0-165 0 0,-1 0-405 0 0,-1 0 818 0 0,2-2-413 0 0,-4 2-96 0 0,2 0 192 0 0,1 0-96 0 0,-3 0 64 0 0,2 0-64 0 0,2-1 0 0 0,-2 1 0 0 0,0-1 0 0 0,0 1 0 0 0,2-1 0 0 0,0 2 0 0 0,-3-1 0 0 0,1 0 0 0 0,1 0 0 0 0,-3 0 0 0 0,-3-1-16 0 0,6 2 389 0 0,1-2-425 0 0,-4 1-269 0 0,1 0 433 0 0,3-3-224 0 0,-3 3 112 0 0,3-1 373 0 0,-1 1-365 0 0,1-1-109 0 0,-3-1-179 0 0,3 2 280 0 0,0-1 392 0 0,-2 1-392 0 0,1-1-392 0 0,-1-3 784 0 0,1 3-392 0 0,0 1-392 0 0,0-1 392 0 0,-1-1 0 0 0,1 1 251 0 0,1 1-502 0 0,-1-2 251 0 0,-1 0 0 0 0,1 1 424 0 0,2 1-424 0 0,-1 0 0 0 0,0 0-79 0 0,0 0 103 0 0,-1-1-152 0 0,0 1 484 0 0,-1 0-345 0 0,1-1-587 0 0,-2-1 1144 0 0,2-2-429 0 0,0 3 31 0 0,1 1-95 0 0,0-1 53 0 0,-3 0 8 0 0,3-1-72 0 0,0 1-64 0 0,-2-1 53 0 0,1 0 22 0 0,2 1-11 0 0,0 1-54 0 0,0 0 0 0 0,0 0 0 0 0,0 0-1 0 0,0 0 1 0 0,-2 0 0 0 0,2 0 0 0 0,0 0-1 0 0,0 0 1 0 0,0-1 0 0 0,0 1 0 0 0,0 0 0 0 0,0 0-10 0 0,0-1 10 0 0,-1-1-10 0 0,1 0 0 0 0,-1 1 0 0 0,1-2-8 0 0,-1 2 61 0 0,-1-3-106 0 0,0 3 53 0 0,1-2 0 0 0,-1 1 0 0 0,2-1 0 0 0,-1 1 64 0 0,1-2 252 0 0,0-1 261 0 0,0 3-406 0 0,0-2-243 0 0,0 3 528 0 0,1-2 51 0 0,-1 2-315 0 0,0 0-139 0 0,0-2-53 0 0,2 1 64 0 0,-1-1-64 0 0,1 2 0 0 0,-2 1 11 0 0,3-4 21 0 0,-1 1-475 0 0,2 3 94 0 0,-3-1 274 0 0,1 0 11 0 0,-1-3 0 0 0,0 4 64 0 0,0-2-64 0 0,2 2 64 0 0,-3-2 0 0 0,4 1 0 0 0,-3 1 0 0 0,0-1 0 0 0,3-2 505 0 0,-2 2-930 0 0,1-1 361 0 0,-1 0 97 0 0,0 1 982 0 0,-1 1-1999 0 0,0-2 931 0 0,0 2 42 0 0,1-2 11 0 0,0 2 0 0 0,-1-1 0 0 0,2 1-272 0 0,2-1-279 0 0,-4 1 462 0 0,3-1-132 0 0,-3-1 402 0 0,4 0-1024 0 0,0 1-282 0 0,-1-1 1333 0 0,-3 1 368 0 0,2 0-1368 0 0,-2 1 792 0 0,2-1 0 0 0,-3 1 0 0 0,1 0 0 0 0,0 0 0 0 0,-1 0 0 0 0,1 0 0 0 0,1 0 0 0 0,-1 0 0 0 0,1-3 0 0 0,-2 3 13 0 0,0 0-1 0 0,2 0 1 0 0,-2 0-1 0 0,0 0 1 0 0,0 0 0 0 0,1 0-1 0 0,-1 0-12 0 0,2 0-57 0 0,-2 0 10 0 0,4-1-6 0 0,-1 1-22 0 0,-1-1 88 0 0,2-1-142 0 0,-2 1 325 0 0,0 1-196 0 0,3-1 0 0 0,-2 1 0 0 0,0 1 64 0 0,2-1-64 0 0,-1-1-21 0 0,1-2 226 0 0,-4 3-421 0 0,3 0 496 0 0,0 0-479 0 0,3 0 398 0 0,-4 0-199 0 0,-1 0 0 0 0,4 0-128 0 0,-2-1 132 0 0,0 1-160 0 0,1 0 156 0 0,-1 0 0 0 0,-1 0 0 0 0,1 1 0 0 0,-1-1-64 0 0,0 0 64 0 0,0 0 0 0 0,1 0 0 0 0,3-1 0 0 0,-5 1 0 0 0,4 0 0 0 0,-1 1 0 0 0,0-2 0 0 0,-3 1 0 0 0,0 0 0 0 0,-1 0 0 0 0,-1 0 0 0 0,4 0 0 0 0,-2 0 0 0 0,4 1 64 0 0,-3-1-64 0 0,3 3 200 0 0,-3-2-400 0 0,-1 0 200 0 0,6 3 0 0 0,-4-1 205 0 0,-2-2-278 0 0,1-1-59 0 0,2 1 337 0 0,-3 0-410 0 0,1 1 681 0 0,-2-1-664 0 0,5 3 311 0 0,-5-3-518 0 0,4 0 883 0 0,-1 2-976 0 0,1 0 488 0 0,-2-1 0 0 0,-2-1 0 0 0,4 1 0 0 0,-1 2 15 0 0,1-3 482 0 0,-4 1-497 0 0,1-1-393 0 0,2 3 722 0 0,0-3-329 0 0,-3 1-200 0 0,4 0 496 0 0,-3-1-296 0 0,-1 3-155 0 0,1-3-234 0 0,0 0 861 0 0,0 1-472 0 0,-1-1 0 0 0,1 0 0 0 0,0 5-65 0 0,2-1 170 0 0,0-1-645 0 0,-3-1 112 0 0,3 2 428 0 0,1 2 733 0 0,-2-3-1402 0 0,0 1 941 0 0,-1-1-634 0 0,3 6 348 0 0,-1-3 70 0 0,0 0-128 0 0,-2-2 72 0 0,0-2 80 0 0,-1 1-144 0 0,0 4 64 0 0,4 3 15 0 0,-5-9-18 0 0,2 0 0 0 0,-2-1 0 0 0,0 0 0 0 0,0 0 0 0 0,1 3 3 0 0,0 6 0 0 0,0 1 0 0 0,2-9 0 0 0,-3 4-128 0 0,1-3 128 0 0,-1 3 128 0 0,1-2-160 0 0,-1 1 86 0 0,0-3-108 0 0,0 3 54 0 0,2-2 0 0 0,-2-2 0 0 0,0 1 704 0 0,0 2-336 0 0,0-4-368 0 0,0 3 0 0 0,0-3 0 0 0,0 1 0 0 0,0-1 0 0 0,0 0 0 0 0,0 0 0 0 0,0 1 0 0 0,0-1 0 0 0,0 3 216 0 0,0-2-216 0 0,0 0-15 0 0,0-1-61 0 0,0 0-121 0 0,0 0-407 0 0,0 0-178 0 0,0 0-1640 0 0,0 0-6433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5" name="AutoShape 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6" name="AutoShape 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7" name="AutoShape 1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8" name="AutoShape 1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9" name="AutoShape 1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0" name="AutoShape 1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1" name="AutoShape 1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2" name="AutoShape 1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3" name="AutoShape 1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4" name="AutoShape 1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5" name="AutoShape 1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6" name="AutoShape 1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7" name="AutoShape 2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8" name="AutoShape 2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9" name="AutoShape 2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0" name="AutoShape 2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1" name="AutoShape 2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2" name="AutoShape 2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3" name="AutoShape 2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4" name="AutoShape 2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5" name="AutoShape 2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6" name="AutoShape 2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7" name="AutoShape 3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8" name="AutoShape 3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9" name="AutoShape 3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0" name="AutoShape 3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1" name="AutoShape 3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2" name="AutoShape 3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3" name="AutoShape 3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4" name="AutoShape 3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5" name="Text Box 38"/>
          <p:cNvSpPr txBox="1">
            <a:spLocks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ectangle 39"/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083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algn="r" defTabSz="487363">
              <a:buSzPct val="100000"/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300">
                <a:solidFill>
                  <a:srgbClr val="000000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4137" name="Rectangle 4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82600" y="720725"/>
            <a:ext cx="6289675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41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788025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4139" name="Text Box 42"/>
          <p:cNvSpPr txBox="1">
            <a:spLocks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0832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 defTabSz="487363">
              <a:buSzPct val="100000"/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30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DejaVu Sans"/>
              </a:defRPr>
            </a:lvl1pPr>
          </a:lstStyle>
          <a:p>
            <a:fld id="{CA7AA2A0-69F1-47DF-9C7A-C890A7363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46720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9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DejaVu Sans"/>
              </a:rPr>
              <a:t>05/11/11</a:t>
            </a:r>
          </a:p>
        </p:txBody>
      </p:sp>
      <p:sp>
        <p:nvSpPr>
          <p:cNvPr id="7171" name="Rectangle 4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DDE7A0-91F3-4DFB-B84B-C86341C9BCC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DejaVu Sans"/>
            </a:endParaRPr>
          </a:p>
        </p:txBody>
      </p:sp>
      <p:sp>
        <p:nvSpPr>
          <p:cNvPr id="7172" name="Text Box 1"/>
          <p:cNvSpPr txBox="1">
            <a:spLocks noChangeArrowheads="1"/>
          </p:cNvSpPr>
          <p:nvPr/>
        </p:nvSpPr>
        <p:spPr bwMode="auto">
          <a:xfrm>
            <a:off x="1290638" y="720725"/>
            <a:ext cx="4733925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59300"/>
            <a:ext cx="5843587" cy="43132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6849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31f7f4635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671513"/>
            <a:ext cx="5857875" cy="3295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g2831f7f4635_2_100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  <p:sp>
        <p:nvSpPr>
          <p:cNvPr id="156" name="Google Shape;156;g2831f7f4635_2_100:notes"/>
          <p:cNvSpPr txBox="1">
            <a:spLocks noGrp="1"/>
          </p:cNvSpPr>
          <p:nvPr>
            <p:ph type="dt" idx="10"/>
          </p:nvPr>
        </p:nvSpPr>
        <p:spPr>
          <a:xfrm>
            <a:off x="3884414" y="0"/>
            <a:ext cx="2914055" cy="3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05/11/11</a:t>
            </a:r>
            <a:endParaRPr sz="1300"/>
          </a:p>
        </p:txBody>
      </p:sp>
      <p:sp>
        <p:nvSpPr>
          <p:cNvPr id="157" name="Google Shape;157;g2831f7f4635_2_100:notes"/>
          <p:cNvSpPr txBox="1">
            <a:spLocks noGrp="1"/>
          </p:cNvSpPr>
          <p:nvPr>
            <p:ph type="sldNum" idx="12"/>
          </p:nvPr>
        </p:nvSpPr>
        <p:spPr>
          <a:xfrm>
            <a:off x="3884414" y="8685893"/>
            <a:ext cx="2914055" cy="3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10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69018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31f7f4635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671513"/>
            <a:ext cx="5857875" cy="3295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g2831f7f4635_2_100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  <p:sp>
        <p:nvSpPr>
          <p:cNvPr id="156" name="Google Shape;156;g2831f7f4635_2_100:notes"/>
          <p:cNvSpPr txBox="1">
            <a:spLocks noGrp="1"/>
          </p:cNvSpPr>
          <p:nvPr>
            <p:ph type="dt" idx="10"/>
          </p:nvPr>
        </p:nvSpPr>
        <p:spPr>
          <a:xfrm>
            <a:off x="3884414" y="0"/>
            <a:ext cx="2914055" cy="3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05/11/11</a:t>
            </a:r>
            <a:endParaRPr sz="1300"/>
          </a:p>
        </p:txBody>
      </p:sp>
      <p:sp>
        <p:nvSpPr>
          <p:cNvPr id="157" name="Google Shape;157;g2831f7f4635_2_100:notes"/>
          <p:cNvSpPr txBox="1">
            <a:spLocks noGrp="1"/>
          </p:cNvSpPr>
          <p:nvPr>
            <p:ph type="sldNum" idx="12"/>
          </p:nvPr>
        </p:nvSpPr>
        <p:spPr>
          <a:xfrm>
            <a:off x="3884414" y="8685893"/>
            <a:ext cx="2914055" cy="3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11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943597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96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31f7f4635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671513"/>
            <a:ext cx="5857875" cy="3295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g2831f7f4635_2_100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sz="1300" dirty="0"/>
          </a:p>
        </p:txBody>
      </p:sp>
      <p:sp>
        <p:nvSpPr>
          <p:cNvPr id="156" name="Google Shape;156;g2831f7f4635_2_100:notes"/>
          <p:cNvSpPr txBox="1">
            <a:spLocks noGrp="1"/>
          </p:cNvSpPr>
          <p:nvPr>
            <p:ph type="dt" idx="10"/>
          </p:nvPr>
        </p:nvSpPr>
        <p:spPr>
          <a:xfrm>
            <a:off x="3884414" y="0"/>
            <a:ext cx="2914055" cy="3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05/11/11</a:t>
            </a:r>
            <a:endParaRPr sz="1300"/>
          </a:p>
        </p:txBody>
      </p:sp>
      <p:sp>
        <p:nvSpPr>
          <p:cNvPr id="157" name="Google Shape;157;g2831f7f4635_2_100:notes"/>
          <p:cNvSpPr txBox="1">
            <a:spLocks noGrp="1"/>
          </p:cNvSpPr>
          <p:nvPr>
            <p:ph type="sldNum" idx="12"/>
          </p:nvPr>
        </p:nvSpPr>
        <p:spPr>
          <a:xfrm>
            <a:off x="3884414" y="8685893"/>
            <a:ext cx="2914055" cy="3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14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74296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31f7f4635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671513"/>
            <a:ext cx="5857875" cy="3295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g2831f7f4635_2_100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300" dirty="0"/>
          </a:p>
        </p:txBody>
      </p:sp>
      <p:sp>
        <p:nvSpPr>
          <p:cNvPr id="156" name="Google Shape;156;g2831f7f4635_2_100:notes"/>
          <p:cNvSpPr txBox="1">
            <a:spLocks noGrp="1"/>
          </p:cNvSpPr>
          <p:nvPr>
            <p:ph type="dt" idx="10"/>
          </p:nvPr>
        </p:nvSpPr>
        <p:spPr>
          <a:xfrm>
            <a:off x="3884414" y="0"/>
            <a:ext cx="2914055" cy="3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05/11/11</a:t>
            </a:r>
            <a:endParaRPr sz="1300"/>
          </a:p>
        </p:txBody>
      </p:sp>
      <p:sp>
        <p:nvSpPr>
          <p:cNvPr id="157" name="Google Shape;157;g2831f7f4635_2_100:notes"/>
          <p:cNvSpPr txBox="1">
            <a:spLocks noGrp="1"/>
          </p:cNvSpPr>
          <p:nvPr>
            <p:ph type="sldNum" idx="12"/>
          </p:nvPr>
        </p:nvSpPr>
        <p:spPr>
          <a:xfrm>
            <a:off x="3884414" y="8685893"/>
            <a:ext cx="2914055" cy="3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75" tIns="47750" rIns="91875" bIns="47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15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5664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31f7f4635_2_156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g2831f7f4635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4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15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831f7f4635_2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652463"/>
            <a:ext cx="5807075" cy="3267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Google Shape;386;g2831f7f4635_2_292:notes"/>
          <p:cNvSpPr txBox="1">
            <a:spLocks noGrp="1"/>
          </p:cNvSpPr>
          <p:nvPr>
            <p:ph type="body" idx="1"/>
          </p:nvPr>
        </p:nvSpPr>
        <p:spPr>
          <a:xfrm>
            <a:off x="642938" y="4136571"/>
            <a:ext cx="5143500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31f7f4635_2_140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g2831f7f4635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9E92E5F-3106-4F0C-9F81-4BEC5E7FE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33045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63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831f7f4635_2_278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g2831f7f4635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420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54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97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518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495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580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354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400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96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44538"/>
            <a:ext cx="6602413" cy="3714750"/>
          </a:xfrm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47" y="4706610"/>
            <a:ext cx="5443405" cy="44591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34"/>
              </a:spcBef>
              <a:tabLst>
                <a:tab pos="0" algn="l"/>
                <a:tab pos="431514" algn="l"/>
                <a:tab pos="864559" algn="l"/>
                <a:tab pos="1297602" algn="l"/>
                <a:tab pos="1730647" algn="l"/>
                <a:tab pos="2163690" algn="l"/>
                <a:tab pos="2596735" algn="l"/>
                <a:tab pos="3029779" algn="l"/>
                <a:tab pos="3462823" algn="l"/>
                <a:tab pos="3895867" algn="l"/>
                <a:tab pos="4328912" algn="l"/>
                <a:tab pos="4761955" algn="l"/>
                <a:tab pos="5195000" algn="l"/>
                <a:tab pos="5628043" algn="l"/>
                <a:tab pos="6061088" algn="l"/>
                <a:tab pos="6494132" algn="l"/>
                <a:tab pos="6927176" algn="l"/>
                <a:tab pos="7360220" algn="l"/>
                <a:tab pos="7793265" algn="l"/>
                <a:tab pos="8226308" algn="l"/>
                <a:tab pos="8659353" algn="l"/>
              </a:tabLst>
            </a:pPr>
            <a:endParaRPr lang="en-US" altLang="en-US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094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31f7f4635_2_379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g2831f7f4635_2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53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31f7f4635_2_379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g2831f7f4635_2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31f7f4635_2_385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dirty="0"/>
          </a:p>
        </p:txBody>
      </p:sp>
      <p:sp>
        <p:nvSpPr>
          <p:cNvPr id="538" name="Google Shape;538;g2831f7f4635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18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31f7f4635_2_385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dirty="0"/>
          </a:p>
        </p:txBody>
      </p:sp>
      <p:sp>
        <p:nvSpPr>
          <p:cNvPr id="538" name="Google Shape;538;g2831f7f4635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831f7f4635_2_278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g2831f7f4635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198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9E92E5F-3106-4F0C-9F81-4BEC5E7FE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33045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383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9E92E5F-3106-4F0C-9F81-4BEC5E7FE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33045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42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710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26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831f7f4635_2_391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1" name="Google Shape;551;g2831f7f4635_2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616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7294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15:27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1837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0547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31f7f4635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652463"/>
            <a:ext cx="5807075" cy="3267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9" name="Google Shape;399;g2831f7f4635_2_301:notes"/>
          <p:cNvSpPr txBox="1">
            <a:spLocks noGrp="1"/>
          </p:cNvSpPr>
          <p:nvPr>
            <p:ph type="body" idx="1"/>
          </p:nvPr>
        </p:nvSpPr>
        <p:spPr>
          <a:xfrm>
            <a:off x="642938" y="4136571"/>
            <a:ext cx="5143500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5398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9022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1189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5854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601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9038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831f7f4635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652463"/>
            <a:ext cx="5807075" cy="3267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g2831f7f4635_2_283:notes"/>
          <p:cNvSpPr txBox="1">
            <a:spLocks noGrp="1"/>
          </p:cNvSpPr>
          <p:nvPr>
            <p:ph type="body" idx="1"/>
          </p:nvPr>
        </p:nvSpPr>
        <p:spPr>
          <a:xfrm>
            <a:off x="642938" y="4136571"/>
            <a:ext cx="5143500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455778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31f7f4635_2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652463"/>
            <a:ext cx="5807075" cy="3267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g2831f7f4635_2_325:notes"/>
          <p:cNvSpPr txBox="1">
            <a:spLocks noGrp="1"/>
          </p:cNvSpPr>
          <p:nvPr>
            <p:ph type="body" idx="1"/>
          </p:nvPr>
        </p:nvSpPr>
        <p:spPr>
          <a:xfrm>
            <a:off x="642938" y="4136571"/>
            <a:ext cx="5143500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21575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20725"/>
            <a:ext cx="6289675" cy="3538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209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831f7f4635_2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652463"/>
            <a:ext cx="5807075" cy="3267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g2831f7f4635_2_184:notes"/>
          <p:cNvSpPr txBox="1">
            <a:spLocks noGrp="1"/>
          </p:cNvSpPr>
          <p:nvPr>
            <p:ph type="body" idx="1"/>
          </p:nvPr>
        </p:nvSpPr>
        <p:spPr>
          <a:xfrm>
            <a:off x="642938" y="4136571"/>
            <a:ext cx="5143500" cy="39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5775499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831f7f4635_2_366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2831f7f4635_2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85164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831f7f4635_2_373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2831f7f4635_2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8710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7358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643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31f7f4635_2_379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dirty="0"/>
              <a:t>12:29 (0:17)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can also compare the results to a toy model PYQUEN which was tuned to describe hadron RAA. It has no energy momentum conservation. Generally </a:t>
            </a:r>
            <a:r>
              <a:rPr lang="en-US" dirty="0" err="1"/>
              <a:t>pyquen</a:t>
            </a:r>
            <a:r>
              <a:rPr lang="en-US" dirty="0"/>
              <a:t> failed to describe the data.</a:t>
            </a:r>
            <a:endParaRPr dirty="0"/>
          </a:p>
        </p:txBody>
      </p:sp>
      <p:sp>
        <p:nvSpPr>
          <p:cNvPr id="526" name="Google Shape;526;g2831f7f4635_2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35730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31f7f4635_2_385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dirty="0"/>
          </a:p>
        </p:txBody>
      </p:sp>
      <p:sp>
        <p:nvSpPr>
          <p:cNvPr id="538" name="Google Shape;538;g2831f7f4635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7523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0440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4886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3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9932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1298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31f7f4635_2_379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dirty="0"/>
          </a:p>
        </p:txBody>
      </p:sp>
      <p:sp>
        <p:nvSpPr>
          <p:cNvPr id="526" name="Google Shape;526;g2831f7f4635_2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3611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31f7f4635_2_385:notes"/>
          <p:cNvSpPr txBox="1">
            <a:spLocks noGrp="1"/>
          </p:cNvSpPr>
          <p:nvPr>
            <p:ph type="body" idx="1"/>
          </p:nvPr>
        </p:nvSpPr>
        <p:spPr>
          <a:xfrm>
            <a:off x="686098" y="4342190"/>
            <a:ext cx="5426273" cy="405644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dirty="0"/>
          </a:p>
        </p:txBody>
      </p:sp>
      <p:sp>
        <p:nvSpPr>
          <p:cNvPr id="538" name="Google Shape;538;g2831f7f4635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116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30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55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704850"/>
            <a:ext cx="6149975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31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E6E6E6"/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xfrm>
            <a:off x="11517312" y="7307907"/>
            <a:ext cx="1271412" cy="466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79E87-B74A-4D14-8A18-10A9169B3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E5A63FD-6EF4-4403-BF04-62E8689EE790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xfrm>
            <a:off x="3740448" y="7307907"/>
            <a:ext cx="7488832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92537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E5B1-690C-485D-8492-CDE5B2B3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3296" y="7307907"/>
            <a:ext cx="1271412" cy="466725"/>
          </a:xfrm>
        </p:spPr>
        <p:txBody>
          <a:bodyPr/>
          <a:lstStyle/>
          <a:p>
            <a:fld id="{15229504-E186-4178-A833-D363C1A3F1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CDD8F0-3EDB-4135-89E7-C791DE8419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3"/>
            <a:ext cx="138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343254D-E751-426D-9250-7E6BCF983975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xfrm>
            <a:off x="3460943" y="728821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322604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10749955" y="7307907"/>
            <a:ext cx="1271413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0" y="4"/>
            <a:ext cx="13817600" cy="79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2F22C7D-32AD-412D-8377-CA8668629BC5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xfrm>
            <a:off x="3460943" y="728821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92775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3F8C-D60B-48F1-9268-A8D1323DD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Searches for collective flow in small collision systems</a:t>
            </a:r>
          </a:p>
        </p:txBody>
      </p:sp>
    </p:spTree>
    <p:extLst>
      <p:ext uri="{BB962C8B-B14F-4D97-AF65-F5344CB8AC3E}">
        <p14:creationId xmlns:p14="http://schemas.microsoft.com/office/powerpoint/2010/main" val="411125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82500-B16D-4427-9F60-2A04496B4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Studies of Jet Quenching and the Induced Medium Excitation</a:t>
            </a:r>
          </a:p>
        </p:txBody>
      </p:sp>
    </p:spTree>
    <p:extLst>
      <p:ext uri="{BB962C8B-B14F-4D97-AF65-F5344CB8AC3E}">
        <p14:creationId xmlns:p14="http://schemas.microsoft.com/office/powerpoint/2010/main" val="167767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 userDrawn="1"/>
        </p:nvSpPr>
        <p:spPr bwMode="auto">
          <a:xfrm>
            <a:off x="0" y="7270750"/>
            <a:ext cx="13817600" cy="503238"/>
          </a:xfrm>
          <a:prstGeom prst="rect">
            <a:avLst/>
          </a:prstGeom>
          <a:solidFill>
            <a:srgbClr val="D9D9D9"/>
          </a:solidFill>
          <a:ln w="9525">
            <a:solidFill>
              <a:srgbClr val="D9D9D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10430" dir="722555" algn="ctr" rotWithShape="0">
                    <a:srgbClr val="000000">
                      <a:alpha val="35036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6" name="Text Box 19"/>
          <p:cNvSpPr txBox="1">
            <a:spLocks noChangeArrowheads="1"/>
          </p:cNvSpPr>
          <p:nvPr userDrawn="1"/>
        </p:nvSpPr>
        <p:spPr bwMode="auto">
          <a:xfrm>
            <a:off x="0" y="3"/>
            <a:ext cx="13821622" cy="790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"/>
            <a:ext cx="138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1327" y="1006475"/>
            <a:ext cx="13453404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301288" y="7307907"/>
            <a:ext cx="55286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B8E24A16-44D2-46B1-A4FA-910F0AE1FA8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531100" y="7287884"/>
            <a:ext cx="7776864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1652216" y="7369969"/>
            <a:ext cx="1656184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9" tIns="44995" rIns="89989" bIns="44995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73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en-US" sz="1400" dirty="0"/>
              <a:t>Yen-Jie Lee </a:t>
            </a:r>
            <a:r>
              <a:rPr lang="en-US" altLang="zh-TW" sz="1400" dirty="0">
                <a:ea typeface="新細明體" panose="02020500000000000000" pitchFamily="18" charset="-120"/>
              </a:rPr>
              <a:t>(MIT)</a:t>
            </a:r>
            <a:endParaRPr lang="en-US" alt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0A66BF-1F23-4233-BECA-77E245DD78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18269" y="7270105"/>
            <a:ext cx="501315" cy="502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10F78-1CCC-4646-8FAE-0CB3404202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" y="7409936"/>
            <a:ext cx="1371113" cy="2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5" r:id="rId2"/>
    <p:sldLayoutId id="2147483887" r:id="rId3"/>
    <p:sldLayoutId id="2147483888" r:id="rId4"/>
    <p:sldLayoutId id="2147483889" r:id="rId5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62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23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485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647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581" indent="-228581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42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04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66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27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89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.mp4"/><Relationship Id="rId7" Type="http://schemas.openxmlformats.org/officeDocument/2006/relationships/image" Target="../media/image43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5.png"/><Relationship Id="rId4" Type="http://schemas.openxmlformats.org/officeDocument/2006/relationships/video" Target="../media/media4.mp4"/><Relationship Id="rId9" Type="http://schemas.openxmlformats.org/officeDocument/2006/relationships/hyperlink" Target="https://www.youtube.com/watch?v=TPRur72FGy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15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52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82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1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6.mp4"/><Relationship Id="rId7" Type="http://schemas.openxmlformats.org/officeDocument/2006/relationships/image" Target="../media/image8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7.xml"/><Relationship Id="rId18" Type="http://schemas.openxmlformats.org/officeDocument/2006/relationships/customXml" Target="../ink/ink11.xml"/><Relationship Id="rId26" Type="http://schemas.openxmlformats.org/officeDocument/2006/relationships/customXml" Target="../ink/ink19.xml"/><Relationship Id="rId3" Type="http://schemas.openxmlformats.org/officeDocument/2006/relationships/image" Target="../media/image15.jpeg"/><Relationship Id="rId21" Type="http://schemas.openxmlformats.org/officeDocument/2006/relationships/customXml" Target="../ink/ink14.xml"/><Relationship Id="rId7" Type="http://schemas.openxmlformats.org/officeDocument/2006/relationships/image" Target="../media/image570.png"/><Relationship Id="rId12" Type="http://schemas.openxmlformats.org/officeDocument/2006/relationships/customXml" Target="../ink/ink6.xml"/><Relationship Id="rId17" Type="http://schemas.openxmlformats.org/officeDocument/2006/relationships/image" Target="../media/image590.png"/><Relationship Id="rId25" Type="http://schemas.openxmlformats.org/officeDocument/2006/relationships/customXml" Target="../ink/ink18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0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customXml" Target="../ink/ink5.xml"/><Relationship Id="rId24" Type="http://schemas.openxmlformats.org/officeDocument/2006/relationships/customXml" Target="../ink/ink17.xml"/><Relationship Id="rId5" Type="http://schemas.openxmlformats.org/officeDocument/2006/relationships/image" Target="../media/image17.png"/><Relationship Id="rId15" Type="http://schemas.openxmlformats.org/officeDocument/2006/relationships/customXml" Target="../ink/ink9.xml"/><Relationship Id="rId23" Type="http://schemas.openxmlformats.org/officeDocument/2006/relationships/customXml" Target="../ink/ink16.xml"/><Relationship Id="rId10" Type="http://schemas.openxmlformats.org/officeDocument/2006/relationships/customXml" Target="../ink/ink4.xml"/><Relationship Id="rId19" Type="http://schemas.openxmlformats.org/officeDocument/2006/relationships/customXml" Target="../ink/ink12.xml"/><Relationship Id="rId4" Type="http://schemas.openxmlformats.org/officeDocument/2006/relationships/image" Target="../media/image16.jpeg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5.xml"/><Relationship Id="rId27" Type="http://schemas.openxmlformats.org/officeDocument/2006/relationships/customXml" Target="../ink/ink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2.png"/><Relationship Id="rId7" Type="http://schemas.openxmlformats.org/officeDocument/2006/relationships/image" Target="../media/image65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6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6.png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52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MS collaboration releases its first open data from heavy-ion collisions |  CERN">
            <a:extLst>
              <a:ext uri="{FF2B5EF4-FFF2-40B4-BE49-F238E27FC236}">
                <a16:creationId xmlns:a16="http://schemas.microsoft.com/office/drawing/2014/main" id="{8173CD01-1680-4998-B694-7019D1F6B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5"/>
          <a:stretch/>
        </p:blipFill>
        <p:spPr bwMode="auto">
          <a:xfrm>
            <a:off x="3968" y="-5644"/>
            <a:ext cx="13817600" cy="78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21748-2EB3-4915-83D0-60A9089ABC10}"/>
              </a:ext>
            </a:extLst>
          </p:cNvPr>
          <p:cNvSpPr/>
          <p:nvPr/>
        </p:nvSpPr>
        <p:spPr>
          <a:xfrm>
            <a:off x="-3968" y="-5940"/>
            <a:ext cx="13817600" cy="78009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149" name="Text Box 1"/>
          <p:cNvSpPr txBox="1">
            <a:spLocks noChangeArrowheads="1"/>
          </p:cNvSpPr>
          <p:nvPr/>
        </p:nvSpPr>
        <p:spPr bwMode="auto">
          <a:xfrm>
            <a:off x="356072" y="357809"/>
            <a:ext cx="13105455" cy="16414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101868" tIns="51114" rIns="101868" bIns="51114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733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ctr">
              <a:buSzPct val="100000"/>
            </a:pPr>
            <a:r>
              <a:rPr lang="en-US" sz="4400" dirty="0">
                <a:solidFill>
                  <a:schemeClr val="bg1"/>
                </a:solidFill>
              </a:rPr>
              <a:t>First Evidence of Medium Response to Hard Probes with Z</a:t>
            </a:r>
            <a:r>
              <a:rPr lang="en-US" sz="4400" baseline="30000" dirty="0">
                <a:solidFill>
                  <a:schemeClr val="bg1"/>
                </a:solidFill>
              </a:rPr>
              <a:t>0</a:t>
            </a:r>
            <a:r>
              <a:rPr lang="en-US" sz="4400" dirty="0">
                <a:solidFill>
                  <a:schemeClr val="bg1"/>
                </a:solidFill>
              </a:rPr>
              <a:t>-tagged Hadrons in Lead-Lead Collisions</a:t>
            </a:r>
            <a:endParaRPr lang="en-US" altLang="en-US" sz="4400" baseline="-25000" dirty="0">
              <a:solidFill>
                <a:schemeClr val="bg1"/>
              </a:solidFill>
            </a:endParaRPr>
          </a:p>
        </p:txBody>
      </p:sp>
      <p:sp>
        <p:nvSpPr>
          <p:cNvPr id="61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89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51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713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74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" name="Anthony Badea,  Austin Baty, Gian Michele Innocenti, Yen-Jie Lee, Christopher McGinn, Michael Peters, Jesse Thaler…"/>
          <p:cNvSpPr txBox="1"/>
          <p:nvPr/>
        </p:nvSpPr>
        <p:spPr>
          <a:xfrm>
            <a:off x="788120" y="3022104"/>
            <a:ext cx="11953328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rPr lang="en-US" sz="3600" dirty="0"/>
              <a:t>Yen-Jie Lee</a:t>
            </a:r>
            <a:br>
              <a:rPr lang="en-US" sz="3600" dirty="0"/>
            </a:br>
            <a:endParaRPr lang="en-US" sz="2000" dirty="0"/>
          </a:p>
          <a:p>
            <a:pPr algn="ctr">
              <a:defRPr sz="3000"/>
            </a:pPr>
            <a:r>
              <a:rPr lang="en-US" sz="3600" i="1" dirty="0"/>
              <a:t>For the CMS Collaboration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212055" y="6059988"/>
            <a:ext cx="13249471" cy="12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91" tIns="47946" rIns="95891" bIns="47946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33356" eaLnBrk="1" hangingPunct="1">
              <a:buNone/>
            </a:pPr>
            <a:r>
              <a:rPr lang="en-US" altLang="zh-TW" sz="3200" dirty="0"/>
              <a:t>The 11th Workshop of APS Topical Group on Hadronic Physics</a:t>
            </a:r>
            <a:br>
              <a:rPr lang="en-US" altLang="zh-TW" sz="3200" dirty="0"/>
            </a:br>
            <a:r>
              <a:rPr lang="en-US" altLang="zh-TW" sz="3200" dirty="0"/>
              <a:t>March 14, 2025</a:t>
            </a:r>
            <a:endParaRPr lang="zh-TW" alt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13FE6D-EB7A-4EBA-93C9-636C886A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88" y="2642937"/>
            <a:ext cx="2160240" cy="2164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283A89-DBDF-4D68-98DB-A77994A1A999}"/>
              </a:ext>
            </a:extLst>
          </p:cNvPr>
          <p:cNvSpPr/>
          <p:nvPr/>
        </p:nvSpPr>
        <p:spPr>
          <a:xfrm>
            <a:off x="4964584" y="7388646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MIT HIG group's work was supported by US DOE-NP</a:t>
            </a:r>
          </a:p>
        </p:txBody>
      </p:sp>
      <p:pic>
        <p:nvPicPr>
          <p:cNvPr id="18" name="Picture 8" descr="Image result for doe logo">
            <a:extLst>
              <a:ext uri="{FF2B5EF4-FFF2-40B4-BE49-F238E27FC236}">
                <a16:creationId xmlns:a16="http://schemas.microsoft.com/office/drawing/2014/main" id="{8B4D4691-51F2-4787-B8FB-B8F8E793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95" y="6999485"/>
            <a:ext cx="1162721" cy="7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EDDAE991-CE21-4367-A620-E7D96604F0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64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0EBEDB-0D99-4C51-944B-7D543792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78" y="2495037"/>
            <a:ext cx="3974306" cy="24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3E062-5603-4B13-84EE-5C77E2045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9200" y="5016179"/>
            <a:ext cx="2857748" cy="88399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1440E-2982-4C0B-A51F-63A74D9D3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"/>
          <a:stretch/>
        </p:blipFill>
        <p:spPr>
          <a:xfrm>
            <a:off x="-3967" y="1332512"/>
            <a:ext cx="6624736" cy="5266944"/>
          </a:xfrm>
          <a:prstGeom prst="rect">
            <a:avLst/>
          </a:prstGeom>
        </p:spPr>
      </p:pic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929" dirty="0"/>
              <a:t>Inspiration: Medium Response to Hard Probes in </a:t>
            </a:r>
            <a:r>
              <a:rPr lang="en" sz="3929" b="1" dirty="0"/>
              <a:t>QED</a:t>
            </a:r>
            <a:endParaRPr b="1" dirty="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7D31CBE5-6BE8-44A8-8C42-AA27B2972869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04E379-EAA7-4145-8448-5CCC3FEDE4A3}"/>
              </a:ext>
            </a:extLst>
          </p:cNvPr>
          <p:cNvSpPr txBox="1"/>
          <p:nvPr/>
        </p:nvSpPr>
        <p:spPr>
          <a:xfrm>
            <a:off x="3812456" y="6345505"/>
            <a:ext cx="2808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latin typeface="ArtnetGrotesk"/>
              </a:rPr>
              <a:t>Originally </a:t>
            </a:r>
            <a:r>
              <a:rPr lang="en-US" sz="12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tnetGrotesk"/>
              </a:rPr>
              <a:t>from </a:t>
            </a:r>
            <a:r>
              <a:rPr lang="en-US" sz="1200" b="1" i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effectLst/>
                <a:latin typeface="ArtnetGrotesk"/>
              </a:rPr>
              <a:t>Harold Eugene Edgerton</a:t>
            </a:r>
            <a:endParaRPr lang="en-US" sz="12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4" name="Google Shape;189;p22" descr="https://upload.wikimedia.org/wikipedia/commons/thumb/7/77/Bodensee_at_Lindau_-_DSC06962.JPG/1280px-Bodensee_at_Lindau_-_DSC06962.JPG">
            <a:extLst>
              <a:ext uri="{FF2B5EF4-FFF2-40B4-BE49-F238E27FC236}">
                <a16:creationId xmlns:a16="http://schemas.microsoft.com/office/drawing/2014/main" id="{ABD839AD-079B-43C2-9B14-FD73AD5919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4784" y="1322321"/>
            <a:ext cx="7054618" cy="52633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3D0A0A-4B14-4626-89CB-39114C28EDB8}"/>
              </a:ext>
            </a:extLst>
          </p:cNvPr>
          <p:cNvSpPr txBox="1"/>
          <p:nvPr/>
        </p:nvSpPr>
        <p:spPr>
          <a:xfrm>
            <a:off x="1364184" y="91089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82439"/>
                </a:solidFill>
              </a:rPr>
              <a:t>Bullet plowing through an </a:t>
            </a:r>
            <a:r>
              <a:rPr lang="en-US" b="1" dirty="0">
                <a:solidFill>
                  <a:srgbClr val="CC3642"/>
                </a:solidFill>
              </a:rPr>
              <a:t>apple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AD0F0-C98B-43B5-9D3D-257FBB746ACE}"/>
              </a:ext>
            </a:extLst>
          </p:cNvPr>
          <p:cNvSpPr txBox="1"/>
          <p:nvPr/>
        </p:nvSpPr>
        <p:spPr>
          <a:xfrm>
            <a:off x="8204944" y="9245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64742"/>
                </a:solidFill>
              </a:rPr>
              <a:t>Duck swimming through </a:t>
            </a:r>
            <a:r>
              <a:rPr lang="en-US" b="1" dirty="0">
                <a:solidFill>
                  <a:srgbClr val="8598A7"/>
                </a:solidFill>
              </a:rPr>
              <a:t>water</a:t>
            </a:r>
          </a:p>
        </p:txBody>
      </p:sp>
      <p:sp>
        <p:nvSpPr>
          <p:cNvPr id="37" name="Google Shape;167;p21">
            <a:extLst>
              <a:ext uri="{FF2B5EF4-FFF2-40B4-BE49-F238E27FC236}">
                <a16:creationId xmlns:a16="http://schemas.microsoft.com/office/drawing/2014/main" id="{A66A39D7-F42B-4A07-B88E-A1F14E07C760}"/>
              </a:ext>
            </a:extLst>
          </p:cNvPr>
          <p:cNvSpPr/>
          <p:nvPr/>
        </p:nvSpPr>
        <p:spPr>
          <a:xfrm>
            <a:off x="5180608" y="2304620"/>
            <a:ext cx="479627" cy="7194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2" tIns="45711" rIns="91422" bIns="4571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68;p21">
            <a:extLst>
              <a:ext uri="{FF2B5EF4-FFF2-40B4-BE49-F238E27FC236}">
                <a16:creationId xmlns:a16="http://schemas.microsoft.com/office/drawing/2014/main" id="{50ADA386-C737-4915-86F1-6145D2F03DB2}"/>
              </a:ext>
            </a:extLst>
          </p:cNvPr>
          <p:cNvSpPr txBox="1"/>
          <p:nvPr/>
        </p:nvSpPr>
        <p:spPr>
          <a:xfrm>
            <a:off x="2128692" y="2582314"/>
            <a:ext cx="1394069" cy="37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Apple Jet</a:t>
            </a:r>
            <a:endParaRPr sz="1360" dirty="0">
              <a:solidFill>
                <a:srgbClr val="FFC000"/>
              </a:solidFill>
            </a:endParaRPr>
          </a:p>
        </p:txBody>
      </p:sp>
      <p:sp>
        <p:nvSpPr>
          <p:cNvPr id="40" name="Google Shape;170;p21">
            <a:extLst>
              <a:ext uri="{FF2B5EF4-FFF2-40B4-BE49-F238E27FC236}">
                <a16:creationId xmlns:a16="http://schemas.microsoft.com/office/drawing/2014/main" id="{9176B9CD-9B99-4FC5-B9FC-32D402B409EA}"/>
              </a:ext>
            </a:extLst>
          </p:cNvPr>
          <p:cNvSpPr txBox="1"/>
          <p:nvPr/>
        </p:nvSpPr>
        <p:spPr>
          <a:xfrm>
            <a:off x="4725959" y="1812491"/>
            <a:ext cx="1721930" cy="37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 b="1" dirty="0">
                <a:solidFill>
                  <a:srgbClr val="BBD6EE"/>
                </a:solidFill>
                <a:latin typeface="Arial"/>
                <a:ea typeface="Arial"/>
                <a:cs typeface="Arial"/>
                <a:sym typeface="Arial"/>
              </a:rPr>
              <a:t>Apple Hole</a:t>
            </a:r>
            <a:endParaRPr sz="1360" dirty="0"/>
          </a:p>
        </p:txBody>
      </p:sp>
      <p:sp>
        <p:nvSpPr>
          <p:cNvPr id="41" name="Google Shape;171;p21">
            <a:extLst>
              <a:ext uri="{FF2B5EF4-FFF2-40B4-BE49-F238E27FC236}">
                <a16:creationId xmlns:a16="http://schemas.microsoft.com/office/drawing/2014/main" id="{8A12CAC7-23B0-45D7-9CB6-A429538EEA86}"/>
              </a:ext>
            </a:extLst>
          </p:cNvPr>
          <p:cNvSpPr txBox="1"/>
          <p:nvPr/>
        </p:nvSpPr>
        <p:spPr>
          <a:xfrm>
            <a:off x="1004711" y="3886200"/>
            <a:ext cx="1199067" cy="37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Bullet</a:t>
            </a:r>
            <a:endParaRPr sz="1360" dirty="0">
              <a:solidFill>
                <a:schemeClr val="bg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DD515C-738D-45BB-9EBE-23B732820DB1}"/>
              </a:ext>
            </a:extLst>
          </p:cNvPr>
          <p:cNvSpPr txBox="1"/>
          <p:nvPr/>
        </p:nvSpPr>
        <p:spPr>
          <a:xfrm>
            <a:off x="10869240" y="69012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In Position 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D4D03-6B8A-49B2-AAC0-A74BC057A0E8}"/>
              </a:ext>
            </a:extLst>
          </p:cNvPr>
          <p:cNvSpPr txBox="1"/>
          <p:nvPr/>
        </p:nvSpPr>
        <p:spPr>
          <a:xfrm>
            <a:off x="788120" y="661321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</a:t>
            </a:r>
            <a:r>
              <a:rPr lang="en-US" b="1" dirty="0">
                <a:solidFill>
                  <a:srgbClr val="C00000"/>
                </a:solidFill>
              </a:rPr>
              <a:t>apple</a:t>
            </a:r>
            <a:r>
              <a:rPr lang="en-US" dirty="0"/>
              <a:t> going in the </a:t>
            </a:r>
            <a:r>
              <a:rPr lang="en-US" dirty="0">
                <a:solidFill>
                  <a:srgbClr val="1E1E36"/>
                </a:solidFill>
              </a:rPr>
              <a:t>bullet </a:t>
            </a:r>
            <a:r>
              <a:rPr lang="en-US" dirty="0"/>
              <a:t>direction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5ECF06-D3C4-4FF2-B66B-D7DDA36094A6}"/>
              </a:ext>
            </a:extLst>
          </p:cNvPr>
          <p:cNvSpPr txBox="1"/>
          <p:nvPr/>
        </p:nvSpPr>
        <p:spPr>
          <a:xfrm>
            <a:off x="7628880" y="661321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</a:t>
            </a:r>
            <a:r>
              <a:rPr lang="en-US" b="1" dirty="0">
                <a:solidFill>
                  <a:srgbClr val="8598A7"/>
                </a:solidFill>
              </a:rPr>
              <a:t>water</a:t>
            </a:r>
            <a:r>
              <a:rPr lang="en-US" dirty="0"/>
              <a:t> going in the duck direction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25A9DE5-9072-4F78-931B-FBDEF57EB224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10</a:t>
            </a:fld>
            <a:endParaRPr lang="en-US" alt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02D316A-A188-4DE4-B978-ABBF4ACC700C}"/>
              </a:ext>
            </a:extLst>
          </p:cNvPr>
          <p:cNvSpPr/>
          <p:nvPr/>
        </p:nvSpPr>
        <p:spPr>
          <a:xfrm rot="10800000">
            <a:off x="3884464" y="4822303"/>
            <a:ext cx="479627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E8A2D-0990-4693-8EAA-F89E6ECB9CFE}"/>
              </a:ext>
            </a:extLst>
          </p:cNvPr>
          <p:cNvSpPr txBox="1"/>
          <p:nvPr/>
        </p:nvSpPr>
        <p:spPr>
          <a:xfrm>
            <a:off x="11724760" y="6287698"/>
            <a:ext cx="2092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i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Wikimedia::Daderot</a:t>
            </a:r>
            <a:endParaRPr lang="en-US" sz="1200" b="1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3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929" dirty="0"/>
              <a:t>Medium Response to Hard Probes in </a:t>
            </a:r>
            <a:r>
              <a:rPr lang="en" sz="3929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</a:t>
            </a:r>
            <a:r>
              <a:rPr lang="en" sz="3929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</a:t>
            </a:r>
            <a:r>
              <a:rPr lang="en" sz="3929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7D31CBE5-6BE8-44A8-8C42-AA27B2972869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1F8D1-1803-46AE-9365-F8EB9E8F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84" y="1450005"/>
            <a:ext cx="2748081" cy="21476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0003FB2-CC40-46E5-A4EF-5B6848297DC7}"/>
              </a:ext>
            </a:extLst>
          </p:cNvPr>
          <p:cNvSpPr txBox="1"/>
          <p:nvPr/>
        </p:nvSpPr>
        <p:spPr>
          <a:xfrm>
            <a:off x="343014" y="3572569"/>
            <a:ext cx="2232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effectLst/>
                <a:latin typeface="-apple-system"/>
              </a:rPr>
              <a:t>Jet-Fluid </a:t>
            </a:r>
            <a:r>
              <a:rPr lang="en-US" sz="1000" b="0" i="1" dirty="0" err="1">
                <a:effectLst/>
                <a:latin typeface="-apple-system"/>
              </a:rPr>
              <a:t>Yasuki</a:t>
            </a:r>
            <a:r>
              <a:rPr lang="en-US" sz="1000" b="0" i="1" dirty="0">
                <a:effectLst/>
                <a:latin typeface="-apple-system"/>
              </a:rPr>
              <a:t>, Chang, Qin</a:t>
            </a:r>
          </a:p>
          <a:p>
            <a:r>
              <a:rPr lang="en-US" sz="1000" b="0" i="1" dirty="0">
                <a:effectLst/>
                <a:latin typeface="-apple-system"/>
              </a:rPr>
              <a:t>PRC</a:t>
            </a:r>
            <a:r>
              <a:rPr lang="en-US" sz="1000" b="0" i="0" dirty="0">
                <a:effectLst/>
                <a:latin typeface="-apple-system"/>
              </a:rPr>
              <a:t> 95 (2017) 4, 044909</a:t>
            </a:r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8CB0F-2751-4456-AB3C-520C1AE2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87"/>
          <a:stretch/>
        </p:blipFill>
        <p:spPr>
          <a:xfrm>
            <a:off x="134260" y="4136092"/>
            <a:ext cx="4015764" cy="205389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241117-C5EF-4CE1-92AA-126A2C95D68E}"/>
              </a:ext>
            </a:extLst>
          </p:cNvPr>
          <p:cNvSpPr txBox="1"/>
          <p:nvPr/>
        </p:nvSpPr>
        <p:spPr>
          <a:xfrm>
            <a:off x="1175351" y="6166149"/>
            <a:ext cx="2931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 err="1">
                <a:effectLst/>
                <a:latin typeface="-apple-system"/>
              </a:rPr>
              <a:t>CoLBT</a:t>
            </a:r>
            <a:r>
              <a:rPr lang="en-US" sz="1000" b="0" i="1" dirty="0">
                <a:effectLst/>
                <a:latin typeface="-apple-system"/>
              </a:rPr>
              <a:t>  Chen, Cao, Luo, Pang, Wang</a:t>
            </a:r>
            <a:br>
              <a:rPr lang="en-US" sz="1000" b="0" i="1" dirty="0">
                <a:effectLst/>
                <a:latin typeface="-apple-system"/>
              </a:rPr>
            </a:br>
            <a:r>
              <a:rPr lang="en-US" sz="1000" b="0" i="1" dirty="0">
                <a:effectLst/>
                <a:latin typeface="-apple-system"/>
              </a:rPr>
              <a:t>PLB </a:t>
            </a:r>
            <a:r>
              <a:rPr lang="en-US" sz="1000" b="0" i="0" dirty="0">
                <a:effectLst/>
                <a:latin typeface="-apple-system"/>
              </a:rPr>
              <a:t>777 (2018) 86-90</a:t>
            </a:r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3C350-8682-4685-86AE-06F40D0E7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535" y="1238845"/>
            <a:ext cx="1990073" cy="23022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FA0C29-F005-4349-9CF9-ACA5A82EE44A}"/>
              </a:ext>
            </a:extLst>
          </p:cNvPr>
          <p:cNvSpPr txBox="1"/>
          <p:nvPr/>
        </p:nvSpPr>
        <p:spPr>
          <a:xfrm>
            <a:off x="4725673" y="3454152"/>
            <a:ext cx="2297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effectLst/>
                <a:latin typeface="-apple-system"/>
              </a:rPr>
              <a:t>Betz, Noronha, </a:t>
            </a:r>
            <a:r>
              <a:rPr lang="en-US" sz="1000" b="0" i="1" dirty="0" err="1">
                <a:effectLst/>
                <a:latin typeface="-apple-system"/>
              </a:rPr>
              <a:t>Torrieri</a:t>
            </a:r>
            <a:r>
              <a:rPr lang="en-US" sz="1000" b="0" i="1" dirty="0">
                <a:effectLst/>
                <a:latin typeface="-apple-system"/>
              </a:rPr>
              <a:t>, </a:t>
            </a:r>
            <a:r>
              <a:rPr lang="en-US" sz="1000" b="0" i="1" dirty="0" err="1">
                <a:effectLst/>
                <a:latin typeface="-apple-system"/>
              </a:rPr>
              <a:t>Gyulassy</a:t>
            </a:r>
            <a:r>
              <a:rPr lang="en-US" sz="1000" b="0" i="1" dirty="0">
                <a:effectLst/>
                <a:latin typeface="-apple-system"/>
              </a:rPr>
              <a:t>, </a:t>
            </a:r>
            <a:r>
              <a:rPr lang="en-US" sz="1000" b="0" i="1" dirty="0" err="1">
                <a:effectLst/>
                <a:latin typeface="-apple-system"/>
              </a:rPr>
              <a:t>Mishustin</a:t>
            </a:r>
            <a:r>
              <a:rPr lang="en-US" sz="1000" b="0" i="1" dirty="0">
                <a:effectLst/>
                <a:latin typeface="-apple-system"/>
              </a:rPr>
              <a:t>, </a:t>
            </a:r>
            <a:r>
              <a:rPr lang="en-US" sz="1000" b="0" i="1" dirty="0" err="1">
                <a:effectLst/>
                <a:latin typeface="-apple-system"/>
              </a:rPr>
              <a:t>Rischke</a:t>
            </a:r>
            <a:endParaRPr lang="en-US" sz="1000" b="0" i="1" dirty="0">
              <a:effectLst/>
              <a:latin typeface="-apple-system"/>
            </a:endParaRPr>
          </a:p>
          <a:p>
            <a:r>
              <a:rPr lang="en-US" sz="1000" b="0" i="1" dirty="0">
                <a:effectLst/>
                <a:latin typeface="-apple-system"/>
              </a:rPr>
              <a:t>PRC</a:t>
            </a:r>
            <a:r>
              <a:rPr lang="en-US" sz="1000" b="0" i="0" dirty="0">
                <a:effectLst/>
                <a:latin typeface="-apple-system"/>
              </a:rPr>
              <a:t> 79 (2009) 034902</a:t>
            </a:r>
            <a:endParaRPr 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3822A2-3016-4753-9DBA-6DC2BCE5EC5E}"/>
              </a:ext>
            </a:extLst>
          </p:cNvPr>
          <p:cNvSpPr txBox="1"/>
          <p:nvPr/>
        </p:nvSpPr>
        <p:spPr>
          <a:xfrm>
            <a:off x="4568540" y="6118448"/>
            <a:ext cx="23359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 err="1">
                <a:effectLst/>
                <a:latin typeface="-apple-system"/>
              </a:rPr>
              <a:t>Casalderrey</a:t>
            </a:r>
            <a:r>
              <a:rPr lang="en-US" sz="1000" b="0" i="1" dirty="0">
                <a:effectLst/>
                <a:latin typeface="-apple-system"/>
              </a:rPr>
              <a:t>-Solana, Milhano, </a:t>
            </a:r>
            <a:br>
              <a:rPr lang="en-US" sz="1000" b="0" i="1" dirty="0">
                <a:effectLst/>
                <a:latin typeface="-apple-system"/>
              </a:rPr>
            </a:br>
            <a:r>
              <a:rPr lang="en-US" sz="1000" b="0" i="1" dirty="0" err="1">
                <a:effectLst/>
                <a:latin typeface="-apple-system"/>
              </a:rPr>
              <a:t>Pablos</a:t>
            </a:r>
            <a:r>
              <a:rPr lang="en-US" sz="1000" b="0" i="1" dirty="0">
                <a:effectLst/>
                <a:latin typeface="-apple-system"/>
              </a:rPr>
              <a:t>, Rajagopal Yao</a:t>
            </a:r>
          </a:p>
          <a:p>
            <a:r>
              <a:rPr lang="en-US" sz="1000" b="0" i="1" dirty="0">
                <a:effectLst/>
                <a:latin typeface="-apple-system"/>
              </a:rPr>
              <a:t>JHEP</a:t>
            </a:r>
            <a:r>
              <a:rPr lang="en-US" sz="1000" b="0" i="0" dirty="0">
                <a:effectLst/>
                <a:latin typeface="-apple-system"/>
              </a:rPr>
              <a:t> 05 (2021) 230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6EB4D-85CD-4F6A-94FB-25A92CF1C7F4}"/>
              </a:ext>
            </a:extLst>
          </p:cNvPr>
          <p:cNvSpPr txBox="1"/>
          <p:nvPr/>
        </p:nvSpPr>
        <p:spPr>
          <a:xfrm>
            <a:off x="10869240" y="69012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In Position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FD91D-33CA-4758-A499-8EFE0D9B6E0B}"/>
              </a:ext>
            </a:extLst>
          </p:cNvPr>
          <p:cNvSpPr txBox="1"/>
          <p:nvPr/>
        </p:nvSpPr>
        <p:spPr>
          <a:xfrm>
            <a:off x="1652216" y="6642155"/>
            <a:ext cx="401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going in the jet direction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0994F-FD34-4F8B-A904-5A084B3BAAE8}"/>
              </a:ext>
            </a:extLst>
          </p:cNvPr>
          <p:cNvSpPr txBox="1"/>
          <p:nvPr/>
        </p:nvSpPr>
        <p:spPr>
          <a:xfrm>
            <a:off x="7628880" y="661321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</a:t>
            </a:r>
            <a:r>
              <a:rPr lang="en-US" b="1" dirty="0">
                <a:solidFill>
                  <a:srgbClr val="8598A7"/>
                </a:solidFill>
              </a:rPr>
              <a:t>water</a:t>
            </a:r>
            <a:r>
              <a:rPr lang="en-US" dirty="0"/>
              <a:t> going in the duck direction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97300F-F059-48C6-8F3C-403EDE99D31F}"/>
              </a:ext>
            </a:extLst>
          </p:cNvPr>
          <p:cNvSpPr txBox="1"/>
          <p:nvPr/>
        </p:nvSpPr>
        <p:spPr>
          <a:xfrm>
            <a:off x="1335880" y="9338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Quark plowing through the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</a:p>
        </p:txBody>
      </p:sp>
      <p:pic>
        <p:nvPicPr>
          <p:cNvPr id="22" name="Google Shape;189;p22" descr="https://upload.wikimedia.org/wikipedia/commons/thumb/7/77/Bodensee_at_Lindau_-_DSC06962.JPG/1280px-Bodensee_at_Lindau_-_DSC06962.JPG">
            <a:extLst>
              <a:ext uri="{FF2B5EF4-FFF2-40B4-BE49-F238E27FC236}">
                <a16:creationId xmlns:a16="http://schemas.microsoft.com/office/drawing/2014/main" id="{D8956E1A-6AE1-432E-A88D-96F958CB58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4784" y="1322321"/>
            <a:ext cx="7054618" cy="526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C79A7658-DF04-47AB-BD91-6DBC31FDA5D1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11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3EF4B-3C7C-4E58-B359-632F9549A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843" y="4063944"/>
            <a:ext cx="2261765" cy="21022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962D9E-03ED-44EA-9009-C97CE92CCF56}"/>
              </a:ext>
            </a:extLst>
          </p:cNvPr>
          <p:cNvSpPr txBox="1"/>
          <p:nvPr/>
        </p:nvSpPr>
        <p:spPr>
          <a:xfrm>
            <a:off x="8204944" y="9245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64742"/>
                </a:solidFill>
              </a:rPr>
              <a:t>Duck swimming through </a:t>
            </a:r>
            <a:r>
              <a:rPr lang="en-US" b="1" dirty="0">
                <a:solidFill>
                  <a:srgbClr val="8598A7"/>
                </a:solidFill>
              </a:rPr>
              <a:t>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763F7-CB75-4A65-9942-2DF139B8EC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6" r="4097"/>
          <a:stretch/>
        </p:blipFill>
        <p:spPr>
          <a:xfrm>
            <a:off x="2777306" y="1529255"/>
            <a:ext cx="1656471" cy="1959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E8DB9-E395-4278-8FFF-D7FC084EFE33}"/>
              </a:ext>
            </a:extLst>
          </p:cNvPr>
          <p:cNvSpPr txBox="1"/>
          <p:nvPr/>
        </p:nvSpPr>
        <p:spPr>
          <a:xfrm>
            <a:off x="2799316" y="3529864"/>
            <a:ext cx="1656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i="1" dirty="0"/>
              <a:t>JETSCAPE</a:t>
            </a:r>
            <a:r>
              <a:rPr lang="zh-TW" altLang="en-US" sz="900" i="1" dirty="0"/>
              <a:t> </a:t>
            </a:r>
            <a:r>
              <a:rPr lang="en-US" altLang="zh-TW" sz="900" i="1" dirty="0"/>
              <a:t>framework</a:t>
            </a:r>
          </a:p>
          <a:p>
            <a:r>
              <a:rPr lang="en-US" sz="900" i="1" dirty="0"/>
              <a:t>Tachibana, Shen, Majumder</a:t>
            </a:r>
            <a:br>
              <a:rPr lang="en-US" sz="900" i="1" dirty="0"/>
            </a:br>
            <a:r>
              <a:rPr lang="en-US" sz="900" i="1" dirty="0"/>
              <a:t>PRC 106 (2022), L021902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EF29C-4477-4133-8D15-2562D8B42A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75" t="3155" r="4781" b="4714"/>
          <a:stretch/>
        </p:blipFill>
        <p:spPr>
          <a:xfrm>
            <a:off x="2850199" y="1942293"/>
            <a:ext cx="1495819" cy="14962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C8E03C-155F-4DD2-83D8-F505B0756641}"/>
              </a:ext>
            </a:extLst>
          </p:cNvPr>
          <p:cNvSpPr txBox="1"/>
          <p:nvPr/>
        </p:nvSpPr>
        <p:spPr>
          <a:xfrm>
            <a:off x="11724760" y="6287698"/>
            <a:ext cx="2092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i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Wikimedia::Daderot</a:t>
            </a:r>
            <a:endParaRPr lang="en-US" sz="1200" b="1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3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6FF287-FA11-4193-9CF8-B183F99C5572}"/>
              </a:ext>
            </a:extLst>
          </p:cNvPr>
          <p:cNvSpPr/>
          <p:nvPr/>
        </p:nvSpPr>
        <p:spPr>
          <a:xfrm>
            <a:off x="6548760" y="1797967"/>
            <a:ext cx="7124824" cy="32403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74443-9E90-445C-8607-69B52E7AE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709" y="2296386"/>
            <a:ext cx="6626926" cy="22435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9081D1-C187-4E3C-9042-D0E63C51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4400" dirty="0"/>
              <a:t>Medium Response to Hard Probes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1CC6B-E5AA-476C-A4F6-452A4EC9AF2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6BCF8-CEA0-4478-B050-4F62E3761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8" y="1293912"/>
            <a:ext cx="5849786" cy="4387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8FE754-CDF3-45B2-A0DA-65313248C117}"/>
              </a:ext>
            </a:extLst>
          </p:cNvPr>
          <p:cNvSpPr txBox="1"/>
          <p:nvPr/>
        </p:nvSpPr>
        <p:spPr>
          <a:xfrm>
            <a:off x="1335880" y="9338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Quark plowing through the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D4D04-D6D3-402E-9B29-F986BAB6E69D}"/>
              </a:ext>
            </a:extLst>
          </p:cNvPr>
          <p:cNvSpPr txBox="1"/>
          <p:nvPr/>
        </p:nvSpPr>
        <p:spPr>
          <a:xfrm>
            <a:off x="7628880" y="92458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Microfluidic Jet </a:t>
            </a:r>
            <a:r>
              <a:rPr lang="en-US" i="0" dirty="0">
                <a:effectLst/>
                <a:cs typeface="Arial" panose="020B0604020202020204" pitchFamily="34" charset="0"/>
              </a:rPr>
              <a:t>against 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cs typeface="Arial" panose="020B0604020202020204" pitchFamily="34" charset="0"/>
              </a:rPr>
              <a:t>viscoelastic droplet</a:t>
            </a:r>
          </a:p>
        </p:txBody>
      </p:sp>
      <p:pic>
        <p:nvPicPr>
          <p:cNvPr id="9" name="slowed_down3_Jet1">
            <a:hlinkClick r:id="" action="ppaction://media"/>
            <a:extLst>
              <a:ext uri="{FF2B5EF4-FFF2-40B4-BE49-F238E27FC236}">
                <a16:creationId xmlns:a16="http://schemas.microsoft.com/office/drawing/2014/main" id="{8EB2AADB-C6B5-495B-94DF-23599F4E77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31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4784" y="2302024"/>
            <a:ext cx="6629358" cy="2244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502A6A-0F46-40A0-954A-2C672CD78803}"/>
              </a:ext>
            </a:extLst>
          </p:cNvPr>
          <p:cNvSpPr txBox="1"/>
          <p:nvPr/>
        </p:nvSpPr>
        <p:spPr>
          <a:xfrm>
            <a:off x="8925024" y="5675144"/>
            <a:ext cx="331236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David Fernandez</a:t>
            </a:r>
          </a:p>
          <a:p>
            <a:r>
              <a:rPr lang="en-US" sz="1050" dirty="0">
                <a:hlinkClick r:id="rId9"/>
              </a:rPr>
              <a:t>https://www.youtube.com/watch?v=TPRur72FGyk</a:t>
            </a:r>
            <a:endParaRPr lang="en-US" sz="1050" dirty="0"/>
          </a:p>
          <a:p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C3427-F4B3-4E84-AA9A-8A9E1A1A2AA1}"/>
              </a:ext>
            </a:extLst>
          </p:cNvPr>
          <p:cNvSpPr txBox="1"/>
          <p:nvPr/>
        </p:nvSpPr>
        <p:spPr>
          <a:xfrm>
            <a:off x="2520685" y="5798544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LBT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225B4-019E-43AA-B509-A51BCA0980BB}"/>
              </a:ext>
            </a:extLst>
          </p:cNvPr>
          <p:cNvSpPr txBox="1"/>
          <p:nvPr/>
        </p:nvSpPr>
        <p:spPr>
          <a:xfrm>
            <a:off x="10869240" y="69012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In Position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B59A03-CB61-44EF-8D4D-9FC7F9376A38}"/>
              </a:ext>
            </a:extLst>
          </p:cNvPr>
          <p:cNvSpPr txBox="1"/>
          <p:nvPr/>
        </p:nvSpPr>
        <p:spPr>
          <a:xfrm>
            <a:off x="1652216" y="6642155"/>
            <a:ext cx="401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going in the jet direction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B8BA3-8D68-443F-8435-519DA9912961}"/>
              </a:ext>
            </a:extLst>
          </p:cNvPr>
          <p:cNvSpPr txBox="1"/>
          <p:nvPr/>
        </p:nvSpPr>
        <p:spPr>
          <a:xfrm>
            <a:off x="7628880" y="661321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</a:t>
            </a:r>
            <a:r>
              <a:rPr lang="en-US" b="1" dirty="0">
                <a:solidFill>
                  <a:srgbClr val="8598A7"/>
                </a:solidFill>
              </a:rPr>
              <a:t>water</a:t>
            </a:r>
            <a:r>
              <a:rPr lang="en-US" dirty="0"/>
              <a:t> going in </a:t>
            </a:r>
            <a:r>
              <a:rPr lang="en-US"/>
              <a:t>the jet </a:t>
            </a:r>
            <a:r>
              <a:rPr lang="en-US" dirty="0"/>
              <a:t>direction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DECA3115-CA94-4270-B2C8-27FFDABBC50F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12</a:t>
            </a:fld>
            <a:endParaRPr lang="en-US" altLang="en-US" dirty="0"/>
          </a:p>
        </p:txBody>
      </p:sp>
      <p:pic>
        <p:nvPicPr>
          <p:cNvPr id="17" name="Video 12">
            <a:hlinkClick r:id="" action="ppaction://media"/>
            <a:extLst>
              <a:ext uri="{FF2B5EF4-FFF2-40B4-BE49-F238E27FC236}">
                <a16:creationId xmlns:a16="http://schemas.microsoft.com/office/drawing/2014/main" id="{E78EDDCF-5C35-4C2F-9866-1D1696CAC7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16" y="1409424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A2DC4-947F-4113-957E-81843AF0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A412E-538F-43BA-B528-81597C11AF1C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08F4E3-83C3-41A5-B10A-99BF5AD08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520" y="789856"/>
            <a:ext cx="4248472" cy="234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CoLBT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Hydro Model</a:t>
            </a:r>
            <a:r>
              <a:rPr lang="en-US" altLang="en-US" sz="2800" dirty="0">
                <a:solidFill>
                  <a:srgbClr val="00B0F0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100" dirty="0">
                <a:solidFill>
                  <a:srgbClr val="00B0F0"/>
                </a:solidFill>
              </a:rPr>
              <a:t>(Coupled Linear Boltzmann Transport and Hydrodynamics)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Based on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pQCD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dirty="0"/>
              <a:t>Integrates the </a:t>
            </a:r>
            <a:r>
              <a:rPr lang="en-US" b="1" dirty="0"/>
              <a:t>Boltzmann transport equation</a:t>
            </a:r>
            <a:r>
              <a:rPr lang="en-US" dirty="0"/>
              <a:t> with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hydrodynamic simulations.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Introduces </a:t>
            </a:r>
            <a:r>
              <a:rPr lang="en-US" b="1" dirty="0">
                <a:solidFill>
                  <a:srgbClr val="FF0000"/>
                </a:solidFill>
              </a:rPr>
              <a:t>reheating</a:t>
            </a:r>
            <a:r>
              <a:rPr lang="en-US" dirty="0"/>
              <a:t>, where </a:t>
            </a:r>
            <a:r>
              <a:rPr lang="en-US" dirty="0" err="1"/>
              <a:t>parton</a:t>
            </a:r>
            <a:r>
              <a:rPr lang="en-US" dirty="0"/>
              <a:t> energy loss could heat and modifies the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868C7-1871-4E1B-9AB7-F506A76E31CC}"/>
              </a:ext>
            </a:extLst>
          </p:cNvPr>
          <p:cNvSpPr txBox="1"/>
          <p:nvPr/>
        </p:nvSpPr>
        <p:spPr>
          <a:xfrm>
            <a:off x="68040" y="789856"/>
            <a:ext cx="446893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AB04C"/>
                </a:solidFill>
                <a:effectLst/>
                <a:latin typeface="Arial" panose="020B0604020202020204" pitchFamily="34" charset="0"/>
              </a:rPr>
              <a:t>Jewel Model</a:t>
            </a:r>
            <a:r>
              <a:rPr lang="en-US" altLang="en-US" sz="2800" dirty="0">
                <a:solidFill>
                  <a:srgbClr val="FAB04C"/>
                </a:solidFill>
              </a:rPr>
              <a:t> </a:t>
            </a:r>
            <a:br>
              <a:rPr lang="en-US" altLang="en-US" sz="2800" dirty="0">
                <a:solidFill>
                  <a:srgbClr val="FAB04C"/>
                </a:solidFill>
              </a:rPr>
            </a:br>
            <a:r>
              <a:rPr lang="en-US" altLang="en-US" sz="1200" dirty="0">
                <a:solidFill>
                  <a:srgbClr val="FAB04C"/>
                </a:solidFill>
              </a:rPr>
              <a:t>(Jet Evolution with Energy Loss)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AB04C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pQCD</a:t>
            </a:r>
            <a:r>
              <a:rPr lang="en-US" altLang="en-US" dirty="0"/>
              <a:t>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 energy loss model</a:t>
            </a:r>
          </a:p>
          <a:p>
            <a:pPr defTabSz="914400">
              <a:buFontTx/>
              <a:buChar char="•"/>
            </a:pPr>
            <a:r>
              <a:rPr lang="en-US" altLang="en-US" dirty="0"/>
              <a:t> </a:t>
            </a:r>
            <a:r>
              <a:rPr lang="en-US" dirty="0"/>
              <a:t>High-energy </a:t>
            </a:r>
            <a:r>
              <a:rPr lang="en-US" dirty="0" err="1"/>
              <a:t>partons</a:t>
            </a:r>
            <a:r>
              <a:rPr lang="en-US" dirty="0"/>
              <a:t> scatter with medium particles; </a:t>
            </a:r>
            <a:r>
              <a:rPr lang="en-US" b="1" dirty="0">
                <a:solidFill>
                  <a:srgbClr val="7030A0"/>
                </a:solidFill>
              </a:rPr>
              <a:t>Recoiled </a:t>
            </a:r>
            <a:r>
              <a:rPr lang="en-US" b="1" dirty="0" err="1">
                <a:solidFill>
                  <a:srgbClr val="7030A0"/>
                </a:solidFill>
              </a:rPr>
              <a:t>partons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dirty="0"/>
              <a:t>and </a:t>
            </a:r>
            <a:r>
              <a:rPr lang="en-US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holes</a:t>
            </a:r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/>
              <a:t>do not re-scatter </a:t>
            </a:r>
            <a:r>
              <a:rPr lang="en-US" dirty="0"/>
              <a:t>with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constituents.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indent="0" defTabSz="914400"/>
            <a:endParaRPr lang="en-US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B6D612-1091-47E5-99D8-A2A59B90DFF2}"/>
              </a:ext>
            </a:extLst>
          </p:cNvPr>
          <p:cNvGrpSpPr/>
          <p:nvPr/>
        </p:nvGrpSpPr>
        <p:grpSpPr>
          <a:xfrm>
            <a:off x="54633" y="3238128"/>
            <a:ext cx="4543151" cy="3556352"/>
            <a:chOff x="356073" y="1221904"/>
            <a:chExt cx="6715154" cy="52565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279F42-27CD-49C3-82AD-26ABFF28D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56073" y="3113011"/>
              <a:ext cx="5904656" cy="33654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3F659A-3641-4549-B5BD-12F36206A1C0}"/>
                </a:ext>
              </a:extLst>
            </p:cNvPr>
            <p:cNvSpPr txBox="1"/>
            <p:nvPr/>
          </p:nvSpPr>
          <p:spPr>
            <a:xfrm>
              <a:off x="510317" y="4882763"/>
              <a:ext cx="2728666" cy="94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2800" b="1" dirty="0">
                  <a:solidFill>
                    <a:srgbClr val="0101FF"/>
                  </a:solidFill>
                </a:rPr>
                <a:t>“Hole”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02E116-E6E4-45EF-B17E-6B876DC1EB6A}"/>
                </a:ext>
              </a:extLst>
            </p:cNvPr>
            <p:cNvSpPr txBox="1"/>
            <p:nvPr/>
          </p:nvSpPr>
          <p:spPr>
            <a:xfrm>
              <a:off x="5017130" y="1965754"/>
              <a:ext cx="2054097" cy="61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3200" b="1" dirty="0">
                  <a:solidFill>
                    <a:srgbClr val="FFC000">
                      <a:lumMod val="75000"/>
                    </a:srgbClr>
                  </a:solidFill>
                </a:rPr>
                <a:t>Jet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C71C5D1-4AF7-4791-B006-FC017E11F21F}"/>
                </a:ext>
              </a:extLst>
            </p:cNvPr>
            <p:cNvGrpSpPr/>
            <p:nvPr/>
          </p:nvGrpSpPr>
          <p:grpSpPr>
            <a:xfrm>
              <a:off x="1076152" y="1221904"/>
              <a:ext cx="4436837" cy="5184577"/>
              <a:chOff x="1806019" y="1506525"/>
              <a:chExt cx="3885223" cy="3733256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FAF9C82-8C15-41C8-9987-169EC94AD696}"/>
                  </a:ext>
                </a:extLst>
              </p:cNvPr>
              <p:cNvSpPr/>
              <p:nvPr/>
            </p:nvSpPr>
            <p:spPr>
              <a:xfrm>
                <a:off x="1806019" y="1506525"/>
                <a:ext cx="3885223" cy="305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9274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6573393-6D0B-4510-9746-D00F7903086C}"/>
                  </a:ext>
                </a:extLst>
              </p:cNvPr>
              <p:cNvCxnSpPr>
                <a:cxnSpLocks/>
                <a:endCxn id="33" idx="6"/>
              </p:cNvCxnSpPr>
              <p:nvPr/>
            </p:nvCxnSpPr>
            <p:spPr>
              <a:xfrm flipV="1">
                <a:off x="3841619" y="1659382"/>
                <a:ext cx="1849623" cy="311223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EFF221A-0EC4-4734-8112-D16B2E3285AC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>
              <a:xfrm flipH="1" flipV="1">
                <a:off x="1806019" y="1659382"/>
                <a:ext cx="2020247" cy="318908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5B8D79B-A368-4F0F-A217-2757F08AF14F}"/>
                  </a:ext>
                </a:extLst>
              </p:cNvPr>
              <p:cNvGrpSpPr/>
              <p:nvPr/>
            </p:nvGrpSpPr>
            <p:grpSpPr>
              <a:xfrm>
                <a:off x="3733637" y="2243561"/>
                <a:ext cx="299669" cy="2996220"/>
                <a:chOff x="3716660" y="2029143"/>
                <a:chExt cx="349956" cy="3378916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08D3AB0-04A1-4D58-B8EE-47E7A0D1C7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25627" y="4913704"/>
                  <a:ext cx="90214" cy="494355"/>
                </a:xfrm>
                <a:prstGeom prst="line">
                  <a:avLst/>
                </a:prstGeom>
                <a:ln w="571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8E3C4DD-D2C2-4F4B-80BB-9CD41F78EF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6660" y="2029143"/>
                  <a:ext cx="349956" cy="1155287"/>
                </a:xfrm>
                <a:prstGeom prst="line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AAF637-146A-4FC6-A0F9-5CC195E665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446" y="4517339"/>
              <a:ext cx="95430" cy="65470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48C4C0-C187-4954-AB61-6349236C66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877" y="3361412"/>
              <a:ext cx="120304" cy="119711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C46C70-3971-4637-A119-6524743FD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102" y="1903192"/>
              <a:ext cx="117726" cy="1474296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D310E31-EC62-4469-8D55-ECF6651F5B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826" y="1991569"/>
              <a:ext cx="260276" cy="117127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0F7268E-EC30-4F4C-86E2-5C7C1858F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6863" y="5055909"/>
              <a:ext cx="770850" cy="98999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83FDA-4615-4B0D-9B0A-35166E693E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5149" y="2433774"/>
              <a:ext cx="74874" cy="262983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B7634D-0F01-49A8-924D-87CE558EE3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40033" y="4623867"/>
              <a:ext cx="308152" cy="545942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761D011-55CB-4BD7-B546-6357FC5EA8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021" y="4171463"/>
              <a:ext cx="319806" cy="506826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9F8662-48AF-4BDA-92D6-5E19DCC23B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4460" y="2023064"/>
              <a:ext cx="537527" cy="2179894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4BE2FE-CE09-4F36-BF47-FDC798B60A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8245" y="2300039"/>
              <a:ext cx="613681" cy="1384377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A68C62-4070-49D2-A185-6507BFE0D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473" y="5167049"/>
              <a:ext cx="26025" cy="696020"/>
            </a:xfrm>
            <a:prstGeom prst="line">
              <a:avLst/>
            </a:prstGeom>
            <a:ln w="57150">
              <a:solidFill>
                <a:srgbClr val="5B9BD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xplosion: 8 Points 31">
              <a:extLst>
                <a:ext uri="{FF2B5EF4-FFF2-40B4-BE49-F238E27FC236}">
                  <a16:creationId xmlns:a16="http://schemas.microsoft.com/office/drawing/2014/main" id="{7C8DBE2E-BCA6-41CA-8723-4EFAF2841821}"/>
                </a:ext>
              </a:extLst>
            </p:cNvPr>
            <p:cNvSpPr/>
            <p:nvPr/>
          </p:nvSpPr>
          <p:spPr>
            <a:xfrm>
              <a:off x="3905213" y="4905541"/>
              <a:ext cx="438853" cy="422923"/>
            </a:xfrm>
            <a:prstGeom prst="irregularSeal1">
              <a:avLst/>
            </a:prstGeom>
            <a:solidFill>
              <a:srgbClr val="ED7D31">
                <a:alpha val="60000"/>
              </a:srgbClr>
            </a:solidFill>
            <a:ln>
              <a:solidFill>
                <a:srgbClr val="7030A0">
                  <a:alpha val="60000"/>
                </a:srgb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26FED0F-B452-4F23-9481-52DA9B66F370}"/>
              </a:ext>
            </a:extLst>
          </p:cNvPr>
          <p:cNvSpPr/>
          <p:nvPr/>
        </p:nvSpPr>
        <p:spPr>
          <a:xfrm>
            <a:off x="4604544" y="4640138"/>
            <a:ext cx="1440160" cy="10194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Parton</a:t>
            </a:r>
            <a:br>
              <a:rPr lang="en-US" dirty="0"/>
            </a:br>
            <a:r>
              <a:rPr lang="en-US" dirty="0"/>
              <a:t>Energy loss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8C7900E-D9A5-4DB1-A0E8-E0E1CA1688A2}"/>
              </a:ext>
            </a:extLst>
          </p:cNvPr>
          <p:cNvSpPr/>
          <p:nvPr/>
        </p:nvSpPr>
        <p:spPr>
          <a:xfrm>
            <a:off x="6765548" y="4640138"/>
            <a:ext cx="1799435" cy="1019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Medium</a:t>
            </a:r>
            <a:br>
              <a:rPr lang="en-US" dirty="0"/>
            </a:br>
            <a:r>
              <a:rPr lang="en-US" dirty="0"/>
              <a:t>Hydro evolution</a:t>
            </a:r>
          </a:p>
        </p:txBody>
      </p:sp>
      <p:sp>
        <p:nvSpPr>
          <p:cNvPr id="58" name="Arrow: Circular 57">
            <a:extLst>
              <a:ext uri="{FF2B5EF4-FFF2-40B4-BE49-F238E27FC236}">
                <a16:creationId xmlns:a16="http://schemas.microsoft.com/office/drawing/2014/main" id="{0D9A2815-ACB4-455F-9808-A9C92D15B43B}"/>
              </a:ext>
            </a:extLst>
          </p:cNvPr>
          <p:cNvSpPr/>
          <p:nvPr/>
        </p:nvSpPr>
        <p:spPr>
          <a:xfrm>
            <a:off x="5389872" y="3580714"/>
            <a:ext cx="2016224" cy="1819489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Arrow: Circular 58">
            <a:extLst>
              <a:ext uri="{FF2B5EF4-FFF2-40B4-BE49-F238E27FC236}">
                <a16:creationId xmlns:a16="http://schemas.microsoft.com/office/drawing/2014/main" id="{1358CF39-72F9-4BA6-88C6-3F90FA1308CB}"/>
              </a:ext>
            </a:extLst>
          </p:cNvPr>
          <p:cNvSpPr/>
          <p:nvPr/>
        </p:nvSpPr>
        <p:spPr>
          <a:xfrm rot="10800000">
            <a:off x="5396632" y="4920842"/>
            <a:ext cx="2016224" cy="1819489"/>
          </a:xfrm>
          <a:prstGeom prst="circular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BEB0BD1-817A-4E55-9DFF-7F051FD08A2C}"/>
              </a:ext>
            </a:extLst>
          </p:cNvPr>
          <p:cNvCxnSpPr>
            <a:cxnSpLocks/>
          </p:cNvCxnSpPr>
          <p:nvPr/>
        </p:nvCxnSpPr>
        <p:spPr>
          <a:xfrm flipV="1">
            <a:off x="1616042" y="4879925"/>
            <a:ext cx="166223" cy="28320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C4B0E6E-073B-4555-A7AD-82C45805BEE8}"/>
              </a:ext>
            </a:extLst>
          </p:cNvPr>
          <p:cNvCxnSpPr>
            <a:cxnSpLocks/>
          </p:cNvCxnSpPr>
          <p:nvPr/>
        </p:nvCxnSpPr>
        <p:spPr>
          <a:xfrm flipV="1">
            <a:off x="1838826" y="5123355"/>
            <a:ext cx="41952" cy="36274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A2A8D02-A4E3-4325-ABE1-E1CC8836B944}"/>
              </a:ext>
            </a:extLst>
          </p:cNvPr>
          <p:cNvCxnSpPr>
            <a:cxnSpLocks/>
          </p:cNvCxnSpPr>
          <p:nvPr/>
        </p:nvCxnSpPr>
        <p:spPr>
          <a:xfrm flipH="1" flipV="1">
            <a:off x="1989733" y="5036767"/>
            <a:ext cx="89703" cy="32409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FF1E140-7816-49E9-8810-40EC97DB9045}"/>
              </a:ext>
            </a:extLst>
          </p:cNvPr>
          <p:cNvCxnSpPr>
            <a:cxnSpLocks/>
          </p:cNvCxnSpPr>
          <p:nvPr/>
        </p:nvCxnSpPr>
        <p:spPr>
          <a:xfrm flipV="1">
            <a:off x="2723692" y="5405105"/>
            <a:ext cx="302729" cy="33264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973A1E7-FB7B-4DC3-A819-CC5B8EAC8E96}"/>
              </a:ext>
            </a:extLst>
          </p:cNvPr>
          <p:cNvSpPr txBox="1"/>
          <p:nvPr/>
        </p:nvSpPr>
        <p:spPr>
          <a:xfrm>
            <a:off x="5252616" y="3238128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Reheating </a:t>
            </a:r>
            <a:r>
              <a:rPr lang="en-US" dirty="0"/>
              <a:t>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Cooling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4623DC-1AFE-4271-9B6E-4343681A22AD}"/>
              </a:ext>
            </a:extLst>
          </p:cNvPr>
          <p:cNvSpPr txBox="1"/>
          <p:nvPr/>
        </p:nvSpPr>
        <p:spPr>
          <a:xfrm>
            <a:off x="4820568" y="66852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Elastic scattering and Radiation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2B43362-A960-4AF7-BB9D-A2EC38D03CCE}"/>
              </a:ext>
            </a:extLst>
          </p:cNvPr>
          <p:cNvCxnSpPr/>
          <p:nvPr/>
        </p:nvCxnSpPr>
        <p:spPr>
          <a:xfrm>
            <a:off x="4316512" y="861864"/>
            <a:ext cx="0" cy="626469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E6996FB-65DA-401A-809B-6EACA703F982}"/>
              </a:ext>
            </a:extLst>
          </p:cNvPr>
          <p:cNvSpPr txBox="1"/>
          <p:nvPr/>
        </p:nvSpPr>
        <p:spPr>
          <a:xfrm>
            <a:off x="8924250" y="789856"/>
            <a:ext cx="489654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800" b="1" dirty="0">
                <a:solidFill>
                  <a:srgbClr val="7AA8FD"/>
                </a:solidFill>
              </a:rPr>
              <a:t>Hybrid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A8FD"/>
                </a:solidFill>
                <a:effectLst/>
                <a:latin typeface="Arial" panose="020B0604020202020204" pitchFamily="34" charset="0"/>
              </a:rPr>
              <a:t> Model</a:t>
            </a:r>
            <a:br>
              <a:rPr lang="en-US" altLang="en-US" sz="2800" dirty="0">
                <a:solidFill>
                  <a:srgbClr val="7AA8FD"/>
                </a:solidFill>
              </a:rPr>
            </a:br>
            <a:r>
              <a:rPr lang="en-US" altLang="en-US" sz="1200" dirty="0">
                <a:solidFill>
                  <a:srgbClr val="7AA8FD"/>
                </a:solidFill>
              </a:rPr>
              <a:t>(Hybrid Strong/Weak Coupling Approach)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7AA8FD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Based on the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/CFT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combining 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pQCD shower and strong-coupling dynamics.</a:t>
            </a: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Lost energy deposits a </a:t>
            </a:r>
            <a:r>
              <a:rPr lang="en-US" b="1" dirty="0">
                <a:solidFill>
                  <a:srgbClr val="3AA7D2"/>
                </a:solidFill>
              </a:rPr>
              <a:t>hydrodynamic wake</a:t>
            </a:r>
            <a:r>
              <a:rPr lang="en-US" dirty="0"/>
              <a:t> in the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via 4-momentum conservation.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1B438E3-8AD4-4C70-8647-3F7AFB5A5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265" y="3076206"/>
            <a:ext cx="4430373" cy="380903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549526-ED8F-4497-98EF-FFEAFA7838B9}"/>
              </a:ext>
            </a:extLst>
          </p:cNvPr>
          <p:cNvCxnSpPr/>
          <p:nvPr/>
        </p:nvCxnSpPr>
        <p:spPr>
          <a:xfrm>
            <a:off x="8853016" y="925673"/>
            <a:ext cx="0" cy="626469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01130555-421A-4670-B9BE-526C7192CD04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235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509F7D-F00B-4FDD-A1EF-0A6B4725D818}"/>
              </a:ext>
            </a:extLst>
          </p:cNvPr>
          <p:cNvGrpSpPr/>
          <p:nvPr/>
        </p:nvGrpSpPr>
        <p:grpSpPr>
          <a:xfrm>
            <a:off x="68039" y="810533"/>
            <a:ext cx="6326499" cy="5739963"/>
            <a:chOff x="6816817" y="847659"/>
            <a:chExt cx="6889122" cy="6250423"/>
          </a:xfrm>
        </p:grpSpPr>
        <p:pic>
          <p:nvPicPr>
            <p:cNvPr id="159" name="Google Shape;159;p21"/>
            <p:cNvPicPr preferRelativeResize="0"/>
            <p:nvPr/>
          </p:nvPicPr>
          <p:blipFill rotWithShape="1">
            <a:blip r:embed="rId3">
              <a:alphaModFix/>
            </a:blip>
            <a:srcRect l="51086"/>
            <a:stretch/>
          </p:blipFill>
          <p:spPr>
            <a:xfrm>
              <a:off x="7679347" y="1053715"/>
              <a:ext cx="6026592" cy="60443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21"/>
            <p:cNvSpPr txBox="1"/>
            <p:nvPr/>
          </p:nvSpPr>
          <p:spPr>
            <a:xfrm>
              <a:off x="6816817" y="847659"/>
              <a:ext cx="6026592" cy="1007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813" b="1" dirty="0">
                  <a:solidFill>
                    <a:srgbClr val="8C0202"/>
                  </a:solidFill>
                  <a:latin typeface="Arial"/>
                  <a:ea typeface="Arial"/>
                  <a:cs typeface="Arial"/>
                  <a:sym typeface="Arial"/>
                </a:rPr>
                <a:t>Jet</a:t>
              </a:r>
              <a:r>
                <a:rPr lang="en" sz="1813" dirty="0">
                  <a:solidFill>
                    <a:srgbClr val="8C020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181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and</a:t>
              </a:r>
              <a:r>
                <a:rPr lang="en" sz="1813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Hadron </a:t>
              </a:r>
              <a:r>
                <a:rPr lang="en" sz="181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correlation in </a:t>
              </a:r>
              <a:r>
                <a:rPr lang="en" sz="1813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Photon-Jet event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QGP wake in </a:t>
              </a:r>
              <a:r>
                <a:rPr lang="en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CoLBT</a:t>
              </a:r>
              <a:endParaRPr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PRL 130, 052301 (2023)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1"/>
            <p:cNvSpPr txBox="1"/>
            <p:nvPr/>
          </p:nvSpPr>
          <p:spPr>
            <a:xfrm>
              <a:off x="12348768" y="1060468"/>
              <a:ext cx="1199067" cy="627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3476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Jet</a:t>
              </a:r>
              <a:endParaRPr sz="3022" dirty="0">
                <a:solidFill>
                  <a:srgbClr val="FF0000"/>
                </a:solidFill>
              </a:endParaRPr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8947592" y="3484282"/>
              <a:ext cx="3167553" cy="2316156"/>
            </a:xfrm>
            <a:custGeom>
              <a:avLst/>
              <a:gdLst/>
              <a:ahLst/>
              <a:cxnLst/>
              <a:rect l="l" t="t" r="r" b="b"/>
              <a:pathLst>
                <a:path w="83847" h="61310" extrusionOk="0">
                  <a:moveTo>
                    <a:pt x="80454" y="14539"/>
                  </a:moveTo>
                  <a:lnTo>
                    <a:pt x="39016" y="61310"/>
                  </a:lnTo>
                  <a:lnTo>
                    <a:pt x="0" y="47739"/>
                  </a:lnTo>
                  <a:lnTo>
                    <a:pt x="46528" y="0"/>
                  </a:lnTo>
                  <a:lnTo>
                    <a:pt x="83847" y="10662"/>
                  </a:lnTo>
                  <a:close/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21"/>
            <p:cNvSpPr txBox="1"/>
            <p:nvPr/>
          </p:nvSpPr>
          <p:spPr>
            <a:xfrm>
              <a:off x="10957937" y="3085690"/>
              <a:ext cx="1075307" cy="48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569" b="1">
                  <a:solidFill>
                    <a:srgbClr val="FF00FF"/>
                  </a:solidFill>
                </a:rPr>
                <a:t>MPI</a:t>
              </a:r>
              <a:endParaRPr>
                <a:solidFill>
                  <a:srgbClr val="FF00FF"/>
                </a:solidFill>
              </a:endParaRPr>
            </a:p>
          </p:txBody>
        </p:sp>
      </p:grpSp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929" dirty="0"/>
              <a:t>Medium Response to Hard Probes in </a:t>
            </a:r>
            <a:r>
              <a:rPr lang="en" sz="3929" b="1" dirty="0"/>
              <a:t>Momentum Space</a:t>
            </a:r>
            <a:endParaRPr b="1" dirty="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7D31CBE5-6BE8-44A8-8C42-AA27B2972869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181" name="Google Shape;181;p21"/>
          <p:cNvSpPr txBox="1"/>
          <p:nvPr/>
        </p:nvSpPr>
        <p:spPr>
          <a:xfrm>
            <a:off x="2372296" y="1005962"/>
            <a:ext cx="2520280" cy="58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Zhong Yang, Tan Luo, Wei Chen, </a:t>
            </a:r>
            <a:br>
              <a:rPr lang="en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Longgang Pang, and Xin-Nian Wang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32" name="Google Shape;192;p22">
            <a:extLst>
              <a:ext uri="{FF2B5EF4-FFF2-40B4-BE49-F238E27FC236}">
                <a16:creationId xmlns:a16="http://schemas.microsoft.com/office/drawing/2014/main" id="{0BB622E6-A837-4D4F-8B85-977775F61F70}"/>
              </a:ext>
            </a:extLst>
          </p:cNvPr>
          <p:cNvSpPr txBox="1"/>
          <p:nvPr/>
        </p:nvSpPr>
        <p:spPr>
          <a:xfrm>
            <a:off x="7537086" y="802260"/>
            <a:ext cx="6039185" cy="62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813" b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000" b="1" dirty="0">
                <a:solidFill>
                  <a:srgbClr val="021EA3"/>
                </a:solidFill>
              </a:rPr>
              <a:t>W</a:t>
            </a:r>
            <a:r>
              <a:rPr lang="en" sz="2000" b="1" dirty="0">
                <a:solidFill>
                  <a:srgbClr val="021EA3"/>
                </a:solidFill>
                <a:latin typeface="Arial"/>
                <a:ea typeface="Arial"/>
                <a:cs typeface="Arial"/>
                <a:sym typeface="Arial"/>
              </a:rPr>
              <a:t>ake </a:t>
            </a:r>
            <a:r>
              <a:rPr lang="en" sz="2000" b="1" dirty="0">
                <a:solidFill>
                  <a:srgbClr val="021EA3"/>
                </a:solidFill>
              </a:rPr>
              <a:t>H</a:t>
            </a:r>
            <a:r>
              <a:rPr lang="en" sz="2000" b="1" dirty="0">
                <a:solidFill>
                  <a:srgbClr val="021EA3"/>
                </a:solidFill>
                <a:latin typeface="Arial"/>
                <a:ea typeface="Arial"/>
                <a:cs typeface="Arial"/>
                <a:sym typeface="Arial"/>
              </a:rPr>
              <a:t>adron</a:t>
            </a:r>
            <a:r>
              <a:rPr lang="en" sz="2000" dirty="0">
                <a:solidFill>
                  <a:srgbClr val="021EA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 in </a:t>
            </a:r>
            <a:r>
              <a:rPr lang="en" sz="2400" b="1" dirty="0">
                <a:solidFill>
                  <a:srgbClr val="75A3FD"/>
                </a:solidFill>
                <a:latin typeface="Arial"/>
                <a:ea typeface="Arial"/>
                <a:cs typeface="Arial"/>
                <a:sym typeface="Arial"/>
              </a:rPr>
              <a:t>Hybrid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model</a:t>
            </a:r>
            <a:endParaRPr sz="105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5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Daniel Pablo, Krishna Rajagopal, YJL</a:t>
            </a:r>
            <a:endParaRPr sz="136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B813CA-B50C-45E5-BA05-C5C39403D995}"/>
              </a:ext>
            </a:extLst>
          </p:cNvPr>
          <p:cNvGrpSpPr/>
          <p:nvPr/>
        </p:nvGrpSpPr>
        <p:grpSpPr>
          <a:xfrm>
            <a:off x="7185356" y="1173621"/>
            <a:ext cx="6065726" cy="5160851"/>
            <a:chOff x="7185356" y="1044303"/>
            <a:chExt cx="6527682" cy="5553893"/>
          </a:xfrm>
        </p:grpSpPr>
        <p:pic>
          <p:nvPicPr>
            <p:cNvPr id="24" name="Google Shape;210;p23">
              <a:extLst>
                <a:ext uri="{FF2B5EF4-FFF2-40B4-BE49-F238E27FC236}">
                  <a16:creationId xmlns:a16="http://schemas.microsoft.com/office/drawing/2014/main" id="{16E44457-B3D9-4329-9882-D19E42D1018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128"/>
            <a:stretch/>
          </p:blipFill>
          <p:spPr>
            <a:xfrm>
              <a:off x="7185356" y="1288034"/>
              <a:ext cx="6026592" cy="5310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76;p21">
              <a:extLst>
                <a:ext uri="{FF2B5EF4-FFF2-40B4-BE49-F238E27FC236}">
                  <a16:creationId xmlns:a16="http://schemas.microsoft.com/office/drawing/2014/main" id="{BF2BC309-1BAE-44BC-B98C-71A7DD897E77}"/>
                </a:ext>
              </a:extLst>
            </p:cNvPr>
            <p:cNvSpPr/>
            <p:nvPr/>
          </p:nvSpPr>
          <p:spPr>
            <a:xfrm>
              <a:off x="8564984" y="1783742"/>
              <a:ext cx="2115410" cy="1742418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2" tIns="45711" rIns="91422" bIns="45711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81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" name="Google Shape;177;p21">
              <a:extLst>
                <a:ext uri="{FF2B5EF4-FFF2-40B4-BE49-F238E27FC236}">
                  <a16:creationId xmlns:a16="http://schemas.microsoft.com/office/drawing/2014/main" id="{97FC16EC-BFF6-425B-891E-9FC0446CB7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4300" y="1598203"/>
              <a:ext cx="1351044" cy="57156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6" name="Google Shape;173;p21">
              <a:extLst>
                <a:ext uri="{FF2B5EF4-FFF2-40B4-BE49-F238E27FC236}">
                  <a16:creationId xmlns:a16="http://schemas.microsoft.com/office/drawing/2014/main" id="{998F3C61-4986-4C63-BEBC-5216C11C4E66}"/>
                </a:ext>
              </a:extLst>
            </p:cNvPr>
            <p:cNvSpPr txBox="1"/>
            <p:nvPr/>
          </p:nvSpPr>
          <p:spPr>
            <a:xfrm>
              <a:off x="11111673" y="1044303"/>
              <a:ext cx="2601365" cy="48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569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Positive Wake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18CB206-A039-47B0-BBB2-02E86A9FB42E}"/>
              </a:ext>
            </a:extLst>
          </p:cNvPr>
          <p:cNvSpPr txBox="1"/>
          <p:nvPr/>
        </p:nvSpPr>
        <p:spPr>
          <a:xfrm>
            <a:off x="10005144" y="680891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In Momentum Space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795504-A5A7-4559-9EDD-B613CA6DC282}"/>
              </a:ext>
            </a:extLst>
          </p:cNvPr>
          <p:cNvSpPr txBox="1"/>
          <p:nvPr/>
        </p:nvSpPr>
        <p:spPr>
          <a:xfrm>
            <a:off x="284064" y="619045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More QGP going in the jet direction</a:t>
            </a:r>
            <a:r>
              <a:rPr lang="en-US" sz="2000" dirty="0"/>
              <a:t>, however, with complication from induced radiation</a:t>
            </a:r>
            <a:br>
              <a:rPr lang="en-US" altLang="zh-TW" sz="2000" dirty="0"/>
            </a:br>
            <a:endParaRPr lang="en-US" sz="2000" b="1" dirty="0"/>
          </a:p>
        </p:txBody>
      </p:sp>
      <p:sp>
        <p:nvSpPr>
          <p:cNvPr id="35" name="Google Shape;176;p21">
            <a:extLst>
              <a:ext uri="{FF2B5EF4-FFF2-40B4-BE49-F238E27FC236}">
                <a16:creationId xmlns:a16="http://schemas.microsoft.com/office/drawing/2014/main" id="{CBA32324-1FED-4953-9242-F85262BD138C}"/>
              </a:ext>
            </a:extLst>
          </p:cNvPr>
          <p:cNvSpPr/>
          <p:nvPr/>
        </p:nvSpPr>
        <p:spPr>
          <a:xfrm>
            <a:off x="3119568" y="2347265"/>
            <a:ext cx="819299" cy="674839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2" tIns="45711" rIns="91422" bIns="4571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177;p21">
            <a:extLst>
              <a:ext uri="{FF2B5EF4-FFF2-40B4-BE49-F238E27FC236}">
                <a16:creationId xmlns:a16="http://schemas.microsoft.com/office/drawing/2014/main" id="{2BE93EE1-6BB9-460E-9B49-3E8778F7A94D}"/>
              </a:ext>
            </a:extLst>
          </p:cNvPr>
          <p:cNvCxnSpPr>
            <a:cxnSpLocks/>
            <a:stCxn id="35" idx="7"/>
          </p:cNvCxnSpPr>
          <p:nvPr/>
        </p:nvCxnSpPr>
        <p:spPr>
          <a:xfrm rot="10800000" flipH="1">
            <a:off x="3818883" y="1636370"/>
            <a:ext cx="1308047" cy="80972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A0CBB597-66CC-4C8B-8EEE-13180B45B11A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078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DDADA95-9D2E-4DB9-9283-B36D7CC9569C}"/>
              </a:ext>
            </a:extLst>
          </p:cNvPr>
          <p:cNvGrpSpPr/>
          <p:nvPr/>
        </p:nvGrpSpPr>
        <p:grpSpPr>
          <a:xfrm>
            <a:off x="7185356" y="1173621"/>
            <a:ext cx="6065726" cy="5160851"/>
            <a:chOff x="7185356" y="1044303"/>
            <a:chExt cx="6527682" cy="5553893"/>
          </a:xfrm>
        </p:grpSpPr>
        <p:pic>
          <p:nvPicPr>
            <p:cNvPr id="57" name="Google Shape;210;p23">
              <a:extLst>
                <a:ext uri="{FF2B5EF4-FFF2-40B4-BE49-F238E27FC236}">
                  <a16:creationId xmlns:a16="http://schemas.microsoft.com/office/drawing/2014/main" id="{5FAAB85B-37BE-4807-9497-669DAB1D41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128"/>
            <a:stretch/>
          </p:blipFill>
          <p:spPr>
            <a:xfrm>
              <a:off x="7185356" y="1288034"/>
              <a:ext cx="6026592" cy="5310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176;p21">
              <a:extLst>
                <a:ext uri="{FF2B5EF4-FFF2-40B4-BE49-F238E27FC236}">
                  <a16:creationId xmlns:a16="http://schemas.microsoft.com/office/drawing/2014/main" id="{30BEB091-355D-48EB-80DF-3237D948D7F3}"/>
                </a:ext>
              </a:extLst>
            </p:cNvPr>
            <p:cNvSpPr/>
            <p:nvPr/>
          </p:nvSpPr>
          <p:spPr>
            <a:xfrm>
              <a:off x="8564984" y="1783742"/>
              <a:ext cx="2115410" cy="1742418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2" tIns="45711" rIns="91422" bIns="45711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81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" name="Google Shape;177;p21">
              <a:extLst>
                <a:ext uri="{FF2B5EF4-FFF2-40B4-BE49-F238E27FC236}">
                  <a16:creationId xmlns:a16="http://schemas.microsoft.com/office/drawing/2014/main" id="{EC251D6A-951B-4EFC-A593-13CFD0B49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4300" y="1598203"/>
              <a:ext cx="1351044" cy="57156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" name="Google Shape;173;p21">
              <a:extLst>
                <a:ext uri="{FF2B5EF4-FFF2-40B4-BE49-F238E27FC236}">
                  <a16:creationId xmlns:a16="http://schemas.microsoft.com/office/drawing/2014/main" id="{9E128452-CEE4-4F85-ADDA-24A1269C6695}"/>
                </a:ext>
              </a:extLst>
            </p:cNvPr>
            <p:cNvSpPr txBox="1"/>
            <p:nvPr/>
          </p:nvSpPr>
          <p:spPr>
            <a:xfrm>
              <a:off x="11111673" y="1044303"/>
              <a:ext cx="2601365" cy="48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569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Positive Wake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606E63-331C-4B57-B711-70612404EBD8}"/>
              </a:ext>
            </a:extLst>
          </p:cNvPr>
          <p:cNvGrpSpPr/>
          <p:nvPr/>
        </p:nvGrpSpPr>
        <p:grpSpPr>
          <a:xfrm>
            <a:off x="860127" y="999761"/>
            <a:ext cx="5534410" cy="5550735"/>
            <a:chOff x="7679347" y="1053715"/>
            <a:chExt cx="6026592" cy="6044367"/>
          </a:xfrm>
        </p:grpSpPr>
        <p:pic>
          <p:nvPicPr>
            <p:cNvPr id="47" name="Google Shape;159;p21">
              <a:extLst>
                <a:ext uri="{FF2B5EF4-FFF2-40B4-BE49-F238E27FC236}">
                  <a16:creationId xmlns:a16="http://schemas.microsoft.com/office/drawing/2014/main" id="{EF625FFC-AACD-48B9-B1FB-65EB7F3CCD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1086"/>
            <a:stretch/>
          </p:blipFill>
          <p:spPr>
            <a:xfrm>
              <a:off x="7679347" y="1053715"/>
              <a:ext cx="6026592" cy="60443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175;p21">
              <a:extLst>
                <a:ext uri="{FF2B5EF4-FFF2-40B4-BE49-F238E27FC236}">
                  <a16:creationId xmlns:a16="http://schemas.microsoft.com/office/drawing/2014/main" id="{6399001F-8577-4318-83FC-71D09919CE65}"/>
                </a:ext>
              </a:extLst>
            </p:cNvPr>
            <p:cNvSpPr txBox="1"/>
            <p:nvPr/>
          </p:nvSpPr>
          <p:spPr>
            <a:xfrm>
              <a:off x="12348768" y="1060468"/>
              <a:ext cx="1199067" cy="627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3476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Jet</a:t>
              </a:r>
              <a:endParaRPr sz="3022" dirty="0">
                <a:solidFill>
                  <a:srgbClr val="FF0000"/>
                </a:solidFill>
              </a:endParaRPr>
            </a:p>
          </p:txBody>
        </p:sp>
        <p:sp>
          <p:nvSpPr>
            <p:cNvPr id="50" name="Google Shape;179;p21">
              <a:extLst>
                <a:ext uri="{FF2B5EF4-FFF2-40B4-BE49-F238E27FC236}">
                  <a16:creationId xmlns:a16="http://schemas.microsoft.com/office/drawing/2014/main" id="{5AE3C452-253C-4BD1-8FED-551494E6C0C2}"/>
                </a:ext>
              </a:extLst>
            </p:cNvPr>
            <p:cNvSpPr/>
            <p:nvPr/>
          </p:nvSpPr>
          <p:spPr>
            <a:xfrm>
              <a:off x="8947592" y="3484282"/>
              <a:ext cx="3167553" cy="2316156"/>
            </a:xfrm>
            <a:custGeom>
              <a:avLst/>
              <a:gdLst/>
              <a:ahLst/>
              <a:cxnLst/>
              <a:rect l="l" t="t" r="r" b="b"/>
              <a:pathLst>
                <a:path w="83847" h="61310" extrusionOk="0">
                  <a:moveTo>
                    <a:pt x="80454" y="14539"/>
                  </a:moveTo>
                  <a:lnTo>
                    <a:pt x="39016" y="61310"/>
                  </a:lnTo>
                  <a:lnTo>
                    <a:pt x="0" y="47739"/>
                  </a:lnTo>
                  <a:lnTo>
                    <a:pt x="46528" y="0"/>
                  </a:lnTo>
                  <a:lnTo>
                    <a:pt x="83847" y="10662"/>
                  </a:lnTo>
                  <a:close/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180;p21">
              <a:extLst>
                <a:ext uri="{FF2B5EF4-FFF2-40B4-BE49-F238E27FC236}">
                  <a16:creationId xmlns:a16="http://schemas.microsoft.com/office/drawing/2014/main" id="{9E62DCE7-F7AB-4570-B33E-FBCA6B2F60EE}"/>
                </a:ext>
              </a:extLst>
            </p:cNvPr>
            <p:cNvSpPr txBox="1"/>
            <p:nvPr/>
          </p:nvSpPr>
          <p:spPr>
            <a:xfrm>
              <a:off x="10957937" y="3085690"/>
              <a:ext cx="1075307" cy="487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45711" rIns="91422" bIns="45711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569" b="1">
                  <a:solidFill>
                    <a:srgbClr val="FF00FF"/>
                  </a:solidFill>
                </a:rPr>
                <a:t>MPI</a:t>
              </a:r>
              <a:endParaRPr>
                <a:solidFill>
                  <a:srgbClr val="FF00FF"/>
                </a:solidFill>
              </a:endParaRPr>
            </a:p>
          </p:txBody>
        </p:sp>
      </p:grpSp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929"/>
              <a:t>Measure the “Depletion” due to Medium Recoil </a:t>
            </a:r>
            <a:endParaRPr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7D31CBE5-6BE8-44A8-8C42-AA27B2972869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164" name="Google Shape;164;p21"/>
          <p:cNvSpPr txBox="1"/>
          <p:nvPr/>
        </p:nvSpPr>
        <p:spPr>
          <a:xfrm>
            <a:off x="1076152" y="6769457"/>
            <a:ext cx="11896827" cy="53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18" dirty="0">
                <a:solidFill>
                  <a:schemeClr val="dk1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" sz="241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 the </a:t>
            </a:r>
            <a:r>
              <a:rPr lang="en" sz="2418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Boson-side associated yield</a:t>
            </a:r>
            <a:r>
              <a:rPr lang="en" sz="241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lang="en" sz="2871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871" b="1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2871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2871" b="1" dirty="0">
                <a:solidFill>
                  <a:srgbClr val="FF0000"/>
                </a:solidFill>
              </a:rPr>
              <a:t>J</a:t>
            </a:r>
            <a:r>
              <a:rPr lang="en" sz="2871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et </a:t>
            </a:r>
            <a:endParaRPr sz="2418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CB206-A039-47B0-BBB2-02E86A9FB42E}"/>
              </a:ext>
            </a:extLst>
          </p:cNvPr>
          <p:cNvSpPr txBox="1"/>
          <p:nvPr/>
        </p:nvSpPr>
        <p:spPr>
          <a:xfrm>
            <a:off x="10005144" y="680891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In Momentum Space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795504-A5A7-4559-9EDD-B613CA6DC282}"/>
              </a:ext>
            </a:extLst>
          </p:cNvPr>
          <p:cNvSpPr txBox="1"/>
          <p:nvPr/>
        </p:nvSpPr>
        <p:spPr>
          <a:xfrm>
            <a:off x="284064" y="619045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More QGP going in the jet direction</a:t>
            </a:r>
            <a:r>
              <a:rPr lang="en-US" sz="2000" dirty="0"/>
              <a:t>, however, with complication from induced radiation</a:t>
            </a:r>
            <a:br>
              <a:rPr lang="en-US" altLang="zh-TW" sz="2000" dirty="0"/>
            </a:br>
            <a:r>
              <a:rPr lang="en-US" altLang="zh-TW" sz="2000" b="1" dirty="0">
                <a:solidFill>
                  <a:srgbClr val="3C78D8"/>
                </a:solidFill>
              </a:rPr>
              <a:t>Less QGP left behind in the opposite direction of the jet!!!</a:t>
            </a:r>
            <a:endParaRPr lang="en-US" sz="2000" b="1" dirty="0">
              <a:solidFill>
                <a:srgbClr val="3C78D8"/>
              </a:solidFill>
            </a:endParaRPr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39BA3DD6-3DFB-4D2E-BED9-D93364D36B07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15</a:t>
            </a:fld>
            <a:endParaRPr lang="en-US" altLang="en-US" dirty="0"/>
          </a:p>
        </p:txBody>
      </p:sp>
      <p:sp>
        <p:nvSpPr>
          <p:cNvPr id="43" name="Google Shape;172;p21">
            <a:extLst>
              <a:ext uri="{FF2B5EF4-FFF2-40B4-BE49-F238E27FC236}">
                <a16:creationId xmlns:a16="http://schemas.microsoft.com/office/drawing/2014/main" id="{1233184E-C017-4743-9A0E-F55B7A7C4AF2}"/>
              </a:ext>
            </a:extLst>
          </p:cNvPr>
          <p:cNvSpPr/>
          <p:nvPr/>
        </p:nvSpPr>
        <p:spPr>
          <a:xfrm>
            <a:off x="2395239" y="4534941"/>
            <a:ext cx="1065704" cy="703033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2" tIns="45711" rIns="91422" bIns="4571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73;p21">
            <a:extLst>
              <a:ext uri="{FF2B5EF4-FFF2-40B4-BE49-F238E27FC236}">
                <a16:creationId xmlns:a16="http://schemas.microsoft.com/office/drawing/2014/main" id="{6AB5D46C-D017-4D68-8269-209D3A87187F}"/>
              </a:ext>
            </a:extLst>
          </p:cNvPr>
          <p:cNvSpPr txBox="1"/>
          <p:nvPr/>
        </p:nvSpPr>
        <p:spPr>
          <a:xfrm>
            <a:off x="0" y="5470376"/>
            <a:ext cx="2516312" cy="48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569" b="1" dirty="0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Negative Wake</a:t>
            </a:r>
            <a:endParaRPr dirty="0">
              <a:solidFill>
                <a:srgbClr val="3C78D8"/>
              </a:solidFill>
            </a:endParaRPr>
          </a:p>
        </p:txBody>
      </p:sp>
      <p:cxnSp>
        <p:nvCxnSpPr>
          <p:cNvPr id="45" name="Google Shape;178;p21">
            <a:extLst>
              <a:ext uri="{FF2B5EF4-FFF2-40B4-BE49-F238E27FC236}">
                <a16:creationId xmlns:a16="http://schemas.microsoft.com/office/drawing/2014/main" id="{6DADB7A5-7D72-4E9B-95D4-B3A09C0CF11C}"/>
              </a:ext>
            </a:extLst>
          </p:cNvPr>
          <p:cNvCxnSpPr>
            <a:cxnSpLocks/>
            <a:stCxn id="43" idx="3"/>
            <a:endCxn id="44" idx="0"/>
          </p:cNvCxnSpPr>
          <p:nvPr/>
        </p:nvCxnSpPr>
        <p:spPr>
          <a:xfrm flipH="1">
            <a:off x="1258156" y="5135017"/>
            <a:ext cx="1293152" cy="335359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" name="Google Shape;173;p21">
            <a:extLst>
              <a:ext uri="{FF2B5EF4-FFF2-40B4-BE49-F238E27FC236}">
                <a16:creationId xmlns:a16="http://schemas.microsoft.com/office/drawing/2014/main" id="{3209BF6B-ECED-4845-824C-1FE01AD7CFCE}"/>
              </a:ext>
            </a:extLst>
          </p:cNvPr>
          <p:cNvSpPr txBox="1"/>
          <p:nvPr/>
        </p:nvSpPr>
        <p:spPr>
          <a:xfrm>
            <a:off x="10608536" y="6062817"/>
            <a:ext cx="2852992" cy="48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569" b="1" dirty="0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Negative Wake</a:t>
            </a:r>
            <a:endParaRPr dirty="0">
              <a:solidFill>
                <a:srgbClr val="3C78D8"/>
              </a:solidFill>
            </a:endParaRPr>
          </a:p>
        </p:txBody>
      </p:sp>
      <p:sp>
        <p:nvSpPr>
          <p:cNvPr id="53" name="Google Shape;172;p21">
            <a:extLst>
              <a:ext uri="{FF2B5EF4-FFF2-40B4-BE49-F238E27FC236}">
                <a16:creationId xmlns:a16="http://schemas.microsoft.com/office/drawing/2014/main" id="{19BFD340-E67E-4038-8ACD-09F1F71530B7}"/>
              </a:ext>
            </a:extLst>
          </p:cNvPr>
          <p:cNvSpPr/>
          <p:nvPr/>
        </p:nvSpPr>
        <p:spPr>
          <a:xfrm>
            <a:off x="10144039" y="4488028"/>
            <a:ext cx="1401266" cy="1080246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2" tIns="45711" rIns="91422" bIns="4571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178;p21">
            <a:extLst>
              <a:ext uri="{FF2B5EF4-FFF2-40B4-BE49-F238E27FC236}">
                <a16:creationId xmlns:a16="http://schemas.microsoft.com/office/drawing/2014/main" id="{5EC36657-B824-42C8-91C0-88030AE78F88}"/>
              </a:ext>
            </a:extLst>
          </p:cNvPr>
          <p:cNvCxnSpPr>
            <a:cxnSpLocks/>
          </p:cNvCxnSpPr>
          <p:nvPr/>
        </p:nvCxnSpPr>
        <p:spPr>
          <a:xfrm>
            <a:off x="11277657" y="5469562"/>
            <a:ext cx="671703" cy="593255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192;p22">
            <a:extLst>
              <a:ext uri="{FF2B5EF4-FFF2-40B4-BE49-F238E27FC236}">
                <a16:creationId xmlns:a16="http://schemas.microsoft.com/office/drawing/2014/main" id="{D0F8A280-E5E3-478F-8097-F0CB113DF2D6}"/>
              </a:ext>
            </a:extLst>
          </p:cNvPr>
          <p:cNvSpPr txBox="1"/>
          <p:nvPr/>
        </p:nvSpPr>
        <p:spPr>
          <a:xfrm>
            <a:off x="7537086" y="802260"/>
            <a:ext cx="5852433" cy="62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813" b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000" b="1" dirty="0">
                <a:solidFill>
                  <a:srgbClr val="021EA3"/>
                </a:solidFill>
              </a:rPr>
              <a:t>W</a:t>
            </a:r>
            <a:r>
              <a:rPr lang="en" sz="2000" b="1" dirty="0">
                <a:solidFill>
                  <a:srgbClr val="021EA3"/>
                </a:solidFill>
                <a:latin typeface="Arial"/>
                <a:ea typeface="Arial"/>
                <a:cs typeface="Arial"/>
                <a:sym typeface="Arial"/>
              </a:rPr>
              <a:t>ake </a:t>
            </a:r>
            <a:r>
              <a:rPr lang="en" sz="2000" b="1" dirty="0">
                <a:solidFill>
                  <a:srgbClr val="021EA3"/>
                </a:solidFill>
              </a:rPr>
              <a:t>H</a:t>
            </a:r>
            <a:r>
              <a:rPr lang="en" sz="2000" b="1" dirty="0">
                <a:solidFill>
                  <a:srgbClr val="021EA3"/>
                </a:solidFill>
                <a:latin typeface="Arial"/>
                <a:ea typeface="Arial"/>
                <a:cs typeface="Arial"/>
                <a:sym typeface="Arial"/>
              </a:rPr>
              <a:t>adron</a:t>
            </a:r>
            <a:r>
              <a:rPr lang="en" sz="1813" dirty="0">
                <a:solidFill>
                  <a:srgbClr val="021EA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 in </a:t>
            </a:r>
            <a:r>
              <a:rPr lang="en" sz="2400" b="1" dirty="0">
                <a:solidFill>
                  <a:srgbClr val="75A3FD"/>
                </a:solidFill>
                <a:latin typeface="Arial"/>
                <a:ea typeface="Arial"/>
                <a:cs typeface="Arial"/>
                <a:sym typeface="Arial"/>
              </a:rPr>
              <a:t>Hybrid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model</a:t>
            </a:r>
            <a:endParaRPr sz="1058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58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Daniel Pablo, Krishna Rajagopal, YJL</a:t>
            </a:r>
            <a:endParaRPr sz="1360" dirty="0"/>
          </a:p>
        </p:txBody>
      </p:sp>
      <p:sp>
        <p:nvSpPr>
          <p:cNvPr id="61" name="Google Shape;176;p21">
            <a:extLst>
              <a:ext uri="{FF2B5EF4-FFF2-40B4-BE49-F238E27FC236}">
                <a16:creationId xmlns:a16="http://schemas.microsoft.com/office/drawing/2014/main" id="{2FD33B85-048B-48C4-ACEC-62E33EACD48F}"/>
              </a:ext>
            </a:extLst>
          </p:cNvPr>
          <p:cNvSpPr/>
          <p:nvPr/>
        </p:nvSpPr>
        <p:spPr>
          <a:xfrm>
            <a:off x="3119568" y="2347265"/>
            <a:ext cx="819299" cy="674839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2" tIns="45711" rIns="91422" bIns="4571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177;p21">
            <a:extLst>
              <a:ext uri="{FF2B5EF4-FFF2-40B4-BE49-F238E27FC236}">
                <a16:creationId xmlns:a16="http://schemas.microsoft.com/office/drawing/2014/main" id="{A0EB46FD-98A0-45AD-B8E8-867F8FECAAA9}"/>
              </a:ext>
            </a:extLst>
          </p:cNvPr>
          <p:cNvCxnSpPr>
            <a:cxnSpLocks/>
            <a:stCxn id="61" idx="7"/>
          </p:cNvCxnSpPr>
          <p:nvPr/>
        </p:nvCxnSpPr>
        <p:spPr>
          <a:xfrm rot="10800000" flipH="1">
            <a:off x="3818883" y="1636370"/>
            <a:ext cx="1308047" cy="80972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Google Shape;181;p21">
            <a:extLst>
              <a:ext uri="{FF2B5EF4-FFF2-40B4-BE49-F238E27FC236}">
                <a16:creationId xmlns:a16="http://schemas.microsoft.com/office/drawing/2014/main" id="{3B3A29DC-A44B-4538-8624-2980EC804F34}"/>
              </a:ext>
            </a:extLst>
          </p:cNvPr>
          <p:cNvSpPr txBox="1"/>
          <p:nvPr/>
        </p:nvSpPr>
        <p:spPr>
          <a:xfrm>
            <a:off x="2372296" y="1005962"/>
            <a:ext cx="2520280" cy="586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Zhong Yang, Tan Luo, Wei Chen, </a:t>
            </a:r>
            <a:br>
              <a:rPr lang="en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Longgang Pang, and Xin-Nian Wang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9" name="Google Shape;174;p21">
            <a:extLst>
              <a:ext uri="{FF2B5EF4-FFF2-40B4-BE49-F238E27FC236}">
                <a16:creationId xmlns:a16="http://schemas.microsoft.com/office/drawing/2014/main" id="{05CD1CE9-27C5-439F-AD35-5A6751118ECC}"/>
              </a:ext>
            </a:extLst>
          </p:cNvPr>
          <p:cNvSpPr txBox="1"/>
          <p:nvPr/>
        </p:nvSpPr>
        <p:spPr>
          <a:xfrm>
            <a:off x="68039" y="810533"/>
            <a:ext cx="5534410" cy="9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 b="1" dirty="0">
                <a:solidFill>
                  <a:srgbClr val="8C0202"/>
                </a:solidFill>
                <a:latin typeface="Arial"/>
                <a:ea typeface="Arial"/>
                <a:cs typeface="Arial"/>
                <a:sym typeface="Arial"/>
              </a:rPr>
              <a:t>Jet</a:t>
            </a:r>
            <a:r>
              <a:rPr lang="en" sz="1813" dirty="0">
                <a:solidFill>
                  <a:srgbClr val="8C02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" sz="181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Hadron </a:t>
            </a:r>
            <a:r>
              <a:rPr lang="en" sz="181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 in </a:t>
            </a:r>
            <a:r>
              <a:rPr lang="en" sz="181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Photon-Jet event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QGP wake in </a:t>
            </a:r>
            <a:r>
              <a:rPr lang="en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CoLBT</a:t>
            </a:r>
            <a:endParaRPr sz="14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PRL 130, 052301 (2023)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72;p21">
            <a:extLst>
              <a:ext uri="{FF2B5EF4-FFF2-40B4-BE49-F238E27FC236}">
                <a16:creationId xmlns:a16="http://schemas.microsoft.com/office/drawing/2014/main" id="{F83EE61F-F6BB-4D04-B563-1F475B0A6FB2}"/>
              </a:ext>
            </a:extLst>
          </p:cNvPr>
          <p:cNvSpPr/>
          <p:nvPr/>
        </p:nvSpPr>
        <p:spPr>
          <a:xfrm>
            <a:off x="3651478" y="3323894"/>
            <a:ext cx="953066" cy="611927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2" tIns="45711" rIns="91422" bIns="4571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1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E032AA-A48E-4A92-B5D1-EB8029E28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4893" r="23780" b="16188"/>
          <a:stretch/>
        </p:blipFill>
        <p:spPr>
          <a:xfrm rot="5400000">
            <a:off x="2476532" y="5294125"/>
            <a:ext cx="1814059" cy="1785434"/>
          </a:xfrm>
          <a:prstGeom prst="rect">
            <a:avLst/>
          </a:prstGeom>
        </p:spPr>
      </p:pic>
      <p:sp>
        <p:nvSpPr>
          <p:cNvPr id="223" name="Google Shape;22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Z</a:t>
            </a:r>
            <a:r>
              <a:rPr lang="en" baseline="30000" dirty="0"/>
              <a:t>0</a:t>
            </a:r>
            <a:r>
              <a:rPr lang="en" dirty="0"/>
              <a:t> Boson and Charged Hadron Track Selection</a:t>
            </a:r>
            <a:endParaRPr dirty="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004CD8B6-3704-4BDD-BF15-2C0ACF7ADA84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225" name="Google Shape;225;p25"/>
          <p:cNvSpPr txBox="1"/>
          <p:nvPr/>
        </p:nvSpPr>
        <p:spPr>
          <a:xfrm>
            <a:off x="288032" y="850476"/>
            <a:ext cx="6980808" cy="458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515619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" sz="32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3200" baseline="300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3200" dirty="0">
                <a:solidFill>
                  <a:srgbClr val="548135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" sz="32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μ</a:t>
            </a:r>
            <a:r>
              <a:rPr lang="en" sz="3200" baseline="300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32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μ</a:t>
            </a:r>
            <a:r>
              <a:rPr lang="en" sz="3200" baseline="300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3200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selections: </a:t>
            </a:r>
          </a:p>
          <a:p>
            <a:pPr marL="458469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sz="1100" dirty="0"/>
          </a:p>
          <a:p>
            <a:pPr marL="1091347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Muons: |η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µ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&lt; 2.4, |p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T,µ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&gt; 20 GeV/c, </a:t>
            </a:r>
            <a:endParaRPr sz="1400" dirty="0"/>
          </a:p>
          <a:p>
            <a:pPr marL="1091347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Bosons:</a:t>
            </a:r>
            <a:endParaRPr sz="1400" dirty="0"/>
          </a:p>
          <a:p>
            <a:pPr marL="1532740" lvl="2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 GeV/c</a:t>
            </a:r>
            <a:r>
              <a:rPr lang="en" sz="20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&lt;M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µµ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 120 GeV/c</a:t>
            </a:r>
            <a:r>
              <a:rPr lang="en" sz="20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/>
          </a:p>
          <a:p>
            <a:pPr marL="1532740" lvl="2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chemeClr val="dk1"/>
                </a:solidFill>
              </a:rPr>
              <a:t>4</a:t>
            </a:r>
            <a:r>
              <a:rPr lang="en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GeV/c &lt;|p</a:t>
            </a:r>
            <a:r>
              <a:rPr lang="en" sz="20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2000" b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&lt; 350 GeV/c </a:t>
            </a:r>
            <a:endParaRPr sz="1400" b="1" dirty="0"/>
          </a:p>
          <a:p>
            <a:pPr marL="1532740" lvl="2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|y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&lt; 2.4</a:t>
            </a:r>
            <a:endParaRPr sz="1400" dirty="0"/>
          </a:p>
          <a:p>
            <a:pPr marL="1206493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602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200" dirty="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Charged hadron selections: </a:t>
            </a:r>
          </a:p>
          <a:p>
            <a:pPr marL="448874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sz="1100" dirty="0"/>
          </a:p>
          <a:p>
            <a:pPr marL="1091347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|η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&lt; 2.4, 1 &lt; p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20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 10 GeV/c. </a:t>
            </a:r>
            <a:endParaRPr sz="1400" dirty="0"/>
          </a:p>
          <a:p>
            <a:pPr marL="1091347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Muon rejection: ΔR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ch,</a:t>
            </a:r>
            <a:r>
              <a:rPr lang="el-GR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</a:t>
            </a:r>
            <a:r>
              <a:rPr lang="en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0.0025 between </a:t>
            </a:r>
            <a:b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Muon candidates and charged hadron tracks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04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B39A3-2B05-463F-80B6-49CB61458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12"/>
          <a:stretch/>
        </p:blipFill>
        <p:spPr>
          <a:xfrm>
            <a:off x="7268840" y="933872"/>
            <a:ext cx="6264696" cy="61206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197112-F9BA-4A3A-933E-3C030C02D849}"/>
              </a:ext>
            </a:extLst>
          </p:cNvPr>
          <p:cNvCxnSpPr/>
          <p:nvPr/>
        </p:nvCxnSpPr>
        <p:spPr bwMode="auto">
          <a:xfrm flipH="1">
            <a:off x="1940248" y="6162439"/>
            <a:ext cx="1440162" cy="0"/>
          </a:xfrm>
          <a:prstGeom prst="straightConnector1">
            <a:avLst/>
          </a:prstGeom>
          <a:solidFill>
            <a:schemeClr val="accent1"/>
          </a:solidFill>
          <a:ln w="2556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28BBFC-9C25-4E83-81DF-2973D286A3C2}"/>
              </a:ext>
            </a:extLst>
          </p:cNvPr>
          <p:cNvSpPr txBox="1"/>
          <p:nvPr/>
        </p:nvSpPr>
        <p:spPr>
          <a:xfrm>
            <a:off x="2012256" y="5672391"/>
            <a:ext cx="43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/>
              <a:t>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E36AE7-B4A2-48C9-BADC-FA17AFB7919C}"/>
              </a:ext>
            </a:extLst>
          </p:cNvPr>
          <p:cNvCxnSpPr/>
          <p:nvPr/>
        </p:nvCxnSpPr>
        <p:spPr bwMode="auto">
          <a:xfrm>
            <a:off x="3392701" y="6159981"/>
            <a:ext cx="1575790" cy="0"/>
          </a:xfrm>
          <a:prstGeom prst="straightConnector1">
            <a:avLst/>
          </a:prstGeom>
          <a:solidFill>
            <a:schemeClr val="accent1"/>
          </a:solidFill>
          <a:ln w="2556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004F32-56AD-4751-9BF6-12F6C9B22001}"/>
              </a:ext>
            </a:extLst>
          </p:cNvPr>
          <p:cNvSpPr txBox="1"/>
          <p:nvPr/>
        </p:nvSpPr>
        <p:spPr>
          <a:xfrm>
            <a:off x="4437898" y="6309943"/>
            <a:ext cx="201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Quark (Gluon)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94D20-D417-45C9-9372-56CC529D7BFF}"/>
              </a:ext>
            </a:extLst>
          </p:cNvPr>
          <p:cNvSpPr txBox="1"/>
          <p:nvPr/>
        </p:nvSpPr>
        <p:spPr>
          <a:xfrm>
            <a:off x="11877352" y="6782348"/>
            <a:ext cx="1736860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 HIN-19-006</a:t>
            </a:r>
            <a:br>
              <a:rPr lang="en-US" altLang="zh-TW" sz="1050" dirty="0"/>
            </a:br>
            <a:r>
              <a:rPr lang="en-US" altLang="zh-TW" sz="1050" dirty="0"/>
              <a:t>PRL</a:t>
            </a:r>
            <a:r>
              <a:rPr lang="en-US" sz="1050" dirty="0"/>
              <a:t> 128 (2022) 122301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CAE6E20-1424-4C36-A36F-15FC84F48704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16</a:t>
            </a:fld>
            <a:endParaRPr lang="en-US" alt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3B08B2-5DAA-4BEE-80D6-D60FDE7D2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248" y="5219915"/>
            <a:ext cx="4033918" cy="19066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2980E-43CB-4F86-8F9C-5100AC82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34E25-0E74-4DF1-8CF7-EB88E175737F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BE2641-D54A-4593-B995-7F232CFC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9"/>
            <a:ext cx="13821568" cy="72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DEC930C-DF6B-44D7-820B-13361C323AE0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17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FEB96-6024-473B-B1CA-468A2739D03E}"/>
              </a:ext>
            </a:extLst>
          </p:cNvPr>
          <p:cNvSpPr txBox="1"/>
          <p:nvPr/>
        </p:nvSpPr>
        <p:spPr>
          <a:xfrm>
            <a:off x="1220168" y="5182344"/>
            <a:ext cx="11665296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Is it possible to identify 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absence of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 few particles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caused by the medium response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in events involving </a:t>
            </a:r>
            <a:r>
              <a:rPr lang="en-US" sz="2800" b="1" dirty="0">
                <a:solidFill>
                  <a:srgbClr val="FFFF00"/>
                </a:solidFill>
              </a:rPr>
              <a:t>tens of thousands</a:t>
            </a:r>
            <a:r>
              <a:rPr lang="en-US" sz="2000" dirty="0">
                <a:solidFill>
                  <a:schemeClr val="bg1"/>
                </a:solidFill>
              </a:rPr>
              <a:t> of particles?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97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9125C30-72B8-42FB-A736-AD23A6D9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68" y="4799873"/>
            <a:ext cx="2592288" cy="24551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69206-B5DA-445E-8986-6084F8123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01" y="1251616"/>
            <a:ext cx="2871171" cy="2733721"/>
          </a:xfrm>
          <a:prstGeom prst="rect">
            <a:avLst/>
          </a:prstGeom>
        </p:spPr>
      </p:pic>
      <p:sp>
        <p:nvSpPr>
          <p:cNvPr id="46" name="Line 24">
            <a:extLst>
              <a:ext uri="{FF2B5EF4-FFF2-40B4-BE49-F238E27FC236}">
                <a16:creationId xmlns:a16="http://schemas.microsoft.com/office/drawing/2014/main" id="{97D3512E-EDA4-47D1-83DC-235D5034E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8226" y="3407722"/>
            <a:ext cx="1277228" cy="149152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47" name="Line 39">
            <a:extLst>
              <a:ext uri="{FF2B5EF4-FFF2-40B4-BE49-F238E27FC236}">
                <a16:creationId xmlns:a16="http://schemas.microsoft.com/office/drawing/2014/main" id="{3841B7DA-89F5-4C4A-827F-7C745B9974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74173" y="3445242"/>
            <a:ext cx="1474787" cy="149152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  <a:ea typeface="+mn-ea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AC901A-7874-481F-9905-035ED542E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86" y="1298194"/>
            <a:ext cx="2843965" cy="2732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</a:t>
            </a:r>
            <a:r>
              <a:rPr lang="en-US" baseline="30000" dirty="0"/>
              <a:t>0</a:t>
            </a:r>
            <a:r>
              <a:rPr lang="en-US" dirty="0"/>
              <a:t>-Hadron Correlation Function: Event Mixing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5888504" y="1294884"/>
            <a:ext cx="1138237" cy="3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r>
              <a:rPr lang="en-US" altLang="zh-TW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r>
              <a:rPr lang="en-US" altLang="zh-TW" sz="1800" dirty="0">
                <a:solidFill>
                  <a:schemeClr val="tx1"/>
                </a:solidFill>
                <a:latin typeface="Calibri" panose="020F0502020204030204" pitchFamily="34" charset="0"/>
              </a:rPr>
              <a:t> Event 1</a:t>
            </a:r>
          </a:p>
        </p:txBody>
      </p:sp>
      <p:pic>
        <p:nvPicPr>
          <p:cNvPr id="13" name="Picture 34" descr="plot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54" y="1721760"/>
            <a:ext cx="664339" cy="66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plot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25454" y="2677204"/>
            <a:ext cx="664339" cy="66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925244" y="2349495"/>
            <a:ext cx="1271588" cy="3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r>
              <a:rPr lang="en-US" altLang="zh-TW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r>
              <a:rPr lang="en-US" altLang="zh-TW" sz="1800" dirty="0">
                <a:solidFill>
                  <a:schemeClr val="tx1"/>
                </a:solidFill>
                <a:latin typeface="Calibri" panose="020F0502020204030204" pitchFamily="34" charset="0"/>
              </a:rPr>
              <a:t> Event 2</a:t>
            </a: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V="1">
            <a:off x="6542089" y="2770189"/>
            <a:ext cx="1474787" cy="23971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7" name="Line 39"/>
          <p:cNvSpPr>
            <a:spLocks noChangeShapeType="1"/>
          </p:cNvSpPr>
          <p:nvPr/>
        </p:nvSpPr>
        <p:spPr bwMode="auto">
          <a:xfrm>
            <a:off x="6542089" y="2054226"/>
            <a:ext cx="1474787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>
            <a:off x="4848226" y="1917701"/>
            <a:ext cx="1481138" cy="6937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H="1">
            <a:off x="4949826" y="2220914"/>
            <a:ext cx="1379538" cy="4429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540022" y="1170416"/>
            <a:ext cx="2416450" cy="41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tx1"/>
                </a:solidFill>
                <a:latin typeface="Calibri" panose="020F0502020204030204" pitchFamily="34" charset="0"/>
              </a:rPr>
              <a:t>same event pairs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7911045" y="1170416"/>
            <a:ext cx="2449070" cy="41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2000" dirty="0">
                <a:solidFill>
                  <a:schemeClr val="tx1"/>
                </a:solidFill>
                <a:latin typeface="Calibri" panose="020F0502020204030204" pitchFamily="34" charset="0"/>
              </a:rPr>
              <a:t>mixed event pairs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788120" y="717848"/>
            <a:ext cx="5493207" cy="5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47" tIns="46176" rIns="92347" bIns="46176">
            <a:spAutoFit/>
          </a:bodyPr>
          <a:lstStyle>
            <a:lvl1pPr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Average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Signal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pair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distribution:</a:t>
            </a: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7196832" y="717848"/>
            <a:ext cx="6482067" cy="5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47" tIns="46176" rIns="92347" bIns="46176">
            <a:spAutoFit/>
          </a:bodyPr>
          <a:lstStyle>
            <a:lvl1pPr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92075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920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zh-CN" sz="3200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Average </a:t>
            </a:r>
            <a:r>
              <a:rPr lang="en-US" altLang="zh-CN" sz="3200" b="1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Background</a:t>
            </a:r>
            <a:r>
              <a:rPr lang="en-US" altLang="zh-CN" sz="3200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pair</a:t>
            </a:r>
            <a:r>
              <a:rPr lang="en-US" altLang="zh-CN" sz="3200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distribution: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9099073" y="5041194"/>
            <a:ext cx="309634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56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buClrTx/>
              <a:buSzTx/>
            </a:pPr>
            <a:r>
              <a:rPr lang="en-US" altLang="zh-TW" sz="2800" dirty="0">
                <a:solidFill>
                  <a:schemeClr val="tx1"/>
                </a:solidFill>
                <a:ea typeface="微軟正黑體" panose="020B0604030504040204" pitchFamily="34" charset="-120"/>
              </a:rPr>
              <a:t>Δy</a:t>
            </a:r>
            <a:r>
              <a:rPr lang="en-US" altLang="zh-TW" sz="2800" baseline="-25000" dirty="0">
                <a:solidFill>
                  <a:schemeClr val="tx1"/>
                </a:solidFill>
                <a:ea typeface="微軟正黑體" panose="020B0604030504040204" pitchFamily="34" charset="-120"/>
              </a:rPr>
              <a:t>ch,Z</a:t>
            </a:r>
            <a:r>
              <a:rPr lang="en-US" altLang="zh-TW" sz="2800" dirty="0">
                <a:solidFill>
                  <a:schemeClr val="tx1"/>
                </a:solidFill>
                <a:ea typeface="微軟正黑體" panose="020B0604030504040204" pitchFamily="34" charset="-120"/>
              </a:rPr>
              <a:t> = y</a:t>
            </a:r>
            <a:r>
              <a:rPr lang="en-US" altLang="zh-TW" sz="2800" baseline="-25000" dirty="0">
                <a:solidFill>
                  <a:schemeClr val="tx1"/>
                </a:solidFill>
                <a:ea typeface="微軟正黑體" panose="020B0604030504040204" pitchFamily="34" charset="-120"/>
              </a:rPr>
              <a:t>z</a:t>
            </a:r>
            <a:r>
              <a:rPr lang="en-US" altLang="zh-TW" sz="2800" dirty="0">
                <a:solidFill>
                  <a:schemeClr val="tx1"/>
                </a:solidFill>
                <a:ea typeface="微軟正黑體" panose="020B0604030504040204" pitchFamily="34" charset="-120"/>
              </a:rPr>
              <a:t>-η</a:t>
            </a:r>
            <a:r>
              <a:rPr lang="en-US" altLang="zh-TW" sz="2800" baseline="-25000" dirty="0">
                <a:solidFill>
                  <a:schemeClr val="tx1"/>
                </a:solidFill>
                <a:ea typeface="微軟正黑體" panose="020B0604030504040204" pitchFamily="34" charset="-120"/>
              </a:rPr>
              <a:t>ch</a:t>
            </a:r>
          </a:p>
          <a:p>
            <a:pPr defTabSz="914400">
              <a:buClrTx/>
              <a:buSzTx/>
            </a:pPr>
            <a:r>
              <a:rPr lang="en-US" altLang="zh-TW" sz="2800" dirty="0">
                <a:solidFill>
                  <a:schemeClr val="tx1"/>
                </a:solidFill>
                <a:ea typeface="微軟正黑體" panose="020B0604030504040204" pitchFamily="34" charset="-120"/>
              </a:rPr>
              <a:t>Δφ</a:t>
            </a:r>
            <a:r>
              <a:rPr lang="en-US" altLang="zh-TW" sz="2800" baseline="-25000" dirty="0">
                <a:solidFill>
                  <a:schemeClr val="tx1"/>
                </a:solidFill>
                <a:ea typeface="微軟正黑體" panose="020B0604030504040204" pitchFamily="34" charset="-120"/>
              </a:rPr>
              <a:t>ch,Z</a:t>
            </a:r>
            <a:r>
              <a:rPr lang="en-US" altLang="zh-TW" sz="2800" dirty="0">
                <a:solidFill>
                  <a:schemeClr val="tx1"/>
                </a:solidFill>
                <a:ea typeface="微軟正黑體" panose="020B0604030504040204" pitchFamily="34" charset="-120"/>
              </a:rPr>
              <a:t> = φ</a:t>
            </a:r>
            <a:r>
              <a:rPr lang="en-US" altLang="zh-TW" sz="2800" baseline="-25000" dirty="0">
                <a:solidFill>
                  <a:schemeClr val="tx1"/>
                </a:solidFill>
                <a:ea typeface="微軟正黑體" panose="020B0604030504040204" pitchFamily="34" charset="-120"/>
              </a:rPr>
              <a:t>z</a:t>
            </a:r>
            <a:r>
              <a:rPr lang="en-US" altLang="zh-TW" sz="2800" dirty="0">
                <a:solidFill>
                  <a:schemeClr val="tx1"/>
                </a:solidFill>
                <a:ea typeface="微軟正黑體" panose="020B0604030504040204" pitchFamily="34" charset="-120"/>
              </a:rPr>
              <a:t>-φ</a:t>
            </a:r>
            <a:r>
              <a:rPr lang="en-US" altLang="zh-TW" sz="2800" baseline="-25000" dirty="0">
                <a:solidFill>
                  <a:schemeClr val="tx1"/>
                </a:solidFill>
                <a:ea typeface="微軟正黑體" panose="020B0604030504040204" pitchFamily="34" charset="-120"/>
              </a:rPr>
              <a:t>ch</a:t>
            </a:r>
          </a:p>
          <a:p>
            <a:pPr defTabSz="914400">
              <a:buClrTx/>
              <a:buSzTx/>
            </a:pPr>
            <a:endParaRPr lang="zh-TW" altLang="en-US" sz="1800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18488F-5F2F-4D8D-B407-A0B0BFD1B601}"/>
              </a:ext>
            </a:extLst>
          </p:cNvPr>
          <p:cNvGrpSpPr/>
          <p:nvPr/>
        </p:nvGrpSpPr>
        <p:grpSpPr>
          <a:xfrm>
            <a:off x="1580208" y="3958208"/>
            <a:ext cx="10585176" cy="960907"/>
            <a:chOff x="500088" y="4726788"/>
            <a:chExt cx="15267759" cy="1385985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00088" y="4727644"/>
              <a:ext cx="5760640" cy="1385129"/>
            </a:xfrm>
            <a:prstGeom prst="rect">
              <a:avLst/>
            </a:prstGeom>
            <a:solidFill>
              <a:srgbClr val="FFFFFF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01882" tIns="50941" rIns="101882" bIns="50941" anchor="ctr"/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TW" altLang="en-US" sz="2000">
                <a:solidFill>
                  <a:srgbClr val="FFFFFF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9253672" y="4726788"/>
              <a:ext cx="6514175" cy="1385130"/>
            </a:xfrm>
            <a:prstGeom prst="rect">
              <a:avLst/>
            </a:prstGeom>
            <a:solidFill>
              <a:srgbClr val="FFFFFF"/>
            </a:solidFill>
            <a:ln w="254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101882" tIns="50941" rIns="101882" bIns="50941" anchor="ctr"/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TW" altLang="en-US" sz="2000">
                <a:solidFill>
                  <a:srgbClr val="0000FF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E19534E-4BEE-4FC5-9824-8489AF176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539" y="4895300"/>
              <a:ext cx="5630081" cy="103933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B5CBF65-5DD3-4EFA-A59D-EF3FE9600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9355" y="4914396"/>
              <a:ext cx="6296756" cy="1042416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6883E49-4ECC-4106-AB5B-83B677A70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20" y="5774052"/>
            <a:ext cx="3764754" cy="6252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1B54F6B-21EB-4BAA-A5AC-A8A46DB565C4}"/>
              </a:ext>
            </a:extLst>
          </p:cNvPr>
          <p:cNvSpPr txBox="1"/>
          <p:nvPr/>
        </p:nvSpPr>
        <p:spPr>
          <a:xfrm>
            <a:off x="7412856" y="6027438"/>
            <a:ext cx="640474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/>
              <a:t>Demonstration with PYTHIA+HYDJET </a:t>
            </a:r>
            <a:br>
              <a:rPr lang="en-US" sz="2250" dirty="0"/>
            </a:br>
            <a:r>
              <a:rPr lang="en-US" sz="2250" dirty="0"/>
              <a:t>(Generator level events)</a:t>
            </a:r>
          </a:p>
          <a:p>
            <a:r>
              <a:rPr lang="en-US" sz="2250" dirty="0">
                <a:solidFill>
                  <a:srgbClr val="98509F"/>
                </a:solidFill>
              </a:rPr>
              <a:t>Integral of the </a:t>
            </a:r>
            <a:r>
              <a:rPr lang="el-GR" sz="2250" dirty="0">
                <a:solidFill>
                  <a:srgbClr val="98509F"/>
                </a:solidFill>
              </a:rPr>
              <a:t>Δ</a:t>
            </a:r>
            <a:r>
              <a:rPr lang="en-US" sz="2250" dirty="0" err="1">
                <a:solidFill>
                  <a:srgbClr val="98509F"/>
                </a:solidFill>
              </a:rPr>
              <a:t>N</a:t>
            </a:r>
            <a:r>
              <a:rPr lang="en-US" sz="2250" baseline="-25000" dirty="0" err="1">
                <a:solidFill>
                  <a:srgbClr val="98509F"/>
                </a:solidFill>
              </a:rPr>
              <a:t>ch</a:t>
            </a:r>
            <a:r>
              <a:rPr lang="en-US" sz="2250" baseline="-25000" dirty="0">
                <a:solidFill>
                  <a:srgbClr val="98509F"/>
                </a:solidFill>
              </a:rPr>
              <a:t> </a:t>
            </a:r>
            <a:r>
              <a:rPr lang="en-US" sz="2250" dirty="0">
                <a:solidFill>
                  <a:srgbClr val="98509F"/>
                </a:solidFill>
              </a:rPr>
              <a:t>correlation function will be ~0</a:t>
            </a:r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EC7FAB9D-B6A6-4650-A0D3-FC42C054D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8821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0F2D047C-CC10-4169-BE65-42DA511C6B56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18</a:t>
            </a:fld>
            <a:endParaRPr lang="en-US" altLang="en-US" dirty="0"/>
          </a:p>
        </p:txBody>
      </p:sp>
      <p:pic>
        <p:nvPicPr>
          <p:cNvPr id="33" name="Picture 4" descr="「idea」的圖片搜尋結果">
            <a:extLst>
              <a:ext uri="{FF2B5EF4-FFF2-40B4-BE49-F238E27FC236}">
                <a16:creationId xmlns:a16="http://schemas.microsoft.com/office/drawing/2014/main" id="{CD5135F0-8B03-43FA-ADAC-A96A5341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3" y="2611439"/>
            <a:ext cx="1261601" cy="126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83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8153" tIns="138153" rIns="138153" bIns="13815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 dirty="0"/>
              <a:t>Mixed Event Subtraction in </a:t>
            </a:r>
            <a:r>
              <a:rPr lang="en" b="1" dirty="0"/>
              <a:t>PYTHIA8 pp </a:t>
            </a:r>
            <a:r>
              <a:rPr lang="en" dirty="0"/>
              <a:t>Events</a:t>
            </a:r>
            <a:endParaRPr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C863427-8ACD-4668-B1A4-BF5064517757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393" name="Google Shape;393;p36"/>
          <p:cNvSpPr txBox="1"/>
          <p:nvPr/>
        </p:nvSpPr>
        <p:spPr>
          <a:xfrm>
            <a:off x="-75976" y="4462263"/>
            <a:ext cx="12834773" cy="258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1"/>
                </a:solidFill>
              </a:rPr>
              <a:t>Mixed event subtraction is also performed in </a:t>
            </a:r>
            <a:r>
              <a:rPr lang="en" sz="2800" b="1" dirty="0">
                <a:solidFill>
                  <a:schemeClr val="dk1"/>
                </a:solidFill>
              </a:rPr>
              <a:t>pp</a:t>
            </a:r>
            <a:r>
              <a:rPr lang="en" sz="2400" b="1" dirty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analysis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2400" dirty="0">
              <a:solidFill>
                <a:schemeClr val="dk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1"/>
                </a:solidFill>
              </a:rPr>
              <a:t>Tight correlation between charged hadron in jet and Z</a:t>
            </a:r>
            <a:r>
              <a:rPr lang="en" sz="2400" baseline="30000" dirty="0">
                <a:solidFill>
                  <a:schemeClr val="dk1"/>
                </a:solidFill>
              </a:rPr>
              <a:t>0</a:t>
            </a:r>
            <a:r>
              <a:rPr lang="en" sz="2400" dirty="0">
                <a:solidFill>
                  <a:schemeClr val="dk1"/>
                </a:solidFill>
              </a:rPr>
              <a:t> not</a:t>
            </a:r>
            <a:br>
              <a:rPr lang="en" sz="2400" dirty="0">
                <a:solidFill>
                  <a:schemeClr val="dk1"/>
                </a:solidFill>
              </a:rPr>
            </a:br>
            <a:r>
              <a:rPr lang="en" sz="2400" dirty="0">
                <a:solidFill>
                  <a:schemeClr val="dk1"/>
                </a:solidFill>
              </a:rPr>
              <a:t>only in </a:t>
            </a:r>
            <a:r>
              <a:rPr lang="el-GR" sz="2400" dirty="0">
                <a:solidFill>
                  <a:schemeClr val="dk1"/>
                </a:solidFill>
              </a:rPr>
              <a:t>Δϕ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b="1" dirty="0">
                <a:solidFill>
                  <a:schemeClr val="dk1"/>
                </a:solidFill>
              </a:rPr>
              <a:t>but also </a:t>
            </a:r>
            <a:r>
              <a:rPr lang="en" sz="2400" b="1" dirty="0">
                <a:solidFill>
                  <a:schemeClr val="dk1"/>
                </a:solidFill>
              </a:rPr>
              <a:t>Δy </a:t>
            </a:r>
            <a:r>
              <a:rPr lang="en" sz="2400" dirty="0">
                <a:solidFill>
                  <a:schemeClr val="dk1"/>
                </a:solidFill>
              </a:rPr>
              <a:t>due to Z</a:t>
            </a:r>
            <a:r>
              <a:rPr lang="en" sz="2400" baseline="30000" dirty="0">
                <a:solidFill>
                  <a:schemeClr val="dk1"/>
                </a:solidFill>
              </a:rPr>
              <a:t>0</a:t>
            </a:r>
            <a:r>
              <a:rPr lang="en" sz="2400" dirty="0">
                <a:solidFill>
                  <a:schemeClr val="dk1"/>
                </a:solidFill>
              </a:rPr>
              <a:t> p</a:t>
            </a:r>
            <a:r>
              <a:rPr lang="en" sz="2400" baseline="-25000" dirty="0">
                <a:solidFill>
                  <a:schemeClr val="dk1"/>
                </a:solidFill>
              </a:rPr>
              <a:t>T</a:t>
            </a:r>
            <a:r>
              <a:rPr lang="en" sz="2400" dirty="0">
                <a:solidFill>
                  <a:schemeClr val="dk1"/>
                </a:solidFill>
              </a:rPr>
              <a:t> and rapidity selection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2400" dirty="0">
              <a:solidFill>
                <a:schemeClr val="dk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1"/>
                </a:solidFill>
              </a:rPr>
              <a:t>The procedure suppresses the uncorrelated </a:t>
            </a:r>
            <a:br>
              <a:rPr lang="en" sz="2400" dirty="0">
                <a:solidFill>
                  <a:schemeClr val="dk1"/>
                </a:solidFill>
              </a:rPr>
            </a:br>
            <a:r>
              <a:rPr lang="en" sz="2400" dirty="0">
                <a:solidFill>
                  <a:srgbClr val="FF00FF"/>
                </a:solidFill>
              </a:rPr>
              <a:t>“Multi-Parton Interaction (MPI) ridge”</a:t>
            </a:r>
            <a:r>
              <a:rPr lang="en" sz="2400" dirty="0">
                <a:solidFill>
                  <a:schemeClr val="dk1"/>
                </a:solidFill>
              </a:rPr>
              <a:t> at fixed Δη (Δy)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5D472-A302-4B21-BA95-32F2C0A5B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0" y="790578"/>
            <a:ext cx="3542330" cy="3353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CB9A1-72FC-40B3-B8DE-A0017EAB9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504" y="865985"/>
            <a:ext cx="3494426" cy="3355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1CD42-C8C9-408E-83CA-AED504749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337" y="846497"/>
            <a:ext cx="3543956" cy="3355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AC1EB3-4455-4563-BB43-60B71E537F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81" r="29230"/>
          <a:stretch/>
        </p:blipFill>
        <p:spPr>
          <a:xfrm>
            <a:off x="3012185" y="865985"/>
            <a:ext cx="504056" cy="625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BBA9D9-D5A0-40D8-8CB6-F4D7CDE372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116" r="16317"/>
          <a:stretch/>
        </p:blipFill>
        <p:spPr>
          <a:xfrm>
            <a:off x="3773993" y="822256"/>
            <a:ext cx="586035" cy="6252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2AEBEB-BE18-4091-B20F-0DFFA5ED54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925" t="-3107" r="508" b="3107"/>
          <a:stretch/>
        </p:blipFill>
        <p:spPr>
          <a:xfrm>
            <a:off x="7268840" y="897288"/>
            <a:ext cx="586035" cy="625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4B2CE3-6132-4960-A846-1D6D039BC6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91" t="2204" r="43442" b="-2204"/>
          <a:stretch/>
        </p:blipFill>
        <p:spPr>
          <a:xfrm>
            <a:off x="7999163" y="897287"/>
            <a:ext cx="586035" cy="6252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215BFA-DE2B-4CA8-A1C8-24AF385988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9" t="-3107" r="60858" b="3107"/>
          <a:stretch/>
        </p:blipFill>
        <p:spPr>
          <a:xfrm>
            <a:off x="11337292" y="900499"/>
            <a:ext cx="1368152" cy="62526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64E3C1-16C2-42E9-B77F-DFD1F955F152}"/>
              </a:ext>
            </a:extLst>
          </p:cNvPr>
          <p:cNvCxnSpPr/>
          <p:nvPr/>
        </p:nvCxnSpPr>
        <p:spPr>
          <a:xfrm>
            <a:off x="1004144" y="2878088"/>
            <a:ext cx="1008112" cy="90726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D0C80-AF3D-43AC-908C-F76397069C60}"/>
              </a:ext>
            </a:extLst>
          </p:cNvPr>
          <p:cNvCxnSpPr/>
          <p:nvPr/>
        </p:nvCxnSpPr>
        <p:spPr>
          <a:xfrm>
            <a:off x="2313687" y="2531432"/>
            <a:ext cx="1008112" cy="90726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330E6F-465D-4554-8331-F47307586DB9}"/>
              </a:ext>
            </a:extLst>
          </p:cNvPr>
          <p:cNvCxnSpPr>
            <a:cxnSpLocks/>
          </p:cNvCxnSpPr>
          <p:nvPr/>
        </p:nvCxnSpPr>
        <p:spPr>
          <a:xfrm flipH="1">
            <a:off x="2025117" y="3438692"/>
            <a:ext cx="1296682" cy="34665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3AD270-C137-466E-88D5-B9E1DC5828F8}"/>
              </a:ext>
            </a:extLst>
          </p:cNvPr>
          <p:cNvCxnSpPr>
            <a:cxnSpLocks/>
          </p:cNvCxnSpPr>
          <p:nvPr/>
        </p:nvCxnSpPr>
        <p:spPr>
          <a:xfrm flipH="1">
            <a:off x="1004144" y="2523421"/>
            <a:ext cx="1296682" cy="34665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D840C56-E5A7-475B-A5ED-751E985083D2}"/>
              </a:ext>
            </a:extLst>
          </p:cNvPr>
          <p:cNvSpPr txBox="1"/>
          <p:nvPr/>
        </p:nvSpPr>
        <p:spPr>
          <a:xfrm>
            <a:off x="3092663" y="3595830"/>
            <a:ext cx="6914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>
                <a:solidFill>
                  <a:srgbClr val="FF00FF"/>
                </a:solidFill>
              </a:rPr>
              <a:t>MPI</a:t>
            </a:r>
            <a:endParaRPr lang="en-US" dirty="0"/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DA489837-2350-4E3F-B2BC-53CC24B0E229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19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DCC21-B6D0-4661-A091-64F0618E6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9040" y="4275096"/>
            <a:ext cx="3383073" cy="29669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altLang="zh-TW" dirty="0"/>
              <a:t>S</a:t>
            </a:r>
            <a:r>
              <a:rPr lang="en-US" dirty="0"/>
              <a:t>hear </a:t>
            </a:r>
            <a:r>
              <a:rPr lang="en-US" altLang="zh-TW" dirty="0"/>
              <a:t>V</a:t>
            </a:r>
            <a:r>
              <a:rPr lang="en-US" dirty="0"/>
              <a:t>iscosity in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>
          <a:xfrm>
            <a:off x="10749956" y="7307908"/>
            <a:ext cx="1271412" cy="4667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br>
              <a:rPr lang="en-US" altLang="en-US" sz="400"/>
            </a:br>
            <a:fld id="{E6936357-0F00-40D2-A59E-6DA54A9BA72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860887" y="6962802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</a:rPr>
              <a:t>Animation from L. G. Peng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4543" y="933874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Ideal</a:t>
            </a:r>
            <a:r>
              <a:rPr lang="en-US" sz="2400" dirty="0">
                <a:solidFill>
                  <a:sysClr val="windowText" lastClr="000000"/>
                </a:solidFill>
              </a:rPr>
              <a:t> hydrodynamics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80635" y="1005883"/>
            <a:ext cx="4126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Viscous</a:t>
            </a:r>
            <a:r>
              <a:rPr lang="en-US" sz="2400" dirty="0">
                <a:solidFill>
                  <a:sysClr val="windowText" lastClr="000000"/>
                </a:solidFill>
              </a:rPr>
              <a:t> hydrodynamics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C8675-6CEC-46CF-9AD9-ACF9E0581A9A}"/>
              </a:ext>
            </a:extLst>
          </p:cNvPr>
          <p:cNvSpPr txBox="1"/>
          <p:nvPr/>
        </p:nvSpPr>
        <p:spPr>
          <a:xfrm>
            <a:off x="10453175" y="1634789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ysClr val="windowText" lastClr="000000"/>
                </a:solidFill>
              </a:rPr>
              <a:t>η</a:t>
            </a:r>
            <a:r>
              <a:rPr lang="en-US" sz="2800" dirty="0">
                <a:solidFill>
                  <a:sysClr val="windowText" lastClr="000000"/>
                </a:solidFill>
              </a:rPr>
              <a:t>/s = 0.08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A3F98-4307-4439-AE9D-6BC38F5889AA}"/>
              </a:ext>
            </a:extLst>
          </p:cNvPr>
          <p:cNvSpPr txBox="1"/>
          <p:nvPr/>
        </p:nvSpPr>
        <p:spPr>
          <a:xfrm>
            <a:off x="5988681" y="1653953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ysClr val="windowText" lastClr="000000"/>
                </a:solidFill>
              </a:rPr>
              <a:t>η</a:t>
            </a:r>
            <a:r>
              <a:rPr lang="en-US" sz="2800" dirty="0">
                <a:solidFill>
                  <a:sysClr val="windowText" lastClr="000000"/>
                </a:solidFill>
              </a:rPr>
              <a:t>/s = 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3F52C-5F69-4C44-BDF4-7D2A1BE050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52"/>
          <a:stretch/>
        </p:blipFill>
        <p:spPr>
          <a:xfrm>
            <a:off x="644104" y="3640275"/>
            <a:ext cx="2695514" cy="2426001"/>
          </a:xfrm>
          <a:prstGeom prst="rect">
            <a:avLst/>
          </a:prstGeom>
        </p:spPr>
      </p:pic>
      <p:pic>
        <p:nvPicPr>
          <p:cNvPr id="15" name="Peripheral">
            <a:hlinkClick r:id="" action="ppaction://media"/>
            <a:extLst>
              <a:ext uri="{FF2B5EF4-FFF2-40B4-BE49-F238E27FC236}">
                <a16:creationId xmlns:a16="http://schemas.microsoft.com/office/drawing/2014/main" id="{0BE20E19-9B2F-4B71-8017-0CC889C00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104" y="789857"/>
            <a:ext cx="3800559" cy="2850418"/>
          </a:xfrm>
          <a:prstGeom prst="rect">
            <a:avLst/>
          </a:prstGeom>
        </p:spPr>
      </p:pic>
      <p:pic>
        <p:nvPicPr>
          <p:cNvPr id="16" name="visc_xy.mp4">
            <a:hlinkClick r:id="" action="ppaction://media"/>
            <a:extLst>
              <a:ext uri="{FF2B5EF4-FFF2-40B4-BE49-F238E27FC236}">
                <a16:creationId xmlns:a16="http://schemas.microsoft.com/office/drawing/2014/main" id="{4C1213CA-3CBE-4510-BCD1-B81674D6F3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7404" r="8802"/>
          <a:stretch/>
        </p:blipFill>
        <p:spPr>
          <a:xfrm>
            <a:off x="3828440" y="2086003"/>
            <a:ext cx="9921120" cy="4933344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C496D53-68B7-440E-85CE-9000A2FEA303}"/>
              </a:ext>
            </a:extLst>
          </p:cNvPr>
          <p:cNvSpPr txBox="1">
            <a:spLocks/>
          </p:cNvSpPr>
          <p:nvPr/>
        </p:nvSpPr>
        <p:spPr bwMode="auto">
          <a:xfrm>
            <a:off x="3460944" y="7288216"/>
            <a:ext cx="748030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48" algn="l"/>
                <a:tab pos="896885" algn="l"/>
                <a:tab pos="1346119" algn="l"/>
                <a:tab pos="1795356" algn="l"/>
                <a:tab pos="2244590" algn="l"/>
                <a:tab pos="2693827" algn="l"/>
                <a:tab pos="3143062" algn="l"/>
                <a:tab pos="3592298" algn="l"/>
                <a:tab pos="4041533" algn="l"/>
                <a:tab pos="4490769" algn="l"/>
                <a:tab pos="4940004" algn="l"/>
                <a:tab pos="5389240" algn="l"/>
                <a:tab pos="5838476" algn="l"/>
                <a:tab pos="6287712" algn="l"/>
                <a:tab pos="6736947" algn="l"/>
                <a:tab pos="7186183" algn="l"/>
                <a:tab pos="7633831" algn="l"/>
                <a:tab pos="8083066" algn="l"/>
                <a:tab pos="8532302" algn="l"/>
                <a:tab pos="8981537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A6348-CE14-4C09-80E0-9F60CCE65492}"/>
              </a:ext>
            </a:extLst>
          </p:cNvPr>
          <p:cNvSpPr txBox="1"/>
          <p:nvPr/>
        </p:nvSpPr>
        <p:spPr>
          <a:xfrm>
            <a:off x="572096" y="6378026"/>
            <a:ext cx="26420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Alver</a:t>
            </a:r>
            <a:r>
              <a:rPr lang="en-US" sz="1400" dirty="0"/>
              <a:t> and Roland (MITHIG)</a:t>
            </a:r>
          </a:p>
          <a:p>
            <a:r>
              <a:rPr lang="en-US" sz="1400" dirty="0"/>
              <a:t>“Collision geometry fluctuation”</a:t>
            </a:r>
          </a:p>
          <a:p>
            <a:r>
              <a:rPr lang="en-US" sz="1400" dirty="0"/>
              <a:t>PRC82 (2010) 039903</a:t>
            </a:r>
          </a:p>
        </p:txBody>
      </p:sp>
    </p:spTree>
    <p:extLst>
      <p:ext uri="{BB962C8B-B14F-4D97-AF65-F5344CB8AC3E}">
        <p14:creationId xmlns:p14="http://schemas.microsoft.com/office/powerpoint/2010/main" val="51586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86550A4-4130-4973-925E-31B03CFDE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1"/>
          <a:stretch/>
        </p:blipFill>
        <p:spPr>
          <a:xfrm>
            <a:off x="31464" y="3022105"/>
            <a:ext cx="4489666" cy="4104456"/>
          </a:xfrm>
          <a:prstGeom prst="rect">
            <a:avLst/>
          </a:prstGeom>
        </p:spPr>
      </p:pic>
      <p:sp>
        <p:nvSpPr>
          <p:cNvPr id="205" name="Google Shape;205;p23"/>
          <p:cNvSpPr txBox="1"/>
          <p:nvPr/>
        </p:nvSpPr>
        <p:spPr>
          <a:xfrm>
            <a:off x="0" y="4"/>
            <a:ext cx="13817600" cy="79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4836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1D Projections </a:t>
            </a:r>
            <a:r>
              <a:rPr lang="en" sz="4836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the Theoretical Predictions</a:t>
            </a:r>
            <a:endParaRPr sz="1360" dirty="0"/>
          </a:p>
        </p:txBody>
      </p:sp>
      <p:pic>
        <p:nvPicPr>
          <p:cNvPr id="208" name="Google Shape;208;p23"/>
          <p:cNvPicPr preferRelativeResize="0"/>
          <p:nvPr/>
        </p:nvPicPr>
        <p:blipFill rotWithShape="1">
          <a:blip r:embed="rId4">
            <a:alphaModFix/>
          </a:blip>
          <a:srcRect l="34997"/>
          <a:stretch/>
        </p:blipFill>
        <p:spPr>
          <a:xfrm>
            <a:off x="6331720" y="6587732"/>
            <a:ext cx="1738750" cy="43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5">
            <a:alphaModFix/>
          </a:blip>
          <a:srcRect l="35552"/>
          <a:stretch/>
        </p:blipFill>
        <p:spPr>
          <a:xfrm>
            <a:off x="10934523" y="6558731"/>
            <a:ext cx="1645308" cy="4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6A5E9-436A-4A04-93BD-9DA6CFC3F5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" b="-1"/>
          <a:stretch/>
        </p:blipFill>
        <p:spPr>
          <a:xfrm>
            <a:off x="4820568" y="882528"/>
            <a:ext cx="4352850" cy="5652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7EBBB-E54C-4FE6-9F32-F8F4B28DA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64" y="894733"/>
            <a:ext cx="2806188" cy="1719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BF2D6-5E10-432A-AF5B-FF3A54937B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8"/>
          <a:stretch/>
        </p:blipFill>
        <p:spPr>
          <a:xfrm>
            <a:off x="9357071" y="877529"/>
            <a:ext cx="4372139" cy="565821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BFFC57-2F9A-48AF-A3D5-58BA295359FD}"/>
              </a:ext>
            </a:extLst>
          </p:cNvPr>
          <p:cNvCxnSpPr>
            <a:cxnSpLocks/>
          </p:cNvCxnSpPr>
          <p:nvPr/>
        </p:nvCxnSpPr>
        <p:spPr>
          <a:xfrm flipV="1">
            <a:off x="1364184" y="5315784"/>
            <a:ext cx="2448272" cy="631812"/>
          </a:xfrm>
          <a:prstGeom prst="line">
            <a:avLst/>
          </a:prstGeom>
          <a:ln w="76200">
            <a:solidFill>
              <a:srgbClr val="ADADA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3C4141-088F-4AB7-BEA7-294F4543F48F}"/>
              </a:ext>
            </a:extLst>
          </p:cNvPr>
          <p:cNvCxnSpPr>
            <a:cxnSpLocks/>
          </p:cNvCxnSpPr>
          <p:nvPr/>
        </p:nvCxnSpPr>
        <p:spPr>
          <a:xfrm flipV="1">
            <a:off x="2022569" y="5896370"/>
            <a:ext cx="2448272" cy="658648"/>
          </a:xfrm>
          <a:prstGeom prst="line">
            <a:avLst/>
          </a:prstGeom>
          <a:ln w="76200">
            <a:solidFill>
              <a:srgbClr val="ADADA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512F61-6B34-439D-B6A3-C975D1A0A0D5}"/>
              </a:ext>
            </a:extLst>
          </p:cNvPr>
          <p:cNvCxnSpPr>
            <a:cxnSpLocks/>
          </p:cNvCxnSpPr>
          <p:nvPr/>
        </p:nvCxnSpPr>
        <p:spPr>
          <a:xfrm>
            <a:off x="3766852" y="5243777"/>
            <a:ext cx="702323" cy="652593"/>
          </a:xfrm>
          <a:prstGeom prst="line">
            <a:avLst/>
          </a:prstGeom>
          <a:ln w="76200">
            <a:solidFill>
              <a:srgbClr val="ADADA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117F3E7-A4DE-4ECB-AD0F-0A1BB3EA571F}"/>
              </a:ext>
            </a:extLst>
          </p:cNvPr>
          <p:cNvSpPr/>
          <p:nvPr/>
        </p:nvSpPr>
        <p:spPr>
          <a:xfrm>
            <a:off x="3380408" y="6019604"/>
            <a:ext cx="6746206" cy="1042285"/>
          </a:xfrm>
          <a:custGeom>
            <a:avLst/>
            <a:gdLst>
              <a:gd name="connsiteX0" fmla="*/ 0 w 5851038"/>
              <a:gd name="connsiteY0" fmla="*/ 454396 h 1051922"/>
              <a:gd name="connsiteX1" fmla="*/ 1817580 w 5851038"/>
              <a:gd name="connsiteY1" fmla="*/ 964889 h 1051922"/>
              <a:gd name="connsiteX2" fmla="*/ 4493462 w 5851038"/>
              <a:gd name="connsiteY2" fmla="*/ 953669 h 1051922"/>
              <a:gd name="connsiteX3" fmla="*/ 5851038 w 5851038"/>
              <a:gd name="connsiteY3" fmla="*/ 0 h 105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038" h="1051922">
                <a:moveTo>
                  <a:pt x="0" y="454396"/>
                </a:moveTo>
                <a:cubicBezTo>
                  <a:pt x="534335" y="668036"/>
                  <a:pt x="1068670" y="881677"/>
                  <a:pt x="1817580" y="964889"/>
                </a:cubicBezTo>
                <a:cubicBezTo>
                  <a:pt x="2566490" y="1048101"/>
                  <a:pt x="3821219" y="1114484"/>
                  <a:pt x="4493462" y="953669"/>
                </a:cubicBezTo>
                <a:cubicBezTo>
                  <a:pt x="5165705" y="792854"/>
                  <a:pt x="5508371" y="396427"/>
                  <a:pt x="5851038" y="0"/>
                </a:cubicBezTo>
              </a:path>
            </a:pathLst>
          </a:custGeom>
          <a:noFill/>
          <a:ln w="57150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972111-CC02-4C2F-AB6D-30AF8908FBD5}"/>
              </a:ext>
            </a:extLst>
          </p:cNvPr>
          <p:cNvCxnSpPr>
            <a:cxnSpLocks/>
          </p:cNvCxnSpPr>
          <p:nvPr/>
        </p:nvCxnSpPr>
        <p:spPr>
          <a:xfrm>
            <a:off x="3163351" y="4457347"/>
            <a:ext cx="1369185" cy="1229053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4CF85CE-B6A1-4182-A302-0BE55D90330F}"/>
              </a:ext>
            </a:extLst>
          </p:cNvPr>
          <p:cNvSpPr/>
          <p:nvPr/>
        </p:nvSpPr>
        <p:spPr>
          <a:xfrm>
            <a:off x="3500330" y="3191412"/>
            <a:ext cx="1032206" cy="1548309"/>
          </a:xfrm>
          <a:custGeom>
            <a:avLst/>
            <a:gdLst>
              <a:gd name="connsiteX0" fmla="*/ 0 w 1032206"/>
              <a:gd name="connsiteY0" fmla="*/ 1548309 h 1548309"/>
              <a:gd name="connsiteX1" fmla="*/ 437566 w 1032206"/>
              <a:gd name="connsiteY1" fmla="*/ 280490 h 1548309"/>
              <a:gd name="connsiteX2" fmla="*/ 1032206 w 1032206"/>
              <a:gd name="connsiteY2" fmla="*/ 0 h 15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206" h="1548309">
                <a:moveTo>
                  <a:pt x="0" y="1548309"/>
                </a:moveTo>
                <a:cubicBezTo>
                  <a:pt x="132766" y="1043425"/>
                  <a:pt x="265532" y="538541"/>
                  <a:pt x="437566" y="280490"/>
                </a:cubicBezTo>
                <a:cubicBezTo>
                  <a:pt x="609600" y="22438"/>
                  <a:pt x="820903" y="11219"/>
                  <a:pt x="1032206" y="0"/>
                </a:cubicBezTo>
              </a:path>
            </a:pathLst>
          </a:custGeom>
          <a:noFill/>
          <a:ln w="762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B30EAA-2D83-4311-A4E8-61B1811ECAF2}"/>
              </a:ext>
            </a:extLst>
          </p:cNvPr>
          <p:cNvSpPr txBox="1"/>
          <p:nvPr/>
        </p:nvSpPr>
        <p:spPr>
          <a:xfrm>
            <a:off x="1796232" y="2712526"/>
            <a:ext cx="280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</a:rPr>
              <a:t>Projection onto </a:t>
            </a:r>
            <a:r>
              <a:rPr lang="el-GR" b="1" dirty="0">
                <a:solidFill>
                  <a:srgbClr val="FF00FF"/>
                </a:solidFill>
              </a:rPr>
              <a:t>Δϕ</a:t>
            </a:r>
            <a:r>
              <a:rPr lang="en-US" b="1" dirty="0">
                <a:solidFill>
                  <a:srgbClr val="FF00FF"/>
                </a:solidFill>
              </a:rPr>
              <a:t> axis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F5CAFE-BDBF-4B8A-9FB4-7491E960CF70}"/>
              </a:ext>
            </a:extLst>
          </p:cNvPr>
          <p:cNvSpPr txBox="1"/>
          <p:nvPr/>
        </p:nvSpPr>
        <p:spPr>
          <a:xfrm>
            <a:off x="3775510" y="6910536"/>
            <a:ext cx="284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Projection onto </a:t>
            </a:r>
            <a:r>
              <a:rPr lang="el-GR" b="1" dirty="0">
                <a:solidFill>
                  <a:schemeClr val="bg1">
                    <a:lumMod val="50000"/>
                  </a:schemeClr>
                </a:solidFill>
              </a:rPr>
              <a:t>Δ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y axis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2EEAA51-A501-4606-A463-1E7B2AD12B75}"/>
              </a:ext>
            </a:extLst>
          </p:cNvPr>
          <p:cNvCxnSpPr>
            <a:cxnSpLocks/>
          </p:cNvCxnSpPr>
          <p:nvPr/>
        </p:nvCxnSpPr>
        <p:spPr>
          <a:xfrm>
            <a:off x="1364184" y="5933631"/>
            <a:ext cx="683099" cy="634730"/>
          </a:xfrm>
          <a:prstGeom prst="line">
            <a:avLst/>
          </a:prstGeom>
          <a:ln w="76200">
            <a:solidFill>
              <a:srgbClr val="ADADA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CF81E34-55E8-4758-8454-B12038D08A50}"/>
              </a:ext>
            </a:extLst>
          </p:cNvPr>
          <p:cNvSpPr txBox="1"/>
          <p:nvPr/>
        </p:nvSpPr>
        <p:spPr>
          <a:xfrm>
            <a:off x="566240" y="3167515"/>
            <a:ext cx="237626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A6FD"/>
                </a:solidFill>
              </a:rPr>
              <a:t>Hybrid Model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65B1B45E-2D95-4669-9180-AABC0C24F4A7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20</a:t>
            </a:fld>
            <a:endParaRPr lang="en-US" altLang="en-US" dirty="0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555A2075-5662-47EE-A6F9-E2FE0ED6B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"/>
          <p:cNvSpPr txBox="1"/>
          <p:nvPr/>
        </p:nvSpPr>
        <p:spPr>
          <a:xfrm>
            <a:off x="0" y="0"/>
            <a:ext cx="13817600" cy="9175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71">
              <a:solidFill>
                <a:schemeClr val="dk1"/>
              </a:solidFill>
            </a:endParaRPr>
          </a:p>
        </p:txBody>
      </p:sp>
      <p:pic>
        <p:nvPicPr>
          <p:cNvPr id="15" name="Picture 2" descr="CMS collaboration releases its first open data from heavy-ion collisions |  CERN">
            <a:extLst>
              <a:ext uri="{FF2B5EF4-FFF2-40B4-BE49-F238E27FC236}">
                <a16:creationId xmlns:a16="http://schemas.microsoft.com/office/drawing/2014/main" id="{78FBF231-2A99-4260-92AD-D594066F4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5" b="6564"/>
          <a:stretch/>
        </p:blipFill>
        <p:spPr bwMode="auto">
          <a:xfrm>
            <a:off x="3968" y="-5644"/>
            <a:ext cx="13817600" cy="72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7C9CCF-1F60-482D-BEEB-A4A30CBD370A}"/>
              </a:ext>
            </a:extLst>
          </p:cNvPr>
          <p:cNvSpPr/>
          <p:nvPr/>
        </p:nvSpPr>
        <p:spPr>
          <a:xfrm>
            <a:off x="-3968" y="-5940"/>
            <a:ext cx="13817600" cy="729415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2A942A-3A88-4542-813B-57559F3F897B}"/>
              </a:ext>
            </a:extLst>
          </p:cNvPr>
          <p:cNvSpPr/>
          <p:nvPr/>
        </p:nvSpPr>
        <p:spPr>
          <a:xfrm>
            <a:off x="1940248" y="655336"/>
            <a:ext cx="9823408" cy="1296144"/>
          </a:xfrm>
          <a:prstGeom prst="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7A6BB-77B4-48E2-AE24-B6E6ECCEBA9B}"/>
              </a:ext>
            </a:extLst>
          </p:cNvPr>
          <p:cNvSpPr txBox="1"/>
          <p:nvPr/>
        </p:nvSpPr>
        <p:spPr>
          <a:xfrm>
            <a:off x="140048" y="6406480"/>
            <a:ext cx="1345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Can we see an unambiguous evidence of the </a:t>
            </a:r>
            <a:r>
              <a:rPr lang="en" sz="2800" b="1" dirty="0">
                <a:solidFill>
                  <a:schemeClr val="accent5"/>
                </a:solidFill>
              </a:rPr>
              <a:t>Q</a:t>
            </a:r>
            <a:r>
              <a:rPr lang="en" sz="2800" b="1" dirty="0">
                <a:solidFill>
                  <a:schemeClr val="accent6"/>
                </a:solidFill>
              </a:rPr>
              <a:t>G</a:t>
            </a:r>
            <a:r>
              <a:rPr lang="en" sz="2800" b="1" dirty="0">
                <a:solidFill>
                  <a:srgbClr val="FF0000"/>
                </a:solidFill>
              </a:rPr>
              <a:t>P</a:t>
            </a:r>
            <a:r>
              <a:rPr lang="en-US" sz="2600" b="1" dirty="0">
                <a:solidFill>
                  <a:srgbClr val="D55700"/>
                </a:solidFill>
              </a:rPr>
              <a:t> wake </a:t>
            </a:r>
            <a:r>
              <a:rPr lang="en-US" sz="2600" dirty="0"/>
              <a:t>created by a fast moving quark?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7FFBA0-0431-499A-8376-9A1786842F43}"/>
              </a:ext>
            </a:extLst>
          </p:cNvPr>
          <p:cNvGrpSpPr/>
          <p:nvPr/>
        </p:nvGrpSpPr>
        <p:grpSpPr>
          <a:xfrm>
            <a:off x="4990768" y="2606812"/>
            <a:ext cx="8479520" cy="3462747"/>
            <a:chOff x="4990768" y="2606812"/>
            <a:chExt cx="8479520" cy="3462747"/>
          </a:xfrm>
        </p:grpSpPr>
        <p:pic>
          <p:nvPicPr>
            <p:cNvPr id="367" name="Google Shape;367;p34" descr="https://upload.wikimedia.org/wikipedia/commons/thumb/7/77/Bodensee_at_Lindau_-_DSC06962.JPG/1280px-Bodensee_at_Lindau_-_DSC0696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74135" y="2606813"/>
              <a:ext cx="4596153" cy="3447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CEB5A4-8CA3-48F3-8573-CA3E049B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0768" y="2606812"/>
              <a:ext cx="3502208" cy="346274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A2A84BF-B113-41DD-8452-1D5348BCF034}"/>
              </a:ext>
            </a:extLst>
          </p:cNvPr>
          <p:cNvSpPr txBox="1"/>
          <p:nvPr/>
        </p:nvSpPr>
        <p:spPr>
          <a:xfrm rot="1211421">
            <a:off x="7032430" y="3818155"/>
            <a:ext cx="1252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870C506-074E-4D88-A01B-71701C9BAA2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21</a:t>
            </a:fld>
            <a:endParaRPr lang="en-US" altLang="en-US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146376F5-80FC-42D4-B72C-04FAAC11A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E253D-9203-4EFA-B969-4A4ED37D1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55" y="2614619"/>
            <a:ext cx="4088597" cy="344713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B9A163B-78E9-4F65-B689-80482E4CE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593"/>
          <a:stretch/>
        </p:blipFill>
        <p:spPr>
          <a:xfrm>
            <a:off x="146150" y="5137157"/>
            <a:ext cx="13377480" cy="830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784A0C-F98F-4AE6-862B-DD52E207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3" t="93593" r="63713"/>
          <a:stretch/>
        </p:blipFill>
        <p:spPr>
          <a:xfrm>
            <a:off x="5198583" y="5137157"/>
            <a:ext cx="3917407" cy="830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1636CF-E624-4B5A-BB91-47F23E810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8" t="93593" r="63714"/>
          <a:stretch/>
        </p:blipFill>
        <p:spPr>
          <a:xfrm>
            <a:off x="9414026" y="5131741"/>
            <a:ext cx="3737512" cy="830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48AE43-65F2-492E-B071-AB1C8C83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Azimuthal Angle Distributions in </a:t>
            </a:r>
            <a:r>
              <a:rPr lang="en-US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000" dirty="0"/>
              <a:t> and </a:t>
            </a:r>
            <a:r>
              <a:rPr lang="en-US" sz="4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69C23"/>
                </a:solidFill>
              </a:rPr>
              <a:t>50-100% PbPb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A8A17-A858-4A71-87E3-C929B01F2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" t="63161" r="291" b="6522"/>
          <a:stretch/>
        </p:blipFill>
        <p:spPr>
          <a:xfrm>
            <a:off x="221226" y="1246239"/>
            <a:ext cx="13247660" cy="3915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011BC9-BDDD-423D-8D3F-B8D390CA1446}"/>
              </a:ext>
            </a:extLst>
          </p:cNvPr>
          <p:cNvSpPr txBox="1"/>
          <p:nvPr/>
        </p:nvSpPr>
        <p:spPr>
          <a:xfrm>
            <a:off x="11445304" y="4256503"/>
            <a:ext cx="205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69C23"/>
                </a:solidFill>
              </a:rPr>
              <a:t>50-100%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9922D-DA5F-4716-96BB-CFCC84909B70}"/>
              </a:ext>
            </a:extLst>
          </p:cNvPr>
          <p:cNvGrpSpPr/>
          <p:nvPr/>
        </p:nvGrpSpPr>
        <p:grpSpPr>
          <a:xfrm>
            <a:off x="10647793" y="4306454"/>
            <a:ext cx="842349" cy="509564"/>
            <a:chOff x="9863030" y="6299795"/>
            <a:chExt cx="771532" cy="4667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9D26B-F0F4-4767-8C03-419B4A5480B2}"/>
                </a:ext>
              </a:extLst>
            </p:cNvPr>
            <p:cNvSpPr/>
            <p:nvPr/>
          </p:nvSpPr>
          <p:spPr>
            <a:xfrm>
              <a:off x="9863030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54439B-FBC1-4D4C-983B-2DF6315D0D5D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495112-992D-47E0-8EA2-5A32420AADEA}"/>
              </a:ext>
            </a:extLst>
          </p:cNvPr>
          <p:cNvCxnSpPr/>
          <p:nvPr/>
        </p:nvCxnSpPr>
        <p:spPr>
          <a:xfrm>
            <a:off x="1004144" y="6046440"/>
            <a:ext cx="12291410" cy="9846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770EBC-6343-4ED7-B5E9-5AB98A523B6E}"/>
              </a:ext>
            </a:extLst>
          </p:cNvPr>
          <p:cNvSpPr txBox="1"/>
          <p:nvPr/>
        </p:nvSpPr>
        <p:spPr>
          <a:xfrm>
            <a:off x="644104" y="6148247"/>
            <a:ext cx="28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Charged Hadron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2CCA45-6D27-47CB-A1E1-FFBA3FE7A572}"/>
              </a:ext>
            </a:extLst>
          </p:cNvPr>
          <p:cNvSpPr txBox="1"/>
          <p:nvPr/>
        </p:nvSpPr>
        <p:spPr>
          <a:xfrm>
            <a:off x="10817299" y="6159353"/>
            <a:ext cx="272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Charged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26D0B6-E7FD-4880-B0EB-A7350056A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014"/>
          <a:stretch/>
        </p:blipFill>
        <p:spPr>
          <a:xfrm>
            <a:off x="137645" y="866531"/>
            <a:ext cx="13385985" cy="387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8CCCB-916F-4909-8C8B-23B3BD3253D5}"/>
              </a:ext>
            </a:extLst>
          </p:cNvPr>
          <p:cNvSpPr txBox="1"/>
          <p:nvPr/>
        </p:nvSpPr>
        <p:spPr>
          <a:xfrm>
            <a:off x="1317201" y="6484608"/>
            <a:ext cx="1166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9C23"/>
                </a:solidFill>
              </a:rPr>
              <a:t>50-100% PbPb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6588C6"/>
                </a:solidFill>
              </a:rPr>
              <a:t>pp reference</a:t>
            </a:r>
            <a:r>
              <a:rPr lang="en-US" sz="2400" b="1" dirty="0"/>
              <a:t> </a:t>
            </a:r>
            <a:r>
              <a:rPr lang="en-US" sz="2400" dirty="0"/>
              <a:t>are consistent within experimental uncertainties</a:t>
            </a:r>
          </a:p>
          <a:p>
            <a:r>
              <a:rPr lang="en-US" sz="2400" dirty="0"/>
              <a:t>The </a:t>
            </a:r>
            <a:r>
              <a:rPr lang="en-US" sz="2400" b="1" dirty="0">
                <a:solidFill>
                  <a:srgbClr val="0000FF"/>
                </a:solidFill>
              </a:rPr>
              <a:t>Q</a:t>
            </a:r>
            <a:r>
              <a:rPr lang="en-US" sz="2400" b="1" dirty="0">
                <a:solidFill>
                  <a:srgbClr val="00A25C"/>
                </a:solidFill>
              </a:rPr>
              <a:t>G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dirty="0"/>
              <a:t> is relatively small, resulting in a less pronounced jet quenching effect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D1E4C4-65FB-4B93-A0A7-65ACCAECE14C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47C36D6F-F783-436F-AA2E-4801E0FE1E1F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22</a:t>
            </a:fld>
            <a:endParaRPr lang="en-US" alt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DB17FC-95C5-41E7-ABD8-66BD02F3F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FB6F7D1-D1C2-44FE-A6FB-4F156582E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422603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8AE43-65F2-492E-B071-AB1C8C83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Azimuthal Angle Distributions in </a:t>
            </a:r>
            <a:r>
              <a:rPr lang="en-US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000" dirty="0"/>
              <a:t> and </a:t>
            </a:r>
            <a:r>
              <a:rPr lang="en-US" sz="4000" b="1" dirty="0">
                <a:ln>
                  <a:solidFill>
                    <a:srgbClr val="CC99FF"/>
                  </a:solidFill>
                </a:ln>
                <a:solidFill>
                  <a:srgbClr val="98509F"/>
                </a:solidFill>
              </a:rPr>
              <a:t>30-50% PbPb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A8A17-A858-4A71-87E3-C929B01F2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33417" r="-48" b="36742"/>
          <a:stretch/>
        </p:blipFill>
        <p:spPr>
          <a:xfrm>
            <a:off x="147422" y="1283109"/>
            <a:ext cx="13385986" cy="3868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011BC9-BDDD-423D-8D3F-B8D390CA1446}"/>
              </a:ext>
            </a:extLst>
          </p:cNvPr>
          <p:cNvSpPr txBox="1"/>
          <p:nvPr/>
        </p:nvSpPr>
        <p:spPr>
          <a:xfrm>
            <a:off x="11661328" y="4256503"/>
            <a:ext cx="1772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98509F"/>
                </a:solidFill>
              </a:rPr>
              <a:t>30-50%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9922D-DA5F-4716-96BB-CFCC84909B70}"/>
              </a:ext>
            </a:extLst>
          </p:cNvPr>
          <p:cNvGrpSpPr/>
          <p:nvPr/>
        </p:nvGrpSpPr>
        <p:grpSpPr>
          <a:xfrm>
            <a:off x="10797229" y="4306454"/>
            <a:ext cx="692912" cy="509564"/>
            <a:chOff x="9999898" y="6299795"/>
            <a:chExt cx="634658" cy="4667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9D26B-F0F4-4767-8C03-419B4A5480B2}"/>
                </a:ext>
              </a:extLst>
            </p:cNvPr>
            <p:cNvSpPr/>
            <p:nvPr/>
          </p:nvSpPr>
          <p:spPr>
            <a:xfrm>
              <a:off x="9999898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54439B-FBC1-4D4C-983B-2DF6315D0D5D}"/>
                </a:ext>
              </a:extLst>
            </p:cNvPr>
            <p:cNvSpPr/>
            <p:nvPr/>
          </p:nvSpPr>
          <p:spPr>
            <a:xfrm>
              <a:off x="10167833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F0E34D6-4414-454E-B4E8-B7939CDF7CCA}"/>
              </a:ext>
            </a:extLst>
          </p:cNvPr>
          <p:cNvSpPr txBox="1"/>
          <p:nvPr/>
        </p:nvSpPr>
        <p:spPr>
          <a:xfrm>
            <a:off x="644104" y="6685220"/>
            <a:ext cx="5184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PbPb: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Clear relative depletion in </a:t>
            </a:r>
            <a:r>
              <a:rPr lang="en-US" sz="1800" b="1" dirty="0">
                <a:solidFill>
                  <a:srgbClr val="00B0F0"/>
                </a:solidFill>
              </a:rPr>
              <a:t>Z</a:t>
            </a:r>
            <a:r>
              <a:rPr lang="en-US" sz="1800" b="1" baseline="30000" dirty="0">
                <a:solidFill>
                  <a:srgbClr val="00B0F0"/>
                </a:solidFill>
              </a:rPr>
              <a:t>0</a:t>
            </a:r>
            <a:r>
              <a:rPr lang="en-US" sz="1800" b="1" dirty="0">
                <a:solidFill>
                  <a:srgbClr val="00B0F0"/>
                </a:solidFill>
              </a:rPr>
              <a:t> side (</a:t>
            </a:r>
            <a:r>
              <a:rPr lang="el-GR" sz="1800" b="1" dirty="0">
                <a:solidFill>
                  <a:srgbClr val="00B0F0"/>
                </a:solidFill>
              </a:rPr>
              <a:t>Δϕ</a:t>
            </a:r>
            <a:r>
              <a:rPr lang="en-US" sz="1800" b="1" dirty="0">
                <a:solidFill>
                  <a:srgbClr val="00B0F0"/>
                </a:solidFill>
              </a:rPr>
              <a:t>=0)</a:t>
            </a:r>
            <a:endParaRPr lang="en-US" sz="1800" b="1" dirty="0">
              <a:solidFill>
                <a:srgbClr val="7030A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495112-992D-47E0-8EA2-5A32420AADEA}"/>
              </a:ext>
            </a:extLst>
          </p:cNvPr>
          <p:cNvCxnSpPr/>
          <p:nvPr/>
        </p:nvCxnSpPr>
        <p:spPr>
          <a:xfrm>
            <a:off x="1004144" y="6046440"/>
            <a:ext cx="12291410" cy="9846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770EBC-6343-4ED7-B5E9-5AB98A523B6E}"/>
              </a:ext>
            </a:extLst>
          </p:cNvPr>
          <p:cNvSpPr txBox="1"/>
          <p:nvPr/>
        </p:nvSpPr>
        <p:spPr>
          <a:xfrm>
            <a:off x="644104" y="6148247"/>
            <a:ext cx="28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Charged Hadron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2CCA45-6D27-47CB-A1E1-FFBA3FE7A572}"/>
              </a:ext>
            </a:extLst>
          </p:cNvPr>
          <p:cNvSpPr txBox="1"/>
          <p:nvPr/>
        </p:nvSpPr>
        <p:spPr>
          <a:xfrm>
            <a:off x="10817299" y="6159353"/>
            <a:ext cx="272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Charged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7306AF-8CD7-4C9B-940E-EAA70009DC8C}"/>
              </a:ext>
            </a:extLst>
          </p:cNvPr>
          <p:cNvSpPr txBox="1"/>
          <p:nvPr/>
        </p:nvSpPr>
        <p:spPr>
          <a:xfrm>
            <a:off x="9141048" y="6539774"/>
            <a:ext cx="44644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PbPb: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Jet side peak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l-GR" sz="1800" dirty="0">
                <a:solidFill>
                  <a:schemeClr val="accent2">
                    <a:lumMod val="50000"/>
                  </a:schemeClr>
                </a:solidFill>
              </a:rPr>
              <a:t>Δϕ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=</a:t>
            </a:r>
            <a:r>
              <a:rPr lang="el-GR" sz="1800" dirty="0">
                <a:solidFill>
                  <a:schemeClr val="accent2">
                    <a:lumMod val="50000"/>
                  </a:schemeClr>
                </a:solidFill>
              </a:rPr>
              <a:t>π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reduced due to jet quenching at high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B252829-13C0-4163-859C-6F58335D5A6D}"/>
              </a:ext>
            </a:extLst>
          </p:cNvPr>
          <p:cNvSpPr/>
          <p:nvPr/>
        </p:nvSpPr>
        <p:spPr>
          <a:xfrm rot="2662469">
            <a:off x="11545257" y="2460825"/>
            <a:ext cx="432048" cy="35375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26D0B6-E7FD-4880-B0EB-A7350056A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014"/>
          <a:stretch/>
        </p:blipFill>
        <p:spPr>
          <a:xfrm>
            <a:off x="137645" y="866531"/>
            <a:ext cx="13385985" cy="387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9A163B-78E9-4F65-B689-80482E4CE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593"/>
          <a:stretch/>
        </p:blipFill>
        <p:spPr>
          <a:xfrm>
            <a:off x="146150" y="5137157"/>
            <a:ext cx="13377480" cy="830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784A0C-F98F-4AE6-862B-DD52E207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3" t="93593" r="63713"/>
          <a:stretch/>
        </p:blipFill>
        <p:spPr>
          <a:xfrm>
            <a:off x="5198583" y="5137157"/>
            <a:ext cx="3917407" cy="830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1636CF-E624-4B5A-BB91-47F23E810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8" t="93593" r="63714"/>
          <a:stretch/>
        </p:blipFill>
        <p:spPr>
          <a:xfrm>
            <a:off x="9414026" y="5131741"/>
            <a:ext cx="3737512" cy="8307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A671363-05EE-43A0-9E29-0C5E2B75CF9A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5A2C38FF-7D48-43C2-8CA7-664FECC157D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23</a:t>
            </a:fld>
            <a:endParaRPr lang="en-US" alt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3159C1-0B41-49DC-B780-B8707C413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sp>
        <p:nvSpPr>
          <p:cNvPr id="27" name="Rectangle 7">
            <a:extLst>
              <a:ext uri="{FF2B5EF4-FFF2-40B4-BE49-F238E27FC236}">
                <a16:creationId xmlns:a16="http://schemas.microsoft.com/office/drawing/2014/main" id="{8EC89BB6-6B7A-40A7-9F43-E00F823C5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FCB23E-BAB3-4AB5-9E6F-D05594EFF044}"/>
              </a:ext>
            </a:extLst>
          </p:cNvPr>
          <p:cNvSpPr txBox="1"/>
          <p:nvPr/>
        </p:nvSpPr>
        <p:spPr>
          <a:xfrm>
            <a:off x="3308400" y="446226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9ABF025-F48B-40F8-9270-7D7E371A2105}"/>
              </a:ext>
            </a:extLst>
          </p:cNvPr>
          <p:cNvSpPr/>
          <p:nvPr/>
        </p:nvSpPr>
        <p:spPr>
          <a:xfrm rot="13391761">
            <a:off x="2852157" y="4378460"/>
            <a:ext cx="432048" cy="353754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45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8AE43-65F2-492E-B071-AB1C8C83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Azimuthal Angle Distributions in </a:t>
            </a:r>
            <a:r>
              <a:rPr lang="en-US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000" dirty="0"/>
              <a:t> and </a:t>
            </a:r>
            <a:r>
              <a:rPr lang="en-US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E52437"/>
                </a:solidFill>
              </a:rPr>
              <a:t>0-30% PbPb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87D424-B257-4857-9C1A-DEAEB6ACD8B0}"/>
              </a:ext>
            </a:extLst>
          </p:cNvPr>
          <p:cNvGrpSpPr/>
          <p:nvPr/>
        </p:nvGrpSpPr>
        <p:grpSpPr>
          <a:xfrm>
            <a:off x="140048" y="861864"/>
            <a:ext cx="13385985" cy="5105996"/>
            <a:chOff x="3020367" y="1041404"/>
            <a:chExt cx="10289641" cy="3924916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B02049-8101-4C56-B253-9753C247ABF7}"/>
                </a:ext>
              </a:extLst>
            </p:cNvPr>
            <p:cNvGrpSpPr/>
            <p:nvPr/>
          </p:nvGrpSpPr>
          <p:grpSpPr>
            <a:xfrm>
              <a:off x="3020367" y="1041404"/>
              <a:ext cx="10289641" cy="3924916"/>
              <a:chOff x="3020368" y="1041404"/>
              <a:chExt cx="6690570" cy="2552074"/>
            </a:xfrm>
            <a:grp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1A8A17-A858-4A71-87E3-C929B01F2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7024"/>
              <a:stretch/>
            </p:blipFill>
            <p:spPr>
              <a:xfrm>
                <a:off x="3020368" y="1041404"/>
                <a:ext cx="6690570" cy="2136873"/>
              </a:xfrm>
              <a:prstGeom prst="rect">
                <a:avLst/>
              </a:prstGeom>
              <a:grpFill/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CA1920C-B95D-4204-BA01-C501E56BB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3593"/>
              <a:stretch/>
            </p:blipFill>
            <p:spPr>
              <a:xfrm>
                <a:off x="3023418" y="3178277"/>
                <a:ext cx="6686319" cy="415201"/>
              </a:xfrm>
              <a:prstGeom prst="rect">
                <a:avLst/>
              </a:prstGeom>
              <a:grpFill/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04FC11-7A33-4E08-8074-1F0AEAB95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03" t="93593" r="63713"/>
            <a:stretch/>
          </p:blipFill>
          <p:spPr>
            <a:xfrm>
              <a:off x="6908800" y="4327769"/>
              <a:ext cx="3011262" cy="638551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20D84F-3FFE-4370-A2C7-39AEEF1B7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48" t="93593" r="63714"/>
            <a:stretch/>
          </p:blipFill>
          <p:spPr>
            <a:xfrm>
              <a:off x="10149159" y="4323606"/>
              <a:ext cx="2872979" cy="638551"/>
            </a:xfrm>
            <a:prstGeom prst="rect">
              <a:avLst/>
            </a:prstGeom>
            <a:grpFill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011BC9-BDDD-423D-8D3F-B8D390CA1446}"/>
              </a:ext>
            </a:extLst>
          </p:cNvPr>
          <p:cNvSpPr txBox="1"/>
          <p:nvPr/>
        </p:nvSpPr>
        <p:spPr>
          <a:xfrm>
            <a:off x="11761281" y="4256503"/>
            <a:ext cx="1524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F0000"/>
                </a:solidFill>
              </a:rPr>
              <a:t>0-30%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9922D-DA5F-4716-96BB-CFCC84909B70}"/>
              </a:ext>
            </a:extLst>
          </p:cNvPr>
          <p:cNvGrpSpPr/>
          <p:nvPr/>
        </p:nvGrpSpPr>
        <p:grpSpPr>
          <a:xfrm>
            <a:off x="10941248" y="4306454"/>
            <a:ext cx="548886" cy="509564"/>
            <a:chOff x="10131821" y="6299795"/>
            <a:chExt cx="502741" cy="4667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9D26B-F0F4-4767-8C03-419B4A5480B2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54439B-FBC1-4D4C-983B-2DF6315D0D5D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F0E34D6-4414-454E-B4E8-B7939CDF7CCA}"/>
              </a:ext>
            </a:extLst>
          </p:cNvPr>
          <p:cNvSpPr txBox="1"/>
          <p:nvPr/>
        </p:nvSpPr>
        <p:spPr>
          <a:xfrm>
            <a:off x="644104" y="6537532"/>
            <a:ext cx="439248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PbPb: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Clear depletion in </a:t>
            </a:r>
            <a:r>
              <a:rPr lang="en-US" sz="1800" b="1" dirty="0">
                <a:solidFill>
                  <a:srgbClr val="00B0F0"/>
                </a:solidFill>
              </a:rPr>
              <a:t>Z</a:t>
            </a:r>
            <a:r>
              <a:rPr lang="en-US" sz="1800" b="1" baseline="30000" dirty="0">
                <a:solidFill>
                  <a:srgbClr val="00B0F0"/>
                </a:solidFill>
              </a:rPr>
              <a:t>0</a:t>
            </a:r>
            <a:r>
              <a:rPr lang="en-US" sz="1800" b="1" dirty="0">
                <a:solidFill>
                  <a:srgbClr val="00B0F0"/>
                </a:solidFill>
              </a:rPr>
              <a:t> side (</a:t>
            </a:r>
            <a:r>
              <a:rPr lang="el-GR" sz="1800" b="1" dirty="0">
                <a:solidFill>
                  <a:srgbClr val="00B0F0"/>
                </a:solidFill>
              </a:rPr>
              <a:t>Δϕ</a:t>
            </a:r>
            <a:r>
              <a:rPr lang="en-US" sz="1800" b="1" dirty="0">
                <a:solidFill>
                  <a:srgbClr val="00B0F0"/>
                </a:solidFill>
              </a:rPr>
              <a:t>=0)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and enhancement in </a:t>
            </a:r>
            <a:r>
              <a:rPr lang="en-US" sz="1800" b="1" dirty="0">
                <a:solidFill>
                  <a:srgbClr val="7030A0"/>
                </a:solidFill>
              </a:rPr>
              <a:t>jet side (</a:t>
            </a:r>
            <a:r>
              <a:rPr lang="el-GR" sz="1800" b="1" dirty="0">
                <a:solidFill>
                  <a:srgbClr val="7030A0"/>
                </a:solidFill>
              </a:rPr>
              <a:t>Δϕ</a:t>
            </a:r>
            <a:r>
              <a:rPr lang="en-US" sz="1800" b="1" dirty="0">
                <a:solidFill>
                  <a:srgbClr val="7030A0"/>
                </a:solidFill>
              </a:rPr>
              <a:t>=</a:t>
            </a:r>
            <a:r>
              <a:rPr lang="el-GR" sz="1800" b="1" dirty="0">
                <a:solidFill>
                  <a:srgbClr val="7030A0"/>
                </a:solidFill>
              </a:rPr>
              <a:t>π</a:t>
            </a:r>
            <a:r>
              <a:rPr lang="en-US" sz="1800" b="1" dirty="0">
                <a:solidFill>
                  <a:srgbClr val="7030A0"/>
                </a:solidFill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495112-992D-47E0-8EA2-5A32420AADEA}"/>
              </a:ext>
            </a:extLst>
          </p:cNvPr>
          <p:cNvCxnSpPr/>
          <p:nvPr/>
        </p:nvCxnSpPr>
        <p:spPr>
          <a:xfrm>
            <a:off x="1004144" y="6046440"/>
            <a:ext cx="12291410" cy="9846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770EBC-6343-4ED7-B5E9-5AB98A523B6E}"/>
              </a:ext>
            </a:extLst>
          </p:cNvPr>
          <p:cNvSpPr txBox="1"/>
          <p:nvPr/>
        </p:nvSpPr>
        <p:spPr>
          <a:xfrm>
            <a:off x="644104" y="6148247"/>
            <a:ext cx="28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Charged Hadron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2CCA45-6D27-47CB-A1E1-FFBA3FE7A572}"/>
              </a:ext>
            </a:extLst>
          </p:cNvPr>
          <p:cNvSpPr txBox="1"/>
          <p:nvPr/>
        </p:nvSpPr>
        <p:spPr>
          <a:xfrm>
            <a:off x="10817299" y="6159353"/>
            <a:ext cx="272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Charged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2E6259-123D-4F98-A700-779A28C4B7B7}"/>
              </a:ext>
            </a:extLst>
          </p:cNvPr>
          <p:cNvSpPr txBox="1"/>
          <p:nvPr/>
        </p:nvSpPr>
        <p:spPr>
          <a:xfrm>
            <a:off x="5324624" y="6537532"/>
            <a:ext cx="36004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PbPb: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Effect reduced in the intermediate p</a:t>
            </a:r>
            <a:r>
              <a:rPr lang="en-US" sz="1800" baseline="-25000" dirty="0">
                <a:solidFill>
                  <a:schemeClr val="accent4">
                    <a:lumMod val="75000"/>
                  </a:schemeClr>
                </a:solidFill>
              </a:rPr>
              <a:t>T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 region (2-4 GeV)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7306AF-8CD7-4C9B-940E-EAA70009DC8C}"/>
              </a:ext>
            </a:extLst>
          </p:cNvPr>
          <p:cNvSpPr txBox="1"/>
          <p:nvPr/>
        </p:nvSpPr>
        <p:spPr>
          <a:xfrm>
            <a:off x="9141048" y="6539774"/>
            <a:ext cx="44644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PbPb: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Jet side peak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l-GR" sz="1800" dirty="0">
                <a:solidFill>
                  <a:schemeClr val="accent2">
                    <a:lumMod val="50000"/>
                  </a:schemeClr>
                </a:solidFill>
              </a:rPr>
              <a:t>Δϕ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=</a:t>
            </a:r>
            <a:r>
              <a:rPr lang="el-GR" sz="1800" dirty="0">
                <a:solidFill>
                  <a:schemeClr val="accent2">
                    <a:lumMod val="50000"/>
                  </a:schemeClr>
                </a:solidFill>
              </a:rPr>
              <a:t>π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reduced due to jet quenching at high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29402BA-D49A-4537-8DA5-93ECE1D2ED2F}"/>
              </a:ext>
            </a:extLst>
          </p:cNvPr>
          <p:cNvSpPr/>
          <p:nvPr/>
        </p:nvSpPr>
        <p:spPr>
          <a:xfrm rot="13391761">
            <a:off x="2852157" y="4378460"/>
            <a:ext cx="432048" cy="353754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400EFD1-9FCB-469B-A4D4-B78E10BE0B62}"/>
              </a:ext>
            </a:extLst>
          </p:cNvPr>
          <p:cNvSpPr/>
          <p:nvPr/>
        </p:nvSpPr>
        <p:spPr>
          <a:xfrm rot="2662469">
            <a:off x="3246315" y="1919650"/>
            <a:ext cx="432048" cy="353754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B252829-13C0-4163-859C-6F58335D5A6D}"/>
              </a:ext>
            </a:extLst>
          </p:cNvPr>
          <p:cNvSpPr/>
          <p:nvPr/>
        </p:nvSpPr>
        <p:spPr>
          <a:xfrm rot="2662469">
            <a:off x="11545257" y="2460825"/>
            <a:ext cx="432048" cy="35375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9B2773-7F0A-4C60-8924-F21357046522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CF850F55-458D-4B4A-8DFD-50C7081E6236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24</a:t>
            </a:fld>
            <a:endParaRPr lang="en-US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96B1D5-7D7E-44B7-A243-1A34AD6A9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sp>
        <p:nvSpPr>
          <p:cNvPr id="30" name="Rectangle 7">
            <a:extLst>
              <a:ext uri="{FF2B5EF4-FFF2-40B4-BE49-F238E27FC236}">
                <a16:creationId xmlns:a16="http://schemas.microsoft.com/office/drawing/2014/main" id="{07952BFD-FAB1-44E1-8EE0-5024E0F55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F8D4B-6D41-4A5F-959B-253C5C930B61}"/>
              </a:ext>
            </a:extLst>
          </p:cNvPr>
          <p:cNvSpPr txBox="1"/>
          <p:nvPr/>
        </p:nvSpPr>
        <p:spPr>
          <a:xfrm>
            <a:off x="3308400" y="446226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856333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153BC05-8D60-49A4-80B1-B7F78FCA6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219" y="5979865"/>
            <a:ext cx="2845637" cy="12527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48AE43-65F2-492E-B071-AB1C8C83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Azimuthal Angle Distributions in </a:t>
            </a:r>
            <a:r>
              <a:rPr lang="en-US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000" dirty="0"/>
              <a:t> and </a:t>
            </a:r>
            <a:r>
              <a:rPr lang="en-US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E52437"/>
                </a:solidFill>
              </a:rPr>
              <a:t>0-30% PbPb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87D424-B257-4857-9C1A-DEAEB6ACD8B0}"/>
              </a:ext>
            </a:extLst>
          </p:cNvPr>
          <p:cNvGrpSpPr/>
          <p:nvPr/>
        </p:nvGrpSpPr>
        <p:grpSpPr>
          <a:xfrm>
            <a:off x="140048" y="861864"/>
            <a:ext cx="13385985" cy="5105996"/>
            <a:chOff x="3020367" y="1041404"/>
            <a:chExt cx="10289641" cy="3924916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B02049-8101-4C56-B253-9753C247ABF7}"/>
                </a:ext>
              </a:extLst>
            </p:cNvPr>
            <p:cNvGrpSpPr/>
            <p:nvPr/>
          </p:nvGrpSpPr>
          <p:grpSpPr>
            <a:xfrm>
              <a:off x="3020367" y="1041404"/>
              <a:ext cx="10289641" cy="3924916"/>
              <a:chOff x="3020368" y="1041404"/>
              <a:chExt cx="6690570" cy="2552074"/>
            </a:xfrm>
            <a:grp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1A8A17-A858-4A71-87E3-C929B01F2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7024"/>
              <a:stretch/>
            </p:blipFill>
            <p:spPr>
              <a:xfrm>
                <a:off x="3020368" y="1041404"/>
                <a:ext cx="6690570" cy="2136873"/>
              </a:xfrm>
              <a:prstGeom prst="rect">
                <a:avLst/>
              </a:prstGeom>
              <a:grpFill/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CA1920C-B95D-4204-BA01-C501E56BB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3593"/>
              <a:stretch/>
            </p:blipFill>
            <p:spPr>
              <a:xfrm>
                <a:off x="3023418" y="3178277"/>
                <a:ext cx="6686319" cy="415201"/>
              </a:xfrm>
              <a:prstGeom prst="rect">
                <a:avLst/>
              </a:prstGeom>
              <a:grpFill/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04FC11-7A33-4E08-8074-1F0AEAB95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03" t="93593" r="63713"/>
            <a:stretch/>
          </p:blipFill>
          <p:spPr>
            <a:xfrm>
              <a:off x="6908800" y="4327769"/>
              <a:ext cx="3011262" cy="638551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20D84F-3FFE-4370-A2C7-39AEEF1B7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48" t="93593" r="63714"/>
            <a:stretch/>
          </p:blipFill>
          <p:spPr>
            <a:xfrm>
              <a:off x="10149159" y="4323606"/>
              <a:ext cx="2872979" cy="638551"/>
            </a:xfrm>
            <a:prstGeom prst="rect">
              <a:avLst/>
            </a:prstGeom>
            <a:grpFill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011BC9-BDDD-423D-8D3F-B8D390CA1446}"/>
              </a:ext>
            </a:extLst>
          </p:cNvPr>
          <p:cNvSpPr txBox="1"/>
          <p:nvPr/>
        </p:nvSpPr>
        <p:spPr>
          <a:xfrm>
            <a:off x="11761281" y="4256503"/>
            <a:ext cx="1524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F0000"/>
                </a:solidFill>
              </a:rPr>
              <a:t>0-30%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9922D-DA5F-4716-96BB-CFCC84909B70}"/>
              </a:ext>
            </a:extLst>
          </p:cNvPr>
          <p:cNvGrpSpPr/>
          <p:nvPr/>
        </p:nvGrpSpPr>
        <p:grpSpPr>
          <a:xfrm>
            <a:off x="10941248" y="4306454"/>
            <a:ext cx="548886" cy="509564"/>
            <a:chOff x="10131821" y="6299795"/>
            <a:chExt cx="502741" cy="4667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9D26B-F0F4-4767-8C03-419B4A5480B2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54439B-FBC1-4D4C-983B-2DF6315D0D5D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389A76F-36C7-44F3-AF6F-F100381D70E1}"/>
              </a:ext>
            </a:extLst>
          </p:cNvPr>
          <p:cNvSpPr txBox="1"/>
          <p:nvPr/>
        </p:nvSpPr>
        <p:spPr>
          <a:xfrm>
            <a:off x="932136" y="6046440"/>
            <a:ext cx="117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Now we have seen a deeper dip structure at </a:t>
            </a:r>
            <a:r>
              <a:rPr lang="el-GR" sz="2400" dirty="0">
                <a:solidFill>
                  <a:schemeClr val="accent1"/>
                </a:solidFill>
              </a:rPr>
              <a:t>Δϕ</a:t>
            </a:r>
            <a:r>
              <a:rPr lang="en-US" sz="2400" dirty="0">
                <a:solidFill>
                  <a:schemeClr val="accent1"/>
                </a:solidFill>
              </a:rPr>
              <a:t>~0</a:t>
            </a:r>
          </a:p>
          <a:p>
            <a:r>
              <a:rPr lang="en-US" sz="2400" b="1" dirty="0"/>
              <a:t>How about rapidity distributions? 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8EBD65C-D1CD-47FD-840A-ED7E895B9DD6}"/>
              </a:ext>
            </a:extLst>
          </p:cNvPr>
          <p:cNvSpPr/>
          <p:nvPr/>
        </p:nvSpPr>
        <p:spPr>
          <a:xfrm rot="2662469">
            <a:off x="3246315" y="1919650"/>
            <a:ext cx="432048" cy="353754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00696D7-8184-49AB-80C2-D279051C5FB2}"/>
              </a:ext>
            </a:extLst>
          </p:cNvPr>
          <p:cNvSpPr/>
          <p:nvPr/>
        </p:nvSpPr>
        <p:spPr>
          <a:xfrm rot="2662469">
            <a:off x="11545257" y="2460825"/>
            <a:ext cx="432048" cy="35375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8CAE318E-C3F1-4C5C-8E5F-1F42F571EE99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25</a:t>
            </a:fld>
            <a:endParaRPr lang="en-US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80621-3E62-43AE-9752-425D4E4B69A7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5E9343-D906-4E1A-8B37-7022891DE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29751F70-CB80-45A1-B641-66016F77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7730699-38F4-4FA6-AD1F-F9FDED60213A}"/>
              </a:ext>
            </a:extLst>
          </p:cNvPr>
          <p:cNvSpPr/>
          <p:nvPr/>
        </p:nvSpPr>
        <p:spPr>
          <a:xfrm rot="13391761">
            <a:off x="2852157" y="4378460"/>
            <a:ext cx="432048" cy="353754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F78B3-2216-4B0C-9750-8BCB9E7D0D86}"/>
              </a:ext>
            </a:extLst>
          </p:cNvPr>
          <p:cNvSpPr txBox="1"/>
          <p:nvPr/>
        </p:nvSpPr>
        <p:spPr>
          <a:xfrm>
            <a:off x="3308400" y="446226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687990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322D6D5-3FE9-49F7-BDA2-303602AC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219" y="5979865"/>
            <a:ext cx="2845637" cy="12527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48AE43-65F2-492E-B071-AB1C8C83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Azimuthal Angle Distributions in </a:t>
            </a:r>
            <a:r>
              <a:rPr lang="en-US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000" dirty="0"/>
              <a:t> and </a:t>
            </a:r>
            <a:r>
              <a:rPr lang="en-US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E52437"/>
                </a:solidFill>
              </a:rPr>
              <a:t>0-30% PbPb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87D424-B257-4857-9C1A-DEAEB6ACD8B0}"/>
              </a:ext>
            </a:extLst>
          </p:cNvPr>
          <p:cNvGrpSpPr/>
          <p:nvPr/>
        </p:nvGrpSpPr>
        <p:grpSpPr>
          <a:xfrm>
            <a:off x="140048" y="861864"/>
            <a:ext cx="13385985" cy="5105996"/>
            <a:chOff x="3020367" y="1041404"/>
            <a:chExt cx="10289641" cy="3924916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B02049-8101-4C56-B253-9753C247ABF7}"/>
                </a:ext>
              </a:extLst>
            </p:cNvPr>
            <p:cNvGrpSpPr/>
            <p:nvPr/>
          </p:nvGrpSpPr>
          <p:grpSpPr>
            <a:xfrm>
              <a:off x="3020367" y="1041404"/>
              <a:ext cx="10289641" cy="3924916"/>
              <a:chOff x="3020368" y="1041404"/>
              <a:chExt cx="6690570" cy="2552074"/>
            </a:xfrm>
            <a:grp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1A8A17-A858-4A71-87E3-C929B01F2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7024"/>
              <a:stretch/>
            </p:blipFill>
            <p:spPr>
              <a:xfrm>
                <a:off x="3020368" y="1041404"/>
                <a:ext cx="6690570" cy="2136873"/>
              </a:xfrm>
              <a:prstGeom prst="rect">
                <a:avLst/>
              </a:prstGeom>
              <a:grpFill/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CA1920C-B95D-4204-BA01-C501E56BB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3593"/>
              <a:stretch/>
            </p:blipFill>
            <p:spPr>
              <a:xfrm>
                <a:off x="3023418" y="3178277"/>
                <a:ext cx="6686319" cy="415201"/>
              </a:xfrm>
              <a:prstGeom prst="rect">
                <a:avLst/>
              </a:prstGeom>
              <a:grpFill/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04FC11-7A33-4E08-8074-1F0AEAB95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03" t="93593" r="63713"/>
            <a:stretch/>
          </p:blipFill>
          <p:spPr>
            <a:xfrm>
              <a:off x="6908800" y="4327769"/>
              <a:ext cx="3011262" cy="638551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20D84F-3FFE-4370-A2C7-39AEEF1B7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48" t="93593" r="63714"/>
            <a:stretch/>
          </p:blipFill>
          <p:spPr>
            <a:xfrm>
              <a:off x="10149159" y="4323606"/>
              <a:ext cx="2872979" cy="638551"/>
            </a:xfrm>
            <a:prstGeom prst="rect">
              <a:avLst/>
            </a:prstGeom>
            <a:grpFill/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BF0C470-FB49-4FF3-9B30-7C76DAA29012}"/>
              </a:ext>
            </a:extLst>
          </p:cNvPr>
          <p:cNvSpPr/>
          <p:nvPr/>
        </p:nvSpPr>
        <p:spPr>
          <a:xfrm flipH="1">
            <a:off x="3178273" y="1742518"/>
            <a:ext cx="2017903" cy="321357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9B9B0C-44F9-49BE-9135-3407DDB7AE65}"/>
              </a:ext>
            </a:extLst>
          </p:cNvPr>
          <p:cNvSpPr/>
          <p:nvPr/>
        </p:nvSpPr>
        <p:spPr>
          <a:xfrm flipH="1">
            <a:off x="7268837" y="2230016"/>
            <a:ext cx="2017903" cy="282856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CCA181-21F3-4DFF-9EDC-2E312902628A}"/>
              </a:ext>
            </a:extLst>
          </p:cNvPr>
          <p:cNvSpPr/>
          <p:nvPr/>
        </p:nvSpPr>
        <p:spPr>
          <a:xfrm flipH="1">
            <a:off x="11371611" y="1804540"/>
            <a:ext cx="2004577" cy="23806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89A76F-36C7-44F3-AF6F-F100381D70E1}"/>
              </a:ext>
            </a:extLst>
          </p:cNvPr>
          <p:cNvSpPr txBox="1"/>
          <p:nvPr/>
        </p:nvSpPr>
        <p:spPr>
          <a:xfrm>
            <a:off x="932136" y="6046440"/>
            <a:ext cx="11712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Now we have seen a deeper dip structure at </a:t>
            </a:r>
            <a:r>
              <a:rPr lang="el-GR" sz="2400" dirty="0">
                <a:solidFill>
                  <a:schemeClr val="accent1"/>
                </a:solidFill>
              </a:rPr>
              <a:t>Δϕ</a:t>
            </a:r>
            <a:r>
              <a:rPr lang="en-US" sz="2400" dirty="0">
                <a:solidFill>
                  <a:schemeClr val="accent1"/>
                </a:solidFill>
              </a:rPr>
              <a:t>~0</a:t>
            </a:r>
          </a:p>
          <a:p>
            <a:r>
              <a:rPr lang="en-US" sz="2400" b="1" dirty="0"/>
              <a:t>How about rapidity distributions? </a:t>
            </a:r>
          </a:p>
          <a:p>
            <a:r>
              <a:rPr lang="en-US" sz="2400" dirty="0"/>
              <a:t>Let’s focus on the </a:t>
            </a:r>
            <a:r>
              <a:rPr lang="en-US" sz="2400" b="1" dirty="0">
                <a:solidFill>
                  <a:srgbClr val="00B0F0"/>
                </a:solidFill>
              </a:rPr>
              <a:t>Z</a:t>
            </a:r>
            <a:r>
              <a:rPr lang="en-US" sz="2400" b="1" baseline="30000" dirty="0">
                <a:solidFill>
                  <a:srgbClr val="00B0F0"/>
                </a:solidFill>
              </a:rPr>
              <a:t>0</a:t>
            </a:r>
            <a:r>
              <a:rPr lang="en-US" sz="2400" b="1" dirty="0">
                <a:solidFill>
                  <a:srgbClr val="00B0F0"/>
                </a:solidFill>
              </a:rPr>
              <a:t> side (</a:t>
            </a:r>
            <a:r>
              <a:rPr lang="el-GR" sz="2400" b="1" dirty="0">
                <a:solidFill>
                  <a:srgbClr val="00B0F0"/>
                </a:solidFill>
              </a:rPr>
              <a:t>Δϕ</a:t>
            </a:r>
            <a:r>
              <a:rPr lang="en-US" sz="2400" b="1" dirty="0">
                <a:solidFill>
                  <a:srgbClr val="00B0F0"/>
                </a:solidFill>
              </a:rPr>
              <a:t>&lt; </a:t>
            </a:r>
            <a:r>
              <a:rPr lang="el-GR" sz="2400" b="1" dirty="0">
                <a:solidFill>
                  <a:srgbClr val="00B0F0"/>
                </a:solidFill>
              </a:rPr>
              <a:t>π</a:t>
            </a:r>
            <a:r>
              <a:rPr lang="en-US" sz="2400" b="1" dirty="0">
                <a:solidFill>
                  <a:srgbClr val="00B0F0"/>
                </a:solidFill>
              </a:rPr>
              <a:t>/2)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and then look at the </a:t>
            </a:r>
            <a:r>
              <a:rPr lang="el-GR" sz="2400" dirty="0"/>
              <a:t>Δ</a:t>
            </a:r>
            <a:r>
              <a:rPr lang="en-US" sz="2400" dirty="0"/>
              <a:t>y spectra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EC0724-1D83-478C-B454-3C5D91D3C988}"/>
              </a:ext>
            </a:extLst>
          </p:cNvPr>
          <p:cNvSpPr/>
          <p:nvPr/>
        </p:nvSpPr>
        <p:spPr>
          <a:xfrm flipH="1">
            <a:off x="11713226" y="5945006"/>
            <a:ext cx="2017903" cy="132557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11BC9-BDDD-423D-8D3F-B8D390CA1446}"/>
              </a:ext>
            </a:extLst>
          </p:cNvPr>
          <p:cNvSpPr txBox="1"/>
          <p:nvPr/>
        </p:nvSpPr>
        <p:spPr>
          <a:xfrm>
            <a:off x="11761281" y="4256503"/>
            <a:ext cx="1524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F0000"/>
                </a:solidFill>
              </a:rPr>
              <a:t>0-30%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77B18B-682B-46D7-9A79-CC8989295149}"/>
              </a:ext>
            </a:extLst>
          </p:cNvPr>
          <p:cNvSpPr/>
          <p:nvPr/>
        </p:nvSpPr>
        <p:spPr>
          <a:xfrm>
            <a:off x="10437192" y="5974432"/>
            <a:ext cx="1271412" cy="129614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5C9EB14F-C575-42C4-B634-2A7B148E823E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26</a:t>
            </a:fld>
            <a:endParaRPr lang="en-US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C23A8F-60EE-4C70-AF47-285CF201F39B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CE09C18-F39D-4BB0-8AE5-98F8DAF06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32F07A-3E51-4EB2-859C-73FFE5C8C072}"/>
              </a:ext>
            </a:extLst>
          </p:cNvPr>
          <p:cNvCxnSpPr/>
          <p:nvPr/>
        </p:nvCxnSpPr>
        <p:spPr>
          <a:xfrm flipV="1">
            <a:off x="3174570" y="2013992"/>
            <a:ext cx="0" cy="311774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D1AECF7-2F8A-484A-9E54-264BE6711F12}"/>
              </a:ext>
            </a:extLst>
          </p:cNvPr>
          <p:cNvSpPr/>
          <p:nvPr/>
        </p:nvSpPr>
        <p:spPr>
          <a:xfrm rot="10800000">
            <a:off x="2779631" y="2466488"/>
            <a:ext cx="370226" cy="36004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CE766E-556F-457D-8ACE-492610A08C4F}"/>
              </a:ext>
            </a:extLst>
          </p:cNvPr>
          <p:cNvCxnSpPr>
            <a:cxnSpLocks/>
          </p:cNvCxnSpPr>
          <p:nvPr/>
        </p:nvCxnSpPr>
        <p:spPr>
          <a:xfrm flipH="1" flipV="1">
            <a:off x="7234953" y="2158008"/>
            <a:ext cx="24713" cy="296246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EB6A60F-FCB5-44F4-A4A2-8CF3F83184D4}"/>
              </a:ext>
            </a:extLst>
          </p:cNvPr>
          <p:cNvSpPr/>
          <p:nvPr/>
        </p:nvSpPr>
        <p:spPr>
          <a:xfrm rot="10800000">
            <a:off x="6852370" y="2430510"/>
            <a:ext cx="370226" cy="36004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68DA34-F05E-4798-B62A-7C003FD22944}"/>
              </a:ext>
            </a:extLst>
          </p:cNvPr>
          <p:cNvCxnSpPr/>
          <p:nvPr/>
        </p:nvCxnSpPr>
        <p:spPr>
          <a:xfrm flipV="1">
            <a:off x="11375511" y="1992587"/>
            <a:ext cx="0" cy="311774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FADFF3B-966D-4294-B836-B82B060A52B2}"/>
              </a:ext>
            </a:extLst>
          </p:cNvPr>
          <p:cNvSpPr/>
          <p:nvPr/>
        </p:nvSpPr>
        <p:spPr>
          <a:xfrm rot="10800000">
            <a:off x="10980572" y="2445083"/>
            <a:ext cx="370226" cy="36004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9922D-DA5F-4716-96BB-CFCC84909B70}"/>
              </a:ext>
            </a:extLst>
          </p:cNvPr>
          <p:cNvGrpSpPr/>
          <p:nvPr/>
        </p:nvGrpSpPr>
        <p:grpSpPr>
          <a:xfrm>
            <a:off x="10941248" y="4306454"/>
            <a:ext cx="548886" cy="509564"/>
            <a:chOff x="10131821" y="6299795"/>
            <a:chExt cx="502741" cy="4667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9D26B-F0F4-4767-8C03-419B4A5480B2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54439B-FBC1-4D4C-983B-2DF6315D0D5D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7">
            <a:extLst>
              <a:ext uri="{FF2B5EF4-FFF2-40B4-BE49-F238E27FC236}">
                <a16:creationId xmlns:a16="http://schemas.microsoft.com/office/drawing/2014/main" id="{4EF7D430-9D9F-4E77-938B-E390398FD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102523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E5B83-C17B-4CB0-9DCC-F518D0F5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Rapidity</a:t>
            </a:r>
            <a:r>
              <a:rPr lang="en-US" dirty="0"/>
              <a:t> Distributions in </a:t>
            </a:r>
            <a:r>
              <a:rPr lang="en-US" sz="44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400" dirty="0"/>
              <a:t> and </a:t>
            </a:r>
            <a:r>
              <a:rPr lang="en-US" sz="44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69C23"/>
                </a:solidFill>
              </a:rPr>
              <a:t>50-100% PbPb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AEB9B4-2973-4582-A772-959AD7B48257}"/>
              </a:ext>
            </a:extLst>
          </p:cNvPr>
          <p:cNvGrpSpPr/>
          <p:nvPr/>
        </p:nvGrpSpPr>
        <p:grpSpPr>
          <a:xfrm>
            <a:off x="63649" y="865240"/>
            <a:ext cx="13393488" cy="5071209"/>
            <a:chOff x="788057" y="824811"/>
            <a:chExt cx="6754130" cy="2557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F0BD41-3899-4BC9-84E0-2FE6FF93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997"/>
            <a:stretch/>
          </p:blipFill>
          <p:spPr>
            <a:xfrm>
              <a:off x="788120" y="824811"/>
              <a:ext cx="6754067" cy="21396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48A9D4-0DE1-4731-8EFA-13F24D01E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743"/>
            <a:stretch/>
          </p:blipFill>
          <p:spPr>
            <a:xfrm>
              <a:off x="788057" y="2976482"/>
              <a:ext cx="6754067" cy="4056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7B94D2-2478-4D04-A159-D79ACE21C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9" t="93743" r="62053"/>
            <a:stretch/>
          </p:blipFill>
          <p:spPr>
            <a:xfrm>
              <a:off x="3395157" y="2975401"/>
              <a:ext cx="2012575" cy="4056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924927-83BC-432D-BD75-98BE16221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9" t="93743" r="62053"/>
            <a:stretch/>
          </p:blipFill>
          <p:spPr>
            <a:xfrm>
              <a:off x="5435351" y="2971334"/>
              <a:ext cx="2012575" cy="405662"/>
            </a:xfrm>
            <a:prstGeom prst="rect">
              <a:avLst/>
            </a:prstGeom>
          </p:spPr>
        </p:pic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4E05F5D-5564-437E-877E-2E9BA8BA93D1}"/>
              </a:ext>
            </a:extLst>
          </p:cNvPr>
          <p:cNvSpPr/>
          <p:nvPr/>
        </p:nvSpPr>
        <p:spPr>
          <a:xfrm rot="14868987">
            <a:off x="7420594" y="4125975"/>
            <a:ext cx="504056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CF012614-E511-417E-ADB5-3A6E05F96C72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27</a:t>
            </a:fld>
            <a:endParaRPr lang="en-US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0B908-FDAA-4DE7-8207-3BEA97E3698B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4338755-2CE0-4BC6-A6BD-807604394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" t="63335" r="408" b="6424"/>
          <a:stretch/>
        </p:blipFill>
        <p:spPr>
          <a:xfrm>
            <a:off x="182881" y="1255424"/>
            <a:ext cx="13226234" cy="38830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DBCC96-C361-4FE5-8F98-4507EC9CF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DAE30A-F770-4AF5-AB79-9B40C1D2A56A}"/>
              </a:ext>
            </a:extLst>
          </p:cNvPr>
          <p:cNvCxnSpPr/>
          <p:nvPr/>
        </p:nvCxnSpPr>
        <p:spPr>
          <a:xfrm>
            <a:off x="1004144" y="6046440"/>
            <a:ext cx="12291410" cy="9846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7FC910-33DA-4F6F-A781-EF5DEE28D999}"/>
              </a:ext>
            </a:extLst>
          </p:cNvPr>
          <p:cNvSpPr txBox="1"/>
          <p:nvPr/>
        </p:nvSpPr>
        <p:spPr>
          <a:xfrm>
            <a:off x="644104" y="6148247"/>
            <a:ext cx="28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Charged Hadron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5B8B64-65D8-415A-85A2-AF66861DAC4C}"/>
              </a:ext>
            </a:extLst>
          </p:cNvPr>
          <p:cNvSpPr txBox="1"/>
          <p:nvPr/>
        </p:nvSpPr>
        <p:spPr>
          <a:xfrm>
            <a:off x="10817299" y="6159353"/>
            <a:ext cx="272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Charged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F62DEA1A-C317-4EDB-BEBB-111B9421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C049D-6BF2-4E1C-9861-5144D69ED99C}"/>
              </a:ext>
            </a:extLst>
          </p:cNvPr>
          <p:cNvSpPr txBox="1"/>
          <p:nvPr/>
        </p:nvSpPr>
        <p:spPr>
          <a:xfrm>
            <a:off x="11301292" y="4256503"/>
            <a:ext cx="205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69C23"/>
                </a:solidFill>
              </a:rPr>
              <a:t>50-100%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A5561F-DEB4-48D7-B38D-D62BD2E3D685}"/>
              </a:ext>
            </a:extLst>
          </p:cNvPr>
          <p:cNvGrpSpPr/>
          <p:nvPr/>
        </p:nvGrpSpPr>
        <p:grpSpPr>
          <a:xfrm>
            <a:off x="10509200" y="4306454"/>
            <a:ext cx="836927" cy="509564"/>
            <a:chOff x="9867996" y="6299795"/>
            <a:chExt cx="766566" cy="46672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95A76B6-5729-42E7-8175-2DFD745AD515}"/>
                </a:ext>
              </a:extLst>
            </p:cNvPr>
            <p:cNvSpPr/>
            <p:nvPr/>
          </p:nvSpPr>
          <p:spPr>
            <a:xfrm>
              <a:off x="9867996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ACDF5A-242B-40B4-B9C6-2B1A2A4B1F49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7204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E5B83-C17B-4CB0-9DCC-F518D0F5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Rapidity</a:t>
            </a:r>
            <a:r>
              <a:rPr lang="en-US" dirty="0"/>
              <a:t> Distributions in </a:t>
            </a:r>
            <a:r>
              <a:rPr lang="en-US" sz="44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400" dirty="0"/>
              <a:t> and </a:t>
            </a:r>
            <a:r>
              <a:rPr lang="en-US" sz="4400" b="1" dirty="0">
                <a:ln>
                  <a:solidFill>
                    <a:srgbClr val="CC99FF"/>
                  </a:solidFill>
                </a:ln>
                <a:solidFill>
                  <a:srgbClr val="98509F"/>
                </a:solidFill>
              </a:rPr>
              <a:t>30-50% PbPb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AEB9B4-2973-4582-A772-959AD7B48257}"/>
              </a:ext>
            </a:extLst>
          </p:cNvPr>
          <p:cNvGrpSpPr/>
          <p:nvPr/>
        </p:nvGrpSpPr>
        <p:grpSpPr>
          <a:xfrm>
            <a:off x="63649" y="865240"/>
            <a:ext cx="13393488" cy="5071209"/>
            <a:chOff x="788057" y="824811"/>
            <a:chExt cx="6754130" cy="2557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F0BD41-3899-4BC9-84E0-2FE6FF93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997"/>
            <a:stretch/>
          </p:blipFill>
          <p:spPr>
            <a:xfrm>
              <a:off x="788120" y="824811"/>
              <a:ext cx="6754067" cy="21396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48A9D4-0DE1-4731-8EFA-13F24D01E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743"/>
            <a:stretch/>
          </p:blipFill>
          <p:spPr>
            <a:xfrm>
              <a:off x="788057" y="2976482"/>
              <a:ext cx="6754067" cy="4056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7B94D2-2478-4D04-A159-D79ACE21C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9" t="93743" r="62053"/>
            <a:stretch/>
          </p:blipFill>
          <p:spPr>
            <a:xfrm>
              <a:off x="3395157" y="2975401"/>
              <a:ext cx="2012575" cy="4056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924927-83BC-432D-BD75-98BE16221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9" t="93743" r="62053"/>
            <a:stretch/>
          </p:blipFill>
          <p:spPr>
            <a:xfrm>
              <a:off x="5435351" y="2971334"/>
              <a:ext cx="2012575" cy="405662"/>
            </a:xfrm>
            <a:prstGeom prst="rect">
              <a:avLst/>
            </a:prstGeom>
          </p:spPr>
        </p:pic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4E05F5D-5564-437E-877E-2E9BA8BA93D1}"/>
              </a:ext>
            </a:extLst>
          </p:cNvPr>
          <p:cNvSpPr/>
          <p:nvPr/>
        </p:nvSpPr>
        <p:spPr>
          <a:xfrm rot="14868987">
            <a:off x="7420594" y="4125975"/>
            <a:ext cx="504056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CF012614-E511-417E-ADB5-3A6E05F96C72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28</a:t>
            </a:fld>
            <a:endParaRPr lang="en-US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0B908-FDAA-4DE7-8207-3BEA97E3698B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A9022E-1A12-488D-96CF-F993621CDCA4}"/>
              </a:ext>
            </a:extLst>
          </p:cNvPr>
          <p:cNvSpPr txBox="1"/>
          <p:nvPr/>
        </p:nvSpPr>
        <p:spPr>
          <a:xfrm>
            <a:off x="11761281" y="4256503"/>
            <a:ext cx="1524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F0000"/>
                </a:solidFill>
              </a:rPr>
              <a:t>0-30%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60A556-0181-461A-B0B9-073D4EF92EF1}"/>
              </a:ext>
            </a:extLst>
          </p:cNvPr>
          <p:cNvGrpSpPr/>
          <p:nvPr/>
        </p:nvGrpSpPr>
        <p:grpSpPr>
          <a:xfrm>
            <a:off x="10941248" y="4306454"/>
            <a:ext cx="548886" cy="509564"/>
            <a:chOff x="10131821" y="6299795"/>
            <a:chExt cx="502741" cy="4667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7CB05D-B83A-424A-95E5-B711A5D4EEF7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896613-2086-4C44-8205-206FFEB2E472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4338755-2CE0-4BC6-A6BD-807604394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74" b="36805"/>
          <a:stretch/>
        </p:blipFill>
        <p:spPr>
          <a:xfrm>
            <a:off x="9982" y="1267097"/>
            <a:ext cx="13523554" cy="3857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DBCC96-C361-4FE5-8F98-4507EC9CF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61995E42-B3E7-40CC-8AE1-2070279F91F7}"/>
              </a:ext>
            </a:extLst>
          </p:cNvPr>
          <p:cNvSpPr/>
          <p:nvPr/>
        </p:nvSpPr>
        <p:spPr>
          <a:xfrm rot="13963093">
            <a:off x="4388010" y="5643048"/>
            <a:ext cx="504056" cy="4320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E73398-F124-419E-966C-A19EB0ACC072}"/>
              </a:ext>
            </a:extLst>
          </p:cNvPr>
          <p:cNvSpPr txBox="1"/>
          <p:nvPr/>
        </p:nvSpPr>
        <p:spPr>
          <a:xfrm>
            <a:off x="500088" y="6336213"/>
            <a:ext cx="48209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PbPb: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Indication of depletion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around the Z 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Δy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=0)</a:t>
            </a:r>
            <a:endParaRPr lang="en-US" sz="1800" b="1" dirty="0">
              <a:solidFill>
                <a:srgbClr val="7030A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5E2B17-BDDE-448A-AE2F-5C6786A74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219" y="5979865"/>
            <a:ext cx="2845637" cy="125272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5C4B318-E10C-4A83-BE8D-FC914241B315}"/>
              </a:ext>
            </a:extLst>
          </p:cNvPr>
          <p:cNvSpPr/>
          <p:nvPr/>
        </p:nvSpPr>
        <p:spPr>
          <a:xfrm flipH="1">
            <a:off x="11713226" y="5945006"/>
            <a:ext cx="2017903" cy="132557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16BF5D-0939-4E91-AE70-825F524D1EAD}"/>
              </a:ext>
            </a:extLst>
          </p:cNvPr>
          <p:cNvSpPr/>
          <p:nvPr/>
        </p:nvSpPr>
        <p:spPr>
          <a:xfrm>
            <a:off x="10437192" y="5974432"/>
            <a:ext cx="1271412" cy="129614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5097CCB2-17F1-4B06-8473-1B020A984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188102-65C6-43D5-AE4F-94E9D6848696}"/>
              </a:ext>
            </a:extLst>
          </p:cNvPr>
          <p:cNvSpPr txBox="1"/>
          <p:nvPr/>
        </p:nvSpPr>
        <p:spPr>
          <a:xfrm>
            <a:off x="11589323" y="4256503"/>
            <a:ext cx="1772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98509F"/>
                </a:solidFill>
              </a:rPr>
              <a:t>30-50%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F5B6C8-3644-4D99-A119-FA579CF3C297}"/>
              </a:ext>
            </a:extLst>
          </p:cNvPr>
          <p:cNvGrpSpPr/>
          <p:nvPr/>
        </p:nvGrpSpPr>
        <p:grpSpPr>
          <a:xfrm>
            <a:off x="10725224" y="4306454"/>
            <a:ext cx="692912" cy="509564"/>
            <a:chOff x="9999898" y="6299795"/>
            <a:chExt cx="634658" cy="46672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E5C2315-4D58-4208-9908-26F1FC9B0F2B}"/>
                </a:ext>
              </a:extLst>
            </p:cNvPr>
            <p:cNvSpPr/>
            <p:nvPr/>
          </p:nvSpPr>
          <p:spPr>
            <a:xfrm>
              <a:off x="9999898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8A68E18-D6A3-4044-A32F-70CF5E33DF6F}"/>
                </a:ext>
              </a:extLst>
            </p:cNvPr>
            <p:cNvSpPr/>
            <p:nvPr/>
          </p:nvSpPr>
          <p:spPr>
            <a:xfrm>
              <a:off x="10167833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403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E5B83-C17B-4CB0-9DCC-F518D0F5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Rapidity</a:t>
            </a:r>
            <a:r>
              <a:rPr lang="en-US" dirty="0"/>
              <a:t> Distributions in </a:t>
            </a:r>
            <a:r>
              <a:rPr lang="en-US" sz="44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6588C6"/>
                </a:solidFill>
              </a:rPr>
              <a:t>pp</a:t>
            </a:r>
            <a:r>
              <a:rPr lang="en-US" sz="4400" dirty="0"/>
              <a:t> and </a:t>
            </a:r>
            <a:r>
              <a:rPr lang="en-US" sz="44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E52437"/>
                </a:solidFill>
              </a:rPr>
              <a:t>0-30% PbPb</a:t>
            </a:r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AEB9B4-2973-4582-A772-959AD7B48257}"/>
              </a:ext>
            </a:extLst>
          </p:cNvPr>
          <p:cNvGrpSpPr/>
          <p:nvPr/>
        </p:nvGrpSpPr>
        <p:grpSpPr>
          <a:xfrm>
            <a:off x="63649" y="865240"/>
            <a:ext cx="13393488" cy="5071209"/>
            <a:chOff x="788057" y="824811"/>
            <a:chExt cx="6754130" cy="2557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F0BD41-3899-4BC9-84E0-2FE6FF93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997"/>
            <a:stretch/>
          </p:blipFill>
          <p:spPr>
            <a:xfrm>
              <a:off x="788120" y="824811"/>
              <a:ext cx="6754067" cy="21396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48A9D4-0DE1-4731-8EFA-13F24D01E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743"/>
            <a:stretch/>
          </p:blipFill>
          <p:spPr>
            <a:xfrm>
              <a:off x="788057" y="2976482"/>
              <a:ext cx="6754067" cy="4056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7B94D2-2478-4D04-A159-D79ACE21C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9" t="93743" r="62053"/>
            <a:stretch/>
          </p:blipFill>
          <p:spPr>
            <a:xfrm>
              <a:off x="3395157" y="2975401"/>
              <a:ext cx="2012575" cy="4056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924927-83BC-432D-BD75-98BE16221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9" t="93743" r="62053"/>
            <a:stretch/>
          </p:blipFill>
          <p:spPr>
            <a:xfrm>
              <a:off x="5435351" y="2971334"/>
              <a:ext cx="2012575" cy="4056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CF6B90-F9C2-4D2F-979D-27BBA961C0B7}"/>
              </a:ext>
            </a:extLst>
          </p:cNvPr>
          <p:cNvSpPr txBox="1"/>
          <p:nvPr/>
        </p:nvSpPr>
        <p:spPr>
          <a:xfrm>
            <a:off x="500088" y="6336213"/>
            <a:ext cx="48209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PbPb: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Clear depletion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around the Z 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Δy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=0) and the effect reduces at higher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Δy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92EC9-7911-4098-99B1-012E0419FF6D}"/>
              </a:ext>
            </a:extLst>
          </p:cNvPr>
          <p:cNvSpPr txBox="1"/>
          <p:nvPr/>
        </p:nvSpPr>
        <p:spPr>
          <a:xfrm>
            <a:off x="5549516" y="6336213"/>
            <a:ext cx="36004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PbPb: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Effect reduced in the intermediate p</a:t>
            </a:r>
            <a:r>
              <a:rPr lang="en-US" sz="1800" baseline="-25000" dirty="0">
                <a:solidFill>
                  <a:schemeClr val="accent4">
                    <a:lumMod val="75000"/>
                  </a:schemeClr>
                </a:solidFill>
              </a:rPr>
              <a:t>T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 region (2-4 GeV)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3ACBFA2-95E4-4C0E-8BAD-733C22A533CB}"/>
              </a:ext>
            </a:extLst>
          </p:cNvPr>
          <p:cNvSpPr/>
          <p:nvPr/>
        </p:nvSpPr>
        <p:spPr>
          <a:xfrm rot="13963093">
            <a:off x="4343577" y="5427024"/>
            <a:ext cx="504056" cy="4320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5482A-A22C-4D78-BF0E-8704B32CB638}"/>
              </a:ext>
            </a:extLst>
          </p:cNvPr>
          <p:cNvSpPr txBox="1"/>
          <p:nvPr/>
        </p:nvSpPr>
        <p:spPr>
          <a:xfrm>
            <a:off x="4920151" y="5656583"/>
            <a:ext cx="7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4E05F5D-5564-437E-877E-2E9BA8BA93D1}"/>
              </a:ext>
            </a:extLst>
          </p:cNvPr>
          <p:cNvSpPr/>
          <p:nvPr/>
        </p:nvSpPr>
        <p:spPr>
          <a:xfrm rot="14868987">
            <a:off x="7420594" y="4125975"/>
            <a:ext cx="504056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CF012614-E511-417E-ADB5-3A6E05F96C72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29</a:t>
            </a:fld>
            <a:endParaRPr lang="en-US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0B908-FDAA-4DE7-8207-3BEA97E3698B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05FFBC-3BC5-4762-B7D5-FC7A957D5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219" y="5979865"/>
            <a:ext cx="2845637" cy="12527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655A56-144D-41AF-BB88-836EE974EBE3}"/>
              </a:ext>
            </a:extLst>
          </p:cNvPr>
          <p:cNvSpPr/>
          <p:nvPr/>
        </p:nvSpPr>
        <p:spPr>
          <a:xfrm flipH="1">
            <a:off x="11713226" y="5945006"/>
            <a:ext cx="2017903" cy="132557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EE0609-26EE-43E9-A584-52CF64398AD6}"/>
              </a:ext>
            </a:extLst>
          </p:cNvPr>
          <p:cNvSpPr/>
          <p:nvPr/>
        </p:nvSpPr>
        <p:spPr>
          <a:xfrm>
            <a:off x="10437192" y="5974432"/>
            <a:ext cx="1271412" cy="129614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A9022E-1A12-488D-96CF-F993621CDCA4}"/>
              </a:ext>
            </a:extLst>
          </p:cNvPr>
          <p:cNvSpPr txBox="1"/>
          <p:nvPr/>
        </p:nvSpPr>
        <p:spPr>
          <a:xfrm>
            <a:off x="11761281" y="4256503"/>
            <a:ext cx="1524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3600" b="1" dirty="0">
                <a:solidFill>
                  <a:srgbClr val="FF0000"/>
                </a:solidFill>
              </a:rPr>
              <a:t>0-30%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60A556-0181-461A-B0B9-073D4EF92EF1}"/>
              </a:ext>
            </a:extLst>
          </p:cNvPr>
          <p:cNvGrpSpPr/>
          <p:nvPr/>
        </p:nvGrpSpPr>
        <p:grpSpPr>
          <a:xfrm>
            <a:off x="10941248" y="4306454"/>
            <a:ext cx="548886" cy="509564"/>
            <a:chOff x="10131821" y="6299795"/>
            <a:chExt cx="502741" cy="4667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7CB05D-B83A-424A-95E5-B711A5D4EEF7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896613-2086-4C44-8205-206FFEB2E472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5DBCC96-C361-4FE5-8F98-4507EC9CF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" y="821901"/>
            <a:ext cx="913045" cy="863423"/>
          </a:xfrm>
          <a:prstGeom prst="rect">
            <a:avLst/>
          </a:prstGeom>
        </p:spPr>
      </p:pic>
      <p:sp>
        <p:nvSpPr>
          <p:cNvPr id="30" name="Rectangle 7">
            <a:extLst>
              <a:ext uri="{FF2B5EF4-FFF2-40B4-BE49-F238E27FC236}">
                <a16:creationId xmlns:a16="http://schemas.microsoft.com/office/drawing/2014/main" id="{E55116B0-044F-4DEF-B5FB-A6D2F8F32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13865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BEE4D-56BE-410C-BD35-9D7C607B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320" y="789856"/>
            <a:ext cx="6705696" cy="64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CC9D80-23B4-4532-BAE8-F23EC29E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1" dirty="0">
                <a:solidFill>
                  <a:srgbClr val="FFFFFF"/>
                </a:solidFill>
              </a:rPr>
              <a:t>Near Perfect Fluid</a:t>
            </a:r>
            <a:endParaRPr lang="en-US" dirty="0"/>
          </a:p>
        </p:txBody>
      </p:sp>
      <p:sp>
        <p:nvSpPr>
          <p:cNvPr id="102402" name="Rectangle 6"/>
          <p:cNvSpPr>
            <a:spLocks noGrp="1" noChangeArrowheads="1"/>
          </p:cNvSpPr>
          <p:nvPr>
            <p:ph type="sldNum" idx="4"/>
          </p:nvPr>
        </p:nvSpPr>
        <p:spPr>
          <a:xfrm>
            <a:off x="10749956" y="7307908"/>
            <a:ext cx="1271412" cy="466725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br>
              <a:rPr lang="en-US" altLang="en-US" sz="400"/>
            </a:br>
            <a:fld id="{E6936357-0F00-40D2-A59E-6DA54A9BA72F}" type="slidenum">
              <a:rPr lang="en-US" altLang="en-US" smtClean="0"/>
              <a:pPr/>
              <a:t>3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02412" name="TextBox 2"/>
          <p:cNvSpPr txBox="1">
            <a:spLocks noChangeArrowheads="1"/>
          </p:cNvSpPr>
          <p:nvPr/>
        </p:nvSpPr>
        <p:spPr bwMode="auto">
          <a:xfrm>
            <a:off x="-3968" y="848914"/>
            <a:ext cx="3534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Specific Shear Viscosity</a:t>
            </a:r>
          </a:p>
        </p:txBody>
      </p:sp>
      <p:pic>
        <p:nvPicPr>
          <p:cNvPr id="1024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01" y="848914"/>
            <a:ext cx="1604578" cy="100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7DEE2E-FC91-4A28-A55E-8C1CA33D0687}"/>
              </a:ext>
            </a:extLst>
          </p:cNvPr>
          <p:cNvSpPr txBox="1"/>
          <p:nvPr/>
        </p:nvSpPr>
        <p:spPr>
          <a:xfrm>
            <a:off x="895696" y="6777413"/>
            <a:ext cx="28934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Bayesian Analysis on Data (Duke)</a:t>
            </a:r>
          </a:p>
          <a:p>
            <a:r>
              <a:rPr lang="en-US" sz="1200" dirty="0"/>
              <a:t>PRC94 (2016) no.2, 024907 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A596BC-6885-4BE1-A5EF-33FEBA3AA89F}"/>
              </a:ext>
            </a:extLst>
          </p:cNvPr>
          <p:cNvCxnSpPr>
            <a:cxnSpLocks/>
          </p:cNvCxnSpPr>
          <p:nvPr/>
        </p:nvCxnSpPr>
        <p:spPr>
          <a:xfrm>
            <a:off x="1352376" y="3040596"/>
            <a:ext cx="0" cy="1152129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62577F-211C-4E00-A386-DD5B949182E5}"/>
              </a:ext>
            </a:extLst>
          </p:cNvPr>
          <p:cNvCxnSpPr>
            <a:cxnSpLocks/>
          </p:cNvCxnSpPr>
          <p:nvPr/>
        </p:nvCxnSpPr>
        <p:spPr>
          <a:xfrm flipH="1">
            <a:off x="1064347" y="3040596"/>
            <a:ext cx="2301982" cy="0"/>
          </a:xfrm>
          <a:prstGeom prst="line">
            <a:avLst/>
          </a:prstGeom>
          <a:ln w="28575">
            <a:solidFill>
              <a:srgbClr val="D6B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D681DF-A17C-4052-B447-30D6F028C5AA}"/>
              </a:ext>
            </a:extLst>
          </p:cNvPr>
          <p:cNvCxnSpPr>
            <a:cxnSpLocks/>
          </p:cNvCxnSpPr>
          <p:nvPr/>
        </p:nvCxnSpPr>
        <p:spPr>
          <a:xfrm flipH="1">
            <a:off x="1064347" y="4192724"/>
            <a:ext cx="1224135" cy="0"/>
          </a:xfrm>
          <a:prstGeom prst="line">
            <a:avLst/>
          </a:prstGeom>
          <a:ln w="28575">
            <a:solidFill>
              <a:srgbClr val="D6B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C0D43BE-F491-47DB-AD49-8DF8031BB345}"/>
              </a:ext>
            </a:extLst>
          </p:cNvPr>
          <p:cNvSpPr/>
          <p:nvPr/>
        </p:nvSpPr>
        <p:spPr>
          <a:xfrm>
            <a:off x="1064347" y="3040598"/>
            <a:ext cx="648069" cy="1152127"/>
          </a:xfrm>
          <a:prstGeom prst="rect">
            <a:avLst/>
          </a:prstGeom>
          <a:gradFill flip="none" rotWithShape="1">
            <a:gsLst>
              <a:gs pos="100000">
                <a:srgbClr val="7030A0">
                  <a:tint val="66000"/>
                  <a:satMod val="160000"/>
                  <a:alpha val="40000"/>
                </a:srgbClr>
              </a:gs>
              <a:gs pos="0">
                <a:srgbClr val="7030A0">
                  <a:tint val="23500"/>
                  <a:satMod val="160000"/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AC6B4E-AE15-4170-92F6-04BCA76DE7B8}"/>
              </a:ext>
            </a:extLst>
          </p:cNvPr>
          <p:cNvCxnSpPr>
            <a:cxnSpLocks/>
          </p:cNvCxnSpPr>
          <p:nvPr/>
        </p:nvCxnSpPr>
        <p:spPr>
          <a:xfrm flipH="1">
            <a:off x="1064349" y="4192724"/>
            <a:ext cx="2301980" cy="0"/>
          </a:xfrm>
          <a:prstGeom prst="line">
            <a:avLst/>
          </a:prstGeom>
          <a:ln w="28575">
            <a:solidFill>
              <a:srgbClr val="D6B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「Graphene beautiful」的圖片搜尋結果">
            <a:extLst>
              <a:ext uri="{FF2B5EF4-FFF2-40B4-BE49-F238E27FC236}">
                <a16:creationId xmlns:a16="http://schemas.microsoft.com/office/drawing/2014/main" id="{FF80CB79-5540-400A-ADA5-7156F912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45" y="5117927"/>
            <a:ext cx="1284784" cy="8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855123-1C64-480C-835A-A50C3A941D92}"/>
              </a:ext>
            </a:extLst>
          </p:cNvPr>
          <p:cNvSpPr txBox="1"/>
          <p:nvPr/>
        </p:nvSpPr>
        <p:spPr>
          <a:xfrm>
            <a:off x="846049" y="4205963"/>
            <a:ext cx="195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Electron fluid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in Graphene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43096-4073-4397-8469-8314B3815BAE}"/>
              </a:ext>
            </a:extLst>
          </p:cNvPr>
          <p:cNvSpPr txBox="1"/>
          <p:nvPr/>
        </p:nvSpPr>
        <p:spPr>
          <a:xfrm>
            <a:off x="8657798" y="466762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String theory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C6058E-1EB2-4B4B-B622-76077D708095}"/>
              </a:ext>
            </a:extLst>
          </p:cNvPr>
          <p:cNvSpPr/>
          <p:nvPr/>
        </p:nvSpPr>
        <p:spPr>
          <a:xfrm>
            <a:off x="855494" y="4779823"/>
            <a:ext cx="1776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PRL103,025301 (2019)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D9D381F-F1FF-4E23-90B4-BBCBEB3F1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29" y="1797969"/>
            <a:ext cx="1616450" cy="99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www.rle.mit.edu/uqg/images/Fermion_pair_condensate.jpg">
            <a:extLst>
              <a:ext uri="{FF2B5EF4-FFF2-40B4-BE49-F238E27FC236}">
                <a16:creationId xmlns:a16="http://schemas.microsoft.com/office/drawing/2014/main" id="{785B2B91-5B5D-4C36-85B7-C7E903C08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81" y="2392526"/>
            <a:ext cx="2273033" cy="11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E7B2189-75C8-4FB0-A2DB-302B13F4BA7D}"/>
              </a:ext>
            </a:extLst>
          </p:cNvPr>
          <p:cNvSpPr txBox="1"/>
          <p:nvPr/>
        </p:nvSpPr>
        <p:spPr>
          <a:xfrm>
            <a:off x="9854785" y="3524910"/>
            <a:ext cx="1821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MIT cold atom group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A88340-25E4-4308-9230-49EEB128E7DC}"/>
              </a:ext>
            </a:extLst>
          </p:cNvPr>
          <p:cNvSpPr/>
          <p:nvPr/>
        </p:nvSpPr>
        <p:spPr>
          <a:xfrm>
            <a:off x="10280050" y="3898531"/>
            <a:ext cx="20537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Lucida Grande"/>
              </a:rPr>
              <a:t>Calculation from</a:t>
            </a:r>
          </a:p>
          <a:p>
            <a:r>
              <a:rPr lang="en-US" sz="1100" dirty="0">
                <a:solidFill>
                  <a:srgbClr val="000000"/>
                </a:solidFill>
                <a:latin typeface="Lucida Grande"/>
              </a:rPr>
              <a:t>Annals Phys.326:770-796,2011</a:t>
            </a:r>
            <a:endParaRPr lang="en-US" sz="1100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AF186CCE-F986-4034-B5BB-279A8586F8BF}"/>
              </a:ext>
            </a:extLst>
          </p:cNvPr>
          <p:cNvSpPr txBox="1">
            <a:spLocks/>
          </p:cNvSpPr>
          <p:nvPr/>
        </p:nvSpPr>
        <p:spPr bwMode="auto">
          <a:xfrm>
            <a:off x="3460944" y="7288216"/>
            <a:ext cx="748030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48" algn="l"/>
                <a:tab pos="896885" algn="l"/>
                <a:tab pos="1346119" algn="l"/>
                <a:tab pos="1795356" algn="l"/>
                <a:tab pos="2244590" algn="l"/>
                <a:tab pos="2693827" algn="l"/>
                <a:tab pos="3143062" algn="l"/>
                <a:tab pos="3592298" algn="l"/>
                <a:tab pos="4041533" algn="l"/>
                <a:tab pos="4490769" algn="l"/>
                <a:tab pos="4940004" algn="l"/>
                <a:tab pos="5389240" algn="l"/>
                <a:tab pos="5838476" algn="l"/>
                <a:tab pos="6287712" algn="l"/>
                <a:tab pos="6736947" algn="l"/>
                <a:tab pos="7186183" algn="l"/>
                <a:tab pos="7633831" algn="l"/>
                <a:tab pos="8083066" algn="l"/>
                <a:tab pos="8532302" algn="l"/>
                <a:tab pos="8981537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3B1A7-9C5B-4705-ACD5-7BC0D1ABB14C}"/>
              </a:ext>
            </a:extLst>
          </p:cNvPr>
          <p:cNvSpPr txBox="1"/>
          <p:nvPr/>
        </p:nvSpPr>
        <p:spPr>
          <a:xfrm>
            <a:off x="9069040" y="5470376"/>
            <a:ext cx="4748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QGP</a:t>
            </a:r>
            <a:r>
              <a:rPr lang="en-US" sz="2000" dirty="0"/>
              <a:t>: extracted from flow correlation and particle spectra at low p</a:t>
            </a:r>
            <a:r>
              <a:rPr lang="en-US" sz="2000" baseline="-25000" dirty="0"/>
              <a:t>T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Extracted from hydrodynamics models</a:t>
            </a:r>
          </a:p>
          <a:p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How can we cross-check this result?</a:t>
            </a:r>
          </a:p>
        </p:txBody>
      </p:sp>
    </p:spTree>
    <p:extLst>
      <p:ext uri="{BB962C8B-B14F-4D97-AF65-F5344CB8AC3E}">
        <p14:creationId xmlns:p14="http://schemas.microsoft.com/office/powerpoint/2010/main" val="1579340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A2DC4-947F-4113-957E-81843AF0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Theoretical Models: Reminder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A412E-538F-43BA-B528-81597C11AF1C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08F4E3-83C3-41A5-B10A-99BF5AD08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520" y="789856"/>
            <a:ext cx="4248472" cy="234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CoLBT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 hydro Model</a:t>
            </a:r>
            <a:r>
              <a:rPr lang="en-US" altLang="en-US" sz="2800" dirty="0">
                <a:solidFill>
                  <a:srgbClr val="00B0F0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100" dirty="0">
                <a:solidFill>
                  <a:srgbClr val="00B0F0"/>
                </a:solidFill>
              </a:rPr>
              <a:t>(Coupled Linear Boltzmann Transport and Hydrodynamics)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Based on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pQCD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dirty="0"/>
              <a:t>Integrates the </a:t>
            </a:r>
            <a:r>
              <a:rPr lang="en-US" b="1" dirty="0"/>
              <a:t>Boltzmann transport equation</a:t>
            </a:r>
            <a:r>
              <a:rPr lang="en-US" dirty="0"/>
              <a:t> with QGP hydrodynamic simulations.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Introduces </a:t>
            </a:r>
            <a:r>
              <a:rPr lang="en-US" b="1" dirty="0">
                <a:solidFill>
                  <a:srgbClr val="FF0000"/>
                </a:solidFill>
              </a:rPr>
              <a:t>reheating</a:t>
            </a:r>
            <a:r>
              <a:rPr lang="en-US" dirty="0"/>
              <a:t>, where </a:t>
            </a:r>
            <a:r>
              <a:rPr lang="en-US" dirty="0" err="1"/>
              <a:t>parton</a:t>
            </a:r>
            <a:r>
              <a:rPr lang="en-US" dirty="0"/>
              <a:t> energy loss could heat and modifies the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868C7-1871-4E1B-9AB7-F506A76E31CC}"/>
              </a:ext>
            </a:extLst>
          </p:cNvPr>
          <p:cNvSpPr txBox="1"/>
          <p:nvPr/>
        </p:nvSpPr>
        <p:spPr>
          <a:xfrm>
            <a:off x="68040" y="789856"/>
            <a:ext cx="446893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AB04C"/>
                </a:solidFill>
                <a:effectLst/>
                <a:latin typeface="Arial" panose="020B0604020202020204" pitchFamily="34" charset="0"/>
              </a:rPr>
              <a:t>Jewel Model</a:t>
            </a:r>
            <a:r>
              <a:rPr lang="en-US" altLang="en-US" sz="2800" dirty="0">
                <a:solidFill>
                  <a:srgbClr val="FAB04C"/>
                </a:solidFill>
              </a:rPr>
              <a:t> </a:t>
            </a:r>
            <a:br>
              <a:rPr lang="en-US" altLang="en-US" sz="2800" dirty="0">
                <a:solidFill>
                  <a:srgbClr val="FAB04C"/>
                </a:solidFill>
              </a:rPr>
            </a:br>
            <a:r>
              <a:rPr lang="en-US" altLang="en-US" sz="1200" dirty="0">
                <a:solidFill>
                  <a:srgbClr val="FAB04C"/>
                </a:solidFill>
              </a:rPr>
              <a:t>(Jet Evolution with Energy Loss)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AB04C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pQCD</a:t>
            </a:r>
            <a:r>
              <a:rPr lang="en-US" altLang="en-US" dirty="0"/>
              <a:t>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 energy loss model</a:t>
            </a:r>
          </a:p>
          <a:p>
            <a:pPr defTabSz="914400">
              <a:buFontTx/>
              <a:buChar char="•"/>
            </a:pPr>
            <a:r>
              <a:rPr lang="en-US" altLang="en-US" dirty="0"/>
              <a:t> </a:t>
            </a:r>
            <a:r>
              <a:rPr lang="en-US" dirty="0"/>
              <a:t>High-energy </a:t>
            </a:r>
            <a:r>
              <a:rPr lang="en-US" dirty="0" err="1"/>
              <a:t>partons</a:t>
            </a:r>
            <a:r>
              <a:rPr lang="en-US" dirty="0"/>
              <a:t> scatter with medium particles; </a:t>
            </a:r>
            <a:r>
              <a:rPr lang="en-US" b="1" dirty="0">
                <a:solidFill>
                  <a:srgbClr val="7030A0"/>
                </a:solidFill>
              </a:rPr>
              <a:t>Recoiled </a:t>
            </a:r>
            <a:r>
              <a:rPr lang="en-US" b="1" dirty="0" err="1">
                <a:solidFill>
                  <a:srgbClr val="7030A0"/>
                </a:solidFill>
              </a:rPr>
              <a:t>partons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dirty="0"/>
              <a:t>and </a:t>
            </a:r>
            <a:r>
              <a:rPr lang="en-US" b="1" dirty="0">
                <a:ln w="127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holes</a:t>
            </a:r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/>
              <a:t>do not re-scatter </a:t>
            </a:r>
            <a:r>
              <a:rPr lang="en-US" dirty="0"/>
              <a:t>with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constituents.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indent="0" defTabSz="914400"/>
            <a:endParaRPr lang="en-US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B6D612-1091-47E5-99D8-A2A59B90DFF2}"/>
              </a:ext>
            </a:extLst>
          </p:cNvPr>
          <p:cNvGrpSpPr/>
          <p:nvPr/>
        </p:nvGrpSpPr>
        <p:grpSpPr>
          <a:xfrm>
            <a:off x="54633" y="3238128"/>
            <a:ext cx="4543151" cy="3556352"/>
            <a:chOff x="356073" y="1221904"/>
            <a:chExt cx="6715154" cy="52565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279F42-27CD-49C3-82AD-26ABFF28D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56073" y="3113011"/>
              <a:ext cx="5904656" cy="33654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3F659A-3641-4549-B5BD-12F36206A1C0}"/>
                </a:ext>
              </a:extLst>
            </p:cNvPr>
            <p:cNvSpPr txBox="1"/>
            <p:nvPr/>
          </p:nvSpPr>
          <p:spPr>
            <a:xfrm>
              <a:off x="510317" y="4882763"/>
              <a:ext cx="2728666" cy="94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2800" b="1" dirty="0">
                  <a:solidFill>
                    <a:srgbClr val="0101FF"/>
                  </a:solidFill>
                </a:rPr>
                <a:t>“Hole”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02E116-E6E4-45EF-B17E-6B876DC1EB6A}"/>
                </a:ext>
              </a:extLst>
            </p:cNvPr>
            <p:cNvSpPr txBox="1"/>
            <p:nvPr/>
          </p:nvSpPr>
          <p:spPr>
            <a:xfrm>
              <a:off x="5017130" y="1965754"/>
              <a:ext cx="2054097" cy="61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3200" b="1" dirty="0">
                  <a:solidFill>
                    <a:srgbClr val="FFC000">
                      <a:lumMod val="75000"/>
                    </a:srgbClr>
                  </a:solidFill>
                </a:rPr>
                <a:t>Jet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C71C5D1-4AF7-4791-B006-FC017E11F21F}"/>
                </a:ext>
              </a:extLst>
            </p:cNvPr>
            <p:cNvGrpSpPr/>
            <p:nvPr/>
          </p:nvGrpSpPr>
          <p:grpSpPr>
            <a:xfrm>
              <a:off x="1076152" y="1221904"/>
              <a:ext cx="4436837" cy="5184577"/>
              <a:chOff x="1806019" y="1506525"/>
              <a:chExt cx="3885223" cy="3733256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FAF9C82-8C15-41C8-9987-169EC94AD696}"/>
                  </a:ext>
                </a:extLst>
              </p:cNvPr>
              <p:cNvSpPr/>
              <p:nvPr/>
            </p:nvSpPr>
            <p:spPr>
              <a:xfrm>
                <a:off x="1806019" y="1506525"/>
                <a:ext cx="3885223" cy="305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9274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6573393-6D0B-4510-9746-D00F7903086C}"/>
                  </a:ext>
                </a:extLst>
              </p:cNvPr>
              <p:cNvCxnSpPr>
                <a:cxnSpLocks/>
                <a:endCxn id="33" idx="6"/>
              </p:cNvCxnSpPr>
              <p:nvPr/>
            </p:nvCxnSpPr>
            <p:spPr>
              <a:xfrm flipV="1">
                <a:off x="3841619" y="1659382"/>
                <a:ext cx="1849623" cy="311223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EFF221A-0EC4-4734-8112-D16B2E3285AC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>
              <a:xfrm flipH="1" flipV="1">
                <a:off x="1806019" y="1659382"/>
                <a:ext cx="2020247" cy="318908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5B8D79B-A368-4F0F-A217-2757F08AF14F}"/>
                  </a:ext>
                </a:extLst>
              </p:cNvPr>
              <p:cNvGrpSpPr/>
              <p:nvPr/>
            </p:nvGrpSpPr>
            <p:grpSpPr>
              <a:xfrm>
                <a:off x="3733637" y="2243561"/>
                <a:ext cx="299669" cy="2996220"/>
                <a:chOff x="3716660" y="2029143"/>
                <a:chExt cx="349956" cy="3378916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08D3AB0-04A1-4D58-B8EE-47E7A0D1C7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25627" y="4913704"/>
                  <a:ext cx="90214" cy="494355"/>
                </a:xfrm>
                <a:prstGeom prst="line">
                  <a:avLst/>
                </a:prstGeom>
                <a:ln w="571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8E3C4DD-D2C2-4F4B-80BB-9CD41F78EF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6660" y="2029143"/>
                  <a:ext cx="349956" cy="1155287"/>
                </a:xfrm>
                <a:prstGeom prst="line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AAF637-146A-4FC6-A0F9-5CC195E665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446" y="4517339"/>
              <a:ext cx="95430" cy="65470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48C4C0-C187-4954-AB61-6349236C66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877" y="3361412"/>
              <a:ext cx="120304" cy="119711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C46C70-3971-4637-A119-6524743FD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102" y="1903192"/>
              <a:ext cx="117726" cy="1474296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D310E31-EC62-4469-8D55-ECF6651F5B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826" y="1991569"/>
              <a:ext cx="260276" cy="117127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0F7268E-EC30-4F4C-86E2-5C7C1858F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6863" y="5055909"/>
              <a:ext cx="770850" cy="98999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583FDA-4615-4B0D-9B0A-35166E693E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5149" y="2433774"/>
              <a:ext cx="74874" cy="262983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B7634D-0F01-49A8-924D-87CE558EE3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40033" y="4623867"/>
              <a:ext cx="308152" cy="545942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761D011-55CB-4BD7-B546-6357FC5EA8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021" y="4171463"/>
              <a:ext cx="319806" cy="506826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9F8662-48AF-4BDA-92D6-5E19DCC23B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4460" y="2023064"/>
              <a:ext cx="537527" cy="2179894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4BE2FE-CE09-4F36-BF47-FDC798B60A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8245" y="2300039"/>
              <a:ext cx="613681" cy="1384377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A68C62-4070-49D2-A185-6507BFE0D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473" y="5167049"/>
              <a:ext cx="26025" cy="696020"/>
            </a:xfrm>
            <a:prstGeom prst="line">
              <a:avLst/>
            </a:prstGeom>
            <a:ln w="57150">
              <a:solidFill>
                <a:srgbClr val="5B9BD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xplosion: 8 Points 31">
              <a:extLst>
                <a:ext uri="{FF2B5EF4-FFF2-40B4-BE49-F238E27FC236}">
                  <a16:creationId xmlns:a16="http://schemas.microsoft.com/office/drawing/2014/main" id="{7C8DBE2E-BCA6-41CA-8723-4EFAF2841821}"/>
                </a:ext>
              </a:extLst>
            </p:cNvPr>
            <p:cNvSpPr/>
            <p:nvPr/>
          </p:nvSpPr>
          <p:spPr>
            <a:xfrm>
              <a:off x="3905213" y="4905541"/>
              <a:ext cx="438853" cy="422923"/>
            </a:xfrm>
            <a:prstGeom prst="irregularSeal1">
              <a:avLst/>
            </a:prstGeom>
            <a:solidFill>
              <a:srgbClr val="ED7D31">
                <a:alpha val="60000"/>
              </a:srgbClr>
            </a:solidFill>
            <a:ln>
              <a:solidFill>
                <a:srgbClr val="7030A0">
                  <a:alpha val="60000"/>
                </a:srgb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26FED0F-B452-4F23-9481-52DA9B66F370}"/>
              </a:ext>
            </a:extLst>
          </p:cNvPr>
          <p:cNvSpPr/>
          <p:nvPr/>
        </p:nvSpPr>
        <p:spPr>
          <a:xfrm>
            <a:off x="4604544" y="4640138"/>
            <a:ext cx="1440160" cy="10194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Parton</a:t>
            </a:r>
            <a:br>
              <a:rPr lang="en-US" dirty="0"/>
            </a:br>
            <a:r>
              <a:rPr lang="en-US" dirty="0"/>
              <a:t>Energy loss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8C7900E-D9A5-4DB1-A0E8-E0E1CA1688A2}"/>
              </a:ext>
            </a:extLst>
          </p:cNvPr>
          <p:cNvSpPr/>
          <p:nvPr/>
        </p:nvSpPr>
        <p:spPr>
          <a:xfrm>
            <a:off x="6765548" y="4640138"/>
            <a:ext cx="1799435" cy="1019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Medium</a:t>
            </a:r>
            <a:br>
              <a:rPr lang="en-US" dirty="0"/>
            </a:br>
            <a:r>
              <a:rPr lang="en-US" dirty="0"/>
              <a:t>Hydro evolution</a:t>
            </a:r>
          </a:p>
        </p:txBody>
      </p:sp>
      <p:sp>
        <p:nvSpPr>
          <p:cNvPr id="58" name="Arrow: Circular 57">
            <a:extLst>
              <a:ext uri="{FF2B5EF4-FFF2-40B4-BE49-F238E27FC236}">
                <a16:creationId xmlns:a16="http://schemas.microsoft.com/office/drawing/2014/main" id="{0D9A2815-ACB4-455F-9808-A9C92D15B43B}"/>
              </a:ext>
            </a:extLst>
          </p:cNvPr>
          <p:cNvSpPr/>
          <p:nvPr/>
        </p:nvSpPr>
        <p:spPr>
          <a:xfrm>
            <a:off x="5389872" y="3580714"/>
            <a:ext cx="2016224" cy="1819489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Arrow: Circular 58">
            <a:extLst>
              <a:ext uri="{FF2B5EF4-FFF2-40B4-BE49-F238E27FC236}">
                <a16:creationId xmlns:a16="http://schemas.microsoft.com/office/drawing/2014/main" id="{1358CF39-72F9-4BA6-88C6-3F90FA1308CB}"/>
              </a:ext>
            </a:extLst>
          </p:cNvPr>
          <p:cNvSpPr/>
          <p:nvPr/>
        </p:nvSpPr>
        <p:spPr>
          <a:xfrm rot="10800000">
            <a:off x="5396632" y="4920842"/>
            <a:ext cx="2016224" cy="1819489"/>
          </a:xfrm>
          <a:prstGeom prst="circular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BEB0BD1-817A-4E55-9DFF-7F051FD08A2C}"/>
              </a:ext>
            </a:extLst>
          </p:cNvPr>
          <p:cNvCxnSpPr>
            <a:cxnSpLocks/>
          </p:cNvCxnSpPr>
          <p:nvPr/>
        </p:nvCxnSpPr>
        <p:spPr>
          <a:xfrm flipV="1">
            <a:off x="1616042" y="4879925"/>
            <a:ext cx="166223" cy="28320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C4B0E6E-073B-4555-A7AD-82C45805BEE8}"/>
              </a:ext>
            </a:extLst>
          </p:cNvPr>
          <p:cNvCxnSpPr>
            <a:cxnSpLocks/>
          </p:cNvCxnSpPr>
          <p:nvPr/>
        </p:nvCxnSpPr>
        <p:spPr>
          <a:xfrm flipV="1">
            <a:off x="1838826" y="5123355"/>
            <a:ext cx="41952" cy="36274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A2A8D02-A4E3-4325-ABE1-E1CC8836B944}"/>
              </a:ext>
            </a:extLst>
          </p:cNvPr>
          <p:cNvCxnSpPr>
            <a:cxnSpLocks/>
          </p:cNvCxnSpPr>
          <p:nvPr/>
        </p:nvCxnSpPr>
        <p:spPr>
          <a:xfrm flipH="1" flipV="1">
            <a:off x="1989733" y="5036767"/>
            <a:ext cx="89703" cy="32409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FF1E140-7816-49E9-8810-40EC97DB9045}"/>
              </a:ext>
            </a:extLst>
          </p:cNvPr>
          <p:cNvCxnSpPr>
            <a:cxnSpLocks/>
          </p:cNvCxnSpPr>
          <p:nvPr/>
        </p:nvCxnSpPr>
        <p:spPr>
          <a:xfrm flipV="1">
            <a:off x="2723692" y="5405105"/>
            <a:ext cx="302729" cy="33264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973A1E7-FB7B-4DC3-A819-CC5B8EAC8E96}"/>
              </a:ext>
            </a:extLst>
          </p:cNvPr>
          <p:cNvSpPr txBox="1"/>
          <p:nvPr/>
        </p:nvSpPr>
        <p:spPr>
          <a:xfrm>
            <a:off x="5252616" y="3238128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Reheating </a:t>
            </a:r>
            <a:r>
              <a:rPr lang="en-US" dirty="0"/>
              <a:t>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Cooling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4623DC-1AFE-4271-9B6E-4343681A22AD}"/>
              </a:ext>
            </a:extLst>
          </p:cNvPr>
          <p:cNvSpPr txBox="1"/>
          <p:nvPr/>
        </p:nvSpPr>
        <p:spPr>
          <a:xfrm>
            <a:off x="4820568" y="66852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Elastic scattering and Radiation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2B43362-A960-4AF7-BB9D-A2EC38D03CCE}"/>
              </a:ext>
            </a:extLst>
          </p:cNvPr>
          <p:cNvCxnSpPr/>
          <p:nvPr/>
        </p:nvCxnSpPr>
        <p:spPr>
          <a:xfrm>
            <a:off x="4316512" y="861864"/>
            <a:ext cx="0" cy="626469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E6996FB-65DA-401A-809B-6EACA703F982}"/>
              </a:ext>
            </a:extLst>
          </p:cNvPr>
          <p:cNvSpPr txBox="1"/>
          <p:nvPr/>
        </p:nvSpPr>
        <p:spPr>
          <a:xfrm>
            <a:off x="8924250" y="789856"/>
            <a:ext cx="489654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800" b="1" dirty="0">
                <a:solidFill>
                  <a:srgbClr val="7AA8FD"/>
                </a:solidFill>
              </a:rPr>
              <a:t>Hybrid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7AA8FD"/>
                </a:solidFill>
                <a:effectLst/>
                <a:latin typeface="Arial" panose="020B0604020202020204" pitchFamily="34" charset="0"/>
              </a:rPr>
              <a:t> Model</a:t>
            </a:r>
            <a:br>
              <a:rPr lang="en-US" altLang="en-US" sz="2800" dirty="0">
                <a:solidFill>
                  <a:srgbClr val="7AA8FD"/>
                </a:solidFill>
              </a:rPr>
            </a:br>
            <a:r>
              <a:rPr lang="en-US" altLang="en-US" sz="1200" dirty="0">
                <a:solidFill>
                  <a:srgbClr val="7AA8FD"/>
                </a:solidFill>
              </a:rPr>
              <a:t>(Hybrid Strong/Weak Coupling Approach)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7AA8FD"/>
              </a:solidFill>
              <a:effectLst/>
              <a:latin typeface="Arial" panose="020B0604020202020204" pitchFamily="34" charset="0"/>
            </a:endParaRP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Based on the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/CFT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combining 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pQCD shower and strong-coupling dynamics.</a:t>
            </a:r>
          </a:p>
          <a:p>
            <a:pPr defTabSz="914400"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Lost energy deposits a </a:t>
            </a:r>
            <a:r>
              <a:rPr lang="en-US" b="1" dirty="0">
                <a:solidFill>
                  <a:srgbClr val="3AA7D2"/>
                </a:solidFill>
              </a:rPr>
              <a:t>hydrodynamic wake</a:t>
            </a:r>
            <a:r>
              <a:rPr lang="en-US" dirty="0"/>
              <a:t> in the </a:t>
            </a:r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>
                <a:solidFill>
                  <a:srgbClr val="00A25C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 via 4-momentum conservation.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1B438E3-8AD4-4C70-8647-3F7AFB5A5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265" y="3076206"/>
            <a:ext cx="4430373" cy="380903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549526-ED8F-4497-98EF-FFEAFA7838B9}"/>
              </a:ext>
            </a:extLst>
          </p:cNvPr>
          <p:cNvCxnSpPr/>
          <p:nvPr/>
        </p:nvCxnSpPr>
        <p:spPr>
          <a:xfrm>
            <a:off x="8853016" y="925673"/>
            <a:ext cx="0" cy="626469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600BFB6B-3CBC-4D6E-A656-79C6A1FC810D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945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000" dirty="0"/>
              <a:t>Azimuthal Angle Distribution in 0-30% PbPb vs. Theory </a:t>
            </a:r>
            <a:r>
              <a:rPr lang="en" sz="3000" b="1" dirty="0"/>
              <a:t>w/o</a:t>
            </a:r>
            <a:r>
              <a:rPr lang="en" sz="3000" dirty="0"/>
              <a:t> Medium Response</a:t>
            </a:r>
            <a:endParaRPr sz="3000" dirty="0"/>
          </a:p>
        </p:txBody>
      </p:sp>
      <p:pic>
        <p:nvPicPr>
          <p:cNvPr id="532" name="Google Shape;5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80" y="6301009"/>
            <a:ext cx="7198478" cy="969567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7"/>
          <p:cNvSpPr txBox="1"/>
          <p:nvPr/>
        </p:nvSpPr>
        <p:spPr>
          <a:xfrm>
            <a:off x="-292000" y="1147091"/>
            <a:ext cx="4464496" cy="409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  <a:br>
              <a:rPr lang="en" sz="2000" baseline="-25000" dirty="0">
                <a:solidFill>
                  <a:schemeClr val="dk1"/>
                </a:solidFill>
              </a:rPr>
            </a:br>
            <a:endParaRPr lang="en-US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b="1" dirty="0"/>
              <a:t>PYTHIA8 lower p</a:t>
            </a:r>
            <a:r>
              <a:rPr lang="en-US" sz="2000" b="1" baseline="-25000" dirty="0"/>
              <a:t>T</a:t>
            </a:r>
            <a:r>
              <a:rPr lang="en-US" sz="2000" b="1" dirty="0"/>
              <a:t> Z</a:t>
            </a:r>
            <a:r>
              <a:rPr lang="en-US" sz="2000" b="1" baseline="30000" dirty="0"/>
              <a:t>0</a:t>
            </a:r>
            <a:r>
              <a:rPr lang="en-US" sz="2000" b="1" dirty="0"/>
              <a:t> events:</a:t>
            </a:r>
            <a:r>
              <a:rPr lang="en-US" sz="2000" dirty="0"/>
              <a:t> can approximate jet quenching (similar to </a:t>
            </a:r>
            <a:r>
              <a:rPr lang="en-US" sz="2000" b="1" dirty="0"/>
              <a:t>no-wake/recoil</a:t>
            </a:r>
            <a:r>
              <a:rPr lang="en-US" sz="2000" dirty="0"/>
              <a:t> models with only the jet shower). It fails to describe data for hadron p</a:t>
            </a:r>
            <a:r>
              <a:rPr lang="en-US" sz="2000" baseline="-25000" dirty="0"/>
              <a:t>T</a:t>
            </a:r>
            <a:r>
              <a:rPr lang="en-US" sz="2000" dirty="0"/>
              <a:t> &lt; 4 GeV.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20113-C924-41D3-8F94-945874E2E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828" y="1019970"/>
            <a:ext cx="9709650" cy="5020056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64106572-9C9D-4D50-A2E1-A1FC92C8C8FF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31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4EA32-927A-4A7E-80E5-DA0F1A1A9520}"/>
              </a:ext>
            </a:extLst>
          </p:cNvPr>
          <p:cNvSpPr txBox="1"/>
          <p:nvPr/>
        </p:nvSpPr>
        <p:spPr>
          <a:xfrm>
            <a:off x="140048" y="5378653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8365D0-1FAF-4BF9-80C2-7DF77FC7E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052" y="6070024"/>
            <a:ext cx="2655778" cy="1169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CC984-E3B8-42B5-ACE7-E8244DB50442}"/>
              </a:ext>
            </a:extLst>
          </p:cNvPr>
          <p:cNvSpPr txBox="1"/>
          <p:nvPr/>
        </p:nvSpPr>
        <p:spPr>
          <a:xfrm>
            <a:off x="68040" y="597443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(Another test on magnitude of negative 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Δ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bg1">
                    <a:lumMod val="65000"/>
                  </a:schemeClr>
                </a:solidFill>
              </a:rPr>
              <a:t>ch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near Z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without recoil/wake)</a:t>
            </a:r>
            <a:endParaRPr lang="en-US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9839-83B5-4506-AFD0-87BBECA1D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40" y="6232409"/>
            <a:ext cx="913045" cy="863423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C703D1ED-2031-443F-8160-C4C07131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55145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20DC1F-BF8B-4124-AAD1-042109A1A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8"/>
          <a:stretch/>
        </p:blipFill>
        <p:spPr>
          <a:xfrm>
            <a:off x="4082675" y="1009207"/>
            <a:ext cx="9674558" cy="5011772"/>
          </a:xfrm>
          <a:prstGeom prst="rect">
            <a:avLst/>
          </a:prstGeom>
        </p:spPr>
      </p:pic>
      <p:sp>
        <p:nvSpPr>
          <p:cNvPr id="529" name="Google Shape;529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627" dirty="0"/>
              <a:t>Azimuthal Angle Distribution in 0-30% PbPb vs. Theory</a:t>
            </a:r>
            <a:endParaRPr sz="3627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4130C56-BC03-43EC-9471-69D8A8BBC76B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33" name="Google Shape;533;p47"/>
          <p:cNvSpPr txBox="1"/>
          <p:nvPr/>
        </p:nvSpPr>
        <p:spPr>
          <a:xfrm>
            <a:off x="-292000" y="1147091"/>
            <a:ext cx="4464496" cy="317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  <a:br>
              <a:rPr lang="en" sz="2000" baseline="-25000" dirty="0">
                <a:solidFill>
                  <a:schemeClr val="dk1"/>
                </a:solidFill>
              </a:rPr>
            </a:br>
            <a:endParaRPr lang="en" sz="2000" b="1" dirty="0">
              <a:solidFill>
                <a:srgbClr val="7E98CF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rgbClr val="75A3FD"/>
                </a:solidFill>
              </a:rPr>
              <a:t> Hybrid with wake</a:t>
            </a:r>
            <a:r>
              <a:rPr lang="en" sz="2000" b="1" dirty="0">
                <a:solidFill>
                  <a:schemeClr val="dk1"/>
                </a:solidFill>
              </a:rPr>
              <a:t>, </a:t>
            </a:r>
            <a:r>
              <a:rPr lang="en" sz="2000" b="1" dirty="0">
                <a:solidFill>
                  <a:srgbClr val="F9AA47"/>
                </a:solidFill>
              </a:rPr>
              <a:t>Jewel with recoil</a:t>
            </a:r>
            <a:r>
              <a:rPr lang="en" sz="2000" b="1" dirty="0">
                <a:solidFill>
                  <a:schemeClr val="dk1"/>
                </a:solidFill>
              </a:rPr>
              <a:t> </a:t>
            </a:r>
            <a:r>
              <a:rPr lang="en" sz="2000" dirty="0">
                <a:solidFill>
                  <a:schemeClr val="dk1"/>
                </a:solidFill>
              </a:rPr>
              <a:t>and</a:t>
            </a:r>
            <a:r>
              <a:rPr lang="en" sz="2000" dirty="0">
                <a:solidFill>
                  <a:srgbClr val="8CD5E3"/>
                </a:solidFill>
              </a:rPr>
              <a:t> </a:t>
            </a:r>
            <a:r>
              <a:rPr lang="en" sz="2000" b="1" dirty="0">
                <a:solidFill>
                  <a:srgbClr val="8CD5E3"/>
                </a:solidFill>
              </a:rPr>
              <a:t>CoLBT with wake </a:t>
            </a:r>
            <a:br>
              <a:rPr lang="en" sz="2000" b="1" dirty="0">
                <a:solidFill>
                  <a:srgbClr val="8CD5E3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(solid lines)</a:t>
            </a:r>
            <a:r>
              <a:rPr lang="en" sz="2000" b="1" dirty="0">
                <a:solidFill>
                  <a:schemeClr val="dk1"/>
                </a:solidFill>
              </a:rPr>
              <a:t> </a:t>
            </a:r>
            <a:r>
              <a:rPr lang="en" sz="2000" dirty="0">
                <a:solidFill>
                  <a:schemeClr val="dk1"/>
                </a:solidFill>
              </a:rPr>
              <a:t>agree better with the </a:t>
            </a:r>
            <a:br>
              <a:rPr lang="en" sz="2000" dirty="0">
                <a:solidFill>
                  <a:schemeClr val="dk1"/>
                </a:solidFill>
              </a:rPr>
            </a:br>
            <a:r>
              <a:rPr lang="en" sz="2000" dirty="0">
                <a:solidFill>
                  <a:schemeClr val="dk1"/>
                </a:solidFill>
              </a:rPr>
              <a:t>data with hadron p</a:t>
            </a:r>
            <a:r>
              <a:rPr lang="en" sz="2000" baseline="-25000" dirty="0">
                <a:solidFill>
                  <a:schemeClr val="dk1"/>
                </a:solidFill>
              </a:rPr>
              <a:t>T</a:t>
            </a:r>
            <a:r>
              <a:rPr lang="en" sz="2000" dirty="0">
                <a:solidFill>
                  <a:schemeClr val="dk1"/>
                </a:solidFill>
              </a:rPr>
              <a:t> &lt; 4 GeV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dirty="0">
              <a:solidFill>
                <a:schemeClr val="dk1"/>
              </a:solidFill>
            </a:endParaRP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71EB7216-22D0-4D5B-83BD-03654B1A31B9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32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E5F31-00D6-43B4-85C1-E559F4161439}"/>
              </a:ext>
            </a:extLst>
          </p:cNvPr>
          <p:cNvSpPr txBox="1"/>
          <p:nvPr/>
        </p:nvSpPr>
        <p:spPr>
          <a:xfrm>
            <a:off x="5684664" y="6334472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B9CA19-8D82-4484-A249-C68841F2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052" y="6070024"/>
            <a:ext cx="2655778" cy="1169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31251-144D-4AA8-B0E4-8113DFEEBB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40" y="6232409"/>
            <a:ext cx="913045" cy="863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2643DD-6C66-4F67-AB94-3EE00A442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10" y="4176464"/>
            <a:ext cx="3211022" cy="28780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EAAE02-B4B8-4305-8D48-6E99CBDC3B90}"/>
              </a:ext>
            </a:extLst>
          </p:cNvPr>
          <p:cNvSpPr txBox="1"/>
          <p:nvPr/>
        </p:nvSpPr>
        <p:spPr>
          <a:xfrm>
            <a:off x="297826" y="4033313"/>
            <a:ext cx="7055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8CD5E3"/>
                </a:solidFill>
              </a:rPr>
              <a:t>CoLBT </a:t>
            </a:r>
            <a:r>
              <a:rPr lang="en" sz="1800" b="1" dirty="0">
                <a:solidFill>
                  <a:srgbClr val="8CD5E3"/>
                </a:solidFill>
              </a:rPr>
              <a:t>  Z</a:t>
            </a:r>
            <a:r>
              <a:rPr lang="en" sz="1800" b="1" baseline="30000" dirty="0">
                <a:solidFill>
                  <a:srgbClr val="8CD5E3"/>
                </a:solidFill>
              </a:rPr>
              <a:t>0</a:t>
            </a:r>
            <a:r>
              <a:rPr lang="en" sz="1800" b="1" dirty="0">
                <a:solidFill>
                  <a:srgbClr val="8CD5E3"/>
                </a:solidFill>
              </a:rPr>
              <a:t>+hadron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019287-91E6-4C50-9444-84B987180AE3}"/>
              </a:ext>
            </a:extLst>
          </p:cNvPr>
          <p:cNvCxnSpPr>
            <a:cxnSpLocks/>
          </p:cNvCxnSpPr>
          <p:nvPr/>
        </p:nvCxnSpPr>
        <p:spPr>
          <a:xfrm flipV="1">
            <a:off x="2660328" y="6550496"/>
            <a:ext cx="504056" cy="504056"/>
          </a:xfrm>
          <a:prstGeom prst="line">
            <a:avLst/>
          </a:prstGeom>
          <a:ln w="571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D2ED71-BE9B-4887-AD56-49D7FC04054E}"/>
              </a:ext>
            </a:extLst>
          </p:cNvPr>
          <p:cNvSpPr txBox="1"/>
          <p:nvPr/>
        </p:nvSpPr>
        <p:spPr>
          <a:xfrm>
            <a:off x="3237470" y="6880339"/>
            <a:ext cx="1871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Zhong Yang, Xin-</a:t>
            </a:r>
            <a:r>
              <a:rPr lang="en-US" sz="1000" dirty="0" err="1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Nian</a:t>
            </a:r>
            <a:r>
              <a:rPr lang="en-US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 Wang</a:t>
            </a:r>
            <a:endParaRPr lang="en-US"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5FCED-86BD-4B87-A13B-81680BE28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"/>
          <a:stretch/>
        </p:blipFill>
        <p:spPr>
          <a:xfrm>
            <a:off x="4011589" y="1024012"/>
            <a:ext cx="9737971" cy="5032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59600D-BFDC-4A99-A854-2E6B840CB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481" y="6070024"/>
            <a:ext cx="2655778" cy="1169147"/>
          </a:xfrm>
          <a:prstGeom prst="rect">
            <a:avLst/>
          </a:prstGeom>
        </p:spPr>
      </p:pic>
      <p:sp>
        <p:nvSpPr>
          <p:cNvPr id="541" name="Google Shape;541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200" dirty="0"/>
              <a:t>Rapidity Distribution in 0-30% PbPb vs. Theory without Medium Response</a:t>
            </a:r>
            <a:endParaRPr sz="3600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89F3DF3-04FD-4E23-84F8-3FBE11961423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46" name="Google Shape;546;p48"/>
          <p:cNvSpPr txBox="1"/>
          <p:nvPr/>
        </p:nvSpPr>
        <p:spPr>
          <a:xfrm>
            <a:off x="-171738" y="4151702"/>
            <a:ext cx="36267" cy="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71">
              <a:solidFill>
                <a:schemeClr val="dk1"/>
              </a:solidFill>
            </a:endParaRPr>
          </a:p>
        </p:txBody>
      </p:sp>
      <p:sp>
        <p:nvSpPr>
          <p:cNvPr id="12" name="Google Shape;533;p47">
            <a:extLst>
              <a:ext uri="{FF2B5EF4-FFF2-40B4-BE49-F238E27FC236}">
                <a16:creationId xmlns:a16="http://schemas.microsoft.com/office/drawing/2014/main" id="{E3ADB988-DF67-4D0D-8028-47DFD854E062}"/>
              </a:ext>
            </a:extLst>
          </p:cNvPr>
          <p:cNvSpPr txBox="1"/>
          <p:nvPr/>
        </p:nvSpPr>
        <p:spPr>
          <a:xfrm>
            <a:off x="-292000" y="1220176"/>
            <a:ext cx="4392488" cy="317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7E98CF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b="1" dirty="0">
              <a:solidFill>
                <a:srgbClr val="7E98CF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 Lower p</a:t>
            </a:r>
            <a:r>
              <a:rPr lang="en-US" sz="2000" b="1" baseline="-25000" dirty="0"/>
              <a:t>T </a:t>
            </a:r>
            <a:r>
              <a:rPr lang="en-US" sz="2000" b="1" dirty="0"/>
              <a:t>Z</a:t>
            </a:r>
            <a:r>
              <a:rPr lang="en-US" sz="2000" b="1" baseline="30000" dirty="0"/>
              <a:t>0</a:t>
            </a:r>
            <a:r>
              <a:rPr lang="en-US" sz="2000" b="1" dirty="0"/>
              <a:t> tagged PYTHIA8 events </a:t>
            </a:r>
            <a:r>
              <a:rPr lang="en-US" sz="2000" dirty="0"/>
              <a:t>also fails to describe </a:t>
            </a:r>
            <a:br>
              <a:rPr lang="en-US" sz="2000" dirty="0"/>
            </a:br>
            <a:r>
              <a:rPr lang="en-US" sz="2000" dirty="0"/>
              <a:t>data with hadron p</a:t>
            </a:r>
            <a:r>
              <a:rPr lang="en-US" sz="2000" baseline="-25000" dirty="0"/>
              <a:t>T</a:t>
            </a:r>
            <a:r>
              <a:rPr lang="en-US" sz="2000" dirty="0"/>
              <a:t>&lt; 4 GeV.</a:t>
            </a:r>
            <a:endParaRPr lang="en-US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b="1" dirty="0">
              <a:solidFill>
                <a:srgbClr val="75A3FD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A556E-2797-4828-85F4-D353DE969089}"/>
              </a:ext>
            </a:extLst>
          </p:cNvPr>
          <p:cNvSpPr/>
          <p:nvPr/>
        </p:nvSpPr>
        <p:spPr>
          <a:xfrm flipH="1">
            <a:off x="10147481" y="6100538"/>
            <a:ext cx="2017903" cy="117003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EA16B0-6B3A-478F-B52F-E65227793141}"/>
              </a:ext>
            </a:extLst>
          </p:cNvPr>
          <p:cNvSpPr/>
          <p:nvPr/>
        </p:nvSpPr>
        <p:spPr>
          <a:xfrm>
            <a:off x="8871449" y="6100538"/>
            <a:ext cx="1271412" cy="11700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CC080AE-F659-4324-BF9E-F0C5E01E4411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33</a:t>
            </a:fld>
            <a:endParaRPr lang="en-US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E57315-AD96-4336-BD46-E22DE8C9C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40" y="6232409"/>
            <a:ext cx="913045" cy="8634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B74732-FD41-4E9F-B74D-F1DA3E70F367}"/>
              </a:ext>
            </a:extLst>
          </p:cNvPr>
          <p:cNvSpPr txBox="1"/>
          <p:nvPr/>
        </p:nvSpPr>
        <p:spPr>
          <a:xfrm>
            <a:off x="5684664" y="6334472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653D90-0E42-4DB0-A80E-5C3700D6C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10" y="4176464"/>
            <a:ext cx="3211022" cy="28780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DECDD7-4676-4A79-A6A5-495B600DB3BF}"/>
              </a:ext>
            </a:extLst>
          </p:cNvPr>
          <p:cNvCxnSpPr>
            <a:cxnSpLocks/>
          </p:cNvCxnSpPr>
          <p:nvPr/>
        </p:nvCxnSpPr>
        <p:spPr>
          <a:xfrm>
            <a:off x="644104" y="6910536"/>
            <a:ext cx="826849" cy="288032"/>
          </a:xfrm>
          <a:prstGeom prst="line">
            <a:avLst/>
          </a:prstGeom>
          <a:ln w="571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1156EF2-7C71-41BD-AADE-117BA8B7EAD8}"/>
              </a:ext>
            </a:extLst>
          </p:cNvPr>
          <p:cNvSpPr txBox="1"/>
          <p:nvPr/>
        </p:nvSpPr>
        <p:spPr>
          <a:xfrm>
            <a:off x="3237470" y="6880339"/>
            <a:ext cx="1871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Zhong Yang, Xin-</a:t>
            </a:r>
            <a:r>
              <a:rPr lang="en-US" sz="1000" dirty="0" err="1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Nian</a:t>
            </a:r>
            <a:r>
              <a:rPr lang="en-US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 Wang</a:t>
            </a:r>
            <a:endParaRPr lang="en-US" sz="1100" dirty="0">
              <a:solidFill>
                <a:schemeClr val="dk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D36F0C-F643-473A-AD23-7C44B88FFF49}"/>
              </a:ext>
            </a:extLst>
          </p:cNvPr>
          <p:cNvSpPr txBox="1"/>
          <p:nvPr/>
        </p:nvSpPr>
        <p:spPr>
          <a:xfrm>
            <a:off x="297826" y="4033313"/>
            <a:ext cx="7055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8CD5E3"/>
                </a:solidFill>
              </a:rPr>
              <a:t>CoLBT </a:t>
            </a:r>
            <a:r>
              <a:rPr lang="en" sz="1800" b="1" dirty="0">
                <a:solidFill>
                  <a:srgbClr val="8CD5E3"/>
                </a:solidFill>
              </a:rPr>
              <a:t>  Z</a:t>
            </a:r>
            <a:r>
              <a:rPr lang="en" sz="1800" b="1" baseline="30000" dirty="0">
                <a:solidFill>
                  <a:srgbClr val="8CD5E3"/>
                </a:solidFill>
              </a:rPr>
              <a:t>0</a:t>
            </a:r>
            <a:r>
              <a:rPr lang="en" sz="1800" b="1" dirty="0">
                <a:solidFill>
                  <a:srgbClr val="8CD5E3"/>
                </a:solidFill>
              </a:rPr>
              <a:t>+hadron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85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1E16AA-68A4-4785-92E3-22346C1C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93" y="997584"/>
            <a:ext cx="9823523" cy="5064327"/>
          </a:xfrm>
          <a:prstGeom prst="rect">
            <a:avLst/>
          </a:prstGeom>
        </p:spPr>
      </p:pic>
      <p:sp>
        <p:nvSpPr>
          <p:cNvPr id="541" name="Google Shape;541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4000" dirty="0"/>
              <a:t>Rapidity Distribution in 0-30% PbPb vs. Theory</a:t>
            </a:r>
            <a:endParaRPr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89F3DF3-04FD-4E23-84F8-3FBE11961423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46" name="Google Shape;546;p48"/>
          <p:cNvSpPr txBox="1"/>
          <p:nvPr/>
        </p:nvSpPr>
        <p:spPr>
          <a:xfrm>
            <a:off x="-171738" y="4151702"/>
            <a:ext cx="36267" cy="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71">
              <a:solidFill>
                <a:schemeClr val="dk1"/>
              </a:solidFill>
            </a:endParaRPr>
          </a:p>
        </p:txBody>
      </p:sp>
      <p:sp>
        <p:nvSpPr>
          <p:cNvPr id="12" name="Google Shape;533;p47">
            <a:extLst>
              <a:ext uri="{FF2B5EF4-FFF2-40B4-BE49-F238E27FC236}">
                <a16:creationId xmlns:a16="http://schemas.microsoft.com/office/drawing/2014/main" id="{E3ADB988-DF67-4D0D-8028-47DFD854E062}"/>
              </a:ext>
            </a:extLst>
          </p:cNvPr>
          <p:cNvSpPr txBox="1"/>
          <p:nvPr/>
        </p:nvSpPr>
        <p:spPr>
          <a:xfrm>
            <a:off x="-292000" y="1222110"/>
            <a:ext cx="4392488" cy="388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7E98CF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endParaRPr lang="en" sz="2000" b="1" dirty="0">
              <a:solidFill>
                <a:srgbClr val="75A3FD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rgbClr val="75A3FD"/>
                </a:solidFill>
              </a:rPr>
              <a:t> Hybrid with wake</a:t>
            </a:r>
            <a:r>
              <a:rPr lang="en" sz="2000" dirty="0">
                <a:solidFill>
                  <a:schemeClr val="dk1"/>
                </a:solidFill>
              </a:rPr>
              <a:t>, </a:t>
            </a:r>
            <a:r>
              <a:rPr lang="en" sz="2000" b="1" dirty="0">
                <a:solidFill>
                  <a:srgbClr val="F9AA47"/>
                </a:solidFill>
              </a:rPr>
              <a:t>Jewel with recoil</a:t>
            </a:r>
            <a:r>
              <a:rPr lang="en" sz="2000" dirty="0">
                <a:solidFill>
                  <a:schemeClr val="dk1"/>
                </a:solidFill>
              </a:rPr>
              <a:t> and</a:t>
            </a:r>
            <a:r>
              <a:rPr lang="en" sz="2000" b="1" dirty="0">
                <a:solidFill>
                  <a:srgbClr val="8CD5E3"/>
                </a:solidFill>
              </a:rPr>
              <a:t> CoLBT </a:t>
            </a:r>
            <a:r>
              <a:rPr lang="en" sz="1600" dirty="0">
                <a:solidFill>
                  <a:schemeClr val="dk1"/>
                </a:solidFill>
              </a:rPr>
              <a:t>(solid lines)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br>
              <a:rPr lang="en" sz="2000" dirty="0">
                <a:solidFill>
                  <a:schemeClr val="dk1"/>
                </a:solidFill>
              </a:rPr>
            </a:br>
            <a:r>
              <a:rPr lang="en" sz="2000" dirty="0">
                <a:solidFill>
                  <a:schemeClr val="dk1"/>
                </a:solidFill>
              </a:rPr>
              <a:t>agree better with data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endParaRPr lang="en" sz="2000" baseline="-25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br>
              <a:rPr lang="en" sz="2000" baseline="-25000" dirty="0">
                <a:solidFill>
                  <a:schemeClr val="dk1"/>
                </a:solidFill>
              </a:rPr>
            </a:br>
            <a:endParaRPr lang="en" sz="2000" baseline="-25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0FD87E-AF55-4520-A87A-238B9AC9B03D}"/>
              </a:ext>
            </a:extLst>
          </p:cNvPr>
          <p:cNvSpPr txBox="1"/>
          <p:nvPr/>
        </p:nvSpPr>
        <p:spPr>
          <a:xfrm>
            <a:off x="1652215" y="6243880"/>
            <a:ext cx="7128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r>
              <a:rPr lang="en" sz="2000" dirty="0">
                <a:solidFill>
                  <a:schemeClr val="dk1"/>
                </a:solidFill>
              </a:rPr>
              <a:t>With </a:t>
            </a:r>
            <a:r>
              <a:rPr lang="el-GR" sz="2000" dirty="0">
                <a:solidFill>
                  <a:schemeClr val="dk1"/>
                </a:solidFill>
              </a:rPr>
              <a:t>Δ</a:t>
            </a:r>
            <a:r>
              <a:rPr lang="en" sz="2000" dirty="0">
                <a:solidFill>
                  <a:schemeClr val="dk1"/>
                </a:solidFill>
              </a:rPr>
              <a:t>y and </a:t>
            </a:r>
            <a:r>
              <a:rPr lang="el-GR" sz="2000" dirty="0">
                <a:solidFill>
                  <a:schemeClr val="dk1"/>
                </a:solidFill>
              </a:rPr>
              <a:t>Δ</a:t>
            </a:r>
            <a:r>
              <a:rPr lang="en" sz="2000" dirty="0">
                <a:solidFill>
                  <a:schemeClr val="dk1"/>
                </a:solidFill>
              </a:rPr>
              <a:t>ϕ spectra at low charged hadron p</a:t>
            </a:r>
            <a:r>
              <a:rPr lang="en" sz="2000" baseline="-25000" dirty="0">
                <a:solidFill>
                  <a:schemeClr val="dk1"/>
                </a:solidFill>
              </a:rPr>
              <a:t>T</a:t>
            </a:r>
            <a:r>
              <a:rPr lang="en" sz="2000" dirty="0">
                <a:solidFill>
                  <a:schemeClr val="dk1"/>
                </a:solidFill>
              </a:rPr>
              <a:t>: </a:t>
            </a:r>
            <a:br>
              <a:rPr lang="en" sz="2000" dirty="0">
                <a:solidFill>
                  <a:schemeClr val="dk1"/>
                </a:solidFill>
              </a:rPr>
            </a:br>
            <a:r>
              <a:rPr lang="en" sz="2800" dirty="0">
                <a:solidFill>
                  <a:srgbClr val="FF0000"/>
                </a:solidFill>
              </a:rPr>
              <a:t>The first evidence of negative </a:t>
            </a:r>
            <a:r>
              <a:rPr lang="en" sz="2800" b="1" dirty="0">
                <a:solidFill>
                  <a:schemeClr val="accent5"/>
                </a:solidFill>
              </a:rPr>
              <a:t>Q</a:t>
            </a:r>
            <a:r>
              <a:rPr lang="en" sz="2800" b="1" dirty="0">
                <a:solidFill>
                  <a:schemeClr val="accent6"/>
                </a:solidFill>
              </a:rPr>
              <a:t>G</a:t>
            </a:r>
            <a:r>
              <a:rPr lang="en" sz="2800" b="1" dirty="0">
                <a:solidFill>
                  <a:srgbClr val="FF0000"/>
                </a:solidFill>
              </a:rPr>
              <a:t>P</a:t>
            </a:r>
            <a:r>
              <a:rPr lang="en" sz="2800" dirty="0">
                <a:solidFill>
                  <a:srgbClr val="FF0000"/>
                </a:solidFill>
              </a:rPr>
              <a:t> wake!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00203252-9E29-4F66-BA52-08A8E415D196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34</a:t>
            </a:fld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7426B-2623-4342-9FA2-4E5AB2187199}"/>
              </a:ext>
            </a:extLst>
          </p:cNvPr>
          <p:cNvSpPr txBox="1"/>
          <p:nvPr/>
        </p:nvSpPr>
        <p:spPr>
          <a:xfrm>
            <a:off x="102270" y="6220112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80EC0D-7F83-49E1-A822-8850AE41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481" y="6070024"/>
            <a:ext cx="2655778" cy="11691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FAE2745-DCF6-454E-AEAE-A11FD1A26D8A}"/>
              </a:ext>
            </a:extLst>
          </p:cNvPr>
          <p:cNvSpPr/>
          <p:nvPr/>
        </p:nvSpPr>
        <p:spPr>
          <a:xfrm flipH="1">
            <a:off x="10147481" y="6100538"/>
            <a:ext cx="2017903" cy="117003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172A9-F13D-4F0E-826B-B154B3F6B73E}"/>
              </a:ext>
            </a:extLst>
          </p:cNvPr>
          <p:cNvSpPr/>
          <p:nvPr/>
        </p:nvSpPr>
        <p:spPr>
          <a:xfrm>
            <a:off x="8871449" y="6100538"/>
            <a:ext cx="1271412" cy="11700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AF803A-9DE8-48F4-A83F-594E5A72AF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227475" y="4160769"/>
            <a:ext cx="3458358" cy="1623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235E78-78F8-443A-A856-E87568499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40" y="6232409"/>
            <a:ext cx="913045" cy="86342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"/>
          <p:cNvSpPr txBox="1"/>
          <p:nvPr/>
        </p:nvSpPr>
        <p:spPr>
          <a:xfrm>
            <a:off x="0" y="0"/>
            <a:ext cx="13817600" cy="9175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71">
              <a:solidFill>
                <a:schemeClr val="dk1"/>
              </a:solidFill>
            </a:endParaRPr>
          </a:p>
        </p:txBody>
      </p:sp>
      <p:pic>
        <p:nvPicPr>
          <p:cNvPr id="15" name="Picture 2" descr="CMS collaboration releases its first open data from heavy-ion collisions |  CERN">
            <a:extLst>
              <a:ext uri="{FF2B5EF4-FFF2-40B4-BE49-F238E27FC236}">
                <a16:creationId xmlns:a16="http://schemas.microsoft.com/office/drawing/2014/main" id="{78FBF231-2A99-4260-92AD-D594066F4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5" b="6564"/>
          <a:stretch/>
        </p:blipFill>
        <p:spPr bwMode="auto">
          <a:xfrm>
            <a:off x="3968" y="-5644"/>
            <a:ext cx="13817600" cy="72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7C9CCF-1F60-482D-BEEB-A4A30CBD370A}"/>
              </a:ext>
            </a:extLst>
          </p:cNvPr>
          <p:cNvSpPr/>
          <p:nvPr/>
        </p:nvSpPr>
        <p:spPr>
          <a:xfrm>
            <a:off x="-3968" y="-5940"/>
            <a:ext cx="13817600" cy="729415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2A942A-3A88-4542-813B-57559F3F897B}"/>
              </a:ext>
            </a:extLst>
          </p:cNvPr>
          <p:cNvSpPr/>
          <p:nvPr/>
        </p:nvSpPr>
        <p:spPr>
          <a:xfrm>
            <a:off x="1940248" y="655336"/>
            <a:ext cx="9823408" cy="1296144"/>
          </a:xfrm>
          <a:prstGeom prst="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Implication and Outlook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7A6BB-77B4-48E2-AE24-B6E6ECCEBA9B}"/>
              </a:ext>
            </a:extLst>
          </p:cNvPr>
          <p:cNvSpPr txBox="1"/>
          <p:nvPr/>
        </p:nvSpPr>
        <p:spPr>
          <a:xfrm>
            <a:off x="140048" y="6406480"/>
            <a:ext cx="1345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Unambiguous evidence of the </a:t>
            </a:r>
            <a:r>
              <a:rPr lang="en" sz="2800" b="1" dirty="0">
                <a:solidFill>
                  <a:schemeClr val="accent5"/>
                </a:solidFill>
              </a:rPr>
              <a:t>Q</a:t>
            </a:r>
            <a:r>
              <a:rPr lang="en" sz="2800" b="1" dirty="0">
                <a:solidFill>
                  <a:schemeClr val="accent6"/>
                </a:solidFill>
              </a:rPr>
              <a:t>G</a:t>
            </a:r>
            <a:r>
              <a:rPr lang="en" sz="2800" b="1" dirty="0">
                <a:solidFill>
                  <a:srgbClr val="FF0000"/>
                </a:solidFill>
              </a:rPr>
              <a:t>P</a:t>
            </a:r>
            <a:r>
              <a:rPr lang="en-US" sz="2600" b="1" dirty="0">
                <a:solidFill>
                  <a:srgbClr val="D55700"/>
                </a:solidFill>
              </a:rPr>
              <a:t> wake </a:t>
            </a:r>
            <a:r>
              <a:rPr lang="en-US" sz="2600" dirty="0"/>
              <a:t>created by a fast moving quark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7FFBA0-0431-499A-8376-9A1786842F43}"/>
              </a:ext>
            </a:extLst>
          </p:cNvPr>
          <p:cNvGrpSpPr/>
          <p:nvPr/>
        </p:nvGrpSpPr>
        <p:grpSpPr>
          <a:xfrm>
            <a:off x="4990768" y="2606812"/>
            <a:ext cx="8479520" cy="3462747"/>
            <a:chOff x="4990768" y="2606812"/>
            <a:chExt cx="8479520" cy="3462747"/>
          </a:xfrm>
        </p:grpSpPr>
        <p:pic>
          <p:nvPicPr>
            <p:cNvPr id="367" name="Google Shape;367;p34" descr="https://upload.wikimedia.org/wikipedia/commons/thumb/7/77/Bodensee_at_Lindau_-_DSC06962.JPG/1280px-Bodensee_at_Lindau_-_DSC0696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74135" y="2606813"/>
              <a:ext cx="4596153" cy="3447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CEB5A4-8CA3-48F3-8573-CA3E049B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0768" y="2606812"/>
              <a:ext cx="3502208" cy="3462747"/>
            </a:xfrm>
            <a:prstGeom prst="rect">
              <a:avLst/>
            </a:prstGeom>
          </p:spPr>
        </p:pic>
      </p:grp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870C506-074E-4D88-A01B-71701C9BAA2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35</a:t>
            </a:fld>
            <a:endParaRPr lang="en-US" altLang="en-US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73B59BD-4028-4296-A0B7-76193E30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2050" name="Picture 2" descr="Skiffs on the Yerres - Gustave Caillebotte - WikiArt.org - encyclopedia ...">
            <a:extLst>
              <a:ext uri="{FF2B5EF4-FFF2-40B4-BE49-F238E27FC236}">
                <a16:creationId xmlns:a16="http://schemas.microsoft.com/office/drawing/2014/main" id="{1C7A0E3B-A4A5-4A8F-94CE-4988C25B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" y="2606812"/>
            <a:ext cx="4494772" cy="34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05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F1D85-6A88-40EB-9C8A-72B3F3D3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from the Z-hadron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280B4-DF8C-41AE-AAF0-5E65A1E6AFC5}"/>
              </a:ext>
            </a:extLst>
          </p:cNvPr>
          <p:cNvSpPr txBox="1"/>
          <p:nvPr/>
        </p:nvSpPr>
        <p:spPr>
          <a:xfrm>
            <a:off x="10238479" y="861864"/>
            <a:ext cx="361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Receive </a:t>
            </a:r>
            <a:r>
              <a:rPr lang="en-US" sz="2000" b="1" u="sng" dirty="0">
                <a:solidFill>
                  <a:srgbClr val="0000FF"/>
                </a:solidFill>
              </a:rPr>
              <a:t>partial</a:t>
            </a:r>
            <a:r>
              <a:rPr lang="en-US" sz="2000" dirty="0">
                <a:solidFill>
                  <a:srgbClr val="0000FF"/>
                </a:solidFill>
              </a:rPr>
              <a:t> back reaction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from the away side jet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B7531FF-6ED5-492B-BF83-46D2DC9E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29" y="1669801"/>
            <a:ext cx="5488075" cy="547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414D118-1AA2-46F5-B02D-A5640CE4C20A}"/>
              </a:ext>
            </a:extLst>
          </p:cNvPr>
          <p:cNvSpPr/>
          <p:nvPr/>
        </p:nvSpPr>
        <p:spPr>
          <a:xfrm>
            <a:off x="7459088" y="1784566"/>
            <a:ext cx="672969" cy="4003310"/>
          </a:xfrm>
          <a:custGeom>
            <a:avLst/>
            <a:gdLst>
              <a:gd name="connsiteX0" fmla="*/ 64692 w 1364405"/>
              <a:gd name="connsiteY0" fmla="*/ 0 h 4003310"/>
              <a:gd name="connsiteX1" fmla="*/ 24435 w 1364405"/>
              <a:gd name="connsiteY1" fmla="*/ 1748287 h 4003310"/>
              <a:gd name="connsiteX2" fmla="*/ 392495 w 1364405"/>
              <a:gd name="connsiteY2" fmla="*/ 3732362 h 4003310"/>
              <a:gd name="connsiteX3" fmla="*/ 1364405 w 1364405"/>
              <a:gd name="connsiteY3" fmla="*/ 3933645 h 40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4405" h="4003310">
                <a:moveTo>
                  <a:pt x="64692" y="0"/>
                </a:moveTo>
                <a:cubicBezTo>
                  <a:pt x="17246" y="563113"/>
                  <a:pt x="-30199" y="1126227"/>
                  <a:pt x="24435" y="1748287"/>
                </a:cubicBezTo>
                <a:cubicBezTo>
                  <a:pt x="79069" y="2370347"/>
                  <a:pt x="169167" y="3368136"/>
                  <a:pt x="392495" y="3732362"/>
                </a:cubicBezTo>
                <a:cubicBezTo>
                  <a:pt x="615823" y="4096588"/>
                  <a:pt x="990114" y="4015116"/>
                  <a:pt x="1364405" y="3933645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35E398E-0EF4-4730-9B63-7A56D29ED7ED}"/>
              </a:ext>
            </a:extLst>
          </p:cNvPr>
          <p:cNvSpPr/>
          <p:nvPr/>
        </p:nvSpPr>
        <p:spPr>
          <a:xfrm>
            <a:off x="12787680" y="1721751"/>
            <a:ext cx="846006" cy="1846885"/>
          </a:xfrm>
          <a:custGeom>
            <a:avLst/>
            <a:gdLst>
              <a:gd name="connsiteX0" fmla="*/ 212785 w 670549"/>
              <a:gd name="connsiteY0" fmla="*/ 0 h 2030083"/>
              <a:gd name="connsiteX1" fmla="*/ 667110 w 670549"/>
              <a:gd name="connsiteY1" fmla="*/ 1086929 h 2030083"/>
              <a:gd name="connsiteX2" fmla="*/ 0 w 670549"/>
              <a:gd name="connsiteY2" fmla="*/ 2030083 h 20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49" h="2030083">
                <a:moveTo>
                  <a:pt x="212785" y="0"/>
                </a:moveTo>
                <a:cubicBezTo>
                  <a:pt x="457679" y="374291"/>
                  <a:pt x="702574" y="748582"/>
                  <a:pt x="667110" y="1086929"/>
                </a:cubicBezTo>
                <a:cubicBezTo>
                  <a:pt x="631646" y="1425276"/>
                  <a:pt x="315823" y="1727679"/>
                  <a:pt x="0" y="2030083"/>
                </a:cubicBezTo>
              </a:path>
            </a:pathLst>
          </a:custGeom>
          <a:noFill/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B8ACD-A087-46BD-9B10-426D2C6003C3}"/>
              </a:ext>
            </a:extLst>
          </p:cNvPr>
          <p:cNvSpPr txBox="1"/>
          <p:nvPr/>
        </p:nvSpPr>
        <p:spPr>
          <a:xfrm>
            <a:off x="5863455" y="6992548"/>
            <a:ext cx="69097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Daniel Pablo, Krishna Rajagopal, YJL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79FAE-8048-48CF-B0DB-73CB1F5D7DEA}"/>
              </a:ext>
            </a:extLst>
          </p:cNvPr>
          <p:cNvSpPr txBox="1"/>
          <p:nvPr/>
        </p:nvSpPr>
        <p:spPr>
          <a:xfrm>
            <a:off x="6391717" y="933872"/>
            <a:ext cx="3469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Receive back reaction effect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 from the </a:t>
            </a:r>
            <a:r>
              <a:rPr lang="en-US" sz="2000" b="1" dirty="0">
                <a:solidFill>
                  <a:srgbClr val="FF0000"/>
                </a:solidFill>
              </a:rPr>
              <a:t>away side jet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5203A30-D9D6-48B8-AE55-0F295CF94324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36</a:t>
            </a:fld>
            <a:endParaRPr lang="en-US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CB70EF-3E8B-42A3-9329-70E05D17A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19" y="1052586"/>
            <a:ext cx="2060530" cy="1846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E39B6C-0312-49BE-943C-D27566123FE4}"/>
              </a:ext>
            </a:extLst>
          </p:cNvPr>
          <p:cNvSpPr txBox="1"/>
          <p:nvPr/>
        </p:nvSpPr>
        <p:spPr>
          <a:xfrm>
            <a:off x="4194300" y="966837"/>
            <a:ext cx="220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CoLBT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1A950-3160-40FD-ADBD-3C0D9094B9F7}"/>
              </a:ext>
            </a:extLst>
          </p:cNvPr>
          <p:cNvSpPr txBox="1"/>
          <p:nvPr/>
        </p:nvSpPr>
        <p:spPr>
          <a:xfrm>
            <a:off x="-3968" y="3286497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Challenge the calculations / models based on </a:t>
            </a:r>
            <a:r>
              <a:rPr lang="en-US" sz="2400" u="sng" dirty="0"/>
              <a:t>independent jet shower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Could change the way we compare </a:t>
            </a:r>
            <a:r>
              <a:rPr lang="en-US" sz="2400" b="1" dirty="0">
                <a:solidFill>
                  <a:schemeClr val="accent2"/>
                </a:solidFill>
              </a:rPr>
              <a:t>Photon / </a:t>
            </a:r>
            <a:r>
              <a:rPr lang="en-US" sz="2400" b="1" dirty="0" err="1">
                <a:solidFill>
                  <a:schemeClr val="accent2"/>
                </a:solidFill>
              </a:rPr>
              <a:t>Z+jet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333399"/>
                </a:solidFill>
              </a:rPr>
              <a:t>dijet </a:t>
            </a:r>
            <a:r>
              <a:rPr lang="en-US" sz="2400" dirty="0"/>
              <a:t>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Could impact the comparison of inclusive / dijet measurements with </a:t>
            </a:r>
            <a:r>
              <a:rPr lang="en-US" sz="2400" b="1" dirty="0">
                <a:solidFill>
                  <a:schemeClr val="accent6"/>
                </a:solidFill>
              </a:rPr>
              <a:t>different R</a:t>
            </a:r>
            <a:r>
              <a:rPr lang="en-US" sz="2400" dirty="0"/>
              <a:t> and </a:t>
            </a:r>
            <a:r>
              <a:rPr lang="el-GR" sz="2400" b="1" dirty="0">
                <a:solidFill>
                  <a:schemeClr val="accent4">
                    <a:lumMod val="75000"/>
                  </a:schemeClr>
                </a:solidFill>
              </a:rPr>
              <a:t>η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…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8143D9-1FBB-4307-A174-A1CC216F1B40}"/>
              </a:ext>
            </a:extLst>
          </p:cNvPr>
          <p:cNvGrpSpPr/>
          <p:nvPr/>
        </p:nvGrpSpPr>
        <p:grpSpPr>
          <a:xfrm>
            <a:off x="43114" y="990091"/>
            <a:ext cx="4003528" cy="1897689"/>
            <a:chOff x="218013" y="558801"/>
            <a:chExt cx="12846266" cy="60891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C2DB13-C62A-470C-A102-27F5D97DE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4784" y="789856"/>
              <a:ext cx="6299495" cy="58581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9CD0FC-A516-437C-A3B4-AB4357D701B3}"/>
                </a:ext>
              </a:extLst>
            </p:cNvPr>
            <p:cNvSpPr txBox="1"/>
            <p:nvPr/>
          </p:nvSpPr>
          <p:spPr>
            <a:xfrm>
              <a:off x="6980807" y="558801"/>
              <a:ext cx="4187946" cy="118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AAF4A"/>
                  </a:solidFill>
                </a:rPr>
                <a:t>JEWEL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8E590E-F681-4080-B678-38CEBE8E1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71"/>
            <a:stretch/>
          </p:blipFill>
          <p:spPr>
            <a:xfrm>
              <a:off x="218013" y="789856"/>
              <a:ext cx="6234620" cy="569969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57AD15-4BE4-4526-8638-02DBA4EB9A6E}"/>
                </a:ext>
              </a:extLst>
            </p:cNvPr>
            <p:cNvSpPr txBox="1"/>
            <p:nvPr/>
          </p:nvSpPr>
          <p:spPr>
            <a:xfrm>
              <a:off x="500087" y="561506"/>
              <a:ext cx="4187946" cy="118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AA8FD"/>
                  </a:solidFill>
                </a:rPr>
                <a:t>HYBRID</a:t>
              </a:r>
            </a:p>
          </p:txBody>
        </p:sp>
      </p:grpSp>
      <p:sp>
        <p:nvSpPr>
          <p:cNvPr id="19" name="Rectangle 7">
            <a:extLst>
              <a:ext uri="{FF2B5EF4-FFF2-40B4-BE49-F238E27FC236}">
                <a16:creationId xmlns:a16="http://schemas.microsoft.com/office/drawing/2014/main" id="{C7C7F24A-B3AB-4A47-841F-6249B0E6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8BF963-BA40-48C1-951A-C632E2D95127}"/>
              </a:ext>
            </a:extLst>
          </p:cNvPr>
          <p:cNvGrpSpPr/>
          <p:nvPr/>
        </p:nvGrpSpPr>
        <p:grpSpPr>
          <a:xfrm rot="15836523">
            <a:off x="9591071" y="2259184"/>
            <a:ext cx="630063" cy="313235"/>
            <a:chOff x="3550554" y="6517470"/>
            <a:chExt cx="1098018" cy="418269"/>
          </a:xfrm>
          <a:solidFill>
            <a:srgbClr val="FF0000"/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30B034-453C-46C5-A800-B7935D49E14A}"/>
                </a:ext>
              </a:extLst>
            </p:cNvPr>
            <p:cNvGrpSpPr/>
            <p:nvPr/>
          </p:nvGrpSpPr>
          <p:grpSpPr>
            <a:xfrm rot="5633342">
              <a:off x="4191320" y="6478488"/>
              <a:ext cx="351839" cy="562664"/>
              <a:chOff x="4191320" y="6478488"/>
              <a:chExt cx="351839" cy="562664"/>
            </a:xfrm>
            <a:grpFill/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CBE0B7A8-C5D5-439C-A044-44CBC762C239}"/>
                  </a:ext>
                </a:extLst>
              </p:cNvPr>
              <p:cNvSpPr/>
              <p:nvPr/>
            </p:nvSpPr>
            <p:spPr>
              <a:xfrm>
                <a:off x="4191320" y="6478488"/>
                <a:ext cx="349417" cy="144016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4272249-EF84-4D2C-9511-A456224771F2}"/>
                  </a:ext>
                </a:extLst>
              </p:cNvPr>
              <p:cNvCxnSpPr>
                <a:cxnSpLocks/>
                <a:stCxn id="2" idx="2"/>
              </p:cNvCxnSpPr>
              <p:nvPr/>
            </p:nvCxnSpPr>
            <p:spPr>
              <a:xfrm>
                <a:off x="4191320" y="6550496"/>
                <a:ext cx="172176" cy="490656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78188E5-AAE7-4A3B-8FAD-78817144A1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5918" y="6550496"/>
                <a:ext cx="177241" cy="469047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50F1CC-B608-431B-8776-AC760616BCAF}"/>
                </a:ext>
              </a:extLst>
            </p:cNvPr>
            <p:cNvGrpSpPr/>
            <p:nvPr/>
          </p:nvGrpSpPr>
          <p:grpSpPr>
            <a:xfrm rot="16693986">
              <a:off x="3655966" y="6412058"/>
              <a:ext cx="351839" cy="562664"/>
              <a:chOff x="4191320" y="6478488"/>
              <a:chExt cx="351839" cy="562664"/>
            </a:xfrm>
            <a:grpFill/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2DBD8CD-71A7-43B7-981C-B65562B35F57}"/>
                  </a:ext>
                </a:extLst>
              </p:cNvPr>
              <p:cNvSpPr/>
              <p:nvPr/>
            </p:nvSpPr>
            <p:spPr>
              <a:xfrm>
                <a:off x="4191320" y="6478488"/>
                <a:ext cx="349417" cy="144016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CAFDCE0-4401-46AB-BDBA-C2111B98C1E6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>
                <a:off x="4191320" y="6550496"/>
                <a:ext cx="172176" cy="490656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D5BFFF0-21F3-4159-B182-33AA0C696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5918" y="6550496"/>
                <a:ext cx="177241" cy="469047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48B6F0-3F90-46F5-9058-D80C70C729B7}"/>
              </a:ext>
            </a:extLst>
          </p:cNvPr>
          <p:cNvGrpSpPr/>
          <p:nvPr/>
        </p:nvGrpSpPr>
        <p:grpSpPr>
          <a:xfrm>
            <a:off x="9776258" y="2837537"/>
            <a:ext cx="408494" cy="545833"/>
            <a:chOff x="6604418" y="2499741"/>
            <a:chExt cx="408494" cy="54583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7F2599-08BE-42EB-9031-2E7F1911870F}"/>
                </a:ext>
              </a:extLst>
            </p:cNvPr>
            <p:cNvGrpSpPr/>
            <p:nvPr/>
          </p:nvGrpSpPr>
          <p:grpSpPr>
            <a:xfrm rot="21472332">
              <a:off x="6604418" y="2499741"/>
              <a:ext cx="263487" cy="322867"/>
              <a:chOff x="4191320" y="6478488"/>
              <a:chExt cx="351839" cy="562664"/>
            </a:xfrm>
            <a:solidFill>
              <a:srgbClr val="0000FF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1B8E2D3-7C0F-427C-9924-C51BE7567DC8}"/>
                  </a:ext>
                </a:extLst>
              </p:cNvPr>
              <p:cNvSpPr/>
              <p:nvPr/>
            </p:nvSpPr>
            <p:spPr>
              <a:xfrm>
                <a:off x="4191320" y="6478488"/>
                <a:ext cx="349417" cy="144016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CDFC51-C59C-40A1-B624-9BDCDE44B8D9}"/>
                  </a:ext>
                </a:extLst>
              </p:cNvPr>
              <p:cNvCxnSpPr>
                <a:cxnSpLocks/>
                <a:stCxn id="41" idx="2"/>
              </p:cNvCxnSpPr>
              <p:nvPr/>
            </p:nvCxnSpPr>
            <p:spPr>
              <a:xfrm>
                <a:off x="4191320" y="6550496"/>
                <a:ext cx="172176" cy="490656"/>
              </a:xfrm>
              <a:prstGeom prst="lin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007B6A3-4B75-496E-86DD-EC68FD77CB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5918" y="6550496"/>
                <a:ext cx="177241" cy="469047"/>
              </a:xfrm>
              <a:prstGeom prst="lin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6BB4A14-26A1-4A46-932F-6AD18AAB8B72}"/>
                </a:ext>
              </a:extLst>
            </p:cNvPr>
            <p:cNvGrpSpPr/>
            <p:nvPr/>
          </p:nvGrpSpPr>
          <p:grpSpPr>
            <a:xfrm rot="7773668">
              <a:off x="6719711" y="2752373"/>
              <a:ext cx="265506" cy="320896"/>
              <a:chOff x="4188624" y="6478488"/>
              <a:chExt cx="354535" cy="559229"/>
            </a:xfrm>
            <a:solidFill>
              <a:srgbClr val="0000FF"/>
            </a:solidFill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418A729-BAC8-4FA6-A9C4-84F3DC5B54E7}"/>
                  </a:ext>
                </a:extLst>
              </p:cNvPr>
              <p:cNvSpPr/>
              <p:nvPr/>
            </p:nvSpPr>
            <p:spPr>
              <a:xfrm>
                <a:off x="4191320" y="6478488"/>
                <a:ext cx="349417" cy="144016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F88BE55-4EE2-44A0-9ADD-B17526A6A383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4188624" y="6547062"/>
                <a:ext cx="172176" cy="490655"/>
              </a:xfrm>
              <a:prstGeom prst="lin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080B5A4-D4FF-4B58-A615-918EAB40F5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5918" y="6550496"/>
                <a:ext cx="177241" cy="469047"/>
              </a:xfrm>
              <a:prstGeom prst="lin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3F2A23-BB8C-4FEC-A97A-F8C2B93EBA8B}"/>
              </a:ext>
            </a:extLst>
          </p:cNvPr>
          <p:cNvSpPr txBox="1"/>
          <p:nvPr/>
        </p:nvSpPr>
        <p:spPr>
          <a:xfrm>
            <a:off x="10941248" y="58304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HYBRID model</a:t>
            </a:r>
          </a:p>
        </p:txBody>
      </p:sp>
    </p:spTree>
    <p:extLst>
      <p:ext uri="{BB962C8B-B14F-4D97-AF65-F5344CB8AC3E}">
        <p14:creationId xmlns:p14="http://schemas.microsoft.com/office/powerpoint/2010/main" val="1679607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altLang="zh-TW" dirty="0"/>
              <a:t>S</a:t>
            </a:r>
            <a:r>
              <a:rPr lang="en-US" dirty="0"/>
              <a:t>hear </a:t>
            </a:r>
            <a:r>
              <a:rPr lang="en-US" altLang="zh-TW" dirty="0"/>
              <a:t>V</a:t>
            </a:r>
            <a:r>
              <a:rPr lang="en-US" dirty="0"/>
              <a:t>iscosity in Hydro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>
          <a:xfrm>
            <a:off x="10749956" y="7307908"/>
            <a:ext cx="1271412" cy="4667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br>
              <a:rPr lang="en-US" altLang="en-US" sz="400"/>
            </a:br>
            <a:fld id="{E6936357-0F00-40D2-A59E-6DA54A9BA72F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860887" y="6962802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</a:rPr>
              <a:t>Animation from L. G. Peng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4543" y="933874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Ideal</a:t>
            </a:r>
            <a:r>
              <a:rPr lang="en-US" sz="2400" dirty="0">
                <a:solidFill>
                  <a:sysClr val="windowText" lastClr="000000"/>
                </a:solidFill>
              </a:rPr>
              <a:t> hydrodynamics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80635" y="1005883"/>
            <a:ext cx="4126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Viscous</a:t>
            </a:r>
            <a:r>
              <a:rPr lang="en-US" sz="2400" dirty="0">
                <a:solidFill>
                  <a:sysClr val="windowText" lastClr="000000"/>
                </a:solidFill>
              </a:rPr>
              <a:t> hydrodynamics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C8675-6CEC-46CF-9AD9-ACF9E0581A9A}"/>
              </a:ext>
            </a:extLst>
          </p:cNvPr>
          <p:cNvSpPr txBox="1"/>
          <p:nvPr/>
        </p:nvSpPr>
        <p:spPr>
          <a:xfrm>
            <a:off x="10453175" y="1634789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ysClr val="windowText" lastClr="000000"/>
                </a:solidFill>
              </a:rPr>
              <a:t>η</a:t>
            </a:r>
            <a:r>
              <a:rPr lang="en-US" sz="2800" dirty="0">
                <a:solidFill>
                  <a:sysClr val="windowText" lastClr="000000"/>
                </a:solidFill>
              </a:rPr>
              <a:t>/s = 0.08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A3F98-4307-4439-AE9D-6BC38F5889AA}"/>
              </a:ext>
            </a:extLst>
          </p:cNvPr>
          <p:cNvSpPr txBox="1"/>
          <p:nvPr/>
        </p:nvSpPr>
        <p:spPr>
          <a:xfrm>
            <a:off x="5988681" y="1653953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ysClr val="windowText" lastClr="000000"/>
                </a:solidFill>
              </a:rPr>
              <a:t>η</a:t>
            </a:r>
            <a:r>
              <a:rPr lang="en-US" sz="2800" dirty="0">
                <a:solidFill>
                  <a:sysClr val="windowText" lastClr="000000"/>
                </a:solidFill>
              </a:rPr>
              <a:t>/s = 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3F52C-5F69-4C44-BDF4-7D2A1BE050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52"/>
          <a:stretch/>
        </p:blipFill>
        <p:spPr>
          <a:xfrm>
            <a:off x="644104" y="3640275"/>
            <a:ext cx="2695514" cy="2426001"/>
          </a:xfrm>
          <a:prstGeom prst="rect">
            <a:avLst/>
          </a:prstGeom>
        </p:spPr>
      </p:pic>
      <p:pic>
        <p:nvPicPr>
          <p:cNvPr id="15" name="Peripheral">
            <a:hlinkClick r:id="" action="ppaction://media"/>
            <a:extLst>
              <a:ext uri="{FF2B5EF4-FFF2-40B4-BE49-F238E27FC236}">
                <a16:creationId xmlns:a16="http://schemas.microsoft.com/office/drawing/2014/main" id="{0BE20E19-9B2F-4B71-8017-0CC889C00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104" y="789857"/>
            <a:ext cx="3800559" cy="2850418"/>
          </a:xfrm>
          <a:prstGeom prst="rect">
            <a:avLst/>
          </a:prstGeom>
        </p:spPr>
      </p:pic>
      <p:pic>
        <p:nvPicPr>
          <p:cNvPr id="16" name="visc_xy.mp4">
            <a:hlinkClick r:id="" action="ppaction://media"/>
            <a:extLst>
              <a:ext uri="{FF2B5EF4-FFF2-40B4-BE49-F238E27FC236}">
                <a16:creationId xmlns:a16="http://schemas.microsoft.com/office/drawing/2014/main" id="{4C1213CA-3CBE-4510-BCD1-B81674D6F3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7404" r="8802"/>
          <a:stretch/>
        </p:blipFill>
        <p:spPr>
          <a:xfrm>
            <a:off x="3828440" y="2086003"/>
            <a:ext cx="9921120" cy="4933344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C496D53-68B7-440E-85CE-9000A2FEA303}"/>
              </a:ext>
            </a:extLst>
          </p:cNvPr>
          <p:cNvSpPr txBox="1">
            <a:spLocks/>
          </p:cNvSpPr>
          <p:nvPr/>
        </p:nvSpPr>
        <p:spPr bwMode="auto">
          <a:xfrm>
            <a:off x="3460944" y="7288216"/>
            <a:ext cx="748030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48" algn="l"/>
                <a:tab pos="896885" algn="l"/>
                <a:tab pos="1346119" algn="l"/>
                <a:tab pos="1795356" algn="l"/>
                <a:tab pos="2244590" algn="l"/>
                <a:tab pos="2693827" algn="l"/>
                <a:tab pos="3143062" algn="l"/>
                <a:tab pos="3592298" algn="l"/>
                <a:tab pos="4041533" algn="l"/>
                <a:tab pos="4490769" algn="l"/>
                <a:tab pos="4940004" algn="l"/>
                <a:tab pos="5389240" algn="l"/>
                <a:tab pos="5838476" algn="l"/>
                <a:tab pos="6287712" algn="l"/>
                <a:tab pos="6736947" algn="l"/>
                <a:tab pos="7186183" algn="l"/>
                <a:tab pos="7633831" algn="l"/>
                <a:tab pos="8083066" algn="l"/>
                <a:tab pos="8532302" algn="l"/>
                <a:tab pos="8981537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A6348-CE14-4C09-80E0-9F60CCE65492}"/>
              </a:ext>
            </a:extLst>
          </p:cNvPr>
          <p:cNvSpPr txBox="1"/>
          <p:nvPr/>
        </p:nvSpPr>
        <p:spPr>
          <a:xfrm>
            <a:off x="572096" y="6378026"/>
            <a:ext cx="26420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Alver</a:t>
            </a:r>
            <a:r>
              <a:rPr lang="en-US" sz="1400" dirty="0"/>
              <a:t> and Roland (MITHIG)</a:t>
            </a:r>
          </a:p>
          <a:p>
            <a:r>
              <a:rPr lang="en-US" sz="1400" dirty="0"/>
              <a:t>“Collision geometry fluctuation”</a:t>
            </a:r>
          </a:p>
          <a:p>
            <a:r>
              <a:rPr lang="en-US" sz="1400" dirty="0"/>
              <a:t>PRC82 (2010) 039903</a:t>
            </a:r>
          </a:p>
        </p:txBody>
      </p:sp>
    </p:spTree>
    <p:extLst>
      <p:ext uri="{BB962C8B-B14F-4D97-AF65-F5344CB8AC3E}">
        <p14:creationId xmlns:p14="http://schemas.microsoft.com/office/powerpoint/2010/main" val="243731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9">
            <a:hlinkClick r:id="" action="ppaction://media"/>
            <a:extLst>
              <a:ext uri="{FF2B5EF4-FFF2-40B4-BE49-F238E27FC236}">
                <a16:creationId xmlns:a16="http://schemas.microsoft.com/office/drawing/2014/main" id="{E66C1782-DC4F-4762-9F88-7B89E46F01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5024" y="2855058"/>
            <a:ext cx="4876800" cy="3657600"/>
          </a:xfrm>
          <a:prstGeom prst="rect">
            <a:avLst/>
          </a:prstGeom>
        </p:spPr>
      </p:pic>
      <p:pic>
        <p:nvPicPr>
          <p:cNvPr id="8" name="Video 6">
            <a:hlinkClick r:id="" action="ppaction://media"/>
            <a:extLst>
              <a:ext uri="{FF2B5EF4-FFF2-40B4-BE49-F238E27FC236}">
                <a16:creationId xmlns:a16="http://schemas.microsoft.com/office/drawing/2014/main" id="{77CF6666-17E8-4165-B408-000FFDECB3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387" y="2878088"/>
            <a:ext cx="48768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altLang="zh-TW" dirty="0"/>
              <a:t>S</a:t>
            </a:r>
            <a:r>
              <a:rPr lang="en-US" dirty="0"/>
              <a:t>hear </a:t>
            </a:r>
            <a:r>
              <a:rPr lang="en-US" altLang="zh-TW" dirty="0"/>
              <a:t>V</a:t>
            </a:r>
            <a:r>
              <a:rPr lang="en-US" dirty="0"/>
              <a:t>iscosity in Medium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>
          <a:xfrm>
            <a:off x="10749956" y="7307908"/>
            <a:ext cx="1271412" cy="4667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br>
              <a:rPr lang="en-US" altLang="en-US" sz="400"/>
            </a:br>
            <a:fld id="{E6936357-0F00-40D2-A59E-6DA54A9BA72F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764543" y="933874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Ideal</a:t>
            </a:r>
            <a:r>
              <a:rPr lang="en-US" sz="2400" dirty="0">
                <a:solidFill>
                  <a:sysClr val="windowText" lastClr="000000"/>
                </a:solidFill>
              </a:rPr>
              <a:t> hydrodynamics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80635" y="1005883"/>
            <a:ext cx="4126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Viscous</a:t>
            </a:r>
            <a:r>
              <a:rPr lang="en-US" sz="2400" dirty="0">
                <a:solidFill>
                  <a:sysClr val="windowText" lastClr="000000"/>
                </a:solidFill>
              </a:rPr>
              <a:t> hydrodynamics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C8675-6CEC-46CF-9AD9-ACF9E0581A9A}"/>
              </a:ext>
            </a:extLst>
          </p:cNvPr>
          <p:cNvSpPr txBox="1"/>
          <p:nvPr/>
        </p:nvSpPr>
        <p:spPr>
          <a:xfrm>
            <a:off x="10453175" y="1634789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ysClr val="windowText" lastClr="000000"/>
                </a:solidFill>
              </a:rPr>
              <a:t>η</a:t>
            </a:r>
            <a:r>
              <a:rPr lang="en-US" sz="2800" dirty="0">
                <a:solidFill>
                  <a:sysClr val="windowText" lastClr="000000"/>
                </a:solidFill>
              </a:rPr>
              <a:t>/s = 0.08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A3F98-4307-4439-AE9D-6BC38F5889AA}"/>
              </a:ext>
            </a:extLst>
          </p:cNvPr>
          <p:cNvSpPr txBox="1"/>
          <p:nvPr/>
        </p:nvSpPr>
        <p:spPr>
          <a:xfrm>
            <a:off x="5988681" y="1653953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ysClr val="windowText" lastClr="000000"/>
                </a:solidFill>
              </a:rPr>
              <a:t>η</a:t>
            </a:r>
            <a:r>
              <a:rPr lang="en-US" sz="2800" dirty="0">
                <a:solidFill>
                  <a:sysClr val="windowText" lastClr="000000"/>
                </a:solidFill>
              </a:rPr>
              <a:t>/s = 0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52005CB-58BF-41ED-905B-0AEE986A04E1}"/>
              </a:ext>
            </a:extLst>
          </p:cNvPr>
          <p:cNvSpPr txBox="1">
            <a:spLocks/>
          </p:cNvSpPr>
          <p:nvPr/>
        </p:nvSpPr>
        <p:spPr bwMode="auto">
          <a:xfrm>
            <a:off x="3460944" y="7288216"/>
            <a:ext cx="748030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48" algn="l"/>
                <a:tab pos="896885" algn="l"/>
                <a:tab pos="1346119" algn="l"/>
                <a:tab pos="1795356" algn="l"/>
                <a:tab pos="2244590" algn="l"/>
                <a:tab pos="2693827" algn="l"/>
                <a:tab pos="3143062" algn="l"/>
                <a:tab pos="3592298" algn="l"/>
                <a:tab pos="4041533" algn="l"/>
                <a:tab pos="4490769" algn="l"/>
                <a:tab pos="4940004" algn="l"/>
                <a:tab pos="5389240" algn="l"/>
                <a:tab pos="5838476" algn="l"/>
                <a:tab pos="6287712" algn="l"/>
                <a:tab pos="6736947" algn="l"/>
                <a:tab pos="7186183" algn="l"/>
                <a:tab pos="7633831" algn="l"/>
                <a:tab pos="8083066" algn="l"/>
                <a:tab pos="8532302" algn="l"/>
                <a:tab pos="8981537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D4E9C-D2CA-4AE6-8721-82BEE8EF42CD}"/>
              </a:ext>
            </a:extLst>
          </p:cNvPr>
          <p:cNvSpPr txBox="1"/>
          <p:nvPr/>
        </p:nvSpPr>
        <p:spPr>
          <a:xfrm>
            <a:off x="860128" y="6711897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Fluid velocity field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A81D85-858B-4785-A637-CD3E086A3165}"/>
              </a:ext>
            </a:extLst>
          </p:cNvPr>
          <p:cNvSpPr txBox="1"/>
          <p:nvPr/>
        </p:nvSpPr>
        <p:spPr>
          <a:xfrm>
            <a:off x="652632" y="629530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78EB8"/>
                </a:solidFill>
              </a:rPr>
              <a:t>Krishna Rajagopal et 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9C4380-16B1-4153-8208-EC7D42CA3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48" y="1869976"/>
            <a:ext cx="4183406" cy="35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3B49C-C76A-4DF5-A628-F654676A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Specific Shear Viscosity and </a:t>
            </a:r>
            <a:r>
              <a:rPr lang="en-US" dirty="0" err="1"/>
              <a:t>EoS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E85BF-F915-46AA-8B79-1CD7088CC00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AF71B-DCDD-4F9F-93E4-5E7AC7CF2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22" y="1941984"/>
            <a:ext cx="5795242" cy="4374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C61A5-9DDF-454A-B885-CDC9234F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304" y="6279890"/>
            <a:ext cx="2575783" cy="990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71B70E-D849-4EE7-B11B-1FDCA8648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206" y="1863685"/>
            <a:ext cx="5795242" cy="4470787"/>
          </a:xfrm>
          <a:prstGeom prst="rect">
            <a:avLst/>
          </a:prstGeom>
        </p:spPr>
      </p:pic>
      <p:sp>
        <p:nvSpPr>
          <p:cNvPr id="13" name="Google Shape;174;p21">
            <a:extLst>
              <a:ext uri="{FF2B5EF4-FFF2-40B4-BE49-F238E27FC236}">
                <a16:creationId xmlns:a16="http://schemas.microsoft.com/office/drawing/2014/main" id="{0ED2F065-4F42-44E5-89B3-537AF0811C56}"/>
              </a:ext>
            </a:extLst>
          </p:cNvPr>
          <p:cNvSpPr txBox="1"/>
          <p:nvPr/>
        </p:nvSpPr>
        <p:spPr>
          <a:xfrm>
            <a:off x="2910953" y="810533"/>
            <a:ext cx="6878167" cy="104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solidFill>
                  <a:srgbClr val="8C0202"/>
                </a:solidFill>
                <a:latin typeface="Arial"/>
                <a:ea typeface="Arial"/>
                <a:cs typeface="Arial"/>
                <a:sym typeface="Arial"/>
              </a:rPr>
              <a:t>Jet</a:t>
            </a:r>
            <a:r>
              <a:rPr lang="en" sz="2000" dirty="0">
                <a:solidFill>
                  <a:srgbClr val="8C02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Hadron 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 in </a:t>
            </a:r>
            <a:r>
              <a:rPr lang="en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Photon-Jet event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QGP wake in </a:t>
            </a:r>
            <a:r>
              <a:rPr lang="en" sz="2800" b="1" dirty="0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CoLBT</a:t>
            </a:r>
            <a:endParaRPr sz="1600" b="1" dirty="0">
              <a:solidFill>
                <a:schemeClr val="accent4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PRL 130, 052301 (2023)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81;p21">
            <a:extLst>
              <a:ext uri="{FF2B5EF4-FFF2-40B4-BE49-F238E27FC236}">
                <a16:creationId xmlns:a16="http://schemas.microsoft.com/office/drawing/2014/main" id="{179944DF-B97A-4ADA-8AAC-F11AD3081309}"/>
              </a:ext>
            </a:extLst>
          </p:cNvPr>
          <p:cNvSpPr txBox="1"/>
          <p:nvPr/>
        </p:nvSpPr>
        <p:spPr>
          <a:xfrm>
            <a:off x="6345406" y="1254785"/>
            <a:ext cx="3132205" cy="60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5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Zhong Yang, Tan Luo, Wei Chen, </a:t>
            </a:r>
            <a:br>
              <a:rPr lang="en" sz="105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5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Longgang Pang, and Xin-Nian Wang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92504A-3427-4142-BDCC-90468B376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7088" y="6347048"/>
            <a:ext cx="1844200" cy="87637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9471A6E-565A-45F5-AD19-922F996274AB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948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75ED-915A-479C-B0B5-4A94BB6A5FF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749956" y="7307908"/>
            <a:ext cx="1271412" cy="4667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br>
              <a:rPr lang="en-US" altLang="en-US" sz="400"/>
            </a:br>
            <a:fld id="{E6936357-0F00-40D2-A59E-6DA54A9BA72F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8" name="Picture 4" descr="「idea」的圖片搜尋結果">
            <a:extLst>
              <a:ext uri="{FF2B5EF4-FFF2-40B4-BE49-F238E27FC236}">
                <a16:creationId xmlns:a16="http://schemas.microsoft.com/office/drawing/2014/main" id="{5E069FA6-7C84-4850-9C8C-D6A23026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6" y="5210909"/>
            <a:ext cx="1424569" cy="142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6BA3F4-15D5-47A6-942A-483766104A37}"/>
              </a:ext>
            </a:extLst>
          </p:cNvPr>
          <p:cNvSpPr txBox="1"/>
          <p:nvPr/>
        </p:nvSpPr>
        <p:spPr>
          <a:xfrm>
            <a:off x="3823049" y="3638274"/>
            <a:ext cx="3675332" cy="751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Jet Quenching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CD4AB-84BF-473A-A23A-789BBC91F128}"/>
              </a:ext>
            </a:extLst>
          </p:cNvPr>
          <p:cNvSpPr txBox="1"/>
          <p:nvPr/>
        </p:nvSpPr>
        <p:spPr>
          <a:xfrm>
            <a:off x="3157269" y="5766487"/>
            <a:ext cx="8567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</a:t>
            </a:r>
            <a:r>
              <a:rPr lang="en-US" sz="2800" b="1" dirty="0"/>
              <a:t>Energetic Quarks</a:t>
            </a:r>
            <a:r>
              <a:rPr lang="en-US" sz="2800" dirty="0"/>
              <a:t> to reveal </a:t>
            </a:r>
            <a:br>
              <a:rPr lang="en-US" sz="2800" dirty="0"/>
            </a:br>
            <a:r>
              <a:rPr lang="en-US" sz="2800" b="1" dirty="0">
                <a:solidFill>
                  <a:srgbClr val="0000FF"/>
                </a:solidFill>
              </a:rPr>
              <a:t>Q</a:t>
            </a:r>
            <a:r>
              <a:rPr lang="en-US" sz="2800" b="1" dirty="0">
                <a:solidFill>
                  <a:srgbClr val="00A25C"/>
                </a:solidFill>
              </a:rPr>
              <a:t>G</a:t>
            </a:r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dirty="0"/>
              <a:t> structure at various length scales</a:t>
            </a:r>
          </a:p>
        </p:txBody>
      </p:sp>
      <p:pic>
        <p:nvPicPr>
          <p:cNvPr id="1026" name="Picture 2" descr="「james bjorken」的圖片搜尋結果">
            <a:extLst>
              <a:ext uri="{FF2B5EF4-FFF2-40B4-BE49-F238E27FC236}">
                <a16:creationId xmlns:a16="http://schemas.microsoft.com/office/drawing/2014/main" id="{1912C183-1835-4813-8A65-8B3E0134B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/>
          <a:stretch/>
        </p:blipFill>
        <p:spPr bwMode="auto">
          <a:xfrm>
            <a:off x="1510391" y="2358961"/>
            <a:ext cx="1950553" cy="22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2EA5D3-972B-4E9A-8EBE-ADAAD15C585D}"/>
              </a:ext>
            </a:extLst>
          </p:cNvPr>
          <p:cNvGrpSpPr/>
          <p:nvPr/>
        </p:nvGrpSpPr>
        <p:grpSpPr>
          <a:xfrm>
            <a:off x="7807434" y="1423750"/>
            <a:ext cx="3929565" cy="4410122"/>
            <a:chOff x="8640291" y="2318898"/>
            <a:chExt cx="3131958" cy="3514973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F4BD4ABD-4CBE-4F15-8AAC-ABBB162BE14C}"/>
                </a:ext>
              </a:extLst>
            </p:cNvPr>
            <p:cNvGrpSpPr/>
            <p:nvPr/>
          </p:nvGrpSpPr>
          <p:grpSpPr>
            <a:xfrm>
              <a:off x="9436370" y="2484464"/>
              <a:ext cx="2335879" cy="3349407"/>
              <a:chOff x="3063715" y="1684676"/>
              <a:chExt cx="3748975" cy="5509740"/>
            </a:xfrm>
          </p:grpSpPr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140495E5-2AC5-42C5-B06B-385A36A9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3063715" y="1684676"/>
                <a:ext cx="3672696" cy="5509740"/>
              </a:xfrm>
              <a:prstGeom prst="rect">
                <a:avLst/>
              </a:prstGeom>
            </p:spPr>
          </p:pic>
          <p:sp>
            <p:nvSpPr>
              <p:cNvPr id="241" name="Text Box 327">
                <a:extLst>
                  <a:ext uri="{FF2B5EF4-FFF2-40B4-BE49-F238E27FC236}">
                    <a16:creationId xmlns:a16="http://schemas.microsoft.com/office/drawing/2014/main" id="{EA8DE91E-5A7E-4298-A6A4-0F53DD291A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4798" y="5816319"/>
                <a:ext cx="964162" cy="524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56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indent="-28733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22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</a:pPr>
                <a:r>
                  <a:rPr lang="en-US" altLang="zh-TW" sz="2000" dirty="0">
                    <a:solidFill>
                      <a:srgbClr val="FF0000"/>
                    </a:solidFill>
                    <a:ea typeface="新細明體" panose="02020500000000000000" pitchFamily="18" charset="-120"/>
                  </a:rPr>
                  <a:t>Q</a:t>
                </a:r>
                <a:r>
                  <a:rPr lang="en-US" altLang="zh-TW" sz="2000" dirty="0">
                    <a:solidFill>
                      <a:schemeClr val="accent6">
                        <a:lumMod val="75000"/>
                      </a:schemeClr>
                    </a:solidFill>
                    <a:ea typeface="新細明體" panose="02020500000000000000" pitchFamily="18" charset="-120"/>
                  </a:rPr>
                  <a:t>G</a:t>
                </a:r>
                <a:r>
                  <a:rPr lang="en-US" altLang="zh-TW" sz="2000" dirty="0">
                    <a:solidFill>
                      <a:srgbClr val="0000FF"/>
                    </a:solidFill>
                    <a:ea typeface="新細明體" panose="02020500000000000000" pitchFamily="18" charset="-120"/>
                  </a:rPr>
                  <a:t>P</a:t>
                </a:r>
              </a:p>
            </p:txBody>
          </p: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A486CFD1-97D8-4B6C-AD41-6CB5F39ED2F0}"/>
                  </a:ext>
                </a:extLst>
              </p:cNvPr>
              <p:cNvGrpSpPr/>
              <p:nvPr/>
            </p:nvGrpSpPr>
            <p:grpSpPr>
              <a:xfrm rot="13254390">
                <a:off x="3411827" y="2868088"/>
                <a:ext cx="3400863" cy="3033985"/>
                <a:chOff x="2375021" y="3915413"/>
                <a:chExt cx="3400863" cy="3033985"/>
              </a:xfrm>
            </p:grpSpPr>
            <p:sp>
              <p:nvSpPr>
                <p:cNvPr id="245" name="Line 298">
                  <a:extLst>
                    <a:ext uri="{FF2B5EF4-FFF2-40B4-BE49-F238E27FC236}">
                      <a16:creationId xmlns:a16="http://schemas.microsoft.com/office/drawing/2014/main" id="{D22B4A91-3E99-4880-861C-929100D92D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75021" y="3915413"/>
                  <a:ext cx="3400863" cy="3033985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AE10D88D-5FFB-46F2-874A-DC7FA38EDEC7}"/>
                    </a:ext>
                  </a:extLst>
                </p:cNvPr>
                <p:cNvGrpSpPr/>
                <p:nvPr/>
              </p:nvGrpSpPr>
              <p:grpSpPr>
                <a:xfrm rot="1051392">
                  <a:off x="4075863" y="4567507"/>
                  <a:ext cx="763214" cy="194539"/>
                  <a:chOff x="6005306" y="4077889"/>
                  <a:chExt cx="712338" cy="484419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">
                    <p14:nvContentPartPr>
                      <p14:cNvPr id="265" name="Ink 264">
                        <a:extLst>
                          <a:ext uri="{FF2B5EF4-FFF2-40B4-BE49-F238E27FC236}">
                            <a16:creationId xmlns:a16="http://schemas.microsoft.com/office/drawing/2014/main" id="{1A12B16B-0601-488F-8F6E-1DCAD0B245EC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833815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5" name="Ink 264">
                        <a:extLst>
                          <a:ext uri="{FF2B5EF4-FFF2-40B4-BE49-F238E27FC236}">
                            <a16:creationId xmlns:a16="http://schemas.microsoft.com/office/drawing/2014/main" id="{1A12B16B-0601-488F-8F6E-1DCAD0B24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791022" y="4233736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">
                    <p14:nvContentPartPr>
                      <p14:cNvPr id="266" name="Ink 265">
                        <a:extLst>
                          <a:ext uri="{FF2B5EF4-FFF2-40B4-BE49-F238E27FC236}">
                            <a16:creationId xmlns:a16="http://schemas.microsoft.com/office/drawing/2014/main" id="{A395CBD5-28B4-48BE-900C-3E11DEC20903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121847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6" name="Ink 265">
                        <a:extLst>
                          <a:ext uri="{FF2B5EF4-FFF2-40B4-BE49-F238E27FC236}">
                            <a16:creationId xmlns:a16="http://schemas.microsoft.com/office/drawing/2014/main" id="{A395CBD5-28B4-48BE-900C-3E11DEC20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079054" y="4233736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">
                    <p14:nvContentPartPr>
                      <p14:cNvPr id="267" name="Ink 266">
                        <a:extLst>
                          <a:ext uri="{FF2B5EF4-FFF2-40B4-BE49-F238E27FC236}">
                            <a16:creationId xmlns:a16="http://schemas.microsoft.com/office/drawing/2014/main" id="{511923C1-CDB2-4B29-9B48-BC51E22E1C1B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980412" y="4249380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7" name="Ink 266">
                        <a:extLst>
                          <a:ext uri="{FF2B5EF4-FFF2-40B4-BE49-F238E27FC236}">
                            <a16:creationId xmlns:a16="http://schemas.microsoft.com/office/drawing/2014/main" id="{511923C1-CDB2-4B29-9B48-BC51E22E1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937619" y="4233735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268" name="Ink 267">
                        <a:extLst>
                          <a:ext uri="{FF2B5EF4-FFF2-40B4-BE49-F238E27FC236}">
                            <a16:creationId xmlns:a16="http://schemas.microsoft.com/office/drawing/2014/main" id="{36C8E78F-C38D-43F9-A79B-E9F46A8498C6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404718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8" name="Ink 267">
                        <a:extLst>
                          <a:ext uri="{FF2B5EF4-FFF2-40B4-BE49-F238E27FC236}">
                            <a16:creationId xmlns:a16="http://schemas.microsoft.com/office/drawing/2014/main" id="{36C8E78F-C38D-43F9-A79B-E9F46A849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361925" y="4233736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269" name="Ink 268">
                        <a:extLst>
                          <a:ext uri="{FF2B5EF4-FFF2-40B4-BE49-F238E27FC236}">
                            <a16:creationId xmlns:a16="http://schemas.microsoft.com/office/drawing/2014/main" id="{1AA263C5-C644-46A1-9097-E1550C231361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263283" y="4249380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9" name="Ink 268">
                        <a:extLst>
                          <a:ext uri="{FF2B5EF4-FFF2-40B4-BE49-F238E27FC236}">
                            <a16:creationId xmlns:a16="http://schemas.microsoft.com/office/drawing/2014/main" id="{1AA263C5-C644-46A1-9097-E1550C2313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220490" y="4233735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5129693C-3771-43C8-BB98-4A5608DC0C08}"/>
                    </a:ext>
                  </a:extLst>
                </p:cNvPr>
                <p:cNvGrpSpPr/>
                <p:nvPr/>
              </p:nvGrpSpPr>
              <p:grpSpPr>
                <a:xfrm rot="16823450">
                  <a:off x="4823130" y="4743754"/>
                  <a:ext cx="763214" cy="194604"/>
                  <a:chOff x="6005306" y="4077889"/>
                  <a:chExt cx="712338" cy="48458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">
                    <p14:nvContentPartPr>
                      <p14:cNvPr id="260" name="Ink 259">
                        <a:extLst>
                          <a:ext uri="{FF2B5EF4-FFF2-40B4-BE49-F238E27FC236}">
                            <a16:creationId xmlns:a16="http://schemas.microsoft.com/office/drawing/2014/main" id="{08FF7B64-FB46-4223-A55A-F82F54EED9A8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833815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0" name="Ink 259">
                        <a:extLst>
                          <a:ext uri="{FF2B5EF4-FFF2-40B4-BE49-F238E27FC236}">
                            <a16:creationId xmlns:a16="http://schemas.microsoft.com/office/drawing/2014/main" id="{08FF7B64-FB46-4223-A55A-F82F54EED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792055" y="4233382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261" name="Ink 260">
                        <a:extLst>
                          <a:ext uri="{FF2B5EF4-FFF2-40B4-BE49-F238E27FC236}">
                            <a16:creationId xmlns:a16="http://schemas.microsoft.com/office/drawing/2014/main" id="{A1FB8989-2895-4F28-924E-116D117D27FA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121847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1" name="Ink 260">
                        <a:extLst>
                          <a:ext uri="{FF2B5EF4-FFF2-40B4-BE49-F238E27FC236}">
                            <a16:creationId xmlns:a16="http://schemas.microsoft.com/office/drawing/2014/main" id="{A1FB8989-2895-4F28-924E-116D117D2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080087" y="4233382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262" name="Ink 261">
                        <a:extLst>
                          <a:ext uri="{FF2B5EF4-FFF2-40B4-BE49-F238E27FC236}">
                            <a16:creationId xmlns:a16="http://schemas.microsoft.com/office/drawing/2014/main" id="{557BDB94-0009-4C62-86D2-8CD1AF7A9DD9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980412" y="4249380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2" name="Ink 261">
                        <a:extLst>
                          <a:ext uri="{FF2B5EF4-FFF2-40B4-BE49-F238E27FC236}">
                            <a16:creationId xmlns:a16="http://schemas.microsoft.com/office/drawing/2014/main" id="{557BDB94-0009-4C62-86D2-8CD1AF7A9D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938652" y="4233381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">
                    <p14:nvContentPartPr>
                      <p14:cNvPr id="263" name="Ink 262">
                        <a:extLst>
                          <a:ext uri="{FF2B5EF4-FFF2-40B4-BE49-F238E27FC236}">
                            <a16:creationId xmlns:a16="http://schemas.microsoft.com/office/drawing/2014/main" id="{B6C4088D-A2CD-4E4C-8A88-46039CF4962D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404718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63" name="Ink 262">
                        <a:extLst>
                          <a:ext uri="{FF2B5EF4-FFF2-40B4-BE49-F238E27FC236}">
                            <a16:creationId xmlns:a16="http://schemas.microsoft.com/office/drawing/2014/main" id="{B6C4088D-A2CD-4E4C-8A88-46039CF496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362958" y="4233382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">
                    <p14:nvContentPartPr>
                      <p14:cNvPr id="264" name="Ink 263">
                        <a:extLst>
                          <a:ext uri="{FF2B5EF4-FFF2-40B4-BE49-F238E27FC236}">
                            <a16:creationId xmlns:a16="http://schemas.microsoft.com/office/drawing/2014/main" id="{1C85E0BC-F616-4D5C-8CDE-5B1F0656BC21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263367" y="4249546"/>
                      <a:ext cx="484415" cy="141434"/>
                    </p14:xfrm>
                  </p:contentPart>
                </mc:Choice>
                <mc:Fallback xmlns="">
                  <p:pic>
                    <p:nvPicPr>
                      <p:cNvPr id="264" name="Ink 263">
                        <a:extLst>
                          <a:ext uri="{FF2B5EF4-FFF2-40B4-BE49-F238E27FC236}">
                            <a16:creationId xmlns:a16="http://schemas.microsoft.com/office/drawing/2014/main" id="{1C85E0BC-F616-4D5C-8CDE-5B1F0656BC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 rot="16200000">
                        <a:off x="6221607" y="4233547"/>
                        <a:ext cx="566264" cy="17279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6492C274-4FDB-4F6A-BC45-0ABBC061357E}"/>
                    </a:ext>
                  </a:extLst>
                </p:cNvPr>
                <p:cNvGrpSpPr/>
                <p:nvPr/>
              </p:nvGrpSpPr>
              <p:grpSpPr>
                <a:xfrm rot="21243662">
                  <a:off x="3640746" y="5101819"/>
                  <a:ext cx="763214" cy="194539"/>
                  <a:chOff x="6005306" y="4077889"/>
                  <a:chExt cx="712338" cy="4844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">
                    <p14:nvContentPartPr>
                      <p14:cNvPr id="255" name="Ink 254">
                        <a:extLst>
                          <a:ext uri="{FF2B5EF4-FFF2-40B4-BE49-F238E27FC236}">
                            <a16:creationId xmlns:a16="http://schemas.microsoft.com/office/drawing/2014/main" id="{AB3FBB13-A2BB-4164-945D-494573DEA889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833815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5" name="Ink 254">
                        <a:extLst>
                          <a:ext uri="{FF2B5EF4-FFF2-40B4-BE49-F238E27FC236}">
                            <a16:creationId xmlns:a16="http://schemas.microsoft.com/office/drawing/2014/main" id="{AB3FBB13-A2BB-4164-945D-494573DEA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791022" y="4233736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">
                    <p14:nvContentPartPr>
                      <p14:cNvPr id="256" name="Ink 255">
                        <a:extLst>
                          <a:ext uri="{FF2B5EF4-FFF2-40B4-BE49-F238E27FC236}">
                            <a16:creationId xmlns:a16="http://schemas.microsoft.com/office/drawing/2014/main" id="{3FC6DB9A-F296-410A-AEE2-631759BD8E44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121847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6" name="Ink 255">
                        <a:extLst>
                          <a:ext uri="{FF2B5EF4-FFF2-40B4-BE49-F238E27FC236}">
                            <a16:creationId xmlns:a16="http://schemas.microsoft.com/office/drawing/2014/main" id="{3FC6DB9A-F296-410A-AEE2-631759BD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079054" y="4233736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">
                    <p14:nvContentPartPr>
                      <p14:cNvPr id="257" name="Ink 256">
                        <a:extLst>
                          <a:ext uri="{FF2B5EF4-FFF2-40B4-BE49-F238E27FC236}">
                            <a16:creationId xmlns:a16="http://schemas.microsoft.com/office/drawing/2014/main" id="{80C519DB-B46E-4877-89BC-003DA73FAF38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980412" y="4249380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7" name="Ink 256">
                        <a:extLst>
                          <a:ext uri="{FF2B5EF4-FFF2-40B4-BE49-F238E27FC236}">
                            <a16:creationId xmlns:a16="http://schemas.microsoft.com/office/drawing/2014/main" id="{80C519DB-B46E-4877-89BC-003DA73FA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937619" y="4233735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">
                    <p14:nvContentPartPr>
                      <p14:cNvPr id="258" name="Ink 257">
                        <a:extLst>
                          <a:ext uri="{FF2B5EF4-FFF2-40B4-BE49-F238E27FC236}">
                            <a16:creationId xmlns:a16="http://schemas.microsoft.com/office/drawing/2014/main" id="{FDFF780B-18CF-4A5B-8C3B-60AD704BDD4E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404718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8" name="Ink 257">
                        <a:extLst>
                          <a:ext uri="{FF2B5EF4-FFF2-40B4-BE49-F238E27FC236}">
                            <a16:creationId xmlns:a16="http://schemas.microsoft.com/office/drawing/2014/main" id="{FDFF780B-18CF-4A5B-8C3B-60AD704BD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361925" y="4233736"/>
                        <a:ext cx="568292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">
                    <p14:nvContentPartPr>
                      <p14:cNvPr id="259" name="Ink 258">
                        <a:extLst>
                          <a:ext uri="{FF2B5EF4-FFF2-40B4-BE49-F238E27FC236}">
                            <a16:creationId xmlns:a16="http://schemas.microsoft.com/office/drawing/2014/main" id="{ADF549A9-9783-4DC8-89F3-50EF0132DCDA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263282" y="4249382"/>
                      <a:ext cx="484419" cy="141435"/>
                    </p14:xfrm>
                  </p:contentPart>
                </mc:Choice>
                <mc:Fallback xmlns="">
                  <p:pic>
                    <p:nvPicPr>
                      <p:cNvPr id="259" name="Ink 258">
                        <a:extLst>
                          <a:ext uri="{FF2B5EF4-FFF2-40B4-BE49-F238E27FC236}">
                            <a16:creationId xmlns:a16="http://schemas.microsoft.com/office/drawing/2014/main" id="{ADF549A9-9783-4DC8-89F3-50EF0132DC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220489" y="4233737"/>
                        <a:ext cx="568294" cy="1721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DEB9098F-2681-40D4-BD2A-F888476E579A}"/>
                    </a:ext>
                  </a:extLst>
                </p:cNvPr>
                <p:cNvGrpSpPr/>
                <p:nvPr/>
              </p:nvGrpSpPr>
              <p:grpSpPr>
                <a:xfrm rot="16823450">
                  <a:off x="3454067" y="5904526"/>
                  <a:ext cx="763214" cy="194539"/>
                  <a:chOff x="6005306" y="4077889"/>
                  <a:chExt cx="712338" cy="484419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">
                    <p14:nvContentPartPr>
                      <p14:cNvPr id="250" name="Ink 249">
                        <a:extLst>
                          <a:ext uri="{FF2B5EF4-FFF2-40B4-BE49-F238E27FC236}">
                            <a16:creationId xmlns:a16="http://schemas.microsoft.com/office/drawing/2014/main" id="{0B4C0C8D-E912-4DB6-9D11-3151EC5C5B8F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833815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0" name="Ink 249">
                        <a:extLst>
                          <a:ext uri="{FF2B5EF4-FFF2-40B4-BE49-F238E27FC236}">
                            <a16:creationId xmlns:a16="http://schemas.microsoft.com/office/drawing/2014/main" id="{0B4C0C8D-E912-4DB6-9D11-3151EC5C5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792055" y="4233382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">
                    <p14:nvContentPartPr>
                      <p14:cNvPr id="251" name="Ink 250">
                        <a:extLst>
                          <a:ext uri="{FF2B5EF4-FFF2-40B4-BE49-F238E27FC236}">
                            <a16:creationId xmlns:a16="http://schemas.microsoft.com/office/drawing/2014/main" id="{26A8C07E-5F20-4222-AD4A-56E24A50EB38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121847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1" name="Ink 250">
                        <a:extLst>
                          <a:ext uri="{FF2B5EF4-FFF2-40B4-BE49-F238E27FC236}">
                            <a16:creationId xmlns:a16="http://schemas.microsoft.com/office/drawing/2014/main" id="{26A8C07E-5F20-4222-AD4A-56E24A50E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080087" y="4233382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5">
                    <p14:nvContentPartPr>
                      <p14:cNvPr id="252" name="Ink 251">
                        <a:extLst>
                          <a:ext uri="{FF2B5EF4-FFF2-40B4-BE49-F238E27FC236}">
                            <a16:creationId xmlns:a16="http://schemas.microsoft.com/office/drawing/2014/main" id="{910D9B4C-F004-4752-9AA6-2010B324FC2B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5980412" y="4249380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2" name="Ink 251">
                        <a:extLst>
                          <a:ext uri="{FF2B5EF4-FFF2-40B4-BE49-F238E27FC236}">
                            <a16:creationId xmlns:a16="http://schemas.microsoft.com/office/drawing/2014/main" id="{910D9B4C-F004-4752-9AA6-2010B324F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5938652" y="4233381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6">
                    <p14:nvContentPartPr>
                      <p14:cNvPr id="253" name="Ink 252">
                        <a:extLst>
                          <a:ext uri="{FF2B5EF4-FFF2-40B4-BE49-F238E27FC236}">
                            <a16:creationId xmlns:a16="http://schemas.microsoft.com/office/drawing/2014/main" id="{8015F699-801D-4663-8358-5827D5BACC98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404718" y="4249381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3" name="Ink 252">
                        <a:extLst>
                          <a:ext uri="{FF2B5EF4-FFF2-40B4-BE49-F238E27FC236}">
                            <a16:creationId xmlns:a16="http://schemas.microsoft.com/office/drawing/2014/main" id="{8015F699-801D-4663-8358-5827D5BACC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362958" y="4233382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">
                    <p14:nvContentPartPr>
                      <p14:cNvPr id="254" name="Ink 253">
                        <a:extLst>
                          <a:ext uri="{FF2B5EF4-FFF2-40B4-BE49-F238E27FC236}">
                            <a16:creationId xmlns:a16="http://schemas.microsoft.com/office/drawing/2014/main" id="{30874456-9B0E-4209-AD07-8ED00E28AB8E}"/>
                          </a:ext>
                        </a:extLst>
                      </p14:cNvPr>
                      <p14:cNvContentPartPr/>
                      <p14:nvPr/>
                    </p14:nvContentPartPr>
                    <p14:xfrm rot="16200000">
                      <a:off x="6263283" y="4249380"/>
                      <a:ext cx="484418" cy="141435"/>
                    </p14:xfrm>
                  </p:contentPart>
                </mc:Choice>
                <mc:Fallback xmlns="">
                  <p:pic>
                    <p:nvPicPr>
                      <p:cNvPr id="254" name="Ink 253">
                        <a:extLst>
                          <a:ext uri="{FF2B5EF4-FFF2-40B4-BE49-F238E27FC236}">
                            <a16:creationId xmlns:a16="http://schemas.microsoft.com/office/drawing/2014/main" id="{30874456-9B0E-4209-AD07-8ED00E28A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16200000">
                        <a:off x="6221523" y="4233381"/>
                        <a:ext cx="566268" cy="1727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6004AE-216F-4CE0-A917-25DFF2109A69}"/>
                </a:ext>
              </a:extLst>
            </p:cNvPr>
            <p:cNvSpPr txBox="1"/>
            <p:nvPr/>
          </p:nvSpPr>
          <p:spPr>
            <a:xfrm>
              <a:off x="8640291" y="3699842"/>
              <a:ext cx="737449" cy="318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Quark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9D3D77-9085-454C-85DB-D9C642CCE15E}"/>
                </a:ext>
              </a:extLst>
            </p:cNvPr>
            <p:cNvSpPr txBox="1"/>
            <p:nvPr/>
          </p:nvSpPr>
          <p:spPr>
            <a:xfrm>
              <a:off x="9603882" y="2318898"/>
              <a:ext cx="1739113" cy="318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Lifetime O(10</a:t>
              </a:r>
              <a:r>
                <a:rPr lang="en-US" sz="2000" baseline="30000" dirty="0"/>
                <a:t>-24</a:t>
              </a:r>
              <a:r>
                <a:rPr lang="en-US" sz="2000" dirty="0"/>
                <a:t>s)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4E01F8F-9BB7-436A-8F0D-ED3882FD5720}"/>
              </a:ext>
            </a:extLst>
          </p:cNvPr>
          <p:cNvSpPr txBox="1"/>
          <p:nvPr/>
        </p:nvSpPr>
        <p:spPr>
          <a:xfrm>
            <a:off x="3604274" y="2386999"/>
            <a:ext cx="7533073" cy="42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Bjorken (1982)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D1843-B9C7-4A35-A7D7-DA9373EF7A3D}"/>
              </a:ext>
            </a:extLst>
          </p:cNvPr>
          <p:cNvSpPr/>
          <p:nvPr/>
        </p:nvSpPr>
        <p:spPr>
          <a:xfrm>
            <a:off x="3661966" y="2885180"/>
            <a:ext cx="2670359" cy="357988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FERMILAB-PUB-82-059-T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F67D853-E393-48C2-8B38-1F5F2CFF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Probes of Quark Gluon Plasma</a:t>
            </a: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1CE6502E-5E8A-43F4-AAA6-6A9EB16EDB5C}"/>
              </a:ext>
            </a:extLst>
          </p:cNvPr>
          <p:cNvSpPr txBox="1">
            <a:spLocks/>
          </p:cNvSpPr>
          <p:nvPr/>
        </p:nvSpPr>
        <p:spPr bwMode="auto">
          <a:xfrm>
            <a:off x="3460944" y="7288216"/>
            <a:ext cx="7480304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48" algn="l"/>
                <a:tab pos="896885" algn="l"/>
                <a:tab pos="1346119" algn="l"/>
                <a:tab pos="1795356" algn="l"/>
                <a:tab pos="2244590" algn="l"/>
                <a:tab pos="2693827" algn="l"/>
                <a:tab pos="3143062" algn="l"/>
                <a:tab pos="3592298" algn="l"/>
                <a:tab pos="4041533" algn="l"/>
                <a:tab pos="4490769" algn="l"/>
                <a:tab pos="4940004" algn="l"/>
                <a:tab pos="5389240" algn="l"/>
                <a:tab pos="5838476" algn="l"/>
                <a:tab pos="6287712" algn="l"/>
                <a:tab pos="6736947" algn="l"/>
                <a:tab pos="7186183" algn="l"/>
                <a:tab pos="7633831" algn="l"/>
                <a:tab pos="8083066" algn="l"/>
                <a:tab pos="8532302" algn="l"/>
                <a:tab pos="8981537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54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77910-3539-4200-A476-ABE3FCC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40</a:t>
            </a:fld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6386-426C-4183-A4BB-C785EEC1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QGP Transport Properties and Structure with Jets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9272C6F-623D-4D06-B27B-CF9E6863ADED}"/>
              </a:ext>
            </a:extLst>
          </p:cNvPr>
          <p:cNvGrpSpPr/>
          <p:nvPr/>
        </p:nvGrpSpPr>
        <p:grpSpPr>
          <a:xfrm>
            <a:off x="-17375" y="1507068"/>
            <a:ext cx="5821026" cy="5027272"/>
            <a:chOff x="356073" y="1221904"/>
            <a:chExt cx="6086544" cy="52565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DF630E-B15E-4F00-9657-254BCF93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56073" y="3113011"/>
              <a:ext cx="5904656" cy="3365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57B8D7-E7D3-4F4D-8171-B330E30024EC}"/>
                </a:ext>
              </a:extLst>
            </p:cNvPr>
            <p:cNvSpPr txBox="1"/>
            <p:nvPr/>
          </p:nvSpPr>
          <p:spPr>
            <a:xfrm>
              <a:off x="1044225" y="4130030"/>
              <a:ext cx="2054097" cy="54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2800" b="1" dirty="0">
                  <a:solidFill>
                    <a:srgbClr val="0101FF"/>
                  </a:solidFill>
                </a:rPr>
                <a:t>“Hole”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3C5020-A3EF-4B4C-9624-E9BD7A7D3E23}"/>
                </a:ext>
              </a:extLst>
            </p:cNvPr>
            <p:cNvSpPr txBox="1"/>
            <p:nvPr/>
          </p:nvSpPr>
          <p:spPr>
            <a:xfrm>
              <a:off x="4388520" y="1774137"/>
              <a:ext cx="2054097" cy="61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3200" b="1" dirty="0">
                  <a:solidFill>
                    <a:srgbClr val="FFC000">
                      <a:lumMod val="75000"/>
                    </a:srgbClr>
                  </a:solidFill>
                </a:rPr>
                <a:t>Jet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7BF1B47-C3BD-407A-8CB5-E229D533E733}"/>
                </a:ext>
              </a:extLst>
            </p:cNvPr>
            <p:cNvGrpSpPr/>
            <p:nvPr/>
          </p:nvGrpSpPr>
          <p:grpSpPr>
            <a:xfrm>
              <a:off x="1076152" y="1221904"/>
              <a:ext cx="4436837" cy="5184577"/>
              <a:chOff x="1806019" y="1506525"/>
              <a:chExt cx="3885223" cy="373325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716E080-6471-47F4-A3F1-DE09152D1092}"/>
                  </a:ext>
                </a:extLst>
              </p:cNvPr>
              <p:cNvSpPr/>
              <p:nvPr/>
            </p:nvSpPr>
            <p:spPr>
              <a:xfrm>
                <a:off x="1806019" y="1506525"/>
                <a:ext cx="3885223" cy="305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9274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62ADA-A689-422B-A97F-64C3843A8E0C}"/>
                  </a:ext>
                </a:extLst>
              </p:cNvPr>
              <p:cNvCxnSpPr>
                <a:cxnSpLocks/>
                <a:endCxn id="13" idx="6"/>
              </p:cNvCxnSpPr>
              <p:nvPr/>
            </p:nvCxnSpPr>
            <p:spPr>
              <a:xfrm flipV="1">
                <a:off x="3841619" y="1659382"/>
                <a:ext cx="1849623" cy="311223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EA95F38-68CD-4F56-BEF1-D7A7DEF6007C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H="1" flipV="1">
                <a:off x="1806019" y="1659382"/>
                <a:ext cx="2020247" cy="318908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31CDEDE-D057-4825-B657-E1D039054BF8}"/>
                  </a:ext>
                </a:extLst>
              </p:cNvPr>
              <p:cNvGrpSpPr/>
              <p:nvPr/>
            </p:nvGrpSpPr>
            <p:grpSpPr>
              <a:xfrm>
                <a:off x="3733637" y="2243561"/>
                <a:ext cx="299669" cy="2996220"/>
                <a:chOff x="3716660" y="2029143"/>
                <a:chExt cx="349956" cy="3378916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71D2E7F-AC22-4022-A8FD-5874342A96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25627" y="4913704"/>
                  <a:ext cx="90214" cy="494355"/>
                </a:xfrm>
                <a:prstGeom prst="line">
                  <a:avLst/>
                </a:prstGeom>
                <a:ln w="571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8F6DD56-2353-46F2-93C7-EFF15A6FF7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6660" y="2029143"/>
                  <a:ext cx="349956" cy="1155287"/>
                </a:xfrm>
                <a:prstGeom prst="line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981C861-A067-438E-88E9-937218EE91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446" y="4517339"/>
              <a:ext cx="95430" cy="65470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B2C7F8-90A4-4724-B3F1-C4F0B35A5B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877" y="3361412"/>
              <a:ext cx="120304" cy="119711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C6B4AA0-DD82-4EB6-9A36-78E3E1B84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102" y="1903192"/>
              <a:ext cx="117726" cy="1474296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A3E2A2E-DC6B-40F3-BF4E-DEE20C536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826" y="1991569"/>
              <a:ext cx="260276" cy="117127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8ECA756-CE21-4A4C-9474-30B4C191DE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6863" y="5055909"/>
              <a:ext cx="770850" cy="98999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FE8344C-43F2-4565-8575-FDC6F3E0D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5149" y="2433774"/>
              <a:ext cx="74874" cy="262983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4A9DFB5-9158-41AE-AE35-A4D179731A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40033" y="4623867"/>
              <a:ext cx="308152" cy="545942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D1D4C26-2570-40FE-BEF4-4DBCB120CA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021" y="4171463"/>
              <a:ext cx="319806" cy="506826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A33ED70-B117-4239-8C31-43FF544E0B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4460" y="2023064"/>
              <a:ext cx="537527" cy="2179894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1D02A3-D1C9-4FB0-90EC-FA47B51505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8245" y="2300039"/>
              <a:ext cx="613681" cy="1384377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65F6A5-C32C-40E1-BD9A-02106D38AD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473" y="5167049"/>
              <a:ext cx="26025" cy="696020"/>
            </a:xfrm>
            <a:prstGeom prst="line">
              <a:avLst/>
            </a:prstGeom>
            <a:ln w="57150">
              <a:solidFill>
                <a:srgbClr val="5B9BD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Explosion: 8 Points 89">
              <a:extLst>
                <a:ext uri="{FF2B5EF4-FFF2-40B4-BE49-F238E27FC236}">
                  <a16:creationId xmlns:a16="http://schemas.microsoft.com/office/drawing/2014/main" id="{D999AB20-FD31-444C-8B31-1EA0D3FBA646}"/>
                </a:ext>
              </a:extLst>
            </p:cNvPr>
            <p:cNvSpPr/>
            <p:nvPr/>
          </p:nvSpPr>
          <p:spPr>
            <a:xfrm>
              <a:off x="3905213" y="4905541"/>
              <a:ext cx="438853" cy="422923"/>
            </a:xfrm>
            <a:prstGeom prst="irregularSeal1">
              <a:avLst/>
            </a:prstGeom>
            <a:solidFill>
              <a:srgbClr val="ED7D31">
                <a:alpha val="60000"/>
              </a:srgbClr>
            </a:solidFill>
            <a:ln>
              <a:solidFill>
                <a:srgbClr val="7030A0">
                  <a:alpha val="60000"/>
                </a:srgb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/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5B9BD5"/>
                    </a:solidFill>
                  </a:rPr>
                  <a:t>Jet broadening effects from multiple soft scattering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5B9BD5"/>
                    </a:solidFill>
                  </a:rPr>
                  <a:t>               and medium induced radiation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96673D"/>
                    </a:solidFill>
                  </a:rPr>
                  <a:t>Contribution from medium response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Reveal medium recoil (the propagation of </a:t>
                </a:r>
                <a:r>
                  <a:rPr lang="en-US" sz="2800" dirty="0">
                    <a:ln w="12700">
                      <a:solidFill>
                        <a:srgbClr val="ED7D31">
                          <a:lumMod val="75000"/>
                        </a:srgbClr>
                      </a:solidFill>
                      <a:prstDash val="sysDash"/>
                    </a:ln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QGP holes / Negative wake</a:t>
                </a:r>
                <a:r>
                  <a:rPr lang="en-US" sz="2800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With the precise understanding of the phenomena above, one could reveal the QGP structure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Moliere scattering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blipFill>
                <a:blip r:embed="rId4"/>
                <a:stretch>
                  <a:fillRect l="-1438" t="-1157" r="-879" b="-2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9BDB68F-5237-46BA-9919-538FC3ECC12B}"/>
              </a:ext>
            </a:extLst>
          </p:cNvPr>
          <p:cNvGrpSpPr/>
          <p:nvPr/>
        </p:nvGrpSpPr>
        <p:grpSpPr>
          <a:xfrm rot="17722977">
            <a:off x="1672372" y="3843045"/>
            <a:ext cx="705529" cy="752565"/>
            <a:chOff x="8060928" y="4822304"/>
            <a:chExt cx="1080120" cy="1152128"/>
          </a:xfrm>
        </p:grpSpPr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95DA3114-C3A2-49FF-B799-6015E1A015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6AAE241E-5578-44DA-9BC9-F82BA3DBDE1C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5BFA0F99-CC26-41C9-BEBD-BBA8FC742A78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20C4AE3-F185-436C-803D-E83762CC3480}"/>
              </a:ext>
            </a:extLst>
          </p:cNvPr>
          <p:cNvGrpSpPr/>
          <p:nvPr/>
        </p:nvGrpSpPr>
        <p:grpSpPr>
          <a:xfrm rot="19313362">
            <a:off x="2157806" y="4236863"/>
            <a:ext cx="705529" cy="752565"/>
            <a:chOff x="8060928" y="4822304"/>
            <a:chExt cx="1080120" cy="1152128"/>
          </a:xfrm>
        </p:grpSpPr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000CA73B-F166-411A-A2FD-67651A83C7E6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269DD5D5-1059-4C8E-8C00-4129FB61DD34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A24CB202-45D7-4588-9B63-594E46CC0611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3AAFE7C-59BE-48A5-A759-0AC8C35777E4}"/>
              </a:ext>
            </a:extLst>
          </p:cNvPr>
          <p:cNvGrpSpPr/>
          <p:nvPr/>
        </p:nvGrpSpPr>
        <p:grpSpPr>
          <a:xfrm rot="20126171">
            <a:off x="2640811" y="4164854"/>
            <a:ext cx="705529" cy="752565"/>
            <a:chOff x="8060928" y="4822304"/>
            <a:chExt cx="1080120" cy="1152128"/>
          </a:xfrm>
        </p:grpSpPr>
        <p:sp>
          <p:nvSpPr>
            <p:cNvPr id="117" name="Arc 116">
              <a:extLst>
                <a:ext uri="{FF2B5EF4-FFF2-40B4-BE49-F238E27FC236}">
                  <a16:creationId xmlns:a16="http://schemas.microsoft.com/office/drawing/2014/main" id="{1CE67E7F-67C9-4A4A-8EE0-9CEBE60AB01B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2E6EE590-6B94-4F28-BFB0-8FF168FE923B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45E72C2B-44C1-4220-91D2-F93C94A7CAC5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9B7539D-14DB-4D06-A2C3-B0AFD864D128}"/>
              </a:ext>
            </a:extLst>
          </p:cNvPr>
          <p:cNvGrpSpPr/>
          <p:nvPr/>
        </p:nvGrpSpPr>
        <p:grpSpPr>
          <a:xfrm rot="20302188">
            <a:off x="3350256" y="4602351"/>
            <a:ext cx="705529" cy="752565"/>
            <a:chOff x="8060928" y="4822304"/>
            <a:chExt cx="1080120" cy="1152128"/>
          </a:xfrm>
        </p:grpSpPr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EC6967D-1597-4DED-A4EF-9AA52D40653F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72BF7EB0-C51D-4AD3-95BF-CB2CD31EFADB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6C83FF85-6EFE-4710-9C62-7F9D7C602802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A52312-6155-4C35-9421-0AD3FEA2BAEA}"/>
              </a:ext>
            </a:extLst>
          </p:cNvPr>
          <p:cNvGrpSpPr/>
          <p:nvPr/>
        </p:nvGrpSpPr>
        <p:grpSpPr>
          <a:xfrm rot="20302188">
            <a:off x="12063224" y="3027231"/>
            <a:ext cx="705529" cy="752565"/>
            <a:chOff x="8060928" y="4822304"/>
            <a:chExt cx="1080120" cy="1152128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7F89EB47-5E8A-469C-92EE-6630A2B733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E95ADE4-56D6-43EB-98F2-089A0127E786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E6B873D1-9354-40AB-88FC-5760887BAE7F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10E50858-9ABC-4DB9-B9D1-52063D61B7AD}"/>
              </a:ext>
            </a:extLst>
          </p:cNvPr>
          <p:cNvSpPr/>
          <p:nvPr/>
        </p:nvSpPr>
        <p:spPr>
          <a:xfrm>
            <a:off x="12453416" y="5902424"/>
            <a:ext cx="600602" cy="578801"/>
          </a:xfrm>
          <a:prstGeom prst="irregularSeal1">
            <a:avLst/>
          </a:prstGeom>
          <a:solidFill>
            <a:srgbClr val="ED7D31">
              <a:alpha val="60000"/>
            </a:srgbClr>
          </a:solidFill>
          <a:ln>
            <a:solidFill>
              <a:srgbClr val="7030A0">
                <a:alpha val="60000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7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35AA6C-ABBC-4492-8DCC-3925E0CD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3831" y="1444868"/>
            <a:ext cx="208310" cy="1073953"/>
          </a:xfrm>
          <a:prstGeom prst="rect">
            <a:avLst/>
          </a:prstGeom>
        </p:spPr>
      </p:pic>
      <p:sp>
        <p:nvSpPr>
          <p:cNvPr id="57" name="Rectangle 7">
            <a:extLst>
              <a:ext uri="{FF2B5EF4-FFF2-40B4-BE49-F238E27FC236}">
                <a16:creationId xmlns:a16="http://schemas.microsoft.com/office/drawing/2014/main" id="{A6415B82-E4F3-4BCE-9D97-DDDAABDF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60F868D4-95B2-425B-B80D-E31CE6567812}"/>
              </a:ext>
            </a:extLst>
          </p:cNvPr>
          <p:cNvSpPr/>
          <p:nvPr/>
        </p:nvSpPr>
        <p:spPr>
          <a:xfrm>
            <a:off x="12572894" y="3382144"/>
            <a:ext cx="1032650" cy="1296144"/>
          </a:xfrm>
          <a:prstGeom prst="arc">
            <a:avLst>
              <a:gd name="adj1" fmla="val 16200000"/>
              <a:gd name="adj2" fmla="val 5115169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BD05AF-164A-4621-9E87-0167A77C55A1}"/>
              </a:ext>
            </a:extLst>
          </p:cNvPr>
          <p:cNvSpPr/>
          <p:nvPr/>
        </p:nvSpPr>
        <p:spPr>
          <a:xfrm>
            <a:off x="5803651" y="4904772"/>
            <a:ext cx="7632848" cy="190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7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7D4AEA-E8AB-482B-9DC3-1746FC871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14"/>
          <a:stretch/>
        </p:blipFill>
        <p:spPr>
          <a:xfrm>
            <a:off x="9285064" y="908461"/>
            <a:ext cx="4477473" cy="6103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00445-8CF9-40E8-813C-3F3D02403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986"/>
          <a:stretch/>
        </p:blipFill>
        <p:spPr>
          <a:xfrm>
            <a:off x="4748560" y="928530"/>
            <a:ext cx="4424820" cy="6054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F3EECE-785A-4B61-B7C7-81C568850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287" r="47744"/>
          <a:stretch/>
        </p:blipFill>
        <p:spPr>
          <a:xfrm rot="235614">
            <a:off x="3070480" y="3958208"/>
            <a:ext cx="1549495" cy="1516581"/>
          </a:xfrm>
          <a:prstGeom prst="rect">
            <a:avLst/>
          </a:prstGeom>
        </p:spPr>
      </p:pic>
      <p:sp>
        <p:nvSpPr>
          <p:cNvPr id="554" name="Google Shape;554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4800" dirty="0"/>
              <a:t>Summary</a:t>
            </a:r>
            <a:endParaRPr sz="4800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BC9FF05-F084-4ED2-AE6A-F1FE92BD3EA4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9D87B1-7798-4E13-B574-E3883C083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7268">
            <a:off x="1796232" y="4505234"/>
            <a:ext cx="1340283" cy="1325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82C65F-B38F-4C26-9B15-F1D75E3BF2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1"/>
          <a:stretch/>
        </p:blipFill>
        <p:spPr>
          <a:xfrm>
            <a:off x="71618" y="3814192"/>
            <a:ext cx="1685851" cy="15412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A94B42-2BD4-44F5-A998-1ED6017E1DBB}"/>
              </a:ext>
            </a:extLst>
          </p:cNvPr>
          <p:cNvSpPr txBox="1"/>
          <p:nvPr/>
        </p:nvSpPr>
        <p:spPr>
          <a:xfrm>
            <a:off x="174651" y="3526160"/>
            <a:ext cx="155903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8A6FD"/>
                </a:solidFill>
              </a:rPr>
              <a:t>Hybrid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B1B59-2DFE-4D5B-98D5-3DB2CCD325DE}"/>
              </a:ext>
            </a:extLst>
          </p:cNvPr>
          <p:cNvSpPr txBox="1"/>
          <p:nvPr/>
        </p:nvSpPr>
        <p:spPr>
          <a:xfrm>
            <a:off x="1967480" y="4164940"/>
            <a:ext cx="1213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effectLst/>
                <a:cs typeface="Arial" panose="020B0604020202020204" pitchFamily="34" charset="0"/>
              </a:rPr>
              <a:t>Jet-Fluid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82273-23D3-4283-A8AA-EB3CBE873561}"/>
              </a:ext>
            </a:extLst>
          </p:cNvPr>
          <p:cNvSpPr txBox="1"/>
          <p:nvPr/>
        </p:nvSpPr>
        <p:spPr>
          <a:xfrm>
            <a:off x="3596432" y="3598168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FD0700"/>
                </a:solidFill>
                <a:effectLst/>
                <a:cs typeface="Arial" panose="020B0604020202020204" pitchFamily="34" charset="0"/>
              </a:rPr>
              <a:t>Co-LBT</a:t>
            </a:r>
            <a:endParaRPr lang="en-US" dirty="0">
              <a:solidFill>
                <a:srgbClr val="FD07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59B02-3627-4FD6-8E10-D65703ABB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45048">
            <a:off x="140048" y="5326359"/>
            <a:ext cx="1368152" cy="1582765"/>
          </a:xfrm>
          <a:prstGeom prst="rect">
            <a:avLst/>
          </a:prstGeom>
        </p:spPr>
      </p:pic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4BF2C456-DBD6-4D95-919B-4DE64B1BFB8D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41</a:t>
            </a:fld>
            <a:endParaRPr lang="en-US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CB3389-22FE-4338-9052-E1D1AB351C31}"/>
              </a:ext>
            </a:extLst>
          </p:cNvPr>
          <p:cNvSpPr txBox="1"/>
          <p:nvPr/>
        </p:nvSpPr>
        <p:spPr>
          <a:xfrm>
            <a:off x="8925024" y="6852414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DE4191-0090-42DC-AECF-B35C3BDCE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1879">
            <a:off x="1578510" y="6192245"/>
            <a:ext cx="2086797" cy="9186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565C81-97B9-43DE-B3D5-1018640520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155" t="19559" r="15158" b="66994"/>
          <a:stretch/>
        </p:blipFill>
        <p:spPr>
          <a:xfrm>
            <a:off x="5828680" y="2087513"/>
            <a:ext cx="1815844" cy="7474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D02960-02F8-496B-9BEF-9A76FA67A4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155" t="6649" r="15158" b="80683"/>
          <a:stretch/>
        </p:blipFill>
        <p:spPr>
          <a:xfrm>
            <a:off x="11280336" y="2125398"/>
            <a:ext cx="1815844" cy="704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DD42A0-E4A0-44B3-AEB5-2CB9F1B78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59680">
            <a:off x="3485684" y="5595930"/>
            <a:ext cx="1155351" cy="1143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1C196-F057-4F0F-9AC5-0A73A092AA00}"/>
              </a:ext>
            </a:extLst>
          </p:cNvPr>
          <p:cNvSpPr txBox="1"/>
          <p:nvPr/>
        </p:nvSpPr>
        <p:spPr>
          <a:xfrm rot="21172651">
            <a:off x="3642260" y="6702253"/>
            <a:ext cx="110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95711"/>
                </a:solidFill>
              </a:rPr>
              <a:t>JETSCAPE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84EF8F4-9D75-4C85-8201-D378ED014C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96" y="6376661"/>
            <a:ext cx="913045" cy="863423"/>
          </a:xfrm>
          <a:prstGeom prst="rect">
            <a:avLst/>
          </a:prstGeom>
        </p:spPr>
      </p:pic>
      <p:sp>
        <p:nvSpPr>
          <p:cNvPr id="559" name="Google Shape;559;p49"/>
          <p:cNvSpPr txBox="1"/>
          <p:nvPr/>
        </p:nvSpPr>
        <p:spPr>
          <a:xfrm>
            <a:off x="-165797" y="770589"/>
            <a:ext cx="5135008" cy="613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 marL="506023" indent="-34290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" sz="2000" b="1" dirty="0">
                <a:solidFill>
                  <a:srgbClr val="FF0000"/>
                </a:solidFill>
              </a:rPr>
              <a:t>he first direct evidence of medium response in </a:t>
            </a:r>
            <a:r>
              <a:rPr lang="en" sz="2000" b="1" dirty="0">
                <a:solidFill>
                  <a:schemeClr val="accent5"/>
                </a:solidFill>
              </a:rPr>
              <a:t>Q</a:t>
            </a:r>
            <a:r>
              <a:rPr lang="en" sz="2000" b="1" dirty="0">
                <a:solidFill>
                  <a:schemeClr val="accent6"/>
                </a:solidFill>
              </a:rPr>
              <a:t>G</a:t>
            </a:r>
            <a:r>
              <a:rPr lang="en" sz="2000" b="1" dirty="0">
                <a:solidFill>
                  <a:srgbClr val="FF0000"/>
                </a:solidFill>
              </a:rPr>
              <a:t>P</a:t>
            </a:r>
          </a:p>
          <a:p>
            <a:pPr marL="506023" indent="-34290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Arial" panose="020B0604020202020204" pitchFamily="34" charset="0"/>
              <a:buChar char="•"/>
            </a:pPr>
            <a:endParaRPr lang="en" sz="1100" dirty="0">
              <a:solidFill>
                <a:srgbClr val="FF0000"/>
              </a:solidFill>
            </a:endParaRPr>
          </a:p>
          <a:p>
            <a:pPr marL="506023" indent="-34290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Arial" panose="020B0604020202020204" pitchFamily="34" charset="0"/>
              <a:buChar char="•"/>
            </a:pPr>
            <a:r>
              <a:rPr lang="en" sz="2000" dirty="0"/>
              <a:t>High statistics analysis with Run3+4 data in the near future</a:t>
            </a:r>
          </a:p>
          <a:p>
            <a:pPr marL="506023" indent="-34290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Arial" panose="020B0604020202020204" pitchFamily="34" charset="0"/>
              <a:buChar char="•"/>
            </a:pPr>
            <a:endParaRPr lang="en" sz="1600" dirty="0"/>
          </a:p>
          <a:p>
            <a:pPr marL="506023" indent="-34290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9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his phenomenon marks the beginning of a new era in studying QGP properties using hard probes</a:t>
            </a:r>
            <a:endParaRPr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22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AFFCC3-ECC4-4004-BC72-1F542D0F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6FCB22C-D1C5-459C-868F-989C34FEF2B8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77D53-DA69-461D-AA09-D8AC2586D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0" y="790577"/>
            <a:ext cx="13817600" cy="6484643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14525F9-E711-4334-B330-4161AE53C674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42</a:t>
            </a:fld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8D530-AF67-4535-9114-0FB5A874487F}"/>
              </a:ext>
            </a:extLst>
          </p:cNvPr>
          <p:cNvSpPr txBox="1"/>
          <p:nvPr/>
        </p:nvSpPr>
        <p:spPr>
          <a:xfrm>
            <a:off x="11085264" y="684502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YJL + DALL-E + Topaz</a:t>
            </a:r>
          </a:p>
        </p:txBody>
      </p:sp>
    </p:spTree>
    <p:extLst>
      <p:ext uri="{BB962C8B-B14F-4D97-AF65-F5344CB8AC3E}">
        <p14:creationId xmlns:p14="http://schemas.microsoft.com/office/powerpoint/2010/main" val="1703603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AFFCC3-ECC4-4004-BC72-1F542D0F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6FCB22C-D1C5-459C-868F-989C34FEF2B8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A3022-4ECE-45CC-A4B6-76D89AEBD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0" y="790577"/>
            <a:ext cx="13817600" cy="6484643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0D2B496-A6B9-4335-A442-71C31CB35B78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43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079AF-EFED-4EF5-B43D-D58A858C1CB5}"/>
              </a:ext>
            </a:extLst>
          </p:cNvPr>
          <p:cNvSpPr txBox="1"/>
          <p:nvPr/>
        </p:nvSpPr>
        <p:spPr>
          <a:xfrm>
            <a:off x="11085264" y="684502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YJL + DALL-E + Topaz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8F9956-28FD-4BCA-B813-B618E93080B1}"/>
              </a:ext>
            </a:extLst>
          </p:cNvPr>
          <p:cNvSpPr/>
          <p:nvPr/>
        </p:nvSpPr>
        <p:spPr>
          <a:xfrm>
            <a:off x="0" y="790577"/>
            <a:ext cx="13817600" cy="648464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90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E4BFEF-8FC8-498F-9788-B634D1AA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Still Want to Learn from Experimental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87C57-F8E8-456F-BDAD-CDAEDFC8C6F5}"/>
              </a:ext>
            </a:extLst>
          </p:cNvPr>
          <p:cNvSpPr txBox="1"/>
          <p:nvPr/>
        </p:nvSpPr>
        <p:spPr>
          <a:xfrm>
            <a:off x="140047" y="1077888"/>
            <a:ext cx="5212987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</a:t>
            </a:r>
            <a:r>
              <a:rPr lang="en-US" sz="2000" b="1" dirty="0">
                <a:solidFill>
                  <a:schemeClr val="accent1"/>
                </a:solidFill>
              </a:rPr>
              <a:t>correlated</a:t>
            </a:r>
            <a:r>
              <a:rPr lang="en-US" sz="2000" dirty="0"/>
              <a:t> is the negative wake with the </a:t>
            </a:r>
            <a:r>
              <a:rPr lang="en-US" sz="2000" b="1" dirty="0"/>
              <a:t>jet axis</a:t>
            </a:r>
            <a:r>
              <a:rPr lang="en-US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precise</a:t>
            </a:r>
            <a:r>
              <a:rPr lang="en-US" sz="2000" dirty="0"/>
              <a:t> angular and p</a:t>
            </a:r>
            <a:r>
              <a:rPr lang="en-US" sz="2000" baseline="-25000" dirty="0"/>
              <a:t>T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spectra of medium recoil / negative wake hadrons</a:t>
            </a:r>
          </a:p>
          <a:p>
            <a:endParaRPr lang="en-US" sz="20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does the medium response </a:t>
            </a:r>
            <a:r>
              <a:rPr lang="en-US" sz="2000" b="1" dirty="0"/>
              <a:t>vary</a:t>
            </a:r>
            <a:r>
              <a:rPr lang="en-US" sz="2000" dirty="0"/>
              <a:t> with jet shower shape and the p</a:t>
            </a:r>
            <a:r>
              <a:rPr lang="en-US" sz="2000" baseline="-25000" dirty="0"/>
              <a:t>T</a:t>
            </a:r>
            <a:r>
              <a:rPr lang="en-US" sz="2000" dirty="0"/>
              <a:t> of the hard probe?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en-US" sz="2000" dirty="0"/>
              <a:t> between medium response and  hydrodynamic </a:t>
            </a:r>
            <a:r>
              <a:rPr lang="en-US" sz="2000" b="1" dirty="0"/>
              <a:t>flow</a:t>
            </a:r>
            <a:r>
              <a:rPr lang="en-US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correlation between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negative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positive</a:t>
            </a:r>
            <a:r>
              <a:rPr lang="en-US" sz="2000" dirty="0"/>
              <a:t> wakes?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703298-3333-4F69-A955-99653FF3D1B8}"/>
              </a:ext>
            </a:extLst>
          </p:cNvPr>
          <p:cNvGrpSpPr/>
          <p:nvPr/>
        </p:nvGrpSpPr>
        <p:grpSpPr>
          <a:xfrm>
            <a:off x="5353035" y="1062971"/>
            <a:ext cx="8338423" cy="5646458"/>
            <a:chOff x="4748560" y="908461"/>
            <a:chExt cx="9013977" cy="61039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F2B1A-7C07-4E9E-86DE-2B686810F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2314"/>
            <a:stretch/>
          </p:blipFill>
          <p:spPr>
            <a:xfrm>
              <a:off x="9285064" y="908461"/>
              <a:ext cx="4477473" cy="61039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1B1340-EA5D-4B64-B68C-6BACFE0C7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986"/>
            <a:stretch/>
          </p:blipFill>
          <p:spPr>
            <a:xfrm>
              <a:off x="4748560" y="928530"/>
              <a:ext cx="4424820" cy="60540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293A6A-AD75-481D-8ED2-57A6DD7F4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155" t="19559" r="15158" b="66994"/>
            <a:stretch/>
          </p:blipFill>
          <p:spPr>
            <a:xfrm>
              <a:off x="5828680" y="2087513"/>
              <a:ext cx="1815844" cy="7474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CBF081-09D4-47D8-9C23-1ACC1E8B2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155" t="6649" r="15158" b="80683"/>
            <a:stretch/>
          </p:blipFill>
          <p:spPr>
            <a:xfrm>
              <a:off x="11280336" y="2125398"/>
              <a:ext cx="1815844" cy="704168"/>
            </a:xfrm>
            <a:prstGeom prst="rect">
              <a:avLst/>
            </a:prstGeom>
          </p:spPr>
        </p:pic>
      </p:grpSp>
      <p:sp>
        <p:nvSpPr>
          <p:cNvPr id="11" name="Rectangle 7">
            <a:extLst>
              <a:ext uri="{FF2B5EF4-FFF2-40B4-BE49-F238E27FC236}">
                <a16:creationId xmlns:a16="http://schemas.microsoft.com/office/drawing/2014/main" id="{E94C0E9B-6140-457B-9457-1D5B96CF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4A536FE-8326-4A88-8620-3BAFC1F63989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597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8153" tIns="138153" rIns="138153" bIns="13815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 dirty="0"/>
              <a:t>2D Results (PYTHIA+HYDJET 0-90% - PYTHIA )</a:t>
            </a:r>
            <a:endParaRPr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425CBB7-2C2F-48A2-8FE3-B246235BBF79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402" name="Google Shape;402;p37"/>
          <p:cNvPicPr preferRelativeResize="0"/>
          <p:nvPr/>
        </p:nvPicPr>
        <p:blipFill rotWithShape="1">
          <a:blip r:embed="rId3">
            <a:alphaModFix/>
          </a:blip>
          <a:srcRect b="7065"/>
          <a:stretch/>
        </p:blipFill>
        <p:spPr>
          <a:xfrm>
            <a:off x="230294" y="1634765"/>
            <a:ext cx="13357015" cy="369159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7"/>
          <p:cNvSpPr txBox="1"/>
          <p:nvPr/>
        </p:nvSpPr>
        <p:spPr>
          <a:xfrm>
            <a:off x="1870097" y="5240372"/>
            <a:ext cx="1958853" cy="51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l-GR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r>
              <a:rPr lang="en-US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= y</a:t>
            </a:r>
            <a:r>
              <a:rPr lang="en" sz="1511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- η</a:t>
            </a:r>
            <a:r>
              <a:rPr lang="en" sz="1511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</a:t>
            </a:r>
            <a:endParaRPr sz="151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6462115" y="5182344"/>
            <a:ext cx="1958853" cy="51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l-GR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r>
              <a:rPr lang="en-US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= y</a:t>
            </a:r>
            <a:r>
              <a:rPr lang="en" sz="1511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- η</a:t>
            </a:r>
            <a:r>
              <a:rPr lang="en" sz="1511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</a:t>
            </a:r>
            <a:endParaRPr sz="151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7"/>
          <p:cNvSpPr txBox="1"/>
          <p:nvPr/>
        </p:nvSpPr>
        <p:spPr>
          <a:xfrm>
            <a:off x="11013256" y="5182344"/>
            <a:ext cx="1958853" cy="51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l-GR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r>
              <a:rPr lang="en-US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= y</a:t>
            </a:r>
            <a:r>
              <a:rPr lang="en" sz="1511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51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- η</a:t>
            </a:r>
            <a:r>
              <a:rPr lang="en" sz="1511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</a:t>
            </a:r>
            <a:endParaRPr sz="151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230291" y="5830416"/>
            <a:ext cx="13519269" cy="75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Embed </a:t>
            </a: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PYTHIA8</a:t>
            </a: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" sz="2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HYDJET</a:t>
            </a: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event (model the </a:t>
            </a:r>
            <a:r>
              <a:rPr lang="en" sz="2400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underlying event in PbPb </a:t>
            </a: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collisions at 5.02 TeV)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background subtracted results </a:t>
            </a:r>
            <a:r>
              <a:rPr lang="en" sz="2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without</a:t>
            </a:r>
            <a:r>
              <a:rPr lang="en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PbPb underlying event agrees well: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7030A0"/>
                </a:solidFill>
              </a:rPr>
              <a:t>The subtraction method removes the </a:t>
            </a:r>
            <a:r>
              <a:rPr lang="en-US" sz="2400" dirty="0">
                <a:solidFill>
                  <a:srgbClr val="C00000"/>
                </a:solidFill>
              </a:rPr>
              <a:t>uncorrelated UE.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68040" y="933160"/>
            <a:ext cx="5096597" cy="7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chemeClr val="dk1"/>
                </a:solidFill>
              </a:rPr>
              <a:t>Charged Hadron p</a:t>
            </a:r>
            <a:r>
              <a:rPr lang="en" sz="2400" baseline="-25000" dirty="0">
                <a:solidFill>
                  <a:schemeClr val="dk1"/>
                </a:solidFill>
              </a:rPr>
              <a:t>T</a:t>
            </a:r>
            <a:r>
              <a:rPr lang="en" sz="2400" dirty="0">
                <a:solidFill>
                  <a:schemeClr val="dk1"/>
                </a:solidFill>
              </a:rPr>
              <a:t> </a:t>
            </a:r>
            <a:r>
              <a:rPr lang="en" sz="2871" dirty="0">
                <a:solidFill>
                  <a:schemeClr val="dk1"/>
                </a:solidFill>
              </a:rPr>
              <a:t>=1-2 GeV</a:t>
            </a:r>
            <a:endParaRPr sz="2871" dirty="0">
              <a:solidFill>
                <a:schemeClr val="dk1"/>
              </a:solidFill>
            </a:endParaRPr>
          </a:p>
        </p:txBody>
      </p:sp>
      <p:sp>
        <p:nvSpPr>
          <p:cNvPr id="409" name="Google Shape;409;p37"/>
          <p:cNvSpPr txBox="1"/>
          <p:nvPr/>
        </p:nvSpPr>
        <p:spPr>
          <a:xfrm>
            <a:off x="5712302" y="951680"/>
            <a:ext cx="4168400" cy="7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871">
                <a:solidFill>
                  <a:schemeClr val="dk1"/>
                </a:solidFill>
              </a:rPr>
              <a:t>2-4 GeV</a:t>
            </a:r>
            <a:endParaRPr sz="2871">
              <a:solidFill>
                <a:schemeClr val="dk1"/>
              </a:solidFill>
            </a:endParaRPr>
          </a:p>
        </p:txBody>
      </p:sp>
      <p:sp>
        <p:nvSpPr>
          <p:cNvPr id="410" name="Google Shape;410;p37"/>
          <p:cNvSpPr txBox="1"/>
          <p:nvPr/>
        </p:nvSpPr>
        <p:spPr>
          <a:xfrm>
            <a:off x="10574189" y="907631"/>
            <a:ext cx="4168400" cy="7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871">
                <a:solidFill>
                  <a:schemeClr val="dk1"/>
                </a:solidFill>
              </a:rPr>
              <a:t>4-10 GeV</a:t>
            </a:r>
            <a:endParaRPr sz="2871">
              <a:solidFill>
                <a:schemeClr val="dk1"/>
              </a:solidFill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53F8CEE-61CF-47B6-8500-59BE0A820485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7089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FB795A-F2E2-46FE-9962-1B8C6FDE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Predictions from Models in pp for Charged Hadron p</a:t>
            </a:r>
            <a:r>
              <a:rPr lang="en-US" sz="3800" baseline="-25000" dirty="0"/>
              <a:t>T  </a:t>
            </a:r>
            <a:r>
              <a:rPr lang="en-US" sz="3800" dirty="0"/>
              <a:t>1-2 GeV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D3E3F-1DEB-475F-A3DA-9273A723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95" y="933872"/>
            <a:ext cx="6053923" cy="5867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203F9-4D69-4C1C-B4C7-E2DE25B19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808" y="982247"/>
            <a:ext cx="6053923" cy="5703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D8B4F-A1F1-46B2-8AA0-AFEA8C155879}"/>
              </a:ext>
            </a:extLst>
          </p:cNvPr>
          <p:cNvSpPr txBox="1"/>
          <p:nvPr/>
        </p:nvSpPr>
        <p:spPr>
          <a:xfrm>
            <a:off x="500088" y="8525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PYTHIA8+MADGRAPHaMC@NLO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EFDEB-6F6E-4A91-B9C4-F97312A904D7}"/>
              </a:ext>
            </a:extLst>
          </p:cNvPr>
          <p:cNvSpPr txBox="1"/>
          <p:nvPr/>
        </p:nvSpPr>
        <p:spPr>
          <a:xfrm>
            <a:off x="7340848" y="85579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Hybrid pp </a:t>
            </a:r>
            <a:br>
              <a:rPr lang="en-US" b="1" dirty="0"/>
            </a:br>
            <a:r>
              <a:rPr lang="en-US" b="1" dirty="0"/>
              <a:t>(PYTHIA8)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D1AF665-AE99-422E-9981-D6E8C08BA536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46</a:t>
            </a:fld>
            <a:endParaRPr lang="en-US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6F5CF-E57F-45D7-91EE-18040C7CD0C9}"/>
              </a:ext>
            </a:extLst>
          </p:cNvPr>
          <p:cNvSpPr txBox="1"/>
          <p:nvPr/>
        </p:nvSpPr>
        <p:spPr>
          <a:xfrm>
            <a:off x="1076152" y="6478488"/>
            <a:ext cx="1231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NLO event generator gives a slightly </a:t>
            </a:r>
            <a:r>
              <a:rPr lang="en-US" sz="2400" b="1" dirty="0"/>
              <a:t>broader jet peak</a:t>
            </a:r>
            <a:r>
              <a:rPr lang="en-US" sz="2400" dirty="0"/>
              <a:t> than PYTHIA8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Identical subtraction procedure </a:t>
            </a:r>
            <a:r>
              <a:rPr lang="en-US" sz="2400" dirty="0"/>
              <a:t>applied to both MC model results and the data analysis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FC95DF60-50B3-46D9-9594-7AEB49ED4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896049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63C7B0-EDA4-4BC8-A95A-EEDAF5C63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08" y="802657"/>
            <a:ext cx="6246788" cy="58019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7B2412-B64B-4D0A-B3F0-A9FF4A45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Predictions from Models for Charged Hadron p</a:t>
            </a:r>
            <a:r>
              <a:rPr lang="en-US" sz="4000" baseline="-25000" dirty="0"/>
              <a:t>T  </a:t>
            </a:r>
            <a:r>
              <a:rPr lang="en-US" sz="4000" dirty="0"/>
              <a:t>1-2 GeV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AEAC8-2BBE-409D-BBF6-778333DBFCBD}"/>
              </a:ext>
            </a:extLst>
          </p:cNvPr>
          <p:cNvSpPr txBox="1"/>
          <p:nvPr/>
        </p:nvSpPr>
        <p:spPr>
          <a:xfrm>
            <a:off x="7268840" y="113815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AA8FD"/>
                </a:solidFill>
              </a:rPr>
              <a:t>Hybrid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7AA8FD"/>
                </a:solidFill>
              </a:rPr>
              <a:t>No Wake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FF025-5451-4257-B0DF-ABCCC97AE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1"/>
          <a:stretch/>
        </p:blipFill>
        <p:spPr>
          <a:xfrm>
            <a:off x="218013" y="789856"/>
            <a:ext cx="6234620" cy="569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8806C-BC36-4B15-82A3-16B73CCE8D6C}"/>
              </a:ext>
            </a:extLst>
          </p:cNvPr>
          <p:cNvSpPr txBox="1"/>
          <p:nvPr/>
        </p:nvSpPr>
        <p:spPr>
          <a:xfrm>
            <a:off x="500088" y="1138150"/>
            <a:ext cx="186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AA8FD"/>
                </a:solidFill>
              </a:rPr>
              <a:t>Hybrid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652F7-A88D-4D5F-AF37-B2E3DE492C9A}"/>
              </a:ext>
            </a:extLst>
          </p:cNvPr>
          <p:cNvSpPr txBox="1"/>
          <p:nvPr/>
        </p:nvSpPr>
        <p:spPr>
          <a:xfrm>
            <a:off x="11661328" y="10058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PbPb 0-30%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C642E18-2559-44BE-A684-0EBC6AD0232E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47</a:t>
            </a:fld>
            <a:endParaRPr lang="en-US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FB9FB-2C2A-481D-8EAC-366D1654C17B}"/>
              </a:ext>
            </a:extLst>
          </p:cNvPr>
          <p:cNvSpPr txBox="1"/>
          <p:nvPr/>
        </p:nvSpPr>
        <p:spPr>
          <a:xfrm>
            <a:off x="572096" y="6406480"/>
            <a:ext cx="12673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AA8FD"/>
                </a:solidFill>
              </a:rPr>
              <a:t>Hybrid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0000FF"/>
                </a:solidFill>
              </a:rPr>
              <a:t>Q</a:t>
            </a:r>
            <a:r>
              <a:rPr lang="en-US" sz="2400" b="1" dirty="0">
                <a:solidFill>
                  <a:srgbClr val="00A25C"/>
                </a:solidFill>
              </a:rPr>
              <a:t>G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dirty="0"/>
              <a:t> wake creates a </a:t>
            </a:r>
            <a:r>
              <a:rPr lang="en-US" sz="2400" b="1" dirty="0"/>
              <a:t>Z-side dip structure</a:t>
            </a:r>
            <a:r>
              <a:rPr lang="en-US" sz="2400" dirty="0"/>
              <a:t> and significantly enhance the jet peak</a:t>
            </a:r>
            <a:br>
              <a:rPr lang="en-US" sz="2400" dirty="0"/>
            </a:br>
            <a:r>
              <a:rPr lang="en-US" sz="2400" dirty="0"/>
              <a:t>                (pQCD </a:t>
            </a:r>
            <a:r>
              <a:rPr lang="en-US" sz="2400" dirty="0" err="1"/>
              <a:t>parton</a:t>
            </a:r>
            <a:r>
              <a:rPr lang="en-US" sz="2400" dirty="0"/>
              <a:t> shower + </a:t>
            </a:r>
            <a:r>
              <a:rPr lang="en-US" sz="2400" dirty="0" err="1"/>
              <a:t>AdS</a:t>
            </a:r>
            <a:r>
              <a:rPr lang="en-US" sz="2400" dirty="0"/>
              <a:t>/CFT drag + hydro medium response)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9B00A510-1008-4773-96B5-482DB8A86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1518137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7B2412-B64B-4D0A-B3F0-A9FF4A45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Predictions from Models for Charged Hadron p</a:t>
            </a:r>
            <a:r>
              <a:rPr lang="en-US" sz="4000" baseline="-25000" dirty="0"/>
              <a:t>T  </a:t>
            </a:r>
            <a:r>
              <a:rPr lang="en-US" sz="4000" dirty="0"/>
              <a:t>1-2 GeV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E6BF7-F52A-487A-808E-273FC172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84" y="789856"/>
            <a:ext cx="6299495" cy="585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AEAC8-2BBE-409D-BBF6-778333DBFCBD}"/>
              </a:ext>
            </a:extLst>
          </p:cNvPr>
          <p:cNvSpPr txBox="1"/>
          <p:nvPr/>
        </p:nvSpPr>
        <p:spPr>
          <a:xfrm>
            <a:off x="6980808" y="1135446"/>
            <a:ext cx="186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AB04C"/>
                </a:solidFill>
              </a:rPr>
              <a:t>Jewel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FF025-5451-4257-B0DF-ABCCC97AE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1"/>
          <a:stretch/>
        </p:blipFill>
        <p:spPr>
          <a:xfrm>
            <a:off x="218013" y="789856"/>
            <a:ext cx="6234620" cy="569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8806C-BC36-4B15-82A3-16B73CCE8D6C}"/>
              </a:ext>
            </a:extLst>
          </p:cNvPr>
          <p:cNvSpPr txBox="1"/>
          <p:nvPr/>
        </p:nvSpPr>
        <p:spPr>
          <a:xfrm>
            <a:off x="500088" y="1138150"/>
            <a:ext cx="186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AA8FD"/>
                </a:solidFill>
              </a:rPr>
              <a:t>Hybrid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0BF00-3D44-4FE8-BF46-AECA8FB668A0}"/>
              </a:ext>
            </a:extLst>
          </p:cNvPr>
          <p:cNvSpPr txBox="1"/>
          <p:nvPr/>
        </p:nvSpPr>
        <p:spPr>
          <a:xfrm>
            <a:off x="11661328" y="10058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PbPb 0-30%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6578695-F584-49CD-A412-1BE061F26FD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48</a:t>
            </a:fld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8F8422-068E-47E3-93DF-4EAF19BAEE77}"/>
              </a:ext>
            </a:extLst>
          </p:cNvPr>
          <p:cNvSpPr txBox="1"/>
          <p:nvPr/>
        </p:nvSpPr>
        <p:spPr>
          <a:xfrm>
            <a:off x="572096" y="6406480"/>
            <a:ext cx="12673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AA8FD"/>
                </a:solidFill>
              </a:rPr>
              <a:t>Hybrid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0000FF"/>
                </a:solidFill>
              </a:rPr>
              <a:t>Q</a:t>
            </a:r>
            <a:r>
              <a:rPr lang="en-US" sz="2400" b="1" dirty="0">
                <a:solidFill>
                  <a:srgbClr val="00A25C"/>
                </a:solidFill>
              </a:rPr>
              <a:t>G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dirty="0"/>
              <a:t> wake creates a Z-side dip structure and significantly enhance the jet peak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AB04C"/>
                </a:solidFill>
              </a:rPr>
              <a:t>Jewel</a:t>
            </a:r>
            <a:r>
              <a:rPr lang="en-US" sz="2400" dirty="0"/>
              <a:t>: recoil </a:t>
            </a:r>
            <a:r>
              <a:rPr lang="en-US" sz="2400" dirty="0" err="1"/>
              <a:t>partons</a:t>
            </a:r>
            <a:r>
              <a:rPr lang="en-US" sz="2400" dirty="0"/>
              <a:t> are responsible for the effects  (pQCD with </a:t>
            </a:r>
            <a:r>
              <a:rPr lang="en-US" sz="2400" b="1" dirty="0"/>
              <a:t>no re-scattering</a:t>
            </a:r>
            <a:r>
              <a:rPr lang="en-US" sz="2400" dirty="0"/>
              <a:t>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939B65B-42CC-4629-A312-91A44F588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446515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3F3A53FB-6FCA-4DD6-B3E8-F78C8EF57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0" y="790577"/>
            <a:ext cx="13817600" cy="648464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4DF56ED-7FE3-4909-8123-55CA0A6FC0B2}"/>
              </a:ext>
            </a:extLst>
          </p:cNvPr>
          <p:cNvSpPr/>
          <p:nvPr/>
        </p:nvSpPr>
        <p:spPr>
          <a:xfrm>
            <a:off x="0" y="790577"/>
            <a:ext cx="13817600" cy="6484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77910-3539-4200-A476-ABE3FCC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49</a:t>
            </a:fld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6386-426C-4183-A4BB-C785EEC1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Path 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/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5B9BD5"/>
                    </a:solidFill>
                  </a:rPr>
                  <a:t>Jet broadening effects from multiple soft scattering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5B9BD5"/>
                    </a:solidFill>
                  </a:rPr>
                  <a:t>               and medium induced radiation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96673D"/>
                    </a:solidFill>
                  </a:rPr>
                  <a:t>Contribution from medium response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Reveal medium recoil (the propagation of </a:t>
                </a:r>
                <a:r>
                  <a:rPr lang="en-US" sz="2800" dirty="0">
                    <a:ln w="12700">
                      <a:solidFill>
                        <a:srgbClr val="ED7D31">
                          <a:lumMod val="75000"/>
                        </a:srgbClr>
                      </a:solidFill>
                      <a:prstDash val="sysDash"/>
                    </a:ln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QGP holes / Negative wake</a:t>
                </a:r>
                <a:r>
                  <a:rPr lang="en-US" sz="2800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With the precise understanding of the phenomena above, one could reveal the QGP structure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Moliere scattering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blipFill>
                <a:blip r:embed="rId4"/>
                <a:stretch>
                  <a:fillRect l="-1438" t="-1157" r="-879" b="-2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E0A52312-6155-4C35-9421-0AD3FEA2BAEA}"/>
              </a:ext>
            </a:extLst>
          </p:cNvPr>
          <p:cNvGrpSpPr/>
          <p:nvPr/>
        </p:nvGrpSpPr>
        <p:grpSpPr>
          <a:xfrm rot="20302188">
            <a:off x="12063224" y="3027231"/>
            <a:ext cx="705529" cy="752565"/>
            <a:chOff x="8060928" y="4822304"/>
            <a:chExt cx="1080120" cy="1152128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7F89EB47-5E8A-469C-92EE-6630A2B733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E95ADE4-56D6-43EB-98F2-089A0127E786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E6B873D1-9354-40AB-88FC-5760887BAE7F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10E50858-9ABC-4DB9-B9D1-52063D61B7AD}"/>
              </a:ext>
            </a:extLst>
          </p:cNvPr>
          <p:cNvSpPr/>
          <p:nvPr/>
        </p:nvSpPr>
        <p:spPr>
          <a:xfrm>
            <a:off x="12453416" y="5902424"/>
            <a:ext cx="600602" cy="578801"/>
          </a:xfrm>
          <a:prstGeom prst="irregularSeal1">
            <a:avLst/>
          </a:prstGeom>
          <a:solidFill>
            <a:srgbClr val="ED7D31">
              <a:alpha val="60000"/>
            </a:srgbClr>
          </a:solidFill>
          <a:ln>
            <a:solidFill>
              <a:srgbClr val="7030A0">
                <a:alpha val="60000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7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35AA6C-ABBC-4492-8DCC-3925E0CD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3831" y="1444868"/>
            <a:ext cx="208310" cy="1073953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1340439A-47C3-483A-951A-B7882A14C75E}"/>
              </a:ext>
            </a:extLst>
          </p:cNvPr>
          <p:cNvSpPr/>
          <p:nvPr/>
        </p:nvSpPr>
        <p:spPr>
          <a:xfrm>
            <a:off x="5252616" y="4102224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50C7DF-6109-4F77-98B9-C20D2CB3A4A5}"/>
              </a:ext>
            </a:extLst>
          </p:cNvPr>
          <p:cNvSpPr/>
          <p:nvPr/>
        </p:nvSpPr>
        <p:spPr>
          <a:xfrm>
            <a:off x="428080" y="3883334"/>
            <a:ext cx="4646796" cy="93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</a:t>
            </a:r>
            <a:r>
              <a:rPr lang="el-GR" sz="2400" dirty="0"/>
              <a:t>γ</a:t>
            </a:r>
            <a:r>
              <a:rPr lang="en-US" sz="2400" dirty="0"/>
              <a:t>/</a:t>
            </a:r>
            <a:r>
              <a:rPr lang="en-US" sz="2400" dirty="0" err="1"/>
              <a:t>Z+Jet</a:t>
            </a:r>
            <a:r>
              <a:rPr lang="en-US" sz="2400" dirty="0"/>
              <a:t> and hadrons at low p</a:t>
            </a:r>
            <a:r>
              <a:rPr lang="en-US" sz="2400" baseline="-25000" dirty="0"/>
              <a:t>T</a:t>
            </a:r>
            <a:r>
              <a:rPr lang="en-US" sz="2400" dirty="0"/>
              <a:t> +…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D90AFD91-1A20-4AE5-B4CC-911F89E67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21301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" y="5"/>
            <a:ext cx="13817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0" tIns="51120" rIns="101880" bIns="5112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TW" sz="3600" dirty="0">
                <a:solidFill>
                  <a:srgbClr val="FFFFFF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Probe the QGP with High Energy Quarks and Gluons</a:t>
            </a:r>
            <a:endParaRPr lang="en-US" altLang="en-US" sz="3600" dirty="0">
              <a:solidFill>
                <a:srgbClr val="FFFFFF"/>
              </a:solidFill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271" name="Slide Number Placeholder 2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89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51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713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74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85014E-F89E-4A42-806D-037BE0E33393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112" y="883678"/>
            <a:ext cx="5028423" cy="3879819"/>
          </a:xfrm>
          <a:prstGeom prst="rect">
            <a:avLst/>
          </a:prstGeom>
        </p:spPr>
      </p:pic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181850"/>
              </p:ext>
            </p:extLst>
          </p:nvPr>
        </p:nvGraphicFramePr>
        <p:xfrm>
          <a:off x="1580208" y="789856"/>
          <a:ext cx="3714177" cy="390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Image" r:id="rId5" imgW="9079200" imgH="9561600" progId="Photoshop.Image.12">
                  <p:embed/>
                </p:oleObj>
              </mc:Choice>
              <mc:Fallback>
                <p:oleObj name="Image" r:id="rId5" imgW="9079200" imgH="9561600" progId="Photoshop.Image.12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0208" y="789856"/>
                        <a:ext cx="3714177" cy="3904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272051" y="4180081"/>
            <a:ext cx="3022558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599" b="1" dirty="0" err="1">
                <a:solidFill>
                  <a:srgbClr val="0000FF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Proton+Proton</a:t>
            </a:r>
            <a:endParaRPr lang="en-US" sz="3599" b="1" dirty="0">
              <a:solidFill>
                <a:srgbClr val="0000FF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516019" y="5193560"/>
            <a:ext cx="9113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1" indent="-342871">
              <a:buFont typeface="Arial" panose="020B0604020202020204" pitchFamily="34" charset="0"/>
              <a:buChar char="•"/>
            </a:pPr>
            <a:r>
              <a:rPr lang="en-US" sz="2400" b="1" dirty="0"/>
              <a:t>Direct observation of jet quenching: Asymmetric</a:t>
            </a:r>
            <a:r>
              <a:rPr lang="en-US" sz="2400" dirty="0"/>
              <a:t> </a:t>
            </a:r>
            <a:r>
              <a:rPr lang="en-US" sz="2400" dirty="0" err="1"/>
              <a:t>dijets</a:t>
            </a:r>
            <a:r>
              <a:rPr lang="zh-TW" altLang="en-US" sz="2400" dirty="0"/>
              <a:t> </a:t>
            </a:r>
            <a:r>
              <a:rPr lang="en-US" sz="2400" dirty="0"/>
              <a:t>in </a:t>
            </a:r>
            <a:r>
              <a:rPr lang="en-US" sz="2400" dirty="0" err="1"/>
              <a:t>Lead+Lead</a:t>
            </a:r>
            <a:r>
              <a:rPr lang="en-US" sz="2400" dirty="0"/>
              <a:t> collisions</a:t>
            </a:r>
            <a:endParaRPr lang="en-US" altLang="zh-TW" sz="2400" dirty="0"/>
          </a:p>
          <a:p>
            <a:pPr marL="342871" indent="-342871">
              <a:buFont typeface="Arial" panose="020B0604020202020204" pitchFamily="34" charset="0"/>
              <a:buChar char="•"/>
            </a:pPr>
            <a:r>
              <a:rPr lang="en-US" altLang="zh-TW" sz="2400" dirty="0"/>
              <a:t>The stopping power (</a:t>
            </a:r>
            <a:r>
              <a:rPr lang="en-US" altLang="zh-TW" sz="2400" dirty="0" err="1"/>
              <a:t>dE</a:t>
            </a:r>
            <a:r>
              <a:rPr lang="en-US" altLang="zh-TW" sz="2400" dirty="0"/>
              <a:t>/dx) of the </a:t>
            </a:r>
            <a:r>
              <a:rPr lang="en-US" sz="2400" b="1" dirty="0">
                <a:solidFill>
                  <a:srgbClr val="0000FF"/>
                </a:solidFill>
              </a:rPr>
              <a:t>Q</a:t>
            </a:r>
            <a:r>
              <a:rPr lang="en-US" sz="2400" b="1" dirty="0">
                <a:solidFill>
                  <a:srgbClr val="00A25C"/>
                </a:solidFill>
              </a:rPr>
              <a:t>G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altLang="zh-TW" sz="2400" dirty="0"/>
              <a:t> is </a:t>
            </a:r>
            <a:r>
              <a:rPr lang="en-US" altLang="zh-TW" sz="2400" b="1" dirty="0"/>
              <a:t>Strong 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276635" y="4608504"/>
            <a:ext cx="3312367" cy="1922038"/>
            <a:chOff x="2177536" y="4611839"/>
            <a:chExt cx="3312367" cy="2103024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782208" y="4007168"/>
              <a:ext cx="2103023" cy="331236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187290" y="4611839"/>
              <a:ext cx="3269015" cy="210302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0"/>
          <p:cNvGrpSpPr>
            <a:grpSpLocks/>
          </p:cNvGrpSpPr>
          <p:nvPr/>
        </p:nvGrpSpPr>
        <p:grpSpPr bwMode="auto">
          <a:xfrm rot="10800000">
            <a:off x="10343858" y="4184312"/>
            <a:ext cx="3225153" cy="2544495"/>
            <a:chOff x="1898" y="1712"/>
            <a:chExt cx="2494" cy="1755"/>
          </a:xfrm>
        </p:grpSpPr>
        <p:grpSp>
          <p:nvGrpSpPr>
            <p:cNvPr id="51" name="Group 3"/>
            <p:cNvGrpSpPr>
              <a:grpSpLocks/>
            </p:cNvGrpSpPr>
            <p:nvPr/>
          </p:nvGrpSpPr>
          <p:grpSpPr bwMode="auto">
            <a:xfrm>
              <a:off x="1898" y="2000"/>
              <a:ext cx="237" cy="1016"/>
              <a:chOff x="794" y="498"/>
              <a:chExt cx="171" cy="479"/>
            </a:xfrm>
          </p:grpSpPr>
          <p:sp>
            <p:nvSpPr>
              <p:cNvPr id="152" name="Oval 4"/>
              <p:cNvSpPr>
                <a:spLocks noChangeArrowheads="1"/>
              </p:cNvSpPr>
              <p:nvPr/>
            </p:nvSpPr>
            <p:spPr bwMode="auto">
              <a:xfrm>
                <a:off x="875" y="581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3" name="Oval 5"/>
              <p:cNvSpPr>
                <a:spLocks noChangeArrowheads="1"/>
              </p:cNvSpPr>
              <p:nvPr/>
            </p:nvSpPr>
            <p:spPr bwMode="auto">
              <a:xfrm>
                <a:off x="853" y="61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4" name="Oval 6"/>
              <p:cNvSpPr>
                <a:spLocks noChangeArrowheads="1"/>
              </p:cNvSpPr>
              <p:nvPr/>
            </p:nvSpPr>
            <p:spPr bwMode="auto">
              <a:xfrm>
                <a:off x="886" y="639"/>
                <a:ext cx="46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5" name="Oval 7"/>
              <p:cNvSpPr>
                <a:spLocks noChangeArrowheads="1"/>
              </p:cNvSpPr>
              <p:nvPr/>
            </p:nvSpPr>
            <p:spPr bwMode="auto">
              <a:xfrm>
                <a:off x="869" y="69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6" name="Oval 8"/>
              <p:cNvSpPr>
                <a:spLocks noChangeArrowheads="1"/>
              </p:cNvSpPr>
              <p:nvPr/>
            </p:nvSpPr>
            <p:spPr bwMode="auto">
              <a:xfrm>
                <a:off x="858" y="55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7" name="Oval 9"/>
              <p:cNvSpPr>
                <a:spLocks noChangeArrowheads="1"/>
              </p:cNvSpPr>
              <p:nvPr/>
            </p:nvSpPr>
            <p:spPr bwMode="auto">
              <a:xfrm>
                <a:off x="831" y="6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8" name="Oval 10"/>
              <p:cNvSpPr>
                <a:spLocks noChangeArrowheads="1"/>
              </p:cNvSpPr>
              <p:nvPr/>
            </p:nvSpPr>
            <p:spPr bwMode="auto">
              <a:xfrm>
                <a:off x="848" y="682"/>
                <a:ext cx="47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9" name="Oval 11"/>
              <p:cNvSpPr>
                <a:spLocks noChangeArrowheads="1"/>
              </p:cNvSpPr>
              <p:nvPr/>
            </p:nvSpPr>
            <p:spPr bwMode="auto">
              <a:xfrm>
                <a:off x="886" y="739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0" name="Oval 12"/>
              <p:cNvSpPr>
                <a:spLocks noChangeArrowheads="1"/>
              </p:cNvSpPr>
              <p:nvPr/>
            </p:nvSpPr>
            <p:spPr bwMode="auto">
              <a:xfrm>
                <a:off x="853" y="781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1" name="Oval 13"/>
              <p:cNvSpPr>
                <a:spLocks noChangeArrowheads="1"/>
              </p:cNvSpPr>
              <p:nvPr/>
            </p:nvSpPr>
            <p:spPr bwMode="auto">
              <a:xfrm>
                <a:off x="826" y="7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2" name="Oval 14"/>
              <p:cNvSpPr>
                <a:spLocks noChangeArrowheads="1"/>
              </p:cNvSpPr>
              <p:nvPr/>
            </p:nvSpPr>
            <p:spPr bwMode="auto">
              <a:xfrm>
                <a:off x="805" y="654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3" name="Oval 15"/>
              <p:cNvSpPr>
                <a:spLocks noChangeArrowheads="1"/>
              </p:cNvSpPr>
              <p:nvPr/>
            </p:nvSpPr>
            <p:spPr bwMode="auto">
              <a:xfrm>
                <a:off x="820" y="58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4" name="Oval 16"/>
              <p:cNvSpPr>
                <a:spLocks noChangeArrowheads="1"/>
              </p:cNvSpPr>
              <p:nvPr/>
            </p:nvSpPr>
            <p:spPr bwMode="auto">
              <a:xfrm>
                <a:off x="848" y="49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5" name="Oval 17"/>
              <p:cNvSpPr>
                <a:spLocks noChangeArrowheads="1"/>
              </p:cNvSpPr>
              <p:nvPr/>
            </p:nvSpPr>
            <p:spPr bwMode="auto">
              <a:xfrm>
                <a:off x="891" y="52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6" name="Oval 18"/>
              <p:cNvSpPr>
                <a:spLocks noChangeArrowheads="1"/>
              </p:cNvSpPr>
              <p:nvPr/>
            </p:nvSpPr>
            <p:spPr bwMode="auto">
              <a:xfrm>
                <a:off x="912" y="597"/>
                <a:ext cx="47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7" name="Oval 19"/>
              <p:cNvSpPr>
                <a:spLocks noChangeArrowheads="1"/>
              </p:cNvSpPr>
              <p:nvPr/>
            </p:nvSpPr>
            <p:spPr bwMode="auto">
              <a:xfrm>
                <a:off x="919" y="683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8" name="Oval 20"/>
              <p:cNvSpPr>
                <a:spLocks noChangeArrowheads="1"/>
              </p:cNvSpPr>
              <p:nvPr/>
            </p:nvSpPr>
            <p:spPr bwMode="auto">
              <a:xfrm>
                <a:off x="912" y="76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9" name="Oval 21"/>
              <p:cNvSpPr>
                <a:spLocks noChangeArrowheads="1"/>
              </p:cNvSpPr>
              <p:nvPr/>
            </p:nvSpPr>
            <p:spPr bwMode="auto">
              <a:xfrm>
                <a:off x="886" y="825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0" name="Oval 22"/>
              <p:cNvSpPr>
                <a:spLocks noChangeArrowheads="1"/>
              </p:cNvSpPr>
              <p:nvPr/>
            </p:nvSpPr>
            <p:spPr bwMode="auto">
              <a:xfrm>
                <a:off x="853" y="854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1" name="Oval 23"/>
              <p:cNvSpPr>
                <a:spLocks noChangeArrowheads="1"/>
              </p:cNvSpPr>
              <p:nvPr/>
            </p:nvSpPr>
            <p:spPr bwMode="auto">
              <a:xfrm>
                <a:off x="810" y="74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2" name="Oval 24"/>
              <p:cNvSpPr>
                <a:spLocks noChangeArrowheads="1"/>
              </p:cNvSpPr>
              <p:nvPr/>
            </p:nvSpPr>
            <p:spPr bwMode="auto">
              <a:xfrm>
                <a:off x="826" y="81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3" name="Oval 25"/>
              <p:cNvSpPr>
                <a:spLocks noChangeArrowheads="1"/>
              </p:cNvSpPr>
              <p:nvPr/>
            </p:nvSpPr>
            <p:spPr bwMode="auto">
              <a:xfrm>
                <a:off x="794" y="698"/>
                <a:ext cx="48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4" name="Oval 26"/>
              <p:cNvSpPr>
                <a:spLocks noChangeArrowheads="1"/>
              </p:cNvSpPr>
              <p:nvPr/>
            </p:nvSpPr>
            <p:spPr bwMode="auto">
              <a:xfrm>
                <a:off x="799" y="583"/>
                <a:ext cx="47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5" name="Oval 27"/>
              <p:cNvSpPr>
                <a:spLocks noChangeArrowheads="1"/>
              </p:cNvSpPr>
              <p:nvPr/>
            </p:nvSpPr>
            <p:spPr bwMode="auto">
              <a:xfrm>
                <a:off x="820" y="54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6" name="Oval 28"/>
              <p:cNvSpPr>
                <a:spLocks noChangeArrowheads="1"/>
              </p:cNvSpPr>
              <p:nvPr/>
            </p:nvSpPr>
            <p:spPr bwMode="auto">
              <a:xfrm>
                <a:off x="842" y="5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7" name="Oval 29"/>
              <p:cNvSpPr>
                <a:spLocks noChangeArrowheads="1"/>
              </p:cNvSpPr>
              <p:nvPr/>
            </p:nvSpPr>
            <p:spPr bwMode="auto">
              <a:xfrm>
                <a:off x="880" y="599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8" name="Oval 30"/>
              <p:cNvSpPr>
                <a:spLocks noChangeArrowheads="1"/>
              </p:cNvSpPr>
              <p:nvPr/>
            </p:nvSpPr>
            <p:spPr bwMode="auto">
              <a:xfrm>
                <a:off x="842" y="6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9" name="Oval 31"/>
              <p:cNvSpPr>
                <a:spLocks noChangeArrowheads="1"/>
              </p:cNvSpPr>
              <p:nvPr/>
            </p:nvSpPr>
            <p:spPr bwMode="auto">
              <a:xfrm>
                <a:off x="908" y="713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0" name="Oval 32"/>
              <p:cNvSpPr>
                <a:spLocks noChangeArrowheads="1"/>
              </p:cNvSpPr>
              <p:nvPr/>
            </p:nvSpPr>
            <p:spPr bwMode="auto">
              <a:xfrm>
                <a:off x="875" y="770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1" name="Oval 33"/>
              <p:cNvSpPr>
                <a:spLocks noChangeArrowheads="1"/>
              </p:cNvSpPr>
              <p:nvPr/>
            </p:nvSpPr>
            <p:spPr bwMode="auto">
              <a:xfrm>
                <a:off x="875" y="699"/>
                <a:ext cx="46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2" name="Oval 34"/>
              <p:cNvSpPr>
                <a:spLocks noChangeArrowheads="1"/>
              </p:cNvSpPr>
              <p:nvPr/>
            </p:nvSpPr>
            <p:spPr bwMode="auto">
              <a:xfrm>
                <a:off x="848" y="75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3" name="Oval 35"/>
              <p:cNvSpPr>
                <a:spLocks noChangeArrowheads="1"/>
              </p:cNvSpPr>
              <p:nvPr/>
            </p:nvSpPr>
            <p:spPr bwMode="auto">
              <a:xfrm>
                <a:off x="848" y="75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4" name="Oval 36"/>
              <p:cNvSpPr>
                <a:spLocks noChangeArrowheads="1"/>
              </p:cNvSpPr>
              <p:nvPr/>
            </p:nvSpPr>
            <p:spPr bwMode="auto">
              <a:xfrm>
                <a:off x="875" y="581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5" name="Oval 37"/>
              <p:cNvSpPr>
                <a:spLocks noChangeArrowheads="1"/>
              </p:cNvSpPr>
              <p:nvPr/>
            </p:nvSpPr>
            <p:spPr bwMode="auto">
              <a:xfrm>
                <a:off x="853" y="61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6" name="Oval 38"/>
              <p:cNvSpPr>
                <a:spLocks noChangeArrowheads="1"/>
              </p:cNvSpPr>
              <p:nvPr/>
            </p:nvSpPr>
            <p:spPr bwMode="auto">
              <a:xfrm>
                <a:off x="886" y="639"/>
                <a:ext cx="46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7" name="Oval 39"/>
              <p:cNvSpPr>
                <a:spLocks noChangeArrowheads="1"/>
              </p:cNvSpPr>
              <p:nvPr/>
            </p:nvSpPr>
            <p:spPr bwMode="auto">
              <a:xfrm>
                <a:off x="869" y="69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8" name="Oval 40"/>
              <p:cNvSpPr>
                <a:spLocks noChangeArrowheads="1"/>
              </p:cNvSpPr>
              <p:nvPr/>
            </p:nvSpPr>
            <p:spPr bwMode="auto">
              <a:xfrm>
                <a:off x="858" y="55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9" name="Oval 41"/>
              <p:cNvSpPr>
                <a:spLocks noChangeArrowheads="1"/>
              </p:cNvSpPr>
              <p:nvPr/>
            </p:nvSpPr>
            <p:spPr bwMode="auto">
              <a:xfrm>
                <a:off x="831" y="6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0" name="Oval 42"/>
              <p:cNvSpPr>
                <a:spLocks noChangeArrowheads="1"/>
              </p:cNvSpPr>
              <p:nvPr/>
            </p:nvSpPr>
            <p:spPr bwMode="auto">
              <a:xfrm>
                <a:off x="848" y="682"/>
                <a:ext cx="47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1" name="Oval 43"/>
              <p:cNvSpPr>
                <a:spLocks noChangeArrowheads="1"/>
              </p:cNvSpPr>
              <p:nvPr/>
            </p:nvSpPr>
            <p:spPr bwMode="auto">
              <a:xfrm>
                <a:off x="886" y="739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2" name="Oval 44"/>
              <p:cNvSpPr>
                <a:spLocks noChangeArrowheads="1"/>
              </p:cNvSpPr>
              <p:nvPr/>
            </p:nvSpPr>
            <p:spPr bwMode="auto">
              <a:xfrm>
                <a:off x="853" y="78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3" name="Oval 45"/>
              <p:cNvSpPr>
                <a:spLocks noChangeArrowheads="1"/>
              </p:cNvSpPr>
              <p:nvPr/>
            </p:nvSpPr>
            <p:spPr bwMode="auto">
              <a:xfrm>
                <a:off x="826" y="7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4" name="Oval 46"/>
              <p:cNvSpPr>
                <a:spLocks noChangeArrowheads="1"/>
              </p:cNvSpPr>
              <p:nvPr/>
            </p:nvSpPr>
            <p:spPr bwMode="auto">
              <a:xfrm>
                <a:off x="805" y="654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5" name="Oval 47"/>
              <p:cNvSpPr>
                <a:spLocks noChangeArrowheads="1"/>
              </p:cNvSpPr>
              <p:nvPr/>
            </p:nvSpPr>
            <p:spPr bwMode="auto">
              <a:xfrm>
                <a:off x="820" y="58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6" name="Oval 48"/>
              <p:cNvSpPr>
                <a:spLocks noChangeArrowheads="1"/>
              </p:cNvSpPr>
              <p:nvPr/>
            </p:nvSpPr>
            <p:spPr bwMode="auto">
              <a:xfrm>
                <a:off x="848" y="49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7" name="Oval 49"/>
              <p:cNvSpPr>
                <a:spLocks noChangeArrowheads="1"/>
              </p:cNvSpPr>
              <p:nvPr/>
            </p:nvSpPr>
            <p:spPr bwMode="auto">
              <a:xfrm>
                <a:off x="881" y="517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8" name="Oval 50"/>
              <p:cNvSpPr>
                <a:spLocks noChangeArrowheads="1"/>
              </p:cNvSpPr>
              <p:nvPr/>
            </p:nvSpPr>
            <p:spPr bwMode="auto">
              <a:xfrm>
                <a:off x="912" y="59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99" name="Oval 51"/>
              <p:cNvSpPr>
                <a:spLocks noChangeArrowheads="1"/>
              </p:cNvSpPr>
              <p:nvPr/>
            </p:nvSpPr>
            <p:spPr bwMode="auto">
              <a:xfrm>
                <a:off x="919" y="683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0" name="Oval 52"/>
              <p:cNvSpPr>
                <a:spLocks noChangeArrowheads="1"/>
              </p:cNvSpPr>
              <p:nvPr/>
            </p:nvSpPr>
            <p:spPr bwMode="auto">
              <a:xfrm>
                <a:off x="912" y="76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1" name="Oval 53"/>
              <p:cNvSpPr>
                <a:spLocks noChangeArrowheads="1"/>
              </p:cNvSpPr>
              <p:nvPr/>
            </p:nvSpPr>
            <p:spPr bwMode="auto">
              <a:xfrm>
                <a:off x="886" y="826"/>
                <a:ext cx="46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2" name="Oval 54"/>
              <p:cNvSpPr>
                <a:spLocks noChangeArrowheads="1"/>
              </p:cNvSpPr>
              <p:nvPr/>
            </p:nvSpPr>
            <p:spPr bwMode="auto">
              <a:xfrm>
                <a:off x="853" y="854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3" name="Oval 55"/>
              <p:cNvSpPr>
                <a:spLocks noChangeArrowheads="1"/>
              </p:cNvSpPr>
              <p:nvPr/>
            </p:nvSpPr>
            <p:spPr bwMode="auto">
              <a:xfrm>
                <a:off x="810" y="741"/>
                <a:ext cx="47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4" name="Oval 56"/>
              <p:cNvSpPr>
                <a:spLocks noChangeArrowheads="1"/>
              </p:cNvSpPr>
              <p:nvPr/>
            </p:nvSpPr>
            <p:spPr bwMode="auto">
              <a:xfrm>
                <a:off x="826" y="81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5" name="Oval 57"/>
              <p:cNvSpPr>
                <a:spLocks noChangeArrowheads="1"/>
              </p:cNvSpPr>
              <p:nvPr/>
            </p:nvSpPr>
            <p:spPr bwMode="auto">
              <a:xfrm>
                <a:off x="794" y="698"/>
                <a:ext cx="48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6" name="Oval 58"/>
              <p:cNvSpPr>
                <a:spLocks noChangeArrowheads="1"/>
              </p:cNvSpPr>
              <p:nvPr/>
            </p:nvSpPr>
            <p:spPr bwMode="auto">
              <a:xfrm>
                <a:off x="799" y="5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7" name="Oval 59"/>
              <p:cNvSpPr>
                <a:spLocks noChangeArrowheads="1"/>
              </p:cNvSpPr>
              <p:nvPr/>
            </p:nvSpPr>
            <p:spPr bwMode="auto">
              <a:xfrm>
                <a:off x="820" y="517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8" name="Oval 60"/>
              <p:cNvSpPr>
                <a:spLocks noChangeArrowheads="1"/>
              </p:cNvSpPr>
              <p:nvPr/>
            </p:nvSpPr>
            <p:spPr bwMode="auto">
              <a:xfrm>
                <a:off x="842" y="5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9" name="Oval 61"/>
              <p:cNvSpPr>
                <a:spLocks noChangeArrowheads="1"/>
              </p:cNvSpPr>
              <p:nvPr/>
            </p:nvSpPr>
            <p:spPr bwMode="auto">
              <a:xfrm>
                <a:off x="855" y="659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0" name="Oval 62"/>
              <p:cNvSpPr>
                <a:spLocks noChangeArrowheads="1"/>
              </p:cNvSpPr>
              <p:nvPr/>
            </p:nvSpPr>
            <p:spPr bwMode="auto">
              <a:xfrm>
                <a:off x="901" y="73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1" name="Oval 63"/>
              <p:cNvSpPr>
                <a:spLocks noChangeArrowheads="1"/>
              </p:cNvSpPr>
              <p:nvPr/>
            </p:nvSpPr>
            <p:spPr bwMode="auto">
              <a:xfrm>
                <a:off x="881" y="64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2" name="Oval 64"/>
              <p:cNvSpPr>
                <a:spLocks noChangeArrowheads="1"/>
              </p:cNvSpPr>
              <p:nvPr/>
            </p:nvSpPr>
            <p:spPr bwMode="auto">
              <a:xfrm>
                <a:off x="875" y="770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3" name="Oval 65"/>
              <p:cNvSpPr>
                <a:spLocks noChangeArrowheads="1"/>
              </p:cNvSpPr>
              <p:nvPr/>
            </p:nvSpPr>
            <p:spPr bwMode="auto">
              <a:xfrm>
                <a:off x="875" y="699"/>
                <a:ext cx="46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4" name="Oval 66"/>
              <p:cNvSpPr>
                <a:spLocks noChangeArrowheads="1"/>
              </p:cNvSpPr>
              <p:nvPr/>
            </p:nvSpPr>
            <p:spPr bwMode="auto">
              <a:xfrm>
                <a:off x="848" y="75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5" name="Oval 67"/>
              <p:cNvSpPr>
                <a:spLocks noChangeArrowheads="1"/>
              </p:cNvSpPr>
              <p:nvPr/>
            </p:nvSpPr>
            <p:spPr bwMode="auto">
              <a:xfrm>
                <a:off x="828" y="73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52" name="Group 68"/>
            <p:cNvGrpSpPr>
              <a:grpSpLocks/>
            </p:cNvGrpSpPr>
            <p:nvPr/>
          </p:nvGrpSpPr>
          <p:grpSpPr bwMode="auto">
            <a:xfrm>
              <a:off x="4155" y="2051"/>
              <a:ext cx="237" cy="1016"/>
              <a:chOff x="794" y="498"/>
              <a:chExt cx="171" cy="479"/>
            </a:xfrm>
          </p:grpSpPr>
          <p:sp>
            <p:nvSpPr>
              <p:cNvPr id="88" name="Oval 69"/>
              <p:cNvSpPr>
                <a:spLocks noChangeArrowheads="1"/>
              </p:cNvSpPr>
              <p:nvPr/>
            </p:nvSpPr>
            <p:spPr bwMode="auto">
              <a:xfrm>
                <a:off x="875" y="581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89" name="Oval 70"/>
              <p:cNvSpPr>
                <a:spLocks noChangeArrowheads="1"/>
              </p:cNvSpPr>
              <p:nvPr/>
            </p:nvSpPr>
            <p:spPr bwMode="auto">
              <a:xfrm>
                <a:off x="853" y="61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0" name="Oval 71"/>
              <p:cNvSpPr>
                <a:spLocks noChangeArrowheads="1"/>
              </p:cNvSpPr>
              <p:nvPr/>
            </p:nvSpPr>
            <p:spPr bwMode="auto">
              <a:xfrm>
                <a:off x="886" y="639"/>
                <a:ext cx="46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1" name="Oval 72"/>
              <p:cNvSpPr>
                <a:spLocks noChangeArrowheads="1"/>
              </p:cNvSpPr>
              <p:nvPr/>
            </p:nvSpPr>
            <p:spPr bwMode="auto">
              <a:xfrm>
                <a:off x="869" y="69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2" name="Oval 73"/>
              <p:cNvSpPr>
                <a:spLocks noChangeArrowheads="1"/>
              </p:cNvSpPr>
              <p:nvPr/>
            </p:nvSpPr>
            <p:spPr bwMode="auto">
              <a:xfrm>
                <a:off x="858" y="55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3" name="Oval 74"/>
              <p:cNvSpPr>
                <a:spLocks noChangeArrowheads="1"/>
              </p:cNvSpPr>
              <p:nvPr/>
            </p:nvSpPr>
            <p:spPr bwMode="auto">
              <a:xfrm>
                <a:off x="831" y="6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4" name="Oval 75"/>
              <p:cNvSpPr>
                <a:spLocks noChangeArrowheads="1"/>
              </p:cNvSpPr>
              <p:nvPr/>
            </p:nvSpPr>
            <p:spPr bwMode="auto">
              <a:xfrm>
                <a:off x="848" y="682"/>
                <a:ext cx="47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5" name="Oval 76"/>
              <p:cNvSpPr>
                <a:spLocks noChangeArrowheads="1"/>
              </p:cNvSpPr>
              <p:nvPr/>
            </p:nvSpPr>
            <p:spPr bwMode="auto">
              <a:xfrm>
                <a:off x="886" y="739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6" name="Oval 77"/>
              <p:cNvSpPr>
                <a:spLocks noChangeArrowheads="1"/>
              </p:cNvSpPr>
              <p:nvPr/>
            </p:nvSpPr>
            <p:spPr bwMode="auto">
              <a:xfrm>
                <a:off x="853" y="781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7" name="Oval 78"/>
              <p:cNvSpPr>
                <a:spLocks noChangeArrowheads="1"/>
              </p:cNvSpPr>
              <p:nvPr/>
            </p:nvSpPr>
            <p:spPr bwMode="auto">
              <a:xfrm>
                <a:off x="826" y="7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8" name="Oval 79"/>
              <p:cNvSpPr>
                <a:spLocks noChangeArrowheads="1"/>
              </p:cNvSpPr>
              <p:nvPr/>
            </p:nvSpPr>
            <p:spPr bwMode="auto">
              <a:xfrm>
                <a:off x="805" y="654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9" name="Oval 80"/>
              <p:cNvSpPr>
                <a:spLocks noChangeArrowheads="1"/>
              </p:cNvSpPr>
              <p:nvPr/>
            </p:nvSpPr>
            <p:spPr bwMode="auto">
              <a:xfrm>
                <a:off x="820" y="58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0" name="Oval 81"/>
              <p:cNvSpPr>
                <a:spLocks noChangeArrowheads="1"/>
              </p:cNvSpPr>
              <p:nvPr/>
            </p:nvSpPr>
            <p:spPr bwMode="auto">
              <a:xfrm>
                <a:off x="848" y="49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1" name="Oval 82"/>
              <p:cNvSpPr>
                <a:spLocks noChangeArrowheads="1"/>
              </p:cNvSpPr>
              <p:nvPr/>
            </p:nvSpPr>
            <p:spPr bwMode="auto">
              <a:xfrm>
                <a:off x="891" y="52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2" name="Oval 83"/>
              <p:cNvSpPr>
                <a:spLocks noChangeArrowheads="1"/>
              </p:cNvSpPr>
              <p:nvPr/>
            </p:nvSpPr>
            <p:spPr bwMode="auto">
              <a:xfrm>
                <a:off x="912" y="597"/>
                <a:ext cx="47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3" name="Oval 84"/>
              <p:cNvSpPr>
                <a:spLocks noChangeArrowheads="1"/>
              </p:cNvSpPr>
              <p:nvPr/>
            </p:nvSpPr>
            <p:spPr bwMode="auto">
              <a:xfrm>
                <a:off x="919" y="683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4" name="Oval 85"/>
              <p:cNvSpPr>
                <a:spLocks noChangeArrowheads="1"/>
              </p:cNvSpPr>
              <p:nvPr/>
            </p:nvSpPr>
            <p:spPr bwMode="auto">
              <a:xfrm>
                <a:off x="912" y="76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5" name="Oval 86"/>
              <p:cNvSpPr>
                <a:spLocks noChangeArrowheads="1"/>
              </p:cNvSpPr>
              <p:nvPr/>
            </p:nvSpPr>
            <p:spPr bwMode="auto">
              <a:xfrm>
                <a:off x="886" y="825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6" name="Oval 87"/>
              <p:cNvSpPr>
                <a:spLocks noChangeArrowheads="1"/>
              </p:cNvSpPr>
              <p:nvPr/>
            </p:nvSpPr>
            <p:spPr bwMode="auto">
              <a:xfrm>
                <a:off x="853" y="854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7" name="Oval 88"/>
              <p:cNvSpPr>
                <a:spLocks noChangeArrowheads="1"/>
              </p:cNvSpPr>
              <p:nvPr/>
            </p:nvSpPr>
            <p:spPr bwMode="auto">
              <a:xfrm>
                <a:off x="810" y="74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8" name="Oval 89"/>
              <p:cNvSpPr>
                <a:spLocks noChangeArrowheads="1"/>
              </p:cNvSpPr>
              <p:nvPr/>
            </p:nvSpPr>
            <p:spPr bwMode="auto">
              <a:xfrm>
                <a:off x="826" y="81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9" name="Oval 90"/>
              <p:cNvSpPr>
                <a:spLocks noChangeArrowheads="1"/>
              </p:cNvSpPr>
              <p:nvPr/>
            </p:nvSpPr>
            <p:spPr bwMode="auto">
              <a:xfrm>
                <a:off x="794" y="698"/>
                <a:ext cx="48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0" name="Oval 91"/>
              <p:cNvSpPr>
                <a:spLocks noChangeArrowheads="1"/>
              </p:cNvSpPr>
              <p:nvPr/>
            </p:nvSpPr>
            <p:spPr bwMode="auto">
              <a:xfrm>
                <a:off x="799" y="583"/>
                <a:ext cx="47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1" name="Oval 92"/>
              <p:cNvSpPr>
                <a:spLocks noChangeArrowheads="1"/>
              </p:cNvSpPr>
              <p:nvPr/>
            </p:nvSpPr>
            <p:spPr bwMode="auto">
              <a:xfrm>
                <a:off x="820" y="54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2" name="Oval 93"/>
              <p:cNvSpPr>
                <a:spLocks noChangeArrowheads="1"/>
              </p:cNvSpPr>
              <p:nvPr/>
            </p:nvSpPr>
            <p:spPr bwMode="auto">
              <a:xfrm>
                <a:off x="842" y="5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3" name="Oval 94"/>
              <p:cNvSpPr>
                <a:spLocks noChangeArrowheads="1"/>
              </p:cNvSpPr>
              <p:nvPr/>
            </p:nvSpPr>
            <p:spPr bwMode="auto">
              <a:xfrm>
                <a:off x="880" y="599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4" name="Oval 95"/>
              <p:cNvSpPr>
                <a:spLocks noChangeArrowheads="1"/>
              </p:cNvSpPr>
              <p:nvPr/>
            </p:nvSpPr>
            <p:spPr bwMode="auto">
              <a:xfrm>
                <a:off x="842" y="6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5" name="Oval 96"/>
              <p:cNvSpPr>
                <a:spLocks noChangeArrowheads="1"/>
              </p:cNvSpPr>
              <p:nvPr/>
            </p:nvSpPr>
            <p:spPr bwMode="auto">
              <a:xfrm>
                <a:off x="908" y="713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6" name="Oval 97"/>
              <p:cNvSpPr>
                <a:spLocks noChangeArrowheads="1"/>
              </p:cNvSpPr>
              <p:nvPr/>
            </p:nvSpPr>
            <p:spPr bwMode="auto">
              <a:xfrm>
                <a:off x="875" y="770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7" name="Oval 98"/>
              <p:cNvSpPr>
                <a:spLocks noChangeArrowheads="1"/>
              </p:cNvSpPr>
              <p:nvPr/>
            </p:nvSpPr>
            <p:spPr bwMode="auto">
              <a:xfrm>
                <a:off x="875" y="699"/>
                <a:ext cx="46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8" name="Oval 99"/>
              <p:cNvSpPr>
                <a:spLocks noChangeArrowheads="1"/>
              </p:cNvSpPr>
              <p:nvPr/>
            </p:nvSpPr>
            <p:spPr bwMode="auto">
              <a:xfrm>
                <a:off x="848" y="75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9" name="Oval 100"/>
              <p:cNvSpPr>
                <a:spLocks noChangeArrowheads="1"/>
              </p:cNvSpPr>
              <p:nvPr/>
            </p:nvSpPr>
            <p:spPr bwMode="auto">
              <a:xfrm>
                <a:off x="848" y="75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0" name="Oval 101"/>
              <p:cNvSpPr>
                <a:spLocks noChangeArrowheads="1"/>
              </p:cNvSpPr>
              <p:nvPr/>
            </p:nvSpPr>
            <p:spPr bwMode="auto">
              <a:xfrm>
                <a:off x="875" y="581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1" name="Oval 102"/>
              <p:cNvSpPr>
                <a:spLocks noChangeArrowheads="1"/>
              </p:cNvSpPr>
              <p:nvPr/>
            </p:nvSpPr>
            <p:spPr bwMode="auto">
              <a:xfrm>
                <a:off x="853" y="61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2" name="Oval 103"/>
              <p:cNvSpPr>
                <a:spLocks noChangeArrowheads="1"/>
              </p:cNvSpPr>
              <p:nvPr/>
            </p:nvSpPr>
            <p:spPr bwMode="auto">
              <a:xfrm>
                <a:off x="886" y="639"/>
                <a:ext cx="46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3" name="Oval 104"/>
              <p:cNvSpPr>
                <a:spLocks noChangeArrowheads="1"/>
              </p:cNvSpPr>
              <p:nvPr/>
            </p:nvSpPr>
            <p:spPr bwMode="auto">
              <a:xfrm>
                <a:off x="869" y="69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4" name="Oval 105"/>
              <p:cNvSpPr>
                <a:spLocks noChangeArrowheads="1"/>
              </p:cNvSpPr>
              <p:nvPr/>
            </p:nvSpPr>
            <p:spPr bwMode="auto">
              <a:xfrm>
                <a:off x="858" y="55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5" name="Oval 106"/>
              <p:cNvSpPr>
                <a:spLocks noChangeArrowheads="1"/>
              </p:cNvSpPr>
              <p:nvPr/>
            </p:nvSpPr>
            <p:spPr bwMode="auto">
              <a:xfrm>
                <a:off x="831" y="6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6" name="Oval 107"/>
              <p:cNvSpPr>
                <a:spLocks noChangeArrowheads="1"/>
              </p:cNvSpPr>
              <p:nvPr/>
            </p:nvSpPr>
            <p:spPr bwMode="auto">
              <a:xfrm>
                <a:off x="848" y="682"/>
                <a:ext cx="47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7" name="Oval 108"/>
              <p:cNvSpPr>
                <a:spLocks noChangeArrowheads="1"/>
              </p:cNvSpPr>
              <p:nvPr/>
            </p:nvSpPr>
            <p:spPr bwMode="auto">
              <a:xfrm>
                <a:off x="886" y="739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8" name="Oval 109"/>
              <p:cNvSpPr>
                <a:spLocks noChangeArrowheads="1"/>
              </p:cNvSpPr>
              <p:nvPr/>
            </p:nvSpPr>
            <p:spPr bwMode="auto">
              <a:xfrm>
                <a:off x="853" y="78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9" name="Oval 110"/>
              <p:cNvSpPr>
                <a:spLocks noChangeArrowheads="1"/>
              </p:cNvSpPr>
              <p:nvPr/>
            </p:nvSpPr>
            <p:spPr bwMode="auto">
              <a:xfrm>
                <a:off x="826" y="72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0" name="Oval 111"/>
              <p:cNvSpPr>
                <a:spLocks noChangeArrowheads="1"/>
              </p:cNvSpPr>
              <p:nvPr/>
            </p:nvSpPr>
            <p:spPr bwMode="auto">
              <a:xfrm>
                <a:off x="805" y="654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1" name="Oval 112"/>
              <p:cNvSpPr>
                <a:spLocks noChangeArrowheads="1"/>
              </p:cNvSpPr>
              <p:nvPr/>
            </p:nvSpPr>
            <p:spPr bwMode="auto">
              <a:xfrm>
                <a:off x="820" y="583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2" name="Oval 113"/>
              <p:cNvSpPr>
                <a:spLocks noChangeArrowheads="1"/>
              </p:cNvSpPr>
              <p:nvPr/>
            </p:nvSpPr>
            <p:spPr bwMode="auto">
              <a:xfrm>
                <a:off x="848" y="49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3" name="Oval 114"/>
              <p:cNvSpPr>
                <a:spLocks noChangeArrowheads="1"/>
              </p:cNvSpPr>
              <p:nvPr/>
            </p:nvSpPr>
            <p:spPr bwMode="auto">
              <a:xfrm>
                <a:off x="881" y="517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4" name="Oval 115"/>
              <p:cNvSpPr>
                <a:spLocks noChangeArrowheads="1"/>
              </p:cNvSpPr>
              <p:nvPr/>
            </p:nvSpPr>
            <p:spPr bwMode="auto">
              <a:xfrm>
                <a:off x="912" y="59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5" name="Oval 116"/>
              <p:cNvSpPr>
                <a:spLocks noChangeArrowheads="1"/>
              </p:cNvSpPr>
              <p:nvPr/>
            </p:nvSpPr>
            <p:spPr bwMode="auto">
              <a:xfrm>
                <a:off x="919" y="683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6" name="Oval 117"/>
              <p:cNvSpPr>
                <a:spLocks noChangeArrowheads="1"/>
              </p:cNvSpPr>
              <p:nvPr/>
            </p:nvSpPr>
            <p:spPr bwMode="auto">
              <a:xfrm>
                <a:off x="912" y="768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7" name="Oval 118"/>
              <p:cNvSpPr>
                <a:spLocks noChangeArrowheads="1"/>
              </p:cNvSpPr>
              <p:nvPr/>
            </p:nvSpPr>
            <p:spPr bwMode="auto">
              <a:xfrm>
                <a:off x="886" y="826"/>
                <a:ext cx="46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8" name="Oval 119"/>
              <p:cNvSpPr>
                <a:spLocks noChangeArrowheads="1"/>
              </p:cNvSpPr>
              <p:nvPr/>
            </p:nvSpPr>
            <p:spPr bwMode="auto">
              <a:xfrm>
                <a:off x="853" y="854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9" name="Oval 120"/>
              <p:cNvSpPr>
                <a:spLocks noChangeArrowheads="1"/>
              </p:cNvSpPr>
              <p:nvPr/>
            </p:nvSpPr>
            <p:spPr bwMode="auto">
              <a:xfrm>
                <a:off x="810" y="741"/>
                <a:ext cx="47" cy="12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0" name="Oval 121"/>
              <p:cNvSpPr>
                <a:spLocks noChangeArrowheads="1"/>
              </p:cNvSpPr>
              <p:nvPr/>
            </p:nvSpPr>
            <p:spPr bwMode="auto">
              <a:xfrm>
                <a:off x="826" y="812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1" name="Oval 122"/>
              <p:cNvSpPr>
                <a:spLocks noChangeArrowheads="1"/>
              </p:cNvSpPr>
              <p:nvPr/>
            </p:nvSpPr>
            <p:spPr bwMode="auto">
              <a:xfrm>
                <a:off x="794" y="698"/>
                <a:ext cx="48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2" name="Oval 123"/>
              <p:cNvSpPr>
                <a:spLocks noChangeArrowheads="1"/>
              </p:cNvSpPr>
              <p:nvPr/>
            </p:nvSpPr>
            <p:spPr bwMode="auto">
              <a:xfrm>
                <a:off x="799" y="5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3" name="Oval 124"/>
              <p:cNvSpPr>
                <a:spLocks noChangeArrowheads="1"/>
              </p:cNvSpPr>
              <p:nvPr/>
            </p:nvSpPr>
            <p:spPr bwMode="auto">
              <a:xfrm>
                <a:off x="820" y="517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4" name="Oval 125"/>
              <p:cNvSpPr>
                <a:spLocks noChangeArrowheads="1"/>
              </p:cNvSpPr>
              <p:nvPr/>
            </p:nvSpPr>
            <p:spPr bwMode="auto">
              <a:xfrm>
                <a:off x="842" y="585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5" name="Oval 126"/>
              <p:cNvSpPr>
                <a:spLocks noChangeArrowheads="1"/>
              </p:cNvSpPr>
              <p:nvPr/>
            </p:nvSpPr>
            <p:spPr bwMode="auto">
              <a:xfrm>
                <a:off x="855" y="659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6" name="Oval 127"/>
              <p:cNvSpPr>
                <a:spLocks noChangeArrowheads="1"/>
              </p:cNvSpPr>
              <p:nvPr/>
            </p:nvSpPr>
            <p:spPr bwMode="auto">
              <a:xfrm>
                <a:off x="901" y="73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7" name="Oval 128"/>
              <p:cNvSpPr>
                <a:spLocks noChangeArrowheads="1"/>
              </p:cNvSpPr>
              <p:nvPr/>
            </p:nvSpPr>
            <p:spPr bwMode="auto">
              <a:xfrm>
                <a:off x="881" y="64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8" name="Oval 129"/>
              <p:cNvSpPr>
                <a:spLocks noChangeArrowheads="1"/>
              </p:cNvSpPr>
              <p:nvPr/>
            </p:nvSpPr>
            <p:spPr bwMode="auto">
              <a:xfrm>
                <a:off x="875" y="770"/>
                <a:ext cx="46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9" name="Oval 130"/>
              <p:cNvSpPr>
                <a:spLocks noChangeArrowheads="1"/>
              </p:cNvSpPr>
              <p:nvPr/>
            </p:nvSpPr>
            <p:spPr bwMode="auto">
              <a:xfrm>
                <a:off x="875" y="699"/>
                <a:ext cx="46" cy="122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0" name="Oval 131"/>
              <p:cNvSpPr>
                <a:spLocks noChangeArrowheads="1"/>
              </p:cNvSpPr>
              <p:nvPr/>
            </p:nvSpPr>
            <p:spPr bwMode="auto">
              <a:xfrm>
                <a:off x="848" y="756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1" name="Oval 132"/>
              <p:cNvSpPr>
                <a:spLocks noChangeArrowheads="1"/>
              </p:cNvSpPr>
              <p:nvPr/>
            </p:nvSpPr>
            <p:spPr bwMode="auto">
              <a:xfrm>
                <a:off x="828" y="730"/>
                <a:ext cx="47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01882" tIns="50941" rIns="101882" bIns="50941" anchor="ctr"/>
              <a:lstStyle>
                <a:lvl1pPr defTabSz="509588">
                  <a:lnSpc>
                    <a:spcPts val="3813"/>
                  </a:lnSpc>
                  <a:spcBef>
                    <a:spcPts val="7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31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27088" indent="-317500" defTabSz="509588">
                  <a:lnSpc>
                    <a:spcPts val="3813"/>
                  </a:lnSpc>
                  <a:spcBef>
                    <a:spcPts val="663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73175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82763" indent="-254000" defTabSz="509588">
                  <a:lnSpc>
                    <a:spcPts val="3813"/>
                  </a:lnSpc>
                  <a:spcBef>
                    <a:spcPts val="53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292350" indent="-254000" defTabSz="509588">
                  <a:lnSpc>
                    <a:spcPts val="3813"/>
                  </a:lnSpc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7495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2067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6639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121150" indent="-254000" defTabSz="509588" eaLnBrk="0" fontAlgn="base" hangingPunct="0">
                  <a:lnSpc>
                    <a:spcPts val="3813"/>
                  </a:lnSpc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TW"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53" name="Line 133"/>
            <p:cNvSpPr>
              <a:spLocks noChangeShapeType="1"/>
            </p:cNvSpPr>
            <p:nvPr/>
          </p:nvSpPr>
          <p:spPr bwMode="auto">
            <a:xfrm rot="10800000">
              <a:off x="2135" y="2353"/>
              <a:ext cx="87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" name="Group 134"/>
            <p:cNvGrpSpPr>
              <a:grpSpLocks/>
            </p:cNvGrpSpPr>
            <p:nvPr/>
          </p:nvGrpSpPr>
          <p:grpSpPr bwMode="auto">
            <a:xfrm rot="3113500">
              <a:off x="3481" y="2091"/>
              <a:ext cx="458" cy="780"/>
              <a:chOff x="4483" y="2584"/>
              <a:chExt cx="321" cy="499"/>
            </a:xfrm>
          </p:grpSpPr>
          <p:sp>
            <p:nvSpPr>
              <p:cNvPr id="84" name="Freeform 135"/>
              <p:cNvSpPr>
                <a:spLocks/>
              </p:cNvSpPr>
              <p:nvPr/>
            </p:nvSpPr>
            <p:spPr bwMode="auto">
              <a:xfrm rot="7605977">
                <a:off x="4702" y="2638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" name="Freeform 136"/>
              <p:cNvSpPr>
                <a:spLocks/>
              </p:cNvSpPr>
              <p:nvPr/>
            </p:nvSpPr>
            <p:spPr bwMode="auto">
              <a:xfrm rot="7605977">
                <a:off x="4608" y="2755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Freeform 137"/>
              <p:cNvSpPr>
                <a:spLocks/>
              </p:cNvSpPr>
              <p:nvPr/>
            </p:nvSpPr>
            <p:spPr bwMode="auto">
              <a:xfrm rot="7605977">
                <a:off x="4523" y="2865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Freeform 138"/>
              <p:cNvSpPr>
                <a:spLocks/>
              </p:cNvSpPr>
              <p:nvPr/>
            </p:nvSpPr>
            <p:spPr bwMode="auto">
              <a:xfrm rot="7605977">
                <a:off x="4429" y="2982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7" name="Line 273"/>
            <p:cNvSpPr>
              <a:spLocks noChangeShapeType="1"/>
            </p:cNvSpPr>
            <p:nvPr/>
          </p:nvSpPr>
          <p:spPr bwMode="auto">
            <a:xfrm rot="10800000" flipH="1">
              <a:off x="3059" y="2466"/>
              <a:ext cx="203" cy="1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Line 274"/>
            <p:cNvSpPr>
              <a:spLocks noChangeShapeType="1"/>
            </p:cNvSpPr>
            <p:nvPr/>
          </p:nvSpPr>
          <p:spPr bwMode="auto">
            <a:xfrm flipH="1" flipV="1">
              <a:off x="3121" y="2367"/>
              <a:ext cx="167" cy="10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Line 275"/>
            <p:cNvSpPr>
              <a:spLocks noChangeShapeType="1"/>
            </p:cNvSpPr>
            <p:nvPr/>
          </p:nvSpPr>
          <p:spPr bwMode="auto">
            <a:xfrm flipH="1">
              <a:off x="2958" y="2354"/>
              <a:ext cx="15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276"/>
            <p:cNvSpPr>
              <a:spLocks noChangeShapeType="1"/>
            </p:cNvSpPr>
            <p:nvPr/>
          </p:nvSpPr>
          <p:spPr bwMode="auto">
            <a:xfrm rot="10800000" flipH="1">
              <a:off x="2441" y="2468"/>
              <a:ext cx="799" cy="65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1" name="Group 278"/>
            <p:cNvGrpSpPr>
              <a:grpSpLocks/>
            </p:cNvGrpSpPr>
            <p:nvPr/>
          </p:nvGrpSpPr>
          <p:grpSpPr bwMode="auto">
            <a:xfrm rot="441252">
              <a:off x="3176" y="1863"/>
              <a:ext cx="393" cy="555"/>
              <a:chOff x="4483" y="2584"/>
              <a:chExt cx="321" cy="499"/>
            </a:xfrm>
          </p:grpSpPr>
          <p:sp>
            <p:nvSpPr>
              <p:cNvPr id="80" name="Freeform 279"/>
              <p:cNvSpPr>
                <a:spLocks/>
              </p:cNvSpPr>
              <p:nvPr/>
            </p:nvSpPr>
            <p:spPr bwMode="auto">
              <a:xfrm rot="7605977">
                <a:off x="4702" y="2638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1" name="Freeform 280"/>
              <p:cNvSpPr>
                <a:spLocks/>
              </p:cNvSpPr>
              <p:nvPr/>
            </p:nvSpPr>
            <p:spPr bwMode="auto">
              <a:xfrm rot="7605977">
                <a:off x="4608" y="2755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Freeform 281"/>
              <p:cNvSpPr>
                <a:spLocks/>
              </p:cNvSpPr>
              <p:nvPr/>
            </p:nvSpPr>
            <p:spPr bwMode="auto">
              <a:xfrm rot="7605977">
                <a:off x="4523" y="2865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Freeform 282"/>
              <p:cNvSpPr>
                <a:spLocks/>
              </p:cNvSpPr>
              <p:nvPr/>
            </p:nvSpPr>
            <p:spPr bwMode="auto">
              <a:xfrm rot="7605977">
                <a:off x="4429" y="2982"/>
                <a:ext cx="155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00"/>
                  <a:gd name="T178" fmla="*/ 0 h 21600"/>
                  <a:gd name="T179" fmla="*/ 21600 w 21600"/>
                  <a:gd name="T180" fmla="*/ 21600 h 216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00" h="21600">
                    <a:moveTo>
                      <a:pt x="0" y="10800"/>
                    </a:moveTo>
                    <a:lnTo>
                      <a:pt x="621" y="6048"/>
                    </a:lnTo>
                    <a:lnTo>
                      <a:pt x="1241" y="3888"/>
                    </a:lnTo>
                    <a:lnTo>
                      <a:pt x="1986" y="1296"/>
                    </a:lnTo>
                    <a:lnTo>
                      <a:pt x="2979" y="432"/>
                    </a:lnTo>
                    <a:lnTo>
                      <a:pt x="3848" y="3888"/>
                    </a:lnTo>
                    <a:lnTo>
                      <a:pt x="4593" y="6912"/>
                    </a:lnTo>
                    <a:lnTo>
                      <a:pt x="4841" y="10368"/>
                    </a:lnTo>
                    <a:lnTo>
                      <a:pt x="5090" y="14256"/>
                    </a:lnTo>
                    <a:lnTo>
                      <a:pt x="4841" y="18144"/>
                    </a:lnTo>
                    <a:lnTo>
                      <a:pt x="3848" y="21600"/>
                    </a:lnTo>
                    <a:lnTo>
                      <a:pt x="2731" y="19008"/>
                    </a:lnTo>
                    <a:lnTo>
                      <a:pt x="3103" y="12960"/>
                    </a:lnTo>
                    <a:lnTo>
                      <a:pt x="3848" y="8640"/>
                    </a:lnTo>
                    <a:lnTo>
                      <a:pt x="4717" y="4320"/>
                    </a:lnTo>
                    <a:lnTo>
                      <a:pt x="5338" y="2592"/>
                    </a:lnTo>
                    <a:lnTo>
                      <a:pt x="6331" y="864"/>
                    </a:lnTo>
                    <a:lnTo>
                      <a:pt x="7324" y="0"/>
                    </a:lnTo>
                    <a:lnTo>
                      <a:pt x="8441" y="1296"/>
                    </a:lnTo>
                    <a:lnTo>
                      <a:pt x="8938" y="4320"/>
                    </a:lnTo>
                    <a:lnTo>
                      <a:pt x="9434" y="7344"/>
                    </a:lnTo>
                    <a:lnTo>
                      <a:pt x="10055" y="11232"/>
                    </a:lnTo>
                    <a:lnTo>
                      <a:pt x="10055" y="15120"/>
                    </a:lnTo>
                    <a:lnTo>
                      <a:pt x="9807" y="19008"/>
                    </a:lnTo>
                    <a:lnTo>
                      <a:pt x="8895" y="21386"/>
                    </a:lnTo>
                    <a:lnTo>
                      <a:pt x="7945" y="18144"/>
                    </a:lnTo>
                    <a:lnTo>
                      <a:pt x="7945" y="14688"/>
                    </a:lnTo>
                    <a:lnTo>
                      <a:pt x="8069" y="10800"/>
                    </a:lnTo>
                    <a:lnTo>
                      <a:pt x="8566" y="6912"/>
                    </a:lnTo>
                    <a:lnTo>
                      <a:pt x="9559" y="5616"/>
                    </a:lnTo>
                    <a:cubicBezTo>
                      <a:pt x="9559" y="5616"/>
                      <a:pt x="10205" y="3090"/>
                      <a:pt x="10428" y="2592"/>
                    </a:cubicBezTo>
                    <a:cubicBezTo>
                      <a:pt x="10619" y="2162"/>
                      <a:pt x="11421" y="1296"/>
                      <a:pt x="11421" y="1296"/>
                    </a:cubicBezTo>
                    <a:lnTo>
                      <a:pt x="12166" y="432"/>
                    </a:lnTo>
                    <a:lnTo>
                      <a:pt x="13283" y="864"/>
                    </a:lnTo>
                    <a:lnTo>
                      <a:pt x="13761" y="3286"/>
                    </a:lnTo>
                    <a:lnTo>
                      <a:pt x="14400" y="6480"/>
                    </a:lnTo>
                    <a:lnTo>
                      <a:pt x="14524" y="9072"/>
                    </a:lnTo>
                    <a:lnTo>
                      <a:pt x="14768" y="12336"/>
                    </a:lnTo>
                    <a:lnTo>
                      <a:pt x="14772" y="16848"/>
                    </a:lnTo>
                    <a:lnTo>
                      <a:pt x="13761" y="21386"/>
                    </a:lnTo>
                    <a:lnTo>
                      <a:pt x="12662" y="15984"/>
                    </a:lnTo>
                    <a:lnTo>
                      <a:pt x="12586" y="12336"/>
                    </a:lnTo>
                    <a:lnTo>
                      <a:pt x="13407" y="9072"/>
                    </a:lnTo>
                    <a:lnTo>
                      <a:pt x="14648" y="3024"/>
                    </a:lnTo>
                    <a:lnTo>
                      <a:pt x="15766" y="1728"/>
                    </a:lnTo>
                    <a:lnTo>
                      <a:pt x="16634" y="2592"/>
                    </a:lnTo>
                    <a:lnTo>
                      <a:pt x="17752" y="3456"/>
                    </a:lnTo>
                    <a:lnTo>
                      <a:pt x="18993" y="6912"/>
                    </a:lnTo>
                    <a:lnTo>
                      <a:pt x="19969" y="12336"/>
                    </a:lnTo>
                    <a:lnTo>
                      <a:pt x="19969" y="15839"/>
                    </a:lnTo>
                    <a:lnTo>
                      <a:pt x="18962" y="18758"/>
                    </a:lnTo>
                    <a:lnTo>
                      <a:pt x="18291" y="21386"/>
                    </a:lnTo>
                    <a:lnTo>
                      <a:pt x="16613" y="15839"/>
                    </a:lnTo>
                    <a:cubicBezTo>
                      <a:pt x="16613" y="15839"/>
                      <a:pt x="16469" y="11834"/>
                      <a:pt x="16613" y="10876"/>
                    </a:cubicBezTo>
                    <a:cubicBezTo>
                      <a:pt x="16807" y="9590"/>
                      <a:pt x="18372" y="6048"/>
                      <a:pt x="18372" y="6048"/>
                    </a:cubicBezTo>
                    <a:lnTo>
                      <a:pt x="18993" y="2160"/>
                    </a:lnTo>
                    <a:lnTo>
                      <a:pt x="19986" y="3456"/>
                    </a:lnTo>
                    <a:lnTo>
                      <a:pt x="20855" y="6048"/>
                    </a:lnTo>
                    <a:lnTo>
                      <a:pt x="21600" y="10800"/>
                    </a:lnTo>
                  </a:path>
                </a:pathLst>
              </a:custGeom>
              <a:noFill/>
              <a:ln w="1905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2" name="Freeform 283"/>
            <p:cNvSpPr>
              <a:spLocks/>
            </p:cNvSpPr>
            <p:nvPr/>
          </p:nvSpPr>
          <p:spPr bwMode="auto">
            <a:xfrm rot="5692373">
              <a:off x="2728" y="2879"/>
              <a:ext cx="173" cy="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10800"/>
                  </a:moveTo>
                  <a:lnTo>
                    <a:pt x="621" y="6048"/>
                  </a:lnTo>
                  <a:lnTo>
                    <a:pt x="1241" y="3888"/>
                  </a:lnTo>
                  <a:lnTo>
                    <a:pt x="1986" y="1296"/>
                  </a:lnTo>
                  <a:lnTo>
                    <a:pt x="2979" y="432"/>
                  </a:lnTo>
                  <a:lnTo>
                    <a:pt x="3848" y="3888"/>
                  </a:lnTo>
                  <a:lnTo>
                    <a:pt x="4593" y="6912"/>
                  </a:lnTo>
                  <a:lnTo>
                    <a:pt x="4841" y="10368"/>
                  </a:lnTo>
                  <a:lnTo>
                    <a:pt x="5090" y="14256"/>
                  </a:lnTo>
                  <a:lnTo>
                    <a:pt x="4841" y="18144"/>
                  </a:lnTo>
                  <a:lnTo>
                    <a:pt x="3848" y="21600"/>
                  </a:lnTo>
                  <a:lnTo>
                    <a:pt x="2731" y="19008"/>
                  </a:lnTo>
                  <a:lnTo>
                    <a:pt x="3103" y="12960"/>
                  </a:lnTo>
                  <a:lnTo>
                    <a:pt x="3848" y="8640"/>
                  </a:lnTo>
                  <a:lnTo>
                    <a:pt x="4717" y="4320"/>
                  </a:lnTo>
                  <a:lnTo>
                    <a:pt x="5338" y="2592"/>
                  </a:lnTo>
                  <a:lnTo>
                    <a:pt x="6331" y="864"/>
                  </a:lnTo>
                  <a:lnTo>
                    <a:pt x="7324" y="0"/>
                  </a:lnTo>
                  <a:lnTo>
                    <a:pt x="8441" y="1296"/>
                  </a:lnTo>
                  <a:lnTo>
                    <a:pt x="8938" y="4320"/>
                  </a:lnTo>
                  <a:lnTo>
                    <a:pt x="9434" y="7344"/>
                  </a:lnTo>
                  <a:lnTo>
                    <a:pt x="10055" y="11232"/>
                  </a:lnTo>
                  <a:lnTo>
                    <a:pt x="10055" y="15120"/>
                  </a:lnTo>
                  <a:lnTo>
                    <a:pt x="9807" y="19008"/>
                  </a:lnTo>
                  <a:lnTo>
                    <a:pt x="8895" y="21386"/>
                  </a:lnTo>
                  <a:lnTo>
                    <a:pt x="7945" y="18144"/>
                  </a:lnTo>
                  <a:lnTo>
                    <a:pt x="7945" y="14688"/>
                  </a:lnTo>
                  <a:lnTo>
                    <a:pt x="8069" y="10800"/>
                  </a:lnTo>
                  <a:lnTo>
                    <a:pt x="8566" y="6912"/>
                  </a:lnTo>
                  <a:lnTo>
                    <a:pt x="9559" y="5616"/>
                  </a:lnTo>
                  <a:cubicBezTo>
                    <a:pt x="9559" y="5616"/>
                    <a:pt x="10205" y="3090"/>
                    <a:pt x="10428" y="2592"/>
                  </a:cubicBezTo>
                  <a:cubicBezTo>
                    <a:pt x="10619" y="2162"/>
                    <a:pt x="11421" y="1296"/>
                    <a:pt x="11421" y="1296"/>
                  </a:cubicBezTo>
                  <a:lnTo>
                    <a:pt x="12166" y="432"/>
                  </a:lnTo>
                  <a:lnTo>
                    <a:pt x="13283" y="864"/>
                  </a:lnTo>
                  <a:lnTo>
                    <a:pt x="13761" y="3286"/>
                  </a:lnTo>
                  <a:lnTo>
                    <a:pt x="14400" y="6480"/>
                  </a:lnTo>
                  <a:lnTo>
                    <a:pt x="14524" y="9072"/>
                  </a:lnTo>
                  <a:lnTo>
                    <a:pt x="14768" y="12336"/>
                  </a:lnTo>
                  <a:lnTo>
                    <a:pt x="14772" y="16848"/>
                  </a:lnTo>
                  <a:lnTo>
                    <a:pt x="13761" y="21386"/>
                  </a:lnTo>
                  <a:lnTo>
                    <a:pt x="12662" y="15984"/>
                  </a:lnTo>
                  <a:lnTo>
                    <a:pt x="12586" y="12336"/>
                  </a:lnTo>
                  <a:lnTo>
                    <a:pt x="13407" y="9072"/>
                  </a:lnTo>
                  <a:lnTo>
                    <a:pt x="14648" y="3024"/>
                  </a:lnTo>
                  <a:lnTo>
                    <a:pt x="15766" y="1728"/>
                  </a:lnTo>
                  <a:lnTo>
                    <a:pt x="16634" y="2592"/>
                  </a:lnTo>
                  <a:lnTo>
                    <a:pt x="17752" y="3456"/>
                  </a:lnTo>
                  <a:lnTo>
                    <a:pt x="18993" y="6912"/>
                  </a:lnTo>
                  <a:lnTo>
                    <a:pt x="19969" y="12336"/>
                  </a:lnTo>
                  <a:lnTo>
                    <a:pt x="19969" y="15839"/>
                  </a:lnTo>
                  <a:lnTo>
                    <a:pt x="18962" y="18758"/>
                  </a:lnTo>
                  <a:lnTo>
                    <a:pt x="18291" y="21386"/>
                  </a:lnTo>
                  <a:lnTo>
                    <a:pt x="16613" y="15839"/>
                  </a:lnTo>
                  <a:cubicBezTo>
                    <a:pt x="16613" y="15839"/>
                    <a:pt x="16469" y="11834"/>
                    <a:pt x="16613" y="10876"/>
                  </a:cubicBezTo>
                  <a:cubicBezTo>
                    <a:pt x="16807" y="9590"/>
                    <a:pt x="18372" y="6048"/>
                    <a:pt x="18372" y="6048"/>
                  </a:cubicBezTo>
                  <a:lnTo>
                    <a:pt x="18993" y="2160"/>
                  </a:lnTo>
                  <a:lnTo>
                    <a:pt x="19986" y="3456"/>
                  </a:lnTo>
                  <a:lnTo>
                    <a:pt x="20855" y="6048"/>
                  </a:lnTo>
                  <a:lnTo>
                    <a:pt x="21600" y="10800"/>
                  </a:lnTo>
                </a:path>
              </a:pathLst>
            </a:custGeom>
            <a:noFill/>
            <a:ln w="19050" cap="flat">
              <a:solidFill>
                <a:srgbClr val="3399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Freeform 284"/>
            <p:cNvSpPr>
              <a:spLocks/>
            </p:cNvSpPr>
            <p:nvPr/>
          </p:nvSpPr>
          <p:spPr bwMode="auto">
            <a:xfrm rot="5692373">
              <a:off x="2508" y="3057"/>
              <a:ext cx="172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10800"/>
                  </a:moveTo>
                  <a:lnTo>
                    <a:pt x="621" y="6048"/>
                  </a:lnTo>
                  <a:lnTo>
                    <a:pt x="1241" y="3888"/>
                  </a:lnTo>
                  <a:lnTo>
                    <a:pt x="1986" y="1296"/>
                  </a:lnTo>
                  <a:lnTo>
                    <a:pt x="2979" y="432"/>
                  </a:lnTo>
                  <a:lnTo>
                    <a:pt x="3848" y="3888"/>
                  </a:lnTo>
                  <a:lnTo>
                    <a:pt x="4593" y="6912"/>
                  </a:lnTo>
                  <a:lnTo>
                    <a:pt x="4841" y="10368"/>
                  </a:lnTo>
                  <a:lnTo>
                    <a:pt x="5090" y="14256"/>
                  </a:lnTo>
                  <a:lnTo>
                    <a:pt x="4841" y="18144"/>
                  </a:lnTo>
                  <a:lnTo>
                    <a:pt x="3848" y="21600"/>
                  </a:lnTo>
                  <a:lnTo>
                    <a:pt x="2731" y="19008"/>
                  </a:lnTo>
                  <a:lnTo>
                    <a:pt x="3103" y="12960"/>
                  </a:lnTo>
                  <a:lnTo>
                    <a:pt x="3848" y="8640"/>
                  </a:lnTo>
                  <a:lnTo>
                    <a:pt x="4717" y="4320"/>
                  </a:lnTo>
                  <a:lnTo>
                    <a:pt x="5338" y="2592"/>
                  </a:lnTo>
                  <a:lnTo>
                    <a:pt x="6331" y="864"/>
                  </a:lnTo>
                  <a:lnTo>
                    <a:pt x="7324" y="0"/>
                  </a:lnTo>
                  <a:lnTo>
                    <a:pt x="8441" y="1296"/>
                  </a:lnTo>
                  <a:lnTo>
                    <a:pt x="8938" y="4320"/>
                  </a:lnTo>
                  <a:lnTo>
                    <a:pt x="9434" y="7344"/>
                  </a:lnTo>
                  <a:lnTo>
                    <a:pt x="10055" y="11232"/>
                  </a:lnTo>
                  <a:lnTo>
                    <a:pt x="10055" y="15120"/>
                  </a:lnTo>
                  <a:lnTo>
                    <a:pt x="9807" y="19008"/>
                  </a:lnTo>
                  <a:lnTo>
                    <a:pt x="8895" y="21386"/>
                  </a:lnTo>
                  <a:lnTo>
                    <a:pt x="7945" y="18144"/>
                  </a:lnTo>
                  <a:lnTo>
                    <a:pt x="7945" y="14688"/>
                  </a:lnTo>
                  <a:lnTo>
                    <a:pt x="8069" y="10800"/>
                  </a:lnTo>
                  <a:lnTo>
                    <a:pt x="8566" y="6912"/>
                  </a:lnTo>
                  <a:lnTo>
                    <a:pt x="9559" y="5616"/>
                  </a:lnTo>
                  <a:cubicBezTo>
                    <a:pt x="9559" y="5616"/>
                    <a:pt x="10205" y="3090"/>
                    <a:pt x="10428" y="2592"/>
                  </a:cubicBezTo>
                  <a:cubicBezTo>
                    <a:pt x="10619" y="2162"/>
                    <a:pt x="11421" y="1296"/>
                    <a:pt x="11421" y="1296"/>
                  </a:cubicBezTo>
                  <a:lnTo>
                    <a:pt x="12166" y="432"/>
                  </a:lnTo>
                  <a:lnTo>
                    <a:pt x="13283" y="864"/>
                  </a:lnTo>
                  <a:lnTo>
                    <a:pt x="13761" y="3286"/>
                  </a:lnTo>
                  <a:lnTo>
                    <a:pt x="14400" y="6480"/>
                  </a:lnTo>
                  <a:lnTo>
                    <a:pt x="14524" y="9072"/>
                  </a:lnTo>
                  <a:lnTo>
                    <a:pt x="14768" y="12336"/>
                  </a:lnTo>
                  <a:lnTo>
                    <a:pt x="14772" y="16848"/>
                  </a:lnTo>
                  <a:lnTo>
                    <a:pt x="13761" y="21386"/>
                  </a:lnTo>
                  <a:lnTo>
                    <a:pt x="12662" y="15984"/>
                  </a:lnTo>
                  <a:lnTo>
                    <a:pt x="12586" y="12336"/>
                  </a:lnTo>
                  <a:lnTo>
                    <a:pt x="13407" y="9072"/>
                  </a:lnTo>
                  <a:lnTo>
                    <a:pt x="14648" y="3024"/>
                  </a:lnTo>
                  <a:lnTo>
                    <a:pt x="15766" y="1728"/>
                  </a:lnTo>
                  <a:lnTo>
                    <a:pt x="16634" y="2592"/>
                  </a:lnTo>
                  <a:lnTo>
                    <a:pt x="17752" y="3456"/>
                  </a:lnTo>
                  <a:lnTo>
                    <a:pt x="18993" y="6912"/>
                  </a:lnTo>
                  <a:lnTo>
                    <a:pt x="19969" y="12336"/>
                  </a:lnTo>
                  <a:lnTo>
                    <a:pt x="19969" y="15839"/>
                  </a:lnTo>
                  <a:lnTo>
                    <a:pt x="18962" y="18758"/>
                  </a:lnTo>
                  <a:lnTo>
                    <a:pt x="18291" y="21386"/>
                  </a:lnTo>
                  <a:lnTo>
                    <a:pt x="16613" y="15839"/>
                  </a:lnTo>
                  <a:cubicBezTo>
                    <a:pt x="16613" y="15839"/>
                    <a:pt x="16469" y="11834"/>
                    <a:pt x="16613" y="10876"/>
                  </a:cubicBezTo>
                  <a:cubicBezTo>
                    <a:pt x="16807" y="9590"/>
                    <a:pt x="18372" y="6048"/>
                    <a:pt x="18372" y="6048"/>
                  </a:cubicBezTo>
                  <a:lnTo>
                    <a:pt x="18993" y="2160"/>
                  </a:lnTo>
                  <a:lnTo>
                    <a:pt x="19986" y="3456"/>
                  </a:lnTo>
                  <a:lnTo>
                    <a:pt x="20855" y="6048"/>
                  </a:lnTo>
                  <a:lnTo>
                    <a:pt x="21600" y="10800"/>
                  </a:lnTo>
                </a:path>
              </a:pathLst>
            </a:custGeom>
            <a:noFill/>
            <a:ln w="19050" cap="flat">
              <a:solidFill>
                <a:srgbClr val="3399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Freeform 285"/>
            <p:cNvSpPr>
              <a:spLocks/>
            </p:cNvSpPr>
            <p:nvPr/>
          </p:nvSpPr>
          <p:spPr bwMode="auto">
            <a:xfrm rot="-10072435">
              <a:off x="2786" y="2671"/>
              <a:ext cx="190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10800"/>
                  </a:moveTo>
                  <a:lnTo>
                    <a:pt x="621" y="6048"/>
                  </a:lnTo>
                  <a:lnTo>
                    <a:pt x="1241" y="3888"/>
                  </a:lnTo>
                  <a:lnTo>
                    <a:pt x="1986" y="1296"/>
                  </a:lnTo>
                  <a:lnTo>
                    <a:pt x="2979" y="432"/>
                  </a:lnTo>
                  <a:lnTo>
                    <a:pt x="3848" y="3888"/>
                  </a:lnTo>
                  <a:lnTo>
                    <a:pt x="4593" y="6912"/>
                  </a:lnTo>
                  <a:lnTo>
                    <a:pt x="4841" y="10368"/>
                  </a:lnTo>
                  <a:lnTo>
                    <a:pt x="5090" y="14256"/>
                  </a:lnTo>
                  <a:lnTo>
                    <a:pt x="4841" y="18144"/>
                  </a:lnTo>
                  <a:lnTo>
                    <a:pt x="3848" y="21600"/>
                  </a:lnTo>
                  <a:lnTo>
                    <a:pt x="2731" y="19008"/>
                  </a:lnTo>
                  <a:lnTo>
                    <a:pt x="3103" y="12960"/>
                  </a:lnTo>
                  <a:lnTo>
                    <a:pt x="3848" y="8640"/>
                  </a:lnTo>
                  <a:lnTo>
                    <a:pt x="4717" y="4320"/>
                  </a:lnTo>
                  <a:lnTo>
                    <a:pt x="5338" y="2592"/>
                  </a:lnTo>
                  <a:lnTo>
                    <a:pt x="6331" y="864"/>
                  </a:lnTo>
                  <a:lnTo>
                    <a:pt x="7324" y="0"/>
                  </a:lnTo>
                  <a:lnTo>
                    <a:pt x="8441" y="1296"/>
                  </a:lnTo>
                  <a:lnTo>
                    <a:pt x="8938" y="4320"/>
                  </a:lnTo>
                  <a:lnTo>
                    <a:pt x="9434" y="7344"/>
                  </a:lnTo>
                  <a:lnTo>
                    <a:pt x="10055" y="11232"/>
                  </a:lnTo>
                  <a:lnTo>
                    <a:pt x="10055" y="15120"/>
                  </a:lnTo>
                  <a:lnTo>
                    <a:pt x="9807" y="19008"/>
                  </a:lnTo>
                  <a:lnTo>
                    <a:pt x="8895" y="21386"/>
                  </a:lnTo>
                  <a:lnTo>
                    <a:pt x="7945" y="18144"/>
                  </a:lnTo>
                  <a:lnTo>
                    <a:pt x="7945" y="14688"/>
                  </a:lnTo>
                  <a:lnTo>
                    <a:pt x="8069" y="10800"/>
                  </a:lnTo>
                  <a:lnTo>
                    <a:pt x="8566" y="6912"/>
                  </a:lnTo>
                  <a:lnTo>
                    <a:pt x="9559" y="5616"/>
                  </a:lnTo>
                  <a:cubicBezTo>
                    <a:pt x="9559" y="5616"/>
                    <a:pt x="10205" y="3090"/>
                    <a:pt x="10428" y="2592"/>
                  </a:cubicBezTo>
                  <a:cubicBezTo>
                    <a:pt x="10619" y="2162"/>
                    <a:pt x="11421" y="1296"/>
                    <a:pt x="11421" y="1296"/>
                  </a:cubicBezTo>
                  <a:lnTo>
                    <a:pt x="12166" y="432"/>
                  </a:lnTo>
                  <a:lnTo>
                    <a:pt x="13283" y="864"/>
                  </a:lnTo>
                  <a:lnTo>
                    <a:pt x="13761" y="3286"/>
                  </a:lnTo>
                  <a:lnTo>
                    <a:pt x="14400" y="6480"/>
                  </a:lnTo>
                  <a:lnTo>
                    <a:pt x="14524" y="9072"/>
                  </a:lnTo>
                  <a:lnTo>
                    <a:pt x="14768" y="12336"/>
                  </a:lnTo>
                  <a:lnTo>
                    <a:pt x="14772" y="16848"/>
                  </a:lnTo>
                  <a:lnTo>
                    <a:pt x="13761" y="21386"/>
                  </a:lnTo>
                  <a:lnTo>
                    <a:pt x="12662" y="15984"/>
                  </a:lnTo>
                  <a:lnTo>
                    <a:pt x="12586" y="12336"/>
                  </a:lnTo>
                  <a:lnTo>
                    <a:pt x="13407" y="9072"/>
                  </a:lnTo>
                  <a:lnTo>
                    <a:pt x="14648" y="3024"/>
                  </a:lnTo>
                  <a:lnTo>
                    <a:pt x="15766" y="1728"/>
                  </a:lnTo>
                  <a:lnTo>
                    <a:pt x="16634" y="2592"/>
                  </a:lnTo>
                  <a:lnTo>
                    <a:pt x="17752" y="3456"/>
                  </a:lnTo>
                  <a:lnTo>
                    <a:pt x="18993" y="6912"/>
                  </a:lnTo>
                  <a:lnTo>
                    <a:pt x="19969" y="12336"/>
                  </a:lnTo>
                  <a:lnTo>
                    <a:pt x="19969" y="15839"/>
                  </a:lnTo>
                  <a:lnTo>
                    <a:pt x="18962" y="18758"/>
                  </a:lnTo>
                  <a:lnTo>
                    <a:pt x="18291" y="21386"/>
                  </a:lnTo>
                  <a:lnTo>
                    <a:pt x="16613" y="15839"/>
                  </a:lnTo>
                  <a:cubicBezTo>
                    <a:pt x="16613" y="15839"/>
                    <a:pt x="16469" y="11834"/>
                    <a:pt x="16613" y="10876"/>
                  </a:cubicBezTo>
                  <a:cubicBezTo>
                    <a:pt x="16807" y="9590"/>
                    <a:pt x="18372" y="6048"/>
                    <a:pt x="18372" y="6048"/>
                  </a:cubicBezTo>
                  <a:lnTo>
                    <a:pt x="18993" y="2160"/>
                  </a:lnTo>
                  <a:lnTo>
                    <a:pt x="19986" y="3456"/>
                  </a:lnTo>
                  <a:lnTo>
                    <a:pt x="20855" y="6048"/>
                  </a:lnTo>
                  <a:lnTo>
                    <a:pt x="21600" y="10800"/>
                  </a:lnTo>
                </a:path>
              </a:pathLst>
            </a:custGeom>
            <a:noFill/>
            <a:ln w="19050" cap="flat">
              <a:solidFill>
                <a:srgbClr val="3399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Freeform 286"/>
            <p:cNvSpPr>
              <a:spLocks/>
            </p:cNvSpPr>
            <p:nvPr/>
          </p:nvSpPr>
          <p:spPr bwMode="auto">
            <a:xfrm rot="-10072435">
              <a:off x="2541" y="2868"/>
              <a:ext cx="189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10800"/>
                  </a:moveTo>
                  <a:lnTo>
                    <a:pt x="621" y="6048"/>
                  </a:lnTo>
                  <a:lnTo>
                    <a:pt x="1241" y="3888"/>
                  </a:lnTo>
                  <a:lnTo>
                    <a:pt x="1986" y="1296"/>
                  </a:lnTo>
                  <a:lnTo>
                    <a:pt x="2979" y="432"/>
                  </a:lnTo>
                  <a:lnTo>
                    <a:pt x="3848" y="3888"/>
                  </a:lnTo>
                  <a:lnTo>
                    <a:pt x="4593" y="6912"/>
                  </a:lnTo>
                  <a:lnTo>
                    <a:pt x="4841" y="10368"/>
                  </a:lnTo>
                  <a:lnTo>
                    <a:pt x="5090" y="14256"/>
                  </a:lnTo>
                  <a:lnTo>
                    <a:pt x="4841" y="18144"/>
                  </a:lnTo>
                  <a:lnTo>
                    <a:pt x="3848" y="21600"/>
                  </a:lnTo>
                  <a:lnTo>
                    <a:pt x="2731" y="19008"/>
                  </a:lnTo>
                  <a:lnTo>
                    <a:pt x="3103" y="12960"/>
                  </a:lnTo>
                  <a:lnTo>
                    <a:pt x="3848" y="8640"/>
                  </a:lnTo>
                  <a:lnTo>
                    <a:pt x="4717" y="4320"/>
                  </a:lnTo>
                  <a:lnTo>
                    <a:pt x="5338" y="2592"/>
                  </a:lnTo>
                  <a:lnTo>
                    <a:pt x="6331" y="864"/>
                  </a:lnTo>
                  <a:lnTo>
                    <a:pt x="7324" y="0"/>
                  </a:lnTo>
                  <a:lnTo>
                    <a:pt x="8441" y="1296"/>
                  </a:lnTo>
                  <a:lnTo>
                    <a:pt x="8938" y="4320"/>
                  </a:lnTo>
                  <a:lnTo>
                    <a:pt x="9434" y="7344"/>
                  </a:lnTo>
                  <a:lnTo>
                    <a:pt x="10055" y="11232"/>
                  </a:lnTo>
                  <a:lnTo>
                    <a:pt x="10055" y="15120"/>
                  </a:lnTo>
                  <a:lnTo>
                    <a:pt x="9807" y="19008"/>
                  </a:lnTo>
                  <a:lnTo>
                    <a:pt x="8895" y="21386"/>
                  </a:lnTo>
                  <a:lnTo>
                    <a:pt x="7945" y="18144"/>
                  </a:lnTo>
                  <a:lnTo>
                    <a:pt x="7945" y="14688"/>
                  </a:lnTo>
                  <a:lnTo>
                    <a:pt x="8069" y="10800"/>
                  </a:lnTo>
                  <a:lnTo>
                    <a:pt x="8566" y="6912"/>
                  </a:lnTo>
                  <a:lnTo>
                    <a:pt x="9559" y="5616"/>
                  </a:lnTo>
                  <a:cubicBezTo>
                    <a:pt x="9559" y="5616"/>
                    <a:pt x="10205" y="3090"/>
                    <a:pt x="10428" y="2592"/>
                  </a:cubicBezTo>
                  <a:cubicBezTo>
                    <a:pt x="10619" y="2162"/>
                    <a:pt x="11421" y="1296"/>
                    <a:pt x="11421" y="1296"/>
                  </a:cubicBezTo>
                  <a:lnTo>
                    <a:pt x="12166" y="432"/>
                  </a:lnTo>
                  <a:lnTo>
                    <a:pt x="13283" y="864"/>
                  </a:lnTo>
                  <a:lnTo>
                    <a:pt x="13761" y="3286"/>
                  </a:lnTo>
                  <a:lnTo>
                    <a:pt x="14400" y="6480"/>
                  </a:lnTo>
                  <a:lnTo>
                    <a:pt x="14524" y="9072"/>
                  </a:lnTo>
                  <a:lnTo>
                    <a:pt x="14768" y="12336"/>
                  </a:lnTo>
                  <a:lnTo>
                    <a:pt x="14772" y="16848"/>
                  </a:lnTo>
                  <a:lnTo>
                    <a:pt x="13761" y="21386"/>
                  </a:lnTo>
                  <a:lnTo>
                    <a:pt x="12662" y="15984"/>
                  </a:lnTo>
                  <a:lnTo>
                    <a:pt x="12586" y="12336"/>
                  </a:lnTo>
                  <a:lnTo>
                    <a:pt x="13407" y="9072"/>
                  </a:lnTo>
                  <a:lnTo>
                    <a:pt x="14648" y="3024"/>
                  </a:lnTo>
                  <a:lnTo>
                    <a:pt x="15766" y="1728"/>
                  </a:lnTo>
                  <a:lnTo>
                    <a:pt x="16634" y="2592"/>
                  </a:lnTo>
                  <a:lnTo>
                    <a:pt x="17752" y="3456"/>
                  </a:lnTo>
                  <a:lnTo>
                    <a:pt x="18993" y="6912"/>
                  </a:lnTo>
                  <a:lnTo>
                    <a:pt x="19969" y="12336"/>
                  </a:lnTo>
                  <a:lnTo>
                    <a:pt x="19969" y="15839"/>
                  </a:lnTo>
                  <a:lnTo>
                    <a:pt x="18962" y="18758"/>
                  </a:lnTo>
                  <a:lnTo>
                    <a:pt x="18291" y="21386"/>
                  </a:lnTo>
                  <a:lnTo>
                    <a:pt x="16613" y="15839"/>
                  </a:lnTo>
                  <a:cubicBezTo>
                    <a:pt x="16613" y="15839"/>
                    <a:pt x="16469" y="11834"/>
                    <a:pt x="16613" y="10876"/>
                  </a:cubicBezTo>
                  <a:cubicBezTo>
                    <a:pt x="16807" y="9590"/>
                    <a:pt x="18372" y="6048"/>
                    <a:pt x="18372" y="6048"/>
                  </a:cubicBezTo>
                  <a:lnTo>
                    <a:pt x="18993" y="2160"/>
                  </a:lnTo>
                  <a:lnTo>
                    <a:pt x="19986" y="3456"/>
                  </a:lnTo>
                  <a:lnTo>
                    <a:pt x="20855" y="6048"/>
                  </a:lnTo>
                  <a:lnTo>
                    <a:pt x="21600" y="10800"/>
                  </a:lnTo>
                </a:path>
              </a:pathLst>
            </a:custGeom>
            <a:noFill/>
            <a:ln w="19050" cap="flat">
              <a:solidFill>
                <a:srgbClr val="3399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288"/>
            <p:cNvSpPr>
              <a:spLocks noChangeShapeType="1"/>
            </p:cNvSpPr>
            <p:nvPr/>
          </p:nvSpPr>
          <p:spPr bwMode="auto">
            <a:xfrm flipH="1">
              <a:off x="2284" y="3022"/>
              <a:ext cx="279" cy="151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289"/>
            <p:cNvSpPr>
              <a:spLocks noChangeShapeType="1"/>
            </p:cNvSpPr>
            <p:nvPr/>
          </p:nvSpPr>
          <p:spPr bwMode="auto">
            <a:xfrm flipH="1">
              <a:off x="2174" y="3123"/>
              <a:ext cx="277" cy="152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290"/>
            <p:cNvSpPr>
              <a:spLocks noChangeShapeType="1"/>
            </p:cNvSpPr>
            <p:nvPr/>
          </p:nvSpPr>
          <p:spPr bwMode="auto">
            <a:xfrm flipH="1">
              <a:off x="2395" y="3022"/>
              <a:ext cx="168" cy="351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15"/>
            <p:cNvSpPr>
              <a:spLocks/>
            </p:cNvSpPr>
            <p:nvPr/>
          </p:nvSpPr>
          <p:spPr bwMode="auto">
            <a:xfrm rot="-10072435">
              <a:off x="3231" y="2265"/>
              <a:ext cx="190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10800"/>
                  </a:moveTo>
                  <a:lnTo>
                    <a:pt x="621" y="6048"/>
                  </a:lnTo>
                  <a:lnTo>
                    <a:pt x="1241" y="3888"/>
                  </a:lnTo>
                  <a:lnTo>
                    <a:pt x="1986" y="1296"/>
                  </a:lnTo>
                  <a:lnTo>
                    <a:pt x="2979" y="432"/>
                  </a:lnTo>
                  <a:lnTo>
                    <a:pt x="3848" y="3888"/>
                  </a:lnTo>
                  <a:lnTo>
                    <a:pt x="4593" y="6912"/>
                  </a:lnTo>
                  <a:lnTo>
                    <a:pt x="4841" y="10368"/>
                  </a:lnTo>
                  <a:lnTo>
                    <a:pt x="5090" y="14256"/>
                  </a:lnTo>
                  <a:lnTo>
                    <a:pt x="4841" y="18144"/>
                  </a:lnTo>
                  <a:lnTo>
                    <a:pt x="3848" y="21600"/>
                  </a:lnTo>
                  <a:lnTo>
                    <a:pt x="2731" y="19008"/>
                  </a:lnTo>
                  <a:lnTo>
                    <a:pt x="3103" y="12960"/>
                  </a:lnTo>
                  <a:lnTo>
                    <a:pt x="3848" y="8640"/>
                  </a:lnTo>
                  <a:lnTo>
                    <a:pt x="4717" y="4320"/>
                  </a:lnTo>
                  <a:lnTo>
                    <a:pt x="5338" y="2592"/>
                  </a:lnTo>
                  <a:lnTo>
                    <a:pt x="6331" y="864"/>
                  </a:lnTo>
                  <a:lnTo>
                    <a:pt x="7324" y="0"/>
                  </a:lnTo>
                  <a:lnTo>
                    <a:pt x="8441" y="1296"/>
                  </a:lnTo>
                  <a:lnTo>
                    <a:pt x="8938" y="4320"/>
                  </a:lnTo>
                  <a:lnTo>
                    <a:pt x="9434" y="7344"/>
                  </a:lnTo>
                  <a:lnTo>
                    <a:pt x="10055" y="11232"/>
                  </a:lnTo>
                  <a:lnTo>
                    <a:pt x="10055" y="15120"/>
                  </a:lnTo>
                  <a:lnTo>
                    <a:pt x="9807" y="19008"/>
                  </a:lnTo>
                  <a:lnTo>
                    <a:pt x="8895" y="21386"/>
                  </a:lnTo>
                  <a:lnTo>
                    <a:pt x="7945" y="18144"/>
                  </a:lnTo>
                  <a:lnTo>
                    <a:pt x="7945" y="14688"/>
                  </a:lnTo>
                  <a:lnTo>
                    <a:pt x="8069" y="10800"/>
                  </a:lnTo>
                  <a:lnTo>
                    <a:pt x="8566" y="6912"/>
                  </a:lnTo>
                  <a:lnTo>
                    <a:pt x="9559" y="5616"/>
                  </a:lnTo>
                  <a:cubicBezTo>
                    <a:pt x="9559" y="5616"/>
                    <a:pt x="10205" y="3090"/>
                    <a:pt x="10428" y="2592"/>
                  </a:cubicBezTo>
                  <a:cubicBezTo>
                    <a:pt x="10619" y="2162"/>
                    <a:pt x="11421" y="1296"/>
                    <a:pt x="11421" y="1296"/>
                  </a:cubicBezTo>
                  <a:lnTo>
                    <a:pt x="12166" y="432"/>
                  </a:lnTo>
                  <a:lnTo>
                    <a:pt x="13283" y="864"/>
                  </a:lnTo>
                  <a:lnTo>
                    <a:pt x="13761" y="3286"/>
                  </a:lnTo>
                  <a:lnTo>
                    <a:pt x="14400" y="6480"/>
                  </a:lnTo>
                  <a:lnTo>
                    <a:pt x="14524" y="9072"/>
                  </a:lnTo>
                  <a:lnTo>
                    <a:pt x="14768" y="12336"/>
                  </a:lnTo>
                  <a:lnTo>
                    <a:pt x="14772" y="16848"/>
                  </a:lnTo>
                  <a:lnTo>
                    <a:pt x="13761" y="21386"/>
                  </a:lnTo>
                  <a:lnTo>
                    <a:pt x="12662" y="15984"/>
                  </a:lnTo>
                  <a:lnTo>
                    <a:pt x="12586" y="12336"/>
                  </a:lnTo>
                  <a:lnTo>
                    <a:pt x="13407" y="9072"/>
                  </a:lnTo>
                  <a:lnTo>
                    <a:pt x="14648" y="3024"/>
                  </a:lnTo>
                  <a:lnTo>
                    <a:pt x="15766" y="1728"/>
                  </a:lnTo>
                  <a:lnTo>
                    <a:pt x="16634" y="2592"/>
                  </a:lnTo>
                  <a:lnTo>
                    <a:pt x="17752" y="3456"/>
                  </a:lnTo>
                  <a:lnTo>
                    <a:pt x="18993" y="6912"/>
                  </a:lnTo>
                  <a:lnTo>
                    <a:pt x="19969" y="12336"/>
                  </a:lnTo>
                  <a:lnTo>
                    <a:pt x="19969" y="15839"/>
                  </a:lnTo>
                  <a:lnTo>
                    <a:pt x="18962" y="18758"/>
                  </a:lnTo>
                  <a:lnTo>
                    <a:pt x="18291" y="21386"/>
                  </a:lnTo>
                  <a:lnTo>
                    <a:pt x="16613" y="15839"/>
                  </a:lnTo>
                  <a:cubicBezTo>
                    <a:pt x="16613" y="15839"/>
                    <a:pt x="16469" y="11834"/>
                    <a:pt x="16613" y="10876"/>
                  </a:cubicBezTo>
                  <a:cubicBezTo>
                    <a:pt x="16807" y="9590"/>
                    <a:pt x="18372" y="6048"/>
                    <a:pt x="18372" y="6048"/>
                  </a:cubicBezTo>
                  <a:lnTo>
                    <a:pt x="18993" y="2160"/>
                  </a:lnTo>
                  <a:lnTo>
                    <a:pt x="19986" y="3456"/>
                  </a:lnTo>
                  <a:lnTo>
                    <a:pt x="20855" y="6048"/>
                  </a:lnTo>
                  <a:lnTo>
                    <a:pt x="21600" y="10800"/>
                  </a:lnTo>
                </a:path>
              </a:pathLst>
            </a:custGeom>
            <a:noFill/>
            <a:ln w="19050" cap="flat">
              <a:solidFill>
                <a:srgbClr val="3399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Freeform 316"/>
            <p:cNvSpPr>
              <a:spLocks/>
            </p:cNvSpPr>
            <p:nvPr/>
          </p:nvSpPr>
          <p:spPr bwMode="auto">
            <a:xfrm rot="5692373">
              <a:off x="3230" y="2070"/>
              <a:ext cx="172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10800"/>
                  </a:moveTo>
                  <a:lnTo>
                    <a:pt x="621" y="6048"/>
                  </a:lnTo>
                  <a:lnTo>
                    <a:pt x="1241" y="3888"/>
                  </a:lnTo>
                  <a:lnTo>
                    <a:pt x="1986" y="1296"/>
                  </a:lnTo>
                  <a:lnTo>
                    <a:pt x="2979" y="432"/>
                  </a:lnTo>
                  <a:lnTo>
                    <a:pt x="3848" y="3888"/>
                  </a:lnTo>
                  <a:lnTo>
                    <a:pt x="4593" y="6912"/>
                  </a:lnTo>
                  <a:lnTo>
                    <a:pt x="4841" y="10368"/>
                  </a:lnTo>
                  <a:lnTo>
                    <a:pt x="5090" y="14256"/>
                  </a:lnTo>
                  <a:lnTo>
                    <a:pt x="4841" y="18144"/>
                  </a:lnTo>
                  <a:lnTo>
                    <a:pt x="3848" y="21600"/>
                  </a:lnTo>
                  <a:lnTo>
                    <a:pt x="2731" y="19008"/>
                  </a:lnTo>
                  <a:lnTo>
                    <a:pt x="3103" y="12960"/>
                  </a:lnTo>
                  <a:lnTo>
                    <a:pt x="3848" y="8640"/>
                  </a:lnTo>
                  <a:lnTo>
                    <a:pt x="4717" y="4320"/>
                  </a:lnTo>
                  <a:lnTo>
                    <a:pt x="5338" y="2592"/>
                  </a:lnTo>
                  <a:lnTo>
                    <a:pt x="6331" y="864"/>
                  </a:lnTo>
                  <a:lnTo>
                    <a:pt x="7324" y="0"/>
                  </a:lnTo>
                  <a:lnTo>
                    <a:pt x="8441" y="1296"/>
                  </a:lnTo>
                  <a:lnTo>
                    <a:pt x="8938" y="4320"/>
                  </a:lnTo>
                  <a:lnTo>
                    <a:pt x="9434" y="7344"/>
                  </a:lnTo>
                  <a:lnTo>
                    <a:pt x="10055" y="11232"/>
                  </a:lnTo>
                  <a:lnTo>
                    <a:pt x="10055" y="15120"/>
                  </a:lnTo>
                  <a:lnTo>
                    <a:pt x="9807" y="19008"/>
                  </a:lnTo>
                  <a:lnTo>
                    <a:pt x="8895" y="21386"/>
                  </a:lnTo>
                  <a:lnTo>
                    <a:pt x="7945" y="18144"/>
                  </a:lnTo>
                  <a:lnTo>
                    <a:pt x="7945" y="14688"/>
                  </a:lnTo>
                  <a:lnTo>
                    <a:pt x="8069" y="10800"/>
                  </a:lnTo>
                  <a:lnTo>
                    <a:pt x="8566" y="6912"/>
                  </a:lnTo>
                  <a:lnTo>
                    <a:pt x="9559" y="5616"/>
                  </a:lnTo>
                  <a:cubicBezTo>
                    <a:pt x="9559" y="5616"/>
                    <a:pt x="10205" y="3090"/>
                    <a:pt x="10428" y="2592"/>
                  </a:cubicBezTo>
                  <a:cubicBezTo>
                    <a:pt x="10619" y="2162"/>
                    <a:pt x="11421" y="1296"/>
                    <a:pt x="11421" y="1296"/>
                  </a:cubicBezTo>
                  <a:lnTo>
                    <a:pt x="12166" y="432"/>
                  </a:lnTo>
                  <a:lnTo>
                    <a:pt x="13283" y="864"/>
                  </a:lnTo>
                  <a:lnTo>
                    <a:pt x="13761" y="3286"/>
                  </a:lnTo>
                  <a:lnTo>
                    <a:pt x="14400" y="6480"/>
                  </a:lnTo>
                  <a:lnTo>
                    <a:pt x="14524" y="9072"/>
                  </a:lnTo>
                  <a:lnTo>
                    <a:pt x="14768" y="12336"/>
                  </a:lnTo>
                  <a:lnTo>
                    <a:pt x="14772" y="16848"/>
                  </a:lnTo>
                  <a:lnTo>
                    <a:pt x="13761" y="21386"/>
                  </a:lnTo>
                  <a:lnTo>
                    <a:pt x="12662" y="15984"/>
                  </a:lnTo>
                  <a:lnTo>
                    <a:pt x="12586" y="12336"/>
                  </a:lnTo>
                  <a:lnTo>
                    <a:pt x="13407" y="9072"/>
                  </a:lnTo>
                  <a:lnTo>
                    <a:pt x="14648" y="3024"/>
                  </a:lnTo>
                  <a:lnTo>
                    <a:pt x="15766" y="1728"/>
                  </a:lnTo>
                  <a:lnTo>
                    <a:pt x="16634" y="2592"/>
                  </a:lnTo>
                  <a:lnTo>
                    <a:pt x="17752" y="3456"/>
                  </a:lnTo>
                  <a:lnTo>
                    <a:pt x="18993" y="6912"/>
                  </a:lnTo>
                  <a:lnTo>
                    <a:pt x="19969" y="12336"/>
                  </a:lnTo>
                  <a:lnTo>
                    <a:pt x="19969" y="15839"/>
                  </a:lnTo>
                  <a:lnTo>
                    <a:pt x="18962" y="18758"/>
                  </a:lnTo>
                  <a:lnTo>
                    <a:pt x="18291" y="21386"/>
                  </a:lnTo>
                  <a:lnTo>
                    <a:pt x="16613" y="15839"/>
                  </a:lnTo>
                  <a:cubicBezTo>
                    <a:pt x="16613" y="15839"/>
                    <a:pt x="16469" y="11834"/>
                    <a:pt x="16613" y="10876"/>
                  </a:cubicBezTo>
                  <a:cubicBezTo>
                    <a:pt x="16807" y="9590"/>
                    <a:pt x="18372" y="6048"/>
                    <a:pt x="18372" y="6048"/>
                  </a:cubicBezTo>
                  <a:lnTo>
                    <a:pt x="18993" y="2160"/>
                  </a:lnTo>
                  <a:lnTo>
                    <a:pt x="19986" y="3456"/>
                  </a:lnTo>
                  <a:lnTo>
                    <a:pt x="20855" y="6048"/>
                  </a:lnTo>
                  <a:lnTo>
                    <a:pt x="21600" y="10800"/>
                  </a:lnTo>
                </a:path>
              </a:pathLst>
            </a:custGeom>
            <a:noFill/>
            <a:ln w="19050" cap="flat">
              <a:solidFill>
                <a:srgbClr val="3399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317"/>
            <p:cNvSpPr>
              <a:spLocks noChangeShapeType="1"/>
            </p:cNvSpPr>
            <p:nvPr/>
          </p:nvSpPr>
          <p:spPr bwMode="auto">
            <a:xfrm flipV="1">
              <a:off x="3508" y="1814"/>
              <a:ext cx="56" cy="200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18"/>
            <p:cNvSpPr>
              <a:spLocks noChangeShapeType="1"/>
            </p:cNvSpPr>
            <p:nvPr/>
          </p:nvSpPr>
          <p:spPr bwMode="auto">
            <a:xfrm flipV="1">
              <a:off x="3508" y="1914"/>
              <a:ext cx="279" cy="100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19"/>
            <p:cNvSpPr>
              <a:spLocks noChangeShapeType="1"/>
            </p:cNvSpPr>
            <p:nvPr/>
          </p:nvSpPr>
          <p:spPr bwMode="auto">
            <a:xfrm flipV="1">
              <a:off x="3508" y="1712"/>
              <a:ext cx="335" cy="302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20"/>
            <p:cNvSpPr>
              <a:spLocks noChangeShapeType="1"/>
            </p:cNvSpPr>
            <p:nvPr/>
          </p:nvSpPr>
          <p:spPr bwMode="auto">
            <a:xfrm flipV="1">
              <a:off x="3508" y="1763"/>
              <a:ext cx="169" cy="251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Box 278"/>
            <p:cNvSpPr txBox="1">
              <a:spLocks noChangeArrowheads="1"/>
            </p:cNvSpPr>
            <p:nvPr/>
          </p:nvSpPr>
          <p:spPr bwMode="auto">
            <a:xfrm rot="10800000">
              <a:off x="3267" y="2862"/>
              <a:ext cx="821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509588">
                <a:lnSpc>
                  <a:spcPts val="3813"/>
                </a:lnSpc>
                <a:spcBef>
                  <a:spcPts val="7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27088" indent="-317500" defTabSz="509588">
                <a:lnSpc>
                  <a:spcPts val="3813"/>
                </a:lnSpc>
                <a:spcBef>
                  <a:spcPts val="663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73175" indent="-254000" defTabSz="509588">
                <a:lnSpc>
                  <a:spcPts val="3813"/>
                </a:lnSpc>
                <a:spcBef>
                  <a:spcPts val="53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82763" indent="-254000" defTabSz="509588">
                <a:lnSpc>
                  <a:spcPts val="3813"/>
                </a:lnSpc>
                <a:spcBef>
                  <a:spcPts val="53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292350" indent="-254000" defTabSz="509588">
                <a:lnSpc>
                  <a:spcPts val="3813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749550" indent="-254000" defTabSz="509588" eaLnBrk="0" fontAlgn="base" hangingPunct="0">
                <a:lnSpc>
                  <a:spcPts val="3813"/>
                </a:lnSpc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206750" indent="-254000" defTabSz="509588" eaLnBrk="0" fontAlgn="base" hangingPunct="0">
                <a:lnSpc>
                  <a:spcPts val="3813"/>
                </a:lnSpc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663950" indent="-254000" defTabSz="509588" eaLnBrk="0" fontAlgn="base" hangingPunct="0">
                <a:lnSpc>
                  <a:spcPts val="3813"/>
                </a:lnSpc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121150" indent="-254000" defTabSz="509588" eaLnBrk="0" fontAlgn="base" hangingPunct="0">
                <a:lnSpc>
                  <a:spcPts val="3813"/>
                </a:lnSpc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600" dirty="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rPr>
                <a:t>medium</a:t>
              </a:r>
            </a:p>
          </p:txBody>
        </p:sp>
        <p:sp>
          <p:nvSpPr>
            <p:cNvPr id="79" name="Line 291"/>
            <p:cNvSpPr>
              <a:spLocks noChangeShapeType="1"/>
            </p:cNvSpPr>
            <p:nvPr/>
          </p:nvSpPr>
          <p:spPr bwMode="auto">
            <a:xfrm flipH="1">
              <a:off x="2172" y="3115"/>
              <a:ext cx="334" cy="352"/>
            </a:xfrm>
            <a:prstGeom prst="line">
              <a:avLst/>
            </a:prstGeom>
            <a:noFill/>
            <a:ln w="2556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" name="Group 218"/>
          <p:cNvGrpSpPr/>
          <p:nvPr/>
        </p:nvGrpSpPr>
        <p:grpSpPr>
          <a:xfrm rot="8344801">
            <a:off x="10659984" y="6015316"/>
            <a:ext cx="1539939" cy="638431"/>
            <a:chOff x="2185666" y="2220367"/>
            <a:chExt cx="1533878" cy="554840"/>
          </a:xfrm>
        </p:grpSpPr>
        <p:sp>
          <p:nvSpPr>
            <p:cNvPr id="220" name="Oval 219"/>
            <p:cNvSpPr/>
            <p:nvPr/>
          </p:nvSpPr>
          <p:spPr>
            <a:xfrm>
              <a:off x="3589040" y="2220367"/>
              <a:ext cx="130504" cy="554840"/>
            </a:xfrm>
            <a:prstGeom prst="ellipse">
              <a:avLst/>
            </a:prstGeom>
            <a:solidFill>
              <a:srgbClr val="A5A5A5">
                <a:alpha val="60000"/>
              </a:srgbClr>
            </a:solidFill>
            <a:ln>
              <a:solidFill>
                <a:srgbClr val="787878">
                  <a:alpha val="36078"/>
                </a:srgb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1" name="Straight Connector 220"/>
            <p:cNvCxnSpPr>
              <a:endCxn id="220" idx="0"/>
            </p:cNvCxnSpPr>
            <p:nvPr/>
          </p:nvCxnSpPr>
          <p:spPr>
            <a:xfrm flipV="1">
              <a:off x="2185666" y="2220367"/>
              <a:ext cx="1468626" cy="313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endCxn id="220" idx="4"/>
            </p:cNvCxnSpPr>
            <p:nvPr/>
          </p:nvCxnSpPr>
          <p:spPr>
            <a:xfrm>
              <a:off x="2206289" y="2533456"/>
              <a:ext cx="1448003" cy="24175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/>
          <p:cNvGrpSpPr/>
          <p:nvPr/>
        </p:nvGrpSpPr>
        <p:grpSpPr>
          <a:xfrm rot="18908439">
            <a:off x="11578476" y="4637988"/>
            <a:ext cx="1836729" cy="638431"/>
            <a:chOff x="2185666" y="2220367"/>
            <a:chExt cx="1533878" cy="554840"/>
          </a:xfrm>
        </p:grpSpPr>
        <p:sp>
          <p:nvSpPr>
            <p:cNvPr id="224" name="Oval 223"/>
            <p:cNvSpPr/>
            <p:nvPr/>
          </p:nvSpPr>
          <p:spPr>
            <a:xfrm>
              <a:off x="3589040" y="2220367"/>
              <a:ext cx="130504" cy="554840"/>
            </a:xfrm>
            <a:prstGeom prst="ellipse">
              <a:avLst/>
            </a:prstGeom>
            <a:solidFill>
              <a:srgbClr val="A5A5A5">
                <a:alpha val="60000"/>
              </a:srgbClr>
            </a:solidFill>
            <a:ln>
              <a:solidFill>
                <a:srgbClr val="787878">
                  <a:alpha val="36078"/>
                </a:srgb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>
              <a:endCxn id="224" idx="0"/>
            </p:cNvCxnSpPr>
            <p:nvPr/>
          </p:nvCxnSpPr>
          <p:spPr>
            <a:xfrm flipV="1">
              <a:off x="2185666" y="2220367"/>
              <a:ext cx="1468626" cy="313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endCxn id="224" idx="4"/>
            </p:cNvCxnSpPr>
            <p:nvPr/>
          </p:nvCxnSpPr>
          <p:spPr>
            <a:xfrm>
              <a:off x="2206289" y="2533456"/>
              <a:ext cx="1448003" cy="24175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Rectangle 16"/>
          <p:cNvSpPr>
            <a:spLocks noChangeArrowheads="1"/>
          </p:cNvSpPr>
          <p:nvPr/>
        </p:nvSpPr>
        <p:spPr bwMode="auto">
          <a:xfrm>
            <a:off x="1580208" y="6456676"/>
            <a:ext cx="2031590" cy="3183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1870" tIns="50935" rIns="101870" bIns="5093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</a:rPr>
              <a:t>PRC 84 (2011) 024906</a:t>
            </a:r>
          </a:p>
        </p:txBody>
      </p:sp>
      <p:sp>
        <p:nvSpPr>
          <p:cNvPr id="228" name="Rectangle 16"/>
          <p:cNvSpPr>
            <a:spLocks noChangeArrowheads="1"/>
          </p:cNvSpPr>
          <p:nvPr/>
        </p:nvSpPr>
        <p:spPr bwMode="auto">
          <a:xfrm>
            <a:off x="1580212" y="6822765"/>
            <a:ext cx="2032765" cy="2875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1870" tIns="50935" rIns="101870" bIns="5093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1F3A7C"/>
                </a:solidFill>
              </a:rPr>
              <a:t>PLB 712 (2012) 176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0096" y="717848"/>
            <a:ext cx="593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!!!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4068724">
            <a:off x="10264047" y="896748"/>
            <a:ext cx="265437" cy="55749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81009" y="4198215"/>
            <a:ext cx="1771639" cy="523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800" b="1" dirty="0" err="1">
                <a:latin typeface="Calibri" panose="020F0502020204030204" pitchFamily="34" charset="0"/>
                <a:ea typeface="新細明體" panose="02020500000000000000" pitchFamily="18" charset="-120"/>
              </a:rPr>
              <a:t>Lead+Lead</a:t>
            </a:r>
            <a:endParaRPr lang="en-US" altLang="zh-TW" sz="2800" b="1" dirty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9" name="Rectangle 7">
            <a:extLst>
              <a:ext uri="{FF2B5EF4-FFF2-40B4-BE49-F238E27FC236}">
                <a16:creationId xmlns:a16="http://schemas.microsoft.com/office/drawing/2014/main" id="{C7F15F56-AD57-4AA8-BC93-A905FC55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1641207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6D928C2-821B-4D28-BAD6-6852A29D1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0" y="790577"/>
            <a:ext cx="13817600" cy="64846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AFE651-94DE-4893-AB87-3656D14B6FCC}"/>
              </a:ext>
            </a:extLst>
          </p:cNvPr>
          <p:cNvSpPr/>
          <p:nvPr/>
        </p:nvSpPr>
        <p:spPr>
          <a:xfrm>
            <a:off x="0" y="790577"/>
            <a:ext cx="13817600" cy="6484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77910-3539-4200-A476-ABE3FCC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50</a:t>
            </a:fld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6386-426C-4183-A4BB-C785EEC1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Path 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/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5B9BD5"/>
                    </a:solidFill>
                  </a:rPr>
                  <a:t>Jet broadening effects from multiple soft scattering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5B9BD5"/>
                    </a:solidFill>
                  </a:rPr>
                  <a:t>               and medium induced radiation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96673D"/>
                    </a:solidFill>
                  </a:rPr>
                  <a:t>Contribution from medium response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Reveal medium recoil (the propagation of </a:t>
                </a:r>
                <a:r>
                  <a:rPr lang="en-US" sz="2800" dirty="0">
                    <a:ln w="12700">
                      <a:solidFill>
                        <a:srgbClr val="ED7D31">
                          <a:lumMod val="75000"/>
                        </a:srgbClr>
                      </a:solidFill>
                      <a:prstDash val="sysDash"/>
                    </a:ln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QGP holes / Negative wake</a:t>
                </a:r>
                <a:r>
                  <a:rPr lang="en-US" sz="2800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With the precise understanding of the phenomena above, one could reveal the QGP structure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Moliere scattering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blipFill>
                <a:blip r:embed="rId4"/>
                <a:stretch>
                  <a:fillRect l="-1438" t="-1157" r="-879" b="-2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E0A52312-6155-4C35-9421-0AD3FEA2BAEA}"/>
              </a:ext>
            </a:extLst>
          </p:cNvPr>
          <p:cNvGrpSpPr/>
          <p:nvPr/>
        </p:nvGrpSpPr>
        <p:grpSpPr>
          <a:xfrm rot="20302188">
            <a:off x="12063224" y="3027231"/>
            <a:ext cx="705529" cy="752565"/>
            <a:chOff x="8060928" y="4822304"/>
            <a:chExt cx="1080120" cy="1152128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7F89EB47-5E8A-469C-92EE-6630A2B733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E95ADE4-56D6-43EB-98F2-089A0127E786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E6B873D1-9354-40AB-88FC-5760887BAE7F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10E50858-9ABC-4DB9-B9D1-52063D61B7AD}"/>
              </a:ext>
            </a:extLst>
          </p:cNvPr>
          <p:cNvSpPr/>
          <p:nvPr/>
        </p:nvSpPr>
        <p:spPr>
          <a:xfrm>
            <a:off x="12453416" y="5902424"/>
            <a:ext cx="600602" cy="578801"/>
          </a:xfrm>
          <a:prstGeom prst="irregularSeal1">
            <a:avLst/>
          </a:prstGeom>
          <a:solidFill>
            <a:srgbClr val="ED7D31">
              <a:alpha val="60000"/>
            </a:srgbClr>
          </a:solidFill>
          <a:ln>
            <a:solidFill>
              <a:srgbClr val="7030A0">
                <a:alpha val="60000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7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35AA6C-ABBC-4492-8DCC-3925E0CD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3831" y="1444868"/>
            <a:ext cx="208310" cy="1073953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EE3FF82F-84BA-4BFD-8AA4-B1E15F38AE04}"/>
              </a:ext>
            </a:extLst>
          </p:cNvPr>
          <p:cNvSpPr/>
          <p:nvPr/>
        </p:nvSpPr>
        <p:spPr>
          <a:xfrm>
            <a:off x="12572894" y="3382144"/>
            <a:ext cx="1032650" cy="1296144"/>
          </a:xfrm>
          <a:prstGeom prst="arc">
            <a:avLst>
              <a:gd name="adj1" fmla="val 16200000"/>
              <a:gd name="adj2" fmla="val 5115169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C87CA3-7E65-47A1-A64C-35D8773B9A18}"/>
              </a:ext>
            </a:extLst>
          </p:cNvPr>
          <p:cNvSpPr/>
          <p:nvPr/>
        </p:nvSpPr>
        <p:spPr>
          <a:xfrm>
            <a:off x="428080" y="3883334"/>
            <a:ext cx="4646796" cy="93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</a:t>
            </a:r>
            <a:r>
              <a:rPr lang="el-GR" sz="2400" dirty="0"/>
              <a:t>γ</a:t>
            </a:r>
            <a:r>
              <a:rPr lang="en-US" sz="2400" dirty="0"/>
              <a:t>/</a:t>
            </a:r>
            <a:r>
              <a:rPr lang="en-US" sz="2400" dirty="0" err="1"/>
              <a:t>Z+Jet</a:t>
            </a:r>
            <a:r>
              <a:rPr lang="en-US" sz="2400" dirty="0"/>
              <a:t> and hadrons at low p</a:t>
            </a:r>
            <a:r>
              <a:rPr lang="en-US" sz="2400" baseline="-25000" dirty="0"/>
              <a:t>T</a:t>
            </a:r>
            <a:r>
              <a:rPr lang="en-US" sz="2400" dirty="0"/>
              <a:t> +…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415229B-5D02-48BB-9E97-D445A295B868}"/>
              </a:ext>
            </a:extLst>
          </p:cNvPr>
          <p:cNvSpPr/>
          <p:nvPr/>
        </p:nvSpPr>
        <p:spPr>
          <a:xfrm>
            <a:off x="5252616" y="4102224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6592AF-7029-4413-9417-E2A1407F06B5}"/>
              </a:ext>
            </a:extLst>
          </p:cNvPr>
          <p:cNvSpPr/>
          <p:nvPr/>
        </p:nvSpPr>
        <p:spPr>
          <a:xfrm>
            <a:off x="428080" y="2821651"/>
            <a:ext cx="4646796" cy="938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EEEC, </a:t>
            </a:r>
            <a:r>
              <a:rPr lang="en-US" sz="2400" dirty="0" err="1"/>
              <a:t>h+jet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+…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073463B-F2AA-418D-B12E-2C9B14960262}"/>
              </a:ext>
            </a:extLst>
          </p:cNvPr>
          <p:cNvSpPr/>
          <p:nvPr/>
        </p:nvSpPr>
        <p:spPr>
          <a:xfrm>
            <a:off x="5252616" y="3041426"/>
            <a:ext cx="576064" cy="5040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7C334B3-34FD-4AE0-B67F-EE17961B6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879357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5342DB3-6511-4E8A-8498-429912B74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0" y="790577"/>
            <a:ext cx="13817600" cy="64846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4A4D64-8B87-471E-A5BD-889B464105B1}"/>
              </a:ext>
            </a:extLst>
          </p:cNvPr>
          <p:cNvSpPr/>
          <p:nvPr/>
        </p:nvSpPr>
        <p:spPr>
          <a:xfrm>
            <a:off x="0" y="790577"/>
            <a:ext cx="13817600" cy="6484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77910-3539-4200-A476-ABE3FCC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51</a:t>
            </a:fld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6386-426C-4183-A4BB-C785EEC1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Path 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/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5B9BD5"/>
                    </a:solidFill>
                  </a:rPr>
                  <a:t>Jet broadening effects from multiple soft scattering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5B9BD5"/>
                    </a:solidFill>
                  </a:rPr>
                  <a:t>               and medium induced radiation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96673D"/>
                    </a:solidFill>
                  </a:rPr>
                  <a:t>Contribution from medium response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Reveal medium recoil (the propagation of </a:t>
                </a:r>
                <a:r>
                  <a:rPr lang="en-US" sz="2800" dirty="0">
                    <a:ln w="12700">
                      <a:solidFill>
                        <a:srgbClr val="ED7D31">
                          <a:lumMod val="75000"/>
                        </a:srgbClr>
                      </a:solidFill>
                      <a:prstDash val="sysDash"/>
                    </a:ln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QGP holes / Negative wake</a:t>
                </a:r>
                <a:r>
                  <a:rPr lang="en-US" sz="2800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With the precise understanding of the phenomena above, one could reveal the QGP structure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Moliere scattering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blipFill>
                <a:blip r:embed="rId4"/>
                <a:stretch>
                  <a:fillRect l="-1438" t="-1157" r="-879" b="-2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E0A52312-6155-4C35-9421-0AD3FEA2BAEA}"/>
              </a:ext>
            </a:extLst>
          </p:cNvPr>
          <p:cNvGrpSpPr/>
          <p:nvPr/>
        </p:nvGrpSpPr>
        <p:grpSpPr>
          <a:xfrm rot="20302188">
            <a:off x="12063224" y="3027231"/>
            <a:ext cx="705529" cy="752565"/>
            <a:chOff x="8060928" y="4822304"/>
            <a:chExt cx="1080120" cy="1152128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7F89EB47-5E8A-469C-92EE-6630A2B733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E95ADE4-56D6-43EB-98F2-089A0127E786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E6B873D1-9354-40AB-88FC-5760887BAE7F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10E50858-9ABC-4DB9-B9D1-52063D61B7AD}"/>
              </a:ext>
            </a:extLst>
          </p:cNvPr>
          <p:cNvSpPr/>
          <p:nvPr/>
        </p:nvSpPr>
        <p:spPr>
          <a:xfrm>
            <a:off x="12453416" y="5902424"/>
            <a:ext cx="600602" cy="578801"/>
          </a:xfrm>
          <a:prstGeom prst="irregularSeal1">
            <a:avLst/>
          </a:prstGeom>
          <a:solidFill>
            <a:srgbClr val="ED7D31">
              <a:alpha val="60000"/>
            </a:srgbClr>
          </a:solidFill>
          <a:ln>
            <a:solidFill>
              <a:srgbClr val="7030A0">
                <a:alpha val="60000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7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35AA6C-ABBC-4492-8DCC-3925E0CD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3831" y="1444868"/>
            <a:ext cx="208310" cy="10739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FD359F-E59C-4353-BFA9-93EC112AC660}"/>
              </a:ext>
            </a:extLst>
          </p:cNvPr>
          <p:cNvSpPr/>
          <p:nvPr/>
        </p:nvSpPr>
        <p:spPr>
          <a:xfrm>
            <a:off x="428080" y="3883334"/>
            <a:ext cx="4646796" cy="93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</a:t>
            </a:r>
            <a:r>
              <a:rPr lang="el-GR" sz="2400" dirty="0"/>
              <a:t>γ</a:t>
            </a:r>
            <a:r>
              <a:rPr lang="en-US" sz="2400" dirty="0"/>
              <a:t>/</a:t>
            </a:r>
            <a:r>
              <a:rPr lang="en-US" sz="2400" dirty="0" err="1"/>
              <a:t>Z+Jet</a:t>
            </a:r>
            <a:r>
              <a:rPr lang="en-US" sz="2400" dirty="0"/>
              <a:t> and hadrons at low p</a:t>
            </a:r>
            <a:r>
              <a:rPr lang="en-US" sz="2400" baseline="-25000" dirty="0"/>
              <a:t>T</a:t>
            </a:r>
            <a:r>
              <a:rPr lang="en-US" sz="2400" dirty="0"/>
              <a:t> +…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340439A-47C3-483A-951A-B7882A14C75E}"/>
              </a:ext>
            </a:extLst>
          </p:cNvPr>
          <p:cNvSpPr/>
          <p:nvPr/>
        </p:nvSpPr>
        <p:spPr>
          <a:xfrm>
            <a:off x="5252616" y="4102224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116A71-ECE1-45A2-AE3B-C146A9FC3235}"/>
              </a:ext>
            </a:extLst>
          </p:cNvPr>
          <p:cNvSpPr/>
          <p:nvPr/>
        </p:nvSpPr>
        <p:spPr>
          <a:xfrm>
            <a:off x="428080" y="2821651"/>
            <a:ext cx="4646796" cy="938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EEEC, </a:t>
            </a:r>
            <a:r>
              <a:rPr lang="en-US" sz="2400" dirty="0" err="1"/>
              <a:t>h+jet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+…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F042153-9C6E-4482-A81D-BA857732646D}"/>
              </a:ext>
            </a:extLst>
          </p:cNvPr>
          <p:cNvSpPr/>
          <p:nvPr/>
        </p:nvSpPr>
        <p:spPr>
          <a:xfrm>
            <a:off x="5252616" y="3041426"/>
            <a:ext cx="576064" cy="5040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E3FF82F-84BA-4BFD-8AA4-B1E15F38AE04}"/>
              </a:ext>
            </a:extLst>
          </p:cNvPr>
          <p:cNvSpPr/>
          <p:nvPr/>
        </p:nvSpPr>
        <p:spPr>
          <a:xfrm>
            <a:off x="12572894" y="3382144"/>
            <a:ext cx="1032650" cy="1296144"/>
          </a:xfrm>
          <a:prstGeom prst="arc">
            <a:avLst>
              <a:gd name="adj1" fmla="val 16200000"/>
              <a:gd name="adj2" fmla="val 5115169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E59D95-9698-4B20-B2D1-BF77F8BC3B49}"/>
              </a:ext>
            </a:extLst>
          </p:cNvPr>
          <p:cNvSpPr/>
          <p:nvPr/>
        </p:nvSpPr>
        <p:spPr>
          <a:xfrm>
            <a:off x="428080" y="1336629"/>
            <a:ext cx="4646796" cy="9389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Jet substructure, jet and hadron R</a:t>
            </a:r>
            <a:r>
              <a:rPr lang="en-US" sz="2400" baseline="-25000" dirty="0"/>
              <a:t>AA</a:t>
            </a:r>
          </a:p>
          <a:p>
            <a:pPr algn="ctr"/>
            <a:r>
              <a:rPr lang="en-US" sz="2400" dirty="0" err="1"/>
              <a:t>g</a:t>
            </a:r>
            <a:r>
              <a:rPr lang="en-US" sz="2400" dirty="0" err="1">
                <a:sym typeface="Wingdings" panose="05000000000000000000" pitchFamily="2" charset="2"/>
              </a:rPr>
              <a:t>ccbar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+ …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A64C085-6EEF-403C-A193-38962FCA0030}"/>
              </a:ext>
            </a:extLst>
          </p:cNvPr>
          <p:cNvSpPr/>
          <p:nvPr/>
        </p:nvSpPr>
        <p:spPr>
          <a:xfrm>
            <a:off x="5258917" y="1552650"/>
            <a:ext cx="576064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A73A9E3F-EA00-4110-BD62-4AEDF2D8B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4259496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6192500-4AB9-47B9-A684-1CAA0406F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40131" r="107" b="12940"/>
          <a:stretch/>
        </p:blipFill>
        <p:spPr>
          <a:xfrm>
            <a:off x="0" y="790577"/>
            <a:ext cx="13817600" cy="64846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57D010A-C310-4812-A631-7FE2C90B6652}"/>
              </a:ext>
            </a:extLst>
          </p:cNvPr>
          <p:cNvSpPr/>
          <p:nvPr/>
        </p:nvSpPr>
        <p:spPr>
          <a:xfrm>
            <a:off x="0" y="790577"/>
            <a:ext cx="13817600" cy="64846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77910-3539-4200-A476-ABE3FCC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52</a:t>
            </a:fld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6386-426C-4183-A4BB-C785EEC1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Path 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/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5B9BD5"/>
                    </a:solidFill>
                  </a:rPr>
                  <a:t>Jet broadening effects from multiple soft scattering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5B9BD5"/>
                    </a:solidFill>
                  </a:rPr>
                  <a:t>               and medium induced radiation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96673D"/>
                    </a:solidFill>
                  </a:rPr>
                  <a:t>Contribution from medium response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Reveal medium recoil (the propagation of </a:t>
                </a:r>
                <a:r>
                  <a:rPr lang="en-US" sz="2800" dirty="0">
                    <a:ln w="12700">
                      <a:solidFill>
                        <a:srgbClr val="ED7D31">
                          <a:lumMod val="75000"/>
                        </a:srgbClr>
                      </a:solidFill>
                      <a:prstDash val="sysDash"/>
                    </a:ln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QGP holes / Negative wake</a:t>
                </a:r>
                <a:r>
                  <a:rPr lang="en-US" sz="2800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With the precise understanding of the phenomena above, one could reveal the QGP structure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Moliere scattering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blipFill>
                <a:blip r:embed="rId4"/>
                <a:stretch>
                  <a:fillRect l="-1438" t="-1157" r="-879" b="-2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E0A52312-6155-4C35-9421-0AD3FEA2BAEA}"/>
              </a:ext>
            </a:extLst>
          </p:cNvPr>
          <p:cNvGrpSpPr/>
          <p:nvPr/>
        </p:nvGrpSpPr>
        <p:grpSpPr>
          <a:xfrm rot="20302188">
            <a:off x="12063224" y="3027231"/>
            <a:ext cx="705529" cy="752565"/>
            <a:chOff x="8060928" y="4822304"/>
            <a:chExt cx="1080120" cy="1152128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7F89EB47-5E8A-469C-92EE-6630A2B733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E95ADE4-56D6-43EB-98F2-089A0127E786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E6B873D1-9354-40AB-88FC-5760887BAE7F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10E50858-9ABC-4DB9-B9D1-52063D61B7AD}"/>
              </a:ext>
            </a:extLst>
          </p:cNvPr>
          <p:cNvSpPr/>
          <p:nvPr/>
        </p:nvSpPr>
        <p:spPr>
          <a:xfrm>
            <a:off x="12453416" y="5902424"/>
            <a:ext cx="600602" cy="578801"/>
          </a:xfrm>
          <a:prstGeom prst="irregularSeal1">
            <a:avLst/>
          </a:prstGeom>
          <a:solidFill>
            <a:srgbClr val="ED7D31">
              <a:alpha val="60000"/>
            </a:srgbClr>
          </a:solidFill>
          <a:ln>
            <a:solidFill>
              <a:srgbClr val="7030A0">
                <a:alpha val="60000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7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35AA6C-ABBC-4492-8DCC-3925E0CD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3831" y="1444868"/>
            <a:ext cx="208310" cy="10739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FD359F-E59C-4353-BFA9-93EC112AC660}"/>
              </a:ext>
            </a:extLst>
          </p:cNvPr>
          <p:cNvSpPr/>
          <p:nvPr/>
        </p:nvSpPr>
        <p:spPr>
          <a:xfrm>
            <a:off x="428080" y="3883334"/>
            <a:ext cx="4646796" cy="93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</a:t>
            </a:r>
            <a:r>
              <a:rPr lang="el-GR" sz="2400" dirty="0"/>
              <a:t>γ</a:t>
            </a:r>
            <a:r>
              <a:rPr lang="en-US" sz="2400" dirty="0"/>
              <a:t>/</a:t>
            </a:r>
            <a:r>
              <a:rPr lang="en-US" sz="2400" dirty="0" err="1"/>
              <a:t>Z+Jet</a:t>
            </a:r>
            <a:r>
              <a:rPr lang="en-US" sz="2400" dirty="0"/>
              <a:t> and hadrons at low p</a:t>
            </a:r>
            <a:r>
              <a:rPr lang="en-US" sz="2400" baseline="-25000" dirty="0"/>
              <a:t>T</a:t>
            </a:r>
            <a:r>
              <a:rPr lang="en-US" sz="2400" dirty="0"/>
              <a:t> +…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340439A-47C3-483A-951A-B7882A14C75E}"/>
              </a:ext>
            </a:extLst>
          </p:cNvPr>
          <p:cNvSpPr/>
          <p:nvPr/>
        </p:nvSpPr>
        <p:spPr>
          <a:xfrm>
            <a:off x="5252616" y="4102224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116A71-ECE1-45A2-AE3B-C146A9FC3235}"/>
              </a:ext>
            </a:extLst>
          </p:cNvPr>
          <p:cNvSpPr/>
          <p:nvPr/>
        </p:nvSpPr>
        <p:spPr>
          <a:xfrm>
            <a:off x="428080" y="2821651"/>
            <a:ext cx="4646796" cy="938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Extract from EEEC, </a:t>
            </a:r>
            <a:r>
              <a:rPr lang="en-US" sz="2400" dirty="0" err="1"/>
              <a:t>h+jet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+…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F042153-9C6E-4482-A81D-BA857732646D}"/>
              </a:ext>
            </a:extLst>
          </p:cNvPr>
          <p:cNvSpPr/>
          <p:nvPr/>
        </p:nvSpPr>
        <p:spPr>
          <a:xfrm>
            <a:off x="5252616" y="3041426"/>
            <a:ext cx="576064" cy="5040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E3FF82F-84BA-4BFD-8AA4-B1E15F38AE04}"/>
              </a:ext>
            </a:extLst>
          </p:cNvPr>
          <p:cNvSpPr/>
          <p:nvPr/>
        </p:nvSpPr>
        <p:spPr>
          <a:xfrm>
            <a:off x="12572894" y="3382144"/>
            <a:ext cx="1032650" cy="1296144"/>
          </a:xfrm>
          <a:prstGeom prst="arc">
            <a:avLst>
              <a:gd name="adj1" fmla="val 16200000"/>
              <a:gd name="adj2" fmla="val 5115169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A64C085-6EEF-403C-A193-38962FCA0030}"/>
              </a:ext>
            </a:extLst>
          </p:cNvPr>
          <p:cNvSpPr/>
          <p:nvPr/>
        </p:nvSpPr>
        <p:spPr>
          <a:xfrm>
            <a:off x="5258917" y="1552650"/>
            <a:ext cx="576064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F25B8-139D-4F24-85C3-2A6FB49F42E8}"/>
              </a:ext>
            </a:extLst>
          </p:cNvPr>
          <p:cNvSpPr txBox="1"/>
          <p:nvPr/>
        </p:nvSpPr>
        <p:spPr>
          <a:xfrm>
            <a:off x="3532951" y="6636179"/>
            <a:ext cx="748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 have a clear path forward!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6FFBDC-8429-48BF-A2B7-134D771C9FB4}"/>
              </a:ext>
            </a:extLst>
          </p:cNvPr>
          <p:cNvSpPr/>
          <p:nvPr/>
        </p:nvSpPr>
        <p:spPr>
          <a:xfrm>
            <a:off x="428080" y="1336629"/>
            <a:ext cx="4646796" cy="9389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Jet substructure, jet and hadron R</a:t>
            </a:r>
            <a:r>
              <a:rPr lang="en-US" sz="2400" baseline="-25000" dirty="0"/>
              <a:t>AA</a:t>
            </a:r>
          </a:p>
          <a:p>
            <a:pPr algn="ctr"/>
            <a:r>
              <a:rPr lang="en-US" sz="2400" dirty="0" err="1"/>
              <a:t>g</a:t>
            </a:r>
            <a:r>
              <a:rPr lang="en-US" sz="2400" dirty="0" err="1">
                <a:sym typeface="Wingdings" panose="05000000000000000000" pitchFamily="2" charset="2"/>
              </a:rPr>
              <a:t>ccbar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+ 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2387ED-3697-4340-A036-C27706D6EA9C}"/>
              </a:ext>
            </a:extLst>
          </p:cNvPr>
          <p:cNvSpPr/>
          <p:nvPr/>
        </p:nvSpPr>
        <p:spPr>
          <a:xfrm>
            <a:off x="421779" y="5193592"/>
            <a:ext cx="4646796" cy="14289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Sub-jet multiplicity, jet substructure</a:t>
            </a:r>
          </a:p>
          <a:p>
            <a:pPr algn="ctr"/>
            <a:r>
              <a:rPr lang="el-GR" sz="2400" dirty="0"/>
              <a:t>γ</a:t>
            </a:r>
            <a:r>
              <a:rPr lang="en-US" sz="2400" dirty="0"/>
              <a:t>/</a:t>
            </a:r>
            <a:r>
              <a:rPr lang="en-US" sz="2400" dirty="0" err="1"/>
              <a:t>Z+hadron</a:t>
            </a:r>
            <a:r>
              <a:rPr lang="en-US" sz="2400" dirty="0"/>
              <a:t> at intermediate p</a:t>
            </a:r>
            <a:r>
              <a:rPr lang="en-US" sz="2400" baseline="-25000" dirty="0"/>
              <a:t>T</a:t>
            </a:r>
            <a:endParaRPr lang="en-US" sz="2400" dirty="0"/>
          </a:p>
          <a:p>
            <a:pPr algn="ctr"/>
            <a:r>
              <a:rPr lang="en-US" sz="2400" dirty="0"/>
              <a:t>+…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C048E3B-A64F-4981-99E9-9EB5F0ABEC0A}"/>
              </a:ext>
            </a:extLst>
          </p:cNvPr>
          <p:cNvSpPr/>
          <p:nvPr/>
        </p:nvSpPr>
        <p:spPr>
          <a:xfrm>
            <a:off x="5252616" y="5409613"/>
            <a:ext cx="57606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B55C020-BBE6-427D-8CFA-511C03DBA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4018304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8153" tIns="138153" rIns="138153" bIns="13815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/>
              <a:t>2D Distribution (pp PYTHIA)</a:t>
            </a:r>
            <a:endParaRPr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EA45223-E9D6-4FB4-832B-E78B1D2A8DAF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cxnSp>
        <p:nvCxnSpPr>
          <p:cNvPr id="375" name="Google Shape;375;p35"/>
          <p:cNvCxnSpPr/>
          <p:nvPr/>
        </p:nvCxnSpPr>
        <p:spPr>
          <a:xfrm>
            <a:off x="613662" y="6188567"/>
            <a:ext cx="1237101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6" name="Google Shape;376;p35"/>
          <p:cNvSpPr txBox="1"/>
          <p:nvPr/>
        </p:nvSpPr>
        <p:spPr>
          <a:xfrm>
            <a:off x="365160" y="6146293"/>
            <a:ext cx="3142960" cy="72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72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Low Track p</a:t>
            </a:r>
            <a:r>
              <a:rPr lang="en" sz="2720" baseline="-25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2720" baseline="-25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5"/>
          <p:cNvSpPr txBox="1"/>
          <p:nvPr/>
        </p:nvSpPr>
        <p:spPr>
          <a:xfrm>
            <a:off x="10721447" y="6115693"/>
            <a:ext cx="3142960" cy="72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72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 Track p</a:t>
            </a:r>
            <a:r>
              <a:rPr lang="en" sz="2720" baseline="-25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2720" baseline="-25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94" y="1768189"/>
            <a:ext cx="13357013" cy="39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5"/>
          <p:cNvSpPr txBox="1"/>
          <p:nvPr/>
        </p:nvSpPr>
        <p:spPr>
          <a:xfrm>
            <a:off x="3323764" y="5580724"/>
            <a:ext cx="1545867" cy="41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907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Delta eta = eta_ch - y_Z</a:t>
            </a:r>
            <a:endParaRPr sz="907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5"/>
          <p:cNvSpPr txBox="1"/>
          <p:nvPr/>
        </p:nvSpPr>
        <p:spPr>
          <a:xfrm>
            <a:off x="228027" y="886287"/>
            <a:ext cx="4168400" cy="7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871">
                <a:solidFill>
                  <a:schemeClr val="dk1"/>
                </a:solidFill>
              </a:rPr>
              <a:t>Track = 1-2 GeV</a:t>
            </a:r>
            <a:endParaRPr sz="2871">
              <a:solidFill>
                <a:schemeClr val="dk1"/>
              </a:solidFill>
            </a:endParaRPr>
          </a:p>
        </p:txBody>
      </p:sp>
      <p:sp>
        <p:nvSpPr>
          <p:cNvPr id="382" name="Google Shape;382;p35"/>
          <p:cNvSpPr txBox="1"/>
          <p:nvPr/>
        </p:nvSpPr>
        <p:spPr>
          <a:xfrm>
            <a:off x="5712302" y="951680"/>
            <a:ext cx="4168400" cy="7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871">
                <a:solidFill>
                  <a:schemeClr val="dk1"/>
                </a:solidFill>
              </a:rPr>
              <a:t>2-4 GeV</a:t>
            </a:r>
            <a:endParaRPr sz="2871">
              <a:solidFill>
                <a:schemeClr val="dk1"/>
              </a:solidFill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10574189" y="907631"/>
            <a:ext cx="4168400" cy="7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871">
                <a:solidFill>
                  <a:schemeClr val="dk1"/>
                </a:solidFill>
              </a:rPr>
              <a:t>4-10 GeV</a:t>
            </a:r>
            <a:endParaRPr sz="2871">
              <a:solidFill>
                <a:schemeClr val="dk1"/>
              </a:solidFill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DC922E5-1D60-4DFF-A625-18610205498B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8557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8153" tIns="138153" rIns="138153" bIns="13815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/>
              <a:t>Systematics</a:t>
            </a:r>
            <a:endParaRPr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1A7360D-1356-41C5-8C45-B954F1F1C550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438" name="Google Shape;438;p40"/>
          <p:cNvSpPr txBox="1">
            <a:spLocks noGrp="1"/>
          </p:cNvSpPr>
          <p:nvPr>
            <p:ph type="body" idx="4294967295"/>
          </p:nvPr>
        </p:nvSpPr>
        <p:spPr>
          <a:xfrm>
            <a:off x="0" y="1149350"/>
            <a:ext cx="13446125" cy="5162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8153" tIns="138153" rIns="138153" bIns="138153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>
              <a:spcBef>
                <a:spcPts val="1058"/>
              </a:spcBef>
              <a:spcAft>
                <a:spcPts val="0"/>
              </a:spcAft>
              <a:buClr>
                <a:srgbClr val="6AA84F"/>
              </a:buClr>
              <a:buSzPts val="2100"/>
              <a:buNone/>
            </a:pPr>
            <a:r>
              <a:rPr lang="en" sz="3173" b="1">
                <a:solidFill>
                  <a:srgbClr val="6AA84F"/>
                </a:solidFill>
              </a:rPr>
              <a:t>Systematics related to associated yield</a:t>
            </a:r>
            <a:endParaRPr sz="3173" b="1">
              <a:solidFill>
                <a:srgbClr val="6AA84F"/>
              </a:solidFill>
            </a:endParaRPr>
          </a:p>
          <a:p>
            <a:pPr marL="690875" lvl="1" indent="-508561">
              <a:spcBef>
                <a:spcPts val="1813"/>
              </a:spcBef>
              <a:spcAft>
                <a:spcPts val="0"/>
              </a:spcAft>
              <a:buClr>
                <a:schemeClr val="dk1"/>
              </a:buClr>
              <a:buSzPts val="1900"/>
            </a:pPr>
            <a:r>
              <a:rPr lang="en" sz="2871" b="1"/>
              <a:t>Tracking efficiency</a:t>
            </a:r>
            <a:r>
              <a:rPr lang="en" sz="2871"/>
              <a:t>: 2.4% for pp and 5.0% for PbPb (of the associated yield)</a:t>
            </a:r>
            <a:br>
              <a:rPr lang="en" sz="2871"/>
            </a:br>
            <a:endParaRPr sz="2871" b="1"/>
          </a:p>
          <a:p>
            <a:pPr marL="690875" lvl="1" indent="-508561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900"/>
            </a:pPr>
            <a:r>
              <a:rPr lang="en" sz="2871" b="1"/>
              <a:t>PU (pp only)</a:t>
            </a:r>
            <a:r>
              <a:rPr lang="en" sz="2871"/>
              <a:t>: Difference between nPV = 1 and inclusive sample</a:t>
            </a:r>
            <a:br>
              <a:rPr lang="en" sz="2871"/>
            </a:br>
            <a:endParaRPr sz="2871"/>
          </a:p>
          <a:p>
            <a:pPr marL="690875" lvl="1" indent="-508561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900"/>
            </a:pPr>
            <a:r>
              <a:rPr lang="en" sz="2871" b="1"/>
              <a:t>Centrality (PbPb only)</a:t>
            </a:r>
            <a:r>
              <a:rPr lang="en" sz="2871"/>
              <a:t>: max absolute difference between nominal and varied (up and down) hiBin definition provided by global observable group</a:t>
            </a:r>
            <a:br>
              <a:rPr lang="en" sz="2871"/>
            </a:br>
            <a:endParaRPr sz="2871"/>
          </a:p>
          <a:p>
            <a:pPr marL="690875" lvl="1" indent="-508561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900"/>
            </a:pPr>
            <a:r>
              <a:rPr lang="en" sz="2871" b="1"/>
              <a:t>Muon efficiency:</a:t>
            </a:r>
            <a:r>
              <a:rPr lang="en" sz="2871"/>
              <a:t> vary the Z selection efficiency correction by 12 different variations in PbPb and 4 in pp, as defined by Dilepton / Muon mini-POG</a:t>
            </a:r>
            <a:br>
              <a:rPr lang="en" sz="2871"/>
            </a:br>
            <a:endParaRPr sz="2871"/>
          </a:p>
          <a:p>
            <a:pPr marL="690875" lvl="1" indent="-508561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900"/>
            </a:pPr>
            <a:r>
              <a:rPr lang="en" sz="2871" b="1"/>
              <a:t>Muon-track matching</a:t>
            </a:r>
            <a:r>
              <a:rPr lang="en" sz="2871"/>
              <a:t>: turn on or off the muon track - charged particle angular matching rejection (negligible)</a:t>
            </a:r>
            <a:endParaRPr sz="2871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AB1D54D-CBF0-4C37-99CD-53EC53CD59B8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7411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38153" tIns="138153" rIns="138153" bIns="138153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/>
              <a:t>Analysis Workflow: Event-Mixing</a:t>
            </a:r>
            <a:endParaRPr/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7ECEB6C0-2F68-4478-AE4D-96B415941BEE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258" name="Google Shape;258;p28"/>
          <p:cNvSpPr/>
          <p:nvPr/>
        </p:nvSpPr>
        <p:spPr>
          <a:xfrm>
            <a:off x="2339276" y="2035311"/>
            <a:ext cx="1233520" cy="187226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2417172" y="2652147"/>
            <a:ext cx="1090267" cy="117368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0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Uncorrelated with Z1</a:t>
            </a:r>
            <a:endParaRPr sz="10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8"/>
          <p:cNvSpPr/>
          <p:nvPr/>
        </p:nvSpPr>
        <p:spPr>
          <a:xfrm>
            <a:off x="2417172" y="2105918"/>
            <a:ext cx="1090267" cy="48098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0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Correlated with Z1</a:t>
            </a:r>
            <a:endParaRPr sz="10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7992643" y="2670653"/>
            <a:ext cx="1090267" cy="480987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0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“Excess correlation” with Z</a:t>
            </a:r>
            <a:endParaRPr sz="10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3812456" y="2622605"/>
            <a:ext cx="4180187" cy="69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72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–                         = </a:t>
            </a:r>
            <a:endParaRPr sz="27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1983636" y="1074169"/>
            <a:ext cx="2118880" cy="83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MC: embedded</a:t>
            </a:r>
            <a:endParaRPr sz="181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Data: PbPb</a:t>
            </a:r>
            <a:endParaRPr sz="181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4688636" y="1074169"/>
            <a:ext cx="2118880" cy="83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MC: embedded</a:t>
            </a:r>
            <a:endParaRPr sz="1813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Data: PbPb</a:t>
            </a:r>
            <a:endParaRPr sz="1813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6600156" y="1803891"/>
            <a:ext cx="4496160" cy="5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4953496" y="2035311"/>
            <a:ext cx="1233520" cy="187226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8"/>
          <p:cNvSpPr/>
          <p:nvPr/>
        </p:nvSpPr>
        <p:spPr>
          <a:xfrm>
            <a:off x="5031396" y="2652147"/>
            <a:ext cx="1090267" cy="117368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0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Uncorrelated with Z1</a:t>
            </a:r>
            <a:endParaRPr sz="10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5031396" y="2105918"/>
            <a:ext cx="1090267" cy="48098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0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Uncorrelated with Z1</a:t>
            </a:r>
            <a:endParaRPr sz="10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2417172" y="3938482"/>
            <a:ext cx="1090267" cy="5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Event 1</a:t>
            </a:r>
            <a:endParaRPr sz="181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4593210" y="3982040"/>
            <a:ext cx="2056773" cy="167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Event 2</a:t>
            </a:r>
            <a:endParaRPr sz="181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chemeClr val="dk2"/>
                </a:solidFill>
              </a:rPr>
              <a:t>Correlated with Z in event 2, but</a:t>
            </a:r>
            <a:endParaRPr sz="1813">
              <a:solidFill>
                <a:schemeClr val="dk2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13">
                <a:solidFill>
                  <a:schemeClr val="dk2"/>
                </a:solidFill>
              </a:rPr>
              <a:t>n</a:t>
            </a:r>
            <a:r>
              <a:rPr lang="en" sz="181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ot correlated with Z in event 1</a:t>
            </a:r>
            <a:endParaRPr sz="181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2084916" y="6234916"/>
            <a:ext cx="4565067" cy="69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72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Same population of events</a:t>
            </a:r>
            <a:endParaRPr sz="27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2825475" y="4909711"/>
            <a:ext cx="2706891" cy="1459502"/>
          </a:xfrm>
          <a:custGeom>
            <a:avLst/>
            <a:gdLst/>
            <a:ahLst/>
            <a:cxnLst/>
            <a:rect l="l" t="t" r="r" b="b"/>
            <a:pathLst>
              <a:path w="71653" h="27121" extrusionOk="0">
                <a:moveTo>
                  <a:pt x="0" y="0"/>
                </a:moveTo>
                <a:cubicBezTo>
                  <a:pt x="6051" y="4482"/>
                  <a:pt x="24365" y="24781"/>
                  <a:pt x="36307" y="26894"/>
                </a:cubicBezTo>
                <a:cubicBezTo>
                  <a:pt x="48249" y="29007"/>
                  <a:pt x="65762" y="15048"/>
                  <a:pt x="71653" y="12679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73" name="Google Shape;273;p28"/>
          <p:cNvSpPr txBox="1"/>
          <p:nvPr/>
        </p:nvSpPr>
        <p:spPr>
          <a:xfrm>
            <a:off x="6926631" y="4228054"/>
            <a:ext cx="5852987" cy="251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spAutoFit/>
          </a:bodyPr>
          <a:lstStyle/>
          <a:p>
            <a:pPr marL="690875" indent="-470179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●"/>
            </a:pPr>
            <a:r>
              <a:rPr lang="en" sz="1813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Normalize to 0 by construction</a:t>
            </a:r>
            <a:endParaRPr sz="1813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5" indent="-470179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●"/>
            </a:pPr>
            <a:r>
              <a:rPr lang="en" sz="1813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Shape of correlation function across measurement range</a:t>
            </a:r>
            <a:endParaRPr sz="1813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81750" lvl="1" indent="-470179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○"/>
            </a:pPr>
            <a:r>
              <a:rPr lang="en" sz="1813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e.g. small Δɸ vs large Δɸ</a:t>
            </a:r>
            <a:endParaRPr sz="1813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5" indent="-470179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●"/>
            </a:pPr>
            <a:r>
              <a:rPr lang="en" sz="1813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Combining with expected number of particles reproduces event mixing result</a:t>
            </a:r>
            <a:endParaRPr sz="1813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5" indent="-470179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●"/>
            </a:pPr>
            <a:r>
              <a:rPr lang="en" sz="1813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Apply same procedure on pp data to quantify effect from QGP</a:t>
            </a:r>
            <a:endParaRPr sz="1813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7E3B62D9-5B39-4CCD-A926-896F573B74B2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2633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D982-0DC4-4EB1-888E-4C5E81A6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84" y="809156"/>
            <a:ext cx="6690570" cy="6480174"/>
          </a:xfrm>
          <a:prstGeom prst="rect">
            <a:avLst/>
          </a:prstGeom>
        </p:spPr>
      </p:pic>
      <p:sp>
        <p:nvSpPr>
          <p:cNvPr id="501" name="Google Shape;501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Results: Azimuthal Angle Distribution</a:t>
            </a:r>
            <a:endParaRPr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9A03ACB7-1FB7-40BA-A5A7-DFB5373DEFA1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03" name="Google Shape;503;p45"/>
          <p:cNvSpPr txBox="1"/>
          <p:nvPr/>
        </p:nvSpPr>
        <p:spPr>
          <a:xfrm>
            <a:off x="284065" y="1077889"/>
            <a:ext cx="6232880" cy="418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7865" indent="-32624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2418" dirty="0">
                <a:solidFill>
                  <a:schemeClr val="dk1"/>
                </a:solidFill>
              </a:rPr>
              <a:t>Open markers are the same as filled data points but reflected to show the full range</a:t>
            </a:r>
            <a:endParaRPr sz="2418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418" dirty="0">
              <a:solidFill>
                <a:schemeClr val="dk1"/>
              </a:solidFill>
            </a:endParaRPr>
          </a:p>
          <a:p>
            <a:pPr marL="287865" indent="-32624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2418" dirty="0">
                <a:solidFill>
                  <a:srgbClr val="FF00FF"/>
                </a:solidFill>
              </a:rPr>
              <a:t>Low track P</a:t>
            </a:r>
            <a:r>
              <a:rPr lang="en" sz="2418" baseline="-25000" dirty="0">
                <a:solidFill>
                  <a:srgbClr val="FF00FF"/>
                </a:solidFill>
              </a:rPr>
              <a:t>T</a:t>
            </a:r>
            <a:r>
              <a:rPr lang="en" sz="2418" dirty="0">
                <a:solidFill>
                  <a:schemeClr val="dk1"/>
                </a:solidFill>
              </a:rPr>
              <a:t>: clear relative depletion in Z side and enhancement in jet side</a:t>
            </a:r>
            <a:endParaRPr sz="2418" dirty="0">
              <a:solidFill>
                <a:schemeClr val="dk1"/>
              </a:solidFill>
            </a:endParaRPr>
          </a:p>
          <a:p>
            <a:pPr marL="287865" indent="-32624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endParaRPr lang="en" sz="2418" dirty="0">
              <a:solidFill>
                <a:srgbClr val="249D96"/>
              </a:solidFill>
            </a:endParaRPr>
          </a:p>
          <a:p>
            <a:pPr marL="287865" indent="-32624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2418" dirty="0">
                <a:solidFill>
                  <a:srgbClr val="249D96"/>
                </a:solidFill>
              </a:rPr>
              <a:t>High track P</a:t>
            </a:r>
            <a:r>
              <a:rPr lang="en" sz="2418" baseline="-25000" dirty="0">
                <a:solidFill>
                  <a:srgbClr val="249D96"/>
                </a:solidFill>
              </a:rPr>
              <a:t>T</a:t>
            </a:r>
            <a:r>
              <a:rPr lang="en" sz="2418" dirty="0">
                <a:solidFill>
                  <a:schemeClr val="dk1"/>
                </a:solidFill>
              </a:rPr>
              <a:t>: jet quenching effect suppresses jet peak</a:t>
            </a:r>
          </a:p>
          <a:p>
            <a:pPr marL="287865" indent="-32624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endParaRPr sz="2418" dirty="0">
              <a:solidFill>
                <a:schemeClr val="dk1"/>
              </a:solidFill>
            </a:endParaRPr>
          </a:p>
          <a:p>
            <a:pPr marL="287865" indent="-32624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2418" dirty="0">
                <a:solidFill>
                  <a:schemeClr val="dk1"/>
                </a:solidFill>
              </a:rPr>
              <a:t>Effect disappears in </a:t>
            </a:r>
            <a:r>
              <a:rPr lang="en" sz="2418" b="1" dirty="0">
                <a:solidFill>
                  <a:srgbClr val="F69C23"/>
                </a:solidFill>
              </a:rPr>
              <a:t>50-90%</a:t>
            </a:r>
            <a:endParaRPr sz="2418" b="1" dirty="0">
              <a:solidFill>
                <a:srgbClr val="F69C23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418" dirty="0">
              <a:solidFill>
                <a:schemeClr val="dk1"/>
              </a:solidFill>
            </a:endParaRPr>
          </a:p>
        </p:txBody>
      </p:sp>
      <p:cxnSp>
        <p:nvCxnSpPr>
          <p:cNvPr id="504" name="Google Shape;504;p45"/>
          <p:cNvCxnSpPr/>
          <p:nvPr/>
        </p:nvCxnSpPr>
        <p:spPr>
          <a:xfrm>
            <a:off x="7801338" y="1490787"/>
            <a:ext cx="0" cy="528133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5" name="Google Shape;505;p45"/>
          <p:cNvCxnSpPr/>
          <p:nvPr/>
        </p:nvCxnSpPr>
        <p:spPr>
          <a:xfrm rot="10800000">
            <a:off x="8907282" y="2214571"/>
            <a:ext cx="0" cy="557147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6" name="Google Shape;506;p45"/>
          <p:cNvCxnSpPr/>
          <p:nvPr/>
        </p:nvCxnSpPr>
        <p:spPr>
          <a:xfrm rot="10800000">
            <a:off x="12917809" y="2214533"/>
            <a:ext cx="0" cy="578907"/>
          </a:xfrm>
          <a:prstGeom prst="straightConnector1">
            <a:avLst/>
          </a:prstGeom>
          <a:noFill/>
          <a:ln w="28575" cap="flat" cmpd="sng">
            <a:solidFill>
              <a:srgbClr val="249D9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1527D5-2B73-40DC-B3F2-4FF673673902}"/>
              </a:ext>
            </a:extLst>
          </p:cNvPr>
          <p:cNvSpPr txBox="1"/>
          <p:nvPr/>
        </p:nvSpPr>
        <p:spPr>
          <a:xfrm>
            <a:off x="11648962" y="6304855"/>
            <a:ext cx="1524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2400" b="1" dirty="0">
                <a:solidFill>
                  <a:srgbClr val="F69C23"/>
                </a:solidFill>
              </a:rPr>
              <a:t>50-90%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35CA1B-803E-432D-8535-5B4399A1A827}"/>
              </a:ext>
            </a:extLst>
          </p:cNvPr>
          <p:cNvSpPr txBox="1"/>
          <p:nvPr/>
        </p:nvSpPr>
        <p:spPr>
          <a:xfrm>
            <a:off x="11661328" y="4390256"/>
            <a:ext cx="1524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2400" b="1" dirty="0">
                <a:solidFill>
                  <a:srgbClr val="98509F"/>
                </a:solidFill>
              </a:rPr>
              <a:t>30-50%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93162-A5C1-4E52-9523-3D6B2FA5E6F1}"/>
              </a:ext>
            </a:extLst>
          </p:cNvPr>
          <p:cNvSpPr txBox="1"/>
          <p:nvPr/>
        </p:nvSpPr>
        <p:spPr>
          <a:xfrm>
            <a:off x="11792978" y="2463142"/>
            <a:ext cx="1524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" sz="2400" b="1" dirty="0">
                <a:solidFill>
                  <a:srgbClr val="FF0000"/>
                </a:solidFill>
              </a:rPr>
              <a:t>0-30%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86F249-6846-417B-BF4E-D73283B22946}"/>
              </a:ext>
            </a:extLst>
          </p:cNvPr>
          <p:cNvGrpSpPr/>
          <p:nvPr/>
        </p:nvGrpSpPr>
        <p:grpSpPr>
          <a:xfrm>
            <a:off x="10207395" y="6413538"/>
            <a:ext cx="504048" cy="288032"/>
            <a:chOff x="10131821" y="6299795"/>
            <a:chExt cx="816754" cy="46672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72669C3-1E32-410A-9C07-77A721A337BD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9F222C-CE97-4663-B164-13339A7146AA}"/>
                </a:ext>
              </a:extLst>
            </p:cNvPr>
            <p:cNvSpPr/>
            <p:nvPr/>
          </p:nvSpPr>
          <p:spPr>
            <a:xfrm>
              <a:off x="10481851" y="6299795"/>
              <a:ext cx="466724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3A0CEC-D157-46D6-8711-5C60BA8DDFB5}"/>
              </a:ext>
            </a:extLst>
          </p:cNvPr>
          <p:cNvGrpSpPr/>
          <p:nvPr/>
        </p:nvGrpSpPr>
        <p:grpSpPr>
          <a:xfrm>
            <a:off x="10293184" y="4477072"/>
            <a:ext cx="360032" cy="288032"/>
            <a:chOff x="10131821" y="6299795"/>
            <a:chExt cx="583392" cy="46672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A9B0E7-B3FA-4167-A6CE-D01BF51472A6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F68E74-8CB1-4A7D-ADA4-D2726E31071E}"/>
                </a:ext>
              </a:extLst>
            </p:cNvPr>
            <p:cNvSpPr/>
            <p:nvPr/>
          </p:nvSpPr>
          <p:spPr>
            <a:xfrm>
              <a:off x="10248489" y="6299795"/>
              <a:ext cx="466724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29A30A-1A29-43B4-96A3-B088A61C7310}"/>
              </a:ext>
            </a:extLst>
          </p:cNvPr>
          <p:cNvGrpSpPr/>
          <p:nvPr/>
        </p:nvGrpSpPr>
        <p:grpSpPr>
          <a:xfrm>
            <a:off x="10325389" y="2549958"/>
            <a:ext cx="310259" cy="288032"/>
            <a:chOff x="10131821" y="6299795"/>
            <a:chExt cx="502741" cy="46672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C55632-175F-4A58-93E1-C61F5958A927}"/>
                </a:ext>
              </a:extLst>
            </p:cNvPr>
            <p:cNvSpPr/>
            <p:nvPr/>
          </p:nvSpPr>
          <p:spPr>
            <a:xfrm>
              <a:off x="10131821" y="6299795"/>
              <a:ext cx="466725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EEEC140-FB08-4439-A7A8-FB818090FA92}"/>
                </a:ext>
              </a:extLst>
            </p:cNvPr>
            <p:cNvSpPr/>
            <p:nvPr/>
          </p:nvSpPr>
          <p:spPr>
            <a:xfrm>
              <a:off x="10167839" y="6299795"/>
              <a:ext cx="466723" cy="46672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>
              <a:solidFill>
                <a:srgbClr val="41719C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911E50F5-6E43-4542-808B-EC3EDBC5757D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56</a:t>
            </a:fld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C3C1CC-03BD-4D74-837D-8A9E734DB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79" y="6190456"/>
            <a:ext cx="913045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72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29387-08C8-4FCD-AE9D-E59FC3A3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79" y="3073844"/>
            <a:ext cx="4101361" cy="4214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D9DE5-E5C7-4BF0-89E6-F744BBCAB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469" y="827733"/>
            <a:ext cx="6754067" cy="6483096"/>
          </a:xfrm>
          <a:prstGeom prst="rect">
            <a:avLst/>
          </a:prstGeom>
        </p:spPr>
      </p:pic>
      <p:sp>
        <p:nvSpPr>
          <p:cNvPr id="514" name="Google Shape;514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Results: Rapidity Distributions</a:t>
            </a:r>
            <a:endParaRPr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83911E69-255A-4A70-ACDB-79250611092E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16" name="Google Shape;516;p46"/>
          <p:cNvSpPr txBox="1"/>
          <p:nvPr/>
        </p:nvSpPr>
        <p:spPr>
          <a:xfrm>
            <a:off x="90024" y="962730"/>
            <a:ext cx="6426907" cy="163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7865" indent="-3070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2000" dirty="0">
                <a:solidFill>
                  <a:schemeClr val="dk1"/>
                </a:solidFill>
              </a:rPr>
              <a:t>Focus on the Z side: |ΔΦ</a:t>
            </a:r>
            <a:r>
              <a:rPr lang="en" sz="2000" baseline="-25000" dirty="0">
                <a:solidFill>
                  <a:schemeClr val="dk1"/>
                </a:solidFill>
              </a:rPr>
              <a:t>ch,Z</a:t>
            </a:r>
            <a:r>
              <a:rPr lang="en" sz="2000" dirty="0">
                <a:solidFill>
                  <a:schemeClr val="dk1"/>
                </a:solidFill>
              </a:rPr>
              <a:t>| &lt; π/2</a:t>
            </a:r>
            <a:endParaRPr sz="2000" dirty="0">
              <a:solidFill>
                <a:schemeClr val="dk1"/>
              </a:solidFill>
            </a:endParaRPr>
          </a:p>
          <a:p>
            <a:pPr marL="287865" indent="-3070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2000" dirty="0">
                <a:solidFill>
                  <a:schemeClr val="dk1"/>
                </a:solidFill>
              </a:rPr>
              <a:t>Integral </a:t>
            </a:r>
            <a:r>
              <a:rPr lang="en" sz="2000" b="1" dirty="0">
                <a:solidFill>
                  <a:schemeClr val="dk1"/>
                </a:solidFill>
              </a:rPr>
              <a:t>not zero</a:t>
            </a:r>
            <a:r>
              <a:rPr lang="en" sz="2000" dirty="0">
                <a:solidFill>
                  <a:schemeClr val="dk1"/>
                </a:solidFill>
              </a:rPr>
              <a:t> since this is not full range of ΔΦ</a:t>
            </a:r>
            <a:endParaRPr sz="20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chemeClr val="dk1"/>
              </a:solidFill>
            </a:endParaRPr>
          </a:p>
          <a:p>
            <a:pPr marL="287865" indent="-3070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2000" dirty="0">
                <a:solidFill>
                  <a:srgbClr val="FF00FF"/>
                </a:solidFill>
              </a:rPr>
              <a:t>Low track p</a:t>
            </a:r>
            <a:r>
              <a:rPr lang="en" sz="2000" baseline="-25000" dirty="0">
                <a:solidFill>
                  <a:srgbClr val="FF00FF"/>
                </a:solidFill>
              </a:rPr>
              <a:t>T</a:t>
            </a:r>
            <a:r>
              <a:rPr lang="en" sz="2000" dirty="0">
                <a:solidFill>
                  <a:schemeClr val="dk1"/>
                </a:solidFill>
              </a:rPr>
              <a:t>: clear depletion observed</a:t>
            </a:r>
            <a:endParaRPr sz="2000" dirty="0">
              <a:solidFill>
                <a:schemeClr val="dk1"/>
              </a:solidFill>
            </a:endParaRPr>
          </a:p>
          <a:p>
            <a:pPr marL="287865" indent="-3070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2000" dirty="0">
                <a:solidFill>
                  <a:srgbClr val="249D96"/>
                </a:solidFill>
              </a:rPr>
              <a:t>High track p</a:t>
            </a:r>
            <a:r>
              <a:rPr lang="en" sz="2000" baseline="-25000" dirty="0">
                <a:solidFill>
                  <a:srgbClr val="249D96"/>
                </a:solidFill>
              </a:rPr>
              <a:t>T</a:t>
            </a:r>
            <a:r>
              <a:rPr lang="en" sz="2000" dirty="0">
                <a:solidFill>
                  <a:schemeClr val="dk1"/>
                </a:solidFill>
              </a:rPr>
              <a:t>: PbPb shallower shape</a:t>
            </a:r>
            <a:endParaRPr sz="2000" dirty="0">
              <a:solidFill>
                <a:schemeClr val="dk1"/>
              </a:solidFill>
            </a:endParaRPr>
          </a:p>
        </p:txBody>
      </p:sp>
      <p:cxnSp>
        <p:nvCxnSpPr>
          <p:cNvPr id="517" name="Google Shape;517;p46"/>
          <p:cNvCxnSpPr/>
          <p:nvPr/>
        </p:nvCxnSpPr>
        <p:spPr>
          <a:xfrm>
            <a:off x="8358560" y="1483571"/>
            <a:ext cx="0" cy="528133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8" name="Google Shape;518;p46"/>
          <p:cNvCxnSpPr/>
          <p:nvPr/>
        </p:nvCxnSpPr>
        <p:spPr>
          <a:xfrm rot="10800000">
            <a:off x="12418462" y="2236255"/>
            <a:ext cx="0" cy="578907"/>
          </a:xfrm>
          <a:prstGeom prst="straightConnector1">
            <a:avLst/>
          </a:prstGeom>
          <a:noFill/>
          <a:ln w="28575" cap="flat" cmpd="sng">
            <a:solidFill>
              <a:srgbClr val="249D9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0" name="Google Shape;520;p46"/>
          <p:cNvSpPr/>
          <p:nvPr/>
        </p:nvSpPr>
        <p:spPr>
          <a:xfrm>
            <a:off x="1007822" y="4925996"/>
            <a:ext cx="3853333" cy="204634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8153" tIns="138153" rIns="138153" bIns="13815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cxnSp>
        <p:nvCxnSpPr>
          <p:cNvPr id="521" name="Google Shape;521;p46"/>
          <p:cNvCxnSpPr>
            <a:cxnSpLocks/>
          </p:cNvCxnSpPr>
          <p:nvPr/>
        </p:nvCxnSpPr>
        <p:spPr>
          <a:xfrm flipV="1">
            <a:off x="4856824" y="4822304"/>
            <a:ext cx="1475912" cy="104209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EBF1ADA-9292-4759-9055-0242FF857A8A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57</a:t>
            </a:fld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EDAE9-8BEE-4446-926D-21D12EAB9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79" y="6190456"/>
            <a:ext cx="913045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81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BEC46C-CCFF-47FD-A7AA-B13EC748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Comparison on </a:t>
            </a:r>
            <a:r>
              <a:rPr lang="el-GR" dirty="0"/>
              <a:t>Δϕ</a:t>
            </a:r>
            <a:r>
              <a:rPr lang="en-US" dirty="0"/>
              <a:t> Spectra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73310-1126-46C5-8720-F422DE76EE9F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EE51F-4B8F-41FB-9C4F-FA6B6E30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833371"/>
            <a:ext cx="12525424" cy="6397879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CC5BC11-F15E-4151-852B-D759740ACC5C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58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F1AE0-2BE7-479C-945A-5C8F4F496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997" y="6424793"/>
            <a:ext cx="913045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599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BEC46C-CCFF-47FD-A7AA-B13EC748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Comparison on </a:t>
            </a:r>
            <a:r>
              <a:rPr lang="el-GR" dirty="0"/>
              <a:t>Δ</a:t>
            </a:r>
            <a:r>
              <a:rPr lang="en-US" dirty="0"/>
              <a:t>y Spectra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73310-1126-46C5-8720-F422DE76EE9F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63E54-B518-4282-BC34-DE0B82EF4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4" y="789856"/>
            <a:ext cx="12568163" cy="642635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BFF7398-C1CD-42B5-A1E8-04E7BA20F4ED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59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3E4DB-B827-4CFB-8BD6-B1E6DECE1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997" y="6424793"/>
            <a:ext cx="913045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40" y="934678"/>
            <a:ext cx="6436912" cy="619196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917274" y="2806080"/>
            <a:ext cx="432048" cy="936104"/>
          </a:xfrm>
          <a:prstGeom prst="ellipse">
            <a:avLst/>
          </a:prstGeom>
          <a:solidFill>
            <a:srgbClr val="65CBC1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The First Indication of Medium Response: </a:t>
            </a:r>
            <a:r>
              <a:rPr lang="tr-TR" altLang="en-US" sz="4400" dirty="0"/>
              <a:t>Missing p</a:t>
            </a:r>
            <a:r>
              <a:rPr lang="tr-TR" altLang="en-US" sz="4400" baseline="-25000" dirty="0"/>
              <a:t>T</a:t>
            </a:r>
            <a:r>
              <a:rPr lang="en-US" altLang="en-US" sz="4400" baseline="30000" dirty="0"/>
              <a:t>||</a:t>
            </a:r>
            <a:endParaRPr lang="en-US" altLang="en-US" sz="5400" baseline="-25000" dirty="0"/>
          </a:p>
        </p:txBody>
      </p:sp>
      <p:sp>
        <p:nvSpPr>
          <p:cNvPr id="14344" name="Line 4"/>
          <p:cNvSpPr>
            <a:spLocks noChangeShapeType="1"/>
          </p:cNvSpPr>
          <p:nvPr/>
        </p:nvSpPr>
        <p:spPr bwMode="auto">
          <a:xfrm flipH="1" flipV="1">
            <a:off x="10149160" y="4937679"/>
            <a:ext cx="189416" cy="569916"/>
          </a:xfrm>
          <a:prstGeom prst="line">
            <a:avLst/>
          </a:prstGeom>
          <a:noFill/>
          <a:ln w="38100">
            <a:solidFill>
              <a:srgbClr val="99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43560" bIns="0" anchor="ctr">
            <a:spAutoFit/>
          </a:bodyPr>
          <a:lstStyle/>
          <a:p>
            <a:endParaRPr lang="en-US"/>
          </a:p>
        </p:txBody>
      </p:sp>
      <p:sp>
        <p:nvSpPr>
          <p:cNvPr id="14345" name="Dikdörtgen 6"/>
          <p:cNvSpPr>
            <a:spLocks noChangeArrowheads="1"/>
          </p:cNvSpPr>
          <p:nvPr/>
        </p:nvSpPr>
        <p:spPr bwMode="auto">
          <a:xfrm>
            <a:off x="11229280" y="3166120"/>
            <a:ext cx="2016224" cy="58477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600" dirty="0">
                <a:solidFill>
                  <a:schemeClr val="bg1"/>
                </a:solidFill>
              </a:rPr>
              <a:t>High p</a:t>
            </a:r>
            <a:r>
              <a:rPr lang="tr-TR" altLang="en-US" sz="1600" baseline="-25000" dirty="0">
                <a:solidFill>
                  <a:schemeClr val="bg1"/>
                </a:solidFill>
              </a:rPr>
              <a:t>T</a:t>
            </a:r>
            <a:r>
              <a:rPr lang="tr-TR" altLang="en-US" sz="1600" dirty="0">
                <a:solidFill>
                  <a:schemeClr val="bg1"/>
                </a:solidFill>
              </a:rPr>
              <a:t> imbalance 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tr-TR" altLang="en-US" sz="1600" dirty="0">
                <a:solidFill>
                  <a:schemeClr val="bg1"/>
                </a:solidFill>
              </a:rPr>
              <a:t>at small </a:t>
            </a:r>
            <a:r>
              <a:rPr lang="el-GR" altLang="en-US" sz="1600" dirty="0">
                <a:solidFill>
                  <a:schemeClr val="bg1"/>
                </a:solidFill>
              </a:rPr>
              <a:t>Δ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4346" name="Dikdörtgen 7"/>
          <p:cNvSpPr>
            <a:spLocks noChangeArrowheads="1"/>
          </p:cNvSpPr>
          <p:nvPr/>
        </p:nvSpPr>
        <p:spPr bwMode="auto">
          <a:xfrm>
            <a:off x="9986621" y="5507596"/>
            <a:ext cx="3516948" cy="1006429"/>
          </a:xfrm>
          <a:prstGeom prst="rect">
            <a:avLst/>
          </a:prstGeom>
          <a:solidFill>
            <a:srgbClr val="9999FF">
              <a:alpha val="80000"/>
            </a:srgbClr>
          </a:solidFill>
          <a:ln>
            <a:noFill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980" dirty="0">
                <a:solidFill>
                  <a:srgbClr val="FFFF00"/>
                </a:solidFill>
              </a:rPr>
              <a:t>Balanced by low p</a:t>
            </a:r>
            <a:r>
              <a:rPr lang="tr-TR" altLang="en-US" sz="1980" baseline="-25000" dirty="0">
                <a:solidFill>
                  <a:srgbClr val="FFFF00"/>
                </a:solidFill>
              </a:rPr>
              <a:t>T </a:t>
            </a:r>
            <a:r>
              <a:rPr lang="tr-TR" altLang="en-US" sz="1980" dirty="0">
                <a:solidFill>
                  <a:srgbClr val="FFFF00"/>
                </a:solidFill>
              </a:rPr>
              <a:t> particles in subleading jet direction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980" dirty="0">
                <a:solidFill>
                  <a:srgbClr val="FFFFFF"/>
                </a:solidFill>
              </a:rPr>
              <a:t>Extends upto large</a:t>
            </a:r>
            <a:r>
              <a:rPr lang="el-GR" altLang="en-US" sz="1980" dirty="0">
                <a:solidFill>
                  <a:srgbClr val="FFFFFF"/>
                </a:solidFill>
              </a:rPr>
              <a:t> Δ</a:t>
            </a:r>
            <a:r>
              <a:rPr lang="tr-TR" altLang="en-US" sz="1980" dirty="0">
                <a:solidFill>
                  <a:srgbClr val="FFFFFF"/>
                </a:solidFill>
              </a:rPr>
              <a:t> </a:t>
            </a:r>
            <a:endParaRPr lang="en-US" altLang="en-US" sz="1980" dirty="0">
              <a:solidFill>
                <a:srgbClr val="FFFFFF"/>
              </a:solidFill>
            </a:endParaRPr>
          </a:p>
        </p:txBody>
      </p:sp>
      <p:sp>
        <p:nvSpPr>
          <p:cNvPr id="14347" name="Line 4"/>
          <p:cNvSpPr>
            <a:spLocks noChangeShapeType="1"/>
          </p:cNvSpPr>
          <p:nvPr/>
        </p:nvSpPr>
        <p:spPr bwMode="auto">
          <a:xfrm flipH="1">
            <a:off x="9069040" y="3888821"/>
            <a:ext cx="0" cy="5734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43560" bIns="0" anchor="ctr">
            <a:spAutoFit/>
          </a:bodyPr>
          <a:lstStyle/>
          <a:p>
            <a:endParaRPr 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0" name="Düz Bağlayıcı 9"/>
          <p:cNvCxnSpPr/>
          <p:nvPr/>
        </p:nvCxnSpPr>
        <p:spPr bwMode="auto">
          <a:xfrm flipH="1">
            <a:off x="9069040" y="3737917"/>
            <a:ext cx="2160240" cy="150905"/>
          </a:xfrm>
          <a:prstGeom prst="line">
            <a:avLst/>
          </a:prstGeom>
          <a:solidFill>
            <a:srgbClr val="1C3E7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3773795" y="4531308"/>
            <a:ext cx="2032765" cy="50297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1870" tIns="50935" rIns="101870" bIns="5093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b="1" dirty="0">
                <a:latin typeface="Calibri" panose="020F0502020204030204" pitchFamily="34" charset="0"/>
              </a:rPr>
              <a:t>PRC 84 (2011) 024906</a:t>
            </a:r>
            <a:endParaRPr lang="en-US" sz="1400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200" b="1" dirty="0"/>
              <a:t>JHEP 01 (2016) 006</a:t>
            </a:r>
            <a:endParaRPr lang="en-US" altLang="en-US" sz="1200" dirty="0">
              <a:solidFill>
                <a:srgbClr val="1F3A7C"/>
              </a:solidFill>
            </a:endParaRPr>
          </a:p>
        </p:txBody>
      </p:sp>
      <p:sp>
        <p:nvSpPr>
          <p:cNvPr id="28" name="Dikdörtgen 6"/>
          <p:cNvSpPr>
            <a:spLocks noChangeArrowheads="1"/>
          </p:cNvSpPr>
          <p:nvPr/>
        </p:nvSpPr>
        <p:spPr bwMode="auto">
          <a:xfrm>
            <a:off x="11157272" y="1973383"/>
            <a:ext cx="2468848" cy="584775"/>
          </a:xfrm>
          <a:prstGeom prst="rect">
            <a:avLst/>
          </a:prstGeom>
          <a:solidFill>
            <a:srgbClr val="5B9BD5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Slight modification of the </a:t>
            </a:r>
            <a:r>
              <a:rPr lang="en-US" altLang="en-US" sz="1600" b="1" dirty="0">
                <a:solidFill>
                  <a:schemeClr val="bg1"/>
                </a:solidFill>
              </a:rPr>
              <a:t>cumulative energy flow</a:t>
            </a: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 flipH="1" flipV="1">
            <a:off x="10499013" y="2208822"/>
            <a:ext cx="668648" cy="113895"/>
          </a:xfrm>
          <a:prstGeom prst="line">
            <a:avLst/>
          </a:prstGeom>
          <a:noFill/>
          <a:ln w="38100">
            <a:solidFill>
              <a:srgbClr val="5B9BD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43560" bIns="0" anchor="ctr">
            <a:spAutoFit/>
          </a:bodyPr>
          <a:lstStyle/>
          <a:p>
            <a:endParaRPr lang="en-US"/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 flipH="1">
            <a:off x="10869240" y="4317168"/>
            <a:ext cx="2492596" cy="503489"/>
          </a:xfrm>
          <a:prstGeom prst="line">
            <a:avLst/>
          </a:prstGeom>
          <a:noFill/>
          <a:ln w="38100">
            <a:solidFill>
              <a:srgbClr val="5B9BD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43560" bIns="0" anchor="ctr">
            <a:spAutoFit/>
          </a:bodyPr>
          <a:lstStyle/>
          <a:p>
            <a:endParaRPr lang="en-US"/>
          </a:p>
        </p:txBody>
      </p:sp>
      <p:cxnSp>
        <p:nvCxnSpPr>
          <p:cNvPr id="31" name="Straight Connector 30"/>
          <p:cNvCxnSpPr>
            <a:endCxn id="30" idx="0"/>
          </p:cNvCxnSpPr>
          <p:nvPr/>
        </p:nvCxnSpPr>
        <p:spPr>
          <a:xfrm>
            <a:off x="13361836" y="2576245"/>
            <a:ext cx="0" cy="17409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018" y="6783316"/>
            <a:ext cx="2288526" cy="487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75413E-5D71-4399-927C-9472BE3033ED}"/>
              </a:ext>
            </a:extLst>
          </p:cNvPr>
          <p:cNvSpPr txBox="1"/>
          <p:nvPr/>
        </p:nvSpPr>
        <p:spPr>
          <a:xfrm>
            <a:off x="0" y="5324156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Study momentum balance </a:t>
            </a:r>
            <a:r>
              <a:rPr lang="en-US" sz="2000" b="1" dirty="0"/>
              <a:t>parallel</a:t>
            </a:r>
            <a:r>
              <a:rPr lang="en-US" sz="2000" dirty="0"/>
              <a:t> to dijet axis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Quenched energy fully recovered via low p</a:t>
            </a:r>
            <a:r>
              <a:rPr lang="en-US" sz="2000" baseline="-25000" dirty="0"/>
              <a:t>T</a:t>
            </a:r>
            <a:r>
              <a:rPr lang="en-US" sz="2000" dirty="0"/>
              <a:t> particles</a:t>
            </a:r>
          </a:p>
          <a:p>
            <a:r>
              <a:rPr lang="en-US" sz="2000" dirty="0"/>
              <a:t>    </a:t>
            </a:r>
            <a:r>
              <a:rPr lang="en-US" sz="2000" dirty="0">
                <a:solidFill>
                  <a:srgbClr val="9999FF"/>
                </a:solidFill>
              </a:rPr>
              <a:t> </a:t>
            </a:r>
            <a:r>
              <a:rPr lang="en-US" sz="2000" b="1" dirty="0">
                <a:solidFill>
                  <a:srgbClr val="9999FF"/>
                </a:solidFill>
              </a:rPr>
              <a:t>p</a:t>
            </a:r>
            <a:r>
              <a:rPr lang="en-US" sz="2000" b="1" baseline="-25000" dirty="0">
                <a:solidFill>
                  <a:srgbClr val="9999FF"/>
                </a:solidFill>
              </a:rPr>
              <a:t>T</a:t>
            </a:r>
            <a:r>
              <a:rPr lang="en-US" sz="2000" b="1" dirty="0">
                <a:solidFill>
                  <a:srgbClr val="9999FF"/>
                </a:solidFill>
              </a:rPr>
              <a:t>&lt; 2 GeV</a:t>
            </a:r>
            <a:r>
              <a:rPr lang="en-US" sz="2000" dirty="0">
                <a:solidFill>
                  <a:srgbClr val="9999FF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They are distributed from near to </a:t>
            </a:r>
            <a:r>
              <a:rPr lang="en-US" sz="2000" b="1" dirty="0"/>
              <a:t>far away </a:t>
            </a:r>
            <a:r>
              <a:rPr lang="en-US" sz="2000" dirty="0"/>
              <a:t>from the (di)-jet axis </a:t>
            </a:r>
            <a:r>
              <a:rPr lang="en-US" sz="2000" b="1" dirty="0"/>
              <a:t>(up to </a:t>
            </a:r>
            <a:r>
              <a:rPr lang="el-GR" sz="2000" b="1" dirty="0"/>
              <a:t>Δ</a:t>
            </a:r>
            <a:r>
              <a:rPr lang="en-US" sz="2000" b="1" dirty="0"/>
              <a:t>R~1-2)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B2C4E1F-D561-4676-8507-5B2C237CB399}"/>
              </a:ext>
            </a:extLst>
          </p:cNvPr>
          <p:cNvCxnSpPr/>
          <p:nvPr/>
        </p:nvCxnSpPr>
        <p:spPr>
          <a:xfrm flipH="1">
            <a:off x="3025788" y="2748901"/>
            <a:ext cx="10389" cy="15121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BD93720-DBDE-43E1-8705-CC90A130B4B4}"/>
              </a:ext>
            </a:extLst>
          </p:cNvPr>
          <p:cNvCxnSpPr/>
          <p:nvPr/>
        </p:nvCxnSpPr>
        <p:spPr>
          <a:xfrm flipH="1">
            <a:off x="3025788" y="1178537"/>
            <a:ext cx="10389" cy="1512168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EF14BC80-6E5D-44C6-BC47-AAA995702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675" y="1250545"/>
            <a:ext cx="1586838" cy="3001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9878DB-C671-4958-A843-D66966CE3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223" y="2497083"/>
            <a:ext cx="266873" cy="2271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5749A6-8143-4B32-9184-5EDEFDE20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5748" b="57382"/>
          <a:stretch/>
        </p:blipFill>
        <p:spPr>
          <a:xfrm>
            <a:off x="3408216" y="1124805"/>
            <a:ext cx="1916408" cy="1513302"/>
          </a:xfrm>
          <a:prstGeom prst="rect">
            <a:avLst/>
          </a:prstGeom>
        </p:spPr>
      </p:pic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8635039B-EE29-4BC8-B5F3-05D3BBA5F642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</a:t>
            </a:fld>
            <a:endParaRPr lang="en-US" altLang="en-US" dirty="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BE1812BE-6F51-4C67-8421-C890B15EF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656928-F54B-4008-B823-3C0341E522AF}"/>
              </a:ext>
            </a:extLst>
          </p:cNvPr>
          <p:cNvSpPr txBox="1"/>
          <p:nvPr/>
        </p:nvSpPr>
        <p:spPr>
          <a:xfrm>
            <a:off x="932136" y="890505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67A6"/>
                </a:solidFill>
              </a:rPr>
              <a:t>Subleading jet direction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D70034-7289-4043-833A-0B68175D478B}"/>
              </a:ext>
            </a:extLst>
          </p:cNvPr>
          <p:cNvSpPr txBox="1"/>
          <p:nvPr/>
        </p:nvSpPr>
        <p:spPr>
          <a:xfrm>
            <a:off x="1091101" y="4435105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B9BFF"/>
                </a:solidFill>
              </a:rPr>
              <a:t>Leading jet direction</a:t>
            </a:r>
          </a:p>
        </p:txBody>
      </p:sp>
    </p:spTree>
    <p:extLst>
      <p:ext uri="{BB962C8B-B14F-4D97-AF65-F5344CB8AC3E}">
        <p14:creationId xmlns:p14="http://schemas.microsoft.com/office/powerpoint/2010/main" val="336517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627" dirty="0"/>
              <a:t>Theory Comparison: Azimuthal Angle Distribution in 0-30% PbPb</a:t>
            </a:r>
            <a:endParaRPr sz="3627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4130C56-BC03-43EC-9471-69D8A8BBC76B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33" name="Google Shape;533;p47"/>
          <p:cNvSpPr txBox="1"/>
          <p:nvPr/>
        </p:nvSpPr>
        <p:spPr>
          <a:xfrm>
            <a:off x="-292000" y="1147091"/>
            <a:ext cx="4464496" cy="50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  <a:br>
              <a:rPr lang="en" sz="2000" baseline="-25000" dirty="0">
                <a:solidFill>
                  <a:schemeClr val="dk1"/>
                </a:solidFill>
              </a:rPr>
            </a:br>
            <a:endParaRPr lang="en-US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b="1" dirty="0"/>
              <a:t>PYTHIA8 lower p</a:t>
            </a:r>
            <a:r>
              <a:rPr lang="en-US" sz="2000" b="1" baseline="-25000" dirty="0"/>
              <a:t>T</a:t>
            </a:r>
            <a:r>
              <a:rPr lang="en-US" sz="2000" b="1" dirty="0"/>
              <a:t> Z-tagged events</a:t>
            </a:r>
            <a:r>
              <a:rPr lang="en-US" sz="2000" dirty="0"/>
              <a:t>, can approximate jet quenching (similar to no-wake/recoil models with only </a:t>
            </a:r>
            <a:br>
              <a:rPr lang="en-US" sz="2000" dirty="0"/>
            </a:br>
            <a:r>
              <a:rPr lang="en-US" sz="2000" dirty="0"/>
              <a:t>the jet shower). It fails to describe data for hadron p</a:t>
            </a:r>
            <a:r>
              <a:rPr lang="en-US" sz="2000" baseline="-25000" dirty="0"/>
              <a:t>T</a:t>
            </a:r>
            <a:r>
              <a:rPr lang="en-US" sz="2000" dirty="0"/>
              <a:t> &lt; 4 GeV.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A60A9"/>
                </a:solidFill>
              </a:rPr>
              <a:t> PYQUEN</a:t>
            </a:r>
            <a:r>
              <a:rPr lang="en-US" sz="2000" dirty="0">
                <a:solidFill>
                  <a:schemeClr val="dk1"/>
                </a:solidFill>
              </a:rPr>
              <a:t>, (no 4-momentum conservation), fails to describe generally the data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C9B45-569E-4C9D-B16E-E9015B87C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5"/>
          <a:stretch/>
        </p:blipFill>
        <p:spPr>
          <a:xfrm>
            <a:off x="4077467" y="1004947"/>
            <a:ext cx="9725496" cy="5038344"/>
          </a:xfrm>
          <a:prstGeom prst="rect">
            <a:avLst/>
          </a:prstGeom>
        </p:spPr>
      </p:pic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4B5D3349-9A2F-4B66-B00F-078DCF56064E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60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4979E-B668-4F5A-818E-19526E975C4E}"/>
              </a:ext>
            </a:extLst>
          </p:cNvPr>
          <p:cNvSpPr txBox="1"/>
          <p:nvPr/>
        </p:nvSpPr>
        <p:spPr>
          <a:xfrm>
            <a:off x="3236392" y="5795173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333C5D-03FE-4DD3-86D5-D0EEE7878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052" y="6070024"/>
            <a:ext cx="2655778" cy="1169147"/>
          </a:xfrm>
          <a:prstGeom prst="rect">
            <a:avLst/>
          </a:prstGeom>
        </p:spPr>
      </p:pic>
      <p:pic>
        <p:nvPicPr>
          <p:cNvPr id="13" name="Google Shape;532;p47">
            <a:extLst>
              <a:ext uri="{FF2B5EF4-FFF2-40B4-BE49-F238E27FC236}">
                <a16:creationId xmlns:a16="http://schemas.microsoft.com/office/drawing/2014/main" id="{46F858F7-E50A-4B47-90A6-DB58938E9B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056" y="6167147"/>
            <a:ext cx="7198478" cy="96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408EF-8434-4505-81A9-EA2A7DD9BC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997" y="6424793"/>
            <a:ext cx="913045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28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59600D-BFDC-4A99-A854-2E6B840CB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016" y="6070024"/>
            <a:ext cx="2655778" cy="1169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2296A7-3F06-4673-9BB6-250C81FF4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298" y="933872"/>
            <a:ext cx="10045302" cy="5122324"/>
          </a:xfrm>
          <a:prstGeom prst="rect">
            <a:avLst/>
          </a:prstGeom>
        </p:spPr>
      </p:pic>
      <p:sp>
        <p:nvSpPr>
          <p:cNvPr id="541" name="Google Shape;541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627"/>
              <a:t>Theory Comparison: Rapidity Distribution in 0-30% PbPb</a:t>
            </a:r>
            <a:endParaRPr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89F3DF3-04FD-4E23-84F8-3FBE11961423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46" name="Google Shape;546;p48"/>
          <p:cNvSpPr txBox="1"/>
          <p:nvPr/>
        </p:nvSpPr>
        <p:spPr>
          <a:xfrm>
            <a:off x="-171738" y="4151702"/>
            <a:ext cx="36267" cy="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71">
              <a:solidFill>
                <a:schemeClr val="dk1"/>
              </a:solidFill>
            </a:endParaRPr>
          </a:p>
        </p:txBody>
      </p:sp>
      <p:sp>
        <p:nvSpPr>
          <p:cNvPr id="12" name="Google Shape;533;p47">
            <a:extLst>
              <a:ext uri="{FF2B5EF4-FFF2-40B4-BE49-F238E27FC236}">
                <a16:creationId xmlns:a16="http://schemas.microsoft.com/office/drawing/2014/main" id="{E3ADB988-DF67-4D0D-8028-47DFD854E062}"/>
              </a:ext>
            </a:extLst>
          </p:cNvPr>
          <p:cNvSpPr txBox="1"/>
          <p:nvPr/>
        </p:nvSpPr>
        <p:spPr>
          <a:xfrm>
            <a:off x="-292000" y="1206468"/>
            <a:ext cx="4392488" cy="409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7E98CF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b="1" dirty="0">
              <a:solidFill>
                <a:srgbClr val="7E98CF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A60A9"/>
                </a:solidFill>
              </a:rPr>
              <a:t> PYQUEN</a:t>
            </a:r>
            <a:r>
              <a:rPr lang="en-US" sz="2000" b="1" dirty="0">
                <a:solidFill>
                  <a:schemeClr val="dk1"/>
                </a:solidFill>
              </a:rPr>
              <a:t> </a:t>
            </a:r>
            <a:r>
              <a:rPr lang="en-US" sz="2000" dirty="0">
                <a:solidFill>
                  <a:schemeClr val="dk1"/>
                </a:solidFill>
              </a:rPr>
              <a:t>fails to describe the data in all p</a:t>
            </a:r>
            <a:r>
              <a:rPr lang="en-US" sz="2000" baseline="-25000" dirty="0">
                <a:solidFill>
                  <a:schemeClr val="dk1"/>
                </a:solidFill>
              </a:rPr>
              <a:t>T</a:t>
            </a:r>
            <a:r>
              <a:rPr lang="en-US" sz="2000" dirty="0">
                <a:solidFill>
                  <a:schemeClr val="dk1"/>
                </a:solidFill>
              </a:rPr>
              <a:t> intervals</a:t>
            </a:r>
            <a:br>
              <a:rPr lang="en-US" sz="2000" dirty="0">
                <a:solidFill>
                  <a:schemeClr val="dk1"/>
                </a:solidFill>
              </a:rPr>
            </a:br>
            <a:endParaRPr lang="en-US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Lower p</a:t>
            </a:r>
            <a:r>
              <a:rPr lang="en-US" sz="2000" b="1" baseline="-25000" dirty="0"/>
              <a:t>T </a:t>
            </a:r>
            <a:r>
              <a:rPr lang="en-US" sz="2000" b="1" dirty="0"/>
              <a:t>Z tagged PYTHIA8 events </a:t>
            </a:r>
            <a:r>
              <a:rPr lang="en-US" sz="2000" dirty="0"/>
              <a:t>also fails to describe data with hadron p</a:t>
            </a:r>
            <a:r>
              <a:rPr lang="en-US" sz="2000" baseline="-25000" dirty="0"/>
              <a:t>T</a:t>
            </a:r>
            <a:r>
              <a:rPr lang="en-US" sz="2000" dirty="0"/>
              <a:t>&lt; 4 GeV.</a:t>
            </a:r>
            <a:endParaRPr lang="en-US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b="1" dirty="0">
              <a:solidFill>
                <a:srgbClr val="75A3FD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A556E-2797-4828-85F4-D353DE969089}"/>
              </a:ext>
            </a:extLst>
          </p:cNvPr>
          <p:cNvSpPr/>
          <p:nvPr/>
        </p:nvSpPr>
        <p:spPr>
          <a:xfrm flipH="1">
            <a:off x="9841017" y="6131144"/>
            <a:ext cx="2017903" cy="1139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EA16B0-6B3A-478F-B52F-E65227793141}"/>
              </a:ext>
            </a:extLst>
          </p:cNvPr>
          <p:cNvSpPr/>
          <p:nvPr/>
        </p:nvSpPr>
        <p:spPr>
          <a:xfrm>
            <a:off x="8564984" y="6100538"/>
            <a:ext cx="1271412" cy="11700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CC080AE-F659-4324-BF9E-F0C5E01E4411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61</a:t>
            </a:fld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FECADB-8AC0-4A38-8EEE-33E34F47C8DA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485437-4632-4B18-91FF-E29ACC2DC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997" y="6424793"/>
            <a:ext cx="913045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02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3B216-2C78-4A29-801F-B4E627DA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9504-E186-4178-A833-D363C1A3F146}" type="slidenum">
              <a:rPr lang="en-US" smtClean="0"/>
              <a:t>62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B2412-B64B-4D0A-B3F0-A9FF4A45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Predictions from Models for Charged Hadron p</a:t>
            </a:r>
            <a:r>
              <a:rPr lang="en-US" sz="4000" baseline="-25000" dirty="0"/>
              <a:t>T  </a:t>
            </a:r>
            <a:r>
              <a:rPr lang="en-US" sz="4000" dirty="0"/>
              <a:t>1-2 GeV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5ED9B-3D7A-4D02-BEE6-E546074870B3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E6BF7-F52A-487A-808E-273FC172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961" y="1135446"/>
            <a:ext cx="6299495" cy="585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AEAC8-2BBE-409D-BBF6-778333DBFCBD}"/>
              </a:ext>
            </a:extLst>
          </p:cNvPr>
          <p:cNvSpPr txBox="1"/>
          <p:nvPr/>
        </p:nvSpPr>
        <p:spPr>
          <a:xfrm>
            <a:off x="6980808" y="1135446"/>
            <a:ext cx="186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JEWEL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FF025-5451-4257-B0DF-ABCCC97AE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1"/>
          <a:stretch/>
        </p:blipFill>
        <p:spPr>
          <a:xfrm>
            <a:off x="1989" y="1135446"/>
            <a:ext cx="6234620" cy="569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8806C-BC36-4B15-82A3-16B73CCE8D6C}"/>
              </a:ext>
            </a:extLst>
          </p:cNvPr>
          <p:cNvSpPr txBox="1"/>
          <p:nvPr/>
        </p:nvSpPr>
        <p:spPr>
          <a:xfrm>
            <a:off x="500088" y="1138150"/>
            <a:ext cx="186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3405670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FF9A1B-D3F7-40BA-9AC1-10931181E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776" y="1008805"/>
            <a:ext cx="6419808" cy="60808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3B216-2C78-4A29-801F-B4E627DA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9504-E186-4178-A833-D363C1A3F146}" type="slidenum">
              <a:rPr lang="en-US" smtClean="0"/>
              <a:t>63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B2412-B64B-4D0A-B3F0-A9FF4A45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Predictions from Models for Charged Hadron p</a:t>
            </a:r>
            <a:r>
              <a:rPr lang="en-US" sz="4000" baseline="-25000" dirty="0"/>
              <a:t>T  </a:t>
            </a:r>
            <a:r>
              <a:rPr lang="en-US" sz="4000" dirty="0"/>
              <a:t>1-2 GeV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5ED9B-3D7A-4D02-BEE6-E546074870B3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AEAC8-2BBE-409D-BBF6-778333DBFCBD}"/>
              </a:ext>
            </a:extLst>
          </p:cNvPr>
          <p:cNvSpPr txBox="1"/>
          <p:nvPr/>
        </p:nvSpPr>
        <p:spPr>
          <a:xfrm>
            <a:off x="7268840" y="113815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HYBRID No Wake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FF025-5451-4257-B0DF-ABCCC97AE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1"/>
          <a:stretch/>
        </p:blipFill>
        <p:spPr>
          <a:xfrm>
            <a:off x="1989" y="1135446"/>
            <a:ext cx="6234620" cy="569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8806C-BC36-4B15-82A3-16B73CCE8D6C}"/>
              </a:ext>
            </a:extLst>
          </p:cNvPr>
          <p:cNvSpPr txBox="1"/>
          <p:nvPr/>
        </p:nvSpPr>
        <p:spPr>
          <a:xfrm>
            <a:off x="500088" y="1138150"/>
            <a:ext cx="186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3319399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3BC0E-7B7D-4F29-BDCE-A133CD556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38"/>
          <a:stretch/>
        </p:blipFill>
        <p:spPr>
          <a:xfrm>
            <a:off x="7309377" y="876756"/>
            <a:ext cx="4834800" cy="41338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21B983-8F27-41D6-BB31-1E642982B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52"/>
          <a:stretch/>
        </p:blipFill>
        <p:spPr>
          <a:xfrm>
            <a:off x="2840206" y="4560738"/>
            <a:ext cx="2055453" cy="18499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E7FE05E-7FBD-4A24-BFE3-7F5AF300F924}"/>
              </a:ext>
            </a:extLst>
          </p:cNvPr>
          <p:cNvSpPr txBox="1"/>
          <p:nvPr/>
        </p:nvSpPr>
        <p:spPr>
          <a:xfrm>
            <a:off x="4711839" y="4479171"/>
            <a:ext cx="65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3333FF"/>
                </a:solidFill>
              </a:rPr>
              <a:t>ψ</a:t>
            </a:r>
            <a:r>
              <a:rPr lang="en-US" sz="2800" baseline="-25000" dirty="0">
                <a:solidFill>
                  <a:srgbClr val="3333FF"/>
                </a:solidFill>
              </a:rPr>
              <a:t>4</a:t>
            </a:r>
            <a:endParaRPr lang="en-US" baseline="-25000" dirty="0">
              <a:solidFill>
                <a:srgbClr val="3333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4D6F3-F157-4566-AB4B-F4D18AA432CC}"/>
              </a:ext>
            </a:extLst>
          </p:cNvPr>
          <p:cNvSpPr>
            <a:spLocks noGrp="1"/>
          </p:cNvSpPr>
          <p:nvPr>
            <p:ph type="ftr" idx="11"/>
          </p:nvPr>
        </p:nvSpPr>
        <p:spPr bwMode="auto">
          <a:xfrm>
            <a:off x="3460944" y="7288216"/>
            <a:ext cx="724028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48" algn="l"/>
                <a:tab pos="896885" algn="l"/>
                <a:tab pos="1346119" algn="l"/>
                <a:tab pos="1795356" algn="l"/>
                <a:tab pos="2244590" algn="l"/>
                <a:tab pos="2693827" algn="l"/>
                <a:tab pos="3143062" algn="l"/>
                <a:tab pos="3592298" algn="l"/>
                <a:tab pos="4041533" algn="l"/>
                <a:tab pos="4490769" algn="l"/>
                <a:tab pos="4940004" algn="l"/>
                <a:tab pos="5389240" algn="l"/>
                <a:tab pos="5838476" algn="l"/>
                <a:tab pos="6287712" algn="l"/>
                <a:tab pos="6736947" algn="l"/>
                <a:tab pos="7186183" algn="l"/>
                <a:tab pos="7633831" algn="l"/>
                <a:tab pos="8083066" algn="l"/>
                <a:tab pos="8532302" algn="l"/>
                <a:tab pos="8981537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zh-TW"/>
              <a:t>Experimental Overview of Open Heavy Flavor in Nuclear Collisions</a:t>
            </a:r>
            <a:endParaRPr lang="en-US" altLang="zh-TW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364BE-E6E8-49E7-8B40-4F152B61A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1" dirty="0"/>
              <a:t>Particle Azimuthal Anisotropy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C5DBB-065D-4627-8ED0-429A69EB443C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0749956" y="7307908"/>
            <a:ext cx="1271412" cy="4667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ctr" defTabSz="449223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884" indent="-285724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2898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05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216" indent="-228580" algn="l" defTabSz="44922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5796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295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114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272" algn="l" defTabSz="914318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br>
              <a:rPr lang="en-US" altLang="en-US" sz="400"/>
            </a:br>
            <a:fld id="{E6936357-0F00-40D2-A59E-6DA54A9BA72F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33AD0E-5DB2-4438-9801-AC62ECDFC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52"/>
          <a:stretch/>
        </p:blipFill>
        <p:spPr>
          <a:xfrm>
            <a:off x="2840206" y="2629279"/>
            <a:ext cx="2055453" cy="18499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9D5D36-3E44-4AB0-8689-F132604607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52"/>
          <a:stretch/>
        </p:blipFill>
        <p:spPr>
          <a:xfrm>
            <a:off x="2902327" y="820745"/>
            <a:ext cx="2055453" cy="184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C925EC-C2D9-4146-AD02-E61D626BBCFA}"/>
              </a:ext>
            </a:extLst>
          </p:cNvPr>
          <p:cNvSpPr txBox="1"/>
          <p:nvPr/>
        </p:nvSpPr>
        <p:spPr>
          <a:xfrm>
            <a:off x="5029789" y="1490773"/>
            <a:ext cx="65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</a:rPr>
              <a:t>ψ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3AA6CF4-B49B-4D87-B908-9F9C41277214}"/>
              </a:ext>
            </a:extLst>
          </p:cNvPr>
          <p:cNvSpPr/>
          <p:nvPr/>
        </p:nvSpPr>
        <p:spPr>
          <a:xfrm rot="21364618">
            <a:off x="3269043" y="2878291"/>
            <a:ext cx="1191482" cy="1080270"/>
          </a:xfrm>
          <a:prstGeom prst="triangle">
            <a:avLst>
              <a:gd name="adj" fmla="val 51593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9770C0-B218-48FF-A2D1-FE210A8A962B}"/>
              </a:ext>
            </a:extLst>
          </p:cNvPr>
          <p:cNvCxnSpPr>
            <a:cxnSpLocks/>
          </p:cNvCxnSpPr>
          <p:nvPr/>
        </p:nvCxnSpPr>
        <p:spPr>
          <a:xfrm flipV="1">
            <a:off x="4246874" y="3051382"/>
            <a:ext cx="573692" cy="3613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FC1F369-7217-4082-B1ED-053766F434D6}"/>
              </a:ext>
            </a:extLst>
          </p:cNvPr>
          <p:cNvSpPr txBox="1"/>
          <p:nvPr/>
        </p:nvSpPr>
        <p:spPr>
          <a:xfrm>
            <a:off x="4784712" y="2667489"/>
            <a:ext cx="65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548235"/>
                </a:solidFill>
              </a:rPr>
              <a:t>ψ</a:t>
            </a:r>
            <a:r>
              <a:rPr lang="en-US" sz="2800" baseline="-25000" dirty="0">
                <a:solidFill>
                  <a:srgbClr val="548235"/>
                </a:solidFill>
              </a:rPr>
              <a:t>3</a:t>
            </a:r>
            <a:endParaRPr lang="en-US" baseline="-25000" dirty="0">
              <a:solidFill>
                <a:srgbClr val="548235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7B8872-A2DB-41AF-AE72-CD13064C9AF5}"/>
              </a:ext>
            </a:extLst>
          </p:cNvPr>
          <p:cNvSpPr txBox="1"/>
          <p:nvPr/>
        </p:nvSpPr>
        <p:spPr>
          <a:xfrm>
            <a:off x="2776184" y="2440240"/>
            <a:ext cx="50526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1" b="1" dirty="0"/>
              <a:t>+</a:t>
            </a:r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C5CF0-FD58-41EE-A94A-28D6AE0DEFC9}"/>
              </a:ext>
            </a:extLst>
          </p:cNvPr>
          <p:cNvSpPr txBox="1"/>
          <p:nvPr/>
        </p:nvSpPr>
        <p:spPr>
          <a:xfrm>
            <a:off x="2789067" y="4304169"/>
            <a:ext cx="50526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1" b="1" dirty="0"/>
              <a:t>+</a:t>
            </a:r>
            <a:endParaRPr lang="en-US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3B921F-35E7-43E6-9A0E-1EE8E71F50BF}"/>
              </a:ext>
            </a:extLst>
          </p:cNvPr>
          <p:cNvSpPr txBox="1"/>
          <p:nvPr/>
        </p:nvSpPr>
        <p:spPr>
          <a:xfrm>
            <a:off x="1508197" y="1293913"/>
            <a:ext cx="631904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1" dirty="0">
                <a:solidFill>
                  <a:srgbClr val="FF0000"/>
                </a:solidFill>
              </a:rPr>
              <a:t>v</a:t>
            </a:r>
            <a:r>
              <a:rPr lang="en-US" sz="400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F62DE0-D0FD-4566-82BD-438881CF4432}"/>
              </a:ext>
            </a:extLst>
          </p:cNvPr>
          <p:cNvSpPr txBox="1"/>
          <p:nvPr/>
        </p:nvSpPr>
        <p:spPr>
          <a:xfrm>
            <a:off x="1292711" y="863601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Magnitude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36E5F5-0F6B-4872-926D-4CE1468C0644}"/>
              </a:ext>
            </a:extLst>
          </p:cNvPr>
          <p:cNvSpPr txBox="1"/>
          <p:nvPr/>
        </p:nvSpPr>
        <p:spPr>
          <a:xfrm>
            <a:off x="1508197" y="3018546"/>
            <a:ext cx="631904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1" dirty="0">
                <a:solidFill>
                  <a:srgbClr val="548235"/>
                </a:solidFill>
              </a:rPr>
              <a:t>v</a:t>
            </a:r>
            <a:r>
              <a:rPr lang="en-US" sz="4001" baseline="-25000" dirty="0">
                <a:solidFill>
                  <a:srgbClr val="548235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7EC737-8F05-4201-BD89-9EDED70102C3}"/>
              </a:ext>
            </a:extLst>
          </p:cNvPr>
          <p:cNvSpPr txBox="1"/>
          <p:nvPr/>
        </p:nvSpPr>
        <p:spPr>
          <a:xfrm>
            <a:off x="1508197" y="4754690"/>
            <a:ext cx="631904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1" dirty="0">
                <a:solidFill>
                  <a:srgbClr val="3333FF"/>
                </a:solidFill>
              </a:rPr>
              <a:t>v</a:t>
            </a:r>
            <a:r>
              <a:rPr lang="en-US" sz="4001" baseline="-25000" dirty="0">
                <a:solidFill>
                  <a:srgbClr val="3333FF"/>
                </a:solidFill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F0441D4-BAA5-40A4-800D-1D2E084D9F42}"/>
              </a:ext>
            </a:extLst>
          </p:cNvPr>
          <p:cNvSpPr txBox="1"/>
          <p:nvPr/>
        </p:nvSpPr>
        <p:spPr>
          <a:xfrm>
            <a:off x="2787779" y="6219319"/>
            <a:ext cx="50526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1" b="1" dirty="0"/>
              <a:t>+</a:t>
            </a:r>
            <a:endParaRPr lang="en-US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9D2641-8672-4C3C-8343-9F7AC6828ACE}"/>
              </a:ext>
            </a:extLst>
          </p:cNvPr>
          <p:cNvSpPr txBox="1"/>
          <p:nvPr/>
        </p:nvSpPr>
        <p:spPr>
          <a:xfrm>
            <a:off x="3367524" y="6746842"/>
            <a:ext cx="104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…</a:t>
            </a:r>
            <a:endParaRPr 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58C612-B208-4456-A81C-3BFF157B3069}"/>
              </a:ext>
            </a:extLst>
          </p:cNvPr>
          <p:cNvSpPr txBox="1"/>
          <p:nvPr/>
        </p:nvSpPr>
        <p:spPr>
          <a:xfrm>
            <a:off x="1580206" y="6478489"/>
            <a:ext cx="631904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1" dirty="0" err="1"/>
              <a:t>v</a:t>
            </a:r>
            <a:r>
              <a:rPr lang="en-US" sz="4001" baseline="-25000" dirty="0" err="1"/>
              <a:t>n</a:t>
            </a:r>
            <a:endParaRPr lang="en-US" sz="4001" baseline="-25000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5BF7BB6-DB99-4CCD-9432-49BE2BDDA3F8}"/>
              </a:ext>
            </a:extLst>
          </p:cNvPr>
          <p:cNvCxnSpPr>
            <a:cxnSpLocks/>
          </p:cNvCxnSpPr>
          <p:nvPr/>
        </p:nvCxnSpPr>
        <p:spPr>
          <a:xfrm>
            <a:off x="3950767" y="3961195"/>
            <a:ext cx="43664" cy="5782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21D2400-302E-4625-A457-BB7F26460BE1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944859" y="3111905"/>
            <a:ext cx="632222" cy="32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443E12B-E830-41FA-8D4E-62B538B75966}"/>
              </a:ext>
            </a:extLst>
          </p:cNvPr>
          <p:cNvGrpSpPr/>
          <p:nvPr/>
        </p:nvGrpSpPr>
        <p:grpSpPr>
          <a:xfrm rot="21265214">
            <a:off x="2953614" y="4761149"/>
            <a:ext cx="1786077" cy="1676297"/>
            <a:chOff x="1911124" y="4740781"/>
            <a:chExt cx="1786077" cy="167629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76CF577-2B20-4B8A-9F37-DFC4CEF9673A}"/>
                </a:ext>
              </a:extLst>
            </p:cNvPr>
            <p:cNvSpPr/>
            <p:nvPr/>
          </p:nvSpPr>
          <p:spPr>
            <a:xfrm rot="3266247">
              <a:off x="2374835" y="5086184"/>
              <a:ext cx="927773" cy="927773"/>
            </a:xfrm>
            <a:prstGeom prst="rect">
              <a:avLst/>
            </a:prstGeom>
            <a:noFill/>
            <a:ln w="571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6F933C-A8F9-41FD-9FE9-2CDA85710B4B}"/>
                </a:ext>
              </a:extLst>
            </p:cNvPr>
            <p:cNvGrpSpPr/>
            <p:nvPr/>
          </p:nvGrpSpPr>
          <p:grpSpPr>
            <a:xfrm>
              <a:off x="1911124" y="4740781"/>
              <a:ext cx="1786077" cy="1676298"/>
              <a:chOff x="1911124" y="4740781"/>
              <a:chExt cx="1786077" cy="1676298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A5022E67-160E-406D-95D0-152BD4CEF712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3216085" y="4956501"/>
                <a:ext cx="481116" cy="323778"/>
              </a:xfrm>
              <a:prstGeom prst="straightConnector1">
                <a:avLst/>
              </a:prstGeom>
              <a:ln w="38100">
                <a:solidFill>
                  <a:srgbClr val="3333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C3EE4B64-8575-484D-96A0-716DBAA32D39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3108513" y="5927434"/>
                <a:ext cx="428502" cy="489645"/>
              </a:xfrm>
              <a:prstGeom prst="straightConnector1">
                <a:avLst/>
              </a:prstGeom>
              <a:ln w="38100">
                <a:solidFill>
                  <a:srgbClr val="3333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F0FA58E-0F32-4314-9117-2185F999144E}"/>
                  </a:ext>
                </a:extLst>
              </p:cNvPr>
              <p:cNvCxnSpPr>
                <a:cxnSpLocks/>
                <a:stCxn id="47" idx="2"/>
              </p:cNvCxnSpPr>
              <p:nvPr/>
            </p:nvCxnSpPr>
            <p:spPr>
              <a:xfrm flipH="1">
                <a:off x="1911124" y="5819863"/>
                <a:ext cx="550235" cy="394286"/>
              </a:xfrm>
              <a:prstGeom prst="straightConnector1">
                <a:avLst/>
              </a:prstGeom>
              <a:ln w="38100">
                <a:solidFill>
                  <a:srgbClr val="3333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034EB6FA-4B1E-458D-9499-AF465C9A6C0E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 flipH="1" flipV="1">
                <a:off x="2265374" y="4740781"/>
                <a:ext cx="303555" cy="431927"/>
              </a:xfrm>
              <a:prstGeom prst="straightConnector1">
                <a:avLst/>
              </a:prstGeom>
              <a:ln w="38100">
                <a:solidFill>
                  <a:srgbClr val="3333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A7871E6D-3763-4476-B5CC-2B82DA455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243" y="5470376"/>
            <a:ext cx="6224157" cy="1237396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6AA190B8-AF7A-4F09-A38E-1BCFACBD659B}"/>
              </a:ext>
            </a:extLst>
          </p:cNvPr>
          <p:cNvSpPr txBox="1"/>
          <p:nvPr/>
        </p:nvSpPr>
        <p:spPr>
          <a:xfrm>
            <a:off x="8389498" y="120438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“Data”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A7BC20-5209-488A-8CF0-D8829E0C84DF}"/>
              </a:ext>
            </a:extLst>
          </p:cNvPr>
          <p:cNvSpPr txBox="1"/>
          <p:nvPr/>
        </p:nvSpPr>
        <p:spPr>
          <a:xfrm rot="5400000">
            <a:off x="1423995" y="6049327"/>
            <a:ext cx="104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…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B52BFA-D074-40C4-AE43-EF3A104E3AA9}"/>
              </a:ext>
            </a:extLst>
          </p:cNvPr>
          <p:cNvSpPr txBox="1"/>
          <p:nvPr/>
        </p:nvSpPr>
        <p:spPr>
          <a:xfrm>
            <a:off x="9253593" y="6531912"/>
            <a:ext cx="26420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Alver</a:t>
            </a:r>
            <a:r>
              <a:rPr lang="en-US" sz="1400" dirty="0"/>
              <a:t> and Roland (MITHIG)</a:t>
            </a:r>
          </a:p>
          <a:p>
            <a:r>
              <a:rPr lang="en-US" sz="1400" dirty="0"/>
              <a:t>“Collision geometry fluctuation”</a:t>
            </a:r>
          </a:p>
          <a:p>
            <a:r>
              <a:rPr lang="en-US" sz="1400" dirty="0"/>
              <a:t>PRC82 (2010) 039903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975D4-C8BF-42EE-8991-CE1ADCBC888B}"/>
              </a:ext>
            </a:extLst>
          </p:cNvPr>
          <p:cNvSpPr/>
          <p:nvPr/>
        </p:nvSpPr>
        <p:spPr>
          <a:xfrm>
            <a:off x="3526848" y="1193497"/>
            <a:ext cx="830721" cy="1183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5F5EE1-CF6F-449F-9C48-5FB0788B0FAA}"/>
              </a:ext>
            </a:extLst>
          </p:cNvPr>
          <p:cNvSpPr txBox="1"/>
          <p:nvPr/>
        </p:nvSpPr>
        <p:spPr>
          <a:xfrm>
            <a:off x="9912786" y="496215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ϕ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4A14B4-42E4-48C5-BEDB-FBB18F3EA15E}"/>
              </a:ext>
            </a:extLst>
          </p:cNvPr>
          <p:cNvSpPr/>
          <p:nvPr/>
        </p:nvSpPr>
        <p:spPr>
          <a:xfrm>
            <a:off x="9037571" y="5689238"/>
            <a:ext cx="740995" cy="6581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519BC2-9204-4D6A-9279-31B4B282AFD1}"/>
              </a:ext>
            </a:extLst>
          </p:cNvPr>
          <p:cNvSpPr txBox="1"/>
          <p:nvPr/>
        </p:nvSpPr>
        <p:spPr>
          <a:xfrm>
            <a:off x="6733313" y="5182343"/>
            <a:ext cx="36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Fourier Decomposition:</a:t>
            </a:r>
          </a:p>
        </p:txBody>
      </p:sp>
    </p:spTree>
    <p:extLst>
      <p:ext uri="{BB962C8B-B14F-4D97-AF65-F5344CB8AC3E}">
        <p14:creationId xmlns:p14="http://schemas.microsoft.com/office/powerpoint/2010/main" val="3494079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8DC4679-927A-4D26-8F67-5A6F1D6F1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19" r="50940"/>
          <a:stretch/>
        </p:blipFill>
        <p:spPr>
          <a:xfrm>
            <a:off x="2709789" y="1185676"/>
            <a:ext cx="3157963" cy="2952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0B3C5-631F-4BC9-A197-7158D65F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The First Indication of Medium Response at LHC: </a:t>
            </a:r>
            <a:r>
              <a:rPr lang="tr-TR" altLang="en-US" sz="3600" dirty="0"/>
              <a:t>Missing p</a:t>
            </a:r>
            <a:r>
              <a:rPr lang="tr-TR" altLang="en-US" sz="3600" baseline="-25000" dirty="0"/>
              <a:t>T</a:t>
            </a:r>
            <a:r>
              <a:rPr lang="en-US" altLang="en-US" sz="3600" baseline="30000" dirty="0"/>
              <a:t>||</a:t>
            </a:r>
            <a:endParaRPr lang="en-US" sz="3600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D1E7A-4C9E-405B-A943-992F2DEE4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" t="46547" r="167" b="364"/>
          <a:stretch/>
        </p:blipFill>
        <p:spPr>
          <a:xfrm>
            <a:off x="5541363" y="1437928"/>
            <a:ext cx="7899934" cy="4317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99F32-ED29-47FC-AAE7-44ECAF1F3E60}"/>
              </a:ext>
            </a:extLst>
          </p:cNvPr>
          <p:cNvSpPr txBox="1"/>
          <p:nvPr/>
        </p:nvSpPr>
        <p:spPr>
          <a:xfrm>
            <a:off x="6881231" y="85264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</a:t>
            </a:r>
            <a:r>
              <a:rPr lang="en-US" sz="2800" dirty="0"/>
              <a:t>R &lt; 0.8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FDFA9-BD13-49B7-91A4-AA0CD6013A5E}"/>
              </a:ext>
            </a:extLst>
          </p:cNvPr>
          <p:cNvSpPr txBox="1"/>
          <p:nvPr/>
        </p:nvSpPr>
        <p:spPr>
          <a:xfrm>
            <a:off x="10425591" y="86149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accent4">
                    <a:lumMod val="75000"/>
                  </a:schemeClr>
                </a:solidFill>
              </a:rPr>
              <a:t>Δ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R &gt; 0.8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7B37E8-9B62-4981-9AC1-15CA9ED36DD3}"/>
              </a:ext>
            </a:extLst>
          </p:cNvPr>
          <p:cNvSpPr txBox="1"/>
          <p:nvPr/>
        </p:nvSpPr>
        <p:spPr>
          <a:xfrm>
            <a:off x="118582" y="5717137"/>
            <a:ext cx="1197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Quenched energy fully recovered via low p</a:t>
            </a:r>
            <a:r>
              <a:rPr lang="en-US" sz="2000" baseline="-25000" dirty="0"/>
              <a:t>T</a:t>
            </a:r>
            <a:r>
              <a:rPr lang="en-US" sz="2000" dirty="0"/>
              <a:t> particles </a:t>
            </a:r>
            <a:r>
              <a:rPr lang="en-US" sz="2000" b="1" dirty="0">
                <a:solidFill>
                  <a:srgbClr val="9999FF"/>
                </a:solidFill>
              </a:rPr>
              <a:t>p</a:t>
            </a:r>
            <a:r>
              <a:rPr lang="en-US" sz="2000" b="1" baseline="-25000" dirty="0">
                <a:solidFill>
                  <a:srgbClr val="9999FF"/>
                </a:solidFill>
              </a:rPr>
              <a:t>T</a:t>
            </a:r>
            <a:r>
              <a:rPr lang="en-US" sz="2000" b="1" dirty="0">
                <a:solidFill>
                  <a:srgbClr val="9999FF"/>
                </a:solidFill>
              </a:rPr>
              <a:t>&lt; 2 GeV</a:t>
            </a:r>
            <a:r>
              <a:rPr lang="en-US" sz="2000" dirty="0">
                <a:solidFill>
                  <a:srgbClr val="9999FF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They are distributed from near to </a:t>
            </a:r>
            <a:r>
              <a:rPr lang="en-US" sz="2000" b="1" dirty="0"/>
              <a:t>far away </a:t>
            </a:r>
            <a:r>
              <a:rPr lang="en-US" sz="2000" dirty="0"/>
              <a:t>from the (di)-jet axis (</a:t>
            </a:r>
            <a:r>
              <a:rPr lang="el-GR" sz="2000" dirty="0">
                <a:solidFill>
                  <a:schemeClr val="accent4">
                    <a:lumMod val="75000"/>
                  </a:schemeClr>
                </a:solidFill>
              </a:rPr>
              <a:t>Δ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R&gt;0.8</a:t>
            </a:r>
            <a:r>
              <a:rPr lang="en-US" sz="20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9B0D95-0ED5-4424-B227-E13B20AD38C3}"/>
              </a:ext>
            </a:extLst>
          </p:cNvPr>
          <p:cNvSpPr txBox="1"/>
          <p:nvPr/>
        </p:nvSpPr>
        <p:spPr>
          <a:xfrm>
            <a:off x="932136" y="890505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67A6"/>
                </a:solidFill>
              </a:rPr>
              <a:t>Subleading jet direction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0D74F-E19D-4161-9B25-2C3E453605A0}"/>
              </a:ext>
            </a:extLst>
          </p:cNvPr>
          <p:cNvSpPr txBox="1"/>
          <p:nvPr/>
        </p:nvSpPr>
        <p:spPr>
          <a:xfrm>
            <a:off x="1091101" y="4435105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B9BFF"/>
                </a:solidFill>
              </a:rPr>
              <a:t>Leading jet direction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F482D0-8C11-4C6C-881C-58E5AC6F3A66}"/>
              </a:ext>
            </a:extLst>
          </p:cNvPr>
          <p:cNvCxnSpPr/>
          <p:nvPr/>
        </p:nvCxnSpPr>
        <p:spPr>
          <a:xfrm flipH="1">
            <a:off x="3025788" y="2748901"/>
            <a:ext cx="10389" cy="15121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A127CE-E942-4564-B145-564C38F6E6EC}"/>
              </a:ext>
            </a:extLst>
          </p:cNvPr>
          <p:cNvCxnSpPr/>
          <p:nvPr/>
        </p:nvCxnSpPr>
        <p:spPr>
          <a:xfrm flipH="1">
            <a:off x="3025788" y="1178537"/>
            <a:ext cx="10389" cy="1512168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8FA3E2C-2CC9-4BC8-8C84-1ADA1432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675" y="1250545"/>
            <a:ext cx="1586838" cy="3001854"/>
          </a:xfrm>
          <a:prstGeom prst="rect">
            <a:avLst/>
          </a:prstGeom>
        </p:spPr>
      </p:pic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6E4ABFFA-38CA-456B-9B43-05DA1DD341E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65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B5566-4B64-4A7B-B99D-9B37A91F896B}"/>
              </a:ext>
            </a:extLst>
          </p:cNvPr>
          <p:cNvSpPr txBox="1"/>
          <p:nvPr/>
        </p:nvSpPr>
        <p:spPr>
          <a:xfrm>
            <a:off x="10319064" y="6017585"/>
            <a:ext cx="2134352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effectLst/>
                <a:latin typeface="-apple-system"/>
              </a:rPr>
              <a:t>PRC</a:t>
            </a:r>
            <a:r>
              <a:rPr lang="en-US" sz="1600" b="0" i="0" dirty="0">
                <a:effectLst/>
                <a:latin typeface="-apple-system"/>
              </a:rPr>
              <a:t> 84 (2011) 024906</a:t>
            </a:r>
            <a:endParaRPr lang="en-US" sz="1600" dirty="0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0C1ECC3C-C6FC-42ED-964F-53F776B84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3284562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ms-results.web.cern.ch/cms-results/public-results/publications/HIN-16-020/CMS-HIN-16-020_Figure-aux_001.png">
            <a:extLst>
              <a:ext uri="{FF2B5EF4-FFF2-40B4-BE49-F238E27FC236}">
                <a16:creationId xmlns:a16="http://schemas.microsoft.com/office/drawing/2014/main" id="{19BF9931-F942-4695-B171-F1485AB9E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 bwMode="auto">
          <a:xfrm>
            <a:off x="2117082" y="830069"/>
            <a:ext cx="4863726" cy="45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37FC7B-7872-420E-867A-10B4BCDED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1" r="1065"/>
          <a:stretch/>
        </p:blipFill>
        <p:spPr>
          <a:xfrm>
            <a:off x="6984666" y="806553"/>
            <a:ext cx="6836902" cy="4807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08" y="1500781"/>
            <a:ext cx="2076872" cy="3033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Excess in Jet-Hadron Correlation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128" y="5338259"/>
            <a:ext cx="381642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Depletion of high p</a:t>
            </a:r>
            <a:r>
              <a:rPr lang="en-US" sz="2400" baseline="-25000" dirty="0"/>
              <a:t>T</a:t>
            </a:r>
            <a:r>
              <a:rPr lang="en-US" sz="2400" dirty="0"/>
              <a:t> charged particles at large </a:t>
            </a:r>
            <a:r>
              <a:rPr lang="el-GR" sz="2400" dirty="0">
                <a:cs typeface="Arial" panose="020B0604020202020204" pitchFamily="34" charset="0"/>
              </a:rPr>
              <a:t>Δ</a:t>
            </a:r>
            <a:r>
              <a:rPr lang="en-US" sz="2400" dirty="0">
                <a:cs typeface="Arial" panose="020B0604020202020204" pitchFamily="34" charset="0"/>
              </a:rPr>
              <a:t>r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9292977" y="5359844"/>
            <a:ext cx="369409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Enhancement of low p</a:t>
            </a:r>
            <a:r>
              <a:rPr lang="en-US" sz="2400" baseline="-25000" dirty="0"/>
              <a:t>T</a:t>
            </a:r>
            <a:r>
              <a:rPr lang="en-US" sz="2400" dirty="0"/>
              <a:t> charged particles at large </a:t>
            </a:r>
            <a:r>
              <a:rPr lang="el-GR" sz="2400" dirty="0">
                <a:cs typeface="Arial" panose="020B0604020202020204" pitchFamily="34" charset="0"/>
              </a:rPr>
              <a:t>Δ</a:t>
            </a:r>
            <a:r>
              <a:rPr lang="en-US" sz="2400" dirty="0">
                <a:cs typeface="Arial" panose="020B0604020202020204" pitchFamily="34" charset="0"/>
              </a:rPr>
              <a:t>r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156272" y="6208747"/>
            <a:ext cx="77768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Interpretations of the </a:t>
            </a:r>
            <a:r>
              <a:rPr lang="en-US" sz="2100" dirty="0">
                <a:solidFill>
                  <a:srgbClr val="333399"/>
                </a:solidFill>
              </a:rPr>
              <a:t>low p</a:t>
            </a:r>
            <a:r>
              <a:rPr lang="en-US" sz="2100" baseline="-25000" dirty="0">
                <a:solidFill>
                  <a:srgbClr val="333399"/>
                </a:solidFill>
              </a:rPr>
              <a:t>T</a:t>
            </a:r>
            <a:r>
              <a:rPr lang="en-US" sz="2100" dirty="0">
                <a:solidFill>
                  <a:srgbClr val="333399"/>
                </a:solidFill>
              </a:rPr>
              <a:t> enhancement at large </a:t>
            </a:r>
            <a:r>
              <a:rPr lang="el-GR" sz="2100" dirty="0">
                <a:solidFill>
                  <a:srgbClr val="333399"/>
                </a:solidFill>
                <a:cs typeface="Arial" panose="020B0604020202020204" pitchFamily="34" charset="0"/>
              </a:rPr>
              <a:t>Δ</a:t>
            </a:r>
            <a:r>
              <a:rPr lang="en-US" sz="2100" dirty="0">
                <a:solidFill>
                  <a:srgbClr val="333399"/>
                </a:solidFill>
                <a:cs typeface="Arial" panose="020B0604020202020204" pitchFamily="34" charset="0"/>
              </a:rPr>
              <a:t>R</a:t>
            </a:r>
            <a:r>
              <a:rPr lang="en-US" sz="2100" dirty="0">
                <a:solidFill>
                  <a:srgbClr val="333399"/>
                </a:solidFill>
              </a:rPr>
              <a:t> </a:t>
            </a:r>
            <a:r>
              <a:rPr lang="en-US" sz="2100" dirty="0"/>
              <a:t>include </a:t>
            </a:r>
            <a:br>
              <a:rPr lang="en-US" sz="2100" dirty="0"/>
            </a:br>
            <a:r>
              <a:rPr lang="en-US" sz="2100" b="1" dirty="0">
                <a:solidFill>
                  <a:srgbClr val="C00000"/>
                </a:solidFill>
              </a:rPr>
              <a:t>medium response</a:t>
            </a:r>
            <a:r>
              <a:rPr lang="en-US" sz="2100" dirty="0"/>
              <a:t>, </a:t>
            </a:r>
            <a:r>
              <a:rPr lang="en-US" sz="2100" b="1" dirty="0">
                <a:solidFill>
                  <a:srgbClr val="7030A0"/>
                </a:solidFill>
              </a:rPr>
              <a:t>medium induce radiation / splitting</a:t>
            </a:r>
            <a:r>
              <a:rPr lang="en-US" sz="2100" dirty="0"/>
              <a:t>, and </a:t>
            </a:r>
            <a:br>
              <a:rPr lang="en-US" sz="2100" dirty="0"/>
            </a:br>
            <a:r>
              <a:rPr lang="en-US" sz="2100" b="1" dirty="0"/>
              <a:t>vacuum-like emissions out of the medium</a:t>
            </a:r>
            <a:endParaRPr lang="en-US" sz="1200" dirty="0"/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33A41FB1-E42F-48E1-BA50-26F9CA8C693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66</a:t>
            </a:fld>
            <a:endParaRPr lang="en-US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EAEA823-97CA-4A6C-A7EE-F240975540F6}"/>
              </a:ext>
            </a:extLst>
          </p:cNvPr>
          <p:cNvSpPr/>
          <p:nvPr/>
        </p:nvSpPr>
        <p:spPr>
          <a:xfrm>
            <a:off x="3883137" y="4387932"/>
            <a:ext cx="291040" cy="926276"/>
          </a:xfrm>
          <a:custGeom>
            <a:avLst/>
            <a:gdLst>
              <a:gd name="connsiteX0" fmla="*/ 77284 w 291040"/>
              <a:gd name="connsiteY0" fmla="*/ 926276 h 926276"/>
              <a:gd name="connsiteX1" fmla="*/ 11969 w 291040"/>
              <a:gd name="connsiteY1" fmla="*/ 599704 h 926276"/>
              <a:gd name="connsiteX2" fmla="*/ 291040 w 291040"/>
              <a:gd name="connsiteY2" fmla="*/ 0 h 92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040" h="926276">
                <a:moveTo>
                  <a:pt x="77284" y="926276"/>
                </a:moveTo>
                <a:cubicBezTo>
                  <a:pt x="26813" y="840179"/>
                  <a:pt x="-23657" y="754083"/>
                  <a:pt x="11969" y="599704"/>
                </a:cubicBezTo>
                <a:cubicBezTo>
                  <a:pt x="47595" y="445325"/>
                  <a:pt x="169317" y="222662"/>
                  <a:pt x="291040" y="0"/>
                </a:cubicBezTo>
              </a:path>
            </a:pathLst>
          </a:custGeom>
          <a:noFill/>
          <a:ln w="57150">
            <a:solidFill>
              <a:srgbClr val="548235">
                <a:alpha val="50196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13C18D6-CE47-4D88-830A-2A9731275EDE}"/>
              </a:ext>
            </a:extLst>
          </p:cNvPr>
          <p:cNvSpPr/>
          <p:nvPr/>
        </p:nvSpPr>
        <p:spPr>
          <a:xfrm>
            <a:off x="4690753" y="4459184"/>
            <a:ext cx="5943600" cy="1436915"/>
          </a:xfrm>
          <a:custGeom>
            <a:avLst/>
            <a:gdLst>
              <a:gd name="connsiteX0" fmla="*/ 0 w 5943600"/>
              <a:gd name="connsiteY0" fmla="*/ 1436915 h 1436915"/>
              <a:gd name="connsiteX1" fmla="*/ 3176650 w 5943600"/>
              <a:gd name="connsiteY1" fmla="*/ 991590 h 1436915"/>
              <a:gd name="connsiteX2" fmla="*/ 5943600 w 5943600"/>
              <a:gd name="connsiteY2" fmla="*/ 0 h 143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600" h="1436915">
                <a:moveTo>
                  <a:pt x="0" y="1436915"/>
                </a:moveTo>
                <a:cubicBezTo>
                  <a:pt x="1093025" y="1333995"/>
                  <a:pt x="2186050" y="1231076"/>
                  <a:pt x="3176650" y="991590"/>
                </a:cubicBezTo>
                <a:cubicBezTo>
                  <a:pt x="4167250" y="752104"/>
                  <a:pt x="5055425" y="376052"/>
                  <a:pt x="5943600" y="0"/>
                </a:cubicBezTo>
              </a:path>
            </a:pathLst>
          </a:custGeom>
          <a:noFill/>
          <a:ln w="57150">
            <a:solidFill>
              <a:srgbClr val="548235">
                <a:alpha val="50196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2FF089-8152-45B4-9BB6-861B7DCAE885}"/>
              </a:ext>
            </a:extLst>
          </p:cNvPr>
          <p:cNvSpPr/>
          <p:nvPr/>
        </p:nvSpPr>
        <p:spPr>
          <a:xfrm>
            <a:off x="6525491" y="2968831"/>
            <a:ext cx="2766951" cy="2879766"/>
          </a:xfrm>
          <a:custGeom>
            <a:avLst/>
            <a:gdLst>
              <a:gd name="connsiteX0" fmla="*/ 2766951 w 2766951"/>
              <a:gd name="connsiteY0" fmla="*/ 2879766 h 2879766"/>
              <a:gd name="connsiteX1" fmla="*/ 1781299 w 2766951"/>
              <a:gd name="connsiteY1" fmla="*/ 2683824 h 2879766"/>
              <a:gd name="connsiteX2" fmla="*/ 676893 w 2766951"/>
              <a:gd name="connsiteY2" fmla="*/ 1721922 h 2879766"/>
              <a:gd name="connsiteX3" fmla="*/ 445325 w 2766951"/>
              <a:gd name="connsiteY3" fmla="*/ 403761 h 2879766"/>
              <a:gd name="connsiteX4" fmla="*/ 0 w 2766951"/>
              <a:gd name="connsiteY4" fmla="*/ 0 h 287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6951" h="2879766">
                <a:moveTo>
                  <a:pt x="2766951" y="2879766"/>
                </a:moveTo>
                <a:cubicBezTo>
                  <a:pt x="2448296" y="2878282"/>
                  <a:pt x="2129642" y="2876798"/>
                  <a:pt x="1781299" y="2683824"/>
                </a:cubicBezTo>
                <a:cubicBezTo>
                  <a:pt x="1432956" y="2490850"/>
                  <a:pt x="899555" y="2101933"/>
                  <a:pt x="676893" y="1721922"/>
                </a:cubicBezTo>
                <a:cubicBezTo>
                  <a:pt x="454231" y="1341911"/>
                  <a:pt x="558140" y="690748"/>
                  <a:pt x="445325" y="403761"/>
                </a:cubicBezTo>
                <a:cubicBezTo>
                  <a:pt x="332509" y="116774"/>
                  <a:pt x="166254" y="58387"/>
                  <a:pt x="0" y="0"/>
                </a:cubicBezTo>
              </a:path>
            </a:pathLst>
          </a:custGeom>
          <a:noFill/>
          <a:ln w="57150">
            <a:solidFill>
              <a:srgbClr val="41719C">
                <a:alpha val="50196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0A00EB5-5772-4970-894E-45B2FE9B2E2B}"/>
              </a:ext>
            </a:extLst>
          </p:cNvPr>
          <p:cNvSpPr/>
          <p:nvPr/>
        </p:nvSpPr>
        <p:spPr>
          <a:xfrm flipH="1">
            <a:off x="11301287" y="3958208"/>
            <a:ext cx="466513" cy="1401636"/>
          </a:xfrm>
          <a:custGeom>
            <a:avLst/>
            <a:gdLst>
              <a:gd name="connsiteX0" fmla="*/ 0 w 498764"/>
              <a:gd name="connsiteY0" fmla="*/ 1116280 h 1116280"/>
              <a:gd name="connsiteX1" fmla="*/ 160317 w 498764"/>
              <a:gd name="connsiteY1" fmla="*/ 374072 h 1116280"/>
              <a:gd name="connsiteX2" fmla="*/ 498764 w 498764"/>
              <a:gd name="connsiteY2" fmla="*/ 0 h 11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764" h="1116280">
                <a:moveTo>
                  <a:pt x="0" y="1116280"/>
                </a:moveTo>
                <a:cubicBezTo>
                  <a:pt x="38595" y="838199"/>
                  <a:pt x="77190" y="560119"/>
                  <a:pt x="160317" y="374072"/>
                </a:cubicBezTo>
                <a:cubicBezTo>
                  <a:pt x="243444" y="188025"/>
                  <a:pt x="371104" y="94012"/>
                  <a:pt x="498764" y="0"/>
                </a:cubicBezTo>
              </a:path>
            </a:pathLst>
          </a:custGeom>
          <a:noFill/>
          <a:ln w="57150">
            <a:solidFill>
              <a:srgbClr val="41719C">
                <a:alpha val="50196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9154F26-D874-4365-8324-FCD1A6954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36322711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E9527-9194-4F89-9F30-A7E8A3E5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9504-E186-4178-A833-D363C1A3F146}" type="slidenum">
              <a:rPr lang="en-US" smtClean="0"/>
              <a:t>67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E076E-5D90-401B-A0D7-5320EED3B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PYTHIA8 Z</a:t>
            </a:r>
            <a:r>
              <a:rPr lang="en-US" baseline="30000" dirty="0"/>
              <a:t>0</a:t>
            </a:r>
            <a:r>
              <a:rPr lang="en-US" dirty="0"/>
              <a:t>+Jet Event with Different Z</a:t>
            </a:r>
            <a:r>
              <a:rPr lang="en-US" baseline="30000" dirty="0"/>
              <a:t>0 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Thresholds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2EBD3-CE30-4C5F-9A05-214357518CF5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/>
              <a:t>Evidence of Medium Response to Hard Probes with Z</a:t>
            </a:r>
            <a:r>
              <a:rPr lang="en-US" baseline="30000"/>
              <a:t>0</a:t>
            </a:r>
            <a:r>
              <a:rPr lang="en-US"/>
              <a:t>-tagged Hadrons in PbPb at 5.02 TeV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CA139-F3E9-4B23-A075-AED0F097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57" y="2057400"/>
            <a:ext cx="3886455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C7687-8BE0-42E3-8481-1EB9245BA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97" y="2057400"/>
            <a:ext cx="3928534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2104B-027F-4A2D-BBD3-356914D80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065" y="2057400"/>
            <a:ext cx="397732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1C1AB2-9180-46B4-8983-6A0591627B45}"/>
              </a:ext>
            </a:extLst>
          </p:cNvPr>
          <p:cNvSpPr txBox="1"/>
          <p:nvPr/>
        </p:nvSpPr>
        <p:spPr>
          <a:xfrm>
            <a:off x="934113" y="176936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/>
              <a:t>0</a:t>
            </a:r>
            <a:r>
              <a:rPr lang="en-US" baseline="-25000" dirty="0"/>
              <a:t> 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&gt; 20 GeV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FC6F4-F112-4AF2-AF7F-01F4F98A2882}"/>
              </a:ext>
            </a:extLst>
          </p:cNvPr>
          <p:cNvSpPr txBox="1"/>
          <p:nvPr/>
        </p:nvSpPr>
        <p:spPr>
          <a:xfrm>
            <a:off x="4822545" y="176936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/>
              <a:t>0</a:t>
            </a:r>
            <a:r>
              <a:rPr lang="en-US" baseline="-25000" dirty="0"/>
              <a:t> 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&gt; 40 GeV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DE7BB-5B2F-41A4-9BD9-3423AE9FFC48}"/>
              </a:ext>
            </a:extLst>
          </p:cNvPr>
          <p:cNvSpPr txBox="1"/>
          <p:nvPr/>
        </p:nvSpPr>
        <p:spPr>
          <a:xfrm>
            <a:off x="8825064" y="176936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/>
              <a:t>0</a:t>
            </a:r>
            <a:r>
              <a:rPr lang="en-US" baseline="-25000" dirty="0"/>
              <a:t> 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&gt; 60 GeV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4DC44-E49D-4AB1-A816-59C1F955FCCE}"/>
              </a:ext>
            </a:extLst>
          </p:cNvPr>
          <p:cNvSpPr txBox="1"/>
          <p:nvPr/>
        </p:nvSpPr>
        <p:spPr>
          <a:xfrm>
            <a:off x="788120" y="95129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Spectra with Charged Hadron 4 &lt; p</a:t>
            </a:r>
            <a:r>
              <a:rPr lang="en-US" sz="2400" baseline="-25000" dirty="0"/>
              <a:t>T</a:t>
            </a:r>
            <a:r>
              <a:rPr lang="en-US" sz="2400" dirty="0"/>
              <a:t> &lt; 10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40980-6E74-4484-B804-B2A5681D4D72}"/>
              </a:ext>
            </a:extLst>
          </p:cNvPr>
          <p:cNvSpPr txBox="1"/>
          <p:nvPr/>
        </p:nvSpPr>
        <p:spPr>
          <a:xfrm>
            <a:off x="176052" y="6305663"/>
            <a:ext cx="134654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chemeClr val="dk1"/>
                </a:solidFill>
              </a:rPr>
              <a:t>Tighter correlation between charged hadron in jet and Z</a:t>
            </a:r>
            <a:r>
              <a:rPr lang="en" sz="2800" baseline="30000" dirty="0">
                <a:solidFill>
                  <a:schemeClr val="dk1"/>
                </a:solidFill>
              </a:rPr>
              <a:t>0</a:t>
            </a:r>
            <a:r>
              <a:rPr lang="en" sz="2800" dirty="0">
                <a:solidFill>
                  <a:schemeClr val="dk1"/>
                </a:solidFill>
              </a:rPr>
              <a:t> not only in </a:t>
            </a:r>
            <a:r>
              <a:rPr lang="el-GR" sz="2800" dirty="0">
                <a:solidFill>
                  <a:schemeClr val="dk1"/>
                </a:solidFill>
              </a:rPr>
              <a:t>Δϕ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br>
              <a:rPr lang="en-US" sz="2800" dirty="0">
                <a:solidFill>
                  <a:schemeClr val="dk1"/>
                </a:solidFill>
              </a:rPr>
            </a:br>
            <a:r>
              <a:rPr lang="en-US" sz="2800" b="1" dirty="0">
                <a:solidFill>
                  <a:schemeClr val="dk1"/>
                </a:solidFill>
              </a:rPr>
              <a:t>but also </a:t>
            </a:r>
            <a:r>
              <a:rPr lang="en" sz="2800" b="1" dirty="0">
                <a:solidFill>
                  <a:schemeClr val="dk1"/>
                </a:solidFill>
              </a:rPr>
              <a:t>Δy </a:t>
            </a:r>
            <a:r>
              <a:rPr lang="en" sz="2800" dirty="0">
                <a:solidFill>
                  <a:schemeClr val="dk1"/>
                </a:solidFill>
              </a:rPr>
              <a:t>w</a:t>
            </a:r>
            <a:r>
              <a:rPr lang="en-US" sz="2800" dirty="0">
                <a:solidFill>
                  <a:schemeClr val="dk1"/>
                </a:solidFill>
              </a:rPr>
              <a:t>it</a:t>
            </a:r>
            <a:r>
              <a:rPr lang="en" sz="2800" dirty="0">
                <a:solidFill>
                  <a:schemeClr val="dk1"/>
                </a:solidFill>
              </a:rPr>
              <a:t>h</a:t>
            </a:r>
            <a:r>
              <a:rPr lang="en" sz="2800" b="1" dirty="0">
                <a:solidFill>
                  <a:schemeClr val="dk1"/>
                </a:solidFill>
              </a:rPr>
              <a:t> higher </a:t>
            </a:r>
            <a:r>
              <a:rPr lang="en" sz="2800" dirty="0">
                <a:solidFill>
                  <a:schemeClr val="dk1"/>
                </a:solidFill>
              </a:rPr>
              <a:t>Z</a:t>
            </a:r>
            <a:r>
              <a:rPr lang="en" sz="2800" baseline="30000" dirty="0">
                <a:solidFill>
                  <a:schemeClr val="dk1"/>
                </a:solidFill>
              </a:rPr>
              <a:t>0</a:t>
            </a:r>
            <a:r>
              <a:rPr lang="en" sz="2800" dirty="0">
                <a:solidFill>
                  <a:schemeClr val="dk1"/>
                </a:solidFill>
              </a:rPr>
              <a:t> p</a:t>
            </a:r>
            <a:r>
              <a:rPr lang="en" sz="2800" baseline="-25000" dirty="0">
                <a:solidFill>
                  <a:schemeClr val="dk1"/>
                </a:solidFill>
              </a:rPr>
              <a:t>T</a:t>
            </a:r>
            <a:r>
              <a:rPr lang="en" sz="2800" dirty="0">
                <a:solidFill>
                  <a:schemeClr val="dk1"/>
                </a:solidFill>
              </a:rPr>
              <a:t> selection</a:t>
            </a:r>
          </a:p>
        </p:txBody>
      </p:sp>
    </p:spTree>
    <p:extLst>
      <p:ext uri="{BB962C8B-B14F-4D97-AF65-F5344CB8AC3E}">
        <p14:creationId xmlns:p14="http://schemas.microsoft.com/office/powerpoint/2010/main" val="27388698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0B85DB-9DC8-46DB-8C06-4679D5E5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Azimuthal Angle Distributions in </a:t>
            </a:r>
            <a:r>
              <a:rPr lang="en-US" sz="44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</a:rPr>
              <a:t>pp </a:t>
            </a:r>
            <a:r>
              <a:rPr lang="en-US" sz="4400" dirty="0"/>
              <a:t>vs. Theory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825BFA-12EC-4AE5-920C-FB5B6C07025C}"/>
              </a:ext>
            </a:extLst>
          </p:cNvPr>
          <p:cNvCxnSpPr/>
          <p:nvPr/>
        </p:nvCxnSpPr>
        <p:spPr>
          <a:xfrm>
            <a:off x="1004144" y="6190456"/>
            <a:ext cx="12291410" cy="9846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30DAEF-01BE-4F60-A844-FA8E91A9717E}"/>
              </a:ext>
            </a:extLst>
          </p:cNvPr>
          <p:cNvSpPr txBox="1"/>
          <p:nvPr/>
        </p:nvSpPr>
        <p:spPr>
          <a:xfrm>
            <a:off x="644104" y="6190456"/>
            <a:ext cx="28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Charged Hadron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60611-FDA6-4759-A018-6C58A9CBC72E}"/>
              </a:ext>
            </a:extLst>
          </p:cNvPr>
          <p:cNvSpPr txBox="1"/>
          <p:nvPr/>
        </p:nvSpPr>
        <p:spPr>
          <a:xfrm>
            <a:off x="10817299" y="6201562"/>
            <a:ext cx="272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Charged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D6327D-2FC5-4E50-99E0-689AC576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16" y="839015"/>
            <a:ext cx="10587236" cy="5195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9F06CE-61C8-4A8D-9A9F-DB59A6D4B850}"/>
              </a:ext>
            </a:extLst>
          </p:cNvPr>
          <p:cNvSpPr txBox="1"/>
          <p:nvPr/>
        </p:nvSpPr>
        <p:spPr>
          <a:xfrm>
            <a:off x="1124343" y="6478488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PYTHIA8+MADGRAPH5aMC@NLO </a:t>
            </a:r>
            <a:r>
              <a:rPr lang="en-US" sz="2400" dirty="0"/>
              <a:t>gives the best description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AAF4A"/>
                </a:solidFill>
              </a:rPr>
              <a:t>PYTHIA6</a:t>
            </a:r>
            <a:r>
              <a:rPr lang="en-US" sz="2400" b="1" dirty="0">
                <a:solidFill>
                  <a:srgbClr val="75A4FD"/>
                </a:solidFill>
              </a:rPr>
              <a:t> (8)</a:t>
            </a:r>
            <a:r>
              <a:rPr lang="en-US" sz="2400" dirty="0"/>
              <a:t> based calculations predicts a </a:t>
            </a:r>
            <a:r>
              <a:rPr lang="en-US" sz="2400" b="1" dirty="0"/>
              <a:t>sharper</a:t>
            </a:r>
            <a:r>
              <a:rPr lang="en-US" sz="2400" dirty="0"/>
              <a:t> jet peak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CEFE8DD-9DF7-481C-B166-0C7EABF4BEDF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68</a:t>
            </a:fld>
            <a:endParaRPr lang="en-US" alt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E5DE000-E7B3-4A39-A3AF-79CA8BF88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23409543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E5B83-C17B-4CB0-9DCC-F518D0F5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Rapidity</a:t>
            </a:r>
            <a:r>
              <a:rPr lang="en-US" dirty="0"/>
              <a:t> Distributions in </a:t>
            </a:r>
            <a:r>
              <a:rPr lang="en-US" sz="44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</a:rPr>
              <a:t>pp </a:t>
            </a:r>
            <a:r>
              <a:rPr lang="en-US" dirty="0"/>
              <a:t>vs. Theory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CF012614-E511-417E-ADB5-3A6E05F96C72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69</a:t>
            </a:fld>
            <a:endParaRPr lang="en-US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0B908-FDAA-4DE7-8207-3BEA97E3698B}"/>
              </a:ext>
            </a:extLst>
          </p:cNvPr>
          <p:cNvSpPr txBox="1"/>
          <p:nvPr/>
        </p:nvSpPr>
        <p:spPr>
          <a:xfrm>
            <a:off x="28856" y="5595447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DAE30A-F770-4AF5-AB79-9B40C1D2A56A}"/>
              </a:ext>
            </a:extLst>
          </p:cNvPr>
          <p:cNvCxnSpPr/>
          <p:nvPr/>
        </p:nvCxnSpPr>
        <p:spPr>
          <a:xfrm>
            <a:off x="1004144" y="6046440"/>
            <a:ext cx="12291410" cy="9846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7FC910-33DA-4F6F-A781-EF5DEE28D999}"/>
              </a:ext>
            </a:extLst>
          </p:cNvPr>
          <p:cNvSpPr txBox="1"/>
          <p:nvPr/>
        </p:nvSpPr>
        <p:spPr>
          <a:xfrm>
            <a:off x="644104" y="6148247"/>
            <a:ext cx="281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Charged Hadron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p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5B8B64-65D8-415A-85A2-AF66861DAC4C}"/>
              </a:ext>
            </a:extLst>
          </p:cNvPr>
          <p:cNvSpPr txBox="1"/>
          <p:nvPr/>
        </p:nvSpPr>
        <p:spPr>
          <a:xfrm>
            <a:off x="10817299" y="6159353"/>
            <a:ext cx="272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Charged Hadron p</a:t>
            </a:r>
            <a:r>
              <a:rPr lang="en-US" sz="1800" baseline="-25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2864B-D7CE-4C44-8B89-060F16464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48" y="933852"/>
            <a:ext cx="9963849" cy="4966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4F60E-0852-428B-A5EE-DDA483B39095}"/>
              </a:ext>
            </a:extLst>
          </p:cNvPr>
          <p:cNvSpPr txBox="1"/>
          <p:nvPr/>
        </p:nvSpPr>
        <p:spPr>
          <a:xfrm>
            <a:off x="284064" y="6694512"/>
            <a:ext cx="1339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Generally, </a:t>
            </a:r>
            <a:r>
              <a:rPr lang="en-US" sz="2400" b="1" dirty="0">
                <a:solidFill>
                  <a:srgbClr val="FAAF4A"/>
                </a:solidFill>
              </a:rPr>
              <a:t>PYTHIA6</a:t>
            </a:r>
            <a:r>
              <a:rPr lang="en-US" sz="2400" b="1" dirty="0">
                <a:solidFill>
                  <a:srgbClr val="7AA8FD"/>
                </a:solidFill>
              </a:rPr>
              <a:t> (8)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A1CD94"/>
                </a:solidFill>
              </a:rPr>
              <a:t>PYTHIA8+MADGRAPH5aMC@NLO</a:t>
            </a:r>
            <a:r>
              <a:rPr lang="en-US" sz="2400" dirty="0"/>
              <a:t> describe the </a:t>
            </a:r>
            <a:r>
              <a:rPr lang="en-US" sz="2400" b="1" dirty="0">
                <a:solidFill>
                  <a:srgbClr val="E42536"/>
                </a:solidFill>
              </a:rPr>
              <a:t>pp data </a:t>
            </a:r>
            <a:r>
              <a:rPr lang="en-US" sz="2400" dirty="0"/>
              <a:t>very well.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79E95DE-9D80-4626-B991-BD451E5D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181960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Interpretation of </a:t>
            </a:r>
            <a:r>
              <a:rPr lang="tr-TR" altLang="en-US" sz="4400" dirty="0"/>
              <a:t>Missing p</a:t>
            </a:r>
            <a:r>
              <a:rPr lang="tr-TR" altLang="en-US" sz="4400" baseline="-25000" dirty="0"/>
              <a:t>T</a:t>
            </a:r>
            <a:r>
              <a:rPr lang="en-US" altLang="en-US" sz="4400" baseline="30000" dirty="0"/>
              <a:t>||</a:t>
            </a:r>
            <a:endParaRPr lang="en-US" altLang="en-US" sz="4400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5413E-5D71-4399-927C-9472BE3033ED}"/>
              </a:ext>
            </a:extLst>
          </p:cNvPr>
          <p:cNvSpPr txBox="1"/>
          <p:nvPr/>
        </p:nvSpPr>
        <p:spPr>
          <a:xfrm>
            <a:off x="68041" y="5966301"/>
            <a:ext cx="135778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However, the interpretation includes both 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Medium-induce Parton Cascade </a:t>
            </a:r>
            <a:r>
              <a:rPr lang="en-US" sz="2300" dirty="0"/>
              <a:t>and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Hydrodynamic Wake</a:t>
            </a:r>
            <a:r>
              <a:rPr lang="en-US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Since then, a lot of focus on the observables involving fully reconstructed jets (See Yi Chen’s talk)</a:t>
            </a:r>
          </a:p>
          <a:p>
            <a:endParaRPr lang="en-US" sz="2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E1009-D821-4E2C-8DE1-124CA1A53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54"/>
          <a:stretch/>
        </p:blipFill>
        <p:spPr>
          <a:xfrm>
            <a:off x="5252616" y="1257481"/>
            <a:ext cx="7855995" cy="34835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6031B9-4E9A-4B4F-AE77-19E144E83DE3}"/>
              </a:ext>
            </a:extLst>
          </p:cNvPr>
          <p:cNvSpPr txBox="1"/>
          <p:nvPr/>
        </p:nvSpPr>
        <p:spPr>
          <a:xfrm>
            <a:off x="11085264" y="861864"/>
            <a:ext cx="2376264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Compiled by Dani </a:t>
            </a:r>
            <a:r>
              <a:rPr lang="en-US" sz="1400" dirty="0" err="1"/>
              <a:t>Pablos</a:t>
            </a:r>
            <a:endParaRPr lang="en-US" sz="14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482B731-225A-4BF6-8475-1B3C709366C3}"/>
              </a:ext>
            </a:extLst>
          </p:cNvPr>
          <p:cNvCxnSpPr/>
          <p:nvPr/>
        </p:nvCxnSpPr>
        <p:spPr>
          <a:xfrm flipH="1">
            <a:off x="3025788" y="2748901"/>
            <a:ext cx="10389" cy="15121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5131976-1D41-4ACD-AA44-6A0FD9B6A1AE}"/>
              </a:ext>
            </a:extLst>
          </p:cNvPr>
          <p:cNvCxnSpPr/>
          <p:nvPr/>
        </p:nvCxnSpPr>
        <p:spPr>
          <a:xfrm flipH="1">
            <a:off x="3025788" y="1178537"/>
            <a:ext cx="10389" cy="1512168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A7E8F99F-C628-414D-B277-CDEB1C648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75" y="1250545"/>
            <a:ext cx="1586838" cy="3001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5A0239-884F-4589-8E38-53860732D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223" y="2497083"/>
            <a:ext cx="266873" cy="2271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69BD3B-CDB5-46E8-8E25-06B26C90A3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5748" b="57382"/>
          <a:stretch/>
        </p:blipFill>
        <p:spPr>
          <a:xfrm>
            <a:off x="3408216" y="1124805"/>
            <a:ext cx="1916408" cy="1513302"/>
          </a:xfrm>
          <a:prstGeom prst="rect">
            <a:avLst/>
          </a:prstGeom>
        </p:spPr>
      </p:pic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C8C8811B-76D5-4823-8F4D-670FB691C95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7</a:t>
            </a:fld>
            <a:endParaRPr lang="en-US" alt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1D979E-58AF-4EA5-815A-666DBBFD878C}"/>
              </a:ext>
            </a:extLst>
          </p:cNvPr>
          <p:cNvSpPr txBox="1"/>
          <p:nvPr/>
        </p:nvSpPr>
        <p:spPr>
          <a:xfrm>
            <a:off x="5378020" y="4678288"/>
            <a:ext cx="41044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Medium-induced Parton Cascade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1400" dirty="0" err="1"/>
              <a:t>Blaizot</a:t>
            </a:r>
            <a:r>
              <a:rPr lang="en-US" sz="1400" dirty="0"/>
              <a:t> &amp; </a:t>
            </a:r>
            <a:r>
              <a:rPr lang="en-US" sz="1400" dirty="0" err="1"/>
              <a:t>Mehtar-Tani</a:t>
            </a:r>
            <a:r>
              <a:rPr lang="en-US" sz="1400" dirty="0"/>
              <a:t> </a:t>
            </a:r>
            <a:r>
              <a:rPr lang="en-US" sz="1400" b="0" i="0" dirty="0">
                <a:effectLst/>
                <a:latin typeface="-apple-system"/>
              </a:rPr>
              <a:t> </a:t>
            </a:r>
            <a:br>
              <a:rPr lang="en-US" sz="1400" b="0" i="0" dirty="0">
                <a:effectLst/>
                <a:latin typeface="-apple-system"/>
              </a:rPr>
            </a:br>
            <a:r>
              <a:rPr lang="en-US" sz="1200" b="0" i="1" dirty="0" err="1">
                <a:effectLst/>
                <a:latin typeface="-apple-system"/>
              </a:rPr>
              <a:t>Int.J.Mod.Phys.E</a:t>
            </a:r>
            <a:r>
              <a:rPr lang="en-US" sz="1200" b="0" i="0" dirty="0">
                <a:effectLst/>
                <a:latin typeface="-apple-system"/>
              </a:rPr>
              <a:t> 24 (2015) 11, 1530012</a:t>
            </a:r>
          </a:p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23D134-CE3A-4337-95CF-5FBAAF41BE7F}"/>
              </a:ext>
            </a:extLst>
          </p:cNvPr>
          <p:cNvSpPr txBox="1"/>
          <p:nvPr/>
        </p:nvSpPr>
        <p:spPr>
          <a:xfrm>
            <a:off x="9338460" y="4688352"/>
            <a:ext cx="4267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Hydrodynamic wake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200" dirty="0" err="1"/>
              <a:t>Casalderrey</a:t>
            </a:r>
            <a:r>
              <a:rPr lang="en-US" sz="1200" dirty="0"/>
              <a:t>-Solana, </a:t>
            </a:r>
            <a:r>
              <a:rPr lang="en-US" sz="1200" dirty="0" err="1"/>
              <a:t>Gulhan</a:t>
            </a:r>
            <a:r>
              <a:rPr lang="en-US" sz="1200" dirty="0"/>
              <a:t>, Milhano, </a:t>
            </a:r>
            <a:r>
              <a:rPr lang="en-US" sz="1200" dirty="0" err="1"/>
              <a:t>Pablos</a:t>
            </a:r>
            <a:r>
              <a:rPr lang="en-US" sz="1200" dirty="0"/>
              <a:t>, Rajagopal</a:t>
            </a:r>
          </a:p>
          <a:p>
            <a:pPr algn="ctr"/>
            <a:r>
              <a:rPr lang="en-US" sz="1200" b="0" i="1" dirty="0">
                <a:effectLst/>
                <a:latin typeface="-apple-system"/>
              </a:rPr>
              <a:t>JHEP</a:t>
            </a:r>
            <a:r>
              <a:rPr lang="en-US" sz="1200" b="0" i="0" dirty="0">
                <a:effectLst/>
                <a:latin typeface="-apple-system"/>
              </a:rPr>
              <a:t> 03 (2017) 135</a:t>
            </a:r>
            <a:endParaRPr lang="en-US" sz="1400" dirty="0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2BF7EB82-6CBC-46A0-B7D8-8B6623C3E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01268-0922-4BED-89FD-CF0C0E618595}"/>
              </a:ext>
            </a:extLst>
          </p:cNvPr>
          <p:cNvSpPr txBox="1"/>
          <p:nvPr/>
        </p:nvSpPr>
        <p:spPr>
          <a:xfrm>
            <a:off x="932136" y="890505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67A6"/>
                </a:solidFill>
              </a:rPr>
              <a:t>Subleading jet direction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743678-DF1D-4592-85B2-DAA2DB8DC3B1}"/>
              </a:ext>
            </a:extLst>
          </p:cNvPr>
          <p:cNvSpPr txBox="1"/>
          <p:nvPr/>
        </p:nvSpPr>
        <p:spPr>
          <a:xfrm>
            <a:off x="1091101" y="4435105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B9BFF"/>
                </a:solidFill>
              </a:rPr>
              <a:t>Leading jet direction</a:t>
            </a:r>
          </a:p>
        </p:txBody>
      </p:sp>
    </p:spTree>
    <p:extLst>
      <p:ext uri="{BB962C8B-B14F-4D97-AF65-F5344CB8AC3E}">
        <p14:creationId xmlns:p14="http://schemas.microsoft.com/office/powerpoint/2010/main" val="9103178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627" dirty="0"/>
              <a:t>Theory Comparison: Azimuthal Angle Distribution in 0-30% PbPb</a:t>
            </a:r>
            <a:endParaRPr sz="3627" dirty="0"/>
          </a:p>
        </p:txBody>
      </p:sp>
      <p:sp>
        <p:nvSpPr>
          <p:cNvPr id="533" name="Google Shape;533;p47"/>
          <p:cNvSpPr txBox="1"/>
          <p:nvPr/>
        </p:nvSpPr>
        <p:spPr>
          <a:xfrm>
            <a:off x="-292000" y="1147091"/>
            <a:ext cx="4464496" cy="50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" sz="2000" b="1" dirty="0">
                <a:solidFill>
                  <a:srgbClr val="76A4FD"/>
                </a:solidFill>
              </a:rPr>
              <a:t>Hybrid without </a:t>
            </a:r>
            <a:r>
              <a:rPr lang="en-US" sz="2000" b="1" dirty="0">
                <a:solidFill>
                  <a:srgbClr val="76A4FD"/>
                </a:solidFill>
              </a:rPr>
              <a:t>wake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b="1" dirty="0">
                <a:solidFill>
                  <a:srgbClr val="FAAE48"/>
                </a:solidFill>
              </a:rPr>
              <a:t>Jewel without recoil</a:t>
            </a:r>
            <a:r>
              <a:rPr lang="en-US" sz="2000" dirty="0"/>
              <a:t> </a:t>
            </a:r>
            <a:r>
              <a:rPr lang="en-US" sz="1600" dirty="0"/>
              <a:t>(dashed lines)</a:t>
            </a:r>
            <a:r>
              <a:rPr lang="en-US" sz="2000" dirty="0"/>
              <a:t> underpredict magnitude at low hadron p</a:t>
            </a:r>
            <a:r>
              <a:rPr lang="en-US" sz="2000" baseline="-25000" dirty="0"/>
              <a:t>T</a:t>
            </a:r>
            <a:br>
              <a:rPr lang="en" sz="2000" baseline="-25000" dirty="0">
                <a:solidFill>
                  <a:schemeClr val="dk1"/>
                </a:solidFill>
              </a:rPr>
            </a:br>
            <a:endParaRPr lang="en-US" sz="2000" dirty="0">
              <a:solidFill>
                <a:schemeClr val="dk1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b="1" dirty="0"/>
              <a:t>PYTHIA8 lower p</a:t>
            </a:r>
            <a:r>
              <a:rPr lang="en-US" sz="2000" b="1" baseline="-25000" dirty="0"/>
              <a:t>T</a:t>
            </a:r>
            <a:r>
              <a:rPr lang="en-US" sz="2000" b="1" dirty="0"/>
              <a:t> Z</a:t>
            </a:r>
            <a:r>
              <a:rPr lang="en-US" sz="2000" b="1" baseline="30000" dirty="0"/>
              <a:t>0</a:t>
            </a:r>
            <a:r>
              <a:rPr lang="en-US" sz="2000" b="1" dirty="0"/>
              <a:t> events</a:t>
            </a:r>
            <a:r>
              <a:rPr lang="en-US" sz="2000" dirty="0"/>
              <a:t>, can approximate jet quenching (similar to no-wake/recoil models with only the jet shower). It fails to describe data for hadron p</a:t>
            </a:r>
            <a:r>
              <a:rPr lang="en-US" sz="2000" baseline="-25000" dirty="0"/>
              <a:t>T</a:t>
            </a:r>
            <a:r>
              <a:rPr lang="en-US" sz="2000" dirty="0"/>
              <a:t> &lt; 4 GeV.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A60A9"/>
                </a:solidFill>
              </a:rPr>
              <a:t> PYQUEN</a:t>
            </a:r>
            <a:r>
              <a:rPr lang="en-US" sz="2000" dirty="0">
                <a:solidFill>
                  <a:schemeClr val="dk1"/>
                </a:solidFill>
              </a:rPr>
              <a:t>, a model without </a:t>
            </a:r>
            <a:br>
              <a:rPr lang="en-US" sz="2000" dirty="0">
                <a:solidFill>
                  <a:schemeClr val="dk1"/>
                </a:solidFill>
              </a:rPr>
            </a:br>
            <a:r>
              <a:rPr lang="en-US" sz="2000" dirty="0">
                <a:solidFill>
                  <a:srgbClr val="6600CC"/>
                </a:solidFill>
              </a:rPr>
              <a:t>4-momentum conservation</a:t>
            </a:r>
            <a:r>
              <a:rPr lang="en-US" sz="2000" dirty="0">
                <a:solidFill>
                  <a:schemeClr val="dk1"/>
                </a:solidFill>
              </a:rPr>
              <a:t>, fails to describe generally the data</a:t>
            </a: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C9B45-569E-4C9D-B16E-E9015B87C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5"/>
          <a:stretch/>
        </p:blipFill>
        <p:spPr>
          <a:xfrm>
            <a:off x="4077467" y="1004947"/>
            <a:ext cx="9725496" cy="5038344"/>
          </a:xfrm>
          <a:prstGeom prst="rect">
            <a:avLst/>
          </a:prstGeom>
        </p:spPr>
      </p:pic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4B5D3349-9A2F-4B66-B00F-078DCF56064E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70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4979E-B668-4F5A-818E-19526E975C4E}"/>
              </a:ext>
            </a:extLst>
          </p:cNvPr>
          <p:cNvSpPr txBox="1"/>
          <p:nvPr/>
        </p:nvSpPr>
        <p:spPr>
          <a:xfrm>
            <a:off x="3236392" y="5795173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333C5D-03FE-4DD3-86D5-D0EEE7878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052" y="6070024"/>
            <a:ext cx="2655778" cy="1169147"/>
          </a:xfrm>
          <a:prstGeom prst="rect">
            <a:avLst/>
          </a:prstGeom>
        </p:spPr>
      </p:pic>
      <p:pic>
        <p:nvPicPr>
          <p:cNvPr id="13" name="Google Shape;532;p47">
            <a:extLst>
              <a:ext uri="{FF2B5EF4-FFF2-40B4-BE49-F238E27FC236}">
                <a16:creationId xmlns:a16="http://schemas.microsoft.com/office/drawing/2014/main" id="{46F858F7-E50A-4B47-90A6-DB58938E9B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056" y="6167147"/>
            <a:ext cx="7198478" cy="96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408EF-8434-4505-81A9-EA2A7DD9BC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997" y="6424793"/>
            <a:ext cx="913045" cy="863423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1441F576-72E6-4889-8DE6-098E30414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</p:spTree>
    <p:extLst>
      <p:ext uri="{BB962C8B-B14F-4D97-AF65-F5344CB8AC3E}">
        <p14:creationId xmlns:p14="http://schemas.microsoft.com/office/powerpoint/2010/main" val="40925684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296A7-3F06-4673-9BB6-250C81FF4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811" y="1031638"/>
            <a:ext cx="9807789" cy="5001211"/>
          </a:xfrm>
          <a:prstGeom prst="rect">
            <a:avLst/>
          </a:prstGeom>
        </p:spPr>
      </p:pic>
      <p:sp>
        <p:nvSpPr>
          <p:cNvPr id="541" name="Google Shape;541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2" tIns="45711" rIns="91422" bIns="45711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627"/>
              <a:t>Theory Comparison: Rapidity Distribution in 0-30% PbPb</a:t>
            </a:r>
            <a:endParaRPr/>
          </a:p>
        </p:txBody>
      </p:sp>
      <p:sp>
        <p:nvSpPr>
          <p:cNvPr id="546" name="Google Shape;546;p48"/>
          <p:cNvSpPr txBox="1"/>
          <p:nvPr/>
        </p:nvSpPr>
        <p:spPr>
          <a:xfrm>
            <a:off x="-171738" y="4151702"/>
            <a:ext cx="36267" cy="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153" tIns="138153" rIns="138153" bIns="13815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2871">
              <a:solidFill>
                <a:schemeClr val="dk1"/>
              </a:solidFill>
            </a:endParaRPr>
          </a:p>
        </p:txBody>
      </p:sp>
      <p:sp>
        <p:nvSpPr>
          <p:cNvPr id="12" name="Google Shape;533;p47">
            <a:extLst>
              <a:ext uri="{FF2B5EF4-FFF2-40B4-BE49-F238E27FC236}">
                <a16:creationId xmlns:a16="http://schemas.microsoft.com/office/drawing/2014/main" id="{E3ADB988-DF67-4D0D-8028-47DFD854E062}"/>
              </a:ext>
            </a:extLst>
          </p:cNvPr>
          <p:cNvSpPr txBox="1"/>
          <p:nvPr/>
        </p:nvSpPr>
        <p:spPr>
          <a:xfrm>
            <a:off x="-292000" y="717848"/>
            <a:ext cx="4392488" cy="163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711" rIns="91422" bIns="45711" anchor="t" anchorCtr="0">
            <a:spAutoFit/>
          </a:bodyPr>
          <a:lstStyle/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" sz="2000" b="1" dirty="0">
              <a:solidFill>
                <a:srgbClr val="75A3FD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A60A9"/>
                </a:solidFill>
              </a:rPr>
              <a:t> PYQUEN</a:t>
            </a:r>
            <a:r>
              <a:rPr lang="en-US" sz="2000" b="1" dirty="0">
                <a:solidFill>
                  <a:schemeClr val="dk1"/>
                </a:solidFill>
              </a:rPr>
              <a:t> </a:t>
            </a:r>
            <a:r>
              <a:rPr lang="en-US" sz="2000" dirty="0">
                <a:solidFill>
                  <a:schemeClr val="dk1"/>
                </a:solidFill>
              </a:rPr>
              <a:t>fails to describe the data in all p</a:t>
            </a:r>
            <a:r>
              <a:rPr lang="en-US" sz="2000" baseline="-25000" dirty="0">
                <a:solidFill>
                  <a:schemeClr val="dk1"/>
                </a:solidFill>
              </a:rPr>
              <a:t>T</a:t>
            </a:r>
            <a:r>
              <a:rPr lang="en-US" sz="2000" dirty="0">
                <a:solidFill>
                  <a:schemeClr val="dk1"/>
                </a:solidFill>
              </a:rPr>
              <a:t> intervals</a:t>
            </a:r>
            <a:br>
              <a:rPr lang="en-US" sz="2000" dirty="0">
                <a:solidFill>
                  <a:schemeClr val="dk1"/>
                </a:solidFill>
              </a:rPr>
            </a:br>
            <a:endParaRPr lang="en" sz="2000" b="1" dirty="0">
              <a:solidFill>
                <a:srgbClr val="75A3FD"/>
              </a:solidFill>
            </a:endParaRPr>
          </a:p>
          <a:p>
            <a:pPr marL="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A556E-2797-4828-85F4-D353DE969089}"/>
              </a:ext>
            </a:extLst>
          </p:cNvPr>
          <p:cNvSpPr/>
          <p:nvPr/>
        </p:nvSpPr>
        <p:spPr>
          <a:xfrm flipH="1">
            <a:off x="9841017" y="6131144"/>
            <a:ext cx="2017903" cy="1139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CC080AE-F659-4324-BF9E-F0C5E01E4411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71</a:t>
            </a:fld>
            <a:endParaRPr lang="en-US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FECADB-8AC0-4A38-8EEE-33E34F47C8DA}"/>
              </a:ext>
            </a:extLst>
          </p:cNvPr>
          <p:cNvSpPr txBox="1"/>
          <p:nvPr/>
        </p:nvSpPr>
        <p:spPr>
          <a:xfrm>
            <a:off x="5328439" y="6554752"/>
            <a:ext cx="1580361" cy="2616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50" dirty="0"/>
              <a:t>CMS-PAS-HIN-23-006</a:t>
            </a:r>
            <a:endParaRPr lang="en-US" sz="10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485437-4632-4B18-91FF-E29ACC2DC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997" y="6424793"/>
            <a:ext cx="913045" cy="863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03DC8A-FD6D-4B0D-937A-D77143A33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481" y="6070024"/>
            <a:ext cx="2655778" cy="11691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5E5973-B1AD-43EF-A889-7D3C8A5A551A}"/>
              </a:ext>
            </a:extLst>
          </p:cNvPr>
          <p:cNvSpPr/>
          <p:nvPr/>
        </p:nvSpPr>
        <p:spPr>
          <a:xfrm flipH="1">
            <a:off x="10147481" y="6100538"/>
            <a:ext cx="2017903" cy="117003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F1E80B-4ABE-48D4-A941-DD07EBFD83B1}"/>
              </a:ext>
            </a:extLst>
          </p:cNvPr>
          <p:cNvSpPr/>
          <p:nvPr/>
        </p:nvSpPr>
        <p:spPr>
          <a:xfrm>
            <a:off x="8871449" y="6100538"/>
            <a:ext cx="1271412" cy="11700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86FF0E5-D335-4D40-B915-29FA5800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508534-3445-47A4-AA9E-616F22045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10" y="4176464"/>
            <a:ext cx="3211022" cy="28780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DAF064-7B02-4440-AA3B-453E8591FB34}"/>
              </a:ext>
            </a:extLst>
          </p:cNvPr>
          <p:cNvSpPr txBox="1"/>
          <p:nvPr/>
        </p:nvSpPr>
        <p:spPr>
          <a:xfrm>
            <a:off x="297826" y="4033313"/>
            <a:ext cx="705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8CD5E3"/>
                </a:solidFill>
              </a:rPr>
              <a:t>CoLBT   Z</a:t>
            </a:r>
            <a:r>
              <a:rPr lang="en" sz="1800" b="1" baseline="30000" dirty="0">
                <a:solidFill>
                  <a:srgbClr val="8CD5E3"/>
                </a:solidFill>
              </a:rPr>
              <a:t>0</a:t>
            </a:r>
            <a:r>
              <a:rPr lang="en" sz="1800" b="1" dirty="0">
                <a:solidFill>
                  <a:srgbClr val="8CD5E3"/>
                </a:solidFill>
              </a:rPr>
              <a:t>+hadron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9983C0-FAAA-4030-A121-6C947D91E2B4}"/>
              </a:ext>
            </a:extLst>
          </p:cNvPr>
          <p:cNvCxnSpPr>
            <a:cxnSpLocks/>
          </p:cNvCxnSpPr>
          <p:nvPr/>
        </p:nvCxnSpPr>
        <p:spPr>
          <a:xfrm>
            <a:off x="644104" y="6910536"/>
            <a:ext cx="826849" cy="288032"/>
          </a:xfrm>
          <a:prstGeom prst="line">
            <a:avLst/>
          </a:prstGeom>
          <a:ln w="571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0DD6C7C-263C-4739-8B4A-F3746567C37A}"/>
              </a:ext>
            </a:extLst>
          </p:cNvPr>
          <p:cNvSpPr txBox="1"/>
          <p:nvPr/>
        </p:nvSpPr>
        <p:spPr>
          <a:xfrm>
            <a:off x="3237470" y="6880339"/>
            <a:ext cx="1871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Zhong Yang, Xin-</a:t>
            </a:r>
            <a:r>
              <a:rPr lang="en-US" sz="1000" dirty="0" err="1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Nian</a:t>
            </a:r>
            <a:r>
              <a:rPr lang="en-US" sz="1000" dirty="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rPr>
              <a:t> Wang</a:t>
            </a:r>
            <a:endParaRPr lang="en-US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37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77910-3539-4200-A476-ABE3FCC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8</a:t>
            </a:fld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6386-426C-4183-A4BB-C785EEC1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QGP Transport Properties and Structure with Jets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BA40425B-088F-48C3-AF56-E07A16082DE0}"/>
              </a:ext>
            </a:extLst>
          </p:cNvPr>
          <p:cNvSpPr>
            <a:spLocks noGrp="1" noChangeArrowheads="1"/>
          </p:cNvSpPr>
          <p:nvPr>
            <p:ph type="ftr" idx="3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 font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accent5">
                    <a:lumMod val="50000"/>
                  </a:schemeClr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9272C6F-623D-4D06-B27B-CF9E6863ADED}"/>
              </a:ext>
            </a:extLst>
          </p:cNvPr>
          <p:cNvGrpSpPr/>
          <p:nvPr/>
        </p:nvGrpSpPr>
        <p:grpSpPr>
          <a:xfrm>
            <a:off x="-17375" y="1507068"/>
            <a:ext cx="5821026" cy="5027272"/>
            <a:chOff x="356073" y="1221904"/>
            <a:chExt cx="6086544" cy="52565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DF630E-B15E-4F00-9657-254BCF93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56073" y="3113011"/>
              <a:ext cx="5904656" cy="3365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57B8D7-E7D3-4F4D-8171-B330E30024EC}"/>
                </a:ext>
              </a:extLst>
            </p:cNvPr>
            <p:cNvSpPr txBox="1"/>
            <p:nvPr/>
          </p:nvSpPr>
          <p:spPr>
            <a:xfrm>
              <a:off x="896433" y="4522206"/>
              <a:ext cx="2054097" cy="54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2800" b="1" dirty="0">
                  <a:solidFill>
                    <a:srgbClr val="0101FF"/>
                  </a:solidFill>
                </a:rPr>
                <a:t>“Hole”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3C5020-A3EF-4B4C-9624-E9BD7A7D3E23}"/>
                </a:ext>
              </a:extLst>
            </p:cNvPr>
            <p:cNvSpPr txBox="1"/>
            <p:nvPr/>
          </p:nvSpPr>
          <p:spPr>
            <a:xfrm>
              <a:off x="4388520" y="1774137"/>
              <a:ext cx="2054097" cy="61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9274"/>
              <a:r>
                <a:rPr lang="en-US" sz="3200" b="1" dirty="0">
                  <a:solidFill>
                    <a:srgbClr val="FFC000">
                      <a:lumMod val="75000"/>
                    </a:srgbClr>
                  </a:solidFill>
                </a:rPr>
                <a:t>Jet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7BF1B47-C3BD-407A-8CB5-E229D533E733}"/>
                </a:ext>
              </a:extLst>
            </p:cNvPr>
            <p:cNvGrpSpPr/>
            <p:nvPr/>
          </p:nvGrpSpPr>
          <p:grpSpPr>
            <a:xfrm>
              <a:off x="1076152" y="1221904"/>
              <a:ext cx="4436837" cy="5184577"/>
              <a:chOff x="1806019" y="1506525"/>
              <a:chExt cx="3885223" cy="373325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716E080-6471-47F4-A3F1-DE09152D1092}"/>
                  </a:ext>
                </a:extLst>
              </p:cNvPr>
              <p:cNvSpPr/>
              <p:nvPr/>
            </p:nvSpPr>
            <p:spPr>
              <a:xfrm>
                <a:off x="1806019" y="1506525"/>
                <a:ext cx="3885223" cy="30571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49274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62ADA-A689-422B-A97F-64C3843A8E0C}"/>
                  </a:ext>
                </a:extLst>
              </p:cNvPr>
              <p:cNvCxnSpPr>
                <a:cxnSpLocks/>
                <a:endCxn id="13" idx="6"/>
              </p:cNvCxnSpPr>
              <p:nvPr/>
            </p:nvCxnSpPr>
            <p:spPr>
              <a:xfrm flipV="1">
                <a:off x="3841619" y="1659382"/>
                <a:ext cx="1849623" cy="311223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EA95F38-68CD-4F56-BEF1-D7A7DEF6007C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H="1" flipV="1">
                <a:off x="1806019" y="1659382"/>
                <a:ext cx="2020247" cy="318908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31CDEDE-D057-4825-B657-E1D039054BF8}"/>
                  </a:ext>
                </a:extLst>
              </p:cNvPr>
              <p:cNvGrpSpPr/>
              <p:nvPr/>
            </p:nvGrpSpPr>
            <p:grpSpPr>
              <a:xfrm>
                <a:off x="3733637" y="2243561"/>
                <a:ext cx="299669" cy="2996220"/>
                <a:chOff x="3716660" y="2029143"/>
                <a:chExt cx="349956" cy="3378916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71D2E7F-AC22-4022-A8FD-5874342A96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25627" y="4913704"/>
                  <a:ext cx="90214" cy="494355"/>
                </a:xfrm>
                <a:prstGeom prst="line">
                  <a:avLst/>
                </a:prstGeom>
                <a:ln w="571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8F6DD56-2353-46F2-93C7-EFF15A6FF7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16660" y="2029143"/>
                  <a:ext cx="349956" cy="1155287"/>
                </a:xfrm>
                <a:prstGeom prst="line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981C861-A067-438E-88E9-937218EE91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446" y="4517339"/>
              <a:ext cx="95430" cy="65470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B2C7F8-90A4-4724-B3F1-C4F0B35A5B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877" y="3361412"/>
              <a:ext cx="120304" cy="1197118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C6B4AA0-DD82-4EB6-9A36-78E3E1B84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102" y="1903192"/>
              <a:ext cx="117726" cy="1474296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A3E2A2E-DC6B-40F3-BF4E-DEE20C536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826" y="1991569"/>
              <a:ext cx="260276" cy="117127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8ECA756-CE21-4A4C-9474-30B4C191DE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6863" y="5055909"/>
              <a:ext cx="770850" cy="98999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FE8344C-43F2-4565-8575-FDC6F3E0D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5149" y="2433774"/>
              <a:ext cx="74874" cy="262983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4A9DFB5-9158-41AE-AE35-A4D179731A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40033" y="4623867"/>
              <a:ext cx="308152" cy="545942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D1D4C26-2570-40FE-BEF4-4DBCB120CA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021" y="4171463"/>
              <a:ext cx="319806" cy="506826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A33ED70-B117-4239-8C31-43FF544E0B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4460" y="2023064"/>
              <a:ext cx="537527" cy="2179894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1D02A3-D1C9-4FB0-90EC-FA47B51505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8245" y="2300039"/>
              <a:ext cx="613681" cy="1384377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65F6A5-C32C-40E1-BD9A-02106D38AD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473" y="5167049"/>
              <a:ext cx="26025" cy="696020"/>
            </a:xfrm>
            <a:prstGeom prst="line">
              <a:avLst/>
            </a:prstGeom>
            <a:ln w="57150">
              <a:solidFill>
                <a:srgbClr val="5B9BD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Explosion: 8 Points 89">
              <a:extLst>
                <a:ext uri="{FF2B5EF4-FFF2-40B4-BE49-F238E27FC236}">
                  <a16:creationId xmlns:a16="http://schemas.microsoft.com/office/drawing/2014/main" id="{D999AB20-FD31-444C-8B31-1EA0D3FBA646}"/>
                </a:ext>
              </a:extLst>
            </p:cNvPr>
            <p:cNvSpPr/>
            <p:nvPr/>
          </p:nvSpPr>
          <p:spPr>
            <a:xfrm>
              <a:off x="3905213" y="4905541"/>
              <a:ext cx="438853" cy="422923"/>
            </a:xfrm>
            <a:prstGeom prst="irregularSeal1">
              <a:avLst/>
            </a:prstGeom>
            <a:solidFill>
              <a:srgbClr val="ED7D31">
                <a:alpha val="60000"/>
              </a:srgbClr>
            </a:solidFill>
            <a:ln>
              <a:solidFill>
                <a:srgbClr val="7030A0">
                  <a:alpha val="60000"/>
                </a:srgb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/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5B9BD5"/>
                    </a:solidFill>
                  </a:rPr>
                  <a:t>Jet broadening effects from multiple soft scattering 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5B9BD5"/>
                    </a:solidFill>
                  </a:rPr>
                  <a:t>               and medium induced radiation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96673D"/>
                    </a:solidFill>
                  </a:rPr>
                  <a:t>Contribution from medium response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Reveal medium recoil (the propagation of </a:t>
                </a:r>
                <a:r>
                  <a:rPr lang="en-US" sz="2800" dirty="0">
                    <a:ln w="12700">
                      <a:solidFill>
                        <a:srgbClr val="ED7D31">
                          <a:lumMod val="75000"/>
                        </a:srgbClr>
                      </a:solidFill>
                      <a:prstDash val="sysDash"/>
                    </a:ln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QGP holes / Negative wake</a:t>
                </a:r>
                <a:r>
                  <a:rPr lang="en-US" sz="2800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</a:endParaRPr>
              </a:p>
              <a:p>
                <a:pPr marL="285757" indent="-285757" defTabSz="449274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prstClr val="black"/>
                    </a:solidFill>
                  </a:rPr>
                  <a:t>With the precise understanding of the phenomena above, one could reveal the </a:t>
                </a:r>
                <a:r>
                  <a:rPr lang="en-US" sz="2800" b="1" dirty="0">
                    <a:solidFill>
                      <a:srgbClr val="0000FF"/>
                    </a:solidFill>
                  </a:rPr>
                  <a:t>Q</a:t>
                </a:r>
                <a:r>
                  <a:rPr lang="en-US" sz="2800" b="1" dirty="0">
                    <a:solidFill>
                      <a:srgbClr val="00A25C"/>
                    </a:solidFill>
                  </a:rPr>
                  <a:t>G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P</a:t>
                </a:r>
                <a:r>
                  <a:rPr lang="en-US" sz="2800" dirty="0">
                    <a:solidFill>
                      <a:prstClr val="black"/>
                    </a:solidFill>
                  </a:rPr>
                  <a:t> structure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Moliere scattering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7DC558-018D-447E-A782-B37B595C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57" y="1221904"/>
                <a:ext cx="7632848" cy="5262979"/>
              </a:xfrm>
              <a:prstGeom prst="rect">
                <a:avLst/>
              </a:prstGeom>
              <a:blipFill>
                <a:blip r:embed="rId4"/>
                <a:stretch>
                  <a:fillRect l="-1438" t="-1157" r="-879" b="-2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9BDB68F-5237-46BA-9919-538FC3ECC12B}"/>
              </a:ext>
            </a:extLst>
          </p:cNvPr>
          <p:cNvGrpSpPr/>
          <p:nvPr/>
        </p:nvGrpSpPr>
        <p:grpSpPr>
          <a:xfrm rot="17722977">
            <a:off x="1672372" y="3843045"/>
            <a:ext cx="705529" cy="752565"/>
            <a:chOff x="8060928" y="4822304"/>
            <a:chExt cx="1080120" cy="1152128"/>
          </a:xfrm>
        </p:grpSpPr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95DA3114-C3A2-49FF-B799-6015E1A015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6AAE241E-5578-44DA-9BC9-F82BA3DBDE1C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5BFA0F99-CC26-41C9-BEBD-BBA8FC742A78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20C4AE3-F185-436C-803D-E83762CC3480}"/>
              </a:ext>
            </a:extLst>
          </p:cNvPr>
          <p:cNvGrpSpPr/>
          <p:nvPr/>
        </p:nvGrpSpPr>
        <p:grpSpPr>
          <a:xfrm rot="19313362">
            <a:off x="2157806" y="4236863"/>
            <a:ext cx="705529" cy="752565"/>
            <a:chOff x="8060928" y="4822304"/>
            <a:chExt cx="1080120" cy="1152128"/>
          </a:xfrm>
        </p:grpSpPr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000CA73B-F166-411A-A2FD-67651A83C7E6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269DD5D5-1059-4C8E-8C00-4129FB61DD34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A24CB202-45D7-4588-9B63-594E46CC0611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3AAFE7C-59BE-48A5-A759-0AC8C35777E4}"/>
              </a:ext>
            </a:extLst>
          </p:cNvPr>
          <p:cNvGrpSpPr/>
          <p:nvPr/>
        </p:nvGrpSpPr>
        <p:grpSpPr>
          <a:xfrm rot="20126171">
            <a:off x="2640811" y="4164854"/>
            <a:ext cx="705529" cy="752565"/>
            <a:chOff x="8060928" y="4822304"/>
            <a:chExt cx="1080120" cy="1152128"/>
          </a:xfrm>
        </p:grpSpPr>
        <p:sp>
          <p:nvSpPr>
            <p:cNvPr id="117" name="Arc 116">
              <a:extLst>
                <a:ext uri="{FF2B5EF4-FFF2-40B4-BE49-F238E27FC236}">
                  <a16:creationId xmlns:a16="http://schemas.microsoft.com/office/drawing/2014/main" id="{1CE67E7F-67C9-4A4A-8EE0-9CEBE60AB01B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2E6EE590-6B94-4F28-BFB0-8FF168FE923B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45E72C2B-44C1-4220-91D2-F93C94A7CAC5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9B7539D-14DB-4D06-A2C3-B0AFD864D128}"/>
              </a:ext>
            </a:extLst>
          </p:cNvPr>
          <p:cNvGrpSpPr/>
          <p:nvPr/>
        </p:nvGrpSpPr>
        <p:grpSpPr>
          <a:xfrm rot="20302188">
            <a:off x="3350256" y="4602351"/>
            <a:ext cx="705529" cy="752565"/>
            <a:chOff x="8060928" y="4822304"/>
            <a:chExt cx="1080120" cy="1152128"/>
          </a:xfrm>
        </p:grpSpPr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EC6967D-1597-4DED-A4EF-9AA52D40653F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72BF7EB0-C51D-4AD3-95BF-CB2CD31EFADB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6C83FF85-6EFE-4710-9C62-7F9D7C602802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A52312-6155-4C35-9421-0AD3FEA2BAEA}"/>
              </a:ext>
            </a:extLst>
          </p:cNvPr>
          <p:cNvGrpSpPr/>
          <p:nvPr/>
        </p:nvGrpSpPr>
        <p:grpSpPr>
          <a:xfrm rot="20302188">
            <a:off x="12063224" y="3027231"/>
            <a:ext cx="705529" cy="752565"/>
            <a:chOff x="8060928" y="4822304"/>
            <a:chExt cx="1080120" cy="1152128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7F89EB47-5E8A-469C-92EE-6630A2B733A7}"/>
                </a:ext>
              </a:extLst>
            </p:cNvPr>
            <p:cNvSpPr/>
            <p:nvPr/>
          </p:nvSpPr>
          <p:spPr>
            <a:xfrm>
              <a:off x="8060928" y="5122237"/>
              <a:ext cx="792088" cy="852195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E95ADE4-56D6-43EB-98F2-089A0127E786}"/>
                </a:ext>
              </a:extLst>
            </p:cNvPr>
            <p:cNvSpPr/>
            <p:nvPr/>
          </p:nvSpPr>
          <p:spPr>
            <a:xfrm>
              <a:off x="8060928" y="4955392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E6B873D1-9354-40AB-88FC-5760887BAE7F}"/>
                </a:ext>
              </a:extLst>
            </p:cNvPr>
            <p:cNvSpPr/>
            <p:nvPr/>
          </p:nvSpPr>
          <p:spPr>
            <a:xfrm>
              <a:off x="8204944" y="4822304"/>
              <a:ext cx="936104" cy="1007140"/>
            </a:xfrm>
            <a:prstGeom prst="arc">
              <a:avLst/>
            </a:prstGeom>
            <a:ln w="28575">
              <a:solidFill>
                <a:srgbClr val="7F6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49274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10E50858-9ABC-4DB9-B9D1-52063D61B7AD}"/>
              </a:ext>
            </a:extLst>
          </p:cNvPr>
          <p:cNvSpPr/>
          <p:nvPr/>
        </p:nvSpPr>
        <p:spPr>
          <a:xfrm>
            <a:off x="12453416" y="5902424"/>
            <a:ext cx="600602" cy="578801"/>
          </a:xfrm>
          <a:prstGeom prst="irregularSeal1">
            <a:avLst/>
          </a:prstGeom>
          <a:solidFill>
            <a:srgbClr val="ED7D31">
              <a:alpha val="60000"/>
            </a:srgbClr>
          </a:solidFill>
          <a:ln>
            <a:solidFill>
              <a:srgbClr val="7030A0">
                <a:alpha val="60000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7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35AA6C-ABBC-4492-8DCC-3925E0CDA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13831" y="1444868"/>
            <a:ext cx="208310" cy="107395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FCEBD64-1277-448B-AA71-60328A6F8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24" t="31254" r="60017" b="46744"/>
          <a:stretch/>
        </p:blipFill>
        <p:spPr>
          <a:xfrm rot="10800000">
            <a:off x="11886757" y="4278788"/>
            <a:ext cx="494651" cy="708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3242A-EBF5-4549-AA39-710FBA01C6BF}"/>
              </a:ext>
            </a:extLst>
          </p:cNvPr>
          <p:cNvSpPr txBox="1"/>
          <p:nvPr/>
        </p:nvSpPr>
        <p:spPr>
          <a:xfrm>
            <a:off x="336334" y="6611870"/>
            <a:ext cx="4897220" cy="38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pQCD-based calculations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DCBA9-9B1E-4A75-8334-CF44C45712C8}"/>
              </a:ext>
            </a:extLst>
          </p:cNvPr>
          <p:cNvSpPr txBox="1"/>
          <p:nvPr/>
        </p:nvSpPr>
        <p:spPr>
          <a:xfrm>
            <a:off x="85023" y="956052"/>
            <a:ext cx="231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Artist’s impression</a:t>
            </a:r>
          </a:p>
        </p:txBody>
      </p:sp>
    </p:spTree>
    <p:extLst>
      <p:ext uri="{BB962C8B-B14F-4D97-AF65-F5344CB8AC3E}">
        <p14:creationId xmlns:p14="http://schemas.microsoft.com/office/powerpoint/2010/main" val="245655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Interpretation of the CMS Jet Shape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362"/>
          <a:stretch/>
        </p:blipFill>
        <p:spPr>
          <a:xfrm>
            <a:off x="6828269" y="1055103"/>
            <a:ext cx="2982780" cy="2511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603" y="790442"/>
            <a:ext cx="4061963" cy="23362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35185" y="3727901"/>
            <a:ext cx="1587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arXiv:1701.07951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469" y="3094698"/>
            <a:ext cx="3735099" cy="2121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742" y="940042"/>
            <a:ext cx="3033533" cy="26471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48454" y="3513000"/>
            <a:ext cx="1385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1" dirty="0">
                <a:effectLst/>
                <a:latin typeface="-apple-system"/>
              </a:rPr>
              <a:t>JHEP</a:t>
            </a:r>
            <a:r>
              <a:rPr lang="en-US" sz="1200" b="0" i="0" dirty="0">
                <a:effectLst/>
                <a:latin typeface="-apple-system"/>
              </a:rPr>
              <a:t> 07 (2017) 141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4175" y="2885279"/>
            <a:ext cx="1043620" cy="40011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JEWEL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75145" y="2230602"/>
            <a:ext cx="1008112" cy="4001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SCET</a:t>
            </a:r>
            <a:r>
              <a:rPr lang="en-US" sz="2000" baseline="-25000" dirty="0"/>
              <a:t>G</a:t>
            </a:r>
          </a:p>
        </p:txBody>
      </p:sp>
      <p:sp>
        <p:nvSpPr>
          <p:cNvPr id="22" name="Down Arrow 21"/>
          <p:cNvSpPr/>
          <p:nvPr/>
        </p:nvSpPr>
        <p:spPr bwMode="auto">
          <a:xfrm rot="10800000">
            <a:off x="13528406" y="4239389"/>
            <a:ext cx="167258" cy="42836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5560" cap="flat" cmpd="sng" algn="ctr">
            <a:solidFill>
              <a:srgbClr val="0033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23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807" y="5326947"/>
            <a:ext cx="3094426" cy="19168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270037" y="6709382"/>
            <a:ext cx="1043620" cy="40011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Martini</a:t>
            </a:r>
          </a:p>
        </p:txBody>
      </p:sp>
      <p:sp>
        <p:nvSpPr>
          <p:cNvPr id="24" name="Down Arrow 23"/>
          <p:cNvSpPr/>
          <p:nvPr/>
        </p:nvSpPr>
        <p:spPr bwMode="auto">
          <a:xfrm rot="10800000">
            <a:off x="13460216" y="5926329"/>
            <a:ext cx="167258" cy="42836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5560" cap="flat" cmpd="sng" algn="ctr">
            <a:solidFill>
              <a:srgbClr val="0033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23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69286" y="3550097"/>
            <a:ext cx="1188628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HYBRID</a:t>
            </a:r>
          </a:p>
        </p:txBody>
      </p:sp>
      <p:sp>
        <p:nvSpPr>
          <p:cNvPr id="25" name="Freeform 24"/>
          <p:cNvSpPr/>
          <p:nvPr/>
        </p:nvSpPr>
        <p:spPr>
          <a:xfrm>
            <a:off x="4329997" y="1829387"/>
            <a:ext cx="2232660" cy="967740"/>
          </a:xfrm>
          <a:custGeom>
            <a:avLst/>
            <a:gdLst>
              <a:gd name="connsiteX0" fmla="*/ 0 w 2232660"/>
              <a:gd name="connsiteY0" fmla="*/ 0 h 967740"/>
              <a:gd name="connsiteX1" fmla="*/ 22860 w 2232660"/>
              <a:gd name="connsiteY1" fmla="*/ 99060 h 967740"/>
              <a:gd name="connsiteX2" fmla="*/ 53340 w 2232660"/>
              <a:gd name="connsiteY2" fmla="*/ 144780 h 967740"/>
              <a:gd name="connsiteX3" fmla="*/ 76200 w 2232660"/>
              <a:gd name="connsiteY3" fmla="*/ 175260 h 967740"/>
              <a:gd name="connsiteX4" fmla="*/ 121920 w 2232660"/>
              <a:gd name="connsiteY4" fmla="*/ 243840 h 967740"/>
              <a:gd name="connsiteX5" fmla="*/ 152400 w 2232660"/>
              <a:gd name="connsiteY5" fmla="*/ 304800 h 967740"/>
              <a:gd name="connsiteX6" fmla="*/ 175260 w 2232660"/>
              <a:gd name="connsiteY6" fmla="*/ 335280 h 967740"/>
              <a:gd name="connsiteX7" fmla="*/ 182880 w 2232660"/>
              <a:gd name="connsiteY7" fmla="*/ 358140 h 967740"/>
              <a:gd name="connsiteX8" fmla="*/ 213360 w 2232660"/>
              <a:gd name="connsiteY8" fmla="*/ 403860 h 967740"/>
              <a:gd name="connsiteX9" fmla="*/ 243840 w 2232660"/>
              <a:gd name="connsiteY9" fmla="*/ 457200 h 967740"/>
              <a:gd name="connsiteX10" fmla="*/ 281940 w 2232660"/>
              <a:gd name="connsiteY10" fmla="*/ 525780 h 967740"/>
              <a:gd name="connsiteX11" fmla="*/ 297180 w 2232660"/>
              <a:gd name="connsiteY11" fmla="*/ 556260 h 967740"/>
              <a:gd name="connsiteX12" fmla="*/ 335280 w 2232660"/>
              <a:gd name="connsiteY12" fmla="*/ 609600 h 967740"/>
              <a:gd name="connsiteX13" fmla="*/ 350520 w 2232660"/>
              <a:gd name="connsiteY13" fmla="*/ 632460 h 967740"/>
              <a:gd name="connsiteX14" fmla="*/ 373380 w 2232660"/>
              <a:gd name="connsiteY14" fmla="*/ 655320 h 967740"/>
              <a:gd name="connsiteX15" fmla="*/ 388620 w 2232660"/>
              <a:gd name="connsiteY15" fmla="*/ 678180 h 967740"/>
              <a:gd name="connsiteX16" fmla="*/ 411480 w 2232660"/>
              <a:gd name="connsiteY16" fmla="*/ 708660 h 967740"/>
              <a:gd name="connsiteX17" fmla="*/ 426720 w 2232660"/>
              <a:gd name="connsiteY17" fmla="*/ 739140 h 967740"/>
              <a:gd name="connsiteX18" fmla="*/ 480060 w 2232660"/>
              <a:gd name="connsiteY18" fmla="*/ 792480 h 967740"/>
              <a:gd name="connsiteX19" fmla="*/ 502920 w 2232660"/>
              <a:gd name="connsiteY19" fmla="*/ 815340 h 967740"/>
              <a:gd name="connsiteX20" fmla="*/ 533400 w 2232660"/>
              <a:gd name="connsiteY20" fmla="*/ 830580 h 967740"/>
              <a:gd name="connsiteX21" fmla="*/ 594360 w 2232660"/>
              <a:gd name="connsiteY21" fmla="*/ 876300 h 967740"/>
              <a:gd name="connsiteX22" fmla="*/ 640080 w 2232660"/>
              <a:gd name="connsiteY22" fmla="*/ 899160 h 967740"/>
              <a:gd name="connsiteX23" fmla="*/ 662940 w 2232660"/>
              <a:gd name="connsiteY23" fmla="*/ 906780 h 967740"/>
              <a:gd name="connsiteX24" fmla="*/ 746760 w 2232660"/>
              <a:gd name="connsiteY24" fmla="*/ 922020 h 967740"/>
              <a:gd name="connsiteX25" fmla="*/ 800100 w 2232660"/>
              <a:gd name="connsiteY25" fmla="*/ 937260 h 967740"/>
              <a:gd name="connsiteX26" fmla="*/ 1143000 w 2232660"/>
              <a:gd name="connsiteY26" fmla="*/ 952500 h 967740"/>
              <a:gd name="connsiteX27" fmla="*/ 1295400 w 2232660"/>
              <a:gd name="connsiteY27" fmla="*/ 967740 h 967740"/>
              <a:gd name="connsiteX28" fmla="*/ 1775460 w 2232660"/>
              <a:gd name="connsiteY28" fmla="*/ 960120 h 967740"/>
              <a:gd name="connsiteX29" fmla="*/ 1821180 w 2232660"/>
              <a:gd name="connsiteY29" fmla="*/ 952500 h 967740"/>
              <a:gd name="connsiteX30" fmla="*/ 1897380 w 2232660"/>
              <a:gd name="connsiteY30" fmla="*/ 944880 h 967740"/>
              <a:gd name="connsiteX31" fmla="*/ 1920240 w 2232660"/>
              <a:gd name="connsiteY31" fmla="*/ 937260 h 967740"/>
              <a:gd name="connsiteX32" fmla="*/ 2026920 w 2232660"/>
              <a:gd name="connsiteY32" fmla="*/ 929640 h 967740"/>
              <a:gd name="connsiteX33" fmla="*/ 2049780 w 2232660"/>
              <a:gd name="connsiteY33" fmla="*/ 922020 h 967740"/>
              <a:gd name="connsiteX34" fmla="*/ 2232660 w 2232660"/>
              <a:gd name="connsiteY34" fmla="*/ 91440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32660" h="967740">
                <a:moveTo>
                  <a:pt x="0" y="0"/>
                </a:moveTo>
                <a:cubicBezTo>
                  <a:pt x="3513" y="24591"/>
                  <a:pt x="7646" y="76239"/>
                  <a:pt x="22860" y="99060"/>
                </a:cubicBezTo>
                <a:cubicBezTo>
                  <a:pt x="33020" y="114300"/>
                  <a:pt x="42350" y="130127"/>
                  <a:pt x="53340" y="144780"/>
                </a:cubicBezTo>
                <a:cubicBezTo>
                  <a:pt x="60960" y="154940"/>
                  <a:pt x="68917" y="164856"/>
                  <a:pt x="76200" y="175260"/>
                </a:cubicBezTo>
                <a:lnTo>
                  <a:pt x="121920" y="243840"/>
                </a:lnTo>
                <a:cubicBezTo>
                  <a:pt x="173870" y="321764"/>
                  <a:pt x="90263" y="192953"/>
                  <a:pt x="152400" y="304800"/>
                </a:cubicBezTo>
                <a:cubicBezTo>
                  <a:pt x="158568" y="315902"/>
                  <a:pt x="167640" y="325120"/>
                  <a:pt x="175260" y="335280"/>
                </a:cubicBezTo>
                <a:cubicBezTo>
                  <a:pt x="177800" y="342900"/>
                  <a:pt x="178979" y="351119"/>
                  <a:pt x="182880" y="358140"/>
                </a:cubicBezTo>
                <a:cubicBezTo>
                  <a:pt x="191775" y="374151"/>
                  <a:pt x="207568" y="386484"/>
                  <a:pt x="213360" y="403860"/>
                </a:cubicBezTo>
                <a:cubicBezTo>
                  <a:pt x="224996" y="438768"/>
                  <a:pt x="216161" y="420294"/>
                  <a:pt x="243840" y="457200"/>
                </a:cubicBezTo>
                <a:cubicBezTo>
                  <a:pt x="264912" y="520417"/>
                  <a:pt x="229537" y="420974"/>
                  <a:pt x="281940" y="525780"/>
                </a:cubicBezTo>
                <a:cubicBezTo>
                  <a:pt x="287020" y="535940"/>
                  <a:pt x="291544" y="546397"/>
                  <a:pt x="297180" y="556260"/>
                </a:cubicBezTo>
                <a:cubicBezTo>
                  <a:pt x="307442" y="574218"/>
                  <a:pt x="323598" y="593245"/>
                  <a:pt x="335280" y="609600"/>
                </a:cubicBezTo>
                <a:cubicBezTo>
                  <a:pt x="340603" y="617052"/>
                  <a:pt x="344657" y="625425"/>
                  <a:pt x="350520" y="632460"/>
                </a:cubicBezTo>
                <a:cubicBezTo>
                  <a:pt x="357419" y="640739"/>
                  <a:pt x="366481" y="647041"/>
                  <a:pt x="373380" y="655320"/>
                </a:cubicBezTo>
                <a:cubicBezTo>
                  <a:pt x="379243" y="662355"/>
                  <a:pt x="383297" y="670728"/>
                  <a:pt x="388620" y="678180"/>
                </a:cubicBezTo>
                <a:cubicBezTo>
                  <a:pt x="396002" y="688514"/>
                  <a:pt x="404749" y="697890"/>
                  <a:pt x="411480" y="708660"/>
                </a:cubicBezTo>
                <a:cubicBezTo>
                  <a:pt x="417500" y="718293"/>
                  <a:pt x="419527" y="730348"/>
                  <a:pt x="426720" y="739140"/>
                </a:cubicBezTo>
                <a:cubicBezTo>
                  <a:pt x="442643" y="758601"/>
                  <a:pt x="462280" y="774700"/>
                  <a:pt x="480060" y="792480"/>
                </a:cubicBezTo>
                <a:cubicBezTo>
                  <a:pt x="487680" y="800100"/>
                  <a:pt x="493281" y="810521"/>
                  <a:pt x="502920" y="815340"/>
                </a:cubicBezTo>
                <a:cubicBezTo>
                  <a:pt x="513080" y="820420"/>
                  <a:pt x="523949" y="824279"/>
                  <a:pt x="533400" y="830580"/>
                </a:cubicBezTo>
                <a:cubicBezTo>
                  <a:pt x="554534" y="844669"/>
                  <a:pt x="570263" y="868268"/>
                  <a:pt x="594360" y="876300"/>
                </a:cubicBezTo>
                <a:cubicBezTo>
                  <a:pt x="651819" y="895453"/>
                  <a:pt x="580994" y="869617"/>
                  <a:pt x="640080" y="899160"/>
                </a:cubicBezTo>
                <a:cubicBezTo>
                  <a:pt x="647264" y="902752"/>
                  <a:pt x="655217" y="904573"/>
                  <a:pt x="662940" y="906780"/>
                </a:cubicBezTo>
                <a:cubicBezTo>
                  <a:pt x="698868" y="917045"/>
                  <a:pt x="703591" y="915853"/>
                  <a:pt x="746760" y="922020"/>
                </a:cubicBezTo>
                <a:cubicBezTo>
                  <a:pt x="766346" y="928549"/>
                  <a:pt x="779050" y="933433"/>
                  <a:pt x="800100" y="937260"/>
                </a:cubicBezTo>
                <a:cubicBezTo>
                  <a:pt x="911710" y="957553"/>
                  <a:pt x="1036073" y="949686"/>
                  <a:pt x="1143000" y="952500"/>
                </a:cubicBezTo>
                <a:cubicBezTo>
                  <a:pt x="1184386" y="957673"/>
                  <a:pt x="1258118" y="967740"/>
                  <a:pt x="1295400" y="967740"/>
                </a:cubicBezTo>
                <a:cubicBezTo>
                  <a:pt x="1455440" y="967740"/>
                  <a:pt x="1615440" y="962660"/>
                  <a:pt x="1775460" y="960120"/>
                </a:cubicBezTo>
                <a:cubicBezTo>
                  <a:pt x="1790700" y="957580"/>
                  <a:pt x="1805849" y="954416"/>
                  <a:pt x="1821180" y="952500"/>
                </a:cubicBezTo>
                <a:cubicBezTo>
                  <a:pt x="1846510" y="949334"/>
                  <a:pt x="1872150" y="948762"/>
                  <a:pt x="1897380" y="944880"/>
                </a:cubicBezTo>
                <a:cubicBezTo>
                  <a:pt x="1905319" y="943659"/>
                  <a:pt x="1912263" y="938198"/>
                  <a:pt x="1920240" y="937260"/>
                </a:cubicBezTo>
                <a:cubicBezTo>
                  <a:pt x="1955646" y="933095"/>
                  <a:pt x="1991360" y="932180"/>
                  <a:pt x="2026920" y="929640"/>
                </a:cubicBezTo>
                <a:cubicBezTo>
                  <a:pt x="2034540" y="927100"/>
                  <a:pt x="2041818" y="923082"/>
                  <a:pt x="2049780" y="922020"/>
                </a:cubicBezTo>
                <a:cubicBezTo>
                  <a:pt x="2125914" y="911869"/>
                  <a:pt x="2156157" y="914400"/>
                  <a:pt x="2232660" y="91440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10753657" y="3879166"/>
            <a:ext cx="2720340" cy="716280"/>
          </a:xfrm>
          <a:custGeom>
            <a:avLst/>
            <a:gdLst>
              <a:gd name="connsiteX0" fmla="*/ 0 w 2720340"/>
              <a:gd name="connsiteY0" fmla="*/ 0 h 716280"/>
              <a:gd name="connsiteX1" fmla="*/ 15240 w 2720340"/>
              <a:gd name="connsiteY1" fmla="*/ 53340 h 716280"/>
              <a:gd name="connsiteX2" fmla="*/ 45720 w 2720340"/>
              <a:gd name="connsiteY2" fmla="*/ 106680 h 716280"/>
              <a:gd name="connsiteX3" fmla="*/ 68580 w 2720340"/>
              <a:gd name="connsiteY3" fmla="*/ 129540 h 716280"/>
              <a:gd name="connsiteX4" fmla="*/ 83820 w 2720340"/>
              <a:gd name="connsiteY4" fmla="*/ 152400 h 716280"/>
              <a:gd name="connsiteX5" fmla="*/ 167640 w 2720340"/>
              <a:gd name="connsiteY5" fmla="*/ 213360 h 716280"/>
              <a:gd name="connsiteX6" fmla="*/ 236220 w 2720340"/>
              <a:gd name="connsiteY6" fmla="*/ 236220 h 716280"/>
              <a:gd name="connsiteX7" fmla="*/ 259080 w 2720340"/>
              <a:gd name="connsiteY7" fmla="*/ 251460 h 716280"/>
              <a:gd name="connsiteX8" fmla="*/ 312420 w 2720340"/>
              <a:gd name="connsiteY8" fmla="*/ 266700 h 716280"/>
              <a:gd name="connsiteX9" fmla="*/ 335280 w 2720340"/>
              <a:gd name="connsiteY9" fmla="*/ 281940 h 716280"/>
              <a:gd name="connsiteX10" fmla="*/ 358140 w 2720340"/>
              <a:gd name="connsiteY10" fmla="*/ 304800 h 716280"/>
              <a:gd name="connsiteX11" fmla="*/ 388620 w 2720340"/>
              <a:gd name="connsiteY11" fmla="*/ 312420 h 716280"/>
              <a:gd name="connsiteX12" fmla="*/ 434340 w 2720340"/>
              <a:gd name="connsiteY12" fmla="*/ 327660 h 716280"/>
              <a:gd name="connsiteX13" fmla="*/ 487680 w 2720340"/>
              <a:gd name="connsiteY13" fmla="*/ 358140 h 716280"/>
              <a:gd name="connsiteX14" fmla="*/ 518160 w 2720340"/>
              <a:gd name="connsiteY14" fmla="*/ 373380 h 716280"/>
              <a:gd name="connsiteX15" fmla="*/ 541020 w 2720340"/>
              <a:gd name="connsiteY15" fmla="*/ 396240 h 716280"/>
              <a:gd name="connsiteX16" fmla="*/ 579120 w 2720340"/>
              <a:gd name="connsiteY16" fmla="*/ 411480 h 716280"/>
              <a:gd name="connsiteX17" fmla="*/ 632460 w 2720340"/>
              <a:gd name="connsiteY17" fmla="*/ 434340 h 716280"/>
              <a:gd name="connsiteX18" fmla="*/ 701040 w 2720340"/>
              <a:gd name="connsiteY18" fmla="*/ 457200 h 716280"/>
              <a:gd name="connsiteX19" fmla="*/ 731520 w 2720340"/>
              <a:gd name="connsiteY19" fmla="*/ 464820 h 716280"/>
              <a:gd name="connsiteX20" fmla="*/ 754380 w 2720340"/>
              <a:gd name="connsiteY20" fmla="*/ 472440 h 716280"/>
              <a:gd name="connsiteX21" fmla="*/ 807720 w 2720340"/>
              <a:gd name="connsiteY21" fmla="*/ 480060 h 716280"/>
              <a:gd name="connsiteX22" fmla="*/ 891540 w 2720340"/>
              <a:gd name="connsiteY22" fmla="*/ 510540 h 716280"/>
              <a:gd name="connsiteX23" fmla="*/ 944880 w 2720340"/>
              <a:gd name="connsiteY23" fmla="*/ 533400 h 716280"/>
              <a:gd name="connsiteX24" fmla="*/ 1005840 w 2720340"/>
              <a:gd name="connsiteY24" fmla="*/ 541020 h 716280"/>
              <a:gd name="connsiteX25" fmla="*/ 1097280 w 2720340"/>
              <a:gd name="connsiteY25" fmla="*/ 556260 h 716280"/>
              <a:gd name="connsiteX26" fmla="*/ 1173480 w 2720340"/>
              <a:gd name="connsiteY26" fmla="*/ 571500 h 716280"/>
              <a:gd name="connsiteX27" fmla="*/ 1455420 w 2720340"/>
              <a:gd name="connsiteY27" fmla="*/ 579120 h 716280"/>
              <a:gd name="connsiteX28" fmla="*/ 1676400 w 2720340"/>
              <a:gd name="connsiteY28" fmla="*/ 594360 h 716280"/>
              <a:gd name="connsiteX29" fmla="*/ 1744980 w 2720340"/>
              <a:gd name="connsiteY29" fmla="*/ 601980 h 716280"/>
              <a:gd name="connsiteX30" fmla="*/ 1897380 w 2720340"/>
              <a:gd name="connsiteY30" fmla="*/ 609600 h 716280"/>
              <a:gd name="connsiteX31" fmla="*/ 1988820 w 2720340"/>
              <a:gd name="connsiteY31" fmla="*/ 624840 h 716280"/>
              <a:gd name="connsiteX32" fmla="*/ 2019300 w 2720340"/>
              <a:gd name="connsiteY32" fmla="*/ 632460 h 716280"/>
              <a:gd name="connsiteX33" fmla="*/ 2247900 w 2720340"/>
              <a:gd name="connsiteY33" fmla="*/ 640080 h 716280"/>
              <a:gd name="connsiteX34" fmla="*/ 2278380 w 2720340"/>
              <a:gd name="connsiteY34" fmla="*/ 647700 h 716280"/>
              <a:gd name="connsiteX35" fmla="*/ 2301240 w 2720340"/>
              <a:gd name="connsiteY35" fmla="*/ 655320 h 716280"/>
              <a:gd name="connsiteX36" fmla="*/ 2377440 w 2720340"/>
              <a:gd name="connsiteY36" fmla="*/ 662940 h 716280"/>
              <a:gd name="connsiteX37" fmla="*/ 2590800 w 2720340"/>
              <a:gd name="connsiteY37" fmla="*/ 685800 h 716280"/>
              <a:gd name="connsiteX38" fmla="*/ 2621280 w 2720340"/>
              <a:gd name="connsiteY38" fmla="*/ 693420 h 716280"/>
              <a:gd name="connsiteX39" fmla="*/ 2644140 w 2720340"/>
              <a:gd name="connsiteY39" fmla="*/ 701040 h 716280"/>
              <a:gd name="connsiteX40" fmla="*/ 2720340 w 2720340"/>
              <a:gd name="connsiteY40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20340" h="716280">
                <a:moveTo>
                  <a:pt x="0" y="0"/>
                </a:moveTo>
                <a:cubicBezTo>
                  <a:pt x="5080" y="17780"/>
                  <a:pt x="8921" y="35962"/>
                  <a:pt x="15240" y="53340"/>
                </a:cubicBezTo>
                <a:cubicBezTo>
                  <a:pt x="20048" y="66563"/>
                  <a:pt x="35891" y="94886"/>
                  <a:pt x="45720" y="106680"/>
                </a:cubicBezTo>
                <a:cubicBezTo>
                  <a:pt x="52619" y="114959"/>
                  <a:pt x="61681" y="121261"/>
                  <a:pt x="68580" y="129540"/>
                </a:cubicBezTo>
                <a:cubicBezTo>
                  <a:pt x="74443" y="136575"/>
                  <a:pt x="77957" y="145365"/>
                  <a:pt x="83820" y="152400"/>
                </a:cubicBezTo>
                <a:cubicBezTo>
                  <a:pt x="103829" y="176411"/>
                  <a:pt x="141557" y="204666"/>
                  <a:pt x="167640" y="213360"/>
                </a:cubicBezTo>
                <a:cubicBezTo>
                  <a:pt x="190500" y="220980"/>
                  <a:pt x="216170" y="222854"/>
                  <a:pt x="236220" y="236220"/>
                </a:cubicBezTo>
                <a:cubicBezTo>
                  <a:pt x="243840" y="241300"/>
                  <a:pt x="250662" y="247852"/>
                  <a:pt x="259080" y="251460"/>
                </a:cubicBezTo>
                <a:cubicBezTo>
                  <a:pt x="293260" y="266109"/>
                  <a:pt x="282763" y="251872"/>
                  <a:pt x="312420" y="266700"/>
                </a:cubicBezTo>
                <a:cubicBezTo>
                  <a:pt x="320611" y="270796"/>
                  <a:pt x="328245" y="276077"/>
                  <a:pt x="335280" y="281940"/>
                </a:cubicBezTo>
                <a:cubicBezTo>
                  <a:pt x="343559" y="288839"/>
                  <a:pt x="348784" y="299453"/>
                  <a:pt x="358140" y="304800"/>
                </a:cubicBezTo>
                <a:cubicBezTo>
                  <a:pt x="367233" y="309996"/>
                  <a:pt x="378589" y="309411"/>
                  <a:pt x="388620" y="312420"/>
                </a:cubicBezTo>
                <a:cubicBezTo>
                  <a:pt x="404007" y="317036"/>
                  <a:pt x="419972" y="320476"/>
                  <a:pt x="434340" y="327660"/>
                </a:cubicBezTo>
                <a:cubicBezTo>
                  <a:pt x="526448" y="373714"/>
                  <a:pt x="412287" y="315058"/>
                  <a:pt x="487680" y="358140"/>
                </a:cubicBezTo>
                <a:cubicBezTo>
                  <a:pt x="497543" y="363776"/>
                  <a:pt x="508917" y="366778"/>
                  <a:pt x="518160" y="373380"/>
                </a:cubicBezTo>
                <a:cubicBezTo>
                  <a:pt x="526929" y="379644"/>
                  <a:pt x="531882" y="390529"/>
                  <a:pt x="541020" y="396240"/>
                </a:cubicBezTo>
                <a:cubicBezTo>
                  <a:pt x="552619" y="403489"/>
                  <a:pt x="566886" y="405363"/>
                  <a:pt x="579120" y="411480"/>
                </a:cubicBezTo>
                <a:cubicBezTo>
                  <a:pt x="631743" y="437792"/>
                  <a:pt x="569025" y="418481"/>
                  <a:pt x="632460" y="434340"/>
                </a:cubicBezTo>
                <a:cubicBezTo>
                  <a:pt x="670494" y="459696"/>
                  <a:pt x="642376" y="445467"/>
                  <a:pt x="701040" y="457200"/>
                </a:cubicBezTo>
                <a:cubicBezTo>
                  <a:pt x="711309" y="459254"/>
                  <a:pt x="721450" y="461943"/>
                  <a:pt x="731520" y="464820"/>
                </a:cubicBezTo>
                <a:cubicBezTo>
                  <a:pt x="739243" y="467027"/>
                  <a:pt x="746504" y="470865"/>
                  <a:pt x="754380" y="472440"/>
                </a:cubicBezTo>
                <a:cubicBezTo>
                  <a:pt x="771992" y="475962"/>
                  <a:pt x="789940" y="477520"/>
                  <a:pt x="807720" y="480060"/>
                </a:cubicBezTo>
                <a:cubicBezTo>
                  <a:pt x="841511" y="491324"/>
                  <a:pt x="859731" y="496403"/>
                  <a:pt x="891540" y="510540"/>
                </a:cubicBezTo>
                <a:cubicBezTo>
                  <a:pt x="909728" y="518624"/>
                  <a:pt x="925015" y="529788"/>
                  <a:pt x="944880" y="533400"/>
                </a:cubicBezTo>
                <a:cubicBezTo>
                  <a:pt x="965028" y="537063"/>
                  <a:pt x="985520" y="538480"/>
                  <a:pt x="1005840" y="541020"/>
                </a:cubicBezTo>
                <a:cubicBezTo>
                  <a:pt x="1056886" y="558035"/>
                  <a:pt x="1002488" y="541677"/>
                  <a:pt x="1097280" y="556260"/>
                </a:cubicBezTo>
                <a:cubicBezTo>
                  <a:pt x="1140951" y="562979"/>
                  <a:pt x="1120083" y="569016"/>
                  <a:pt x="1173480" y="571500"/>
                </a:cubicBezTo>
                <a:cubicBezTo>
                  <a:pt x="1267393" y="575868"/>
                  <a:pt x="1361440" y="576580"/>
                  <a:pt x="1455420" y="579120"/>
                </a:cubicBezTo>
                <a:cubicBezTo>
                  <a:pt x="1550814" y="602969"/>
                  <a:pt x="1455648" y="581375"/>
                  <a:pt x="1676400" y="594360"/>
                </a:cubicBezTo>
                <a:cubicBezTo>
                  <a:pt x="1699361" y="595711"/>
                  <a:pt x="1722034" y="600398"/>
                  <a:pt x="1744980" y="601980"/>
                </a:cubicBezTo>
                <a:cubicBezTo>
                  <a:pt x="1795723" y="605480"/>
                  <a:pt x="1846580" y="607060"/>
                  <a:pt x="1897380" y="609600"/>
                </a:cubicBezTo>
                <a:cubicBezTo>
                  <a:pt x="1927860" y="614680"/>
                  <a:pt x="1958842" y="617346"/>
                  <a:pt x="1988820" y="624840"/>
                </a:cubicBezTo>
                <a:cubicBezTo>
                  <a:pt x="1998980" y="627380"/>
                  <a:pt x="2008845" y="631845"/>
                  <a:pt x="2019300" y="632460"/>
                </a:cubicBezTo>
                <a:cubicBezTo>
                  <a:pt x="2095411" y="636937"/>
                  <a:pt x="2171700" y="637540"/>
                  <a:pt x="2247900" y="640080"/>
                </a:cubicBezTo>
                <a:cubicBezTo>
                  <a:pt x="2258060" y="642620"/>
                  <a:pt x="2268310" y="644823"/>
                  <a:pt x="2278380" y="647700"/>
                </a:cubicBezTo>
                <a:cubicBezTo>
                  <a:pt x="2286103" y="649907"/>
                  <a:pt x="2293301" y="654099"/>
                  <a:pt x="2301240" y="655320"/>
                </a:cubicBezTo>
                <a:cubicBezTo>
                  <a:pt x="2326470" y="659202"/>
                  <a:pt x="2352049" y="660313"/>
                  <a:pt x="2377440" y="662940"/>
                </a:cubicBezTo>
                <a:lnTo>
                  <a:pt x="2590800" y="685800"/>
                </a:lnTo>
                <a:cubicBezTo>
                  <a:pt x="2600960" y="688340"/>
                  <a:pt x="2611210" y="690543"/>
                  <a:pt x="2621280" y="693420"/>
                </a:cubicBezTo>
                <a:cubicBezTo>
                  <a:pt x="2629003" y="695627"/>
                  <a:pt x="2636237" y="699603"/>
                  <a:pt x="2644140" y="701040"/>
                </a:cubicBezTo>
                <a:cubicBezTo>
                  <a:pt x="2722628" y="715311"/>
                  <a:pt x="2683486" y="697853"/>
                  <a:pt x="2720340" y="71628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11104178" y="6111826"/>
            <a:ext cx="2423160" cy="464820"/>
          </a:xfrm>
          <a:custGeom>
            <a:avLst/>
            <a:gdLst>
              <a:gd name="connsiteX0" fmla="*/ 0 w 2423160"/>
              <a:gd name="connsiteY0" fmla="*/ 0 h 464820"/>
              <a:gd name="connsiteX1" fmla="*/ 68580 w 2423160"/>
              <a:gd name="connsiteY1" fmla="*/ 22860 h 464820"/>
              <a:gd name="connsiteX2" fmla="*/ 91440 w 2423160"/>
              <a:gd name="connsiteY2" fmla="*/ 30480 h 464820"/>
              <a:gd name="connsiteX3" fmla="*/ 114300 w 2423160"/>
              <a:gd name="connsiteY3" fmla="*/ 45720 h 464820"/>
              <a:gd name="connsiteX4" fmla="*/ 137160 w 2423160"/>
              <a:gd name="connsiteY4" fmla="*/ 53340 h 464820"/>
              <a:gd name="connsiteX5" fmla="*/ 160020 w 2423160"/>
              <a:gd name="connsiteY5" fmla="*/ 68580 h 464820"/>
              <a:gd name="connsiteX6" fmla="*/ 182880 w 2423160"/>
              <a:gd name="connsiteY6" fmla="*/ 76200 h 464820"/>
              <a:gd name="connsiteX7" fmla="*/ 228600 w 2423160"/>
              <a:gd name="connsiteY7" fmla="*/ 99060 h 464820"/>
              <a:gd name="connsiteX8" fmla="*/ 289560 w 2423160"/>
              <a:gd name="connsiteY8" fmla="*/ 137160 h 464820"/>
              <a:gd name="connsiteX9" fmla="*/ 312420 w 2423160"/>
              <a:gd name="connsiteY9" fmla="*/ 144780 h 464820"/>
              <a:gd name="connsiteX10" fmla="*/ 381000 w 2423160"/>
              <a:gd name="connsiteY10" fmla="*/ 182880 h 464820"/>
              <a:gd name="connsiteX11" fmla="*/ 396240 w 2423160"/>
              <a:gd name="connsiteY11" fmla="*/ 205740 h 464820"/>
              <a:gd name="connsiteX12" fmla="*/ 426720 w 2423160"/>
              <a:gd name="connsiteY12" fmla="*/ 220980 h 464820"/>
              <a:gd name="connsiteX13" fmla="*/ 449580 w 2423160"/>
              <a:gd name="connsiteY13" fmla="*/ 236220 h 464820"/>
              <a:gd name="connsiteX14" fmla="*/ 464820 w 2423160"/>
              <a:gd name="connsiteY14" fmla="*/ 259080 h 464820"/>
              <a:gd name="connsiteX15" fmla="*/ 487680 w 2423160"/>
              <a:gd name="connsiteY15" fmla="*/ 274320 h 464820"/>
              <a:gd name="connsiteX16" fmla="*/ 518160 w 2423160"/>
              <a:gd name="connsiteY16" fmla="*/ 297180 h 464820"/>
              <a:gd name="connsiteX17" fmla="*/ 548640 w 2423160"/>
              <a:gd name="connsiteY17" fmla="*/ 327660 h 464820"/>
              <a:gd name="connsiteX18" fmla="*/ 601980 w 2423160"/>
              <a:gd name="connsiteY18" fmla="*/ 350520 h 464820"/>
              <a:gd name="connsiteX19" fmla="*/ 655320 w 2423160"/>
              <a:gd name="connsiteY19" fmla="*/ 373380 h 464820"/>
              <a:gd name="connsiteX20" fmla="*/ 678180 w 2423160"/>
              <a:gd name="connsiteY20" fmla="*/ 388620 h 464820"/>
              <a:gd name="connsiteX21" fmla="*/ 723900 w 2423160"/>
              <a:gd name="connsiteY21" fmla="*/ 403860 h 464820"/>
              <a:gd name="connsiteX22" fmla="*/ 792480 w 2423160"/>
              <a:gd name="connsiteY22" fmla="*/ 426720 h 464820"/>
              <a:gd name="connsiteX23" fmla="*/ 838200 w 2423160"/>
              <a:gd name="connsiteY23" fmla="*/ 441960 h 464820"/>
              <a:gd name="connsiteX24" fmla="*/ 861060 w 2423160"/>
              <a:gd name="connsiteY24" fmla="*/ 449580 h 464820"/>
              <a:gd name="connsiteX25" fmla="*/ 967740 w 2423160"/>
              <a:gd name="connsiteY25" fmla="*/ 464820 h 464820"/>
              <a:gd name="connsiteX26" fmla="*/ 1242060 w 2423160"/>
              <a:gd name="connsiteY26" fmla="*/ 457200 h 464820"/>
              <a:gd name="connsiteX27" fmla="*/ 1333500 w 2423160"/>
              <a:gd name="connsiteY27" fmla="*/ 441960 h 464820"/>
              <a:gd name="connsiteX28" fmla="*/ 1402080 w 2423160"/>
              <a:gd name="connsiteY28" fmla="*/ 434340 h 464820"/>
              <a:gd name="connsiteX29" fmla="*/ 1478280 w 2423160"/>
              <a:gd name="connsiteY29" fmla="*/ 411480 h 464820"/>
              <a:gd name="connsiteX30" fmla="*/ 1554480 w 2423160"/>
              <a:gd name="connsiteY30" fmla="*/ 396240 h 464820"/>
              <a:gd name="connsiteX31" fmla="*/ 1584960 w 2423160"/>
              <a:gd name="connsiteY31" fmla="*/ 381000 h 464820"/>
              <a:gd name="connsiteX32" fmla="*/ 1699260 w 2423160"/>
              <a:gd name="connsiteY32" fmla="*/ 358140 h 464820"/>
              <a:gd name="connsiteX33" fmla="*/ 1722120 w 2423160"/>
              <a:gd name="connsiteY33" fmla="*/ 350520 h 464820"/>
              <a:gd name="connsiteX34" fmla="*/ 1760220 w 2423160"/>
              <a:gd name="connsiteY34" fmla="*/ 342900 h 464820"/>
              <a:gd name="connsiteX35" fmla="*/ 1798320 w 2423160"/>
              <a:gd name="connsiteY35" fmla="*/ 327660 h 464820"/>
              <a:gd name="connsiteX36" fmla="*/ 1859280 w 2423160"/>
              <a:gd name="connsiteY36" fmla="*/ 312420 h 464820"/>
              <a:gd name="connsiteX37" fmla="*/ 1905000 w 2423160"/>
              <a:gd name="connsiteY37" fmla="*/ 297180 h 464820"/>
              <a:gd name="connsiteX38" fmla="*/ 1927860 w 2423160"/>
              <a:gd name="connsiteY38" fmla="*/ 289560 h 464820"/>
              <a:gd name="connsiteX39" fmla="*/ 2004060 w 2423160"/>
              <a:gd name="connsiteY39" fmla="*/ 274320 h 464820"/>
              <a:gd name="connsiteX40" fmla="*/ 2042160 w 2423160"/>
              <a:gd name="connsiteY40" fmla="*/ 259080 h 464820"/>
              <a:gd name="connsiteX41" fmla="*/ 2110740 w 2423160"/>
              <a:gd name="connsiteY41" fmla="*/ 243840 h 464820"/>
              <a:gd name="connsiteX42" fmla="*/ 2141220 w 2423160"/>
              <a:gd name="connsiteY42" fmla="*/ 228600 h 464820"/>
              <a:gd name="connsiteX43" fmla="*/ 2202180 w 2423160"/>
              <a:gd name="connsiteY43" fmla="*/ 190500 h 464820"/>
              <a:gd name="connsiteX44" fmla="*/ 2232660 w 2423160"/>
              <a:gd name="connsiteY44" fmla="*/ 175260 h 464820"/>
              <a:gd name="connsiteX45" fmla="*/ 2278380 w 2423160"/>
              <a:gd name="connsiteY45" fmla="*/ 144780 h 464820"/>
              <a:gd name="connsiteX46" fmla="*/ 2308860 w 2423160"/>
              <a:gd name="connsiteY46" fmla="*/ 121920 h 464820"/>
              <a:gd name="connsiteX47" fmla="*/ 2362200 w 2423160"/>
              <a:gd name="connsiteY47" fmla="*/ 106680 h 464820"/>
              <a:gd name="connsiteX48" fmla="*/ 2407920 w 2423160"/>
              <a:gd name="connsiteY48" fmla="*/ 76200 h 464820"/>
              <a:gd name="connsiteX49" fmla="*/ 2423160 w 2423160"/>
              <a:gd name="connsiteY49" fmla="*/ 6858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23160" h="464820">
                <a:moveTo>
                  <a:pt x="0" y="0"/>
                </a:moveTo>
                <a:cubicBezTo>
                  <a:pt x="64226" y="12845"/>
                  <a:pt x="13371" y="-801"/>
                  <a:pt x="68580" y="22860"/>
                </a:cubicBezTo>
                <a:cubicBezTo>
                  <a:pt x="75963" y="26024"/>
                  <a:pt x="84256" y="26888"/>
                  <a:pt x="91440" y="30480"/>
                </a:cubicBezTo>
                <a:cubicBezTo>
                  <a:pt x="99631" y="34576"/>
                  <a:pt x="106109" y="41624"/>
                  <a:pt x="114300" y="45720"/>
                </a:cubicBezTo>
                <a:cubicBezTo>
                  <a:pt x="121484" y="49312"/>
                  <a:pt x="129976" y="49748"/>
                  <a:pt x="137160" y="53340"/>
                </a:cubicBezTo>
                <a:cubicBezTo>
                  <a:pt x="145351" y="57436"/>
                  <a:pt x="151829" y="64484"/>
                  <a:pt x="160020" y="68580"/>
                </a:cubicBezTo>
                <a:cubicBezTo>
                  <a:pt x="167204" y="72172"/>
                  <a:pt x="175696" y="72608"/>
                  <a:pt x="182880" y="76200"/>
                </a:cubicBezTo>
                <a:cubicBezTo>
                  <a:pt x="241966" y="105743"/>
                  <a:pt x="171141" y="79907"/>
                  <a:pt x="228600" y="99060"/>
                </a:cubicBezTo>
                <a:cubicBezTo>
                  <a:pt x="257772" y="120939"/>
                  <a:pt x="257018" y="123214"/>
                  <a:pt x="289560" y="137160"/>
                </a:cubicBezTo>
                <a:cubicBezTo>
                  <a:pt x="296943" y="140324"/>
                  <a:pt x="305399" y="140879"/>
                  <a:pt x="312420" y="144780"/>
                </a:cubicBezTo>
                <a:cubicBezTo>
                  <a:pt x="391025" y="188449"/>
                  <a:pt x="329274" y="165638"/>
                  <a:pt x="381000" y="182880"/>
                </a:cubicBezTo>
                <a:cubicBezTo>
                  <a:pt x="386080" y="190500"/>
                  <a:pt x="389205" y="199877"/>
                  <a:pt x="396240" y="205740"/>
                </a:cubicBezTo>
                <a:cubicBezTo>
                  <a:pt x="404966" y="213012"/>
                  <a:pt x="416857" y="215344"/>
                  <a:pt x="426720" y="220980"/>
                </a:cubicBezTo>
                <a:cubicBezTo>
                  <a:pt x="434671" y="225524"/>
                  <a:pt x="441960" y="231140"/>
                  <a:pt x="449580" y="236220"/>
                </a:cubicBezTo>
                <a:cubicBezTo>
                  <a:pt x="454660" y="243840"/>
                  <a:pt x="458344" y="252604"/>
                  <a:pt x="464820" y="259080"/>
                </a:cubicBezTo>
                <a:cubicBezTo>
                  <a:pt x="471296" y="265556"/>
                  <a:pt x="480228" y="268997"/>
                  <a:pt x="487680" y="274320"/>
                </a:cubicBezTo>
                <a:cubicBezTo>
                  <a:pt x="498014" y="281702"/>
                  <a:pt x="508602" y="288817"/>
                  <a:pt x="518160" y="297180"/>
                </a:cubicBezTo>
                <a:cubicBezTo>
                  <a:pt x="528973" y="306642"/>
                  <a:pt x="537145" y="319039"/>
                  <a:pt x="548640" y="327660"/>
                </a:cubicBezTo>
                <a:cubicBezTo>
                  <a:pt x="580353" y="351444"/>
                  <a:pt x="572552" y="335806"/>
                  <a:pt x="601980" y="350520"/>
                </a:cubicBezTo>
                <a:cubicBezTo>
                  <a:pt x="654603" y="376832"/>
                  <a:pt x="591885" y="357521"/>
                  <a:pt x="655320" y="373380"/>
                </a:cubicBezTo>
                <a:cubicBezTo>
                  <a:pt x="662940" y="378460"/>
                  <a:pt x="669811" y="384901"/>
                  <a:pt x="678180" y="388620"/>
                </a:cubicBezTo>
                <a:cubicBezTo>
                  <a:pt x="692860" y="395144"/>
                  <a:pt x="708660" y="398780"/>
                  <a:pt x="723900" y="403860"/>
                </a:cubicBezTo>
                <a:lnTo>
                  <a:pt x="792480" y="426720"/>
                </a:lnTo>
                <a:lnTo>
                  <a:pt x="838200" y="441960"/>
                </a:lnTo>
                <a:cubicBezTo>
                  <a:pt x="845820" y="444500"/>
                  <a:pt x="853109" y="448444"/>
                  <a:pt x="861060" y="449580"/>
                </a:cubicBezTo>
                <a:lnTo>
                  <a:pt x="967740" y="464820"/>
                </a:lnTo>
                <a:lnTo>
                  <a:pt x="1242060" y="457200"/>
                </a:lnTo>
                <a:cubicBezTo>
                  <a:pt x="1287882" y="455069"/>
                  <a:pt x="1292455" y="447824"/>
                  <a:pt x="1333500" y="441960"/>
                </a:cubicBezTo>
                <a:cubicBezTo>
                  <a:pt x="1356270" y="438707"/>
                  <a:pt x="1379220" y="436880"/>
                  <a:pt x="1402080" y="434340"/>
                </a:cubicBezTo>
                <a:cubicBezTo>
                  <a:pt x="1436537" y="422854"/>
                  <a:pt x="1446035" y="418390"/>
                  <a:pt x="1478280" y="411480"/>
                </a:cubicBezTo>
                <a:cubicBezTo>
                  <a:pt x="1503608" y="406053"/>
                  <a:pt x="1554480" y="396240"/>
                  <a:pt x="1554480" y="396240"/>
                </a:cubicBezTo>
                <a:cubicBezTo>
                  <a:pt x="1564640" y="391160"/>
                  <a:pt x="1574184" y="384592"/>
                  <a:pt x="1584960" y="381000"/>
                </a:cubicBezTo>
                <a:cubicBezTo>
                  <a:pt x="1629051" y="366303"/>
                  <a:pt x="1654591" y="364521"/>
                  <a:pt x="1699260" y="358140"/>
                </a:cubicBezTo>
                <a:cubicBezTo>
                  <a:pt x="1706880" y="355600"/>
                  <a:pt x="1714328" y="352468"/>
                  <a:pt x="1722120" y="350520"/>
                </a:cubicBezTo>
                <a:cubicBezTo>
                  <a:pt x="1734685" y="347379"/>
                  <a:pt x="1747815" y="346622"/>
                  <a:pt x="1760220" y="342900"/>
                </a:cubicBezTo>
                <a:cubicBezTo>
                  <a:pt x="1773321" y="338970"/>
                  <a:pt x="1785247" y="331683"/>
                  <a:pt x="1798320" y="327660"/>
                </a:cubicBezTo>
                <a:cubicBezTo>
                  <a:pt x="1818339" y="321500"/>
                  <a:pt x="1839409" y="319044"/>
                  <a:pt x="1859280" y="312420"/>
                </a:cubicBezTo>
                <a:lnTo>
                  <a:pt x="1905000" y="297180"/>
                </a:lnTo>
                <a:cubicBezTo>
                  <a:pt x="1912620" y="294640"/>
                  <a:pt x="1919937" y="290880"/>
                  <a:pt x="1927860" y="289560"/>
                </a:cubicBezTo>
                <a:cubicBezTo>
                  <a:pt x="1950370" y="285808"/>
                  <a:pt x="1981326" y="281898"/>
                  <a:pt x="2004060" y="274320"/>
                </a:cubicBezTo>
                <a:cubicBezTo>
                  <a:pt x="2017036" y="269995"/>
                  <a:pt x="2029184" y="263405"/>
                  <a:pt x="2042160" y="259080"/>
                </a:cubicBezTo>
                <a:cubicBezTo>
                  <a:pt x="2058302" y="253699"/>
                  <a:pt x="2095641" y="246860"/>
                  <a:pt x="2110740" y="243840"/>
                </a:cubicBezTo>
                <a:cubicBezTo>
                  <a:pt x="2120900" y="238760"/>
                  <a:pt x="2131408" y="234324"/>
                  <a:pt x="2141220" y="228600"/>
                </a:cubicBezTo>
                <a:cubicBezTo>
                  <a:pt x="2161918" y="216526"/>
                  <a:pt x="2180747" y="201216"/>
                  <a:pt x="2202180" y="190500"/>
                </a:cubicBezTo>
                <a:cubicBezTo>
                  <a:pt x="2212340" y="185420"/>
                  <a:pt x="2222920" y="181104"/>
                  <a:pt x="2232660" y="175260"/>
                </a:cubicBezTo>
                <a:cubicBezTo>
                  <a:pt x="2248366" y="165836"/>
                  <a:pt x="2263727" y="155770"/>
                  <a:pt x="2278380" y="144780"/>
                </a:cubicBezTo>
                <a:cubicBezTo>
                  <a:pt x="2288540" y="137160"/>
                  <a:pt x="2297501" y="127600"/>
                  <a:pt x="2308860" y="121920"/>
                </a:cubicBezTo>
                <a:cubicBezTo>
                  <a:pt x="2348319" y="102191"/>
                  <a:pt x="2328495" y="125405"/>
                  <a:pt x="2362200" y="106680"/>
                </a:cubicBezTo>
                <a:cubicBezTo>
                  <a:pt x="2378211" y="97785"/>
                  <a:pt x="2391537" y="84391"/>
                  <a:pt x="2407920" y="76200"/>
                </a:cubicBezTo>
                <a:lnTo>
                  <a:pt x="2423160" y="6858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10911143" y="1279027"/>
            <a:ext cx="2607733" cy="677365"/>
          </a:xfrm>
          <a:custGeom>
            <a:avLst/>
            <a:gdLst>
              <a:gd name="connsiteX0" fmla="*/ 0 w 2607733"/>
              <a:gd name="connsiteY0" fmla="*/ 465698 h 677365"/>
              <a:gd name="connsiteX1" fmla="*/ 76200 w 2607733"/>
              <a:gd name="connsiteY1" fmla="*/ 508032 h 677365"/>
              <a:gd name="connsiteX2" fmla="*/ 118533 w 2607733"/>
              <a:gd name="connsiteY2" fmla="*/ 524965 h 677365"/>
              <a:gd name="connsiteX3" fmla="*/ 152400 w 2607733"/>
              <a:gd name="connsiteY3" fmla="*/ 541898 h 677365"/>
              <a:gd name="connsiteX4" fmla="*/ 203200 w 2607733"/>
              <a:gd name="connsiteY4" fmla="*/ 575765 h 677365"/>
              <a:gd name="connsiteX5" fmla="*/ 237067 w 2607733"/>
              <a:gd name="connsiteY5" fmla="*/ 618098 h 677365"/>
              <a:gd name="connsiteX6" fmla="*/ 262467 w 2607733"/>
              <a:gd name="connsiteY6" fmla="*/ 626565 h 677365"/>
              <a:gd name="connsiteX7" fmla="*/ 414867 w 2607733"/>
              <a:gd name="connsiteY7" fmla="*/ 643498 h 677365"/>
              <a:gd name="connsiteX8" fmla="*/ 516467 w 2607733"/>
              <a:gd name="connsiteY8" fmla="*/ 660432 h 677365"/>
              <a:gd name="connsiteX9" fmla="*/ 753533 w 2607733"/>
              <a:gd name="connsiteY9" fmla="*/ 677365 h 677365"/>
              <a:gd name="connsiteX10" fmla="*/ 905933 w 2607733"/>
              <a:gd name="connsiteY10" fmla="*/ 668898 h 677365"/>
              <a:gd name="connsiteX11" fmla="*/ 931333 w 2607733"/>
              <a:gd name="connsiteY11" fmla="*/ 660432 h 677365"/>
              <a:gd name="connsiteX12" fmla="*/ 973667 w 2607733"/>
              <a:gd name="connsiteY12" fmla="*/ 618098 h 677365"/>
              <a:gd name="connsiteX13" fmla="*/ 1049867 w 2607733"/>
              <a:gd name="connsiteY13" fmla="*/ 592698 h 677365"/>
              <a:gd name="connsiteX14" fmla="*/ 1075267 w 2607733"/>
              <a:gd name="connsiteY14" fmla="*/ 584232 h 677365"/>
              <a:gd name="connsiteX15" fmla="*/ 1100667 w 2607733"/>
              <a:gd name="connsiteY15" fmla="*/ 567298 h 677365"/>
              <a:gd name="connsiteX16" fmla="*/ 1159933 w 2607733"/>
              <a:gd name="connsiteY16" fmla="*/ 550365 h 677365"/>
              <a:gd name="connsiteX17" fmla="*/ 1185333 w 2607733"/>
              <a:gd name="connsiteY17" fmla="*/ 533432 h 677365"/>
              <a:gd name="connsiteX18" fmla="*/ 1227667 w 2607733"/>
              <a:gd name="connsiteY18" fmla="*/ 524965 h 677365"/>
              <a:gd name="connsiteX19" fmla="*/ 1261533 w 2607733"/>
              <a:gd name="connsiteY19" fmla="*/ 516498 h 677365"/>
              <a:gd name="connsiteX20" fmla="*/ 1303867 w 2607733"/>
              <a:gd name="connsiteY20" fmla="*/ 508032 h 677365"/>
              <a:gd name="connsiteX21" fmla="*/ 1337733 w 2607733"/>
              <a:gd name="connsiteY21" fmla="*/ 499565 h 677365"/>
              <a:gd name="connsiteX22" fmla="*/ 1388533 w 2607733"/>
              <a:gd name="connsiteY22" fmla="*/ 482632 h 677365"/>
              <a:gd name="connsiteX23" fmla="*/ 1430867 w 2607733"/>
              <a:gd name="connsiteY23" fmla="*/ 474165 h 677365"/>
              <a:gd name="connsiteX24" fmla="*/ 1456267 w 2607733"/>
              <a:gd name="connsiteY24" fmla="*/ 465698 h 677365"/>
              <a:gd name="connsiteX25" fmla="*/ 1532467 w 2607733"/>
              <a:gd name="connsiteY25" fmla="*/ 457232 h 677365"/>
              <a:gd name="connsiteX26" fmla="*/ 1608667 w 2607733"/>
              <a:gd name="connsiteY26" fmla="*/ 431832 h 677365"/>
              <a:gd name="connsiteX27" fmla="*/ 1634067 w 2607733"/>
              <a:gd name="connsiteY27" fmla="*/ 423365 h 677365"/>
              <a:gd name="connsiteX28" fmla="*/ 1735667 w 2607733"/>
              <a:gd name="connsiteY28" fmla="*/ 397965 h 677365"/>
              <a:gd name="connsiteX29" fmla="*/ 1820333 w 2607733"/>
              <a:gd name="connsiteY29" fmla="*/ 389498 h 677365"/>
              <a:gd name="connsiteX30" fmla="*/ 1913467 w 2607733"/>
              <a:gd name="connsiteY30" fmla="*/ 364098 h 677365"/>
              <a:gd name="connsiteX31" fmla="*/ 1955800 w 2607733"/>
              <a:gd name="connsiteY31" fmla="*/ 347165 h 677365"/>
              <a:gd name="connsiteX32" fmla="*/ 2006600 w 2607733"/>
              <a:gd name="connsiteY32" fmla="*/ 330232 h 677365"/>
              <a:gd name="connsiteX33" fmla="*/ 2032000 w 2607733"/>
              <a:gd name="connsiteY33" fmla="*/ 313298 h 677365"/>
              <a:gd name="connsiteX34" fmla="*/ 2057400 w 2607733"/>
              <a:gd name="connsiteY34" fmla="*/ 304832 h 677365"/>
              <a:gd name="connsiteX35" fmla="*/ 2099733 w 2607733"/>
              <a:gd name="connsiteY35" fmla="*/ 279432 h 677365"/>
              <a:gd name="connsiteX36" fmla="*/ 2125133 w 2607733"/>
              <a:gd name="connsiteY36" fmla="*/ 262498 h 677365"/>
              <a:gd name="connsiteX37" fmla="*/ 2150533 w 2607733"/>
              <a:gd name="connsiteY37" fmla="*/ 254032 h 677365"/>
              <a:gd name="connsiteX38" fmla="*/ 2167467 w 2607733"/>
              <a:gd name="connsiteY38" fmla="*/ 237098 h 677365"/>
              <a:gd name="connsiteX39" fmla="*/ 2218267 w 2607733"/>
              <a:gd name="connsiteY39" fmla="*/ 203232 h 677365"/>
              <a:gd name="connsiteX40" fmla="*/ 2252133 w 2607733"/>
              <a:gd name="connsiteY40" fmla="*/ 186298 h 677365"/>
              <a:gd name="connsiteX41" fmla="*/ 2294467 w 2607733"/>
              <a:gd name="connsiteY41" fmla="*/ 152432 h 677365"/>
              <a:gd name="connsiteX42" fmla="*/ 2362200 w 2607733"/>
              <a:gd name="connsiteY42" fmla="*/ 118565 h 677365"/>
              <a:gd name="connsiteX43" fmla="*/ 2438400 w 2607733"/>
              <a:gd name="connsiteY43" fmla="*/ 76232 h 677365"/>
              <a:gd name="connsiteX44" fmla="*/ 2497667 w 2607733"/>
              <a:gd name="connsiteY44" fmla="*/ 42365 h 677365"/>
              <a:gd name="connsiteX45" fmla="*/ 2548467 w 2607733"/>
              <a:gd name="connsiteY45" fmla="*/ 25432 h 677365"/>
              <a:gd name="connsiteX46" fmla="*/ 2573867 w 2607733"/>
              <a:gd name="connsiteY46" fmla="*/ 16965 h 677365"/>
              <a:gd name="connsiteX47" fmla="*/ 2607733 w 2607733"/>
              <a:gd name="connsiteY47" fmla="*/ 32 h 67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07733" h="677365">
                <a:moveTo>
                  <a:pt x="0" y="465698"/>
                </a:moveTo>
                <a:cubicBezTo>
                  <a:pt x="135037" y="510712"/>
                  <a:pt x="-10709" y="453714"/>
                  <a:pt x="76200" y="508032"/>
                </a:cubicBezTo>
                <a:cubicBezTo>
                  <a:pt x="89088" y="516087"/>
                  <a:pt x="104645" y="518793"/>
                  <a:pt x="118533" y="524965"/>
                </a:cubicBezTo>
                <a:cubicBezTo>
                  <a:pt x="130067" y="530091"/>
                  <a:pt x="141111" y="536254"/>
                  <a:pt x="152400" y="541898"/>
                </a:cubicBezTo>
                <a:cubicBezTo>
                  <a:pt x="230109" y="619611"/>
                  <a:pt x="80210" y="473274"/>
                  <a:pt x="203200" y="575765"/>
                </a:cubicBezTo>
                <a:cubicBezTo>
                  <a:pt x="232872" y="600492"/>
                  <a:pt x="206417" y="599708"/>
                  <a:pt x="237067" y="618098"/>
                </a:cubicBezTo>
                <a:cubicBezTo>
                  <a:pt x="244720" y="622690"/>
                  <a:pt x="253886" y="624113"/>
                  <a:pt x="262467" y="626565"/>
                </a:cubicBezTo>
                <a:cubicBezTo>
                  <a:pt x="322714" y="643779"/>
                  <a:pt x="325740" y="637132"/>
                  <a:pt x="414867" y="643498"/>
                </a:cubicBezTo>
                <a:cubicBezTo>
                  <a:pt x="466491" y="660707"/>
                  <a:pt x="425729" y="649090"/>
                  <a:pt x="516467" y="660432"/>
                </a:cubicBezTo>
                <a:cubicBezTo>
                  <a:pt x="661692" y="678585"/>
                  <a:pt x="474865" y="664095"/>
                  <a:pt x="753533" y="677365"/>
                </a:cubicBezTo>
                <a:cubicBezTo>
                  <a:pt x="804333" y="674543"/>
                  <a:pt x="855284" y="673722"/>
                  <a:pt x="905933" y="668898"/>
                </a:cubicBezTo>
                <a:cubicBezTo>
                  <a:pt x="914817" y="668052"/>
                  <a:pt x="924193" y="665787"/>
                  <a:pt x="931333" y="660432"/>
                </a:cubicBezTo>
                <a:cubicBezTo>
                  <a:pt x="947298" y="648458"/>
                  <a:pt x="954735" y="624409"/>
                  <a:pt x="973667" y="618098"/>
                </a:cubicBezTo>
                <a:lnTo>
                  <a:pt x="1049867" y="592698"/>
                </a:lnTo>
                <a:lnTo>
                  <a:pt x="1075267" y="584232"/>
                </a:lnTo>
                <a:cubicBezTo>
                  <a:pt x="1083734" y="578587"/>
                  <a:pt x="1091314" y="571306"/>
                  <a:pt x="1100667" y="567298"/>
                </a:cubicBezTo>
                <a:cubicBezTo>
                  <a:pt x="1138667" y="551012"/>
                  <a:pt x="1126964" y="566849"/>
                  <a:pt x="1159933" y="550365"/>
                </a:cubicBezTo>
                <a:cubicBezTo>
                  <a:pt x="1169034" y="545814"/>
                  <a:pt x="1175805" y="537005"/>
                  <a:pt x="1185333" y="533432"/>
                </a:cubicBezTo>
                <a:cubicBezTo>
                  <a:pt x="1198808" y="528379"/>
                  <a:pt x="1213619" y="528087"/>
                  <a:pt x="1227667" y="524965"/>
                </a:cubicBezTo>
                <a:cubicBezTo>
                  <a:pt x="1239026" y="522441"/>
                  <a:pt x="1250174" y="519022"/>
                  <a:pt x="1261533" y="516498"/>
                </a:cubicBezTo>
                <a:cubicBezTo>
                  <a:pt x="1275581" y="513376"/>
                  <a:pt x="1289819" y="511154"/>
                  <a:pt x="1303867" y="508032"/>
                </a:cubicBezTo>
                <a:cubicBezTo>
                  <a:pt x="1315226" y="505508"/>
                  <a:pt x="1326588" y="502909"/>
                  <a:pt x="1337733" y="499565"/>
                </a:cubicBezTo>
                <a:cubicBezTo>
                  <a:pt x="1354829" y="494436"/>
                  <a:pt x="1371030" y="486133"/>
                  <a:pt x="1388533" y="482632"/>
                </a:cubicBezTo>
                <a:cubicBezTo>
                  <a:pt x="1402644" y="479810"/>
                  <a:pt x="1416906" y="477655"/>
                  <a:pt x="1430867" y="474165"/>
                </a:cubicBezTo>
                <a:cubicBezTo>
                  <a:pt x="1439525" y="472000"/>
                  <a:pt x="1447464" y="467165"/>
                  <a:pt x="1456267" y="465698"/>
                </a:cubicBezTo>
                <a:cubicBezTo>
                  <a:pt x="1481476" y="461497"/>
                  <a:pt x="1507067" y="460054"/>
                  <a:pt x="1532467" y="457232"/>
                </a:cubicBezTo>
                <a:lnTo>
                  <a:pt x="1608667" y="431832"/>
                </a:lnTo>
                <a:cubicBezTo>
                  <a:pt x="1617134" y="429010"/>
                  <a:pt x="1625409" y="425530"/>
                  <a:pt x="1634067" y="423365"/>
                </a:cubicBezTo>
                <a:cubicBezTo>
                  <a:pt x="1667934" y="414898"/>
                  <a:pt x="1700931" y="401439"/>
                  <a:pt x="1735667" y="397965"/>
                </a:cubicBezTo>
                <a:lnTo>
                  <a:pt x="1820333" y="389498"/>
                </a:lnTo>
                <a:cubicBezTo>
                  <a:pt x="1855470" y="380714"/>
                  <a:pt x="1881809" y="375970"/>
                  <a:pt x="1913467" y="364098"/>
                </a:cubicBezTo>
                <a:cubicBezTo>
                  <a:pt x="1927697" y="358762"/>
                  <a:pt x="1941517" y="352359"/>
                  <a:pt x="1955800" y="347165"/>
                </a:cubicBezTo>
                <a:cubicBezTo>
                  <a:pt x="1972575" y="341065"/>
                  <a:pt x="2006600" y="330232"/>
                  <a:pt x="2006600" y="330232"/>
                </a:cubicBezTo>
                <a:cubicBezTo>
                  <a:pt x="2015067" y="324587"/>
                  <a:pt x="2022898" y="317849"/>
                  <a:pt x="2032000" y="313298"/>
                </a:cubicBezTo>
                <a:cubicBezTo>
                  <a:pt x="2039982" y="309307"/>
                  <a:pt x="2049747" y="309424"/>
                  <a:pt x="2057400" y="304832"/>
                </a:cubicBezTo>
                <a:cubicBezTo>
                  <a:pt x="2115509" y="269966"/>
                  <a:pt x="2027780" y="303415"/>
                  <a:pt x="2099733" y="279432"/>
                </a:cubicBezTo>
                <a:cubicBezTo>
                  <a:pt x="2108200" y="273787"/>
                  <a:pt x="2116031" y="267049"/>
                  <a:pt x="2125133" y="262498"/>
                </a:cubicBezTo>
                <a:cubicBezTo>
                  <a:pt x="2133115" y="258507"/>
                  <a:pt x="2142880" y="258624"/>
                  <a:pt x="2150533" y="254032"/>
                </a:cubicBezTo>
                <a:cubicBezTo>
                  <a:pt x="2157378" y="249925"/>
                  <a:pt x="2161081" y="241888"/>
                  <a:pt x="2167467" y="237098"/>
                </a:cubicBezTo>
                <a:cubicBezTo>
                  <a:pt x="2183748" y="224887"/>
                  <a:pt x="2200065" y="212334"/>
                  <a:pt x="2218267" y="203232"/>
                </a:cubicBezTo>
                <a:cubicBezTo>
                  <a:pt x="2229556" y="197587"/>
                  <a:pt x="2241632" y="193299"/>
                  <a:pt x="2252133" y="186298"/>
                </a:cubicBezTo>
                <a:cubicBezTo>
                  <a:pt x="2317471" y="142739"/>
                  <a:pt x="2209895" y="198562"/>
                  <a:pt x="2294467" y="152432"/>
                </a:cubicBezTo>
                <a:cubicBezTo>
                  <a:pt x="2316627" y="140344"/>
                  <a:pt x="2341197" y="132567"/>
                  <a:pt x="2362200" y="118565"/>
                </a:cubicBezTo>
                <a:cubicBezTo>
                  <a:pt x="2420426" y="79747"/>
                  <a:pt x="2393693" y="91133"/>
                  <a:pt x="2438400" y="76232"/>
                </a:cubicBezTo>
                <a:cubicBezTo>
                  <a:pt x="2461313" y="60956"/>
                  <a:pt x="2470809" y="53108"/>
                  <a:pt x="2497667" y="42365"/>
                </a:cubicBezTo>
                <a:cubicBezTo>
                  <a:pt x="2514240" y="35736"/>
                  <a:pt x="2531534" y="31076"/>
                  <a:pt x="2548467" y="25432"/>
                </a:cubicBezTo>
                <a:cubicBezTo>
                  <a:pt x="2556934" y="22610"/>
                  <a:pt x="2566441" y="21915"/>
                  <a:pt x="2573867" y="16965"/>
                </a:cubicBezTo>
                <a:cubicBezTo>
                  <a:pt x="2601615" y="-1533"/>
                  <a:pt x="2589091" y="32"/>
                  <a:pt x="2607733" y="32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Down Arrow 20">
            <a:extLst>
              <a:ext uri="{FF2B5EF4-FFF2-40B4-BE49-F238E27FC236}">
                <a16:creationId xmlns:a16="http://schemas.microsoft.com/office/drawing/2014/main" id="{8C75B263-6EB1-4139-A12C-6F46A7034A1F}"/>
              </a:ext>
            </a:extLst>
          </p:cNvPr>
          <p:cNvSpPr/>
          <p:nvPr/>
        </p:nvSpPr>
        <p:spPr bwMode="auto">
          <a:xfrm rot="10800000">
            <a:off x="9427845" y="1191400"/>
            <a:ext cx="171075" cy="95306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5560" cap="flat" cmpd="sng" algn="ctr">
            <a:solidFill>
              <a:srgbClr val="0033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23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7454197" y="2126307"/>
            <a:ext cx="2217420" cy="663205"/>
          </a:xfrm>
          <a:custGeom>
            <a:avLst/>
            <a:gdLst>
              <a:gd name="connsiteX0" fmla="*/ 0 w 2217420"/>
              <a:gd name="connsiteY0" fmla="*/ 381265 h 663205"/>
              <a:gd name="connsiteX1" fmla="*/ 38100 w 2217420"/>
              <a:gd name="connsiteY1" fmla="*/ 404125 h 663205"/>
              <a:gd name="connsiteX2" fmla="*/ 60960 w 2217420"/>
              <a:gd name="connsiteY2" fmla="*/ 411745 h 663205"/>
              <a:gd name="connsiteX3" fmla="*/ 83820 w 2217420"/>
              <a:gd name="connsiteY3" fmla="*/ 426985 h 663205"/>
              <a:gd name="connsiteX4" fmla="*/ 106680 w 2217420"/>
              <a:gd name="connsiteY4" fmla="*/ 449845 h 663205"/>
              <a:gd name="connsiteX5" fmla="*/ 152400 w 2217420"/>
              <a:gd name="connsiteY5" fmla="*/ 465085 h 663205"/>
              <a:gd name="connsiteX6" fmla="*/ 213360 w 2217420"/>
              <a:gd name="connsiteY6" fmla="*/ 495565 h 663205"/>
              <a:gd name="connsiteX7" fmla="*/ 236220 w 2217420"/>
              <a:gd name="connsiteY7" fmla="*/ 510805 h 663205"/>
              <a:gd name="connsiteX8" fmla="*/ 259080 w 2217420"/>
              <a:gd name="connsiteY8" fmla="*/ 518425 h 663205"/>
              <a:gd name="connsiteX9" fmla="*/ 281940 w 2217420"/>
              <a:gd name="connsiteY9" fmla="*/ 533665 h 663205"/>
              <a:gd name="connsiteX10" fmla="*/ 342900 w 2217420"/>
              <a:gd name="connsiteY10" fmla="*/ 548905 h 663205"/>
              <a:gd name="connsiteX11" fmla="*/ 388620 w 2217420"/>
              <a:gd name="connsiteY11" fmla="*/ 564145 h 663205"/>
              <a:gd name="connsiteX12" fmla="*/ 411480 w 2217420"/>
              <a:gd name="connsiteY12" fmla="*/ 571765 h 663205"/>
              <a:gd name="connsiteX13" fmla="*/ 434340 w 2217420"/>
              <a:gd name="connsiteY13" fmla="*/ 579385 h 663205"/>
              <a:gd name="connsiteX14" fmla="*/ 464820 w 2217420"/>
              <a:gd name="connsiteY14" fmla="*/ 587005 h 663205"/>
              <a:gd name="connsiteX15" fmla="*/ 510540 w 2217420"/>
              <a:gd name="connsiteY15" fmla="*/ 602245 h 663205"/>
              <a:gd name="connsiteX16" fmla="*/ 548640 w 2217420"/>
              <a:gd name="connsiteY16" fmla="*/ 609865 h 663205"/>
              <a:gd name="connsiteX17" fmla="*/ 594360 w 2217420"/>
              <a:gd name="connsiteY17" fmla="*/ 625105 h 663205"/>
              <a:gd name="connsiteX18" fmla="*/ 632460 w 2217420"/>
              <a:gd name="connsiteY18" fmla="*/ 632725 h 663205"/>
              <a:gd name="connsiteX19" fmla="*/ 662940 w 2217420"/>
              <a:gd name="connsiteY19" fmla="*/ 640345 h 663205"/>
              <a:gd name="connsiteX20" fmla="*/ 830580 w 2217420"/>
              <a:gd name="connsiteY20" fmla="*/ 663205 h 663205"/>
              <a:gd name="connsiteX21" fmla="*/ 990600 w 2217420"/>
              <a:gd name="connsiteY21" fmla="*/ 655585 h 663205"/>
              <a:gd name="connsiteX22" fmla="*/ 1043940 w 2217420"/>
              <a:gd name="connsiteY22" fmla="*/ 632725 h 663205"/>
              <a:gd name="connsiteX23" fmla="*/ 1074420 w 2217420"/>
              <a:gd name="connsiteY23" fmla="*/ 625105 h 663205"/>
              <a:gd name="connsiteX24" fmla="*/ 1097280 w 2217420"/>
              <a:gd name="connsiteY24" fmla="*/ 609865 h 663205"/>
              <a:gd name="connsiteX25" fmla="*/ 1120140 w 2217420"/>
              <a:gd name="connsiteY25" fmla="*/ 587005 h 663205"/>
              <a:gd name="connsiteX26" fmla="*/ 1150620 w 2217420"/>
              <a:gd name="connsiteY26" fmla="*/ 579385 h 663205"/>
              <a:gd name="connsiteX27" fmla="*/ 1173480 w 2217420"/>
              <a:gd name="connsiteY27" fmla="*/ 564145 h 663205"/>
              <a:gd name="connsiteX28" fmla="*/ 1203960 w 2217420"/>
              <a:gd name="connsiteY28" fmla="*/ 541285 h 663205"/>
              <a:gd name="connsiteX29" fmla="*/ 1249680 w 2217420"/>
              <a:gd name="connsiteY29" fmla="*/ 526045 h 663205"/>
              <a:gd name="connsiteX30" fmla="*/ 1272540 w 2217420"/>
              <a:gd name="connsiteY30" fmla="*/ 518425 h 663205"/>
              <a:gd name="connsiteX31" fmla="*/ 1295400 w 2217420"/>
              <a:gd name="connsiteY31" fmla="*/ 495565 h 663205"/>
              <a:gd name="connsiteX32" fmla="*/ 1379220 w 2217420"/>
              <a:gd name="connsiteY32" fmla="*/ 449845 h 663205"/>
              <a:gd name="connsiteX33" fmla="*/ 1402080 w 2217420"/>
              <a:gd name="connsiteY33" fmla="*/ 426985 h 663205"/>
              <a:gd name="connsiteX34" fmla="*/ 1447800 w 2217420"/>
              <a:gd name="connsiteY34" fmla="*/ 396505 h 663205"/>
              <a:gd name="connsiteX35" fmla="*/ 1470660 w 2217420"/>
              <a:gd name="connsiteY35" fmla="*/ 373645 h 663205"/>
              <a:gd name="connsiteX36" fmla="*/ 1501140 w 2217420"/>
              <a:gd name="connsiteY36" fmla="*/ 358405 h 663205"/>
              <a:gd name="connsiteX37" fmla="*/ 1539240 w 2217420"/>
              <a:gd name="connsiteY37" fmla="*/ 335545 h 663205"/>
              <a:gd name="connsiteX38" fmla="*/ 1592580 w 2217420"/>
              <a:gd name="connsiteY38" fmla="*/ 297445 h 663205"/>
              <a:gd name="connsiteX39" fmla="*/ 1623060 w 2217420"/>
              <a:gd name="connsiteY39" fmla="*/ 282205 h 663205"/>
              <a:gd name="connsiteX40" fmla="*/ 1668780 w 2217420"/>
              <a:gd name="connsiteY40" fmla="*/ 251725 h 663205"/>
              <a:gd name="connsiteX41" fmla="*/ 1699260 w 2217420"/>
              <a:gd name="connsiteY41" fmla="*/ 228865 h 663205"/>
              <a:gd name="connsiteX42" fmla="*/ 1744980 w 2217420"/>
              <a:gd name="connsiteY42" fmla="*/ 213625 h 663205"/>
              <a:gd name="connsiteX43" fmla="*/ 1790700 w 2217420"/>
              <a:gd name="connsiteY43" fmla="*/ 183145 h 663205"/>
              <a:gd name="connsiteX44" fmla="*/ 1859280 w 2217420"/>
              <a:gd name="connsiteY44" fmla="*/ 152665 h 663205"/>
              <a:gd name="connsiteX45" fmla="*/ 1882140 w 2217420"/>
              <a:gd name="connsiteY45" fmla="*/ 129805 h 663205"/>
              <a:gd name="connsiteX46" fmla="*/ 1943100 w 2217420"/>
              <a:gd name="connsiteY46" fmla="*/ 106945 h 663205"/>
              <a:gd name="connsiteX47" fmla="*/ 1965960 w 2217420"/>
              <a:gd name="connsiteY47" fmla="*/ 91705 h 663205"/>
              <a:gd name="connsiteX48" fmla="*/ 1988820 w 2217420"/>
              <a:gd name="connsiteY48" fmla="*/ 84085 h 663205"/>
              <a:gd name="connsiteX49" fmla="*/ 2011680 w 2217420"/>
              <a:gd name="connsiteY49" fmla="*/ 68845 h 663205"/>
              <a:gd name="connsiteX50" fmla="*/ 2065020 w 2217420"/>
              <a:gd name="connsiteY50" fmla="*/ 45985 h 663205"/>
              <a:gd name="connsiteX51" fmla="*/ 2133600 w 2217420"/>
              <a:gd name="connsiteY51" fmla="*/ 23125 h 663205"/>
              <a:gd name="connsiteX52" fmla="*/ 2156460 w 2217420"/>
              <a:gd name="connsiteY52" fmla="*/ 7885 h 663205"/>
              <a:gd name="connsiteX53" fmla="*/ 2217420 w 2217420"/>
              <a:gd name="connsiteY53" fmla="*/ 265 h 66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217420" h="663205">
                <a:moveTo>
                  <a:pt x="0" y="381265"/>
                </a:moveTo>
                <a:cubicBezTo>
                  <a:pt x="12700" y="388885"/>
                  <a:pt x="24853" y="397501"/>
                  <a:pt x="38100" y="404125"/>
                </a:cubicBezTo>
                <a:cubicBezTo>
                  <a:pt x="45284" y="407717"/>
                  <a:pt x="53776" y="408153"/>
                  <a:pt x="60960" y="411745"/>
                </a:cubicBezTo>
                <a:cubicBezTo>
                  <a:pt x="69151" y="415841"/>
                  <a:pt x="76785" y="421122"/>
                  <a:pt x="83820" y="426985"/>
                </a:cubicBezTo>
                <a:cubicBezTo>
                  <a:pt x="92099" y="433884"/>
                  <a:pt x="97260" y="444612"/>
                  <a:pt x="106680" y="449845"/>
                </a:cubicBezTo>
                <a:cubicBezTo>
                  <a:pt x="120723" y="457647"/>
                  <a:pt x="138032" y="457901"/>
                  <a:pt x="152400" y="465085"/>
                </a:cubicBezTo>
                <a:cubicBezTo>
                  <a:pt x="172720" y="475245"/>
                  <a:pt x="194457" y="482963"/>
                  <a:pt x="213360" y="495565"/>
                </a:cubicBezTo>
                <a:cubicBezTo>
                  <a:pt x="220980" y="500645"/>
                  <a:pt x="228029" y="506709"/>
                  <a:pt x="236220" y="510805"/>
                </a:cubicBezTo>
                <a:cubicBezTo>
                  <a:pt x="243404" y="514397"/>
                  <a:pt x="251896" y="514833"/>
                  <a:pt x="259080" y="518425"/>
                </a:cubicBezTo>
                <a:cubicBezTo>
                  <a:pt x="267271" y="522521"/>
                  <a:pt x="273749" y="529569"/>
                  <a:pt x="281940" y="533665"/>
                </a:cubicBezTo>
                <a:cubicBezTo>
                  <a:pt x="300437" y="542913"/>
                  <a:pt x="323771" y="543688"/>
                  <a:pt x="342900" y="548905"/>
                </a:cubicBezTo>
                <a:cubicBezTo>
                  <a:pt x="358398" y="553132"/>
                  <a:pt x="373380" y="559065"/>
                  <a:pt x="388620" y="564145"/>
                </a:cubicBezTo>
                <a:lnTo>
                  <a:pt x="411480" y="571765"/>
                </a:lnTo>
                <a:cubicBezTo>
                  <a:pt x="419100" y="574305"/>
                  <a:pt x="426548" y="577437"/>
                  <a:pt x="434340" y="579385"/>
                </a:cubicBezTo>
                <a:cubicBezTo>
                  <a:pt x="444500" y="581925"/>
                  <a:pt x="454789" y="583996"/>
                  <a:pt x="464820" y="587005"/>
                </a:cubicBezTo>
                <a:cubicBezTo>
                  <a:pt x="480207" y="591621"/>
                  <a:pt x="494788" y="599095"/>
                  <a:pt x="510540" y="602245"/>
                </a:cubicBezTo>
                <a:cubicBezTo>
                  <a:pt x="523240" y="604785"/>
                  <a:pt x="536145" y="606457"/>
                  <a:pt x="548640" y="609865"/>
                </a:cubicBezTo>
                <a:cubicBezTo>
                  <a:pt x="564138" y="614092"/>
                  <a:pt x="578608" y="621955"/>
                  <a:pt x="594360" y="625105"/>
                </a:cubicBezTo>
                <a:cubicBezTo>
                  <a:pt x="607060" y="627645"/>
                  <a:pt x="619817" y="629915"/>
                  <a:pt x="632460" y="632725"/>
                </a:cubicBezTo>
                <a:cubicBezTo>
                  <a:pt x="642683" y="634997"/>
                  <a:pt x="652610" y="638623"/>
                  <a:pt x="662940" y="640345"/>
                </a:cubicBezTo>
                <a:cubicBezTo>
                  <a:pt x="717348" y="649413"/>
                  <a:pt x="775333" y="656299"/>
                  <a:pt x="830580" y="663205"/>
                </a:cubicBezTo>
                <a:cubicBezTo>
                  <a:pt x="883920" y="660665"/>
                  <a:pt x="937384" y="660020"/>
                  <a:pt x="990600" y="655585"/>
                </a:cubicBezTo>
                <a:cubicBezTo>
                  <a:pt x="1006819" y="654233"/>
                  <a:pt x="1030907" y="637612"/>
                  <a:pt x="1043940" y="632725"/>
                </a:cubicBezTo>
                <a:cubicBezTo>
                  <a:pt x="1053746" y="629048"/>
                  <a:pt x="1064260" y="627645"/>
                  <a:pt x="1074420" y="625105"/>
                </a:cubicBezTo>
                <a:cubicBezTo>
                  <a:pt x="1082040" y="620025"/>
                  <a:pt x="1090245" y="615728"/>
                  <a:pt x="1097280" y="609865"/>
                </a:cubicBezTo>
                <a:cubicBezTo>
                  <a:pt x="1105559" y="602966"/>
                  <a:pt x="1110784" y="592352"/>
                  <a:pt x="1120140" y="587005"/>
                </a:cubicBezTo>
                <a:cubicBezTo>
                  <a:pt x="1129233" y="581809"/>
                  <a:pt x="1140460" y="581925"/>
                  <a:pt x="1150620" y="579385"/>
                </a:cubicBezTo>
                <a:cubicBezTo>
                  <a:pt x="1158240" y="574305"/>
                  <a:pt x="1166028" y="569468"/>
                  <a:pt x="1173480" y="564145"/>
                </a:cubicBezTo>
                <a:cubicBezTo>
                  <a:pt x="1183814" y="556763"/>
                  <a:pt x="1192601" y="546965"/>
                  <a:pt x="1203960" y="541285"/>
                </a:cubicBezTo>
                <a:cubicBezTo>
                  <a:pt x="1218328" y="534101"/>
                  <a:pt x="1234440" y="531125"/>
                  <a:pt x="1249680" y="526045"/>
                </a:cubicBezTo>
                <a:lnTo>
                  <a:pt x="1272540" y="518425"/>
                </a:lnTo>
                <a:cubicBezTo>
                  <a:pt x="1280160" y="510805"/>
                  <a:pt x="1286308" y="501351"/>
                  <a:pt x="1295400" y="495565"/>
                </a:cubicBezTo>
                <a:cubicBezTo>
                  <a:pt x="1324763" y="476880"/>
                  <a:pt x="1353496" y="471281"/>
                  <a:pt x="1379220" y="449845"/>
                </a:cubicBezTo>
                <a:cubicBezTo>
                  <a:pt x="1387499" y="442946"/>
                  <a:pt x="1393574" y="433601"/>
                  <a:pt x="1402080" y="426985"/>
                </a:cubicBezTo>
                <a:cubicBezTo>
                  <a:pt x="1416538" y="415740"/>
                  <a:pt x="1434848" y="409457"/>
                  <a:pt x="1447800" y="396505"/>
                </a:cubicBezTo>
                <a:cubicBezTo>
                  <a:pt x="1455420" y="388885"/>
                  <a:pt x="1461891" y="379909"/>
                  <a:pt x="1470660" y="373645"/>
                </a:cubicBezTo>
                <a:cubicBezTo>
                  <a:pt x="1479903" y="367043"/>
                  <a:pt x="1491210" y="363922"/>
                  <a:pt x="1501140" y="358405"/>
                </a:cubicBezTo>
                <a:cubicBezTo>
                  <a:pt x="1514087" y="351212"/>
                  <a:pt x="1526917" y="343760"/>
                  <a:pt x="1539240" y="335545"/>
                </a:cubicBezTo>
                <a:cubicBezTo>
                  <a:pt x="1563772" y="319190"/>
                  <a:pt x="1568725" y="311076"/>
                  <a:pt x="1592580" y="297445"/>
                </a:cubicBezTo>
                <a:cubicBezTo>
                  <a:pt x="1602443" y="291809"/>
                  <a:pt x="1613817" y="288807"/>
                  <a:pt x="1623060" y="282205"/>
                </a:cubicBezTo>
                <a:cubicBezTo>
                  <a:pt x="1673004" y="246530"/>
                  <a:pt x="1619743" y="268071"/>
                  <a:pt x="1668780" y="251725"/>
                </a:cubicBezTo>
                <a:cubicBezTo>
                  <a:pt x="1678940" y="244105"/>
                  <a:pt x="1687901" y="234545"/>
                  <a:pt x="1699260" y="228865"/>
                </a:cubicBezTo>
                <a:cubicBezTo>
                  <a:pt x="1713628" y="221681"/>
                  <a:pt x="1731614" y="222536"/>
                  <a:pt x="1744980" y="213625"/>
                </a:cubicBezTo>
                <a:cubicBezTo>
                  <a:pt x="1760220" y="203465"/>
                  <a:pt x="1774317" y="191336"/>
                  <a:pt x="1790700" y="183145"/>
                </a:cubicBezTo>
                <a:cubicBezTo>
                  <a:pt x="1833414" y="161788"/>
                  <a:pt x="1810633" y="172124"/>
                  <a:pt x="1859280" y="152665"/>
                </a:cubicBezTo>
                <a:cubicBezTo>
                  <a:pt x="1866900" y="145045"/>
                  <a:pt x="1873002" y="135516"/>
                  <a:pt x="1882140" y="129805"/>
                </a:cubicBezTo>
                <a:cubicBezTo>
                  <a:pt x="1927063" y="101728"/>
                  <a:pt x="1907636" y="124677"/>
                  <a:pt x="1943100" y="106945"/>
                </a:cubicBezTo>
                <a:cubicBezTo>
                  <a:pt x="1951291" y="102849"/>
                  <a:pt x="1957769" y="95801"/>
                  <a:pt x="1965960" y="91705"/>
                </a:cubicBezTo>
                <a:cubicBezTo>
                  <a:pt x="1973144" y="88113"/>
                  <a:pt x="1981636" y="87677"/>
                  <a:pt x="1988820" y="84085"/>
                </a:cubicBezTo>
                <a:cubicBezTo>
                  <a:pt x="1997011" y="79989"/>
                  <a:pt x="2003729" y="73389"/>
                  <a:pt x="2011680" y="68845"/>
                </a:cubicBezTo>
                <a:cubicBezTo>
                  <a:pt x="2062225" y="39962"/>
                  <a:pt x="2022276" y="64304"/>
                  <a:pt x="2065020" y="45985"/>
                </a:cubicBezTo>
                <a:cubicBezTo>
                  <a:pt x="2120229" y="22324"/>
                  <a:pt x="2069374" y="35970"/>
                  <a:pt x="2133600" y="23125"/>
                </a:cubicBezTo>
                <a:cubicBezTo>
                  <a:pt x="2141220" y="18045"/>
                  <a:pt x="2148042" y="11493"/>
                  <a:pt x="2156460" y="7885"/>
                </a:cubicBezTo>
                <a:cubicBezTo>
                  <a:pt x="2179990" y="-2199"/>
                  <a:pt x="2192772" y="265"/>
                  <a:pt x="2217420" y="265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98484" y="4155068"/>
            <a:ext cx="438838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/>
              <a:t>Modifications of the 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29226-1205-4334-889E-EE90F63B49A6}"/>
              </a:ext>
            </a:extLst>
          </p:cNvPr>
          <p:cNvSpPr txBox="1"/>
          <p:nvPr/>
        </p:nvSpPr>
        <p:spPr>
          <a:xfrm>
            <a:off x="7419048" y="3554972"/>
            <a:ext cx="1383890" cy="3693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Jet-Fluid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DEED3-4E03-4DAB-8758-78F51DBC4FC9}"/>
              </a:ext>
            </a:extLst>
          </p:cNvPr>
          <p:cNvSpPr txBox="1"/>
          <p:nvPr/>
        </p:nvSpPr>
        <p:spPr>
          <a:xfrm>
            <a:off x="121134" y="5525541"/>
            <a:ext cx="110361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Models with </a:t>
            </a:r>
            <a:r>
              <a:rPr lang="en-US" sz="2700" b="1" dirty="0">
                <a:solidFill>
                  <a:schemeClr val="bg1">
                    <a:lumMod val="50000"/>
                  </a:schemeClr>
                </a:solidFill>
              </a:rPr>
              <a:t>different mechanisms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give reasonable description </a:t>
            </a:r>
            <a:br>
              <a:rPr lang="en-US" sz="27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of the inclusive jet shape and many other observables</a:t>
            </a:r>
            <a:br>
              <a:rPr lang="en-US" sz="27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C4193A-6705-4516-93AB-BDA6B0A00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71" y="789856"/>
            <a:ext cx="3830527" cy="38535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43EAF6-DDCC-4DB2-8E6C-F2472D04380E}"/>
              </a:ext>
            </a:extLst>
          </p:cNvPr>
          <p:cNvSpPr txBox="1"/>
          <p:nvPr/>
        </p:nvSpPr>
        <p:spPr>
          <a:xfrm>
            <a:off x="2139025" y="3786355"/>
            <a:ext cx="1383890" cy="3693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Jet-Fluid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7" name="Down Arrow 19">
            <a:extLst>
              <a:ext uri="{FF2B5EF4-FFF2-40B4-BE49-F238E27FC236}">
                <a16:creationId xmlns:a16="http://schemas.microsoft.com/office/drawing/2014/main" id="{E8F2A317-7527-4AFD-B599-A423D45ACB26}"/>
              </a:ext>
            </a:extLst>
          </p:cNvPr>
          <p:cNvSpPr/>
          <p:nvPr/>
        </p:nvSpPr>
        <p:spPr bwMode="auto">
          <a:xfrm rot="10800000">
            <a:off x="6422279" y="1716251"/>
            <a:ext cx="171075" cy="95306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5560" cap="flat" cmpd="sng" algn="ctr">
            <a:solidFill>
              <a:srgbClr val="0033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23"/>
            <a:endParaRPr lang="en-US" dirty="0"/>
          </a:p>
        </p:txBody>
      </p:sp>
      <p:sp>
        <p:nvSpPr>
          <p:cNvPr id="20" name="Down Arrow 19"/>
          <p:cNvSpPr/>
          <p:nvPr/>
        </p:nvSpPr>
        <p:spPr bwMode="auto">
          <a:xfrm rot="10800000">
            <a:off x="9461580" y="4765919"/>
            <a:ext cx="184846" cy="45378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5560" cap="flat" cmpd="sng" algn="ctr">
            <a:solidFill>
              <a:srgbClr val="0033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23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274C37-6A90-43AF-B33B-AD5EA5C1E071}"/>
              </a:ext>
            </a:extLst>
          </p:cNvPr>
          <p:cNvSpPr txBox="1"/>
          <p:nvPr/>
        </p:nvSpPr>
        <p:spPr>
          <a:xfrm>
            <a:off x="12079301" y="221384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None!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8A772-3CEE-49BE-98F3-03C862E26D07}"/>
              </a:ext>
            </a:extLst>
          </p:cNvPr>
          <p:cNvSpPr txBox="1"/>
          <p:nvPr/>
        </p:nvSpPr>
        <p:spPr>
          <a:xfrm>
            <a:off x="2548735" y="4446513"/>
            <a:ext cx="2343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JHEP 11 (2016) 055</a:t>
            </a:r>
          </a:p>
          <a:p>
            <a:r>
              <a:rPr lang="pl-PL" sz="1000" dirty="0"/>
              <a:t>PRC 95 (2017) 4, 044909</a:t>
            </a:r>
            <a:endParaRPr lang="en-US" sz="10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0D93394-42D0-456B-968D-F1296320EAEF}"/>
              </a:ext>
            </a:extLst>
          </p:cNvPr>
          <p:cNvSpPr/>
          <p:nvPr/>
        </p:nvSpPr>
        <p:spPr>
          <a:xfrm>
            <a:off x="723578" y="1501254"/>
            <a:ext cx="2872854" cy="2013045"/>
          </a:xfrm>
          <a:custGeom>
            <a:avLst/>
            <a:gdLst>
              <a:gd name="connsiteX0" fmla="*/ 0 w 2872854"/>
              <a:gd name="connsiteY0" fmla="*/ 0 h 2013045"/>
              <a:gd name="connsiteX1" fmla="*/ 498143 w 2872854"/>
              <a:gd name="connsiteY1" fmla="*/ 880280 h 2013045"/>
              <a:gd name="connsiteX2" fmla="*/ 1330657 w 2872854"/>
              <a:gd name="connsiteY2" fmla="*/ 1446662 h 2013045"/>
              <a:gd name="connsiteX3" fmla="*/ 2872854 w 2872854"/>
              <a:gd name="connsiteY3" fmla="*/ 2013045 h 201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2854" h="2013045">
                <a:moveTo>
                  <a:pt x="0" y="0"/>
                </a:moveTo>
                <a:cubicBezTo>
                  <a:pt x="138183" y="319585"/>
                  <a:pt x="276367" y="639170"/>
                  <a:pt x="498143" y="880280"/>
                </a:cubicBezTo>
                <a:cubicBezTo>
                  <a:pt x="719919" y="1121390"/>
                  <a:pt x="934872" y="1257868"/>
                  <a:pt x="1330657" y="1446662"/>
                </a:cubicBezTo>
                <a:cubicBezTo>
                  <a:pt x="1726442" y="1635456"/>
                  <a:pt x="2299648" y="1824250"/>
                  <a:pt x="2872854" y="2013045"/>
                </a:cubicBezTo>
              </a:path>
            </a:pathLst>
          </a:custGeom>
          <a:noFill/>
          <a:ln w="762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AED112BE-77F4-4E07-994D-60A8CE7208B3}"/>
              </a:ext>
            </a:extLst>
          </p:cNvPr>
          <p:cNvSpPr txBox="1">
            <a:spLocks/>
          </p:cNvSpPr>
          <p:nvPr/>
        </p:nvSpPr>
        <p:spPr bwMode="auto">
          <a:xfrm>
            <a:off x="11085264" y="7270576"/>
            <a:ext cx="648072" cy="50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01868" tIns="51114" rIns="101868" bIns="51114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lv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lvl="1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lvl="2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lvl="3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lvl="4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lvl="5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lvl="6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lvl="7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lvl="8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defTabSz="449274">
              <a:defRPr/>
            </a:pPr>
            <a:fld id="{4CE79E87-B74A-4D14-8A18-10A9169B3B8A}" type="slidenum">
              <a:rPr lang="en-US" altLang="en-US" smtClean="0"/>
              <a:pPr algn="ctr" defTabSz="449274">
                <a:defRPr/>
              </a:pPr>
              <a:t>9</a:t>
            </a:fld>
            <a:endParaRPr lang="en-US" altLang="en-US" dirty="0"/>
          </a:p>
        </p:txBody>
      </p:sp>
      <p:sp>
        <p:nvSpPr>
          <p:cNvPr id="40" name="Down Arrow 19">
            <a:extLst>
              <a:ext uri="{FF2B5EF4-FFF2-40B4-BE49-F238E27FC236}">
                <a16:creationId xmlns:a16="http://schemas.microsoft.com/office/drawing/2014/main" id="{D28C5ED2-39FB-49F4-9BAE-3EB92649ADE4}"/>
              </a:ext>
            </a:extLst>
          </p:cNvPr>
          <p:cNvSpPr/>
          <p:nvPr/>
        </p:nvSpPr>
        <p:spPr bwMode="auto">
          <a:xfrm rot="10800000">
            <a:off x="3483594" y="2972525"/>
            <a:ext cx="184846" cy="45378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5560" cap="flat" cmpd="sng" algn="ctr">
            <a:solidFill>
              <a:srgbClr val="0033CC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23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993FDC-3EE2-421A-8B05-E4A5253E0AAA}"/>
              </a:ext>
            </a:extLst>
          </p:cNvPr>
          <p:cNvSpPr txBox="1"/>
          <p:nvPr/>
        </p:nvSpPr>
        <p:spPr>
          <a:xfrm>
            <a:off x="4689976" y="4818529"/>
            <a:ext cx="4396889" cy="507831"/>
          </a:xfrm>
          <a:prstGeom prst="rect">
            <a:avLst/>
          </a:prstGeom>
          <a:solidFill>
            <a:srgbClr val="3962CF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700" b="1" dirty="0"/>
              <a:t>Medium Recoil and Response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FE510B-5820-4E96-B34F-096A2A2B94F9}"/>
              </a:ext>
            </a:extLst>
          </p:cNvPr>
          <p:cNvCxnSpPr>
            <a:cxnSpLocks/>
          </p:cNvCxnSpPr>
          <p:nvPr/>
        </p:nvCxnSpPr>
        <p:spPr>
          <a:xfrm>
            <a:off x="9190068" y="4437757"/>
            <a:ext cx="671060" cy="0"/>
          </a:xfrm>
          <a:prstGeom prst="line">
            <a:avLst/>
          </a:prstGeom>
          <a:ln w="76200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7">
            <a:extLst>
              <a:ext uri="{FF2B5EF4-FFF2-40B4-BE49-F238E27FC236}">
                <a16:creationId xmlns:a16="http://schemas.microsoft.com/office/drawing/2014/main" id="{52336C19-62BF-4C87-BFEB-0E65DF8C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43" y="7270576"/>
            <a:ext cx="748030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ctr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Evidence of Medium Response to Hard Probes with Z</a:t>
            </a:r>
            <a:r>
              <a:rPr lang="en-US" baseline="30000" dirty="0"/>
              <a:t>0</a:t>
            </a:r>
            <a:r>
              <a:rPr lang="en-US" dirty="0"/>
              <a:t>-tagged Hadrons in PbPb at 5.02 TeV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69667A-54BF-45A2-BEF8-8BD11DEE33F4}"/>
              </a:ext>
            </a:extLst>
          </p:cNvPr>
          <p:cNvSpPr txBox="1"/>
          <p:nvPr/>
        </p:nvSpPr>
        <p:spPr>
          <a:xfrm>
            <a:off x="3020368" y="6550496"/>
            <a:ext cx="716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do we make more progress?</a:t>
            </a:r>
          </a:p>
        </p:txBody>
      </p:sp>
    </p:spTree>
    <p:extLst>
      <p:ext uri="{BB962C8B-B14F-4D97-AF65-F5344CB8AC3E}">
        <p14:creationId xmlns:p14="http://schemas.microsoft.com/office/powerpoint/2010/main" val="352833890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124449</TotalTime>
  <Words>5278</Words>
  <Application>Microsoft Office PowerPoint</Application>
  <PresentationFormat>Custom</PresentationFormat>
  <Paragraphs>816</Paragraphs>
  <Slides>71</Slides>
  <Notes>62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-apple-system</vt:lpstr>
      <vt:lpstr>ArtnetGrotesk</vt:lpstr>
      <vt:lpstr>Lucida Grande</vt:lpstr>
      <vt:lpstr>Proxima Nova</vt:lpstr>
      <vt:lpstr>Arial</vt:lpstr>
      <vt:lpstr>Arial Black</vt:lpstr>
      <vt:lpstr>Calibri</vt:lpstr>
      <vt:lpstr>Calibri Light</vt:lpstr>
      <vt:lpstr>Cambria Math</vt:lpstr>
      <vt:lpstr>Times New Roman</vt:lpstr>
      <vt:lpstr>1_Custom Design</vt:lpstr>
      <vt:lpstr>Image</vt:lpstr>
      <vt:lpstr>PowerPoint Presentation</vt:lpstr>
      <vt:lpstr>Effect of Shear Viscosity in Simulation</vt:lpstr>
      <vt:lpstr>Near Perfect Fluid</vt:lpstr>
      <vt:lpstr>Hard Probes of Quark Gluon Plasma</vt:lpstr>
      <vt:lpstr>PowerPoint Presentation</vt:lpstr>
      <vt:lpstr>The First Indication of Medium Response: Missing pT||</vt:lpstr>
      <vt:lpstr>Interpretation of Missing pT||</vt:lpstr>
      <vt:lpstr>QGP Transport Properties and Structure with Jets</vt:lpstr>
      <vt:lpstr>Interpretation of the CMS Jet Shape</vt:lpstr>
      <vt:lpstr>Inspiration: Medium Response to Hard Probes in QED</vt:lpstr>
      <vt:lpstr>Medium Response to Hard Probes in QGP</vt:lpstr>
      <vt:lpstr>Medium Response to Hard Probes</vt:lpstr>
      <vt:lpstr>Theoretical Models</vt:lpstr>
      <vt:lpstr>Medium Response to Hard Probes in Momentum Space</vt:lpstr>
      <vt:lpstr>Measure the “Depletion” due to Medium Recoil </vt:lpstr>
      <vt:lpstr>Z0 Boson and Charged Hadron Track Selection</vt:lpstr>
      <vt:lpstr>PowerPoint Presentation</vt:lpstr>
      <vt:lpstr>Z0-Hadron Correlation Function: Event Mixing</vt:lpstr>
      <vt:lpstr>Mixed Event Subtraction in PYTHIA8 pp Events</vt:lpstr>
      <vt:lpstr>PowerPoint Presentation</vt:lpstr>
      <vt:lpstr>PowerPoint Presentation</vt:lpstr>
      <vt:lpstr>Azimuthal Angle Distributions in pp and 50-100% PbPb</vt:lpstr>
      <vt:lpstr>Azimuthal Angle Distributions in pp and 30-50% PbPb</vt:lpstr>
      <vt:lpstr>Azimuthal Angle Distributions in pp and 0-30% PbPb</vt:lpstr>
      <vt:lpstr>Azimuthal Angle Distributions in pp and 0-30% PbPb</vt:lpstr>
      <vt:lpstr>Azimuthal Angle Distributions in pp and 0-30% PbPb</vt:lpstr>
      <vt:lpstr>Rapidity Distributions in pp and 50-100% PbPb</vt:lpstr>
      <vt:lpstr>Rapidity Distributions in pp and 30-50% PbPb</vt:lpstr>
      <vt:lpstr>Rapidity Distributions in pp and 0-30% PbPb </vt:lpstr>
      <vt:lpstr>Comparison with Theoretical Models: Reminder</vt:lpstr>
      <vt:lpstr>Azimuthal Angle Distribution in 0-30% PbPb vs. Theory w/o Medium Response</vt:lpstr>
      <vt:lpstr>Azimuthal Angle Distribution in 0-30% PbPb vs. Theory</vt:lpstr>
      <vt:lpstr>Rapidity Distribution in 0-30% PbPb vs. Theory without Medium Response</vt:lpstr>
      <vt:lpstr>Rapidity Distribution in 0-30% PbPb vs. Theory</vt:lpstr>
      <vt:lpstr>PowerPoint Presentation</vt:lpstr>
      <vt:lpstr>Implications from the Z-hadron Signal</vt:lpstr>
      <vt:lpstr>Effect of Shear Viscosity in Hydro Simulation</vt:lpstr>
      <vt:lpstr>Effect of Shear Viscosity in Medium Response</vt:lpstr>
      <vt:lpstr>Sensitivity to Specific Shear Viscosity and EoS</vt:lpstr>
      <vt:lpstr>QGP Transport Properties and Structure with Jets</vt:lpstr>
      <vt:lpstr>Summary</vt:lpstr>
      <vt:lpstr>Thank You!</vt:lpstr>
      <vt:lpstr>Backup Slides</vt:lpstr>
      <vt:lpstr>What We Still Want to Learn from Experimental Data</vt:lpstr>
      <vt:lpstr>2D Results (PYTHIA+HYDJET 0-90% - PYTHIA )</vt:lpstr>
      <vt:lpstr>Predictions from Models in pp for Charged Hadron pT  1-2 GeV</vt:lpstr>
      <vt:lpstr>Predictions from Models for Charged Hadron pT  1-2 GeV</vt:lpstr>
      <vt:lpstr>Predictions from Models for Charged Hadron pT  1-2 GeV</vt:lpstr>
      <vt:lpstr>Possible Path Forward</vt:lpstr>
      <vt:lpstr>Possible Path Forward</vt:lpstr>
      <vt:lpstr>Possible Path Forward</vt:lpstr>
      <vt:lpstr>Possible Path Forward</vt:lpstr>
      <vt:lpstr>2D Distribution (pp PYTHIA)</vt:lpstr>
      <vt:lpstr>Systematics</vt:lpstr>
      <vt:lpstr>Analysis Workflow: Event-Mixing</vt:lpstr>
      <vt:lpstr>Results: Azimuthal Angle Distribution</vt:lpstr>
      <vt:lpstr>Results: Rapidity Distributions</vt:lpstr>
      <vt:lpstr>Theory Comparison on Δϕ Spectra</vt:lpstr>
      <vt:lpstr>Theory Comparison on Δy Spectra</vt:lpstr>
      <vt:lpstr>Theory Comparison: Azimuthal Angle Distribution in 0-30% PbPb</vt:lpstr>
      <vt:lpstr>Theory Comparison: Rapidity Distribution in 0-30% PbPb</vt:lpstr>
      <vt:lpstr>Predictions from Models for Charged Hadron pT  1-2 GeV</vt:lpstr>
      <vt:lpstr>Predictions from Models for Charged Hadron pT  1-2 GeV</vt:lpstr>
      <vt:lpstr>Particle Azimuthal Anisotropy</vt:lpstr>
      <vt:lpstr>The First Indication of Medium Response at LHC: Missing pT||</vt:lpstr>
      <vt:lpstr>Excess in Jet-Hadron Correlation</vt:lpstr>
      <vt:lpstr>PYTHIA8 Z0+Jet Event with Different Z0 pT Thresholds</vt:lpstr>
      <vt:lpstr>Azimuthal Angle Distributions in pp vs. Theory </vt:lpstr>
      <vt:lpstr>Rapidity Distributions in pp vs. Theory</vt:lpstr>
      <vt:lpstr>Theory Comparison: Azimuthal Angle Distribution in 0-30% PbPb</vt:lpstr>
      <vt:lpstr>Theory Comparison: Rapidity Distribution in 0-30% PbPb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Yen-Jie Lee</dc:creator>
  <cp:lastModifiedBy>Yen-Jie Lee</cp:lastModifiedBy>
  <cp:revision>4917</cp:revision>
  <cp:lastPrinted>2024-09-19T02:28:12Z</cp:lastPrinted>
  <dcterms:created xsi:type="dcterms:W3CDTF">2011-05-07T22:08:09Z</dcterms:created>
  <dcterms:modified xsi:type="dcterms:W3CDTF">2025-03-15T19:04:18Z</dcterms:modified>
</cp:coreProperties>
</file>