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4E3C9D-ED89-3E47-A3F4-610B4BDD5FE9}" v="9" dt="2024-07-17T12:23:57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/>
    <p:restoredTop sz="94694"/>
  </p:normalViewPr>
  <p:slideViewPr>
    <p:cSldViewPr snapToGrid="0">
      <p:cViewPr varScale="1">
        <p:scale>
          <a:sx n="92" d="100"/>
          <a:sy n="92" d="100"/>
        </p:scale>
        <p:origin x="192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yde, Charles E." userId="fab2a4be-7ede-485b-a336-c962d561cb82" providerId="ADAL" clId="{4D4E3C9D-ED89-3E47-A3F4-610B4BDD5FE9}"/>
    <pc:docChg chg="custSel addSld modSld">
      <pc:chgData name="Hyde, Charles E." userId="fab2a4be-7ede-485b-a336-c962d561cb82" providerId="ADAL" clId="{4D4E3C9D-ED89-3E47-A3F4-610B4BDD5FE9}" dt="2024-07-17T12:26:41.443" v="1238" actId="1037"/>
      <pc:docMkLst>
        <pc:docMk/>
      </pc:docMkLst>
      <pc:sldChg chg="modSp mod">
        <pc:chgData name="Hyde, Charles E." userId="fab2a4be-7ede-485b-a336-c962d561cb82" providerId="ADAL" clId="{4D4E3C9D-ED89-3E47-A3F4-610B4BDD5FE9}" dt="2024-07-16T23:21:35.100" v="1224" actId="20577"/>
        <pc:sldMkLst>
          <pc:docMk/>
          <pc:sldMk cId="599541266" sldId="256"/>
        </pc:sldMkLst>
        <pc:spChg chg="mod">
          <ac:chgData name="Hyde, Charles E." userId="fab2a4be-7ede-485b-a336-c962d561cb82" providerId="ADAL" clId="{4D4E3C9D-ED89-3E47-A3F4-610B4BDD5FE9}" dt="2024-07-16T23:21:35.100" v="1224" actId="20577"/>
          <ac:spMkLst>
            <pc:docMk/>
            <pc:sldMk cId="599541266" sldId="256"/>
            <ac:spMk id="2" creationId="{AF4BF014-9C22-7A23-7E78-A77DA78A3AFF}"/>
          </ac:spMkLst>
        </pc:spChg>
      </pc:sldChg>
      <pc:sldChg chg="modSp mod">
        <pc:chgData name="Hyde, Charles E." userId="fab2a4be-7ede-485b-a336-c962d561cb82" providerId="ADAL" clId="{4D4E3C9D-ED89-3E47-A3F4-610B4BDD5FE9}" dt="2024-07-16T11:51:44.257" v="183" actId="20577"/>
        <pc:sldMkLst>
          <pc:docMk/>
          <pc:sldMk cId="2098034440" sldId="260"/>
        </pc:sldMkLst>
        <pc:spChg chg="mod">
          <ac:chgData name="Hyde, Charles E." userId="fab2a4be-7ede-485b-a336-c962d561cb82" providerId="ADAL" clId="{4D4E3C9D-ED89-3E47-A3F4-610B4BDD5FE9}" dt="2024-07-16T11:51:44.257" v="183" actId="20577"/>
          <ac:spMkLst>
            <pc:docMk/>
            <pc:sldMk cId="2098034440" sldId="260"/>
            <ac:spMk id="3" creationId="{3E3AD3B3-0008-5554-31BB-1004A19BF572}"/>
          </ac:spMkLst>
        </pc:spChg>
      </pc:sldChg>
      <pc:sldChg chg="modSp mod">
        <pc:chgData name="Hyde, Charles E." userId="fab2a4be-7ede-485b-a336-c962d561cb82" providerId="ADAL" clId="{4D4E3C9D-ED89-3E47-A3F4-610B4BDD5FE9}" dt="2024-07-16T11:53:03.871" v="203" actId="20577"/>
        <pc:sldMkLst>
          <pc:docMk/>
          <pc:sldMk cId="1796539898" sldId="261"/>
        </pc:sldMkLst>
        <pc:spChg chg="mod">
          <ac:chgData name="Hyde, Charles E." userId="fab2a4be-7ede-485b-a336-c962d561cb82" providerId="ADAL" clId="{4D4E3C9D-ED89-3E47-A3F4-610B4BDD5FE9}" dt="2024-07-16T11:53:03.871" v="203" actId="20577"/>
          <ac:spMkLst>
            <pc:docMk/>
            <pc:sldMk cId="1796539898" sldId="261"/>
            <ac:spMk id="3" creationId="{A62E921D-91D7-2CBE-B713-D92E5D848A43}"/>
          </ac:spMkLst>
        </pc:spChg>
      </pc:sldChg>
      <pc:sldChg chg="addSp modSp new mod">
        <pc:chgData name="Hyde, Charles E." userId="fab2a4be-7ede-485b-a336-c962d561cb82" providerId="ADAL" clId="{4D4E3C9D-ED89-3E47-A3F4-610B4BDD5FE9}" dt="2024-07-16T13:04:47.913" v="857" actId="207"/>
        <pc:sldMkLst>
          <pc:docMk/>
          <pc:sldMk cId="1624581272" sldId="262"/>
        </pc:sldMkLst>
        <pc:spChg chg="mod">
          <ac:chgData name="Hyde, Charles E." userId="fab2a4be-7ede-485b-a336-c962d561cb82" providerId="ADAL" clId="{4D4E3C9D-ED89-3E47-A3F4-610B4BDD5FE9}" dt="2024-07-16T13:03:14.795" v="844" actId="20577"/>
          <ac:spMkLst>
            <pc:docMk/>
            <pc:sldMk cId="1624581272" sldId="262"/>
            <ac:spMk id="2" creationId="{F0120F02-16D3-6FCD-4223-19E941DCFDBE}"/>
          </ac:spMkLst>
        </pc:spChg>
        <pc:spChg chg="mod">
          <ac:chgData name="Hyde, Charles E." userId="fab2a4be-7ede-485b-a336-c962d561cb82" providerId="ADAL" clId="{4D4E3C9D-ED89-3E47-A3F4-610B4BDD5FE9}" dt="2024-07-16T13:01:44.485" v="842" actId="14100"/>
          <ac:spMkLst>
            <pc:docMk/>
            <pc:sldMk cId="1624581272" sldId="262"/>
            <ac:spMk id="3" creationId="{A5161218-C451-01D6-D53D-6FCF21AEE8D3}"/>
          </ac:spMkLst>
        </pc:spChg>
        <pc:spChg chg="add mod">
          <ac:chgData name="Hyde, Charles E." userId="fab2a4be-7ede-485b-a336-c962d561cb82" providerId="ADAL" clId="{4D4E3C9D-ED89-3E47-A3F4-610B4BDD5FE9}" dt="2024-07-16T13:04:47.913" v="857" actId="207"/>
          <ac:spMkLst>
            <pc:docMk/>
            <pc:sldMk cId="1624581272" sldId="262"/>
            <ac:spMk id="8" creationId="{E3F0991C-A26E-2F14-FE80-0C75C09E1CEB}"/>
          </ac:spMkLst>
        </pc:spChg>
        <pc:picChg chg="add mod">
          <ac:chgData name="Hyde, Charles E." userId="fab2a4be-7ede-485b-a336-c962d561cb82" providerId="ADAL" clId="{4D4E3C9D-ED89-3E47-A3F4-610B4BDD5FE9}" dt="2024-07-16T13:04:07.920" v="851" actId="14100"/>
          <ac:picMkLst>
            <pc:docMk/>
            <pc:sldMk cId="1624581272" sldId="262"/>
            <ac:picMk id="5" creationId="{7B668B1F-BE1D-D8B4-CFF6-2F52F7ECF247}"/>
          </ac:picMkLst>
        </pc:picChg>
        <pc:picChg chg="add mod modCrop">
          <ac:chgData name="Hyde, Charles E." userId="fab2a4be-7ede-485b-a336-c962d561cb82" providerId="ADAL" clId="{4D4E3C9D-ED89-3E47-A3F4-610B4BDD5FE9}" dt="2024-07-16T13:04:13.686" v="852" actId="1076"/>
          <ac:picMkLst>
            <pc:docMk/>
            <pc:sldMk cId="1624581272" sldId="262"/>
            <ac:picMk id="7" creationId="{A0ADE291-9771-DFF7-216F-D07BF8F466ED}"/>
          </ac:picMkLst>
        </pc:picChg>
      </pc:sldChg>
      <pc:sldChg chg="addSp modSp new mod">
        <pc:chgData name="Hyde, Charles E." userId="fab2a4be-7ede-485b-a336-c962d561cb82" providerId="ADAL" clId="{4D4E3C9D-ED89-3E47-A3F4-610B4BDD5FE9}" dt="2024-07-16T23:15:58.192" v="1078" actId="20577"/>
        <pc:sldMkLst>
          <pc:docMk/>
          <pc:sldMk cId="1632784661" sldId="263"/>
        </pc:sldMkLst>
        <pc:spChg chg="mod">
          <ac:chgData name="Hyde, Charles E." userId="fab2a4be-7ede-485b-a336-c962d561cb82" providerId="ADAL" clId="{4D4E3C9D-ED89-3E47-A3F4-610B4BDD5FE9}" dt="2024-07-16T13:24:01.573" v="877" actId="20577"/>
          <ac:spMkLst>
            <pc:docMk/>
            <pc:sldMk cId="1632784661" sldId="263"/>
            <ac:spMk id="2" creationId="{3757CB76-9133-EA18-9B0E-F0383E402B91}"/>
          </ac:spMkLst>
        </pc:spChg>
        <pc:spChg chg="mod">
          <ac:chgData name="Hyde, Charles E." userId="fab2a4be-7ede-485b-a336-c962d561cb82" providerId="ADAL" clId="{4D4E3C9D-ED89-3E47-A3F4-610B4BDD5FE9}" dt="2024-07-16T23:15:42.002" v="1065" actId="20577"/>
          <ac:spMkLst>
            <pc:docMk/>
            <pc:sldMk cId="1632784661" sldId="263"/>
            <ac:spMk id="3" creationId="{30D14600-B160-3CD9-8C74-37D63FFC3D1A}"/>
          </ac:spMkLst>
        </pc:spChg>
        <pc:spChg chg="add mod">
          <ac:chgData name="Hyde, Charles E." userId="fab2a4be-7ede-485b-a336-c962d561cb82" providerId="ADAL" clId="{4D4E3C9D-ED89-3E47-A3F4-610B4BDD5FE9}" dt="2024-07-16T23:15:58.192" v="1078" actId="20577"/>
          <ac:spMkLst>
            <pc:docMk/>
            <pc:sldMk cId="1632784661" sldId="263"/>
            <ac:spMk id="8" creationId="{C2A9EFA8-08A2-D601-227A-873432284C7C}"/>
          </ac:spMkLst>
        </pc:spChg>
        <pc:picChg chg="add mod">
          <ac:chgData name="Hyde, Charles E." userId="fab2a4be-7ede-485b-a336-c962d561cb82" providerId="ADAL" clId="{4D4E3C9D-ED89-3E47-A3F4-610B4BDD5FE9}" dt="2024-07-16T23:13:37.199" v="1056" actId="1076"/>
          <ac:picMkLst>
            <pc:docMk/>
            <pc:sldMk cId="1632784661" sldId="263"/>
            <ac:picMk id="5" creationId="{E4D7D642-5B20-8005-7461-A85E4E5C7B48}"/>
          </ac:picMkLst>
        </pc:picChg>
        <pc:picChg chg="add mod">
          <ac:chgData name="Hyde, Charles E." userId="fab2a4be-7ede-485b-a336-c962d561cb82" providerId="ADAL" clId="{4D4E3C9D-ED89-3E47-A3F4-610B4BDD5FE9}" dt="2024-07-16T23:15:27.205" v="1062" actId="14100"/>
          <ac:picMkLst>
            <pc:docMk/>
            <pc:sldMk cId="1632784661" sldId="263"/>
            <ac:picMk id="7" creationId="{4EA24A99-48F5-70AD-CAF3-91A588AAF30A}"/>
          </ac:picMkLst>
        </pc:picChg>
      </pc:sldChg>
      <pc:sldChg chg="addSp delSp modSp new mod">
        <pc:chgData name="Hyde, Charles E." userId="fab2a4be-7ede-485b-a336-c962d561cb82" providerId="ADAL" clId="{4D4E3C9D-ED89-3E47-A3F4-610B4BDD5FE9}" dt="2024-07-17T12:26:41.443" v="1238" actId="1037"/>
        <pc:sldMkLst>
          <pc:docMk/>
          <pc:sldMk cId="2282398161" sldId="264"/>
        </pc:sldMkLst>
        <pc:spChg chg="mod">
          <ac:chgData name="Hyde, Charles E." userId="fab2a4be-7ede-485b-a336-c962d561cb82" providerId="ADAL" clId="{4D4E3C9D-ED89-3E47-A3F4-610B4BDD5FE9}" dt="2024-07-17T12:24:35.866" v="1235" actId="14100"/>
          <ac:spMkLst>
            <pc:docMk/>
            <pc:sldMk cId="2282398161" sldId="264"/>
            <ac:spMk id="2" creationId="{41404D0E-BD15-0D6C-63CE-452DEC26B3C3}"/>
          </ac:spMkLst>
        </pc:spChg>
        <pc:spChg chg="mod">
          <ac:chgData name="Hyde, Charles E." userId="fab2a4be-7ede-485b-a336-c962d561cb82" providerId="ADAL" clId="{4D4E3C9D-ED89-3E47-A3F4-610B4BDD5FE9}" dt="2024-07-17T12:24:27.866" v="1233" actId="14100"/>
          <ac:spMkLst>
            <pc:docMk/>
            <pc:sldMk cId="2282398161" sldId="264"/>
            <ac:spMk id="3" creationId="{02735E0D-8C77-4C1E-397C-E6D7C4158D24}"/>
          </ac:spMkLst>
        </pc:spChg>
        <pc:picChg chg="add del mod">
          <ac:chgData name="Hyde, Charles E." userId="fab2a4be-7ede-485b-a336-c962d561cb82" providerId="ADAL" clId="{4D4E3C9D-ED89-3E47-A3F4-610B4BDD5FE9}" dt="2024-07-17T12:24:01.661" v="1230" actId="478"/>
          <ac:picMkLst>
            <pc:docMk/>
            <pc:sldMk cId="2282398161" sldId="264"/>
            <ac:picMk id="5" creationId="{E38D6041-ECAC-B1F9-762B-5BC58A845E21}"/>
          </ac:picMkLst>
        </pc:picChg>
        <pc:picChg chg="add mod modCrop">
          <ac:chgData name="Hyde, Charles E." userId="fab2a4be-7ede-485b-a336-c962d561cb82" providerId="ADAL" clId="{4D4E3C9D-ED89-3E47-A3F4-610B4BDD5FE9}" dt="2024-07-17T12:26:41.443" v="1238" actId="1037"/>
          <ac:picMkLst>
            <pc:docMk/>
            <pc:sldMk cId="2282398161" sldId="264"/>
            <ac:picMk id="7" creationId="{21C5A2F1-CDBA-1E30-4D51-0FB53A529D41}"/>
          </ac:picMkLst>
        </pc:picChg>
      </pc:sldChg>
      <pc:sldChg chg="addSp modSp new mod">
        <pc:chgData name="Hyde, Charles E." userId="fab2a4be-7ede-485b-a336-c962d561cb82" providerId="ADAL" clId="{4D4E3C9D-ED89-3E47-A3F4-610B4BDD5FE9}" dt="2024-07-16T23:21:10.673" v="1223" actId="1076"/>
        <pc:sldMkLst>
          <pc:docMk/>
          <pc:sldMk cId="3350965794" sldId="265"/>
        </pc:sldMkLst>
        <pc:spChg chg="mod">
          <ac:chgData name="Hyde, Charles E." userId="fab2a4be-7ede-485b-a336-c962d561cb82" providerId="ADAL" clId="{4D4E3C9D-ED89-3E47-A3F4-610B4BDD5FE9}" dt="2024-07-16T23:17:40.650" v="1191" actId="20577"/>
          <ac:spMkLst>
            <pc:docMk/>
            <pc:sldMk cId="3350965794" sldId="265"/>
            <ac:spMk id="2" creationId="{8F362CF2-55F5-AE01-93B5-B1E05EFFE061}"/>
          </ac:spMkLst>
        </pc:spChg>
        <pc:spChg chg="mod">
          <ac:chgData name="Hyde, Charles E." userId="fab2a4be-7ede-485b-a336-c962d561cb82" providerId="ADAL" clId="{4D4E3C9D-ED89-3E47-A3F4-610B4BDD5FE9}" dt="2024-07-16T23:19:36.857" v="1214" actId="692"/>
          <ac:spMkLst>
            <pc:docMk/>
            <pc:sldMk cId="3350965794" sldId="265"/>
            <ac:spMk id="3" creationId="{46A11AC2-A543-90B4-A81F-3D733499D776}"/>
          </ac:spMkLst>
        </pc:spChg>
        <pc:spChg chg="add mod">
          <ac:chgData name="Hyde, Charles E." userId="fab2a4be-7ede-485b-a336-c962d561cb82" providerId="ADAL" clId="{4D4E3C9D-ED89-3E47-A3F4-610B4BDD5FE9}" dt="2024-07-16T23:21:10.673" v="1223" actId="1076"/>
          <ac:spMkLst>
            <pc:docMk/>
            <pc:sldMk cId="3350965794" sldId="265"/>
            <ac:spMk id="4" creationId="{8E781508-4205-4590-2CC9-AF57341AA60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14BF-39BB-CBB1-AE61-95E6E28E7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7B3B0-5073-60FF-AD74-2A607F76C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7D221-1BD5-54E3-08A7-CAFFCAEF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A8E6A-1BDD-DCDF-0D44-B3267AF4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E3960-7D5D-86D3-BABF-2085295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3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4C128-3896-7801-64E5-76D0174C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1AE2AF-EF91-9CFE-4884-CC71B47D9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605AC-63EE-0E10-E685-3F8DCC3A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CBB4-B21E-2F26-F1AA-70EA6FC6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777D1-E27B-EF29-C942-3BDF50A4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3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C87C7-CB44-6D19-D300-27CBBE961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1FF87-D021-E6FB-DB44-1C95D9E27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E5990-B93C-5951-0BB7-4F1721D8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923AD-536A-9A4F-C830-DC1B9349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545DB-80A3-83E3-EA9C-C3EAC66E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7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01495-679D-56B5-C72F-B823792C6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D3289-10AE-30BF-B7A2-464B8E627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B424-8E60-94B7-6303-31EB2E92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3A7DB-8C12-5011-D8E4-98E6314F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934E8-E1ED-1246-B56A-531A0294E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2517D-74B3-E5EA-2098-65ACEBF08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EDE22-3AFE-1943-36E0-3EF740F39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0F430-3DE3-BEE2-E28B-51F8D07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E6D67-3612-2404-315C-89CCEBF6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FD49C-10B9-104E-627A-1984797D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0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37B97-A4FD-DB93-2434-D23EC43F8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18FA1-E74A-132A-E990-F86C8760E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FE646-D069-0B80-5A7D-99F68E1D2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3486DB-F27F-FDC6-C81E-A11223AF3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079D3-CBD2-C8A3-79B7-80AFAAC2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8B8E6-E6C8-2D68-6149-8AB01F7C4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1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3C6F0-514A-B6DA-0FCF-7591CAB6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FAB3C-47EB-7608-4844-82533560A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2DFDC-E023-6F1B-45AF-B5D0ED2A9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1510C-DC8D-AEDD-1E1B-D587094F5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6DB75-ABF2-3FA5-9310-38240043D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41CD2B-68A2-0983-F6D6-D9B34B6F2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614A-666A-C8BD-91BC-3C2CB9D7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4D8941-9D28-CBE5-76F7-4AE1044C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8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05541-50E1-DA15-535E-7307E163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8998B-2CD0-6EF0-AAF3-507BB8D45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29C7D-2581-9E81-88D7-CBED0B68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05090-CD9A-760B-75DE-027F8DE3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5C87FD-5BF5-ED0D-72B2-AF08ED525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7FD68-227F-55F5-EF18-7674B8894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1AF82-BC1C-D772-1886-5961A751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7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AD7E4-8711-9369-5B67-3F0493BE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2E033-D334-19BD-5C44-D316385B9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1EF54-7F38-10A8-93AE-63DAB53AE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17AD3-8638-82E9-E902-8B945B47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0FEE1-FEF6-81E0-E26D-24189EA2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3E17F-61C6-ABAF-DF05-8013CC26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3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F0BB2-E432-FC28-1301-CE8933936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BB0B2-DC72-1E71-C71E-CBFFDE43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54E93-CBD3-0137-93D3-62719F93F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091E4-A9D0-617C-57C5-EA3402A12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AF92C-49E9-267A-E3D1-19AF45073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E8EAC-1F8A-4AB7-B5EC-4007F675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0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56810-4C1A-4C8B-E787-3B905168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C1CAE-6D9B-10B1-0F9C-0E52723D0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24B95-D8F8-E7E1-3818-1BE75DE71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422466-D423-9948-8C3B-8E791BD64409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B67F-2D8E-85CE-4E0D-9D81A9B69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68A7B-53BF-D07E-B028-76C7DE9C8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F2A765-AA2A-0649-8FE3-BE2CD1EE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0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lss.fnal.gov/archive/1997/pub/Pub-97-092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BF014-9C22-7A23-7E78-A77DA78A3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381" y="1122363"/>
            <a:ext cx="10432473" cy="2387600"/>
          </a:xfrm>
        </p:spPr>
        <p:txBody>
          <a:bodyPr>
            <a:normAutofit/>
          </a:bodyPr>
          <a:lstStyle/>
          <a:p>
            <a:r>
              <a:rPr lang="en-US" dirty="0"/>
              <a:t>NPS Calorimeter Refurbishment</a:t>
            </a:r>
            <a:br>
              <a:rPr lang="en-US" dirty="0"/>
            </a:br>
            <a:r>
              <a:rPr lang="en-US" sz="4400" dirty="0"/>
              <a:t>Discussion points, not recommendations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4A391-4DC3-E952-3CA2-07B006CB93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Charles Hyde</a:t>
            </a:r>
          </a:p>
          <a:p>
            <a:r>
              <a:rPr lang="en-US" dirty="0"/>
              <a:t>17 July 2024</a:t>
            </a:r>
          </a:p>
          <a:p>
            <a:r>
              <a:rPr lang="en-US" dirty="0"/>
              <a:t>NPS Collaboration Meeting</a:t>
            </a:r>
          </a:p>
        </p:txBody>
      </p:sp>
      <p:pic>
        <p:nvPicPr>
          <p:cNvPr id="5" name="Picture 4" descr="A blue logo with a crown&#10;&#10;Description automatically generated">
            <a:extLst>
              <a:ext uri="{FF2B5EF4-FFF2-40B4-BE49-F238E27FC236}">
                <a16:creationId xmlns:a16="http://schemas.microsoft.com/office/drawing/2014/main" id="{EB1836FF-DD14-97FD-356B-BF14CAAE6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82" y="5087937"/>
            <a:ext cx="3098800" cy="1295400"/>
          </a:xfrm>
          <a:prstGeom prst="rect">
            <a:avLst/>
          </a:prstGeom>
        </p:spPr>
      </p:pic>
      <p:pic>
        <p:nvPicPr>
          <p:cNvPr id="7" name="Picture 6" descr="A blue and orange logo&#10;&#10;Description automatically generated">
            <a:extLst>
              <a:ext uri="{FF2B5EF4-FFF2-40B4-BE49-F238E27FC236}">
                <a16:creationId xmlns:a16="http://schemas.microsoft.com/office/drawing/2014/main" id="{593C10AC-B30F-6FAC-7072-520C89087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691" y="140920"/>
            <a:ext cx="2798618" cy="17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41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62CF2-55F5-AE01-93B5-B1E05EFFE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original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1AC2-A543-90B4-A81F-3D733499D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65" y="1534679"/>
            <a:ext cx="5825836" cy="4958196"/>
          </a:xfrm>
          <a:ln w="19050">
            <a:solidFill>
              <a:schemeClr val="accent5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Crystals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Bleach with blue lights?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Measure transparency?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PMTs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Test ~10 at high anode current (e.g. 10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μA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until death)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Replace?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PMT Base Redesign?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LV regulators, replace with LC filter.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Find certified rad-hard components for pre-amps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Replace signal and HV connectors with pigtails?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“True” DC monitoring?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Heating system for Base when HV off, to stabilize calo temperature.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Calo-mounted distribution boards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Redesign/replace for proper HV isolation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Replace boards with guided cable bundles?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Revise connections to PMT bases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Any mechanical suggestions (expand lateral movement beyond size of Calo)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Low Voltage distribution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 connectors?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781508-4205-4590-2CC9-AF57341AA609}"/>
              </a:ext>
            </a:extLst>
          </p:cNvPr>
          <p:cNvSpPr txBox="1"/>
          <p:nvPr/>
        </p:nvSpPr>
        <p:spPr>
          <a:xfrm>
            <a:off x="6393871" y="1554222"/>
            <a:ext cx="5527964" cy="48013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Optical Fibers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LED system / driver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Coupling to crystals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Put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microLEDs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directly on crystal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Cabling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Build/buy a moving cable tray (stacked vertically) to allow easier motion on platform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Sweep Magnet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Reconsider placement, rotation with respect to crystal axis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Calorimeter Mechanics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Any way to simplify repairs?</a:t>
            </a:r>
          </a:p>
          <a:p>
            <a:pPr marL="1314450" marR="0" lvl="2" indent="-40005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Expanded lateral movement of distribution boards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Improve temperature sensor reliability, radiation hardness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965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68BEF-65DF-8711-2432-48294E06E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A8CBD-127C-6385-2909-4154C31B9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end of experiment, Calorimeter was working very well!</a:t>
            </a:r>
          </a:p>
          <a:p>
            <a:pPr lvl="1"/>
            <a:r>
              <a:rPr lang="en-US" dirty="0"/>
              <a:t>No sign of PMT failure</a:t>
            </a:r>
          </a:p>
          <a:p>
            <a:pPr lvl="1"/>
            <a:r>
              <a:rPr lang="en-US" dirty="0"/>
              <a:t>Crystal darkening manageable </a:t>
            </a:r>
          </a:p>
          <a:p>
            <a:r>
              <a:rPr lang="en-US" dirty="0"/>
              <a:t>Calorimeter “mothballed”  in EFB</a:t>
            </a:r>
          </a:p>
          <a:p>
            <a:pPr lvl="1"/>
            <a:r>
              <a:rPr lang="en-US" dirty="0"/>
              <a:t>Calorimeter intact with all FEE</a:t>
            </a:r>
          </a:p>
          <a:p>
            <a:r>
              <a:rPr lang="en-US" dirty="0"/>
              <a:t>Next NPS experiment (likely?)</a:t>
            </a:r>
          </a:p>
          <a:p>
            <a:pPr lvl="1"/>
            <a:r>
              <a:rPr lang="en-US" dirty="0"/>
              <a:t>WACS (unpolarized) +¿E12-14-118 DVCS?</a:t>
            </a:r>
          </a:p>
          <a:p>
            <a:pPr lvl="1"/>
            <a:r>
              <a:rPr lang="en-US" dirty="0"/>
              <a:t>Put the calorimeter back on the platform, </a:t>
            </a:r>
            <a:r>
              <a:rPr lang="en-US" dirty="0" err="1"/>
              <a:t>recable</a:t>
            </a:r>
            <a:r>
              <a:rPr lang="en-US" dirty="0"/>
              <a:t>, and take data</a:t>
            </a:r>
          </a:p>
          <a:p>
            <a:pPr lvl="1"/>
            <a:r>
              <a:rPr lang="en-US" dirty="0"/>
              <a:t>No refurbishment necessary?</a:t>
            </a:r>
          </a:p>
        </p:txBody>
      </p:sp>
    </p:spTree>
    <p:extLst>
      <p:ext uri="{BB962C8B-B14F-4D97-AF65-F5344CB8AC3E}">
        <p14:creationId xmlns:p14="http://schemas.microsoft.com/office/powerpoint/2010/main" val="234706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FA2C-3F43-D48D-45A2-741BC56A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 of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13D80-2A3A-E385-5A3D-DC6ED1D9D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PMT lifetime</a:t>
            </a:r>
          </a:p>
          <a:p>
            <a:r>
              <a:rPr lang="en-US" dirty="0"/>
              <a:t>Temperature sensor interface</a:t>
            </a:r>
          </a:p>
          <a:p>
            <a:r>
              <a:rPr lang="en-US" dirty="0"/>
              <a:t>HV distribution boards</a:t>
            </a:r>
          </a:p>
          <a:p>
            <a:r>
              <a:rPr lang="en-US" dirty="0"/>
              <a:t>Mechanical access to Crystal assemblies</a:t>
            </a:r>
          </a:p>
          <a:p>
            <a:r>
              <a:rPr lang="en-US" dirty="0"/>
              <a:t>Ease of longitudinal motion (on platform cable bundle)</a:t>
            </a:r>
          </a:p>
        </p:txBody>
      </p:sp>
    </p:spTree>
    <p:extLst>
      <p:ext uri="{BB962C8B-B14F-4D97-AF65-F5344CB8AC3E}">
        <p14:creationId xmlns:p14="http://schemas.microsoft.com/office/powerpoint/2010/main" val="1643067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555F-3D1D-2B9F-B821-09529DC4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HAMAMATSU R4125 </a:t>
            </a:r>
            <a:br>
              <a:rPr lang="en-US" dirty="0"/>
            </a:br>
            <a:r>
              <a:rPr lang="en-US" dirty="0"/>
              <a:t>PMT Lifetime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8AAC1-473F-352D-F774-AD46A2D32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2019589"/>
            <a:ext cx="11589327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Fermilab study:</a:t>
            </a:r>
          </a:p>
          <a:p>
            <a:pPr lvl="1"/>
            <a:r>
              <a:rPr lang="en-US" dirty="0"/>
              <a:t> </a:t>
            </a:r>
            <a:r>
              <a:rPr lang="en-US" b="0" i="0" u="none" strike="noStrike" dirty="0">
                <a:solidFill>
                  <a:srgbClr val="0000EE"/>
                </a:solidFill>
                <a:effectLst/>
                <a:highlight>
                  <a:srgbClr val="FFFFFF"/>
                </a:highlight>
                <a:latin typeface="Trebuchet MS" panose="020B0703020202090204" pitchFamily="34" charset="0"/>
                <a:hlinkClick r:id="rId2"/>
              </a:rPr>
              <a:t>https://lss.fnal.gov/archive/1997/pub/</a:t>
            </a:r>
            <a:br>
              <a:rPr lang="en-US" b="0" i="0" u="none" strike="noStrike" dirty="0">
                <a:solidFill>
                  <a:srgbClr val="0000EE"/>
                </a:solidFill>
                <a:effectLst/>
                <a:highlight>
                  <a:srgbClr val="FFFFFF"/>
                </a:highlight>
                <a:latin typeface="Trebuchet MS" panose="020B0703020202090204" pitchFamily="34" charset="0"/>
                <a:hlinkClick r:id="rId2"/>
              </a:rPr>
            </a:br>
            <a:r>
              <a:rPr lang="en-US" b="0" i="0" u="none" strike="noStrike" dirty="0">
                <a:solidFill>
                  <a:srgbClr val="0000EE"/>
                </a:solidFill>
                <a:effectLst/>
                <a:highlight>
                  <a:srgbClr val="FFFFFF"/>
                </a:highlight>
                <a:latin typeface="Trebuchet MS" panose="020B0703020202090204" pitchFamily="34" charset="0"/>
                <a:hlinkClick r:id="rId2"/>
              </a:rPr>
              <a:t>Pub-97-092.pdf</a:t>
            </a:r>
            <a:r>
              <a:rPr lang="en-US" b="0" i="0" u="none" strike="noStrike" dirty="0">
                <a:solidFill>
                  <a:srgbClr val="0000EE"/>
                </a:solidFill>
                <a:effectLst/>
                <a:highlight>
                  <a:srgbClr val="FFFFFF"/>
                </a:highlight>
                <a:latin typeface="Trebuchet MS" panose="020B0703020202090204" pitchFamily="34" charset="0"/>
              </a:rPr>
              <a:t>, or  NIM A  v406 (1998) 103—116</a:t>
            </a:r>
          </a:p>
          <a:p>
            <a:pPr lvl="1"/>
            <a:r>
              <a:rPr lang="en-US" dirty="0">
                <a:highlight>
                  <a:srgbClr val="FFFFFF"/>
                </a:highlight>
                <a:latin typeface="Trebuchet MS" panose="020B0703020202090204" pitchFamily="34" charset="0"/>
              </a:rPr>
              <a:t>12 PMTs tested, </a:t>
            </a:r>
            <a:r>
              <a:rPr lang="en-US" dirty="0"/>
              <a:t> illumination level: 100 𝛍A anode current  </a:t>
            </a:r>
          </a:p>
          <a:p>
            <a:pPr lvl="1"/>
            <a:r>
              <a:rPr lang="en-US" dirty="0"/>
              <a:t>Gain stable up to anode charge of 100 Coulomb.</a:t>
            </a:r>
          </a:p>
          <a:p>
            <a:pPr lvl="1"/>
            <a:r>
              <a:rPr lang="en-US" dirty="0"/>
              <a:t>Gain decrease to 50% after anode charge of 1000 Coulomb.</a:t>
            </a:r>
          </a:p>
          <a:p>
            <a:r>
              <a:rPr lang="en-US" dirty="0"/>
              <a:t>NPS, Crystals closest to Calorimeter (very rough estimate)</a:t>
            </a:r>
          </a:p>
          <a:p>
            <a:pPr lvl="1"/>
            <a:r>
              <a:rPr lang="en-US" dirty="0"/>
              <a:t>(8 months) ⊗ (60%) ⊗ (10 𝛍A)  ≈ 115 </a:t>
            </a:r>
            <a:r>
              <a:rPr lang="en-US" dirty="0" err="1"/>
              <a:t>Coul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Get exact recorded anode charge.</a:t>
            </a:r>
          </a:p>
          <a:p>
            <a:r>
              <a:rPr lang="en-US" dirty="0"/>
              <a:t>Probably could run another 100 PAC days without catastrophic failure</a:t>
            </a:r>
          </a:p>
          <a:p>
            <a:pPr lvl="1"/>
            <a:r>
              <a:rPr lang="en-US" dirty="0"/>
              <a:t>Ran 3 generations of DVCS experiments in Hall A and only replaced 16 (out of 200) PMTs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5DB73-4AC6-98CC-45F7-22A02ECA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7" t="1" b="7596"/>
          <a:stretch/>
        </p:blipFill>
        <p:spPr>
          <a:xfrm rot="5400000">
            <a:off x="7989955" y="-464781"/>
            <a:ext cx="3257125" cy="4717473"/>
          </a:xfrm>
          <a:prstGeom prst="rect">
            <a:avLst/>
          </a:prstGeom>
          <a:solidFill>
            <a:srgbClr val="FFFF00">
              <a:alpha val="42881"/>
            </a:srgbClr>
          </a:solidFill>
        </p:spPr>
      </p:pic>
    </p:spTree>
    <p:extLst>
      <p:ext uri="{BB962C8B-B14F-4D97-AF65-F5344CB8AC3E}">
        <p14:creationId xmlns:p14="http://schemas.microsoft.com/office/powerpoint/2010/main" val="1916273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B7F4F-7AF3-97D6-AF62-4725EC21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AD3B3-0008-5554-31BB-1004A19BF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Test ~10 NPS PMTs to &gt; 100 </a:t>
            </a:r>
            <a:r>
              <a:rPr lang="en-US" dirty="0" err="1"/>
              <a:t>Coul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Buy ~100 spare PMTs (3 columns)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Do nothing.</a:t>
            </a:r>
          </a:p>
          <a:p>
            <a:pPr marL="0" indent="0">
              <a:buNone/>
            </a:pPr>
            <a:r>
              <a:rPr lang="en-US" sz="3200" dirty="0"/>
              <a:t>Other PMT issues/options</a:t>
            </a:r>
          </a:p>
          <a:p>
            <a:r>
              <a:rPr lang="en-US" sz="3200" dirty="0"/>
              <a:t>Rebuild bases with improved low-voltage filtering</a:t>
            </a:r>
          </a:p>
          <a:p>
            <a:pPr lvl="1"/>
            <a:r>
              <a:rPr lang="en-US" sz="2800" dirty="0"/>
              <a:t>Or just leave alone, everything is fine with LV regulators removed</a:t>
            </a:r>
          </a:p>
        </p:txBody>
      </p:sp>
    </p:spTree>
    <p:extLst>
      <p:ext uri="{BB962C8B-B14F-4D97-AF65-F5344CB8AC3E}">
        <p14:creationId xmlns:p14="http://schemas.microsoft.com/office/powerpoint/2010/main" val="209803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B46FE-9056-EDB8-D708-179EC7CEB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E921D-91D7-2CBE-B713-D92E5D848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Crystal temperature stability monitoring</a:t>
            </a:r>
          </a:p>
          <a:p>
            <a:pPr lvl="1"/>
            <a:r>
              <a:rPr lang="en-US" dirty="0"/>
              <a:t>Gain variation –2% / °C</a:t>
            </a:r>
          </a:p>
          <a:p>
            <a:r>
              <a:rPr lang="en-US" dirty="0"/>
              <a:t>~most of front face sensors failed</a:t>
            </a:r>
          </a:p>
          <a:p>
            <a:pPr lvl="1"/>
            <a:r>
              <a:rPr lang="en-US" dirty="0"/>
              <a:t>Sensors are fine, interface-card between sensors and Keysight has active electronics—NOT rad hard.  Solutions:</a:t>
            </a:r>
          </a:p>
          <a:p>
            <a:pPr lvl="2"/>
            <a:r>
              <a:rPr lang="en-US" dirty="0"/>
              <a:t>Long lead wires to move interface to more shielded location:  </a:t>
            </a:r>
            <a:br>
              <a:rPr lang="en-US" dirty="0"/>
            </a:br>
            <a:r>
              <a:rPr lang="en-US" dirty="0"/>
              <a:t>Noise? Calibration Drift?</a:t>
            </a:r>
          </a:p>
          <a:p>
            <a:pPr lvl="2"/>
            <a:r>
              <a:rPr lang="en-US" dirty="0"/>
              <a:t>Find a Rad-Hard interface (CERN?)</a:t>
            </a:r>
          </a:p>
          <a:p>
            <a:pPr lvl="2"/>
            <a:r>
              <a:rPr lang="en-US" dirty="0"/>
              <a:t>Buy lots of spares</a:t>
            </a:r>
          </a:p>
        </p:txBody>
      </p:sp>
    </p:spTree>
    <p:extLst>
      <p:ext uri="{BB962C8B-B14F-4D97-AF65-F5344CB8AC3E}">
        <p14:creationId xmlns:p14="http://schemas.microsoft.com/office/powerpoint/2010/main" val="179653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20F02-16D3-6FCD-4223-19E941DC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Boards, </a:t>
            </a:r>
            <a:br>
              <a:rPr lang="en-US" dirty="0"/>
            </a:br>
            <a:r>
              <a:rPr lang="en-US" dirty="0"/>
              <a:t>Patch cables to PMTs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61218-C451-01D6-D53D-6FCF21AEE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73" y="1853334"/>
            <a:ext cx="783128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HV Issues</a:t>
            </a:r>
          </a:p>
          <a:p>
            <a:pPr lvl="1"/>
            <a:r>
              <a:rPr lang="en-US" dirty="0"/>
              <a:t>HV connections shorted (Boards too thin…)</a:t>
            </a:r>
          </a:p>
          <a:p>
            <a:pPr lvl="1"/>
            <a:r>
              <a:rPr lang="en-US" dirty="0"/>
              <a:t>All HV connections bypassed </a:t>
            </a:r>
          </a:p>
          <a:p>
            <a:pPr lvl="1"/>
            <a:r>
              <a:rPr lang="en-US" dirty="0"/>
              <a:t>Many of isolation capacitors fell off, trapped in cover</a:t>
            </a:r>
          </a:p>
          <a:p>
            <a:r>
              <a:rPr lang="en-US" dirty="0"/>
              <a:t>Patch cables had many failures (displacement of central pin on SMC connectors).</a:t>
            </a:r>
          </a:p>
          <a:p>
            <a:pPr lvl="1"/>
            <a:r>
              <a:rPr lang="en-US" dirty="0"/>
              <a:t>All is well after ~first month of operations</a:t>
            </a:r>
          </a:p>
          <a:p>
            <a:r>
              <a:rPr lang="en-US" dirty="0"/>
              <a:t>LED/Fiber system</a:t>
            </a:r>
          </a:p>
          <a:p>
            <a:pPr lvl="1"/>
            <a:r>
              <a:rPr lang="en-US" dirty="0"/>
              <a:t>Delicate, (only) 70% of connections operational</a:t>
            </a:r>
          </a:p>
          <a:p>
            <a:r>
              <a:rPr lang="en-US" dirty="0"/>
              <a:t>Redesign/Rebuilt signal, HV, LV, LED connection and mechanics or leave well-enough alone?</a:t>
            </a:r>
          </a:p>
        </p:txBody>
      </p:sp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7B668B1F-BE1D-D8B4-CFF6-2F52F7ECF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27232" y="580681"/>
            <a:ext cx="4645447" cy="3484085"/>
          </a:xfrm>
          <a:prstGeom prst="rect">
            <a:avLst/>
          </a:prstGeom>
        </p:spPr>
      </p:pic>
      <p:pic>
        <p:nvPicPr>
          <p:cNvPr id="7" name="Picture 6" descr="A green circuit board with many small black objects&#10;&#10;Description automatically generated">
            <a:extLst>
              <a:ext uri="{FF2B5EF4-FFF2-40B4-BE49-F238E27FC236}">
                <a16:creationId xmlns:a16="http://schemas.microsoft.com/office/drawing/2014/main" id="{A0ADE291-9771-DFF7-216F-D07BF8F46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717"/>
          <a:stretch/>
        </p:blipFill>
        <p:spPr>
          <a:xfrm rot="5400000">
            <a:off x="9225393" y="4276194"/>
            <a:ext cx="1870363" cy="2905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F0991C-A26E-2F14-FE80-0C75C09E1CEB}"/>
              </a:ext>
            </a:extLst>
          </p:cNvPr>
          <p:cNvSpPr txBox="1"/>
          <p:nvPr/>
        </p:nvSpPr>
        <p:spPr>
          <a:xfrm>
            <a:off x="10571018" y="5957455"/>
            <a:ext cx="587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LED</a:t>
            </a:r>
          </a:p>
        </p:txBody>
      </p:sp>
    </p:spTree>
    <p:extLst>
      <p:ext uri="{BB962C8B-B14F-4D97-AF65-F5344CB8AC3E}">
        <p14:creationId xmlns:p14="http://schemas.microsoft.com/office/powerpoint/2010/main" val="1624581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CB76-9133-EA18-9B0E-F0383E402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4600-B160-3CD9-8C74-37D63FFC3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4" y="1493116"/>
            <a:ext cx="8167255" cy="4351338"/>
          </a:xfrm>
        </p:spPr>
        <p:txBody>
          <a:bodyPr/>
          <a:lstStyle/>
          <a:p>
            <a:r>
              <a:rPr lang="en-US" dirty="0"/>
              <a:t>Distribution boards, </a:t>
            </a:r>
            <a:r>
              <a:rPr lang="en-US" dirty="0" err="1"/>
              <a:t>PMT+Crystal</a:t>
            </a:r>
            <a:r>
              <a:rPr lang="en-US" dirty="0"/>
              <a:t> repair/replacement</a:t>
            </a:r>
          </a:p>
          <a:p>
            <a:r>
              <a:rPr lang="en-US" dirty="0"/>
              <a:t>Cable bundle</a:t>
            </a:r>
          </a:p>
          <a:p>
            <a:pPr lvl="1"/>
            <a:r>
              <a:rPr lang="en-US" dirty="0"/>
              <a:t>Required crane to move Calo forward/back. </a:t>
            </a:r>
            <a:br>
              <a:rPr lang="en-US" dirty="0"/>
            </a:br>
            <a:r>
              <a:rPr lang="en-US" dirty="0"/>
              <a:t> Scheduling challenges.</a:t>
            </a:r>
          </a:p>
          <a:p>
            <a:pPr lvl="1"/>
            <a:endParaRPr lang="en-US" dirty="0"/>
          </a:p>
          <a:p>
            <a:r>
              <a:rPr lang="en-US" dirty="0"/>
              <a:t>Build a vertical axis cable tray?</a:t>
            </a:r>
          </a:p>
        </p:txBody>
      </p:sp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E4D7D642-5B20-8005-7461-A85E4E5C7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13066" y="652607"/>
            <a:ext cx="3669145" cy="2751859"/>
          </a:xfrm>
          <a:prstGeom prst="rect">
            <a:avLst/>
          </a:prstGeom>
        </p:spPr>
      </p:pic>
      <p:pic>
        <p:nvPicPr>
          <p:cNvPr id="7" name="Picture 6" descr="A close-up of a rack with wires&#10;&#10;Description automatically generated">
            <a:extLst>
              <a:ext uri="{FF2B5EF4-FFF2-40B4-BE49-F238E27FC236}">
                <a16:creationId xmlns:a16="http://schemas.microsoft.com/office/drawing/2014/main" id="{4EA24A99-48F5-70AD-CAF3-91A588AAF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67375" y="3857625"/>
            <a:ext cx="3429000" cy="2571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A9EFA8-08A2-D601-227A-873432284C7C}"/>
              </a:ext>
            </a:extLst>
          </p:cNvPr>
          <p:cNvSpPr txBox="1"/>
          <p:nvPr/>
        </p:nvSpPr>
        <p:spPr>
          <a:xfrm>
            <a:off x="8919729" y="5611091"/>
            <a:ext cx="133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Hall C Pivot</a:t>
            </a:r>
          </a:p>
        </p:txBody>
      </p:sp>
    </p:spTree>
    <p:extLst>
      <p:ext uri="{BB962C8B-B14F-4D97-AF65-F5344CB8AC3E}">
        <p14:creationId xmlns:p14="http://schemas.microsoft.com/office/powerpoint/2010/main" val="1632784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4D0E-BD15-0D6C-63CE-452DEC26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365125"/>
            <a:ext cx="7952509" cy="1325563"/>
          </a:xfrm>
        </p:spPr>
        <p:txBody>
          <a:bodyPr/>
          <a:lstStyle/>
          <a:p>
            <a:pPr algn="ctr"/>
            <a:r>
              <a:rPr lang="en-US" dirty="0"/>
              <a:t>No Conclusions, Just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35E0D-8C77-4C1E-397C-E6D7C4158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80564" cy="4351338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What is Truly Necessary?</a:t>
            </a:r>
          </a:p>
          <a:p>
            <a:pPr algn="ctr"/>
            <a:r>
              <a:rPr lang="en-US" sz="4400" dirty="0"/>
              <a:t>Who Will Do the Work?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5A2F1-CDBA-1E30-4D51-0FB53A529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2" b="14344"/>
          <a:stretch/>
        </p:blipFill>
        <p:spPr>
          <a:xfrm>
            <a:off x="8091054" y="365125"/>
            <a:ext cx="4073236" cy="58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98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</TotalTime>
  <Words>676</Words>
  <Application>Microsoft Macintosh PowerPoint</Application>
  <PresentationFormat>Widescreen</PresentationFormat>
  <Paragraphs>99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Trebuchet MS</vt:lpstr>
      <vt:lpstr>Office Theme</vt:lpstr>
      <vt:lpstr>NPS Calorimeter Refurbishment Discussion points, not recommendations</vt:lpstr>
      <vt:lpstr>Calorimeter Status</vt:lpstr>
      <vt:lpstr>Some issues of concern</vt:lpstr>
      <vt:lpstr>HAMAMATSU R4125  PMT Lifetime</vt:lpstr>
      <vt:lpstr>PMT options</vt:lpstr>
      <vt:lpstr>Temperature Sensors</vt:lpstr>
      <vt:lpstr>Distribution Boards,  Patch cables to PMTs</vt:lpstr>
      <vt:lpstr>Mechanics</vt:lpstr>
      <vt:lpstr>No Conclusions, Just Questions</vt:lpstr>
      <vt:lpstr>My original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Hyde, Charles E.</dc:creator>
  <cp:lastModifiedBy>Hyde, Charles E.</cp:lastModifiedBy>
  <cp:revision>1</cp:revision>
  <dcterms:created xsi:type="dcterms:W3CDTF">2024-07-15T18:06:53Z</dcterms:created>
  <dcterms:modified xsi:type="dcterms:W3CDTF">2024-07-17T12:26:48Z</dcterms:modified>
</cp:coreProperties>
</file>