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99" r:id="rId2"/>
    <p:sldId id="301" r:id="rId3"/>
    <p:sldId id="313" r:id="rId4"/>
    <p:sldId id="302" r:id="rId5"/>
    <p:sldId id="303" r:id="rId6"/>
    <p:sldId id="323" r:id="rId7"/>
    <p:sldId id="326" r:id="rId8"/>
    <p:sldId id="325" r:id="rId9"/>
    <p:sldId id="305" r:id="rId10"/>
    <p:sldId id="329" r:id="rId11"/>
    <p:sldId id="300" r:id="rId12"/>
    <p:sldId id="333" r:id="rId13"/>
    <p:sldId id="267" r:id="rId14"/>
    <p:sldId id="307" r:id="rId15"/>
    <p:sldId id="322" r:id="rId16"/>
    <p:sldId id="328" r:id="rId17"/>
    <p:sldId id="311" r:id="rId18"/>
    <p:sldId id="315" r:id="rId19"/>
    <p:sldId id="316" r:id="rId20"/>
    <p:sldId id="317" r:id="rId21"/>
    <p:sldId id="319" r:id="rId22"/>
    <p:sldId id="295" r:id="rId23"/>
    <p:sldId id="312" r:id="rId24"/>
    <p:sldId id="298" r:id="rId25"/>
    <p:sldId id="334" r:id="rId26"/>
    <p:sldId id="33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DFA30-A74A-4552-99DF-BD62F005C9B3}" v="6" dt="2024-07-18T15:56:51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5" autoAdjust="0"/>
  </p:normalViewPr>
  <p:slideViewPr>
    <p:cSldViewPr snapToGrid="0" snapToObjects="1">
      <p:cViewPr varScale="1">
        <p:scale>
          <a:sx n="82" d="100"/>
          <a:sy n="82" d="100"/>
        </p:scale>
        <p:origin x="1502" y="7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July 18, 2024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July 18, 2024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July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7A1C-E29F-B1B4-13EC-EE8A27171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 HMS Calibrations for NPS: Optics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906BE-AEC7-E81E-8330-ED57D379B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Optics Optimization at high momentum for the NPS Experiment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0E625-6E41-0EF4-9573-2DCBD7C493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Christine Ploen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24C268-4E3E-0373-57CF-789A4DAE4E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Thursday, July 18,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3D77D-3A8D-8C73-71D6-A0A17F39C753}"/>
              </a:ext>
            </a:extLst>
          </p:cNvPr>
          <p:cNvSpPr txBox="1">
            <a:spLocks/>
          </p:cNvSpPr>
          <p:nvPr/>
        </p:nvSpPr>
        <p:spPr>
          <a:xfrm>
            <a:off x="2833470" y="6353706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NPS Collaboration Meeting July 17-18, 2024</a:t>
            </a:r>
          </a:p>
        </p:txBody>
      </p:sp>
    </p:spTree>
    <p:extLst>
      <p:ext uri="{BB962C8B-B14F-4D97-AF65-F5344CB8AC3E}">
        <p14:creationId xmlns:p14="http://schemas.microsoft.com/office/powerpoint/2010/main" val="302575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8CDE-9DFB-8B2F-60EC-80DAA30F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optimization and sieve slit measurements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EA135-F9A9-467D-1DFC-1135C82E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63E14-DE63-6125-3F92-7624B028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blueprint of a machine&#10;&#10;Description automatically generated">
            <a:extLst>
              <a:ext uri="{FF2B5EF4-FFF2-40B4-BE49-F238E27FC236}">
                <a16:creationId xmlns:a16="http://schemas.microsoft.com/office/drawing/2014/main" id="{1E7B195F-B719-8936-A58E-AAF7C4C6B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557" y="1476677"/>
            <a:ext cx="5637213" cy="411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0A338-2335-7B91-FA3F-382230ADA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96" y="2546450"/>
            <a:ext cx="3297361" cy="31722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1C15-B1B8-1A3A-1EB1-4CD4E6AD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5" y="797379"/>
            <a:ext cx="4547166" cy="2265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Sieve slit measurements are taken with extended carbon foil targets:</a:t>
            </a:r>
          </a:p>
          <a:p>
            <a:pPr marL="0" indent="0">
              <a:buNone/>
            </a:pPr>
            <a:r>
              <a:rPr lang="en-US" sz="1800" dirty="0"/>
              <a:t>1/ Carbon foil at z = 0 cm</a:t>
            </a:r>
          </a:p>
          <a:p>
            <a:pPr marL="0" indent="0">
              <a:buNone/>
            </a:pPr>
            <a:r>
              <a:rPr lang="en-US" sz="1800" dirty="0"/>
              <a:t>2/ Carbon foil at z = +/- 3 cm</a:t>
            </a:r>
          </a:p>
          <a:p>
            <a:pPr marL="0" indent="0">
              <a:buNone/>
            </a:pPr>
            <a:r>
              <a:rPr lang="en-US" sz="1800" dirty="0"/>
              <a:t>3/ Carbon Foil at z = +/- 8 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F8CA3-67F1-9421-F2E2-208601DEB7B5}"/>
              </a:ext>
            </a:extLst>
          </p:cNvPr>
          <p:cNvSpPr txBox="1"/>
          <p:nvPr/>
        </p:nvSpPr>
        <p:spPr>
          <a:xfrm>
            <a:off x="277773" y="5769846"/>
            <a:ext cx="317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X, Y sieve reconstruction with unoptimized matrix from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4FD65-E705-4BAF-60D8-B8BD0C4351A3}"/>
              </a:ext>
            </a:extLst>
          </p:cNvPr>
          <p:cNvSpPr txBox="1"/>
          <p:nvPr/>
        </p:nvSpPr>
        <p:spPr>
          <a:xfrm>
            <a:off x="4947469" y="5658434"/>
            <a:ext cx="27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Schematic of sieve slit array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530594C-04AA-9F5A-177A-DA076172627D}"/>
              </a:ext>
            </a:extLst>
          </p:cNvPr>
          <p:cNvSpPr txBox="1">
            <a:spLocks/>
          </p:cNvSpPr>
          <p:nvPr/>
        </p:nvSpPr>
        <p:spPr>
          <a:xfrm>
            <a:off x="4572000" y="6443273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NPS Collaboration Meeting July 17-18, 2024</a:t>
            </a:r>
          </a:p>
        </p:txBody>
      </p:sp>
    </p:spTree>
    <p:extLst>
      <p:ext uri="{BB962C8B-B14F-4D97-AF65-F5344CB8AC3E}">
        <p14:creationId xmlns:p14="http://schemas.microsoft.com/office/powerpoint/2010/main" val="152335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D095-637D-CFB6-8F30-B13C77BA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NPS Momentum Settings to Optimize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18B5-C118-6488-1160-CE629D742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 panose="05000000000000000000" pitchFamily="2" charset="2"/>
              </a:rPr>
              <a:t>Lower rates in March runs  the statistics of the +/-3 cm target setting set the limit on the others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P = -6.667 GeV/c: x50_2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+/-3 cm carbon foil/ sweeper mag 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+/- 8 cm carbon foil /sweeper mag ON and OFF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Carbon 0.5% at z=0/ sweeper mag ON</a:t>
            </a:r>
          </a:p>
          <a:p>
            <a:r>
              <a:rPr lang="en-US" dirty="0">
                <a:solidFill>
                  <a:srgbClr val="F86F08"/>
                </a:solidFill>
                <a:sym typeface="Wingdings" panose="05000000000000000000" pitchFamily="2" charset="2"/>
              </a:rPr>
              <a:t>P = -6.117 GeV/c: x36_3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+/-3 cm carbon foil/ sweeper mag 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+/- 8 cm carbon foil/ sweeper mag 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Carbon 0.5% at z=0/ sweeper mag ON</a:t>
            </a:r>
          </a:p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 = -5.878 GeV/c: x60_3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+/-3 cm carbon foil/ sweeper mag 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+/- 8 cm carbon foil/ sweeper mag 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Carbon 0.5% at z=0/ sweeper mag ON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 = -5.639 GeV/c: x25_3’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+/-3 cm carbon foil/ sweeper mag 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+/- 8 cm carbon foil/ sweeper mag 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Carbon 0.5% at z=0/ sweeper mag ON and OFF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65587-2359-E723-370C-DEC5BDF9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34538-9A8E-22F1-D0D0-C73D832B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579A02-CFD4-2280-A64D-D52ADC4577B9}"/>
              </a:ext>
            </a:extLst>
          </p:cNvPr>
          <p:cNvSpPr/>
          <p:nvPr/>
        </p:nvSpPr>
        <p:spPr>
          <a:xfrm>
            <a:off x="196777" y="1484412"/>
            <a:ext cx="6178144" cy="11818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A9314-F067-DF66-9E66-306B38AB2A33}"/>
              </a:ext>
            </a:extLst>
          </p:cNvPr>
          <p:cNvSpPr txBox="1"/>
          <p:nvPr/>
        </p:nvSpPr>
        <p:spPr>
          <a:xfrm>
            <a:off x="6933373" y="1890655"/>
            <a:ext cx="135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Christine Ploen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375DF-A5F8-EF8C-4B13-8188445295F0}"/>
              </a:ext>
            </a:extLst>
          </p:cNvPr>
          <p:cNvSpPr txBox="1"/>
          <p:nvPr/>
        </p:nvSpPr>
        <p:spPr>
          <a:xfrm>
            <a:off x="6933373" y="3059668"/>
            <a:ext cx="135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Josh Crafts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EAB99-A622-0020-D1CE-F39B8BD4CC86}"/>
              </a:ext>
            </a:extLst>
          </p:cNvPr>
          <p:cNvSpPr txBox="1"/>
          <p:nvPr/>
        </p:nvSpPr>
        <p:spPr>
          <a:xfrm>
            <a:off x="6450997" y="5024253"/>
            <a:ext cx="232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Julio Gil Gutierrez &amp; </a:t>
            </a:r>
            <a:r>
              <a:rPr lang="en-US" b="1" dirty="0" err="1"/>
              <a:t>Abhyuday</a:t>
            </a:r>
            <a:r>
              <a:rPr lang="en-US" b="1" dirty="0"/>
              <a:t> Sharda (XEM)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DA54E-C151-EC05-BE0F-1A88EF8EFC13}"/>
              </a:ext>
            </a:extLst>
          </p:cNvPr>
          <p:cNvSpPr txBox="1"/>
          <p:nvPr/>
        </p:nvSpPr>
        <p:spPr>
          <a:xfrm>
            <a:off x="6692185" y="4109891"/>
            <a:ext cx="183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TBD</a:t>
            </a:r>
          </a:p>
          <a:p>
            <a:pPr algn="ctr"/>
            <a:r>
              <a:rPr lang="en-US" b="1" dirty="0"/>
              <a:t>Josh/Christine</a:t>
            </a:r>
          </a:p>
        </p:txBody>
      </p:sp>
    </p:spTree>
    <p:extLst>
      <p:ext uri="{BB962C8B-B14F-4D97-AF65-F5344CB8AC3E}">
        <p14:creationId xmlns:p14="http://schemas.microsoft.com/office/powerpoint/2010/main" val="49662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D095-637D-CFB6-8F30-B13C77BA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NPS Momentum Settings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18B5-C118-6488-1160-CE629D742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P = -6.667 GeV/c: x50_2</a:t>
            </a:r>
          </a:p>
          <a:p>
            <a:pPr lvl="1"/>
            <a:r>
              <a:rPr lang="en-US" dirty="0">
                <a:highlight>
                  <a:srgbClr val="00FF00"/>
                </a:highlight>
                <a:sym typeface="Wingdings" panose="05000000000000000000" pitchFamily="2" charset="2"/>
              </a:rPr>
              <a:t>1st pass angular opt (ang. matrix elements) DONE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Delta Optimization In Progress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Sweeper Magnet studies TBD</a:t>
            </a:r>
          </a:p>
          <a:p>
            <a:r>
              <a:rPr lang="en-US" dirty="0">
                <a:solidFill>
                  <a:srgbClr val="F86F08"/>
                </a:solidFill>
                <a:sym typeface="Wingdings" panose="05000000000000000000" pitchFamily="2" charset="2"/>
              </a:rPr>
              <a:t>P = -6.117 GeV/c: x36_3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Angular optimization in progress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Delta </a:t>
            </a:r>
            <a:r>
              <a:rPr lang="en-US" dirty="0" err="1">
                <a:sym typeface="Wingdings" panose="05000000000000000000" pitchFamily="2" charset="2"/>
              </a:rPr>
              <a:t>Opt</a:t>
            </a:r>
            <a:r>
              <a:rPr lang="en-US" dirty="0">
                <a:sym typeface="Wingdings" panose="05000000000000000000" pitchFamily="2" charset="2"/>
              </a:rPr>
              <a:t> TBD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Sweeper Magnet studies TBD</a:t>
            </a:r>
          </a:p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 = -5.878 GeV/c: x60_3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Angular optimization in progress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Delta </a:t>
            </a:r>
            <a:r>
              <a:rPr lang="en-US" dirty="0" err="1">
                <a:sym typeface="Wingdings" panose="05000000000000000000" pitchFamily="2" charset="2"/>
              </a:rPr>
              <a:t>Opt</a:t>
            </a:r>
            <a:r>
              <a:rPr lang="en-US" dirty="0">
                <a:sym typeface="Wingdings" panose="05000000000000000000" pitchFamily="2" charset="2"/>
              </a:rPr>
              <a:t> TBD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Sweeper Magnet studies TBD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 = -5.639 GeV/c: x25_3’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Onboarding with NPS Software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Angular optimization TBD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Delta </a:t>
            </a:r>
            <a:r>
              <a:rPr lang="en-US" dirty="0" err="1">
                <a:sym typeface="Wingdings" panose="05000000000000000000" pitchFamily="2" charset="2"/>
              </a:rPr>
              <a:t>Opt</a:t>
            </a:r>
            <a:r>
              <a:rPr lang="en-US" dirty="0">
                <a:sym typeface="Wingdings" panose="05000000000000000000" pitchFamily="2" charset="2"/>
              </a:rPr>
              <a:t> TBD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Sweeper Magnet studies TBD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65587-2359-E723-370C-DEC5BDF9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34538-9A8E-22F1-D0D0-C73D832B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579A02-CFD4-2280-A64D-D52ADC4577B9}"/>
              </a:ext>
            </a:extLst>
          </p:cNvPr>
          <p:cNvSpPr/>
          <p:nvPr/>
        </p:nvSpPr>
        <p:spPr>
          <a:xfrm>
            <a:off x="323381" y="958097"/>
            <a:ext cx="6609991" cy="11818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A9314-F067-DF66-9E66-306B38AB2A33}"/>
              </a:ext>
            </a:extLst>
          </p:cNvPr>
          <p:cNvSpPr txBox="1"/>
          <p:nvPr/>
        </p:nvSpPr>
        <p:spPr>
          <a:xfrm>
            <a:off x="6933373" y="1244324"/>
            <a:ext cx="135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Christine Ploen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375DF-A5F8-EF8C-4B13-8188445295F0}"/>
              </a:ext>
            </a:extLst>
          </p:cNvPr>
          <p:cNvSpPr txBox="1"/>
          <p:nvPr/>
        </p:nvSpPr>
        <p:spPr>
          <a:xfrm>
            <a:off x="6933373" y="2461789"/>
            <a:ext cx="135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Josh Crafts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EAB99-A622-0020-D1CE-F39B8BD4CC86}"/>
              </a:ext>
            </a:extLst>
          </p:cNvPr>
          <p:cNvSpPr txBox="1"/>
          <p:nvPr/>
        </p:nvSpPr>
        <p:spPr>
          <a:xfrm>
            <a:off x="6450997" y="5024253"/>
            <a:ext cx="232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Julio Gil Gutierrez &amp; </a:t>
            </a:r>
            <a:r>
              <a:rPr lang="en-US" b="1" dirty="0" err="1"/>
              <a:t>Abhyuday</a:t>
            </a:r>
            <a:r>
              <a:rPr lang="en-US" b="1" dirty="0"/>
              <a:t> Sharda (XEM)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DA54E-C151-EC05-BE0F-1A88EF8EFC13}"/>
              </a:ext>
            </a:extLst>
          </p:cNvPr>
          <p:cNvSpPr txBox="1"/>
          <p:nvPr/>
        </p:nvSpPr>
        <p:spPr>
          <a:xfrm>
            <a:off x="6692185" y="3786725"/>
            <a:ext cx="183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TBD</a:t>
            </a:r>
          </a:p>
          <a:p>
            <a:pPr algn="ctr"/>
            <a:r>
              <a:rPr lang="en-US" b="1" dirty="0"/>
              <a:t>Josh/Christine</a:t>
            </a:r>
          </a:p>
        </p:txBody>
      </p:sp>
    </p:spTree>
    <p:extLst>
      <p:ext uri="{BB962C8B-B14F-4D97-AF65-F5344CB8AC3E}">
        <p14:creationId xmlns:p14="http://schemas.microsoft.com/office/powerpoint/2010/main" val="358190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Sieve Slit Calibration Runs at -6.667 GeV for angular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Optics Optimization Jan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3019ED-EF86-A75B-F9B7-B731257E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38990"/>
              </p:ext>
            </p:extLst>
          </p:nvPr>
        </p:nvGraphicFramePr>
        <p:xfrm>
          <a:off x="1249685" y="1383488"/>
          <a:ext cx="702656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640">
                  <a:extLst>
                    <a:ext uri="{9D8B030D-6E8A-4147-A177-3AD203B41FA5}">
                      <a16:colId xmlns:a16="http://schemas.microsoft.com/office/drawing/2014/main" val="2883263912"/>
                    </a:ext>
                  </a:extLst>
                </a:gridCol>
                <a:gridCol w="1756640">
                  <a:extLst>
                    <a:ext uri="{9D8B030D-6E8A-4147-A177-3AD203B41FA5}">
                      <a16:colId xmlns:a16="http://schemas.microsoft.com/office/drawing/2014/main" val="76273840"/>
                    </a:ext>
                  </a:extLst>
                </a:gridCol>
                <a:gridCol w="1756640">
                  <a:extLst>
                    <a:ext uri="{9D8B030D-6E8A-4147-A177-3AD203B41FA5}">
                      <a16:colId xmlns:a16="http://schemas.microsoft.com/office/drawing/2014/main" val="290773498"/>
                    </a:ext>
                  </a:extLst>
                </a:gridCol>
                <a:gridCol w="1756640">
                  <a:extLst>
                    <a:ext uri="{9D8B030D-6E8A-4147-A177-3AD203B41FA5}">
                      <a16:colId xmlns:a16="http://schemas.microsoft.com/office/drawing/2014/main" val="1365185218"/>
                    </a:ext>
                  </a:extLst>
                </a:gridCol>
              </a:tblGrid>
              <a:tr h="3243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HMS Angle 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Sweeper Magnet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07132"/>
                  </a:ext>
                </a:extLst>
              </a:tr>
              <a:tr h="4694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1537,1538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12.490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Carbon 0.5%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16738"/>
                  </a:ext>
                </a:extLst>
              </a:tr>
              <a:tr h="4694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1543, 1544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12.490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Carbon 0.5%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04129"/>
                  </a:ext>
                </a:extLst>
              </a:tr>
              <a:tr h="4694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1539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12.490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Carbon +/-8 cm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672704"/>
                  </a:ext>
                </a:extLst>
              </a:tr>
              <a:tr h="4694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1540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12.490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Carbon +/-8 cm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028370"/>
                  </a:ext>
                </a:extLst>
              </a:tr>
              <a:tr h="4694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5162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15.195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Carbon 0.5%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99741"/>
                  </a:ext>
                </a:extLst>
              </a:tr>
              <a:tr h="4694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5156-5160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15.195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Carbon +/-3 cm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36341"/>
                  </a:ext>
                </a:extLst>
              </a:tr>
              <a:tr h="4694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5161,5163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15.195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Carbon +/-8 cm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46498"/>
                  </a:ext>
                </a:extLst>
              </a:tr>
              <a:tr h="4694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5164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15.195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Carbon +/-8 cm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10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26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623D-0453-64CF-8BE4-84B63038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event reconstruction within </a:t>
            </a:r>
            <a:r>
              <a:rPr lang="en-US" dirty="0" err="1"/>
              <a:t>HallC</a:t>
            </a:r>
            <a:r>
              <a:rPr lang="en-US" dirty="0"/>
              <a:t> analysis software, </a:t>
            </a:r>
            <a:r>
              <a:rPr lang="en-US" dirty="0" err="1"/>
              <a:t>nps_replay</a:t>
            </a:r>
            <a:endParaRPr lang="en-US" dirty="0"/>
          </a:p>
        </p:txBody>
      </p:sp>
      <p:pic>
        <p:nvPicPr>
          <p:cNvPr id="7" name="Content Placeholder 6" descr="A group of black and white letters&#10;&#10;Description automatically generated">
            <a:extLst>
              <a:ext uri="{FF2B5EF4-FFF2-40B4-BE49-F238E27FC236}">
                <a16:creationId xmlns:a16="http://schemas.microsoft.com/office/drawing/2014/main" id="{CED29376-FB9A-CDC9-90EC-3B86AB31C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771" y="2232969"/>
            <a:ext cx="6290042" cy="41154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7B4F8-D485-B8EE-A9DD-4F19FBB4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8DB0-A274-6E77-ADC0-50417738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DBA4D-D43B-521D-5F65-94BBC8D96787}"/>
              </a:ext>
            </a:extLst>
          </p:cNvPr>
          <p:cNvSpPr txBox="1"/>
          <p:nvPr/>
        </p:nvSpPr>
        <p:spPr>
          <a:xfrm>
            <a:off x="1812909" y="926501"/>
            <a:ext cx="523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Matrix elements are specified in a parameter file at runtime which contains the angular and delta coefficients up to sixth order </a:t>
            </a:r>
          </a:p>
          <a:p>
            <a:r>
              <a:rPr lang="en-US" i="1" dirty="0" err="1"/>
              <a:t>i</a:t>
            </a:r>
            <a:r>
              <a:rPr lang="en-US" i="1" dirty="0"/>
              <a:t> + j + k +l + m ≤ 6</a:t>
            </a:r>
          </a:p>
        </p:txBody>
      </p:sp>
    </p:spTree>
    <p:extLst>
      <p:ext uri="{BB962C8B-B14F-4D97-AF65-F5344CB8AC3E}">
        <p14:creationId xmlns:p14="http://schemas.microsoft.com/office/powerpoint/2010/main" val="285142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623D-0453-64CF-8BE4-84B63038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Calculating true initial values on +/- 8 cm target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937BFC-621D-8FFE-546D-F5CFED9E2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78" y="773146"/>
            <a:ext cx="8462962" cy="70280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7B4F8-D485-B8EE-A9DD-4F19FBB4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8DB0-A274-6E77-ADC0-50417738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Content Placeholder 6" descr="A graph of a running graph&#10;&#10;Description automatically generated with medium confidence">
            <a:extLst>
              <a:ext uri="{FF2B5EF4-FFF2-40B4-BE49-F238E27FC236}">
                <a16:creationId xmlns:a16="http://schemas.microsoft.com/office/drawing/2014/main" id="{BCB253CA-1A27-7E62-D3B0-A50A8E278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47" y="1340165"/>
            <a:ext cx="6889077" cy="3833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FB3BD9-563A-B62B-0BD6-CBE230A1DE24}"/>
              </a:ext>
            </a:extLst>
          </p:cNvPr>
          <p:cNvSpPr txBox="1"/>
          <p:nvPr/>
        </p:nvSpPr>
        <p:spPr>
          <a:xfrm>
            <a:off x="1743257" y="4779171"/>
            <a:ext cx="688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Cutting event on foils, along with foil and beam positions, gives us the central </a:t>
            </a:r>
            <a:r>
              <a:rPr lang="en-US" sz="1600" i="1" dirty="0"/>
              <a:t>y</a:t>
            </a:r>
            <a:r>
              <a:rPr lang="en-US" sz="1600" dirty="0"/>
              <a:t> target position</a:t>
            </a:r>
          </a:p>
          <a:p>
            <a:r>
              <a:rPr lang="en-US" sz="1600" i="1" dirty="0" err="1"/>
              <a:t>Ztar</a:t>
            </a:r>
            <a:r>
              <a:rPr lang="en-US" sz="1600" i="1" dirty="0"/>
              <a:t> = </a:t>
            </a:r>
            <a:r>
              <a:rPr lang="en-US" sz="1600" dirty="0"/>
              <a:t>target foil position</a:t>
            </a:r>
          </a:p>
          <a:p>
            <a:r>
              <a:rPr lang="en-US" sz="1600" i="1" dirty="0" err="1"/>
              <a:t>Xbeam</a:t>
            </a:r>
            <a:r>
              <a:rPr lang="en-US" sz="1600" i="1" dirty="0"/>
              <a:t> </a:t>
            </a:r>
            <a:r>
              <a:rPr lang="en-US" sz="1600" dirty="0"/>
              <a:t>= beam horizontal position from the fast raster</a:t>
            </a:r>
          </a:p>
          <a:p>
            <a:r>
              <a:rPr lang="en-US" sz="1600" i="1" dirty="0" err="1"/>
              <a:t>Ymis</a:t>
            </a:r>
            <a:r>
              <a:rPr lang="en-US" sz="1600" i="1" dirty="0"/>
              <a:t> = </a:t>
            </a:r>
            <a:r>
              <a:rPr lang="en-US" sz="1600" dirty="0"/>
              <a:t> horizontal mis-pointing from survey data</a:t>
            </a:r>
            <a:endParaRPr lang="en-US" sz="16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E9C865-3078-4633-CA25-1F3513F1A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898" y="6078585"/>
            <a:ext cx="4862203" cy="4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3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623D-0453-64CF-8BE4-84B63038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Calculating true initial values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7B4F8-D485-B8EE-A9DD-4F19FBB4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8DB0-A274-6E77-ADC0-50417738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6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28BE16F-0152-B32D-5EC5-96B78D5F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9737"/>
            <a:ext cx="5519661" cy="278600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9DF362-58F2-76FA-2C96-E6F1CA06588A}"/>
              </a:ext>
            </a:extLst>
          </p:cNvPr>
          <p:cNvSpPr txBox="1"/>
          <p:nvPr/>
        </p:nvSpPr>
        <p:spPr>
          <a:xfrm>
            <a:off x="5519661" y="2616427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Graphical cuts in the focal plane correlate events to each sieve hole (red polygons)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Cuts in delta assist in resolving the sieve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Cuts here are labeled by their midpoints, and are delineated at delta = (-10%, -8%, -5 %, 0%, 5%, 10%)</a:t>
            </a:r>
          </a:p>
        </p:txBody>
      </p:sp>
      <p:pic>
        <p:nvPicPr>
          <p:cNvPr id="12" name="Content Placeholder 8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8EEF1F12-8AB5-43E8-DEEB-F00F49716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8522"/>
            <a:ext cx="5634598" cy="2835092"/>
          </a:xfrm>
          <a:prstGeom prst="rect">
            <a:avLst/>
          </a:prstGeom>
        </p:spPr>
      </p:pic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B5AFBEDF-4677-1D41-5160-B38C7F06F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19" y="688972"/>
            <a:ext cx="7417534" cy="10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6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6E4E-6AC4-73AA-D857-A20E678C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angular optimization </a:t>
            </a:r>
            <a:r>
              <a:rPr lang="en-US" dirty="0" err="1"/>
              <a:t>Yptar</a:t>
            </a:r>
            <a:endParaRPr lang="en-US" dirty="0"/>
          </a:p>
        </p:txBody>
      </p:sp>
      <p:pic>
        <p:nvPicPr>
          <p:cNvPr id="7" name="Content Placeholder 6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FFB8CEA5-E1AF-2CB4-7CF3-5C296D2C4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965" y="2575499"/>
            <a:ext cx="4125213" cy="399519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063D5-92E3-40A8-822D-41358351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4D9BE-4A2D-F13D-4471-6C2F5C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Picture 10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48ADEAA1-FA1C-A0B3-93F7-7FBC5E47C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7" y="2622269"/>
            <a:ext cx="4125213" cy="3995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A3605C-7CD5-0BC1-63C0-B18C4BF1D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12" y="1547330"/>
            <a:ext cx="7506748" cy="581106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EA47096B-10D8-9F06-0B90-DCD89842E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78" y="783674"/>
            <a:ext cx="8462962" cy="7028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0B8581-41C4-B3B9-12C6-4330765134C9}"/>
              </a:ext>
            </a:extLst>
          </p:cNvPr>
          <p:cNvSpPr txBox="1"/>
          <p:nvPr/>
        </p:nvSpPr>
        <p:spPr>
          <a:xfrm>
            <a:off x="933061" y="2196728"/>
            <a:ext cx="341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 (optimized for -6.59 GeV)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FAC311-E2F5-0FB3-46CD-4D0B2C064377}"/>
              </a:ext>
            </a:extLst>
          </p:cNvPr>
          <p:cNvSpPr txBox="1"/>
          <p:nvPr/>
        </p:nvSpPr>
        <p:spPr>
          <a:xfrm>
            <a:off x="5088762" y="2167301"/>
            <a:ext cx="368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Optimized Matrix for -6.667 GeV</a:t>
            </a:r>
          </a:p>
        </p:txBody>
      </p:sp>
    </p:spTree>
    <p:extLst>
      <p:ext uri="{BB962C8B-B14F-4D97-AF65-F5344CB8AC3E}">
        <p14:creationId xmlns:p14="http://schemas.microsoft.com/office/powerpoint/2010/main" val="107173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6E4E-6AC4-73AA-D857-A20E678C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angular optimization in </a:t>
            </a:r>
            <a:r>
              <a:rPr lang="en-US" dirty="0" err="1"/>
              <a:t>ytar</a:t>
            </a:r>
            <a:endParaRPr lang="en-US" dirty="0"/>
          </a:p>
        </p:txBody>
      </p:sp>
      <p:pic>
        <p:nvPicPr>
          <p:cNvPr id="7" name="Content Placeholder 6" descr="A graph of a function&#10;&#10;Description automatically generated">
            <a:extLst>
              <a:ext uri="{FF2B5EF4-FFF2-40B4-BE49-F238E27FC236}">
                <a16:creationId xmlns:a16="http://schemas.microsoft.com/office/drawing/2014/main" id="{A8B0BB03-52A2-CF36-7D29-007E42B66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8" y="2174033"/>
            <a:ext cx="4310232" cy="417438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063D5-92E3-40A8-822D-41358351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4D9BE-4A2D-F13D-4471-6C2F5C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C24AF753-AF63-AA9B-90C9-793D3192D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965" y="2199496"/>
            <a:ext cx="4381035" cy="4242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964303-90B8-F2C8-1EC3-EB27A5499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0546"/>
            <a:ext cx="9144000" cy="4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57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6E4E-6AC4-73AA-D857-A20E678C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angular optimization in </a:t>
            </a:r>
            <a:r>
              <a:rPr lang="en-US" dirty="0" err="1"/>
              <a:t>xptar</a:t>
            </a:r>
            <a:endParaRPr lang="en-US" dirty="0"/>
          </a:p>
        </p:txBody>
      </p:sp>
      <p:pic>
        <p:nvPicPr>
          <p:cNvPr id="7" name="Content Placeholder 6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B214FE0-F6F5-38B7-81FC-2BE5D02DD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20" y="2195522"/>
            <a:ext cx="4338992" cy="420223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063D5-92E3-40A8-822D-41358351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4D9BE-4A2D-F13D-4471-6C2F5C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C93FA35E-93C6-BC3B-5927-9A4A43FFF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12" y="2131089"/>
            <a:ext cx="4442307" cy="4302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8ED31E-E5CC-2119-1AEF-F274F9EBE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50" y="1033656"/>
            <a:ext cx="6068272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5D8E-37D8-DA08-A86E-F961E226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– top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ABAB-F5AB-6E5C-1CE5-CBBEEF929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5BA3F-82ED-205A-E4F9-CC73D191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Optics Calibrations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A3644-8572-9320-1260-83257F8B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 descr="A colorful machine with pipes&#10;&#10;Description automatically generated with medium confidence">
            <a:extLst>
              <a:ext uri="{FF2B5EF4-FFF2-40B4-BE49-F238E27FC236}">
                <a16:creationId xmlns:a16="http://schemas.microsoft.com/office/drawing/2014/main" id="{DC40EF9A-8BF8-B501-B1F6-58BB6B254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9" y="2652875"/>
            <a:ext cx="5657584" cy="364403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F07D41-17F1-4DE4-B31F-CC5CB9DE09A3}"/>
              </a:ext>
            </a:extLst>
          </p:cNvPr>
          <p:cNvCxnSpPr>
            <a:cxnSpLocks/>
          </p:cNvCxnSpPr>
          <p:nvPr/>
        </p:nvCxnSpPr>
        <p:spPr>
          <a:xfrm flipH="1">
            <a:off x="3385168" y="2101202"/>
            <a:ext cx="2705081" cy="1424305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A17B61-5A4A-FA1F-CB8F-4D2DDDAB87B0}"/>
              </a:ext>
            </a:extLst>
          </p:cNvPr>
          <p:cNvCxnSpPr>
            <a:cxnSpLocks/>
          </p:cNvCxnSpPr>
          <p:nvPr/>
        </p:nvCxnSpPr>
        <p:spPr>
          <a:xfrm flipH="1">
            <a:off x="3904891" y="3985404"/>
            <a:ext cx="2763328" cy="1479801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AEBB9B-DBFA-616D-8687-62BDF7B2AFF8}"/>
              </a:ext>
            </a:extLst>
          </p:cNvPr>
          <p:cNvSpPr txBox="1"/>
          <p:nvPr/>
        </p:nvSpPr>
        <p:spPr>
          <a:xfrm>
            <a:off x="6104785" y="1828801"/>
            <a:ext cx="17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Sweeper Magnet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E3BE1D-8079-6469-5EBB-09952DCE262B}"/>
              </a:ext>
            </a:extLst>
          </p:cNvPr>
          <p:cNvSpPr txBox="1"/>
          <p:nvPr/>
        </p:nvSpPr>
        <p:spPr>
          <a:xfrm>
            <a:off x="6860041" y="3800738"/>
            <a:ext cx="1782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NPS Calorimeter on SHMS carriage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AEC214-CDAB-836A-957A-7FCA5BAF16FB}"/>
              </a:ext>
            </a:extLst>
          </p:cNvPr>
          <p:cNvCxnSpPr>
            <a:cxnSpLocks/>
          </p:cNvCxnSpPr>
          <p:nvPr/>
        </p:nvCxnSpPr>
        <p:spPr>
          <a:xfrm flipH="1">
            <a:off x="2649047" y="1381091"/>
            <a:ext cx="2705081" cy="1424305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2C0BDB-5188-6C77-9923-5D67D3DAFCEF}"/>
              </a:ext>
            </a:extLst>
          </p:cNvPr>
          <p:cNvSpPr txBox="1"/>
          <p:nvPr/>
        </p:nvSpPr>
        <p:spPr>
          <a:xfrm>
            <a:off x="5477830" y="1116132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F46B3B-D744-8452-E580-AFB72168B57D}"/>
              </a:ext>
            </a:extLst>
          </p:cNvPr>
          <p:cNvCxnSpPr>
            <a:cxnSpLocks/>
          </p:cNvCxnSpPr>
          <p:nvPr/>
        </p:nvCxnSpPr>
        <p:spPr>
          <a:xfrm flipH="1">
            <a:off x="2739210" y="3017737"/>
            <a:ext cx="3704722" cy="1940033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58A4AE0-D3A7-65E9-114E-BAD69A03157B}"/>
              </a:ext>
            </a:extLst>
          </p:cNvPr>
          <p:cNvSpPr txBox="1"/>
          <p:nvPr/>
        </p:nvSpPr>
        <p:spPr>
          <a:xfrm>
            <a:off x="6688814" y="280539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HMS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22B191-5BA2-5037-A795-6856A7582EEB}"/>
              </a:ext>
            </a:extLst>
          </p:cNvPr>
          <p:cNvSpPr txBox="1">
            <a:spLocks/>
          </p:cNvSpPr>
          <p:nvPr/>
        </p:nvSpPr>
        <p:spPr>
          <a:xfrm>
            <a:off x="4572000" y="6443273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NPS Collaboration Meeting July 17-18, 2024</a:t>
            </a:r>
          </a:p>
        </p:txBody>
      </p:sp>
    </p:spTree>
    <p:extLst>
      <p:ext uri="{BB962C8B-B14F-4D97-AF65-F5344CB8AC3E}">
        <p14:creationId xmlns:p14="http://schemas.microsoft.com/office/powerpoint/2010/main" val="262340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6E4E-6AC4-73AA-D857-A20E678C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angular optimization in </a:t>
            </a:r>
            <a:r>
              <a:rPr lang="en-US" dirty="0" err="1"/>
              <a:t>xptar</a:t>
            </a:r>
            <a:r>
              <a:rPr lang="en-US" dirty="0"/>
              <a:t>, del2.5</a:t>
            </a:r>
          </a:p>
        </p:txBody>
      </p:sp>
      <p:pic>
        <p:nvPicPr>
          <p:cNvPr id="7" name="Content Placeholder 6" descr="A graph of a function&#10;&#10;Description automatically generated">
            <a:extLst>
              <a:ext uri="{FF2B5EF4-FFF2-40B4-BE49-F238E27FC236}">
                <a16:creationId xmlns:a16="http://schemas.microsoft.com/office/drawing/2014/main" id="{6B07B6C1-56D3-10A3-E8AE-C47FF03F0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01" y="2021305"/>
            <a:ext cx="4393391" cy="425491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063D5-92E3-40A8-822D-41358351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4D9BE-4A2D-F13D-4471-6C2F5C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" name="Picture 10" descr="A graph of 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6F4B961F-F1F6-CA7B-1316-19E5E0ED5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13347"/>
            <a:ext cx="4393393" cy="4254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BD5669-50ED-242D-E478-0C6F2BFBC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864" y="999285"/>
            <a:ext cx="6068272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1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6E4E-6AC4-73AA-D857-A20E678C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angular optimization in </a:t>
            </a:r>
            <a:r>
              <a:rPr lang="en-US" dirty="0" err="1"/>
              <a:t>xptar</a:t>
            </a:r>
            <a:r>
              <a:rPr lang="en-US" dirty="0"/>
              <a:t>, del -2.5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063D5-92E3-40A8-822D-41358351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4D9BE-4A2D-F13D-4471-6C2F5C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Content Placeholder 8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C7CC4BD-D5A4-96B4-2AFA-E58FB5823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08" y="2141621"/>
            <a:ext cx="4343699" cy="4206792"/>
          </a:xfrm>
          <a:prstGeom prst="rect">
            <a:avLst/>
          </a:prstGeom>
        </p:spPr>
      </p:pic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BE86CC1-75C8-3B1E-38AE-A4215FEBD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299" y="1998634"/>
            <a:ext cx="4343701" cy="4206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1E629D-2CAB-E32B-8FED-B3D823283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26" y="986996"/>
            <a:ext cx="6068272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23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graph of a number of blue dots&#10;&#10;Description automatically generated with medium confidence">
            <a:extLst>
              <a:ext uri="{FF2B5EF4-FFF2-40B4-BE49-F238E27FC236}">
                <a16:creationId xmlns:a16="http://schemas.microsoft.com/office/drawing/2014/main" id="{A17E4438-D64F-BCDA-6933-2B688868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457" y="2694329"/>
            <a:ext cx="4742482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0D095-637D-CFB6-8F30-B13C77BA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sieve slit plots for 2018 matrix and 6.667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65587-2359-E723-370C-DEC5BDF9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34538-9A8E-22F1-D0D0-C73D832B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89C61E-218C-D4D2-CE20-85E60173B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2" y="803293"/>
            <a:ext cx="4040271" cy="3886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7CE1EB-F5BB-B03C-1242-AD2C2AEB25CE}"/>
              </a:ext>
            </a:extLst>
          </p:cNvPr>
          <p:cNvSpPr txBox="1"/>
          <p:nvPr/>
        </p:nvSpPr>
        <p:spPr>
          <a:xfrm>
            <a:off x="923731" y="728029"/>
            <a:ext cx="140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 P Matrix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2EF539-9AF6-B07F-CBD0-B4B73709509C}"/>
              </a:ext>
            </a:extLst>
          </p:cNvPr>
          <p:cNvSpPr txBox="1"/>
          <p:nvPr/>
        </p:nvSpPr>
        <p:spPr>
          <a:xfrm>
            <a:off x="5654247" y="2390077"/>
            <a:ext cx="2710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-6.667 GeV  NEW Matrix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only</a:t>
            </a:r>
            <a:r>
              <a:rPr lang="en-US" dirty="0">
                <a:solidFill>
                  <a:srgbClr val="FF0000"/>
                </a:solidFill>
              </a:rPr>
              <a:t> angular optimization)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319EC-F9AB-F602-C89C-093FEA7BD140}"/>
              </a:ext>
            </a:extLst>
          </p:cNvPr>
          <p:cNvSpPr txBox="1"/>
          <p:nvPr/>
        </p:nvSpPr>
        <p:spPr>
          <a:xfrm>
            <a:off x="450934" y="5541976"/>
            <a:ext cx="345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Using the replay’s current matrix!!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7E8525C-7D8D-DCEA-7659-DE32B05CA666}"/>
              </a:ext>
            </a:extLst>
          </p:cNvPr>
          <p:cNvSpPr/>
          <p:nvPr/>
        </p:nvSpPr>
        <p:spPr>
          <a:xfrm rot="16200000">
            <a:off x="1616910" y="3997071"/>
            <a:ext cx="843037" cy="22293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1A7A-C112-0E50-EB6D-E8C9F29C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 –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C12BB-BA57-CDA9-74AF-AD1B74B5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0F8D2-A1C6-BE04-7995-AB2C7CCC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E8475-A1AC-C74B-92C2-DF1E0BE80A1A}"/>
              </a:ext>
            </a:extLst>
          </p:cNvPr>
          <p:cNvSpPr txBox="1"/>
          <p:nvPr/>
        </p:nvSpPr>
        <p:spPr>
          <a:xfrm>
            <a:off x="102166" y="918038"/>
            <a:ext cx="90418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Immediate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Delta Optimization – x50_2 (-6.667 GeV/c) and upload fully optimized matrix to replay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Pass angular elements for 3 other settings, then delta optimization</a:t>
            </a:r>
          </a:p>
          <a:p>
            <a:pPr lvl="1"/>
            <a:r>
              <a:rPr lang="en-US" dirty="0"/>
              <a:t>- This means at least one run for each optics target for one angle per high-mom kinematic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Pass sweeper magnet studies at 4.64 GeV/c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(would be nice?) Afterburner script for existing replays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97ECD-10A6-62AC-1CE5-A2EFA9511D8F}"/>
              </a:ext>
            </a:extLst>
          </p:cNvPr>
          <p:cNvSpPr txBox="1"/>
          <p:nvPr/>
        </p:nvSpPr>
        <p:spPr>
          <a:xfrm>
            <a:off x="102166" y="3363403"/>
            <a:ext cx="63423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Fine Tune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all possible runs for angular optimization, fine-tune 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look at delta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Sweeper magnet studies at other P, theta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0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1AE3-53BD-695F-5A5A-BF9A5D18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in </a:t>
            </a:r>
            <a:r>
              <a:rPr lang="en-US" dirty="0" err="1"/>
              <a:t>nps_replay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D7662-2939-D73F-3FC5-87681CAC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327E-ED58-B37D-56E8-0B48F2ED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D6616-B973-C8BF-C708-E61D7610C330}"/>
              </a:ext>
            </a:extLst>
          </p:cNvPr>
          <p:cNvSpPr txBox="1"/>
          <p:nvPr/>
        </p:nvSpPr>
        <p:spPr>
          <a:xfrm>
            <a:off x="134470" y="1305342"/>
            <a:ext cx="92650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g_ctp_parm_filename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= "DBASE/NPS/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general_coin.param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g_ctp_kinematics_filename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"DBASE/NPS/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standard_coin.kinematics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g_ctp_det_calib_filename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= "DBASE/HMS/default_det_calib_nps23.param"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g_ctp_bcm_calib_filename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= "PARAM/GEN/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gscalers.param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g_ctp_optics_filename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= "PARAM/HMS/GEN/hcana_fa22.param"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g_ctp_map_filename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= "MAPS/HMS/DETEC/STACK/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hms_stack_nps.map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g_ctp_trig_config_filename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"PARAM/TRIG/thms_nps23.param"</a:t>
            </a:r>
          </a:p>
        </p:txBody>
      </p:sp>
    </p:spTree>
    <p:extLst>
      <p:ext uri="{BB962C8B-B14F-4D97-AF65-F5344CB8AC3E}">
        <p14:creationId xmlns:p14="http://schemas.microsoft.com/office/powerpoint/2010/main" val="3760463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1AE3-53BD-695F-5A5A-BF9A5D18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D7662-2939-D73F-3FC5-87681CAC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327E-ED58-B37D-56E8-0B48F2ED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60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 – Delta Optimization of Elastic Calibration Runs at -6.667 GeV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Optics Optimization Jan 11,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3019ED-EF86-A75B-F9B7-B731257E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113136"/>
              </p:ext>
            </p:extLst>
          </p:nvPr>
        </p:nvGraphicFramePr>
        <p:xfrm>
          <a:off x="308920" y="958097"/>
          <a:ext cx="4979740" cy="2990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935">
                  <a:extLst>
                    <a:ext uri="{9D8B030D-6E8A-4147-A177-3AD203B41FA5}">
                      <a16:colId xmlns:a16="http://schemas.microsoft.com/office/drawing/2014/main" val="2883263912"/>
                    </a:ext>
                  </a:extLst>
                </a:gridCol>
                <a:gridCol w="1244935">
                  <a:extLst>
                    <a:ext uri="{9D8B030D-6E8A-4147-A177-3AD203B41FA5}">
                      <a16:colId xmlns:a16="http://schemas.microsoft.com/office/drawing/2014/main" val="76273840"/>
                    </a:ext>
                  </a:extLst>
                </a:gridCol>
                <a:gridCol w="1244935">
                  <a:extLst>
                    <a:ext uri="{9D8B030D-6E8A-4147-A177-3AD203B41FA5}">
                      <a16:colId xmlns:a16="http://schemas.microsoft.com/office/drawing/2014/main" val="290773498"/>
                    </a:ext>
                  </a:extLst>
                </a:gridCol>
                <a:gridCol w="1244935">
                  <a:extLst>
                    <a:ext uri="{9D8B030D-6E8A-4147-A177-3AD203B41FA5}">
                      <a16:colId xmlns:a16="http://schemas.microsoft.com/office/drawing/2014/main" val="579217863"/>
                    </a:ext>
                  </a:extLst>
                </a:gridCol>
              </a:tblGrid>
              <a:tr h="5558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HMS Angle 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Sweeper Magnet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07132"/>
                  </a:ext>
                </a:extLst>
              </a:tr>
              <a:tr h="344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1534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19.145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LH2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99741"/>
                  </a:ext>
                </a:extLst>
              </a:tr>
              <a:tr h="344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1547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19.150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LH2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736341"/>
                  </a:ext>
                </a:extLst>
              </a:tr>
              <a:tr h="344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1548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19.150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LH2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346498"/>
                  </a:ext>
                </a:extLst>
              </a:tr>
              <a:tr h="344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1535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17.995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510285"/>
                  </a:ext>
                </a:extLst>
              </a:tr>
              <a:tr h="344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1546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18.005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LH2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65033"/>
                  </a:ext>
                </a:extLst>
              </a:tr>
              <a:tr h="344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1536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16.850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OFF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86925"/>
                  </a:ext>
                </a:extLst>
              </a:tr>
              <a:tr h="344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1545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16.850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64837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98B2ECB-EFA1-C0A9-DB41-9182A676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75" y="728029"/>
            <a:ext cx="3505769" cy="3220415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B3D7D80-3BDF-E973-62F1-741CD6512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5476" y="3448512"/>
            <a:ext cx="3505769" cy="34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8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beam&#10;&#10;Description automatically generated">
            <a:extLst>
              <a:ext uri="{FF2B5EF4-FFF2-40B4-BE49-F238E27FC236}">
                <a16:creationId xmlns:a16="http://schemas.microsoft.com/office/drawing/2014/main" id="{EC07B6CF-C9BA-29B3-750F-D05617F1A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17084">
            <a:off x="5162172" y="1169016"/>
            <a:ext cx="4128524" cy="2477115"/>
          </a:xfrm>
          <a:prstGeom prst="rect">
            <a:avLst/>
          </a:prstGeom>
        </p:spPr>
      </p:pic>
      <p:pic>
        <p:nvPicPr>
          <p:cNvPr id="7" name="Picture 6" descr="A drawing of a machine&#10;&#10;Description automatically generated">
            <a:extLst>
              <a:ext uri="{FF2B5EF4-FFF2-40B4-BE49-F238E27FC236}">
                <a16:creationId xmlns:a16="http://schemas.microsoft.com/office/drawing/2014/main" id="{5D38335D-612C-FA30-6CD0-3B6C4E3A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2" y="966055"/>
            <a:ext cx="5975461" cy="3848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E5D8E-37D8-DA08-A86E-F961E226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5BA3F-82ED-205A-E4F9-CC73D191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A3644-8572-9320-1260-83257F8B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ABAB-F5AB-6E5C-1CE5-CBBEEF92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721" y="5072331"/>
            <a:ext cx="2855575" cy="1275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Coordinates rotated to mimic the orientation of the CAD rendering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F3A6D4-B27F-8046-CE90-673CDAEB01BB}"/>
              </a:ext>
            </a:extLst>
          </p:cNvPr>
          <p:cNvCxnSpPr>
            <a:cxnSpLocks/>
          </p:cNvCxnSpPr>
          <p:nvPr/>
        </p:nvCxnSpPr>
        <p:spPr>
          <a:xfrm flipV="1">
            <a:off x="1263292" y="1493594"/>
            <a:ext cx="3058542" cy="163240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FABA46-F070-94EA-8D14-D6AFB87F0B69}"/>
              </a:ext>
            </a:extLst>
          </p:cNvPr>
          <p:cNvSpPr txBox="1"/>
          <p:nvPr/>
        </p:nvSpPr>
        <p:spPr>
          <a:xfrm>
            <a:off x="4383618" y="120479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 beam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311FB06-5BA4-300C-35FF-8C330C358EAA}"/>
              </a:ext>
            </a:extLst>
          </p:cNvPr>
          <p:cNvSpPr txBox="1">
            <a:spLocks/>
          </p:cNvSpPr>
          <p:nvPr/>
        </p:nvSpPr>
        <p:spPr>
          <a:xfrm>
            <a:off x="4572000" y="6443273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NPS Collaboration Meeting July 17-18, 2024</a:t>
            </a:r>
          </a:p>
        </p:txBody>
      </p:sp>
    </p:spTree>
    <p:extLst>
      <p:ext uri="{BB962C8B-B14F-4D97-AF65-F5344CB8AC3E}">
        <p14:creationId xmlns:p14="http://schemas.microsoft.com/office/powerpoint/2010/main" val="168002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72F4-4A48-F4C7-D4C3-3F55452B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HMS Magnets and Parameters</a:t>
            </a:r>
          </a:p>
        </p:txBody>
      </p:sp>
      <p:pic>
        <p:nvPicPr>
          <p:cNvPr id="7" name="Content Placeholder 6" descr="A diagram of a ship&#10;&#10;Description automatically generated">
            <a:extLst>
              <a:ext uri="{FF2B5EF4-FFF2-40B4-BE49-F238E27FC236}">
                <a16:creationId xmlns:a16="http://schemas.microsoft.com/office/drawing/2014/main" id="{F7C56FB6-2532-664D-EDC6-F4892EAB4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93" y="2554597"/>
            <a:ext cx="8462962" cy="34999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8C99E-934C-D383-BB5A-8DC92163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9A132-3A01-89A7-8313-19D2744F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70D6A-526C-0056-E82F-802885706384}"/>
              </a:ext>
            </a:extLst>
          </p:cNvPr>
          <p:cNvSpPr txBox="1"/>
          <p:nvPr/>
        </p:nvSpPr>
        <p:spPr>
          <a:xfrm>
            <a:off x="492245" y="912464"/>
            <a:ext cx="53641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 </a:t>
            </a:r>
            <a:r>
              <a:rPr lang="en-US" dirty="0" err="1"/>
              <a:t>mSr</a:t>
            </a:r>
            <a:r>
              <a:rPr lang="en-US" dirty="0"/>
              <a:t>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 deg vertical bend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Delta = (P-P0)/P0 better than 0.1%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Momentum range 0.5 to 7.5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Rotates from 12.5 to 90 deg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Saturation effects in both quads and dipole&gt;4.8 GeV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8C0BE74-C041-9F17-B3C3-5302D335BF32}"/>
              </a:ext>
            </a:extLst>
          </p:cNvPr>
          <p:cNvSpPr txBox="1">
            <a:spLocks/>
          </p:cNvSpPr>
          <p:nvPr/>
        </p:nvSpPr>
        <p:spPr>
          <a:xfrm>
            <a:off x="4572000" y="6443273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NPS Collaboration Meeting July 17-18, 2024</a:t>
            </a:r>
          </a:p>
        </p:txBody>
      </p:sp>
    </p:spTree>
    <p:extLst>
      <p:ext uri="{BB962C8B-B14F-4D97-AF65-F5344CB8AC3E}">
        <p14:creationId xmlns:p14="http://schemas.microsoft.com/office/powerpoint/2010/main" val="71289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E3EF-097E-F2DC-075B-C5DE7973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HMS saturation in dipole and quadrupoles</a:t>
            </a:r>
          </a:p>
        </p:txBody>
      </p:sp>
      <p:pic>
        <p:nvPicPr>
          <p:cNvPr id="7" name="Content Placeholder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78AE4537-D214-DAA1-605E-FD1FC7E8F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666" y="1000038"/>
            <a:ext cx="6385801" cy="411307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98ED8-432A-D8CA-F5E0-90F8942B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2DA3C-53A9-9605-9C6F-EF50D605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2D408-0713-49B3-98D2-602E8B4843C6}"/>
              </a:ext>
            </a:extLst>
          </p:cNvPr>
          <p:cNvSpPr txBox="1"/>
          <p:nvPr/>
        </p:nvSpPr>
        <p:spPr>
          <a:xfrm>
            <a:off x="5158153" y="5022557"/>
            <a:ext cx="36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1.5     3.3     </a:t>
            </a:r>
            <a:r>
              <a:rPr lang="en-US" b="1" dirty="0">
                <a:solidFill>
                  <a:srgbClr val="FF0000"/>
                </a:solidFill>
              </a:rPr>
              <a:t>4.8</a:t>
            </a:r>
            <a:r>
              <a:rPr lang="en-US" b="1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6.1    6.9     7.5</a:t>
            </a:r>
          </a:p>
          <a:p>
            <a:pPr algn="ctr"/>
            <a:r>
              <a:rPr lang="en-US" b="1" dirty="0"/>
              <a:t>Approximate Central P (GeV)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89905-F6F0-5518-0C9C-7F8028D21133}"/>
              </a:ext>
            </a:extLst>
          </p:cNvPr>
          <p:cNvSpPr txBox="1"/>
          <p:nvPr/>
        </p:nvSpPr>
        <p:spPr>
          <a:xfrm>
            <a:off x="370704" y="4421505"/>
            <a:ext cx="367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to momentum relationship must be clear to set the dipole.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6E7E08-743C-239E-935E-5125B2C9D496}"/>
              </a:ext>
            </a:extLst>
          </p:cNvPr>
          <p:cNvSpPr txBox="1"/>
          <p:nvPr/>
        </p:nvSpPr>
        <p:spPr>
          <a:xfrm>
            <a:off x="472241" y="2040913"/>
            <a:ext cx="2699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Dipole and quad saturation over 4.8 GeV, or ~1500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effect also reflected in LH2 data (</a:t>
            </a:r>
            <a:r>
              <a:rPr lang="en-US" dirty="0" err="1"/>
              <a:t>Szumila</a:t>
            </a:r>
            <a:r>
              <a:rPr lang="en-US" dirty="0"/>
              <a:t>-Vance)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B91B36-7028-487D-D462-CCB2F9337CCA}"/>
              </a:ext>
            </a:extLst>
          </p:cNvPr>
          <p:cNvSpPr txBox="1"/>
          <p:nvPr/>
        </p:nvSpPr>
        <p:spPr>
          <a:xfrm>
            <a:off x="5848944" y="756243"/>
            <a:ext cx="223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B/I versus set current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3BA4B4-CF19-7F96-D84C-5AD7FD4B851B}"/>
              </a:ext>
            </a:extLst>
          </p:cNvPr>
          <p:cNvCxnSpPr>
            <a:cxnSpLocks/>
          </p:cNvCxnSpPr>
          <p:nvPr/>
        </p:nvCxnSpPr>
        <p:spPr>
          <a:xfrm flipV="1">
            <a:off x="3171785" y="1739585"/>
            <a:ext cx="3343960" cy="1384540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56A996F-2EE7-AC8B-FD82-216CD230E72A}"/>
              </a:ext>
            </a:extLst>
          </p:cNvPr>
          <p:cNvSpPr txBox="1">
            <a:spLocks/>
          </p:cNvSpPr>
          <p:nvPr/>
        </p:nvSpPr>
        <p:spPr>
          <a:xfrm>
            <a:off x="4572000" y="6443273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NPS Collaboration Meeting July 17-18, 2024</a:t>
            </a:r>
          </a:p>
        </p:txBody>
      </p:sp>
    </p:spTree>
    <p:extLst>
      <p:ext uri="{BB962C8B-B14F-4D97-AF65-F5344CB8AC3E}">
        <p14:creationId xmlns:p14="http://schemas.microsoft.com/office/powerpoint/2010/main" val="102165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mechanical device&#10;&#10;Description automatically generated with medium confidence">
            <a:extLst>
              <a:ext uri="{FF2B5EF4-FFF2-40B4-BE49-F238E27FC236}">
                <a16:creationId xmlns:a16="http://schemas.microsoft.com/office/drawing/2014/main" id="{61ED28BB-5B2A-FB9D-8C1B-D9DFB20F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513"/>
            <a:ext cx="6124074" cy="3810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E5D8E-37D8-DA08-A86E-F961E226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Setup – NPS and HMS at small angles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ABAB-F5AB-6E5C-1CE5-CBBEEF92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825290"/>
            <a:ext cx="8291617" cy="1138790"/>
          </a:xfrm>
        </p:spPr>
        <p:txBody>
          <a:bodyPr>
            <a:normAutofit/>
          </a:bodyPr>
          <a:lstStyle/>
          <a:p>
            <a:r>
              <a:rPr lang="en-US" sz="1800" dirty="0"/>
              <a:t>Sweeper magnet field = 0.3 T*m</a:t>
            </a:r>
          </a:p>
          <a:p>
            <a:r>
              <a:rPr lang="en-US" sz="1800" dirty="0"/>
              <a:t>NPS fringe field may be relevant before HMS Q1, near the HMS vacuum snout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5BA3F-82ED-205A-E4F9-CC73D191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A3644-8572-9320-1260-83257F8B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961A80-8ADB-F017-FF5A-49013494C5FF}"/>
              </a:ext>
            </a:extLst>
          </p:cNvPr>
          <p:cNvSpPr txBox="1"/>
          <p:nvPr/>
        </p:nvSpPr>
        <p:spPr>
          <a:xfrm>
            <a:off x="5771071" y="5943703"/>
            <a:ext cx="257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Schematic from </a:t>
            </a:r>
            <a:r>
              <a:rPr lang="en-US" sz="1400" dirty="0" err="1"/>
              <a:t>Paulos</a:t>
            </a:r>
            <a:r>
              <a:rPr lang="en-US" sz="1400" dirty="0"/>
              <a:t> </a:t>
            </a:r>
            <a:r>
              <a:rPr lang="en-US" sz="1400" dirty="0" err="1"/>
              <a:t>Medieros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6053D-ED34-2537-6F3B-4C3B3DA9A8CD}"/>
              </a:ext>
            </a:extLst>
          </p:cNvPr>
          <p:cNvSpPr txBox="1"/>
          <p:nvPr/>
        </p:nvSpPr>
        <p:spPr>
          <a:xfrm>
            <a:off x="1526876" y="3019931"/>
            <a:ext cx="1242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NPS Sweeper Magnet</a:t>
            </a:r>
          </a:p>
        </p:txBody>
      </p:sp>
      <p:pic>
        <p:nvPicPr>
          <p:cNvPr id="18" name="Picture 17" descr="A diagram of a beam&#10;&#10;Description automatically generated">
            <a:extLst>
              <a:ext uri="{FF2B5EF4-FFF2-40B4-BE49-F238E27FC236}">
                <a16:creationId xmlns:a16="http://schemas.microsoft.com/office/drawing/2014/main" id="{6F36AC5C-4009-76AA-08CA-958B88D49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30269" y="2366564"/>
            <a:ext cx="4155571" cy="24933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908BA7-3651-84A0-D5BF-8222980E7B3B}"/>
              </a:ext>
            </a:extLst>
          </p:cNvPr>
          <p:cNvSpPr txBox="1"/>
          <p:nvPr/>
        </p:nvSpPr>
        <p:spPr>
          <a:xfrm>
            <a:off x="69011" y="2940717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Target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5EE620-855C-674C-5D68-16765AFF9844}"/>
              </a:ext>
            </a:extLst>
          </p:cNvPr>
          <p:cNvCxnSpPr>
            <a:cxnSpLocks/>
          </p:cNvCxnSpPr>
          <p:nvPr/>
        </p:nvCxnSpPr>
        <p:spPr>
          <a:xfrm flipH="1" flipV="1">
            <a:off x="2147977" y="4478694"/>
            <a:ext cx="914060" cy="18427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12E85D8-8EA2-4592-BF0B-144A2AC31CC4}"/>
              </a:ext>
            </a:extLst>
          </p:cNvPr>
          <p:cNvSpPr txBox="1"/>
          <p:nvPr/>
        </p:nvSpPr>
        <p:spPr>
          <a:xfrm>
            <a:off x="3182872" y="6209699"/>
            <a:ext cx="178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Collimator/Sieve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4DE40AC-16AA-2121-5ED0-CC77D2C6B009}"/>
              </a:ext>
            </a:extLst>
          </p:cNvPr>
          <p:cNvSpPr txBox="1">
            <a:spLocks/>
          </p:cNvSpPr>
          <p:nvPr/>
        </p:nvSpPr>
        <p:spPr>
          <a:xfrm>
            <a:off x="4572000" y="6443273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NPS Collaboration Meeting July 17-18, 2024</a:t>
            </a:r>
          </a:p>
        </p:txBody>
      </p:sp>
    </p:spTree>
    <p:extLst>
      <p:ext uri="{BB962C8B-B14F-4D97-AF65-F5344CB8AC3E}">
        <p14:creationId xmlns:p14="http://schemas.microsoft.com/office/powerpoint/2010/main" val="340086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8CDE-9DFB-8B2F-60EC-80DAA30F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of sieve slit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EA135-F9A9-467D-1DFC-1135C82E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63E14-DE63-6125-3F92-7624B028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blueprint of a machine&#10;&#10;Description automatically generated">
            <a:extLst>
              <a:ext uri="{FF2B5EF4-FFF2-40B4-BE49-F238E27FC236}">
                <a16:creationId xmlns:a16="http://schemas.microsoft.com/office/drawing/2014/main" id="{1E7B195F-B719-8936-A58E-AAF7C4C6B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23" y="957969"/>
            <a:ext cx="7553770" cy="5509367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346C561-4172-1A13-05B1-B6662381F638}"/>
              </a:ext>
            </a:extLst>
          </p:cNvPr>
          <p:cNvSpPr txBox="1">
            <a:spLocks/>
          </p:cNvSpPr>
          <p:nvPr/>
        </p:nvSpPr>
        <p:spPr>
          <a:xfrm>
            <a:off x="4572000" y="6443273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NPS Collaboration Meeting July 17-18, 2024</a:t>
            </a:r>
          </a:p>
        </p:txBody>
      </p:sp>
    </p:spTree>
    <p:extLst>
      <p:ext uri="{BB962C8B-B14F-4D97-AF65-F5344CB8AC3E}">
        <p14:creationId xmlns:p14="http://schemas.microsoft.com/office/powerpoint/2010/main" val="389773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5D8E-37D8-DA08-A86E-F961E226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Look at Effect of Sweeper Magnet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5BA3F-82ED-205A-E4F9-CC73D191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A3644-8572-9320-1260-83257F8B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A drawing of a mechanical device&#10;&#10;Description automatically generated with medium confidence">
            <a:extLst>
              <a:ext uri="{FF2B5EF4-FFF2-40B4-BE49-F238E27FC236}">
                <a16:creationId xmlns:a16="http://schemas.microsoft.com/office/drawing/2014/main" id="{61ED28BB-5B2A-FB9D-8C1B-D9DFB20F1E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2463154"/>
            <a:ext cx="6124074" cy="3810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7E979-EB2E-F2D5-76C7-330A6D56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501" y="921239"/>
            <a:ext cx="4735499" cy="47238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ABAB-F5AB-6E5C-1CE5-CBBEEF92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4116432" cy="5381694"/>
          </a:xfrm>
        </p:spPr>
        <p:txBody>
          <a:bodyPr/>
          <a:lstStyle/>
          <a:p>
            <a:r>
              <a:rPr lang="en-US" dirty="0"/>
              <a:t>Simulations from R. Ent indicated any effects from the fringe field will be small vertical offset</a:t>
            </a:r>
          </a:p>
          <a:p>
            <a:r>
              <a:rPr lang="en-US" dirty="0"/>
              <a:t>Can be corrected within matrix optimization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A5E37-5DE7-4A8D-74AB-291A2AEB26BC}"/>
              </a:ext>
            </a:extLst>
          </p:cNvPr>
          <p:cNvSpPr txBox="1"/>
          <p:nvPr/>
        </p:nvSpPr>
        <p:spPr>
          <a:xfrm>
            <a:off x="5275137" y="5709486"/>
            <a:ext cx="3002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and Y sieve plots for the -6.117 GeV setting, comparing sweep magnet on and off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3B5C17B-0CE4-B9F8-E7A0-3B808523CD78}"/>
              </a:ext>
            </a:extLst>
          </p:cNvPr>
          <p:cNvSpPr txBox="1">
            <a:spLocks/>
          </p:cNvSpPr>
          <p:nvPr/>
        </p:nvSpPr>
        <p:spPr>
          <a:xfrm>
            <a:off x="4572000" y="6443273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NPS Collaboration Meeting July 17-18, 2024</a:t>
            </a:r>
          </a:p>
        </p:txBody>
      </p:sp>
    </p:spTree>
    <p:extLst>
      <p:ext uri="{BB962C8B-B14F-4D97-AF65-F5344CB8AC3E}">
        <p14:creationId xmlns:p14="http://schemas.microsoft.com/office/powerpoint/2010/main" val="154889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8CDE-9DFB-8B2F-60EC-80DAA30F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optimization with sieve slit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1C15-B1B8-1A3A-1EB1-4CD4E6AD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453" y="966055"/>
            <a:ext cx="4547166" cy="22654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4 basic parts:</a:t>
            </a:r>
          </a:p>
          <a:p>
            <a:pPr marL="457200" indent="-457200">
              <a:buAutoNum type="arabicPeriod"/>
            </a:pPr>
            <a:r>
              <a:rPr lang="en-US" dirty="0"/>
              <a:t>Event reconstruction with existing matrix</a:t>
            </a:r>
          </a:p>
          <a:p>
            <a:pPr marL="457200" indent="-457200">
              <a:buAutoNum type="arabicPeriod"/>
            </a:pPr>
            <a:r>
              <a:rPr lang="en-US" dirty="0"/>
              <a:t>Determining “True” initial values</a:t>
            </a:r>
          </a:p>
          <a:p>
            <a:pPr marL="457200" indent="-457200">
              <a:buAutoNum type="arabicPeriod"/>
            </a:pPr>
            <a:r>
              <a:rPr lang="en-US" dirty="0"/>
              <a:t>Setting up the Singular Value Decomposition (SVD) problem</a:t>
            </a:r>
          </a:p>
          <a:p>
            <a:pPr marL="457200" indent="-457200">
              <a:buAutoNum type="arabicPeriod"/>
            </a:pPr>
            <a:r>
              <a:rPr lang="en-US" dirty="0"/>
              <a:t>Calculating the new matrix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EA135-F9A9-467D-1DFC-1135C82E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63E14-DE63-6125-3F92-7624B028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ADF7A87-4795-214E-3FB6-A361E531A87D}"/>
              </a:ext>
            </a:extLst>
          </p:cNvPr>
          <p:cNvSpPr txBox="1">
            <a:spLocks/>
          </p:cNvSpPr>
          <p:nvPr/>
        </p:nvSpPr>
        <p:spPr>
          <a:xfrm>
            <a:off x="4572000" y="6443273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NPS Collaboration Meeting July 17-18, 2024</a:t>
            </a:r>
          </a:p>
        </p:txBody>
      </p:sp>
    </p:spTree>
    <p:extLst>
      <p:ext uri="{BB962C8B-B14F-4D97-AF65-F5344CB8AC3E}">
        <p14:creationId xmlns:p14="http://schemas.microsoft.com/office/powerpoint/2010/main" val="3889831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_Standard" id="{C827FAA7-516A-D449-BEDD-B5FC91024FEC}" vid="{B010C366-98B8-504F-B911-D3F895C7B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JeffersonLab_Standard</Template>
  <TotalTime>24487</TotalTime>
  <Words>1443</Words>
  <Application>Microsoft Office PowerPoint</Application>
  <PresentationFormat>On-screen Show (4:3)</PresentationFormat>
  <Paragraphs>265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.PingFangSC-Regular</vt:lpstr>
      <vt:lpstr>Arial</vt:lpstr>
      <vt:lpstr>Calibri</vt:lpstr>
      <vt:lpstr>Courier New</vt:lpstr>
      <vt:lpstr>PingFangSC-Regular</vt:lpstr>
      <vt:lpstr>Wingdings</vt:lpstr>
      <vt:lpstr>Office Theme</vt:lpstr>
      <vt:lpstr> HMS Calibrations for NPS: Optics</vt:lpstr>
      <vt:lpstr>Experimental Setup – top view</vt:lpstr>
      <vt:lpstr>Experimental Setup</vt:lpstr>
      <vt:lpstr>HMS Magnets and Parameters</vt:lpstr>
      <vt:lpstr>HMS saturation in dipole and quadrupoles</vt:lpstr>
      <vt:lpstr>Experimental Setup – NPS and HMS at small angles </vt:lpstr>
      <vt:lpstr>Schematic of sieve slit array</vt:lpstr>
      <vt:lpstr>Preliminary Look at Effect of Sweeper Magnet</vt:lpstr>
      <vt:lpstr>Matrix optimization with sieve slit measurements</vt:lpstr>
      <vt:lpstr>Matrix optimization and sieve slit measurements</vt:lpstr>
      <vt:lpstr>NPS Momentum Settings to Optimize</vt:lpstr>
      <vt:lpstr>NPS Momentum Settings Status</vt:lpstr>
      <vt:lpstr>Sieve Slit Calibration Runs at -6.667 GeV for angular optimization</vt:lpstr>
      <vt:lpstr>Step 1: event reconstruction within HallC analysis software, nps_replay</vt:lpstr>
      <vt:lpstr>Step 2: Calculating true initial values on +/- 8 cm target</vt:lpstr>
      <vt:lpstr>Step 2: Calculating true initial values</vt:lpstr>
      <vt:lpstr>Results of angular optimization Yptar</vt:lpstr>
      <vt:lpstr>Results of angular optimization in ytar</vt:lpstr>
      <vt:lpstr>Results of angular optimization in xptar</vt:lpstr>
      <vt:lpstr>Results of angular optimization in xptar, del2.5</vt:lpstr>
      <vt:lpstr>Results of angular optimization in xptar, del -2.5</vt:lpstr>
      <vt:lpstr>Results – sieve slit plots for 2018 matrix and 6.667</vt:lpstr>
      <vt:lpstr>Next steps – </vt:lpstr>
      <vt:lpstr>Location in nps_replay:</vt:lpstr>
      <vt:lpstr>Questions?</vt:lpstr>
      <vt:lpstr>Next Steps – Delta Optimization of Elastic Calibration Runs at -6.667 GeV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PLOEN, CHRISTINE</dc:creator>
  <cp:lastModifiedBy>Christine Ploen</cp:lastModifiedBy>
  <cp:revision>14</cp:revision>
  <dcterms:created xsi:type="dcterms:W3CDTF">2024-01-11T18:59:35Z</dcterms:created>
  <dcterms:modified xsi:type="dcterms:W3CDTF">2024-07-18T16:53:08Z</dcterms:modified>
</cp:coreProperties>
</file>