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6" r:id="rId10"/>
    <p:sldId id="345" r:id="rId11"/>
    <p:sldId id="347" r:id="rId12"/>
    <p:sldId id="353" r:id="rId13"/>
    <p:sldId id="352" r:id="rId14"/>
    <p:sldId id="348" r:id="rId15"/>
    <p:sldId id="349" r:id="rId16"/>
    <p:sldId id="350" r:id="rId17"/>
    <p:sldId id="354" r:id="rId18"/>
    <p:sldId id="351" r:id="rId19"/>
    <p:sldId id="35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7AC"/>
    <a:srgbClr val="DE50F6"/>
    <a:srgbClr val="42FF60"/>
    <a:srgbClr val="FFFA10"/>
    <a:srgbClr val="FFF98A"/>
    <a:srgbClr val="FFEA12"/>
    <a:srgbClr val="E73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/>
    <p:restoredTop sz="99825" autoAdjust="0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3E07-1025-4447-967E-394123C6EB6C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4DF2-0D92-964D-A1BF-EE945F4A30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0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5810"/>
            <a:ext cx="10972800" cy="4880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F058-31C7-0541-992A-FF6B18E67362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1420" y="64128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CCCF-424A-304E-A351-6F93D137BA2B}" type="slidenum">
              <a:rPr lang="en-US" sz="1800" smtClean="0">
                <a:latin typeface="Arial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800" dirty="0">
              <a:latin typeface="Arial"/>
              <a:cs typeface="Arial"/>
            </a:endParaRPr>
          </a:p>
        </p:txBody>
      </p:sp>
      <p:pic>
        <p:nvPicPr>
          <p:cNvPr id="10" name="Picture 9" descr="JLab_logo_white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85" y="6353971"/>
            <a:ext cx="1645920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rottar/simc_gfortran/tree/fall_2023_kaon_xsects/recon_hcan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70DE8-E1E8-FBC1-0198-99C587452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33924"/>
            <a:ext cx="10363200" cy="14700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Overview and Use of SIMC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E64280-9FAD-A82A-01B7-11ED1C949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403949"/>
            <a:ext cx="8534400" cy="3062996"/>
          </a:xfrm>
        </p:spPr>
        <p:txBody>
          <a:bodyPr>
            <a:normAutofit/>
          </a:bodyPr>
          <a:lstStyle/>
          <a:p>
            <a:r>
              <a:rPr lang="en-US" dirty="0"/>
              <a:t>Dave Gaskell</a:t>
            </a:r>
          </a:p>
          <a:p>
            <a:r>
              <a:rPr lang="en-US" dirty="0"/>
              <a:t>NPS Collaboration Meeting</a:t>
            </a:r>
          </a:p>
          <a:p>
            <a:r>
              <a:rPr lang="en-US" dirty="0"/>
              <a:t>July 17-18, 2022</a:t>
            </a:r>
          </a:p>
          <a:p>
            <a:endParaRPr lang="en-US" dirty="0"/>
          </a:p>
          <a:p>
            <a:pPr marL="457200" indent="-457200" algn="l">
              <a:buAutoNum type="arabicPeriod"/>
            </a:pPr>
            <a:r>
              <a:rPr lang="en-US" dirty="0"/>
              <a:t>SIMC overview</a:t>
            </a:r>
          </a:p>
          <a:p>
            <a:pPr marL="457200" indent="-457200" algn="l">
              <a:buAutoNum type="arabicPeriod"/>
            </a:pPr>
            <a:r>
              <a:rPr lang="en-US" dirty="0"/>
              <a:t>Basics of using SIMC</a:t>
            </a:r>
          </a:p>
        </p:txBody>
      </p:sp>
    </p:spTree>
    <p:extLst>
      <p:ext uri="{BB962C8B-B14F-4D97-AF65-F5344CB8AC3E}">
        <p14:creationId xmlns:p14="http://schemas.microsoft.com/office/powerpoint/2010/main" val="376971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6E6D-A11A-9B30-152B-AA2E25B2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SIMC RHEL9/Alma9 updates: derived types in modules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3479B-E1E9-2FC9-C0B8-E86AF8ECD557}"/>
              </a:ext>
            </a:extLst>
          </p:cNvPr>
          <p:cNvSpPr txBox="1"/>
          <p:nvPr/>
        </p:nvSpPr>
        <p:spPr>
          <a:xfrm>
            <a:off x="609600" y="1079309"/>
            <a:ext cx="1097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try to transition to Alma9 – all the derived types were broken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lots of googling found a helpful web page that described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Compilers can handle derived types in 2 different 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Name equivalence: two types are equal if they have the same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Index equivalence: each time a type is declared/defined, it’s given a unique index, even if they have the same name!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Old compiler used first option, new </a:t>
            </a:r>
            <a:r>
              <a:rPr lang="en-US" dirty="0" err="1"/>
              <a:t>gfortran</a:t>
            </a:r>
            <a:r>
              <a:rPr lang="en-US" dirty="0"/>
              <a:t> uses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fix/deal with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Put the derived types in a module and load the module in each relevant subroutine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the derived types that were in “</a:t>
            </a:r>
            <a:r>
              <a:rPr lang="en-US" dirty="0" err="1"/>
              <a:t>structures.inc</a:t>
            </a:r>
            <a:r>
              <a:rPr lang="en-US" dirty="0"/>
              <a:t>” are now in “</a:t>
            </a:r>
            <a:r>
              <a:rPr lang="en-US" dirty="0" err="1"/>
              <a:t>modules.f</a:t>
            </a:r>
            <a:r>
              <a:rPr lang="en-US" dirty="0"/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51283-720A-CB8A-C9BB-FBF38D3F9D2D}"/>
              </a:ext>
            </a:extLst>
          </p:cNvPr>
          <p:cNvSpPr txBox="1"/>
          <p:nvPr/>
        </p:nvSpPr>
        <p:spPr>
          <a:xfrm>
            <a:off x="609600" y="4336594"/>
            <a:ext cx="494718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structureModule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Define some BASIC record structures and associated parameters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... generic cut --&gt;  initialized with MAX large and MIN small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type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cutstype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sequence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real*8                min, max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end type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cutstype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01F3D-4E2B-38DF-69F3-ED479A56DDDF}"/>
              </a:ext>
            </a:extLst>
          </p:cNvPr>
          <p:cNvSpPr txBox="1"/>
          <p:nvPr/>
        </p:nvSpPr>
        <p:spPr>
          <a:xfrm>
            <a:off x="6895081" y="4599957"/>
            <a:ext cx="305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each relevant subroutine, added this statement: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64461-2F29-83B9-D9A2-1F28007723BB}"/>
              </a:ext>
            </a:extLst>
          </p:cNvPr>
          <p:cNvSpPr txBox="1"/>
          <p:nvPr/>
        </p:nvSpPr>
        <p:spPr>
          <a:xfrm>
            <a:off x="7096981" y="545997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structureModule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7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4591-A4E5-24B8-D205-74A293C3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5681870" cy="80467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SIMC Input File</a:t>
            </a:r>
          </a:p>
        </p:txBody>
      </p:sp>
      <p:pic>
        <p:nvPicPr>
          <p:cNvPr id="5" name="Picture 4" descr="A blue screen shot of a computer program&#10;&#10;Description automatically generated">
            <a:extLst>
              <a:ext uri="{FF2B5EF4-FFF2-40B4-BE49-F238E27FC236}">
                <a16:creationId xmlns:a16="http://schemas.microsoft.com/office/drawing/2014/main" id="{D6541166-93B4-4F79-F0B5-8B79E8E3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2" y="1003852"/>
            <a:ext cx="5453858" cy="566530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DFE3C0-9AA2-2468-2DF1-329908DA9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57" y="0"/>
            <a:ext cx="592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160C-9872-9A58-BC32-3B530C7E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SIMC Input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CDF0B-32AB-8232-5550-97569C5F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79" y="1246808"/>
            <a:ext cx="7772400" cy="508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9D19F-D154-C8C3-B283-217670330209}"/>
              </a:ext>
            </a:extLst>
          </p:cNvPr>
          <p:cNvSpPr txBox="1"/>
          <p:nvPr/>
        </p:nvSpPr>
        <p:spPr>
          <a:xfrm>
            <a:off x="609600" y="1669077"/>
            <a:ext cx="3246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parameters should not change much in general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”</a:t>
            </a:r>
            <a:r>
              <a:rPr lang="en-US" dirty="0" err="1">
                <a:sym typeface="Wingdings" pitchFamily="2" charset="2"/>
              </a:rPr>
              <a:t>using_Eloss</a:t>
            </a:r>
            <a:r>
              <a:rPr lang="en-US" dirty="0">
                <a:sym typeface="Wingdings" pitchFamily="2" charset="2"/>
              </a:rPr>
              <a:t>” should always be on to simulate ionization energy loss, but “</a:t>
            </a:r>
            <a:r>
              <a:rPr lang="en-US" dirty="0" err="1">
                <a:sym typeface="Wingdings" pitchFamily="2" charset="2"/>
              </a:rPr>
              <a:t>correct_Eloss</a:t>
            </a:r>
            <a:r>
              <a:rPr lang="en-US" dirty="0">
                <a:sym typeface="Wingdings" pitchFamily="2" charset="2"/>
              </a:rPr>
              <a:t>”  should be off since </a:t>
            </a:r>
            <a:r>
              <a:rPr lang="en-US" dirty="0" err="1">
                <a:sym typeface="Wingdings" pitchFamily="2" charset="2"/>
              </a:rPr>
              <a:t>hcana</a:t>
            </a:r>
            <a:r>
              <a:rPr lang="en-US" dirty="0">
                <a:sym typeface="Wingdings" pitchFamily="2" charset="2"/>
              </a:rPr>
              <a:t> does not apply a correction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Don’t change the radiation flags, except maybe “</a:t>
            </a:r>
            <a:r>
              <a:rPr lang="en-US" dirty="0" err="1">
                <a:sym typeface="Wingdings" pitchFamily="2" charset="2"/>
              </a:rPr>
              <a:t>one_tail</a:t>
            </a:r>
            <a:r>
              <a:rPr lang="en-US" dirty="0">
                <a:sym typeface="Wingdings" pitchFamily="2" charset="2"/>
              </a:rPr>
              <a:t>”  might want to turn off proton radiation for neutral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7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02D8-B991-413C-E579-A3CB62A8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Input File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58B2-DC71-0F30-B76E-EC9245495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Kinematics</a:t>
            </a:r>
          </a:p>
          <a:p>
            <a:pPr lvl="1"/>
            <a:r>
              <a:rPr lang="en-US" dirty="0"/>
              <a:t>Units are in MeV</a:t>
            </a:r>
          </a:p>
          <a:p>
            <a:pPr lvl="1"/>
            <a:r>
              <a:rPr lang="en-US" dirty="0"/>
              <a:t>No need to account for ionization energy loss – that’s in simulation</a:t>
            </a:r>
          </a:p>
          <a:p>
            <a:pPr lvl="1"/>
            <a:r>
              <a:rPr lang="en-US" dirty="0"/>
              <a:t>Include synchrotron energy loss in beam energy (if relevant)</a:t>
            </a:r>
          </a:p>
          <a:p>
            <a:pPr lvl="1"/>
            <a:r>
              <a:rPr lang="en-US" dirty="0"/>
              <a:t>If you find offsets to nominal kinematics in your analysis – apply those to the SIMC kinematics </a:t>
            </a:r>
            <a:r>
              <a:rPr lang="en-US" dirty="0">
                <a:sym typeface="Wingdings" pitchFamily="2" charset="2"/>
              </a:rPr>
              <a:t> will impact the model cross section calculation</a:t>
            </a:r>
          </a:p>
          <a:p>
            <a:r>
              <a:rPr lang="en-US" dirty="0">
                <a:sym typeface="Wingdings" pitchFamily="2" charset="2"/>
              </a:rPr>
              <a:t>Make sure to include contraction of target cell at low temperatures in target information</a:t>
            </a:r>
          </a:p>
          <a:p>
            <a:r>
              <a:rPr lang="en-US" dirty="0">
                <a:sym typeface="Wingdings" pitchFamily="2" charset="2"/>
              </a:rPr>
              <a:t>Target info mixes units, density in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</a:t>
            </a:r>
            <a:r>
              <a:rPr lang="en-US" dirty="0">
                <a:sym typeface="Wingdings" pitchFamily="2" charset="2"/>
              </a:rPr>
              <a:t>/cm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, but thickness in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mg</a:t>
            </a:r>
            <a:r>
              <a:rPr lang="en-US" dirty="0">
                <a:sym typeface="Wingdings" pitchFamily="2" charset="2"/>
              </a:rPr>
              <a:t>/cm</a:t>
            </a:r>
            <a:r>
              <a:rPr lang="en-US" baseline="30000" dirty="0">
                <a:sym typeface="Wingdings" pitchFamily="2" charset="2"/>
              </a:rPr>
              <a:t>2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Generation volume: must be larger than nominal acceptance to get correct yield and cross sections.  You can easily check in the *.hist file if the “found” values are too close to the generation limits</a:t>
            </a:r>
          </a:p>
          <a:p>
            <a:r>
              <a:rPr lang="en-US" dirty="0">
                <a:sym typeface="Wingdings" pitchFamily="2" charset="2"/>
              </a:rPr>
              <a:t>Despite the names,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targ%yoffset</a:t>
            </a:r>
            <a:r>
              <a:rPr lang="en-US" dirty="0">
                <a:sym typeface="Wingdings" pitchFamily="2" charset="2"/>
              </a:rPr>
              <a:t>” and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targ%xoffset</a:t>
            </a:r>
            <a:r>
              <a:rPr lang="en-US" dirty="0">
                <a:sym typeface="Wingdings" pitchFamily="2" charset="2"/>
              </a:rPr>
              <a:t>” are beam position offsets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3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417C-514D-8BE5-1221-A660E49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Running SIMC and Generating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D13B-6F39-6E05-3F17-CC4C0525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59" y="1427178"/>
            <a:ext cx="4797288" cy="513416"/>
          </a:xfrm>
        </p:spPr>
        <p:txBody>
          <a:bodyPr>
            <a:noAutofit/>
          </a:bodyPr>
          <a:lstStyle/>
          <a:p>
            <a:r>
              <a:rPr lang="en-US" sz="2000" dirty="0"/>
              <a:t>Create your input file: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eep_example.inp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run SIMC</a:t>
            </a:r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964696E-ADCF-F5EB-C804-3BEAA8DC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96" y="1040732"/>
            <a:ext cx="6274904" cy="58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EC57-7993-EA1D-83A5-39EF7B59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Running SIMC and Generating Output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DA7A09-304E-EE11-8C53-5BB9F289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26" y="1208518"/>
            <a:ext cx="5076160" cy="5649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050EA-E813-79CF-3614-5A2773832222}"/>
              </a:ext>
            </a:extLst>
          </p:cNvPr>
          <p:cNvSpPr txBox="1"/>
          <p:nvPr/>
        </p:nvSpPr>
        <p:spPr>
          <a:xfrm>
            <a:off x="685800" y="1262269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root_tree</a:t>
            </a:r>
            <a:r>
              <a:rPr lang="en-US" dirty="0"/>
              <a:t>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./</a:t>
            </a:r>
            <a:r>
              <a:rPr lang="en-US" dirty="0" err="1"/>
              <a:t>make_root_tree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651E-4547-8A3D-C4AF-2B711BCD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Make some plots and get some yields</a:t>
            </a:r>
          </a:p>
        </p:txBody>
      </p:sp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CC6793FE-D5F3-4F22-F15B-10D79BB1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86" y="1079309"/>
            <a:ext cx="5200814" cy="394671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ED9DF97-2954-29C7-8D58-48EEA2E0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" y="1079309"/>
            <a:ext cx="6023928" cy="3268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D85B4-3BE7-D7B7-8EA1-743C6CBB1EA4}"/>
              </a:ext>
            </a:extLst>
          </p:cNvPr>
          <p:cNvSpPr txBox="1"/>
          <p:nvPr/>
        </p:nvSpPr>
        <p:spPr>
          <a:xfrm>
            <a:off x="72071" y="4472607"/>
            <a:ext cx="6023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Normalized yield by applying “Weight” from tree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Includes cross section, radiative corrections, small </a:t>
            </a:r>
            <a:r>
              <a:rPr lang="en-US" dirty="0" err="1">
                <a:sym typeface="Wingdings" pitchFamily="2" charset="2"/>
              </a:rPr>
              <a:t>jacobian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What’s this 0.161960E+07 thing?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normfac</a:t>
            </a:r>
            <a:r>
              <a:rPr lang="en-US" dirty="0">
                <a:sym typeface="Wingdings" pitchFamily="2" charset="2"/>
              </a:rPr>
              <a:t>” from </a:t>
            </a:r>
            <a:r>
              <a:rPr lang="en-US" dirty="0" err="1">
                <a:sym typeface="Wingdings" pitchFamily="2" charset="2"/>
              </a:rPr>
              <a:t>eep_example.hist</a:t>
            </a:r>
            <a:r>
              <a:rPr lang="en-US" dirty="0">
                <a:sym typeface="Wingdings" pitchFamily="2" charset="2"/>
              </a:rPr>
              <a:t> file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Includes target thickness, simulated charge, generation 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BDF32-32BD-5A95-4C29-9880DA75ADBC}"/>
              </a:ext>
            </a:extLst>
          </p:cNvPr>
          <p:cNvSpPr txBox="1"/>
          <p:nvPr/>
        </p:nvSpPr>
        <p:spPr>
          <a:xfrm>
            <a:off x="6381586" y="5303603"/>
            <a:ext cx="5282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Also need to divide by number of events in tree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Result from this simulation (with these cuts) was:</a:t>
            </a:r>
          </a:p>
          <a:p>
            <a:r>
              <a:rPr lang="en-US" dirty="0"/>
              <a:t>Yield = 542.9 counts/</a:t>
            </a:r>
            <a:r>
              <a:rPr lang="en-US" dirty="0" err="1"/>
              <a:t>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3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C670-561E-09D4-9EE1-5D1036B5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Reconstructed Quantities in SIMC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50AD2-0F6E-ECB7-7EB4-DFDF4D18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 of reconstructed quantities (W, x, Q2, etc.) may not match how these quantities are calculated in </a:t>
            </a:r>
            <a:r>
              <a:rPr lang="en-US" dirty="0" err="1"/>
              <a:t>hcana</a:t>
            </a:r>
            <a:endParaRPr lang="en-US" dirty="0"/>
          </a:p>
          <a:p>
            <a:pPr lvl="1"/>
            <a:r>
              <a:rPr lang="en-US" dirty="0"/>
              <a:t>Reconstruction was originally intended to match calculations in Hall C 6 GeV </a:t>
            </a:r>
            <a:r>
              <a:rPr lang="en-US" dirty="0" err="1"/>
              <a:t>fortran</a:t>
            </a:r>
            <a:r>
              <a:rPr lang="en-US" dirty="0"/>
              <a:t> analyzer</a:t>
            </a:r>
          </a:p>
          <a:p>
            <a:r>
              <a:rPr lang="en-US" dirty="0"/>
              <a:t>Found to be a problem for H(</a:t>
            </a:r>
            <a:r>
              <a:rPr lang="en-US" dirty="0" err="1"/>
              <a:t>e,e’p</a:t>
            </a:r>
            <a:r>
              <a:rPr lang="en-US" dirty="0"/>
              <a:t>) analysis for </a:t>
            </a:r>
            <a:r>
              <a:rPr lang="en-US" dirty="0" err="1"/>
              <a:t>KaonLT</a:t>
            </a:r>
            <a:r>
              <a:rPr lang="en-US" dirty="0"/>
              <a:t>/</a:t>
            </a:r>
            <a:r>
              <a:rPr lang="en-US" dirty="0" err="1"/>
              <a:t>PionLT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definitions of missing momentum components weren’t even consistent</a:t>
            </a:r>
          </a:p>
          <a:p>
            <a:r>
              <a:rPr lang="en-US" dirty="0">
                <a:sym typeface="Wingdings" pitchFamily="2" charset="2"/>
              </a:rPr>
              <a:t>Ideally, we should make calculations in </a:t>
            </a:r>
            <a:r>
              <a:rPr lang="en-US" dirty="0" err="1">
                <a:sym typeface="Wingdings" pitchFamily="2" charset="2"/>
              </a:rPr>
              <a:t>simc</a:t>
            </a:r>
            <a:r>
              <a:rPr lang="en-US" dirty="0">
                <a:sym typeface="Wingdings" pitchFamily="2" charset="2"/>
              </a:rPr>
              <a:t> match </a:t>
            </a:r>
            <a:r>
              <a:rPr lang="en-US" dirty="0" err="1">
                <a:sym typeface="Wingdings" pitchFamily="2" charset="2"/>
              </a:rPr>
              <a:t>hcana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In the short term, should use stand-alone scripts to make comparable output</a:t>
            </a:r>
          </a:p>
          <a:p>
            <a:pPr lvl="1"/>
            <a:r>
              <a:rPr lang="en-US" dirty="0">
                <a:sym typeface="Wingdings" pitchFamily="2" charset="2"/>
              </a:rPr>
              <a:t>Richard Trotta has done this for H(</a:t>
            </a:r>
            <a:r>
              <a:rPr lang="en-US" dirty="0" err="1">
                <a:sym typeface="Wingdings" pitchFamily="2" charset="2"/>
              </a:rPr>
              <a:t>e,e’p</a:t>
            </a:r>
            <a:r>
              <a:rPr lang="en-US" dirty="0">
                <a:sym typeface="Wingdings" pitchFamily="2" charset="2"/>
              </a:rPr>
              <a:t>) and exclusive Kaon production: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  <a:hlinkClick r:id="rId2"/>
              </a:rPr>
              <a:t>https://</a:t>
            </a:r>
            <a:r>
              <a:rPr lang="en-US" sz="2000" dirty="0" err="1">
                <a:sym typeface="Wingdings" pitchFamily="2" charset="2"/>
                <a:hlinkClick r:id="rId2"/>
              </a:rPr>
              <a:t>github.com</a:t>
            </a:r>
            <a:r>
              <a:rPr lang="en-US" sz="2000" dirty="0">
                <a:sym typeface="Wingdings" pitchFamily="2" charset="2"/>
                <a:hlinkClick r:id="rId2"/>
              </a:rPr>
              <a:t>/</a:t>
            </a:r>
            <a:r>
              <a:rPr lang="en-US" sz="2000" dirty="0" err="1">
                <a:sym typeface="Wingdings" pitchFamily="2" charset="2"/>
                <a:hlinkClick r:id="rId2"/>
              </a:rPr>
              <a:t>trottar</a:t>
            </a:r>
            <a:r>
              <a:rPr lang="en-US" sz="2000" dirty="0">
                <a:sym typeface="Wingdings" pitchFamily="2" charset="2"/>
                <a:hlinkClick r:id="rId2"/>
              </a:rPr>
              <a:t>/</a:t>
            </a:r>
            <a:r>
              <a:rPr lang="en-US" sz="2000" dirty="0" err="1">
                <a:sym typeface="Wingdings" pitchFamily="2" charset="2"/>
                <a:hlinkClick r:id="rId2"/>
              </a:rPr>
              <a:t>simc_gfortran</a:t>
            </a:r>
            <a:r>
              <a:rPr lang="en-US" sz="2000" dirty="0">
                <a:sym typeface="Wingdings" pitchFamily="2" charset="2"/>
                <a:hlinkClick r:id="rId2"/>
              </a:rPr>
              <a:t>/tree/fall_2023_kaon_xsects/</a:t>
            </a:r>
            <a:r>
              <a:rPr lang="en-US" sz="2000" dirty="0" err="1">
                <a:sym typeface="Wingdings" pitchFamily="2" charset="2"/>
                <a:hlinkClick r:id="rId2"/>
              </a:rPr>
              <a:t>recon_hcana</a:t>
            </a:r>
            <a:endParaRPr lang="en-US" sz="2000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4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59B4-A8F7-6A6E-86A0-C95B4D49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Updates for NPS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DE21-EEE8-9766-2B36-8B0E0660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Peter B. has done most of the work needed to make SIMC work for NPS</a:t>
            </a:r>
          </a:p>
          <a:p>
            <a:r>
              <a:rPr lang="en-US" dirty="0"/>
              <a:t>Adding event generation for </a:t>
            </a:r>
            <a:r>
              <a:rPr lang="en-US" b="1" i="1" dirty="0">
                <a:solidFill>
                  <a:srgbClr val="0027AC"/>
                </a:solidFill>
              </a:rPr>
              <a:t>exclusive and semi-inclusive </a:t>
            </a:r>
            <a:r>
              <a:rPr lang="en-US" b="1" i="1" dirty="0">
                <a:solidFill>
                  <a:srgbClr val="0027AC"/>
                </a:solidFill>
                <a:latin typeface="Symbol" pitchFamily="2" charset="2"/>
              </a:rPr>
              <a:t>p</a:t>
            </a:r>
            <a:r>
              <a:rPr lang="en-US" b="1" i="1" baseline="30000" dirty="0">
                <a:solidFill>
                  <a:srgbClr val="0027AC"/>
                </a:solidFill>
              </a:rPr>
              <a:t>0</a:t>
            </a:r>
            <a:r>
              <a:rPr lang="en-US" b="1" i="1" dirty="0">
                <a:solidFill>
                  <a:srgbClr val="0027AC"/>
                </a:solidFill>
              </a:rPr>
              <a:t> </a:t>
            </a:r>
            <a:r>
              <a:rPr lang="en-US" dirty="0"/>
              <a:t>is straightforward </a:t>
            </a:r>
            <a:r>
              <a:rPr lang="en-US" dirty="0">
                <a:sym typeface="Wingdings" pitchFamily="2" charset="2"/>
              </a:rPr>
              <a:t> same as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-</a:t>
            </a:r>
          </a:p>
          <a:p>
            <a:pPr lvl="1"/>
            <a:r>
              <a:rPr lang="en-US" dirty="0">
                <a:sym typeface="Wingdings" pitchFamily="2" charset="2"/>
              </a:rPr>
              <a:t>Additional complication is decay of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/>
              <a:t>0</a:t>
            </a:r>
            <a:r>
              <a:rPr lang="en-US" b="1" i="1" baseline="30000" dirty="0">
                <a:solidFill>
                  <a:srgbClr val="0027AC"/>
                </a:solidFill>
              </a:rPr>
              <a:t> </a:t>
            </a:r>
            <a:r>
              <a:rPr lang="en-US" dirty="0"/>
              <a:t>into 2 photons (extra subroutine)</a:t>
            </a:r>
          </a:p>
          <a:p>
            <a:r>
              <a:rPr lang="en-US" dirty="0"/>
              <a:t>DVCS event generation same as exclusive mesons, just changing mass to zero!</a:t>
            </a:r>
          </a:p>
          <a:p>
            <a:r>
              <a:rPr lang="en-US" dirty="0"/>
              <a:t>Physics models needed for cross sections:</a:t>
            </a:r>
          </a:p>
          <a:p>
            <a:pPr lvl="1"/>
            <a:r>
              <a:rPr lang="en-US" dirty="0">
                <a:sym typeface="Wingdings" pitchFamily="2" charset="2"/>
              </a:rPr>
              <a:t>SIDIS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average of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-</a:t>
            </a:r>
          </a:p>
          <a:p>
            <a:pPr lvl="1"/>
            <a:r>
              <a:rPr lang="en-US" dirty="0"/>
              <a:t>Exclusive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/>
              <a:t>0</a:t>
            </a:r>
          </a:p>
          <a:p>
            <a:pPr lvl="2"/>
            <a:r>
              <a:rPr lang="en-US" dirty="0">
                <a:sym typeface="Wingdings" pitchFamily="2" charset="2"/>
              </a:rPr>
              <a:t>Large W (&gt;2 GeV): Average of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, removing pion pole contributions</a:t>
            </a:r>
          </a:p>
          <a:p>
            <a:pPr lvl="2"/>
            <a:r>
              <a:rPr lang="en-US" dirty="0">
                <a:sym typeface="Wingdings" pitchFamily="2" charset="2"/>
              </a:rPr>
              <a:t>Low W (&lt;2 GeV): MAID model</a:t>
            </a:r>
          </a:p>
          <a:p>
            <a:r>
              <a:rPr lang="en-US" dirty="0">
                <a:sym typeface="Wingdings" pitchFamily="2" charset="2"/>
              </a:rPr>
              <a:t>NPS calorimeter can just be an aperture for checking acceptance.  Simple resolution smearing can be added later if desired</a:t>
            </a:r>
          </a:p>
          <a:p>
            <a:r>
              <a:rPr lang="en-US" dirty="0">
                <a:sym typeface="Wingdings" pitchFamily="2" charset="2"/>
              </a:rPr>
              <a:t>I’m working on incorporating Peter’s updates into the main branch on version on </a:t>
            </a:r>
            <a:r>
              <a:rPr lang="en-US" dirty="0" err="1">
                <a:sym typeface="Wingdings" pitchFamily="2" charset="2"/>
              </a:rPr>
              <a:t>github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6318-5D91-8096-CF9B-8C451A12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SIMC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24E2-FB5D-8D65-361C-1E35177B3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SIMC is a pretty simple tool in many ways, but powerful</a:t>
            </a:r>
          </a:p>
          <a:p>
            <a:r>
              <a:rPr lang="en-US" dirty="0"/>
              <a:t>If full GEANT4 simulations are needed (e.g. for NPS) SIMC can be combined with those simulations</a:t>
            </a:r>
          </a:p>
          <a:p>
            <a:pPr lvl="1"/>
            <a:r>
              <a:rPr lang="en-US" dirty="0"/>
              <a:t>SBS is doing this for d(</a:t>
            </a:r>
            <a:r>
              <a:rPr lang="en-US" dirty="0" err="1"/>
              <a:t>e,e’N</a:t>
            </a:r>
            <a:r>
              <a:rPr lang="en-US" dirty="0"/>
              <a:t>) simulations</a:t>
            </a:r>
          </a:p>
          <a:p>
            <a:r>
              <a:rPr lang="en-US" dirty="0"/>
              <a:t>Main drawback is that it’s </a:t>
            </a:r>
            <a:r>
              <a:rPr lang="en-US" dirty="0" err="1"/>
              <a:t>fortran</a:t>
            </a:r>
            <a:endParaRPr lang="en-US" dirty="0"/>
          </a:p>
          <a:p>
            <a:pPr lvl="1"/>
            <a:r>
              <a:rPr lang="en-US" dirty="0"/>
              <a:t>Modern cross section models are usually in C++, etc.</a:t>
            </a:r>
          </a:p>
          <a:p>
            <a:pPr lvl="1"/>
            <a:r>
              <a:rPr lang="en-US" dirty="0"/>
              <a:t>Easy work-around is to use look-up tables </a:t>
            </a:r>
            <a:r>
              <a:rPr lang="en-US" dirty="0">
                <a:sym typeface="Wingdings" pitchFamily="2" charset="2"/>
              </a:rPr>
              <a:t> Peter has done this for the MAID model of pion electroproduction for example</a:t>
            </a:r>
          </a:p>
          <a:p>
            <a:r>
              <a:rPr lang="en-US" dirty="0">
                <a:sym typeface="Wingdings" pitchFamily="2" charset="2"/>
              </a:rPr>
              <a:t>Peter has already implemented many of the needed updates, integration underway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ACB1-590F-1A9A-8039-DAB2A721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is SIMC?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2CAB9-AD02-3131-5E39-46FA1144BB96}"/>
              </a:ext>
            </a:extLst>
          </p:cNvPr>
          <p:cNvSpPr txBox="1"/>
          <p:nvPr/>
        </p:nvSpPr>
        <p:spPr>
          <a:xfrm>
            <a:off x="457200" y="919832"/>
            <a:ext cx="115393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SIMC is the standard Hall C Monte Carlo for coincidence reactions (similar to MCEEP) </a:t>
            </a:r>
            <a:r>
              <a:rPr lang="en-US" sz="2000" dirty="0">
                <a:sym typeface="Wingdings"/>
              </a:rPr>
              <a:t> written in FORTRAN (now </a:t>
            </a:r>
            <a:r>
              <a:rPr lang="en-US" sz="2000" dirty="0" err="1">
                <a:sym typeface="Wingdings"/>
              </a:rPr>
              <a:t>gfortran</a:t>
            </a:r>
            <a:r>
              <a:rPr lang="en-US" sz="2000" dirty="0">
                <a:sym typeface="Wingdings"/>
              </a:rPr>
              <a:t> compatible …)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Features: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>
                <a:sym typeface="Wingdings"/>
              </a:rPr>
              <a:t> Optics (COSY) and “aperture checking” Monte Carlos of spectrometers  </a:t>
            </a:r>
          </a:p>
          <a:p>
            <a:pPr>
              <a:buNone/>
            </a:pPr>
            <a:r>
              <a:rPr lang="en-US" sz="2000" dirty="0">
                <a:sym typeface="Wingdings"/>
              </a:rPr>
              <a:t>		 </a:t>
            </a:r>
            <a:r>
              <a:rPr lang="en-US" sz="2000" b="1" i="1" dirty="0">
                <a:solidFill>
                  <a:srgbClr val="FF6600"/>
                </a:solidFill>
                <a:sym typeface="Wingdings"/>
              </a:rPr>
              <a:t>[HMS, SOS, SHMS, HRS’s, BigCal,…]</a:t>
            </a:r>
          </a:p>
          <a:p>
            <a:pPr>
              <a:buNone/>
            </a:pPr>
            <a:r>
              <a:rPr lang="en-US" sz="2000" dirty="0">
                <a:sym typeface="Wingdings"/>
              </a:rPr>
              <a:t>	 Includes radiative effects, multiple scattering, ionization energy loss, particle decay</a:t>
            </a:r>
          </a:p>
          <a:p>
            <a:pPr>
              <a:buNone/>
            </a:pPr>
            <a:r>
              <a:rPr lang="en-US" sz="2000" dirty="0">
                <a:sym typeface="Wingdings"/>
              </a:rPr>
              <a:t>	 Simple prescriptions available for </a:t>
            </a:r>
            <a:r>
              <a:rPr lang="en-US" sz="2000" dirty="0" err="1">
                <a:sym typeface="Wingdings"/>
              </a:rPr>
              <a:t>FSIs</a:t>
            </a:r>
            <a:r>
              <a:rPr lang="en-US" sz="2000" dirty="0">
                <a:sym typeface="Wingdings"/>
              </a:rPr>
              <a:t>, Coulomb Corrections, etc.</a:t>
            </a:r>
          </a:p>
          <a:p>
            <a:pPr>
              <a:buNone/>
            </a:pPr>
            <a:endParaRPr lang="en-US" sz="2000" dirty="0">
              <a:sym typeface="Wingdings"/>
            </a:endParaRPr>
          </a:p>
          <a:p>
            <a:pPr>
              <a:buNone/>
            </a:pPr>
            <a:r>
              <a:rPr lang="en-US" sz="2000" dirty="0">
                <a:sym typeface="Wingdings"/>
              </a:rPr>
              <a:t>Reactions implemented: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Elastic and </a:t>
            </a:r>
            <a:r>
              <a:rPr lang="en-US" sz="2000" dirty="0" err="1">
                <a:sym typeface="Wingdings"/>
              </a:rPr>
              <a:t>quasielastic</a:t>
            </a:r>
            <a:r>
              <a:rPr lang="en-US" sz="2000" dirty="0">
                <a:sym typeface="Wingdings"/>
              </a:rPr>
              <a:t>  </a:t>
            </a:r>
            <a:r>
              <a:rPr lang="en-US" sz="2000" dirty="0" err="1">
                <a:sym typeface="Wingdings"/>
              </a:rPr>
              <a:t>H(e,e’p</a:t>
            </a:r>
            <a:r>
              <a:rPr lang="en-US" sz="2000" dirty="0">
                <a:sym typeface="Wingdings"/>
              </a:rPr>
              <a:t>), </a:t>
            </a:r>
            <a:r>
              <a:rPr lang="en-US" sz="2000" dirty="0" err="1">
                <a:sym typeface="Wingdings"/>
              </a:rPr>
              <a:t>A(e,e’p</a:t>
            </a:r>
            <a:r>
              <a:rPr lang="en-US" sz="2000" dirty="0">
                <a:sym typeface="Wingdings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Exclusive pion production </a:t>
            </a:r>
          </a:p>
          <a:p>
            <a:pPr marL="1257300" lvl="2" indent="-342900"/>
            <a:r>
              <a:rPr lang="en-US" sz="2000" dirty="0">
                <a:sym typeface="Wingdings"/>
              </a:rPr>
              <a:t>    </a:t>
            </a:r>
            <a:r>
              <a:rPr lang="en-US" sz="2000" dirty="0" err="1">
                <a:sym typeface="Wingdings"/>
              </a:rPr>
              <a:t>H(e,e’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 err="1">
                <a:sym typeface="Wingdings"/>
              </a:rPr>
              <a:t>+</a:t>
            </a:r>
            <a:r>
              <a:rPr lang="en-US" sz="2000" dirty="0" err="1">
                <a:sym typeface="Wingdings"/>
              </a:rPr>
              <a:t>)n</a:t>
            </a:r>
            <a:r>
              <a:rPr lang="en-US" sz="2000" dirty="0">
                <a:sym typeface="Wingdings"/>
              </a:rPr>
              <a:t>, A(e,e’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 [quasifree or coherent]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>
                <a:sym typeface="Wingdings"/>
              </a:rPr>
              <a:t>Kaon</a:t>
            </a:r>
            <a:r>
              <a:rPr lang="en-US" sz="2000" dirty="0">
                <a:sym typeface="Wingdings"/>
              </a:rPr>
              <a:t> electroproduction  </a:t>
            </a:r>
            <a:r>
              <a:rPr lang="en-US" sz="2000" dirty="0" err="1">
                <a:sym typeface="Wingdings"/>
              </a:rPr>
              <a:t>H(e,e’K</a:t>
            </a:r>
            <a:r>
              <a:rPr lang="en-US" sz="2000" baseline="30000" dirty="0" err="1">
                <a:sym typeface="Wingdings"/>
              </a:rPr>
              <a:t>+</a:t>
            </a:r>
            <a:r>
              <a:rPr lang="en-US" sz="2000" dirty="0" err="1">
                <a:sym typeface="Wingdings"/>
              </a:rPr>
              <a:t>)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000" dirty="0" err="1">
                <a:sym typeface="Wingdings"/>
              </a:rPr>
              <a:t>,</a:t>
            </a:r>
            <a:r>
              <a:rPr lang="en-US" sz="2000" dirty="0" err="1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2000" dirty="0">
                <a:sym typeface="Wingdings"/>
              </a:rPr>
              <a:t>, A(e,e’K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	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H(e,e’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)X, D(e,e’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)X [semi-inclusive]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ym typeface="Wingdings"/>
              </a:rPr>
              <a:t>H(e,e’</a:t>
            </a:r>
            <a:r>
              <a:rPr lang="en-US" sz="2000" dirty="0">
                <a:cs typeface="Symbol" charset="2"/>
                <a:sym typeface="Wingdings"/>
              </a:rPr>
              <a:t>K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)X, D(e,e’</a:t>
            </a:r>
            <a:r>
              <a:rPr lang="en-US" sz="2000" dirty="0">
                <a:cs typeface="Symbol" charset="2"/>
                <a:sym typeface="Wingdings"/>
              </a:rPr>
              <a:t>K</a:t>
            </a:r>
            <a:r>
              <a:rPr lang="en-US" sz="2000" baseline="30000" dirty="0">
                <a:sym typeface="Wingdings"/>
              </a:rPr>
              <a:t>+/-</a:t>
            </a:r>
            <a:r>
              <a:rPr lang="en-US" sz="2000" dirty="0">
                <a:sym typeface="Wingdings"/>
              </a:rPr>
              <a:t>)X [semi-inclusive]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H(e,e’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olidFill>
                  <a:srgbClr val="000000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olidFill>
                  <a:srgbClr val="000000"/>
                </a:solidFill>
                <a:sym typeface="Wingdings"/>
              </a:rPr>
              <a:t>-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)p, D(e,e’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olidFill>
                  <a:srgbClr val="000000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baseline="30000" dirty="0">
                <a:solidFill>
                  <a:srgbClr val="000000"/>
                </a:solidFill>
                <a:sym typeface="Wingdings"/>
              </a:rPr>
              <a:t>-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) [diffractive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]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i="1" dirty="0">
                <a:solidFill>
                  <a:srgbClr val="0027AC"/>
                </a:solidFill>
                <a:sym typeface="Wingdings"/>
              </a:rPr>
              <a:t>H(e,e’</a:t>
            </a:r>
            <a:r>
              <a:rPr lang="en-US" sz="2000" i="1" dirty="0">
                <a:solidFill>
                  <a:srgbClr val="0027AC"/>
                </a:solidFill>
                <a:latin typeface="Symbol" pitchFamily="2" charset="2"/>
                <a:sym typeface="Wingdings"/>
              </a:rPr>
              <a:t>p</a:t>
            </a:r>
            <a:r>
              <a:rPr lang="en-US" sz="2000" i="1" baseline="30000" dirty="0">
                <a:solidFill>
                  <a:srgbClr val="0027AC"/>
                </a:solidFill>
                <a:sym typeface="Wingdings"/>
              </a:rPr>
              <a:t>0</a:t>
            </a:r>
            <a:r>
              <a:rPr lang="en-US" sz="2000" i="1" dirty="0">
                <a:solidFill>
                  <a:srgbClr val="0027AC"/>
                </a:solidFill>
                <a:sym typeface="Wingdings"/>
              </a:rPr>
              <a:t>)p, D(e,e’</a:t>
            </a:r>
            <a:r>
              <a:rPr lang="en-US" sz="2000" i="1" dirty="0">
                <a:solidFill>
                  <a:srgbClr val="0027AC"/>
                </a:solidFill>
                <a:latin typeface="Symbol" pitchFamily="2" charset="2"/>
                <a:sym typeface="Wingdings"/>
              </a:rPr>
              <a:t>p</a:t>
            </a:r>
            <a:r>
              <a:rPr lang="en-US" sz="2000" i="1" baseline="30000" dirty="0">
                <a:solidFill>
                  <a:srgbClr val="0027AC"/>
                </a:solidFill>
                <a:sym typeface="Wingdings"/>
              </a:rPr>
              <a:t>0</a:t>
            </a:r>
            <a:r>
              <a:rPr lang="en-US" sz="2000" i="1" dirty="0">
                <a:solidFill>
                  <a:srgbClr val="0027AC"/>
                </a:solidFill>
                <a:sym typeface="Wingdings"/>
              </a:rPr>
              <a:t>)p/n, (e,e’</a:t>
            </a:r>
            <a:r>
              <a:rPr lang="en-US" sz="2000" i="1" dirty="0">
                <a:solidFill>
                  <a:srgbClr val="0027AC"/>
                </a:solidFill>
                <a:latin typeface="Symbol" pitchFamily="2" charset="2"/>
                <a:sym typeface="Wingdings"/>
              </a:rPr>
              <a:t>p</a:t>
            </a:r>
            <a:r>
              <a:rPr lang="en-US" sz="2000" i="1" baseline="30000" dirty="0">
                <a:solidFill>
                  <a:srgbClr val="0027AC"/>
                </a:solidFill>
                <a:sym typeface="Wingdings"/>
              </a:rPr>
              <a:t>0</a:t>
            </a:r>
            <a:r>
              <a:rPr lang="en-US" sz="2000" i="1" dirty="0">
                <a:solidFill>
                  <a:srgbClr val="0027AC"/>
                </a:solidFill>
                <a:sym typeface="Wingdings"/>
              </a:rPr>
              <a:t>)X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63C78-2EA7-5223-1538-3607007847D8}"/>
              </a:ext>
            </a:extLst>
          </p:cNvPr>
          <p:cNvSpPr txBox="1"/>
          <p:nvPr/>
        </p:nvSpPr>
        <p:spPr>
          <a:xfrm>
            <a:off x="7200900" y="607496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Peter’s updates underway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4A217-F5CB-B79F-1B7A-E40ACBD680FC}"/>
              </a:ext>
            </a:extLst>
          </p:cNvPr>
          <p:cNvCxnSpPr>
            <a:cxnSpLocks/>
          </p:cNvCxnSpPr>
          <p:nvPr/>
        </p:nvCxnSpPr>
        <p:spPr>
          <a:xfrm flipH="1">
            <a:off x="5467350" y="6289447"/>
            <a:ext cx="16490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6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774B-7A38-8A71-CA04-EFF7309F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SIMC is NOT…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14783-1DA9-6EB5-8555-A796248B4389}"/>
              </a:ext>
            </a:extLst>
          </p:cNvPr>
          <p:cNvSpPr txBox="1"/>
          <p:nvPr/>
        </p:nvSpPr>
        <p:spPr>
          <a:xfrm>
            <a:off x="609600" y="1295400"/>
            <a:ext cx="11138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SIMC is NOT a full detector response simulation a la GEANT</a:t>
            </a:r>
          </a:p>
          <a:p>
            <a:endParaRPr lang="en-US" sz="2400" dirty="0"/>
          </a:p>
          <a:p>
            <a:r>
              <a:rPr lang="en-US" sz="2400" dirty="0"/>
              <a:t>SIMC does NOT simulate a large class of processes simultaneously to generate backgrounds (like Pythia for example)</a:t>
            </a:r>
          </a:p>
          <a:p>
            <a:endParaRPr lang="en-US" sz="2400" dirty="0"/>
          </a:p>
          <a:p>
            <a:r>
              <a:rPr lang="en-US" sz="2400" dirty="0"/>
              <a:t>SIMC is not a generic event generator </a:t>
            </a:r>
            <a:r>
              <a:rPr lang="en-US" sz="2400" dirty="0">
                <a:sym typeface="Wingdings"/>
              </a:rPr>
              <a:t> processes are generated over a limited phase space with the specific purpose of being “thrown” into a spectrometer </a:t>
            </a:r>
            <a:endParaRPr lang="en-US" sz="2400" i="1" dirty="0">
              <a:sym typeface="Wingdings"/>
            </a:endParaRPr>
          </a:p>
          <a:p>
            <a:endParaRPr lang="en-US" sz="2400" i="1" dirty="0">
              <a:sym typeface="Wingdings"/>
            </a:endParaRPr>
          </a:p>
          <a:p>
            <a:r>
              <a:rPr lang="en-US" sz="2400" dirty="0">
                <a:sym typeface="Wingdings"/>
              </a:rPr>
              <a:t>SIMC is not hard to modify  if you want it to do something else (different cross section model, add new spectrometer, etc.) it is pretty easy to update + I can help</a:t>
            </a:r>
            <a:endParaRPr lang="en-US" sz="2000" dirty="0">
              <a:sym typeface="Wingdings"/>
            </a:endParaRPr>
          </a:p>
          <a:p>
            <a:endParaRPr lang="en-US" sz="2000" i="1" dirty="0">
              <a:sym typeface="Wingding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07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D7CF-DCA3-6E48-B8E0-6A7358AD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01A7-54F5-40BF-B22C-63731617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Initialization</a:t>
            </a:r>
          </a:p>
          <a:p>
            <a:pPr lvl="1"/>
            <a:r>
              <a:rPr lang="en-US" sz="1800" dirty="0"/>
              <a:t>Choose reaction, final state (if appropriate)</a:t>
            </a:r>
          </a:p>
          <a:p>
            <a:pPr lvl="1"/>
            <a:r>
              <a:rPr lang="en-US" sz="1800" dirty="0"/>
              <a:t>Disable/enable implementation of (or correction for) raster, </a:t>
            </a:r>
            <a:r>
              <a:rPr lang="en-US" sz="1800" dirty="0" err="1"/>
              <a:t>eloss</a:t>
            </a:r>
            <a:r>
              <a:rPr lang="en-US" sz="1800" dirty="0"/>
              <a:t> …</a:t>
            </a:r>
          </a:p>
          <a:p>
            <a:r>
              <a:rPr lang="en-US" sz="1800" dirty="0"/>
              <a:t>Event generation</a:t>
            </a:r>
          </a:p>
          <a:p>
            <a:pPr lvl="1"/>
            <a:r>
              <a:rPr lang="en-US" sz="1800" dirty="0"/>
              <a:t>Select vertex based on target size, position, raster size, beam spot size</a:t>
            </a:r>
          </a:p>
          <a:p>
            <a:pPr lvl="1"/>
            <a:r>
              <a:rPr lang="en-US" sz="1800" dirty="0"/>
              <a:t>Determine energy, angle generation that will populate 100% of the acceptance (accounting for radiation, energy loss, …)</a:t>
            </a:r>
          </a:p>
          <a:p>
            <a:r>
              <a:rPr lang="en-US" sz="1800" dirty="0"/>
              <a:t>Physics Processes</a:t>
            </a:r>
          </a:p>
          <a:p>
            <a:pPr lvl="1"/>
            <a:r>
              <a:rPr lang="en-US" sz="1800" dirty="0"/>
              <a:t>Event-by-event multiple scattering, radiative corrections, particle decay, coulomb corrections</a:t>
            </a:r>
          </a:p>
          <a:p>
            <a:r>
              <a:rPr lang="en-US" sz="1800" dirty="0"/>
              <a:t>Acceptance</a:t>
            </a:r>
          </a:p>
          <a:p>
            <a:pPr lvl="1"/>
            <a:r>
              <a:rPr lang="en-US" sz="1800" dirty="0"/>
              <a:t>Can apply geometric cuts or spectrometer model. Default spec. models include target/spec. offsets, model of magnetic elements, apertures at front, back, middle of magnets, collimators, detector active area</a:t>
            </a:r>
          </a:p>
          <a:p>
            <a:r>
              <a:rPr lang="en-US" sz="1800" dirty="0"/>
              <a:t>Event Reconstruction</a:t>
            </a:r>
          </a:p>
          <a:p>
            <a:pPr lvl="1"/>
            <a:r>
              <a:rPr lang="en-US" sz="1800" dirty="0"/>
              <a:t>Tracks are fitted in the focal plane and reconstructed to the target. Apply (average) energy loss, fast raster corrections. Calculate physics quantities for </a:t>
            </a:r>
            <a:r>
              <a:rPr lang="en-US" sz="1800" dirty="0" err="1"/>
              <a:t>Ntuple</a:t>
            </a:r>
            <a:r>
              <a:rPr lang="en-US" sz="1800" dirty="0"/>
              <a:t>/Root tree</a:t>
            </a:r>
          </a:p>
        </p:txBody>
      </p:sp>
    </p:spTree>
    <p:extLst>
      <p:ext uri="{BB962C8B-B14F-4D97-AF65-F5344CB8AC3E}">
        <p14:creationId xmlns:p14="http://schemas.microsoft.com/office/powerpoint/2010/main" val="152639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9C2-7CAA-E946-23D4-A43D2E1E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Example: Exclusive Pion Electroproduction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4C09-25BF-5F43-5C36-41F3D917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Initialize limits: </a:t>
            </a: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Generate vertex:</a:t>
            </a: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Generate scattering kinematics:</a:t>
            </a:r>
            <a:endParaRPr lang="en-US" sz="2400" baseline="-25000" dirty="0"/>
          </a:p>
          <a:p>
            <a:pPr>
              <a:spcAft>
                <a:spcPts val="0"/>
              </a:spcAft>
              <a:buNone/>
            </a:pPr>
            <a:r>
              <a:rPr lang="en-US" sz="2400" baseline="-25000" dirty="0"/>
              <a:t>   </a:t>
            </a:r>
            <a:r>
              <a:rPr lang="en-US" sz="2400" dirty="0"/>
              <a:t>H(</a:t>
            </a:r>
            <a:r>
              <a:rPr lang="en-US" sz="2400" dirty="0" err="1"/>
              <a:t>e,e’</a:t>
            </a:r>
            <a:r>
              <a:rPr lang="en-US" sz="24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): Generate 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/>
              <a:t>e</a:t>
            </a:r>
            <a:r>
              <a:rPr lang="en-US" sz="24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/>
              <a:t>e</a:t>
            </a:r>
            <a:r>
              <a:rPr lang="en-US" sz="2400" baseline="-250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, p</a:t>
            </a:r>
            <a:r>
              <a:rPr lang="en-US" sz="2400" baseline="-25000" dirty="0"/>
              <a:t>e</a:t>
            </a:r>
            <a:r>
              <a:rPr lang="en-US" sz="2400" dirty="0"/>
              <a:t> – calculate p</a:t>
            </a:r>
            <a:r>
              <a:rPr lang="en-US" sz="2400" baseline="-25000" dirty="0">
                <a:latin typeface="Symbol" charset="2"/>
                <a:cs typeface="Symbol" charset="2"/>
              </a:rPr>
              <a:t>p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/>
              <a:t>  D(</a:t>
            </a:r>
            <a:r>
              <a:rPr lang="en-US" sz="2400" dirty="0" err="1"/>
              <a:t>e,e’</a:t>
            </a:r>
            <a:r>
              <a:rPr lang="en-US" sz="24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):  Generate 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/>
              <a:t>e</a:t>
            </a:r>
            <a:r>
              <a:rPr lang="en-US" sz="24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/>
              <a:t>e</a:t>
            </a:r>
            <a:r>
              <a:rPr lang="en-US" sz="2400" baseline="-250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q</a:t>
            </a:r>
            <a:r>
              <a:rPr lang="en-US" sz="2400" baseline="-250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, </a:t>
            </a:r>
            <a:r>
              <a:rPr lang="en-US" sz="2400" dirty="0" err="1">
                <a:latin typeface="Symbol" charset="2"/>
                <a:cs typeface="Symbol" charset="2"/>
              </a:rPr>
              <a:t>f</a:t>
            </a:r>
            <a:r>
              <a:rPr lang="en-US" sz="2400" baseline="-25000" dirty="0" err="1">
                <a:latin typeface="Symbol" charset="2"/>
                <a:cs typeface="Symbol" charset="2"/>
              </a:rPr>
              <a:t>p</a:t>
            </a:r>
            <a:r>
              <a:rPr lang="en-US" sz="2400" dirty="0"/>
              <a:t>, p</a:t>
            </a:r>
            <a:r>
              <a:rPr lang="en-US" sz="2400" baseline="-25000" dirty="0"/>
              <a:t>e,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highlight>
                  <a:srgbClr val="FFFF00"/>
                </a:highlight>
                <a:latin typeface="Symbol" charset="2"/>
                <a:cs typeface="Symbol" charset="2"/>
              </a:rPr>
              <a:t>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Symbol" charset="2"/>
                <a:cs typeface="Symbol" charset="2"/>
              </a:rPr>
              <a:t>f</a:t>
            </a:r>
            <a:r>
              <a:rPr lang="en-US" baseline="-25000" dirty="0" err="1">
                <a:highlight>
                  <a:srgbClr val="FFFF00"/>
                </a:highlight>
                <a:latin typeface="Symbol" charset="2"/>
                <a:cs typeface="Symbol" charset="2"/>
              </a:rPr>
              <a:t>N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p</a:t>
            </a:r>
            <a:r>
              <a:rPr lang="en-US" baseline="-25000" dirty="0" err="1">
                <a:highlight>
                  <a:srgbClr val="FFFF00"/>
                </a:highlight>
              </a:rPr>
              <a:t>N</a:t>
            </a:r>
            <a:r>
              <a:rPr lang="en-US" sz="2400" baseline="-25000" dirty="0">
                <a:highlight>
                  <a:srgbClr val="FFFF00"/>
                </a:highlight>
              </a:rPr>
              <a:t> </a:t>
            </a:r>
            <a:r>
              <a:rPr lang="en-US" sz="2400" dirty="0">
                <a:sym typeface="Wingdings"/>
              </a:rPr>
              <a:t> calculate p</a:t>
            </a:r>
            <a:r>
              <a:rPr lang="en-US" sz="2400" baseline="-250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Modifications to kinematics: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Follow particles: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Apply cross section weighting (use model for free proton/neutron in </a:t>
            </a:r>
            <a:r>
              <a:rPr lang="en-US" sz="2400" dirty="0">
                <a:solidFill>
                  <a:schemeClr val="tx1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-N center of mass)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 Simulate particle decay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Decay the meson and follow the decay product(s)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Calculate Normalization Factors: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B2331-C1E9-CD4A-7D32-934865153717}"/>
              </a:ext>
            </a:extLst>
          </p:cNvPr>
          <p:cNvSpPr txBox="1"/>
          <p:nvPr/>
        </p:nvSpPr>
        <p:spPr>
          <a:xfrm>
            <a:off x="6798365" y="3429000"/>
            <a:ext cx="38779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Bound nucleon momentum/direction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1936C1-D313-BE8D-760D-77B19C6E4E20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6182139" y="3299791"/>
            <a:ext cx="616226" cy="313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6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60A-1665-041E-470E-30F98632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Spectrometer Models (HMS, SHMS, HRS ...)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968A-D63D-312B-25A5-D0F65B8A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Magnetic elements simulated using COSY</a:t>
            </a:r>
          </a:p>
          <a:p>
            <a:r>
              <a:rPr lang="en-US" sz="2000" dirty="0"/>
              <a:t>Real apertures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collimators, vacuum pipes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magnet apertures (front, middle, and back)</a:t>
            </a:r>
          </a:p>
          <a:p>
            <a:r>
              <a:rPr lang="en-US" sz="2000" dirty="0"/>
              <a:t>Fiducial cuts for detectors (depends on analysis, trigger)</a:t>
            </a:r>
          </a:p>
          <a:p>
            <a:r>
              <a:rPr lang="en-US" sz="2000" dirty="0"/>
              <a:t>Sequential transformations for magnetic elements, continuous drift for field free regions (important for decay)</a:t>
            </a:r>
          </a:p>
          <a:p>
            <a:r>
              <a:rPr lang="en-US" sz="2000" dirty="0"/>
              <a:t>Reconstruct track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Use smeared position at drift chamber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Fit track at focal plane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Reconstruct to target using matrix elements fit from MC data </a:t>
            </a:r>
          </a:p>
          <a:p>
            <a:r>
              <a:rPr lang="en-US" sz="2000" dirty="0"/>
              <a:t>Can easily disable spectrometer, apply geometric cuts, add new spectrometer/detector (for example, NPS)</a:t>
            </a:r>
          </a:p>
        </p:txBody>
      </p:sp>
    </p:spTree>
    <p:extLst>
      <p:ext uri="{BB962C8B-B14F-4D97-AF65-F5344CB8AC3E}">
        <p14:creationId xmlns:p14="http://schemas.microsoft.com/office/powerpoint/2010/main" val="342676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7D02-B332-2998-8CEF-FB63C4CC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Getting SIMC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C7B49-CBF7-8255-300C-7785077BCD52}"/>
              </a:ext>
            </a:extLst>
          </p:cNvPr>
          <p:cNvSpPr txBox="1"/>
          <p:nvPr/>
        </p:nvSpPr>
        <p:spPr>
          <a:xfrm>
            <a:off x="3665366" y="989857"/>
            <a:ext cx="486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JeffersonLab</a:t>
            </a:r>
            <a:r>
              <a:rPr lang="en-US" dirty="0"/>
              <a:t>/</a:t>
            </a:r>
            <a:r>
              <a:rPr lang="en-US" dirty="0" err="1"/>
              <a:t>simc_gfortran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8A08878-356B-A551-699A-6A508A04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27" y="1359189"/>
            <a:ext cx="7772400" cy="51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32C6-1A81-791A-22FE-2543F479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SIMC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0377-B75C-6A6E-DEE3-84553AA0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Compiling: just type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dirty="0"/>
              <a:t>” in the main directory</a:t>
            </a:r>
          </a:p>
          <a:p>
            <a:r>
              <a:rPr lang="en-US" dirty="0"/>
              <a:t>Important directories</a:t>
            </a:r>
          </a:p>
          <a:p>
            <a:pPr lvl="1"/>
            <a:r>
              <a:rPr lang="en-US" dirty="0" err="1">
                <a:solidFill>
                  <a:srgbClr val="002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where the input files for your simulation live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 err="1">
                <a:solidFill>
                  <a:srgbClr val="002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SIMC event-by-event output (root trees)</a:t>
            </a:r>
          </a:p>
          <a:p>
            <a:pPr lvl="1"/>
            <a:r>
              <a:rPr lang="en-US" dirty="0" err="1">
                <a:solidFill>
                  <a:srgbClr val="002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where the *.hist file lives  need this for </a:t>
            </a:r>
            <a:r>
              <a:rPr lang="en-US" dirty="0" err="1">
                <a:cs typeface="Times New Roman" panose="02020603050405020304" pitchFamily="18" charset="0"/>
                <a:sym typeface="Wingdings" pitchFamily="2" charset="2"/>
              </a:rPr>
              <a:t>normfac</a:t>
            </a:r>
            <a:endParaRPr lang="en-US" dirty="0"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solidFill>
                  <a:srgbClr val="002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“helper” applications to generate output</a:t>
            </a:r>
          </a:p>
          <a:p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Helper applications</a:t>
            </a: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SIMC default output is a FORTRAN binary file</a:t>
            </a: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Helper applications in util directory convert to root trees or paw </a:t>
            </a:r>
            <a:r>
              <a:rPr lang="en-US" dirty="0" err="1">
                <a:cs typeface="Times New Roman" panose="02020603050405020304" pitchFamily="18" charset="0"/>
                <a:sym typeface="Wingdings" pitchFamily="2" charset="2"/>
              </a:rPr>
              <a:t>ntuple</a:t>
            </a:r>
            <a:endParaRPr lang="en-US" dirty="0"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util/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ntuple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util/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root_tree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 must be compiled separately</a:t>
            </a:r>
          </a:p>
          <a:p>
            <a:pPr lvl="1"/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Choose appropriate </a:t>
            </a:r>
            <a:r>
              <a:rPr lang="en-US" dirty="0" err="1">
                <a:cs typeface="Times New Roman" panose="02020603050405020304" pitchFamily="18" charset="0"/>
                <a:sym typeface="Wingdings" pitchFamily="2" charset="2"/>
              </a:rPr>
              <a:t>Makefile</a:t>
            </a:r>
            <a:r>
              <a:rPr lang="en-US" dirty="0">
                <a:cs typeface="Times New Roman" panose="02020603050405020304" pitchFamily="18" charset="0"/>
                <a:sym typeface="Wingdings" pitchFamily="2" charset="2"/>
              </a:rPr>
              <a:t> (Makefile.rhel9 or Makefile.rhel7)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1539-A1E6-0EE2-0A68-03DDF043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SIMC: structures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derived types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E0A1CA-77AB-84F6-0F7F-9FFACE62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1079309"/>
            <a:ext cx="10972800" cy="528293"/>
          </a:xfrm>
        </p:spPr>
        <p:txBody>
          <a:bodyPr>
            <a:normAutofit/>
          </a:bodyPr>
          <a:lstStyle/>
          <a:p>
            <a:r>
              <a:rPr lang="en-US" dirty="0"/>
              <a:t>Long ago – had to convert from “structures” to ”derived types”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37D25-9FD1-E301-9E37-20B9DBF92961}"/>
              </a:ext>
            </a:extLst>
          </p:cNvPr>
          <p:cNvSpPr txBox="1"/>
          <p:nvPr/>
        </p:nvSpPr>
        <p:spPr>
          <a:xfrm>
            <a:off x="906800" y="1883981"/>
            <a:ext cx="4321183" cy="2585323"/>
          </a:xfrm>
          <a:prstGeom prst="rect">
            <a:avLst/>
          </a:prstGeom>
          <a:noFill/>
          <a:ln w="1270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double_arm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structure /arm/ e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real*8		delta,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end structure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structure /arm2/ p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real*8		delta,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end structure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structure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806F8-97D6-7A51-2CDC-846FD354B6BD}"/>
              </a:ext>
            </a:extLst>
          </p:cNvPr>
          <p:cNvSpPr txBox="1"/>
          <p:nvPr/>
        </p:nvSpPr>
        <p:spPr>
          <a:xfrm>
            <a:off x="727896" y="5318567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as variables, like: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recon.e.delta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vertex.p.xptar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F776B9-E4A6-1B58-F453-F5B0870B99E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942331" y="4253948"/>
            <a:ext cx="850565" cy="106461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8828FA-EE47-F08F-F0C8-3658CD2243E9}"/>
              </a:ext>
            </a:extLst>
          </p:cNvPr>
          <p:cNvSpPr txBox="1"/>
          <p:nvPr/>
        </p:nvSpPr>
        <p:spPr>
          <a:xfrm>
            <a:off x="7340740" y="1813132"/>
            <a:ext cx="432118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arm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sequence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real*8		delta,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type 	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arm2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sequence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real*8		delta,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type 	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double_arm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sequence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type(arm)::e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type(arm2)::p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47CB46-7460-610A-A996-D1B5C20A1733}"/>
              </a:ext>
            </a:extLst>
          </p:cNvPr>
          <p:cNvCxnSpPr>
            <a:cxnSpLocks/>
          </p:cNvCxnSpPr>
          <p:nvPr/>
        </p:nvCxnSpPr>
        <p:spPr>
          <a:xfrm flipV="1">
            <a:off x="6577496" y="5224529"/>
            <a:ext cx="584340" cy="55416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9E1BEF-FB94-16D9-F156-5C6510F1475F}"/>
              </a:ext>
            </a:extLst>
          </p:cNvPr>
          <p:cNvSpPr txBox="1"/>
          <p:nvPr/>
        </p:nvSpPr>
        <p:spPr>
          <a:xfrm>
            <a:off x="4720819" y="5780232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as variables, like: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recon%e%delta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vertex%p%xptar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0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39158</TotalTime>
  <Words>1907</Words>
  <Application>Microsoft Macintosh PowerPoint</Application>
  <PresentationFormat>Widescreen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Overview and Use of SIMC</vt:lpstr>
      <vt:lpstr>What is SIMC?</vt:lpstr>
      <vt:lpstr>What SIMC is NOT…</vt:lpstr>
      <vt:lpstr>Overview</vt:lpstr>
      <vt:lpstr>Example: Exclusive Pion Electroproduction</vt:lpstr>
      <vt:lpstr>Spectrometer Models (HMS, SHMS, HRS ...)</vt:lpstr>
      <vt:lpstr>Getting SIMC</vt:lpstr>
      <vt:lpstr>SIMC Basics</vt:lpstr>
      <vt:lpstr>SIMC: structures  derived types</vt:lpstr>
      <vt:lpstr>SIMC RHEL9/Alma9 updates: derived types in modules</vt:lpstr>
      <vt:lpstr>SIMC Input File</vt:lpstr>
      <vt:lpstr>SIMC Input File</vt:lpstr>
      <vt:lpstr>Input File Notes</vt:lpstr>
      <vt:lpstr>Running SIMC and Generating Output</vt:lpstr>
      <vt:lpstr>Running SIMC and Generating Output</vt:lpstr>
      <vt:lpstr>Make some plots and get some yields</vt:lpstr>
      <vt:lpstr>Reconstructed Quantities in SIMC</vt:lpstr>
      <vt:lpstr>Updates for NPS</vt:lpstr>
      <vt:lpstr>SIMC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Gaskell</dc:creator>
  <cp:keywords/>
  <dc:description/>
  <cp:lastModifiedBy>Dave Gaskell</cp:lastModifiedBy>
  <cp:revision>679</cp:revision>
  <cp:lastPrinted>2017-02-02T14:00:45Z</cp:lastPrinted>
  <dcterms:created xsi:type="dcterms:W3CDTF">2013-04-11T15:34:28Z</dcterms:created>
  <dcterms:modified xsi:type="dcterms:W3CDTF">2024-07-17T17:14:15Z</dcterms:modified>
  <cp:category/>
</cp:coreProperties>
</file>