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34556602.xml" ContentType="application/vnd.ms-powerpoint.comments+xml"/>
  <Override PartName="/ppt/comments/modernComment_102_B748AE28.xml" ContentType="application/vnd.ms-powerpoint.comments+xml"/>
  <Override PartName="/ppt/comments/modernComment_108_B7473531.xml" ContentType="application/vnd.ms-powerpoint.comments+xml"/>
  <Override PartName="/ppt/comments/modernComment_105_D09F409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4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977238-086F-9CE7-E3AF-9C10B5E6F4D3}" name="Leonel Martinez" initials="LM" userId="S::lmart470@fiu.edu::0a61581c-bfc2-4173-bc9a-a16e534a4c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737"/>
  </p:normalViewPr>
  <p:slideViewPr>
    <p:cSldViewPr snapToGrid="0">
      <p:cViewPr varScale="1">
        <p:scale>
          <a:sx n="122" d="100"/>
          <a:sy n="122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comments/modernComment_100_345566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E5117B-F643-BB4D-B2EE-341F4028758A}" authorId="{8F977238-086F-9CE7-E3AF-9C10B5E6F4D3}" status="resolved" created="2024-06-24T21:25:41.002" complete="100000">
    <pc:sldMkLst xmlns:pc="http://schemas.microsoft.com/office/powerpoint/2013/main/command">
      <pc:docMk/>
      <pc:sldMk cId="878011906" sldId="256"/>
    </pc:sldMkLst>
    <p188:txBody>
      <a:bodyPr/>
      <a:lstStyle/>
      <a:p>
        <a:r>
          <a:rPr lang="en-US"/>
          <a:t>Add in DOE acknowledgment </a:t>
        </a:r>
      </a:p>
    </p188:txBody>
  </p188:cm>
  <p188:cm id="{986C60BB-2631-054E-93C6-F4A1ED8B2E92}" authorId="{8F977238-086F-9CE7-E3AF-9C10B5E6F4D3}" status="resolved" created="2024-06-24T21:25:51.961" complete="100000">
    <pc:sldMkLst xmlns:pc="http://schemas.microsoft.com/office/powerpoint/2013/main/command">
      <pc:docMk/>
      <pc:sldMk cId="878011906" sldId="256"/>
    </pc:sldMkLst>
    <p188:txBody>
      <a:bodyPr/>
      <a:lstStyle/>
      <a:p>
        <a:r>
          <a:rPr lang="en-US"/>
          <a:t>Add in FIU and CLAS12 logo</a:t>
        </a:r>
      </a:p>
    </p188:txBody>
  </p188:cm>
</p188:cmLst>
</file>

<file path=ppt/comments/modernComment_102_B748AE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009938-BD9E-2842-8C72-55B0F749DC02}" authorId="{8F977238-086F-9CE7-E3AF-9C10B5E6F4D3}" status="resolved" created="2024-06-24T21:26:13.472" complete="100000">
    <pc:sldMkLst xmlns:pc="http://schemas.microsoft.com/office/powerpoint/2013/main/command">
      <pc:docMk/>
      <pc:sldMk cId="3074993704" sldId="258"/>
    </pc:sldMkLst>
    <p188:txBody>
      <a:bodyPr/>
      <a:lstStyle/>
      <a:p>
        <a:r>
          <a:rPr lang="en-US"/>
          <a:t>Add references to both figures</a:t>
        </a:r>
      </a:p>
    </p188:txBody>
  </p188:cm>
  <p188:cm id="{67EE5C72-DD1D-F941-8860-837CABB2EDCB}" authorId="{8F977238-086F-9CE7-E3AF-9C10B5E6F4D3}" status="resolved" created="2024-06-24T21:26:49.224" complete="100000">
    <pc:sldMkLst xmlns:pc="http://schemas.microsoft.com/office/powerpoint/2013/main/command">
      <pc:docMk/>
      <pc:sldMk cId="3074993704" sldId="258"/>
    </pc:sldMkLst>
    <p188:txBody>
      <a:bodyPr/>
      <a:lstStyle/>
      <a:p>
        <a:r>
          <a:rPr lang="en-US"/>
          <a:t>Reduce figure captions</a:t>
        </a:r>
      </a:p>
    </p188:txBody>
  </p188:cm>
</p188:cmLst>
</file>

<file path=ppt/comments/modernComment_105_D09F40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A2BC8A-EC24-B045-A9E2-A87194042962}" authorId="{8F977238-086F-9CE7-E3AF-9C10B5E6F4D3}" status="resolved" created="2024-06-24T21:25:14.670" complete="100000">
    <pc:sldMkLst xmlns:pc="http://schemas.microsoft.com/office/powerpoint/2013/main/command">
      <pc:docMk/>
      <pc:sldMk cId="3500097694" sldId="261"/>
    </pc:sldMkLst>
    <p188:txBody>
      <a:bodyPr/>
      <a:lstStyle/>
      <a:p>
        <a:r>
          <a:rPr lang="en-US"/>
          <a:t>Animate in the cuts and relate it to next slide for a quick comparison
</a:t>
        </a:r>
      </a:p>
    </p188:txBody>
  </p188:cm>
  <p188:cm id="{91B4CBA8-6F4D-E64C-ADB5-C9933F89E9DD}" authorId="{8F977238-086F-9CE7-E3AF-9C10B5E6F4D3}" status="resolved" created="2024-06-24T21:25:28.496" complete="100000">
    <pc:sldMkLst xmlns:pc="http://schemas.microsoft.com/office/powerpoint/2013/main/command">
      <pc:docMk/>
      <pc:sldMk cId="3500097694" sldId="261"/>
    </pc:sldMkLst>
    <p188:txBody>
      <a:bodyPr/>
      <a:lstStyle/>
      <a:p>
        <a:r>
          <a:rPr lang="en-US"/>
          <a:t>Condense bullet points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27T13:33:14.644" authorId="{8F977238-086F-9CE7-E3AF-9C10B5E6F4D3}"/>
          </p223:rxn>
        </p223:reactions>
      </p:ext>
    </p188:extLst>
  </p188:cm>
</p188:cmLst>
</file>

<file path=ppt/comments/modernComment_108_B74735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9697A3-180E-7945-A90C-4B66948B6110}" authorId="{8F977238-086F-9CE7-E3AF-9C10B5E6F4D3}" status="resolved" created="2024-06-24T21:22:01.934" complete="100000">
    <pc:sldMkLst xmlns:pc="http://schemas.microsoft.com/office/powerpoint/2013/main/command">
      <pc:docMk/>
      <pc:sldMk cId="3074897201" sldId="264"/>
    </pc:sldMkLst>
    <p188:txBody>
      <a:bodyPr/>
      <a:lstStyle/>
      <a:p>
        <a:r>
          <a:rPr lang="en-US"/>
          <a:t>Add in will phelps thesis with ppbar photoproduction</a:t>
        </a:r>
      </a:p>
    </p188:txBody>
  </p188:cm>
  <p188:cm id="{BFA220CE-30A6-D141-9D0B-2148BC8A15CF}" authorId="{8F977238-086F-9CE7-E3AF-9C10B5E6F4D3}" status="resolved" created="2024-06-24T21:23:10.617" complete="100000">
    <pc:sldMkLst xmlns:pc="http://schemas.microsoft.com/office/powerpoint/2013/main/command">
      <pc:docMk/>
      <pc:sldMk cId="3074897201" sldId="264"/>
    </pc:sldMkLst>
    <p188:txBody>
      <a:bodyPr/>
      <a:lstStyle/>
      <a:p>
        <a:r>
          <a:rPr lang="en-US"/>
          <a:t>Focus on ppbar, no need for lambda or lambda bar</a:t>
        </a:r>
      </a:p>
    </p188:txBody>
  </p188:cm>
  <p188:cm id="{82B4820C-2E3C-D349-8F25-5FA2AD955034}" authorId="{8F977238-086F-9CE7-E3AF-9C10B5E6F4D3}" status="resolved" created="2024-06-27T01:12:01.965" complete="100000">
    <pc:sldMkLst xmlns:pc="http://schemas.microsoft.com/office/powerpoint/2013/main/command">
      <pc:docMk/>
      <pc:sldMk cId="3074897201" sldId="264"/>
    </pc:sldMkLst>
    <p188:txBody>
      <a:bodyPr/>
      <a:lstStyle/>
      <a:p>
        <a:r>
          <a:rPr lang="en-US"/>
          <a:t>Add references
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B3D6-66FF-B6C5-2C3B-BFFF3D2F8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12B95-A853-6451-4CBD-E70BA9083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943F1-4E66-424D-7C04-D62AB1E1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FD3FA-277D-E297-A0DB-0B951F86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94D3-FCFF-36CC-852D-B2C75221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5077-2A12-8042-FEF6-61FB4825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B939E-D279-7475-E5F3-B969E63E1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0AF-09C6-7E94-F2A5-7DE731C5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5C8C-8138-8B55-C20C-7D17AD28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BEC56-3569-3030-ED93-0C5D33ED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33148D-C0B8-20B0-2E42-30F55EF83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E6C89-D80A-21F9-5C66-66FEDE1A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7801-0A07-B18E-CC10-0E7AA6F5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244ED-128F-1813-FCAF-45E294B1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F288-4F4E-09DC-2059-658D368C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C01D-ED89-DD69-ED2A-A6058E42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B10E0-BC54-1D7E-5F50-4802DCC61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1C7F-176B-597A-C971-98DC46D3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981C6-755A-8BE1-B5A8-14C13994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0B3AB-1096-DEB0-6601-5D355A66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3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B197-8385-E7F1-1AF9-06AA730E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D2AC4-BDAB-197A-E3D9-D56F852A8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5654-C7B5-7E62-CA4C-BF1DF15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F04E-09BC-56AB-A549-AACF449F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058E-77D0-41A7-7FD3-FB6BFFAF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DEAF-0EAD-7CF1-2AA3-874350DB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67157-D51B-4680-8832-BF2BDF07F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2B29-4360-6B28-7264-3BFC1383A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E20B7-F8B0-39A2-B75B-FA4359DE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6737C-FBC6-AFDB-0E3B-95365173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7C8DF-4876-D1FB-1817-F83AB287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CF57-1569-FE35-9161-12344B0A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31A5-15B8-A47F-7C99-5B08B396F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8BB59-52C9-80B6-B4A6-55B055BA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A6ADA-0160-7207-CF04-DB71FC49E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5B188-A220-0A43-D277-DB6C409D3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4551A-4B61-9425-88BF-CA550CF6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97CC6-5B0A-F061-7A74-1E9828EB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7A8DF-A716-DB1C-2D04-ED334501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E381-C516-A4CE-A59B-D66C6DC2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DE0AF-6697-BF01-C608-48D077C2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AFCF0-A515-9862-C771-3FB47A43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5E2F2-8925-8866-2940-6C8D6E89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FF9DA-ED8F-A503-C700-8DA1B547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4494D-CA7F-8DEB-B955-3F40F343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6BA0-53AC-F0A8-3342-DD4DDCDF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4596-AE3D-2901-D5A2-C1D6B694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9134-07E8-E986-0C1C-25B0A46E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8151D-9FA1-7087-806D-3573272A0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187AE-7D87-3775-3B00-7ADC5AD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8269B-D25E-7546-1C86-CB2DD6E8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B6B60-E8E5-426B-EF34-71E6184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8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B8B2-2C2A-FC65-85ED-2CE5F72B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E10D6-5461-9111-7E1A-BB4978984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08ADC-E5B5-7905-99BC-9D7AD2A55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C531-BED4-A747-EE9A-ED8F86C9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4BB9C-79F8-0E08-7B1E-C53ABD4E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FA4FE-8218-C188-6C82-AC43CC30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358D0-B1E9-8754-D894-4CAD1F11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9128-B9E9-2C10-3261-43D4C7224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7115C-2D4B-7776-264E-33673CC1F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75C20-2F85-470F-A780-8C3981A3B695}" type="datetimeFigureOut">
              <a:rPr lang="en-US" smtClean="0"/>
              <a:t>6/27/24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C942-8923-B099-E881-E393E553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5F17-ABDD-1F87-CC55-354B0F0D2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0E5DD-E52A-443F-B210-CA7545F0E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3455660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2_B748A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18/10/relationships/comments" Target="../comments/modernComment_108_B74735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microsoft.com/office/2018/10/relationships/comments" Target="../comments/modernComment_105_D09F409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F97709-9B36-1E99-2446-113152E0EF6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584683"/>
                <a:ext cx="9144000" cy="2551829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6600" dirty="0">
                    <a:solidFill>
                      <a:schemeClr val="tx1"/>
                    </a:solidFill>
                  </a:rPr>
                  <a:t> Electroproduction off Protons in CLAS12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F97709-9B36-1E99-2446-113152E0E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584683"/>
                <a:ext cx="9144000" cy="2551829"/>
              </a:xfrm>
              <a:blipFill>
                <a:blip r:embed="rId3"/>
                <a:stretch>
                  <a:fillRect r="-2497"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85E7B474-7B01-C93A-E11E-79B43B7FA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5485"/>
            <a:ext cx="9144000" cy="11821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Leonel Martinez</a:t>
            </a:r>
          </a:p>
        </p:txBody>
      </p:sp>
      <p:pic>
        <p:nvPicPr>
          <p:cNvPr id="1026" name="Picture 2" descr="LOGOS PAGE">
            <a:extLst>
              <a:ext uri="{FF2B5EF4-FFF2-40B4-BE49-F238E27FC236}">
                <a16:creationId xmlns:a16="http://schemas.microsoft.com/office/drawing/2014/main" id="{C51ECC82-8F35-6A0D-4921-B7903F8C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717"/>
            <a:ext cx="3271101" cy="5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S12 Software and Computing Overview">
            <a:extLst>
              <a:ext uri="{FF2B5EF4-FFF2-40B4-BE49-F238E27FC236}">
                <a16:creationId xmlns:a16="http://schemas.microsoft.com/office/drawing/2014/main" id="{E3F240F3-3FD2-00BE-9EF4-1F9E7CCE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474" y="6142299"/>
            <a:ext cx="1353525" cy="7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83595-8933-30C9-2466-AA059BB334E5}"/>
              </a:ext>
            </a:extLst>
          </p:cNvPr>
          <p:cNvSpPr txBox="1"/>
          <p:nvPr/>
        </p:nvSpPr>
        <p:spPr>
          <a:xfrm>
            <a:off x="4521759" y="6534834"/>
            <a:ext cx="314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Supported by: DE-SC0013620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119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E3AD9-3B39-FEDA-1DD1-2530FA31861C}"/>
              </a:ext>
            </a:extLst>
          </p:cNvPr>
          <p:cNvSpPr txBox="1">
            <a:spLocks/>
          </p:cNvSpPr>
          <p:nvPr/>
        </p:nvSpPr>
        <p:spPr>
          <a:xfrm>
            <a:off x="733426" y="609599"/>
            <a:ext cx="5917772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/>
              <a:t>Near Mass Enhancement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CE7CC-F6D5-CC75-17FF-25367F087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230" y="1932488"/>
                <a:ext cx="4315959" cy="1857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solidFill>
                      <a:schemeClr val="tx1"/>
                    </a:solidFill>
                  </a:rPr>
                  <a:t>BES-II</a:t>
                </a:r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m:rPr>
                        <m:lit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Near mass threshold enhancement 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Peak Mass: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1859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bSup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Width: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=0±21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CE7CC-F6D5-CC75-17FF-25367F08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30" y="1932488"/>
                <a:ext cx="4315959" cy="1857088"/>
              </a:xfrm>
              <a:prstGeom prst="rect">
                <a:avLst/>
              </a:prstGeom>
              <a:blipFill>
                <a:blip r:embed="rId3"/>
                <a:stretch>
                  <a:fillRect l="-1173" t="-340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08014C4-1702-5B3B-53E0-14C3D91D4368}"/>
              </a:ext>
            </a:extLst>
          </p:cNvPr>
          <p:cNvGrpSpPr/>
          <p:nvPr/>
        </p:nvGrpSpPr>
        <p:grpSpPr>
          <a:xfrm>
            <a:off x="8382700" y="718327"/>
            <a:ext cx="3550429" cy="5096128"/>
            <a:chOff x="5140121" y="985346"/>
            <a:chExt cx="3550429" cy="5096128"/>
          </a:xfrm>
        </p:grpSpPr>
        <p:pic>
          <p:nvPicPr>
            <p:cNvPr id="5" name="Picture 4" descr="A graph of events and events&#10;&#10;Description automatically generated">
              <a:extLst>
                <a:ext uri="{FF2B5EF4-FFF2-40B4-BE49-F238E27FC236}">
                  <a16:creationId xmlns:a16="http://schemas.microsoft.com/office/drawing/2014/main" id="{FFBD8F84-8620-40BE-0EA7-FB7CE88E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121" y="985346"/>
              <a:ext cx="3543298" cy="48873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CD1CB3-34E7-4A55-F780-B1FDAB64D670}"/>
                </a:ext>
              </a:extLst>
            </p:cNvPr>
            <p:cNvSpPr txBox="1"/>
            <p:nvPr/>
          </p:nvSpPr>
          <p:spPr>
            <a:xfrm>
              <a:off x="5392650" y="5804475"/>
              <a:ext cx="3297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0" i="0" u="none" strike="noStrike" dirty="0">
                  <a:solidFill>
                    <a:schemeClr val="tx1"/>
                  </a:solidFill>
                  <a:effectLst/>
                </a:rPr>
                <a:t>J. P. Alexander </a:t>
              </a:r>
              <a:r>
                <a:rPr lang="en-US" sz="1200" b="0" i="1" u="none" strike="noStrike" dirty="0">
                  <a:solidFill>
                    <a:schemeClr val="tx1"/>
                  </a:solidFill>
                  <a:effectLst/>
                </a:rPr>
                <a:t>et al.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</a:rPr>
                <a:t> Phys. Rev. D </a:t>
              </a:r>
              <a:r>
                <a:rPr lang="en-US" sz="1200" b="1" i="0" u="none" strike="noStrike" dirty="0">
                  <a:solidFill>
                    <a:schemeClr val="tx1"/>
                  </a:solidFill>
                  <a:effectLst/>
                </a:rPr>
                <a:t>82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</a:rPr>
                <a:t>, 092002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DBD15D-1294-572E-2791-E0F7F723B9D0}"/>
              </a:ext>
            </a:extLst>
          </p:cNvPr>
          <p:cNvGrpSpPr/>
          <p:nvPr/>
        </p:nvGrpSpPr>
        <p:grpSpPr>
          <a:xfrm>
            <a:off x="4729189" y="1303061"/>
            <a:ext cx="4088049" cy="4308943"/>
            <a:chOff x="8599232" y="906535"/>
            <a:chExt cx="3534203" cy="37032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A40E90-8769-A9A9-63FA-CFFA32B0D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9232" y="1107140"/>
              <a:ext cx="3273761" cy="3142811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26F4FB-DB3C-374C-4ED4-6924E44AAC77}"/>
                </a:ext>
              </a:extLst>
            </p:cNvPr>
            <p:cNvSpPr txBox="1"/>
            <p:nvPr/>
          </p:nvSpPr>
          <p:spPr>
            <a:xfrm>
              <a:off x="8690550" y="4371745"/>
              <a:ext cx="3442885" cy="238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i="0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J Z Bai </a:t>
              </a:r>
              <a:r>
                <a:rPr lang="en-US" sz="1200" b="0" i="1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et al.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 2003 </a:t>
              </a:r>
              <a:r>
                <a:rPr lang="en-US" sz="1200" b="0" i="1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Phys. Rev. Lett.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 </a:t>
              </a:r>
              <a:r>
                <a:rPr lang="en-US" sz="1200" b="1" i="0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91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  <a:latin typeface="ff-meta-serif-web-pro"/>
                </a:rPr>
                <a:t> 022001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D34E36-E47A-072B-F86A-DBAD1764DA1F}"/>
                </a:ext>
              </a:extLst>
            </p:cNvPr>
            <p:cNvSpPr txBox="1"/>
            <p:nvPr/>
          </p:nvSpPr>
          <p:spPr>
            <a:xfrm>
              <a:off x="11062328" y="906535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92B1AE-ECEC-FFCA-DE0E-B2156659D221}"/>
              </a:ext>
            </a:extLst>
          </p:cNvPr>
          <p:cNvSpPr txBox="1"/>
          <p:nvPr/>
        </p:nvSpPr>
        <p:spPr>
          <a:xfrm>
            <a:off x="8911251" y="424933"/>
            <a:ext cx="7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2D2395-5A1D-30D9-1B16-2B201D79FB8F}"/>
                  </a:ext>
                </a:extLst>
              </p:cNvPr>
              <p:cNvSpPr txBox="1"/>
              <p:nvPr/>
            </p:nvSpPr>
            <p:spPr>
              <a:xfrm>
                <a:off x="413230" y="4007984"/>
                <a:ext cx="4488708" cy="2076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CLEO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m:rPr>
                        <m:lit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Corroborated near mass threshold enhancement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Looked into extended mass range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Peak Mass: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1861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+16</m:t>
                        </m:r>
                      </m:sup>
                    </m:sSub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Width: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+32</m:t>
                        </m:r>
                      </m:sup>
                    </m:sSub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2D2395-5A1D-30D9-1B16-2B201D79F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30" y="4007984"/>
                <a:ext cx="4488708" cy="2076146"/>
              </a:xfrm>
              <a:prstGeom prst="rect">
                <a:avLst/>
              </a:prstGeom>
              <a:blipFill>
                <a:blip r:embed="rId6"/>
                <a:stretch>
                  <a:fillRect l="-1130" t="-181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502CE6-1836-C979-4939-0B1C93BDCEC2}"/>
              </a:ext>
            </a:extLst>
          </p:cNvPr>
          <p:cNvSpPr txBox="1"/>
          <p:nvPr/>
        </p:nvSpPr>
        <p:spPr>
          <a:xfrm>
            <a:off x="11883902" y="649185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49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9F58F7-651E-0773-8DF8-7066760439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064" y="525982"/>
                <a:ext cx="4494495" cy="120036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600"/>
                  </a:spcAft>
                </a:pPr>
                <a:r>
                  <a:rPr lang="en-US" sz="3600" dirty="0"/>
                  <a:t>Photoproduction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9F58F7-651E-0773-8DF8-706676043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4" y="525982"/>
                <a:ext cx="4494495" cy="1200361"/>
              </a:xfrm>
              <a:prstGeom prst="rect">
                <a:avLst/>
              </a:prstGeom>
              <a:blipFill>
                <a:blip r:embed="rId3"/>
                <a:stretch>
                  <a:fillRect l="-394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E2F6F0-BCE9-C30A-9B54-8E61F10B8CE3}"/>
              </a:ext>
            </a:extLst>
          </p:cNvPr>
          <p:cNvGrpSpPr/>
          <p:nvPr/>
        </p:nvGrpSpPr>
        <p:grpSpPr>
          <a:xfrm>
            <a:off x="6643730" y="3556865"/>
            <a:ext cx="4903206" cy="2725319"/>
            <a:chOff x="5668261" y="361444"/>
            <a:chExt cx="4470099" cy="2725319"/>
          </a:xfrm>
        </p:grpSpPr>
        <p:pic>
          <p:nvPicPr>
            <p:cNvPr id="8" name="Picture 7" descr="A graph of a function&#10;&#10;Description automatically generated">
              <a:extLst>
                <a:ext uri="{FF2B5EF4-FFF2-40B4-BE49-F238E27FC236}">
                  <a16:creationId xmlns:a16="http://schemas.microsoft.com/office/drawing/2014/main" id="{D02400E6-B6C2-9598-8D22-85308FE26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" r="67338"/>
            <a:stretch/>
          </p:blipFill>
          <p:spPr>
            <a:xfrm>
              <a:off x="5668261" y="361444"/>
              <a:ext cx="2909454" cy="217969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282A81-B074-0600-762E-30DD2036773F}"/>
                    </a:ext>
                  </a:extLst>
                </p:cNvPr>
                <p:cNvSpPr txBox="1"/>
                <p:nvPr/>
              </p:nvSpPr>
              <p:spPr>
                <a:xfrm>
                  <a:off x="6007025" y="2440432"/>
                  <a:ext cx="41313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Figure 5: Differential cross sections of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1200" dirty="0"/>
                    <a:t> invariant mass measurements. </a:t>
                  </a:r>
                </a:p>
                <a:p>
                  <a:r>
                    <a:rPr lang="en-US" sz="1200" b="1" dirty="0"/>
                    <a:t>Li, Hao. “Baryon Anti-Baryon Photoproduction off the Proton”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282A81-B074-0600-762E-30DD20367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025" y="2440432"/>
                  <a:ext cx="4131335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19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 descr="A close-up of a computer screen&#10;&#10;Description automatically generated">
              <a:extLst>
                <a:ext uri="{FF2B5EF4-FFF2-40B4-BE49-F238E27FC236}">
                  <a16:creationId xmlns:a16="http://schemas.microsoft.com/office/drawing/2014/main" id="{6445F7BA-2C06-EF30-1EC6-3CED41E9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912" y="636216"/>
              <a:ext cx="1158733" cy="7185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ACD81-34FE-0755-3562-27B225E7D975}"/>
              </a:ext>
            </a:extLst>
          </p:cNvPr>
          <p:cNvGrpSpPr/>
          <p:nvPr/>
        </p:nvGrpSpPr>
        <p:grpSpPr>
          <a:xfrm>
            <a:off x="5154267" y="493916"/>
            <a:ext cx="3594878" cy="3189728"/>
            <a:chOff x="5420340" y="3376616"/>
            <a:chExt cx="3594878" cy="3189728"/>
          </a:xfrm>
        </p:grpSpPr>
        <p:pic>
          <p:nvPicPr>
            <p:cNvPr id="6" name="Picture 5" descr="A diagram of a graph&#10;&#10;Description automatically generated">
              <a:extLst>
                <a:ext uri="{FF2B5EF4-FFF2-40B4-BE49-F238E27FC236}">
                  <a16:creationId xmlns:a16="http://schemas.microsoft.com/office/drawing/2014/main" id="{DEBAF614-0AD4-1A59-8E67-3C709F609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6095998" y="3376616"/>
              <a:ext cx="2113913" cy="235873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4D8125-7B37-0230-5C1B-F521FD8F9D7D}"/>
                    </a:ext>
                  </a:extLst>
                </p:cNvPr>
                <p:cNvSpPr txBox="1"/>
                <p:nvPr/>
              </p:nvSpPr>
              <p:spPr>
                <a:xfrm>
                  <a:off x="5918343" y="5735347"/>
                  <a:ext cx="309687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Figure 3: Differential cross sections of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1200" dirty="0"/>
                    <a:t>  and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1200" dirty="0"/>
                    <a:t> showing the mass distributions. </a:t>
                  </a:r>
                </a:p>
                <a:p>
                  <a:r>
                    <a:rPr lang="en-US" sz="1200" b="1" dirty="0"/>
                    <a:t>Phelps W. “Antibaryon Photoproduction using CLAS at Jefferson Lab</a:t>
                  </a:r>
                  <a:r>
                    <a:rPr lang="en-US" sz="1100" b="1" dirty="0"/>
                    <a:t>”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4D8125-7B37-0230-5C1B-F521FD8F9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343" y="5735347"/>
                  <a:ext cx="3096875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 descr="A close-up of black text&#10;&#10;Description automatically generated">
              <a:extLst>
                <a:ext uri="{FF2B5EF4-FFF2-40B4-BE49-F238E27FC236}">
                  <a16:creationId xmlns:a16="http://schemas.microsoft.com/office/drawing/2014/main" id="{7AEF1B86-E4E0-94AC-54BF-A4AB90B53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340" y="3566340"/>
              <a:ext cx="1081833" cy="46364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18AB1C-C21A-DBD1-BBB2-269249BD5793}"/>
              </a:ext>
            </a:extLst>
          </p:cNvPr>
          <p:cNvGrpSpPr/>
          <p:nvPr/>
        </p:nvGrpSpPr>
        <p:grpSpPr>
          <a:xfrm>
            <a:off x="8670197" y="376004"/>
            <a:ext cx="3253644" cy="3587147"/>
            <a:chOff x="9005292" y="1934293"/>
            <a:chExt cx="3253644" cy="3587147"/>
          </a:xfrm>
        </p:grpSpPr>
        <p:pic>
          <p:nvPicPr>
            <p:cNvPr id="21" name="Picture 20" descr="A graph of a function&#10;&#10;Description automatically generated">
              <a:extLst>
                <a:ext uri="{FF2B5EF4-FFF2-40B4-BE49-F238E27FC236}">
                  <a16:creationId xmlns:a16="http://schemas.microsoft.com/office/drawing/2014/main" id="{FE14AAB9-185B-E3CF-490E-9149888C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554" y="1934293"/>
              <a:ext cx="2113913" cy="222951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22D602-6156-A088-8D64-41D857C01C86}"/>
                    </a:ext>
                  </a:extLst>
                </p:cNvPr>
                <p:cNvSpPr txBox="1"/>
                <p:nvPr/>
              </p:nvSpPr>
              <p:spPr>
                <a:xfrm>
                  <a:off x="9005292" y="4321111"/>
                  <a:ext cx="325364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Figure 4: Differential cross sections for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acc>
                        <m:accPr>
                          <m:chr m:val="̅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1200" dirty="0"/>
                    <a:t> showing the angular distribution of the antiproton in the CM frame. </a:t>
                  </a:r>
                </a:p>
                <a:p>
                  <a:r>
                    <a:rPr lang="en-US" sz="1200" b="1" dirty="0"/>
                    <a:t>Phelps W. “Antibaryon Photoproduction using CLAS at Jefferson Lab”</a:t>
                  </a:r>
                </a:p>
                <a:p>
                  <a:endParaRPr lang="en-US" sz="12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22D602-6156-A088-8D64-41D857C01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5292" y="4321111"/>
                  <a:ext cx="3253644" cy="12003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B73E9528-63B0-91C3-BD67-EDE5A90F5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44" y="4153739"/>
              <a:ext cx="590550" cy="19685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585D031-05B3-F3E4-5DF1-DD722DBCC993}"/>
              </a:ext>
            </a:extLst>
          </p:cNvPr>
          <p:cNvSpPr txBox="1"/>
          <p:nvPr/>
        </p:nvSpPr>
        <p:spPr>
          <a:xfrm>
            <a:off x="521563" y="2151332"/>
            <a:ext cx="474149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CLAS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Measured differential cross sections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Angular distribution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/>
              <a:t>Invariant Mass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Combinatorial background from two final state protons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BD456-D89D-653F-3D3D-4785513195B6}"/>
              </a:ext>
            </a:extLst>
          </p:cNvPr>
          <p:cNvSpPr txBox="1"/>
          <p:nvPr/>
        </p:nvSpPr>
        <p:spPr>
          <a:xfrm>
            <a:off x="11883902" y="65120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6485D-3D2C-7288-D324-02F8EC883C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064" y="3830830"/>
                <a:ext cx="4741496" cy="28658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GlueX</a:t>
                </a:r>
                <a:endParaRPr lang="en-US" sz="1800" dirty="0"/>
              </a:p>
              <a:p>
                <a:pPr lvl="1"/>
                <a:r>
                  <a:rPr lang="en-US" sz="1800" dirty="0"/>
                  <a:t>Measured differential cross sections</a:t>
                </a:r>
              </a:p>
              <a:p>
                <a:pPr lvl="2"/>
                <a:r>
                  <a:rPr lang="en-US" sz="1600" dirty="0"/>
                  <a:t>Invariant Mass</a:t>
                </a:r>
              </a:p>
              <a:p>
                <a:pPr lvl="2"/>
                <a:r>
                  <a:rPr lang="en-US" sz="1600" dirty="0"/>
                  <a:t>Mandelstam-t</a:t>
                </a:r>
              </a:p>
              <a:p>
                <a:pPr lvl="1"/>
                <a:r>
                  <a:rPr lang="en-US" sz="1800" dirty="0"/>
                  <a:t>Broader threshold enhancement observed</a:t>
                </a:r>
              </a:p>
              <a:p>
                <a:pPr lvl="1"/>
                <a:r>
                  <a:rPr lang="en-US" sz="1800" dirty="0"/>
                  <a:t>Phenomenological model for enhancement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𝑡h𝑟𝑒𝑠h𝑜𝑙𝑑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6485D-3D2C-7288-D324-02F8EC883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4" y="3830830"/>
                <a:ext cx="4741496" cy="2865895"/>
              </a:xfrm>
              <a:prstGeom prst="rect">
                <a:avLst/>
              </a:prstGeom>
              <a:blipFill>
                <a:blip r:embed="rId13"/>
                <a:stretch>
                  <a:fillRect l="-106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8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BF084F-2346-31D4-1837-C2A150AF57D1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CLAS12 RGA: Spring 2019 in-bending Pass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431D43-C1D2-FF03-5A5E-A9CC29B23280}"/>
                  </a:ext>
                </a:extLst>
              </p:cNvPr>
              <p:cNvSpPr txBox="1"/>
              <p:nvPr/>
            </p:nvSpPr>
            <p:spPr>
              <a:xfrm>
                <a:off x="2365139" y="2136221"/>
                <a:ext cx="745202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Looking at two different topologies for FT electron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𝑒𝑝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𝑒𝑝𝑝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Missing mass technique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Reconstruct missing proton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Reconstruct missing anti-proton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Statistics are promising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~50% of files in RGA Spring 2019 Pass 2 data set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431D43-C1D2-FF03-5A5E-A9CC29B2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39" y="2136221"/>
                <a:ext cx="7452024" cy="3416320"/>
              </a:xfrm>
              <a:prstGeom prst="rect">
                <a:avLst/>
              </a:prstGeom>
              <a:blipFill>
                <a:blip r:embed="rId3"/>
                <a:stretch>
                  <a:fillRect l="-119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FF21E4D-6C25-294B-9D65-BC3B28134034}"/>
              </a:ext>
            </a:extLst>
          </p:cNvPr>
          <p:cNvGrpSpPr/>
          <p:nvPr/>
        </p:nvGrpSpPr>
        <p:grpSpPr>
          <a:xfrm>
            <a:off x="121323" y="1669554"/>
            <a:ext cx="11939656" cy="4401395"/>
            <a:chOff x="51986" y="2041116"/>
            <a:chExt cx="11939656" cy="44013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5FDFC7-ADF0-A4BB-DA33-074F503D2C99}"/>
                </a:ext>
              </a:extLst>
            </p:cNvPr>
            <p:cNvSpPr/>
            <p:nvPr/>
          </p:nvSpPr>
          <p:spPr>
            <a:xfrm>
              <a:off x="2248337" y="2410448"/>
              <a:ext cx="7998268" cy="4032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 descr="A graph of a function&#10;&#10;Description automatically generated">
              <a:extLst>
                <a:ext uri="{FF2B5EF4-FFF2-40B4-BE49-F238E27FC236}">
                  <a16:creationId xmlns:a16="http://schemas.microsoft.com/office/drawing/2014/main" id="{130FEF48-A9C0-476A-2C88-1E390120E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9"/>
            <a:stretch/>
          </p:blipFill>
          <p:spPr>
            <a:xfrm>
              <a:off x="51986" y="2525383"/>
              <a:ext cx="6096830" cy="36203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EB8C3C-6B34-857B-A470-12312EF1E88D}"/>
                    </a:ext>
                  </a:extLst>
                </p:cNvPr>
                <p:cNvSpPr txBox="1"/>
                <p:nvPr/>
              </p:nvSpPr>
              <p:spPr>
                <a:xfrm>
                  <a:off x="2351607" y="2046042"/>
                  <a:ext cx="14975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EB8C3C-6B34-857B-A470-12312EF1E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607" y="2046042"/>
                  <a:ext cx="149758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 descr="A graph of a function&#10;&#10;Description automatically generated">
              <a:extLst>
                <a:ext uri="{FF2B5EF4-FFF2-40B4-BE49-F238E27FC236}">
                  <a16:creationId xmlns:a16="http://schemas.microsoft.com/office/drawing/2014/main" id="{58BA3519-5BF3-CC07-6614-8A7A03176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9"/>
            <a:stretch/>
          </p:blipFill>
          <p:spPr>
            <a:xfrm>
              <a:off x="5894813" y="2526439"/>
              <a:ext cx="6096829" cy="36203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2A39B0C-498F-89A5-5225-034575199ED1}"/>
                    </a:ext>
                  </a:extLst>
                </p:cNvPr>
                <p:cNvSpPr txBox="1"/>
                <p:nvPr/>
              </p:nvSpPr>
              <p:spPr>
                <a:xfrm>
                  <a:off x="8194432" y="2041116"/>
                  <a:ext cx="14975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2A39B0C-498F-89A5-5225-034575199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4432" y="2041116"/>
                  <a:ext cx="149758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36FAAD-E74F-F1CD-29DD-99786B13E885}"/>
              </a:ext>
            </a:extLst>
          </p:cNvPr>
          <p:cNvGrpSpPr/>
          <p:nvPr/>
        </p:nvGrpSpPr>
        <p:grpSpPr>
          <a:xfrm>
            <a:off x="121323" y="2136221"/>
            <a:ext cx="11846998" cy="4168212"/>
            <a:chOff x="172501" y="2305360"/>
            <a:chExt cx="11846998" cy="416821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E0A1CC0-F171-C8C2-D6F3-B4D4095C4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2"/>
            <a:stretch/>
          </p:blipFill>
          <p:spPr>
            <a:xfrm>
              <a:off x="172501" y="2305360"/>
              <a:ext cx="6096829" cy="41682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ED0151E-8EF3-25E8-DC59-C14A19515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2"/>
            <a:stretch/>
          </p:blipFill>
          <p:spPr>
            <a:xfrm>
              <a:off x="5922670" y="2311531"/>
              <a:ext cx="6096829" cy="41157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5C5B8B-1726-EAFE-EB16-F0A335C495F6}"/>
                    </a:ext>
                  </a:extLst>
                </p:cNvPr>
                <p:cNvSpPr txBox="1"/>
                <p:nvPr/>
              </p:nvSpPr>
              <p:spPr>
                <a:xfrm>
                  <a:off x="7663718" y="2680863"/>
                  <a:ext cx="2090637" cy="14773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Momentum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Timing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Chi2pid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Vertex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5C5B8B-1726-EAFE-EB16-F0A335C49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718" y="2680863"/>
                  <a:ext cx="2090637" cy="1477328"/>
                </a:xfrm>
                <a:prstGeom prst="rect">
                  <a:avLst/>
                </a:prstGeom>
                <a:blipFill>
                  <a:blip r:embed="rId10"/>
                  <a:stretch>
                    <a:fillRect l="-1807" t="-1709" r="-1205" b="-59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694F57-0711-87B5-060A-5D9A3CF41D5D}"/>
                    </a:ext>
                  </a:extLst>
                </p:cNvPr>
                <p:cNvSpPr txBox="1"/>
                <p:nvPr/>
              </p:nvSpPr>
              <p:spPr>
                <a:xfrm>
                  <a:off x="2002267" y="2680863"/>
                  <a:ext cx="2090637" cy="1511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endParaRPr lang="en-US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Momentum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Timing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Chi2pid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Vertex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D694F57-0711-87B5-060A-5D9A3CF41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267" y="2680863"/>
                  <a:ext cx="2090637" cy="1511119"/>
                </a:xfrm>
                <a:prstGeom prst="rect">
                  <a:avLst/>
                </a:prstGeom>
                <a:blipFill>
                  <a:blip r:embed="rId11"/>
                  <a:stretch>
                    <a:fillRect l="-1807" t="-1667" r="-1205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8C4F4B8-4F35-E71B-89BE-A37070749130}"/>
              </a:ext>
            </a:extLst>
          </p:cNvPr>
          <p:cNvSpPr txBox="1"/>
          <p:nvPr/>
        </p:nvSpPr>
        <p:spPr>
          <a:xfrm>
            <a:off x="11883902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00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C7C99-81FF-C407-45E7-5A9E8AD3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/>
              <a:t>Future Work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33497-9081-AAD5-E9BF-1C09152BB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56218" y="1463040"/>
                <a:ext cx="5542387" cy="3240936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dirty="0"/>
                  <a:t>Subtract the combinatorial background due to the produced and recoil proton</a:t>
                </a:r>
              </a:p>
              <a:p>
                <a:r>
                  <a:rPr lang="en-US" sz="2400" dirty="0"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 dependance for electro-produced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r>
                  <a:rPr lang="en-US" sz="2400" dirty="0">
                    <a:latin typeface="+mj-lt"/>
                  </a:rPr>
                  <a:t>First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latin typeface="+mj-lt"/>
                  </a:rPr>
                  <a:t> electroproduction cross section measurement off a proton target</a:t>
                </a:r>
              </a:p>
              <a:p>
                <a:r>
                  <a:rPr lang="en-US" sz="2400" dirty="0">
                    <a:latin typeface="+mj-lt"/>
                  </a:rPr>
                  <a:t>Implement Kinematic Fitting</a:t>
                </a: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33497-9081-AAD5-E9BF-1C09152BB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6218" y="1463040"/>
                <a:ext cx="5542387" cy="3240936"/>
              </a:xfrm>
              <a:blipFill>
                <a:blip r:embed="rId2"/>
                <a:stretch>
                  <a:fillRect l="-1602" t="-2734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7B5A54E-9C4C-DADB-B33C-028C6A6BBD02}"/>
              </a:ext>
            </a:extLst>
          </p:cNvPr>
          <p:cNvSpPr txBox="1"/>
          <p:nvPr/>
        </p:nvSpPr>
        <p:spPr>
          <a:xfrm>
            <a:off x="11883902" y="65030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5DAD9-7179-2D1F-6C7B-992F842064CF}"/>
              </a:ext>
            </a:extLst>
          </p:cNvPr>
          <p:cNvSpPr txBox="1"/>
          <p:nvPr/>
        </p:nvSpPr>
        <p:spPr>
          <a:xfrm>
            <a:off x="419335" y="5418700"/>
            <a:ext cx="4504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Supported by: DE-SC0013620, This work was supported by the US Department of Energy Office of Science, Office of Nuclear Physics, under contract no. DE-SC0013620.</a:t>
            </a:r>
          </a:p>
        </p:txBody>
      </p:sp>
    </p:spTree>
    <p:extLst>
      <p:ext uri="{BB962C8B-B14F-4D97-AF65-F5344CB8AC3E}">
        <p14:creationId xmlns:p14="http://schemas.microsoft.com/office/powerpoint/2010/main" val="652019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e1dd03-773a-43c1-bf8d-8db9a7a459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C7C59002BAE4AB1A95007D7822F4D" ma:contentTypeVersion="8" ma:contentTypeDescription="Create a new document." ma:contentTypeScope="" ma:versionID="c3383372dc7c8fc3ffe4d720bbc2d11e">
  <xsd:schema xmlns:xsd="http://www.w3.org/2001/XMLSchema" xmlns:xs="http://www.w3.org/2001/XMLSchema" xmlns:p="http://schemas.microsoft.com/office/2006/metadata/properties" xmlns:ns3="cde1dd03-773a-43c1-bf8d-8db9a7a4592e" xmlns:ns4="c29ede00-2345-46e0-a9ce-df10be09eca4" targetNamespace="http://schemas.microsoft.com/office/2006/metadata/properties" ma:root="true" ma:fieldsID="9082b8d31314ca7712b7b933c719bf0f" ns3:_="" ns4:_="">
    <xsd:import namespace="cde1dd03-773a-43c1-bf8d-8db9a7a4592e"/>
    <xsd:import namespace="c29ede00-2345-46e0-a9ce-df10be09ec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1dd03-773a-43c1-bf8d-8db9a7a4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ede00-2345-46e0-a9ce-df10be09ec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73C00-95F3-4D5C-B678-D4755EF774A4}">
  <ds:schemaRefs>
    <ds:schemaRef ds:uri="http://purl.org/dc/dcmitype/"/>
    <ds:schemaRef ds:uri="cde1dd03-773a-43c1-bf8d-8db9a7a4592e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29ede00-2345-46e0-a9ce-df10be09eca4"/>
  </ds:schemaRefs>
</ds:datastoreItem>
</file>

<file path=customXml/itemProps2.xml><?xml version="1.0" encoding="utf-8"?>
<ds:datastoreItem xmlns:ds="http://schemas.openxmlformats.org/officeDocument/2006/customXml" ds:itemID="{BCA0742C-0349-40DE-92CA-D5E1815DE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99C38-8900-45DE-842A-125916E0F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1dd03-773a-43c1-bf8d-8db9a7a4592e"/>
    <ds:schemaRef ds:uri="c29ede00-2345-46e0-a9ce-df10be09ec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388</Words>
  <Application>Microsoft Macintosh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ff-meta-serif-web-pro</vt:lpstr>
      <vt:lpstr>Office Theme</vt:lpstr>
      <vt:lpstr>pp ̅ Electroproduction off Protons in CLAS12</vt:lpstr>
      <vt:lpstr>PowerPoint Presentation</vt:lpstr>
      <vt:lpstr>PowerPoint Presentation</vt:lpstr>
      <vt:lpstr>PowerPoint Presentation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 ̅ Electroproduction</dc:title>
  <dc:creator>Leonel Martinez</dc:creator>
  <cp:lastModifiedBy>Leonel Martinez</cp:lastModifiedBy>
  <cp:revision>4</cp:revision>
  <dcterms:created xsi:type="dcterms:W3CDTF">2024-06-17T23:45:37Z</dcterms:created>
  <dcterms:modified xsi:type="dcterms:W3CDTF">2024-06-27T13:39:34Z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0x01010093EC7C59002BAE4AB1A95007D7822F4D</vt:lpwstr>
  </property>
</Properties>
</file>