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8"/>
  </p:notesMasterIdLst>
  <p:handoutMasterIdLst>
    <p:handoutMasterId r:id="rId9"/>
  </p:handoutMasterIdLst>
  <p:sldIdLst>
    <p:sldId id="3059" r:id="rId2"/>
    <p:sldId id="3064" r:id="rId3"/>
    <p:sldId id="3060" r:id="rId4"/>
    <p:sldId id="3061" r:id="rId5"/>
    <p:sldId id="3065" r:id="rId6"/>
    <p:sldId id="3066" r:id="rId7"/>
  </p:sldIdLst>
  <p:sldSz cx="9144000" cy="6858000" type="screen4x3"/>
  <p:notesSz cx="10233025" cy="7100888"/>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38">
          <p15:clr>
            <a:srgbClr val="A4A3A4"/>
          </p15:clr>
        </p15:guide>
        <p15:guide id="2" pos="322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8000"/>
    <a:srgbClr val="FF00FF"/>
    <a:srgbClr val="00FF00"/>
    <a:srgbClr val="0000FF"/>
    <a:srgbClr val="FF7C80"/>
    <a:srgbClr val="FFCCCC"/>
    <a:srgbClr val="FF0000"/>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960" autoAdjust="0"/>
    <p:restoredTop sz="70117" autoAdjust="0"/>
  </p:normalViewPr>
  <p:slideViewPr>
    <p:cSldViewPr snapToGrid="0">
      <p:cViewPr varScale="1">
        <p:scale>
          <a:sx n="63" d="100"/>
          <a:sy n="63" d="100"/>
        </p:scale>
        <p:origin x="676" y="56"/>
      </p:cViewPr>
      <p:guideLst>
        <p:guide orient="horz" pos="2160"/>
        <p:guide pos="2880"/>
      </p:guideLst>
    </p:cSldViewPr>
  </p:slideViewPr>
  <p:outlineViewPr>
    <p:cViewPr>
      <p:scale>
        <a:sx n="33" d="100"/>
        <a:sy n="33" d="100"/>
      </p:scale>
      <p:origin x="0" y="17664"/>
    </p:cViewPr>
  </p:outlineViewPr>
  <p:notesTextViewPr>
    <p:cViewPr>
      <p:scale>
        <a:sx n="75" d="100"/>
        <a:sy n="75" d="100"/>
      </p:scale>
      <p:origin x="0" y="0"/>
    </p:cViewPr>
  </p:notesTextViewPr>
  <p:sorterViewPr>
    <p:cViewPr>
      <p:scale>
        <a:sx n="75" d="100"/>
        <a:sy n="75" d="100"/>
      </p:scale>
      <p:origin x="0" y="0"/>
    </p:cViewPr>
  </p:sorterViewPr>
  <p:notesViewPr>
    <p:cSldViewPr snapToGrid="0">
      <p:cViewPr varScale="1">
        <p:scale>
          <a:sx n="69" d="100"/>
          <a:sy n="69" d="100"/>
        </p:scale>
        <p:origin x="730" y="34"/>
      </p:cViewPr>
      <p:guideLst>
        <p:guide orient="horz" pos="2238"/>
        <p:guide pos="32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4441825" cy="344488"/>
          </a:xfrm>
          <a:prstGeom prst="rect">
            <a:avLst/>
          </a:prstGeom>
          <a:noFill/>
          <a:ln w="9525">
            <a:noFill/>
            <a:miter lim="800000"/>
            <a:headEnd/>
            <a:tailEnd/>
          </a:ln>
          <a:effectLst/>
        </p:spPr>
        <p:txBody>
          <a:bodyPr vert="horz" wrap="square" lIns="95091" tIns="47555" rIns="95091" bIns="47555" numCol="1" anchor="t" anchorCtr="0" compatLnSpc="1">
            <a:prstTxWarp prst="textNoShape">
              <a:avLst/>
            </a:prstTxWarp>
          </a:bodyPr>
          <a:lstStyle>
            <a:lvl1pPr defTabSz="962025">
              <a:defRPr sz="1900"/>
            </a:lvl1pPr>
          </a:lstStyle>
          <a:p>
            <a:pPr>
              <a:defRPr/>
            </a:pPr>
            <a:endParaRPr lang="de-DE"/>
          </a:p>
        </p:txBody>
      </p:sp>
      <p:sp>
        <p:nvSpPr>
          <p:cNvPr id="129027" name="Rectangle 3"/>
          <p:cNvSpPr>
            <a:spLocks noGrp="1" noChangeArrowheads="1"/>
          </p:cNvSpPr>
          <p:nvPr>
            <p:ph type="dt" sz="quarter" idx="1"/>
          </p:nvPr>
        </p:nvSpPr>
        <p:spPr bwMode="auto">
          <a:xfrm>
            <a:off x="5791200" y="0"/>
            <a:ext cx="4441825" cy="344488"/>
          </a:xfrm>
          <a:prstGeom prst="rect">
            <a:avLst/>
          </a:prstGeom>
          <a:noFill/>
          <a:ln w="9525">
            <a:noFill/>
            <a:miter lim="800000"/>
            <a:headEnd/>
            <a:tailEnd/>
          </a:ln>
          <a:effectLst/>
        </p:spPr>
        <p:txBody>
          <a:bodyPr vert="horz" wrap="square" lIns="95091" tIns="47555" rIns="95091" bIns="47555" numCol="1" anchor="t" anchorCtr="0" compatLnSpc="1">
            <a:prstTxWarp prst="textNoShape">
              <a:avLst/>
            </a:prstTxWarp>
          </a:bodyPr>
          <a:lstStyle>
            <a:lvl1pPr algn="r" defTabSz="962025">
              <a:defRPr sz="1900"/>
            </a:lvl1pPr>
          </a:lstStyle>
          <a:p>
            <a:pPr>
              <a:defRPr/>
            </a:pPr>
            <a:endParaRPr lang="de-DE"/>
          </a:p>
        </p:txBody>
      </p:sp>
      <p:sp>
        <p:nvSpPr>
          <p:cNvPr id="129028" name="Rectangle 4"/>
          <p:cNvSpPr>
            <a:spLocks noGrp="1" noChangeArrowheads="1"/>
          </p:cNvSpPr>
          <p:nvPr>
            <p:ph type="ftr" sz="quarter" idx="2"/>
          </p:nvPr>
        </p:nvSpPr>
        <p:spPr bwMode="auto">
          <a:xfrm>
            <a:off x="0" y="6756400"/>
            <a:ext cx="4441825" cy="344488"/>
          </a:xfrm>
          <a:prstGeom prst="rect">
            <a:avLst/>
          </a:prstGeom>
          <a:noFill/>
          <a:ln w="9525">
            <a:noFill/>
            <a:miter lim="800000"/>
            <a:headEnd/>
            <a:tailEnd/>
          </a:ln>
          <a:effectLst/>
        </p:spPr>
        <p:txBody>
          <a:bodyPr vert="horz" wrap="square" lIns="95091" tIns="47555" rIns="95091" bIns="47555" numCol="1" anchor="b" anchorCtr="0" compatLnSpc="1">
            <a:prstTxWarp prst="textNoShape">
              <a:avLst/>
            </a:prstTxWarp>
          </a:bodyPr>
          <a:lstStyle>
            <a:lvl1pPr defTabSz="962025">
              <a:defRPr sz="1900"/>
            </a:lvl1pPr>
          </a:lstStyle>
          <a:p>
            <a:pPr>
              <a:defRPr/>
            </a:pPr>
            <a:endParaRPr lang="de-DE"/>
          </a:p>
        </p:txBody>
      </p:sp>
      <p:sp>
        <p:nvSpPr>
          <p:cNvPr id="129029" name="Rectangle 5"/>
          <p:cNvSpPr>
            <a:spLocks noGrp="1" noChangeArrowheads="1"/>
          </p:cNvSpPr>
          <p:nvPr>
            <p:ph type="sldNum" sz="quarter" idx="3"/>
          </p:nvPr>
        </p:nvSpPr>
        <p:spPr bwMode="auto">
          <a:xfrm>
            <a:off x="5791200" y="6756400"/>
            <a:ext cx="4441825" cy="344488"/>
          </a:xfrm>
          <a:prstGeom prst="rect">
            <a:avLst/>
          </a:prstGeom>
          <a:noFill/>
          <a:ln w="9525">
            <a:noFill/>
            <a:miter lim="800000"/>
            <a:headEnd/>
            <a:tailEnd/>
          </a:ln>
          <a:effectLst/>
        </p:spPr>
        <p:txBody>
          <a:bodyPr vert="horz" wrap="square" lIns="95091" tIns="47555" rIns="95091" bIns="47555" numCol="1" anchor="b" anchorCtr="0" compatLnSpc="1">
            <a:prstTxWarp prst="textNoShape">
              <a:avLst/>
            </a:prstTxWarp>
          </a:bodyPr>
          <a:lstStyle>
            <a:lvl1pPr algn="r" defTabSz="962025">
              <a:defRPr sz="1900"/>
            </a:lvl1pPr>
          </a:lstStyle>
          <a:p>
            <a:pPr>
              <a:defRPr/>
            </a:pPr>
            <a:fld id="{7549552E-3B40-4DEB-AD47-C9D57D111888}" type="slidenum">
              <a:rPr lang="de-DE"/>
              <a:pPr>
                <a:defRPr/>
              </a:pPr>
              <a:t>‹Nr.›</a:t>
            </a:fld>
            <a:endParaRPr 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4441825" cy="344488"/>
          </a:xfrm>
          <a:prstGeom prst="rect">
            <a:avLst/>
          </a:prstGeom>
          <a:noFill/>
          <a:ln w="9525">
            <a:noFill/>
            <a:miter lim="800000"/>
            <a:headEnd/>
            <a:tailEnd/>
          </a:ln>
          <a:effectLst/>
        </p:spPr>
        <p:txBody>
          <a:bodyPr vert="horz" wrap="square" lIns="95091" tIns="47555" rIns="95091" bIns="47555" numCol="1" anchor="t" anchorCtr="0" compatLnSpc="1">
            <a:prstTxWarp prst="textNoShape">
              <a:avLst/>
            </a:prstTxWarp>
          </a:bodyPr>
          <a:lstStyle>
            <a:lvl1pPr defTabSz="962025">
              <a:defRPr sz="1900"/>
            </a:lvl1pPr>
          </a:lstStyle>
          <a:p>
            <a:pPr>
              <a:defRPr/>
            </a:pPr>
            <a:endParaRPr lang="de-DE"/>
          </a:p>
        </p:txBody>
      </p:sp>
      <p:sp>
        <p:nvSpPr>
          <p:cNvPr id="106499" name="Rectangle 3"/>
          <p:cNvSpPr>
            <a:spLocks noGrp="1" noChangeArrowheads="1"/>
          </p:cNvSpPr>
          <p:nvPr>
            <p:ph type="dt" idx="1"/>
          </p:nvPr>
        </p:nvSpPr>
        <p:spPr bwMode="auto">
          <a:xfrm>
            <a:off x="5791200" y="0"/>
            <a:ext cx="4441825" cy="344488"/>
          </a:xfrm>
          <a:prstGeom prst="rect">
            <a:avLst/>
          </a:prstGeom>
          <a:noFill/>
          <a:ln w="9525">
            <a:noFill/>
            <a:miter lim="800000"/>
            <a:headEnd/>
            <a:tailEnd/>
          </a:ln>
          <a:effectLst/>
        </p:spPr>
        <p:txBody>
          <a:bodyPr vert="horz" wrap="square" lIns="95091" tIns="47555" rIns="95091" bIns="47555" numCol="1" anchor="t" anchorCtr="0" compatLnSpc="1">
            <a:prstTxWarp prst="textNoShape">
              <a:avLst/>
            </a:prstTxWarp>
          </a:bodyPr>
          <a:lstStyle>
            <a:lvl1pPr algn="r" defTabSz="962025">
              <a:defRPr sz="1900"/>
            </a:lvl1pPr>
          </a:lstStyle>
          <a:p>
            <a:pPr>
              <a:defRPr/>
            </a:pPr>
            <a:endParaRPr lang="de-DE"/>
          </a:p>
        </p:txBody>
      </p:sp>
      <p:sp>
        <p:nvSpPr>
          <p:cNvPr id="44036" name="Rectangle 4"/>
          <p:cNvSpPr>
            <a:spLocks noGrp="1" noRot="1" noChangeAspect="1" noChangeArrowheads="1" noTextEdit="1"/>
          </p:cNvSpPr>
          <p:nvPr>
            <p:ph type="sldImg" idx="2"/>
          </p:nvPr>
        </p:nvSpPr>
        <p:spPr bwMode="auto">
          <a:xfrm>
            <a:off x="3341688" y="542925"/>
            <a:ext cx="3549650" cy="2662238"/>
          </a:xfrm>
          <a:prstGeom prst="rect">
            <a:avLst/>
          </a:prstGeom>
          <a:noFill/>
          <a:ln w="9525">
            <a:solidFill>
              <a:srgbClr val="000000"/>
            </a:solidFill>
            <a:miter lim="800000"/>
            <a:headEnd/>
            <a:tailEnd/>
          </a:ln>
        </p:spPr>
      </p:sp>
      <p:sp>
        <p:nvSpPr>
          <p:cNvPr id="106501" name="Rectangle 5"/>
          <p:cNvSpPr>
            <a:spLocks noGrp="1" noChangeArrowheads="1"/>
          </p:cNvSpPr>
          <p:nvPr>
            <p:ph type="body" sz="quarter" idx="3"/>
          </p:nvPr>
        </p:nvSpPr>
        <p:spPr bwMode="auto">
          <a:xfrm>
            <a:off x="1349375" y="3378200"/>
            <a:ext cx="7534275" cy="3179763"/>
          </a:xfrm>
          <a:prstGeom prst="rect">
            <a:avLst/>
          </a:prstGeom>
          <a:noFill/>
          <a:ln w="9525">
            <a:noFill/>
            <a:miter lim="800000"/>
            <a:headEnd/>
            <a:tailEnd/>
          </a:ln>
          <a:effectLst/>
        </p:spPr>
        <p:txBody>
          <a:bodyPr vert="horz" wrap="square" lIns="95091" tIns="47555" rIns="95091" bIns="47555"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06502" name="Rectangle 6"/>
          <p:cNvSpPr>
            <a:spLocks noGrp="1" noChangeArrowheads="1"/>
          </p:cNvSpPr>
          <p:nvPr>
            <p:ph type="ftr" sz="quarter" idx="4"/>
          </p:nvPr>
        </p:nvSpPr>
        <p:spPr bwMode="auto">
          <a:xfrm>
            <a:off x="0" y="6756400"/>
            <a:ext cx="4441825" cy="344488"/>
          </a:xfrm>
          <a:prstGeom prst="rect">
            <a:avLst/>
          </a:prstGeom>
          <a:noFill/>
          <a:ln w="9525">
            <a:noFill/>
            <a:miter lim="800000"/>
            <a:headEnd/>
            <a:tailEnd/>
          </a:ln>
          <a:effectLst/>
        </p:spPr>
        <p:txBody>
          <a:bodyPr vert="horz" wrap="square" lIns="95091" tIns="47555" rIns="95091" bIns="47555" numCol="1" anchor="b" anchorCtr="0" compatLnSpc="1">
            <a:prstTxWarp prst="textNoShape">
              <a:avLst/>
            </a:prstTxWarp>
          </a:bodyPr>
          <a:lstStyle>
            <a:lvl1pPr defTabSz="962025">
              <a:defRPr sz="1900"/>
            </a:lvl1pPr>
          </a:lstStyle>
          <a:p>
            <a:pPr>
              <a:defRPr/>
            </a:pPr>
            <a:endParaRPr lang="de-DE"/>
          </a:p>
        </p:txBody>
      </p:sp>
      <p:sp>
        <p:nvSpPr>
          <p:cNvPr id="106503" name="Rectangle 7"/>
          <p:cNvSpPr>
            <a:spLocks noGrp="1" noChangeArrowheads="1"/>
          </p:cNvSpPr>
          <p:nvPr>
            <p:ph type="sldNum" sz="quarter" idx="5"/>
          </p:nvPr>
        </p:nvSpPr>
        <p:spPr bwMode="auto">
          <a:xfrm>
            <a:off x="5791200" y="6756400"/>
            <a:ext cx="4441825" cy="344488"/>
          </a:xfrm>
          <a:prstGeom prst="rect">
            <a:avLst/>
          </a:prstGeom>
          <a:noFill/>
          <a:ln w="9525">
            <a:noFill/>
            <a:miter lim="800000"/>
            <a:headEnd/>
            <a:tailEnd/>
          </a:ln>
          <a:effectLst/>
        </p:spPr>
        <p:txBody>
          <a:bodyPr vert="horz" wrap="square" lIns="95091" tIns="47555" rIns="95091" bIns="47555" numCol="1" anchor="b" anchorCtr="0" compatLnSpc="1">
            <a:prstTxWarp prst="textNoShape">
              <a:avLst/>
            </a:prstTxWarp>
          </a:bodyPr>
          <a:lstStyle>
            <a:lvl1pPr algn="r" defTabSz="962025">
              <a:defRPr sz="1900"/>
            </a:lvl1pPr>
          </a:lstStyle>
          <a:p>
            <a:pPr>
              <a:defRPr/>
            </a:pPr>
            <a:fld id="{CF1A7F96-FC3A-4E53-9AE6-B2B0421A31BC}"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170" name="Rectangle 77"/>
          <p:cNvSpPr>
            <a:spLocks noGrp="1" noChangeArrowheads="1"/>
          </p:cNvSpPr>
          <p:nvPr>
            <p:ph type="body" idx="1"/>
          </p:nvPr>
        </p:nvSpPr>
        <p:spPr bwMode="auto">
          <a:xfrm>
            <a:off x="0" y="720725"/>
            <a:ext cx="9144000" cy="5692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Klicken Sie, um die Formate des Vorlagentextes zu bearbeiten</a:t>
            </a:r>
          </a:p>
          <a:p>
            <a:pPr lvl="1"/>
            <a:r>
              <a:rPr lang="de-DE"/>
              <a:t>Zweite Ebene</a:t>
            </a:r>
          </a:p>
          <a:p>
            <a:pPr lvl="2"/>
            <a:r>
              <a:rPr lang="de-DE"/>
              <a:t>Dritte Ebene</a:t>
            </a:r>
          </a:p>
          <a:p>
            <a:pPr lvl="3"/>
            <a:r>
              <a:rPr lang="de-DE"/>
              <a:t>Vierte Ebene</a:t>
            </a:r>
          </a:p>
          <a:p>
            <a:pPr lvl="4"/>
            <a:r>
              <a:rPr lang="de-DE"/>
              <a:t>Fünfte Ebene</a:t>
            </a:r>
          </a:p>
        </p:txBody>
      </p:sp>
      <p:sp>
        <p:nvSpPr>
          <p:cNvPr id="53348" name="Line 100"/>
          <p:cNvSpPr>
            <a:spLocks noChangeShapeType="1"/>
          </p:cNvSpPr>
          <p:nvPr userDrawn="1"/>
        </p:nvSpPr>
        <p:spPr bwMode="auto">
          <a:xfrm flipV="1">
            <a:off x="0" y="261938"/>
            <a:ext cx="9099550" cy="11112"/>
          </a:xfrm>
          <a:prstGeom prst="line">
            <a:avLst/>
          </a:prstGeom>
          <a:noFill/>
          <a:ln w="10795">
            <a:solidFill>
              <a:srgbClr val="000000"/>
            </a:solidFill>
            <a:round/>
            <a:headEnd/>
            <a:tailEnd/>
          </a:ln>
          <a:effectLst/>
        </p:spPr>
        <p:txBody>
          <a:bodyPr/>
          <a:lstStyle/>
          <a:p>
            <a:pPr>
              <a:defRPr/>
            </a:pPr>
            <a:endParaRPr lang="de-DE"/>
          </a:p>
        </p:txBody>
      </p:sp>
      <p:sp>
        <p:nvSpPr>
          <p:cNvPr id="53349" name="Line 101"/>
          <p:cNvSpPr>
            <a:spLocks noChangeShapeType="1"/>
          </p:cNvSpPr>
          <p:nvPr userDrawn="1"/>
        </p:nvSpPr>
        <p:spPr bwMode="auto">
          <a:xfrm flipV="1">
            <a:off x="76200" y="227013"/>
            <a:ext cx="9067800" cy="11112"/>
          </a:xfrm>
          <a:prstGeom prst="line">
            <a:avLst/>
          </a:prstGeom>
          <a:noFill/>
          <a:ln w="10795">
            <a:solidFill>
              <a:srgbClr val="000000"/>
            </a:solidFill>
            <a:round/>
            <a:headEnd/>
            <a:tailEnd/>
          </a:ln>
          <a:effectLst/>
        </p:spPr>
        <p:txBody>
          <a:bodyPr/>
          <a:lstStyle/>
          <a:p>
            <a:pPr>
              <a:defRPr/>
            </a:pPr>
            <a:endParaRPr lang="de-DE"/>
          </a:p>
        </p:txBody>
      </p:sp>
      <p:sp>
        <p:nvSpPr>
          <p:cNvPr id="53324" name="Rectangle 76"/>
          <p:cNvSpPr>
            <a:spLocks noGrp="1" noChangeArrowheads="1"/>
          </p:cNvSpPr>
          <p:nvPr>
            <p:ph type="title"/>
          </p:nvPr>
        </p:nvSpPr>
        <p:spPr bwMode="auto">
          <a:xfrm>
            <a:off x="2084388" y="130175"/>
            <a:ext cx="4416425" cy="469900"/>
          </a:xfrm>
          <a:prstGeom prst="rect">
            <a:avLst/>
          </a:prstGeom>
          <a:solidFill>
            <a:srgbClr val="0000FF"/>
          </a:solidFill>
          <a:ln w="12700">
            <a:solidFill>
              <a:schemeClr val="tx1"/>
            </a:solidFill>
            <a:miter lim="800000"/>
            <a:headEnd/>
            <a:tailEnd/>
          </a:ln>
          <a:effectLst>
            <a:outerShdw dist="107763" dir="2700000" algn="ctr" rotWithShape="0">
              <a:schemeClr val="tx1"/>
            </a:outerShdw>
          </a:effectLst>
        </p:spPr>
        <p:txBody>
          <a:bodyPr vert="horz" wrap="square" lIns="91440" tIns="45720" rIns="91440" bIns="45720" numCol="1" anchor="b" anchorCtr="0" compatLnSpc="1">
            <a:prstTxWarp prst="textNoShape">
              <a:avLst/>
            </a:prstTxWarp>
            <a:spAutoFit/>
          </a:bodyPr>
          <a:lstStyle/>
          <a:p>
            <a:pPr lvl="0"/>
            <a:r>
              <a:rPr lang="de-DE"/>
              <a:t>Titel</a:t>
            </a:r>
          </a:p>
        </p:txBody>
      </p:sp>
    </p:spTree>
  </p:cSld>
  <p:clrMap bg1="lt1" tx1="dk1" bg2="lt2" tx2="dk2" accent1="accent1" accent2="accent2" accent3="accent3" accent4="accent4" accent5="accent5" accent6="accent6" hlink="hlink" folHlink="folHlink"/>
  <p:sldLayoutIdLst>
    <p:sldLayoutId id="2147483695" r:id="rId1"/>
  </p:sldLayoutIdLst>
  <p:txStyles>
    <p:titleStyle>
      <a:lvl1pPr algn="ctr" rtl="0" eaLnBrk="0" fontAlgn="base" hangingPunct="0">
        <a:spcBef>
          <a:spcPct val="0"/>
        </a:spcBef>
        <a:spcAft>
          <a:spcPct val="0"/>
        </a:spcAft>
        <a:defRPr sz="2400">
          <a:solidFill>
            <a:schemeClr val="accent1"/>
          </a:solidFill>
          <a:latin typeface="+mj-lt"/>
          <a:ea typeface="+mj-ea"/>
          <a:cs typeface="+mj-cs"/>
        </a:defRPr>
      </a:lvl1pPr>
      <a:lvl2pPr algn="ctr" rtl="0" eaLnBrk="0" fontAlgn="base" hangingPunct="0">
        <a:spcBef>
          <a:spcPct val="0"/>
        </a:spcBef>
        <a:spcAft>
          <a:spcPct val="0"/>
        </a:spcAft>
        <a:defRPr sz="2400">
          <a:solidFill>
            <a:schemeClr val="accent1"/>
          </a:solidFill>
          <a:latin typeface="Arial" charset="0"/>
        </a:defRPr>
      </a:lvl2pPr>
      <a:lvl3pPr algn="ctr" rtl="0" eaLnBrk="0" fontAlgn="base" hangingPunct="0">
        <a:spcBef>
          <a:spcPct val="0"/>
        </a:spcBef>
        <a:spcAft>
          <a:spcPct val="0"/>
        </a:spcAft>
        <a:defRPr sz="2400">
          <a:solidFill>
            <a:schemeClr val="accent1"/>
          </a:solidFill>
          <a:latin typeface="Arial" charset="0"/>
        </a:defRPr>
      </a:lvl3pPr>
      <a:lvl4pPr algn="ctr" rtl="0" eaLnBrk="0" fontAlgn="base" hangingPunct="0">
        <a:spcBef>
          <a:spcPct val="0"/>
        </a:spcBef>
        <a:spcAft>
          <a:spcPct val="0"/>
        </a:spcAft>
        <a:defRPr sz="2400">
          <a:solidFill>
            <a:schemeClr val="accent1"/>
          </a:solidFill>
          <a:latin typeface="Arial" charset="0"/>
        </a:defRPr>
      </a:lvl4pPr>
      <a:lvl5pPr algn="ctr" rtl="0" eaLnBrk="0" fontAlgn="base" hangingPunct="0">
        <a:spcBef>
          <a:spcPct val="0"/>
        </a:spcBef>
        <a:spcAft>
          <a:spcPct val="0"/>
        </a:spcAft>
        <a:defRPr sz="2400">
          <a:solidFill>
            <a:schemeClr val="accent1"/>
          </a:solidFill>
          <a:latin typeface="Arial" charset="0"/>
        </a:defRPr>
      </a:lvl5pPr>
      <a:lvl6pPr marL="457200" algn="ctr" rtl="0" fontAlgn="base">
        <a:spcBef>
          <a:spcPct val="0"/>
        </a:spcBef>
        <a:spcAft>
          <a:spcPct val="0"/>
        </a:spcAft>
        <a:defRPr sz="2400">
          <a:solidFill>
            <a:schemeClr val="accent1"/>
          </a:solidFill>
          <a:latin typeface="Arial" charset="0"/>
        </a:defRPr>
      </a:lvl6pPr>
      <a:lvl7pPr marL="914400" algn="ctr" rtl="0" fontAlgn="base">
        <a:spcBef>
          <a:spcPct val="0"/>
        </a:spcBef>
        <a:spcAft>
          <a:spcPct val="0"/>
        </a:spcAft>
        <a:defRPr sz="2400">
          <a:solidFill>
            <a:schemeClr val="accent1"/>
          </a:solidFill>
          <a:latin typeface="Arial" charset="0"/>
        </a:defRPr>
      </a:lvl7pPr>
      <a:lvl8pPr marL="1371600" algn="ctr" rtl="0" fontAlgn="base">
        <a:spcBef>
          <a:spcPct val="0"/>
        </a:spcBef>
        <a:spcAft>
          <a:spcPct val="0"/>
        </a:spcAft>
        <a:defRPr sz="2400">
          <a:solidFill>
            <a:schemeClr val="accent1"/>
          </a:solidFill>
          <a:latin typeface="Arial" charset="0"/>
        </a:defRPr>
      </a:lvl8pPr>
      <a:lvl9pPr marL="1828800" algn="ctr" rtl="0" fontAlgn="base">
        <a:spcBef>
          <a:spcPct val="0"/>
        </a:spcBef>
        <a:spcAft>
          <a:spcPct val="0"/>
        </a:spcAft>
        <a:defRPr sz="2400">
          <a:solidFill>
            <a:schemeClr val="accent1"/>
          </a:solidFill>
          <a:latin typeface="Arial" charset="0"/>
        </a:defRPr>
      </a:lvl9pPr>
    </p:titleStyle>
    <p:bodyStyle>
      <a:lvl1pPr marL="342900" indent="-342900" algn="l" rtl="0" eaLnBrk="0" fontAlgn="base" hangingPunct="0">
        <a:spcBef>
          <a:spcPct val="20000"/>
        </a:spcBef>
        <a:spcAft>
          <a:spcPct val="0"/>
        </a:spcAft>
        <a:buClr>
          <a:schemeClr val="tx1"/>
        </a:buClr>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defRPr>
          <a:solidFill>
            <a:schemeClr val="tx1"/>
          </a:solidFill>
          <a:latin typeface="+mn-lt"/>
        </a:defRPr>
      </a:lvl2pPr>
      <a:lvl3pPr marL="1143000" indent="-228600" algn="l" rtl="0" eaLnBrk="0" fontAlgn="base" hangingPunct="0">
        <a:spcBef>
          <a:spcPct val="20000"/>
        </a:spcBef>
        <a:spcAft>
          <a:spcPct val="0"/>
        </a:spcAft>
        <a:buClr>
          <a:schemeClr val="tx1"/>
        </a:buClr>
        <a:defRPr>
          <a:solidFill>
            <a:schemeClr val="tx1"/>
          </a:solidFill>
          <a:latin typeface="+mn-lt"/>
        </a:defRPr>
      </a:lvl3pPr>
      <a:lvl4pPr marL="1600200" indent="-228600" algn="l" rtl="0" eaLnBrk="0" fontAlgn="base" hangingPunct="0">
        <a:spcBef>
          <a:spcPct val="20000"/>
        </a:spcBef>
        <a:spcAft>
          <a:spcPct val="0"/>
        </a:spcAft>
        <a:buClr>
          <a:schemeClr val="tx1"/>
        </a:buClr>
        <a:defRPr>
          <a:solidFill>
            <a:schemeClr val="tx1"/>
          </a:solidFill>
          <a:latin typeface="+mn-lt"/>
        </a:defRPr>
      </a:lvl4pPr>
      <a:lvl5pPr marL="2057400" indent="-228600" algn="l" rtl="0" eaLnBrk="0" fontAlgn="base" hangingPunct="0">
        <a:spcBef>
          <a:spcPct val="20000"/>
        </a:spcBef>
        <a:spcAft>
          <a:spcPct val="0"/>
        </a:spcAft>
        <a:buClr>
          <a:schemeClr val="tx1"/>
        </a:buClr>
        <a:buFont typeface="Arial" pitchFamily="34" charset="0"/>
        <a:defRPr>
          <a:solidFill>
            <a:schemeClr val="tx1"/>
          </a:solidFill>
          <a:latin typeface="+mn-lt"/>
        </a:defRPr>
      </a:lvl5pPr>
      <a:lvl6pPr marL="2514600" indent="-228600" algn="l" rtl="0" fontAlgn="base">
        <a:spcBef>
          <a:spcPct val="20000"/>
        </a:spcBef>
        <a:spcAft>
          <a:spcPct val="0"/>
        </a:spcAft>
        <a:buClr>
          <a:schemeClr val="tx1"/>
        </a:buClr>
        <a:buChar char="•"/>
        <a:defRPr sz="1400" b="1">
          <a:solidFill>
            <a:schemeClr val="tx1"/>
          </a:solidFill>
          <a:latin typeface="+mn-lt"/>
        </a:defRPr>
      </a:lvl6pPr>
      <a:lvl7pPr marL="2971800" indent="-228600" algn="l" rtl="0" fontAlgn="base">
        <a:spcBef>
          <a:spcPct val="20000"/>
        </a:spcBef>
        <a:spcAft>
          <a:spcPct val="0"/>
        </a:spcAft>
        <a:buClr>
          <a:schemeClr val="tx1"/>
        </a:buClr>
        <a:buChar char="•"/>
        <a:defRPr sz="1400" b="1">
          <a:solidFill>
            <a:schemeClr val="tx1"/>
          </a:solidFill>
          <a:latin typeface="+mn-lt"/>
        </a:defRPr>
      </a:lvl7pPr>
      <a:lvl8pPr marL="3429000" indent="-228600" algn="l" rtl="0" fontAlgn="base">
        <a:spcBef>
          <a:spcPct val="20000"/>
        </a:spcBef>
        <a:spcAft>
          <a:spcPct val="0"/>
        </a:spcAft>
        <a:buClr>
          <a:schemeClr val="tx1"/>
        </a:buClr>
        <a:buChar char="•"/>
        <a:defRPr sz="1400" b="1">
          <a:solidFill>
            <a:schemeClr val="tx1"/>
          </a:solidFill>
          <a:latin typeface="+mn-lt"/>
        </a:defRPr>
      </a:lvl8pPr>
      <a:lvl9pPr marL="3886200" indent="-228600" algn="l" rtl="0" fontAlgn="base">
        <a:spcBef>
          <a:spcPct val="20000"/>
        </a:spcBef>
        <a:spcAft>
          <a:spcPct val="0"/>
        </a:spcAft>
        <a:buClr>
          <a:schemeClr val="tx1"/>
        </a:buClr>
        <a:buChar char="•"/>
        <a:defRPr sz="1400" b="1">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877493-DE29-6474-488F-F98738FE4511}"/>
            </a:ext>
          </a:extLst>
        </p:cNvPr>
        <p:cNvGrpSpPr/>
        <p:nvPr/>
      </p:nvGrpSpPr>
      <p:grpSpPr>
        <a:xfrm>
          <a:off x="0" y="0"/>
          <a:ext cx="0" cy="0"/>
          <a:chOff x="0" y="0"/>
          <a:chExt cx="0" cy="0"/>
        </a:xfrm>
      </p:grpSpPr>
      <p:sp>
        <p:nvSpPr>
          <p:cNvPr id="4" name="Inhaltsplatzhalter 2">
            <a:extLst>
              <a:ext uri="{FF2B5EF4-FFF2-40B4-BE49-F238E27FC236}">
                <a16:creationId xmlns:a16="http://schemas.microsoft.com/office/drawing/2014/main" id="{F79F69E0-4A39-E3FD-5D03-043A2CFD9A97}"/>
              </a:ext>
            </a:extLst>
          </p:cNvPr>
          <p:cNvSpPr txBox="1">
            <a:spLocks/>
          </p:cNvSpPr>
          <p:nvPr/>
        </p:nvSpPr>
        <p:spPr>
          <a:xfrm>
            <a:off x="193749" y="732154"/>
            <a:ext cx="8543851" cy="5434965"/>
          </a:xfrm>
          <a:prstGeom prst="rect">
            <a:avLst/>
          </a:prstGeom>
        </p:spPr>
        <p:txBody>
          <a:bodyPr/>
          <a:lstStyle/>
          <a:p>
            <a:pPr>
              <a:lnSpc>
                <a:spcPct val="107000"/>
              </a:lnSpc>
              <a:spcAft>
                <a:spcPts val="800"/>
              </a:spcAft>
            </a:pPr>
            <a:r>
              <a:rPr lang="en-US" sz="1800" b="1" dirty="0">
                <a:effectLst/>
                <a:latin typeface="+mj-lt"/>
              </a:rPr>
              <a:t>Adoption of CLAS Code of Conduct.</a:t>
            </a:r>
          </a:p>
          <a:p>
            <a:pPr marL="285750" indent="-285750">
              <a:lnSpc>
                <a:spcPct val="107000"/>
              </a:lnSpc>
              <a:spcAft>
                <a:spcPts val="800"/>
              </a:spcAft>
              <a:buFont typeface="Wingdings" panose="05000000000000000000" pitchFamily="2" charset="2"/>
              <a:buChar char="§"/>
            </a:pPr>
            <a:r>
              <a:rPr lang="en-US" sz="1800" dirty="0">
                <a:effectLst/>
                <a:latin typeface="+mj-lt"/>
              </a:rPr>
              <a:t>During the March 2022 CLAS Collaboration Meeting, the CCC proposed wording for a CLAS Code of Conduct and solicited comments. The CCC considers that such a Code of Conduct be adopted at the level of a Charter Change and as such a vote on its adoption is required.</a:t>
            </a:r>
            <a:br>
              <a:rPr lang="en-US" sz="1800" dirty="0">
                <a:effectLst/>
                <a:latin typeface="+mj-lt"/>
              </a:rPr>
            </a:br>
            <a:endParaRPr lang="en-US" sz="1800" dirty="0">
              <a:effectLst/>
              <a:latin typeface="+mj-lt"/>
            </a:endParaRPr>
          </a:p>
          <a:p>
            <a:pPr>
              <a:lnSpc>
                <a:spcPct val="107000"/>
              </a:lnSpc>
              <a:spcAft>
                <a:spcPts val="800"/>
              </a:spcAft>
            </a:pPr>
            <a:r>
              <a:rPr lang="en-US" sz="1800" b="1" dirty="0">
                <a:effectLst/>
                <a:latin typeface="+mj-lt"/>
              </a:rPr>
              <a:t>2022 Code of Conduct </a:t>
            </a:r>
            <a:r>
              <a:rPr lang="en-US" sz="1800" b="1" dirty="0">
                <a:solidFill>
                  <a:schemeClr val="bg2">
                    <a:lumMod val="75000"/>
                  </a:schemeClr>
                </a:solidFill>
                <a:effectLst/>
                <a:latin typeface="+mj-lt"/>
              </a:rPr>
              <a:t>with minor edits</a:t>
            </a:r>
            <a:r>
              <a:rPr lang="en-US" sz="1800" b="1" dirty="0">
                <a:effectLst/>
                <a:latin typeface="+mj-lt"/>
              </a:rPr>
              <a:t>.</a:t>
            </a:r>
          </a:p>
          <a:p>
            <a:pPr marL="285750" indent="-285750">
              <a:lnSpc>
                <a:spcPct val="107000"/>
              </a:lnSpc>
              <a:spcAft>
                <a:spcPts val="800"/>
              </a:spcAft>
              <a:buFont typeface="Wingdings" panose="05000000000000000000" pitchFamily="2" charset="2"/>
              <a:buChar char="§"/>
            </a:pPr>
            <a:r>
              <a:rPr lang="en-US" sz="1800" dirty="0">
                <a:effectLst/>
                <a:latin typeface="+mj-lt"/>
              </a:rPr>
              <a:t>The members of the CLAS Collaboration are expected to act in an ethical, civilized, and collaborative manner at all times. Scientific discussions and debates are always welcome as long as they are constructive and carried out with politeness and respect. The CLAS </a:t>
            </a:r>
            <a:r>
              <a:rPr lang="en-US" sz="1800" dirty="0">
                <a:solidFill>
                  <a:schemeClr val="bg2">
                    <a:lumMod val="75000"/>
                  </a:schemeClr>
                </a:solidFill>
                <a:latin typeface="+mj-lt"/>
              </a:rPr>
              <a:t>Collaboration</a:t>
            </a:r>
            <a:r>
              <a:rPr lang="en-US" sz="1800" dirty="0">
                <a:latin typeface="+mj-lt"/>
              </a:rPr>
              <a:t> </a:t>
            </a:r>
            <a:r>
              <a:rPr lang="en-US" sz="1800" dirty="0">
                <a:effectLst/>
                <a:latin typeface="+mj-lt"/>
              </a:rPr>
              <a:t>members shall not engage in harassment or bullying, nor discriminate against each other, in particular on the basis of sex, age, religion, beliefs, nationality, culture, ethnicity, sexual orientation, gender identity, career status, disability, or family situation. </a:t>
            </a:r>
          </a:p>
          <a:p>
            <a:pPr marL="285750" indent="-285750">
              <a:lnSpc>
                <a:spcPct val="107000"/>
              </a:lnSpc>
              <a:spcAft>
                <a:spcPts val="800"/>
              </a:spcAft>
              <a:buFont typeface="Wingdings" panose="05000000000000000000" pitchFamily="2" charset="2"/>
              <a:buChar char="§"/>
            </a:pPr>
            <a:r>
              <a:rPr lang="en-US" sz="1800" dirty="0">
                <a:effectLst/>
                <a:latin typeface="+mj-lt"/>
              </a:rPr>
              <a:t>All CLAS </a:t>
            </a:r>
            <a:r>
              <a:rPr lang="en-US" sz="1800" dirty="0">
                <a:solidFill>
                  <a:schemeClr val="bg2">
                    <a:lumMod val="75000"/>
                  </a:schemeClr>
                </a:solidFill>
                <a:effectLst/>
                <a:latin typeface="+mj-lt"/>
              </a:rPr>
              <a:t>Collaboration</a:t>
            </a:r>
            <a:r>
              <a:rPr lang="en-US" sz="1800" dirty="0">
                <a:effectLst/>
                <a:latin typeface="+mj-lt"/>
              </a:rPr>
              <a:t> members are expected to work with the utmost scientific integrity and respect the confidentiality of internal information as described in the CLAS Charter and By-Laws.</a:t>
            </a:r>
          </a:p>
        </p:txBody>
      </p:sp>
      <p:sp>
        <p:nvSpPr>
          <p:cNvPr id="3" name="Titel 2">
            <a:extLst>
              <a:ext uri="{FF2B5EF4-FFF2-40B4-BE49-F238E27FC236}">
                <a16:creationId xmlns:a16="http://schemas.microsoft.com/office/drawing/2014/main" id="{4BF9A6BA-2F4D-0F84-5345-3C50BD0E00CC}"/>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CLAS Code of Conduct</a:t>
            </a:r>
          </a:p>
        </p:txBody>
      </p:sp>
    </p:spTree>
    <p:extLst>
      <p:ext uri="{BB962C8B-B14F-4D97-AF65-F5344CB8AC3E}">
        <p14:creationId xmlns:p14="http://schemas.microsoft.com/office/powerpoint/2010/main" val="3262995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39EAB3-3C1E-AFFB-69DC-0A71A357A19C}"/>
              </a:ext>
            </a:extLst>
          </p:cNvPr>
          <p:cNvSpPr>
            <a:spLocks noGrp="1"/>
          </p:cNvSpPr>
          <p:nvPr>
            <p:ph type="title"/>
          </p:nvPr>
        </p:nvSpPr>
        <p:spPr/>
        <p:txBody>
          <a:bodyPr/>
          <a:lstStyle/>
          <a:p>
            <a:r>
              <a:rPr lang="en-US" dirty="0"/>
              <a:t>CLAS Code of Conduct</a:t>
            </a:r>
          </a:p>
        </p:txBody>
      </p:sp>
      <p:sp>
        <p:nvSpPr>
          <p:cNvPr id="3" name="Inhaltsplatzhalter 2">
            <a:extLst>
              <a:ext uri="{FF2B5EF4-FFF2-40B4-BE49-F238E27FC236}">
                <a16:creationId xmlns:a16="http://schemas.microsoft.com/office/drawing/2014/main" id="{7F335C2E-5AAE-945E-0C7F-92382120D357}"/>
              </a:ext>
            </a:extLst>
          </p:cNvPr>
          <p:cNvSpPr txBox="1">
            <a:spLocks/>
          </p:cNvSpPr>
          <p:nvPr/>
        </p:nvSpPr>
        <p:spPr>
          <a:xfrm>
            <a:off x="193748" y="732154"/>
            <a:ext cx="8950252" cy="5434965"/>
          </a:xfrm>
          <a:prstGeom prst="rect">
            <a:avLst/>
          </a:prstGeom>
        </p:spPr>
        <p:txBody>
          <a:bodyPr/>
          <a:lstStyle/>
          <a:p>
            <a:pPr>
              <a:lnSpc>
                <a:spcPct val="107000"/>
              </a:lnSpc>
              <a:spcAft>
                <a:spcPts val="800"/>
              </a:spcAft>
            </a:pPr>
            <a:r>
              <a:rPr lang="en-US" sz="1800" b="1" dirty="0">
                <a:effectLst/>
                <a:latin typeface="+mj-lt"/>
              </a:rPr>
              <a:t>Open questions.</a:t>
            </a:r>
          </a:p>
          <a:p>
            <a:pPr marL="285750" indent="-285750">
              <a:lnSpc>
                <a:spcPct val="107000"/>
              </a:lnSpc>
              <a:spcAft>
                <a:spcPts val="800"/>
              </a:spcAft>
              <a:buFont typeface="Wingdings" panose="05000000000000000000" pitchFamily="2" charset="2"/>
              <a:buChar char="§"/>
            </a:pPr>
            <a:r>
              <a:rPr lang="en-US" sz="1800" dirty="0">
                <a:effectLst/>
                <a:latin typeface="+mj-lt"/>
              </a:rPr>
              <a:t>While the stated </a:t>
            </a:r>
            <a:r>
              <a:rPr lang="en-US" sz="1800" b="1" dirty="0">
                <a:effectLst/>
                <a:latin typeface="+mj-lt"/>
              </a:rPr>
              <a:t>expectations</a:t>
            </a:r>
            <a:r>
              <a:rPr lang="en-US" sz="1800" dirty="0">
                <a:effectLst/>
                <a:latin typeface="+mj-lt"/>
              </a:rPr>
              <a:t> for the CLAS Collaboration members are clear, </a:t>
            </a:r>
            <a:br>
              <a:rPr lang="en-US" sz="1800" dirty="0">
                <a:effectLst/>
                <a:latin typeface="+mj-lt"/>
              </a:rPr>
            </a:br>
            <a:r>
              <a:rPr lang="en-US" sz="1800" dirty="0">
                <a:effectLst/>
                <a:latin typeface="+mj-lt"/>
              </a:rPr>
              <a:t>details for the </a:t>
            </a:r>
            <a:r>
              <a:rPr lang="en-US" sz="1800" b="1" dirty="0">
                <a:effectLst/>
                <a:latin typeface="+mj-lt"/>
              </a:rPr>
              <a:t>implementation</a:t>
            </a:r>
            <a:r>
              <a:rPr lang="en-US" sz="1800" dirty="0">
                <a:effectLst/>
                <a:latin typeface="+mj-lt"/>
              </a:rPr>
              <a:t> of the CLAS Code of Conduct are not defined:</a:t>
            </a:r>
          </a:p>
          <a:p>
            <a:pPr marL="742950" lvl="1" indent="-285750">
              <a:lnSpc>
                <a:spcPct val="107000"/>
              </a:lnSpc>
              <a:spcAft>
                <a:spcPts val="800"/>
              </a:spcAft>
              <a:buFont typeface="Symbol" panose="05050102010706020507" pitchFamily="18" charset="2"/>
              <a:buChar char="-"/>
            </a:pPr>
            <a:r>
              <a:rPr lang="en-US" sz="1800" dirty="0">
                <a:effectLst/>
                <a:latin typeface="+mj-lt"/>
              </a:rPr>
              <a:t>What is the </a:t>
            </a:r>
            <a:r>
              <a:rPr lang="en-US" sz="1800" b="1" dirty="0">
                <a:effectLst/>
                <a:latin typeface="+mj-lt"/>
              </a:rPr>
              <a:t>scope</a:t>
            </a:r>
            <a:r>
              <a:rPr lang="en-US" sz="1800" dirty="0">
                <a:effectLst/>
                <a:latin typeface="+mj-lt"/>
              </a:rPr>
              <a:t> of the CLAS Code of Conduct? </a:t>
            </a:r>
          </a:p>
          <a:p>
            <a:pPr marL="742950" lvl="1" indent="-285750">
              <a:lnSpc>
                <a:spcPct val="107000"/>
              </a:lnSpc>
              <a:spcAft>
                <a:spcPts val="800"/>
              </a:spcAft>
              <a:buFont typeface="Symbol" panose="05050102010706020507" pitchFamily="18" charset="2"/>
              <a:buChar char="-"/>
            </a:pPr>
            <a:r>
              <a:rPr lang="en-US" sz="1800" dirty="0">
                <a:effectLst/>
                <a:latin typeface="+mj-lt"/>
              </a:rPr>
              <a:t>How can someone </a:t>
            </a:r>
            <a:r>
              <a:rPr lang="en-US" sz="1800" b="1" dirty="0">
                <a:effectLst/>
                <a:latin typeface="+mj-lt"/>
              </a:rPr>
              <a:t>report</a:t>
            </a:r>
            <a:r>
              <a:rPr lang="en-US" sz="1800" dirty="0">
                <a:effectLst/>
                <a:latin typeface="+mj-lt"/>
              </a:rPr>
              <a:t> a violation of the CLAS Code of Conduct? </a:t>
            </a:r>
          </a:p>
          <a:p>
            <a:pPr marL="742950" lvl="1" indent="-285750">
              <a:lnSpc>
                <a:spcPct val="107000"/>
              </a:lnSpc>
              <a:spcAft>
                <a:spcPts val="800"/>
              </a:spcAft>
              <a:buFont typeface="Symbol" panose="05050102010706020507" pitchFamily="18" charset="2"/>
              <a:buChar char="-"/>
            </a:pPr>
            <a:r>
              <a:rPr lang="en-US" sz="1800" dirty="0">
                <a:effectLst/>
                <a:latin typeface="+mj-lt"/>
              </a:rPr>
              <a:t>What are the </a:t>
            </a:r>
            <a:r>
              <a:rPr lang="en-US" sz="1800" b="1" dirty="0">
                <a:effectLst/>
                <a:latin typeface="+mj-lt"/>
              </a:rPr>
              <a:t>procedures</a:t>
            </a:r>
            <a:r>
              <a:rPr lang="en-US" sz="1800" dirty="0">
                <a:effectLst/>
                <a:latin typeface="+mj-lt"/>
              </a:rPr>
              <a:t> following a reported violation?</a:t>
            </a:r>
          </a:p>
          <a:p>
            <a:pPr marL="742950" lvl="1" indent="-285750">
              <a:lnSpc>
                <a:spcPct val="107000"/>
              </a:lnSpc>
              <a:spcAft>
                <a:spcPts val="800"/>
              </a:spcAft>
              <a:buFont typeface="Symbol" panose="05050102010706020507" pitchFamily="18" charset="2"/>
              <a:buChar char="-"/>
            </a:pPr>
            <a:r>
              <a:rPr lang="en-US" sz="1800" dirty="0">
                <a:latin typeface="+mj-lt"/>
              </a:rPr>
              <a:t>How are those points aligned with the </a:t>
            </a:r>
            <a:r>
              <a:rPr lang="en-US" sz="1800" b="1" dirty="0">
                <a:latin typeface="+mj-lt"/>
              </a:rPr>
              <a:t>Jefferson Lab</a:t>
            </a:r>
            <a:r>
              <a:rPr lang="en-US" sz="1800" dirty="0">
                <a:latin typeface="+mj-lt"/>
              </a:rPr>
              <a:t> </a:t>
            </a:r>
            <a:r>
              <a:rPr lang="en-US" sz="1800" b="1" dirty="0">
                <a:latin typeface="+mj-lt"/>
              </a:rPr>
              <a:t>Community Standards</a:t>
            </a:r>
            <a:r>
              <a:rPr lang="en-US" sz="1800" dirty="0">
                <a:latin typeface="+mj-lt"/>
              </a:rPr>
              <a:t>?</a:t>
            </a:r>
          </a:p>
          <a:p>
            <a:pPr marL="285750" indent="-285750">
              <a:lnSpc>
                <a:spcPct val="107000"/>
              </a:lnSpc>
              <a:spcAft>
                <a:spcPts val="800"/>
              </a:spcAft>
              <a:buFont typeface="Symbol" panose="05050102010706020507" pitchFamily="18" charset="2"/>
              <a:buChar char="-"/>
            </a:pPr>
            <a:endParaRPr lang="en-US" sz="1800" dirty="0">
              <a:latin typeface="+mj-lt"/>
            </a:endParaRPr>
          </a:p>
          <a:p>
            <a:pPr marL="285750" indent="-285750">
              <a:lnSpc>
                <a:spcPct val="107000"/>
              </a:lnSpc>
              <a:spcAft>
                <a:spcPts val="800"/>
              </a:spcAft>
              <a:buFont typeface="Wingdings" panose="05000000000000000000" pitchFamily="2" charset="2"/>
              <a:buChar char="§"/>
            </a:pPr>
            <a:r>
              <a:rPr lang="en-US" sz="1800" dirty="0">
                <a:latin typeface="+mj-lt"/>
              </a:rPr>
              <a:t>Answers to open questions could be given in the </a:t>
            </a:r>
            <a:r>
              <a:rPr lang="en-US" sz="1800" b="1" dirty="0">
                <a:latin typeface="+mj-lt"/>
              </a:rPr>
              <a:t>CLAS Collaboration By-Laws</a:t>
            </a:r>
          </a:p>
          <a:p>
            <a:pPr marL="285750" indent="-285750">
              <a:lnSpc>
                <a:spcPct val="107000"/>
              </a:lnSpc>
              <a:spcAft>
                <a:spcPts val="800"/>
              </a:spcAft>
              <a:buFont typeface="Wingdings" panose="05000000000000000000" pitchFamily="2" charset="2"/>
              <a:buChar char="§"/>
            </a:pPr>
            <a:r>
              <a:rPr lang="en-US" sz="1800" dirty="0">
                <a:latin typeface="+mj-lt"/>
              </a:rPr>
              <a:t>The CCC endorses an implementation in the CLAS Collaboration By-Laws</a:t>
            </a:r>
          </a:p>
          <a:p>
            <a:pPr marL="285750" indent="-285750">
              <a:lnSpc>
                <a:spcPct val="107000"/>
              </a:lnSpc>
              <a:spcAft>
                <a:spcPts val="800"/>
              </a:spcAft>
              <a:buFont typeface="Wingdings" panose="05000000000000000000" pitchFamily="2" charset="2"/>
              <a:buChar char="§"/>
            </a:pPr>
            <a:r>
              <a:rPr lang="en-US" sz="1800" dirty="0">
                <a:latin typeface="+mj-lt"/>
              </a:rPr>
              <a:t>There is interest in such an implementation for CLAS by JLUO and Physics Division</a:t>
            </a:r>
          </a:p>
          <a:p>
            <a:pPr marL="285750" indent="-285750">
              <a:lnSpc>
                <a:spcPct val="107000"/>
              </a:lnSpc>
              <a:spcAft>
                <a:spcPts val="800"/>
              </a:spcAft>
              <a:buFont typeface="Wingdings" panose="05000000000000000000" pitchFamily="2" charset="2"/>
              <a:buChar char="§"/>
            </a:pPr>
            <a:r>
              <a:rPr lang="en-US" sz="1800" dirty="0">
                <a:effectLst/>
                <a:latin typeface="+mj-lt"/>
              </a:rPr>
              <a:t>As a reminder: Failure to adhere to the </a:t>
            </a:r>
            <a:r>
              <a:rPr lang="en-US" sz="1800" b="1" dirty="0">
                <a:latin typeface="+mj-lt"/>
              </a:rPr>
              <a:t>Jefferson Lab Community Standards</a:t>
            </a:r>
            <a:r>
              <a:rPr lang="en-US" sz="1800" dirty="0">
                <a:latin typeface="+mj-lt"/>
              </a:rPr>
              <a:t> may result in being barred from further lab events, suspension of site access including housing at the SURA Residence Facility, and/or removal from the site. None of these actions are within the possibilities of the CLAS Collaboration. </a:t>
            </a:r>
          </a:p>
          <a:p>
            <a:pPr marL="285750" indent="-285750">
              <a:lnSpc>
                <a:spcPct val="107000"/>
              </a:lnSpc>
              <a:spcAft>
                <a:spcPts val="800"/>
              </a:spcAft>
              <a:buFont typeface="Wingdings" panose="05000000000000000000" pitchFamily="2" charset="2"/>
              <a:buChar char="§"/>
            </a:pPr>
            <a:endParaRPr lang="en-US" sz="1800" dirty="0">
              <a:latin typeface="+mj-lt"/>
            </a:endParaRPr>
          </a:p>
        </p:txBody>
      </p:sp>
    </p:spTree>
    <p:extLst>
      <p:ext uri="{BB962C8B-B14F-4D97-AF65-F5344CB8AC3E}">
        <p14:creationId xmlns:p14="http://schemas.microsoft.com/office/powerpoint/2010/main" val="2111283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877493-DE29-6474-488F-F98738FE4511}"/>
            </a:ext>
          </a:extLst>
        </p:cNvPr>
        <p:cNvGrpSpPr/>
        <p:nvPr/>
      </p:nvGrpSpPr>
      <p:grpSpPr>
        <a:xfrm>
          <a:off x="0" y="0"/>
          <a:ext cx="0" cy="0"/>
          <a:chOff x="0" y="0"/>
          <a:chExt cx="0" cy="0"/>
        </a:xfrm>
      </p:grpSpPr>
      <p:sp>
        <p:nvSpPr>
          <p:cNvPr id="4" name="Inhaltsplatzhalter 2">
            <a:extLst>
              <a:ext uri="{FF2B5EF4-FFF2-40B4-BE49-F238E27FC236}">
                <a16:creationId xmlns:a16="http://schemas.microsoft.com/office/drawing/2014/main" id="{F79F69E0-4A39-E3FD-5D03-043A2CFD9A97}"/>
              </a:ext>
            </a:extLst>
          </p:cNvPr>
          <p:cNvSpPr txBox="1">
            <a:spLocks/>
          </p:cNvSpPr>
          <p:nvPr/>
        </p:nvSpPr>
        <p:spPr>
          <a:xfrm>
            <a:off x="193749" y="732154"/>
            <a:ext cx="8543851" cy="5434965"/>
          </a:xfrm>
          <a:prstGeom prst="rect">
            <a:avLst/>
          </a:prstGeom>
        </p:spPr>
        <p:txBody>
          <a:bodyPr/>
          <a:lstStyle/>
          <a:p>
            <a:pPr>
              <a:lnSpc>
                <a:spcPct val="107000"/>
              </a:lnSpc>
              <a:spcAft>
                <a:spcPts val="800"/>
              </a:spcAft>
            </a:pPr>
            <a:r>
              <a:rPr lang="en-US" sz="1800" b="1" dirty="0">
                <a:effectLst/>
                <a:latin typeface="+mj-lt"/>
              </a:rPr>
              <a:t>Scope.</a:t>
            </a:r>
          </a:p>
          <a:p>
            <a:pPr marL="285750" indent="-285750">
              <a:lnSpc>
                <a:spcPct val="107000"/>
              </a:lnSpc>
              <a:spcAft>
                <a:spcPts val="800"/>
              </a:spcAft>
              <a:buFont typeface="Wingdings" panose="05000000000000000000" pitchFamily="2" charset="2"/>
              <a:buChar char="§"/>
            </a:pPr>
            <a:r>
              <a:rPr lang="en-US" sz="1800" dirty="0">
                <a:effectLst/>
                <a:latin typeface="+mj-lt"/>
              </a:rPr>
              <a:t>The </a:t>
            </a:r>
            <a:r>
              <a:rPr lang="en-US" sz="1800" b="1" dirty="0">
                <a:effectLst/>
                <a:latin typeface="+mj-lt"/>
              </a:rPr>
              <a:t>CLAS Code of Conduct </a:t>
            </a:r>
            <a:r>
              <a:rPr lang="en-US" sz="1800" dirty="0">
                <a:effectLst/>
                <a:latin typeface="+mj-lt"/>
              </a:rPr>
              <a:t>applies to </a:t>
            </a:r>
            <a:r>
              <a:rPr lang="en-US" sz="1800" b="1" dirty="0">
                <a:effectLst/>
                <a:latin typeface="+mj-lt"/>
              </a:rPr>
              <a:t>all interactions</a:t>
            </a:r>
            <a:r>
              <a:rPr lang="en-US" sz="1800" dirty="0">
                <a:effectLst/>
                <a:latin typeface="+mj-lt"/>
              </a:rPr>
              <a:t> that are related to the CLAS Collaboration. This includes, but is not limited to </a:t>
            </a:r>
          </a:p>
          <a:p>
            <a:pPr marL="742950" lvl="1" indent="-285750">
              <a:lnSpc>
                <a:spcPct val="107000"/>
              </a:lnSpc>
              <a:spcAft>
                <a:spcPts val="800"/>
              </a:spcAft>
              <a:buFont typeface="Symbol" panose="05050102010706020507" pitchFamily="18" charset="2"/>
              <a:buChar char="-"/>
            </a:pPr>
            <a:r>
              <a:rPr lang="en-US" sz="1800" dirty="0">
                <a:latin typeface="+mj-lt"/>
              </a:rPr>
              <a:t>Verbal and non-verbal p</a:t>
            </a:r>
            <a:r>
              <a:rPr lang="en-US" sz="1800" dirty="0">
                <a:effectLst/>
                <a:latin typeface="+mj-lt"/>
              </a:rPr>
              <a:t>ersonal </a:t>
            </a:r>
            <a:r>
              <a:rPr lang="en-US" sz="1800" b="1" dirty="0">
                <a:effectLst/>
                <a:latin typeface="+mj-lt"/>
              </a:rPr>
              <a:t>interactions</a:t>
            </a:r>
            <a:r>
              <a:rPr lang="en-US" sz="1800" dirty="0">
                <a:effectLst/>
                <a:latin typeface="+mj-lt"/>
              </a:rPr>
              <a:t> (formal or informal), </a:t>
            </a:r>
          </a:p>
          <a:p>
            <a:pPr marL="742950" lvl="1" indent="-285750">
              <a:lnSpc>
                <a:spcPct val="107000"/>
              </a:lnSpc>
              <a:spcAft>
                <a:spcPts val="800"/>
              </a:spcAft>
              <a:buFont typeface="Symbol" panose="05050102010706020507" pitchFamily="18" charset="2"/>
              <a:buChar char="-"/>
            </a:pPr>
            <a:r>
              <a:rPr lang="en-US" sz="1800" dirty="0">
                <a:effectLst/>
                <a:latin typeface="+mj-lt"/>
              </a:rPr>
              <a:t>Electronic and written </a:t>
            </a:r>
            <a:r>
              <a:rPr lang="en-US" sz="1800" b="1" dirty="0">
                <a:effectLst/>
                <a:latin typeface="+mj-lt"/>
              </a:rPr>
              <a:t>communication</a:t>
            </a:r>
            <a:r>
              <a:rPr lang="en-US" sz="1800" dirty="0">
                <a:effectLst/>
                <a:latin typeface="+mj-lt"/>
              </a:rPr>
              <a:t> (e.g., e-mails or messages)</a:t>
            </a:r>
            <a:r>
              <a:rPr lang="en-US" sz="1800" dirty="0">
                <a:latin typeface="+mj-lt"/>
              </a:rPr>
              <a:t>,</a:t>
            </a:r>
          </a:p>
          <a:p>
            <a:pPr marL="742950" lvl="1" indent="-285750">
              <a:lnSpc>
                <a:spcPct val="107000"/>
              </a:lnSpc>
              <a:spcAft>
                <a:spcPts val="800"/>
              </a:spcAft>
              <a:buFont typeface="Symbol" panose="05050102010706020507" pitchFamily="18" charset="2"/>
              <a:buChar char="-"/>
            </a:pPr>
            <a:r>
              <a:rPr lang="en-US" sz="1800" b="1" dirty="0">
                <a:effectLst/>
                <a:latin typeface="+mj-lt"/>
              </a:rPr>
              <a:t>Social media</a:t>
            </a:r>
            <a:r>
              <a:rPr lang="en-US" sz="1800" dirty="0">
                <a:effectLst/>
                <a:latin typeface="+mj-lt"/>
              </a:rPr>
              <a:t> interactions,</a:t>
            </a:r>
          </a:p>
          <a:p>
            <a:pPr marL="742950" lvl="1" indent="-285750">
              <a:lnSpc>
                <a:spcPct val="107000"/>
              </a:lnSpc>
              <a:spcAft>
                <a:spcPts val="800"/>
              </a:spcAft>
              <a:buFont typeface="Symbol" panose="05050102010706020507" pitchFamily="18" charset="2"/>
              <a:buChar char="-"/>
            </a:pPr>
            <a:r>
              <a:rPr lang="en-US" sz="1800" b="1" dirty="0">
                <a:effectLst/>
                <a:latin typeface="+mj-lt"/>
              </a:rPr>
              <a:t>Meetings and social events</a:t>
            </a:r>
            <a:r>
              <a:rPr lang="en-US" sz="1800" dirty="0">
                <a:effectLst/>
                <a:latin typeface="+mj-lt"/>
              </a:rPr>
              <a:t>, regardless of location and format (</a:t>
            </a:r>
            <a:r>
              <a:rPr lang="en-US" sz="1800" dirty="0">
                <a:latin typeface="+mj-lt"/>
              </a:rPr>
              <a:t>e.g.,</a:t>
            </a:r>
            <a:r>
              <a:rPr lang="en-US" sz="1800" dirty="0">
                <a:effectLst/>
                <a:latin typeface="+mj-lt"/>
              </a:rPr>
              <a:t> on Jefferson Lab site, off-site, or virtual),</a:t>
            </a:r>
            <a:endParaRPr lang="en-US" sz="1800" dirty="0">
              <a:latin typeface="+mj-lt"/>
            </a:endParaRPr>
          </a:p>
          <a:p>
            <a:pPr marL="742950" lvl="1" indent="-285750">
              <a:lnSpc>
                <a:spcPct val="107000"/>
              </a:lnSpc>
              <a:spcAft>
                <a:spcPts val="800"/>
              </a:spcAft>
              <a:buFont typeface="Symbol" panose="05050102010706020507" pitchFamily="18" charset="2"/>
              <a:buChar char="-"/>
            </a:pPr>
            <a:r>
              <a:rPr lang="en-US" sz="1800" b="1" dirty="0">
                <a:effectLst/>
                <a:latin typeface="+mj-lt"/>
              </a:rPr>
              <a:t>Work situations</a:t>
            </a:r>
            <a:r>
              <a:rPr lang="en-US" sz="1800" dirty="0">
                <a:effectLst/>
                <a:latin typeface="+mj-lt"/>
              </a:rPr>
              <a:t> at home institutions,</a:t>
            </a:r>
          </a:p>
          <a:p>
            <a:pPr marL="742950" lvl="1" indent="-285750">
              <a:lnSpc>
                <a:spcPct val="107000"/>
              </a:lnSpc>
              <a:spcAft>
                <a:spcPts val="800"/>
              </a:spcAft>
              <a:buFont typeface="Symbol" panose="05050102010706020507" pitchFamily="18" charset="2"/>
              <a:buChar char="-"/>
            </a:pPr>
            <a:r>
              <a:rPr lang="en-US" sz="1800" dirty="0">
                <a:effectLst/>
                <a:latin typeface="+mj-lt"/>
              </a:rPr>
              <a:t>Serving as a </a:t>
            </a:r>
            <a:r>
              <a:rPr lang="en-US" sz="1800" b="1" dirty="0">
                <a:effectLst/>
                <a:latin typeface="+mj-lt"/>
              </a:rPr>
              <a:t>representative</a:t>
            </a:r>
            <a:r>
              <a:rPr lang="en-US" sz="1800" dirty="0">
                <a:effectLst/>
                <a:latin typeface="+mj-lt"/>
              </a:rPr>
              <a:t> (e.g., at conferences, at workshops, or in panels).</a:t>
            </a:r>
          </a:p>
        </p:txBody>
      </p:sp>
      <p:sp>
        <p:nvSpPr>
          <p:cNvPr id="3" name="Titel 2">
            <a:extLst>
              <a:ext uri="{FF2B5EF4-FFF2-40B4-BE49-F238E27FC236}">
                <a16:creationId xmlns:a16="http://schemas.microsoft.com/office/drawing/2014/main" id="{4BF9A6BA-2F4D-0F84-5345-3C50BD0E00CC}"/>
              </a:ext>
            </a:extLst>
          </p:cNvPr>
          <p:cNvSpPr>
            <a:spLocks noGrp="1"/>
          </p:cNvSpPr>
          <p:nvPr>
            <p:ph type="title"/>
          </p:nvPr>
        </p:nvSpPr>
        <p:spPr/>
        <p:txBody>
          <a:bodyPr/>
          <a:lstStyle/>
          <a:p>
            <a:r>
              <a:rPr lang="en-US" b="1" dirty="0">
                <a:effectLst>
                  <a:outerShdw blurRad="38100" dist="38100" dir="2700000" algn="tl">
                    <a:srgbClr val="000000">
                      <a:alpha val="43137"/>
                    </a:srgbClr>
                  </a:outerShdw>
                </a:effectLst>
              </a:rPr>
              <a:t>Proposed</a:t>
            </a:r>
            <a:r>
              <a:rPr lang="en-US" dirty="0">
                <a:effectLst>
                  <a:outerShdw blurRad="38100" dist="38100" dir="2700000" algn="tl">
                    <a:srgbClr val="000000">
                      <a:alpha val="43137"/>
                    </a:srgbClr>
                  </a:outerShdw>
                </a:effectLst>
              </a:rPr>
              <a:t> Change of By-Laws</a:t>
            </a:r>
          </a:p>
        </p:txBody>
      </p:sp>
    </p:spTree>
    <p:extLst>
      <p:ext uri="{BB962C8B-B14F-4D97-AF65-F5344CB8AC3E}">
        <p14:creationId xmlns:p14="http://schemas.microsoft.com/office/powerpoint/2010/main" val="2881215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877493-DE29-6474-488F-F98738FE4511}"/>
            </a:ext>
          </a:extLst>
        </p:cNvPr>
        <p:cNvGrpSpPr/>
        <p:nvPr/>
      </p:nvGrpSpPr>
      <p:grpSpPr>
        <a:xfrm>
          <a:off x="0" y="0"/>
          <a:ext cx="0" cy="0"/>
          <a:chOff x="0" y="0"/>
          <a:chExt cx="0" cy="0"/>
        </a:xfrm>
      </p:grpSpPr>
      <p:sp>
        <p:nvSpPr>
          <p:cNvPr id="4" name="Inhaltsplatzhalter 2">
            <a:extLst>
              <a:ext uri="{FF2B5EF4-FFF2-40B4-BE49-F238E27FC236}">
                <a16:creationId xmlns:a16="http://schemas.microsoft.com/office/drawing/2014/main" id="{F79F69E0-4A39-E3FD-5D03-043A2CFD9A97}"/>
              </a:ext>
            </a:extLst>
          </p:cNvPr>
          <p:cNvSpPr txBox="1">
            <a:spLocks/>
          </p:cNvSpPr>
          <p:nvPr/>
        </p:nvSpPr>
        <p:spPr>
          <a:xfrm>
            <a:off x="193749" y="732154"/>
            <a:ext cx="8543851" cy="5434965"/>
          </a:xfrm>
          <a:prstGeom prst="rect">
            <a:avLst/>
          </a:prstGeom>
        </p:spPr>
        <p:txBody>
          <a:bodyPr/>
          <a:lstStyle/>
          <a:p>
            <a:pPr>
              <a:lnSpc>
                <a:spcPct val="107000"/>
              </a:lnSpc>
              <a:spcAft>
                <a:spcPts val="800"/>
              </a:spcAft>
            </a:pPr>
            <a:r>
              <a:rPr lang="en-US" sz="1800" b="1" dirty="0">
                <a:effectLst/>
                <a:latin typeface="+mj-lt"/>
              </a:rPr>
              <a:t>Reporting.</a:t>
            </a:r>
          </a:p>
          <a:p>
            <a:pPr marL="285750" indent="-285750">
              <a:lnSpc>
                <a:spcPct val="107000"/>
              </a:lnSpc>
              <a:spcAft>
                <a:spcPts val="800"/>
              </a:spcAft>
              <a:buFont typeface="Wingdings" panose="05000000000000000000" pitchFamily="2" charset="2"/>
              <a:buChar char="§"/>
            </a:pPr>
            <a:r>
              <a:rPr lang="en-US" sz="1800" b="1" dirty="0">
                <a:effectLst/>
                <a:latin typeface="+mj-lt"/>
              </a:rPr>
              <a:t>The whole </a:t>
            </a:r>
            <a:r>
              <a:rPr lang="en-US" sz="1800" b="1" dirty="0">
                <a:latin typeface="+mj-lt"/>
              </a:rPr>
              <a:t>CLAS C</a:t>
            </a:r>
            <a:r>
              <a:rPr lang="en-US" sz="1800" b="1" dirty="0">
                <a:effectLst/>
                <a:latin typeface="+mj-lt"/>
              </a:rPr>
              <a:t>ollaboration</a:t>
            </a:r>
            <a:r>
              <a:rPr lang="en-US" sz="1800" dirty="0">
                <a:effectLst/>
                <a:latin typeface="+mj-lt"/>
              </a:rPr>
              <a:t> is responsible for supporting and providing guidance to those that </a:t>
            </a:r>
            <a:r>
              <a:rPr lang="en-US" sz="1800" b="1" dirty="0">
                <a:effectLst/>
                <a:latin typeface="+mj-lt"/>
              </a:rPr>
              <a:t>report incidents</a:t>
            </a:r>
            <a:r>
              <a:rPr lang="en-US" sz="1800" dirty="0">
                <a:effectLst/>
                <a:latin typeface="+mj-lt"/>
              </a:rPr>
              <a:t> </a:t>
            </a:r>
            <a:r>
              <a:rPr lang="en-US" sz="1800" dirty="0">
                <a:latin typeface="+mj-lt"/>
              </a:rPr>
              <a:t>about a potential violation of</a:t>
            </a:r>
            <a:r>
              <a:rPr lang="en-US" sz="1800" dirty="0">
                <a:effectLst/>
                <a:latin typeface="+mj-lt"/>
              </a:rPr>
              <a:t> the CLAS Code of Conduct. This support can come in the form of </a:t>
            </a:r>
            <a:r>
              <a:rPr lang="en-US" sz="1800" b="1" dirty="0">
                <a:effectLst/>
                <a:latin typeface="+mj-lt"/>
              </a:rPr>
              <a:t>documenting the incident</a:t>
            </a:r>
            <a:r>
              <a:rPr lang="en-US" sz="1800" dirty="0">
                <a:effectLst/>
                <a:latin typeface="+mj-lt"/>
              </a:rPr>
              <a:t> and </a:t>
            </a:r>
            <a:r>
              <a:rPr lang="en-US" sz="1800" b="1" dirty="0">
                <a:effectLst/>
                <a:latin typeface="+mj-lt"/>
              </a:rPr>
              <a:t>connecting</a:t>
            </a:r>
            <a:r>
              <a:rPr lang="en-US" sz="1800" dirty="0">
                <a:effectLst/>
                <a:latin typeface="+mj-lt"/>
              </a:rPr>
              <a:t> the reporter </a:t>
            </a:r>
            <a:r>
              <a:rPr lang="en-US" sz="1800" b="1" dirty="0">
                <a:effectLst/>
                <a:latin typeface="+mj-lt"/>
              </a:rPr>
              <a:t>to resources </a:t>
            </a:r>
            <a:r>
              <a:rPr lang="en-US" sz="1800" dirty="0">
                <a:effectLst/>
                <a:latin typeface="+mj-lt"/>
              </a:rPr>
              <a:t>that exist within the collaboration, at Jefferson Lab, or at their home institution. </a:t>
            </a:r>
          </a:p>
          <a:p>
            <a:pPr marL="285750" indent="-285750">
              <a:lnSpc>
                <a:spcPct val="107000"/>
              </a:lnSpc>
              <a:spcAft>
                <a:spcPts val="800"/>
              </a:spcAft>
              <a:buFont typeface="Wingdings" panose="05000000000000000000" pitchFamily="2" charset="2"/>
              <a:buChar char="§"/>
            </a:pPr>
            <a:r>
              <a:rPr lang="en-US" sz="1800" dirty="0">
                <a:latin typeface="+mj-lt"/>
              </a:rPr>
              <a:t>All </a:t>
            </a:r>
            <a:r>
              <a:rPr lang="en-US" sz="1800" b="1" dirty="0">
                <a:latin typeface="+mj-lt"/>
              </a:rPr>
              <a:t>Jefferson Lab’s employees, users, students, and others</a:t>
            </a:r>
            <a:r>
              <a:rPr lang="en-US" sz="1800" dirty="0">
                <a:latin typeface="+mj-lt"/>
              </a:rPr>
              <a:t> can report concerns to their supervisor, the Physics Division Head, the Human Resources Department, the </a:t>
            </a:r>
            <a:r>
              <a:rPr lang="en-US" sz="1800" dirty="0">
                <a:effectLst/>
                <a:latin typeface="+mj-lt"/>
              </a:rPr>
              <a:t>Ethics Officer, the Employee Concerns Hotline, or an ombudsperson if available. These should be their </a:t>
            </a:r>
            <a:r>
              <a:rPr lang="en-US" sz="1800" b="1" dirty="0">
                <a:effectLst/>
                <a:latin typeface="+mj-lt"/>
              </a:rPr>
              <a:t>primary channels</a:t>
            </a:r>
            <a:r>
              <a:rPr lang="en-US" sz="1800" dirty="0">
                <a:effectLst/>
                <a:latin typeface="+mj-lt"/>
              </a:rPr>
              <a:t>. </a:t>
            </a:r>
          </a:p>
          <a:p>
            <a:pPr marL="285750" indent="-285750">
              <a:lnSpc>
                <a:spcPct val="107000"/>
              </a:lnSpc>
              <a:spcAft>
                <a:spcPts val="800"/>
              </a:spcAft>
              <a:buFont typeface="Wingdings" panose="05000000000000000000" pitchFamily="2" charset="2"/>
              <a:buChar char="§"/>
            </a:pPr>
            <a:r>
              <a:rPr lang="en-US" sz="1800" b="1" dirty="0">
                <a:effectLst/>
                <a:latin typeface="+mj-lt"/>
              </a:rPr>
              <a:t>Any incident</a:t>
            </a:r>
            <a:r>
              <a:rPr lang="en-US" sz="1800" dirty="0">
                <a:effectLst/>
                <a:latin typeface="+mj-lt"/>
              </a:rPr>
              <a:t> </a:t>
            </a:r>
            <a:r>
              <a:rPr lang="en-US" sz="1800" dirty="0">
                <a:latin typeface="+mj-lt"/>
              </a:rPr>
              <a:t>about a potential violation of </a:t>
            </a:r>
            <a:r>
              <a:rPr lang="en-US" sz="1800" dirty="0">
                <a:effectLst/>
                <a:latin typeface="+mj-lt"/>
              </a:rPr>
              <a:t>the CLAS Code of Conduct can be </a:t>
            </a:r>
            <a:r>
              <a:rPr lang="en-US" sz="1800" b="1" dirty="0">
                <a:effectLst/>
                <a:latin typeface="+mj-lt"/>
              </a:rPr>
              <a:t>reported to the CCC</a:t>
            </a:r>
            <a:r>
              <a:rPr lang="en-US" sz="1800" dirty="0">
                <a:effectLst/>
                <a:latin typeface="+mj-lt"/>
              </a:rPr>
              <a:t> which will handle the report </a:t>
            </a:r>
            <a:r>
              <a:rPr lang="en-US" sz="1800" b="1" dirty="0">
                <a:effectLst/>
                <a:latin typeface="+mj-lt"/>
              </a:rPr>
              <a:t>promptly</a:t>
            </a:r>
            <a:r>
              <a:rPr lang="en-US" sz="1800" dirty="0">
                <a:effectLst/>
                <a:latin typeface="+mj-lt"/>
              </a:rPr>
              <a:t> and </a:t>
            </a:r>
            <a:r>
              <a:rPr lang="en-US" sz="1800" b="1" dirty="0">
                <a:effectLst/>
                <a:latin typeface="+mj-lt"/>
              </a:rPr>
              <a:t>discreetly</a:t>
            </a:r>
            <a:r>
              <a:rPr lang="en-US" sz="1800" dirty="0">
                <a:effectLst/>
                <a:latin typeface="+mj-lt"/>
              </a:rPr>
              <a:t>.</a:t>
            </a:r>
            <a:r>
              <a:rPr lang="en-US" sz="1800" dirty="0">
                <a:latin typeface="+mj-lt"/>
              </a:rPr>
              <a:t> </a:t>
            </a:r>
            <a:endParaRPr lang="en-US" sz="1800" dirty="0">
              <a:effectLst/>
              <a:latin typeface="+mj-lt"/>
            </a:endParaRPr>
          </a:p>
          <a:p>
            <a:pPr marL="285750" indent="-285750">
              <a:lnSpc>
                <a:spcPct val="107000"/>
              </a:lnSpc>
              <a:spcAft>
                <a:spcPts val="800"/>
              </a:spcAft>
              <a:buFont typeface="Wingdings" panose="05000000000000000000" pitchFamily="2" charset="2"/>
              <a:buChar char="§"/>
            </a:pPr>
            <a:r>
              <a:rPr lang="en-US" sz="1800" dirty="0">
                <a:effectLst/>
                <a:latin typeface="+mj-lt"/>
              </a:rPr>
              <a:t>The </a:t>
            </a:r>
            <a:r>
              <a:rPr lang="en-US" sz="1800" b="1" dirty="0">
                <a:effectLst/>
                <a:latin typeface="+mj-lt"/>
              </a:rPr>
              <a:t>CCC </a:t>
            </a:r>
            <a:r>
              <a:rPr lang="en-US" sz="1800" b="1" dirty="0">
                <a:latin typeface="+mj-lt"/>
              </a:rPr>
              <a:t>can</a:t>
            </a:r>
            <a:r>
              <a:rPr lang="en-US" sz="1800" b="1" dirty="0">
                <a:effectLst/>
                <a:latin typeface="+mj-lt"/>
              </a:rPr>
              <a:t> intervene</a:t>
            </a:r>
            <a:r>
              <a:rPr lang="en-US" sz="1800" dirty="0">
                <a:effectLst/>
                <a:latin typeface="+mj-lt"/>
              </a:rPr>
              <a:t> in ways that may </a:t>
            </a:r>
            <a:r>
              <a:rPr lang="en-US" sz="1800" b="1" dirty="0">
                <a:effectLst/>
                <a:latin typeface="+mj-lt"/>
              </a:rPr>
              <a:t>prevent further violations</a:t>
            </a:r>
            <a:r>
              <a:rPr lang="en-US" sz="1800" dirty="0">
                <a:effectLst/>
                <a:latin typeface="+mj-lt"/>
              </a:rPr>
              <a:t>. Any interventions by the </a:t>
            </a:r>
            <a:r>
              <a:rPr lang="en-US" sz="1800" b="1" dirty="0">
                <a:effectLst/>
                <a:latin typeface="+mj-lt"/>
              </a:rPr>
              <a:t>CLAS Collaboration</a:t>
            </a:r>
            <a:r>
              <a:rPr lang="en-US" sz="1800" dirty="0">
                <a:effectLst/>
                <a:latin typeface="+mj-lt"/>
              </a:rPr>
              <a:t> are </a:t>
            </a:r>
            <a:r>
              <a:rPr lang="en-US" sz="1800" b="1" dirty="0">
                <a:effectLst/>
                <a:latin typeface="+mj-lt"/>
              </a:rPr>
              <a:t>complementary</a:t>
            </a:r>
            <a:r>
              <a:rPr lang="en-US" sz="1800" dirty="0">
                <a:effectLst/>
                <a:latin typeface="+mj-lt"/>
              </a:rPr>
              <a:t> and are not intended to replace or supersede responses from other channels.</a:t>
            </a:r>
          </a:p>
        </p:txBody>
      </p:sp>
      <p:sp>
        <p:nvSpPr>
          <p:cNvPr id="3" name="Titel 2">
            <a:extLst>
              <a:ext uri="{FF2B5EF4-FFF2-40B4-BE49-F238E27FC236}">
                <a16:creationId xmlns:a16="http://schemas.microsoft.com/office/drawing/2014/main" id="{4BF9A6BA-2F4D-0F84-5345-3C50BD0E00CC}"/>
              </a:ext>
            </a:extLst>
          </p:cNvPr>
          <p:cNvSpPr>
            <a:spLocks noGrp="1"/>
          </p:cNvSpPr>
          <p:nvPr>
            <p:ph type="title"/>
          </p:nvPr>
        </p:nvSpPr>
        <p:spPr/>
        <p:txBody>
          <a:bodyPr/>
          <a:lstStyle/>
          <a:p>
            <a:r>
              <a:rPr lang="en-US" b="1" dirty="0">
                <a:effectLst>
                  <a:outerShdw blurRad="38100" dist="38100" dir="2700000" algn="tl">
                    <a:srgbClr val="000000">
                      <a:alpha val="43137"/>
                    </a:srgbClr>
                  </a:outerShdw>
                </a:effectLst>
              </a:rPr>
              <a:t>Proposed</a:t>
            </a:r>
            <a:r>
              <a:rPr lang="en-US" dirty="0">
                <a:effectLst>
                  <a:outerShdw blurRad="38100" dist="38100" dir="2700000" algn="tl">
                    <a:srgbClr val="000000">
                      <a:alpha val="43137"/>
                    </a:srgbClr>
                  </a:outerShdw>
                </a:effectLst>
              </a:rPr>
              <a:t> Change of By-Laws</a:t>
            </a:r>
          </a:p>
        </p:txBody>
      </p:sp>
    </p:spTree>
    <p:extLst>
      <p:ext uri="{BB962C8B-B14F-4D97-AF65-F5344CB8AC3E}">
        <p14:creationId xmlns:p14="http://schemas.microsoft.com/office/powerpoint/2010/main" val="366051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877493-DE29-6474-488F-F98738FE4511}"/>
            </a:ext>
          </a:extLst>
        </p:cNvPr>
        <p:cNvGrpSpPr/>
        <p:nvPr/>
      </p:nvGrpSpPr>
      <p:grpSpPr>
        <a:xfrm>
          <a:off x="0" y="0"/>
          <a:ext cx="0" cy="0"/>
          <a:chOff x="0" y="0"/>
          <a:chExt cx="0" cy="0"/>
        </a:xfrm>
      </p:grpSpPr>
      <p:sp>
        <p:nvSpPr>
          <p:cNvPr id="4" name="Inhaltsplatzhalter 2">
            <a:extLst>
              <a:ext uri="{FF2B5EF4-FFF2-40B4-BE49-F238E27FC236}">
                <a16:creationId xmlns:a16="http://schemas.microsoft.com/office/drawing/2014/main" id="{F79F69E0-4A39-E3FD-5D03-043A2CFD9A97}"/>
              </a:ext>
            </a:extLst>
          </p:cNvPr>
          <p:cNvSpPr txBox="1">
            <a:spLocks/>
          </p:cNvSpPr>
          <p:nvPr/>
        </p:nvSpPr>
        <p:spPr>
          <a:xfrm>
            <a:off x="193749" y="730800"/>
            <a:ext cx="8543851" cy="5434965"/>
          </a:xfrm>
          <a:prstGeom prst="rect">
            <a:avLst/>
          </a:prstGeom>
        </p:spPr>
        <p:txBody>
          <a:bodyPr/>
          <a:lstStyle/>
          <a:p>
            <a:pPr>
              <a:lnSpc>
                <a:spcPct val="107000"/>
              </a:lnSpc>
              <a:spcAft>
                <a:spcPts val="800"/>
              </a:spcAft>
            </a:pPr>
            <a:r>
              <a:rPr lang="en-US" sz="1800" b="1" dirty="0">
                <a:effectLst/>
                <a:latin typeface="+mj-lt"/>
              </a:rPr>
              <a:t>Responses.</a:t>
            </a:r>
          </a:p>
          <a:p>
            <a:pPr marL="342900" indent="-342900">
              <a:lnSpc>
                <a:spcPct val="107000"/>
              </a:lnSpc>
              <a:spcAft>
                <a:spcPts val="800"/>
              </a:spcAft>
              <a:buFont typeface="Wingdings" panose="05000000000000000000" pitchFamily="2" charset="2"/>
              <a:buChar char="§"/>
            </a:pPr>
            <a:r>
              <a:rPr lang="en-US" sz="1800" b="1" dirty="0">
                <a:effectLst/>
                <a:latin typeface="+mj-lt"/>
              </a:rPr>
              <a:t>Minor incident</a:t>
            </a:r>
            <a:r>
              <a:rPr lang="en-US" sz="1800" dirty="0">
                <a:latin typeface="+mj-lt"/>
              </a:rPr>
              <a:t>:</a:t>
            </a:r>
            <a:r>
              <a:rPr lang="en-US" sz="1800" dirty="0">
                <a:effectLst/>
                <a:latin typeface="+mj-lt"/>
              </a:rPr>
              <a:t> One of the CCC members will contact the individual to explain the reported incident. No inquiry is performed, and no fault is assumed; the CCC merely </a:t>
            </a:r>
            <a:r>
              <a:rPr lang="en-US" sz="1800" b="1" dirty="0">
                <a:effectLst/>
                <a:latin typeface="+mj-lt"/>
              </a:rPr>
              <a:t>informs the individual </a:t>
            </a:r>
            <a:r>
              <a:rPr lang="en-US" sz="1800" dirty="0">
                <a:effectLst/>
                <a:latin typeface="+mj-lt"/>
              </a:rPr>
              <a:t>so that they can correct their behavior or remove or correct any offending element. </a:t>
            </a:r>
          </a:p>
          <a:p>
            <a:pPr marL="342900" indent="-342900">
              <a:lnSpc>
                <a:spcPct val="107000"/>
              </a:lnSpc>
              <a:spcAft>
                <a:spcPts val="800"/>
              </a:spcAft>
              <a:buFont typeface="Wingdings" panose="05000000000000000000" pitchFamily="2" charset="2"/>
              <a:buChar char="§"/>
            </a:pPr>
            <a:r>
              <a:rPr lang="en-US" sz="1800" b="1" dirty="0">
                <a:effectLst/>
                <a:latin typeface="+mj-lt"/>
              </a:rPr>
              <a:t>Repeated minor </a:t>
            </a:r>
            <a:r>
              <a:rPr lang="en-US" sz="1800" b="1" dirty="0">
                <a:latin typeface="+mj-lt"/>
              </a:rPr>
              <a:t>incidents</a:t>
            </a:r>
            <a:r>
              <a:rPr lang="en-US" sz="1800" b="1" dirty="0">
                <a:effectLst/>
                <a:latin typeface="+mj-lt"/>
              </a:rPr>
              <a:t> or limited offense</a:t>
            </a:r>
            <a:r>
              <a:rPr lang="en-US" sz="1800" dirty="0">
                <a:effectLst/>
                <a:latin typeface="+mj-lt"/>
              </a:rPr>
              <a:t>: The CCC will ask the reporter whether they are comfortable filing a report to the primary channels at Jefferson Lab or relevant </a:t>
            </a:r>
            <a:r>
              <a:rPr lang="en-US" sz="1800" dirty="0">
                <a:latin typeface="+mj-lt"/>
              </a:rPr>
              <a:t>entities</a:t>
            </a:r>
            <a:r>
              <a:rPr lang="en-US" sz="1800" dirty="0">
                <a:effectLst/>
                <a:latin typeface="+mj-lt"/>
              </a:rPr>
              <a:t> at the home institutions. The CCC will give a </a:t>
            </a:r>
            <a:r>
              <a:rPr lang="en-US" sz="1800" b="1" dirty="0">
                <a:effectLst/>
                <a:latin typeface="+mj-lt"/>
              </a:rPr>
              <a:t>summary</a:t>
            </a:r>
            <a:r>
              <a:rPr lang="en-US" sz="1800" dirty="0">
                <a:effectLst/>
                <a:latin typeface="+mj-lt"/>
              </a:rPr>
              <a:t> of the reported incident or pattern of behavior and the </a:t>
            </a:r>
            <a:r>
              <a:rPr lang="en-US" sz="1800" b="1" dirty="0">
                <a:effectLst/>
                <a:latin typeface="+mj-lt"/>
              </a:rPr>
              <a:t>results of any inquiry</a:t>
            </a:r>
            <a:r>
              <a:rPr lang="en-US" sz="1800" dirty="0">
                <a:effectLst/>
                <a:latin typeface="+mj-lt"/>
              </a:rPr>
              <a:t> to the </a:t>
            </a:r>
            <a:r>
              <a:rPr lang="en-US" sz="1800" b="1" dirty="0">
                <a:effectLst/>
                <a:latin typeface="+mj-lt"/>
              </a:rPr>
              <a:t>Physics Division Head</a:t>
            </a:r>
            <a:r>
              <a:rPr lang="en-US" sz="1800" dirty="0">
                <a:effectLst/>
                <a:latin typeface="+mj-lt"/>
              </a:rPr>
              <a:t> at </a:t>
            </a:r>
            <a:r>
              <a:rPr lang="en-US" sz="1800" dirty="0">
                <a:latin typeface="+mj-lt"/>
              </a:rPr>
              <a:t>Jefferson Lab </a:t>
            </a:r>
            <a:r>
              <a:rPr lang="en-US" sz="1800" dirty="0">
                <a:effectLst/>
                <a:latin typeface="+mj-lt"/>
              </a:rPr>
              <a:t>with identifying details removed. </a:t>
            </a:r>
            <a:br>
              <a:rPr lang="en-US" sz="1800" dirty="0">
                <a:effectLst/>
                <a:latin typeface="+mj-lt"/>
              </a:rPr>
            </a:br>
            <a:r>
              <a:rPr lang="en-US" sz="1800" dirty="0">
                <a:effectLst/>
                <a:latin typeface="+mj-lt"/>
              </a:rPr>
              <a:t>The CCC can issue a </a:t>
            </a:r>
            <a:r>
              <a:rPr lang="en-US" sz="1800" b="1" dirty="0">
                <a:effectLst/>
                <a:latin typeface="+mj-lt"/>
              </a:rPr>
              <a:t>warning</a:t>
            </a:r>
            <a:r>
              <a:rPr lang="en-US" sz="1800" dirty="0">
                <a:effectLst/>
                <a:latin typeface="+mj-lt"/>
              </a:rPr>
              <a:t> to the offender or </a:t>
            </a:r>
            <a:r>
              <a:rPr lang="en-US" sz="1800" b="1" dirty="0">
                <a:effectLst/>
                <a:latin typeface="+mj-lt"/>
              </a:rPr>
              <a:t>intervene</a:t>
            </a:r>
            <a:r>
              <a:rPr lang="en-US" sz="1800" dirty="0">
                <a:effectLst/>
                <a:latin typeface="+mj-lt"/>
              </a:rPr>
              <a:t> </a:t>
            </a:r>
            <a:r>
              <a:rPr lang="en-US" sz="1800" dirty="0">
                <a:latin typeface="+mj-lt"/>
              </a:rPr>
              <a:t>in any other way </a:t>
            </a:r>
            <a:r>
              <a:rPr lang="en-US" sz="1800" dirty="0">
                <a:effectLst/>
                <a:latin typeface="+mj-lt"/>
              </a:rPr>
              <a:t>appropriate to the offense. The C</a:t>
            </a:r>
            <a:r>
              <a:rPr lang="en-US" sz="1800" dirty="0">
                <a:latin typeface="+mj-lt"/>
              </a:rPr>
              <a:t>CC</a:t>
            </a:r>
            <a:r>
              <a:rPr lang="en-US" sz="1800" dirty="0">
                <a:effectLst/>
                <a:latin typeface="+mj-lt"/>
              </a:rPr>
              <a:t> will do so in </a:t>
            </a:r>
            <a:r>
              <a:rPr lang="en-US" sz="1800" b="1" dirty="0">
                <a:effectLst/>
                <a:latin typeface="+mj-lt"/>
              </a:rPr>
              <a:t>writing</a:t>
            </a:r>
            <a:r>
              <a:rPr lang="en-US" sz="1800" dirty="0">
                <a:effectLst/>
                <a:latin typeface="+mj-lt"/>
              </a:rPr>
              <a:t> with copies sent to Physics Division Head at </a:t>
            </a:r>
            <a:r>
              <a:rPr lang="en-US" sz="1800" dirty="0">
                <a:latin typeface="+mj-lt"/>
              </a:rPr>
              <a:t>Jefferson Lab and to </a:t>
            </a:r>
            <a:r>
              <a:rPr lang="en-US" sz="1800" dirty="0">
                <a:effectLst/>
                <a:latin typeface="+mj-lt"/>
              </a:rPr>
              <a:t>relevant CLAS Collaboration Working Group or </a:t>
            </a:r>
            <a:r>
              <a:rPr lang="en-US" sz="1800" dirty="0">
                <a:latin typeface="+mj-lt"/>
              </a:rPr>
              <a:t>committee chairs, institute representatives, supervisors, or any other individual necessary </a:t>
            </a:r>
            <a:r>
              <a:rPr lang="en-US" sz="1800">
                <a:latin typeface="+mj-lt"/>
              </a:rPr>
              <a:t>to execute the </a:t>
            </a:r>
            <a:r>
              <a:rPr lang="en-US" sz="1800" dirty="0">
                <a:latin typeface="+mj-lt"/>
              </a:rPr>
              <a:t>intervention</a:t>
            </a:r>
            <a:r>
              <a:rPr lang="en-US" sz="1800" dirty="0">
                <a:effectLst/>
                <a:latin typeface="+mj-lt"/>
              </a:rPr>
              <a:t>.</a:t>
            </a:r>
          </a:p>
          <a:p>
            <a:pPr marL="342900" indent="-342900">
              <a:lnSpc>
                <a:spcPct val="107000"/>
              </a:lnSpc>
              <a:spcAft>
                <a:spcPts val="800"/>
              </a:spcAft>
              <a:buFont typeface="Wingdings" panose="05000000000000000000" pitchFamily="2" charset="2"/>
              <a:buChar char="§"/>
            </a:pPr>
            <a:r>
              <a:rPr lang="en-US" sz="1800" b="1" dirty="0">
                <a:effectLst/>
                <a:latin typeface="+mj-lt"/>
              </a:rPr>
              <a:t>Major offense:</a:t>
            </a:r>
            <a:r>
              <a:rPr lang="en-US" sz="1800" dirty="0">
                <a:effectLst/>
                <a:latin typeface="+mj-lt"/>
              </a:rPr>
              <a:t> The CCC will immediately inform the primary channels at Jefferson Lab or the relevant entities at the home institutions</a:t>
            </a:r>
            <a:r>
              <a:rPr lang="en-US" sz="1800" dirty="0">
                <a:latin typeface="+mj-lt"/>
              </a:rPr>
              <a:t>. </a:t>
            </a:r>
            <a:endParaRPr lang="en-US" sz="1800" dirty="0">
              <a:effectLst/>
              <a:latin typeface="+mj-lt"/>
            </a:endParaRPr>
          </a:p>
          <a:p>
            <a:pPr marL="342900" indent="-342900">
              <a:lnSpc>
                <a:spcPct val="107000"/>
              </a:lnSpc>
              <a:spcAft>
                <a:spcPts val="800"/>
              </a:spcAft>
              <a:buAutoNum type="arabicPeriod"/>
            </a:pPr>
            <a:endParaRPr lang="en-US" sz="1800" dirty="0">
              <a:effectLst/>
              <a:latin typeface="+mj-lt"/>
            </a:endParaRPr>
          </a:p>
        </p:txBody>
      </p:sp>
      <p:sp>
        <p:nvSpPr>
          <p:cNvPr id="3" name="Titel 2">
            <a:extLst>
              <a:ext uri="{FF2B5EF4-FFF2-40B4-BE49-F238E27FC236}">
                <a16:creationId xmlns:a16="http://schemas.microsoft.com/office/drawing/2014/main" id="{4BF9A6BA-2F4D-0F84-5345-3C50BD0E00CC}"/>
              </a:ext>
            </a:extLst>
          </p:cNvPr>
          <p:cNvSpPr>
            <a:spLocks noGrp="1"/>
          </p:cNvSpPr>
          <p:nvPr>
            <p:ph type="title"/>
          </p:nvPr>
        </p:nvSpPr>
        <p:spPr/>
        <p:txBody>
          <a:bodyPr/>
          <a:lstStyle/>
          <a:p>
            <a:r>
              <a:rPr lang="en-US" b="1" dirty="0">
                <a:effectLst>
                  <a:outerShdw blurRad="38100" dist="38100" dir="2700000" algn="tl">
                    <a:srgbClr val="000000">
                      <a:alpha val="43137"/>
                    </a:srgbClr>
                  </a:outerShdw>
                </a:effectLst>
              </a:rPr>
              <a:t>Proposed</a:t>
            </a:r>
            <a:r>
              <a:rPr lang="en-US" dirty="0">
                <a:effectLst>
                  <a:outerShdw blurRad="38100" dist="38100" dir="2700000" algn="tl">
                    <a:srgbClr val="000000">
                      <a:alpha val="43137"/>
                    </a:srgbClr>
                  </a:outerShdw>
                </a:effectLst>
              </a:rPr>
              <a:t> Change of By-Laws</a:t>
            </a:r>
          </a:p>
        </p:txBody>
      </p:sp>
    </p:spTree>
    <p:extLst>
      <p:ext uri="{BB962C8B-B14F-4D97-AF65-F5344CB8AC3E}">
        <p14:creationId xmlns:p14="http://schemas.microsoft.com/office/powerpoint/2010/main" val="1561052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877493-DE29-6474-488F-F98738FE4511}"/>
            </a:ext>
          </a:extLst>
        </p:cNvPr>
        <p:cNvGrpSpPr/>
        <p:nvPr/>
      </p:nvGrpSpPr>
      <p:grpSpPr>
        <a:xfrm>
          <a:off x="0" y="0"/>
          <a:ext cx="0" cy="0"/>
          <a:chOff x="0" y="0"/>
          <a:chExt cx="0" cy="0"/>
        </a:xfrm>
      </p:grpSpPr>
      <p:sp>
        <p:nvSpPr>
          <p:cNvPr id="4" name="Inhaltsplatzhalter 2">
            <a:extLst>
              <a:ext uri="{FF2B5EF4-FFF2-40B4-BE49-F238E27FC236}">
                <a16:creationId xmlns:a16="http://schemas.microsoft.com/office/drawing/2014/main" id="{F79F69E0-4A39-E3FD-5D03-043A2CFD9A97}"/>
              </a:ext>
            </a:extLst>
          </p:cNvPr>
          <p:cNvSpPr txBox="1">
            <a:spLocks/>
          </p:cNvSpPr>
          <p:nvPr/>
        </p:nvSpPr>
        <p:spPr>
          <a:xfrm>
            <a:off x="193749" y="732154"/>
            <a:ext cx="8543851" cy="5434965"/>
          </a:xfrm>
          <a:prstGeom prst="rect">
            <a:avLst/>
          </a:prstGeom>
        </p:spPr>
        <p:txBody>
          <a:bodyPr/>
          <a:lstStyle/>
          <a:p>
            <a:pPr>
              <a:lnSpc>
                <a:spcPct val="107000"/>
              </a:lnSpc>
              <a:spcAft>
                <a:spcPts val="800"/>
              </a:spcAft>
            </a:pPr>
            <a:r>
              <a:rPr lang="en-US" sz="1800" b="1" dirty="0">
                <a:effectLst/>
                <a:latin typeface="+mj-lt"/>
              </a:rPr>
              <a:t>Possible interventions. </a:t>
            </a:r>
          </a:p>
          <a:p>
            <a:pPr marL="285750" indent="-285750">
              <a:lnSpc>
                <a:spcPct val="107000"/>
              </a:lnSpc>
              <a:spcAft>
                <a:spcPts val="800"/>
              </a:spcAft>
              <a:buFont typeface="Wingdings" panose="05000000000000000000" pitchFamily="2" charset="2"/>
              <a:buChar char="§"/>
            </a:pPr>
            <a:r>
              <a:rPr lang="en-US" sz="1800" dirty="0">
                <a:effectLst/>
                <a:latin typeface="+mj-lt"/>
              </a:rPr>
              <a:t>The CCC can determine interventions that precludes opportunities for the offense to get repeated. Possible </a:t>
            </a:r>
            <a:r>
              <a:rPr lang="en-US" sz="1800" dirty="0">
                <a:latin typeface="+mj-lt"/>
              </a:rPr>
              <a:t>interventions</a:t>
            </a:r>
            <a:r>
              <a:rPr lang="en-US" sz="1800" dirty="0">
                <a:effectLst/>
                <a:latin typeface="+mj-lt"/>
              </a:rPr>
              <a:t> include, but are not limited to:</a:t>
            </a:r>
          </a:p>
          <a:p>
            <a:pPr marL="742950" lvl="1" indent="-285750">
              <a:lnSpc>
                <a:spcPct val="107000"/>
              </a:lnSpc>
              <a:spcAft>
                <a:spcPts val="800"/>
              </a:spcAft>
              <a:buFont typeface="Symbol" panose="05050102010706020507" pitchFamily="18" charset="2"/>
              <a:buChar char="-"/>
            </a:pPr>
            <a:r>
              <a:rPr lang="en-US" sz="1800" b="1" dirty="0">
                <a:effectLst/>
                <a:latin typeface="+mj-lt"/>
              </a:rPr>
              <a:t>Temporary removal</a:t>
            </a:r>
            <a:r>
              <a:rPr lang="en-US" sz="1800" dirty="0">
                <a:effectLst/>
                <a:latin typeface="+mj-lt"/>
              </a:rPr>
              <a:t> from collaboration mailing lists,</a:t>
            </a:r>
          </a:p>
          <a:p>
            <a:pPr marL="742950" lvl="1" indent="-285750">
              <a:lnSpc>
                <a:spcPct val="107000"/>
              </a:lnSpc>
              <a:spcAft>
                <a:spcPts val="800"/>
              </a:spcAft>
              <a:buFont typeface="Symbol" panose="05050102010706020507" pitchFamily="18" charset="2"/>
              <a:buChar char="-"/>
            </a:pPr>
            <a:r>
              <a:rPr lang="en-US" sz="1800" b="1" dirty="0">
                <a:effectLst/>
                <a:latin typeface="+mj-lt"/>
              </a:rPr>
              <a:t>Temporary not being proposed or supported </a:t>
            </a:r>
            <a:r>
              <a:rPr lang="en-US" sz="1800" dirty="0">
                <a:effectLst/>
                <a:latin typeface="+mj-lt"/>
              </a:rPr>
              <a:t>to give presentations on behalf of the collaboration.</a:t>
            </a:r>
          </a:p>
          <a:p>
            <a:pPr marL="742950" lvl="1" indent="-285750">
              <a:lnSpc>
                <a:spcPct val="107000"/>
              </a:lnSpc>
              <a:spcAft>
                <a:spcPts val="800"/>
              </a:spcAft>
              <a:buFont typeface="Symbol" panose="05050102010706020507" pitchFamily="18" charset="2"/>
              <a:buChar char="-"/>
            </a:pPr>
            <a:r>
              <a:rPr lang="en-US" sz="1800" b="1" dirty="0">
                <a:effectLst/>
                <a:latin typeface="+mj-lt"/>
              </a:rPr>
              <a:t>Temporary barring</a:t>
            </a:r>
            <a:r>
              <a:rPr lang="en-US" sz="1800" dirty="0">
                <a:effectLst/>
                <a:latin typeface="+mj-lt"/>
              </a:rPr>
              <a:t> from shift-taking</a:t>
            </a:r>
            <a:r>
              <a:rPr lang="en-US" sz="1800" dirty="0">
                <a:latin typeface="+mj-lt"/>
              </a:rPr>
              <a:t>, run coordination, analysis coordination, or any other common collaboration activity,</a:t>
            </a:r>
            <a:endParaRPr lang="en-US" sz="1800" dirty="0">
              <a:effectLst/>
              <a:latin typeface="+mj-lt"/>
            </a:endParaRPr>
          </a:p>
          <a:p>
            <a:pPr marL="742950" lvl="1" indent="-285750">
              <a:lnSpc>
                <a:spcPct val="107000"/>
              </a:lnSpc>
              <a:spcAft>
                <a:spcPts val="800"/>
              </a:spcAft>
              <a:buFont typeface="Symbol" panose="05050102010706020507" pitchFamily="18" charset="2"/>
              <a:buChar char="-"/>
            </a:pPr>
            <a:r>
              <a:rPr lang="en-US" sz="1800" b="1" dirty="0">
                <a:effectLst/>
                <a:latin typeface="+mj-lt"/>
              </a:rPr>
              <a:t>Temporary barring</a:t>
            </a:r>
            <a:r>
              <a:rPr lang="en-US" sz="1800" dirty="0">
                <a:effectLst/>
                <a:latin typeface="+mj-lt"/>
              </a:rPr>
              <a:t> from collaboration meetings, working groups meetings, or specific committees,</a:t>
            </a:r>
          </a:p>
          <a:p>
            <a:pPr marL="742950" lvl="1" indent="-285750">
              <a:lnSpc>
                <a:spcPct val="107000"/>
              </a:lnSpc>
              <a:spcAft>
                <a:spcPts val="800"/>
              </a:spcAft>
              <a:buFont typeface="Symbol" panose="05050102010706020507" pitchFamily="18" charset="2"/>
              <a:buChar char="-"/>
            </a:pPr>
            <a:r>
              <a:rPr lang="en-US" sz="1800" b="1" dirty="0">
                <a:effectLst/>
                <a:latin typeface="+mj-lt"/>
              </a:rPr>
              <a:t>Temporary barring</a:t>
            </a:r>
            <a:r>
              <a:rPr lang="en-US" sz="1800" dirty="0">
                <a:effectLst/>
                <a:latin typeface="+mj-lt"/>
              </a:rPr>
              <a:t> from serving as a representative of the </a:t>
            </a:r>
            <a:r>
              <a:rPr lang="en-US" sz="1800" dirty="0">
                <a:latin typeface="+mj-lt"/>
              </a:rPr>
              <a:t>c</a:t>
            </a:r>
            <a:r>
              <a:rPr lang="en-US" sz="1800" dirty="0">
                <a:effectLst/>
                <a:latin typeface="+mj-lt"/>
              </a:rPr>
              <a:t>ollaboration, e.g., at conferences, at workshops, or in panels,</a:t>
            </a:r>
          </a:p>
          <a:p>
            <a:pPr marL="742950" lvl="1" indent="-285750">
              <a:lnSpc>
                <a:spcPct val="107000"/>
              </a:lnSpc>
              <a:spcAft>
                <a:spcPts val="800"/>
              </a:spcAft>
              <a:buFont typeface="Symbol" panose="05050102010706020507" pitchFamily="18" charset="2"/>
              <a:buChar char="-"/>
            </a:pPr>
            <a:r>
              <a:rPr lang="en-US" sz="1800" b="1" dirty="0">
                <a:effectLst/>
                <a:latin typeface="+mj-lt"/>
              </a:rPr>
              <a:t>Temporary removal</a:t>
            </a:r>
            <a:r>
              <a:rPr lang="en-US" sz="1800" dirty="0">
                <a:effectLst/>
                <a:latin typeface="+mj-lt"/>
              </a:rPr>
              <a:t> from any governance positions within the collaboration,</a:t>
            </a:r>
          </a:p>
          <a:p>
            <a:pPr marL="742950" lvl="1" indent="-285750">
              <a:lnSpc>
                <a:spcPct val="107000"/>
              </a:lnSpc>
              <a:spcAft>
                <a:spcPts val="800"/>
              </a:spcAft>
              <a:buFont typeface="Symbol" panose="05050102010706020507" pitchFamily="18" charset="2"/>
              <a:buChar char="-"/>
            </a:pPr>
            <a:r>
              <a:rPr lang="en-US" sz="1800" b="1" dirty="0">
                <a:latin typeface="+mj-lt"/>
              </a:rPr>
              <a:t>Removal </a:t>
            </a:r>
            <a:r>
              <a:rPr lang="en-US" sz="1800" dirty="0">
                <a:latin typeface="+mj-lt"/>
              </a:rPr>
              <a:t>from the collaboration.</a:t>
            </a:r>
          </a:p>
        </p:txBody>
      </p:sp>
      <p:sp>
        <p:nvSpPr>
          <p:cNvPr id="3" name="Titel 2">
            <a:extLst>
              <a:ext uri="{FF2B5EF4-FFF2-40B4-BE49-F238E27FC236}">
                <a16:creationId xmlns:a16="http://schemas.microsoft.com/office/drawing/2014/main" id="{4BF9A6BA-2F4D-0F84-5345-3C50BD0E00CC}"/>
              </a:ext>
            </a:extLst>
          </p:cNvPr>
          <p:cNvSpPr>
            <a:spLocks noGrp="1"/>
          </p:cNvSpPr>
          <p:nvPr>
            <p:ph type="title"/>
          </p:nvPr>
        </p:nvSpPr>
        <p:spPr/>
        <p:txBody>
          <a:bodyPr/>
          <a:lstStyle/>
          <a:p>
            <a:r>
              <a:rPr lang="en-US" b="1" dirty="0">
                <a:effectLst>
                  <a:outerShdw blurRad="38100" dist="38100" dir="2700000" algn="tl">
                    <a:srgbClr val="000000">
                      <a:alpha val="43137"/>
                    </a:srgbClr>
                  </a:outerShdw>
                </a:effectLst>
              </a:rPr>
              <a:t>Proposed</a:t>
            </a:r>
            <a:r>
              <a:rPr lang="en-US" dirty="0">
                <a:effectLst>
                  <a:outerShdw blurRad="38100" dist="38100" dir="2700000" algn="tl">
                    <a:srgbClr val="000000">
                      <a:alpha val="43137"/>
                    </a:srgbClr>
                  </a:outerShdw>
                </a:effectLst>
              </a:rPr>
              <a:t> Change of By-Laws</a:t>
            </a:r>
          </a:p>
        </p:txBody>
      </p:sp>
    </p:spTree>
    <p:extLst>
      <p:ext uri="{BB962C8B-B14F-4D97-AF65-F5344CB8AC3E}">
        <p14:creationId xmlns:p14="http://schemas.microsoft.com/office/powerpoint/2010/main" val="2971157797"/>
      </p:ext>
    </p:extLst>
  </p:cSld>
  <p:clrMapOvr>
    <a:masterClrMapping/>
  </p:clrMapOvr>
</p:sld>
</file>

<file path=ppt/theme/theme1.xml><?xml version="1.0" encoding="utf-8"?>
<a:theme xmlns:a="http://schemas.openxmlformats.org/drawingml/2006/main" name="1_Streifen">
  <a:themeElements>
    <a:clrScheme name="Streifen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Streif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reifen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Streifen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Streifen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Streifen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989</Words>
  <Application>Microsoft Office PowerPoint</Application>
  <PresentationFormat>Bildschirmpräsentation (4:3)</PresentationFormat>
  <Paragraphs>48</Paragraphs>
  <Slides>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Arial</vt:lpstr>
      <vt:lpstr>Symbol</vt:lpstr>
      <vt:lpstr>Verdana</vt:lpstr>
      <vt:lpstr>Wingdings</vt:lpstr>
      <vt:lpstr>1_Streifen</vt:lpstr>
      <vt:lpstr>CLAS Code of Conduct</vt:lpstr>
      <vt:lpstr>CLAS Code of Conduct</vt:lpstr>
      <vt:lpstr>Proposed Change of By-Laws</vt:lpstr>
      <vt:lpstr>Proposed Change of By-Laws</vt:lpstr>
      <vt:lpstr>Proposed Change of By-Laws</vt:lpstr>
      <vt:lpstr>Proposed Change of By-Laws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Kaos</dc:title>
  <dc:creator>Patrick</dc:creator>
  <cp:lastModifiedBy>Patrick Achenbach</cp:lastModifiedBy>
  <cp:revision>961</cp:revision>
  <cp:lastPrinted>1601-01-01T00:00:00Z</cp:lastPrinted>
  <dcterms:created xsi:type="dcterms:W3CDTF">2002-04-08T07:33:42Z</dcterms:created>
  <dcterms:modified xsi:type="dcterms:W3CDTF">2024-06-25T00:59:18Z</dcterms:modified>
</cp:coreProperties>
</file>