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5" r:id="rId3"/>
    <p:sldId id="259" r:id="rId4"/>
    <p:sldId id="289" r:id="rId5"/>
    <p:sldId id="288"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4" r:id="rId19"/>
    <p:sldId id="306" r:id="rId20"/>
    <p:sldId id="308" r:id="rId21"/>
    <p:sldId id="310" r:id="rId22"/>
    <p:sldId id="313" r:id="rId23"/>
    <p:sldId id="309" r:id="rId24"/>
    <p:sldId id="312" r:id="rId25"/>
    <p:sldId id="283" r:id="rId26"/>
    <p:sldId id="269" r:id="rId27"/>
    <p:sldId id="284" r:id="rId28"/>
    <p:sldId id="307"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9"/>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8FC8DD-35CB-3009-29CC-0AE7C5607D9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4010F14-ABF8-46F4-9B8D-FFBF9167D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1F8A6B3-A561-C975-7A74-6ACF924309C8}"/>
              </a:ext>
            </a:extLst>
          </p:cNvPr>
          <p:cNvSpPr>
            <a:spLocks noGrp="1"/>
          </p:cNvSpPr>
          <p:nvPr>
            <p:ph type="dt" sz="half" idx="10"/>
          </p:nvPr>
        </p:nvSpPr>
        <p:spPr/>
        <p:txBody>
          <a:bodyPr/>
          <a:lstStyle/>
          <a:p>
            <a:fld id="{90D1AA11-B0C8-4CD1-879B-39D6BEBAD950}" type="datetimeFigureOut">
              <a:rPr lang="it-IT" smtClean="0"/>
              <a:t>26/06/24</a:t>
            </a:fld>
            <a:endParaRPr lang="it-IT"/>
          </a:p>
        </p:txBody>
      </p:sp>
      <p:sp>
        <p:nvSpPr>
          <p:cNvPr id="5" name="Segnaposto piè di pagina 4">
            <a:extLst>
              <a:ext uri="{FF2B5EF4-FFF2-40B4-BE49-F238E27FC236}">
                <a16:creationId xmlns:a16="http://schemas.microsoft.com/office/drawing/2014/main" id="{740138A1-B177-E65B-7811-B6D1217C4B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8D7763-E04C-CE1B-A482-4A6CD06667EB}"/>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39968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CDA03D-89A6-35D6-4184-F1EB4F1E13E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64D1124-C969-2958-F165-0E47C9597A5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E5C94B-A70A-5B90-DBC5-D0BF9625CAF1}"/>
              </a:ext>
            </a:extLst>
          </p:cNvPr>
          <p:cNvSpPr>
            <a:spLocks noGrp="1"/>
          </p:cNvSpPr>
          <p:nvPr>
            <p:ph type="dt" sz="half" idx="10"/>
          </p:nvPr>
        </p:nvSpPr>
        <p:spPr/>
        <p:txBody>
          <a:bodyPr/>
          <a:lstStyle/>
          <a:p>
            <a:fld id="{90D1AA11-B0C8-4CD1-879B-39D6BEBAD950}" type="datetimeFigureOut">
              <a:rPr lang="it-IT" smtClean="0"/>
              <a:t>26/06/24</a:t>
            </a:fld>
            <a:endParaRPr lang="it-IT"/>
          </a:p>
        </p:txBody>
      </p:sp>
      <p:sp>
        <p:nvSpPr>
          <p:cNvPr id="5" name="Segnaposto piè di pagina 4">
            <a:extLst>
              <a:ext uri="{FF2B5EF4-FFF2-40B4-BE49-F238E27FC236}">
                <a16:creationId xmlns:a16="http://schemas.microsoft.com/office/drawing/2014/main" id="{D3B99C61-5373-36A4-8DA4-94B17FDD05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CC73F5-4E26-EE55-2519-A6A7CBAB71A5}"/>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262015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CE05882-2BAC-45AF-628C-F04E7454A52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A2C0D4E-09DE-D1B6-DA44-131B761B7E6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21E15E-A958-99EE-144E-63081A032727}"/>
              </a:ext>
            </a:extLst>
          </p:cNvPr>
          <p:cNvSpPr>
            <a:spLocks noGrp="1"/>
          </p:cNvSpPr>
          <p:nvPr>
            <p:ph type="dt" sz="half" idx="10"/>
          </p:nvPr>
        </p:nvSpPr>
        <p:spPr/>
        <p:txBody>
          <a:bodyPr/>
          <a:lstStyle/>
          <a:p>
            <a:fld id="{90D1AA11-B0C8-4CD1-879B-39D6BEBAD950}" type="datetimeFigureOut">
              <a:rPr lang="it-IT" smtClean="0"/>
              <a:t>26/06/24</a:t>
            </a:fld>
            <a:endParaRPr lang="it-IT"/>
          </a:p>
        </p:txBody>
      </p:sp>
      <p:sp>
        <p:nvSpPr>
          <p:cNvPr id="5" name="Segnaposto piè di pagina 4">
            <a:extLst>
              <a:ext uri="{FF2B5EF4-FFF2-40B4-BE49-F238E27FC236}">
                <a16:creationId xmlns:a16="http://schemas.microsoft.com/office/drawing/2014/main" id="{152D34B9-D510-6BE0-EAA7-899B170486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AC1EB6-C184-C02C-5FE3-482AE99F85D5}"/>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273932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86A9E-1D1B-7655-F040-321967A5E0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5968D7B-0DD4-1BDA-C6A9-D8260AD7E53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5382B7-46D9-AFD9-EBD0-4FA8EEA0C833}"/>
              </a:ext>
            </a:extLst>
          </p:cNvPr>
          <p:cNvSpPr>
            <a:spLocks noGrp="1"/>
          </p:cNvSpPr>
          <p:nvPr>
            <p:ph type="dt" sz="half" idx="10"/>
          </p:nvPr>
        </p:nvSpPr>
        <p:spPr/>
        <p:txBody>
          <a:bodyPr/>
          <a:lstStyle/>
          <a:p>
            <a:fld id="{90D1AA11-B0C8-4CD1-879B-39D6BEBAD950}" type="datetimeFigureOut">
              <a:rPr lang="it-IT" smtClean="0"/>
              <a:t>26/06/24</a:t>
            </a:fld>
            <a:endParaRPr lang="it-IT"/>
          </a:p>
        </p:txBody>
      </p:sp>
      <p:sp>
        <p:nvSpPr>
          <p:cNvPr id="5" name="Segnaposto piè di pagina 4">
            <a:extLst>
              <a:ext uri="{FF2B5EF4-FFF2-40B4-BE49-F238E27FC236}">
                <a16:creationId xmlns:a16="http://schemas.microsoft.com/office/drawing/2014/main" id="{1B71C200-4E1E-FBE2-75A7-0804FE63F6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FE20CE6-4548-6952-F3CF-B679469A1506}"/>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403111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2E2F29-E5F2-F5CE-296D-D04F59328C4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75CE45C-B716-6706-3516-580F4B3F0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34472F4-1860-A7A2-8215-241E055CE6DD}"/>
              </a:ext>
            </a:extLst>
          </p:cNvPr>
          <p:cNvSpPr>
            <a:spLocks noGrp="1"/>
          </p:cNvSpPr>
          <p:nvPr>
            <p:ph type="dt" sz="half" idx="10"/>
          </p:nvPr>
        </p:nvSpPr>
        <p:spPr/>
        <p:txBody>
          <a:bodyPr/>
          <a:lstStyle/>
          <a:p>
            <a:fld id="{90D1AA11-B0C8-4CD1-879B-39D6BEBAD950}" type="datetimeFigureOut">
              <a:rPr lang="it-IT" smtClean="0"/>
              <a:t>26/06/24</a:t>
            </a:fld>
            <a:endParaRPr lang="it-IT"/>
          </a:p>
        </p:txBody>
      </p:sp>
      <p:sp>
        <p:nvSpPr>
          <p:cNvPr id="5" name="Segnaposto piè di pagina 4">
            <a:extLst>
              <a:ext uri="{FF2B5EF4-FFF2-40B4-BE49-F238E27FC236}">
                <a16:creationId xmlns:a16="http://schemas.microsoft.com/office/drawing/2014/main" id="{6C8C7C1A-4823-CE83-9177-269B4FD969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364F4A-1552-3139-32BA-C95C0DC853E1}"/>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132173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2FF6F0-3197-7C40-F792-E3FF3EAD76D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49825F-F704-8EB1-D616-ACBBF5BC1E8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0A36AA5-6EEE-9B5D-D315-BD6892745E8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653218D-E3BE-F4A2-5D02-A603EE457140}"/>
              </a:ext>
            </a:extLst>
          </p:cNvPr>
          <p:cNvSpPr>
            <a:spLocks noGrp="1"/>
          </p:cNvSpPr>
          <p:nvPr>
            <p:ph type="dt" sz="half" idx="10"/>
          </p:nvPr>
        </p:nvSpPr>
        <p:spPr/>
        <p:txBody>
          <a:bodyPr/>
          <a:lstStyle/>
          <a:p>
            <a:fld id="{90D1AA11-B0C8-4CD1-879B-39D6BEBAD950}" type="datetimeFigureOut">
              <a:rPr lang="it-IT" smtClean="0"/>
              <a:t>26/06/24</a:t>
            </a:fld>
            <a:endParaRPr lang="it-IT"/>
          </a:p>
        </p:txBody>
      </p:sp>
      <p:sp>
        <p:nvSpPr>
          <p:cNvPr id="6" name="Segnaposto piè di pagina 5">
            <a:extLst>
              <a:ext uri="{FF2B5EF4-FFF2-40B4-BE49-F238E27FC236}">
                <a16:creationId xmlns:a16="http://schemas.microsoft.com/office/drawing/2014/main" id="{E42BF78D-FBD8-3AFD-A790-84CE3C9654D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EA66CB-1F67-2D0C-8322-00B6F3ABFE3A}"/>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328509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760E01-DA4C-2681-2B0E-AD2A0063093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C642491-9035-F6BD-DA66-3680B988D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DFCA501-948B-C9BD-D523-38236F18E08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4FF94CC-DF3A-E570-A0AA-4B9224037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BD7E118-44E3-7D6D-221B-A5C9A755905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B3094E4-EE15-19DE-6F66-67EE3D9C4A0B}"/>
              </a:ext>
            </a:extLst>
          </p:cNvPr>
          <p:cNvSpPr>
            <a:spLocks noGrp="1"/>
          </p:cNvSpPr>
          <p:nvPr>
            <p:ph type="dt" sz="half" idx="10"/>
          </p:nvPr>
        </p:nvSpPr>
        <p:spPr/>
        <p:txBody>
          <a:bodyPr/>
          <a:lstStyle/>
          <a:p>
            <a:fld id="{90D1AA11-B0C8-4CD1-879B-39D6BEBAD950}" type="datetimeFigureOut">
              <a:rPr lang="it-IT" smtClean="0"/>
              <a:t>26/06/24</a:t>
            </a:fld>
            <a:endParaRPr lang="it-IT"/>
          </a:p>
        </p:txBody>
      </p:sp>
      <p:sp>
        <p:nvSpPr>
          <p:cNvPr id="8" name="Segnaposto piè di pagina 7">
            <a:extLst>
              <a:ext uri="{FF2B5EF4-FFF2-40B4-BE49-F238E27FC236}">
                <a16:creationId xmlns:a16="http://schemas.microsoft.com/office/drawing/2014/main" id="{98E0E3FA-0622-80A6-22C3-B39F63649C4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AE741A8-182B-4E41-BF7A-D0A0529588DA}"/>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276451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D5D7CE-8B24-D25E-418C-066FB15A768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5D7A998-9EF4-4152-0BF2-52AAD16E4CAF}"/>
              </a:ext>
            </a:extLst>
          </p:cNvPr>
          <p:cNvSpPr>
            <a:spLocks noGrp="1"/>
          </p:cNvSpPr>
          <p:nvPr>
            <p:ph type="dt" sz="half" idx="10"/>
          </p:nvPr>
        </p:nvSpPr>
        <p:spPr/>
        <p:txBody>
          <a:bodyPr/>
          <a:lstStyle/>
          <a:p>
            <a:fld id="{90D1AA11-B0C8-4CD1-879B-39D6BEBAD950}" type="datetimeFigureOut">
              <a:rPr lang="it-IT" smtClean="0"/>
              <a:t>26/06/24</a:t>
            </a:fld>
            <a:endParaRPr lang="it-IT"/>
          </a:p>
        </p:txBody>
      </p:sp>
      <p:sp>
        <p:nvSpPr>
          <p:cNvPr id="4" name="Segnaposto piè di pagina 3">
            <a:extLst>
              <a:ext uri="{FF2B5EF4-FFF2-40B4-BE49-F238E27FC236}">
                <a16:creationId xmlns:a16="http://schemas.microsoft.com/office/drawing/2014/main" id="{8D3BFDFF-AB6B-C433-F941-3111CF61335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3C1FC7D-2462-82BA-D97B-A58473616BE3}"/>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114849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5085DDB-B05F-AAD3-E5EF-99E67D1A081C}"/>
              </a:ext>
            </a:extLst>
          </p:cNvPr>
          <p:cNvSpPr>
            <a:spLocks noGrp="1"/>
          </p:cNvSpPr>
          <p:nvPr>
            <p:ph type="dt" sz="half" idx="10"/>
          </p:nvPr>
        </p:nvSpPr>
        <p:spPr/>
        <p:txBody>
          <a:bodyPr/>
          <a:lstStyle/>
          <a:p>
            <a:fld id="{90D1AA11-B0C8-4CD1-879B-39D6BEBAD950}" type="datetimeFigureOut">
              <a:rPr lang="it-IT" smtClean="0"/>
              <a:t>26/06/24</a:t>
            </a:fld>
            <a:endParaRPr lang="it-IT"/>
          </a:p>
        </p:txBody>
      </p:sp>
      <p:sp>
        <p:nvSpPr>
          <p:cNvPr id="3" name="Segnaposto piè di pagina 2">
            <a:extLst>
              <a:ext uri="{FF2B5EF4-FFF2-40B4-BE49-F238E27FC236}">
                <a16:creationId xmlns:a16="http://schemas.microsoft.com/office/drawing/2014/main" id="{4CE4E587-F2CD-8024-7072-29E8837CCDA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0EEC43F-0BAF-0256-0C58-89777B27A9DC}"/>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274337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DAD3FD-F0C3-78D0-9C53-7CC20054C79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372EFA7-6CDE-D5F8-0E7D-79EB63016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00F0771-ACB3-A682-100D-B25446F06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96F627D-A4DA-A38D-FEEA-FF0E2AD7A9BA}"/>
              </a:ext>
            </a:extLst>
          </p:cNvPr>
          <p:cNvSpPr>
            <a:spLocks noGrp="1"/>
          </p:cNvSpPr>
          <p:nvPr>
            <p:ph type="dt" sz="half" idx="10"/>
          </p:nvPr>
        </p:nvSpPr>
        <p:spPr/>
        <p:txBody>
          <a:bodyPr/>
          <a:lstStyle/>
          <a:p>
            <a:fld id="{90D1AA11-B0C8-4CD1-879B-39D6BEBAD950}" type="datetimeFigureOut">
              <a:rPr lang="it-IT" smtClean="0"/>
              <a:t>26/06/24</a:t>
            </a:fld>
            <a:endParaRPr lang="it-IT"/>
          </a:p>
        </p:txBody>
      </p:sp>
      <p:sp>
        <p:nvSpPr>
          <p:cNvPr id="6" name="Segnaposto piè di pagina 5">
            <a:extLst>
              <a:ext uri="{FF2B5EF4-FFF2-40B4-BE49-F238E27FC236}">
                <a16:creationId xmlns:a16="http://schemas.microsoft.com/office/drawing/2014/main" id="{3B08B9DA-F7F2-C9BB-C2E7-16AFBFA1EE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10B043-7BED-F9BB-70BB-5FFBCB92FDFA}"/>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343708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D8665E-E5F7-8F79-6D3D-2B2FF619C14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939EFF4-ADE5-6C03-D63A-39B1E383F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7586DBF-6805-6077-E604-7B05A0360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4DFE338-DEB8-4247-D207-1CE70D6DBD9D}"/>
              </a:ext>
            </a:extLst>
          </p:cNvPr>
          <p:cNvSpPr>
            <a:spLocks noGrp="1"/>
          </p:cNvSpPr>
          <p:nvPr>
            <p:ph type="dt" sz="half" idx="10"/>
          </p:nvPr>
        </p:nvSpPr>
        <p:spPr/>
        <p:txBody>
          <a:bodyPr/>
          <a:lstStyle/>
          <a:p>
            <a:fld id="{90D1AA11-B0C8-4CD1-879B-39D6BEBAD950}" type="datetimeFigureOut">
              <a:rPr lang="it-IT" smtClean="0"/>
              <a:t>26/06/24</a:t>
            </a:fld>
            <a:endParaRPr lang="it-IT"/>
          </a:p>
        </p:txBody>
      </p:sp>
      <p:sp>
        <p:nvSpPr>
          <p:cNvPr id="6" name="Segnaposto piè di pagina 5">
            <a:extLst>
              <a:ext uri="{FF2B5EF4-FFF2-40B4-BE49-F238E27FC236}">
                <a16:creationId xmlns:a16="http://schemas.microsoft.com/office/drawing/2014/main" id="{6AFC4896-3DFA-D49C-CC68-89CFE62AED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27F9BF-3B53-8E8E-3739-EBC07C6200E4}"/>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318004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A78BFB0-13CD-AD46-F593-D514E2B12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B59EA24-9DD6-586D-5AF9-ABD674714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7782AAF-2F81-F8CF-9BFB-2E2CBA8938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1AA11-B0C8-4CD1-879B-39D6BEBAD950}" type="datetimeFigureOut">
              <a:rPr lang="it-IT" smtClean="0"/>
              <a:t>26/06/24</a:t>
            </a:fld>
            <a:endParaRPr lang="it-IT"/>
          </a:p>
        </p:txBody>
      </p:sp>
      <p:sp>
        <p:nvSpPr>
          <p:cNvPr id="5" name="Segnaposto piè di pagina 4">
            <a:extLst>
              <a:ext uri="{FF2B5EF4-FFF2-40B4-BE49-F238E27FC236}">
                <a16:creationId xmlns:a16="http://schemas.microsoft.com/office/drawing/2014/main" id="{AAB3A03F-06F7-0FFB-860F-88AE50A71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E5415E9-39D4-A460-2501-008C7EC16A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8F4F8-CF09-4344-B4A7-7DCE67D1BEEA}" type="slidenum">
              <a:rPr lang="it-IT" smtClean="0"/>
              <a:t>‹#›</a:t>
            </a:fld>
            <a:endParaRPr lang="it-IT"/>
          </a:p>
        </p:txBody>
      </p:sp>
    </p:spTree>
    <p:extLst>
      <p:ext uri="{BB962C8B-B14F-4D97-AF65-F5344CB8AC3E}">
        <p14:creationId xmlns:p14="http://schemas.microsoft.com/office/powerpoint/2010/main" val="1484069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1.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PNG"/><Relationship Id="rId7"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0.png"/><Relationship Id="rId5" Type="http://schemas.openxmlformats.org/officeDocument/2006/relationships/image" Target="../media/image55.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5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40.png"/><Relationship Id="rId5" Type="http://schemas.openxmlformats.org/officeDocument/2006/relationships/image" Target="../media/image630.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pn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70.png"/><Relationship Id="rId4" Type="http://schemas.openxmlformats.org/officeDocument/2006/relationships/image" Target="../media/image56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5B3105-2837-4055-57A4-85AE4AF640E3}"/>
              </a:ext>
            </a:extLst>
          </p:cNvPr>
          <p:cNvSpPr>
            <a:spLocks noGrp="1"/>
          </p:cNvSpPr>
          <p:nvPr>
            <p:ph type="ctrTitle"/>
          </p:nvPr>
        </p:nvSpPr>
        <p:spPr>
          <a:xfrm>
            <a:off x="838200" y="74613"/>
            <a:ext cx="6858000" cy="2387600"/>
          </a:xfrm>
        </p:spPr>
        <p:txBody>
          <a:bodyPr>
            <a:normAutofit/>
          </a:bodyPr>
          <a:lstStyle/>
          <a:p>
            <a:r>
              <a:rPr lang="it-IT" sz="5000">
                <a:solidFill>
                  <a:schemeClr val="tx1"/>
                </a:solidFill>
              </a:rPr>
              <a:t>The A(i)DAPT program</a:t>
            </a:r>
            <a:br>
              <a:rPr lang="it-IT">
                <a:solidFill>
                  <a:schemeClr val="tx1"/>
                </a:solidFill>
              </a:rPr>
            </a:br>
            <a:r>
              <a:rPr lang="it-IT" sz="3300">
                <a:solidFill>
                  <a:schemeClr val="tx1"/>
                </a:solidFill>
              </a:rPr>
              <a:t>AI for Data Analysis and Preservation</a:t>
            </a:r>
            <a:r>
              <a:rPr lang="it-IT" sz="3300">
                <a:gradFill flip="none" rotWithShape="1">
                  <a:gsLst>
                    <a:gs pos="0">
                      <a:schemeClr val="accent5">
                        <a:alpha val="70000"/>
                      </a:schemeClr>
                    </a:gs>
                    <a:gs pos="100000">
                      <a:schemeClr val="accent1">
                        <a:alpha val="70000"/>
                      </a:schemeClr>
                    </a:gs>
                  </a:gsLst>
                  <a:lin ang="0" scaled="1"/>
                  <a:tileRect/>
                </a:gradFill>
              </a:rPr>
              <a:t> </a:t>
            </a:r>
          </a:p>
        </p:txBody>
      </p:sp>
      <p:sp>
        <p:nvSpPr>
          <p:cNvPr id="3" name="Sottotitolo 2">
            <a:extLst>
              <a:ext uri="{FF2B5EF4-FFF2-40B4-BE49-F238E27FC236}">
                <a16:creationId xmlns:a16="http://schemas.microsoft.com/office/drawing/2014/main" id="{C388EAC2-3E9F-9557-1FDC-BC01821A924F}"/>
              </a:ext>
            </a:extLst>
          </p:cNvPr>
          <p:cNvSpPr>
            <a:spLocks noGrp="1"/>
          </p:cNvSpPr>
          <p:nvPr>
            <p:ph type="subTitle" idx="1"/>
          </p:nvPr>
        </p:nvSpPr>
        <p:spPr>
          <a:xfrm>
            <a:off x="838200" y="2554288"/>
            <a:ext cx="6858000" cy="1655762"/>
          </a:xfrm>
        </p:spPr>
        <p:txBody>
          <a:bodyPr>
            <a:normAutofit/>
          </a:bodyPr>
          <a:lstStyle/>
          <a:p>
            <a:r>
              <a:rPr lang="it-IT" sz="2200">
                <a:solidFill>
                  <a:schemeClr val="tx1">
                    <a:alpha val="60000"/>
                  </a:schemeClr>
                </a:solidFill>
              </a:rPr>
              <a:t>Tommaso Vittorini</a:t>
            </a:r>
          </a:p>
          <a:p>
            <a:r>
              <a:rPr lang="it-IT" sz="2200" i="1">
                <a:solidFill>
                  <a:schemeClr val="tx1">
                    <a:alpha val="60000"/>
                  </a:schemeClr>
                </a:solidFill>
              </a:rPr>
              <a:t>on behalf of A(i)DAPT Working Group</a:t>
            </a:r>
            <a:r>
              <a:rPr lang="it-IT" sz="2200">
                <a:solidFill>
                  <a:schemeClr val="tx1">
                    <a:alpha val="60000"/>
                  </a:schemeClr>
                </a:solidFill>
              </a:rPr>
              <a:t> </a:t>
            </a:r>
          </a:p>
        </p:txBody>
      </p:sp>
      <p:pic>
        <p:nvPicPr>
          <p:cNvPr id="4" name="Picture 3" descr="Disegno astratto che indica la connessione di rete su sfondo bianco">
            <a:extLst>
              <a:ext uri="{FF2B5EF4-FFF2-40B4-BE49-F238E27FC236}">
                <a16:creationId xmlns:a16="http://schemas.microsoft.com/office/drawing/2014/main" id="{600BA211-33C5-6E85-2FF3-0BC01A77A6D0}"/>
              </a:ext>
            </a:extLst>
          </p:cNvPr>
          <p:cNvPicPr>
            <a:picLocks noChangeAspect="1"/>
          </p:cNvPicPr>
          <p:nvPr/>
        </p:nvPicPr>
        <p:blipFill rotWithShape="1">
          <a:blip r:embed="rId2">
            <a:alphaModFix/>
          </a:blip>
          <a:srcRect l="5969" r="54025" b="-1"/>
          <a:stretch/>
        </p:blipFill>
        <p:spPr>
          <a:xfrm>
            <a:off x="8069579" y="0"/>
            <a:ext cx="4110228" cy="6550222"/>
          </a:xfrm>
          <a:prstGeom prst="rect">
            <a:avLst/>
          </a:prstGeom>
        </p:spPr>
      </p:pic>
      <p:pic>
        <p:nvPicPr>
          <p:cNvPr id="6" name="Immagine 5" descr="Immagine che contiene silhouette, mammifero, testo&#10;&#10;Descrizione generata automaticamente">
            <a:extLst>
              <a:ext uri="{FF2B5EF4-FFF2-40B4-BE49-F238E27FC236}">
                <a16:creationId xmlns:a16="http://schemas.microsoft.com/office/drawing/2014/main" id="{DA6BC9E8-2975-49B1-A493-9EB672C8A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3" y="4037809"/>
            <a:ext cx="3875614" cy="1380905"/>
          </a:xfrm>
          <a:prstGeom prst="rect">
            <a:avLst/>
          </a:prstGeom>
        </p:spPr>
      </p:pic>
      <p:sp>
        <p:nvSpPr>
          <p:cNvPr id="5" name="Rettangolo 4">
            <a:extLst>
              <a:ext uri="{FF2B5EF4-FFF2-40B4-BE49-F238E27FC236}">
                <a16:creationId xmlns:a16="http://schemas.microsoft.com/office/drawing/2014/main" id="{30D05870-4634-6434-CA84-5DCF971FAFC3}"/>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8" name="Immagine 7" descr="Immagine che contiene silhouette, mammifero, cavallo, arte&#10;&#10;Descrizione generata automaticamente">
            <a:extLst>
              <a:ext uri="{FF2B5EF4-FFF2-40B4-BE49-F238E27FC236}">
                <a16:creationId xmlns:a16="http://schemas.microsoft.com/office/drawing/2014/main" id="{7FBC7E87-62F1-D59E-9D77-3BA3EF373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9" name="CasellaDiTesto 8">
            <a:extLst>
              <a:ext uri="{FF2B5EF4-FFF2-40B4-BE49-F238E27FC236}">
                <a16:creationId xmlns:a16="http://schemas.microsoft.com/office/drawing/2014/main" id="{3F85CC22-B86F-BB7C-80E7-31F75C7171A3}"/>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11" name="CasellaDiTesto 10">
            <a:extLst>
              <a:ext uri="{FF2B5EF4-FFF2-40B4-BE49-F238E27FC236}">
                <a16:creationId xmlns:a16="http://schemas.microsoft.com/office/drawing/2014/main" id="{5BB32504-DB26-5A64-EB81-99BE1B8257F6}"/>
              </a:ext>
            </a:extLst>
          </p:cNvPr>
          <p:cNvSpPr txBox="1"/>
          <p:nvPr/>
        </p:nvSpPr>
        <p:spPr>
          <a:xfrm>
            <a:off x="96528" y="6555396"/>
            <a:ext cx="2041892" cy="307777"/>
          </a:xfrm>
          <a:prstGeom prst="rect">
            <a:avLst/>
          </a:prstGeom>
          <a:noFill/>
        </p:spPr>
        <p:txBody>
          <a:bodyPr wrap="square" rtlCol="0">
            <a:spAutoFit/>
          </a:bodyPr>
          <a:lstStyle/>
          <a:p>
            <a:r>
              <a:rPr lang="it-IT" sz="1400">
                <a:solidFill>
                  <a:schemeClr val="bg1"/>
                </a:solidFill>
              </a:rPr>
              <a:t>      Tommaso Vittorini</a:t>
            </a:r>
          </a:p>
        </p:txBody>
      </p:sp>
    </p:spTree>
    <p:extLst>
      <p:ext uri="{BB962C8B-B14F-4D97-AF65-F5344CB8AC3E}">
        <p14:creationId xmlns:p14="http://schemas.microsoft.com/office/powerpoint/2010/main" val="213137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D09B6BD6-7AAB-4FA4-8EA0-E6D18D7DBE0C}"/>
              </a:ext>
            </a:extLst>
          </p:cNvPr>
          <p:cNvSpPr txBox="1"/>
          <p:nvPr/>
        </p:nvSpPr>
        <p:spPr>
          <a:xfrm>
            <a:off x="0" y="903415"/>
            <a:ext cx="6447934" cy="1477328"/>
          </a:xfrm>
          <a:prstGeom prst="rect">
            <a:avLst/>
          </a:prstGeom>
          <a:noFill/>
        </p:spPr>
        <p:txBody>
          <a:bodyPr wrap="square" rtlCol="0">
            <a:spAutoFit/>
          </a:bodyPr>
          <a:lstStyle/>
          <a:p>
            <a:pPr marL="342900" indent="-342900">
              <a:buFont typeface="+mj-lt"/>
              <a:buAutoNum type="arabicPeriod" startAt="2"/>
            </a:pPr>
            <a:r>
              <a:rPr lang="it-IT"/>
              <a:t>Apply detector effects (acceptance and resolution) via GISM-GEANT (RE-MC REC pseudodata) </a:t>
            </a:r>
          </a:p>
          <a:p>
            <a:pPr marL="342900" indent="-342900">
              <a:buFont typeface="+mj-lt"/>
              <a:buAutoNum type="arabicPeriod" startAt="2"/>
            </a:pPr>
            <a:endParaRPr lang="it-IT"/>
          </a:p>
          <a:p>
            <a:pPr marL="285750" indent="-285750">
              <a:buFont typeface="Arial" panose="020B0604020202020204" pitchFamily="34" charset="0"/>
              <a:buChar char="•"/>
            </a:pPr>
            <a:r>
              <a:rPr lang="it-IT"/>
              <a:t>GSIM: detector simulation package to simulate CLAS detector effects based on GEANT3</a:t>
            </a:r>
          </a:p>
        </p:txBody>
      </p:sp>
      <p:pic>
        <p:nvPicPr>
          <p:cNvPr id="18" name="Image" descr="Image">
            <a:extLst>
              <a:ext uri="{FF2B5EF4-FFF2-40B4-BE49-F238E27FC236}">
                <a16:creationId xmlns:a16="http://schemas.microsoft.com/office/drawing/2014/main" id="{0AC83390-E8C4-0B75-472B-4587952F08E3}"/>
              </a:ext>
            </a:extLst>
          </p:cNvPr>
          <p:cNvPicPr>
            <a:picLocks noChangeAspect="1"/>
          </p:cNvPicPr>
          <p:nvPr/>
        </p:nvPicPr>
        <p:blipFill>
          <a:blip r:embed="rId2"/>
          <a:stretch>
            <a:fillRect/>
          </a:stretch>
        </p:blipFill>
        <p:spPr>
          <a:xfrm>
            <a:off x="8066472" y="1080615"/>
            <a:ext cx="3750427" cy="2619346"/>
          </a:xfrm>
          <a:prstGeom prst="rect">
            <a:avLst/>
          </a:prstGeom>
          <a:ln w="3175">
            <a:miter lim="400000"/>
          </a:ln>
        </p:spPr>
      </p:pic>
      <p:sp>
        <p:nvSpPr>
          <p:cNvPr id="19" name="GEN events">
            <a:extLst>
              <a:ext uri="{FF2B5EF4-FFF2-40B4-BE49-F238E27FC236}">
                <a16:creationId xmlns:a16="http://schemas.microsoft.com/office/drawing/2014/main" id="{BFCB1249-8EB6-9E22-60CC-79F8497C00F4}"/>
              </a:ext>
            </a:extLst>
          </p:cNvPr>
          <p:cNvSpPr txBox="1"/>
          <p:nvPr/>
        </p:nvSpPr>
        <p:spPr>
          <a:xfrm>
            <a:off x="9531118" y="826150"/>
            <a:ext cx="887828"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algn="just" defTabSz="457200">
              <a:spcBef>
                <a:spcPts val="100"/>
              </a:spcBef>
              <a:buClr>
                <a:srgbClr val="000000"/>
              </a:buClr>
              <a:defRPr sz="2400" b="0">
                <a:latin typeface="Gill Sans SemiBold"/>
                <a:ea typeface="Gill Sans SemiBold"/>
                <a:cs typeface="Gill Sans SemiBold"/>
                <a:sym typeface="Gill Sans SemiBold"/>
              </a:defRPr>
            </a:lvl1pPr>
          </a:lstStyle>
          <a:p>
            <a:r>
              <a:rPr sz="1400" b="1">
                <a:latin typeface="+mn-lt"/>
              </a:rPr>
              <a:t>GEN events</a:t>
            </a:r>
          </a:p>
        </p:txBody>
      </p:sp>
      <p:pic>
        <p:nvPicPr>
          <p:cNvPr id="23" name="Image" descr="Image">
            <a:extLst>
              <a:ext uri="{FF2B5EF4-FFF2-40B4-BE49-F238E27FC236}">
                <a16:creationId xmlns:a16="http://schemas.microsoft.com/office/drawing/2014/main" id="{96E4AEA9-912D-67CA-6DBA-487C73555042}"/>
              </a:ext>
            </a:extLst>
          </p:cNvPr>
          <p:cNvPicPr>
            <a:picLocks noChangeAspect="1"/>
          </p:cNvPicPr>
          <p:nvPr/>
        </p:nvPicPr>
        <p:blipFill>
          <a:blip r:embed="rId3"/>
          <a:stretch>
            <a:fillRect/>
          </a:stretch>
        </p:blipFill>
        <p:spPr>
          <a:xfrm>
            <a:off x="106284" y="2799826"/>
            <a:ext cx="7310881" cy="3027163"/>
          </a:xfrm>
          <a:prstGeom prst="rect">
            <a:avLst/>
          </a:prstGeom>
          <a:ln w="3175">
            <a:miter lim="400000"/>
          </a:ln>
        </p:spPr>
      </p:pic>
      <p:sp>
        <p:nvSpPr>
          <p:cNvPr id="24" name="Rectangle">
            <a:extLst>
              <a:ext uri="{FF2B5EF4-FFF2-40B4-BE49-F238E27FC236}">
                <a16:creationId xmlns:a16="http://schemas.microsoft.com/office/drawing/2014/main" id="{7357BD63-9346-F432-1A85-9C7ABF52B40A}"/>
              </a:ext>
            </a:extLst>
          </p:cNvPr>
          <p:cNvSpPr/>
          <p:nvPr/>
        </p:nvSpPr>
        <p:spPr>
          <a:xfrm>
            <a:off x="307051" y="2906566"/>
            <a:ext cx="7319554" cy="2757124"/>
          </a:xfrm>
          <a:prstGeom prst="rect">
            <a:avLst/>
          </a:prstGeom>
          <a:solidFill>
            <a:srgbClr val="91B2D5">
              <a:alpha val="75690"/>
            </a:srgbClr>
          </a:solidFill>
          <a:ln w="3175">
            <a:miter lim="400000"/>
          </a:ln>
        </p:spPr>
        <p:txBody>
          <a:bodyPr lIns="17854" tIns="17854" rIns="17854" bIns="17854" anchor="ctr"/>
          <a:lstStyle/>
          <a:p>
            <a:pPr>
              <a:defRPr b="0">
                <a:solidFill>
                  <a:srgbClr val="FFFFFF"/>
                </a:solidFill>
                <a:latin typeface="+mn-lt"/>
                <a:ea typeface="+mn-ea"/>
                <a:cs typeface="+mn-cs"/>
                <a:sym typeface="Helvetica Neue Medium"/>
              </a:defRPr>
            </a:pPr>
            <a:endParaRPr sz="1266"/>
          </a:p>
        </p:txBody>
      </p:sp>
      <p:pic>
        <p:nvPicPr>
          <p:cNvPr id="25" name="Image" descr="Image">
            <a:extLst>
              <a:ext uri="{FF2B5EF4-FFF2-40B4-BE49-F238E27FC236}">
                <a16:creationId xmlns:a16="http://schemas.microsoft.com/office/drawing/2014/main" id="{C4C71C1C-9C71-9F22-8BA8-750C85C64505}"/>
              </a:ext>
            </a:extLst>
          </p:cNvPr>
          <p:cNvPicPr>
            <a:picLocks noChangeAspect="1"/>
          </p:cNvPicPr>
          <p:nvPr/>
        </p:nvPicPr>
        <p:blipFill>
          <a:blip r:embed="rId4"/>
          <a:stretch>
            <a:fillRect/>
          </a:stretch>
        </p:blipFill>
        <p:spPr>
          <a:xfrm>
            <a:off x="3515818" y="3048507"/>
            <a:ext cx="2947503" cy="638626"/>
          </a:xfrm>
          <a:prstGeom prst="rect">
            <a:avLst/>
          </a:prstGeom>
          <a:ln w="3175">
            <a:miter lim="400000"/>
          </a:ln>
        </p:spPr>
      </p:pic>
      <p:pic>
        <p:nvPicPr>
          <p:cNvPr id="28" name="Image" descr="Image">
            <a:extLst>
              <a:ext uri="{FF2B5EF4-FFF2-40B4-BE49-F238E27FC236}">
                <a16:creationId xmlns:a16="http://schemas.microsoft.com/office/drawing/2014/main" id="{A2D09D4C-2637-DBAF-5FDB-672E0B02A7C3}"/>
              </a:ext>
            </a:extLst>
          </p:cNvPr>
          <p:cNvPicPr>
            <a:picLocks noChangeAspect="1"/>
          </p:cNvPicPr>
          <p:nvPr/>
        </p:nvPicPr>
        <p:blipFill>
          <a:blip r:embed="rId5"/>
          <a:stretch>
            <a:fillRect/>
          </a:stretch>
        </p:blipFill>
        <p:spPr>
          <a:xfrm>
            <a:off x="8189728" y="3926365"/>
            <a:ext cx="3570608" cy="2493759"/>
          </a:xfrm>
          <a:prstGeom prst="rect">
            <a:avLst/>
          </a:prstGeom>
          <a:ln w="3175">
            <a:miter lim="400000"/>
          </a:ln>
        </p:spPr>
      </p:pic>
      <mc:AlternateContent xmlns:mc="http://schemas.openxmlformats.org/markup-compatibility/2006" xmlns:a14="http://schemas.microsoft.com/office/drawing/2010/main">
        <mc:Choice Requires="a14">
          <p:sp>
            <p:nvSpPr>
              <p:cNvPr id="29" name="RE-MC REC events">
                <a:extLst>
                  <a:ext uri="{FF2B5EF4-FFF2-40B4-BE49-F238E27FC236}">
                    <a16:creationId xmlns:a16="http://schemas.microsoft.com/office/drawing/2014/main" id="{5E7B69CF-F3ED-3564-158F-083256D8A66D}"/>
                  </a:ext>
                </a:extLst>
              </p:cNvPr>
              <p:cNvSpPr txBox="1"/>
              <p:nvPr/>
            </p:nvSpPr>
            <p:spPr>
              <a:xfrm>
                <a:off x="9280806" y="3691008"/>
                <a:ext cx="1644863" cy="251500"/>
              </a:xfrm>
              <a:prstGeom prst="rect">
                <a:avLst/>
              </a:prstGeom>
              <a:ln w="3175">
                <a:miter lim="400000"/>
              </a:ln>
              <a:extLst>
                <a:ext uri="{C572A759-6A51-4108-AA02-DFA0A04FC94B}">
                  <ma14:wrappingTextBoxFlag xmlns="" xmlns:m="http://schemas.openxmlformats.org/officeDocument/2006/math" xmlns:ma14="http://schemas.microsoft.com/office/mac/drawingml/2011/main" val="1"/>
                </a:ext>
              </a:extLst>
            </p:spPr>
            <p:txBody>
              <a:bodyPr wrap="square" lIns="17854" tIns="17854" rIns="17854" bIns="17854" anchor="ctr">
                <a:spAutoFit/>
              </a:bodyPr>
              <a:lstStyle>
                <a:lvl1pPr algn="just" defTabSz="457200">
                  <a:spcBef>
                    <a:spcPts val="100"/>
                  </a:spcBef>
                  <a:buClr>
                    <a:srgbClr val="000000"/>
                  </a:buClr>
                  <a:defRPr sz="2400" b="0">
                    <a:latin typeface="Gill Sans SemiBold"/>
                    <a:ea typeface="Gill Sans SemiBold"/>
                    <a:cs typeface="Gill Sans SemiBold"/>
                    <a:sym typeface="Gill Sans SemiBold"/>
                  </a:defRPr>
                </a:lvl1pPr>
              </a:lstStyle>
              <a:p>
                <a:r>
                  <a:rPr lang="it-IT" sz="1400" b="1">
                    <a:latin typeface="+mn-lt"/>
                  </a:rPr>
                  <a:t>RE-MC REC </a:t>
                </a:r>
                <a14:m>
                  <m:oMath xmlns:m="http://schemas.openxmlformats.org/officeDocument/2006/math">
                    <m:sSup>
                      <m:sSupPr>
                        <m:ctrlPr>
                          <a:rPr lang="it-IT" sz="1400" b="1" i="1" smtClean="0">
                            <a:latin typeface="Cambria Math" panose="02040503050406030204" pitchFamily="18" charset="0"/>
                          </a:rPr>
                        </m:ctrlPr>
                      </m:sSupPr>
                      <m:e>
                        <m:r>
                          <a:rPr lang="it-IT" sz="1400" b="1" i="1" smtClean="0">
                            <a:latin typeface="Cambria Math" panose="02040503050406030204" pitchFamily="18" charset="0"/>
                          </a:rPr>
                          <m:t>𝝅</m:t>
                        </m:r>
                      </m:e>
                      <m:sup>
                        <m:r>
                          <a:rPr lang="it-IT" sz="1400" b="1" i="1" smtClean="0">
                            <a:latin typeface="Cambria Math" panose="02040503050406030204" pitchFamily="18" charset="0"/>
                          </a:rPr>
                          <m:t>+</m:t>
                        </m:r>
                      </m:sup>
                    </m:sSup>
                  </m:oMath>
                </a14:m>
                <a:r>
                  <a:rPr lang="it-IT" sz="1400" b="1">
                    <a:latin typeface="+mn-lt"/>
                  </a:rPr>
                  <a:t>events</a:t>
                </a:r>
                <a:endParaRPr sz="1400" b="1">
                  <a:latin typeface="+mn-lt"/>
                </a:endParaRPr>
              </a:p>
            </p:txBody>
          </p:sp>
        </mc:Choice>
        <mc:Fallback xmlns="">
          <p:sp>
            <p:nvSpPr>
              <p:cNvPr id="29" name="RE-MC REC events">
                <a:extLst>
                  <a:ext uri="{FF2B5EF4-FFF2-40B4-BE49-F238E27FC236}">
                    <a16:creationId xmlns:a16="http://schemas.microsoft.com/office/drawing/2014/main" id="{5E7B69CF-F3ED-3564-158F-083256D8A66D}"/>
                  </a:ext>
                </a:extLst>
              </p:cNvPr>
              <p:cNvSpPr txBox="1">
                <a:spLocks noRot="1" noChangeAspect="1" noMove="1" noResize="1" noEditPoints="1" noAdjustHandles="1" noChangeArrowheads="1" noChangeShapeType="1" noTextEdit="1"/>
              </p:cNvSpPr>
              <p:nvPr/>
            </p:nvSpPr>
            <p:spPr>
              <a:xfrm>
                <a:off x="9280806" y="3691008"/>
                <a:ext cx="1644863" cy="251500"/>
              </a:xfrm>
              <a:prstGeom prst="rect">
                <a:avLst/>
              </a:prstGeom>
              <a:blipFill>
                <a:blip r:embed="rId6"/>
                <a:stretch>
                  <a:fillRect l="-5556" t="-14286" r="-3333" b="-35714"/>
                </a:stretch>
              </a:blip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p:sp>
        <p:nvSpPr>
          <p:cNvPr id="41" name="Rettangolo 40">
            <a:extLst>
              <a:ext uri="{FF2B5EF4-FFF2-40B4-BE49-F238E27FC236}">
                <a16:creationId xmlns:a16="http://schemas.microsoft.com/office/drawing/2014/main" id="{A839A172-EB59-18BF-519B-D8F75E22FDF7}"/>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B869AF18-221F-6B2C-D833-D1FFF987B0D3}"/>
                  </a:ext>
                </a:extLst>
              </p:cNvPr>
              <p:cNvSpPr txBox="1"/>
              <p:nvPr/>
            </p:nvSpPr>
            <p:spPr>
              <a:xfrm>
                <a:off x="3484868" y="152132"/>
                <a:ext cx="5222263" cy="430887"/>
              </a:xfrm>
              <a:prstGeom prst="rect">
                <a:avLst/>
              </a:prstGeom>
              <a:noFill/>
            </p:spPr>
            <p:txBody>
              <a:bodyPr wrap="square" rtlCol="0">
                <a:spAutoFit/>
              </a:bodyPr>
              <a:lstStyle/>
              <a:p>
                <a:pPr algn="ct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a:solidFill>
                      <a:schemeClr val="bg1"/>
                    </a:solidFill>
                  </a:rPr>
                  <a:t> photoproduction closure test</a:t>
                </a:r>
              </a:p>
            </p:txBody>
          </p:sp>
        </mc:Choice>
        <mc:Fallback xmlns="">
          <p:sp>
            <p:nvSpPr>
              <p:cNvPr id="42" name="CasellaDiTesto 41">
                <a:extLst>
                  <a:ext uri="{FF2B5EF4-FFF2-40B4-BE49-F238E27FC236}">
                    <a16:creationId xmlns:a16="http://schemas.microsoft.com/office/drawing/2014/main" id="{B869AF18-221F-6B2C-D833-D1FFF987B0D3}"/>
                  </a:ext>
                </a:extLst>
              </p:cNvPr>
              <p:cNvSpPr txBox="1">
                <a:spLocks noRot="1" noChangeAspect="1" noMove="1" noResize="1" noEditPoints="1" noAdjustHandles="1" noChangeArrowheads="1" noChangeShapeType="1" noTextEdit="1"/>
              </p:cNvSpPr>
              <p:nvPr/>
            </p:nvSpPr>
            <p:spPr>
              <a:xfrm>
                <a:off x="3484868" y="152132"/>
                <a:ext cx="5222263" cy="430887"/>
              </a:xfrm>
              <a:prstGeom prst="rect">
                <a:avLst/>
              </a:prstGeom>
              <a:blipFill>
                <a:blip r:embed="rId7"/>
                <a:stretch>
                  <a:fillRect t="-9859" b="-26761"/>
                </a:stretch>
              </a:blipFill>
            </p:spPr>
            <p:txBody>
              <a:bodyPr/>
              <a:lstStyle/>
              <a:p>
                <a:r>
                  <a:rPr lang="it-IT">
                    <a:noFill/>
                  </a:rPr>
                  <a:t> </a:t>
                </a:r>
              </a:p>
            </p:txBody>
          </p:sp>
        </mc:Fallback>
      </mc:AlternateContent>
      <p:sp>
        <p:nvSpPr>
          <p:cNvPr id="43" name="Rettangolo 42">
            <a:extLst>
              <a:ext uri="{FF2B5EF4-FFF2-40B4-BE49-F238E27FC236}">
                <a16:creationId xmlns:a16="http://schemas.microsoft.com/office/drawing/2014/main" id="{F6717BC0-2AF6-07B3-5A89-09DCA1A1C17A}"/>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44" name="Immagine 43" descr="Immagine che contiene silhouette, mammifero, cavallo, arte&#10;&#10;Descrizione generata automaticamente">
            <a:extLst>
              <a:ext uri="{FF2B5EF4-FFF2-40B4-BE49-F238E27FC236}">
                <a16:creationId xmlns:a16="http://schemas.microsoft.com/office/drawing/2014/main" id="{43805CE9-C646-EE17-E6DE-A4832379D1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5" name="CasellaDiTesto 44">
            <a:extLst>
              <a:ext uri="{FF2B5EF4-FFF2-40B4-BE49-F238E27FC236}">
                <a16:creationId xmlns:a16="http://schemas.microsoft.com/office/drawing/2014/main" id="{1D50015D-13BD-6A3E-3624-677B60E2706E}"/>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6" name="CasellaDiTesto 45">
            <a:extLst>
              <a:ext uri="{FF2B5EF4-FFF2-40B4-BE49-F238E27FC236}">
                <a16:creationId xmlns:a16="http://schemas.microsoft.com/office/drawing/2014/main" id="{0AC83401-E9E1-6F26-5BB5-9B4F6A0ECAC5}"/>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9 - Tommaso Vittorini</a:t>
            </a:r>
          </a:p>
        </p:txBody>
      </p:sp>
    </p:spTree>
    <p:extLst>
      <p:ext uri="{BB962C8B-B14F-4D97-AF65-F5344CB8AC3E}">
        <p14:creationId xmlns:p14="http://schemas.microsoft.com/office/powerpoint/2010/main" val="175780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D09B6BD6-7AAB-4FA4-8EA0-E6D18D7DBE0C}"/>
              </a:ext>
            </a:extLst>
          </p:cNvPr>
          <p:cNvSpPr txBox="1"/>
          <p:nvPr/>
        </p:nvSpPr>
        <p:spPr>
          <a:xfrm>
            <a:off x="0" y="903415"/>
            <a:ext cx="6447934" cy="923330"/>
          </a:xfrm>
          <a:prstGeom prst="rect">
            <a:avLst/>
          </a:prstGeom>
          <a:noFill/>
        </p:spPr>
        <p:txBody>
          <a:bodyPr wrap="square" rtlCol="0">
            <a:spAutoFit/>
          </a:bodyPr>
          <a:lstStyle/>
          <a:p>
            <a:pPr marL="342900" indent="-342900">
              <a:buFont typeface="+mj-lt"/>
              <a:buAutoNum type="arabicPeriod" startAt="3"/>
            </a:pPr>
            <a:r>
              <a:rPr lang="it-IT"/>
              <a:t>Deploy a secondary GAN (DS-GAN) to learn detector effects using an indipendent MC event generator (PS-MC) + GSIM-GEANT (GEN and REC pseudodata)</a:t>
            </a:r>
          </a:p>
        </p:txBody>
      </p:sp>
      <p:pic>
        <p:nvPicPr>
          <p:cNvPr id="3" name="Image" descr="Image">
            <a:extLst>
              <a:ext uri="{FF2B5EF4-FFF2-40B4-BE49-F238E27FC236}">
                <a16:creationId xmlns:a16="http://schemas.microsoft.com/office/drawing/2014/main" id="{C2DAEA86-EA47-6782-F09A-9D8FEF25D244}"/>
              </a:ext>
            </a:extLst>
          </p:cNvPr>
          <p:cNvPicPr>
            <a:picLocks noChangeAspect="1"/>
          </p:cNvPicPr>
          <p:nvPr/>
        </p:nvPicPr>
        <p:blipFill>
          <a:blip r:embed="rId2"/>
          <a:stretch>
            <a:fillRect/>
          </a:stretch>
        </p:blipFill>
        <p:spPr>
          <a:xfrm>
            <a:off x="106284" y="2799829"/>
            <a:ext cx="7310881" cy="3027163"/>
          </a:xfrm>
          <a:prstGeom prst="rect">
            <a:avLst/>
          </a:prstGeom>
          <a:ln w="3175">
            <a:miter lim="400000"/>
          </a:ln>
        </p:spPr>
      </p:pic>
      <p:sp>
        <p:nvSpPr>
          <p:cNvPr id="8" name="Rectangle">
            <a:extLst>
              <a:ext uri="{FF2B5EF4-FFF2-40B4-BE49-F238E27FC236}">
                <a16:creationId xmlns:a16="http://schemas.microsoft.com/office/drawing/2014/main" id="{DC15DCBD-D729-F38F-CD49-E3A2544F4187}"/>
              </a:ext>
            </a:extLst>
          </p:cNvPr>
          <p:cNvSpPr/>
          <p:nvPr/>
        </p:nvSpPr>
        <p:spPr>
          <a:xfrm>
            <a:off x="307051" y="2906569"/>
            <a:ext cx="7319554" cy="2757124"/>
          </a:xfrm>
          <a:prstGeom prst="rect">
            <a:avLst/>
          </a:prstGeom>
          <a:solidFill>
            <a:srgbClr val="91B2D5">
              <a:alpha val="75690"/>
            </a:srgbClr>
          </a:solidFill>
          <a:ln w="3175">
            <a:miter lim="400000"/>
          </a:ln>
        </p:spPr>
        <p:txBody>
          <a:bodyPr lIns="17854" tIns="17854" rIns="17854" bIns="17854" anchor="ctr"/>
          <a:lstStyle/>
          <a:p>
            <a:pPr>
              <a:defRPr b="0">
                <a:solidFill>
                  <a:srgbClr val="FFFFFF"/>
                </a:solidFill>
                <a:latin typeface="+mn-lt"/>
                <a:ea typeface="+mn-ea"/>
                <a:cs typeface="+mn-cs"/>
                <a:sym typeface="Helvetica Neue Medium"/>
              </a:defRPr>
            </a:pPr>
            <a:endParaRPr sz="1266"/>
          </a:p>
        </p:txBody>
      </p:sp>
      <p:pic>
        <p:nvPicPr>
          <p:cNvPr id="14" name="Image" descr="Image">
            <a:extLst>
              <a:ext uri="{FF2B5EF4-FFF2-40B4-BE49-F238E27FC236}">
                <a16:creationId xmlns:a16="http://schemas.microsoft.com/office/drawing/2014/main" id="{A050CE12-AC1D-C453-F792-B1C7A7E2FA67}"/>
              </a:ext>
            </a:extLst>
          </p:cNvPr>
          <p:cNvPicPr>
            <a:picLocks noChangeAspect="1"/>
          </p:cNvPicPr>
          <p:nvPr/>
        </p:nvPicPr>
        <p:blipFill>
          <a:blip r:embed="rId3"/>
          <a:stretch>
            <a:fillRect/>
          </a:stretch>
        </p:blipFill>
        <p:spPr>
          <a:xfrm>
            <a:off x="3665738" y="4459710"/>
            <a:ext cx="1484609" cy="923122"/>
          </a:xfrm>
          <a:prstGeom prst="rect">
            <a:avLst/>
          </a:prstGeom>
          <a:ln w="3175">
            <a:miter lim="400000"/>
          </a:ln>
        </p:spPr>
      </p:pic>
      <p:pic>
        <p:nvPicPr>
          <p:cNvPr id="16" name="Image" descr="Image">
            <a:extLst>
              <a:ext uri="{FF2B5EF4-FFF2-40B4-BE49-F238E27FC236}">
                <a16:creationId xmlns:a16="http://schemas.microsoft.com/office/drawing/2014/main" id="{F590663C-3318-9C91-3E1E-4A55543F3A93}"/>
              </a:ext>
            </a:extLst>
          </p:cNvPr>
          <p:cNvPicPr>
            <a:picLocks noChangeAspect="1"/>
          </p:cNvPicPr>
          <p:nvPr/>
        </p:nvPicPr>
        <p:blipFill>
          <a:blip r:embed="rId4"/>
          <a:stretch>
            <a:fillRect/>
          </a:stretch>
        </p:blipFill>
        <p:spPr>
          <a:xfrm>
            <a:off x="6212252" y="1086487"/>
            <a:ext cx="5873464" cy="3672915"/>
          </a:xfrm>
          <a:prstGeom prst="rect">
            <a:avLst/>
          </a:prstGeom>
          <a:ln w="38100">
            <a:solidFill>
              <a:srgbClr val="FF2600"/>
            </a:solidFill>
            <a:miter lim="400000"/>
          </a:ln>
        </p:spPr>
      </p:pic>
      <p:sp>
        <p:nvSpPr>
          <p:cNvPr id="17" name="DS-GAN">
            <a:extLst>
              <a:ext uri="{FF2B5EF4-FFF2-40B4-BE49-F238E27FC236}">
                <a16:creationId xmlns:a16="http://schemas.microsoft.com/office/drawing/2014/main" id="{9DDC0811-9499-E0E3-5124-9A4358D85F58}"/>
              </a:ext>
            </a:extLst>
          </p:cNvPr>
          <p:cNvSpPr txBox="1"/>
          <p:nvPr/>
        </p:nvSpPr>
        <p:spPr>
          <a:xfrm>
            <a:off x="11082528" y="1179789"/>
            <a:ext cx="1003188" cy="2956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l" defTabSz="457200">
              <a:defRPr sz="2400" b="0">
                <a:solidFill>
                  <a:srgbClr val="FF2600"/>
                </a:solidFill>
                <a:latin typeface="Gill Sans SemiBold"/>
                <a:ea typeface="Gill Sans SemiBold"/>
                <a:cs typeface="Gill Sans SemiBold"/>
                <a:sym typeface="Gill Sans SemiBold"/>
              </a:defRPr>
            </a:lvl1pPr>
          </a:lstStyle>
          <a:p>
            <a:r>
              <a:rPr sz="1687" dirty="0"/>
              <a:t>DS-GAN</a:t>
            </a:r>
          </a:p>
        </p:txBody>
      </p:sp>
      <p:sp>
        <p:nvSpPr>
          <p:cNvPr id="31" name="Rettangolo 30">
            <a:extLst>
              <a:ext uri="{FF2B5EF4-FFF2-40B4-BE49-F238E27FC236}">
                <a16:creationId xmlns:a16="http://schemas.microsoft.com/office/drawing/2014/main" id="{7C3C1C8B-DD3F-FDE6-35D0-68DADB56C67F}"/>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52F76DBC-93D0-7C32-9335-9AE3D15883F1}"/>
                  </a:ext>
                </a:extLst>
              </p:cNvPr>
              <p:cNvSpPr txBox="1"/>
              <p:nvPr/>
            </p:nvSpPr>
            <p:spPr>
              <a:xfrm>
                <a:off x="3484868" y="152132"/>
                <a:ext cx="5222263" cy="430887"/>
              </a:xfrm>
              <a:prstGeom prst="rect">
                <a:avLst/>
              </a:prstGeom>
              <a:noFill/>
            </p:spPr>
            <p:txBody>
              <a:bodyPr wrap="square" rtlCol="0">
                <a:spAutoFit/>
              </a:bodyPr>
              <a:lstStyle/>
              <a:p>
                <a:pPr algn="ct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a:solidFill>
                      <a:schemeClr val="bg1"/>
                    </a:solidFill>
                  </a:rPr>
                  <a:t> photoproduction closure test</a:t>
                </a:r>
              </a:p>
            </p:txBody>
          </p:sp>
        </mc:Choice>
        <mc:Fallback xmlns="">
          <p:sp>
            <p:nvSpPr>
              <p:cNvPr id="32" name="CasellaDiTesto 31">
                <a:extLst>
                  <a:ext uri="{FF2B5EF4-FFF2-40B4-BE49-F238E27FC236}">
                    <a16:creationId xmlns:a16="http://schemas.microsoft.com/office/drawing/2014/main" id="{52F76DBC-93D0-7C32-9335-9AE3D15883F1}"/>
                  </a:ext>
                </a:extLst>
              </p:cNvPr>
              <p:cNvSpPr txBox="1">
                <a:spLocks noRot="1" noChangeAspect="1" noMove="1" noResize="1" noEditPoints="1" noAdjustHandles="1" noChangeArrowheads="1" noChangeShapeType="1" noTextEdit="1"/>
              </p:cNvSpPr>
              <p:nvPr/>
            </p:nvSpPr>
            <p:spPr>
              <a:xfrm>
                <a:off x="3484868" y="152132"/>
                <a:ext cx="5222263" cy="430887"/>
              </a:xfrm>
              <a:prstGeom prst="rect">
                <a:avLst/>
              </a:prstGeom>
              <a:blipFill>
                <a:blip r:embed="rId5"/>
                <a:stretch>
                  <a:fillRect t="-9859" b="-26761"/>
                </a:stretch>
              </a:blipFill>
            </p:spPr>
            <p:txBody>
              <a:bodyPr/>
              <a:lstStyle/>
              <a:p>
                <a:r>
                  <a:rPr lang="it-IT">
                    <a:noFill/>
                  </a:rPr>
                  <a:t> </a:t>
                </a:r>
              </a:p>
            </p:txBody>
          </p:sp>
        </mc:Fallback>
      </mc:AlternateContent>
      <p:sp>
        <p:nvSpPr>
          <p:cNvPr id="33" name="Rettangolo 32">
            <a:extLst>
              <a:ext uri="{FF2B5EF4-FFF2-40B4-BE49-F238E27FC236}">
                <a16:creationId xmlns:a16="http://schemas.microsoft.com/office/drawing/2014/main" id="{44BB2C38-7D3A-D4CE-B19B-EE348569BC14}"/>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4" name="Immagine 33" descr="Immagine che contiene silhouette, mammifero, cavallo, arte&#10;&#10;Descrizione generata automaticamente">
            <a:extLst>
              <a:ext uri="{FF2B5EF4-FFF2-40B4-BE49-F238E27FC236}">
                <a16:creationId xmlns:a16="http://schemas.microsoft.com/office/drawing/2014/main" id="{552E7382-9D73-7DD3-E451-7309EE4AA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35" name="CasellaDiTesto 34">
            <a:extLst>
              <a:ext uri="{FF2B5EF4-FFF2-40B4-BE49-F238E27FC236}">
                <a16:creationId xmlns:a16="http://schemas.microsoft.com/office/drawing/2014/main" id="{D3F65B96-919D-85D5-2A06-F077ABF1377E}"/>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36" name="CasellaDiTesto 35">
            <a:extLst>
              <a:ext uri="{FF2B5EF4-FFF2-40B4-BE49-F238E27FC236}">
                <a16:creationId xmlns:a16="http://schemas.microsoft.com/office/drawing/2014/main" id="{87D363C6-CEC5-1344-A6A2-228E9D91B687}"/>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10 - Tommaso Vittorini</a:t>
            </a:r>
          </a:p>
        </p:txBody>
      </p:sp>
    </p:spTree>
    <p:extLst>
      <p:ext uri="{BB962C8B-B14F-4D97-AF65-F5344CB8AC3E}">
        <p14:creationId xmlns:p14="http://schemas.microsoft.com/office/powerpoint/2010/main" val="123234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D09B6BD6-7AAB-4FA4-8EA0-E6D18D7DBE0C}"/>
              </a:ext>
            </a:extLst>
          </p:cNvPr>
          <p:cNvSpPr txBox="1"/>
          <p:nvPr/>
        </p:nvSpPr>
        <p:spPr>
          <a:xfrm>
            <a:off x="0" y="903415"/>
            <a:ext cx="6447934" cy="923330"/>
          </a:xfrm>
          <a:prstGeom prst="rect">
            <a:avLst/>
          </a:prstGeom>
          <a:noFill/>
        </p:spPr>
        <p:txBody>
          <a:bodyPr wrap="square" rtlCol="0">
            <a:spAutoFit/>
          </a:bodyPr>
          <a:lstStyle/>
          <a:p>
            <a:pPr marL="342900" indent="-342900">
              <a:buFont typeface="+mj-lt"/>
              <a:buAutoNum type="arabicPeriod" startAt="3"/>
            </a:pPr>
            <a:r>
              <a:rPr lang="it-IT"/>
              <a:t>Deploy a secondary GAN (DS-GAN) to learn detector effects using an indipendent MC event generator (PS-MC) + GSIM-GEANT (GEN and REC pseudodata)</a:t>
            </a:r>
          </a:p>
        </p:txBody>
      </p:sp>
      <p:pic>
        <p:nvPicPr>
          <p:cNvPr id="3" name="Image" descr="Image">
            <a:extLst>
              <a:ext uri="{FF2B5EF4-FFF2-40B4-BE49-F238E27FC236}">
                <a16:creationId xmlns:a16="http://schemas.microsoft.com/office/drawing/2014/main" id="{C2DAEA86-EA47-6782-F09A-9D8FEF25D244}"/>
              </a:ext>
            </a:extLst>
          </p:cNvPr>
          <p:cNvPicPr>
            <a:picLocks noChangeAspect="1"/>
          </p:cNvPicPr>
          <p:nvPr/>
        </p:nvPicPr>
        <p:blipFill>
          <a:blip r:embed="rId2"/>
          <a:stretch>
            <a:fillRect/>
          </a:stretch>
        </p:blipFill>
        <p:spPr>
          <a:xfrm>
            <a:off x="106284" y="2799829"/>
            <a:ext cx="7310881" cy="3027163"/>
          </a:xfrm>
          <a:prstGeom prst="rect">
            <a:avLst/>
          </a:prstGeom>
          <a:ln w="3175">
            <a:miter lim="400000"/>
          </a:ln>
        </p:spPr>
      </p:pic>
      <p:sp>
        <p:nvSpPr>
          <p:cNvPr id="8" name="Rectangle">
            <a:extLst>
              <a:ext uri="{FF2B5EF4-FFF2-40B4-BE49-F238E27FC236}">
                <a16:creationId xmlns:a16="http://schemas.microsoft.com/office/drawing/2014/main" id="{DC15DCBD-D729-F38F-CD49-E3A2544F4187}"/>
              </a:ext>
            </a:extLst>
          </p:cNvPr>
          <p:cNvSpPr/>
          <p:nvPr/>
        </p:nvSpPr>
        <p:spPr>
          <a:xfrm>
            <a:off x="307051" y="2906569"/>
            <a:ext cx="7319554" cy="2757124"/>
          </a:xfrm>
          <a:prstGeom prst="rect">
            <a:avLst/>
          </a:prstGeom>
          <a:solidFill>
            <a:srgbClr val="91B2D5">
              <a:alpha val="75690"/>
            </a:srgbClr>
          </a:solidFill>
          <a:ln w="3175">
            <a:miter lim="400000"/>
          </a:ln>
        </p:spPr>
        <p:txBody>
          <a:bodyPr lIns="17854" tIns="17854" rIns="17854" bIns="17854" anchor="ctr"/>
          <a:lstStyle/>
          <a:p>
            <a:pPr>
              <a:defRPr b="0">
                <a:solidFill>
                  <a:srgbClr val="FFFFFF"/>
                </a:solidFill>
                <a:latin typeface="+mn-lt"/>
                <a:ea typeface="+mn-ea"/>
                <a:cs typeface="+mn-cs"/>
                <a:sym typeface="Helvetica Neue Medium"/>
              </a:defRPr>
            </a:pPr>
            <a:endParaRPr sz="1266"/>
          </a:p>
        </p:txBody>
      </p:sp>
      <p:pic>
        <p:nvPicPr>
          <p:cNvPr id="14" name="Image" descr="Image">
            <a:extLst>
              <a:ext uri="{FF2B5EF4-FFF2-40B4-BE49-F238E27FC236}">
                <a16:creationId xmlns:a16="http://schemas.microsoft.com/office/drawing/2014/main" id="{A050CE12-AC1D-C453-F792-B1C7A7E2FA67}"/>
              </a:ext>
            </a:extLst>
          </p:cNvPr>
          <p:cNvPicPr>
            <a:picLocks noChangeAspect="1"/>
          </p:cNvPicPr>
          <p:nvPr/>
        </p:nvPicPr>
        <p:blipFill>
          <a:blip r:embed="rId3"/>
          <a:stretch>
            <a:fillRect/>
          </a:stretch>
        </p:blipFill>
        <p:spPr>
          <a:xfrm>
            <a:off x="3665738" y="4459710"/>
            <a:ext cx="1484609" cy="923122"/>
          </a:xfrm>
          <a:prstGeom prst="rect">
            <a:avLst/>
          </a:prstGeom>
          <a:ln w="3175">
            <a:miter lim="400000"/>
          </a:ln>
        </p:spPr>
      </p:pic>
      <p:pic>
        <p:nvPicPr>
          <p:cNvPr id="2" name="Image" descr="Image">
            <a:extLst>
              <a:ext uri="{FF2B5EF4-FFF2-40B4-BE49-F238E27FC236}">
                <a16:creationId xmlns:a16="http://schemas.microsoft.com/office/drawing/2014/main" id="{67F76895-C699-8CF0-D8E5-2036CCAF0912}"/>
              </a:ext>
            </a:extLst>
          </p:cNvPr>
          <p:cNvPicPr>
            <a:picLocks noChangeAspect="1"/>
          </p:cNvPicPr>
          <p:nvPr/>
        </p:nvPicPr>
        <p:blipFill>
          <a:blip r:embed="rId4"/>
          <a:stretch>
            <a:fillRect/>
          </a:stretch>
        </p:blipFill>
        <p:spPr>
          <a:xfrm>
            <a:off x="3033626" y="1973436"/>
            <a:ext cx="5433922" cy="3398051"/>
          </a:xfrm>
          <a:prstGeom prst="rect">
            <a:avLst/>
          </a:prstGeom>
          <a:ln w="38100">
            <a:solidFill>
              <a:srgbClr val="FF2600"/>
            </a:solidFill>
            <a:miter lim="400000"/>
          </a:ln>
        </p:spPr>
      </p:pic>
      <p:sp>
        <p:nvSpPr>
          <p:cNvPr id="4" name="DS-GAN">
            <a:extLst>
              <a:ext uri="{FF2B5EF4-FFF2-40B4-BE49-F238E27FC236}">
                <a16:creationId xmlns:a16="http://schemas.microsoft.com/office/drawing/2014/main" id="{E52A2231-AF2B-6178-CB98-3AF9F4F22EFB}"/>
              </a:ext>
            </a:extLst>
          </p:cNvPr>
          <p:cNvSpPr txBox="1"/>
          <p:nvPr/>
        </p:nvSpPr>
        <p:spPr>
          <a:xfrm>
            <a:off x="7574495" y="1942688"/>
            <a:ext cx="734966" cy="2956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algn="l" defTabSz="457200">
              <a:defRPr sz="2400" b="0">
                <a:solidFill>
                  <a:srgbClr val="FF2600"/>
                </a:solidFill>
                <a:latin typeface="Gill Sans SemiBold"/>
                <a:ea typeface="Gill Sans SemiBold"/>
                <a:cs typeface="Gill Sans SemiBold"/>
                <a:sym typeface="Gill Sans SemiBold"/>
              </a:defRPr>
            </a:lvl1pPr>
          </a:lstStyle>
          <a:p>
            <a:r>
              <a:rPr sz="1687"/>
              <a:t>DS-GAN</a:t>
            </a:r>
          </a:p>
        </p:txBody>
      </p:sp>
      <p:sp>
        <p:nvSpPr>
          <p:cNvPr id="9" name="Rectangle">
            <a:extLst>
              <a:ext uri="{FF2B5EF4-FFF2-40B4-BE49-F238E27FC236}">
                <a16:creationId xmlns:a16="http://schemas.microsoft.com/office/drawing/2014/main" id="{771CED12-50D8-60A6-64A4-A09AD5352B31}"/>
              </a:ext>
            </a:extLst>
          </p:cNvPr>
          <p:cNvSpPr/>
          <p:nvPr/>
        </p:nvSpPr>
        <p:spPr>
          <a:xfrm>
            <a:off x="2969914" y="1933485"/>
            <a:ext cx="5561346" cy="3477955"/>
          </a:xfrm>
          <a:prstGeom prst="rect">
            <a:avLst/>
          </a:prstGeom>
          <a:solidFill>
            <a:srgbClr val="FFC379">
              <a:alpha val="75690"/>
            </a:srgbClr>
          </a:solidFill>
          <a:ln w="3175">
            <a:miter lim="400000"/>
          </a:ln>
        </p:spPr>
        <p:txBody>
          <a:bodyPr lIns="17854" tIns="17854" rIns="17854" bIns="17854" anchor="ctr"/>
          <a:lstStyle/>
          <a:p>
            <a:pPr>
              <a:defRPr b="0">
                <a:solidFill>
                  <a:srgbClr val="FFFFFF"/>
                </a:solidFill>
                <a:latin typeface="+mn-lt"/>
                <a:ea typeface="+mn-ea"/>
                <a:cs typeface="+mn-cs"/>
                <a:sym typeface="Helvetica Neue Medium"/>
              </a:defRPr>
            </a:pPr>
            <a:endParaRPr sz="1266"/>
          </a:p>
        </p:txBody>
      </p:sp>
      <p:pic>
        <p:nvPicPr>
          <p:cNvPr id="11" name="Image" descr="Image">
            <a:extLst>
              <a:ext uri="{FF2B5EF4-FFF2-40B4-BE49-F238E27FC236}">
                <a16:creationId xmlns:a16="http://schemas.microsoft.com/office/drawing/2014/main" id="{907A2100-DFBF-031C-742E-82613EF5C9FB}"/>
              </a:ext>
            </a:extLst>
          </p:cNvPr>
          <p:cNvPicPr>
            <a:picLocks noChangeAspect="1"/>
          </p:cNvPicPr>
          <p:nvPr/>
        </p:nvPicPr>
        <p:blipFill>
          <a:blip r:embed="rId5"/>
          <a:stretch>
            <a:fillRect/>
          </a:stretch>
        </p:blipFill>
        <p:spPr>
          <a:xfrm>
            <a:off x="3498717" y="1985310"/>
            <a:ext cx="1530300" cy="427293"/>
          </a:xfrm>
          <a:prstGeom prst="rect">
            <a:avLst/>
          </a:prstGeom>
          <a:ln w="3175">
            <a:miter lim="400000"/>
          </a:ln>
        </p:spPr>
      </p:pic>
      <p:sp>
        <p:nvSpPr>
          <p:cNvPr id="20" name="CasellaDiTesto 19">
            <a:extLst>
              <a:ext uri="{FF2B5EF4-FFF2-40B4-BE49-F238E27FC236}">
                <a16:creationId xmlns:a16="http://schemas.microsoft.com/office/drawing/2014/main" id="{17420863-D700-4727-1628-7EE1D4AF88F4}"/>
              </a:ext>
            </a:extLst>
          </p:cNvPr>
          <p:cNvSpPr txBox="1"/>
          <p:nvPr/>
        </p:nvSpPr>
        <p:spPr>
          <a:xfrm>
            <a:off x="150826" y="1928748"/>
            <a:ext cx="2340487" cy="923330"/>
          </a:xfrm>
          <a:prstGeom prst="rect">
            <a:avLst/>
          </a:prstGeom>
          <a:noFill/>
        </p:spPr>
        <p:txBody>
          <a:bodyPr wrap="square" rtlCol="0">
            <a:spAutoFit/>
          </a:bodyPr>
          <a:lstStyle/>
          <a:p>
            <a:pPr marL="285750" indent="-285750">
              <a:buFont typeface="Arial" panose="020B0604020202020204" pitchFamily="34" charset="0"/>
              <a:buChar char="•"/>
            </a:pPr>
            <a:r>
              <a:rPr lang="it-IT"/>
              <a:t>PS-MC: Phase space Monte Carlo event generator </a:t>
            </a:r>
          </a:p>
        </p:txBody>
      </p:sp>
      <p:pic>
        <p:nvPicPr>
          <p:cNvPr id="21" name="Image" descr="Image">
            <a:extLst>
              <a:ext uri="{FF2B5EF4-FFF2-40B4-BE49-F238E27FC236}">
                <a16:creationId xmlns:a16="http://schemas.microsoft.com/office/drawing/2014/main" id="{D1EAEA48-83A9-45C7-4CE5-762B4C0C9AD8}"/>
              </a:ext>
            </a:extLst>
          </p:cNvPr>
          <p:cNvPicPr>
            <a:picLocks noChangeAspect="1"/>
          </p:cNvPicPr>
          <p:nvPr/>
        </p:nvPicPr>
        <p:blipFill>
          <a:blip r:embed="rId6"/>
          <a:stretch>
            <a:fillRect/>
          </a:stretch>
        </p:blipFill>
        <p:spPr>
          <a:xfrm>
            <a:off x="8563481" y="865068"/>
            <a:ext cx="3538889" cy="2555864"/>
          </a:xfrm>
          <a:prstGeom prst="rect">
            <a:avLst/>
          </a:prstGeom>
          <a:ln w="3175">
            <a:miter lim="400000"/>
          </a:ln>
        </p:spPr>
      </p:pic>
      <p:sp>
        <p:nvSpPr>
          <p:cNvPr id="22" name="PS-MC GEN events">
            <a:extLst>
              <a:ext uri="{FF2B5EF4-FFF2-40B4-BE49-F238E27FC236}">
                <a16:creationId xmlns:a16="http://schemas.microsoft.com/office/drawing/2014/main" id="{DC5E3E1A-10F5-6E07-F503-2214EB7C0231}"/>
              </a:ext>
            </a:extLst>
          </p:cNvPr>
          <p:cNvSpPr txBox="1"/>
          <p:nvPr/>
        </p:nvSpPr>
        <p:spPr>
          <a:xfrm>
            <a:off x="9549902" y="659391"/>
            <a:ext cx="1415217"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algn="just" defTabSz="457200">
              <a:spcBef>
                <a:spcPts val="100"/>
              </a:spcBef>
              <a:buClr>
                <a:srgbClr val="000000"/>
              </a:buClr>
              <a:defRPr sz="2400" b="0">
                <a:latin typeface="Gill Sans SemiBold"/>
                <a:ea typeface="Gill Sans SemiBold"/>
                <a:cs typeface="Gill Sans SemiBold"/>
                <a:sym typeface="Gill Sans SemiBold"/>
              </a:defRPr>
            </a:lvl1pPr>
          </a:lstStyle>
          <a:p>
            <a:r>
              <a:rPr sz="1400" b="1">
                <a:latin typeface="+mn-lt"/>
              </a:rPr>
              <a:t>PS-MC GEN events</a:t>
            </a:r>
          </a:p>
        </p:txBody>
      </p:sp>
      <p:sp>
        <p:nvSpPr>
          <p:cNvPr id="38" name="Rettangolo 37">
            <a:extLst>
              <a:ext uri="{FF2B5EF4-FFF2-40B4-BE49-F238E27FC236}">
                <a16:creationId xmlns:a16="http://schemas.microsoft.com/office/drawing/2014/main" id="{2F59A96B-A9D6-78D9-4C81-AA8B6D8DB861}"/>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8755C374-4F18-0975-9B3C-8B0E959005DC}"/>
                  </a:ext>
                </a:extLst>
              </p:cNvPr>
              <p:cNvSpPr txBox="1"/>
              <p:nvPr/>
            </p:nvSpPr>
            <p:spPr>
              <a:xfrm>
                <a:off x="3484868" y="152132"/>
                <a:ext cx="5222263" cy="430887"/>
              </a:xfrm>
              <a:prstGeom prst="rect">
                <a:avLst/>
              </a:prstGeom>
              <a:noFill/>
            </p:spPr>
            <p:txBody>
              <a:bodyPr wrap="square" rtlCol="0">
                <a:spAutoFit/>
              </a:bodyPr>
              <a:lstStyle/>
              <a:p>
                <a:pPr algn="ct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a:solidFill>
                      <a:schemeClr val="bg1"/>
                    </a:solidFill>
                  </a:rPr>
                  <a:t> photoproduction closure test</a:t>
                </a:r>
              </a:p>
            </p:txBody>
          </p:sp>
        </mc:Choice>
        <mc:Fallback xmlns="">
          <p:sp>
            <p:nvSpPr>
              <p:cNvPr id="39" name="CasellaDiTesto 38">
                <a:extLst>
                  <a:ext uri="{FF2B5EF4-FFF2-40B4-BE49-F238E27FC236}">
                    <a16:creationId xmlns:a16="http://schemas.microsoft.com/office/drawing/2014/main" id="{8755C374-4F18-0975-9B3C-8B0E959005DC}"/>
                  </a:ext>
                </a:extLst>
              </p:cNvPr>
              <p:cNvSpPr txBox="1">
                <a:spLocks noRot="1" noChangeAspect="1" noMove="1" noResize="1" noEditPoints="1" noAdjustHandles="1" noChangeArrowheads="1" noChangeShapeType="1" noTextEdit="1"/>
              </p:cNvSpPr>
              <p:nvPr/>
            </p:nvSpPr>
            <p:spPr>
              <a:xfrm>
                <a:off x="3484868" y="152132"/>
                <a:ext cx="5222263" cy="430887"/>
              </a:xfrm>
              <a:prstGeom prst="rect">
                <a:avLst/>
              </a:prstGeom>
              <a:blipFill>
                <a:blip r:embed="rId7"/>
                <a:stretch>
                  <a:fillRect t="-9859" b="-26761"/>
                </a:stretch>
              </a:blipFill>
            </p:spPr>
            <p:txBody>
              <a:bodyPr/>
              <a:lstStyle/>
              <a:p>
                <a:r>
                  <a:rPr lang="it-IT">
                    <a:noFill/>
                  </a:rPr>
                  <a:t> </a:t>
                </a:r>
              </a:p>
            </p:txBody>
          </p:sp>
        </mc:Fallback>
      </mc:AlternateContent>
      <p:sp>
        <p:nvSpPr>
          <p:cNvPr id="40" name="Rettangolo 39">
            <a:extLst>
              <a:ext uri="{FF2B5EF4-FFF2-40B4-BE49-F238E27FC236}">
                <a16:creationId xmlns:a16="http://schemas.microsoft.com/office/drawing/2014/main" id="{04EF047E-247A-C523-FCC1-929B88D9AA29}"/>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41" name="Immagine 40" descr="Immagine che contiene silhouette, mammifero, cavallo, arte&#10;&#10;Descrizione generata automaticamente">
            <a:extLst>
              <a:ext uri="{FF2B5EF4-FFF2-40B4-BE49-F238E27FC236}">
                <a16:creationId xmlns:a16="http://schemas.microsoft.com/office/drawing/2014/main" id="{C188627C-5D10-E879-7FDF-728163BF35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2" name="CasellaDiTesto 41">
            <a:extLst>
              <a:ext uri="{FF2B5EF4-FFF2-40B4-BE49-F238E27FC236}">
                <a16:creationId xmlns:a16="http://schemas.microsoft.com/office/drawing/2014/main" id="{B06EEAA9-914E-5546-186C-27A90617761A}"/>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3" name="CasellaDiTesto 42">
            <a:extLst>
              <a:ext uri="{FF2B5EF4-FFF2-40B4-BE49-F238E27FC236}">
                <a16:creationId xmlns:a16="http://schemas.microsoft.com/office/drawing/2014/main" id="{DE4D25AC-23FB-10B5-83EE-78059FB99777}"/>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11 - Tommaso Vittorini</a:t>
            </a:r>
          </a:p>
        </p:txBody>
      </p:sp>
    </p:spTree>
    <p:extLst>
      <p:ext uri="{BB962C8B-B14F-4D97-AF65-F5344CB8AC3E}">
        <p14:creationId xmlns:p14="http://schemas.microsoft.com/office/powerpoint/2010/main" val="186562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D09B6BD6-7AAB-4FA4-8EA0-E6D18D7DBE0C}"/>
              </a:ext>
            </a:extLst>
          </p:cNvPr>
          <p:cNvSpPr txBox="1"/>
          <p:nvPr/>
        </p:nvSpPr>
        <p:spPr>
          <a:xfrm>
            <a:off x="0" y="903415"/>
            <a:ext cx="6447934" cy="923330"/>
          </a:xfrm>
          <a:prstGeom prst="rect">
            <a:avLst/>
          </a:prstGeom>
          <a:noFill/>
        </p:spPr>
        <p:txBody>
          <a:bodyPr wrap="square" rtlCol="0">
            <a:spAutoFit/>
          </a:bodyPr>
          <a:lstStyle/>
          <a:p>
            <a:pPr marL="342900" indent="-342900">
              <a:buFont typeface="+mj-lt"/>
              <a:buAutoNum type="arabicPeriod" startAt="3"/>
            </a:pPr>
            <a:r>
              <a:rPr lang="it-IT"/>
              <a:t>Deploy a secondary GAN (DS-GAN) to learn detector effects using an indipendent MC event generator (PS-MC) + GSIM-GEANT (GEN and REC pseudodata)</a:t>
            </a:r>
          </a:p>
        </p:txBody>
      </p:sp>
      <p:pic>
        <p:nvPicPr>
          <p:cNvPr id="3" name="Image" descr="Image">
            <a:extLst>
              <a:ext uri="{FF2B5EF4-FFF2-40B4-BE49-F238E27FC236}">
                <a16:creationId xmlns:a16="http://schemas.microsoft.com/office/drawing/2014/main" id="{C2DAEA86-EA47-6782-F09A-9D8FEF25D244}"/>
              </a:ext>
            </a:extLst>
          </p:cNvPr>
          <p:cNvPicPr>
            <a:picLocks noChangeAspect="1"/>
          </p:cNvPicPr>
          <p:nvPr/>
        </p:nvPicPr>
        <p:blipFill>
          <a:blip r:embed="rId2"/>
          <a:stretch>
            <a:fillRect/>
          </a:stretch>
        </p:blipFill>
        <p:spPr>
          <a:xfrm>
            <a:off x="106284" y="2799829"/>
            <a:ext cx="7310881" cy="3027163"/>
          </a:xfrm>
          <a:prstGeom prst="rect">
            <a:avLst/>
          </a:prstGeom>
          <a:ln w="3175">
            <a:miter lim="400000"/>
          </a:ln>
        </p:spPr>
      </p:pic>
      <p:sp>
        <p:nvSpPr>
          <p:cNvPr id="8" name="Rectangle">
            <a:extLst>
              <a:ext uri="{FF2B5EF4-FFF2-40B4-BE49-F238E27FC236}">
                <a16:creationId xmlns:a16="http://schemas.microsoft.com/office/drawing/2014/main" id="{DC15DCBD-D729-F38F-CD49-E3A2544F4187}"/>
              </a:ext>
            </a:extLst>
          </p:cNvPr>
          <p:cNvSpPr/>
          <p:nvPr/>
        </p:nvSpPr>
        <p:spPr>
          <a:xfrm>
            <a:off x="307051" y="2906569"/>
            <a:ext cx="7319554" cy="2757124"/>
          </a:xfrm>
          <a:prstGeom prst="rect">
            <a:avLst/>
          </a:prstGeom>
          <a:solidFill>
            <a:srgbClr val="91B2D5">
              <a:alpha val="75690"/>
            </a:srgbClr>
          </a:solidFill>
          <a:ln w="3175">
            <a:miter lim="400000"/>
          </a:ln>
        </p:spPr>
        <p:txBody>
          <a:bodyPr lIns="17854" tIns="17854" rIns="17854" bIns="17854" anchor="ctr"/>
          <a:lstStyle/>
          <a:p>
            <a:pPr>
              <a:defRPr b="0">
                <a:solidFill>
                  <a:srgbClr val="FFFFFF"/>
                </a:solidFill>
                <a:latin typeface="+mn-lt"/>
                <a:ea typeface="+mn-ea"/>
                <a:cs typeface="+mn-cs"/>
                <a:sym typeface="Helvetica Neue Medium"/>
              </a:defRPr>
            </a:pPr>
            <a:endParaRPr sz="1266"/>
          </a:p>
        </p:txBody>
      </p:sp>
      <p:sp>
        <p:nvSpPr>
          <p:cNvPr id="20" name="CasellaDiTesto 19">
            <a:extLst>
              <a:ext uri="{FF2B5EF4-FFF2-40B4-BE49-F238E27FC236}">
                <a16:creationId xmlns:a16="http://schemas.microsoft.com/office/drawing/2014/main" id="{17420863-D700-4727-1628-7EE1D4AF88F4}"/>
              </a:ext>
            </a:extLst>
          </p:cNvPr>
          <p:cNvSpPr txBox="1"/>
          <p:nvPr/>
        </p:nvSpPr>
        <p:spPr>
          <a:xfrm>
            <a:off x="150829" y="1928748"/>
            <a:ext cx="2804514" cy="923330"/>
          </a:xfrm>
          <a:prstGeom prst="rect">
            <a:avLst/>
          </a:prstGeom>
          <a:noFill/>
        </p:spPr>
        <p:txBody>
          <a:bodyPr wrap="square" rtlCol="0">
            <a:spAutoFit/>
          </a:bodyPr>
          <a:lstStyle/>
          <a:p>
            <a:pPr marL="285750" indent="-285750">
              <a:buFont typeface="Arial" panose="020B0604020202020204" pitchFamily="34" charset="0"/>
              <a:buChar char="•"/>
            </a:pPr>
            <a:r>
              <a:rPr lang="it-IT"/>
              <a:t>GSIM-GEANT to simulate CLAS acceptance and resolution</a:t>
            </a:r>
          </a:p>
        </p:txBody>
      </p:sp>
      <p:pic>
        <p:nvPicPr>
          <p:cNvPr id="16" name="Image" descr="Image">
            <a:extLst>
              <a:ext uri="{FF2B5EF4-FFF2-40B4-BE49-F238E27FC236}">
                <a16:creationId xmlns:a16="http://schemas.microsoft.com/office/drawing/2014/main" id="{03DC6AC4-A3BB-51BC-7618-1D64CA4C028F}"/>
              </a:ext>
            </a:extLst>
          </p:cNvPr>
          <p:cNvPicPr>
            <a:picLocks noChangeAspect="1"/>
          </p:cNvPicPr>
          <p:nvPr/>
        </p:nvPicPr>
        <p:blipFill>
          <a:blip r:embed="rId3"/>
          <a:stretch>
            <a:fillRect/>
          </a:stretch>
        </p:blipFill>
        <p:spPr>
          <a:xfrm>
            <a:off x="3034553" y="1978075"/>
            <a:ext cx="5433922" cy="3398051"/>
          </a:xfrm>
          <a:prstGeom prst="rect">
            <a:avLst/>
          </a:prstGeom>
          <a:ln w="38100">
            <a:solidFill>
              <a:srgbClr val="FF2600"/>
            </a:solidFill>
            <a:miter lim="400000"/>
          </a:ln>
        </p:spPr>
      </p:pic>
      <p:sp>
        <p:nvSpPr>
          <p:cNvPr id="17" name="DS-GAN">
            <a:extLst>
              <a:ext uri="{FF2B5EF4-FFF2-40B4-BE49-F238E27FC236}">
                <a16:creationId xmlns:a16="http://schemas.microsoft.com/office/drawing/2014/main" id="{E5EB77B5-369E-F72C-DC99-9E12157612CD}"/>
              </a:ext>
            </a:extLst>
          </p:cNvPr>
          <p:cNvSpPr txBox="1"/>
          <p:nvPr/>
        </p:nvSpPr>
        <p:spPr>
          <a:xfrm>
            <a:off x="7575422" y="1937619"/>
            <a:ext cx="734966" cy="2956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algn="l" defTabSz="457200">
              <a:defRPr sz="2400" b="0">
                <a:solidFill>
                  <a:srgbClr val="FF2600"/>
                </a:solidFill>
                <a:latin typeface="Gill Sans SemiBold"/>
                <a:ea typeface="Gill Sans SemiBold"/>
                <a:cs typeface="Gill Sans SemiBold"/>
                <a:sym typeface="Gill Sans SemiBold"/>
              </a:defRPr>
            </a:lvl1pPr>
          </a:lstStyle>
          <a:p>
            <a:r>
              <a:rPr sz="1687"/>
              <a:t>DS-GAN</a:t>
            </a:r>
          </a:p>
        </p:txBody>
      </p:sp>
      <p:sp>
        <p:nvSpPr>
          <p:cNvPr id="19" name="Rectangle">
            <a:extLst>
              <a:ext uri="{FF2B5EF4-FFF2-40B4-BE49-F238E27FC236}">
                <a16:creationId xmlns:a16="http://schemas.microsoft.com/office/drawing/2014/main" id="{E137884A-9504-7833-BA6E-B25C45339EDF}"/>
              </a:ext>
            </a:extLst>
          </p:cNvPr>
          <p:cNvSpPr/>
          <p:nvPr/>
        </p:nvSpPr>
        <p:spPr>
          <a:xfrm>
            <a:off x="2970841" y="1938124"/>
            <a:ext cx="5561346" cy="3477955"/>
          </a:xfrm>
          <a:prstGeom prst="rect">
            <a:avLst/>
          </a:prstGeom>
          <a:solidFill>
            <a:srgbClr val="FFC379">
              <a:alpha val="75690"/>
            </a:srgbClr>
          </a:solidFill>
          <a:ln w="3175">
            <a:miter lim="400000"/>
          </a:ln>
        </p:spPr>
        <p:txBody>
          <a:bodyPr lIns="17854" tIns="17854" rIns="17854" bIns="17854" anchor="ctr"/>
          <a:lstStyle/>
          <a:p>
            <a:pPr>
              <a:defRPr b="0">
                <a:solidFill>
                  <a:srgbClr val="FFFFFF"/>
                </a:solidFill>
                <a:latin typeface="+mn-lt"/>
                <a:ea typeface="+mn-ea"/>
                <a:cs typeface="+mn-cs"/>
                <a:sym typeface="Helvetica Neue Medium"/>
              </a:defRPr>
            </a:pPr>
            <a:endParaRPr sz="1266"/>
          </a:p>
        </p:txBody>
      </p:sp>
      <p:pic>
        <p:nvPicPr>
          <p:cNvPr id="23" name="Image" descr="Image">
            <a:extLst>
              <a:ext uri="{FF2B5EF4-FFF2-40B4-BE49-F238E27FC236}">
                <a16:creationId xmlns:a16="http://schemas.microsoft.com/office/drawing/2014/main" id="{02716395-FEF6-28E2-A6C5-4E718030E566}"/>
              </a:ext>
            </a:extLst>
          </p:cNvPr>
          <p:cNvPicPr>
            <a:picLocks noChangeAspect="1"/>
          </p:cNvPicPr>
          <p:nvPr/>
        </p:nvPicPr>
        <p:blipFill>
          <a:blip r:embed="rId4"/>
          <a:stretch>
            <a:fillRect/>
          </a:stretch>
        </p:blipFill>
        <p:spPr>
          <a:xfrm>
            <a:off x="3339566" y="2463277"/>
            <a:ext cx="3533774" cy="628227"/>
          </a:xfrm>
          <a:prstGeom prst="rect">
            <a:avLst/>
          </a:prstGeom>
          <a:ln w="3175">
            <a:miter lim="400000"/>
          </a:ln>
        </p:spPr>
      </p:pic>
      <mc:AlternateContent xmlns:mc="http://schemas.openxmlformats.org/markup-compatibility/2006" xmlns:a14="http://schemas.microsoft.com/office/drawing/2010/main">
        <mc:Choice Requires="a14">
          <p:sp>
            <p:nvSpPr>
              <p:cNvPr id="25" name="CLAS resolution">
                <a:extLst>
                  <a:ext uri="{FF2B5EF4-FFF2-40B4-BE49-F238E27FC236}">
                    <a16:creationId xmlns:a16="http://schemas.microsoft.com/office/drawing/2014/main" id="{3CF93683-C5FB-A4AF-1EB3-ED12DB9B6D74}"/>
                  </a:ext>
                </a:extLst>
              </p:cNvPr>
              <p:cNvSpPr txBox="1"/>
              <p:nvPr/>
            </p:nvSpPr>
            <p:spPr>
              <a:xfrm>
                <a:off x="9192877" y="3499345"/>
                <a:ext cx="2760309" cy="251500"/>
              </a:xfrm>
              <a:prstGeom prst="rect">
                <a:avLst/>
              </a:prstGeom>
              <a:ln w="3175">
                <a:miter lim="400000"/>
              </a:ln>
              <a:extLst>
                <a:ext uri="{C572A759-6A51-4108-AA02-DFA0A04FC94B}">
                  <ma14:wrappingTextBoxFlag xmlns="" xmlns:m="http://schemas.openxmlformats.org/officeDocument/2006/math" xmlns:ma14="http://schemas.microsoft.com/office/mac/drawingml/2011/main" val="1"/>
                </a:ext>
              </a:extLst>
            </p:spPr>
            <p:txBody>
              <a:bodyPr wrap="square" lIns="17854" tIns="17854" rIns="17854" bIns="17854" anchor="ctr">
                <a:spAutoFit/>
              </a:bodyPr>
              <a:lstStyle>
                <a:lvl1pPr algn="just" defTabSz="457200">
                  <a:spcBef>
                    <a:spcPts val="100"/>
                  </a:spcBef>
                  <a:buClr>
                    <a:srgbClr val="000000"/>
                  </a:buClr>
                  <a:defRPr sz="2400" b="0">
                    <a:latin typeface="Gill Sans SemiBold"/>
                    <a:ea typeface="Gill Sans SemiBold"/>
                    <a:cs typeface="Gill Sans SemiBold"/>
                    <a:sym typeface="Gill Sans SemiBold"/>
                  </a:defRPr>
                </a:lvl1pPr>
              </a:lstStyle>
              <a:p>
                <a:r>
                  <a:rPr lang="it-IT" sz="1400" b="1" dirty="0">
                    <a:latin typeface="+mn-lt"/>
                  </a:rPr>
                  <a:t>CLAS </a:t>
                </a:r>
                <a:r>
                  <a:rPr lang="it-IT" sz="1400" b="1" dirty="0" err="1">
                    <a:latin typeface="+mn-lt"/>
                  </a:rPr>
                  <a:t>resolution</a:t>
                </a:r>
                <a:r>
                  <a:rPr lang="it-IT" sz="1400" b="1" dirty="0">
                    <a:latin typeface="+mn-lt"/>
                  </a:rPr>
                  <a:t> on </a:t>
                </a:r>
                <a14:m>
                  <m:oMath xmlns:m="http://schemas.openxmlformats.org/officeDocument/2006/math">
                    <m:sSup>
                      <m:sSupPr>
                        <m:ctrlPr>
                          <a:rPr lang="it-IT" sz="1400" b="1" i="1" smtClean="0">
                            <a:latin typeface="Cambria Math" panose="02040503050406030204" pitchFamily="18" charset="0"/>
                          </a:rPr>
                        </m:ctrlPr>
                      </m:sSupPr>
                      <m:e>
                        <m:r>
                          <a:rPr lang="it-IT" sz="1400" b="1" i="1" smtClean="0">
                            <a:latin typeface="Cambria Math" panose="02040503050406030204" pitchFamily="18" charset="0"/>
                          </a:rPr>
                          <m:t>𝝅</m:t>
                        </m:r>
                      </m:e>
                      <m:sup>
                        <m:r>
                          <a:rPr lang="it-IT" sz="1400" b="1" i="1" smtClean="0">
                            <a:latin typeface="Cambria Math" panose="02040503050406030204" pitchFamily="18" charset="0"/>
                          </a:rPr>
                          <m:t>+</m:t>
                        </m:r>
                      </m:sup>
                    </m:sSup>
                  </m:oMath>
                </a14:m>
                <a:r>
                  <a:rPr lang="it-IT" sz="1400" b="1" dirty="0">
                    <a:latin typeface="+mn-lt"/>
                  </a:rPr>
                  <a:t> </a:t>
                </a:r>
                <a:r>
                  <a:rPr lang="it-IT" sz="1400" b="1" dirty="0" err="1">
                    <a:latin typeface="+mn-lt"/>
                  </a:rPr>
                  <a:t>kin</a:t>
                </a:r>
                <a:r>
                  <a:rPr lang="it-IT" sz="1400" b="1" dirty="0">
                    <a:latin typeface="+mn-lt"/>
                  </a:rPr>
                  <a:t>. </a:t>
                </a:r>
                <a:r>
                  <a:rPr lang="it-IT" sz="1400" b="1" dirty="0" err="1">
                    <a:latin typeface="+mn-lt"/>
                  </a:rPr>
                  <a:t>variables</a:t>
                </a:r>
                <a:endParaRPr sz="1400" b="1" dirty="0">
                  <a:latin typeface="+mn-lt"/>
                </a:endParaRPr>
              </a:p>
            </p:txBody>
          </p:sp>
        </mc:Choice>
        <mc:Fallback xmlns="">
          <p:sp>
            <p:nvSpPr>
              <p:cNvPr id="25" name="CLAS resolution">
                <a:extLst>
                  <a:ext uri="{FF2B5EF4-FFF2-40B4-BE49-F238E27FC236}">
                    <a16:creationId xmlns:a16="http://schemas.microsoft.com/office/drawing/2014/main" id="{3CF93683-C5FB-A4AF-1EB3-ED12DB9B6D74}"/>
                  </a:ext>
                </a:extLst>
              </p:cNvPr>
              <p:cNvSpPr txBox="1">
                <a:spLocks noRot="1" noChangeAspect="1" noMove="1" noResize="1" noEditPoints="1" noAdjustHandles="1" noChangeArrowheads="1" noChangeShapeType="1" noTextEdit="1"/>
              </p:cNvSpPr>
              <p:nvPr/>
            </p:nvSpPr>
            <p:spPr>
              <a:xfrm>
                <a:off x="9192877" y="3499345"/>
                <a:ext cx="2760309" cy="251500"/>
              </a:xfrm>
              <a:prstGeom prst="rect">
                <a:avLst/>
              </a:prstGeom>
              <a:blipFill>
                <a:blip r:embed="rId5"/>
                <a:stretch>
                  <a:fillRect l="-3196" t="-14286" r="-913" b="-33333"/>
                </a:stretch>
              </a:blipFill>
              <a:ln w="3175">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IT">
                    <a:noFill/>
                  </a:rPr>
                  <a:t> </a:t>
                </a:r>
              </a:p>
            </p:txBody>
          </p:sp>
        </mc:Fallback>
      </mc:AlternateContent>
      <p:pic>
        <p:nvPicPr>
          <p:cNvPr id="26" name="Image" descr="Image">
            <a:extLst>
              <a:ext uri="{FF2B5EF4-FFF2-40B4-BE49-F238E27FC236}">
                <a16:creationId xmlns:a16="http://schemas.microsoft.com/office/drawing/2014/main" id="{68743167-3621-78BF-8496-B2E18A2F1A70}"/>
              </a:ext>
            </a:extLst>
          </p:cNvPr>
          <p:cNvPicPr>
            <a:picLocks noChangeAspect="1"/>
          </p:cNvPicPr>
          <p:nvPr/>
        </p:nvPicPr>
        <p:blipFill>
          <a:blip r:embed="rId6"/>
          <a:stretch>
            <a:fillRect/>
          </a:stretch>
        </p:blipFill>
        <p:spPr>
          <a:xfrm>
            <a:off x="8563481" y="865068"/>
            <a:ext cx="3538889" cy="2555864"/>
          </a:xfrm>
          <a:prstGeom prst="rect">
            <a:avLst/>
          </a:prstGeom>
          <a:ln w="3175">
            <a:miter lim="400000"/>
          </a:ln>
        </p:spPr>
      </p:pic>
      <p:sp>
        <p:nvSpPr>
          <p:cNvPr id="27" name="PS-MC GEN events">
            <a:extLst>
              <a:ext uri="{FF2B5EF4-FFF2-40B4-BE49-F238E27FC236}">
                <a16:creationId xmlns:a16="http://schemas.microsoft.com/office/drawing/2014/main" id="{CDB5BF17-CDDB-468D-3723-6C49B84DDFB4}"/>
              </a:ext>
            </a:extLst>
          </p:cNvPr>
          <p:cNvSpPr txBox="1"/>
          <p:nvPr/>
        </p:nvSpPr>
        <p:spPr>
          <a:xfrm>
            <a:off x="9549902" y="659391"/>
            <a:ext cx="1415217"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algn="just" defTabSz="457200">
              <a:spcBef>
                <a:spcPts val="100"/>
              </a:spcBef>
              <a:buClr>
                <a:srgbClr val="000000"/>
              </a:buClr>
              <a:defRPr sz="2400" b="0">
                <a:latin typeface="Gill Sans SemiBold"/>
                <a:ea typeface="Gill Sans SemiBold"/>
                <a:cs typeface="Gill Sans SemiBold"/>
                <a:sym typeface="Gill Sans SemiBold"/>
              </a:defRPr>
            </a:lvl1pPr>
          </a:lstStyle>
          <a:p>
            <a:r>
              <a:rPr sz="1400" b="1">
                <a:latin typeface="+mn-lt"/>
              </a:rPr>
              <a:t>PS-MC GEN events</a:t>
            </a:r>
          </a:p>
        </p:txBody>
      </p:sp>
      <p:sp>
        <p:nvSpPr>
          <p:cNvPr id="38" name="Rettangolo 37">
            <a:extLst>
              <a:ext uri="{FF2B5EF4-FFF2-40B4-BE49-F238E27FC236}">
                <a16:creationId xmlns:a16="http://schemas.microsoft.com/office/drawing/2014/main" id="{CEDF5EC9-4B5C-6748-2A44-23C56908B598}"/>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3BC1DB98-CD29-A2F5-BACE-3C732F9A7E79}"/>
                  </a:ext>
                </a:extLst>
              </p:cNvPr>
              <p:cNvSpPr txBox="1"/>
              <p:nvPr/>
            </p:nvSpPr>
            <p:spPr>
              <a:xfrm>
                <a:off x="3484868" y="152132"/>
                <a:ext cx="5222263" cy="430887"/>
              </a:xfrm>
              <a:prstGeom prst="rect">
                <a:avLst/>
              </a:prstGeom>
              <a:noFill/>
            </p:spPr>
            <p:txBody>
              <a:bodyPr wrap="square" rtlCol="0">
                <a:spAutoFit/>
              </a:bodyPr>
              <a:lstStyle/>
              <a:p>
                <a:pPr algn="ct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a:solidFill>
                      <a:schemeClr val="bg1"/>
                    </a:solidFill>
                  </a:rPr>
                  <a:t> photoproduction closure test</a:t>
                </a:r>
              </a:p>
            </p:txBody>
          </p:sp>
        </mc:Choice>
        <mc:Fallback xmlns="">
          <p:sp>
            <p:nvSpPr>
              <p:cNvPr id="39" name="CasellaDiTesto 38">
                <a:extLst>
                  <a:ext uri="{FF2B5EF4-FFF2-40B4-BE49-F238E27FC236}">
                    <a16:creationId xmlns:a16="http://schemas.microsoft.com/office/drawing/2014/main" id="{3BC1DB98-CD29-A2F5-BACE-3C732F9A7E79}"/>
                  </a:ext>
                </a:extLst>
              </p:cNvPr>
              <p:cNvSpPr txBox="1">
                <a:spLocks noRot="1" noChangeAspect="1" noMove="1" noResize="1" noEditPoints="1" noAdjustHandles="1" noChangeArrowheads="1" noChangeShapeType="1" noTextEdit="1"/>
              </p:cNvSpPr>
              <p:nvPr/>
            </p:nvSpPr>
            <p:spPr>
              <a:xfrm>
                <a:off x="3484868" y="152132"/>
                <a:ext cx="5222263" cy="430887"/>
              </a:xfrm>
              <a:prstGeom prst="rect">
                <a:avLst/>
              </a:prstGeom>
              <a:blipFill>
                <a:blip r:embed="rId7"/>
                <a:stretch>
                  <a:fillRect t="-9859" b="-26761"/>
                </a:stretch>
              </a:blipFill>
            </p:spPr>
            <p:txBody>
              <a:bodyPr/>
              <a:lstStyle/>
              <a:p>
                <a:r>
                  <a:rPr lang="it-IT">
                    <a:noFill/>
                  </a:rPr>
                  <a:t> </a:t>
                </a:r>
              </a:p>
            </p:txBody>
          </p:sp>
        </mc:Fallback>
      </mc:AlternateContent>
      <p:pic>
        <p:nvPicPr>
          <p:cNvPr id="41" name="Immagine 40" descr="Immagine che contiene testo, schermata, diagramma, Diagramma&#10;&#10;Descrizione generata automaticamente">
            <a:extLst>
              <a:ext uri="{FF2B5EF4-FFF2-40B4-BE49-F238E27FC236}">
                <a16:creationId xmlns:a16="http://schemas.microsoft.com/office/drawing/2014/main" id="{BE39C7F2-0501-D9C0-1D97-D0F8883196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8321" y="3740697"/>
            <a:ext cx="3366674" cy="2527674"/>
          </a:xfrm>
          <a:prstGeom prst="rect">
            <a:avLst/>
          </a:prstGeom>
        </p:spPr>
      </p:pic>
      <p:sp>
        <p:nvSpPr>
          <p:cNvPr id="42" name="Rettangolo 41">
            <a:extLst>
              <a:ext uri="{FF2B5EF4-FFF2-40B4-BE49-F238E27FC236}">
                <a16:creationId xmlns:a16="http://schemas.microsoft.com/office/drawing/2014/main" id="{13387751-1068-22D0-A74B-229D48FE1B99}"/>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43" name="Immagine 42" descr="Immagine che contiene silhouette, mammifero, cavallo, arte&#10;&#10;Descrizione generata automaticamente">
            <a:extLst>
              <a:ext uri="{FF2B5EF4-FFF2-40B4-BE49-F238E27FC236}">
                <a16:creationId xmlns:a16="http://schemas.microsoft.com/office/drawing/2014/main" id="{1A486027-32A5-F469-D121-269FBD16A5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4" name="CasellaDiTesto 43">
            <a:extLst>
              <a:ext uri="{FF2B5EF4-FFF2-40B4-BE49-F238E27FC236}">
                <a16:creationId xmlns:a16="http://schemas.microsoft.com/office/drawing/2014/main" id="{5AD4C2C5-AE2D-540B-B5AF-CD246E7CDA28}"/>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5" name="CasellaDiTesto 44">
            <a:extLst>
              <a:ext uri="{FF2B5EF4-FFF2-40B4-BE49-F238E27FC236}">
                <a16:creationId xmlns:a16="http://schemas.microsoft.com/office/drawing/2014/main" id="{F4AE8418-B425-E4BF-00BE-69B5AFC9567A}"/>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12 - Tommaso Vittorini</a:t>
            </a:r>
          </a:p>
        </p:txBody>
      </p:sp>
    </p:spTree>
    <p:extLst>
      <p:ext uri="{BB962C8B-B14F-4D97-AF65-F5344CB8AC3E}">
        <p14:creationId xmlns:p14="http://schemas.microsoft.com/office/powerpoint/2010/main" val="68815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D09B6BD6-7AAB-4FA4-8EA0-E6D18D7DBE0C}"/>
              </a:ext>
            </a:extLst>
          </p:cNvPr>
          <p:cNvSpPr txBox="1"/>
          <p:nvPr/>
        </p:nvSpPr>
        <p:spPr>
          <a:xfrm>
            <a:off x="0" y="903415"/>
            <a:ext cx="6447934" cy="923330"/>
          </a:xfrm>
          <a:prstGeom prst="rect">
            <a:avLst/>
          </a:prstGeom>
          <a:noFill/>
        </p:spPr>
        <p:txBody>
          <a:bodyPr wrap="square" rtlCol="0">
            <a:spAutoFit/>
          </a:bodyPr>
          <a:lstStyle/>
          <a:p>
            <a:pPr marL="342900" indent="-342900">
              <a:buFont typeface="+mj-lt"/>
              <a:buAutoNum type="arabicPeriod" startAt="3"/>
            </a:pPr>
            <a:r>
              <a:rPr lang="it-IT"/>
              <a:t>Deploy a secondary GAN (DS-GAN) to learn detector effects using an indipendent MC event generator (PS-MC) + GSIM-GEANT (GEN and REC pseudodata)</a:t>
            </a:r>
          </a:p>
        </p:txBody>
      </p:sp>
      <p:pic>
        <p:nvPicPr>
          <p:cNvPr id="3" name="Image" descr="Image">
            <a:extLst>
              <a:ext uri="{FF2B5EF4-FFF2-40B4-BE49-F238E27FC236}">
                <a16:creationId xmlns:a16="http://schemas.microsoft.com/office/drawing/2014/main" id="{C2DAEA86-EA47-6782-F09A-9D8FEF25D244}"/>
              </a:ext>
            </a:extLst>
          </p:cNvPr>
          <p:cNvPicPr>
            <a:picLocks noChangeAspect="1"/>
          </p:cNvPicPr>
          <p:nvPr/>
        </p:nvPicPr>
        <p:blipFill>
          <a:blip r:embed="rId2"/>
          <a:stretch>
            <a:fillRect/>
          </a:stretch>
        </p:blipFill>
        <p:spPr>
          <a:xfrm>
            <a:off x="106284" y="2799829"/>
            <a:ext cx="7310881" cy="3027163"/>
          </a:xfrm>
          <a:prstGeom prst="rect">
            <a:avLst/>
          </a:prstGeom>
          <a:ln w="3175">
            <a:miter lim="400000"/>
          </a:ln>
        </p:spPr>
      </p:pic>
      <p:sp>
        <p:nvSpPr>
          <p:cNvPr id="8" name="Rectangle">
            <a:extLst>
              <a:ext uri="{FF2B5EF4-FFF2-40B4-BE49-F238E27FC236}">
                <a16:creationId xmlns:a16="http://schemas.microsoft.com/office/drawing/2014/main" id="{DC15DCBD-D729-F38F-CD49-E3A2544F4187}"/>
              </a:ext>
            </a:extLst>
          </p:cNvPr>
          <p:cNvSpPr/>
          <p:nvPr/>
        </p:nvSpPr>
        <p:spPr>
          <a:xfrm>
            <a:off x="307051" y="2906569"/>
            <a:ext cx="7319554" cy="2757124"/>
          </a:xfrm>
          <a:prstGeom prst="rect">
            <a:avLst/>
          </a:prstGeom>
          <a:solidFill>
            <a:srgbClr val="91B2D5">
              <a:alpha val="75690"/>
            </a:srgbClr>
          </a:solidFill>
          <a:ln w="3175">
            <a:miter lim="400000"/>
          </a:ln>
        </p:spPr>
        <p:txBody>
          <a:bodyPr lIns="17854" tIns="17854" rIns="17854" bIns="17854" anchor="ctr"/>
          <a:lstStyle/>
          <a:p>
            <a:pPr>
              <a:defRPr b="0">
                <a:solidFill>
                  <a:srgbClr val="FFFFFF"/>
                </a:solidFill>
                <a:latin typeface="+mn-lt"/>
                <a:ea typeface="+mn-ea"/>
                <a:cs typeface="+mn-cs"/>
                <a:sym typeface="Helvetica Neue Medium"/>
              </a:defRPr>
            </a:pPr>
            <a:endParaRPr sz="1266"/>
          </a:p>
        </p:txBody>
      </p:sp>
      <p:sp>
        <p:nvSpPr>
          <p:cNvPr id="20" name="CasellaDiTesto 19">
            <a:extLst>
              <a:ext uri="{FF2B5EF4-FFF2-40B4-BE49-F238E27FC236}">
                <a16:creationId xmlns:a16="http://schemas.microsoft.com/office/drawing/2014/main" id="{17420863-D700-4727-1628-7EE1D4AF88F4}"/>
              </a:ext>
            </a:extLst>
          </p:cNvPr>
          <p:cNvSpPr txBox="1"/>
          <p:nvPr/>
        </p:nvSpPr>
        <p:spPr>
          <a:xfrm>
            <a:off x="150829" y="1928748"/>
            <a:ext cx="2804514" cy="923330"/>
          </a:xfrm>
          <a:prstGeom prst="rect">
            <a:avLst/>
          </a:prstGeom>
          <a:noFill/>
        </p:spPr>
        <p:txBody>
          <a:bodyPr wrap="square" rtlCol="0">
            <a:spAutoFit/>
          </a:bodyPr>
          <a:lstStyle/>
          <a:p>
            <a:pPr marL="285750" indent="-285750">
              <a:buFont typeface="Arial" panose="020B0604020202020204" pitchFamily="34" charset="0"/>
              <a:buChar char="•"/>
            </a:pPr>
            <a:r>
              <a:rPr lang="it-IT"/>
              <a:t>GSIM-GEANT to simulate CLAS acceptance and resolution</a:t>
            </a:r>
          </a:p>
        </p:txBody>
      </p:sp>
      <p:pic>
        <p:nvPicPr>
          <p:cNvPr id="2" name="Image" descr="Image">
            <a:extLst>
              <a:ext uri="{FF2B5EF4-FFF2-40B4-BE49-F238E27FC236}">
                <a16:creationId xmlns:a16="http://schemas.microsoft.com/office/drawing/2014/main" id="{46B8D55A-86C3-1A1C-24C3-F08AC5F59A04}"/>
              </a:ext>
            </a:extLst>
          </p:cNvPr>
          <p:cNvPicPr>
            <a:picLocks noChangeAspect="1"/>
          </p:cNvPicPr>
          <p:nvPr/>
        </p:nvPicPr>
        <p:blipFill>
          <a:blip r:embed="rId3"/>
          <a:stretch>
            <a:fillRect/>
          </a:stretch>
        </p:blipFill>
        <p:spPr>
          <a:xfrm>
            <a:off x="3025126" y="1978078"/>
            <a:ext cx="5433922" cy="3398051"/>
          </a:xfrm>
          <a:prstGeom prst="rect">
            <a:avLst/>
          </a:prstGeom>
          <a:ln w="38100">
            <a:solidFill>
              <a:srgbClr val="FF2600"/>
            </a:solidFill>
            <a:miter lim="400000"/>
          </a:ln>
        </p:spPr>
      </p:pic>
      <p:sp>
        <p:nvSpPr>
          <p:cNvPr id="4" name="DS-GAN">
            <a:extLst>
              <a:ext uri="{FF2B5EF4-FFF2-40B4-BE49-F238E27FC236}">
                <a16:creationId xmlns:a16="http://schemas.microsoft.com/office/drawing/2014/main" id="{A743C059-B33D-A856-3E6C-910F70637C2A}"/>
              </a:ext>
            </a:extLst>
          </p:cNvPr>
          <p:cNvSpPr txBox="1"/>
          <p:nvPr/>
        </p:nvSpPr>
        <p:spPr>
          <a:xfrm>
            <a:off x="7565995" y="1966863"/>
            <a:ext cx="734966" cy="2956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algn="l" defTabSz="457200">
              <a:defRPr sz="2400" b="0">
                <a:solidFill>
                  <a:srgbClr val="FF2600"/>
                </a:solidFill>
                <a:latin typeface="Gill Sans SemiBold"/>
                <a:ea typeface="Gill Sans SemiBold"/>
                <a:cs typeface="Gill Sans SemiBold"/>
                <a:sym typeface="Gill Sans SemiBold"/>
              </a:defRPr>
            </a:lvl1pPr>
          </a:lstStyle>
          <a:p>
            <a:r>
              <a:rPr sz="1687"/>
              <a:t>DS-GAN</a:t>
            </a:r>
          </a:p>
        </p:txBody>
      </p:sp>
      <p:pic>
        <p:nvPicPr>
          <p:cNvPr id="9" name="Image" descr="Image">
            <a:extLst>
              <a:ext uri="{FF2B5EF4-FFF2-40B4-BE49-F238E27FC236}">
                <a16:creationId xmlns:a16="http://schemas.microsoft.com/office/drawing/2014/main" id="{1FFDA767-BB07-D3C6-C557-456CCC06250D}"/>
              </a:ext>
            </a:extLst>
          </p:cNvPr>
          <p:cNvPicPr>
            <a:picLocks noChangeAspect="1"/>
          </p:cNvPicPr>
          <p:nvPr/>
        </p:nvPicPr>
        <p:blipFill>
          <a:blip r:embed="rId4"/>
          <a:stretch>
            <a:fillRect/>
          </a:stretch>
        </p:blipFill>
        <p:spPr>
          <a:xfrm>
            <a:off x="8735910" y="771127"/>
            <a:ext cx="3217540" cy="2784286"/>
          </a:xfrm>
          <a:prstGeom prst="rect">
            <a:avLst/>
          </a:prstGeom>
          <a:ln w="3175">
            <a:miter lim="400000"/>
          </a:ln>
        </p:spPr>
      </p:pic>
      <p:sp>
        <p:nvSpPr>
          <p:cNvPr id="11" name="PS-MC REC events…">
            <a:extLst>
              <a:ext uri="{FF2B5EF4-FFF2-40B4-BE49-F238E27FC236}">
                <a16:creationId xmlns:a16="http://schemas.microsoft.com/office/drawing/2014/main" id="{E9471272-1381-E972-38B8-FC9DB6150EB5}"/>
              </a:ext>
            </a:extLst>
          </p:cNvPr>
          <p:cNvSpPr txBox="1"/>
          <p:nvPr/>
        </p:nvSpPr>
        <p:spPr>
          <a:xfrm>
            <a:off x="8595475" y="603757"/>
            <a:ext cx="3558650" cy="25117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ctr" defTabSz="321457">
              <a:buClr>
                <a:srgbClr val="000000"/>
              </a:buClr>
              <a:defRPr sz="1800" b="0">
                <a:latin typeface="Gill Sans"/>
                <a:ea typeface="Gill Sans"/>
                <a:cs typeface="Gill Sans"/>
                <a:sym typeface="Gill Sans"/>
              </a:defRPr>
            </a:pPr>
            <a:r>
              <a:rPr sz="1400" b="1" dirty="0">
                <a:latin typeface="Calibri" panose="020F0502020204030204" pitchFamily="34" charset="0"/>
                <a:cs typeface="Calibri" panose="020F0502020204030204" pitchFamily="34" charset="0"/>
              </a:rPr>
              <a:t>MC </a:t>
            </a:r>
            <a:r>
              <a:rPr lang="it-IT" sz="1400" b="1" dirty="0">
                <a:latin typeface="Calibri" panose="020F0502020204030204" pitchFamily="34" charset="0"/>
                <a:cs typeface="Calibri" panose="020F0502020204030204" pitchFamily="34" charset="0"/>
              </a:rPr>
              <a:t>REC </a:t>
            </a:r>
            <a:r>
              <a:rPr sz="1400" b="1" dirty="0" err="1">
                <a:latin typeface="Calibri" panose="020F0502020204030204" pitchFamily="34" charset="0"/>
                <a:cs typeface="Calibri" panose="020F0502020204030204" pitchFamily="34" charset="0"/>
              </a:rPr>
              <a:t>pseudodata</a:t>
            </a:r>
            <a:r>
              <a:rPr sz="1400" b="1" dirty="0">
                <a:latin typeface="Calibri" panose="020F0502020204030204" pitchFamily="34" charset="0"/>
                <a:cs typeface="Calibri" panose="020F0502020204030204" pitchFamily="34" charset="0"/>
              </a:rPr>
              <a:t> vs. DS-GAN synthetic data</a:t>
            </a:r>
          </a:p>
        </p:txBody>
      </p:sp>
      <p:sp>
        <p:nvSpPr>
          <p:cNvPr id="26" name="CLAS resolution">
            <a:extLst>
              <a:ext uri="{FF2B5EF4-FFF2-40B4-BE49-F238E27FC236}">
                <a16:creationId xmlns:a16="http://schemas.microsoft.com/office/drawing/2014/main" id="{5914AC96-C3B1-B866-FBB8-A34200BE077B}"/>
              </a:ext>
            </a:extLst>
          </p:cNvPr>
          <p:cNvSpPr txBox="1"/>
          <p:nvPr/>
        </p:nvSpPr>
        <p:spPr>
          <a:xfrm>
            <a:off x="9774272" y="3980294"/>
            <a:ext cx="1201056"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algn="just" defTabSz="457200">
              <a:spcBef>
                <a:spcPts val="100"/>
              </a:spcBef>
              <a:buClr>
                <a:srgbClr val="000000"/>
              </a:buClr>
              <a:defRPr sz="2400" b="0">
                <a:latin typeface="Gill Sans SemiBold"/>
                <a:ea typeface="Gill Sans SemiBold"/>
                <a:cs typeface="Gill Sans SemiBold"/>
                <a:sym typeface="Gill Sans SemiBold"/>
              </a:defRPr>
            </a:lvl1pPr>
          </a:lstStyle>
          <a:p>
            <a:r>
              <a:rPr sz="1400" b="1">
                <a:latin typeface="+mn-lt"/>
              </a:rPr>
              <a:t>CLAS resolution</a:t>
            </a:r>
          </a:p>
        </p:txBody>
      </p:sp>
      <p:sp>
        <p:nvSpPr>
          <p:cNvPr id="30" name="pseudodata">
            <a:extLst>
              <a:ext uri="{FF2B5EF4-FFF2-40B4-BE49-F238E27FC236}">
                <a16:creationId xmlns:a16="http://schemas.microsoft.com/office/drawing/2014/main" id="{E5EA865E-E192-81EC-9507-F48356D16349}"/>
              </a:ext>
            </a:extLst>
          </p:cNvPr>
          <p:cNvSpPr txBox="1"/>
          <p:nvPr/>
        </p:nvSpPr>
        <p:spPr>
          <a:xfrm>
            <a:off x="9465552" y="4893858"/>
            <a:ext cx="812488" cy="2308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defTabSz="457200">
              <a:buClr>
                <a:srgbClr val="000000"/>
              </a:buClr>
              <a:defRPr sz="1800" b="0">
                <a:latin typeface="Gill Sans"/>
                <a:ea typeface="Gill Sans"/>
                <a:cs typeface="Gill Sans"/>
                <a:sym typeface="Gill Sans"/>
              </a:defRPr>
            </a:lvl1pPr>
          </a:lstStyle>
          <a:p>
            <a:r>
              <a:rPr sz="1266"/>
              <a:t>pseudodata</a:t>
            </a:r>
          </a:p>
        </p:txBody>
      </p:sp>
      <p:sp>
        <p:nvSpPr>
          <p:cNvPr id="31" name="synthetic data">
            <a:extLst>
              <a:ext uri="{FF2B5EF4-FFF2-40B4-BE49-F238E27FC236}">
                <a16:creationId xmlns:a16="http://schemas.microsoft.com/office/drawing/2014/main" id="{98B8D374-4802-E7CE-4764-7AEB1A117F9A}"/>
              </a:ext>
            </a:extLst>
          </p:cNvPr>
          <p:cNvSpPr txBox="1"/>
          <p:nvPr/>
        </p:nvSpPr>
        <p:spPr>
          <a:xfrm>
            <a:off x="9298250" y="5780439"/>
            <a:ext cx="963426" cy="2308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defTabSz="457200">
              <a:buClr>
                <a:srgbClr val="000000"/>
              </a:buClr>
              <a:defRPr sz="1800" b="0">
                <a:latin typeface="Gill Sans"/>
                <a:ea typeface="Gill Sans"/>
                <a:cs typeface="Gill Sans"/>
                <a:sym typeface="Gill Sans"/>
              </a:defRPr>
            </a:lvl1pPr>
          </a:lstStyle>
          <a:p>
            <a:r>
              <a:rPr sz="1266"/>
              <a:t>synthetic data</a:t>
            </a:r>
          </a:p>
        </p:txBody>
      </p:sp>
      <p:sp>
        <p:nvSpPr>
          <p:cNvPr id="34" name="CasellaDiTesto 33">
            <a:extLst>
              <a:ext uri="{FF2B5EF4-FFF2-40B4-BE49-F238E27FC236}">
                <a16:creationId xmlns:a16="http://schemas.microsoft.com/office/drawing/2014/main" id="{2D06DB46-7A18-DDBB-4557-A17F945E258E}"/>
              </a:ext>
            </a:extLst>
          </p:cNvPr>
          <p:cNvSpPr txBox="1"/>
          <p:nvPr/>
        </p:nvSpPr>
        <p:spPr>
          <a:xfrm>
            <a:off x="2884601" y="6075913"/>
            <a:ext cx="5416360" cy="400110"/>
          </a:xfrm>
          <a:prstGeom prst="rect">
            <a:avLst/>
          </a:prstGeom>
          <a:noFill/>
        </p:spPr>
        <p:txBody>
          <a:bodyPr wrap="square" rtlCol="0">
            <a:spAutoFit/>
          </a:bodyPr>
          <a:lstStyle/>
          <a:p>
            <a:pPr algn="ctr"/>
            <a:r>
              <a:rPr lang="it-IT" sz="2000">
                <a:solidFill>
                  <a:srgbClr val="FF0000"/>
                </a:solidFill>
              </a:rPr>
              <a:t>DS-GAN learned the CLAS detector effects!</a:t>
            </a:r>
          </a:p>
        </p:txBody>
      </p:sp>
      <p:sp>
        <p:nvSpPr>
          <p:cNvPr id="45" name="Rettangolo 44">
            <a:extLst>
              <a:ext uri="{FF2B5EF4-FFF2-40B4-BE49-F238E27FC236}">
                <a16:creationId xmlns:a16="http://schemas.microsoft.com/office/drawing/2014/main" id="{34554E08-48CB-01E1-A9A8-B1B3A837C99A}"/>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5D88BB84-F0F6-B8A6-7429-6905851179C2}"/>
                  </a:ext>
                </a:extLst>
              </p:cNvPr>
              <p:cNvSpPr txBox="1"/>
              <p:nvPr/>
            </p:nvSpPr>
            <p:spPr>
              <a:xfrm>
                <a:off x="3484868" y="152132"/>
                <a:ext cx="5222263" cy="430887"/>
              </a:xfrm>
              <a:prstGeom prst="rect">
                <a:avLst/>
              </a:prstGeom>
              <a:noFill/>
            </p:spPr>
            <p:txBody>
              <a:bodyPr wrap="square" rtlCol="0">
                <a:spAutoFit/>
              </a:bodyPr>
              <a:lstStyle/>
              <a:p>
                <a:pPr algn="ct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a:solidFill>
                      <a:schemeClr val="bg1"/>
                    </a:solidFill>
                  </a:rPr>
                  <a:t> photoproduction closure test</a:t>
                </a:r>
              </a:p>
            </p:txBody>
          </p:sp>
        </mc:Choice>
        <mc:Fallback xmlns="">
          <p:sp>
            <p:nvSpPr>
              <p:cNvPr id="46" name="CasellaDiTesto 45">
                <a:extLst>
                  <a:ext uri="{FF2B5EF4-FFF2-40B4-BE49-F238E27FC236}">
                    <a16:creationId xmlns:a16="http://schemas.microsoft.com/office/drawing/2014/main" id="{5D88BB84-F0F6-B8A6-7429-6905851179C2}"/>
                  </a:ext>
                </a:extLst>
              </p:cNvPr>
              <p:cNvSpPr txBox="1">
                <a:spLocks noRot="1" noChangeAspect="1" noMove="1" noResize="1" noEditPoints="1" noAdjustHandles="1" noChangeArrowheads="1" noChangeShapeType="1" noTextEdit="1"/>
              </p:cNvSpPr>
              <p:nvPr/>
            </p:nvSpPr>
            <p:spPr>
              <a:xfrm>
                <a:off x="3484868" y="152132"/>
                <a:ext cx="5222263" cy="430887"/>
              </a:xfrm>
              <a:prstGeom prst="rect">
                <a:avLst/>
              </a:prstGeom>
              <a:blipFill>
                <a:blip r:embed="rId5"/>
                <a:stretch>
                  <a:fillRect t="-9859" b="-26761"/>
                </a:stretch>
              </a:blipFill>
            </p:spPr>
            <p:txBody>
              <a:bodyPr/>
              <a:lstStyle/>
              <a:p>
                <a:r>
                  <a:rPr lang="it-IT">
                    <a:noFill/>
                  </a:rPr>
                  <a:t> </a:t>
                </a:r>
              </a:p>
            </p:txBody>
          </p:sp>
        </mc:Fallback>
      </mc:AlternateContent>
      <p:pic>
        <p:nvPicPr>
          <p:cNvPr id="48" name="Immagine 47" descr="Immagine che contiene testo, schermata, diagramma, linea&#10;&#10;Descrizione generata automaticamente">
            <a:extLst>
              <a:ext uri="{FF2B5EF4-FFF2-40B4-BE49-F238E27FC236}">
                <a16:creationId xmlns:a16="http://schemas.microsoft.com/office/drawing/2014/main" id="{E0367888-E018-84CF-C883-341F17768D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8890" y="4244692"/>
            <a:ext cx="3558650" cy="1933971"/>
          </a:xfrm>
          <a:prstGeom prst="rect">
            <a:avLst/>
          </a:prstGeom>
        </p:spPr>
      </p:pic>
      <p:sp>
        <p:nvSpPr>
          <p:cNvPr id="49" name="Rettangolo 48">
            <a:extLst>
              <a:ext uri="{FF2B5EF4-FFF2-40B4-BE49-F238E27FC236}">
                <a16:creationId xmlns:a16="http://schemas.microsoft.com/office/drawing/2014/main" id="{18A2C82D-D42C-FD14-F41C-D58CB14985AB}"/>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50" name="Immagine 49" descr="Immagine che contiene silhouette, mammifero, cavallo, arte&#10;&#10;Descrizione generata automaticamente">
            <a:extLst>
              <a:ext uri="{FF2B5EF4-FFF2-40B4-BE49-F238E27FC236}">
                <a16:creationId xmlns:a16="http://schemas.microsoft.com/office/drawing/2014/main" id="{8694779D-BC5D-0B23-E46E-45E8BE2B4E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51" name="CasellaDiTesto 50">
            <a:extLst>
              <a:ext uri="{FF2B5EF4-FFF2-40B4-BE49-F238E27FC236}">
                <a16:creationId xmlns:a16="http://schemas.microsoft.com/office/drawing/2014/main" id="{5EDA64B1-783B-8BA1-78BB-50230726D237}"/>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52" name="CasellaDiTesto 51">
            <a:extLst>
              <a:ext uri="{FF2B5EF4-FFF2-40B4-BE49-F238E27FC236}">
                <a16:creationId xmlns:a16="http://schemas.microsoft.com/office/drawing/2014/main" id="{5DCCD037-ECC1-7514-6C0F-22DBDE4BABA3}"/>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13 - Tommaso Vittorini</a:t>
            </a:r>
          </a:p>
        </p:txBody>
      </p:sp>
      <p:sp>
        <p:nvSpPr>
          <p:cNvPr id="5" name="CasellaDiTesto 31">
            <a:extLst>
              <a:ext uri="{FF2B5EF4-FFF2-40B4-BE49-F238E27FC236}">
                <a16:creationId xmlns:a16="http://schemas.microsoft.com/office/drawing/2014/main" id="{03712791-6A21-FFA2-6A86-949959C5C836}"/>
              </a:ext>
            </a:extLst>
          </p:cNvPr>
          <p:cNvSpPr txBox="1"/>
          <p:nvPr/>
        </p:nvSpPr>
        <p:spPr>
          <a:xfrm>
            <a:off x="-56563" y="5593569"/>
            <a:ext cx="8832915" cy="369332"/>
          </a:xfrm>
          <a:prstGeom prst="rect">
            <a:avLst/>
          </a:prstGeom>
          <a:noFill/>
        </p:spPr>
        <p:txBody>
          <a:bodyPr wrap="square" rtlCol="0">
            <a:spAutoFit/>
          </a:bodyPr>
          <a:lstStyle/>
          <a:p>
            <a:r>
              <a:rPr lang="it-IT"/>
              <a:t>Uncertainty quantification via </a:t>
            </a:r>
            <a:r>
              <a:rPr lang="it-IT" b="1"/>
              <a:t>pull </a:t>
            </a:r>
            <a:r>
              <a:rPr lang="it-IT"/>
              <a:t>calculation: Bootstrap with 20 indipendently trained GANs</a:t>
            </a:r>
          </a:p>
        </p:txBody>
      </p:sp>
    </p:spTree>
    <p:extLst>
      <p:ext uri="{BB962C8B-B14F-4D97-AF65-F5344CB8AC3E}">
        <p14:creationId xmlns:p14="http://schemas.microsoft.com/office/powerpoint/2010/main" val="285420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D09B6BD6-7AAB-4FA4-8EA0-E6D18D7DBE0C}"/>
              </a:ext>
            </a:extLst>
          </p:cNvPr>
          <p:cNvSpPr txBox="1"/>
          <p:nvPr/>
        </p:nvSpPr>
        <p:spPr>
          <a:xfrm>
            <a:off x="188540" y="1091955"/>
            <a:ext cx="7814822" cy="646331"/>
          </a:xfrm>
          <a:prstGeom prst="rect">
            <a:avLst/>
          </a:prstGeom>
          <a:noFill/>
        </p:spPr>
        <p:txBody>
          <a:bodyPr wrap="square" rtlCol="0">
            <a:spAutoFit/>
          </a:bodyPr>
          <a:lstStyle/>
          <a:p>
            <a:pPr marL="342900" indent="-342900">
              <a:buFont typeface="Arial" panose="020B0604020202020204" pitchFamily="34" charset="0"/>
              <a:buChar char="•"/>
            </a:pPr>
            <a:r>
              <a:rPr lang="it-IT"/>
              <a:t>UNF-GAN trained with REC-MC pseudodata (experimental data proxy)</a:t>
            </a:r>
          </a:p>
          <a:p>
            <a:pPr marL="342900" indent="-342900">
              <a:buFont typeface="Arial" panose="020B0604020202020204" pitchFamily="34" charset="0"/>
              <a:buChar char="•"/>
            </a:pPr>
            <a:r>
              <a:rPr lang="it-IT"/>
              <a:t>DS-GAN used to unfold CLAS detector effects (within acceptance)</a:t>
            </a:r>
          </a:p>
        </p:txBody>
      </p:sp>
      <p:pic>
        <p:nvPicPr>
          <p:cNvPr id="19" name="Image" descr="Image">
            <a:extLst>
              <a:ext uri="{FF2B5EF4-FFF2-40B4-BE49-F238E27FC236}">
                <a16:creationId xmlns:a16="http://schemas.microsoft.com/office/drawing/2014/main" id="{7C6FA94F-40EC-0252-3E40-E34DBD80DB1F}"/>
              </a:ext>
            </a:extLst>
          </p:cNvPr>
          <p:cNvPicPr>
            <a:picLocks noChangeAspect="1"/>
          </p:cNvPicPr>
          <p:nvPr/>
        </p:nvPicPr>
        <p:blipFill>
          <a:blip r:embed="rId2"/>
          <a:srcRect l="3489"/>
          <a:stretch>
            <a:fillRect/>
          </a:stretch>
        </p:blipFill>
        <p:spPr>
          <a:xfrm>
            <a:off x="345984" y="1894170"/>
            <a:ext cx="7134299" cy="3060856"/>
          </a:xfrm>
          <a:prstGeom prst="rect">
            <a:avLst/>
          </a:prstGeom>
          <a:ln w="38100">
            <a:solidFill>
              <a:srgbClr val="000000"/>
            </a:solidFill>
            <a:miter lim="400000"/>
          </a:ln>
        </p:spPr>
      </p:pic>
      <p:sp>
        <p:nvSpPr>
          <p:cNvPr id="22" name="CasellaDiTesto 21">
            <a:extLst>
              <a:ext uri="{FF2B5EF4-FFF2-40B4-BE49-F238E27FC236}">
                <a16:creationId xmlns:a16="http://schemas.microsoft.com/office/drawing/2014/main" id="{FE99A348-63C9-E0FC-8AF1-C5AD9E43D6B5}"/>
              </a:ext>
            </a:extLst>
          </p:cNvPr>
          <p:cNvSpPr txBox="1"/>
          <p:nvPr/>
        </p:nvSpPr>
        <p:spPr>
          <a:xfrm>
            <a:off x="236049" y="5088070"/>
            <a:ext cx="7814822" cy="369332"/>
          </a:xfrm>
          <a:prstGeom prst="rect">
            <a:avLst/>
          </a:prstGeom>
          <a:noFill/>
        </p:spPr>
        <p:txBody>
          <a:bodyPr wrap="square" rtlCol="0">
            <a:spAutoFit/>
          </a:bodyPr>
          <a:lstStyle/>
          <a:p>
            <a:pPr marL="342900" indent="-342900">
              <a:buFont typeface="+mj-lt"/>
              <a:buAutoNum type="arabicPeriod" startAt="5"/>
            </a:pPr>
            <a:r>
              <a:rPr lang="it-IT"/>
              <a:t>Compare UNF-GAN GEN SYNT to RE-MC GEN pseudodata </a:t>
            </a:r>
          </a:p>
        </p:txBody>
      </p: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579D4D09-3FEB-86DA-A750-28AADFDE02E4}"/>
                  </a:ext>
                </a:extLst>
              </p:cNvPr>
              <p:cNvSpPr txBox="1"/>
              <p:nvPr/>
            </p:nvSpPr>
            <p:spPr>
              <a:xfrm>
                <a:off x="744716" y="5840542"/>
                <a:ext cx="6334813" cy="400110"/>
              </a:xfrm>
              <a:prstGeom prst="rect">
                <a:avLst/>
              </a:prstGeom>
              <a:noFill/>
            </p:spPr>
            <p:txBody>
              <a:bodyPr wrap="square" rtlCol="0">
                <a:spAutoFit/>
              </a:bodyPr>
              <a:lstStyle/>
              <a:p>
                <a:pPr algn="ctr"/>
                <a:r>
                  <a:rPr lang="it-IT" sz="2000">
                    <a:solidFill>
                      <a:srgbClr val="FF0000"/>
                    </a:solidFill>
                  </a:rPr>
                  <a:t>Good agreement (</a:t>
                </a:r>
                <a14:m>
                  <m:oMath xmlns:m="http://schemas.openxmlformats.org/officeDocument/2006/math">
                    <m:r>
                      <a:rPr lang="it-IT" sz="2000" b="0" i="1" smtClean="0">
                        <a:solidFill>
                          <a:srgbClr val="FF0000"/>
                        </a:solidFill>
                        <a:latin typeface="Cambria Math" panose="02040503050406030204" pitchFamily="18" charset="0"/>
                      </a:rPr>
                      <m:t>±1</m:t>
                    </m:r>
                    <m:r>
                      <a:rPr lang="it-IT" sz="2000" b="0" i="1" smtClean="0">
                        <a:solidFill>
                          <a:srgbClr val="FF0000"/>
                        </a:solidFill>
                        <a:latin typeface="Cambria Math" panose="02040503050406030204" pitchFamily="18" charset="0"/>
                      </a:rPr>
                      <m:t>𝜎</m:t>
                    </m:r>
                  </m:oMath>
                </a14:m>
                <a:r>
                  <a:rPr lang="it-IT" sz="2000">
                    <a:solidFill>
                      <a:srgbClr val="FF0000"/>
                    </a:solidFill>
                  </a:rPr>
                  <a:t>) for vertex-level training variables!</a:t>
                </a:r>
              </a:p>
            </p:txBody>
          </p:sp>
        </mc:Choice>
        <mc:Fallback xmlns="">
          <p:sp>
            <p:nvSpPr>
              <p:cNvPr id="23" name="CasellaDiTesto 22">
                <a:extLst>
                  <a:ext uri="{FF2B5EF4-FFF2-40B4-BE49-F238E27FC236}">
                    <a16:creationId xmlns:a16="http://schemas.microsoft.com/office/drawing/2014/main" id="{579D4D09-3FEB-86DA-A750-28AADFDE02E4}"/>
                  </a:ext>
                </a:extLst>
              </p:cNvPr>
              <p:cNvSpPr txBox="1">
                <a:spLocks noRot="1" noChangeAspect="1" noMove="1" noResize="1" noEditPoints="1" noAdjustHandles="1" noChangeArrowheads="1" noChangeShapeType="1" noTextEdit="1"/>
              </p:cNvSpPr>
              <p:nvPr/>
            </p:nvSpPr>
            <p:spPr>
              <a:xfrm>
                <a:off x="744716" y="5840542"/>
                <a:ext cx="6334813" cy="400110"/>
              </a:xfrm>
              <a:prstGeom prst="rect">
                <a:avLst/>
              </a:prstGeom>
              <a:blipFill>
                <a:blip r:embed="rId3"/>
                <a:stretch>
                  <a:fillRect t="-7576" b="-25758"/>
                </a:stretch>
              </a:blipFill>
            </p:spPr>
            <p:txBody>
              <a:bodyPr/>
              <a:lstStyle/>
              <a:p>
                <a:r>
                  <a:rPr lang="it-IT">
                    <a:noFill/>
                  </a:rPr>
                  <a:t> </a:t>
                </a:r>
              </a:p>
            </p:txBody>
          </p:sp>
        </mc:Fallback>
      </mc:AlternateContent>
      <p:pic>
        <p:nvPicPr>
          <p:cNvPr id="24" name="Image" descr="Image">
            <a:extLst>
              <a:ext uri="{FF2B5EF4-FFF2-40B4-BE49-F238E27FC236}">
                <a16:creationId xmlns:a16="http://schemas.microsoft.com/office/drawing/2014/main" id="{C5423A6F-9C30-C8F4-9403-8E2176498334}"/>
              </a:ext>
            </a:extLst>
          </p:cNvPr>
          <p:cNvPicPr>
            <a:picLocks noChangeAspect="1"/>
          </p:cNvPicPr>
          <p:nvPr/>
        </p:nvPicPr>
        <p:blipFill>
          <a:blip r:embed="rId4"/>
          <a:stretch>
            <a:fillRect/>
          </a:stretch>
        </p:blipFill>
        <p:spPr>
          <a:xfrm>
            <a:off x="7720553" y="1413005"/>
            <a:ext cx="4259532" cy="3675065"/>
          </a:xfrm>
          <a:prstGeom prst="rect">
            <a:avLst/>
          </a:prstGeom>
          <a:ln w="3175">
            <a:miter lim="400000"/>
          </a:ln>
        </p:spPr>
      </p:pic>
      <p:sp>
        <p:nvSpPr>
          <p:cNvPr id="25" name="RE-MC GEN pseudodata vs. UNF-GAN SYN data">
            <a:extLst>
              <a:ext uri="{FF2B5EF4-FFF2-40B4-BE49-F238E27FC236}">
                <a16:creationId xmlns:a16="http://schemas.microsoft.com/office/drawing/2014/main" id="{BEC22645-7FAB-EF78-39FA-4A42B9DFF539}"/>
              </a:ext>
            </a:extLst>
          </p:cNvPr>
          <p:cNvSpPr txBox="1"/>
          <p:nvPr/>
        </p:nvSpPr>
        <p:spPr>
          <a:xfrm>
            <a:off x="8213432" y="1231935"/>
            <a:ext cx="3527811" cy="26672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393" tIns="25393" rIns="25393" bIns="25393" anchor="ctr">
            <a:spAutoFit/>
          </a:bodyPr>
          <a:lstStyle>
            <a:lvl1pPr defTabSz="457200">
              <a:buClr>
                <a:srgbClr val="000000"/>
              </a:buClr>
              <a:defRPr sz="2100" b="0">
                <a:latin typeface="Gill Sans SemiBold"/>
                <a:ea typeface="Gill Sans SemiBold"/>
                <a:cs typeface="Gill Sans SemiBold"/>
                <a:sym typeface="Gill Sans SemiBold"/>
              </a:defRPr>
            </a:lvl1pPr>
          </a:lstStyle>
          <a:p>
            <a:pPr algn="ctr"/>
            <a:r>
              <a:rPr sz="1400" b="1" dirty="0">
                <a:latin typeface="+mn-lt"/>
              </a:rPr>
              <a:t>RE-MC GEN </a:t>
            </a:r>
            <a:r>
              <a:rPr sz="1400" b="1" dirty="0" err="1">
                <a:latin typeface="+mn-lt"/>
              </a:rPr>
              <a:t>pseudodata</a:t>
            </a:r>
            <a:r>
              <a:rPr sz="1400" b="1" dirty="0">
                <a:latin typeface="+mn-lt"/>
              </a:rPr>
              <a:t> vs. UNF-GAN SYN data</a:t>
            </a:r>
          </a:p>
        </p:txBody>
      </p:sp>
      <p:sp>
        <p:nvSpPr>
          <p:cNvPr id="27" name="CasellaDiTesto 26">
            <a:extLst>
              <a:ext uri="{FF2B5EF4-FFF2-40B4-BE49-F238E27FC236}">
                <a16:creationId xmlns:a16="http://schemas.microsoft.com/office/drawing/2014/main" id="{334C37D5-7D12-126B-ED11-51C488537C5E}"/>
              </a:ext>
            </a:extLst>
          </p:cNvPr>
          <p:cNvSpPr txBox="1"/>
          <p:nvPr/>
        </p:nvSpPr>
        <p:spPr>
          <a:xfrm>
            <a:off x="7911354" y="5304380"/>
            <a:ext cx="4165263" cy="923330"/>
          </a:xfrm>
          <a:prstGeom prst="rect">
            <a:avLst/>
          </a:prstGeom>
          <a:noFill/>
        </p:spPr>
        <p:txBody>
          <a:bodyPr wrap="square" rtlCol="0">
            <a:spAutoFit/>
          </a:bodyPr>
          <a:lstStyle/>
          <a:p>
            <a:pPr marL="342900" indent="-342900">
              <a:buFont typeface="Arial" panose="020B0604020202020204" pitchFamily="34" charset="0"/>
              <a:buChar char="•"/>
            </a:pPr>
            <a:r>
              <a:rPr lang="it-IT"/>
              <a:t>Systematic of the full procedure (two-GANs) estimated by bootstrap with 20+20 independently trained GANs </a:t>
            </a:r>
          </a:p>
        </p:txBody>
      </p:sp>
      <p:sp>
        <p:nvSpPr>
          <p:cNvPr id="41" name="Rettangolo 40">
            <a:extLst>
              <a:ext uri="{FF2B5EF4-FFF2-40B4-BE49-F238E27FC236}">
                <a16:creationId xmlns:a16="http://schemas.microsoft.com/office/drawing/2014/main" id="{1DFCCC54-E5A6-2ECD-5F17-84EFF4932FD0}"/>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1DD39618-AB67-6441-D457-06FE98211AA7}"/>
                  </a:ext>
                </a:extLst>
              </p:cNvPr>
              <p:cNvSpPr txBox="1"/>
              <p:nvPr/>
            </p:nvSpPr>
            <p:spPr>
              <a:xfrm>
                <a:off x="3484868" y="152132"/>
                <a:ext cx="5222263" cy="430887"/>
              </a:xfrm>
              <a:prstGeom prst="rect">
                <a:avLst/>
              </a:prstGeom>
              <a:noFill/>
            </p:spPr>
            <p:txBody>
              <a:bodyPr wrap="square" rtlCol="0">
                <a:spAutoFit/>
              </a:bodyPr>
              <a:lstStyle/>
              <a:p>
                <a:pPr algn="ct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a:solidFill>
                      <a:schemeClr val="bg1"/>
                    </a:solidFill>
                  </a:rPr>
                  <a:t> photoproduction closure test</a:t>
                </a:r>
              </a:p>
            </p:txBody>
          </p:sp>
        </mc:Choice>
        <mc:Fallback xmlns="">
          <p:sp>
            <p:nvSpPr>
              <p:cNvPr id="42" name="CasellaDiTesto 41">
                <a:extLst>
                  <a:ext uri="{FF2B5EF4-FFF2-40B4-BE49-F238E27FC236}">
                    <a16:creationId xmlns:a16="http://schemas.microsoft.com/office/drawing/2014/main" id="{1DD39618-AB67-6441-D457-06FE98211AA7}"/>
                  </a:ext>
                </a:extLst>
              </p:cNvPr>
              <p:cNvSpPr txBox="1">
                <a:spLocks noRot="1" noChangeAspect="1" noMove="1" noResize="1" noEditPoints="1" noAdjustHandles="1" noChangeArrowheads="1" noChangeShapeType="1" noTextEdit="1"/>
              </p:cNvSpPr>
              <p:nvPr/>
            </p:nvSpPr>
            <p:spPr>
              <a:xfrm>
                <a:off x="3484868" y="152132"/>
                <a:ext cx="5222263" cy="430887"/>
              </a:xfrm>
              <a:prstGeom prst="rect">
                <a:avLst/>
              </a:prstGeom>
              <a:blipFill>
                <a:blip r:embed="rId5"/>
                <a:stretch>
                  <a:fillRect t="-9859" b="-26761"/>
                </a:stretch>
              </a:blipFill>
            </p:spPr>
            <p:txBody>
              <a:bodyPr/>
              <a:lstStyle/>
              <a:p>
                <a:r>
                  <a:rPr lang="it-IT">
                    <a:noFill/>
                  </a:rPr>
                  <a:t> </a:t>
                </a:r>
              </a:p>
            </p:txBody>
          </p:sp>
        </mc:Fallback>
      </mc:AlternateContent>
      <p:sp>
        <p:nvSpPr>
          <p:cNvPr id="43" name="Rettangolo 42">
            <a:extLst>
              <a:ext uri="{FF2B5EF4-FFF2-40B4-BE49-F238E27FC236}">
                <a16:creationId xmlns:a16="http://schemas.microsoft.com/office/drawing/2014/main" id="{52C3B378-4E57-EFDA-5EB1-349B9D35A6DE}"/>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44" name="Immagine 43" descr="Immagine che contiene silhouette, mammifero, cavallo, arte&#10;&#10;Descrizione generata automaticamente">
            <a:extLst>
              <a:ext uri="{FF2B5EF4-FFF2-40B4-BE49-F238E27FC236}">
                <a16:creationId xmlns:a16="http://schemas.microsoft.com/office/drawing/2014/main" id="{E3C3C730-DB04-EB36-6872-B56DCDD37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5" name="CasellaDiTesto 44">
            <a:extLst>
              <a:ext uri="{FF2B5EF4-FFF2-40B4-BE49-F238E27FC236}">
                <a16:creationId xmlns:a16="http://schemas.microsoft.com/office/drawing/2014/main" id="{F9984BCA-9E52-FC40-B1FA-B6BC3B75017E}"/>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6" name="CasellaDiTesto 45">
            <a:extLst>
              <a:ext uri="{FF2B5EF4-FFF2-40B4-BE49-F238E27FC236}">
                <a16:creationId xmlns:a16="http://schemas.microsoft.com/office/drawing/2014/main" id="{09C79E57-E4D3-C37B-FEDB-6A57F734FCF8}"/>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14 - Tommaso Vittorini</a:t>
            </a:r>
          </a:p>
        </p:txBody>
      </p:sp>
    </p:spTree>
    <p:extLst>
      <p:ext uri="{BB962C8B-B14F-4D97-AF65-F5344CB8AC3E}">
        <p14:creationId xmlns:p14="http://schemas.microsoft.com/office/powerpoint/2010/main" val="330772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D09B6BD6-7AAB-4FA4-8EA0-E6D18D7DBE0C}"/>
              </a:ext>
            </a:extLst>
          </p:cNvPr>
          <p:cNvSpPr txBox="1"/>
          <p:nvPr/>
        </p:nvSpPr>
        <p:spPr>
          <a:xfrm>
            <a:off x="-1" y="705448"/>
            <a:ext cx="10652290" cy="369332"/>
          </a:xfrm>
          <a:prstGeom prst="rect">
            <a:avLst/>
          </a:prstGeom>
          <a:noFill/>
        </p:spPr>
        <p:txBody>
          <a:bodyPr wrap="square" rtlCol="0">
            <a:spAutoFit/>
          </a:bodyPr>
          <a:lstStyle/>
          <a:p>
            <a:pPr marL="342900" indent="-342900">
              <a:buFont typeface="+mj-lt"/>
              <a:buAutoNum type="arabicPeriod" startAt="4"/>
            </a:pPr>
            <a:r>
              <a:rPr lang="it-IT"/>
              <a:t>Deploy the unfolding GAN (UNF-GAN) that includes the DS-GAN and train it with RE-MC REC pseudodata</a:t>
            </a:r>
          </a:p>
        </p:txBody>
      </p:sp>
      <p:pic>
        <p:nvPicPr>
          <p:cNvPr id="19" name="Image" descr="Image">
            <a:extLst>
              <a:ext uri="{FF2B5EF4-FFF2-40B4-BE49-F238E27FC236}">
                <a16:creationId xmlns:a16="http://schemas.microsoft.com/office/drawing/2014/main" id="{7C6FA94F-40EC-0252-3E40-E34DBD80DB1F}"/>
              </a:ext>
            </a:extLst>
          </p:cNvPr>
          <p:cNvPicPr>
            <a:picLocks noChangeAspect="1"/>
          </p:cNvPicPr>
          <p:nvPr/>
        </p:nvPicPr>
        <p:blipFill>
          <a:blip r:embed="rId2"/>
          <a:srcRect l="3489"/>
          <a:stretch>
            <a:fillRect/>
          </a:stretch>
        </p:blipFill>
        <p:spPr>
          <a:xfrm>
            <a:off x="345984" y="1894170"/>
            <a:ext cx="7134299" cy="3060856"/>
          </a:xfrm>
          <a:prstGeom prst="rect">
            <a:avLst/>
          </a:prstGeom>
          <a:ln w="38100">
            <a:solidFill>
              <a:srgbClr val="000000"/>
            </a:solidFill>
            <a:miter lim="400000"/>
          </a:ln>
        </p:spPr>
      </p:pic>
      <p:sp>
        <p:nvSpPr>
          <p:cNvPr id="22" name="CasellaDiTesto 21">
            <a:extLst>
              <a:ext uri="{FF2B5EF4-FFF2-40B4-BE49-F238E27FC236}">
                <a16:creationId xmlns:a16="http://schemas.microsoft.com/office/drawing/2014/main" id="{FE99A348-63C9-E0FC-8AF1-C5AD9E43D6B5}"/>
              </a:ext>
            </a:extLst>
          </p:cNvPr>
          <p:cNvSpPr txBox="1"/>
          <p:nvPr/>
        </p:nvSpPr>
        <p:spPr>
          <a:xfrm>
            <a:off x="236049" y="5088070"/>
            <a:ext cx="7814822" cy="369332"/>
          </a:xfrm>
          <a:prstGeom prst="rect">
            <a:avLst/>
          </a:prstGeom>
          <a:noFill/>
        </p:spPr>
        <p:txBody>
          <a:bodyPr wrap="square" rtlCol="0">
            <a:spAutoFit/>
          </a:bodyPr>
          <a:lstStyle/>
          <a:p>
            <a:pPr marL="342900" indent="-342900">
              <a:buFont typeface="+mj-lt"/>
              <a:buAutoNum type="arabicPeriod" startAt="5"/>
            </a:pPr>
            <a:r>
              <a:rPr lang="it-IT"/>
              <a:t>Compare UNF-GAN GEN SYNT to RE-MC GEN pseudodata </a:t>
            </a:r>
          </a:p>
        </p:txBody>
      </p:sp>
      <p:sp>
        <p:nvSpPr>
          <p:cNvPr id="20" name="CasellaDiTesto 19">
            <a:extLst>
              <a:ext uri="{FF2B5EF4-FFF2-40B4-BE49-F238E27FC236}">
                <a16:creationId xmlns:a16="http://schemas.microsoft.com/office/drawing/2014/main" id="{58B20C14-D6B3-F849-0453-0A2CE8F8AC50}"/>
              </a:ext>
            </a:extLst>
          </p:cNvPr>
          <p:cNvSpPr txBox="1"/>
          <p:nvPr/>
        </p:nvSpPr>
        <p:spPr>
          <a:xfrm>
            <a:off x="188540" y="1091955"/>
            <a:ext cx="7291743" cy="646331"/>
          </a:xfrm>
          <a:prstGeom prst="rect">
            <a:avLst/>
          </a:prstGeom>
          <a:noFill/>
        </p:spPr>
        <p:txBody>
          <a:bodyPr wrap="square" rtlCol="0">
            <a:spAutoFit/>
          </a:bodyPr>
          <a:lstStyle/>
          <a:p>
            <a:pPr marL="342900" indent="-342900">
              <a:buFont typeface="Arial" panose="020B0604020202020204" pitchFamily="34" charset="0"/>
              <a:buChar char="•"/>
            </a:pPr>
            <a:r>
              <a:rPr lang="it-IT"/>
              <a:t>UNF-GAN trained with REC-MC pseudodata (experimental data proxy)</a:t>
            </a:r>
          </a:p>
          <a:p>
            <a:pPr marL="342900" indent="-342900">
              <a:buFont typeface="Arial" panose="020B0604020202020204" pitchFamily="34" charset="0"/>
              <a:buChar char="•"/>
            </a:pPr>
            <a:r>
              <a:rPr lang="it-IT"/>
              <a:t>DS-GAN used to unfold CLAS detector effects (within acceptance)</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906B0BBB-942D-C35D-979D-A85A7C2AE7CD}"/>
                  </a:ext>
                </a:extLst>
              </p:cNvPr>
              <p:cNvSpPr txBox="1"/>
              <p:nvPr/>
            </p:nvSpPr>
            <p:spPr>
              <a:xfrm>
                <a:off x="744716" y="5840542"/>
                <a:ext cx="6334813" cy="400110"/>
              </a:xfrm>
              <a:prstGeom prst="rect">
                <a:avLst/>
              </a:prstGeom>
              <a:noFill/>
            </p:spPr>
            <p:txBody>
              <a:bodyPr wrap="square" rtlCol="0">
                <a:spAutoFit/>
              </a:bodyPr>
              <a:lstStyle/>
              <a:p>
                <a:pPr algn="ctr"/>
                <a:r>
                  <a:rPr lang="it-IT" sz="2000">
                    <a:solidFill>
                      <a:srgbClr val="FF0000"/>
                    </a:solidFill>
                  </a:rPr>
                  <a:t>Good agreement (</a:t>
                </a:r>
                <a14:m>
                  <m:oMath xmlns:m="http://schemas.openxmlformats.org/officeDocument/2006/math">
                    <m:r>
                      <a:rPr lang="it-IT" sz="2000" b="0" i="1" smtClean="0">
                        <a:solidFill>
                          <a:srgbClr val="FF0000"/>
                        </a:solidFill>
                        <a:latin typeface="Cambria Math" panose="02040503050406030204" pitchFamily="18" charset="0"/>
                      </a:rPr>
                      <m:t>±1</m:t>
                    </m:r>
                    <m:r>
                      <a:rPr lang="it-IT" sz="2000" b="0" i="1" smtClean="0">
                        <a:solidFill>
                          <a:srgbClr val="FF0000"/>
                        </a:solidFill>
                        <a:latin typeface="Cambria Math" panose="02040503050406030204" pitchFamily="18" charset="0"/>
                      </a:rPr>
                      <m:t>𝜎</m:t>
                    </m:r>
                  </m:oMath>
                </a14:m>
                <a:r>
                  <a:rPr lang="it-IT" sz="2000">
                    <a:solidFill>
                      <a:srgbClr val="FF0000"/>
                    </a:solidFill>
                  </a:rPr>
                  <a:t>) for 2D distributions (correlations)</a:t>
                </a:r>
              </a:p>
            </p:txBody>
          </p:sp>
        </mc:Choice>
        <mc:Fallback xmlns="">
          <p:sp>
            <p:nvSpPr>
              <p:cNvPr id="21" name="CasellaDiTesto 20">
                <a:extLst>
                  <a:ext uri="{FF2B5EF4-FFF2-40B4-BE49-F238E27FC236}">
                    <a16:creationId xmlns:a16="http://schemas.microsoft.com/office/drawing/2014/main" id="{906B0BBB-942D-C35D-979D-A85A7C2AE7CD}"/>
                  </a:ext>
                </a:extLst>
              </p:cNvPr>
              <p:cNvSpPr txBox="1">
                <a:spLocks noRot="1" noChangeAspect="1" noMove="1" noResize="1" noEditPoints="1" noAdjustHandles="1" noChangeArrowheads="1" noChangeShapeType="1" noTextEdit="1"/>
              </p:cNvSpPr>
              <p:nvPr/>
            </p:nvSpPr>
            <p:spPr>
              <a:xfrm>
                <a:off x="744716" y="5840542"/>
                <a:ext cx="6334813" cy="400110"/>
              </a:xfrm>
              <a:prstGeom prst="rect">
                <a:avLst/>
              </a:prstGeom>
              <a:blipFill>
                <a:blip r:embed="rId3"/>
                <a:stretch>
                  <a:fillRect t="-7576" b="-25758"/>
                </a:stretch>
              </a:blipFill>
            </p:spPr>
            <p:txBody>
              <a:bodyPr/>
              <a:lstStyle/>
              <a:p>
                <a:r>
                  <a:rPr lang="it-IT">
                    <a:noFill/>
                  </a:rPr>
                  <a:t> </a:t>
                </a:r>
              </a:p>
            </p:txBody>
          </p:sp>
        </mc:Fallback>
      </mc:AlternateContent>
      <p:pic>
        <p:nvPicPr>
          <p:cNvPr id="26" name="Image" descr="Image">
            <a:extLst>
              <a:ext uri="{FF2B5EF4-FFF2-40B4-BE49-F238E27FC236}">
                <a16:creationId xmlns:a16="http://schemas.microsoft.com/office/drawing/2014/main" id="{58374AD9-7E71-4B5A-D6D4-B6CDD15E894B}"/>
              </a:ext>
            </a:extLst>
          </p:cNvPr>
          <p:cNvPicPr>
            <a:picLocks noChangeAspect="1"/>
          </p:cNvPicPr>
          <p:nvPr/>
        </p:nvPicPr>
        <p:blipFill>
          <a:blip r:embed="rId4"/>
          <a:stretch>
            <a:fillRect/>
          </a:stretch>
        </p:blipFill>
        <p:spPr>
          <a:xfrm>
            <a:off x="7564684" y="1668341"/>
            <a:ext cx="4615123" cy="2439963"/>
          </a:xfrm>
          <a:prstGeom prst="rect">
            <a:avLst/>
          </a:prstGeom>
          <a:ln w="3175">
            <a:miter lim="400000"/>
          </a:ln>
        </p:spPr>
      </p:pic>
      <p:pic>
        <p:nvPicPr>
          <p:cNvPr id="28" name="Image" descr="Image">
            <a:extLst>
              <a:ext uri="{FF2B5EF4-FFF2-40B4-BE49-F238E27FC236}">
                <a16:creationId xmlns:a16="http://schemas.microsoft.com/office/drawing/2014/main" id="{91C1AA4C-930F-7F7F-9A74-3B2E589898CD}"/>
              </a:ext>
            </a:extLst>
          </p:cNvPr>
          <p:cNvPicPr>
            <a:picLocks noChangeAspect="1"/>
          </p:cNvPicPr>
          <p:nvPr/>
        </p:nvPicPr>
        <p:blipFill>
          <a:blip r:embed="rId5"/>
          <a:stretch>
            <a:fillRect/>
          </a:stretch>
        </p:blipFill>
        <p:spPr>
          <a:xfrm>
            <a:off x="7603807" y="4360520"/>
            <a:ext cx="4516584" cy="1795528"/>
          </a:xfrm>
          <a:prstGeom prst="rect">
            <a:avLst/>
          </a:prstGeom>
          <a:ln w="3175">
            <a:miter lim="400000"/>
          </a:ln>
        </p:spPr>
      </p:pic>
      <p:sp>
        <p:nvSpPr>
          <p:cNvPr id="29" name="2D pulls">
            <a:extLst>
              <a:ext uri="{FF2B5EF4-FFF2-40B4-BE49-F238E27FC236}">
                <a16:creationId xmlns:a16="http://schemas.microsoft.com/office/drawing/2014/main" id="{FF58028D-A55D-20CF-F164-F0715412F488}"/>
              </a:ext>
            </a:extLst>
          </p:cNvPr>
          <p:cNvSpPr txBox="1"/>
          <p:nvPr/>
        </p:nvSpPr>
        <p:spPr>
          <a:xfrm>
            <a:off x="9460746" y="4153476"/>
            <a:ext cx="802703"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defTabSz="457200">
              <a:buClr>
                <a:srgbClr val="000000"/>
              </a:buClr>
              <a:defRPr sz="1900" b="0">
                <a:latin typeface="Gill Sans"/>
                <a:ea typeface="Gill Sans"/>
                <a:cs typeface="Gill Sans"/>
                <a:sym typeface="Gill Sans"/>
              </a:defRPr>
            </a:lvl1pPr>
          </a:lstStyle>
          <a:p>
            <a:pPr algn="ctr"/>
            <a:r>
              <a:rPr sz="1400" b="1">
                <a:latin typeface="+mn-lt"/>
              </a:rPr>
              <a:t>2D pulls </a:t>
            </a:r>
          </a:p>
        </p:txBody>
      </p:sp>
      <p:sp>
        <p:nvSpPr>
          <p:cNvPr id="30" name="RE-MC GEN pseudodata vs. UNF-GAN SYN data">
            <a:extLst>
              <a:ext uri="{FF2B5EF4-FFF2-40B4-BE49-F238E27FC236}">
                <a16:creationId xmlns:a16="http://schemas.microsoft.com/office/drawing/2014/main" id="{8560A48F-87F3-29FD-FE26-305A21C10183}"/>
              </a:ext>
            </a:extLst>
          </p:cNvPr>
          <p:cNvSpPr txBox="1"/>
          <p:nvPr/>
        </p:nvSpPr>
        <p:spPr>
          <a:xfrm>
            <a:off x="8046910" y="1540892"/>
            <a:ext cx="3630377"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defTabSz="457200">
              <a:buClr>
                <a:srgbClr val="000000"/>
              </a:buClr>
              <a:defRPr sz="2100" b="0">
                <a:latin typeface="Gill Sans SemiBold"/>
                <a:ea typeface="Gill Sans SemiBold"/>
                <a:cs typeface="Gill Sans SemiBold"/>
                <a:sym typeface="Gill Sans SemiBold"/>
              </a:defRPr>
            </a:lvl1pPr>
          </a:lstStyle>
          <a:p>
            <a:pPr algn="ctr"/>
            <a:r>
              <a:rPr sz="1400" b="1">
                <a:latin typeface="+mn-lt"/>
              </a:rPr>
              <a:t>RE-MC GEN pseudodata vs. UNF-GAN SYN data</a:t>
            </a:r>
          </a:p>
        </p:txBody>
      </p:sp>
      <p:sp>
        <p:nvSpPr>
          <p:cNvPr id="31" name="Rettangolo 30">
            <a:extLst>
              <a:ext uri="{FF2B5EF4-FFF2-40B4-BE49-F238E27FC236}">
                <a16:creationId xmlns:a16="http://schemas.microsoft.com/office/drawing/2014/main" id="{C4ED7A37-C6BB-1338-90BE-E0EF7A1E65EC}"/>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14BB78C6-993A-1758-658E-78A483356BA5}"/>
                  </a:ext>
                </a:extLst>
              </p:cNvPr>
              <p:cNvSpPr txBox="1"/>
              <p:nvPr/>
            </p:nvSpPr>
            <p:spPr>
              <a:xfrm>
                <a:off x="3484868" y="152132"/>
                <a:ext cx="5222263" cy="430887"/>
              </a:xfrm>
              <a:prstGeom prst="rect">
                <a:avLst/>
              </a:prstGeom>
              <a:noFill/>
            </p:spPr>
            <p:txBody>
              <a:bodyPr wrap="square" rtlCol="0">
                <a:spAutoFit/>
              </a:bodyPr>
              <a:lstStyle/>
              <a:p>
                <a:pPr algn="ct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a:solidFill>
                      <a:schemeClr val="bg1"/>
                    </a:solidFill>
                  </a:rPr>
                  <a:t> photoproduction closure test</a:t>
                </a:r>
              </a:p>
            </p:txBody>
          </p:sp>
        </mc:Choice>
        <mc:Fallback xmlns="">
          <p:sp>
            <p:nvSpPr>
              <p:cNvPr id="32" name="CasellaDiTesto 31">
                <a:extLst>
                  <a:ext uri="{FF2B5EF4-FFF2-40B4-BE49-F238E27FC236}">
                    <a16:creationId xmlns:a16="http://schemas.microsoft.com/office/drawing/2014/main" id="{14BB78C6-993A-1758-658E-78A483356BA5}"/>
                  </a:ext>
                </a:extLst>
              </p:cNvPr>
              <p:cNvSpPr txBox="1">
                <a:spLocks noRot="1" noChangeAspect="1" noMove="1" noResize="1" noEditPoints="1" noAdjustHandles="1" noChangeArrowheads="1" noChangeShapeType="1" noTextEdit="1"/>
              </p:cNvSpPr>
              <p:nvPr/>
            </p:nvSpPr>
            <p:spPr>
              <a:xfrm>
                <a:off x="3484868" y="152132"/>
                <a:ext cx="5222263" cy="430887"/>
              </a:xfrm>
              <a:prstGeom prst="rect">
                <a:avLst/>
              </a:prstGeom>
              <a:blipFill>
                <a:blip r:embed="rId6"/>
                <a:stretch>
                  <a:fillRect t="-9859" b="-26761"/>
                </a:stretch>
              </a:blipFill>
            </p:spPr>
            <p:txBody>
              <a:bodyPr/>
              <a:lstStyle/>
              <a:p>
                <a:r>
                  <a:rPr lang="it-IT">
                    <a:noFill/>
                  </a:rPr>
                  <a:t> </a:t>
                </a:r>
              </a:p>
            </p:txBody>
          </p:sp>
        </mc:Fallback>
      </mc:AlternateContent>
      <p:sp>
        <p:nvSpPr>
          <p:cNvPr id="33" name="Rettangolo 32">
            <a:extLst>
              <a:ext uri="{FF2B5EF4-FFF2-40B4-BE49-F238E27FC236}">
                <a16:creationId xmlns:a16="http://schemas.microsoft.com/office/drawing/2014/main" id="{AA05C2E0-2C89-ED14-3C0B-DD5AEDD8AD77}"/>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4" name="Immagine 33" descr="Immagine che contiene silhouette, mammifero, cavallo, arte&#10;&#10;Descrizione generata automaticamente">
            <a:extLst>
              <a:ext uri="{FF2B5EF4-FFF2-40B4-BE49-F238E27FC236}">
                <a16:creationId xmlns:a16="http://schemas.microsoft.com/office/drawing/2014/main" id="{A2DDB55B-C7E0-E288-B398-A4C29C7893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35" name="CasellaDiTesto 34">
            <a:extLst>
              <a:ext uri="{FF2B5EF4-FFF2-40B4-BE49-F238E27FC236}">
                <a16:creationId xmlns:a16="http://schemas.microsoft.com/office/drawing/2014/main" id="{DD4DD5A2-A7C7-D196-B0AE-5E93A0CDEEDA}"/>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36" name="CasellaDiTesto 35">
            <a:extLst>
              <a:ext uri="{FF2B5EF4-FFF2-40B4-BE49-F238E27FC236}">
                <a16:creationId xmlns:a16="http://schemas.microsoft.com/office/drawing/2014/main" id="{422D3B2E-9393-127B-EBC8-B17870E2C741}"/>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15 - Tommaso Vittorini</a:t>
            </a:r>
          </a:p>
        </p:txBody>
      </p:sp>
    </p:spTree>
    <p:extLst>
      <p:ext uri="{BB962C8B-B14F-4D97-AF65-F5344CB8AC3E}">
        <p14:creationId xmlns:p14="http://schemas.microsoft.com/office/powerpoint/2010/main" val="234932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descr="Image">
            <a:extLst>
              <a:ext uri="{FF2B5EF4-FFF2-40B4-BE49-F238E27FC236}">
                <a16:creationId xmlns:a16="http://schemas.microsoft.com/office/drawing/2014/main" id="{7C6FA94F-40EC-0252-3E40-E34DBD80DB1F}"/>
              </a:ext>
            </a:extLst>
          </p:cNvPr>
          <p:cNvPicPr>
            <a:picLocks noChangeAspect="1"/>
          </p:cNvPicPr>
          <p:nvPr/>
        </p:nvPicPr>
        <p:blipFill>
          <a:blip r:embed="rId2"/>
          <a:srcRect l="3489"/>
          <a:stretch>
            <a:fillRect/>
          </a:stretch>
        </p:blipFill>
        <p:spPr>
          <a:xfrm>
            <a:off x="345984" y="1894170"/>
            <a:ext cx="7134299" cy="3060856"/>
          </a:xfrm>
          <a:prstGeom prst="rect">
            <a:avLst/>
          </a:prstGeom>
          <a:ln w="38100">
            <a:solidFill>
              <a:srgbClr val="000000"/>
            </a:solidFill>
            <a:miter lim="400000"/>
          </a:ln>
        </p:spPr>
      </p:pic>
      <p:sp>
        <p:nvSpPr>
          <p:cNvPr id="22" name="CasellaDiTesto 21">
            <a:extLst>
              <a:ext uri="{FF2B5EF4-FFF2-40B4-BE49-F238E27FC236}">
                <a16:creationId xmlns:a16="http://schemas.microsoft.com/office/drawing/2014/main" id="{FE99A348-63C9-E0FC-8AF1-C5AD9E43D6B5}"/>
              </a:ext>
            </a:extLst>
          </p:cNvPr>
          <p:cNvSpPr txBox="1"/>
          <p:nvPr/>
        </p:nvSpPr>
        <p:spPr>
          <a:xfrm>
            <a:off x="236049" y="5088070"/>
            <a:ext cx="7814822" cy="369332"/>
          </a:xfrm>
          <a:prstGeom prst="rect">
            <a:avLst/>
          </a:prstGeom>
          <a:noFill/>
        </p:spPr>
        <p:txBody>
          <a:bodyPr wrap="square" rtlCol="0">
            <a:spAutoFit/>
          </a:bodyPr>
          <a:lstStyle/>
          <a:p>
            <a:pPr marL="342900" indent="-342900">
              <a:buFont typeface="+mj-lt"/>
              <a:buAutoNum type="arabicPeriod" startAt="5"/>
            </a:pPr>
            <a:r>
              <a:rPr lang="it-IT"/>
              <a:t>Compare UNF-GAN GEN SYNT to RE-MC GEN pseudodata </a:t>
            </a:r>
          </a:p>
        </p:txBody>
      </p:sp>
      <p:sp>
        <p:nvSpPr>
          <p:cNvPr id="20" name="CasellaDiTesto 19">
            <a:extLst>
              <a:ext uri="{FF2B5EF4-FFF2-40B4-BE49-F238E27FC236}">
                <a16:creationId xmlns:a16="http://schemas.microsoft.com/office/drawing/2014/main" id="{58B20C14-D6B3-F849-0453-0A2CE8F8AC50}"/>
              </a:ext>
            </a:extLst>
          </p:cNvPr>
          <p:cNvSpPr txBox="1"/>
          <p:nvPr/>
        </p:nvSpPr>
        <p:spPr>
          <a:xfrm>
            <a:off x="188540" y="1091955"/>
            <a:ext cx="7291743" cy="646331"/>
          </a:xfrm>
          <a:prstGeom prst="rect">
            <a:avLst/>
          </a:prstGeom>
          <a:noFill/>
        </p:spPr>
        <p:txBody>
          <a:bodyPr wrap="square" rtlCol="0">
            <a:spAutoFit/>
          </a:bodyPr>
          <a:lstStyle/>
          <a:p>
            <a:pPr marL="342900" indent="-342900">
              <a:buFont typeface="Arial" panose="020B0604020202020204" pitchFamily="34" charset="0"/>
              <a:buChar char="•"/>
            </a:pPr>
            <a:r>
              <a:rPr lang="it-IT" dirty="0"/>
              <a:t>UNF-GAN </a:t>
            </a:r>
            <a:r>
              <a:rPr lang="it-IT" dirty="0" err="1"/>
              <a:t>trained</a:t>
            </a:r>
            <a:r>
              <a:rPr lang="it-IT" dirty="0"/>
              <a:t> with REC-MC </a:t>
            </a:r>
            <a:r>
              <a:rPr lang="it-IT" dirty="0" err="1"/>
              <a:t>pseudodata</a:t>
            </a:r>
            <a:r>
              <a:rPr lang="it-IT" dirty="0"/>
              <a:t> (</a:t>
            </a:r>
            <a:r>
              <a:rPr lang="it-IT" dirty="0" err="1"/>
              <a:t>experimental</a:t>
            </a:r>
            <a:r>
              <a:rPr lang="it-IT" dirty="0"/>
              <a:t> data proxy)</a:t>
            </a:r>
          </a:p>
          <a:p>
            <a:pPr marL="342900" indent="-342900">
              <a:buFont typeface="Arial" panose="020B0604020202020204" pitchFamily="34" charset="0"/>
              <a:buChar char="•"/>
            </a:pPr>
            <a:r>
              <a:rPr lang="it-IT" dirty="0"/>
              <a:t>DS-GAN </a:t>
            </a:r>
            <a:r>
              <a:rPr lang="it-IT" dirty="0" err="1"/>
              <a:t>used</a:t>
            </a:r>
            <a:r>
              <a:rPr lang="it-IT" dirty="0"/>
              <a:t> to </a:t>
            </a:r>
            <a:r>
              <a:rPr lang="it-IT" dirty="0" err="1"/>
              <a:t>unfold</a:t>
            </a:r>
            <a:r>
              <a:rPr lang="it-IT" dirty="0"/>
              <a:t> CLAS detector </a:t>
            </a:r>
            <a:r>
              <a:rPr lang="it-IT" dirty="0" err="1"/>
              <a:t>effects</a:t>
            </a:r>
            <a:r>
              <a:rPr lang="it-IT" dirty="0"/>
              <a:t> (</a:t>
            </a:r>
            <a:r>
              <a:rPr lang="it-IT" dirty="0" err="1"/>
              <a:t>within</a:t>
            </a:r>
            <a:r>
              <a:rPr lang="it-IT" dirty="0"/>
              <a:t> </a:t>
            </a:r>
            <a:r>
              <a:rPr lang="it-IT" dirty="0" err="1"/>
              <a:t>acceptance</a:t>
            </a:r>
            <a:r>
              <a:rPr lang="it-IT" dirty="0"/>
              <a:t>)</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906B0BBB-942D-C35D-979D-A85A7C2AE7CD}"/>
                  </a:ext>
                </a:extLst>
              </p:cNvPr>
              <p:cNvSpPr txBox="1"/>
              <p:nvPr/>
            </p:nvSpPr>
            <p:spPr>
              <a:xfrm>
                <a:off x="744716" y="5840542"/>
                <a:ext cx="6334813" cy="400110"/>
              </a:xfrm>
              <a:prstGeom prst="rect">
                <a:avLst/>
              </a:prstGeom>
              <a:noFill/>
            </p:spPr>
            <p:txBody>
              <a:bodyPr wrap="square" rtlCol="0">
                <a:spAutoFit/>
              </a:bodyPr>
              <a:lstStyle/>
              <a:p>
                <a:pPr algn="ctr"/>
                <a:r>
                  <a:rPr lang="it-IT" sz="2000">
                    <a:solidFill>
                      <a:srgbClr val="FF0000"/>
                    </a:solidFill>
                  </a:rPr>
                  <a:t>Good agreement (</a:t>
                </a:r>
                <a14:m>
                  <m:oMath xmlns:m="http://schemas.openxmlformats.org/officeDocument/2006/math">
                    <m:r>
                      <a:rPr lang="it-IT" sz="2000" b="0" i="1" smtClean="0">
                        <a:solidFill>
                          <a:srgbClr val="FF0000"/>
                        </a:solidFill>
                        <a:latin typeface="Cambria Math" panose="02040503050406030204" pitchFamily="18" charset="0"/>
                      </a:rPr>
                      <m:t>±1</m:t>
                    </m:r>
                    <m:r>
                      <a:rPr lang="it-IT" sz="2000" b="0" i="1" smtClean="0">
                        <a:solidFill>
                          <a:srgbClr val="FF0000"/>
                        </a:solidFill>
                        <a:latin typeface="Cambria Math" panose="02040503050406030204" pitchFamily="18" charset="0"/>
                      </a:rPr>
                      <m:t>𝜎</m:t>
                    </m:r>
                  </m:oMath>
                </a14:m>
                <a:r>
                  <a:rPr lang="it-IT" sz="2000">
                    <a:solidFill>
                      <a:srgbClr val="FF0000"/>
                    </a:solidFill>
                  </a:rPr>
                  <a:t>) for lab variables and in 4D bins</a:t>
                </a:r>
              </a:p>
            </p:txBody>
          </p:sp>
        </mc:Choice>
        <mc:Fallback xmlns="">
          <p:sp>
            <p:nvSpPr>
              <p:cNvPr id="21" name="CasellaDiTesto 20">
                <a:extLst>
                  <a:ext uri="{FF2B5EF4-FFF2-40B4-BE49-F238E27FC236}">
                    <a16:creationId xmlns:a16="http://schemas.microsoft.com/office/drawing/2014/main" id="{906B0BBB-942D-C35D-979D-A85A7C2AE7CD}"/>
                  </a:ext>
                </a:extLst>
              </p:cNvPr>
              <p:cNvSpPr txBox="1">
                <a:spLocks noRot="1" noChangeAspect="1" noMove="1" noResize="1" noEditPoints="1" noAdjustHandles="1" noChangeArrowheads="1" noChangeShapeType="1" noTextEdit="1"/>
              </p:cNvSpPr>
              <p:nvPr/>
            </p:nvSpPr>
            <p:spPr>
              <a:xfrm>
                <a:off x="744716" y="5840542"/>
                <a:ext cx="6334813" cy="400110"/>
              </a:xfrm>
              <a:prstGeom prst="rect">
                <a:avLst/>
              </a:prstGeom>
              <a:blipFill>
                <a:blip r:embed="rId3"/>
                <a:stretch>
                  <a:fillRect t="-7576" b="-25758"/>
                </a:stretch>
              </a:blipFill>
            </p:spPr>
            <p:txBody>
              <a:bodyPr/>
              <a:lstStyle/>
              <a:p>
                <a:r>
                  <a:rPr lang="it-IT">
                    <a:noFill/>
                  </a:rPr>
                  <a:t> </a:t>
                </a:r>
              </a:p>
            </p:txBody>
          </p:sp>
        </mc:Fallback>
      </mc:AlternateContent>
      <p:pic>
        <p:nvPicPr>
          <p:cNvPr id="2" name="Image" descr="Image">
            <a:extLst>
              <a:ext uri="{FF2B5EF4-FFF2-40B4-BE49-F238E27FC236}">
                <a16:creationId xmlns:a16="http://schemas.microsoft.com/office/drawing/2014/main" id="{411DF0B2-18D3-4367-9433-5BE9FE0EFB37}"/>
              </a:ext>
            </a:extLst>
          </p:cNvPr>
          <p:cNvPicPr>
            <a:picLocks noChangeAspect="1"/>
          </p:cNvPicPr>
          <p:nvPr/>
        </p:nvPicPr>
        <p:blipFill>
          <a:blip r:embed="rId4"/>
          <a:stretch>
            <a:fillRect/>
          </a:stretch>
        </p:blipFill>
        <p:spPr>
          <a:xfrm>
            <a:off x="7819326" y="3299345"/>
            <a:ext cx="4325539" cy="3215287"/>
          </a:xfrm>
          <a:prstGeom prst="rect">
            <a:avLst/>
          </a:prstGeom>
          <a:ln w="3175">
            <a:miter lim="400000"/>
          </a:ln>
        </p:spPr>
      </p:pic>
      <p:pic>
        <p:nvPicPr>
          <p:cNvPr id="3" name="Image" descr="Image">
            <a:extLst>
              <a:ext uri="{FF2B5EF4-FFF2-40B4-BE49-F238E27FC236}">
                <a16:creationId xmlns:a16="http://schemas.microsoft.com/office/drawing/2014/main" id="{6222E1AF-FA85-06EC-B2FA-4CAD36330BDC}"/>
              </a:ext>
            </a:extLst>
          </p:cNvPr>
          <p:cNvPicPr>
            <a:picLocks noChangeAspect="1"/>
          </p:cNvPicPr>
          <p:nvPr/>
        </p:nvPicPr>
        <p:blipFill>
          <a:blip r:embed="rId5"/>
          <a:stretch>
            <a:fillRect/>
          </a:stretch>
        </p:blipFill>
        <p:spPr>
          <a:xfrm>
            <a:off x="7692271" y="1253929"/>
            <a:ext cx="4419461" cy="1896648"/>
          </a:xfrm>
          <a:prstGeom prst="rect">
            <a:avLst/>
          </a:prstGeom>
          <a:ln w="3175">
            <a:miter lim="400000"/>
          </a:ln>
        </p:spPr>
      </p:pic>
      <p:sp>
        <p:nvSpPr>
          <p:cNvPr id="4" name="Distribution in 4D bins">
            <a:extLst>
              <a:ext uri="{FF2B5EF4-FFF2-40B4-BE49-F238E27FC236}">
                <a16:creationId xmlns:a16="http://schemas.microsoft.com/office/drawing/2014/main" id="{341E1662-CA51-0871-1143-EF719497EBC6}"/>
              </a:ext>
            </a:extLst>
          </p:cNvPr>
          <p:cNvSpPr txBox="1"/>
          <p:nvPr/>
        </p:nvSpPr>
        <p:spPr>
          <a:xfrm>
            <a:off x="9188223" y="1099898"/>
            <a:ext cx="1744473"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defTabSz="457200">
              <a:buClr>
                <a:srgbClr val="000000"/>
              </a:buClr>
              <a:defRPr sz="1900" b="0">
                <a:latin typeface="Gill Sans SemiBold"/>
                <a:ea typeface="Gill Sans SemiBold"/>
                <a:cs typeface="Gill Sans SemiBold"/>
                <a:sym typeface="Gill Sans SemiBold"/>
              </a:defRPr>
            </a:lvl1pPr>
          </a:lstStyle>
          <a:p>
            <a:r>
              <a:rPr sz="1400" b="1">
                <a:latin typeface="+mn-lt"/>
              </a:rPr>
              <a:t>Distribution in 4D bins </a:t>
            </a:r>
          </a:p>
        </p:txBody>
      </p:sp>
      <p:sp>
        <p:nvSpPr>
          <p:cNvPr id="5" name="RE-MC GEN pseudodata vs. UNF-GAN SYN data">
            <a:extLst>
              <a:ext uri="{FF2B5EF4-FFF2-40B4-BE49-F238E27FC236}">
                <a16:creationId xmlns:a16="http://schemas.microsoft.com/office/drawing/2014/main" id="{91E6CEC2-84AC-7EFF-B92C-98FCAA10C4C1}"/>
              </a:ext>
            </a:extLst>
          </p:cNvPr>
          <p:cNvSpPr txBox="1"/>
          <p:nvPr/>
        </p:nvSpPr>
        <p:spPr>
          <a:xfrm>
            <a:off x="8389136" y="3103735"/>
            <a:ext cx="3512586"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defTabSz="457200">
              <a:buClr>
                <a:srgbClr val="000000"/>
              </a:buClr>
              <a:defRPr sz="2100" b="0">
                <a:latin typeface="Gill Sans SemiBold"/>
                <a:ea typeface="Gill Sans SemiBold"/>
                <a:cs typeface="Gill Sans SemiBold"/>
                <a:sym typeface="Gill Sans SemiBold"/>
              </a:defRPr>
            </a:lvl1pPr>
          </a:lstStyle>
          <a:p>
            <a:pPr algn="ctr"/>
            <a:r>
              <a:rPr sz="1400" b="1" dirty="0"/>
              <a:t>RE-MC GEN </a:t>
            </a:r>
            <a:r>
              <a:rPr sz="1400" b="1" dirty="0" err="1"/>
              <a:t>pseudodata</a:t>
            </a:r>
            <a:r>
              <a:rPr sz="1400" b="1" dirty="0"/>
              <a:t> vs. UNF-GAN SYN data</a:t>
            </a:r>
          </a:p>
        </p:txBody>
      </p:sp>
      <p:sp>
        <p:nvSpPr>
          <p:cNvPr id="7" name="CasellaDiTesto 6">
            <a:extLst>
              <a:ext uri="{FF2B5EF4-FFF2-40B4-BE49-F238E27FC236}">
                <a16:creationId xmlns:a16="http://schemas.microsoft.com/office/drawing/2014/main" id="{BDB8406D-0C1F-71DD-3A9C-1447EC5AD955}"/>
              </a:ext>
            </a:extLst>
          </p:cNvPr>
          <p:cNvSpPr txBox="1"/>
          <p:nvPr/>
        </p:nvSpPr>
        <p:spPr>
          <a:xfrm>
            <a:off x="-1" y="705448"/>
            <a:ext cx="10652290" cy="369332"/>
          </a:xfrm>
          <a:prstGeom prst="rect">
            <a:avLst/>
          </a:prstGeom>
          <a:noFill/>
        </p:spPr>
        <p:txBody>
          <a:bodyPr wrap="square" rtlCol="0">
            <a:spAutoFit/>
          </a:bodyPr>
          <a:lstStyle/>
          <a:p>
            <a:pPr marL="342900" indent="-342900">
              <a:buFont typeface="+mj-lt"/>
              <a:buAutoNum type="arabicPeriod" startAt="4"/>
            </a:pPr>
            <a:r>
              <a:rPr lang="it-IT"/>
              <a:t>Deploy the unfolding GAN (UNF-GAN) that includes the DS-GAN and train it with RE-MC REC pseudodata</a:t>
            </a:r>
          </a:p>
        </p:txBody>
      </p:sp>
      <p:sp>
        <p:nvSpPr>
          <p:cNvPr id="10" name="Rettangolo 9">
            <a:extLst>
              <a:ext uri="{FF2B5EF4-FFF2-40B4-BE49-F238E27FC236}">
                <a16:creationId xmlns:a16="http://schemas.microsoft.com/office/drawing/2014/main" id="{8211CBFB-385C-4750-AD74-959E5CC27ADB}"/>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9A5FD2A1-E999-6993-75B6-518001B6CB79}"/>
                  </a:ext>
                </a:extLst>
              </p:cNvPr>
              <p:cNvSpPr txBox="1"/>
              <p:nvPr/>
            </p:nvSpPr>
            <p:spPr>
              <a:xfrm>
                <a:off x="3484868" y="152132"/>
                <a:ext cx="5222263" cy="430887"/>
              </a:xfrm>
              <a:prstGeom prst="rect">
                <a:avLst/>
              </a:prstGeom>
              <a:noFill/>
            </p:spPr>
            <p:txBody>
              <a:bodyPr wrap="square" rtlCol="0">
                <a:spAutoFit/>
              </a:bodyPr>
              <a:lstStyle/>
              <a:p>
                <a:pPr algn="ct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a:solidFill>
                      <a:schemeClr val="bg1"/>
                    </a:solidFill>
                  </a:rPr>
                  <a:t> photoproduction closure test</a:t>
                </a:r>
              </a:p>
            </p:txBody>
          </p:sp>
        </mc:Choice>
        <mc:Fallback xmlns="">
          <p:sp>
            <p:nvSpPr>
              <p:cNvPr id="12" name="CasellaDiTesto 11">
                <a:extLst>
                  <a:ext uri="{FF2B5EF4-FFF2-40B4-BE49-F238E27FC236}">
                    <a16:creationId xmlns:a16="http://schemas.microsoft.com/office/drawing/2014/main" id="{9A5FD2A1-E999-6993-75B6-518001B6CB79}"/>
                  </a:ext>
                </a:extLst>
              </p:cNvPr>
              <p:cNvSpPr txBox="1">
                <a:spLocks noRot="1" noChangeAspect="1" noMove="1" noResize="1" noEditPoints="1" noAdjustHandles="1" noChangeArrowheads="1" noChangeShapeType="1" noTextEdit="1"/>
              </p:cNvSpPr>
              <p:nvPr/>
            </p:nvSpPr>
            <p:spPr>
              <a:xfrm>
                <a:off x="3484868" y="152132"/>
                <a:ext cx="5222263" cy="430887"/>
              </a:xfrm>
              <a:prstGeom prst="rect">
                <a:avLst/>
              </a:prstGeom>
              <a:blipFill>
                <a:blip r:embed="rId6"/>
                <a:stretch>
                  <a:fillRect t="-9859" b="-26761"/>
                </a:stretch>
              </a:blipFill>
            </p:spPr>
            <p:txBody>
              <a:bodyPr/>
              <a:lstStyle/>
              <a:p>
                <a:r>
                  <a:rPr lang="it-IT">
                    <a:noFill/>
                  </a:rPr>
                  <a:t> </a:t>
                </a:r>
              </a:p>
            </p:txBody>
          </p:sp>
        </mc:Fallback>
      </mc:AlternateContent>
      <p:sp>
        <p:nvSpPr>
          <p:cNvPr id="13" name="Rettangolo 12">
            <a:extLst>
              <a:ext uri="{FF2B5EF4-FFF2-40B4-BE49-F238E27FC236}">
                <a16:creationId xmlns:a16="http://schemas.microsoft.com/office/drawing/2014/main" id="{90AD40DF-63ED-6CBC-E6BB-DF82F76E363F}"/>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7" name="Immagine 16" descr="Immagine che contiene silhouette, mammifero, cavallo, arte&#10;&#10;Descrizione generata automaticamente">
            <a:extLst>
              <a:ext uri="{FF2B5EF4-FFF2-40B4-BE49-F238E27FC236}">
                <a16:creationId xmlns:a16="http://schemas.microsoft.com/office/drawing/2014/main" id="{31ABF24D-ACBE-D18A-14FE-6165EA62BB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18" name="CasellaDiTesto 17">
            <a:extLst>
              <a:ext uri="{FF2B5EF4-FFF2-40B4-BE49-F238E27FC236}">
                <a16:creationId xmlns:a16="http://schemas.microsoft.com/office/drawing/2014/main" id="{56A900F5-8D2F-B565-A590-93416E0B70EA}"/>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23" name="CasellaDiTesto 22">
            <a:extLst>
              <a:ext uri="{FF2B5EF4-FFF2-40B4-BE49-F238E27FC236}">
                <a16:creationId xmlns:a16="http://schemas.microsoft.com/office/drawing/2014/main" id="{8C6A7F5A-1638-BA93-9AA8-63028CD25744}"/>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16 - Tommaso Vittorini</a:t>
            </a:r>
          </a:p>
        </p:txBody>
      </p:sp>
    </p:spTree>
    <p:extLst>
      <p:ext uri="{BB962C8B-B14F-4D97-AF65-F5344CB8AC3E}">
        <p14:creationId xmlns:p14="http://schemas.microsoft.com/office/powerpoint/2010/main" val="258276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3">
            <a:extLst>
              <a:ext uri="{FF2B5EF4-FFF2-40B4-BE49-F238E27FC236}">
                <a16:creationId xmlns:a16="http://schemas.microsoft.com/office/drawing/2014/main" id="{687385FF-0313-58EC-2013-F0EFBAABEB9C}"/>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35" name="CasellaDiTesto 34">
            <a:extLst>
              <a:ext uri="{FF2B5EF4-FFF2-40B4-BE49-F238E27FC236}">
                <a16:creationId xmlns:a16="http://schemas.microsoft.com/office/drawing/2014/main" id="{C92F4B34-C599-D337-F420-3E5235713BD8}"/>
              </a:ext>
            </a:extLst>
          </p:cNvPr>
          <p:cNvSpPr txBox="1"/>
          <p:nvPr/>
        </p:nvSpPr>
        <p:spPr>
          <a:xfrm>
            <a:off x="3484868" y="152132"/>
            <a:ext cx="5222263" cy="430887"/>
          </a:xfrm>
          <a:prstGeom prst="rect">
            <a:avLst/>
          </a:prstGeom>
          <a:noFill/>
        </p:spPr>
        <p:txBody>
          <a:bodyPr wrap="square" rtlCol="0">
            <a:spAutoFit/>
          </a:bodyPr>
          <a:lstStyle/>
          <a:p>
            <a:pPr algn="ctr"/>
            <a:r>
              <a:rPr lang="it-IT" sz="2200" b="1" dirty="0" err="1">
                <a:solidFill>
                  <a:schemeClr val="bg1"/>
                </a:solidFill>
              </a:rPr>
              <a:t>Moving</a:t>
            </a:r>
            <a:r>
              <a:rPr lang="it-IT" sz="2200" b="1" dirty="0">
                <a:solidFill>
                  <a:schemeClr val="bg1"/>
                </a:solidFill>
              </a:rPr>
              <a:t> </a:t>
            </a:r>
            <a:r>
              <a:rPr lang="it-IT" sz="2200" b="1" dirty="0" err="1">
                <a:solidFill>
                  <a:schemeClr val="bg1"/>
                </a:solidFill>
              </a:rPr>
              <a:t>forward</a:t>
            </a:r>
            <a:r>
              <a:rPr lang="it-IT" sz="2200" b="1" dirty="0">
                <a:solidFill>
                  <a:schemeClr val="bg1"/>
                </a:solidFill>
              </a:rPr>
              <a:t>: </a:t>
            </a:r>
            <a:r>
              <a:rPr lang="it-IT" sz="2200" b="1" dirty="0" err="1">
                <a:solidFill>
                  <a:schemeClr val="bg1"/>
                </a:solidFill>
              </a:rPr>
              <a:t>Acceptance</a:t>
            </a:r>
            <a:endParaRPr lang="it-IT" sz="2200" b="1" dirty="0">
              <a:solidFill>
                <a:schemeClr val="bg1"/>
              </a:solidFill>
            </a:endParaRPr>
          </a:p>
        </p:txBody>
      </p:sp>
      <p:sp>
        <p:nvSpPr>
          <p:cNvPr id="38" name="Rettangolo 37">
            <a:extLst>
              <a:ext uri="{FF2B5EF4-FFF2-40B4-BE49-F238E27FC236}">
                <a16:creationId xmlns:a16="http://schemas.microsoft.com/office/drawing/2014/main" id="{08469EC6-0EE4-7AD8-AEBA-B16D39A5C702}"/>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9" name="Immagine 38" descr="Immagine che contiene silhouette, mammifero, cavallo, arte&#10;&#10;Descrizione generata automaticamente">
            <a:extLst>
              <a:ext uri="{FF2B5EF4-FFF2-40B4-BE49-F238E27FC236}">
                <a16:creationId xmlns:a16="http://schemas.microsoft.com/office/drawing/2014/main" id="{355ED320-B5E0-92BC-8DDF-3A00562A2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0" name="CasellaDiTesto 39">
            <a:extLst>
              <a:ext uri="{FF2B5EF4-FFF2-40B4-BE49-F238E27FC236}">
                <a16:creationId xmlns:a16="http://schemas.microsoft.com/office/drawing/2014/main" id="{07539599-7ED8-75C4-C4EF-8FD0FD51C51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1" name="CasellaDiTesto 40">
            <a:extLst>
              <a:ext uri="{FF2B5EF4-FFF2-40B4-BE49-F238E27FC236}">
                <a16:creationId xmlns:a16="http://schemas.microsoft.com/office/drawing/2014/main" id="{FCBB3739-F89D-F3D3-4BD2-E287F4FD540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17 - Tommaso Vittorini</a:t>
            </a:r>
          </a:p>
        </p:txBody>
      </p:sp>
      <mc:AlternateContent xmlns:mc="http://schemas.openxmlformats.org/markup-compatibility/2006" xmlns:a14="http://schemas.microsoft.com/office/drawing/2010/main">
        <mc:Choice Requires="a14">
          <p:sp>
            <p:nvSpPr>
              <p:cNvPr id="2" name="Simple 2-body process:…">
                <a:extLst>
                  <a:ext uri="{FF2B5EF4-FFF2-40B4-BE49-F238E27FC236}">
                    <a16:creationId xmlns:a16="http://schemas.microsoft.com/office/drawing/2014/main" id="{2B9C8818-DADB-11B4-E77A-717F33581F4D}"/>
                  </a:ext>
                </a:extLst>
              </p:cNvPr>
              <p:cNvSpPr txBox="1"/>
              <p:nvPr/>
            </p:nvSpPr>
            <p:spPr>
              <a:xfrm>
                <a:off x="425873" y="743220"/>
                <a:ext cx="5964376" cy="1301318"/>
              </a:xfrm>
              <a:prstGeom prst="rect">
                <a:avLst/>
              </a:prstGeom>
              <a:ln w="3175">
                <a:miter lim="400000"/>
              </a:ln>
              <a:extLst>
                <a:ext uri="{C572A759-6A51-4108-AA02-DFA0A04FC94B}">
                  <ma14:wrappingTextBoxFlag xmlns="" xmlns:m="http://schemas.openxmlformats.org/officeDocument/2006/math" xmlns:ma14="http://schemas.microsoft.com/office/mac/drawingml/2011/main" val="1"/>
                </a:ext>
              </a:extLst>
            </p:spPr>
            <p:txBody>
              <a:bodyPr wrap="square" lIns="35719" tIns="35719" rIns="35719" bIns="35719" anchor="ctr">
                <a:spAutoFit/>
              </a:bodyPr>
              <a:lstStyle/>
              <a:p>
                <a:pPr marL="160728" indent="-160728" algn="just">
                  <a:spcBef>
                    <a:spcPts val="281"/>
                  </a:spcBef>
                  <a:buSzPct val="100000"/>
                  <a:buChar char="•"/>
                  <a:defRPr sz="22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Simple 2-body process:  </a:t>
                </a:r>
                <a14:m>
                  <m:oMath xmlns:m="http://schemas.openxmlformats.org/officeDocument/2006/math">
                    <m:r>
                      <a:rPr sz="1799" i="1">
                        <a:solidFill>
                          <a:srgbClr val="000000"/>
                        </a:solidFill>
                        <a:latin typeface="Cambria Math" panose="02040503050406030204" pitchFamily="18" charset="0"/>
                      </a:rPr>
                      <m:t>𝛾</m:t>
                    </m:r>
                    <m:r>
                      <a:rPr sz="1799" i="1">
                        <a:solidFill>
                          <a:srgbClr val="000000"/>
                        </a:solidFill>
                        <a:latin typeface="Cambria Math" panose="02040503050406030204" pitchFamily="18" charset="0"/>
                      </a:rPr>
                      <m:t>𝑝</m:t>
                    </m:r>
                    <m:r>
                      <a:rPr sz="1799" i="1">
                        <a:solidFill>
                          <a:srgbClr val="000000"/>
                        </a:solidFill>
                        <a:latin typeface="Cambria Math" panose="02040503050406030204" pitchFamily="18" charset="0"/>
                      </a:rPr>
                      <m:t>→</m:t>
                    </m:r>
                    <m:sSup>
                      <m:sSupPr>
                        <m:ctrlPr>
                          <a:rPr sz="1799" i="1">
                            <a:solidFill>
                              <a:srgbClr val="000000"/>
                            </a:solidFill>
                            <a:latin typeface="Cambria Math" panose="02040503050406030204" pitchFamily="18" charset="0"/>
                          </a:rPr>
                        </m:ctrlPr>
                      </m:sSupPr>
                      <m:e>
                        <m:r>
                          <m:rPr>
                            <m:sty m:val="p"/>
                          </m:rPr>
                          <a:rPr sz="1799" i="1">
                            <a:solidFill>
                              <a:srgbClr val="000000"/>
                            </a:solidFill>
                            <a:latin typeface="Cambria Math" panose="02040503050406030204" pitchFamily="18" charset="0"/>
                          </a:rPr>
                          <m:t>Δ</m:t>
                        </m:r>
                      </m:e>
                      <m:sup>
                        <m:r>
                          <a:rPr sz="1799" i="1">
                            <a:solidFill>
                              <a:srgbClr val="000000"/>
                            </a:solidFill>
                            <a:latin typeface="Cambria Math" panose="02040503050406030204" pitchFamily="18" charset="0"/>
                          </a:rPr>
                          <m:t>+</m:t>
                        </m:r>
                      </m:sup>
                    </m:sSup>
                    <m:d>
                      <m:dPr>
                        <m:ctrlPr>
                          <a:rPr sz="1799" i="1">
                            <a:solidFill>
                              <a:srgbClr val="000000"/>
                            </a:solidFill>
                            <a:latin typeface="Cambria Math" panose="02040503050406030204" pitchFamily="18" charset="0"/>
                          </a:rPr>
                        </m:ctrlPr>
                      </m:dPr>
                      <m:e>
                        <m:r>
                          <a:rPr sz="1799" i="1">
                            <a:solidFill>
                              <a:srgbClr val="000000"/>
                            </a:solidFill>
                            <a:latin typeface="Cambria Math" panose="02040503050406030204" pitchFamily="18" charset="0"/>
                          </a:rPr>
                          <m:t>1232</m:t>
                        </m:r>
                      </m:e>
                    </m:d>
                    <m:r>
                      <a:rPr sz="1799" i="1">
                        <a:solidFill>
                          <a:srgbClr val="000000"/>
                        </a:solidFill>
                        <a:latin typeface="Cambria Math" panose="02040503050406030204" pitchFamily="18" charset="0"/>
                      </a:rPr>
                      <m:t>→</m:t>
                    </m:r>
                    <m:sSup>
                      <m:sSupPr>
                        <m:ctrlPr>
                          <a:rPr sz="1799" i="1">
                            <a:solidFill>
                              <a:srgbClr val="000000"/>
                            </a:solidFill>
                            <a:latin typeface="Cambria Math" panose="02040503050406030204" pitchFamily="18" charset="0"/>
                          </a:rPr>
                        </m:ctrlPr>
                      </m:sSupPr>
                      <m:e>
                        <m:r>
                          <a:rPr sz="1799" i="1">
                            <a:solidFill>
                              <a:srgbClr val="000000"/>
                            </a:solidFill>
                            <a:latin typeface="Cambria Math" panose="02040503050406030204" pitchFamily="18" charset="0"/>
                          </a:rPr>
                          <m:t>𝜋</m:t>
                        </m:r>
                      </m:e>
                      <m:sup>
                        <m:r>
                          <a:rPr sz="1799" i="1">
                            <a:solidFill>
                              <a:srgbClr val="000000"/>
                            </a:solidFill>
                            <a:latin typeface="Cambria Math" panose="02040503050406030204" pitchFamily="18" charset="0"/>
                          </a:rPr>
                          <m:t>0</m:t>
                        </m:r>
                      </m:sup>
                    </m:sSup>
                    <m:r>
                      <a:rPr sz="1799" i="1">
                        <a:solidFill>
                          <a:srgbClr val="000000"/>
                        </a:solidFill>
                        <a:latin typeface="Cambria Math" panose="02040503050406030204" pitchFamily="18" charset="0"/>
                      </a:rPr>
                      <m:t>𝑝</m:t>
                    </m:r>
                  </m:oMath>
                </a14:m>
                <a:endParaRPr sz="1799" dirty="0">
                  <a:latin typeface="Calibri" panose="020F0502020204030204" pitchFamily="34" charset="0"/>
                  <a:cs typeface="Calibri" panose="020F0502020204030204" pitchFamily="34" charset="0"/>
                </a:endParaRPr>
              </a:p>
              <a:p>
                <a:pPr marL="160728" indent="-160728" algn="just">
                  <a:spcBef>
                    <a:spcPts val="281"/>
                  </a:spcBef>
                  <a:buSzPct val="100000"/>
                  <a:buChar char="•"/>
                  <a:defRPr sz="22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Two independent variables (at fixed energy): </a:t>
                </a:r>
                <a14:m>
                  <m:oMath xmlns:m="http://schemas.openxmlformats.org/officeDocument/2006/math">
                    <m:sSub>
                      <m:sSubPr>
                        <m:ctrlPr>
                          <a:rPr sz="1799" i="1">
                            <a:solidFill>
                              <a:srgbClr val="000000"/>
                            </a:solidFill>
                            <a:latin typeface="Cambria Math" panose="02040503050406030204" pitchFamily="18" charset="0"/>
                          </a:rPr>
                        </m:ctrlPr>
                      </m:sSubPr>
                      <m:e>
                        <m:r>
                          <a:rPr sz="1799" i="1">
                            <a:solidFill>
                              <a:srgbClr val="000000"/>
                            </a:solidFill>
                            <a:latin typeface="Cambria Math" panose="02040503050406030204" pitchFamily="18" charset="0"/>
                          </a:rPr>
                          <m:t>𝜃</m:t>
                        </m:r>
                      </m:e>
                      <m:sub>
                        <m:r>
                          <a:rPr sz="1799" i="1">
                            <a:solidFill>
                              <a:srgbClr val="000000"/>
                            </a:solidFill>
                            <a:latin typeface="Cambria Math" panose="02040503050406030204" pitchFamily="18" charset="0"/>
                          </a:rPr>
                          <m:t>𝑐𝑚</m:t>
                        </m:r>
                      </m:sub>
                    </m:sSub>
                  </m:oMath>
                </a14:m>
                <a:r>
                  <a:rPr sz="1799" dirty="0">
                    <a:latin typeface="Calibri" panose="020F0502020204030204" pitchFamily="34" charset="0"/>
                    <a:cs typeface="Calibri" panose="020F0502020204030204" pitchFamily="34" charset="0"/>
                  </a:rPr>
                  <a:t> and </a:t>
                </a:r>
                <a14:m>
                  <m:oMath xmlns:m="http://schemas.openxmlformats.org/officeDocument/2006/math">
                    <m:sSub>
                      <m:sSubPr>
                        <m:ctrlPr>
                          <a:rPr sz="1799" i="1">
                            <a:solidFill>
                              <a:srgbClr val="000000"/>
                            </a:solidFill>
                            <a:latin typeface="Cambria Math" panose="02040503050406030204" pitchFamily="18" charset="0"/>
                          </a:rPr>
                        </m:ctrlPr>
                      </m:sSubPr>
                      <m:e>
                        <m:r>
                          <a:rPr sz="1799" i="1">
                            <a:solidFill>
                              <a:srgbClr val="000000"/>
                            </a:solidFill>
                            <a:latin typeface="Cambria Math" panose="02040503050406030204" pitchFamily="18" charset="0"/>
                          </a:rPr>
                          <m:t>𝜙</m:t>
                        </m:r>
                      </m:e>
                      <m:sub>
                        <m:r>
                          <a:rPr sz="1799" i="1">
                            <a:solidFill>
                              <a:srgbClr val="000000"/>
                            </a:solidFill>
                            <a:latin typeface="Cambria Math" panose="02040503050406030204" pitchFamily="18" charset="0"/>
                          </a:rPr>
                          <m:t>𝑐𝑚</m:t>
                        </m:r>
                      </m:sub>
                    </m:sSub>
                  </m:oMath>
                </a14:m>
                <a:endParaRPr sz="1799" dirty="0">
                  <a:latin typeface="Calibri" panose="020F0502020204030204" pitchFamily="34" charset="0"/>
                  <a:cs typeface="Calibri" panose="020F0502020204030204" pitchFamily="34" charset="0"/>
                </a:endParaRPr>
              </a:p>
              <a:p>
                <a:pPr marL="160728" indent="-160728" algn="just">
                  <a:spcBef>
                    <a:spcPts val="281"/>
                  </a:spcBef>
                  <a:buSzPct val="100000"/>
                  <a:buChar char="•"/>
                  <a:defRPr sz="22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Monte Carlo </a:t>
                </a:r>
                <a:r>
                  <a:rPr lang="en-GB" sz="1799" dirty="0">
                    <a:latin typeface="Calibri" panose="020F0502020204030204" pitchFamily="34" charset="0"/>
                    <a:cs typeface="Calibri" panose="020F0502020204030204" pitchFamily="34" charset="0"/>
                  </a:rPr>
                  <a:t>event</a:t>
                </a:r>
                <a:r>
                  <a:rPr sz="1799" dirty="0">
                    <a:latin typeface="Calibri" panose="020F0502020204030204" pitchFamily="34" charset="0"/>
                    <a:cs typeface="Calibri" panose="020F0502020204030204" pitchFamily="34" charset="0"/>
                  </a:rPr>
                  <a:t>generator</a:t>
                </a:r>
              </a:p>
              <a:p>
                <a:pPr marL="160728" indent="-160728" algn="just">
                  <a:spcBef>
                    <a:spcPts val="281"/>
                  </a:spcBef>
                  <a:buSzPct val="100000"/>
                  <a:buChar char="•"/>
                  <a:defRPr sz="22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Simple model: </a:t>
                </a:r>
                <a:r>
                  <a:rPr sz="1799" dirty="0" err="1">
                    <a:latin typeface="Calibri" panose="020F0502020204030204" pitchFamily="34" charset="0"/>
                    <a:cs typeface="Calibri" panose="020F0502020204030204" pitchFamily="34" charset="0"/>
                  </a:rPr>
                  <a:t>Breit</a:t>
                </a:r>
                <a:r>
                  <a:rPr sz="1799" dirty="0">
                    <a:latin typeface="Calibri" panose="020F0502020204030204" pitchFamily="34" charset="0"/>
                    <a:cs typeface="Calibri" panose="020F0502020204030204" pitchFamily="34" charset="0"/>
                  </a:rPr>
                  <a:t>-Wigner with two parameters: </a:t>
                </a:r>
                <a:r>
                  <a:rPr sz="1799" dirty="0" err="1">
                    <a:latin typeface="Calibri" panose="020F0502020204030204" pitchFamily="34" charset="0"/>
                    <a:cs typeface="Calibri" panose="020F0502020204030204" pitchFamily="34" charset="0"/>
                  </a:rPr>
                  <a:t>m</a:t>
                </a:r>
                <a:r>
                  <a:rPr sz="1799" baseline="-5999" dirty="0" err="1">
                    <a:latin typeface="Calibri" panose="020F0502020204030204" pitchFamily="34" charset="0"/>
                    <a:cs typeface="Calibri" panose="020F0502020204030204" pitchFamily="34" charset="0"/>
                  </a:rPr>
                  <a:t>Δ</a:t>
                </a:r>
                <a:r>
                  <a:rPr sz="1799" dirty="0">
                    <a:latin typeface="Calibri" panose="020F0502020204030204" pitchFamily="34" charset="0"/>
                    <a:cs typeface="Calibri" panose="020F0502020204030204" pitchFamily="34" charset="0"/>
                  </a:rPr>
                  <a:t> and Γ</a:t>
                </a:r>
                <a:r>
                  <a:rPr sz="1799" baseline="-5999" dirty="0">
                    <a:latin typeface="Calibri" panose="020F0502020204030204" pitchFamily="34" charset="0"/>
                    <a:cs typeface="Calibri" panose="020F0502020204030204" pitchFamily="34" charset="0"/>
                  </a:rPr>
                  <a:t>Δ</a:t>
                </a:r>
              </a:p>
            </p:txBody>
          </p:sp>
        </mc:Choice>
        <mc:Fallback xmlns="">
          <p:sp>
            <p:nvSpPr>
              <p:cNvPr id="2" name="Simple 2-body process:…">
                <a:extLst>
                  <a:ext uri="{FF2B5EF4-FFF2-40B4-BE49-F238E27FC236}">
                    <a16:creationId xmlns:a16="http://schemas.microsoft.com/office/drawing/2014/main" id="{2B9C8818-DADB-11B4-E77A-717F33581F4D}"/>
                  </a:ext>
                </a:extLst>
              </p:cNvPr>
              <p:cNvSpPr txBox="1">
                <a:spLocks noRot="1" noChangeAspect="1" noMove="1" noResize="1" noEditPoints="1" noAdjustHandles="1" noChangeArrowheads="1" noChangeShapeType="1" noTextEdit="1"/>
              </p:cNvSpPr>
              <p:nvPr/>
            </p:nvSpPr>
            <p:spPr>
              <a:xfrm>
                <a:off x="425873" y="743220"/>
                <a:ext cx="5964376" cy="1301318"/>
              </a:xfrm>
              <a:prstGeom prst="rect">
                <a:avLst/>
              </a:prstGeom>
              <a:blipFill>
                <a:blip r:embed="rId3"/>
                <a:stretch>
                  <a:fillRect l="-1911" t="-1942" b="-7767"/>
                </a:stretch>
              </a:blipFill>
              <a:ln w="3175">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IT">
                    <a:noFill/>
                  </a:rPr>
                  <a:t> </a:t>
                </a:r>
              </a:p>
            </p:txBody>
          </p:sp>
        </mc:Fallback>
      </mc:AlternateContent>
      <p:sp>
        <p:nvSpPr>
          <p:cNvPr id="3" name="Detector acceptance (CLAS) implemented via fiducial cuts (coils, minimum proton momentum and angle in the lab frame)…">
            <a:extLst>
              <a:ext uri="{FF2B5EF4-FFF2-40B4-BE49-F238E27FC236}">
                <a16:creationId xmlns:a16="http://schemas.microsoft.com/office/drawing/2014/main" id="{5AE1FA17-D708-8009-F831-50FE9CF23A2C}"/>
              </a:ext>
            </a:extLst>
          </p:cNvPr>
          <p:cNvSpPr txBox="1"/>
          <p:nvPr/>
        </p:nvSpPr>
        <p:spPr>
          <a:xfrm>
            <a:off x="99764" y="2344239"/>
            <a:ext cx="4375436" cy="212804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marL="160728" indent="-160728" algn="just">
              <a:spcBef>
                <a:spcPts val="281"/>
              </a:spcBef>
              <a:buSzPct val="100000"/>
              <a:buChar char="•"/>
              <a:defRPr sz="22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Detector acceptance (CLAS) implemented via fiducial cuts (coils, minimum proton momentum and angle in the lab frame)</a:t>
            </a:r>
          </a:p>
          <a:p>
            <a:pPr marL="321457" lvl="1" indent="-160728" algn="just">
              <a:spcBef>
                <a:spcPts val="281"/>
              </a:spcBef>
              <a:buSzPct val="100000"/>
              <a:buChar char="•"/>
              <a:defRPr sz="20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topology 1: </a:t>
            </a:r>
            <a:r>
              <a:rPr lang="el-GR" sz="1799" dirty="0">
                <a:latin typeface="Calibri" panose="020F0502020204030204" pitchFamily="34" charset="0"/>
                <a:cs typeface="Calibri" panose="020F0502020204030204" pitchFamily="34" charset="0"/>
              </a:rPr>
              <a:t>γ</a:t>
            </a:r>
            <a:r>
              <a:rPr sz="1799" dirty="0">
                <a:latin typeface="Calibri" panose="020F0502020204030204" pitchFamily="34" charset="0"/>
                <a:cs typeface="Calibri" panose="020F0502020204030204" pitchFamily="34" charset="0"/>
              </a:rPr>
              <a:t> p → (p) π</a:t>
            </a:r>
            <a:r>
              <a:rPr sz="1799" baseline="31999" dirty="0">
                <a:latin typeface="Calibri" panose="020F0502020204030204" pitchFamily="34" charset="0"/>
                <a:cs typeface="Calibri" panose="020F0502020204030204" pitchFamily="34" charset="0"/>
              </a:rPr>
              <a:t>0</a:t>
            </a:r>
            <a:r>
              <a:rPr sz="1799" dirty="0">
                <a:latin typeface="Calibri" panose="020F0502020204030204" pitchFamily="34" charset="0"/>
                <a:cs typeface="Calibri" panose="020F0502020204030204" pitchFamily="34" charset="0"/>
              </a:rPr>
              <a:t> (proton missing)</a:t>
            </a:r>
          </a:p>
          <a:p>
            <a:pPr marL="321457" lvl="1" indent="-160728" algn="just">
              <a:spcBef>
                <a:spcPts val="281"/>
              </a:spcBef>
              <a:buSzPct val="100000"/>
              <a:buChar char="•"/>
              <a:defRPr sz="20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topology </a:t>
            </a:r>
            <a:r>
              <a:rPr lang="en-US" sz="1799" dirty="0">
                <a:latin typeface="Calibri" panose="020F0502020204030204" pitchFamily="34" charset="0"/>
                <a:cs typeface="Calibri" panose="020F0502020204030204" pitchFamily="34" charset="0"/>
              </a:rPr>
              <a:t>2</a:t>
            </a:r>
            <a:r>
              <a:rPr sz="1799" dirty="0">
                <a:latin typeface="Calibri" panose="020F0502020204030204" pitchFamily="34" charset="0"/>
                <a:cs typeface="Calibri" panose="020F0502020204030204" pitchFamily="34" charset="0"/>
              </a:rPr>
              <a:t>: </a:t>
            </a:r>
            <a:r>
              <a:rPr sz="1799" dirty="0" err="1">
                <a:latin typeface="Calibri" panose="020F0502020204030204" pitchFamily="34" charset="0"/>
                <a:cs typeface="Calibri" panose="020F0502020204030204" pitchFamily="34" charset="0"/>
              </a:rPr>
              <a:t>γ</a:t>
            </a:r>
            <a:r>
              <a:rPr sz="1799" dirty="0">
                <a:latin typeface="Calibri" panose="020F0502020204030204" pitchFamily="34" charset="0"/>
                <a:cs typeface="Calibri" panose="020F0502020204030204" pitchFamily="34" charset="0"/>
              </a:rPr>
              <a:t> p → p (π</a:t>
            </a:r>
            <a:r>
              <a:rPr sz="1799" baseline="31999" dirty="0">
                <a:latin typeface="Calibri" panose="020F0502020204030204" pitchFamily="34" charset="0"/>
                <a:cs typeface="Calibri" panose="020F0502020204030204" pitchFamily="34" charset="0"/>
              </a:rPr>
              <a:t>0</a:t>
            </a:r>
            <a:r>
              <a:rPr sz="1799" dirty="0">
                <a:latin typeface="Calibri" panose="020F0502020204030204" pitchFamily="34" charset="0"/>
                <a:cs typeface="Calibri" panose="020F0502020204030204" pitchFamily="34" charset="0"/>
              </a:rPr>
              <a:t>) (π</a:t>
            </a:r>
            <a:r>
              <a:rPr sz="1799" baseline="31999" dirty="0">
                <a:latin typeface="Calibri" panose="020F0502020204030204" pitchFamily="34" charset="0"/>
                <a:cs typeface="Calibri" panose="020F0502020204030204" pitchFamily="34" charset="0"/>
              </a:rPr>
              <a:t>0 </a:t>
            </a:r>
            <a:r>
              <a:rPr sz="1799" dirty="0">
                <a:latin typeface="Calibri" panose="020F0502020204030204" pitchFamily="34" charset="0"/>
                <a:cs typeface="Calibri" panose="020F0502020204030204" pitchFamily="34" charset="0"/>
              </a:rPr>
              <a:t>missing)</a:t>
            </a:r>
          </a:p>
          <a:p>
            <a:pPr marL="321457" lvl="1" indent="-160728" algn="just">
              <a:spcBef>
                <a:spcPts val="281"/>
              </a:spcBef>
              <a:buSzPct val="100000"/>
              <a:buChar char="•"/>
              <a:defRPr sz="20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topology </a:t>
            </a:r>
            <a:r>
              <a:rPr lang="en-US" sz="1799" dirty="0">
                <a:latin typeface="Calibri" panose="020F0502020204030204" pitchFamily="34" charset="0"/>
                <a:cs typeface="Calibri" panose="020F0502020204030204" pitchFamily="34" charset="0"/>
              </a:rPr>
              <a:t>3</a:t>
            </a:r>
            <a:r>
              <a:rPr sz="1799" dirty="0">
                <a:latin typeface="Calibri" panose="020F0502020204030204" pitchFamily="34" charset="0"/>
                <a:cs typeface="Calibri" panose="020F0502020204030204" pitchFamily="34" charset="0"/>
              </a:rPr>
              <a:t>: </a:t>
            </a:r>
            <a:r>
              <a:rPr sz="1799" dirty="0" err="1">
                <a:latin typeface="Calibri" panose="020F0502020204030204" pitchFamily="34" charset="0"/>
                <a:cs typeface="Calibri" panose="020F0502020204030204" pitchFamily="34" charset="0"/>
              </a:rPr>
              <a:t>γ</a:t>
            </a:r>
            <a:r>
              <a:rPr sz="1799" dirty="0">
                <a:latin typeface="Calibri" panose="020F0502020204030204" pitchFamily="34" charset="0"/>
                <a:cs typeface="Calibri" panose="020F0502020204030204" pitchFamily="34" charset="0"/>
              </a:rPr>
              <a:t> p → p π</a:t>
            </a:r>
            <a:r>
              <a:rPr sz="1799" baseline="31999" dirty="0">
                <a:latin typeface="Calibri" panose="020F0502020204030204" pitchFamily="34" charset="0"/>
                <a:cs typeface="Calibri" panose="020F0502020204030204" pitchFamily="34" charset="0"/>
              </a:rPr>
              <a:t>0</a:t>
            </a:r>
            <a:r>
              <a:rPr sz="1799" dirty="0">
                <a:latin typeface="Calibri" panose="020F0502020204030204" pitchFamily="34" charset="0"/>
                <a:cs typeface="Calibri" panose="020F0502020204030204" pitchFamily="34" charset="0"/>
              </a:rPr>
              <a:t> (all detected)</a:t>
            </a:r>
          </a:p>
          <a:p>
            <a:pPr marL="321457" lvl="1" indent="-160728" algn="just">
              <a:spcBef>
                <a:spcPts val="281"/>
              </a:spcBef>
              <a:buSzPct val="100000"/>
              <a:buChar char="•"/>
              <a:defRPr sz="20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[topology 0: unmeasured]</a:t>
            </a:r>
          </a:p>
        </p:txBody>
      </p:sp>
      <p:pic>
        <p:nvPicPr>
          <p:cNvPr id="4" name="Picture 3">
            <a:extLst>
              <a:ext uri="{FF2B5EF4-FFF2-40B4-BE49-F238E27FC236}">
                <a16:creationId xmlns:a16="http://schemas.microsoft.com/office/drawing/2014/main" id="{FD34CD25-86DD-0865-C61A-635E8AC93E53}"/>
              </a:ext>
            </a:extLst>
          </p:cNvPr>
          <p:cNvPicPr>
            <a:picLocks noChangeAspect="1"/>
          </p:cNvPicPr>
          <p:nvPr/>
        </p:nvPicPr>
        <p:blipFill>
          <a:blip r:embed="rId4"/>
          <a:stretch>
            <a:fillRect/>
          </a:stretch>
        </p:blipFill>
        <p:spPr>
          <a:xfrm>
            <a:off x="6795386" y="3588851"/>
            <a:ext cx="3121575" cy="2118211"/>
          </a:xfrm>
          <a:prstGeom prst="rect">
            <a:avLst/>
          </a:prstGeom>
        </p:spPr>
      </p:pic>
      <p:pic>
        <p:nvPicPr>
          <p:cNvPr id="5" name="IguanaTex Bitmap DisplayImagen 8" descr="IguanaTex Bitmap DisplayImagen 8">
            <a:extLst>
              <a:ext uri="{FF2B5EF4-FFF2-40B4-BE49-F238E27FC236}">
                <a16:creationId xmlns:a16="http://schemas.microsoft.com/office/drawing/2014/main" id="{3EEDD8DF-B141-D154-16D6-30C10B5985C7}"/>
              </a:ext>
            </a:extLst>
          </p:cNvPr>
          <p:cNvPicPr>
            <a:picLocks noChangeAspect="1"/>
          </p:cNvPicPr>
          <p:nvPr/>
        </p:nvPicPr>
        <p:blipFill>
          <a:blip r:embed="rId5"/>
          <a:stretch>
            <a:fillRect/>
          </a:stretch>
        </p:blipFill>
        <p:spPr>
          <a:xfrm>
            <a:off x="6779219" y="771225"/>
            <a:ext cx="4474828" cy="1238572"/>
          </a:xfrm>
          <a:prstGeom prst="rect">
            <a:avLst/>
          </a:prstGeom>
          <a:ln w="3175">
            <a:miter lim="400000"/>
          </a:ln>
        </p:spPr>
      </p:pic>
      <p:sp>
        <p:nvSpPr>
          <p:cNvPr id="6" name="Rectangle">
            <a:extLst>
              <a:ext uri="{FF2B5EF4-FFF2-40B4-BE49-F238E27FC236}">
                <a16:creationId xmlns:a16="http://schemas.microsoft.com/office/drawing/2014/main" id="{F8484428-1D49-2CD6-F1C7-EC844B4224D8}"/>
              </a:ext>
            </a:extLst>
          </p:cNvPr>
          <p:cNvSpPr/>
          <p:nvPr/>
        </p:nvSpPr>
        <p:spPr>
          <a:xfrm>
            <a:off x="4586015" y="4647957"/>
            <a:ext cx="2127537" cy="1832405"/>
          </a:xfrm>
          <a:prstGeom prst="rect">
            <a:avLst/>
          </a:prstGeom>
          <a:solidFill>
            <a:srgbClr val="FFFFFF"/>
          </a:solidFill>
          <a:ln w="12700">
            <a:solidFill>
              <a:srgbClr val="32538F"/>
            </a:solidFill>
            <a:miter/>
          </a:ln>
        </p:spPr>
        <p:txBody>
          <a:bodyPr lIns="45719" rIns="45719" anchor="ctr"/>
          <a:lstStyle/>
          <a:p>
            <a:pPr defTabSz="914400">
              <a:defRPr sz="1800" b="0">
                <a:solidFill>
                  <a:srgbClr val="FFFFFF"/>
                </a:solidFill>
                <a:latin typeface="Calibri"/>
                <a:ea typeface="Calibri"/>
                <a:cs typeface="Calibri"/>
                <a:sym typeface="Calibri"/>
              </a:defRPr>
            </a:pPr>
            <a:endParaRPr/>
          </a:p>
        </p:txBody>
      </p:sp>
      <p:pic>
        <p:nvPicPr>
          <p:cNvPr id="8" name="Picture 7">
            <a:extLst>
              <a:ext uri="{FF2B5EF4-FFF2-40B4-BE49-F238E27FC236}">
                <a16:creationId xmlns:a16="http://schemas.microsoft.com/office/drawing/2014/main" id="{584DA912-C8FC-C7E6-5874-79D7D58EF230}"/>
              </a:ext>
            </a:extLst>
          </p:cNvPr>
          <p:cNvPicPr>
            <a:picLocks noChangeAspect="1"/>
          </p:cNvPicPr>
          <p:nvPr/>
        </p:nvPicPr>
        <p:blipFill>
          <a:blip r:embed="rId6"/>
          <a:stretch>
            <a:fillRect/>
          </a:stretch>
        </p:blipFill>
        <p:spPr>
          <a:xfrm>
            <a:off x="4716930" y="4906821"/>
            <a:ext cx="1779628" cy="1520098"/>
          </a:xfrm>
          <a:prstGeom prst="rect">
            <a:avLst/>
          </a:prstGeom>
        </p:spPr>
      </p:pic>
      <p:sp>
        <p:nvSpPr>
          <p:cNvPr id="10" name="Rectangle">
            <a:extLst>
              <a:ext uri="{FF2B5EF4-FFF2-40B4-BE49-F238E27FC236}">
                <a16:creationId xmlns:a16="http://schemas.microsoft.com/office/drawing/2014/main" id="{72090CB0-FE6A-E547-064C-FEBEC89B7608}"/>
              </a:ext>
            </a:extLst>
          </p:cNvPr>
          <p:cNvSpPr/>
          <p:nvPr/>
        </p:nvSpPr>
        <p:spPr>
          <a:xfrm>
            <a:off x="4651682" y="2525824"/>
            <a:ext cx="2127537" cy="1832405"/>
          </a:xfrm>
          <a:prstGeom prst="rect">
            <a:avLst/>
          </a:prstGeom>
          <a:solidFill>
            <a:srgbClr val="FFFFFF"/>
          </a:solidFill>
          <a:ln w="12700">
            <a:solidFill>
              <a:srgbClr val="32538F"/>
            </a:solidFill>
            <a:miter/>
          </a:ln>
        </p:spPr>
        <p:txBody>
          <a:bodyPr lIns="45719" rIns="45719" anchor="ctr"/>
          <a:lstStyle/>
          <a:p>
            <a:pPr defTabSz="914400">
              <a:defRPr sz="1800" b="0">
                <a:solidFill>
                  <a:srgbClr val="FFFFFF"/>
                </a:solidFill>
                <a:latin typeface="Calibri"/>
                <a:ea typeface="Calibri"/>
                <a:cs typeface="Calibri"/>
                <a:sym typeface="Calibri"/>
              </a:defRPr>
            </a:pPr>
            <a:endParaRPr/>
          </a:p>
        </p:txBody>
      </p:sp>
      <p:sp>
        <p:nvSpPr>
          <p:cNvPr id="15" name="topology I">
            <a:extLst>
              <a:ext uri="{FF2B5EF4-FFF2-40B4-BE49-F238E27FC236}">
                <a16:creationId xmlns:a16="http://schemas.microsoft.com/office/drawing/2014/main" id="{5B9B604E-6EF1-8460-C0A6-657A18205CB9}"/>
              </a:ext>
            </a:extLst>
          </p:cNvPr>
          <p:cNvSpPr txBox="1"/>
          <p:nvPr/>
        </p:nvSpPr>
        <p:spPr>
          <a:xfrm>
            <a:off x="5034965" y="4562835"/>
            <a:ext cx="1355284" cy="4143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defTabSz="914400">
              <a:defRPr sz="2200" b="0">
                <a:latin typeface="Calibri"/>
                <a:ea typeface="Calibri"/>
                <a:cs typeface="Calibri"/>
                <a:sym typeface="Calibri"/>
              </a:defRPr>
            </a:pPr>
            <a:r>
              <a:rPr sz="1700" dirty="0">
                <a:latin typeface="Gill Sans"/>
                <a:ea typeface="Gill Sans"/>
                <a:cs typeface="Gill Sans"/>
                <a:sym typeface="Gill Sans"/>
              </a:rPr>
              <a:t>topology </a:t>
            </a:r>
            <a:r>
              <a:rPr sz="1700" dirty="0"/>
              <a:t>I</a:t>
            </a:r>
          </a:p>
        </p:txBody>
      </p:sp>
      <p:pic>
        <p:nvPicPr>
          <p:cNvPr id="20" name="Picture 19">
            <a:extLst>
              <a:ext uri="{FF2B5EF4-FFF2-40B4-BE49-F238E27FC236}">
                <a16:creationId xmlns:a16="http://schemas.microsoft.com/office/drawing/2014/main" id="{904AA33C-026F-718B-C9FD-C535F7B5AB0E}"/>
              </a:ext>
            </a:extLst>
          </p:cNvPr>
          <p:cNvPicPr>
            <a:picLocks noChangeAspect="1"/>
          </p:cNvPicPr>
          <p:nvPr/>
        </p:nvPicPr>
        <p:blipFill>
          <a:blip r:embed="rId7"/>
          <a:stretch>
            <a:fillRect/>
          </a:stretch>
        </p:blipFill>
        <p:spPr>
          <a:xfrm>
            <a:off x="4699675" y="2745747"/>
            <a:ext cx="1900215" cy="1600479"/>
          </a:xfrm>
          <a:prstGeom prst="rect">
            <a:avLst/>
          </a:prstGeom>
        </p:spPr>
      </p:pic>
      <p:sp>
        <p:nvSpPr>
          <p:cNvPr id="21" name="topology I">
            <a:extLst>
              <a:ext uri="{FF2B5EF4-FFF2-40B4-BE49-F238E27FC236}">
                <a16:creationId xmlns:a16="http://schemas.microsoft.com/office/drawing/2014/main" id="{96C40A86-0362-3A1C-7200-7EF15BDD6BA2}"/>
              </a:ext>
            </a:extLst>
          </p:cNvPr>
          <p:cNvSpPr txBox="1"/>
          <p:nvPr/>
        </p:nvSpPr>
        <p:spPr>
          <a:xfrm>
            <a:off x="5034965" y="2415698"/>
            <a:ext cx="1355284" cy="4143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defTabSz="914400">
              <a:defRPr sz="2200" b="0">
                <a:latin typeface="Calibri"/>
                <a:ea typeface="Calibri"/>
                <a:cs typeface="Calibri"/>
                <a:sym typeface="Calibri"/>
              </a:defRPr>
            </a:pPr>
            <a:r>
              <a:rPr sz="1700" dirty="0">
                <a:latin typeface="Gill Sans"/>
                <a:ea typeface="Gill Sans"/>
                <a:cs typeface="Gill Sans"/>
                <a:sym typeface="Gill Sans"/>
              </a:rPr>
              <a:t>topology </a:t>
            </a:r>
            <a:r>
              <a:rPr sz="1700" dirty="0"/>
              <a:t>I</a:t>
            </a:r>
            <a:r>
              <a:rPr lang="en-US" sz="1700" dirty="0"/>
              <a:t>I</a:t>
            </a:r>
            <a:endParaRPr sz="1700" dirty="0"/>
          </a:p>
        </p:txBody>
      </p:sp>
      <p:sp>
        <p:nvSpPr>
          <p:cNvPr id="24" name="Rectangle">
            <a:extLst>
              <a:ext uri="{FF2B5EF4-FFF2-40B4-BE49-F238E27FC236}">
                <a16:creationId xmlns:a16="http://schemas.microsoft.com/office/drawing/2014/main" id="{7B39399A-9282-833B-9F63-AB6E31DD6432}"/>
              </a:ext>
            </a:extLst>
          </p:cNvPr>
          <p:cNvSpPr/>
          <p:nvPr/>
        </p:nvSpPr>
        <p:spPr>
          <a:xfrm>
            <a:off x="9991311" y="2730430"/>
            <a:ext cx="2127537" cy="1832405"/>
          </a:xfrm>
          <a:prstGeom prst="rect">
            <a:avLst/>
          </a:prstGeom>
          <a:solidFill>
            <a:srgbClr val="FFFFFF"/>
          </a:solidFill>
          <a:ln w="12700">
            <a:solidFill>
              <a:srgbClr val="32538F"/>
            </a:solidFill>
            <a:miter/>
          </a:ln>
        </p:spPr>
        <p:txBody>
          <a:bodyPr lIns="45719" rIns="45719" anchor="ctr"/>
          <a:lstStyle/>
          <a:p>
            <a:pPr defTabSz="914400">
              <a:defRPr sz="1800" b="0">
                <a:solidFill>
                  <a:srgbClr val="FFFFFF"/>
                </a:solidFill>
                <a:latin typeface="Calibri"/>
                <a:ea typeface="Calibri"/>
                <a:cs typeface="Calibri"/>
                <a:sym typeface="Calibri"/>
              </a:defRPr>
            </a:pPr>
            <a:endParaRPr/>
          </a:p>
        </p:txBody>
      </p:sp>
      <p:sp>
        <p:nvSpPr>
          <p:cNvPr id="27" name="topology I">
            <a:extLst>
              <a:ext uri="{FF2B5EF4-FFF2-40B4-BE49-F238E27FC236}">
                <a16:creationId xmlns:a16="http://schemas.microsoft.com/office/drawing/2014/main" id="{4DB5C6CF-2347-65E5-C4AC-CA391711A0C7}"/>
              </a:ext>
            </a:extLst>
          </p:cNvPr>
          <p:cNvSpPr txBox="1"/>
          <p:nvPr/>
        </p:nvSpPr>
        <p:spPr>
          <a:xfrm>
            <a:off x="10440261" y="2645308"/>
            <a:ext cx="1355284" cy="4143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defTabSz="914400">
              <a:defRPr sz="2200" b="0">
                <a:latin typeface="Calibri"/>
                <a:ea typeface="Calibri"/>
                <a:cs typeface="Calibri"/>
                <a:sym typeface="Calibri"/>
              </a:defRPr>
            </a:pPr>
            <a:r>
              <a:rPr sz="1700" dirty="0">
                <a:latin typeface="Gill Sans"/>
                <a:ea typeface="Gill Sans"/>
                <a:cs typeface="Gill Sans"/>
                <a:sym typeface="Gill Sans"/>
              </a:rPr>
              <a:t>topology </a:t>
            </a:r>
            <a:r>
              <a:rPr sz="1700" dirty="0"/>
              <a:t>I</a:t>
            </a:r>
            <a:r>
              <a:rPr lang="en-US" sz="1700" dirty="0"/>
              <a:t>II</a:t>
            </a:r>
            <a:endParaRPr sz="1700" dirty="0"/>
          </a:p>
        </p:txBody>
      </p:sp>
      <p:pic>
        <p:nvPicPr>
          <p:cNvPr id="28" name="Picture 27">
            <a:extLst>
              <a:ext uri="{FF2B5EF4-FFF2-40B4-BE49-F238E27FC236}">
                <a16:creationId xmlns:a16="http://schemas.microsoft.com/office/drawing/2014/main" id="{94554420-AA7D-48C0-4ACB-5D8938D8AA32}"/>
              </a:ext>
            </a:extLst>
          </p:cNvPr>
          <p:cNvPicPr>
            <a:picLocks noChangeAspect="1"/>
          </p:cNvPicPr>
          <p:nvPr/>
        </p:nvPicPr>
        <p:blipFill>
          <a:blip r:embed="rId8"/>
          <a:stretch>
            <a:fillRect/>
          </a:stretch>
        </p:blipFill>
        <p:spPr>
          <a:xfrm>
            <a:off x="10242616" y="3075203"/>
            <a:ext cx="1624926" cy="1368613"/>
          </a:xfrm>
          <a:prstGeom prst="rect">
            <a:avLst/>
          </a:prstGeom>
        </p:spPr>
      </p:pic>
      <p:sp>
        <p:nvSpPr>
          <p:cNvPr id="29" name="Conector recto de flecha 40">
            <a:extLst>
              <a:ext uri="{FF2B5EF4-FFF2-40B4-BE49-F238E27FC236}">
                <a16:creationId xmlns:a16="http://schemas.microsoft.com/office/drawing/2014/main" id="{1C7673DA-ABA0-B76D-2D15-2358C84AA288}"/>
              </a:ext>
            </a:extLst>
          </p:cNvPr>
          <p:cNvSpPr/>
          <p:nvPr/>
        </p:nvSpPr>
        <p:spPr>
          <a:xfrm flipV="1">
            <a:off x="9802369" y="4346226"/>
            <a:ext cx="519730" cy="301731"/>
          </a:xfrm>
          <a:prstGeom prst="line">
            <a:avLst/>
          </a:prstGeom>
          <a:ln w="12700">
            <a:solidFill>
              <a:srgbClr val="000000"/>
            </a:solidFill>
            <a:miter/>
            <a:tailEnd type="triangle"/>
          </a:ln>
        </p:spPr>
        <p:txBody>
          <a:bodyPr lIns="45719" rIns="45719"/>
          <a:lstStyle/>
          <a:p>
            <a:pPr algn="l" defTabSz="914400">
              <a:defRPr sz="1800" b="0">
                <a:latin typeface="Calibri"/>
                <a:ea typeface="Calibri"/>
                <a:cs typeface="Calibri"/>
                <a:sym typeface="Calibri"/>
              </a:defRPr>
            </a:pPr>
            <a:endParaRPr/>
          </a:p>
        </p:txBody>
      </p:sp>
      <p:sp>
        <p:nvSpPr>
          <p:cNvPr id="30" name="Conector recto de flecha 40">
            <a:extLst>
              <a:ext uri="{FF2B5EF4-FFF2-40B4-BE49-F238E27FC236}">
                <a16:creationId xmlns:a16="http://schemas.microsoft.com/office/drawing/2014/main" id="{C56D962F-CB15-A0AE-41A1-D93EE83D6F35}"/>
              </a:ext>
            </a:extLst>
          </p:cNvPr>
          <p:cNvSpPr/>
          <p:nvPr/>
        </p:nvSpPr>
        <p:spPr>
          <a:xfrm flipH="1" flipV="1">
            <a:off x="6681725" y="3817695"/>
            <a:ext cx="1056556" cy="552402"/>
          </a:xfrm>
          <a:prstGeom prst="line">
            <a:avLst/>
          </a:prstGeom>
          <a:ln w="12700">
            <a:solidFill>
              <a:srgbClr val="000000"/>
            </a:solidFill>
            <a:miter/>
            <a:tailEnd type="triangle"/>
          </a:ln>
        </p:spPr>
        <p:txBody>
          <a:bodyPr lIns="45719" rIns="45719"/>
          <a:lstStyle/>
          <a:p>
            <a:pPr algn="l" defTabSz="914400">
              <a:defRPr sz="1800" b="0">
                <a:latin typeface="Calibri"/>
                <a:ea typeface="Calibri"/>
                <a:cs typeface="Calibri"/>
                <a:sym typeface="Calibri"/>
              </a:defRPr>
            </a:pPr>
            <a:endParaRPr/>
          </a:p>
        </p:txBody>
      </p:sp>
      <p:sp>
        <p:nvSpPr>
          <p:cNvPr id="36" name="Conector recto de flecha 40">
            <a:extLst>
              <a:ext uri="{FF2B5EF4-FFF2-40B4-BE49-F238E27FC236}">
                <a16:creationId xmlns:a16="http://schemas.microsoft.com/office/drawing/2014/main" id="{4D41E99A-2F3B-6A6B-2884-285CC32A0480}"/>
              </a:ext>
            </a:extLst>
          </p:cNvPr>
          <p:cNvSpPr/>
          <p:nvPr/>
        </p:nvSpPr>
        <p:spPr>
          <a:xfrm flipH="1">
            <a:off x="6627473" y="4904374"/>
            <a:ext cx="1492399" cy="411158"/>
          </a:xfrm>
          <a:prstGeom prst="line">
            <a:avLst/>
          </a:prstGeom>
          <a:ln w="12700">
            <a:solidFill>
              <a:srgbClr val="000000"/>
            </a:solidFill>
            <a:miter/>
            <a:tailEnd type="triangle"/>
          </a:ln>
        </p:spPr>
        <p:txBody>
          <a:bodyPr lIns="45719" rIns="45719"/>
          <a:lstStyle/>
          <a:p>
            <a:pPr algn="l" defTabSz="914400">
              <a:defRPr sz="1800" b="0">
                <a:latin typeface="Calibri"/>
                <a:ea typeface="Calibri"/>
                <a:cs typeface="Calibri"/>
                <a:sym typeface="Calibri"/>
              </a:defRPr>
            </a:pPr>
            <a:endParaRPr/>
          </a:p>
        </p:txBody>
      </p:sp>
      <p:sp>
        <p:nvSpPr>
          <p:cNvPr id="9" name="TextBox 8">
            <a:extLst>
              <a:ext uri="{FF2B5EF4-FFF2-40B4-BE49-F238E27FC236}">
                <a16:creationId xmlns:a16="http://schemas.microsoft.com/office/drawing/2014/main" id="{BF38FF40-27B8-DED2-942A-F82A19CC820E}"/>
              </a:ext>
            </a:extLst>
          </p:cNvPr>
          <p:cNvSpPr txBox="1"/>
          <p:nvPr/>
        </p:nvSpPr>
        <p:spPr>
          <a:xfrm>
            <a:off x="194411" y="4609839"/>
            <a:ext cx="4125338" cy="1736646"/>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Build a single Network able to generate in the full phase space according to the correct distributions </a:t>
            </a:r>
          </a:p>
        </p:txBody>
      </p:sp>
      <p:sp>
        <p:nvSpPr>
          <p:cNvPr id="11" name="Credit: T.Vittorini , Y.Alanazi, T.Alghamdi,Y. Li">
            <a:extLst>
              <a:ext uri="{FF2B5EF4-FFF2-40B4-BE49-F238E27FC236}">
                <a16:creationId xmlns:a16="http://schemas.microsoft.com/office/drawing/2014/main" id="{81736DC6-9A07-A43A-FCE9-B2551E2A02AD}"/>
              </a:ext>
            </a:extLst>
          </p:cNvPr>
          <p:cNvSpPr txBox="1"/>
          <p:nvPr/>
        </p:nvSpPr>
        <p:spPr>
          <a:xfrm>
            <a:off x="9892636" y="6261871"/>
            <a:ext cx="2281646" cy="2467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3" tIns="25393" rIns="25393" bIns="25393" anchor="ctr">
            <a:spAutoFit/>
          </a:bodyPr>
          <a:lstStyle>
            <a:lvl1pPr algn="l" defTabSz="457200">
              <a:spcBef>
                <a:spcPts val="1600"/>
              </a:spcBef>
              <a:defRPr b="0">
                <a:latin typeface="Gill Sans"/>
                <a:ea typeface="Gill Sans"/>
                <a:cs typeface="Gill Sans"/>
                <a:sym typeface="Gill Sans"/>
              </a:defRPr>
            </a:lvl1pPr>
          </a:lstStyle>
          <a:p>
            <a:r>
              <a:rPr sz="1270" dirty="0"/>
              <a:t>Credit: T</a:t>
            </a:r>
            <a:r>
              <a:rPr lang="en-IT" sz="1270" dirty="0"/>
              <a:t>.</a:t>
            </a:r>
            <a:r>
              <a:rPr sz="1270" dirty="0" err="1"/>
              <a:t>Vittorini</a:t>
            </a:r>
            <a:r>
              <a:rPr sz="1270" dirty="0"/>
              <a:t> , </a:t>
            </a:r>
            <a:r>
              <a:rPr sz="1270" dirty="0" err="1"/>
              <a:t>T.Alghamdi,Y</a:t>
            </a:r>
            <a:r>
              <a:rPr sz="1270" dirty="0"/>
              <a:t>. Li</a:t>
            </a:r>
          </a:p>
        </p:txBody>
      </p:sp>
    </p:spTree>
    <p:extLst>
      <p:ext uri="{BB962C8B-B14F-4D97-AF65-F5344CB8AC3E}">
        <p14:creationId xmlns:p14="http://schemas.microsoft.com/office/powerpoint/2010/main" val="82039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3">
            <a:extLst>
              <a:ext uri="{FF2B5EF4-FFF2-40B4-BE49-F238E27FC236}">
                <a16:creationId xmlns:a16="http://schemas.microsoft.com/office/drawing/2014/main" id="{687385FF-0313-58EC-2013-F0EFBAABEB9C}"/>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35" name="CasellaDiTesto 34">
            <a:extLst>
              <a:ext uri="{FF2B5EF4-FFF2-40B4-BE49-F238E27FC236}">
                <a16:creationId xmlns:a16="http://schemas.microsoft.com/office/drawing/2014/main" id="{C92F4B34-C599-D337-F420-3E5235713BD8}"/>
              </a:ext>
            </a:extLst>
          </p:cNvPr>
          <p:cNvSpPr txBox="1"/>
          <p:nvPr/>
        </p:nvSpPr>
        <p:spPr>
          <a:xfrm>
            <a:off x="3484868" y="152132"/>
            <a:ext cx="5222263" cy="430887"/>
          </a:xfrm>
          <a:prstGeom prst="rect">
            <a:avLst/>
          </a:prstGeom>
          <a:noFill/>
        </p:spPr>
        <p:txBody>
          <a:bodyPr wrap="square" rtlCol="0">
            <a:spAutoFit/>
          </a:bodyPr>
          <a:lstStyle/>
          <a:p>
            <a:pPr algn="ctr"/>
            <a:r>
              <a:rPr lang="it-IT" sz="2200" b="1" dirty="0" err="1">
                <a:solidFill>
                  <a:schemeClr val="bg1"/>
                </a:solidFill>
              </a:rPr>
              <a:t>Moving</a:t>
            </a:r>
            <a:r>
              <a:rPr lang="it-IT" sz="2200" b="1" dirty="0">
                <a:solidFill>
                  <a:schemeClr val="bg1"/>
                </a:solidFill>
              </a:rPr>
              <a:t> </a:t>
            </a:r>
            <a:r>
              <a:rPr lang="it-IT" sz="2200" b="1" dirty="0" err="1">
                <a:solidFill>
                  <a:schemeClr val="bg1"/>
                </a:solidFill>
              </a:rPr>
              <a:t>forward</a:t>
            </a:r>
            <a:r>
              <a:rPr lang="it-IT" sz="2200" b="1" dirty="0">
                <a:solidFill>
                  <a:schemeClr val="bg1"/>
                </a:solidFill>
              </a:rPr>
              <a:t>: Detector </a:t>
            </a:r>
            <a:r>
              <a:rPr lang="it-IT" sz="2200" b="1" dirty="0" err="1">
                <a:solidFill>
                  <a:schemeClr val="bg1"/>
                </a:solidFill>
              </a:rPr>
              <a:t>inefficiencies</a:t>
            </a:r>
            <a:endParaRPr lang="it-IT" sz="2200" b="1" dirty="0">
              <a:solidFill>
                <a:schemeClr val="bg1"/>
              </a:solidFill>
            </a:endParaRPr>
          </a:p>
        </p:txBody>
      </p:sp>
      <p:sp>
        <p:nvSpPr>
          <p:cNvPr id="38" name="Rettangolo 37">
            <a:extLst>
              <a:ext uri="{FF2B5EF4-FFF2-40B4-BE49-F238E27FC236}">
                <a16:creationId xmlns:a16="http://schemas.microsoft.com/office/drawing/2014/main" id="{08469EC6-0EE4-7AD8-AEBA-B16D39A5C702}"/>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9" name="Immagine 38" descr="Immagine che contiene silhouette, mammifero, cavallo, arte&#10;&#10;Descrizione generata automaticamente">
            <a:extLst>
              <a:ext uri="{FF2B5EF4-FFF2-40B4-BE49-F238E27FC236}">
                <a16:creationId xmlns:a16="http://schemas.microsoft.com/office/drawing/2014/main" id="{355ED320-B5E0-92BC-8DDF-3A00562A2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0" name="CasellaDiTesto 39">
            <a:extLst>
              <a:ext uri="{FF2B5EF4-FFF2-40B4-BE49-F238E27FC236}">
                <a16:creationId xmlns:a16="http://schemas.microsoft.com/office/drawing/2014/main" id="{07539599-7ED8-75C4-C4EF-8FD0FD51C51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1" name="CasellaDiTesto 40">
            <a:extLst>
              <a:ext uri="{FF2B5EF4-FFF2-40B4-BE49-F238E27FC236}">
                <a16:creationId xmlns:a16="http://schemas.microsoft.com/office/drawing/2014/main" id="{FCBB3739-F89D-F3D3-4BD2-E287F4FD540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18 - Tommaso Vittorini</a:t>
            </a:r>
          </a:p>
        </p:txBody>
      </p:sp>
      <mc:AlternateContent xmlns:mc="http://schemas.openxmlformats.org/markup-compatibility/2006" xmlns:a14="http://schemas.microsoft.com/office/drawing/2010/main">
        <mc:Choice Requires="a14">
          <p:sp>
            <p:nvSpPr>
              <p:cNvPr id="12" name="CuadroTexto 42">
                <a:extLst>
                  <a:ext uri="{FF2B5EF4-FFF2-40B4-BE49-F238E27FC236}">
                    <a16:creationId xmlns:a16="http://schemas.microsoft.com/office/drawing/2014/main" id="{4489370C-1CD0-2360-4ABF-AB56F3AB81C4}"/>
                  </a:ext>
                </a:extLst>
              </p:cNvPr>
              <p:cNvSpPr txBox="1"/>
              <p:nvPr/>
            </p:nvSpPr>
            <p:spPr>
              <a:xfrm>
                <a:off x="84461" y="1125066"/>
                <a:ext cx="8219280" cy="206210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Some evets may sometimes be classified in the wrong category:</a:t>
                </a:r>
              </a:p>
              <a:p>
                <a:pPr>
                  <a:spcAft>
                    <a:spcPts val="600"/>
                  </a:spcAft>
                </a:pPr>
                <a:endParaRPr lang="en-US" dirty="0"/>
              </a:p>
              <a:p>
                <a:pPr>
                  <a:spcAft>
                    <a:spcPts val="600"/>
                  </a:spcAft>
                </a:pPr>
                <a:r>
                  <a:rPr lang="en-US" dirty="0"/>
                  <a:t>	- Defective paddles can lead to missing events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which become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oMath>
                </a14:m>
                <a:r>
                  <a:rPr lang="en-US" dirty="0"/>
                  <a:t>)</a:t>
                </a:r>
              </a:p>
              <a:p>
                <a:pPr>
                  <a:spcAft>
                    <a:spcPts val="600"/>
                  </a:spcAft>
                </a:pPr>
                <a:r>
                  <a:rPr lang="en-US" dirty="0"/>
                  <a:t>	</a:t>
                </a:r>
              </a:p>
              <a:p>
                <a:pPr>
                  <a:spcAft>
                    <a:spcPts val="600"/>
                  </a:spcAft>
                </a:pPr>
                <a:r>
                  <a:rPr lang="en-US" dirty="0"/>
                  <a:t>	- Reconstructed events can get </a:t>
                </a:r>
                <a:r>
                  <a:rPr lang="en-US" dirty="0" err="1"/>
                  <a:t>missclassified</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which become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and 	   </a:t>
                </a:r>
                <a:r>
                  <a:rPr lang="en-US" dirty="0" err="1"/>
                  <a:t>viceversa</a:t>
                </a:r>
                <a:r>
                  <a:rPr lang="en-US" dirty="0"/>
                  <a:t>)   </a:t>
                </a:r>
              </a:p>
            </p:txBody>
          </p:sp>
        </mc:Choice>
        <mc:Fallback xmlns="">
          <p:sp>
            <p:nvSpPr>
              <p:cNvPr id="12" name="CuadroTexto 42">
                <a:extLst>
                  <a:ext uri="{FF2B5EF4-FFF2-40B4-BE49-F238E27FC236}">
                    <a16:creationId xmlns:a16="http://schemas.microsoft.com/office/drawing/2014/main" id="{4489370C-1CD0-2360-4ABF-AB56F3AB81C4}"/>
                  </a:ext>
                </a:extLst>
              </p:cNvPr>
              <p:cNvSpPr txBox="1">
                <a:spLocks noRot="1" noChangeAspect="1" noMove="1" noResize="1" noEditPoints="1" noAdjustHandles="1" noChangeArrowheads="1" noChangeShapeType="1" noTextEdit="1"/>
              </p:cNvSpPr>
              <p:nvPr/>
            </p:nvSpPr>
            <p:spPr>
              <a:xfrm>
                <a:off x="84461" y="1125066"/>
                <a:ext cx="8219280" cy="2062103"/>
              </a:xfrm>
              <a:prstGeom prst="rect">
                <a:avLst/>
              </a:prstGeom>
              <a:blipFill>
                <a:blip r:embed="rId3"/>
                <a:stretch>
                  <a:fillRect l="-463" t="-1220" b="-3659"/>
                </a:stretch>
              </a:blipFill>
            </p:spPr>
            <p:txBody>
              <a:bodyPr/>
              <a:lstStyle/>
              <a:p>
                <a:r>
                  <a:rPr lang="en-IT">
                    <a:noFill/>
                  </a:rPr>
                  <a:t> </a:t>
                </a:r>
              </a:p>
            </p:txBody>
          </p:sp>
        </mc:Fallback>
      </mc:AlternateContent>
      <p:sp>
        <p:nvSpPr>
          <p:cNvPr id="13" name="CuadroTexto 42">
            <a:extLst>
              <a:ext uri="{FF2B5EF4-FFF2-40B4-BE49-F238E27FC236}">
                <a16:creationId xmlns:a16="http://schemas.microsoft.com/office/drawing/2014/main" id="{CCCD464C-D8C6-714C-550B-9BE29878A86D}"/>
              </a:ext>
            </a:extLst>
          </p:cNvPr>
          <p:cNvSpPr txBox="1"/>
          <p:nvPr/>
        </p:nvSpPr>
        <p:spPr>
          <a:xfrm>
            <a:off x="84461" y="3526395"/>
            <a:ext cx="8219280" cy="6463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Existence of regions where a given generated event can go into different topologies with a given probability: Mixed events </a:t>
            </a:r>
          </a:p>
        </p:txBody>
      </p:sp>
      <p:pic>
        <p:nvPicPr>
          <p:cNvPr id="14" name="Picture 13" descr="A diagram of a cell membrane&#10;&#10;Description automatically generated">
            <a:extLst>
              <a:ext uri="{FF2B5EF4-FFF2-40B4-BE49-F238E27FC236}">
                <a16:creationId xmlns:a16="http://schemas.microsoft.com/office/drawing/2014/main" id="{4813D275-7039-1F0A-C825-4B80AFE58F52}"/>
              </a:ext>
            </a:extLst>
          </p:cNvPr>
          <p:cNvPicPr>
            <a:picLocks noChangeAspect="1"/>
          </p:cNvPicPr>
          <p:nvPr/>
        </p:nvPicPr>
        <p:blipFill>
          <a:blip r:embed="rId4"/>
          <a:stretch>
            <a:fillRect/>
          </a:stretch>
        </p:blipFill>
        <p:spPr>
          <a:xfrm>
            <a:off x="8303741" y="750342"/>
            <a:ext cx="3667512" cy="3069789"/>
          </a:xfrm>
          <a:prstGeom prst="rect">
            <a:avLst/>
          </a:prstGeom>
        </p:spPr>
      </p:pic>
      <p:sp>
        <p:nvSpPr>
          <p:cNvPr id="16" name="Rectángulo 15">
            <a:extLst>
              <a:ext uri="{FF2B5EF4-FFF2-40B4-BE49-F238E27FC236}">
                <a16:creationId xmlns:a16="http://schemas.microsoft.com/office/drawing/2014/main" id="{14DE0DE7-FC47-E7BB-2C45-56A29E771A21}"/>
              </a:ext>
            </a:extLst>
          </p:cNvPr>
          <p:cNvSpPr/>
          <p:nvPr/>
        </p:nvSpPr>
        <p:spPr>
          <a:xfrm>
            <a:off x="1314499" y="5010917"/>
            <a:ext cx="1313382" cy="495141"/>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a:solidFill>
                  <a:schemeClr val="tx1"/>
                </a:solidFill>
              </a:rPr>
              <a:t>Generator</a:t>
            </a:r>
            <a:endParaRPr lang="es-ES" sz="1400" dirty="0">
              <a:solidFill>
                <a:schemeClr val="tx1"/>
              </a:solidFill>
            </a:endParaRPr>
          </a:p>
        </p:txBody>
      </p:sp>
      <p:sp>
        <p:nvSpPr>
          <p:cNvPr id="17" name="Rectángulo 14">
            <a:extLst>
              <a:ext uri="{FF2B5EF4-FFF2-40B4-BE49-F238E27FC236}">
                <a16:creationId xmlns:a16="http://schemas.microsoft.com/office/drawing/2014/main" id="{767E974E-E231-9B93-3F48-39F6A98CCEDF}"/>
              </a:ext>
            </a:extLst>
          </p:cNvPr>
          <p:cNvSpPr/>
          <p:nvPr/>
        </p:nvSpPr>
        <p:spPr>
          <a:xfrm>
            <a:off x="3727293" y="4723324"/>
            <a:ext cx="2012150" cy="1077483"/>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400" dirty="0">
              <a:solidFill>
                <a:schemeClr val="tx1"/>
              </a:solidFill>
            </a:endParaRPr>
          </a:p>
        </p:txBody>
      </p:sp>
      <p:sp>
        <p:nvSpPr>
          <p:cNvPr id="18" name="CasellaDiTesto 7">
            <a:extLst>
              <a:ext uri="{FF2B5EF4-FFF2-40B4-BE49-F238E27FC236}">
                <a16:creationId xmlns:a16="http://schemas.microsoft.com/office/drawing/2014/main" id="{6D1FF89E-57C8-F9CB-8AD0-8DDDD06A6E66}"/>
              </a:ext>
            </a:extLst>
          </p:cNvPr>
          <p:cNvSpPr txBox="1"/>
          <p:nvPr/>
        </p:nvSpPr>
        <p:spPr>
          <a:xfrm>
            <a:off x="3745453" y="4674220"/>
            <a:ext cx="2012150" cy="1169551"/>
          </a:xfrm>
          <a:prstGeom prst="rect">
            <a:avLst/>
          </a:prstGeom>
          <a:noFill/>
        </p:spPr>
        <p:txBody>
          <a:bodyPr wrap="square" rtlCol="0">
            <a:spAutoFit/>
          </a:bodyPr>
          <a:lstStyle/>
          <a:p>
            <a:pPr algn="ctr"/>
            <a:r>
              <a:rPr lang="it-IT" sz="1400" b="1" dirty="0"/>
              <a:t>Inner GAN:</a:t>
            </a:r>
          </a:p>
          <a:p>
            <a:pPr algn="ctr"/>
            <a:r>
              <a:rPr lang="it-IT" sz="1400" dirty="0" err="1"/>
              <a:t>Distinguishes</a:t>
            </a:r>
            <a:r>
              <a:rPr lang="it-IT" sz="1400" dirty="0"/>
              <a:t> </a:t>
            </a:r>
            <a:r>
              <a:rPr lang="it-IT" sz="1400" dirty="0" err="1"/>
              <a:t>topologies</a:t>
            </a:r>
            <a:endParaRPr lang="it-IT" sz="1400" dirty="0"/>
          </a:p>
          <a:p>
            <a:pPr algn="ctr"/>
            <a:endParaRPr lang="it-IT" sz="1400" dirty="0"/>
          </a:p>
          <a:p>
            <a:pPr algn="ctr"/>
            <a:r>
              <a:rPr lang="it-IT" sz="1400" dirty="0" err="1"/>
              <a:t>Applies</a:t>
            </a:r>
            <a:r>
              <a:rPr lang="it-IT" sz="1400" dirty="0"/>
              <a:t> the </a:t>
            </a:r>
            <a:r>
              <a:rPr lang="it-IT" sz="1400" dirty="0" err="1"/>
              <a:t>correct</a:t>
            </a:r>
            <a:r>
              <a:rPr lang="it-IT" sz="1400" dirty="0"/>
              <a:t> </a:t>
            </a:r>
            <a:r>
              <a:rPr lang="it-IT" sz="1400" dirty="0" err="1"/>
              <a:t>smearing</a:t>
            </a:r>
            <a:endParaRPr lang="it-IT" sz="1400" dirty="0"/>
          </a:p>
        </p:txBody>
      </p:sp>
      <p:cxnSp>
        <p:nvCxnSpPr>
          <p:cNvPr id="19" name="Conector recto de flecha 34">
            <a:extLst>
              <a:ext uri="{FF2B5EF4-FFF2-40B4-BE49-F238E27FC236}">
                <a16:creationId xmlns:a16="http://schemas.microsoft.com/office/drawing/2014/main" id="{4566ABEA-8689-C48B-72A2-A2B4476DC7A7}"/>
              </a:ext>
            </a:extLst>
          </p:cNvPr>
          <p:cNvCxnSpPr>
            <a:cxnSpLocks/>
            <a:stCxn id="18" idx="3"/>
            <a:endCxn id="25" idx="1"/>
          </p:cNvCxnSpPr>
          <p:nvPr/>
        </p:nvCxnSpPr>
        <p:spPr>
          <a:xfrm flipV="1">
            <a:off x="5757603" y="4811573"/>
            <a:ext cx="673068" cy="4474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diritto 79">
            <a:extLst>
              <a:ext uri="{FF2B5EF4-FFF2-40B4-BE49-F238E27FC236}">
                <a16:creationId xmlns:a16="http://schemas.microsoft.com/office/drawing/2014/main" id="{87B01BE7-FBD2-67C2-95EB-F8AFE34AF8E6}"/>
              </a:ext>
            </a:extLst>
          </p:cNvPr>
          <p:cNvCxnSpPr>
            <a:cxnSpLocks/>
            <a:stCxn id="16" idx="3"/>
            <a:endCxn id="18" idx="1"/>
          </p:cNvCxnSpPr>
          <p:nvPr/>
        </p:nvCxnSpPr>
        <p:spPr>
          <a:xfrm>
            <a:off x="2627881" y="5258488"/>
            <a:ext cx="1117572" cy="508"/>
          </a:xfrm>
          <a:prstGeom prst="line">
            <a:avLst/>
          </a:prstGeom>
        </p:spPr>
        <p:style>
          <a:lnRef idx="1">
            <a:schemeClr val="dk1"/>
          </a:lnRef>
          <a:fillRef idx="0">
            <a:schemeClr val="dk1"/>
          </a:fillRef>
          <a:effectRef idx="0">
            <a:schemeClr val="dk1"/>
          </a:effectRef>
          <a:fontRef idx="minor">
            <a:schemeClr val="tx1"/>
          </a:fontRef>
        </p:style>
      </p:cxnSp>
      <p:cxnSp>
        <p:nvCxnSpPr>
          <p:cNvPr id="23" name="Conector recto de flecha 34">
            <a:extLst>
              <a:ext uri="{FF2B5EF4-FFF2-40B4-BE49-F238E27FC236}">
                <a16:creationId xmlns:a16="http://schemas.microsoft.com/office/drawing/2014/main" id="{4389BD94-58D0-9302-694B-D70EDD32FFA5}"/>
              </a:ext>
            </a:extLst>
          </p:cNvPr>
          <p:cNvCxnSpPr>
            <a:cxnSpLocks/>
            <a:stCxn id="18" idx="3"/>
            <a:endCxn id="26" idx="1"/>
          </p:cNvCxnSpPr>
          <p:nvPr/>
        </p:nvCxnSpPr>
        <p:spPr>
          <a:xfrm>
            <a:off x="5757603" y="5258996"/>
            <a:ext cx="673068" cy="3717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E95127C-AF62-EB81-335E-379AD160F325}"/>
                  </a:ext>
                </a:extLst>
              </p:cNvPr>
              <p:cNvSpPr txBox="1"/>
              <p:nvPr/>
            </p:nvSpPr>
            <p:spPr>
              <a:xfrm>
                <a:off x="6430671" y="4626907"/>
                <a:ext cx="4714428" cy="369332"/>
              </a:xfrm>
              <a:prstGeom prst="rect">
                <a:avLst/>
              </a:prstGeom>
              <a:noFill/>
            </p:spPr>
            <p:txBody>
              <a:bodyPr wrap="square" rtlCol="0">
                <a:spAutoFit/>
              </a:bodyPr>
              <a:lstStyle/>
              <a:p>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e>
                    </m:d>
                    <m:r>
                      <a:rPr lang="en-US" b="0" i="1" smtClean="0">
                        <a:latin typeface="Cambria Math" panose="02040503050406030204" pitchFamily="18" charset="0"/>
                      </a:rPr>
                      <m:t> </m:t>
                    </m:r>
                  </m:oMath>
                </a14:m>
                <a:r>
                  <a:rPr lang="en-IT" dirty="0"/>
                  <a:t>Smeared event classified as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oMath>
                </a14:m>
                <a:r>
                  <a:rPr lang="en-IT" dirty="0"/>
                  <a:t> 80% of times  </a:t>
                </a:r>
              </a:p>
            </p:txBody>
          </p:sp>
        </mc:Choice>
        <mc:Fallback xmlns="">
          <p:sp>
            <p:nvSpPr>
              <p:cNvPr id="25" name="TextBox 24">
                <a:extLst>
                  <a:ext uri="{FF2B5EF4-FFF2-40B4-BE49-F238E27FC236}">
                    <a16:creationId xmlns:a16="http://schemas.microsoft.com/office/drawing/2014/main" id="{4E95127C-AF62-EB81-335E-379AD160F325}"/>
                  </a:ext>
                </a:extLst>
              </p:cNvPr>
              <p:cNvSpPr txBox="1">
                <a:spLocks noRot="1" noChangeAspect="1" noMove="1" noResize="1" noEditPoints="1" noAdjustHandles="1" noChangeArrowheads="1" noChangeShapeType="1" noTextEdit="1"/>
              </p:cNvSpPr>
              <p:nvPr/>
            </p:nvSpPr>
            <p:spPr>
              <a:xfrm>
                <a:off x="6430671" y="4626907"/>
                <a:ext cx="4714428" cy="369332"/>
              </a:xfrm>
              <a:prstGeom prst="rect">
                <a:avLst/>
              </a:prstGeom>
              <a:blipFill>
                <a:blip r:embed="rId5"/>
                <a:stretch>
                  <a:fillRect t="-6667" r="-3226" b="-26667"/>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E6FACB5-67A2-AD7E-EC43-AABCA9D8C85D}"/>
                  </a:ext>
                </a:extLst>
              </p:cNvPr>
              <p:cNvSpPr txBox="1"/>
              <p:nvPr/>
            </p:nvSpPr>
            <p:spPr>
              <a:xfrm>
                <a:off x="6430671" y="5446044"/>
                <a:ext cx="4714428" cy="369332"/>
              </a:xfrm>
              <a:prstGeom prst="rect">
                <a:avLst/>
              </a:prstGeom>
              <a:noFill/>
            </p:spPr>
            <p:txBody>
              <a:bodyPr wrap="square" rtlCol="0">
                <a:spAutoFit/>
              </a:bodyPr>
              <a:lstStyle/>
              <a:p>
                <a:r>
                  <a:rPr lang="en-IT" dirty="0"/>
                  <a:t>Un-smeared event classified as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0</m:t>
                        </m:r>
                      </m:sub>
                    </m:sSub>
                  </m:oMath>
                </a14:m>
                <a:r>
                  <a:rPr lang="en-IT" dirty="0"/>
                  <a:t> 20% of times  </a:t>
                </a:r>
              </a:p>
            </p:txBody>
          </p:sp>
        </mc:Choice>
        <mc:Fallback xmlns="">
          <p:sp>
            <p:nvSpPr>
              <p:cNvPr id="26" name="TextBox 25">
                <a:extLst>
                  <a:ext uri="{FF2B5EF4-FFF2-40B4-BE49-F238E27FC236}">
                    <a16:creationId xmlns:a16="http://schemas.microsoft.com/office/drawing/2014/main" id="{2E6FACB5-67A2-AD7E-EC43-AABCA9D8C85D}"/>
                  </a:ext>
                </a:extLst>
              </p:cNvPr>
              <p:cNvSpPr txBox="1">
                <a:spLocks noRot="1" noChangeAspect="1" noMove="1" noResize="1" noEditPoints="1" noAdjustHandles="1" noChangeArrowheads="1" noChangeShapeType="1" noTextEdit="1"/>
              </p:cNvSpPr>
              <p:nvPr/>
            </p:nvSpPr>
            <p:spPr>
              <a:xfrm>
                <a:off x="6430671" y="5446044"/>
                <a:ext cx="4714428" cy="369332"/>
              </a:xfrm>
              <a:prstGeom prst="rect">
                <a:avLst/>
              </a:prstGeom>
              <a:blipFill>
                <a:blip r:embed="rId6"/>
                <a:stretch>
                  <a:fillRect l="-1075" t="-6667" r="-538" b="-26667"/>
                </a:stretch>
              </a:blipFill>
            </p:spPr>
            <p:txBody>
              <a:bodyPr/>
              <a:lstStyle/>
              <a:p>
                <a:r>
                  <a:rPr lang="en-IT">
                    <a:noFill/>
                  </a:rPr>
                  <a:t> </a:t>
                </a:r>
              </a:p>
            </p:txBody>
          </p:sp>
        </mc:Fallback>
      </mc:AlternateContent>
      <p:sp>
        <p:nvSpPr>
          <p:cNvPr id="3" name="Credit: T.Vittorini , Y.Alanazi, T.Alghamdi,Y. Li">
            <a:extLst>
              <a:ext uri="{FF2B5EF4-FFF2-40B4-BE49-F238E27FC236}">
                <a16:creationId xmlns:a16="http://schemas.microsoft.com/office/drawing/2014/main" id="{3B720D57-2F87-0FEC-1CEB-90A025F2B8D7}"/>
              </a:ext>
            </a:extLst>
          </p:cNvPr>
          <p:cNvSpPr txBox="1"/>
          <p:nvPr/>
        </p:nvSpPr>
        <p:spPr>
          <a:xfrm>
            <a:off x="9892636" y="6261871"/>
            <a:ext cx="2281646" cy="2467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3" tIns="25393" rIns="25393" bIns="25393" anchor="ctr">
            <a:spAutoFit/>
          </a:bodyPr>
          <a:lstStyle>
            <a:lvl1pPr algn="l" defTabSz="457200">
              <a:spcBef>
                <a:spcPts val="1600"/>
              </a:spcBef>
              <a:defRPr b="0">
                <a:latin typeface="Gill Sans"/>
                <a:ea typeface="Gill Sans"/>
                <a:cs typeface="Gill Sans"/>
                <a:sym typeface="Gill Sans"/>
              </a:defRPr>
            </a:lvl1pPr>
          </a:lstStyle>
          <a:p>
            <a:r>
              <a:rPr sz="1270" dirty="0"/>
              <a:t>Credit: T</a:t>
            </a:r>
            <a:r>
              <a:rPr lang="en-IT" sz="1270" dirty="0"/>
              <a:t>.</a:t>
            </a:r>
            <a:r>
              <a:rPr sz="1270" dirty="0" err="1"/>
              <a:t>Vittorini</a:t>
            </a:r>
            <a:r>
              <a:rPr sz="1270" dirty="0"/>
              <a:t> , </a:t>
            </a:r>
            <a:r>
              <a:rPr sz="1270" dirty="0" err="1"/>
              <a:t>T.Alghamdi,Y</a:t>
            </a:r>
            <a:r>
              <a:rPr sz="1270" dirty="0"/>
              <a:t>. Li</a:t>
            </a:r>
          </a:p>
        </p:txBody>
      </p:sp>
    </p:spTree>
    <p:extLst>
      <p:ext uri="{BB962C8B-B14F-4D97-AF65-F5344CB8AC3E}">
        <p14:creationId xmlns:p14="http://schemas.microsoft.com/office/powerpoint/2010/main" val="414703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DCACFC94-03DD-B91E-2F49-7A56B79AE068}"/>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5" name="Immagine 14" descr="Immagine che contiene silhouette, mammifero, cavallo, arte&#10;&#10;Descrizione generata automaticamente">
            <a:extLst>
              <a:ext uri="{FF2B5EF4-FFF2-40B4-BE49-F238E27FC236}">
                <a16:creationId xmlns:a16="http://schemas.microsoft.com/office/drawing/2014/main" id="{08D2C6E7-0AC2-8795-9956-92251A8FA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22" name="CasellaDiTesto 21">
            <a:extLst>
              <a:ext uri="{FF2B5EF4-FFF2-40B4-BE49-F238E27FC236}">
                <a16:creationId xmlns:a16="http://schemas.microsoft.com/office/drawing/2014/main" id="{FA33D7BB-D469-D841-4049-B448627EAD60}"/>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23" name="CasellaDiTesto 22">
            <a:extLst>
              <a:ext uri="{FF2B5EF4-FFF2-40B4-BE49-F238E27FC236}">
                <a16:creationId xmlns:a16="http://schemas.microsoft.com/office/drawing/2014/main" id="{FD759796-1C73-13B4-6BFD-5537AD323C09}"/>
              </a:ext>
            </a:extLst>
          </p:cNvPr>
          <p:cNvSpPr txBox="1"/>
          <p:nvPr/>
        </p:nvSpPr>
        <p:spPr>
          <a:xfrm>
            <a:off x="115382" y="6555396"/>
            <a:ext cx="2041892" cy="307777"/>
          </a:xfrm>
          <a:prstGeom prst="rect">
            <a:avLst/>
          </a:prstGeom>
          <a:noFill/>
        </p:spPr>
        <p:txBody>
          <a:bodyPr wrap="square" rtlCol="0">
            <a:spAutoFit/>
          </a:bodyPr>
          <a:lstStyle/>
          <a:p>
            <a:r>
              <a:rPr lang="it-IT" sz="1400">
                <a:solidFill>
                  <a:schemeClr val="bg1"/>
                </a:solidFill>
              </a:rPr>
              <a:t>1 - Tommaso Vittorini</a:t>
            </a:r>
          </a:p>
        </p:txBody>
      </p:sp>
      <p:sp>
        <p:nvSpPr>
          <p:cNvPr id="2" name="Rettangolo 14">
            <a:extLst>
              <a:ext uri="{FF2B5EF4-FFF2-40B4-BE49-F238E27FC236}">
                <a16:creationId xmlns:a16="http://schemas.microsoft.com/office/drawing/2014/main" id="{959C720A-2432-5B86-F1C4-0057E40D01F3}"/>
              </a:ext>
            </a:extLst>
          </p:cNvPr>
          <p:cNvSpPr/>
          <p:nvPr/>
        </p:nvSpPr>
        <p:spPr>
          <a:xfrm>
            <a:off x="3799190" y="122111"/>
            <a:ext cx="3940404"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3" name="CasellaDiTesto 21">
            <a:extLst>
              <a:ext uri="{FF2B5EF4-FFF2-40B4-BE49-F238E27FC236}">
                <a16:creationId xmlns:a16="http://schemas.microsoft.com/office/drawing/2014/main" id="{2EA2210E-4B14-88D3-636C-F821E186C0FC}"/>
              </a:ext>
            </a:extLst>
          </p:cNvPr>
          <p:cNvSpPr txBox="1"/>
          <p:nvPr/>
        </p:nvSpPr>
        <p:spPr>
          <a:xfrm>
            <a:off x="3799189" y="158919"/>
            <a:ext cx="3940404" cy="430887"/>
          </a:xfrm>
          <a:prstGeom prst="rect">
            <a:avLst/>
          </a:prstGeom>
          <a:noFill/>
        </p:spPr>
        <p:txBody>
          <a:bodyPr wrap="square" rtlCol="0">
            <a:spAutoFit/>
          </a:bodyPr>
          <a:lstStyle/>
          <a:p>
            <a:pPr algn="ctr"/>
            <a:r>
              <a:rPr lang="it-IT" sz="2200" b="1" dirty="0" err="1">
                <a:solidFill>
                  <a:schemeClr val="bg1"/>
                </a:solidFill>
              </a:rPr>
              <a:t>Overview</a:t>
            </a:r>
            <a:endParaRPr lang="it-IT" sz="2200" b="1" dirty="0">
              <a:solidFill>
                <a:schemeClr val="bg1"/>
              </a:solidFill>
            </a:endParaRPr>
          </a:p>
        </p:txBody>
      </p:sp>
      <p:sp>
        <p:nvSpPr>
          <p:cNvPr id="4" name="CasellaDiTesto 15">
            <a:extLst>
              <a:ext uri="{FF2B5EF4-FFF2-40B4-BE49-F238E27FC236}">
                <a16:creationId xmlns:a16="http://schemas.microsoft.com/office/drawing/2014/main" id="{F83C055B-DD16-C123-55C9-966BA4272957}"/>
              </a:ext>
            </a:extLst>
          </p:cNvPr>
          <p:cNvSpPr txBox="1"/>
          <p:nvPr/>
        </p:nvSpPr>
        <p:spPr>
          <a:xfrm>
            <a:off x="1715802" y="1103080"/>
            <a:ext cx="8748202" cy="5170646"/>
          </a:xfrm>
          <a:prstGeom prst="rect">
            <a:avLst/>
          </a:prstGeom>
          <a:noFill/>
        </p:spPr>
        <p:txBody>
          <a:bodyPr wrap="square" rtlCol="0">
            <a:spAutoFit/>
          </a:bodyPr>
          <a:lstStyle/>
          <a:p>
            <a:pPr marL="285750" indent="-285750">
              <a:buFont typeface="Arial" panose="020B0604020202020204" pitchFamily="34" charset="0"/>
              <a:buChar char="•"/>
            </a:pPr>
            <a:r>
              <a:rPr lang="it-IT" sz="2200" dirty="0" err="1"/>
              <a:t>Motivation</a:t>
            </a:r>
            <a:r>
              <a:rPr lang="it-IT" sz="2200" dirty="0"/>
              <a:t> and </a:t>
            </a:r>
            <a:r>
              <a:rPr lang="it-IT" sz="2200" dirty="0" err="1"/>
              <a:t>advantages</a:t>
            </a:r>
            <a:r>
              <a:rPr lang="it-IT" sz="2200" dirty="0"/>
              <a:t> of the </a:t>
            </a:r>
            <a:r>
              <a:rPr lang="it-IT" sz="2200" dirty="0" err="1"/>
              <a:t>deployed</a:t>
            </a:r>
            <a:r>
              <a:rPr lang="it-IT" sz="2200" dirty="0"/>
              <a:t> techniques</a:t>
            </a:r>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r>
              <a:rPr lang="it-IT" sz="2200" dirty="0"/>
              <a:t> Generative </a:t>
            </a:r>
            <a:r>
              <a:rPr lang="it-IT" sz="2200" dirty="0" err="1"/>
              <a:t>Adversarial</a:t>
            </a:r>
            <a:r>
              <a:rPr lang="it-IT" sz="2200" dirty="0"/>
              <a:t> Network </a:t>
            </a:r>
            <a:r>
              <a:rPr lang="it-IT" sz="2200" dirty="0" err="1"/>
              <a:t>overview</a:t>
            </a:r>
            <a:endParaRPr lang="it-IT" sz="2200" dirty="0"/>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r>
              <a:rPr lang="it-IT" sz="2200" dirty="0" err="1"/>
              <a:t>Our</a:t>
            </a:r>
            <a:r>
              <a:rPr lang="it-IT" sz="2200" dirty="0"/>
              <a:t> </a:t>
            </a:r>
            <a:r>
              <a:rPr lang="it-IT" sz="2200" dirty="0" err="1"/>
              <a:t>approach</a:t>
            </a:r>
            <a:r>
              <a:rPr lang="it-IT" sz="2200" dirty="0"/>
              <a:t> </a:t>
            </a:r>
            <a:r>
              <a:rPr lang="it-IT" sz="2200" dirty="0" err="1"/>
              <a:t>towards</a:t>
            </a:r>
            <a:r>
              <a:rPr lang="it-IT" sz="2200" dirty="0"/>
              <a:t> </a:t>
            </a:r>
            <a:r>
              <a:rPr lang="it-IT" sz="2200" dirty="0" err="1"/>
              <a:t>reproducing</a:t>
            </a:r>
            <a:r>
              <a:rPr lang="it-IT" sz="2200" dirty="0"/>
              <a:t> </a:t>
            </a:r>
            <a:r>
              <a:rPr lang="it-IT" sz="2200" dirty="0" err="1"/>
              <a:t>experimental</a:t>
            </a:r>
            <a:r>
              <a:rPr lang="it-IT" sz="2200" dirty="0"/>
              <a:t> data</a:t>
            </a:r>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r>
              <a:rPr lang="it-IT" sz="2200" dirty="0"/>
              <a:t>Work in progress</a:t>
            </a:r>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r>
              <a:rPr lang="it-IT" sz="2200" dirty="0" err="1"/>
              <a:t>Conclusions</a:t>
            </a:r>
            <a:endParaRPr lang="it-IT" sz="2200" dirty="0"/>
          </a:p>
          <a:p>
            <a:endParaRPr lang="it-IT" sz="2200" dirty="0"/>
          </a:p>
          <a:p>
            <a:pPr marL="285750" indent="-285750">
              <a:buFont typeface="Arial" panose="020B0604020202020204" pitchFamily="34" charset="0"/>
              <a:buChar char="•"/>
            </a:pPr>
            <a:endParaRPr lang="it-IT" sz="2200" dirty="0"/>
          </a:p>
        </p:txBody>
      </p:sp>
    </p:spTree>
    <p:extLst>
      <p:ext uri="{BB962C8B-B14F-4D97-AF65-F5344CB8AC3E}">
        <p14:creationId xmlns:p14="http://schemas.microsoft.com/office/powerpoint/2010/main" val="2845821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3">
            <a:extLst>
              <a:ext uri="{FF2B5EF4-FFF2-40B4-BE49-F238E27FC236}">
                <a16:creationId xmlns:a16="http://schemas.microsoft.com/office/drawing/2014/main" id="{687385FF-0313-58EC-2013-F0EFBAABEB9C}"/>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35" name="CasellaDiTesto 34">
            <a:extLst>
              <a:ext uri="{FF2B5EF4-FFF2-40B4-BE49-F238E27FC236}">
                <a16:creationId xmlns:a16="http://schemas.microsoft.com/office/drawing/2014/main" id="{C92F4B34-C599-D337-F420-3E5235713BD8}"/>
              </a:ext>
            </a:extLst>
          </p:cNvPr>
          <p:cNvSpPr txBox="1"/>
          <p:nvPr/>
        </p:nvSpPr>
        <p:spPr>
          <a:xfrm>
            <a:off x="3450774" y="152132"/>
            <a:ext cx="5310788" cy="430887"/>
          </a:xfrm>
          <a:prstGeom prst="rect">
            <a:avLst/>
          </a:prstGeom>
          <a:noFill/>
        </p:spPr>
        <p:txBody>
          <a:bodyPr wrap="square" rtlCol="0">
            <a:spAutoFit/>
          </a:bodyPr>
          <a:lstStyle/>
          <a:p>
            <a:pPr algn="ctr"/>
            <a:r>
              <a:rPr lang="it-IT" sz="2200" b="1" dirty="0" err="1">
                <a:solidFill>
                  <a:schemeClr val="bg1"/>
                </a:solidFill>
              </a:rPr>
              <a:t>Moving</a:t>
            </a:r>
            <a:r>
              <a:rPr lang="it-IT" sz="2200" b="1" dirty="0">
                <a:solidFill>
                  <a:schemeClr val="bg1"/>
                </a:solidFill>
              </a:rPr>
              <a:t> </a:t>
            </a:r>
            <a:r>
              <a:rPr lang="it-IT" sz="2200" b="1" dirty="0" err="1">
                <a:solidFill>
                  <a:schemeClr val="bg1"/>
                </a:solidFill>
              </a:rPr>
              <a:t>forward</a:t>
            </a:r>
            <a:r>
              <a:rPr lang="it-IT" sz="2200" b="1" dirty="0">
                <a:solidFill>
                  <a:schemeClr val="bg1"/>
                </a:solidFill>
              </a:rPr>
              <a:t>: Comprehensive </a:t>
            </a:r>
            <a:r>
              <a:rPr lang="it-IT" sz="2200" b="1" dirty="0" err="1">
                <a:solidFill>
                  <a:schemeClr val="bg1"/>
                </a:solidFill>
              </a:rPr>
              <a:t>inner</a:t>
            </a:r>
            <a:r>
              <a:rPr lang="it-IT" sz="2200" b="1" dirty="0">
                <a:solidFill>
                  <a:schemeClr val="bg1"/>
                </a:solidFill>
              </a:rPr>
              <a:t> GAN</a:t>
            </a:r>
          </a:p>
        </p:txBody>
      </p:sp>
      <p:sp>
        <p:nvSpPr>
          <p:cNvPr id="38" name="Rettangolo 37">
            <a:extLst>
              <a:ext uri="{FF2B5EF4-FFF2-40B4-BE49-F238E27FC236}">
                <a16:creationId xmlns:a16="http://schemas.microsoft.com/office/drawing/2014/main" id="{08469EC6-0EE4-7AD8-AEBA-B16D39A5C702}"/>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9" name="Immagine 38" descr="Immagine che contiene silhouette, mammifero, cavallo, arte&#10;&#10;Descrizione generata automaticamente">
            <a:extLst>
              <a:ext uri="{FF2B5EF4-FFF2-40B4-BE49-F238E27FC236}">
                <a16:creationId xmlns:a16="http://schemas.microsoft.com/office/drawing/2014/main" id="{355ED320-B5E0-92BC-8DDF-3A00562A2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0" name="CasellaDiTesto 39">
            <a:extLst>
              <a:ext uri="{FF2B5EF4-FFF2-40B4-BE49-F238E27FC236}">
                <a16:creationId xmlns:a16="http://schemas.microsoft.com/office/drawing/2014/main" id="{07539599-7ED8-75C4-C4EF-8FD0FD51C51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1" name="CasellaDiTesto 40">
            <a:extLst>
              <a:ext uri="{FF2B5EF4-FFF2-40B4-BE49-F238E27FC236}">
                <a16:creationId xmlns:a16="http://schemas.microsoft.com/office/drawing/2014/main" id="{FCBB3739-F89D-F3D3-4BD2-E287F4FD540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20 - Tommaso Vittorini</a:t>
            </a:r>
          </a:p>
        </p:txBody>
      </p:sp>
      <p:sp>
        <p:nvSpPr>
          <p:cNvPr id="8" name="CuadroTexto 42">
            <a:extLst>
              <a:ext uri="{FF2B5EF4-FFF2-40B4-BE49-F238E27FC236}">
                <a16:creationId xmlns:a16="http://schemas.microsoft.com/office/drawing/2014/main" id="{305938B1-3F54-3E4C-1392-FB565F2DB37F}"/>
              </a:ext>
            </a:extLst>
          </p:cNvPr>
          <p:cNvSpPr txBox="1"/>
          <p:nvPr/>
        </p:nvSpPr>
        <p:spPr>
          <a:xfrm>
            <a:off x="84461" y="680219"/>
            <a:ext cx="11160188" cy="6463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Here we are assuming that the smearing applied to mixed events is similar: We will apply a common smearing to all the events being classified  with multiple topologies</a:t>
            </a:r>
          </a:p>
        </p:txBody>
      </p:sp>
      <p:sp>
        <p:nvSpPr>
          <p:cNvPr id="9" name="CuadroTexto 42">
            <a:extLst>
              <a:ext uri="{FF2B5EF4-FFF2-40B4-BE49-F238E27FC236}">
                <a16:creationId xmlns:a16="http://schemas.microsoft.com/office/drawing/2014/main" id="{25CEE3EC-F582-4729-48E1-700AA0854689}"/>
              </a:ext>
            </a:extLst>
          </p:cNvPr>
          <p:cNvSpPr txBox="1"/>
          <p:nvPr/>
        </p:nvSpPr>
        <p:spPr>
          <a:xfrm>
            <a:off x="84461" y="1493045"/>
            <a:ext cx="8219280" cy="3693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t>Inner GAN</a:t>
            </a:r>
          </a:p>
        </p:txBody>
      </p:sp>
      <p:sp>
        <p:nvSpPr>
          <p:cNvPr id="10" name="Rectángulo 15">
            <a:extLst>
              <a:ext uri="{FF2B5EF4-FFF2-40B4-BE49-F238E27FC236}">
                <a16:creationId xmlns:a16="http://schemas.microsoft.com/office/drawing/2014/main" id="{6DC6813F-0E0E-6550-3552-B588B64EA213}"/>
              </a:ext>
            </a:extLst>
          </p:cNvPr>
          <p:cNvSpPr/>
          <p:nvPr/>
        </p:nvSpPr>
        <p:spPr>
          <a:xfrm>
            <a:off x="1327500" y="5137305"/>
            <a:ext cx="1313382" cy="495141"/>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a:solidFill>
                  <a:schemeClr val="tx1"/>
                </a:solidFill>
              </a:rPr>
              <a:t>Generator</a:t>
            </a:r>
            <a:endParaRPr lang="es-ES" sz="1400" dirty="0">
              <a:solidFill>
                <a:schemeClr val="tx1"/>
              </a:solidFill>
            </a:endParaRPr>
          </a:p>
        </p:txBody>
      </p:sp>
      <p:sp>
        <p:nvSpPr>
          <p:cNvPr id="12" name="Rectángulo 16">
            <a:extLst>
              <a:ext uri="{FF2B5EF4-FFF2-40B4-BE49-F238E27FC236}">
                <a16:creationId xmlns:a16="http://schemas.microsoft.com/office/drawing/2014/main" id="{436F3876-93F2-5737-75E5-4EF7CBDDF321}"/>
              </a:ext>
            </a:extLst>
          </p:cNvPr>
          <p:cNvSpPr/>
          <p:nvPr/>
        </p:nvSpPr>
        <p:spPr>
          <a:xfrm>
            <a:off x="7123800" y="5141140"/>
            <a:ext cx="1313382" cy="488837"/>
          </a:xfrm>
          <a:prstGeom prst="rect">
            <a:avLst/>
          </a:prstGeom>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err="1">
                <a:solidFill>
                  <a:schemeClr val="tx1"/>
                </a:solidFill>
              </a:rPr>
              <a:t>Discriminator</a:t>
            </a:r>
            <a:endParaRPr lang="es-ES" sz="1400" dirty="0">
              <a:solidFill>
                <a:schemeClr val="tx1"/>
              </a:solidFill>
            </a:endParaRPr>
          </a:p>
        </p:txBody>
      </p:sp>
      <p:cxnSp>
        <p:nvCxnSpPr>
          <p:cNvPr id="13" name="Conector recto de flecha 34">
            <a:extLst>
              <a:ext uri="{FF2B5EF4-FFF2-40B4-BE49-F238E27FC236}">
                <a16:creationId xmlns:a16="http://schemas.microsoft.com/office/drawing/2014/main" id="{050AE2BC-089E-347B-A711-4388DC736270}"/>
              </a:ext>
            </a:extLst>
          </p:cNvPr>
          <p:cNvCxnSpPr>
            <a:cxnSpLocks/>
            <a:stCxn id="20" idx="2"/>
            <a:endCxn id="10" idx="0"/>
          </p:cNvCxnSpPr>
          <p:nvPr/>
        </p:nvCxnSpPr>
        <p:spPr>
          <a:xfrm>
            <a:off x="1984191" y="4816005"/>
            <a:ext cx="0" cy="3213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Elipse 98">
            <a:extLst>
              <a:ext uri="{FF2B5EF4-FFF2-40B4-BE49-F238E27FC236}">
                <a16:creationId xmlns:a16="http://schemas.microsoft.com/office/drawing/2014/main" id="{F8BAEBEE-057F-8EC4-B524-97A7AD2A374C}"/>
              </a:ext>
            </a:extLst>
          </p:cNvPr>
          <p:cNvSpPr/>
          <p:nvPr/>
        </p:nvSpPr>
        <p:spPr>
          <a:xfrm>
            <a:off x="2303689" y="2212986"/>
            <a:ext cx="1573972" cy="6381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15" name="Conector recto de flecha 57">
            <a:extLst>
              <a:ext uri="{FF2B5EF4-FFF2-40B4-BE49-F238E27FC236}">
                <a16:creationId xmlns:a16="http://schemas.microsoft.com/office/drawing/2014/main" id="{F138ADD8-F043-59D1-807C-6BB40C981F89}"/>
              </a:ext>
            </a:extLst>
          </p:cNvPr>
          <p:cNvCxnSpPr>
            <a:cxnSpLocks/>
            <a:stCxn id="28" idx="6"/>
            <a:endCxn id="12" idx="1"/>
          </p:cNvCxnSpPr>
          <p:nvPr/>
        </p:nvCxnSpPr>
        <p:spPr>
          <a:xfrm flipV="1">
            <a:off x="5856928" y="5385559"/>
            <a:ext cx="1266872" cy="101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a gomito 29">
            <a:extLst>
              <a:ext uri="{FF2B5EF4-FFF2-40B4-BE49-F238E27FC236}">
                <a16:creationId xmlns:a16="http://schemas.microsoft.com/office/drawing/2014/main" id="{DC5B12F8-6890-B49A-8AF2-079944EFD16D}"/>
              </a:ext>
            </a:extLst>
          </p:cNvPr>
          <p:cNvCxnSpPr>
            <a:cxnSpLocks/>
            <a:stCxn id="12" idx="2"/>
          </p:cNvCxnSpPr>
          <p:nvPr/>
        </p:nvCxnSpPr>
        <p:spPr>
          <a:xfrm rot="5400000">
            <a:off x="4619452" y="2994716"/>
            <a:ext cx="525779" cy="5796301"/>
          </a:xfrm>
          <a:prstGeom prst="bentConnector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Connettore 2 30">
            <a:extLst>
              <a:ext uri="{FF2B5EF4-FFF2-40B4-BE49-F238E27FC236}">
                <a16:creationId xmlns:a16="http://schemas.microsoft.com/office/drawing/2014/main" id="{798D62EE-A92D-2194-4378-85EE53242D5D}"/>
              </a:ext>
            </a:extLst>
          </p:cNvPr>
          <p:cNvCxnSpPr>
            <a:cxnSpLocks/>
            <a:endCxn id="10" idx="2"/>
          </p:cNvCxnSpPr>
          <p:nvPr/>
        </p:nvCxnSpPr>
        <p:spPr>
          <a:xfrm flipV="1">
            <a:off x="1984191" y="5632446"/>
            <a:ext cx="0" cy="485060"/>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8" name="CasellaDiTesto 38">
                <a:extLst>
                  <a:ext uri="{FF2B5EF4-FFF2-40B4-BE49-F238E27FC236}">
                    <a16:creationId xmlns:a16="http://schemas.microsoft.com/office/drawing/2014/main" id="{68E99AE0-EF94-E6F6-6D37-D53CCF9B0865}"/>
                  </a:ext>
                </a:extLst>
              </p:cNvPr>
              <p:cNvSpPr txBox="1"/>
              <p:nvPr/>
            </p:nvSpPr>
            <p:spPr>
              <a:xfrm>
                <a:off x="2308934" y="2335275"/>
                <a:ext cx="1573972"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𝑃𝑆</m:t>
                      </m:r>
                      <m:r>
                        <a:rPr lang="en-US" b="0" i="1" smtClean="0">
                          <a:latin typeface="Cambria Math" panose="02040503050406030204" pitchFamily="18" charset="0"/>
                        </a:rPr>
                        <m:t>−</m:t>
                      </m:r>
                      <m:r>
                        <a:rPr lang="en-US" b="0" i="1" smtClean="0">
                          <a:latin typeface="Cambria Math" panose="02040503050406030204" pitchFamily="18" charset="0"/>
                        </a:rPr>
                        <m:t>𝑑𝑎𝑡𝑎𝑠𝑒𝑡</m:t>
                      </m:r>
                    </m:oMath>
                  </m:oMathPara>
                </a14:m>
                <a:endParaRPr lang="it-IT" dirty="0"/>
              </a:p>
            </p:txBody>
          </p:sp>
        </mc:Choice>
        <mc:Fallback xmlns="">
          <p:sp>
            <p:nvSpPr>
              <p:cNvPr id="18" name="CasellaDiTesto 38">
                <a:extLst>
                  <a:ext uri="{FF2B5EF4-FFF2-40B4-BE49-F238E27FC236}">
                    <a16:creationId xmlns:a16="http://schemas.microsoft.com/office/drawing/2014/main" id="{68E99AE0-EF94-E6F6-6D37-D53CCF9B0865}"/>
                  </a:ext>
                </a:extLst>
              </p:cNvPr>
              <p:cNvSpPr txBox="1">
                <a:spLocks noRot="1" noChangeAspect="1" noMove="1" noResize="1" noEditPoints="1" noAdjustHandles="1" noChangeArrowheads="1" noChangeShapeType="1" noTextEdit="1"/>
              </p:cNvSpPr>
              <p:nvPr/>
            </p:nvSpPr>
            <p:spPr>
              <a:xfrm>
                <a:off x="2308934" y="2335275"/>
                <a:ext cx="1573972" cy="369332"/>
              </a:xfrm>
              <a:prstGeom prst="rect">
                <a:avLst/>
              </a:prstGeom>
              <a:blipFill>
                <a:blip r:embed="rId4"/>
                <a:stretch>
                  <a:fillRect/>
                </a:stretch>
              </a:blipFill>
            </p:spPr>
            <p:txBody>
              <a:bodyPr/>
              <a:lstStyle/>
              <a:p>
                <a:r>
                  <a:rPr lang="en-IT">
                    <a:noFill/>
                  </a:rPr>
                  <a:t> </a:t>
                </a:r>
              </a:p>
            </p:txBody>
          </p:sp>
        </mc:Fallback>
      </mc:AlternateContent>
      <p:cxnSp>
        <p:nvCxnSpPr>
          <p:cNvPr id="19" name="Connettore diritto 79">
            <a:extLst>
              <a:ext uri="{FF2B5EF4-FFF2-40B4-BE49-F238E27FC236}">
                <a16:creationId xmlns:a16="http://schemas.microsoft.com/office/drawing/2014/main" id="{A39E55F3-9C2F-E2ED-FA24-26E5E7582E0D}"/>
              </a:ext>
            </a:extLst>
          </p:cNvPr>
          <p:cNvCxnSpPr>
            <a:cxnSpLocks/>
            <a:stCxn id="10" idx="3"/>
          </p:cNvCxnSpPr>
          <p:nvPr/>
        </p:nvCxnSpPr>
        <p:spPr>
          <a:xfrm>
            <a:off x="2640882" y="5384876"/>
            <a:ext cx="868435" cy="0"/>
          </a:xfrm>
          <a:prstGeom prst="line">
            <a:avLst/>
          </a:prstGeom>
        </p:spPr>
        <p:style>
          <a:lnRef idx="1">
            <a:schemeClr val="dk1"/>
          </a:lnRef>
          <a:fillRef idx="0">
            <a:schemeClr val="dk1"/>
          </a:fillRef>
          <a:effectRef idx="0">
            <a:schemeClr val="dk1"/>
          </a:effectRef>
          <a:fontRef idx="minor">
            <a:schemeClr val="tx1"/>
          </a:fontRef>
        </p:style>
      </p:cxnSp>
      <p:sp>
        <p:nvSpPr>
          <p:cNvPr id="20" name="Rectángulo 14">
            <a:extLst>
              <a:ext uri="{FF2B5EF4-FFF2-40B4-BE49-F238E27FC236}">
                <a16:creationId xmlns:a16="http://schemas.microsoft.com/office/drawing/2014/main" id="{A3BAE44F-2E0F-1E72-0869-7F590ADED9A9}"/>
              </a:ext>
            </a:extLst>
          </p:cNvPr>
          <p:cNvSpPr/>
          <p:nvPr/>
        </p:nvSpPr>
        <p:spPr>
          <a:xfrm>
            <a:off x="1498130" y="4359047"/>
            <a:ext cx="972121" cy="456958"/>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400" dirty="0">
              <a:solidFill>
                <a:schemeClr val="tx1"/>
              </a:solidFill>
            </a:endParaRPr>
          </a:p>
        </p:txBody>
      </p:sp>
      <p:pic>
        <p:nvPicPr>
          <p:cNvPr id="21" name="Imagen 90" descr="\documentclass{article}&#10;\usepackage{amsmath}&#10;\pagestyle{empty}&#10;\begin{document}&#10;&#10;$\{\rm noise\}$&#10;&#10;&#10;\end{document}" title="IguanaTex Bitmap Display">
            <a:extLst>
              <a:ext uri="{FF2B5EF4-FFF2-40B4-BE49-F238E27FC236}">
                <a16:creationId xmlns:a16="http://schemas.microsoft.com/office/drawing/2014/main" id="{104483A3-E463-DDB0-59BC-0C5671E8BC8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607727" y="4459408"/>
            <a:ext cx="729531" cy="242209"/>
          </a:xfrm>
          <a:prstGeom prst="rect">
            <a:avLst/>
          </a:prstGeom>
          <a:ln w="12700">
            <a:noFill/>
          </a:ln>
        </p:spPr>
      </p:pic>
      <p:cxnSp>
        <p:nvCxnSpPr>
          <p:cNvPr id="22" name="Conector recto de flecha 37">
            <a:extLst>
              <a:ext uri="{FF2B5EF4-FFF2-40B4-BE49-F238E27FC236}">
                <a16:creationId xmlns:a16="http://schemas.microsoft.com/office/drawing/2014/main" id="{597F2D45-239F-F583-0573-656945705579}"/>
              </a:ext>
            </a:extLst>
          </p:cNvPr>
          <p:cNvCxnSpPr>
            <a:cxnSpLocks/>
            <a:stCxn id="14" idx="4"/>
          </p:cNvCxnSpPr>
          <p:nvPr/>
        </p:nvCxnSpPr>
        <p:spPr>
          <a:xfrm>
            <a:off x="3090675" y="2851110"/>
            <a:ext cx="0" cy="2730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A0B95FFF-02FE-891A-83FD-D900708E8704}"/>
              </a:ext>
            </a:extLst>
          </p:cNvPr>
          <p:cNvCxnSpPr>
            <a:cxnSpLocks/>
            <a:stCxn id="18" idx="1"/>
            <a:endCxn id="10" idx="1"/>
          </p:cNvCxnSpPr>
          <p:nvPr/>
        </p:nvCxnSpPr>
        <p:spPr>
          <a:xfrm rot="10800000" flipV="1">
            <a:off x="1327500" y="2519940"/>
            <a:ext cx="981434" cy="2864935"/>
          </a:xfrm>
          <a:prstGeom prst="bentConnector3">
            <a:avLst>
              <a:gd name="adj1" fmla="val 187504"/>
            </a:avLst>
          </a:prstGeom>
          <a:ln>
            <a:tailEnd type="triangle"/>
          </a:ln>
        </p:spPr>
        <p:style>
          <a:lnRef idx="1">
            <a:schemeClr val="dk1"/>
          </a:lnRef>
          <a:fillRef idx="0">
            <a:schemeClr val="dk1"/>
          </a:fillRef>
          <a:effectRef idx="0">
            <a:schemeClr val="dk1"/>
          </a:effectRef>
          <a:fontRef idx="minor">
            <a:schemeClr val="tx1"/>
          </a:fontRef>
        </p:style>
      </p:cxnSp>
      <p:sp>
        <p:nvSpPr>
          <p:cNvPr id="24" name="Rectángulo 16">
            <a:extLst>
              <a:ext uri="{FF2B5EF4-FFF2-40B4-BE49-F238E27FC236}">
                <a16:creationId xmlns:a16="http://schemas.microsoft.com/office/drawing/2014/main" id="{1A34D3D2-DB6A-1106-1791-F89269A83428}"/>
              </a:ext>
            </a:extLst>
          </p:cNvPr>
          <p:cNvSpPr/>
          <p:nvPr/>
        </p:nvSpPr>
        <p:spPr>
          <a:xfrm>
            <a:off x="2442275" y="3133651"/>
            <a:ext cx="1313382" cy="488837"/>
          </a:xfrm>
          <a:prstGeom prst="rect">
            <a:avLst/>
          </a:prstGeom>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solidFill>
                  <a:schemeClr val="tx1"/>
                </a:solidFill>
              </a:rPr>
              <a:t>Geant4 detector proxy</a:t>
            </a:r>
          </a:p>
        </p:txBody>
      </p:sp>
      <p:cxnSp>
        <p:nvCxnSpPr>
          <p:cNvPr id="25" name="Conector recto de flecha 57">
            <a:extLst>
              <a:ext uri="{FF2B5EF4-FFF2-40B4-BE49-F238E27FC236}">
                <a16:creationId xmlns:a16="http://schemas.microsoft.com/office/drawing/2014/main" id="{3C83907B-AC88-64EE-E9BD-82AF2BB6738D}"/>
              </a:ext>
            </a:extLst>
          </p:cNvPr>
          <p:cNvCxnSpPr>
            <a:cxnSpLocks/>
            <a:stCxn id="24" idx="3"/>
          </p:cNvCxnSpPr>
          <p:nvPr/>
        </p:nvCxnSpPr>
        <p:spPr>
          <a:xfrm>
            <a:off x="3755657" y="3378070"/>
            <a:ext cx="791628" cy="1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Elipse 98">
            <a:extLst>
              <a:ext uri="{FF2B5EF4-FFF2-40B4-BE49-F238E27FC236}">
                <a16:creationId xmlns:a16="http://schemas.microsoft.com/office/drawing/2014/main" id="{153ED7A3-A4B2-5E31-F26C-BD0CAEAE1A1F}"/>
              </a:ext>
            </a:extLst>
          </p:cNvPr>
          <p:cNvSpPr/>
          <p:nvPr/>
        </p:nvSpPr>
        <p:spPr>
          <a:xfrm>
            <a:off x="4571772" y="3059007"/>
            <a:ext cx="2120140" cy="6381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6D4F155-43AB-84AF-B1DD-6FE510DB8097}"/>
                  </a:ext>
                </a:extLst>
              </p:cNvPr>
              <p:cNvSpPr txBox="1"/>
              <p:nvPr/>
            </p:nvSpPr>
            <p:spPr>
              <a:xfrm>
                <a:off x="4658419" y="3180739"/>
                <a:ext cx="1946994" cy="403893"/>
              </a:xfrm>
              <a:prstGeom prst="rect">
                <a:avLst/>
              </a:prstGeom>
              <a:noFill/>
            </p:spPr>
            <p:txBody>
              <a:bodyPr wrap="square">
                <a:spAutoFit/>
              </a:bodyPr>
              <a:lstStyle/>
              <a:p>
                <a:pPr>
                  <a:spcAft>
                    <a:spcPts val="600"/>
                  </a:spcAft>
                </a:pPr>
                <a14:m>
                  <m:oMath xmlns:m="http://schemas.openxmlformats.org/officeDocument/2006/math">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𝜙</m:t>
                        </m:r>
                      </m:e>
                    </m:acc>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sub>
                    </m:sSub>
                  </m:oMath>
                </a14:m>
                <a:r>
                  <a:rPr lang="en-US" dirty="0"/>
                  <a:t>)</a:t>
                </a:r>
              </a:p>
            </p:txBody>
          </p:sp>
        </mc:Choice>
        <mc:Fallback xmlns="">
          <p:sp>
            <p:nvSpPr>
              <p:cNvPr id="27" name="TextBox 26">
                <a:extLst>
                  <a:ext uri="{FF2B5EF4-FFF2-40B4-BE49-F238E27FC236}">
                    <a16:creationId xmlns:a16="http://schemas.microsoft.com/office/drawing/2014/main" id="{56D4F155-43AB-84AF-B1DD-6FE510DB8097}"/>
                  </a:ext>
                </a:extLst>
              </p:cNvPr>
              <p:cNvSpPr txBox="1">
                <a:spLocks noRot="1" noChangeAspect="1" noMove="1" noResize="1" noEditPoints="1" noAdjustHandles="1" noChangeArrowheads="1" noChangeShapeType="1" noTextEdit="1"/>
              </p:cNvSpPr>
              <p:nvPr/>
            </p:nvSpPr>
            <p:spPr>
              <a:xfrm>
                <a:off x="4658419" y="3180739"/>
                <a:ext cx="1946994" cy="403893"/>
              </a:xfrm>
              <a:prstGeom prst="rect">
                <a:avLst/>
              </a:prstGeom>
              <a:blipFill>
                <a:blip r:embed="rId6"/>
                <a:stretch>
                  <a:fillRect l="-645" t="-3030" b="-18182"/>
                </a:stretch>
              </a:blipFill>
            </p:spPr>
            <p:txBody>
              <a:bodyPr/>
              <a:lstStyle/>
              <a:p>
                <a:r>
                  <a:rPr lang="en-IT">
                    <a:noFill/>
                  </a:rPr>
                  <a:t> </a:t>
                </a:r>
              </a:p>
            </p:txBody>
          </p:sp>
        </mc:Fallback>
      </mc:AlternateContent>
      <p:sp>
        <p:nvSpPr>
          <p:cNvPr id="28" name="Elipse 98">
            <a:extLst>
              <a:ext uri="{FF2B5EF4-FFF2-40B4-BE49-F238E27FC236}">
                <a16:creationId xmlns:a16="http://schemas.microsoft.com/office/drawing/2014/main" id="{2A9CE64D-4105-5E86-73A8-4EC2212E6087}"/>
              </a:ext>
            </a:extLst>
          </p:cNvPr>
          <p:cNvSpPr/>
          <p:nvPr/>
        </p:nvSpPr>
        <p:spPr>
          <a:xfrm>
            <a:off x="3535819" y="5076627"/>
            <a:ext cx="2321109" cy="6381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8BAA643-25E7-4315-DB33-8C4085608E1A}"/>
                  </a:ext>
                </a:extLst>
              </p:cNvPr>
              <p:cNvSpPr txBox="1"/>
              <p:nvPr/>
            </p:nvSpPr>
            <p:spPr>
              <a:xfrm>
                <a:off x="3622466" y="5198359"/>
                <a:ext cx="2209911" cy="412549"/>
              </a:xfrm>
              <a:prstGeom prst="rect">
                <a:avLst/>
              </a:prstGeom>
              <a:noFill/>
            </p:spPr>
            <p:txBody>
              <a:bodyPr wrap="square">
                <a:spAutoFit/>
              </a:bodyPr>
              <a:lstStyle/>
              <a:p>
                <a:pPr>
                  <a:spcAft>
                    <a:spcPts val="600"/>
                  </a:spcAft>
                </a:pPr>
                <a14:m>
                  <m:oMath xmlns:m="http://schemas.openxmlformats.org/officeDocument/2006/math">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𝐺</m:t>
                            </m:r>
                          </m:sub>
                        </m:sSub>
                      </m:e>
                    </m:acc>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𝐺</m:t>
                            </m:r>
                          </m:sub>
                        </m:sSub>
                      </m:e>
                    </m:acc>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sub>
                      <m:sup>
                        <m:r>
                          <a:rPr lang="en-US" b="0" i="1" smtClean="0">
                            <a:latin typeface="Cambria Math" panose="02040503050406030204" pitchFamily="18" charset="0"/>
                          </a:rPr>
                          <m:t>𝐺</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sub>
                      <m:sup>
                        <m:r>
                          <a:rPr lang="en-US" b="0" i="1" smtClean="0">
                            <a:latin typeface="Cambria Math" panose="02040503050406030204" pitchFamily="18" charset="0"/>
                          </a:rPr>
                          <m:t>𝐺</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sub>
                      <m:sup>
                        <m:r>
                          <a:rPr lang="en-US" b="0" i="1" smtClean="0">
                            <a:latin typeface="Cambria Math" panose="02040503050406030204" pitchFamily="18" charset="0"/>
                          </a:rPr>
                          <m:t>𝐺</m:t>
                        </m:r>
                      </m:sup>
                    </m:sSubSup>
                  </m:oMath>
                </a14:m>
                <a:r>
                  <a:rPr lang="en-US" dirty="0"/>
                  <a:t>)</a:t>
                </a:r>
              </a:p>
            </p:txBody>
          </p:sp>
        </mc:Choice>
        <mc:Fallback xmlns="">
          <p:sp>
            <p:nvSpPr>
              <p:cNvPr id="29" name="TextBox 28">
                <a:extLst>
                  <a:ext uri="{FF2B5EF4-FFF2-40B4-BE49-F238E27FC236}">
                    <a16:creationId xmlns:a16="http://schemas.microsoft.com/office/drawing/2014/main" id="{F8BAA643-25E7-4315-DB33-8C4085608E1A}"/>
                  </a:ext>
                </a:extLst>
              </p:cNvPr>
              <p:cNvSpPr txBox="1">
                <a:spLocks noRot="1" noChangeAspect="1" noMove="1" noResize="1" noEditPoints="1" noAdjustHandles="1" noChangeArrowheads="1" noChangeShapeType="1" noTextEdit="1"/>
              </p:cNvSpPr>
              <p:nvPr/>
            </p:nvSpPr>
            <p:spPr>
              <a:xfrm>
                <a:off x="3622466" y="5198359"/>
                <a:ext cx="2209911" cy="412549"/>
              </a:xfrm>
              <a:prstGeom prst="rect">
                <a:avLst/>
              </a:prstGeom>
              <a:blipFill>
                <a:blip r:embed="rId7"/>
                <a:stretch>
                  <a:fillRect l="-1143" t="-3030" b="-18182"/>
                </a:stretch>
              </a:blipFill>
            </p:spPr>
            <p:txBody>
              <a:bodyPr/>
              <a:lstStyle/>
              <a:p>
                <a:r>
                  <a:rPr lang="en-IT">
                    <a:noFill/>
                  </a:rPr>
                  <a:t> </a:t>
                </a:r>
              </a:p>
            </p:txBody>
          </p:sp>
        </mc:Fallback>
      </mc:AlternateContent>
      <p:cxnSp>
        <p:nvCxnSpPr>
          <p:cNvPr id="30" name="Elbow Connector 29">
            <a:extLst>
              <a:ext uri="{FF2B5EF4-FFF2-40B4-BE49-F238E27FC236}">
                <a16:creationId xmlns:a16="http://schemas.microsoft.com/office/drawing/2014/main" id="{811AE192-315B-6A04-AF7C-A7E98DB48801}"/>
              </a:ext>
            </a:extLst>
          </p:cNvPr>
          <p:cNvCxnSpPr>
            <a:cxnSpLocks/>
            <a:stCxn id="26" idx="6"/>
            <a:endCxn id="12" idx="0"/>
          </p:cNvCxnSpPr>
          <p:nvPr/>
        </p:nvCxnSpPr>
        <p:spPr>
          <a:xfrm>
            <a:off x="6691912" y="3378069"/>
            <a:ext cx="1088579" cy="1763071"/>
          </a:xfrm>
          <a:prstGeom prst="bentConnector2">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CuadroTexto 42">
                <a:extLst>
                  <a:ext uri="{FF2B5EF4-FFF2-40B4-BE49-F238E27FC236}">
                    <a16:creationId xmlns:a16="http://schemas.microsoft.com/office/drawing/2014/main" id="{79198DCB-A282-4850-295F-9032BE47B76A}"/>
                  </a:ext>
                </a:extLst>
              </p:cNvPr>
              <p:cNvSpPr txBox="1"/>
              <p:nvPr/>
            </p:nvSpPr>
            <p:spPr>
              <a:xfrm>
                <a:off x="8668932" y="1194521"/>
                <a:ext cx="3614928" cy="500451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The process of generating training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oMath>
                </a14:m>
                <a:r>
                  <a:rPr lang="en-US" dirty="0"/>
                  <a:t> will be carried out outside of the dataset training</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en-US" dirty="0"/>
                  <a:t>Each PS-event will be associated with different probabilities</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en-US" dirty="0"/>
                  <a:t>The inner GAN training dataset will consist of </a:t>
                </a:r>
                <a14:m>
                  <m:oMath xmlns:m="http://schemas.openxmlformats.org/officeDocument/2006/math">
                    <m:r>
                      <a:rPr lang="en-US" b="0" i="1" smtClean="0">
                        <a:latin typeface="Cambria Math" panose="02040503050406030204" pitchFamily="18" charset="0"/>
                      </a:rPr>
                      <m:t>𝜃</m:t>
                    </m:r>
                  </m:oMath>
                </a14:m>
                <a:r>
                  <a:rPr lang="en-US" dirty="0"/>
                  <a:t> and </a:t>
                </a:r>
                <a14:m>
                  <m:oMath xmlns:m="http://schemas.openxmlformats.org/officeDocument/2006/math">
                    <m:r>
                      <a:rPr lang="en-US" b="0" i="1" smtClean="0">
                        <a:latin typeface="Cambria Math" panose="02040503050406030204" pitchFamily="18" charset="0"/>
                      </a:rPr>
                      <m:t>𝜙</m:t>
                    </m:r>
                  </m:oMath>
                </a14:m>
                <a:r>
                  <a:rPr lang="en-US" dirty="0"/>
                  <a:t> values to identify the event + the probabilities of being classified into a given topology  </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en-US" dirty="0"/>
                  <a:t>The output of the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𝑖</m:t>
                        </m:r>
                      </m:sub>
                      <m:sup>
                        <m:r>
                          <a:rPr lang="en-US" b="0" i="1" smtClean="0">
                            <a:latin typeface="Cambria Math" panose="02040503050406030204" pitchFamily="18" charset="0"/>
                          </a:rPr>
                          <m:t>𝐺</m:t>
                        </m:r>
                      </m:sup>
                    </m:sSubSup>
                  </m:oMath>
                </a14:m>
                <a:r>
                  <a:rPr lang="en-US" dirty="0"/>
                  <a:t> could be distribution peaked around the expected value</a:t>
                </a:r>
              </a:p>
            </p:txBody>
          </p:sp>
        </mc:Choice>
        <mc:Fallback xmlns="">
          <p:sp>
            <p:nvSpPr>
              <p:cNvPr id="31" name="CuadroTexto 42">
                <a:extLst>
                  <a:ext uri="{FF2B5EF4-FFF2-40B4-BE49-F238E27FC236}">
                    <a16:creationId xmlns:a16="http://schemas.microsoft.com/office/drawing/2014/main" id="{79198DCB-A282-4850-295F-9032BE47B76A}"/>
                  </a:ext>
                </a:extLst>
              </p:cNvPr>
              <p:cNvSpPr txBox="1">
                <a:spLocks noRot="1" noChangeAspect="1" noMove="1" noResize="1" noEditPoints="1" noAdjustHandles="1" noChangeArrowheads="1" noChangeShapeType="1" noTextEdit="1"/>
              </p:cNvSpPr>
              <p:nvPr/>
            </p:nvSpPr>
            <p:spPr>
              <a:xfrm>
                <a:off x="8668932" y="1194521"/>
                <a:ext cx="3614928" cy="5004512"/>
              </a:xfrm>
              <a:prstGeom prst="rect">
                <a:avLst/>
              </a:prstGeom>
              <a:blipFill>
                <a:blip r:embed="rId8"/>
                <a:stretch>
                  <a:fillRect l="-1049" t="-759" b="-1013"/>
                </a:stretch>
              </a:blipFill>
            </p:spPr>
            <p:txBody>
              <a:bodyPr/>
              <a:lstStyle/>
              <a:p>
                <a:r>
                  <a:rPr lang="en-IT">
                    <a:noFill/>
                  </a:rPr>
                  <a:t> </a:t>
                </a:r>
              </a:p>
            </p:txBody>
          </p:sp>
        </mc:Fallback>
      </mc:AlternateContent>
      <p:sp>
        <p:nvSpPr>
          <p:cNvPr id="2" name="Credit: T.Vittorini , Y.Alanazi, T.Alghamdi,Y. Li">
            <a:extLst>
              <a:ext uri="{FF2B5EF4-FFF2-40B4-BE49-F238E27FC236}">
                <a16:creationId xmlns:a16="http://schemas.microsoft.com/office/drawing/2014/main" id="{96737CD1-4BBB-CD68-E2B6-B781F4B22368}"/>
              </a:ext>
            </a:extLst>
          </p:cNvPr>
          <p:cNvSpPr txBox="1"/>
          <p:nvPr/>
        </p:nvSpPr>
        <p:spPr>
          <a:xfrm>
            <a:off x="9892636" y="6261871"/>
            <a:ext cx="2281646" cy="2467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3" tIns="25393" rIns="25393" bIns="25393" anchor="ctr">
            <a:spAutoFit/>
          </a:bodyPr>
          <a:lstStyle>
            <a:lvl1pPr algn="l" defTabSz="457200">
              <a:spcBef>
                <a:spcPts val="1600"/>
              </a:spcBef>
              <a:defRPr b="0">
                <a:latin typeface="Gill Sans"/>
                <a:ea typeface="Gill Sans"/>
                <a:cs typeface="Gill Sans"/>
                <a:sym typeface="Gill Sans"/>
              </a:defRPr>
            </a:lvl1pPr>
          </a:lstStyle>
          <a:p>
            <a:r>
              <a:rPr sz="1270" dirty="0"/>
              <a:t>Credit: T</a:t>
            </a:r>
            <a:r>
              <a:rPr lang="en-IT" sz="1270" dirty="0"/>
              <a:t>.</a:t>
            </a:r>
            <a:r>
              <a:rPr sz="1270" dirty="0" err="1"/>
              <a:t>Vittorini</a:t>
            </a:r>
            <a:r>
              <a:rPr sz="1270" dirty="0"/>
              <a:t> , </a:t>
            </a:r>
            <a:r>
              <a:rPr sz="1270" dirty="0" err="1"/>
              <a:t>T.Alghamdi,Y</a:t>
            </a:r>
            <a:r>
              <a:rPr sz="1270" dirty="0"/>
              <a:t>. Li</a:t>
            </a:r>
          </a:p>
        </p:txBody>
      </p:sp>
    </p:spTree>
    <p:extLst>
      <p:ext uri="{BB962C8B-B14F-4D97-AF65-F5344CB8AC3E}">
        <p14:creationId xmlns:p14="http://schemas.microsoft.com/office/powerpoint/2010/main" val="382557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tangolo 37">
            <a:extLst>
              <a:ext uri="{FF2B5EF4-FFF2-40B4-BE49-F238E27FC236}">
                <a16:creationId xmlns:a16="http://schemas.microsoft.com/office/drawing/2014/main" id="{08469EC6-0EE4-7AD8-AEBA-B16D39A5C702}"/>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9" name="Immagine 38" descr="Immagine che contiene silhouette, mammifero, cavallo, arte&#10;&#10;Descrizione generata automaticamente">
            <a:extLst>
              <a:ext uri="{FF2B5EF4-FFF2-40B4-BE49-F238E27FC236}">
                <a16:creationId xmlns:a16="http://schemas.microsoft.com/office/drawing/2014/main" id="{355ED320-B5E0-92BC-8DDF-3A00562A2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0" name="CasellaDiTesto 39">
            <a:extLst>
              <a:ext uri="{FF2B5EF4-FFF2-40B4-BE49-F238E27FC236}">
                <a16:creationId xmlns:a16="http://schemas.microsoft.com/office/drawing/2014/main" id="{07539599-7ED8-75C4-C4EF-8FD0FD51C51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1" name="CasellaDiTesto 40">
            <a:extLst>
              <a:ext uri="{FF2B5EF4-FFF2-40B4-BE49-F238E27FC236}">
                <a16:creationId xmlns:a16="http://schemas.microsoft.com/office/drawing/2014/main" id="{FCBB3739-F89D-F3D3-4BD2-E287F4FD540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21 - Tommaso Vittorini</a:t>
            </a:r>
          </a:p>
        </p:txBody>
      </p:sp>
      <p:sp>
        <p:nvSpPr>
          <p:cNvPr id="9" name="Rettangolo 33">
            <a:extLst>
              <a:ext uri="{FF2B5EF4-FFF2-40B4-BE49-F238E27FC236}">
                <a16:creationId xmlns:a16="http://schemas.microsoft.com/office/drawing/2014/main" id="{0E35A41B-F9EB-9133-5FBC-D96BFB2F3F34}"/>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10" name="CasellaDiTesto 34">
            <a:extLst>
              <a:ext uri="{FF2B5EF4-FFF2-40B4-BE49-F238E27FC236}">
                <a16:creationId xmlns:a16="http://schemas.microsoft.com/office/drawing/2014/main" id="{2913C68B-BD0B-2233-F16C-D3E9951578D6}"/>
              </a:ext>
            </a:extLst>
          </p:cNvPr>
          <p:cNvSpPr txBox="1"/>
          <p:nvPr/>
        </p:nvSpPr>
        <p:spPr>
          <a:xfrm>
            <a:off x="3450774" y="152132"/>
            <a:ext cx="5310788" cy="430887"/>
          </a:xfrm>
          <a:prstGeom prst="rect">
            <a:avLst/>
          </a:prstGeom>
          <a:noFill/>
        </p:spPr>
        <p:txBody>
          <a:bodyPr wrap="square" rtlCol="0">
            <a:spAutoFit/>
          </a:bodyPr>
          <a:lstStyle/>
          <a:p>
            <a:pPr algn="ctr"/>
            <a:r>
              <a:rPr lang="it-IT" sz="2200" b="1" dirty="0" err="1">
                <a:solidFill>
                  <a:schemeClr val="bg1"/>
                </a:solidFill>
              </a:rPr>
              <a:t>Moving</a:t>
            </a:r>
            <a:r>
              <a:rPr lang="it-IT" sz="2200" b="1" dirty="0">
                <a:solidFill>
                  <a:schemeClr val="bg1"/>
                </a:solidFill>
              </a:rPr>
              <a:t> </a:t>
            </a:r>
            <a:r>
              <a:rPr lang="it-IT" sz="2200" b="1" dirty="0" err="1">
                <a:solidFill>
                  <a:schemeClr val="bg1"/>
                </a:solidFill>
              </a:rPr>
              <a:t>forward</a:t>
            </a:r>
            <a:r>
              <a:rPr lang="it-IT" sz="2200" b="1" dirty="0">
                <a:solidFill>
                  <a:schemeClr val="bg1"/>
                </a:solidFill>
              </a:rPr>
              <a:t>: </a:t>
            </a:r>
            <a:r>
              <a:rPr lang="it-IT" sz="2200" b="1" dirty="0" err="1">
                <a:solidFill>
                  <a:schemeClr val="bg1"/>
                </a:solidFill>
              </a:rPr>
              <a:t>inner</a:t>
            </a:r>
            <a:r>
              <a:rPr lang="it-IT" sz="2200" b="1" dirty="0">
                <a:solidFill>
                  <a:schemeClr val="bg1"/>
                </a:solidFill>
              </a:rPr>
              <a:t> GAN </a:t>
            </a:r>
            <a:r>
              <a:rPr lang="it-IT" sz="2200" b="1" dirty="0" err="1">
                <a:solidFill>
                  <a:schemeClr val="bg1"/>
                </a:solidFill>
              </a:rPr>
              <a:t>results</a:t>
            </a:r>
            <a:endParaRPr lang="it-IT" sz="2200" b="1" dirty="0">
              <a:solidFill>
                <a:schemeClr val="bg1"/>
              </a:solidFill>
            </a:endParaRPr>
          </a:p>
        </p:txBody>
      </p:sp>
      <p:sp>
        <p:nvSpPr>
          <p:cNvPr id="2" name="CuadroTexto 42">
            <a:extLst>
              <a:ext uri="{FF2B5EF4-FFF2-40B4-BE49-F238E27FC236}">
                <a16:creationId xmlns:a16="http://schemas.microsoft.com/office/drawing/2014/main" id="{B759ECC2-64E8-3AAC-F455-6A0D2A8ED584}"/>
              </a:ext>
            </a:extLst>
          </p:cNvPr>
          <p:cNvSpPr txBox="1"/>
          <p:nvPr/>
        </p:nvSpPr>
        <p:spPr>
          <a:xfrm>
            <a:off x="3295213" y="710371"/>
            <a:ext cx="5637333" cy="3693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Reasonable smearing applied to the training variables:</a:t>
            </a:r>
          </a:p>
        </p:txBody>
      </p:sp>
      <p:pic>
        <p:nvPicPr>
          <p:cNvPr id="3" name="Picture 2">
            <a:extLst>
              <a:ext uri="{FF2B5EF4-FFF2-40B4-BE49-F238E27FC236}">
                <a16:creationId xmlns:a16="http://schemas.microsoft.com/office/drawing/2014/main" id="{29B97754-D0D4-A0A3-070E-E9B342EDC484}"/>
              </a:ext>
            </a:extLst>
          </p:cNvPr>
          <p:cNvPicPr>
            <a:picLocks noChangeAspect="1"/>
          </p:cNvPicPr>
          <p:nvPr/>
        </p:nvPicPr>
        <p:blipFill>
          <a:blip r:embed="rId3"/>
          <a:stretch>
            <a:fillRect/>
          </a:stretch>
        </p:blipFill>
        <p:spPr>
          <a:xfrm>
            <a:off x="674401" y="1590866"/>
            <a:ext cx="4904343" cy="4791600"/>
          </a:xfrm>
          <a:prstGeom prst="rect">
            <a:avLst/>
          </a:prstGeom>
        </p:spPr>
      </p:pic>
      <p:pic>
        <p:nvPicPr>
          <p:cNvPr id="4" name="Picture 3">
            <a:extLst>
              <a:ext uri="{FF2B5EF4-FFF2-40B4-BE49-F238E27FC236}">
                <a16:creationId xmlns:a16="http://schemas.microsoft.com/office/drawing/2014/main" id="{F09AEBF2-A970-D6D5-F81B-377184F63611}"/>
              </a:ext>
            </a:extLst>
          </p:cNvPr>
          <p:cNvPicPr>
            <a:picLocks noChangeAspect="1"/>
          </p:cNvPicPr>
          <p:nvPr/>
        </p:nvPicPr>
        <p:blipFill>
          <a:blip r:embed="rId4"/>
          <a:stretch>
            <a:fillRect/>
          </a:stretch>
        </p:blipFill>
        <p:spPr>
          <a:xfrm>
            <a:off x="6828417" y="1621620"/>
            <a:ext cx="4795272" cy="4730093"/>
          </a:xfrm>
          <a:prstGeom prst="rect">
            <a:avLst/>
          </a:prstGeom>
        </p:spPr>
      </p:pic>
      <p:cxnSp>
        <p:nvCxnSpPr>
          <p:cNvPr id="6" name="Straight Connector 5">
            <a:extLst>
              <a:ext uri="{FF2B5EF4-FFF2-40B4-BE49-F238E27FC236}">
                <a16:creationId xmlns:a16="http://schemas.microsoft.com/office/drawing/2014/main" id="{24DF6CA1-99E6-1410-337D-3B3EC787D753}"/>
              </a:ext>
            </a:extLst>
          </p:cNvPr>
          <p:cNvCxnSpPr>
            <a:cxnSpLocks/>
            <a:stCxn id="2" idx="2"/>
          </p:cNvCxnSpPr>
          <p:nvPr/>
        </p:nvCxnSpPr>
        <p:spPr>
          <a:xfrm>
            <a:off x="6113880" y="1079703"/>
            <a:ext cx="0" cy="537249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7647D2-1EA7-B115-24ED-634EF26DB5CE}"/>
                  </a:ext>
                </a:extLst>
              </p:cNvPr>
              <p:cNvSpPr txBox="1"/>
              <p:nvPr/>
            </p:nvSpPr>
            <p:spPr>
              <a:xfrm>
                <a:off x="2570469" y="1234126"/>
                <a:ext cx="1828800" cy="369332"/>
              </a:xfrm>
              <a:prstGeom prst="rect">
                <a:avLst/>
              </a:prstGeom>
              <a:noFill/>
            </p:spPr>
            <p:txBody>
              <a:bodyPr wrap="square" rtlCol="0">
                <a:spAutoFit/>
              </a:bodyPr>
              <a:lstStyle/>
              <a:p>
                <a:pPr algn="ct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0</m:t>
                        </m:r>
                      </m:sup>
                    </m:sSup>
                  </m:oMath>
                </a14:m>
                <a:r>
                  <a:rPr lang="en-IT" dirty="0"/>
                  <a:t> 4-momenta</a:t>
                </a:r>
              </a:p>
            </p:txBody>
          </p:sp>
        </mc:Choice>
        <mc:Fallback xmlns="">
          <p:sp>
            <p:nvSpPr>
              <p:cNvPr id="7" name="TextBox 6">
                <a:extLst>
                  <a:ext uri="{FF2B5EF4-FFF2-40B4-BE49-F238E27FC236}">
                    <a16:creationId xmlns:a16="http://schemas.microsoft.com/office/drawing/2014/main" id="{077647D2-1EA7-B115-24ED-634EF26DB5CE}"/>
                  </a:ext>
                </a:extLst>
              </p:cNvPr>
              <p:cNvSpPr txBox="1">
                <a:spLocks noRot="1" noChangeAspect="1" noMove="1" noResize="1" noEditPoints="1" noAdjustHandles="1" noChangeArrowheads="1" noChangeShapeType="1" noTextEdit="1"/>
              </p:cNvSpPr>
              <p:nvPr/>
            </p:nvSpPr>
            <p:spPr>
              <a:xfrm>
                <a:off x="2570469" y="1234126"/>
                <a:ext cx="1828800" cy="369332"/>
              </a:xfrm>
              <a:prstGeom prst="rect">
                <a:avLst/>
              </a:prstGeom>
              <a:blipFill>
                <a:blip r:embed="rId5"/>
                <a:stretch>
                  <a:fillRect t="-3226" b="-22581"/>
                </a:stretch>
              </a:blipFill>
            </p:spPr>
            <p:txBody>
              <a:bodyPr/>
              <a:lstStyle/>
              <a:p>
                <a:r>
                  <a:rPr lang="en-IT">
                    <a:noFill/>
                  </a:rPr>
                  <a:t> </a:t>
                </a:r>
              </a:p>
            </p:txBody>
          </p:sp>
        </mc:Fallback>
      </mc:AlternateContent>
      <p:sp>
        <p:nvSpPr>
          <p:cNvPr id="12" name="TextBox 11">
            <a:extLst>
              <a:ext uri="{FF2B5EF4-FFF2-40B4-BE49-F238E27FC236}">
                <a16:creationId xmlns:a16="http://schemas.microsoft.com/office/drawing/2014/main" id="{8A4D5C03-BDB7-C3D1-9F04-A68B4C11FBC7}"/>
              </a:ext>
            </a:extLst>
          </p:cNvPr>
          <p:cNvSpPr txBox="1"/>
          <p:nvPr/>
        </p:nvSpPr>
        <p:spPr>
          <a:xfrm>
            <a:off x="7980829" y="1239390"/>
            <a:ext cx="2731878" cy="369332"/>
          </a:xfrm>
          <a:prstGeom prst="rect">
            <a:avLst/>
          </a:prstGeom>
          <a:noFill/>
        </p:spPr>
        <p:txBody>
          <a:bodyPr wrap="square" rtlCol="0">
            <a:spAutoFit/>
          </a:bodyPr>
          <a:lstStyle/>
          <a:p>
            <a:pPr algn="ctr"/>
            <a:r>
              <a:rPr lang="en-GB" dirty="0"/>
              <a:t>R</a:t>
            </a:r>
            <a:r>
              <a:rPr lang="en-IT" dirty="0"/>
              <a:t>ecoil proton 4-momenta</a:t>
            </a:r>
          </a:p>
        </p:txBody>
      </p:sp>
      <p:sp>
        <p:nvSpPr>
          <p:cNvPr id="8" name="Credit: T.Vittorini , Y.Alanazi, T.Alghamdi,Y. Li">
            <a:extLst>
              <a:ext uri="{FF2B5EF4-FFF2-40B4-BE49-F238E27FC236}">
                <a16:creationId xmlns:a16="http://schemas.microsoft.com/office/drawing/2014/main" id="{82B23918-B76B-86D6-9D04-80B04FC62FA6}"/>
              </a:ext>
            </a:extLst>
          </p:cNvPr>
          <p:cNvSpPr txBox="1"/>
          <p:nvPr/>
        </p:nvSpPr>
        <p:spPr>
          <a:xfrm>
            <a:off x="9892636" y="6261871"/>
            <a:ext cx="2281646" cy="2467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3" tIns="25393" rIns="25393" bIns="25393" anchor="ctr">
            <a:spAutoFit/>
          </a:bodyPr>
          <a:lstStyle>
            <a:lvl1pPr algn="l" defTabSz="457200">
              <a:spcBef>
                <a:spcPts val="1600"/>
              </a:spcBef>
              <a:defRPr b="0">
                <a:latin typeface="Gill Sans"/>
                <a:ea typeface="Gill Sans"/>
                <a:cs typeface="Gill Sans"/>
                <a:sym typeface="Gill Sans"/>
              </a:defRPr>
            </a:lvl1pPr>
          </a:lstStyle>
          <a:p>
            <a:r>
              <a:rPr sz="1270" dirty="0"/>
              <a:t>Credit: T</a:t>
            </a:r>
            <a:r>
              <a:rPr lang="en-IT" sz="1270" dirty="0"/>
              <a:t>.</a:t>
            </a:r>
            <a:r>
              <a:rPr sz="1270" dirty="0" err="1"/>
              <a:t>Vittorini</a:t>
            </a:r>
            <a:r>
              <a:rPr sz="1270" dirty="0"/>
              <a:t> , </a:t>
            </a:r>
            <a:r>
              <a:rPr sz="1270" dirty="0" err="1"/>
              <a:t>T.Alghamdi,Y</a:t>
            </a:r>
            <a:r>
              <a:rPr sz="1270" dirty="0"/>
              <a:t>. Li</a:t>
            </a:r>
          </a:p>
        </p:txBody>
      </p:sp>
    </p:spTree>
    <p:extLst>
      <p:ext uri="{BB962C8B-B14F-4D97-AF65-F5344CB8AC3E}">
        <p14:creationId xmlns:p14="http://schemas.microsoft.com/office/powerpoint/2010/main" val="336622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tangolo 37">
            <a:extLst>
              <a:ext uri="{FF2B5EF4-FFF2-40B4-BE49-F238E27FC236}">
                <a16:creationId xmlns:a16="http://schemas.microsoft.com/office/drawing/2014/main" id="{08469EC6-0EE4-7AD8-AEBA-B16D39A5C702}"/>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9" name="Immagine 38" descr="Immagine che contiene silhouette, mammifero, cavallo, arte&#10;&#10;Descrizione generata automaticamente">
            <a:extLst>
              <a:ext uri="{FF2B5EF4-FFF2-40B4-BE49-F238E27FC236}">
                <a16:creationId xmlns:a16="http://schemas.microsoft.com/office/drawing/2014/main" id="{355ED320-B5E0-92BC-8DDF-3A00562A2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0" name="CasellaDiTesto 39">
            <a:extLst>
              <a:ext uri="{FF2B5EF4-FFF2-40B4-BE49-F238E27FC236}">
                <a16:creationId xmlns:a16="http://schemas.microsoft.com/office/drawing/2014/main" id="{07539599-7ED8-75C4-C4EF-8FD0FD51C51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1" name="CasellaDiTesto 40">
            <a:extLst>
              <a:ext uri="{FF2B5EF4-FFF2-40B4-BE49-F238E27FC236}">
                <a16:creationId xmlns:a16="http://schemas.microsoft.com/office/drawing/2014/main" id="{FCBB3739-F89D-F3D3-4BD2-E287F4FD540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22 - Tommaso Vittorini</a:t>
            </a:r>
          </a:p>
        </p:txBody>
      </p:sp>
      <p:sp>
        <p:nvSpPr>
          <p:cNvPr id="9" name="Rettangolo 33">
            <a:extLst>
              <a:ext uri="{FF2B5EF4-FFF2-40B4-BE49-F238E27FC236}">
                <a16:creationId xmlns:a16="http://schemas.microsoft.com/office/drawing/2014/main" id="{0E35A41B-F9EB-9133-5FBC-D96BFB2F3F34}"/>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10" name="CasellaDiTesto 34">
            <a:extLst>
              <a:ext uri="{FF2B5EF4-FFF2-40B4-BE49-F238E27FC236}">
                <a16:creationId xmlns:a16="http://schemas.microsoft.com/office/drawing/2014/main" id="{2913C68B-BD0B-2233-F16C-D3E9951578D6}"/>
              </a:ext>
            </a:extLst>
          </p:cNvPr>
          <p:cNvSpPr txBox="1"/>
          <p:nvPr/>
        </p:nvSpPr>
        <p:spPr>
          <a:xfrm>
            <a:off x="3450774" y="152132"/>
            <a:ext cx="5310788" cy="430887"/>
          </a:xfrm>
          <a:prstGeom prst="rect">
            <a:avLst/>
          </a:prstGeom>
          <a:noFill/>
        </p:spPr>
        <p:txBody>
          <a:bodyPr wrap="square" rtlCol="0">
            <a:spAutoFit/>
          </a:bodyPr>
          <a:lstStyle/>
          <a:p>
            <a:pPr algn="ctr"/>
            <a:r>
              <a:rPr lang="it-IT" sz="2200" b="1" dirty="0" err="1">
                <a:solidFill>
                  <a:schemeClr val="bg1"/>
                </a:solidFill>
              </a:rPr>
              <a:t>Moving</a:t>
            </a:r>
            <a:r>
              <a:rPr lang="it-IT" sz="2200" b="1" dirty="0">
                <a:solidFill>
                  <a:schemeClr val="bg1"/>
                </a:solidFill>
              </a:rPr>
              <a:t> </a:t>
            </a:r>
            <a:r>
              <a:rPr lang="it-IT" sz="2200" b="1" dirty="0" err="1">
                <a:solidFill>
                  <a:schemeClr val="bg1"/>
                </a:solidFill>
              </a:rPr>
              <a:t>forward</a:t>
            </a:r>
            <a:r>
              <a:rPr lang="it-IT" sz="2200" b="1" dirty="0">
                <a:solidFill>
                  <a:schemeClr val="bg1"/>
                </a:solidFill>
              </a:rPr>
              <a:t>: </a:t>
            </a:r>
            <a:r>
              <a:rPr lang="it-IT" sz="2200" b="1" dirty="0" err="1">
                <a:solidFill>
                  <a:schemeClr val="bg1"/>
                </a:solidFill>
              </a:rPr>
              <a:t>inner</a:t>
            </a:r>
            <a:r>
              <a:rPr lang="it-IT" sz="2200" b="1" dirty="0">
                <a:solidFill>
                  <a:schemeClr val="bg1"/>
                </a:solidFill>
              </a:rPr>
              <a:t> GAN </a:t>
            </a:r>
            <a:r>
              <a:rPr lang="it-IT" sz="2200" b="1" dirty="0" err="1">
                <a:solidFill>
                  <a:schemeClr val="bg1"/>
                </a:solidFill>
              </a:rPr>
              <a:t>results</a:t>
            </a:r>
            <a:endParaRPr lang="it-IT" sz="2200" b="1" dirty="0">
              <a:solidFill>
                <a:schemeClr val="bg1"/>
              </a:solidFill>
            </a:endParaRPr>
          </a:p>
        </p:txBody>
      </p:sp>
      <p:pic>
        <p:nvPicPr>
          <p:cNvPr id="15" name="Picture 14" descr="A screenshot of a graph&#10;&#10;Description automatically generated">
            <a:extLst>
              <a:ext uri="{FF2B5EF4-FFF2-40B4-BE49-F238E27FC236}">
                <a16:creationId xmlns:a16="http://schemas.microsoft.com/office/drawing/2014/main" id="{84B16FBD-92EA-A583-F4F5-AA0FAABA8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4203" y="1754501"/>
            <a:ext cx="3315604" cy="3519237"/>
          </a:xfrm>
          <a:prstGeom prst="rect">
            <a:avLst/>
          </a:prstGeom>
        </p:spPr>
      </p:pic>
      <p:pic>
        <p:nvPicPr>
          <p:cNvPr id="18" name="Picture 17" descr="A screenshot of a graph&#10;&#10;Description automatically generated">
            <a:extLst>
              <a:ext uri="{FF2B5EF4-FFF2-40B4-BE49-F238E27FC236}">
                <a16:creationId xmlns:a16="http://schemas.microsoft.com/office/drawing/2014/main" id="{B46094C5-8E68-A68C-E42C-6ECDA92C5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589" y="1754501"/>
            <a:ext cx="3299614" cy="3519237"/>
          </a:xfrm>
          <a:prstGeom prst="rect">
            <a:avLst/>
          </a:prstGeom>
        </p:spPr>
      </p:pic>
      <p:pic>
        <p:nvPicPr>
          <p:cNvPr id="20" name="Picture 19" descr="A graph of data showing the same number of data&#10;&#10;Description automatically generated with medium confidence">
            <a:extLst>
              <a:ext uri="{FF2B5EF4-FFF2-40B4-BE49-F238E27FC236}">
                <a16:creationId xmlns:a16="http://schemas.microsoft.com/office/drawing/2014/main" id="{C3F056CA-F292-8F98-D071-D64808C22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57" y="852742"/>
            <a:ext cx="4832864" cy="5152516"/>
          </a:xfrm>
          <a:prstGeom prst="rect">
            <a:avLst/>
          </a:prstGeom>
        </p:spPr>
      </p:pic>
      <p:sp>
        <p:nvSpPr>
          <p:cNvPr id="22" name="Credit: T.Vittorini , Y.Alanazi, T.Alghamdi,Y. Li">
            <a:extLst>
              <a:ext uri="{FF2B5EF4-FFF2-40B4-BE49-F238E27FC236}">
                <a16:creationId xmlns:a16="http://schemas.microsoft.com/office/drawing/2014/main" id="{90F5174F-9EFD-2CB5-8775-5CEDB5ED4702}"/>
              </a:ext>
            </a:extLst>
          </p:cNvPr>
          <p:cNvSpPr txBox="1"/>
          <p:nvPr/>
        </p:nvSpPr>
        <p:spPr>
          <a:xfrm>
            <a:off x="9892636" y="6261871"/>
            <a:ext cx="2281646" cy="2467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3" tIns="25393" rIns="25393" bIns="25393" anchor="ctr">
            <a:spAutoFit/>
          </a:bodyPr>
          <a:lstStyle>
            <a:lvl1pPr algn="l" defTabSz="457200">
              <a:spcBef>
                <a:spcPts val="1600"/>
              </a:spcBef>
              <a:defRPr b="0">
                <a:latin typeface="Gill Sans"/>
                <a:ea typeface="Gill Sans"/>
                <a:cs typeface="Gill Sans"/>
                <a:sym typeface="Gill Sans"/>
              </a:defRPr>
            </a:lvl1pPr>
          </a:lstStyle>
          <a:p>
            <a:r>
              <a:rPr sz="1270" dirty="0"/>
              <a:t>Credit: T</a:t>
            </a:r>
            <a:r>
              <a:rPr lang="en-IT" sz="1270" dirty="0"/>
              <a:t>.</a:t>
            </a:r>
            <a:r>
              <a:rPr sz="1270" dirty="0" err="1"/>
              <a:t>Vittorini</a:t>
            </a:r>
            <a:r>
              <a:rPr sz="1270" dirty="0"/>
              <a:t> , </a:t>
            </a:r>
            <a:r>
              <a:rPr sz="1270" dirty="0" err="1"/>
              <a:t>T.Alghamdi,Y</a:t>
            </a:r>
            <a:r>
              <a:rPr sz="1270" dirty="0"/>
              <a:t>. Li</a:t>
            </a:r>
          </a:p>
        </p:txBody>
      </p:sp>
    </p:spTree>
    <p:extLst>
      <p:ext uri="{BB962C8B-B14F-4D97-AF65-F5344CB8AC3E}">
        <p14:creationId xmlns:p14="http://schemas.microsoft.com/office/powerpoint/2010/main" val="189187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tangolo 37">
            <a:extLst>
              <a:ext uri="{FF2B5EF4-FFF2-40B4-BE49-F238E27FC236}">
                <a16:creationId xmlns:a16="http://schemas.microsoft.com/office/drawing/2014/main" id="{08469EC6-0EE4-7AD8-AEBA-B16D39A5C702}"/>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9" name="Immagine 38" descr="Immagine che contiene silhouette, mammifero, cavallo, arte&#10;&#10;Descrizione generata automaticamente">
            <a:extLst>
              <a:ext uri="{FF2B5EF4-FFF2-40B4-BE49-F238E27FC236}">
                <a16:creationId xmlns:a16="http://schemas.microsoft.com/office/drawing/2014/main" id="{355ED320-B5E0-92BC-8DDF-3A00562A2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0" name="CasellaDiTesto 39">
            <a:extLst>
              <a:ext uri="{FF2B5EF4-FFF2-40B4-BE49-F238E27FC236}">
                <a16:creationId xmlns:a16="http://schemas.microsoft.com/office/drawing/2014/main" id="{07539599-7ED8-75C4-C4EF-8FD0FD51C51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1" name="CasellaDiTesto 40">
            <a:extLst>
              <a:ext uri="{FF2B5EF4-FFF2-40B4-BE49-F238E27FC236}">
                <a16:creationId xmlns:a16="http://schemas.microsoft.com/office/drawing/2014/main" id="{FCBB3739-F89D-F3D3-4BD2-E287F4FD540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23 - Tommaso Vittorini</a:t>
            </a:r>
          </a:p>
        </p:txBody>
      </p:sp>
      <p:sp>
        <p:nvSpPr>
          <p:cNvPr id="2" name="CuadroTexto 42">
            <a:extLst>
              <a:ext uri="{FF2B5EF4-FFF2-40B4-BE49-F238E27FC236}">
                <a16:creationId xmlns:a16="http://schemas.microsoft.com/office/drawing/2014/main" id="{CD71AB00-F42A-1601-5B7A-C2EB3D2D8473}"/>
              </a:ext>
            </a:extLst>
          </p:cNvPr>
          <p:cNvSpPr txBox="1"/>
          <p:nvPr/>
        </p:nvSpPr>
        <p:spPr>
          <a:xfrm>
            <a:off x="84461" y="680219"/>
            <a:ext cx="11160188" cy="6463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Here we are assuming that the smearing applied to mixed events is similar: We will apply a common smearing to all the events being classified  with multiple topologies</a:t>
            </a:r>
          </a:p>
        </p:txBody>
      </p:sp>
      <p:sp>
        <p:nvSpPr>
          <p:cNvPr id="3" name="CuadroTexto 42">
            <a:extLst>
              <a:ext uri="{FF2B5EF4-FFF2-40B4-BE49-F238E27FC236}">
                <a16:creationId xmlns:a16="http://schemas.microsoft.com/office/drawing/2014/main" id="{BADA71AA-2147-15F9-D900-050C8D7EA04B}"/>
              </a:ext>
            </a:extLst>
          </p:cNvPr>
          <p:cNvSpPr txBox="1"/>
          <p:nvPr/>
        </p:nvSpPr>
        <p:spPr>
          <a:xfrm>
            <a:off x="84461" y="1493045"/>
            <a:ext cx="8219280" cy="3693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t>Outer GAN</a:t>
            </a:r>
          </a:p>
        </p:txBody>
      </p:sp>
      <p:sp>
        <p:nvSpPr>
          <p:cNvPr id="4" name="Rectángulo 15">
            <a:extLst>
              <a:ext uri="{FF2B5EF4-FFF2-40B4-BE49-F238E27FC236}">
                <a16:creationId xmlns:a16="http://schemas.microsoft.com/office/drawing/2014/main" id="{B2A021A9-96D4-2F20-F424-54D7E1E5ACD3}"/>
              </a:ext>
            </a:extLst>
          </p:cNvPr>
          <p:cNvSpPr/>
          <p:nvPr/>
        </p:nvSpPr>
        <p:spPr>
          <a:xfrm>
            <a:off x="240098" y="3296135"/>
            <a:ext cx="1313382" cy="495141"/>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a:solidFill>
                  <a:schemeClr val="tx1"/>
                </a:solidFill>
              </a:rPr>
              <a:t>Generator</a:t>
            </a:r>
            <a:endParaRPr lang="es-ES" sz="1400" dirty="0">
              <a:solidFill>
                <a:schemeClr val="tx1"/>
              </a:solidFill>
            </a:endParaRPr>
          </a:p>
        </p:txBody>
      </p:sp>
      <p:sp>
        <p:nvSpPr>
          <p:cNvPr id="5" name="Rectángulo 16">
            <a:extLst>
              <a:ext uri="{FF2B5EF4-FFF2-40B4-BE49-F238E27FC236}">
                <a16:creationId xmlns:a16="http://schemas.microsoft.com/office/drawing/2014/main" id="{A39A0159-08D4-BF5B-2AA0-914F29D77D7D}"/>
              </a:ext>
            </a:extLst>
          </p:cNvPr>
          <p:cNvSpPr/>
          <p:nvPr/>
        </p:nvSpPr>
        <p:spPr>
          <a:xfrm>
            <a:off x="9570444" y="3299970"/>
            <a:ext cx="1313382" cy="488837"/>
          </a:xfrm>
          <a:prstGeom prst="rect">
            <a:avLst/>
          </a:prstGeom>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err="1">
                <a:solidFill>
                  <a:schemeClr val="tx1"/>
                </a:solidFill>
              </a:rPr>
              <a:t>Discriminator</a:t>
            </a:r>
            <a:endParaRPr lang="es-ES" sz="1400" dirty="0">
              <a:solidFill>
                <a:schemeClr val="tx1"/>
              </a:solidFill>
            </a:endParaRPr>
          </a:p>
        </p:txBody>
      </p:sp>
      <p:cxnSp>
        <p:nvCxnSpPr>
          <p:cNvPr id="6" name="Conector recto de flecha 34">
            <a:extLst>
              <a:ext uri="{FF2B5EF4-FFF2-40B4-BE49-F238E27FC236}">
                <a16:creationId xmlns:a16="http://schemas.microsoft.com/office/drawing/2014/main" id="{28945E43-F2B9-132F-5962-69AD5ED0329D}"/>
              </a:ext>
            </a:extLst>
          </p:cNvPr>
          <p:cNvCxnSpPr>
            <a:cxnSpLocks/>
            <a:stCxn id="37" idx="2"/>
            <a:endCxn id="4" idx="0"/>
          </p:cNvCxnSpPr>
          <p:nvPr/>
        </p:nvCxnSpPr>
        <p:spPr>
          <a:xfrm>
            <a:off x="896789" y="2974835"/>
            <a:ext cx="0" cy="3213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57">
            <a:extLst>
              <a:ext uri="{FF2B5EF4-FFF2-40B4-BE49-F238E27FC236}">
                <a16:creationId xmlns:a16="http://schemas.microsoft.com/office/drawing/2014/main" id="{17EF6E6B-6713-A0AE-EA23-3933C606125A}"/>
              </a:ext>
            </a:extLst>
          </p:cNvPr>
          <p:cNvCxnSpPr>
            <a:cxnSpLocks/>
            <a:stCxn id="45" idx="6"/>
            <a:endCxn id="5" idx="1"/>
          </p:cNvCxnSpPr>
          <p:nvPr/>
        </p:nvCxnSpPr>
        <p:spPr>
          <a:xfrm flipV="1">
            <a:off x="8303572" y="3544389"/>
            <a:ext cx="1266872" cy="101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a gomito 29">
            <a:extLst>
              <a:ext uri="{FF2B5EF4-FFF2-40B4-BE49-F238E27FC236}">
                <a16:creationId xmlns:a16="http://schemas.microsoft.com/office/drawing/2014/main" id="{1974334B-4581-C3D8-78E4-673C32242755}"/>
              </a:ext>
            </a:extLst>
          </p:cNvPr>
          <p:cNvCxnSpPr>
            <a:cxnSpLocks/>
            <a:stCxn id="5" idx="2"/>
          </p:cNvCxnSpPr>
          <p:nvPr/>
        </p:nvCxnSpPr>
        <p:spPr>
          <a:xfrm rot="5400000">
            <a:off x="5320757" y="-635161"/>
            <a:ext cx="482411" cy="9330346"/>
          </a:xfrm>
          <a:prstGeom prst="bentConnector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Connettore 2 30">
            <a:extLst>
              <a:ext uri="{FF2B5EF4-FFF2-40B4-BE49-F238E27FC236}">
                <a16:creationId xmlns:a16="http://schemas.microsoft.com/office/drawing/2014/main" id="{00C72C3C-B553-15A4-FE31-EEDC7B1F2F02}"/>
              </a:ext>
            </a:extLst>
          </p:cNvPr>
          <p:cNvCxnSpPr>
            <a:cxnSpLocks/>
            <a:endCxn id="4" idx="2"/>
          </p:cNvCxnSpPr>
          <p:nvPr/>
        </p:nvCxnSpPr>
        <p:spPr>
          <a:xfrm flipV="1">
            <a:off x="896789" y="3791276"/>
            <a:ext cx="0" cy="485060"/>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Connettore diritto 79">
            <a:extLst>
              <a:ext uri="{FF2B5EF4-FFF2-40B4-BE49-F238E27FC236}">
                <a16:creationId xmlns:a16="http://schemas.microsoft.com/office/drawing/2014/main" id="{5FE55C21-4E56-73F8-7F09-0A5E6714E445}"/>
              </a:ext>
            </a:extLst>
          </p:cNvPr>
          <p:cNvCxnSpPr>
            <a:cxnSpLocks/>
            <a:stCxn id="4" idx="3"/>
            <a:endCxn id="52" idx="2"/>
          </p:cNvCxnSpPr>
          <p:nvPr/>
        </p:nvCxnSpPr>
        <p:spPr>
          <a:xfrm>
            <a:off x="1553480" y="3543706"/>
            <a:ext cx="826485" cy="5484"/>
          </a:xfrm>
          <a:prstGeom prst="line">
            <a:avLst/>
          </a:prstGeom>
        </p:spPr>
        <p:style>
          <a:lnRef idx="1">
            <a:schemeClr val="dk1"/>
          </a:lnRef>
          <a:fillRef idx="0">
            <a:schemeClr val="dk1"/>
          </a:fillRef>
          <a:effectRef idx="0">
            <a:schemeClr val="dk1"/>
          </a:effectRef>
          <a:fontRef idx="minor">
            <a:schemeClr val="tx1"/>
          </a:fontRef>
        </p:style>
      </p:cxnSp>
      <p:sp>
        <p:nvSpPr>
          <p:cNvPr id="37" name="Rectángulo 14">
            <a:extLst>
              <a:ext uri="{FF2B5EF4-FFF2-40B4-BE49-F238E27FC236}">
                <a16:creationId xmlns:a16="http://schemas.microsoft.com/office/drawing/2014/main" id="{4B80F9A6-A9CB-9716-B829-3FCA93FDDA7E}"/>
              </a:ext>
            </a:extLst>
          </p:cNvPr>
          <p:cNvSpPr/>
          <p:nvPr/>
        </p:nvSpPr>
        <p:spPr>
          <a:xfrm>
            <a:off x="410728" y="2517877"/>
            <a:ext cx="972121" cy="456958"/>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400" dirty="0">
              <a:solidFill>
                <a:schemeClr val="tx1"/>
              </a:solidFill>
            </a:endParaRPr>
          </a:p>
        </p:txBody>
      </p:sp>
      <p:pic>
        <p:nvPicPr>
          <p:cNvPr id="42" name="Imagen 90" descr="\documentclass{article}&#10;\usepackage{amsmath}&#10;\pagestyle{empty}&#10;\begin{document}&#10;&#10;$\{\rm noise\}$&#10;&#10;&#10;\end{document}" title="IguanaTex Bitmap Display">
            <a:extLst>
              <a:ext uri="{FF2B5EF4-FFF2-40B4-BE49-F238E27FC236}">
                <a16:creationId xmlns:a16="http://schemas.microsoft.com/office/drawing/2014/main" id="{C36DB6A4-3E81-CDC0-82C6-D26BFC0A9292}"/>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20325" y="2618238"/>
            <a:ext cx="729531" cy="242209"/>
          </a:xfrm>
          <a:prstGeom prst="rect">
            <a:avLst/>
          </a:prstGeom>
          <a:ln w="12700">
            <a:noFill/>
          </a:ln>
        </p:spPr>
      </p:pic>
      <p:sp>
        <p:nvSpPr>
          <p:cNvPr id="43" name="Elipse 98">
            <a:extLst>
              <a:ext uri="{FF2B5EF4-FFF2-40B4-BE49-F238E27FC236}">
                <a16:creationId xmlns:a16="http://schemas.microsoft.com/office/drawing/2014/main" id="{B659BF23-2D2D-0E0A-FF80-EC61B17F8593}"/>
              </a:ext>
            </a:extLst>
          </p:cNvPr>
          <p:cNvSpPr/>
          <p:nvPr/>
        </p:nvSpPr>
        <p:spPr>
          <a:xfrm>
            <a:off x="4571772" y="1835682"/>
            <a:ext cx="2120140" cy="6381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C78552A-2B1A-88B9-A9C4-9417582D664D}"/>
                  </a:ext>
                </a:extLst>
              </p:cNvPr>
              <p:cNvSpPr txBox="1"/>
              <p:nvPr/>
            </p:nvSpPr>
            <p:spPr>
              <a:xfrm>
                <a:off x="4658419" y="1957414"/>
                <a:ext cx="1946994" cy="403893"/>
              </a:xfrm>
              <a:prstGeom prst="rect">
                <a:avLst/>
              </a:prstGeom>
              <a:noFill/>
            </p:spPr>
            <p:txBody>
              <a:bodyPr wrap="square">
                <a:spAutoFit/>
              </a:bodyPr>
              <a:lstStyle/>
              <a:p>
                <a:pPr>
                  <a:spcAft>
                    <a:spcPts val="600"/>
                  </a:spcAft>
                </a:pPr>
                <a14:m>
                  <m:oMath xmlns:m="http://schemas.openxmlformats.org/officeDocument/2006/math">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𝜙</m:t>
                        </m:r>
                      </m:e>
                    </m:acc>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sub>
                    </m:sSub>
                  </m:oMath>
                </a14:m>
                <a:r>
                  <a:rPr lang="en-US" dirty="0"/>
                  <a:t>)</a:t>
                </a:r>
              </a:p>
            </p:txBody>
          </p:sp>
        </mc:Choice>
        <mc:Fallback xmlns="">
          <p:sp>
            <p:nvSpPr>
              <p:cNvPr id="44" name="TextBox 43">
                <a:extLst>
                  <a:ext uri="{FF2B5EF4-FFF2-40B4-BE49-F238E27FC236}">
                    <a16:creationId xmlns:a16="http://schemas.microsoft.com/office/drawing/2014/main" id="{7C78552A-2B1A-88B9-A9C4-9417582D664D}"/>
                  </a:ext>
                </a:extLst>
              </p:cNvPr>
              <p:cNvSpPr txBox="1">
                <a:spLocks noRot="1" noChangeAspect="1" noMove="1" noResize="1" noEditPoints="1" noAdjustHandles="1" noChangeArrowheads="1" noChangeShapeType="1" noTextEdit="1"/>
              </p:cNvSpPr>
              <p:nvPr/>
            </p:nvSpPr>
            <p:spPr>
              <a:xfrm>
                <a:off x="4658419" y="1957414"/>
                <a:ext cx="1946994" cy="403893"/>
              </a:xfrm>
              <a:prstGeom prst="rect">
                <a:avLst/>
              </a:prstGeom>
              <a:blipFill>
                <a:blip r:embed="rId5"/>
                <a:stretch>
                  <a:fillRect l="-645" t="-3125" b="-18750"/>
                </a:stretch>
              </a:blipFill>
            </p:spPr>
            <p:txBody>
              <a:bodyPr/>
              <a:lstStyle/>
              <a:p>
                <a:r>
                  <a:rPr lang="en-IT">
                    <a:noFill/>
                  </a:rPr>
                  <a:t> </a:t>
                </a:r>
              </a:p>
            </p:txBody>
          </p:sp>
        </mc:Fallback>
      </mc:AlternateContent>
      <p:sp>
        <p:nvSpPr>
          <p:cNvPr id="45" name="Elipse 98">
            <a:extLst>
              <a:ext uri="{FF2B5EF4-FFF2-40B4-BE49-F238E27FC236}">
                <a16:creationId xmlns:a16="http://schemas.microsoft.com/office/drawing/2014/main" id="{871A8F26-B7AD-255D-D9AD-7E770E22889B}"/>
              </a:ext>
            </a:extLst>
          </p:cNvPr>
          <p:cNvSpPr/>
          <p:nvPr/>
        </p:nvSpPr>
        <p:spPr>
          <a:xfrm>
            <a:off x="5982463" y="3235457"/>
            <a:ext cx="2321109" cy="6381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179154C-AE18-9236-8977-4A62AE047417}"/>
                  </a:ext>
                </a:extLst>
              </p:cNvPr>
              <p:cNvSpPr txBox="1"/>
              <p:nvPr/>
            </p:nvSpPr>
            <p:spPr>
              <a:xfrm>
                <a:off x="6069110" y="3357189"/>
                <a:ext cx="2209911" cy="412549"/>
              </a:xfrm>
              <a:prstGeom prst="rect">
                <a:avLst/>
              </a:prstGeom>
              <a:noFill/>
            </p:spPr>
            <p:txBody>
              <a:bodyPr wrap="square">
                <a:spAutoFit/>
              </a:bodyPr>
              <a:lstStyle/>
              <a:p>
                <a:pPr>
                  <a:spcAft>
                    <a:spcPts val="600"/>
                  </a:spcAft>
                </a:pPr>
                <a14:m>
                  <m:oMath xmlns:m="http://schemas.openxmlformats.org/officeDocument/2006/math">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𝐺</m:t>
                            </m:r>
                          </m:sub>
                        </m:sSub>
                      </m:e>
                    </m:acc>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𝐺</m:t>
                            </m:r>
                          </m:sub>
                        </m:sSub>
                      </m:e>
                    </m:acc>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sub>
                      <m:sup>
                        <m:r>
                          <a:rPr lang="en-US" b="0" i="1" smtClean="0">
                            <a:latin typeface="Cambria Math" panose="02040503050406030204" pitchFamily="18" charset="0"/>
                          </a:rPr>
                          <m:t>𝐺</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sub>
                      <m:sup>
                        <m:r>
                          <a:rPr lang="en-US" b="0" i="1" smtClean="0">
                            <a:latin typeface="Cambria Math" panose="02040503050406030204" pitchFamily="18" charset="0"/>
                          </a:rPr>
                          <m:t>𝐺</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sub>
                      <m:sup>
                        <m:r>
                          <a:rPr lang="en-US" b="0" i="1" smtClean="0">
                            <a:latin typeface="Cambria Math" panose="02040503050406030204" pitchFamily="18" charset="0"/>
                          </a:rPr>
                          <m:t>𝐺</m:t>
                        </m:r>
                      </m:sup>
                    </m:sSubSup>
                  </m:oMath>
                </a14:m>
                <a:r>
                  <a:rPr lang="en-US" dirty="0"/>
                  <a:t>)</a:t>
                </a:r>
              </a:p>
            </p:txBody>
          </p:sp>
        </mc:Choice>
        <mc:Fallback xmlns="">
          <p:sp>
            <p:nvSpPr>
              <p:cNvPr id="46" name="TextBox 45">
                <a:extLst>
                  <a:ext uri="{FF2B5EF4-FFF2-40B4-BE49-F238E27FC236}">
                    <a16:creationId xmlns:a16="http://schemas.microsoft.com/office/drawing/2014/main" id="{2179154C-AE18-9236-8977-4A62AE047417}"/>
                  </a:ext>
                </a:extLst>
              </p:cNvPr>
              <p:cNvSpPr txBox="1">
                <a:spLocks noRot="1" noChangeAspect="1" noMove="1" noResize="1" noEditPoints="1" noAdjustHandles="1" noChangeArrowheads="1" noChangeShapeType="1" noTextEdit="1"/>
              </p:cNvSpPr>
              <p:nvPr/>
            </p:nvSpPr>
            <p:spPr>
              <a:xfrm>
                <a:off x="6069110" y="3357189"/>
                <a:ext cx="2209911" cy="412549"/>
              </a:xfrm>
              <a:prstGeom prst="rect">
                <a:avLst/>
              </a:prstGeom>
              <a:blipFill>
                <a:blip r:embed="rId6"/>
                <a:stretch>
                  <a:fillRect l="-1149" t="-3030" b="-18182"/>
                </a:stretch>
              </a:blipFill>
            </p:spPr>
            <p:txBody>
              <a:bodyPr/>
              <a:lstStyle/>
              <a:p>
                <a:r>
                  <a:rPr lang="en-IT">
                    <a:noFill/>
                  </a:rPr>
                  <a:t> </a:t>
                </a:r>
              </a:p>
            </p:txBody>
          </p:sp>
        </mc:Fallback>
      </mc:AlternateContent>
      <p:cxnSp>
        <p:nvCxnSpPr>
          <p:cNvPr id="47" name="Elbow Connector 46">
            <a:extLst>
              <a:ext uri="{FF2B5EF4-FFF2-40B4-BE49-F238E27FC236}">
                <a16:creationId xmlns:a16="http://schemas.microsoft.com/office/drawing/2014/main" id="{CFC678D9-495F-649E-ABB5-D7787A8ED958}"/>
              </a:ext>
            </a:extLst>
          </p:cNvPr>
          <p:cNvCxnSpPr>
            <a:cxnSpLocks/>
            <a:stCxn id="43" idx="6"/>
            <a:endCxn id="5" idx="0"/>
          </p:cNvCxnSpPr>
          <p:nvPr/>
        </p:nvCxnSpPr>
        <p:spPr>
          <a:xfrm>
            <a:off x="6691912" y="2154744"/>
            <a:ext cx="3535223" cy="114522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8" name="Connettore diritto 79">
            <a:extLst>
              <a:ext uri="{FF2B5EF4-FFF2-40B4-BE49-F238E27FC236}">
                <a16:creationId xmlns:a16="http://schemas.microsoft.com/office/drawing/2014/main" id="{6C6138C9-4E85-D714-683C-21EE305605F2}"/>
              </a:ext>
            </a:extLst>
          </p:cNvPr>
          <p:cNvCxnSpPr>
            <a:cxnSpLocks/>
            <a:endCxn id="43" idx="2"/>
          </p:cNvCxnSpPr>
          <p:nvPr/>
        </p:nvCxnSpPr>
        <p:spPr>
          <a:xfrm>
            <a:off x="3769920" y="2154744"/>
            <a:ext cx="801852" cy="0"/>
          </a:xfrm>
          <a:prstGeom prst="line">
            <a:avLst/>
          </a:prstGeom>
        </p:spPr>
        <p:style>
          <a:lnRef idx="1">
            <a:schemeClr val="dk1"/>
          </a:lnRef>
          <a:fillRef idx="0">
            <a:schemeClr val="dk1"/>
          </a:fillRef>
          <a:effectRef idx="0">
            <a:schemeClr val="dk1"/>
          </a:effectRef>
          <a:fontRef idx="minor">
            <a:schemeClr val="tx1"/>
          </a:fontRef>
        </p:style>
      </p:cxnSp>
      <p:sp>
        <p:nvSpPr>
          <p:cNvPr id="49" name="Rectángulo 14">
            <a:extLst>
              <a:ext uri="{FF2B5EF4-FFF2-40B4-BE49-F238E27FC236}">
                <a16:creationId xmlns:a16="http://schemas.microsoft.com/office/drawing/2014/main" id="{02E34AA2-5B5D-CC30-C60F-7FADDBDA08B1}"/>
              </a:ext>
            </a:extLst>
          </p:cNvPr>
          <p:cNvSpPr/>
          <p:nvPr/>
        </p:nvSpPr>
        <p:spPr>
          <a:xfrm>
            <a:off x="2236573" y="1954095"/>
            <a:ext cx="1533347" cy="456958"/>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400" dirty="0">
              <a:solidFill>
                <a:schemeClr val="tx1"/>
              </a:solidFill>
            </a:endParaRPr>
          </a:p>
        </p:txBody>
      </p:sp>
      <p:sp>
        <p:nvSpPr>
          <p:cNvPr id="50" name="CasellaDiTesto 38">
            <a:extLst>
              <a:ext uri="{FF2B5EF4-FFF2-40B4-BE49-F238E27FC236}">
                <a16:creationId xmlns:a16="http://schemas.microsoft.com/office/drawing/2014/main" id="{FB51DC9E-D905-4AD5-1F1E-BC80C9A43CBA}"/>
              </a:ext>
            </a:extLst>
          </p:cNvPr>
          <p:cNvSpPr txBox="1"/>
          <p:nvPr/>
        </p:nvSpPr>
        <p:spPr>
          <a:xfrm>
            <a:off x="2095404" y="1957971"/>
            <a:ext cx="1790974" cy="369332"/>
          </a:xfrm>
          <a:prstGeom prst="rect">
            <a:avLst/>
          </a:prstGeom>
          <a:noFill/>
        </p:spPr>
        <p:txBody>
          <a:bodyPr wrap="square" rtlCol="0">
            <a:spAutoFit/>
          </a:bodyPr>
          <a:lstStyle/>
          <a:p>
            <a:pPr algn="ctr"/>
            <a:r>
              <a:rPr lang="en-US" b="0" dirty="0"/>
              <a:t>Training dataset</a:t>
            </a:r>
            <a:endParaRPr lang="it-IT" dirty="0"/>
          </a:p>
        </p:txBody>
      </p:sp>
      <mc:AlternateContent xmlns:mc="http://schemas.openxmlformats.org/markup-compatibility/2006" xmlns:a14="http://schemas.microsoft.com/office/drawing/2010/main">
        <mc:Choice Requires="a14">
          <p:sp>
            <p:nvSpPr>
              <p:cNvPr id="51" name="CasellaDiTesto 9">
                <a:extLst>
                  <a:ext uri="{FF2B5EF4-FFF2-40B4-BE49-F238E27FC236}">
                    <a16:creationId xmlns:a16="http://schemas.microsoft.com/office/drawing/2014/main" id="{88344495-5835-868F-8B56-1813943D7415}"/>
                  </a:ext>
                </a:extLst>
              </p:cNvPr>
              <p:cNvSpPr txBox="1"/>
              <p:nvPr/>
            </p:nvSpPr>
            <p:spPr>
              <a:xfrm flipH="1">
                <a:off x="2375790" y="3374960"/>
                <a:ext cx="73567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m:t>
                      </m:r>
                      <m:r>
                        <a:rPr lang="en-US" sz="1600" b="0" i="1" smtClean="0">
                          <a:latin typeface="Cambria Math" panose="02040503050406030204" pitchFamily="18" charset="0"/>
                        </a:rPr>
                        <m:t>𝜃</m:t>
                      </m:r>
                      <m:r>
                        <a:rPr lang="en-US" sz="1600" b="0" i="1" smtClean="0">
                          <a:latin typeface="Cambria Math" panose="02040503050406030204" pitchFamily="18" charset="0"/>
                        </a:rPr>
                        <m:t>, </m:t>
                      </m:r>
                      <m:r>
                        <a:rPr lang="en-US" sz="1600" b="0" i="1" smtClean="0">
                          <a:latin typeface="Cambria Math" panose="02040503050406030204" pitchFamily="18" charset="0"/>
                        </a:rPr>
                        <m:t>𝜙</m:t>
                      </m:r>
                      <m:r>
                        <a:rPr lang="it-IT" sz="1600" b="0" i="1" smtClean="0">
                          <a:latin typeface="Cambria Math" panose="02040503050406030204" pitchFamily="18" charset="0"/>
                        </a:rPr>
                        <m:t>)</m:t>
                      </m:r>
                    </m:oMath>
                  </m:oMathPara>
                </a14:m>
                <a:endParaRPr lang="it-IT" sz="1600" dirty="0"/>
              </a:p>
            </p:txBody>
          </p:sp>
        </mc:Choice>
        <mc:Fallback xmlns="">
          <p:sp>
            <p:nvSpPr>
              <p:cNvPr id="51" name="CasellaDiTesto 9">
                <a:extLst>
                  <a:ext uri="{FF2B5EF4-FFF2-40B4-BE49-F238E27FC236}">
                    <a16:creationId xmlns:a16="http://schemas.microsoft.com/office/drawing/2014/main" id="{88344495-5835-868F-8B56-1813943D7415}"/>
                  </a:ext>
                </a:extLst>
              </p:cNvPr>
              <p:cNvSpPr txBox="1">
                <a:spLocks noRot="1" noChangeAspect="1" noMove="1" noResize="1" noEditPoints="1" noAdjustHandles="1" noChangeArrowheads="1" noChangeShapeType="1" noTextEdit="1"/>
              </p:cNvSpPr>
              <p:nvPr/>
            </p:nvSpPr>
            <p:spPr>
              <a:xfrm flipH="1">
                <a:off x="2375790" y="3374960"/>
                <a:ext cx="735672" cy="338554"/>
              </a:xfrm>
              <a:prstGeom prst="rect">
                <a:avLst/>
              </a:prstGeom>
              <a:blipFill>
                <a:blip r:embed="rId7"/>
                <a:stretch>
                  <a:fillRect b="-14286"/>
                </a:stretch>
              </a:blipFill>
            </p:spPr>
            <p:txBody>
              <a:bodyPr/>
              <a:lstStyle/>
              <a:p>
                <a:r>
                  <a:rPr lang="en-IT">
                    <a:noFill/>
                  </a:rPr>
                  <a:t> </a:t>
                </a:r>
              </a:p>
            </p:txBody>
          </p:sp>
        </mc:Fallback>
      </mc:AlternateContent>
      <p:sp>
        <p:nvSpPr>
          <p:cNvPr id="52" name="Elipse 98">
            <a:extLst>
              <a:ext uri="{FF2B5EF4-FFF2-40B4-BE49-F238E27FC236}">
                <a16:creationId xmlns:a16="http://schemas.microsoft.com/office/drawing/2014/main" id="{D6855D0A-1C2B-290C-A6F2-665E817370F4}"/>
              </a:ext>
            </a:extLst>
          </p:cNvPr>
          <p:cNvSpPr/>
          <p:nvPr/>
        </p:nvSpPr>
        <p:spPr>
          <a:xfrm>
            <a:off x="2379965" y="3326233"/>
            <a:ext cx="745218" cy="44591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53" name="Rectángulo 14">
            <a:extLst>
              <a:ext uri="{FF2B5EF4-FFF2-40B4-BE49-F238E27FC236}">
                <a16:creationId xmlns:a16="http://schemas.microsoft.com/office/drawing/2014/main" id="{3B236D2E-AD79-7B16-BBBF-FEE8C03531FD}"/>
              </a:ext>
            </a:extLst>
          </p:cNvPr>
          <p:cNvSpPr/>
          <p:nvPr/>
        </p:nvSpPr>
        <p:spPr>
          <a:xfrm>
            <a:off x="3338776" y="3393204"/>
            <a:ext cx="1892701" cy="339510"/>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400" dirty="0">
              <a:solidFill>
                <a:schemeClr val="tx1"/>
              </a:solidFill>
            </a:endParaRPr>
          </a:p>
        </p:txBody>
      </p:sp>
      <p:sp>
        <p:nvSpPr>
          <p:cNvPr id="54" name="CasellaDiTesto 7">
            <a:extLst>
              <a:ext uri="{FF2B5EF4-FFF2-40B4-BE49-F238E27FC236}">
                <a16:creationId xmlns:a16="http://schemas.microsoft.com/office/drawing/2014/main" id="{D82F6382-CF30-9188-18C5-C9080F40BC11}"/>
              </a:ext>
            </a:extLst>
          </p:cNvPr>
          <p:cNvSpPr txBox="1"/>
          <p:nvPr/>
        </p:nvSpPr>
        <p:spPr>
          <a:xfrm>
            <a:off x="3356936" y="3393204"/>
            <a:ext cx="1892701" cy="307777"/>
          </a:xfrm>
          <a:prstGeom prst="rect">
            <a:avLst/>
          </a:prstGeom>
          <a:noFill/>
        </p:spPr>
        <p:txBody>
          <a:bodyPr wrap="square" rtlCol="0">
            <a:spAutoFit/>
          </a:bodyPr>
          <a:lstStyle/>
          <a:p>
            <a:pPr algn="ctr"/>
            <a:r>
              <a:rPr lang="it-IT" sz="1400" dirty="0" err="1"/>
              <a:t>Pre-trained</a:t>
            </a:r>
            <a:r>
              <a:rPr lang="it-IT" sz="1400" dirty="0"/>
              <a:t> Inner GAN</a:t>
            </a:r>
          </a:p>
        </p:txBody>
      </p:sp>
      <p:cxnSp>
        <p:nvCxnSpPr>
          <p:cNvPr id="55" name="Conector recto de flecha 34">
            <a:extLst>
              <a:ext uri="{FF2B5EF4-FFF2-40B4-BE49-F238E27FC236}">
                <a16:creationId xmlns:a16="http://schemas.microsoft.com/office/drawing/2014/main" id="{FBBCEB35-D39E-BCAF-CB3C-0DC8DC5B6310}"/>
              </a:ext>
            </a:extLst>
          </p:cNvPr>
          <p:cNvCxnSpPr>
            <a:cxnSpLocks/>
            <a:stCxn id="54" idx="3"/>
          </p:cNvCxnSpPr>
          <p:nvPr/>
        </p:nvCxnSpPr>
        <p:spPr>
          <a:xfrm>
            <a:off x="5249637" y="3547093"/>
            <a:ext cx="745218" cy="63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diritto 79">
            <a:extLst>
              <a:ext uri="{FF2B5EF4-FFF2-40B4-BE49-F238E27FC236}">
                <a16:creationId xmlns:a16="http://schemas.microsoft.com/office/drawing/2014/main" id="{E8AC5E51-3A7F-79D3-FFB7-507A6F56DB25}"/>
              </a:ext>
            </a:extLst>
          </p:cNvPr>
          <p:cNvCxnSpPr>
            <a:cxnSpLocks/>
            <a:stCxn id="52" idx="6"/>
            <a:endCxn id="54" idx="1"/>
          </p:cNvCxnSpPr>
          <p:nvPr/>
        </p:nvCxnSpPr>
        <p:spPr>
          <a:xfrm flipV="1">
            <a:off x="3125183" y="3547093"/>
            <a:ext cx="231753" cy="2097"/>
          </a:xfrm>
          <a:prstGeom prst="line">
            <a:avLst/>
          </a:prstGeom>
        </p:spPr>
        <p:style>
          <a:lnRef idx="1">
            <a:schemeClr val="dk1"/>
          </a:lnRef>
          <a:fillRef idx="0">
            <a:schemeClr val="dk1"/>
          </a:fillRef>
          <a:effectRef idx="0">
            <a:schemeClr val="dk1"/>
          </a:effectRef>
          <a:fontRef idx="minor">
            <a:schemeClr val="tx1"/>
          </a:fontRef>
        </p:style>
      </p:cxnSp>
      <p:sp>
        <p:nvSpPr>
          <p:cNvPr id="57" name="CuadroTexto 42">
            <a:extLst>
              <a:ext uri="{FF2B5EF4-FFF2-40B4-BE49-F238E27FC236}">
                <a16:creationId xmlns:a16="http://schemas.microsoft.com/office/drawing/2014/main" id="{D9D78F84-14BB-3A2A-A29D-B74F5A4E9DA6}"/>
              </a:ext>
            </a:extLst>
          </p:cNvPr>
          <p:cNvSpPr txBox="1"/>
          <p:nvPr/>
        </p:nvSpPr>
        <p:spPr>
          <a:xfrm>
            <a:off x="84461" y="5034214"/>
            <a:ext cx="11160188" cy="9233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The outer GAN trained generator will be able to generate vertex level events in the full phase space, with the relative distributions derived according to experimental data (in the measured regions) and some realistic model (in the unmeasured region)</a:t>
            </a:r>
          </a:p>
        </p:txBody>
      </p:sp>
      <p:sp>
        <p:nvSpPr>
          <p:cNvPr id="58" name="Rettangolo 33">
            <a:extLst>
              <a:ext uri="{FF2B5EF4-FFF2-40B4-BE49-F238E27FC236}">
                <a16:creationId xmlns:a16="http://schemas.microsoft.com/office/drawing/2014/main" id="{AB963CB0-2F40-688C-3BD4-4BAF8150A653}"/>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59" name="CasellaDiTesto 34">
            <a:extLst>
              <a:ext uri="{FF2B5EF4-FFF2-40B4-BE49-F238E27FC236}">
                <a16:creationId xmlns:a16="http://schemas.microsoft.com/office/drawing/2014/main" id="{B26641CD-6D00-913A-F94E-3088CA44012D}"/>
              </a:ext>
            </a:extLst>
          </p:cNvPr>
          <p:cNvSpPr txBox="1"/>
          <p:nvPr/>
        </p:nvSpPr>
        <p:spPr>
          <a:xfrm>
            <a:off x="3450774" y="152132"/>
            <a:ext cx="5310788" cy="430887"/>
          </a:xfrm>
          <a:prstGeom prst="rect">
            <a:avLst/>
          </a:prstGeom>
          <a:noFill/>
        </p:spPr>
        <p:txBody>
          <a:bodyPr wrap="square" rtlCol="0">
            <a:spAutoFit/>
          </a:bodyPr>
          <a:lstStyle/>
          <a:p>
            <a:pPr algn="ctr"/>
            <a:r>
              <a:rPr lang="it-IT" sz="2200" b="1" dirty="0" err="1">
                <a:solidFill>
                  <a:schemeClr val="bg1"/>
                </a:solidFill>
              </a:rPr>
              <a:t>Moving</a:t>
            </a:r>
            <a:r>
              <a:rPr lang="it-IT" sz="2200" b="1" dirty="0">
                <a:solidFill>
                  <a:schemeClr val="bg1"/>
                </a:solidFill>
              </a:rPr>
              <a:t> </a:t>
            </a:r>
            <a:r>
              <a:rPr lang="it-IT" sz="2200" b="1" dirty="0" err="1">
                <a:solidFill>
                  <a:schemeClr val="bg1"/>
                </a:solidFill>
              </a:rPr>
              <a:t>forward</a:t>
            </a:r>
            <a:r>
              <a:rPr lang="it-IT" sz="2200" b="1" dirty="0">
                <a:solidFill>
                  <a:schemeClr val="bg1"/>
                </a:solidFill>
              </a:rPr>
              <a:t>: Comprehensive </a:t>
            </a:r>
            <a:r>
              <a:rPr lang="it-IT" sz="2200" b="1" dirty="0" err="1">
                <a:solidFill>
                  <a:schemeClr val="bg1"/>
                </a:solidFill>
              </a:rPr>
              <a:t>outer</a:t>
            </a:r>
            <a:r>
              <a:rPr lang="it-IT" sz="2200" b="1" dirty="0">
                <a:solidFill>
                  <a:schemeClr val="bg1"/>
                </a:solidFill>
              </a:rPr>
              <a:t> GAN</a:t>
            </a:r>
          </a:p>
        </p:txBody>
      </p:sp>
      <p:sp>
        <p:nvSpPr>
          <p:cNvPr id="9" name="Credit: T.Vittorini , Y.Alanazi, T.Alghamdi,Y. Li">
            <a:extLst>
              <a:ext uri="{FF2B5EF4-FFF2-40B4-BE49-F238E27FC236}">
                <a16:creationId xmlns:a16="http://schemas.microsoft.com/office/drawing/2014/main" id="{A2ECAC8D-118C-4CB6-E8A9-42DF11E457D1}"/>
              </a:ext>
            </a:extLst>
          </p:cNvPr>
          <p:cNvSpPr txBox="1"/>
          <p:nvPr/>
        </p:nvSpPr>
        <p:spPr>
          <a:xfrm>
            <a:off x="9892636" y="6261871"/>
            <a:ext cx="2281646" cy="2467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3" tIns="25393" rIns="25393" bIns="25393" anchor="ctr">
            <a:spAutoFit/>
          </a:bodyPr>
          <a:lstStyle>
            <a:lvl1pPr algn="l" defTabSz="457200">
              <a:spcBef>
                <a:spcPts val="1600"/>
              </a:spcBef>
              <a:defRPr b="0">
                <a:latin typeface="Gill Sans"/>
                <a:ea typeface="Gill Sans"/>
                <a:cs typeface="Gill Sans"/>
                <a:sym typeface="Gill Sans"/>
              </a:defRPr>
            </a:lvl1pPr>
          </a:lstStyle>
          <a:p>
            <a:r>
              <a:rPr sz="1270" dirty="0"/>
              <a:t>Credit: T</a:t>
            </a:r>
            <a:r>
              <a:rPr lang="en-IT" sz="1270" dirty="0"/>
              <a:t>.</a:t>
            </a:r>
            <a:r>
              <a:rPr sz="1270" dirty="0" err="1"/>
              <a:t>Vittorini</a:t>
            </a:r>
            <a:r>
              <a:rPr sz="1270" dirty="0"/>
              <a:t> , </a:t>
            </a:r>
            <a:r>
              <a:rPr sz="1270" dirty="0" err="1"/>
              <a:t>T.Alghamdi,Y</a:t>
            </a:r>
            <a:r>
              <a:rPr sz="1270" dirty="0"/>
              <a:t>. Li</a:t>
            </a:r>
          </a:p>
        </p:txBody>
      </p:sp>
    </p:spTree>
    <p:extLst>
      <p:ext uri="{BB962C8B-B14F-4D97-AF65-F5344CB8AC3E}">
        <p14:creationId xmlns:p14="http://schemas.microsoft.com/office/powerpoint/2010/main" val="17895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CasellaDiTesto 15">
                <a:extLst>
                  <a:ext uri="{FF2B5EF4-FFF2-40B4-BE49-F238E27FC236}">
                    <a16:creationId xmlns:a16="http://schemas.microsoft.com/office/drawing/2014/main" id="{83DAA845-8044-0094-A0BE-4759C839BC84}"/>
                  </a:ext>
                </a:extLst>
              </p:cNvPr>
              <p:cNvSpPr txBox="1"/>
              <p:nvPr/>
            </p:nvSpPr>
            <p:spPr>
              <a:xfrm>
                <a:off x="84930" y="858432"/>
                <a:ext cx="5797395" cy="2862322"/>
              </a:xfrm>
              <a:prstGeom prst="rect">
                <a:avLst/>
              </a:prstGeom>
              <a:noFill/>
            </p:spPr>
            <p:txBody>
              <a:bodyPr wrap="square" rtlCol="0">
                <a:spAutoFit/>
              </a:bodyPr>
              <a:lstStyle/>
              <a:p>
                <a:pPr marL="285750" indent="-285750">
                  <a:buFont typeface="Arial" panose="020B0604020202020204" pitchFamily="34" charset="0"/>
                  <a:buChar char="•"/>
                </a:pPr>
                <a:r>
                  <a:rPr lang="it-IT" dirty="0"/>
                  <a:t>Working </a:t>
                </a:r>
                <a:r>
                  <a:rPr lang="it-IT" dirty="0" err="1"/>
                  <a:t>towards</a:t>
                </a:r>
                <a:r>
                  <a:rPr lang="it-IT" dirty="0"/>
                  <a:t> the </a:t>
                </a:r>
                <a:r>
                  <a:rPr lang="it-IT" dirty="0" err="1"/>
                  <a:t>application</a:t>
                </a:r>
                <a:r>
                  <a:rPr lang="it-IT" dirty="0"/>
                  <a:t> of the </a:t>
                </a:r>
                <a:r>
                  <a:rPr lang="it-IT" dirty="0" err="1"/>
                  <a:t>developed</a:t>
                </a:r>
                <a:r>
                  <a:rPr lang="it-IT" dirty="0"/>
                  <a:t> </a:t>
                </a:r>
                <a:r>
                  <a:rPr lang="it-IT" dirty="0" err="1"/>
                  <a:t>machinery</a:t>
                </a:r>
                <a:r>
                  <a:rPr lang="it-IT" dirty="0"/>
                  <a:t> to CLAS12 </a:t>
                </a:r>
                <a:r>
                  <a:rPr lang="it-IT" dirty="0" err="1"/>
                  <a:t>pseudodata</a:t>
                </a:r>
                <a:r>
                  <a:rPr lang="it-IT" dirty="0"/>
                  <a:t>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Pseudo-data for the reaction </a:t>
                </a:r>
                <a14:m>
                  <m:oMath xmlns:m="http://schemas.openxmlformats.org/officeDocument/2006/math">
                    <m:r>
                      <a:rPr lang="en-US" b="0" i="1" smtClean="0">
                        <a:latin typeface="Cambria Math" panose="02040503050406030204" pitchFamily="18" charset="0"/>
                      </a:rPr>
                      <m:t>𝑒𝑝</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𝑝</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oMath>
                </a14:m>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Focus on the </a:t>
                </a:r>
                <a:r>
                  <a:rPr lang="it-IT" dirty="0" err="1"/>
                  <a:t>topology</a:t>
                </a:r>
                <a:r>
                  <a:rPr lang="it-IT" dirty="0"/>
                  <a:t> with </a:t>
                </a:r>
                <a:r>
                  <a:rPr lang="it-IT" dirty="0" err="1"/>
                  <a:t>final</a:t>
                </a:r>
                <a:r>
                  <a:rPr lang="it-IT" dirty="0"/>
                  <a:t> state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𝑝</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p:txBody>
          </p:sp>
        </mc:Choice>
        <mc:Fallback>
          <p:sp>
            <p:nvSpPr>
              <p:cNvPr id="16" name="CasellaDiTesto 15">
                <a:extLst>
                  <a:ext uri="{FF2B5EF4-FFF2-40B4-BE49-F238E27FC236}">
                    <a16:creationId xmlns:a16="http://schemas.microsoft.com/office/drawing/2014/main" id="{83DAA845-8044-0094-A0BE-4759C839BC84}"/>
                  </a:ext>
                </a:extLst>
              </p:cNvPr>
              <p:cNvSpPr txBox="1">
                <a:spLocks noRot="1" noChangeAspect="1" noMove="1" noResize="1" noEditPoints="1" noAdjustHandles="1" noChangeArrowheads="1" noChangeShapeType="1" noTextEdit="1"/>
              </p:cNvSpPr>
              <p:nvPr/>
            </p:nvSpPr>
            <p:spPr>
              <a:xfrm>
                <a:off x="84930" y="858432"/>
                <a:ext cx="5797395" cy="2862322"/>
              </a:xfrm>
              <a:prstGeom prst="rect">
                <a:avLst/>
              </a:prstGeom>
              <a:blipFill>
                <a:blip r:embed="rId2"/>
                <a:stretch>
                  <a:fillRect l="-655" t="-885"/>
                </a:stretch>
              </a:blipFill>
            </p:spPr>
            <p:txBody>
              <a:bodyPr/>
              <a:lstStyle/>
              <a:p>
                <a:r>
                  <a:rPr lang="en-IT">
                    <a:noFill/>
                  </a:rPr>
                  <a:t> </a:t>
                </a:r>
              </a:p>
            </p:txBody>
          </p:sp>
        </mc:Fallback>
      </mc:AlternateContent>
      <p:pic>
        <p:nvPicPr>
          <p:cNvPr id="31" name="Immagine 30" descr="Immagine che contiene schizzo, disegno, diagramma, Piano&#10;&#10;Descrizione generata automaticamente">
            <a:extLst>
              <a:ext uri="{FF2B5EF4-FFF2-40B4-BE49-F238E27FC236}">
                <a16:creationId xmlns:a16="http://schemas.microsoft.com/office/drawing/2014/main" id="{2B066797-1C39-A278-96D5-A23C82DD4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676" y="1781748"/>
            <a:ext cx="5613765" cy="3294504"/>
          </a:xfrm>
          <a:prstGeom prst="rect">
            <a:avLst/>
          </a:prstGeom>
        </p:spPr>
      </p:pic>
      <p:sp>
        <p:nvSpPr>
          <p:cNvPr id="34" name="Rettangolo 33">
            <a:extLst>
              <a:ext uri="{FF2B5EF4-FFF2-40B4-BE49-F238E27FC236}">
                <a16:creationId xmlns:a16="http://schemas.microsoft.com/office/drawing/2014/main" id="{687385FF-0313-58EC-2013-F0EFBAABEB9C}"/>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35" name="CasellaDiTesto 34">
            <a:extLst>
              <a:ext uri="{FF2B5EF4-FFF2-40B4-BE49-F238E27FC236}">
                <a16:creationId xmlns:a16="http://schemas.microsoft.com/office/drawing/2014/main" id="{C92F4B34-C599-D337-F420-3E5235713BD8}"/>
              </a:ext>
            </a:extLst>
          </p:cNvPr>
          <p:cNvSpPr txBox="1"/>
          <p:nvPr/>
        </p:nvSpPr>
        <p:spPr>
          <a:xfrm>
            <a:off x="3484868" y="152132"/>
            <a:ext cx="5222263" cy="430887"/>
          </a:xfrm>
          <a:prstGeom prst="rect">
            <a:avLst/>
          </a:prstGeom>
          <a:noFill/>
        </p:spPr>
        <p:txBody>
          <a:bodyPr wrap="square" rtlCol="0">
            <a:spAutoFit/>
          </a:bodyPr>
          <a:lstStyle/>
          <a:p>
            <a:pPr algn="ctr"/>
            <a:r>
              <a:rPr lang="it-IT" sz="2200" b="1" dirty="0" err="1">
                <a:solidFill>
                  <a:schemeClr val="bg1"/>
                </a:solidFill>
              </a:rPr>
              <a:t>Moving</a:t>
            </a:r>
            <a:r>
              <a:rPr lang="it-IT" sz="2200" b="1" dirty="0">
                <a:solidFill>
                  <a:schemeClr val="bg1"/>
                </a:solidFill>
              </a:rPr>
              <a:t> </a:t>
            </a:r>
            <a:r>
              <a:rPr lang="it-IT" sz="2200" b="1" dirty="0" err="1">
                <a:solidFill>
                  <a:schemeClr val="bg1"/>
                </a:solidFill>
              </a:rPr>
              <a:t>forward</a:t>
            </a:r>
            <a:r>
              <a:rPr lang="it-IT" sz="2200" b="1" dirty="0">
                <a:solidFill>
                  <a:schemeClr val="bg1"/>
                </a:solidFill>
              </a:rPr>
              <a:t>: CLAS12 </a:t>
            </a:r>
            <a:r>
              <a:rPr lang="it-IT" sz="2200" b="1" dirty="0" err="1">
                <a:solidFill>
                  <a:schemeClr val="bg1"/>
                </a:solidFill>
              </a:rPr>
              <a:t>application</a:t>
            </a:r>
            <a:endParaRPr lang="it-IT" sz="2200" b="1" dirty="0">
              <a:solidFill>
                <a:schemeClr val="bg1"/>
              </a:solidFill>
            </a:endParaRPr>
          </a:p>
        </p:txBody>
      </p:sp>
      <p:sp>
        <p:nvSpPr>
          <p:cNvPr id="38" name="Rettangolo 37">
            <a:extLst>
              <a:ext uri="{FF2B5EF4-FFF2-40B4-BE49-F238E27FC236}">
                <a16:creationId xmlns:a16="http://schemas.microsoft.com/office/drawing/2014/main" id="{08469EC6-0EE4-7AD8-AEBA-B16D39A5C702}"/>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9" name="Immagine 38" descr="Immagine che contiene silhouette, mammifero, cavallo, arte&#10;&#10;Descrizione generata automaticamente">
            <a:extLst>
              <a:ext uri="{FF2B5EF4-FFF2-40B4-BE49-F238E27FC236}">
                <a16:creationId xmlns:a16="http://schemas.microsoft.com/office/drawing/2014/main" id="{355ED320-B5E0-92BC-8DDF-3A00562A2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0" name="CasellaDiTesto 39">
            <a:extLst>
              <a:ext uri="{FF2B5EF4-FFF2-40B4-BE49-F238E27FC236}">
                <a16:creationId xmlns:a16="http://schemas.microsoft.com/office/drawing/2014/main" id="{07539599-7ED8-75C4-C4EF-8FD0FD51C51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1" name="CasellaDiTesto 40">
            <a:extLst>
              <a:ext uri="{FF2B5EF4-FFF2-40B4-BE49-F238E27FC236}">
                <a16:creationId xmlns:a16="http://schemas.microsoft.com/office/drawing/2014/main" id="{FCBB3739-F89D-F3D3-4BD2-E287F4FD540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24 - Tommaso Vittorini</a:t>
            </a:r>
          </a:p>
        </p:txBody>
      </p:sp>
      <p:sp>
        <p:nvSpPr>
          <p:cNvPr id="2" name="TextBox 1">
            <a:extLst>
              <a:ext uri="{FF2B5EF4-FFF2-40B4-BE49-F238E27FC236}">
                <a16:creationId xmlns:a16="http://schemas.microsoft.com/office/drawing/2014/main" id="{437A7574-C221-1C38-3BFF-1DD092FC6454}"/>
              </a:ext>
            </a:extLst>
          </p:cNvPr>
          <p:cNvSpPr txBox="1"/>
          <p:nvPr/>
        </p:nvSpPr>
        <p:spPr>
          <a:xfrm>
            <a:off x="920958" y="2904686"/>
            <a:ext cx="4125338" cy="1328023"/>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Test the inner – GAN architecture on CLAS12 detector</a:t>
            </a:r>
          </a:p>
        </p:txBody>
      </p:sp>
      <p:sp>
        <p:nvSpPr>
          <p:cNvPr id="3" name="CasellaDiTesto 15">
            <a:extLst>
              <a:ext uri="{FF2B5EF4-FFF2-40B4-BE49-F238E27FC236}">
                <a16:creationId xmlns:a16="http://schemas.microsoft.com/office/drawing/2014/main" id="{29A7A403-CA80-1D71-D151-701442F9F1D0}"/>
              </a:ext>
            </a:extLst>
          </p:cNvPr>
          <p:cNvSpPr txBox="1"/>
          <p:nvPr/>
        </p:nvSpPr>
        <p:spPr>
          <a:xfrm>
            <a:off x="84930" y="4535030"/>
            <a:ext cx="6174780" cy="1476686"/>
          </a:xfrm>
          <a:prstGeom prst="rect">
            <a:avLst/>
          </a:prstGeom>
          <a:noFill/>
        </p:spPr>
        <p:txBody>
          <a:bodyPr wrap="square" rtlCol="0">
            <a:spAutoFit/>
          </a:bodyPr>
          <a:lstStyle/>
          <a:p>
            <a:pPr marL="285750" indent="-285750">
              <a:buFont typeface="Arial" panose="020B0604020202020204" pitchFamily="34" charset="0"/>
              <a:buChar char="•"/>
            </a:pPr>
            <a:r>
              <a:rPr lang="it-IT" sz="1799" dirty="0" err="1">
                <a:latin typeface="Calibri" panose="020F0502020204030204" pitchFamily="34" charset="0"/>
                <a:cs typeface="Calibri" panose="020F0502020204030204" pitchFamily="34" charset="0"/>
              </a:rPr>
              <a:t>If</a:t>
            </a:r>
            <a:r>
              <a:rPr lang="it-IT" sz="1799" dirty="0">
                <a:latin typeface="Calibri" panose="020F0502020204030204" pitchFamily="34" charset="0"/>
                <a:cs typeface="Calibri" panose="020F0502020204030204" pitchFamily="34" charset="0"/>
              </a:rPr>
              <a:t> </a:t>
            </a:r>
            <a:r>
              <a:rPr lang="it-IT" sz="1799" dirty="0" err="1">
                <a:latin typeface="Calibri" panose="020F0502020204030204" pitchFamily="34" charset="0"/>
                <a:cs typeface="Calibri" panose="020F0502020204030204" pitchFamily="34" charset="0"/>
              </a:rPr>
              <a:t>this</a:t>
            </a:r>
            <a:r>
              <a:rPr lang="it-IT" sz="1799" dirty="0">
                <a:latin typeface="Calibri" panose="020F0502020204030204" pitchFamily="34" charset="0"/>
                <a:cs typeface="Calibri" panose="020F0502020204030204" pitchFamily="34" charset="0"/>
              </a:rPr>
              <a:t> procedure works </a:t>
            </a:r>
            <a:r>
              <a:rPr lang="it-IT" sz="1799" dirty="0" err="1">
                <a:latin typeface="Calibri" panose="020F0502020204030204" pitchFamily="34" charset="0"/>
                <a:cs typeface="Calibri" panose="020F0502020204030204" pitchFamily="34" charset="0"/>
              </a:rPr>
              <a:t>well</a:t>
            </a:r>
            <a:r>
              <a:rPr lang="it-IT" sz="1799" dirty="0">
                <a:latin typeface="Calibri" panose="020F0502020204030204" pitchFamily="34" charset="0"/>
                <a:cs typeface="Calibri" panose="020F0502020204030204" pitchFamily="34" charset="0"/>
              </a:rPr>
              <a:t> on CLAS and CLAS12 data  the </a:t>
            </a:r>
            <a:r>
              <a:rPr lang="it-IT" sz="1799" dirty="0" err="1">
                <a:latin typeface="Calibri" panose="020F0502020204030204" pitchFamily="34" charset="0"/>
                <a:cs typeface="Calibri" panose="020F0502020204030204" pitchFamily="34" charset="0"/>
              </a:rPr>
              <a:t>architecture</a:t>
            </a:r>
            <a:r>
              <a:rPr lang="it-IT" sz="1799" dirty="0">
                <a:latin typeface="Calibri" panose="020F0502020204030204" pitchFamily="34" charset="0"/>
                <a:cs typeface="Calibri" panose="020F0502020204030204" pitchFamily="34" charset="0"/>
              </a:rPr>
              <a:t> </a:t>
            </a:r>
            <a:r>
              <a:rPr lang="it-IT" sz="1799" dirty="0" err="1">
                <a:latin typeface="Calibri" panose="020F0502020204030204" pitchFamily="34" charset="0"/>
                <a:cs typeface="Calibri" panose="020F0502020204030204" pitchFamily="34" charset="0"/>
              </a:rPr>
              <a:t>robustness</a:t>
            </a:r>
            <a:r>
              <a:rPr lang="it-IT" sz="1799" dirty="0">
                <a:latin typeface="Calibri" panose="020F0502020204030204" pitchFamily="34" charset="0"/>
                <a:cs typeface="Calibri" panose="020F0502020204030204" pitchFamily="34" charset="0"/>
              </a:rPr>
              <a:t> </a:t>
            </a:r>
            <a:r>
              <a:rPr lang="it-IT" sz="1799" dirty="0" err="1">
                <a:latin typeface="Calibri" panose="020F0502020204030204" pitchFamily="34" charset="0"/>
                <a:cs typeface="Calibri" panose="020F0502020204030204" pitchFamily="34" charset="0"/>
              </a:rPr>
              <a:t>is</a:t>
            </a:r>
            <a:r>
              <a:rPr lang="it-IT" sz="1799" dirty="0">
                <a:latin typeface="Calibri" panose="020F0502020204030204" pitchFamily="34" charset="0"/>
                <a:cs typeface="Calibri" panose="020F0502020204030204" pitchFamily="34" charset="0"/>
              </a:rPr>
              <a:t> </a:t>
            </a:r>
            <a:r>
              <a:rPr lang="it-IT" sz="1799" dirty="0" err="1">
                <a:latin typeface="Calibri" panose="020F0502020204030204" pitchFamily="34" charset="0"/>
                <a:cs typeface="Calibri" panose="020F0502020204030204" pitchFamily="34" charset="0"/>
              </a:rPr>
              <a:t>guaranteed</a:t>
            </a:r>
            <a:endParaRPr lang="it-IT" sz="1799"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it-IT" sz="1799"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799" dirty="0" err="1">
                <a:latin typeface="Calibri" panose="020F0502020204030204" pitchFamily="34" charset="0"/>
                <a:cs typeface="Calibri" panose="020F0502020204030204" pitchFamily="34" charset="0"/>
              </a:rPr>
              <a:t>We</a:t>
            </a:r>
            <a:r>
              <a:rPr lang="it-IT" sz="1799" dirty="0">
                <a:latin typeface="Calibri" panose="020F0502020204030204" pitchFamily="34" charset="0"/>
                <a:cs typeface="Calibri" panose="020F0502020204030204" pitchFamily="34" charset="0"/>
              </a:rPr>
              <a:t> can put </a:t>
            </a:r>
            <a:r>
              <a:rPr lang="it-IT" sz="1799" dirty="0" err="1">
                <a:latin typeface="Calibri" panose="020F0502020204030204" pitchFamily="34" charset="0"/>
                <a:cs typeface="Calibri" panose="020F0502020204030204" pitchFamily="34" charset="0"/>
              </a:rPr>
              <a:t>together</a:t>
            </a:r>
            <a:r>
              <a:rPr lang="it-IT" sz="1799" dirty="0">
                <a:latin typeface="Calibri" panose="020F0502020204030204" pitchFamily="34" charset="0"/>
                <a:cs typeface="Calibri" panose="020F0502020204030204" pitchFamily="34" charset="0"/>
              </a:rPr>
              <a:t> in a </a:t>
            </a:r>
            <a:r>
              <a:rPr lang="it-IT" sz="1799" dirty="0" err="1">
                <a:latin typeface="Calibri" panose="020F0502020204030204" pitchFamily="34" charset="0"/>
                <a:cs typeface="Calibri" panose="020F0502020204030204" pitchFamily="34" charset="0"/>
              </a:rPr>
              <a:t>coherent</a:t>
            </a:r>
            <a:r>
              <a:rPr lang="it-IT" sz="1799" dirty="0">
                <a:latin typeface="Calibri" panose="020F0502020204030204" pitchFamily="34" charset="0"/>
                <a:cs typeface="Calibri" panose="020F0502020204030204" pitchFamily="34" charset="0"/>
              </a:rPr>
              <a:t> way information from </a:t>
            </a:r>
            <a:r>
              <a:rPr lang="it-IT" sz="1799" dirty="0" err="1">
                <a:latin typeface="Calibri" panose="020F0502020204030204" pitchFamily="34" charset="0"/>
                <a:cs typeface="Calibri" panose="020F0502020204030204" pitchFamily="34" charset="0"/>
              </a:rPr>
              <a:t>different</a:t>
            </a:r>
            <a:r>
              <a:rPr lang="it-IT" sz="1799" dirty="0">
                <a:latin typeface="Calibri" panose="020F0502020204030204" pitchFamily="34" charset="0"/>
                <a:cs typeface="Calibri" panose="020F0502020204030204" pitchFamily="34" charset="0"/>
              </a:rPr>
              <a:t> </a:t>
            </a:r>
            <a:r>
              <a:rPr lang="it-IT" sz="1799" dirty="0" err="1">
                <a:latin typeface="Calibri" panose="020F0502020204030204" pitchFamily="34" charset="0"/>
                <a:cs typeface="Calibri" panose="020F0502020204030204" pitchFamily="34" charset="0"/>
              </a:rPr>
              <a:t>kinematic</a:t>
            </a:r>
            <a:r>
              <a:rPr lang="it-IT" sz="1799" dirty="0">
                <a:latin typeface="Calibri" panose="020F0502020204030204" pitchFamily="34" charset="0"/>
                <a:cs typeface="Calibri" panose="020F0502020204030204" pitchFamily="34" charset="0"/>
              </a:rPr>
              <a:t> </a:t>
            </a:r>
            <a:r>
              <a:rPr lang="it-IT" sz="1799" dirty="0" err="1">
                <a:latin typeface="Calibri" panose="020F0502020204030204" pitchFamily="34" charset="0"/>
                <a:cs typeface="Calibri" panose="020F0502020204030204" pitchFamily="34" charset="0"/>
              </a:rPr>
              <a:t>regions</a:t>
            </a:r>
            <a:r>
              <a:rPr lang="it-IT" sz="1799" dirty="0">
                <a:latin typeface="Calibri" panose="020F0502020204030204" pitchFamily="34" charset="0"/>
                <a:cs typeface="Calibri" panose="020F0502020204030204" pitchFamily="34" charset="0"/>
              </a:rPr>
              <a:t> </a:t>
            </a:r>
          </a:p>
        </p:txBody>
      </p:sp>
      <p:sp>
        <p:nvSpPr>
          <p:cNvPr id="4" name="Credit: Y.Alanazi Awadh, , P..Ambrozewicz, G. Costantini A.Hiller Blin, E. Isupov, T. Jeske, Y.Li, L.Marsicano W. Menlnitchouk,  V.Mokeev, N.Sato, A.Szczepaniak, T.Viducic">
            <a:extLst>
              <a:ext uri="{FF2B5EF4-FFF2-40B4-BE49-F238E27FC236}">
                <a16:creationId xmlns:a16="http://schemas.microsoft.com/office/drawing/2014/main" id="{E656116C-3533-50F1-4689-C759011CA2C2}"/>
              </a:ext>
            </a:extLst>
          </p:cNvPr>
          <p:cNvSpPr txBox="1"/>
          <p:nvPr/>
        </p:nvSpPr>
        <p:spPr>
          <a:xfrm>
            <a:off x="9395979" y="6283526"/>
            <a:ext cx="2788939" cy="2308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l" defTabSz="457200">
              <a:spcBef>
                <a:spcPts val="1600"/>
              </a:spcBef>
              <a:defRPr b="0">
                <a:latin typeface="Gill Sans"/>
                <a:ea typeface="Gill Sans"/>
                <a:cs typeface="Gill Sans"/>
                <a:sym typeface="Gill Sans"/>
              </a:defRPr>
            </a:lvl1pPr>
          </a:lstStyle>
          <a:p>
            <a:r>
              <a:rPr sz="1266" dirty="0"/>
              <a:t>Credit: </a:t>
            </a:r>
            <a:r>
              <a:rPr lang="it-IT" sz="1266" dirty="0"/>
              <a:t>D. </a:t>
            </a:r>
            <a:r>
              <a:rPr lang="it-IT" sz="1266" dirty="0" err="1"/>
              <a:t>Glazier</a:t>
            </a:r>
            <a:r>
              <a:rPr lang="it-IT" sz="1266" dirty="0"/>
              <a:t>, T. </a:t>
            </a:r>
            <a:r>
              <a:rPr lang="it-IT" sz="1266" dirty="0" err="1"/>
              <a:t>Alghamdi</a:t>
            </a:r>
            <a:r>
              <a:rPr lang="it-IT" sz="1266" dirty="0"/>
              <a:t>, M. Spreafico </a:t>
            </a:r>
            <a:endParaRPr sz="1266" dirty="0"/>
          </a:p>
        </p:txBody>
      </p:sp>
    </p:spTree>
    <p:extLst>
      <p:ext uri="{BB962C8B-B14F-4D97-AF65-F5344CB8AC3E}">
        <p14:creationId xmlns:p14="http://schemas.microsoft.com/office/powerpoint/2010/main" val="1209401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3">
            <a:extLst>
              <a:ext uri="{FF2B5EF4-FFF2-40B4-BE49-F238E27FC236}">
                <a16:creationId xmlns:a16="http://schemas.microsoft.com/office/drawing/2014/main" id="{687385FF-0313-58EC-2013-F0EFBAABEB9C}"/>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35" name="CasellaDiTesto 34">
            <a:extLst>
              <a:ext uri="{FF2B5EF4-FFF2-40B4-BE49-F238E27FC236}">
                <a16:creationId xmlns:a16="http://schemas.microsoft.com/office/drawing/2014/main" id="{C92F4B34-C599-D337-F420-3E5235713BD8}"/>
              </a:ext>
            </a:extLst>
          </p:cNvPr>
          <p:cNvSpPr txBox="1"/>
          <p:nvPr/>
        </p:nvSpPr>
        <p:spPr>
          <a:xfrm>
            <a:off x="3484868" y="152132"/>
            <a:ext cx="5222263" cy="430887"/>
          </a:xfrm>
          <a:prstGeom prst="rect">
            <a:avLst/>
          </a:prstGeom>
          <a:noFill/>
        </p:spPr>
        <p:txBody>
          <a:bodyPr wrap="square" rtlCol="0">
            <a:spAutoFit/>
          </a:bodyPr>
          <a:lstStyle/>
          <a:p>
            <a:pPr algn="ctr"/>
            <a:r>
              <a:rPr lang="it-IT" sz="2200" b="1" dirty="0" err="1">
                <a:solidFill>
                  <a:schemeClr val="bg1"/>
                </a:solidFill>
              </a:rPr>
              <a:t>Moving</a:t>
            </a:r>
            <a:r>
              <a:rPr lang="it-IT" sz="2200" b="1" dirty="0">
                <a:solidFill>
                  <a:schemeClr val="bg1"/>
                </a:solidFill>
              </a:rPr>
              <a:t> </a:t>
            </a:r>
            <a:r>
              <a:rPr lang="it-IT" sz="2200" b="1" dirty="0" err="1">
                <a:solidFill>
                  <a:schemeClr val="bg1"/>
                </a:solidFill>
              </a:rPr>
              <a:t>forward</a:t>
            </a:r>
            <a:r>
              <a:rPr lang="it-IT" sz="2200" b="1" dirty="0">
                <a:solidFill>
                  <a:schemeClr val="bg1"/>
                </a:solidFill>
              </a:rPr>
              <a:t>: CLAS12 </a:t>
            </a:r>
            <a:r>
              <a:rPr lang="it-IT" sz="2200" b="1" dirty="0" err="1">
                <a:solidFill>
                  <a:schemeClr val="bg1"/>
                </a:solidFill>
              </a:rPr>
              <a:t>application</a:t>
            </a:r>
            <a:endParaRPr lang="it-IT" sz="2200" b="1" dirty="0">
              <a:solidFill>
                <a:schemeClr val="bg1"/>
              </a:solidFill>
            </a:endParaRPr>
          </a:p>
        </p:txBody>
      </p:sp>
      <p:sp>
        <p:nvSpPr>
          <p:cNvPr id="38" name="Rettangolo 37">
            <a:extLst>
              <a:ext uri="{FF2B5EF4-FFF2-40B4-BE49-F238E27FC236}">
                <a16:creationId xmlns:a16="http://schemas.microsoft.com/office/drawing/2014/main" id="{08469EC6-0EE4-7AD8-AEBA-B16D39A5C702}"/>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9" name="Immagine 38" descr="Immagine che contiene silhouette, mammifero, cavallo, arte&#10;&#10;Descrizione generata automaticamente">
            <a:extLst>
              <a:ext uri="{FF2B5EF4-FFF2-40B4-BE49-F238E27FC236}">
                <a16:creationId xmlns:a16="http://schemas.microsoft.com/office/drawing/2014/main" id="{355ED320-B5E0-92BC-8DDF-3A00562A2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0" name="CasellaDiTesto 39">
            <a:extLst>
              <a:ext uri="{FF2B5EF4-FFF2-40B4-BE49-F238E27FC236}">
                <a16:creationId xmlns:a16="http://schemas.microsoft.com/office/drawing/2014/main" id="{07539599-7ED8-75C4-C4EF-8FD0FD51C51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1" name="CasellaDiTesto 40">
            <a:extLst>
              <a:ext uri="{FF2B5EF4-FFF2-40B4-BE49-F238E27FC236}">
                <a16:creationId xmlns:a16="http://schemas.microsoft.com/office/drawing/2014/main" id="{FCBB3739-F89D-F3D3-4BD2-E287F4FD540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25 - Tommaso Vittorini</a:t>
            </a:r>
          </a:p>
        </p:txBody>
      </p:sp>
      <p:pic>
        <p:nvPicPr>
          <p:cNvPr id="3" name="Picture 2">
            <a:extLst>
              <a:ext uri="{FF2B5EF4-FFF2-40B4-BE49-F238E27FC236}">
                <a16:creationId xmlns:a16="http://schemas.microsoft.com/office/drawing/2014/main" id="{D2B93C1C-306A-5E17-F4ED-FD609D1FD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39" y="1012006"/>
            <a:ext cx="5152516" cy="5152516"/>
          </a:xfrm>
          <a:prstGeom prst="rect">
            <a:avLst/>
          </a:prstGeom>
        </p:spPr>
      </p:pic>
      <p:pic>
        <p:nvPicPr>
          <p:cNvPr id="5" name="Picture 4">
            <a:extLst>
              <a:ext uri="{FF2B5EF4-FFF2-40B4-BE49-F238E27FC236}">
                <a16:creationId xmlns:a16="http://schemas.microsoft.com/office/drawing/2014/main" id="{305C43B5-7564-5250-FD91-1350F8377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1" y="881790"/>
            <a:ext cx="4826049" cy="3496423"/>
          </a:xfrm>
          <a:prstGeom prst="rect">
            <a:avLst/>
          </a:prstGeom>
        </p:spPr>
      </p:pic>
      <p:pic>
        <p:nvPicPr>
          <p:cNvPr id="9" name="Picture 8">
            <a:extLst>
              <a:ext uri="{FF2B5EF4-FFF2-40B4-BE49-F238E27FC236}">
                <a16:creationId xmlns:a16="http://schemas.microsoft.com/office/drawing/2014/main" id="{0777D01A-FDFE-4F3D-D4B0-447EE8C67D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109" y="4658197"/>
            <a:ext cx="5308654" cy="1872069"/>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773EA87-7FA8-6189-2A1F-9CA613EF3FBB}"/>
                  </a:ext>
                </a:extLst>
              </p:cNvPr>
              <p:cNvSpPr txBox="1"/>
              <p:nvPr/>
            </p:nvSpPr>
            <p:spPr>
              <a:xfrm>
                <a:off x="2157273" y="538345"/>
                <a:ext cx="2170177" cy="391261"/>
              </a:xfrm>
              <a:prstGeom prst="rect">
                <a:avLst/>
              </a:prstGeom>
              <a:noFill/>
            </p:spPr>
            <p:txBody>
              <a:bodyPr wrap="square" rtlCol="0">
                <a:spAutoFit/>
              </a:bodyPr>
              <a:lstStyle/>
              <a:p>
                <a:pPr algn="ct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𝑥</m:t>
                        </m:r>
                      </m:sub>
                    </m:sSub>
                  </m:oMath>
                </a14:m>
                <a:r>
                  <a:rPr lang="en-IT" dirty="0"/>
                  <a:t> vs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𝑦</m:t>
                        </m:r>
                      </m:sub>
                    </m:sSub>
                  </m:oMath>
                </a14:m>
                <a:r>
                  <a:rPr lang="en-IT" dirty="0"/>
                  <a:t> comparison</a:t>
                </a:r>
              </a:p>
            </p:txBody>
          </p:sp>
        </mc:Choice>
        <mc:Fallback>
          <p:sp>
            <p:nvSpPr>
              <p:cNvPr id="11" name="TextBox 10">
                <a:extLst>
                  <a:ext uri="{FF2B5EF4-FFF2-40B4-BE49-F238E27FC236}">
                    <a16:creationId xmlns:a16="http://schemas.microsoft.com/office/drawing/2014/main" id="{D773EA87-7FA8-6189-2A1F-9CA613EF3FBB}"/>
                  </a:ext>
                </a:extLst>
              </p:cNvPr>
              <p:cNvSpPr txBox="1">
                <a:spLocks noRot="1" noChangeAspect="1" noMove="1" noResize="1" noEditPoints="1" noAdjustHandles="1" noChangeArrowheads="1" noChangeShapeType="1" noTextEdit="1"/>
              </p:cNvSpPr>
              <p:nvPr/>
            </p:nvSpPr>
            <p:spPr>
              <a:xfrm>
                <a:off x="2157273" y="538345"/>
                <a:ext cx="2170177" cy="391261"/>
              </a:xfrm>
              <a:prstGeom prst="rect">
                <a:avLst/>
              </a:prstGeom>
              <a:blipFill>
                <a:blip r:embed="rId6"/>
                <a:stretch>
                  <a:fillRect t="-6452" b="-22581"/>
                </a:stretch>
              </a:blipFill>
            </p:spPr>
            <p:txBody>
              <a:bodyPr/>
              <a:lstStyle/>
              <a:p>
                <a:r>
                  <a:rPr lang="en-IT">
                    <a:noFill/>
                  </a:rPr>
                  <a:t> </a:t>
                </a:r>
              </a:p>
            </p:txBody>
          </p:sp>
        </mc:Fallback>
      </mc:AlternateContent>
      <p:sp>
        <p:nvSpPr>
          <p:cNvPr id="12" name="TextBox 11">
            <a:extLst>
              <a:ext uri="{FF2B5EF4-FFF2-40B4-BE49-F238E27FC236}">
                <a16:creationId xmlns:a16="http://schemas.microsoft.com/office/drawing/2014/main" id="{8E024B55-9063-C6AF-3AB7-6B35321B6E06}"/>
              </a:ext>
            </a:extLst>
          </p:cNvPr>
          <p:cNvSpPr txBox="1"/>
          <p:nvPr/>
        </p:nvSpPr>
        <p:spPr>
          <a:xfrm>
            <a:off x="2077527" y="4303940"/>
            <a:ext cx="2329668" cy="369332"/>
          </a:xfrm>
          <a:prstGeom prst="rect">
            <a:avLst/>
          </a:prstGeom>
          <a:noFill/>
        </p:spPr>
        <p:txBody>
          <a:bodyPr wrap="square" rtlCol="0">
            <a:spAutoFit/>
          </a:bodyPr>
          <a:lstStyle/>
          <a:p>
            <a:pPr algn="ctr"/>
            <a:r>
              <a:rPr lang="en-IT" dirty="0"/>
              <a:t>Resolution comparison</a:t>
            </a:r>
          </a:p>
        </p:txBody>
      </p:sp>
      <p:sp>
        <p:nvSpPr>
          <p:cNvPr id="13" name="TextBox 12">
            <a:extLst>
              <a:ext uri="{FF2B5EF4-FFF2-40B4-BE49-F238E27FC236}">
                <a16:creationId xmlns:a16="http://schemas.microsoft.com/office/drawing/2014/main" id="{0C5E1154-2681-E2CB-FE89-2518919280EF}"/>
              </a:ext>
            </a:extLst>
          </p:cNvPr>
          <p:cNvSpPr txBox="1"/>
          <p:nvPr/>
        </p:nvSpPr>
        <p:spPr>
          <a:xfrm>
            <a:off x="7222175" y="629886"/>
            <a:ext cx="3948587" cy="369332"/>
          </a:xfrm>
          <a:prstGeom prst="rect">
            <a:avLst/>
          </a:prstGeom>
          <a:noFill/>
        </p:spPr>
        <p:txBody>
          <a:bodyPr wrap="square" rtlCol="0">
            <a:spAutoFit/>
          </a:bodyPr>
          <a:lstStyle/>
          <a:p>
            <a:pPr algn="ctr"/>
            <a:r>
              <a:rPr lang="en-IT" dirty="0"/>
              <a:t>Smeared training variables comparison</a:t>
            </a:r>
          </a:p>
        </p:txBody>
      </p:sp>
      <p:sp>
        <p:nvSpPr>
          <p:cNvPr id="14" name="Credit: Y.Alanazi Awadh, , P..Ambrozewicz, G. Costantini A.Hiller Blin, E. Isupov, T. Jeske, Y.Li, L.Marsicano W. Menlnitchouk,  V.Mokeev, N.Sato, A.Szczepaniak, T.Viducic">
            <a:extLst>
              <a:ext uri="{FF2B5EF4-FFF2-40B4-BE49-F238E27FC236}">
                <a16:creationId xmlns:a16="http://schemas.microsoft.com/office/drawing/2014/main" id="{7E53B696-4EEF-2D06-AD43-6B7287CBFB93}"/>
              </a:ext>
            </a:extLst>
          </p:cNvPr>
          <p:cNvSpPr txBox="1"/>
          <p:nvPr/>
        </p:nvSpPr>
        <p:spPr>
          <a:xfrm>
            <a:off x="9395979" y="6283526"/>
            <a:ext cx="2788939" cy="2308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l" defTabSz="457200">
              <a:spcBef>
                <a:spcPts val="1600"/>
              </a:spcBef>
              <a:defRPr b="0">
                <a:latin typeface="Gill Sans"/>
                <a:ea typeface="Gill Sans"/>
                <a:cs typeface="Gill Sans"/>
                <a:sym typeface="Gill Sans"/>
              </a:defRPr>
            </a:lvl1pPr>
          </a:lstStyle>
          <a:p>
            <a:r>
              <a:rPr sz="1266" dirty="0"/>
              <a:t>Credit: </a:t>
            </a:r>
            <a:r>
              <a:rPr lang="it-IT" sz="1266" dirty="0"/>
              <a:t>D. </a:t>
            </a:r>
            <a:r>
              <a:rPr lang="it-IT" sz="1266" dirty="0" err="1"/>
              <a:t>Glazier</a:t>
            </a:r>
            <a:r>
              <a:rPr lang="it-IT" sz="1266" dirty="0"/>
              <a:t>, T. </a:t>
            </a:r>
            <a:r>
              <a:rPr lang="it-IT" sz="1266" dirty="0" err="1"/>
              <a:t>Alghamdi</a:t>
            </a:r>
            <a:r>
              <a:rPr lang="it-IT" sz="1266" dirty="0"/>
              <a:t>, M. Spreafico </a:t>
            </a:r>
            <a:endParaRPr sz="1266" dirty="0"/>
          </a:p>
        </p:txBody>
      </p:sp>
    </p:spTree>
    <p:extLst>
      <p:ext uri="{BB962C8B-B14F-4D97-AF65-F5344CB8AC3E}">
        <p14:creationId xmlns:p14="http://schemas.microsoft.com/office/powerpoint/2010/main" val="3339439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asellaDiTesto 4">
                <a:extLst>
                  <a:ext uri="{FF2B5EF4-FFF2-40B4-BE49-F238E27FC236}">
                    <a16:creationId xmlns:a16="http://schemas.microsoft.com/office/drawing/2014/main" id="{7B4CB03F-5CA0-DB75-6CFE-CD392A0393F4}"/>
                  </a:ext>
                </a:extLst>
              </p:cNvPr>
              <p:cNvSpPr txBox="1"/>
              <p:nvPr/>
            </p:nvSpPr>
            <p:spPr>
              <a:xfrm>
                <a:off x="254833" y="1041571"/>
                <a:ext cx="11574310" cy="2031325"/>
              </a:xfrm>
              <a:prstGeom prst="rect">
                <a:avLst/>
              </a:prstGeom>
              <a:noFill/>
            </p:spPr>
            <p:txBody>
              <a:bodyPr wrap="square" rtlCol="0">
                <a:spAutoFit/>
              </a:bodyPr>
              <a:lstStyle/>
              <a:p>
                <a:r>
                  <a:rPr lang="it-IT" b="1" dirty="0"/>
                  <a:t>A(I)DAPT </a:t>
                </a:r>
                <a:r>
                  <a:rPr lang="it-IT" b="1" dirty="0" err="1"/>
                  <a:t>program</a:t>
                </a:r>
                <a:r>
                  <a:rPr lang="it-IT" b="1" dirty="0"/>
                  <a:t> </a:t>
                </a:r>
                <a:r>
                  <a:rPr lang="it-IT" b="1" dirty="0" err="1"/>
                  <a:t>aims</a:t>
                </a:r>
                <a:r>
                  <a:rPr lang="it-IT" b="1" dirty="0"/>
                  <a:t> to </a:t>
                </a:r>
                <a:r>
                  <a:rPr lang="it-IT" b="1" dirty="0" err="1"/>
                  <a:t>demonstrate</a:t>
                </a:r>
                <a:r>
                  <a:rPr lang="it-IT" b="1" dirty="0"/>
                  <a:t> a </a:t>
                </a:r>
                <a:r>
                  <a:rPr lang="it-IT" b="1" dirty="0" err="1"/>
                  <a:t>novel</a:t>
                </a:r>
                <a:r>
                  <a:rPr lang="it-IT" b="1" dirty="0"/>
                  <a:t> way to </a:t>
                </a:r>
                <a:r>
                  <a:rPr lang="it-IT" b="1" dirty="0" err="1"/>
                  <a:t>extract</a:t>
                </a:r>
                <a:r>
                  <a:rPr lang="it-IT" b="1" dirty="0"/>
                  <a:t> and </a:t>
                </a:r>
                <a:r>
                  <a:rPr lang="it-IT" b="1" dirty="0" err="1"/>
                  <a:t>interpret</a:t>
                </a:r>
                <a:r>
                  <a:rPr lang="it-IT" b="1" dirty="0"/>
                  <a:t> </a:t>
                </a:r>
                <a:r>
                  <a:rPr lang="it-IT" b="1" dirty="0" err="1"/>
                  <a:t>physics</a:t>
                </a:r>
                <a:r>
                  <a:rPr lang="it-IT" b="1" dirty="0"/>
                  <a:t> </a:t>
                </a:r>
                <a:r>
                  <a:rPr lang="it-IT" b="1" dirty="0" err="1"/>
                  <a:t>observables</a:t>
                </a:r>
                <a:endParaRPr lang="it-IT" b="1" dirty="0"/>
              </a:p>
              <a:p>
                <a:pPr marL="285750" indent="-285750">
                  <a:buFont typeface="Arial" panose="020B0604020202020204" pitchFamily="34" charset="0"/>
                  <a:buChar char="•"/>
                </a:pPr>
                <a:r>
                  <a:rPr lang="it-IT" dirty="0"/>
                  <a:t>Multi-step </a:t>
                </a:r>
                <a:r>
                  <a:rPr lang="it-IT" dirty="0" err="1"/>
                  <a:t>program</a:t>
                </a:r>
                <a:endParaRPr lang="it-IT" dirty="0"/>
              </a:p>
              <a:p>
                <a:pPr marL="285750" indent="-285750">
                  <a:buFont typeface="Arial" panose="020B0604020202020204" pitchFamily="34" charset="0"/>
                  <a:buChar char="•"/>
                </a:pPr>
                <a:r>
                  <a:rPr lang="it-IT" dirty="0" err="1"/>
                  <a:t>We</a:t>
                </a:r>
                <a:r>
                  <a:rPr lang="it-IT" dirty="0"/>
                  <a:t> </a:t>
                </a:r>
                <a:r>
                  <a:rPr lang="it-IT" dirty="0" err="1"/>
                  <a:t>performed</a:t>
                </a:r>
                <a:r>
                  <a:rPr lang="it-IT" dirty="0"/>
                  <a:t> a positive </a:t>
                </a:r>
                <a:r>
                  <a:rPr lang="it-IT" dirty="0" err="1"/>
                  <a:t>closure</a:t>
                </a:r>
                <a:r>
                  <a:rPr lang="it-IT" dirty="0"/>
                  <a:t> test on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𝜋</m:t>
                    </m:r>
                  </m:oMath>
                </a14:m>
                <a:r>
                  <a:rPr lang="it-IT" dirty="0"/>
                  <a:t> </a:t>
                </a:r>
                <a:r>
                  <a:rPr lang="it-IT" dirty="0" err="1"/>
                  <a:t>photoproduction</a:t>
                </a:r>
                <a:endParaRPr lang="it-IT" dirty="0"/>
              </a:p>
              <a:p>
                <a:pPr marL="285750" indent="-285750">
                  <a:buFont typeface="Arial" panose="020B0604020202020204" pitchFamily="34" charset="0"/>
                  <a:buChar char="•"/>
                </a:pPr>
                <a:r>
                  <a:rPr lang="it-IT" dirty="0" err="1"/>
                  <a:t>We</a:t>
                </a:r>
                <a:r>
                  <a:rPr lang="it-IT" dirty="0"/>
                  <a:t> </a:t>
                </a:r>
                <a:r>
                  <a:rPr lang="it-IT" dirty="0" err="1"/>
                  <a:t>demonstrated</a:t>
                </a:r>
                <a:r>
                  <a:rPr lang="it-IT" dirty="0"/>
                  <a:t> </a:t>
                </a:r>
                <a:r>
                  <a:rPr lang="it-IT" dirty="0" err="1"/>
                  <a:t>that</a:t>
                </a:r>
                <a:r>
                  <a:rPr lang="it-IT" dirty="0"/>
                  <a:t> </a:t>
                </a:r>
                <a:r>
                  <a:rPr lang="it-IT" dirty="0" err="1"/>
                  <a:t>GANs</a:t>
                </a:r>
                <a:r>
                  <a:rPr lang="it-IT" dirty="0"/>
                  <a:t> are a </a:t>
                </a:r>
                <a:r>
                  <a:rPr lang="it-IT" dirty="0" err="1"/>
                  <a:t>viable</a:t>
                </a:r>
                <a:r>
                  <a:rPr lang="it-IT" dirty="0"/>
                  <a:t> tool to </a:t>
                </a:r>
                <a:r>
                  <a:rPr lang="it-IT" dirty="0" err="1"/>
                  <a:t>unfold</a:t>
                </a:r>
                <a:r>
                  <a:rPr lang="it-IT" dirty="0"/>
                  <a:t> detector </a:t>
                </a:r>
                <a:r>
                  <a:rPr lang="it-IT" dirty="0" err="1"/>
                  <a:t>effects</a:t>
                </a:r>
                <a:r>
                  <a:rPr lang="it-IT" dirty="0"/>
                  <a:t> (</a:t>
                </a:r>
                <a:r>
                  <a:rPr lang="it-IT" dirty="0" err="1"/>
                  <a:t>smearing</a:t>
                </a:r>
                <a:r>
                  <a:rPr lang="it-IT" dirty="0"/>
                  <a:t>) to generate a </a:t>
                </a:r>
                <a:r>
                  <a:rPr lang="it-IT" dirty="0" err="1"/>
                  <a:t>synthetic</a:t>
                </a:r>
                <a:r>
                  <a:rPr lang="it-IT" dirty="0"/>
                  <a:t> copy of data</a:t>
                </a:r>
              </a:p>
              <a:p>
                <a:pPr marL="285750" indent="-285750">
                  <a:buFont typeface="Arial" panose="020B0604020202020204" pitchFamily="34" charset="0"/>
                  <a:buChar char="•"/>
                </a:pPr>
                <a:r>
                  <a:rPr lang="it-IT" dirty="0" err="1"/>
                  <a:t>We</a:t>
                </a:r>
                <a:r>
                  <a:rPr lang="it-IT" dirty="0"/>
                  <a:t> </a:t>
                </a:r>
                <a:r>
                  <a:rPr lang="it-IT" dirty="0" err="1"/>
                  <a:t>demonstrated</a:t>
                </a:r>
                <a:r>
                  <a:rPr lang="it-IT" dirty="0"/>
                  <a:t> </a:t>
                </a:r>
                <a:r>
                  <a:rPr lang="it-IT" dirty="0" err="1"/>
                  <a:t>that</a:t>
                </a:r>
                <a:r>
                  <a:rPr lang="it-IT" dirty="0"/>
                  <a:t> the </a:t>
                </a:r>
                <a:r>
                  <a:rPr lang="it-IT" dirty="0" err="1"/>
                  <a:t>original</a:t>
                </a:r>
                <a:r>
                  <a:rPr lang="it-IT" dirty="0"/>
                  <a:t> </a:t>
                </a:r>
                <a:r>
                  <a:rPr lang="it-IT" dirty="0" err="1"/>
                  <a:t>correlations</a:t>
                </a:r>
                <a:r>
                  <a:rPr lang="it-IT" dirty="0"/>
                  <a:t> are </a:t>
                </a:r>
                <a:r>
                  <a:rPr lang="it-IT" dirty="0" err="1"/>
                  <a:t>preserved</a:t>
                </a:r>
                <a:endParaRPr lang="it-IT" dirty="0"/>
              </a:p>
              <a:p>
                <a:pPr marL="285750" indent="-285750">
                  <a:buFont typeface="Arial" panose="020B0604020202020204" pitchFamily="34" charset="0"/>
                  <a:buChar char="•"/>
                </a:pPr>
                <a:r>
                  <a:rPr lang="it-IT" dirty="0" err="1"/>
                  <a:t>Preserve</a:t>
                </a:r>
                <a:r>
                  <a:rPr lang="it-IT" dirty="0"/>
                  <a:t> data in alternative compact and </a:t>
                </a:r>
                <a:r>
                  <a:rPr lang="it-IT" dirty="0" err="1"/>
                  <a:t>efficient</a:t>
                </a:r>
                <a:r>
                  <a:rPr lang="it-IT" dirty="0"/>
                  <a:t> </a:t>
                </a:r>
                <a:r>
                  <a:rPr lang="it-IT" dirty="0" err="1"/>
                  <a:t>form</a:t>
                </a:r>
                <a:endParaRPr lang="it-IT" dirty="0"/>
              </a:p>
              <a:p>
                <a:pPr marL="285750" indent="-285750">
                  <a:buFont typeface="Arial" panose="020B0604020202020204" pitchFamily="34" charset="0"/>
                  <a:buChar char="•"/>
                </a:pPr>
                <a:endParaRPr lang="it-IT" dirty="0"/>
              </a:p>
            </p:txBody>
          </p:sp>
        </mc:Choice>
        <mc:Fallback>
          <p:sp>
            <p:nvSpPr>
              <p:cNvPr id="5" name="CasellaDiTesto 4">
                <a:extLst>
                  <a:ext uri="{FF2B5EF4-FFF2-40B4-BE49-F238E27FC236}">
                    <a16:creationId xmlns:a16="http://schemas.microsoft.com/office/drawing/2014/main" id="{7B4CB03F-5CA0-DB75-6CFE-CD392A0393F4}"/>
                  </a:ext>
                </a:extLst>
              </p:cNvPr>
              <p:cNvSpPr txBox="1">
                <a:spLocks noRot="1" noChangeAspect="1" noMove="1" noResize="1" noEditPoints="1" noAdjustHandles="1" noChangeArrowheads="1" noChangeShapeType="1" noTextEdit="1"/>
              </p:cNvSpPr>
              <p:nvPr/>
            </p:nvSpPr>
            <p:spPr>
              <a:xfrm>
                <a:off x="254833" y="1041571"/>
                <a:ext cx="11574310" cy="2031325"/>
              </a:xfrm>
              <a:prstGeom prst="rect">
                <a:avLst/>
              </a:prstGeom>
              <a:blipFill>
                <a:blip r:embed="rId2"/>
                <a:stretch>
                  <a:fillRect l="-548" t="-1875"/>
                </a:stretch>
              </a:blipFill>
            </p:spPr>
            <p:txBody>
              <a:bodyPr/>
              <a:lstStyle/>
              <a:p>
                <a:r>
                  <a:rPr lang="en-IT">
                    <a:noFill/>
                  </a:rPr>
                  <a:t> </a:t>
                </a:r>
              </a:p>
            </p:txBody>
          </p:sp>
        </mc:Fallback>
      </mc:AlternateContent>
      <p:sp>
        <p:nvSpPr>
          <p:cNvPr id="6" name="CasellaDiTesto 5">
            <a:extLst>
              <a:ext uri="{FF2B5EF4-FFF2-40B4-BE49-F238E27FC236}">
                <a16:creationId xmlns:a16="http://schemas.microsoft.com/office/drawing/2014/main" id="{86DDDF10-DF0C-84D0-319D-6BF5767B8B57}"/>
              </a:ext>
            </a:extLst>
          </p:cNvPr>
          <p:cNvSpPr txBox="1"/>
          <p:nvPr/>
        </p:nvSpPr>
        <p:spPr>
          <a:xfrm>
            <a:off x="1690394" y="5303143"/>
            <a:ext cx="8799018" cy="646331"/>
          </a:xfrm>
          <a:prstGeom prst="rect">
            <a:avLst/>
          </a:prstGeom>
          <a:noFill/>
        </p:spPr>
        <p:txBody>
          <a:bodyPr wrap="square" rtlCol="0">
            <a:spAutoFit/>
          </a:bodyPr>
          <a:lstStyle/>
          <a:p>
            <a:pPr algn="ctr"/>
            <a:r>
              <a:rPr lang="it-IT" b="1"/>
              <a:t>There is still a long way to go to be able to use AI to extract physics from data in an efficient way, but we are moving towards the right direction!</a:t>
            </a:r>
          </a:p>
        </p:txBody>
      </p:sp>
      <p:sp>
        <p:nvSpPr>
          <p:cNvPr id="14" name="Rettangolo 13">
            <a:extLst>
              <a:ext uri="{FF2B5EF4-FFF2-40B4-BE49-F238E27FC236}">
                <a16:creationId xmlns:a16="http://schemas.microsoft.com/office/drawing/2014/main" id="{A7F458DC-F62D-CACE-0CEB-E330F57668A4}"/>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5" name="Immagine 14" descr="Immagine che contiene silhouette, mammifero, cavallo, arte&#10;&#10;Descrizione generata automaticamente">
            <a:extLst>
              <a:ext uri="{FF2B5EF4-FFF2-40B4-BE49-F238E27FC236}">
                <a16:creationId xmlns:a16="http://schemas.microsoft.com/office/drawing/2014/main" id="{4C433AFC-8D48-7D1A-C04E-93A55694D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16" name="CasellaDiTesto 15">
            <a:extLst>
              <a:ext uri="{FF2B5EF4-FFF2-40B4-BE49-F238E27FC236}">
                <a16:creationId xmlns:a16="http://schemas.microsoft.com/office/drawing/2014/main" id="{2ED8A16C-9777-4106-0AD1-11C6CE771782}"/>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17" name="CasellaDiTesto 16">
            <a:extLst>
              <a:ext uri="{FF2B5EF4-FFF2-40B4-BE49-F238E27FC236}">
                <a16:creationId xmlns:a16="http://schemas.microsoft.com/office/drawing/2014/main" id="{74891A31-3CA6-8E52-F269-C7ABB6D475E7}"/>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26 - Tommaso Vittorini</a:t>
            </a:r>
          </a:p>
        </p:txBody>
      </p:sp>
      <p:sp>
        <p:nvSpPr>
          <p:cNvPr id="18" name="Rettangolo 17">
            <a:extLst>
              <a:ext uri="{FF2B5EF4-FFF2-40B4-BE49-F238E27FC236}">
                <a16:creationId xmlns:a16="http://schemas.microsoft.com/office/drawing/2014/main" id="{C0E24AF4-4113-3273-4FC6-B71FD842806B}"/>
              </a:ext>
            </a:extLst>
          </p:cNvPr>
          <p:cNvSpPr/>
          <p:nvPr/>
        </p:nvSpPr>
        <p:spPr>
          <a:xfrm>
            <a:off x="4166648" y="115324"/>
            <a:ext cx="3695308"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8D8B7B74-30E6-4009-FBE7-ECB0ADD02619}"/>
              </a:ext>
            </a:extLst>
          </p:cNvPr>
          <p:cNvSpPr txBox="1"/>
          <p:nvPr/>
        </p:nvSpPr>
        <p:spPr>
          <a:xfrm>
            <a:off x="4166647" y="152132"/>
            <a:ext cx="3695308" cy="430887"/>
          </a:xfrm>
          <a:prstGeom prst="rect">
            <a:avLst/>
          </a:prstGeom>
          <a:noFill/>
        </p:spPr>
        <p:txBody>
          <a:bodyPr wrap="square" rtlCol="0">
            <a:spAutoFit/>
          </a:bodyPr>
          <a:lstStyle/>
          <a:p>
            <a:pPr algn="ctr"/>
            <a:r>
              <a:rPr lang="it-IT" sz="2200" b="1">
                <a:solidFill>
                  <a:schemeClr val="bg1"/>
                </a:solidFill>
              </a:rPr>
              <a:t>Summary</a:t>
            </a:r>
          </a:p>
        </p:txBody>
      </p:sp>
      <mc:AlternateContent xmlns:mc="http://schemas.openxmlformats.org/markup-compatibility/2006">
        <mc:Choice xmlns:a14="http://schemas.microsoft.com/office/drawing/2010/main" Requires="a14">
          <p:sp>
            <p:nvSpPr>
              <p:cNvPr id="20" name="CasellaDiTesto 19">
                <a:extLst>
                  <a:ext uri="{FF2B5EF4-FFF2-40B4-BE49-F238E27FC236}">
                    <a16:creationId xmlns:a16="http://schemas.microsoft.com/office/drawing/2014/main" id="{31F4E1A8-B639-986C-DD30-F429A835618A}"/>
                  </a:ext>
                </a:extLst>
              </p:cNvPr>
              <p:cNvSpPr txBox="1"/>
              <p:nvPr/>
            </p:nvSpPr>
            <p:spPr>
              <a:xfrm>
                <a:off x="254833" y="2973625"/>
                <a:ext cx="11574310" cy="1754326"/>
              </a:xfrm>
              <a:prstGeom prst="rect">
                <a:avLst/>
              </a:prstGeom>
              <a:noFill/>
            </p:spPr>
            <p:txBody>
              <a:bodyPr wrap="square" rtlCol="0">
                <a:spAutoFit/>
              </a:bodyPr>
              <a:lstStyle/>
              <a:p>
                <a:r>
                  <a:rPr lang="it-IT" b="1" dirty="0" err="1"/>
                  <a:t>We</a:t>
                </a:r>
                <a:r>
                  <a:rPr lang="it-IT" b="1" dirty="0"/>
                  <a:t> are working on:</a:t>
                </a:r>
                <a:endParaRPr lang="it-IT" dirty="0"/>
              </a:p>
              <a:p>
                <a:pPr marL="285750" indent="-285750">
                  <a:buFont typeface="Arial" panose="020B0604020202020204" pitchFamily="34" charset="0"/>
                  <a:buChar char="•"/>
                </a:pPr>
                <a:r>
                  <a:rPr lang="it-IT" dirty="0" err="1"/>
                  <a:t>Quantifying</a:t>
                </a:r>
                <a:r>
                  <a:rPr lang="it-IT" dirty="0"/>
                  <a:t> the </a:t>
                </a:r>
                <a:r>
                  <a:rPr lang="it-IT" dirty="0" err="1"/>
                  <a:t>systematic</a:t>
                </a:r>
                <a:r>
                  <a:rPr lang="it-IT" dirty="0"/>
                  <a:t> </a:t>
                </a:r>
                <a:r>
                  <a:rPr lang="it-IT" dirty="0" err="1"/>
                  <a:t>error</a:t>
                </a:r>
                <a:r>
                  <a:rPr lang="it-IT" dirty="0"/>
                  <a:t> </a:t>
                </a:r>
                <a:r>
                  <a:rPr lang="it-IT" dirty="0" err="1"/>
                  <a:t>introduced</a:t>
                </a:r>
                <a:r>
                  <a:rPr lang="it-IT" dirty="0"/>
                  <a:t> by the detector </a:t>
                </a:r>
                <a:r>
                  <a:rPr lang="it-IT" dirty="0" err="1"/>
                  <a:t>acceptance</a:t>
                </a:r>
                <a:endParaRPr lang="it-IT" dirty="0"/>
              </a:p>
              <a:p>
                <a:pPr marL="285750" indent="-285750">
                  <a:buFont typeface="Arial" panose="020B0604020202020204" pitchFamily="34" charset="0"/>
                  <a:buChar char="•"/>
                </a:pPr>
                <a:r>
                  <a:rPr lang="it-IT" dirty="0" err="1"/>
                  <a:t>Implementing</a:t>
                </a:r>
                <a:r>
                  <a:rPr lang="it-IT" dirty="0"/>
                  <a:t> </a:t>
                </a:r>
                <a:r>
                  <a:rPr lang="it-IT" dirty="0" err="1"/>
                  <a:t>this</a:t>
                </a:r>
                <a:r>
                  <a:rPr lang="it-IT" dirty="0"/>
                  <a:t> </a:t>
                </a:r>
                <a:r>
                  <a:rPr lang="it-IT" dirty="0" err="1"/>
                  <a:t>architecture</a:t>
                </a:r>
                <a:r>
                  <a:rPr lang="it-IT" dirty="0"/>
                  <a:t> </a:t>
                </a:r>
                <a:r>
                  <a:rPr lang="it-IT" dirty="0" err="1"/>
                  <a:t>into</a:t>
                </a:r>
                <a:r>
                  <a:rPr lang="it-IT" dirty="0"/>
                  <a:t> </a:t>
                </a:r>
                <a:r>
                  <a:rPr lang="it-IT" dirty="0" err="1"/>
                  <a:t>jlab</a:t>
                </a:r>
                <a:r>
                  <a:rPr lang="it-IT" dirty="0"/>
                  <a:t> software in </a:t>
                </a:r>
                <a:r>
                  <a:rPr lang="it-IT" dirty="0" err="1"/>
                  <a:t>order</a:t>
                </a:r>
                <a:r>
                  <a:rPr lang="it-IT" dirty="0"/>
                  <a:t> to make </a:t>
                </a:r>
                <a:r>
                  <a:rPr lang="it-IT" dirty="0" err="1"/>
                  <a:t>it</a:t>
                </a:r>
                <a:r>
                  <a:rPr lang="it-IT" dirty="0"/>
                  <a:t> </a:t>
                </a:r>
                <a:r>
                  <a:rPr lang="it-IT" dirty="0" err="1"/>
                  <a:t>easily</a:t>
                </a:r>
                <a:r>
                  <a:rPr lang="it-IT" dirty="0"/>
                  <a:t> </a:t>
                </a:r>
                <a:r>
                  <a:rPr lang="it-IT" dirty="0" err="1"/>
                  <a:t>available</a:t>
                </a:r>
                <a:r>
                  <a:rPr lang="it-IT" dirty="0"/>
                  <a:t> to </a:t>
                </a:r>
                <a:r>
                  <a:rPr lang="it-IT" dirty="0" err="1"/>
                  <a:t>everyone</a:t>
                </a:r>
                <a:endParaRPr lang="it-IT" dirty="0"/>
              </a:p>
              <a:p>
                <a:pPr marL="285750" indent="-285750">
                  <a:buFont typeface="Arial" panose="020B0604020202020204" pitchFamily="34" charset="0"/>
                  <a:buChar char="•"/>
                </a:pPr>
                <a:r>
                  <a:rPr lang="it-IT" dirty="0" err="1"/>
                  <a:t>Further</a:t>
                </a:r>
                <a:r>
                  <a:rPr lang="it-IT" dirty="0"/>
                  <a:t> </a:t>
                </a:r>
                <a:r>
                  <a:rPr lang="it-IT" dirty="0" err="1"/>
                  <a:t>verify</a:t>
                </a:r>
                <a:r>
                  <a:rPr lang="it-IT" dirty="0"/>
                  <a:t> </a:t>
                </a:r>
                <a:r>
                  <a:rPr lang="it-IT" dirty="0" err="1"/>
                  <a:t>that</a:t>
                </a:r>
                <a:r>
                  <a:rPr lang="it-IT" dirty="0"/>
                  <a:t> </a:t>
                </a:r>
                <a:r>
                  <a:rPr lang="it-IT" dirty="0" err="1"/>
                  <a:t>this</a:t>
                </a:r>
                <a:r>
                  <a:rPr lang="it-IT" dirty="0"/>
                  <a:t> procedure </a:t>
                </a:r>
                <a:r>
                  <a:rPr lang="it-IT" dirty="0" err="1"/>
                  <a:t>is</a:t>
                </a:r>
                <a:r>
                  <a:rPr lang="it-IT" dirty="0"/>
                  <a:t> </a:t>
                </a:r>
                <a:r>
                  <a:rPr lang="it-IT" dirty="0" err="1"/>
                  <a:t>well</a:t>
                </a:r>
                <a:r>
                  <a:rPr lang="it-IT" dirty="0"/>
                  <a:t> </a:t>
                </a:r>
                <a:r>
                  <a:rPr lang="it-IT" dirty="0" err="1"/>
                  <a:t>defined</a:t>
                </a:r>
                <a:r>
                  <a:rPr lang="it-IT" dirty="0"/>
                  <a:t> </a:t>
                </a:r>
                <a:r>
                  <a:rPr lang="it-IT" dirty="0" err="1"/>
                  <a:t>confronting</a:t>
                </a:r>
                <a:r>
                  <a:rPr lang="it-IT" dirty="0"/>
                  <a:t> the </a:t>
                </a:r>
                <a:r>
                  <a:rPr lang="it-IT" dirty="0" err="1"/>
                  <a:t>results</a:t>
                </a:r>
                <a:r>
                  <a:rPr lang="it-IT" dirty="0"/>
                  <a:t> </a:t>
                </a:r>
                <a:r>
                  <a:rPr lang="it-IT" dirty="0" err="1"/>
                  <a:t>obtained</a:t>
                </a:r>
                <a:r>
                  <a:rPr lang="it-IT" dirty="0"/>
                  <a:t> </a:t>
                </a:r>
                <a:r>
                  <a:rPr lang="it-IT" dirty="0" err="1"/>
                  <a:t>analysing</a:t>
                </a:r>
                <a:r>
                  <a:rPr lang="it-IT" dirty="0"/>
                  <a:t> CLAS data with </a:t>
                </a:r>
                <a:r>
                  <a:rPr lang="it-IT" dirty="0" err="1"/>
                  <a:t>traditional</a:t>
                </a:r>
                <a:r>
                  <a:rPr lang="it-IT" dirty="0"/>
                  <a:t> </a:t>
                </a:r>
                <a:r>
                  <a:rPr lang="it-IT" dirty="0" err="1"/>
                  <a:t>analysis</a:t>
                </a:r>
                <a:endParaRPr lang="it-IT" dirty="0"/>
              </a:p>
              <a:p>
                <a:pPr marL="285750" indent="-285750">
                  <a:buFont typeface="Arial" panose="020B0604020202020204" pitchFamily="34" charset="0"/>
                  <a:buChar char="•"/>
                </a:pPr>
                <a:r>
                  <a:rPr lang="it-IT" dirty="0"/>
                  <a:t>Make </a:t>
                </a:r>
                <a:r>
                  <a:rPr lang="it-IT" dirty="0" err="1"/>
                  <a:t>this</a:t>
                </a:r>
                <a:r>
                  <a:rPr lang="it-IT" dirty="0"/>
                  <a:t> procedure an </a:t>
                </a:r>
                <a:r>
                  <a:rPr lang="it-IT" dirty="0" err="1"/>
                  <a:t>efficient</a:t>
                </a:r>
                <a:r>
                  <a:rPr lang="it-IT" dirty="0"/>
                  <a:t> way to </a:t>
                </a:r>
                <a:r>
                  <a:rPr lang="it-IT" dirty="0" err="1"/>
                  <a:t>analyse</a:t>
                </a:r>
                <a:r>
                  <a:rPr lang="it-IT" dirty="0"/>
                  <a:t> CLAS12 </a:t>
                </a:r>
                <a14:m>
                  <m:oMath xmlns:m="http://schemas.openxmlformats.org/officeDocument/2006/math">
                    <m:r>
                      <a:rPr lang="it-IT" b="0" i="1" smtClean="0">
                        <a:latin typeface="Cambria Math" panose="02040503050406030204" pitchFamily="18" charset="0"/>
                      </a:rPr>
                      <m:t>2</m:t>
                    </m:r>
                    <m:r>
                      <a:rPr lang="it-IT" b="0" i="1" smtClean="0">
                        <a:latin typeface="Cambria Math" panose="02040503050406030204" pitchFamily="18" charset="0"/>
                      </a:rPr>
                      <m:t>𝜋</m:t>
                    </m:r>
                  </m:oMath>
                </a14:m>
                <a:r>
                  <a:rPr lang="it-IT" dirty="0"/>
                  <a:t> data</a:t>
                </a:r>
              </a:p>
            </p:txBody>
          </p:sp>
        </mc:Choice>
        <mc:Fallback>
          <p:sp>
            <p:nvSpPr>
              <p:cNvPr id="20" name="CasellaDiTesto 19">
                <a:extLst>
                  <a:ext uri="{FF2B5EF4-FFF2-40B4-BE49-F238E27FC236}">
                    <a16:creationId xmlns:a16="http://schemas.microsoft.com/office/drawing/2014/main" id="{31F4E1A8-B639-986C-DD30-F429A835618A}"/>
                  </a:ext>
                </a:extLst>
              </p:cNvPr>
              <p:cNvSpPr txBox="1">
                <a:spLocks noRot="1" noChangeAspect="1" noMove="1" noResize="1" noEditPoints="1" noAdjustHandles="1" noChangeArrowheads="1" noChangeShapeType="1" noTextEdit="1"/>
              </p:cNvSpPr>
              <p:nvPr/>
            </p:nvSpPr>
            <p:spPr>
              <a:xfrm>
                <a:off x="254833" y="2973625"/>
                <a:ext cx="11574310" cy="1754326"/>
              </a:xfrm>
              <a:prstGeom prst="rect">
                <a:avLst/>
              </a:prstGeom>
              <a:blipFill>
                <a:blip r:embed="rId4"/>
                <a:stretch>
                  <a:fillRect l="-548" t="-2158" b="-5036"/>
                </a:stretch>
              </a:blipFill>
            </p:spPr>
            <p:txBody>
              <a:bodyPr/>
              <a:lstStyle/>
              <a:p>
                <a:r>
                  <a:rPr lang="en-IT">
                    <a:noFill/>
                  </a:rPr>
                  <a:t> </a:t>
                </a:r>
              </a:p>
            </p:txBody>
          </p:sp>
        </mc:Fallback>
      </mc:AlternateContent>
    </p:spTree>
    <p:extLst>
      <p:ext uri="{BB962C8B-B14F-4D97-AF65-F5344CB8AC3E}">
        <p14:creationId xmlns:p14="http://schemas.microsoft.com/office/powerpoint/2010/main" val="4278689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ABE4B1E-AF8D-BEC3-AAD6-609E7C75D94B}"/>
              </a:ext>
            </a:extLst>
          </p:cNvPr>
          <p:cNvSpPr txBox="1"/>
          <p:nvPr/>
        </p:nvSpPr>
        <p:spPr>
          <a:xfrm>
            <a:off x="4605746" y="3044279"/>
            <a:ext cx="2968313" cy="769441"/>
          </a:xfrm>
          <a:prstGeom prst="rect">
            <a:avLst/>
          </a:prstGeom>
          <a:noFill/>
        </p:spPr>
        <p:txBody>
          <a:bodyPr wrap="none" lIns="0" tIns="0" rIns="0" bIns="0" rtlCol="0">
            <a:spAutoFit/>
          </a:bodyPr>
          <a:lstStyle/>
          <a:p>
            <a:r>
              <a:rPr lang="it-IT" sz="5000" b="1">
                <a:ea typeface="Cambria Math" panose="02040503050406030204" pitchFamily="18" charset="0"/>
              </a:rPr>
              <a:t>Thank you!</a:t>
            </a:r>
          </a:p>
        </p:txBody>
      </p:sp>
      <p:sp>
        <p:nvSpPr>
          <p:cNvPr id="3" name="Rettangolo 2">
            <a:extLst>
              <a:ext uri="{FF2B5EF4-FFF2-40B4-BE49-F238E27FC236}">
                <a16:creationId xmlns:a16="http://schemas.microsoft.com/office/drawing/2014/main" id="{5E78EC16-231F-9875-46B6-50A6C1413172}"/>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4" name="Immagine 3" descr="Immagine che contiene silhouette, mammifero, cavallo, arte&#10;&#10;Descrizione generata automaticamente">
            <a:extLst>
              <a:ext uri="{FF2B5EF4-FFF2-40B4-BE49-F238E27FC236}">
                <a16:creationId xmlns:a16="http://schemas.microsoft.com/office/drawing/2014/main" id="{8C92C561-F658-09B4-0FB5-EDD7F731C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5" name="CasellaDiTesto 4">
            <a:extLst>
              <a:ext uri="{FF2B5EF4-FFF2-40B4-BE49-F238E27FC236}">
                <a16:creationId xmlns:a16="http://schemas.microsoft.com/office/drawing/2014/main" id="{E08DFE02-3C24-9CCA-8582-A9EDF9F10CD5}"/>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6" name="CasellaDiTesto 5">
            <a:extLst>
              <a:ext uri="{FF2B5EF4-FFF2-40B4-BE49-F238E27FC236}">
                <a16:creationId xmlns:a16="http://schemas.microsoft.com/office/drawing/2014/main" id="{4C5AD532-DB02-A186-8533-2C2DDECA8D1E}"/>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        Tommaso Vittorini</a:t>
            </a:r>
          </a:p>
        </p:txBody>
      </p:sp>
    </p:spTree>
    <p:extLst>
      <p:ext uri="{BB962C8B-B14F-4D97-AF65-F5344CB8AC3E}">
        <p14:creationId xmlns:p14="http://schemas.microsoft.com/office/powerpoint/2010/main" val="108112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3">
            <a:extLst>
              <a:ext uri="{FF2B5EF4-FFF2-40B4-BE49-F238E27FC236}">
                <a16:creationId xmlns:a16="http://schemas.microsoft.com/office/drawing/2014/main" id="{687385FF-0313-58EC-2013-F0EFBAABEB9C}"/>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35" name="CasellaDiTesto 34">
            <a:extLst>
              <a:ext uri="{FF2B5EF4-FFF2-40B4-BE49-F238E27FC236}">
                <a16:creationId xmlns:a16="http://schemas.microsoft.com/office/drawing/2014/main" id="{C92F4B34-C599-D337-F420-3E5235713BD8}"/>
              </a:ext>
            </a:extLst>
          </p:cNvPr>
          <p:cNvSpPr txBox="1"/>
          <p:nvPr/>
        </p:nvSpPr>
        <p:spPr>
          <a:xfrm>
            <a:off x="3484868" y="152132"/>
            <a:ext cx="5222263" cy="430887"/>
          </a:xfrm>
          <a:prstGeom prst="rect">
            <a:avLst/>
          </a:prstGeom>
          <a:noFill/>
        </p:spPr>
        <p:txBody>
          <a:bodyPr wrap="square" rtlCol="0">
            <a:spAutoFit/>
          </a:bodyPr>
          <a:lstStyle/>
          <a:p>
            <a:pPr algn="ctr"/>
            <a:r>
              <a:rPr lang="it-IT" sz="2200" b="1" dirty="0" err="1">
                <a:solidFill>
                  <a:schemeClr val="bg1"/>
                </a:solidFill>
              </a:rPr>
              <a:t>Moving</a:t>
            </a:r>
            <a:r>
              <a:rPr lang="it-IT" sz="2200" b="1" dirty="0">
                <a:solidFill>
                  <a:schemeClr val="bg1"/>
                </a:solidFill>
              </a:rPr>
              <a:t> </a:t>
            </a:r>
            <a:r>
              <a:rPr lang="it-IT" sz="2200" b="1" dirty="0" err="1">
                <a:solidFill>
                  <a:schemeClr val="bg1"/>
                </a:solidFill>
              </a:rPr>
              <a:t>forward</a:t>
            </a:r>
            <a:r>
              <a:rPr lang="it-IT" sz="2200" b="1" dirty="0">
                <a:solidFill>
                  <a:schemeClr val="bg1"/>
                </a:solidFill>
              </a:rPr>
              <a:t>: Detector </a:t>
            </a:r>
            <a:r>
              <a:rPr lang="it-IT" sz="2200" b="1" dirty="0" err="1">
                <a:solidFill>
                  <a:schemeClr val="bg1"/>
                </a:solidFill>
              </a:rPr>
              <a:t>inefficiencies</a:t>
            </a:r>
            <a:endParaRPr lang="it-IT" sz="2200" b="1" dirty="0">
              <a:solidFill>
                <a:schemeClr val="bg1"/>
              </a:solidFill>
            </a:endParaRPr>
          </a:p>
        </p:txBody>
      </p:sp>
      <p:sp>
        <p:nvSpPr>
          <p:cNvPr id="38" name="Rettangolo 37">
            <a:extLst>
              <a:ext uri="{FF2B5EF4-FFF2-40B4-BE49-F238E27FC236}">
                <a16:creationId xmlns:a16="http://schemas.microsoft.com/office/drawing/2014/main" id="{08469EC6-0EE4-7AD8-AEBA-B16D39A5C702}"/>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9" name="Immagine 38" descr="Immagine che contiene silhouette, mammifero, cavallo, arte&#10;&#10;Descrizione generata automaticamente">
            <a:extLst>
              <a:ext uri="{FF2B5EF4-FFF2-40B4-BE49-F238E27FC236}">
                <a16:creationId xmlns:a16="http://schemas.microsoft.com/office/drawing/2014/main" id="{355ED320-B5E0-92BC-8DDF-3A00562A2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0" name="CasellaDiTesto 39">
            <a:extLst>
              <a:ext uri="{FF2B5EF4-FFF2-40B4-BE49-F238E27FC236}">
                <a16:creationId xmlns:a16="http://schemas.microsoft.com/office/drawing/2014/main" id="{07539599-7ED8-75C4-C4EF-8FD0FD51C51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1" name="CasellaDiTesto 40">
            <a:extLst>
              <a:ext uri="{FF2B5EF4-FFF2-40B4-BE49-F238E27FC236}">
                <a16:creationId xmlns:a16="http://schemas.microsoft.com/office/drawing/2014/main" id="{FCBB3739-F89D-F3D3-4BD2-E287F4FD540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19 - Tommaso Vittorini</a:t>
            </a:r>
          </a:p>
        </p:txBody>
      </p:sp>
      <p:sp>
        <p:nvSpPr>
          <p:cNvPr id="11" name="Credit: T.Vittorini , Y.Alanazi, T.Alghamdi,Y. Li">
            <a:extLst>
              <a:ext uri="{FF2B5EF4-FFF2-40B4-BE49-F238E27FC236}">
                <a16:creationId xmlns:a16="http://schemas.microsoft.com/office/drawing/2014/main" id="{3B7DD958-9EF6-79AE-DD86-237CB16D502A}"/>
              </a:ext>
            </a:extLst>
          </p:cNvPr>
          <p:cNvSpPr txBox="1"/>
          <p:nvPr/>
        </p:nvSpPr>
        <p:spPr>
          <a:xfrm>
            <a:off x="9233414" y="6205482"/>
            <a:ext cx="2958586" cy="2467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3" tIns="25393" rIns="25393" bIns="25393" anchor="ctr">
            <a:spAutoFit/>
          </a:bodyPr>
          <a:lstStyle>
            <a:lvl1pPr algn="l" defTabSz="457200">
              <a:spcBef>
                <a:spcPts val="1600"/>
              </a:spcBef>
              <a:defRPr b="0">
                <a:latin typeface="Gill Sans"/>
                <a:ea typeface="Gill Sans"/>
                <a:cs typeface="Gill Sans"/>
                <a:sym typeface="Gill Sans"/>
              </a:defRPr>
            </a:lvl1pPr>
          </a:lstStyle>
          <a:p>
            <a:r>
              <a:rPr sz="1270" dirty="0"/>
              <a:t>Credit: </a:t>
            </a:r>
            <a:r>
              <a:rPr sz="1270" dirty="0" err="1"/>
              <a:t>T.Vittorini</a:t>
            </a:r>
            <a:r>
              <a:rPr sz="1270" dirty="0"/>
              <a:t> , </a:t>
            </a:r>
            <a:r>
              <a:rPr sz="1270" dirty="0" err="1"/>
              <a:t>Y.Alanazi</a:t>
            </a:r>
            <a:r>
              <a:rPr sz="1270" dirty="0"/>
              <a:t>, </a:t>
            </a:r>
            <a:r>
              <a:rPr sz="1270" dirty="0" err="1"/>
              <a:t>T.Alghamdi,Y</a:t>
            </a:r>
            <a:r>
              <a:rPr sz="1270" dirty="0"/>
              <a:t>. Li</a:t>
            </a:r>
          </a:p>
        </p:txBody>
      </p:sp>
      <p:sp>
        <p:nvSpPr>
          <p:cNvPr id="2" name="CuadroTexto 42">
            <a:extLst>
              <a:ext uri="{FF2B5EF4-FFF2-40B4-BE49-F238E27FC236}">
                <a16:creationId xmlns:a16="http://schemas.microsoft.com/office/drawing/2014/main" id="{33CB40A0-5658-9F85-76C6-04E0B06A0767}"/>
              </a:ext>
            </a:extLst>
          </p:cNvPr>
          <p:cNvSpPr txBox="1"/>
          <p:nvPr/>
        </p:nvSpPr>
        <p:spPr>
          <a:xfrm>
            <a:off x="115382" y="742879"/>
            <a:ext cx="7725009" cy="241604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How do we define these Mixed events?</a:t>
            </a:r>
          </a:p>
          <a:p>
            <a:pPr>
              <a:spcAft>
                <a:spcPts val="600"/>
              </a:spcAft>
            </a:pPr>
            <a:r>
              <a:rPr lang="en-US" dirty="0"/>
              <a:t>	</a:t>
            </a:r>
          </a:p>
          <a:p>
            <a:pPr>
              <a:spcAft>
                <a:spcPts val="600"/>
              </a:spcAft>
            </a:pPr>
            <a:r>
              <a:rPr lang="en-US" dirty="0"/>
              <a:t>	- We generate a dataset of vertex level events in all the phase space</a:t>
            </a:r>
          </a:p>
          <a:p>
            <a:pPr>
              <a:spcAft>
                <a:spcPts val="600"/>
              </a:spcAft>
            </a:pPr>
            <a:endParaRPr lang="en-US" dirty="0"/>
          </a:p>
          <a:p>
            <a:pPr>
              <a:spcAft>
                <a:spcPts val="600"/>
              </a:spcAft>
            </a:pPr>
            <a:r>
              <a:rPr lang="en-US" dirty="0"/>
              <a:t>	- We pass </a:t>
            </a:r>
            <a:r>
              <a:rPr lang="en-US" b="1" dirty="0"/>
              <a:t>each</a:t>
            </a:r>
            <a:r>
              <a:rPr lang="en-US" dirty="0"/>
              <a:t> event in our dataset through a realistic geant4 proxy of 	   our detector multiple times (for example 100)</a:t>
            </a:r>
          </a:p>
          <a:p>
            <a:pPr>
              <a:spcAft>
                <a:spcPts val="600"/>
              </a:spcAft>
            </a:pPr>
            <a:r>
              <a:rPr lang="en-US" dirty="0"/>
              <a:t>  </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156A58-D9E1-9F04-C5B4-507F0C2BF432}"/>
                  </a:ext>
                </a:extLst>
              </p:cNvPr>
              <p:cNvGraphicFramePr>
                <a:graphicFrameLocks noGrp="1"/>
              </p:cNvGraphicFramePr>
              <p:nvPr/>
            </p:nvGraphicFramePr>
            <p:xfrm>
              <a:off x="1123648" y="3046813"/>
              <a:ext cx="65024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348528410"/>
                        </a:ext>
                      </a:extLst>
                    </a:gridCol>
                    <a:gridCol w="1625600">
                      <a:extLst>
                        <a:ext uri="{9D8B030D-6E8A-4147-A177-3AD203B41FA5}">
                          <a16:colId xmlns:a16="http://schemas.microsoft.com/office/drawing/2014/main" val="3184637062"/>
                        </a:ext>
                      </a:extLst>
                    </a:gridCol>
                    <a:gridCol w="1625600">
                      <a:extLst>
                        <a:ext uri="{9D8B030D-6E8A-4147-A177-3AD203B41FA5}">
                          <a16:colId xmlns:a16="http://schemas.microsoft.com/office/drawing/2014/main" val="2771926107"/>
                        </a:ext>
                      </a:extLst>
                    </a:gridCol>
                    <a:gridCol w="1625600">
                      <a:extLst>
                        <a:ext uri="{9D8B030D-6E8A-4147-A177-3AD203B41FA5}">
                          <a16:colId xmlns:a16="http://schemas.microsoft.com/office/drawing/2014/main" val="537184964"/>
                        </a:ext>
                      </a:extLst>
                    </a:gridCol>
                  </a:tblGrid>
                  <a:tr h="370840">
                    <a:tc>
                      <a:txBody>
                        <a:bodyPr/>
                        <a:lstStyle/>
                        <a:p>
                          <a:pPr algn="ctr"/>
                          <a:r>
                            <a:rPr lang="en-IT" dirty="0"/>
                            <a:t>Vertex</a:t>
                          </a:r>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𝟎</m:t>
                                    </m:r>
                                  </m:sub>
                                </m:sSub>
                              </m:oMath>
                            </m:oMathPara>
                          </a14:m>
                          <a:endParaRPr lang="en-IT"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𝟏</m:t>
                                    </m:r>
                                  </m:sub>
                                </m:sSub>
                              </m:oMath>
                            </m:oMathPara>
                          </a14:m>
                          <a:endParaRPr lang="en-IT"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𝟐</m:t>
                                    </m:r>
                                  </m:sub>
                                </m:sSub>
                              </m:oMath>
                            </m:oMathPara>
                          </a14:m>
                          <a:endParaRPr lang="en-IT" dirty="0"/>
                        </a:p>
                      </a:txBody>
                      <a:tcPr/>
                    </a:tc>
                    <a:extLst>
                      <a:ext uri="{0D108BD9-81ED-4DB2-BD59-A6C34878D82A}">
                        <a16:rowId xmlns:a16="http://schemas.microsoft.com/office/drawing/2014/main" val="1430843805"/>
                      </a:ext>
                    </a:extLst>
                  </a:tr>
                  <a:tr h="370840">
                    <a:tc>
                      <a:txBody>
                        <a:bodyPr/>
                        <a:lstStyle/>
                        <a:p>
                          <a:pPr algn="ctr"/>
                          <a:r>
                            <a:rPr lang="en-GB" dirty="0"/>
                            <a:t>e</a:t>
                          </a:r>
                          <a:r>
                            <a:rPr lang="en-IT" dirty="0"/>
                            <a:t>vent 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20</m:t>
                                </m:r>
                              </m:oMath>
                            </m:oMathPara>
                          </a14:m>
                          <a:endParaRPr lang="en-I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T" dirty="0"/>
                            <a:t>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T" dirty="0"/>
                            <a:t>0</a:t>
                          </a:r>
                        </a:p>
                      </a:txBody>
                      <a:tcPr/>
                    </a:tc>
                    <a:extLst>
                      <a:ext uri="{0D108BD9-81ED-4DB2-BD59-A6C34878D82A}">
                        <a16:rowId xmlns:a16="http://schemas.microsoft.com/office/drawing/2014/main" val="4158614525"/>
                      </a:ext>
                    </a:extLst>
                  </a:tr>
                  <a:tr h="370840">
                    <a:tc>
                      <a:txBody>
                        <a:bodyPr/>
                        <a:lstStyle/>
                        <a:p>
                          <a:pPr algn="ctr"/>
                          <a:r>
                            <a:rPr lang="en-IT"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T"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I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IT" dirty="0"/>
                        </a:p>
                      </a:txBody>
                      <a:tcPr/>
                    </a:tc>
                    <a:extLst>
                      <a:ext uri="{0D108BD9-81ED-4DB2-BD59-A6C34878D82A}">
                        <a16:rowId xmlns:a16="http://schemas.microsoft.com/office/drawing/2014/main" val="978380071"/>
                      </a:ext>
                    </a:extLst>
                  </a:tr>
                  <a:tr h="370840">
                    <a:tc>
                      <a:txBody>
                        <a:bodyPr/>
                        <a:lstStyle/>
                        <a:p>
                          <a:pPr algn="ctr"/>
                          <a:r>
                            <a:rPr lang="en-GB" dirty="0"/>
                            <a:t>e</a:t>
                          </a:r>
                          <a:r>
                            <a:rPr lang="en-IT" dirty="0"/>
                            <a:t>vent 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30</m:t>
                                </m:r>
                              </m:oMath>
                            </m:oMathPara>
                          </a14:m>
                          <a:endParaRPr lang="en-I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I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70</m:t>
                                </m:r>
                              </m:oMath>
                            </m:oMathPara>
                          </a14:m>
                          <a:endParaRPr lang="en-IT" dirty="0"/>
                        </a:p>
                      </a:txBody>
                      <a:tcPr/>
                    </a:tc>
                    <a:extLst>
                      <a:ext uri="{0D108BD9-81ED-4DB2-BD59-A6C34878D82A}">
                        <a16:rowId xmlns:a16="http://schemas.microsoft.com/office/drawing/2014/main" val="2725878003"/>
                      </a:ext>
                    </a:extLst>
                  </a:tr>
                </a:tbl>
              </a:graphicData>
            </a:graphic>
          </p:graphicFrame>
        </mc:Choice>
        <mc:Fallback xmlns="">
          <p:graphicFrame>
            <p:nvGraphicFramePr>
              <p:cNvPr id="3" name="Table 2">
                <a:extLst>
                  <a:ext uri="{FF2B5EF4-FFF2-40B4-BE49-F238E27FC236}">
                    <a16:creationId xmlns:a16="http://schemas.microsoft.com/office/drawing/2014/main" id="{30156A58-D9E1-9F04-C5B4-507F0C2BF432}"/>
                  </a:ext>
                </a:extLst>
              </p:cNvPr>
              <p:cNvGraphicFramePr>
                <a:graphicFrameLocks noGrp="1"/>
              </p:cNvGraphicFramePr>
              <p:nvPr>
                <p:extLst>
                  <p:ext uri="{D42A27DB-BD31-4B8C-83A1-F6EECF244321}">
                    <p14:modId xmlns:p14="http://schemas.microsoft.com/office/powerpoint/2010/main" val="1151887367"/>
                  </p:ext>
                </p:extLst>
              </p:nvPr>
            </p:nvGraphicFramePr>
            <p:xfrm>
              <a:off x="1123648" y="3046813"/>
              <a:ext cx="65024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348528410"/>
                        </a:ext>
                      </a:extLst>
                    </a:gridCol>
                    <a:gridCol w="1625600">
                      <a:extLst>
                        <a:ext uri="{9D8B030D-6E8A-4147-A177-3AD203B41FA5}">
                          <a16:colId xmlns:a16="http://schemas.microsoft.com/office/drawing/2014/main" val="3184637062"/>
                        </a:ext>
                      </a:extLst>
                    </a:gridCol>
                    <a:gridCol w="1625600">
                      <a:extLst>
                        <a:ext uri="{9D8B030D-6E8A-4147-A177-3AD203B41FA5}">
                          <a16:colId xmlns:a16="http://schemas.microsoft.com/office/drawing/2014/main" val="2771926107"/>
                        </a:ext>
                      </a:extLst>
                    </a:gridCol>
                    <a:gridCol w="1625600">
                      <a:extLst>
                        <a:ext uri="{9D8B030D-6E8A-4147-A177-3AD203B41FA5}">
                          <a16:colId xmlns:a16="http://schemas.microsoft.com/office/drawing/2014/main" val="537184964"/>
                        </a:ext>
                      </a:extLst>
                    </a:gridCol>
                  </a:tblGrid>
                  <a:tr h="370840">
                    <a:tc>
                      <a:txBody>
                        <a:bodyPr/>
                        <a:lstStyle/>
                        <a:p>
                          <a:pPr algn="ctr"/>
                          <a:r>
                            <a:rPr lang="en-IT" dirty="0"/>
                            <a:t>Vertex</a:t>
                          </a:r>
                        </a:p>
                      </a:txBody>
                      <a:tcPr/>
                    </a:tc>
                    <a:tc>
                      <a:txBody>
                        <a:bodyPr/>
                        <a:lstStyle/>
                        <a:p>
                          <a:endParaRPr lang="en-IT"/>
                        </a:p>
                      </a:txBody>
                      <a:tcPr>
                        <a:blipFill>
                          <a:blip r:embed="rId3"/>
                          <a:stretch>
                            <a:fillRect l="-100000" t="-6667" r="-200000" b="-320000"/>
                          </a:stretch>
                        </a:blipFill>
                      </a:tcPr>
                    </a:tc>
                    <a:tc>
                      <a:txBody>
                        <a:bodyPr/>
                        <a:lstStyle/>
                        <a:p>
                          <a:endParaRPr lang="en-IT"/>
                        </a:p>
                      </a:txBody>
                      <a:tcPr>
                        <a:blipFill>
                          <a:blip r:embed="rId3"/>
                          <a:stretch>
                            <a:fillRect l="-201563" t="-6667" r="-101563" b="-320000"/>
                          </a:stretch>
                        </a:blipFill>
                      </a:tcPr>
                    </a:tc>
                    <a:tc>
                      <a:txBody>
                        <a:bodyPr/>
                        <a:lstStyle/>
                        <a:p>
                          <a:endParaRPr lang="en-IT"/>
                        </a:p>
                      </a:txBody>
                      <a:tcPr>
                        <a:blipFill>
                          <a:blip r:embed="rId3"/>
                          <a:stretch>
                            <a:fillRect l="-301563" t="-6667" r="-1563" b="-320000"/>
                          </a:stretch>
                        </a:blipFill>
                      </a:tcPr>
                    </a:tc>
                    <a:extLst>
                      <a:ext uri="{0D108BD9-81ED-4DB2-BD59-A6C34878D82A}">
                        <a16:rowId xmlns:a16="http://schemas.microsoft.com/office/drawing/2014/main" val="1430843805"/>
                      </a:ext>
                    </a:extLst>
                  </a:tr>
                  <a:tr h="370840">
                    <a:tc>
                      <a:txBody>
                        <a:bodyPr/>
                        <a:lstStyle/>
                        <a:p>
                          <a:pPr algn="ctr"/>
                          <a:r>
                            <a:rPr lang="en-GB" dirty="0"/>
                            <a:t>e</a:t>
                          </a:r>
                          <a:r>
                            <a:rPr lang="en-IT" dirty="0"/>
                            <a:t>vent 0</a:t>
                          </a:r>
                        </a:p>
                      </a:txBody>
                      <a:tcPr/>
                    </a:tc>
                    <a:tc>
                      <a:txBody>
                        <a:bodyPr/>
                        <a:lstStyle/>
                        <a:p>
                          <a:endParaRPr lang="en-IT"/>
                        </a:p>
                      </a:txBody>
                      <a:tcPr>
                        <a:blipFill>
                          <a:blip r:embed="rId3"/>
                          <a:stretch>
                            <a:fillRect l="-100000" t="-110345" r="-200000" b="-231034"/>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T" dirty="0"/>
                            <a:t>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T" dirty="0"/>
                            <a:t>0</a:t>
                          </a:r>
                        </a:p>
                      </a:txBody>
                      <a:tcPr/>
                    </a:tc>
                    <a:extLst>
                      <a:ext uri="{0D108BD9-81ED-4DB2-BD59-A6C34878D82A}">
                        <a16:rowId xmlns:a16="http://schemas.microsoft.com/office/drawing/2014/main" val="4158614525"/>
                      </a:ext>
                    </a:extLst>
                  </a:tr>
                  <a:tr h="370840">
                    <a:tc>
                      <a:txBody>
                        <a:bodyPr/>
                        <a:lstStyle/>
                        <a:p>
                          <a:pPr algn="ctr"/>
                          <a:r>
                            <a:rPr lang="en-IT"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T" dirty="0"/>
                            <a:t>…</a:t>
                          </a:r>
                        </a:p>
                      </a:txBody>
                      <a:tcPr/>
                    </a:tc>
                    <a:tc>
                      <a:txBody>
                        <a:bodyPr/>
                        <a:lstStyle/>
                        <a:p>
                          <a:endParaRPr lang="en-IT"/>
                        </a:p>
                      </a:txBody>
                      <a:tcPr>
                        <a:blipFill>
                          <a:blip r:embed="rId3"/>
                          <a:stretch>
                            <a:fillRect l="-201563" t="-203333" r="-101563" b="-123333"/>
                          </a:stretch>
                        </a:blipFill>
                      </a:tcPr>
                    </a:tc>
                    <a:tc>
                      <a:txBody>
                        <a:bodyPr/>
                        <a:lstStyle/>
                        <a:p>
                          <a:endParaRPr lang="en-IT"/>
                        </a:p>
                      </a:txBody>
                      <a:tcPr>
                        <a:blipFill>
                          <a:blip r:embed="rId3"/>
                          <a:stretch>
                            <a:fillRect l="-301563" t="-203333" r="-1563" b="-123333"/>
                          </a:stretch>
                        </a:blipFill>
                      </a:tcPr>
                    </a:tc>
                    <a:extLst>
                      <a:ext uri="{0D108BD9-81ED-4DB2-BD59-A6C34878D82A}">
                        <a16:rowId xmlns:a16="http://schemas.microsoft.com/office/drawing/2014/main" val="978380071"/>
                      </a:ext>
                    </a:extLst>
                  </a:tr>
                  <a:tr h="370840">
                    <a:tc>
                      <a:txBody>
                        <a:bodyPr/>
                        <a:lstStyle/>
                        <a:p>
                          <a:pPr algn="ctr"/>
                          <a:r>
                            <a:rPr lang="en-GB" dirty="0"/>
                            <a:t>e</a:t>
                          </a:r>
                          <a:r>
                            <a:rPr lang="en-IT" dirty="0"/>
                            <a:t>vent N</a:t>
                          </a:r>
                        </a:p>
                      </a:txBody>
                      <a:tcPr/>
                    </a:tc>
                    <a:tc>
                      <a:txBody>
                        <a:bodyPr/>
                        <a:lstStyle/>
                        <a:p>
                          <a:endParaRPr lang="en-IT"/>
                        </a:p>
                      </a:txBody>
                      <a:tcPr>
                        <a:blipFill>
                          <a:blip r:embed="rId3"/>
                          <a:stretch>
                            <a:fillRect l="-100000" t="-313793" r="-200000" b="-27586"/>
                          </a:stretch>
                        </a:blipFill>
                      </a:tcPr>
                    </a:tc>
                    <a:tc>
                      <a:txBody>
                        <a:bodyPr/>
                        <a:lstStyle/>
                        <a:p>
                          <a:endParaRPr lang="en-IT"/>
                        </a:p>
                      </a:txBody>
                      <a:tcPr>
                        <a:blipFill>
                          <a:blip r:embed="rId3"/>
                          <a:stretch>
                            <a:fillRect l="-201563" t="-313793" r="-101563" b="-27586"/>
                          </a:stretch>
                        </a:blipFill>
                      </a:tcPr>
                    </a:tc>
                    <a:tc>
                      <a:txBody>
                        <a:bodyPr/>
                        <a:lstStyle/>
                        <a:p>
                          <a:endParaRPr lang="en-IT"/>
                        </a:p>
                      </a:txBody>
                      <a:tcPr>
                        <a:blipFill>
                          <a:blip r:embed="rId3"/>
                          <a:stretch>
                            <a:fillRect l="-301563" t="-313793" r="-1563" b="-27586"/>
                          </a:stretch>
                        </a:blipFill>
                      </a:tcPr>
                    </a:tc>
                    <a:extLst>
                      <a:ext uri="{0D108BD9-81ED-4DB2-BD59-A6C34878D82A}">
                        <a16:rowId xmlns:a16="http://schemas.microsoft.com/office/drawing/2014/main" val="2725878003"/>
                      </a:ext>
                    </a:extLst>
                  </a:tr>
                </a:tbl>
              </a:graphicData>
            </a:graphic>
          </p:graphicFrame>
        </mc:Fallback>
      </mc:AlternateContent>
      <mc:AlternateContent xmlns:mc="http://schemas.openxmlformats.org/markup-compatibility/2006" xmlns:a14="http://schemas.microsoft.com/office/drawing/2010/main">
        <mc:Choice Requires="a14">
          <p:sp>
            <p:nvSpPr>
              <p:cNvPr id="4" name="CuadroTexto 42">
                <a:extLst>
                  <a:ext uri="{FF2B5EF4-FFF2-40B4-BE49-F238E27FC236}">
                    <a16:creationId xmlns:a16="http://schemas.microsoft.com/office/drawing/2014/main" id="{C805FEFF-96B5-5252-7C21-53417F0CB878}"/>
                  </a:ext>
                </a:extLst>
              </p:cNvPr>
              <p:cNvSpPr txBox="1"/>
              <p:nvPr/>
            </p:nvSpPr>
            <p:spPr>
              <a:xfrm>
                <a:off x="115382" y="4942425"/>
                <a:ext cx="8664123" cy="11278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Each event can then be defined as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 </m:t>
                    </m:r>
                    <m:r>
                      <a:rPr lang="en-US" b="0" i="1" smtClean="0">
                        <a:latin typeface="Cambria Math" panose="02040503050406030204" pitchFamily="18" charset="0"/>
                      </a:rPr>
                      <m:t>𝜙</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sub>
                    </m:sSub>
                  </m:oMath>
                </a14:m>
                <a:r>
                  <a:rPr lang="en-US" dirty="0"/>
                  <a:t>)</a:t>
                </a:r>
              </a:p>
              <a:p>
                <a:pPr marL="285750" indent="-285750">
                  <a:spcAft>
                    <a:spcPts val="600"/>
                  </a:spcAft>
                  <a:buFont typeface="Arial" panose="020B0604020202020204" pitchFamily="34" charset="0"/>
                  <a:buChar char="•"/>
                </a:pPr>
                <a:r>
                  <a:rPr lang="en-US" dirty="0"/>
                  <a:t>Event 0 would look like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 </m:t>
                    </m:r>
                    <m:r>
                      <a:rPr lang="en-US" b="0" i="1" smtClean="0">
                        <a:latin typeface="Cambria Math" panose="02040503050406030204" pitchFamily="18" charset="0"/>
                      </a:rPr>
                      <m:t>𝜙</m:t>
                    </m:r>
                    <m:r>
                      <a:rPr lang="en-US" b="0" i="1" smtClean="0">
                        <a:latin typeface="Cambria Math" panose="02040503050406030204" pitchFamily="18" charset="0"/>
                      </a:rPr>
                      <m:t>, 0.2, 0.8, 0</m:t>
                    </m:r>
                  </m:oMath>
                </a14:m>
                <a:r>
                  <a:rPr lang="en-US" dirty="0"/>
                  <a:t>)</a:t>
                </a:r>
              </a:p>
              <a:p>
                <a:pPr marL="285750" indent="-285750">
                  <a:spcAft>
                    <a:spcPts val="600"/>
                  </a:spcAft>
                  <a:buFont typeface="Arial" panose="020B0604020202020204" pitchFamily="34" charset="0"/>
                  <a:buChar char="•"/>
                </a:pPr>
                <a:r>
                  <a:rPr lang="en-US" dirty="0"/>
                  <a:t>An event which always belongs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will look like this: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 </m:t>
                    </m:r>
                    <m:r>
                      <a:rPr lang="en-US" i="1">
                        <a:latin typeface="Cambria Math" panose="02040503050406030204" pitchFamily="18" charset="0"/>
                      </a:rPr>
                      <m:t>𝜙</m:t>
                    </m:r>
                    <m:r>
                      <a:rPr lang="en-US" i="1">
                        <a:latin typeface="Cambria Math" panose="02040503050406030204" pitchFamily="18" charset="0"/>
                      </a:rPr>
                      <m:t>, 0, 1, 0</m:t>
                    </m:r>
                  </m:oMath>
                </a14:m>
                <a:r>
                  <a:rPr lang="en-US" dirty="0"/>
                  <a:t>)  </a:t>
                </a:r>
              </a:p>
            </p:txBody>
          </p:sp>
        </mc:Choice>
        <mc:Fallback xmlns="">
          <p:sp>
            <p:nvSpPr>
              <p:cNvPr id="4" name="CuadroTexto 42">
                <a:extLst>
                  <a:ext uri="{FF2B5EF4-FFF2-40B4-BE49-F238E27FC236}">
                    <a16:creationId xmlns:a16="http://schemas.microsoft.com/office/drawing/2014/main" id="{C805FEFF-96B5-5252-7C21-53417F0CB878}"/>
                  </a:ext>
                </a:extLst>
              </p:cNvPr>
              <p:cNvSpPr txBox="1">
                <a:spLocks noRot="1" noChangeAspect="1" noMove="1" noResize="1" noEditPoints="1" noAdjustHandles="1" noChangeArrowheads="1" noChangeShapeType="1" noTextEdit="1"/>
              </p:cNvSpPr>
              <p:nvPr/>
            </p:nvSpPr>
            <p:spPr>
              <a:xfrm>
                <a:off x="115382" y="4942425"/>
                <a:ext cx="8664123" cy="1127873"/>
              </a:xfrm>
              <a:prstGeom prst="rect">
                <a:avLst/>
              </a:prstGeom>
              <a:blipFill>
                <a:blip r:embed="rId4"/>
                <a:stretch>
                  <a:fillRect l="-439" t="-3333" b="-4444"/>
                </a:stretch>
              </a:blipFill>
            </p:spPr>
            <p:txBody>
              <a:bodyPr/>
              <a:lstStyle/>
              <a:p>
                <a:r>
                  <a:rPr lang="en-IT">
                    <a:noFill/>
                  </a:rPr>
                  <a:t> </a:t>
                </a:r>
              </a:p>
            </p:txBody>
          </p:sp>
        </mc:Fallback>
      </mc:AlternateContent>
      <p:cxnSp>
        <p:nvCxnSpPr>
          <p:cNvPr id="5" name="Straight Arrow Connector 4">
            <a:extLst>
              <a:ext uri="{FF2B5EF4-FFF2-40B4-BE49-F238E27FC236}">
                <a16:creationId xmlns:a16="http://schemas.microsoft.com/office/drawing/2014/main" id="{EAEE3EB6-A93E-689E-120E-F68EA2637F48}"/>
              </a:ext>
            </a:extLst>
          </p:cNvPr>
          <p:cNvCxnSpPr>
            <a:cxnSpLocks/>
            <a:endCxn id="6" idx="1"/>
          </p:cNvCxnSpPr>
          <p:nvPr/>
        </p:nvCxnSpPr>
        <p:spPr>
          <a:xfrm flipV="1">
            <a:off x="5554391" y="4812116"/>
            <a:ext cx="3225114" cy="33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4BEAC3-930E-36ED-2A1A-9851B0323E82}"/>
                  </a:ext>
                </a:extLst>
              </p:cNvPr>
              <p:cNvSpPr txBox="1"/>
              <p:nvPr/>
            </p:nvSpPr>
            <p:spPr>
              <a:xfrm>
                <a:off x="8779505" y="4350451"/>
                <a:ext cx="3150973" cy="923330"/>
              </a:xfrm>
              <a:prstGeom prst="rect">
                <a:avLst/>
              </a:prstGeom>
              <a:noFill/>
            </p:spPr>
            <p:txBody>
              <a:bodyPr wrap="square" rtlCol="0">
                <a:spAutoFit/>
              </a:bodyPr>
              <a:lstStyle/>
              <a:p>
                <a:pPr algn="ct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oMath>
                </a14:m>
                <a:r>
                  <a:rPr lang="en-IT" dirty="0"/>
                  <a:t> is the probability of a given event to end up in a specific topology</a:t>
                </a:r>
              </a:p>
            </p:txBody>
          </p:sp>
        </mc:Choice>
        <mc:Fallback xmlns="">
          <p:sp>
            <p:nvSpPr>
              <p:cNvPr id="6" name="TextBox 5">
                <a:extLst>
                  <a:ext uri="{FF2B5EF4-FFF2-40B4-BE49-F238E27FC236}">
                    <a16:creationId xmlns:a16="http://schemas.microsoft.com/office/drawing/2014/main" id="{604BEAC3-930E-36ED-2A1A-9851B0323E82}"/>
                  </a:ext>
                </a:extLst>
              </p:cNvPr>
              <p:cNvSpPr txBox="1">
                <a:spLocks noRot="1" noChangeAspect="1" noMove="1" noResize="1" noEditPoints="1" noAdjustHandles="1" noChangeArrowheads="1" noChangeShapeType="1" noTextEdit="1"/>
              </p:cNvSpPr>
              <p:nvPr/>
            </p:nvSpPr>
            <p:spPr>
              <a:xfrm>
                <a:off x="8779505" y="4350451"/>
                <a:ext cx="3150973" cy="923330"/>
              </a:xfrm>
              <a:prstGeom prst="rect">
                <a:avLst/>
              </a:prstGeom>
              <a:blipFill>
                <a:blip r:embed="rId5"/>
                <a:stretch>
                  <a:fillRect t="-2703" b="-9459"/>
                </a:stretch>
              </a:blipFill>
            </p:spPr>
            <p:txBody>
              <a:bodyPr/>
              <a:lstStyle/>
              <a:p>
                <a:r>
                  <a:rPr lang="en-IT">
                    <a:noFill/>
                  </a:rPr>
                  <a:t> </a:t>
                </a:r>
              </a:p>
            </p:txBody>
          </p:sp>
        </mc:Fallback>
      </mc:AlternateContent>
      <p:pic>
        <p:nvPicPr>
          <p:cNvPr id="7" name="Picture 6" descr="A diagram of a cell membrane&#10;&#10;Description automatically generated">
            <a:extLst>
              <a:ext uri="{FF2B5EF4-FFF2-40B4-BE49-F238E27FC236}">
                <a16:creationId xmlns:a16="http://schemas.microsoft.com/office/drawing/2014/main" id="{C2D99587-1B43-3AD7-0732-53254F745827}"/>
              </a:ext>
            </a:extLst>
          </p:cNvPr>
          <p:cNvPicPr>
            <a:picLocks noChangeAspect="1"/>
          </p:cNvPicPr>
          <p:nvPr/>
        </p:nvPicPr>
        <p:blipFill>
          <a:blip r:embed="rId6"/>
          <a:stretch>
            <a:fillRect/>
          </a:stretch>
        </p:blipFill>
        <p:spPr>
          <a:xfrm>
            <a:off x="8303741" y="750342"/>
            <a:ext cx="3667512" cy="3069789"/>
          </a:xfrm>
          <a:prstGeom prst="rect">
            <a:avLst/>
          </a:prstGeom>
        </p:spPr>
      </p:pic>
    </p:spTree>
    <p:extLst>
      <p:ext uri="{BB962C8B-B14F-4D97-AF65-F5344CB8AC3E}">
        <p14:creationId xmlns:p14="http://schemas.microsoft.com/office/powerpoint/2010/main" val="221362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83DAA845-8044-0094-A0BE-4759C839BC84}"/>
              </a:ext>
            </a:extLst>
          </p:cNvPr>
          <p:cNvSpPr txBox="1"/>
          <p:nvPr/>
        </p:nvSpPr>
        <p:spPr>
          <a:xfrm>
            <a:off x="115382" y="213064"/>
            <a:ext cx="12009943" cy="1200329"/>
          </a:xfrm>
          <a:prstGeom prst="rect">
            <a:avLst/>
          </a:prstGeom>
          <a:noFill/>
        </p:spPr>
        <p:txBody>
          <a:bodyPr wrap="square" rtlCol="0">
            <a:spAutoFit/>
          </a:bodyPr>
          <a:lstStyle/>
          <a:p>
            <a:pPr marL="285750" indent="-285750">
              <a:buFont typeface="Arial" panose="020B0604020202020204" pitchFamily="34" charset="0"/>
              <a:buChar char="•"/>
            </a:pPr>
            <a:r>
              <a:rPr lang="it-IT"/>
              <a:t>Data collected by NP/HEP  experiments are (always) affected by the detector’s effects</a:t>
            </a:r>
          </a:p>
          <a:p>
            <a:pPr marL="285750" indent="-285750">
              <a:buFont typeface="Arial" panose="020B0604020202020204" pitchFamily="34" charset="0"/>
              <a:buChar char="•"/>
            </a:pPr>
            <a:r>
              <a:rPr lang="it-IT"/>
              <a:t>Before starting physics analysis the detector’s effect unfolding is required </a:t>
            </a:r>
          </a:p>
          <a:p>
            <a:pPr marL="285750" indent="-285750">
              <a:buFont typeface="Arial" panose="020B0604020202020204" pitchFamily="34" charset="0"/>
              <a:buChar char="•"/>
            </a:pPr>
            <a:r>
              <a:rPr lang="it-IT"/>
              <a:t>Traditional observables may not be adequate to extract physics in multidimensional space (multi-particles in the final state)</a:t>
            </a:r>
          </a:p>
          <a:p>
            <a:pPr marL="285750" indent="-285750">
              <a:buFont typeface="Arial" panose="020B0604020202020204" pitchFamily="34" charset="0"/>
              <a:buChar char="•"/>
            </a:pPr>
            <a:r>
              <a:rPr lang="it-IT"/>
              <a:t>At High-Intensity frontiers, data sets are large and difficult to manipulate/preserve</a:t>
            </a:r>
          </a:p>
        </p:txBody>
      </p:sp>
      <p:sp>
        <p:nvSpPr>
          <p:cNvPr id="17" name="CasellaDiTesto 16">
            <a:extLst>
              <a:ext uri="{FF2B5EF4-FFF2-40B4-BE49-F238E27FC236}">
                <a16:creationId xmlns:a16="http://schemas.microsoft.com/office/drawing/2014/main" id="{5B962B33-4CAE-7EA5-8397-A3EA4C96AC46}"/>
              </a:ext>
            </a:extLst>
          </p:cNvPr>
          <p:cNvSpPr txBox="1"/>
          <p:nvPr/>
        </p:nvSpPr>
        <p:spPr>
          <a:xfrm>
            <a:off x="303319" y="2859613"/>
            <a:ext cx="5360633" cy="1107996"/>
          </a:xfrm>
          <a:prstGeom prst="rect">
            <a:avLst/>
          </a:prstGeom>
          <a:noFill/>
        </p:spPr>
        <p:txBody>
          <a:bodyPr wrap="square" rtlCol="0">
            <a:spAutoFit/>
          </a:bodyPr>
          <a:lstStyle/>
          <a:p>
            <a:pPr algn="ctr"/>
            <a:r>
              <a:rPr lang="it-IT" sz="2200" b="1"/>
              <a:t>Should AI support NP/HEP experiments to extract physics from data in more efficient way?</a:t>
            </a:r>
          </a:p>
        </p:txBody>
      </p:sp>
      <p:sp>
        <p:nvSpPr>
          <p:cNvPr id="18" name="Freccia a destra 17">
            <a:extLst>
              <a:ext uri="{FF2B5EF4-FFF2-40B4-BE49-F238E27FC236}">
                <a16:creationId xmlns:a16="http://schemas.microsoft.com/office/drawing/2014/main" id="{2B319C77-89C8-842F-8D39-A571270D9F68}"/>
              </a:ext>
            </a:extLst>
          </p:cNvPr>
          <p:cNvSpPr/>
          <p:nvPr/>
        </p:nvSpPr>
        <p:spPr>
          <a:xfrm>
            <a:off x="6258274" y="2219176"/>
            <a:ext cx="1026059" cy="1988759"/>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ln w="0">
                <a:solidFill>
                  <a:schemeClr val="tx1"/>
                </a:solidFill>
              </a:ln>
              <a:solidFill>
                <a:schemeClr val="tx1"/>
              </a:solidFill>
              <a:effectLst>
                <a:outerShdw blurRad="38100" dist="19050" dir="2700000" algn="tl" rotWithShape="0">
                  <a:schemeClr val="dk1">
                    <a:alpha val="40000"/>
                  </a:schemeClr>
                </a:outerShdw>
              </a:effectLst>
            </a:endParaRPr>
          </a:p>
        </p:txBody>
      </p:sp>
      <p:pic>
        <p:nvPicPr>
          <p:cNvPr id="19" name="Immagine 18" descr="Immagine che contiene silhouette, mammifero, testo&#10;&#10;Descrizione generata automaticamente">
            <a:extLst>
              <a:ext uri="{FF2B5EF4-FFF2-40B4-BE49-F238E27FC236}">
                <a16:creationId xmlns:a16="http://schemas.microsoft.com/office/drawing/2014/main" id="{617F77EC-C2A0-1966-6048-39BAD9B72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067" y="2471600"/>
            <a:ext cx="3875614" cy="1380905"/>
          </a:xfrm>
          <a:prstGeom prst="rect">
            <a:avLst/>
          </a:prstGeom>
        </p:spPr>
      </p:pic>
      <p:sp>
        <p:nvSpPr>
          <p:cNvPr id="20" name="CasellaDiTesto 19">
            <a:extLst>
              <a:ext uri="{FF2B5EF4-FFF2-40B4-BE49-F238E27FC236}">
                <a16:creationId xmlns:a16="http://schemas.microsoft.com/office/drawing/2014/main" id="{3BD4B9FB-EA8F-DF2C-6201-3DAF9382B45B}"/>
              </a:ext>
            </a:extLst>
          </p:cNvPr>
          <p:cNvSpPr txBox="1"/>
          <p:nvPr/>
        </p:nvSpPr>
        <p:spPr>
          <a:xfrm>
            <a:off x="479393" y="4618836"/>
            <a:ext cx="5616607" cy="1477328"/>
          </a:xfrm>
          <a:prstGeom prst="rect">
            <a:avLst/>
          </a:prstGeom>
          <a:noFill/>
        </p:spPr>
        <p:txBody>
          <a:bodyPr wrap="square" rtlCol="0">
            <a:spAutoFit/>
          </a:bodyPr>
          <a:lstStyle/>
          <a:p>
            <a:r>
              <a:rPr lang="it-IT" b="1"/>
              <a:t>Develop AI – supported procedures to:</a:t>
            </a:r>
          </a:p>
          <a:p>
            <a:pPr marL="285750" indent="-285750">
              <a:buFont typeface="Arial" panose="020B0604020202020204" pitchFamily="34" charset="0"/>
              <a:buChar char="•"/>
            </a:pPr>
            <a:r>
              <a:rPr lang="it-IT"/>
              <a:t>Accurately fit data in multiD space</a:t>
            </a:r>
          </a:p>
          <a:p>
            <a:pPr marL="285750" indent="-285750">
              <a:buFont typeface="Arial" panose="020B0604020202020204" pitchFamily="34" charset="0"/>
              <a:buChar char="•"/>
            </a:pPr>
            <a:r>
              <a:rPr lang="it-IT"/>
              <a:t>Unfold detector effects</a:t>
            </a:r>
          </a:p>
          <a:p>
            <a:pPr marL="285750" indent="-285750">
              <a:buFont typeface="Arial" panose="020B0604020202020204" pitchFamily="34" charset="0"/>
              <a:buChar char="•"/>
            </a:pPr>
            <a:r>
              <a:rPr lang="it-IT"/>
              <a:t>Compare synthetic (AI-generated) to experimental data</a:t>
            </a:r>
          </a:p>
          <a:p>
            <a:pPr marL="285750" indent="-285750">
              <a:buFont typeface="Arial" panose="020B0604020202020204" pitchFamily="34" charset="0"/>
              <a:buChar char="•"/>
            </a:pPr>
            <a:r>
              <a:rPr lang="it-IT"/>
              <a:t>Quantify the uncertainty (UQ)</a:t>
            </a:r>
            <a:r>
              <a:rPr lang="it-IT" b="1"/>
              <a:t> </a:t>
            </a:r>
          </a:p>
        </p:txBody>
      </p:sp>
      <p:sp>
        <p:nvSpPr>
          <p:cNvPr id="21" name="CasellaDiTesto 20">
            <a:extLst>
              <a:ext uri="{FF2B5EF4-FFF2-40B4-BE49-F238E27FC236}">
                <a16:creationId xmlns:a16="http://schemas.microsoft.com/office/drawing/2014/main" id="{A6C369CC-DD40-FF76-B13D-EE887296BADD}"/>
              </a:ext>
            </a:extLst>
          </p:cNvPr>
          <p:cNvSpPr txBox="1"/>
          <p:nvPr/>
        </p:nvSpPr>
        <p:spPr>
          <a:xfrm>
            <a:off x="8096436" y="4618836"/>
            <a:ext cx="3792246" cy="1200329"/>
          </a:xfrm>
          <a:prstGeom prst="rect">
            <a:avLst/>
          </a:prstGeom>
          <a:noFill/>
        </p:spPr>
        <p:txBody>
          <a:bodyPr wrap="square" rtlCol="0">
            <a:spAutoFit/>
          </a:bodyPr>
          <a:lstStyle/>
          <a:p>
            <a:r>
              <a:rPr lang="it-IT" b="1"/>
              <a:t>Collaborative effort (regular meeting)</a:t>
            </a:r>
          </a:p>
          <a:p>
            <a:pPr marL="285750" indent="-285750">
              <a:buFont typeface="Arial" panose="020B0604020202020204" pitchFamily="34" charset="0"/>
              <a:buChar char="•"/>
            </a:pPr>
            <a:r>
              <a:rPr lang="it-IT"/>
              <a:t>ML experts (ODU, Jlab)</a:t>
            </a:r>
          </a:p>
          <a:p>
            <a:pPr marL="285750" indent="-285750">
              <a:buFont typeface="Arial" panose="020B0604020202020204" pitchFamily="34" charset="0"/>
              <a:buChar char="•"/>
            </a:pPr>
            <a:r>
              <a:rPr lang="it-IT"/>
              <a:t>Experimentalists (Jlab Hall-B)</a:t>
            </a:r>
          </a:p>
          <a:p>
            <a:pPr marL="285750" indent="-285750">
              <a:buFont typeface="Arial" panose="020B0604020202020204" pitchFamily="34" charset="0"/>
              <a:buChar char="•"/>
            </a:pPr>
            <a:r>
              <a:rPr lang="it-IT"/>
              <a:t>Theorists (JPAC, JAM)</a:t>
            </a:r>
            <a:r>
              <a:rPr lang="it-IT" b="1"/>
              <a:t> </a:t>
            </a:r>
          </a:p>
        </p:txBody>
      </p:sp>
      <p:sp>
        <p:nvSpPr>
          <p:cNvPr id="14" name="Rettangolo 13">
            <a:extLst>
              <a:ext uri="{FF2B5EF4-FFF2-40B4-BE49-F238E27FC236}">
                <a16:creationId xmlns:a16="http://schemas.microsoft.com/office/drawing/2014/main" id="{DCACFC94-03DD-B91E-2F49-7A56B79AE068}"/>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5" name="Immagine 14" descr="Immagine che contiene silhouette, mammifero, cavallo, arte&#10;&#10;Descrizione generata automaticamente">
            <a:extLst>
              <a:ext uri="{FF2B5EF4-FFF2-40B4-BE49-F238E27FC236}">
                <a16:creationId xmlns:a16="http://schemas.microsoft.com/office/drawing/2014/main" id="{08D2C6E7-0AC2-8795-9956-92251A8FA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22" name="CasellaDiTesto 21">
            <a:extLst>
              <a:ext uri="{FF2B5EF4-FFF2-40B4-BE49-F238E27FC236}">
                <a16:creationId xmlns:a16="http://schemas.microsoft.com/office/drawing/2014/main" id="{FA33D7BB-D469-D841-4049-B448627EAD60}"/>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23" name="CasellaDiTesto 22">
            <a:extLst>
              <a:ext uri="{FF2B5EF4-FFF2-40B4-BE49-F238E27FC236}">
                <a16:creationId xmlns:a16="http://schemas.microsoft.com/office/drawing/2014/main" id="{FD759796-1C73-13B4-6BFD-5537AD323C09}"/>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2 - Tommaso Vittorini</a:t>
            </a:r>
          </a:p>
        </p:txBody>
      </p:sp>
    </p:spTree>
    <p:extLst>
      <p:ext uri="{BB962C8B-B14F-4D97-AF65-F5344CB8AC3E}">
        <p14:creationId xmlns:p14="http://schemas.microsoft.com/office/powerpoint/2010/main" val="88520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205B392-7984-C2A1-1C69-A4BF402C5953}"/>
              </a:ext>
            </a:extLst>
          </p:cNvPr>
          <p:cNvSpPr txBox="1"/>
          <p:nvPr/>
        </p:nvSpPr>
        <p:spPr>
          <a:xfrm>
            <a:off x="11682" y="939014"/>
            <a:ext cx="12180318" cy="3000821"/>
          </a:xfrm>
          <a:prstGeom prst="rect">
            <a:avLst/>
          </a:prstGeom>
          <a:noFill/>
        </p:spPr>
        <p:txBody>
          <a:bodyPr wrap="square" rtlCol="0">
            <a:spAutoFit/>
          </a:bodyPr>
          <a:lstStyle/>
          <a:p>
            <a:pPr marL="342900" indent="-342900">
              <a:buFont typeface="Arial" panose="020B0604020202020204" pitchFamily="34" charset="0"/>
              <a:buChar char="•"/>
            </a:pPr>
            <a:r>
              <a:rPr lang="it-IT"/>
              <a:t>Detector effects make measured observables  (detector-level) different from the ‘true’ observables (vertex level)</a:t>
            </a:r>
          </a:p>
          <a:p>
            <a:pPr marL="342900" indent="-342900">
              <a:buFont typeface="Arial" panose="020B0604020202020204" pitchFamily="34" charset="0"/>
              <a:buChar char="•"/>
            </a:pPr>
            <a:endParaRPr lang="it-IT"/>
          </a:p>
          <a:p>
            <a:pPr lvl="1"/>
            <a:r>
              <a:rPr lang="it-IT"/>
              <a:t>	</a:t>
            </a:r>
            <a:r>
              <a:rPr lang="it-IT" b="1"/>
              <a:t>Acceptance: </a:t>
            </a:r>
            <a:r>
              <a:rPr lang="it-IT"/>
              <a:t>Any measurement can access only a limited portion of the phase space. What can we say about these unmeasured regions?</a:t>
            </a:r>
          </a:p>
          <a:p>
            <a:pPr lvl="1"/>
            <a:endParaRPr lang="it-IT" sz="1950" b="1"/>
          </a:p>
          <a:p>
            <a:pPr lvl="1"/>
            <a:endParaRPr lang="it-IT" sz="1950" b="1"/>
          </a:p>
          <a:p>
            <a:pPr lvl="1"/>
            <a:endParaRPr lang="it-IT" b="1"/>
          </a:p>
          <a:p>
            <a:pPr lvl="1"/>
            <a:endParaRPr lang="it-IT" b="1"/>
          </a:p>
          <a:p>
            <a:pPr lvl="1"/>
            <a:r>
              <a:rPr lang="it-IT" b="1"/>
              <a:t>	Resolution: </a:t>
            </a:r>
            <a:r>
              <a:rPr lang="it-IT"/>
              <a:t>Any measurement has an experimental resolution that may modify cover up effects that we’re looking for     </a:t>
            </a:r>
            <a:r>
              <a:rPr lang="it-IT" b="1"/>
              <a:t>		</a:t>
            </a:r>
          </a:p>
        </p:txBody>
      </p:sp>
      <p:sp>
        <p:nvSpPr>
          <p:cNvPr id="9" name="CasellaDiTesto 8">
            <a:extLst>
              <a:ext uri="{FF2B5EF4-FFF2-40B4-BE49-F238E27FC236}">
                <a16:creationId xmlns:a16="http://schemas.microsoft.com/office/drawing/2014/main" id="{8949FE6A-32C0-AEE2-D0E0-1AE873B4EE83}"/>
              </a:ext>
            </a:extLst>
          </p:cNvPr>
          <p:cNvSpPr txBox="1"/>
          <p:nvPr/>
        </p:nvSpPr>
        <p:spPr>
          <a:xfrm>
            <a:off x="1506499" y="2271385"/>
            <a:ext cx="10685501" cy="710964"/>
          </a:xfrm>
          <a:prstGeom prst="rect">
            <a:avLst/>
          </a:prstGeom>
          <a:noFill/>
        </p:spPr>
        <p:txBody>
          <a:bodyPr wrap="square" rtlCol="0">
            <a:spAutoFit/>
          </a:bodyPr>
          <a:lstStyle/>
          <a:p>
            <a:pPr marL="342900" indent="-342900">
              <a:buFont typeface="Wingdings" panose="05000000000000000000" pitchFamily="2" charset="2"/>
              <a:buChar char="Ø"/>
            </a:pPr>
            <a:r>
              <a:rPr lang="it-IT"/>
              <a:t>Interpolation: deal with the holes in the phase space  </a:t>
            </a:r>
          </a:p>
          <a:p>
            <a:pPr marL="342900" indent="-342900">
              <a:buFont typeface="Wingdings" panose="05000000000000000000" pitchFamily="2" charset="2"/>
              <a:buChar char="Ø"/>
            </a:pPr>
            <a:r>
              <a:rPr lang="it-IT"/>
              <a:t>Extrapolation: extend our coverage from the borders of measured regions</a:t>
            </a:r>
          </a:p>
        </p:txBody>
      </p:sp>
      <p:sp>
        <p:nvSpPr>
          <p:cNvPr id="11" name="CasellaDiTesto 10">
            <a:extLst>
              <a:ext uri="{FF2B5EF4-FFF2-40B4-BE49-F238E27FC236}">
                <a16:creationId xmlns:a16="http://schemas.microsoft.com/office/drawing/2014/main" id="{518E6965-3A8E-E5A6-96B3-419AD13D2C55}"/>
              </a:ext>
            </a:extLst>
          </p:cNvPr>
          <p:cNvSpPr txBox="1"/>
          <p:nvPr/>
        </p:nvSpPr>
        <p:spPr>
          <a:xfrm>
            <a:off x="1506499" y="3781353"/>
            <a:ext cx="10685501" cy="646331"/>
          </a:xfrm>
          <a:prstGeom prst="rect">
            <a:avLst/>
          </a:prstGeom>
          <a:noFill/>
        </p:spPr>
        <p:txBody>
          <a:bodyPr wrap="square" rtlCol="0">
            <a:spAutoFit/>
          </a:bodyPr>
          <a:lstStyle/>
          <a:p>
            <a:pPr marL="342900" indent="-342900">
              <a:buFont typeface="Wingdings" panose="05000000000000000000" pitchFamily="2" charset="2"/>
              <a:buChar char="Ø"/>
            </a:pPr>
            <a:r>
              <a:rPr lang="it-IT"/>
              <a:t>Spikes may be concealed  behind the detector resolution</a:t>
            </a:r>
          </a:p>
          <a:p>
            <a:pPr marL="342900" indent="-342900">
              <a:buFont typeface="Wingdings" panose="05000000000000000000" pitchFamily="2" charset="2"/>
              <a:buChar char="Ø"/>
            </a:pPr>
            <a:r>
              <a:rPr lang="it-IT"/>
              <a:t>Measurements could be extended to unphysical regions</a:t>
            </a:r>
          </a:p>
        </p:txBody>
      </p:sp>
      <p:sp>
        <p:nvSpPr>
          <p:cNvPr id="14" name="CasellaDiTesto 13">
            <a:extLst>
              <a:ext uri="{FF2B5EF4-FFF2-40B4-BE49-F238E27FC236}">
                <a16:creationId xmlns:a16="http://schemas.microsoft.com/office/drawing/2014/main" id="{9DE2B694-72E7-1C1D-3475-A05332F68616}"/>
              </a:ext>
            </a:extLst>
          </p:cNvPr>
          <p:cNvSpPr txBox="1"/>
          <p:nvPr/>
        </p:nvSpPr>
        <p:spPr>
          <a:xfrm>
            <a:off x="11682" y="4782000"/>
            <a:ext cx="12180318" cy="1200329"/>
          </a:xfrm>
          <a:prstGeom prst="rect">
            <a:avLst/>
          </a:prstGeom>
          <a:noFill/>
        </p:spPr>
        <p:txBody>
          <a:bodyPr wrap="square" rtlCol="0">
            <a:spAutoFit/>
          </a:bodyPr>
          <a:lstStyle/>
          <a:p>
            <a:pPr marL="342900" indent="-342900">
              <a:buFont typeface="Arial" panose="020B0604020202020204" pitchFamily="34" charset="0"/>
              <a:buChar char="•"/>
            </a:pPr>
            <a:r>
              <a:rPr lang="it-IT"/>
              <a:t>Mitigation strategy:</a:t>
            </a:r>
          </a:p>
          <a:p>
            <a:pPr marL="1714500" lvl="3" indent="-342900">
              <a:buFont typeface="Wingdings" panose="05000000000000000000" pitchFamily="2" charset="2"/>
              <a:buChar char="Ø"/>
            </a:pPr>
            <a:r>
              <a:rPr lang="it-IT"/>
              <a:t>Acceptance: ‘Fiducial volumes’ to exclude unmeasured regions and extend the covered measured of the phase space</a:t>
            </a:r>
          </a:p>
          <a:p>
            <a:pPr marL="1714500" lvl="3" indent="-342900">
              <a:buFont typeface="Wingdings" panose="05000000000000000000" pitchFamily="2" charset="2"/>
              <a:buChar char="Ø"/>
            </a:pPr>
            <a:r>
              <a:rPr lang="it-IT"/>
              <a:t>Resolution: build and validate ML-models  to unfold resolution effects</a:t>
            </a:r>
          </a:p>
        </p:txBody>
      </p:sp>
      <p:sp>
        <p:nvSpPr>
          <p:cNvPr id="29" name="Rettangolo 28">
            <a:extLst>
              <a:ext uri="{FF2B5EF4-FFF2-40B4-BE49-F238E27FC236}">
                <a16:creationId xmlns:a16="http://schemas.microsoft.com/office/drawing/2014/main" id="{F7EF0A79-F963-73DC-CDFF-D4AC90A19529}"/>
              </a:ext>
            </a:extLst>
          </p:cNvPr>
          <p:cNvSpPr/>
          <p:nvPr/>
        </p:nvSpPr>
        <p:spPr>
          <a:xfrm>
            <a:off x="3799190" y="122111"/>
            <a:ext cx="3940404"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BAC45C6D-872A-2761-272D-E7D23426A7A5}"/>
              </a:ext>
            </a:extLst>
          </p:cNvPr>
          <p:cNvSpPr txBox="1"/>
          <p:nvPr/>
        </p:nvSpPr>
        <p:spPr>
          <a:xfrm>
            <a:off x="3799189" y="158919"/>
            <a:ext cx="3940404" cy="430887"/>
          </a:xfrm>
          <a:prstGeom prst="rect">
            <a:avLst/>
          </a:prstGeom>
          <a:noFill/>
        </p:spPr>
        <p:txBody>
          <a:bodyPr wrap="square" rtlCol="0">
            <a:spAutoFit/>
          </a:bodyPr>
          <a:lstStyle/>
          <a:p>
            <a:pPr algn="ctr"/>
            <a:r>
              <a:rPr lang="it-IT" sz="2200" b="1">
                <a:solidFill>
                  <a:schemeClr val="bg1"/>
                </a:solidFill>
              </a:rPr>
              <a:t>Detector unfolding</a:t>
            </a:r>
          </a:p>
        </p:txBody>
      </p:sp>
      <p:sp>
        <p:nvSpPr>
          <p:cNvPr id="31" name="Rettangolo 30">
            <a:extLst>
              <a:ext uri="{FF2B5EF4-FFF2-40B4-BE49-F238E27FC236}">
                <a16:creationId xmlns:a16="http://schemas.microsoft.com/office/drawing/2014/main" id="{D5728E44-F121-AB6F-780C-A8EB9D44DD34}"/>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2" name="Immagine 31" descr="Immagine che contiene silhouette, mammifero, cavallo, arte&#10;&#10;Descrizione generata automaticamente">
            <a:extLst>
              <a:ext uri="{FF2B5EF4-FFF2-40B4-BE49-F238E27FC236}">
                <a16:creationId xmlns:a16="http://schemas.microsoft.com/office/drawing/2014/main" id="{EBFEDC5A-64B7-F30C-F631-FB5437416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33" name="CasellaDiTesto 32">
            <a:extLst>
              <a:ext uri="{FF2B5EF4-FFF2-40B4-BE49-F238E27FC236}">
                <a16:creationId xmlns:a16="http://schemas.microsoft.com/office/drawing/2014/main" id="{134D615D-A431-B9BE-F402-685DA9F46D9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34" name="CasellaDiTesto 33">
            <a:extLst>
              <a:ext uri="{FF2B5EF4-FFF2-40B4-BE49-F238E27FC236}">
                <a16:creationId xmlns:a16="http://schemas.microsoft.com/office/drawing/2014/main" id="{5ABE8217-AC6A-0159-8FD7-E7DAB85E299E}"/>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3 - Tommaso Vittorini</a:t>
            </a:r>
          </a:p>
        </p:txBody>
      </p:sp>
    </p:spTree>
    <p:extLst>
      <p:ext uri="{BB962C8B-B14F-4D97-AF65-F5344CB8AC3E}">
        <p14:creationId xmlns:p14="http://schemas.microsoft.com/office/powerpoint/2010/main" val="7257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redit: Y.Alanazi Awadh, , P..Ambrozewicz, G. Costantini A.Hiller Blin, E. Isupov, T. Jeske, Y.Li, L.Marsicano W. Menlnitchouk,  V.Mokeev, N.Sato, A.Szczepaniak, T.Viducic">
            <a:extLst>
              <a:ext uri="{FF2B5EF4-FFF2-40B4-BE49-F238E27FC236}">
                <a16:creationId xmlns:a16="http://schemas.microsoft.com/office/drawing/2014/main" id="{972F9CBE-1D79-A50A-22BE-F80C3EC5503B}"/>
              </a:ext>
            </a:extLst>
          </p:cNvPr>
          <p:cNvSpPr txBox="1"/>
          <p:nvPr/>
        </p:nvSpPr>
        <p:spPr>
          <a:xfrm>
            <a:off x="6598763" y="6094726"/>
            <a:ext cx="5594264" cy="43088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l" defTabSz="457200">
              <a:spcBef>
                <a:spcPts val="1600"/>
              </a:spcBef>
              <a:defRPr b="0">
                <a:latin typeface="Gill Sans"/>
                <a:ea typeface="Gill Sans"/>
                <a:cs typeface="Gill Sans"/>
                <a:sym typeface="Gill Sans"/>
              </a:defRPr>
            </a:lvl1pPr>
          </a:lstStyle>
          <a:p>
            <a:r>
              <a:rPr sz="1266"/>
              <a:t>Credit: Y.Alanazi Awadh, , P..Ambrozewicz, G. Costantini A.Hiller Blin, E. Isupov, T. Jeske, Y.Li, L.Marsicano W. Menlnitchouk,  V.Mokeev, N.Sato, A.Szczepaniak, T.Viducic</a:t>
            </a: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8E737766-2F30-379B-26B4-3B414A731B57}"/>
                  </a:ext>
                </a:extLst>
              </p:cNvPr>
              <p:cNvSpPr txBox="1"/>
              <p:nvPr/>
            </p:nvSpPr>
            <p:spPr>
              <a:xfrm>
                <a:off x="11685" y="835230"/>
                <a:ext cx="5379895" cy="1803442"/>
              </a:xfrm>
              <a:prstGeom prst="rect">
                <a:avLst/>
              </a:prstGeom>
              <a:noFill/>
            </p:spPr>
            <p:txBody>
              <a:bodyPr wrap="square" rtlCol="0">
                <a:spAutoFit/>
              </a:bodyPr>
              <a:lstStyle/>
              <a:p>
                <a:r>
                  <a:rPr lang="it-IT" b="1"/>
                  <a:t> </a:t>
                </a:r>
                <a14:m>
                  <m:oMath xmlns:m="http://schemas.openxmlformats.org/officeDocument/2006/math">
                    <m:r>
                      <a:rPr lang="it-IT" b="1" i="1" smtClean="0">
                        <a:latin typeface="Cambria Math" panose="02040503050406030204" pitchFamily="18" charset="0"/>
                      </a:rPr>
                      <m:t>𝜸</m:t>
                    </m:r>
                    <m:r>
                      <a:rPr lang="it-IT" b="1" i="1" smtClean="0">
                        <a:latin typeface="Cambria Math" panose="02040503050406030204" pitchFamily="18" charset="0"/>
                      </a:rPr>
                      <m:t>𝒑</m:t>
                    </m:r>
                    <m:r>
                      <a:rPr lang="it-IT" b="1" i="1" smtClean="0">
                        <a:latin typeface="Cambria Math" panose="02040503050406030204" pitchFamily="18" charset="0"/>
                      </a:rPr>
                      <m:t>→</m:t>
                    </m:r>
                    <m:sSup>
                      <m:sSupPr>
                        <m:ctrlPr>
                          <a:rPr lang="it-IT" b="1" i="1" smtClean="0">
                            <a:latin typeface="Cambria Math" panose="02040503050406030204" pitchFamily="18" charset="0"/>
                          </a:rPr>
                        </m:ctrlPr>
                      </m:sSupPr>
                      <m:e>
                        <m:r>
                          <a:rPr lang="it-IT" b="1" i="1" smtClean="0">
                            <a:latin typeface="Cambria Math" panose="02040503050406030204" pitchFamily="18" charset="0"/>
                          </a:rPr>
                          <m:t>𝝅</m:t>
                        </m:r>
                      </m:e>
                      <m:sup>
                        <m:r>
                          <a:rPr lang="it-IT" b="1" i="1" smtClean="0">
                            <a:latin typeface="Cambria Math" panose="02040503050406030204" pitchFamily="18" charset="0"/>
                          </a:rPr>
                          <m:t>+</m:t>
                        </m:r>
                      </m:sup>
                    </m:sSup>
                    <m:sSup>
                      <m:sSupPr>
                        <m:ctrlPr>
                          <a:rPr lang="it-IT" b="1" i="1" smtClean="0">
                            <a:latin typeface="Cambria Math" panose="02040503050406030204" pitchFamily="18" charset="0"/>
                          </a:rPr>
                        </m:ctrlPr>
                      </m:sSupPr>
                      <m:e>
                        <m:r>
                          <a:rPr lang="it-IT" b="1" i="1" smtClean="0">
                            <a:latin typeface="Cambria Math" panose="02040503050406030204" pitchFamily="18" charset="0"/>
                          </a:rPr>
                          <m:t>𝝅</m:t>
                        </m:r>
                      </m:e>
                      <m:sup>
                        <m:r>
                          <a:rPr lang="it-IT" b="1" i="1" smtClean="0">
                            <a:latin typeface="Cambria Math" panose="02040503050406030204" pitchFamily="18" charset="0"/>
                          </a:rPr>
                          <m:t>−</m:t>
                        </m:r>
                      </m:sup>
                    </m:sSup>
                    <m:r>
                      <a:rPr lang="it-IT" b="1" i="1" smtClean="0">
                        <a:latin typeface="Cambria Math" panose="02040503050406030204" pitchFamily="18" charset="0"/>
                      </a:rPr>
                      <m:t>𝒑</m:t>
                    </m:r>
                  </m:oMath>
                </a14:m>
                <a:r>
                  <a:rPr lang="it-IT" b="1"/>
                  <a:t>  (unpolarized)</a:t>
                </a:r>
              </a:p>
              <a:p>
                <a:endParaRPr lang="it-IT" b="1"/>
              </a:p>
              <a:p>
                <a:pPr marL="285750" indent="-285750">
                  <a:buFont typeface="Arial" panose="020B0604020202020204" pitchFamily="34" charset="0"/>
                  <a:buChar char="•"/>
                </a:pPr>
                <a:r>
                  <a:rPr lang="it-IT"/>
                  <a:t> Initial state: Fully known</a:t>
                </a:r>
              </a:p>
              <a:p>
                <a:pPr marL="285750" indent="-285750">
                  <a:buFont typeface="Arial" panose="020B0604020202020204" pitchFamily="34" charset="0"/>
                  <a:buChar char="•"/>
                </a:pPr>
                <a:r>
                  <a:rPr lang="it-IT"/>
                  <a:t>Final state: 3x3 indipendent variables</a:t>
                </a:r>
              </a:p>
              <a:p>
                <a:pPr marL="285750" indent="-285750">
                  <a:buFont typeface="Arial" panose="020B0604020202020204" pitchFamily="34" charset="0"/>
                  <a:buChar char="•"/>
                </a:pPr>
                <a:r>
                  <a:rPr lang="it-IT"/>
                  <a:t>Indipendent variables: (3x3) – 4 = 5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𝛾</m:t>
                        </m:r>
                      </m:sub>
                    </m:sSub>
                  </m:oMath>
                </a14:m>
                <a:r>
                  <a:rPr lang="it-IT"/>
                  <a:t> fixed)</a:t>
                </a:r>
              </a:p>
              <a:p>
                <a:pPr marL="285750" indent="-285750">
                  <a:buFont typeface="Arial" panose="020B0604020202020204" pitchFamily="34" charset="0"/>
                  <a:buChar char="•"/>
                </a:pPr>
                <a:r>
                  <a:rPr lang="it-IT"/>
                  <a:t>Many possible choices, such as </a:t>
                </a: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𝑀</m:t>
                        </m:r>
                      </m:e>
                      <m:sub>
                        <m:r>
                          <a:rPr lang="it-IT" b="0" i="1" smtClean="0">
                            <a:latin typeface="Cambria Math" panose="02040503050406030204" pitchFamily="18" charset="0"/>
                          </a:rPr>
                          <m:t>𝜋𝜋</m:t>
                        </m:r>
                      </m:sub>
                      <m:sup>
                        <m:r>
                          <a:rPr lang="it-IT" b="0" i="1" smtClean="0">
                            <a:latin typeface="Cambria Math" panose="02040503050406030204" pitchFamily="18" charset="0"/>
                          </a:rPr>
                          <m:t>2</m:t>
                        </m:r>
                      </m:sup>
                    </m:sSubSup>
                    <m:r>
                      <a:rPr lang="it-IT" b="0" i="1" smtClean="0">
                        <a:latin typeface="Cambria Math" panose="02040503050406030204" pitchFamily="18" charset="0"/>
                      </a:rPr>
                      <m:t>, </m:t>
                    </m:r>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 </m:t>
                        </m:r>
                        <m:r>
                          <a:rPr lang="it-IT" b="0" i="1" smtClean="0">
                            <a:latin typeface="Cambria Math" panose="02040503050406030204" pitchFamily="18" charset="0"/>
                          </a:rPr>
                          <m:t>𝑀</m:t>
                        </m:r>
                      </m:e>
                      <m:sub>
                        <m:r>
                          <a:rPr lang="it-IT" b="0" i="1" smtClean="0">
                            <a:latin typeface="Cambria Math" panose="02040503050406030204" pitchFamily="18" charset="0"/>
                          </a:rPr>
                          <m:t>𝑝</m:t>
                        </m:r>
                        <m:r>
                          <a:rPr lang="it-IT" b="0" i="1" smtClean="0">
                            <a:latin typeface="Cambria Math" panose="02040503050406030204" pitchFamily="18" charset="0"/>
                          </a:rPr>
                          <m:t>𝜋</m:t>
                        </m:r>
                      </m:sub>
                      <m:sup>
                        <m:r>
                          <a:rPr lang="it-IT" b="0" i="1" smtClean="0">
                            <a:latin typeface="Cambria Math" panose="02040503050406030204" pitchFamily="18" charset="0"/>
                          </a:rPr>
                          <m:t>2</m:t>
                        </m:r>
                      </m:sup>
                    </m:sSubSup>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𝜃</m:t>
                        </m:r>
                      </m:e>
                      <m:sub>
                        <m:r>
                          <a:rPr lang="it-IT" b="0" i="1" smtClean="0">
                            <a:latin typeface="Cambria Math" panose="02040503050406030204" pitchFamily="18" charset="0"/>
                          </a:rPr>
                          <m:t>𝜋</m:t>
                        </m:r>
                      </m:sub>
                    </m:sSub>
                    <m:r>
                      <a:rPr lang="it-IT" b="0" i="1" smtClean="0">
                        <a:latin typeface="Cambria Math" panose="02040503050406030204" pitchFamily="18" charset="0"/>
                      </a:rPr>
                      <m:t>, </m:t>
                    </m:r>
                    <m:r>
                      <a:rPr lang="it-IT" b="0" i="1" smtClean="0">
                        <a:latin typeface="Cambria Math" panose="02040503050406030204" pitchFamily="18" charset="0"/>
                      </a:rPr>
                      <m:t>𝛼</m:t>
                    </m:r>
                    <m:r>
                      <a:rPr lang="it-IT" b="0" i="1" smtClean="0">
                        <a:latin typeface="Cambria Math" panose="02040503050406030204" pitchFamily="18" charset="0"/>
                      </a:rPr>
                      <m:t>, </m:t>
                    </m:r>
                    <m:r>
                      <a:rPr lang="it-IT" b="0" i="1" smtClean="0">
                        <a:latin typeface="Cambria Math" panose="02040503050406030204" pitchFamily="18" charset="0"/>
                      </a:rPr>
                      <m:t>𝜙</m:t>
                    </m:r>
                  </m:oMath>
                </a14:m>
                <a:endParaRPr lang="it-IT"/>
              </a:p>
            </p:txBody>
          </p:sp>
        </mc:Choice>
        <mc:Fallback xmlns="">
          <p:sp>
            <p:nvSpPr>
              <p:cNvPr id="4" name="CasellaDiTesto 3">
                <a:extLst>
                  <a:ext uri="{FF2B5EF4-FFF2-40B4-BE49-F238E27FC236}">
                    <a16:creationId xmlns:a16="http://schemas.microsoft.com/office/drawing/2014/main" id="{8E737766-2F30-379B-26B4-3B414A731B57}"/>
                  </a:ext>
                </a:extLst>
              </p:cNvPr>
              <p:cNvSpPr txBox="1">
                <a:spLocks noRot="1" noChangeAspect="1" noMove="1" noResize="1" noEditPoints="1" noAdjustHandles="1" noChangeArrowheads="1" noChangeShapeType="1" noTextEdit="1"/>
              </p:cNvSpPr>
              <p:nvPr/>
            </p:nvSpPr>
            <p:spPr>
              <a:xfrm>
                <a:off x="11685" y="835230"/>
                <a:ext cx="5379895" cy="1803442"/>
              </a:xfrm>
              <a:prstGeom prst="rect">
                <a:avLst/>
              </a:prstGeom>
              <a:blipFill>
                <a:blip r:embed="rId2"/>
                <a:stretch>
                  <a:fillRect l="-794" t="-1689" b="-33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6C791FB9-3C38-390A-B989-2DD11960EE7E}"/>
                  </a:ext>
                </a:extLst>
              </p:cNvPr>
              <p:cNvSpPr txBox="1"/>
              <p:nvPr/>
            </p:nvSpPr>
            <p:spPr>
              <a:xfrm>
                <a:off x="11685" y="3657571"/>
                <a:ext cx="5379894" cy="2053511"/>
              </a:xfrm>
              <a:prstGeom prst="rect">
                <a:avLst/>
              </a:prstGeom>
              <a:noFill/>
            </p:spPr>
            <p:txBody>
              <a:bodyPr wrap="square" rtlCol="0">
                <a:spAutoFit/>
              </a:bodyPr>
              <a:lstStyle/>
              <a:p>
                <a:pPr marL="285750" indent="-285750" algn="just">
                  <a:buFont typeface="Arial" panose="020B0604020202020204" pitchFamily="34" charset="0"/>
                  <a:buChar char="•"/>
                </a:pP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𝛾</m:t>
                        </m:r>
                      </m:sub>
                    </m:sSub>
                    <m:r>
                      <a:rPr lang="it-IT" b="0" i="1" smtClean="0">
                        <a:latin typeface="Cambria Math" panose="02040503050406030204" pitchFamily="18" charset="0"/>
                      </a:rPr>
                      <m:t>=(3 −3.8) </m:t>
                    </m:r>
                    <m:r>
                      <a:rPr lang="it-IT" b="0" i="1" smtClean="0">
                        <a:latin typeface="Cambria Math" panose="02040503050406030204" pitchFamily="18" charset="0"/>
                      </a:rPr>
                      <m:t>𝐺𝑒𝑉</m:t>
                    </m:r>
                  </m:oMath>
                </a14:m>
                <a:r>
                  <a:rPr lang="it-IT"/>
                  <a:t> </a:t>
                </a:r>
              </a:p>
              <a:p>
                <a:pPr marL="285750" indent="-285750" algn="just">
                  <a:buFont typeface="Arial" panose="020B0604020202020204" pitchFamily="34" charset="0"/>
                  <a:buChar char="•"/>
                </a:pPr>
                <a:r>
                  <a:rPr lang="it-IT"/>
                  <a:t>Dataset analyses on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r>
                      <a:rPr lang="it-IT" b="0" i="1" smtClean="0">
                        <a:latin typeface="Cambria Math" panose="02040503050406030204" pitchFamily="18" charset="0"/>
                      </a:rPr>
                      <m:t>)</m:t>
                    </m:r>
                  </m:oMath>
                </a14:m>
                <a:r>
                  <a:rPr lang="it-IT"/>
                  <a:t> with small   contamination from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r>
                      <a:rPr lang="it-IT" b="0" i="0" smtClean="0">
                        <a:latin typeface="Cambria Math" panose="02040503050406030204" pitchFamily="18" charset="0"/>
                      </a:rPr>
                      <m:t>(</m:t>
                    </m:r>
                  </m:oMath>
                </a14:m>
                <a:r>
                  <a:rPr lang="it-IT"/>
                  <a:t>more than a single missing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r>
                      <a:rPr lang="it-IT" b="0" i="1" smtClean="0">
                        <a:latin typeface="Cambria Math" panose="02040503050406030204" pitchFamily="18" charset="0"/>
                      </a:rPr>
                      <m:t>)</m:t>
                    </m:r>
                  </m:oMath>
                </a14:m>
                <a:endParaRPr lang="it-IT"/>
              </a:p>
              <a:p>
                <a:pPr marL="285750" indent="-285750" algn="just">
                  <a:buFont typeface="Arial" panose="020B0604020202020204" pitchFamily="34" charset="0"/>
                  <a:buChar char="•"/>
                </a:pPr>
                <a:r>
                  <a:rPr lang="it-IT"/>
                  <a:t> Complicated dynamics due to the overlap of </a:t>
                </a:r>
                <a14:m>
                  <m:oMath xmlns:m="http://schemas.openxmlformats.org/officeDocument/2006/math">
                    <m:r>
                      <a:rPr lang="it-IT" b="0" i="0" smtClean="0">
                        <a:latin typeface="Cambria Math" panose="02040503050406030204" pitchFamily="18" charset="0"/>
                      </a:rPr>
                      <m:t>(</m:t>
                    </m:r>
                    <m:r>
                      <m:rPr>
                        <m:sty m:val="p"/>
                      </m:rPr>
                      <a:rPr lang="it-IT" b="0" i="0" smtClean="0">
                        <a:latin typeface="Cambria Math" panose="02040503050406030204" pitchFamily="18" charset="0"/>
                      </a:rPr>
                      <m:t>p</m:t>
                    </m:r>
                    <m:r>
                      <a:rPr lang="it-IT" b="0" i="1" smtClean="0">
                        <a:latin typeface="Cambria Math" panose="02040503050406030204" pitchFamily="18" charset="0"/>
                      </a:rPr>
                      <m:t>𝜋</m:t>
                    </m:r>
                    <m:r>
                      <a:rPr lang="it-IT" b="0" i="1" smtClean="0">
                        <a:latin typeface="Cambria Math" panose="02040503050406030204" pitchFamily="18" charset="0"/>
                      </a:rPr>
                      <m:t>)</m:t>
                    </m:r>
                  </m:oMath>
                </a14:m>
                <a:r>
                  <a:rPr lang="it-IT"/>
                  <a:t> to form </a:t>
                </a:r>
                <a14:m>
                  <m:oMath xmlns:m="http://schemas.openxmlformats.org/officeDocument/2006/math">
                    <m:r>
                      <m:rPr>
                        <m:sty m:val="p"/>
                      </m:rPr>
                      <a:rPr lang="it-IT" b="0" i="0" smtClean="0">
                        <a:latin typeface="Cambria Math" panose="02040503050406030204" pitchFamily="18" charset="0"/>
                      </a:rPr>
                      <m:t>Δ</m:t>
                    </m:r>
                  </m:oMath>
                </a14:m>
                <a:r>
                  <a:rPr lang="it-IT"/>
                  <a:t> baryon resnoances and </a:t>
                </a:r>
                <a14:m>
                  <m:oMath xmlns:m="http://schemas.openxmlformats.org/officeDocument/2006/math">
                    <m:r>
                      <a:rPr lang="it-IT" b="0" i="0" smtClean="0">
                        <a:latin typeface="Cambria Math" panose="02040503050406030204" pitchFamily="18" charset="0"/>
                      </a:rPr>
                      <m:t>(</m:t>
                    </m:r>
                    <m:r>
                      <a:rPr lang="it-IT" b="0" i="1" smtClean="0">
                        <a:latin typeface="Cambria Math" panose="02040503050406030204" pitchFamily="18" charset="0"/>
                      </a:rPr>
                      <m:t>𝜋𝜋</m:t>
                    </m:r>
                    <m:r>
                      <a:rPr lang="it-IT" b="0" i="1" smtClean="0">
                        <a:latin typeface="Cambria Math" panose="02040503050406030204" pitchFamily="18" charset="0"/>
                      </a:rPr>
                      <m:t>)</m:t>
                    </m:r>
                  </m:oMath>
                </a14:m>
                <a:r>
                  <a:rPr lang="it-IT"/>
                  <a:t> to form meson resonances</a:t>
                </a:r>
              </a:p>
            </p:txBody>
          </p:sp>
        </mc:Choice>
        <mc:Fallback xmlns="">
          <p:sp>
            <p:nvSpPr>
              <p:cNvPr id="5" name="CasellaDiTesto 4">
                <a:extLst>
                  <a:ext uri="{FF2B5EF4-FFF2-40B4-BE49-F238E27FC236}">
                    <a16:creationId xmlns:a16="http://schemas.microsoft.com/office/drawing/2014/main" id="{6C791FB9-3C38-390A-B989-2DD11960EE7E}"/>
                  </a:ext>
                </a:extLst>
              </p:cNvPr>
              <p:cNvSpPr txBox="1">
                <a:spLocks noRot="1" noChangeAspect="1" noMove="1" noResize="1" noEditPoints="1" noAdjustHandles="1" noChangeArrowheads="1" noChangeShapeType="1" noTextEdit="1"/>
              </p:cNvSpPr>
              <p:nvPr/>
            </p:nvSpPr>
            <p:spPr>
              <a:xfrm>
                <a:off x="11685" y="3657571"/>
                <a:ext cx="5379894" cy="2053511"/>
              </a:xfrm>
              <a:prstGeom prst="rect">
                <a:avLst/>
              </a:prstGeom>
              <a:blipFill>
                <a:blip r:embed="rId3"/>
                <a:stretch>
                  <a:fillRect l="-794" t="-593" r="-907" b="-385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B8F72FA3-8567-F1B2-A869-DA343F034191}"/>
                  </a:ext>
                </a:extLst>
              </p:cNvPr>
              <p:cNvSpPr txBox="1"/>
              <p:nvPr/>
            </p:nvSpPr>
            <p:spPr>
              <a:xfrm>
                <a:off x="11685" y="2976151"/>
                <a:ext cx="5379894" cy="369332"/>
              </a:xfrm>
              <a:prstGeom prst="rect">
                <a:avLst/>
              </a:prstGeom>
              <a:noFill/>
            </p:spPr>
            <p:txBody>
              <a:bodyPr wrap="square" rtlCol="0">
                <a:spAutoFit/>
              </a:bodyPr>
              <a:lstStyle/>
              <a:p>
                <a:pPr algn="ctr"/>
                <a:r>
                  <a:rPr lang="it-IT"/>
                  <a:t>    CLAS g11 </a:t>
                </a:r>
                <a14:m>
                  <m:oMath xmlns:m="http://schemas.openxmlformats.org/officeDocument/2006/math">
                    <m:r>
                      <a:rPr lang="it-IT" b="0" i="1" smtClean="0">
                        <a:latin typeface="Cambria Math" panose="02040503050406030204" pitchFamily="18" charset="0"/>
                      </a:rPr>
                      <m:t>2</m:t>
                    </m:r>
                    <m:r>
                      <a:rPr lang="it-IT" b="0" i="1" smtClean="0">
                        <a:latin typeface="Cambria Math" panose="02040503050406030204" pitchFamily="18" charset="0"/>
                      </a:rPr>
                      <m:t>𝜋</m:t>
                    </m:r>
                  </m:oMath>
                </a14:m>
                <a:r>
                  <a:rPr lang="it-IT"/>
                  <a:t> photoproduction</a:t>
                </a:r>
              </a:p>
            </p:txBody>
          </p:sp>
        </mc:Choice>
        <mc:Fallback xmlns="">
          <p:sp>
            <p:nvSpPr>
              <p:cNvPr id="8" name="CasellaDiTesto 7">
                <a:extLst>
                  <a:ext uri="{FF2B5EF4-FFF2-40B4-BE49-F238E27FC236}">
                    <a16:creationId xmlns:a16="http://schemas.microsoft.com/office/drawing/2014/main" id="{B8F72FA3-8567-F1B2-A869-DA343F034191}"/>
                  </a:ext>
                </a:extLst>
              </p:cNvPr>
              <p:cNvSpPr txBox="1">
                <a:spLocks noRot="1" noChangeAspect="1" noMove="1" noResize="1" noEditPoints="1" noAdjustHandles="1" noChangeArrowheads="1" noChangeShapeType="1" noTextEdit="1"/>
              </p:cNvSpPr>
              <p:nvPr/>
            </p:nvSpPr>
            <p:spPr>
              <a:xfrm>
                <a:off x="11685" y="2976151"/>
                <a:ext cx="5379894" cy="369332"/>
              </a:xfrm>
              <a:prstGeom prst="rect">
                <a:avLst/>
              </a:prstGeom>
              <a:blipFill>
                <a:blip r:embed="rId4"/>
                <a:stretch>
                  <a:fillRect t="-8197" b="-24590"/>
                </a:stretch>
              </a:blipFill>
            </p:spPr>
            <p:txBody>
              <a:bodyPr/>
              <a:lstStyle/>
              <a:p>
                <a:r>
                  <a:rPr lang="it-IT">
                    <a:noFill/>
                  </a:rPr>
                  <a:t> </a:t>
                </a:r>
              </a:p>
            </p:txBody>
          </p:sp>
        </mc:Fallback>
      </mc:AlternateContent>
      <p:pic>
        <p:nvPicPr>
          <p:cNvPr id="9" name="Image" descr="Image">
            <a:extLst>
              <a:ext uri="{FF2B5EF4-FFF2-40B4-BE49-F238E27FC236}">
                <a16:creationId xmlns:a16="http://schemas.microsoft.com/office/drawing/2014/main" id="{18E520EA-29D4-9D98-4264-0B9FEE6451F4}"/>
              </a:ext>
            </a:extLst>
          </p:cNvPr>
          <p:cNvPicPr>
            <a:picLocks noChangeAspect="1"/>
          </p:cNvPicPr>
          <p:nvPr/>
        </p:nvPicPr>
        <p:blipFill>
          <a:blip r:embed="rId5"/>
          <a:stretch>
            <a:fillRect/>
          </a:stretch>
        </p:blipFill>
        <p:spPr>
          <a:xfrm>
            <a:off x="1331043" y="5700880"/>
            <a:ext cx="2760030" cy="641868"/>
          </a:xfrm>
          <a:prstGeom prst="rect">
            <a:avLst/>
          </a:prstGeom>
          <a:ln w="3175">
            <a:miter lim="400000"/>
          </a:ln>
        </p:spPr>
      </p:pic>
      <p:pic>
        <p:nvPicPr>
          <p:cNvPr id="11" name="Image" descr="Image">
            <a:extLst>
              <a:ext uri="{FF2B5EF4-FFF2-40B4-BE49-F238E27FC236}">
                <a16:creationId xmlns:a16="http://schemas.microsoft.com/office/drawing/2014/main" id="{6FEAF8B4-0D01-10B2-566B-91EB8A20E5FE}"/>
              </a:ext>
            </a:extLst>
          </p:cNvPr>
          <p:cNvPicPr>
            <a:picLocks noChangeAspect="1"/>
          </p:cNvPicPr>
          <p:nvPr/>
        </p:nvPicPr>
        <p:blipFill>
          <a:blip r:embed="rId6"/>
          <a:stretch>
            <a:fillRect/>
          </a:stretch>
        </p:blipFill>
        <p:spPr>
          <a:xfrm>
            <a:off x="5391579" y="995489"/>
            <a:ext cx="6731640" cy="3427806"/>
          </a:xfrm>
          <a:prstGeom prst="rect">
            <a:avLst/>
          </a:prstGeom>
          <a:ln w="3175">
            <a:miter lim="400000"/>
          </a:ln>
        </p:spPr>
      </p:pic>
      <p:sp>
        <p:nvSpPr>
          <p:cNvPr id="14" name="CasellaDiTesto 13">
            <a:extLst>
              <a:ext uri="{FF2B5EF4-FFF2-40B4-BE49-F238E27FC236}">
                <a16:creationId xmlns:a16="http://schemas.microsoft.com/office/drawing/2014/main" id="{72C39871-0D60-D27F-8EB7-382A6546A8C3}"/>
              </a:ext>
            </a:extLst>
          </p:cNvPr>
          <p:cNvSpPr txBox="1"/>
          <p:nvPr/>
        </p:nvSpPr>
        <p:spPr>
          <a:xfrm>
            <a:off x="6404629" y="4787510"/>
            <a:ext cx="5379894" cy="1107996"/>
          </a:xfrm>
          <a:prstGeom prst="rect">
            <a:avLst/>
          </a:prstGeom>
          <a:noFill/>
        </p:spPr>
        <p:txBody>
          <a:bodyPr wrap="square" rtlCol="0">
            <a:spAutoFit/>
          </a:bodyPr>
          <a:lstStyle/>
          <a:p>
            <a:pPr algn="ctr"/>
            <a:r>
              <a:rPr lang="it-IT" sz="2200"/>
              <a:t>AI could provide a new way to look at data and to extract observables and physics interpretation </a:t>
            </a:r>
          </a:p>
        </p:txBody>
      </p:sp>
      <p:sp>
        <p:nvSpPr>
          <p:cNvPr id="15" name="Rettangolo 14">
            <a:extLst>
              <a:ext uri="{FF2B5EF4-FFF2-40B4-BE49-F238E27FC236}">
                <a16:creationId xmlns:a16="http://schemas.microsoft.com/office/drawing/2014/main" id="{02493BF1-CCDC-4D2D-DB74-4311F53D950C}"/>
              </a:ext>
            </a:extLst>
          </p:cNvPr>
          <p:cNvSpPr/>
          <p:nvPr/>
        </p:nvSpPr>
        <p:spPr>
          <a:xfrm>
            <a:off x="3799190" y="122111"/>
            <a:ext cx="3940404"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998D17A2-FE8D-406A-48C6-2519AF1E56DB}"/>
                  </a:ext>
                </a:extLst>
              </p:cNvPr>
              <p:cNvSpPr txBox="1"/>
              <p:nvPr/>
            </p:nvSpPr>
            <p:spPr>
              <a:xfrm>
                <a:off x="3799189" y="158919"/>
                <a:ext cx="3940404" cy="430887"/>
              </a:xfrm>
              <a:prstGeom prst="rect">
                <a:avLst/>
              </a:prstGeom>
              <a:noFill/>
            </p:spPr>
            <p:txBody>
              <a:bodyPr wrap="square" rtlCol="0">
                <a:spAutoFit/>
              </a:bodyPr>
              <a:lstStyle/>
              <a:p>
                <a:pPr algn="ctr"/>
                <a:r>
                  <a:rPr lang="it-IT" sz="2200" b="1">
                    <a:solidFill>
                      <a:schemeClr val="bg1"/>
                    </a:solidFill>
                  </a:rPr>
                  <a:t>Exlusive reactions: </a:t>
                </a: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m:t>
                    </m:r>
                    <m:r>
                      <a:rPr lang="it-IT" sz="2200" b="1" i="1" smtClean="0">
                        <a:solidFill>
                          <a:schemeClr val="bg1"/>
                        </a:solidFill>
                        <a:latin typeface="Cambria Math" panose="02040503050406030204" pitchFamily="18" charset="0"/>
                      </a:rPr>
                      <m:t>𝟑</m:t>
                    </m:r>
                  </m:oMath>
                </a14:m>
                <a:r>
                  <a:rPr lang="it-IT" sz="2200" b="1">
                    <a:solidFill>
                      <a:schemeClr val="bg1"/>
                    </a:solidFill>
                  </a:rPr>
                  <a:t> </a:t>
                </a:r>
              </a:p>
            </p:txBody>
          </p:sp>
        </mc:Choice>
        <mc:Fallback xmlns="">
          <p:sp>
            <p:nvSpPr>
              <p:cNvPr id="22" name="CasellaDiTesto 21">
                <a:extLst>
                  <a:ext uri="{FF2B5EF4-FFF2-40B4-BE49-F238E27FC236}">
                    <a16:creationId xmlns:a16="http://schemas.microsoft.com/office/drawing/2014/main" id="{998D17A2-FE8D-406A-48C6-2519AF1E56DB}"/>
                  </a:ext>
                </a:extLst>
              </p:cNvPr>
              <p:cNvSpPr txBox="1">
                <a:spLocks noRot="1" noChangeAspect="1" noMove="1" noResize="1" noEditPoints="1" noAdjustHandles="1" noChangeArrowheads="1" noChangeShapeType="1" noTextEdit="1"/>
              </p:cNvSpPr>
              <p:nvPr/>
            </p:nvSpPr>
            <p:spPr>
              <a:xfrm>
                <a:off x="3799189" y="158919"/>
                <a:ext cx="3940404" cy="430887"/>
              </a:xfrm>
              <a:prstGeom prst="rect">
                <a:avLst/>
              </a:prstGeom>
              <a:blipFill>
                <a:blip r:embed="rId7"/>
                <a:stretch>
                  <a:fillRect t="-9859" b="-28169"/>
                </a:stretch>
              </a:blipFill>
            </p:spPr>
            <p:txBody>
              <a:bodyPr/>
              <a:lstStyle/>
              <a:p>
                <a:r>
                  <a:rPr lang="it-IT">
                    <a:noFill/>
                  </a:rPr>
                  <a:t> </a:t>
                </a:r>
              </a:p>
            </p:txBody>
          </p:sp>
        </mc:Fallback>
      </mc:AlternateContent>
      <p:sp>
        <p:nvSpPr>
          <p:cNvPr id="33" name="Rettangolo 32">
            <a:extLst>
              <a:ext uri="{FF2B5EF4-FFF2-40B4-BE49-F238E27FC236}">
                <a16:creationId xmlns:a16="http://schemas.microsoft.com/office/drawing/2014/main" id="{A36D907A-32CF-94F6-ED2F-3D92393234E9}"/>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4" name="Immagine 33" descr="Immagine che contiene silhouette, mammifero, cavallo, arte&#10;&#10;Descrizione generata automaticamente">
            <a:extLst>
              <a:ext uri="{FF2B5EF4-FFF2-40B4-BE49-F238E27FC236}">
                <a16:creationId xmlns:a16="http://schemas.microsoft.com/office/drawing/2014/main" id="{EF56B97D-9428-D73A-9386-19FBFEBA13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35" name="CasellaDiTesto 34">
            <a:extLst>
              <a:ext uri="{FF2B5EF4-FFF2-40B4-BE49-F238E27FC236}">
                <a16:creationId xmlns:a16="http://schemas.microsoft.com/office/drawing/2014/main" id="{5DF7B2F6-8EC7-0E4A-81A5-D04E90145D5D}"/>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36" name="CasellaDiTesto 35">
            <a:extLst>
              <a:ext uri="{FF2B5EF4-FFF2-40B4-BE49-F238E27FC236}">
                <a16:creationId xmlns:a16="http://schemas.microsoft.com/office/drawing/2014/main" id="{5BAB4898-F0D1-CC57-3315-34B89CD7BAA8}"/>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4 - Tommaso Vittorini</a:t>
            </a:r>
          </a:p>
        </p:txBody>
      </p:sp>
    </p:spTree>
    <p:extLst>
      <p:ext uri="{BB962C8B-B14F-4D97-AF65-F5344CB8AC3E}">
        <p14:creationId xmlns:p14="http://schemas.microsoft.com/office/powerpoint/2010/main" val="292139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09BC0B2-8086-3F4D-5AF9-EB72C13AD644}"/>
              </a:ext>
            </a:extLst>
          </p:cNvPr>
          <p:cNvSpPr txBox="1"/>
          <p:nvPr/>
        </p:nvSpPr>
        <p:spPr>
          <a:xfrm>
            <a:off x="-1661" y="3213854"/>
            <a:ext cx="7447175" cy="3139321"/>
          </a:xfrm>
          <a:prstGeom prst="rect">
            <a:avLst/>
          </a:prstGeom>
          <a:noFill/>
        </p:spPr>
        <p:txBody>
          <a:bodyPr wrap="square" rtlCol="0">
            <a:spAutoFit/>
          </a:bodyPr>
          <a:lstStyle/>
          <a:p>
            <a:pPr marL="285750" indent="-285750">
              <a:buFont typeface="Arial" panose="020B0604020202020204" pitchFamily="34" charset="0"/>
              <a:buChar char="•"/>
            </a:pPr>
            <a:r>
              <a:rPr lang="it-IT" dirty="0"/>
              <a:t>Generative model </a:t>
            </a:r>
            <a:r>
              <a:rPr lang="it-IT" dirty="0" err="1"/>
              <a:t>based</a:t>
            </a:r>
            <a:r>
              <a:rPr lang="it-IT" dirty="0"/>
              <a:t> on the </a:t>
            </a:r>
            <a:r>
              <a:rPr lang="it-IT" dirty="0" err="1"/>
              <a:t>competition</a:t>
            </a:r>
            <a:r>
              <a:rPr lang="it-IT" dirty="0"/>
              <a:t> </a:t>
            </a:r>
            <a:r>
              <a:rPr lang="it-IT" dirty="0" err="1"/>
              <a:t>between</a:t>
            </a:r>
            <a:r>
              <a:rPr lang="it-IT" dirty="0"/>
              <a:t> </a:t>
            </a:r>
            <a:r>
              <a:rPr lang="it-IT" dirty="0" err="1"/>
              <a:t>two</a:t>
            </a:r>
            <a:r>
              <a:rPr lang="it-IT" dirty="0"/>
              <a:t> </a:t>
            </a:r>
            <a:r>
              <a:rPr lang="it-IT" dirty="0" err="1"/>
              <a:t>Neural</a:t>
            </a:r>
            <a:r>
              <a:rPr lang="it-IT" dirty="0"/>
              <a:t> Networks:  Generator vs Discriminator</a:t>
            </a:r>
          </a:p>
          <a:p>
            <a:pPr marL="742950" lvl="1" indent="-285750">
              <a:buFont typeface="Arial" panose="020B0604020202020204" pitchFamily="34" charset="0"/>
              <a:buChar char="•"/>
            </a:pPr>
            <a:r>
              <a:rPr lang="it-IT" b="1" dirty="0"/>
              <a:t>Generator</a:t>
            </a:r>
            <a:r>
              <a:rPr lang="it-IT" dirty="0"/>
              <a:t> </a:t>
            </a:r>
            <a:r>
              <a:rPr lang="it-IT" dirty="0" err="1"/>
              <a:t>produces</a:t>
            </a:r>
            <a:r>
              <a:rPr lang="it-IT" dirty="0"/>
              <a:t> </a:t>
            </a:r>
            <a:r>
              <a:rPr lang="it-IT" dirty="0" err="1"/>
              <a:t>synthetic</a:t>
            </a:r>
            <a:r>
              <a:rPr lang="it-IT" dirty="0"/>
              <a:t> data </a:t>
            </a:r>
            <a:r>
              <a:rPr lang="it-IT" dirty="0" err="1"/>
              <a:t>which</a:t>
            </a:r>
            <a:r>
              <a:rPr lang="it-IT" dirty="0"/>
              <a:t> </a:t>
            </a:r>
            <a:r>
              <a:rPr lang="it-IT" dirty="0" err="1"/>
              <a:t>progressively</a:t>
            </a:r>
            <a:r>
              <a:rPr lang="it-IT" dirty="0"/>
              <a:t> </a:t>
            </a:r>
            <a:r>
              <a:rPr lang="it-IT" dirty="0" err="1"/>
              <a:t>reproduce</a:t>
            </a:r>
            <a:r>
              <a:rPr lang="it-IT" dirty="0"/>
              <a:t> </a:t>
            </a:r>
            <a:r>
              <a:rPr lang="it-IT" dirty="0" err="1"/>
              <a:t>realistic</a:t>
            </a:r>
            <a:r>
              <a:rPr lang="it-IT" dirty="0"/>
              <a:t> data and the </a:t>
            </a:r>
            <a:r>
              <a:rPr lang="it-IT" b="1" dirty="0"/>
              <a:t>Discriminator</a:t>
            </a:r>
            <a:r>
              <a:rPr lang="it-IT" dirty="0"/>
              <a:t> </a:t>
            </a:r>
            <a:r>
              <a:rPr lang="it-IT" dirty="0" err="1"/>
              <a:t>has</a:t>
            </a:r>
            <a:r>
              <a:rPr lang="it-IT" dirty="0"/>
              <a:t> to </a:t>
            </a:r>
            <a:r>
              <a:rPr lang="it-IT" dirty="0" err="1"/>
              <a:t>distinguish</a:t>
            </a:r>
            <a:r>
              <a:rPr lang="it-IT" dirty="0"/>
              <a:t> </a:t>
            </a:r>
            <a:r>
              <a:rPr lang="it-IT" dirty="0" err="1"/>
              <a:t>between</a:t>
            </a:r>
            <a:r>
              <a:rPr lang="it-IT" dirty="0"/>
              <a:t> </a:t>
            </a:r>
            <a:r>
              <a:rPr lang="it-IT" dirty="0" err="1"/>
              <a:t>synthetic</a:t>
            </a:r>
            <a:r>
              <a:rPr lang="it-IT" dirty="0"/>
              <a:t> and </a:t>
            </a:r>
            <a:r>
              <a:rPr lang="it-IT" dirty="0" err="1"/>
              <a:t>realistic</a:t>
            </a:r>
            <a:r>
              <a:rPr lang="it-IT" dirty="0"/>
              <a:t> data</a:t>
            </a:r>
          </a:p>
          <a:p>
            <a:pPr marL="742950" lvl="1" indent="-285750">
              <a:buFont typeface="Arial" panose="020B0604020202020204" pitchFamily="34" charset="0"/>
              <a:buChar char="•"/>
            </a:pPr>
            <a:endParaRPr lang="it-IT" dirty="0"/>
          </a:p>
          <a:p>
            <a:pPr marL="742950" lvl="1" indent="-285750">
              <a:buFont typeface="Arial" panose="020B0604020202020204" pitchFamily="34" charset="0"/>
              <a:buChar char="•"/>
            </a:pPr>
            <a:r>
              <a:rPr lang="it-IT" b="1" dirty="0"/>
              <a:t>Generator</a:t>
            </a:r>
            <a:r>
              <a:rPr lang="it-IT" dirty="0"/>
              <a:t> can be </a:t>
            </a:r>
            <a:r>
              <a:rPr lang="it-IT" dirty="0" err="1"/>
              <a:t>used</a:t>
            </a:r>
            <a:r>
              <a:rPr lang="it-IT" dirty="0"/>
              <a:t> to </a:t>
            </a:r>
            <a:r>
              <a:rPr lang="it-IT" dirty="0" err="1"/>
              <a:t>retain</a:t>
            </a:r>
            <a:r>
              <a:rPr lang="it-IT" dirty="0"/>
              <a:t> high </a:t>
            </a:r>
            <a:r>
              <a:rPr lang="it-IT" dirty="0" err="1"/>
              <a:t>dimensional</a:t>
            </a:r>
            <a:r>
              <a:rPr lang="it-IT" dirty="0"/>
              <a:t> </a:t>
            </a:r>
            <a:r>
              <a:rPr lang="it-IT" dirty="0" err="1"/>
              <a:t>correlations</a:t>
            </a:r>
            <a:r>
              <a:rPr lang="it-IT" dirty="0"/>
              <a:t> (detector </a:t>
            </a:r>
            <a:r>
              <a:rPr lang="it-IT" dirty="0" err="1"/>
              <a:t>proxies</a:t>
            </a:r>
            <a:r>
              <a:rPr lang="it-IT" dirty="0"/>
              <a:t>)</a:t>
            </a:r>
          </a:p>
          <a:p>
            <a:pPr marL="742950" lvl="1" indent="-285750">
              <a:buFont typeface="Arial" panose="020B0604020202020204" pitchFamily="34" charset="0"/>
              <a:buChar char="•"/>
            </a:pPr>
            <a:endParaRPr lang="it-IT" dirty="0"/>
          </a:p>
          <a:p>
            <a:pPr marL="742950" lvl="1" indent="-285750">
              <a:buFont typeface="Arial" panose="020B0604020202020204" pitchFamily="34" charset="0"/>
              <a:buChar char="•"/>
            </a:pPr>
            <a:r>
              <a:rPr lang="it-IT" b="1" dirty="0"/>
              <a:t>Generator </a:t>
            </a:r>
            <a:r>
              <a:rPr lang="it-IT" dirty="0"/>
              <a:t>can be </a:t>
            </a:r>
            <a:r>
              <a:rPr lang="it-IT" dirty="0" err="1"/>
              <a:t>used</a:t>
            </a:r>
            <a:r>
              <a:rPr lang="it-IT" dirty="0"/>
              <a:t> to </a:t>
            </a:r>
            <a:r>
              <a:rPr lang="it-IT" dirty="0" err="1"/>
              <a:t>provide</a:t>
            </a:r>
            <a:r>
              <a:rPr lang="it-IT" dirty="0"/>
              <a:t> </a:t>
            </a:r>
            <a:r>
              <a:rPr lang="it-IT" dirty="0" err="1"/>
              <a:t>highly</a:t>
            </a:r>
            <a:r>
              <a:rPr lang="it-IT" dirty="0"/>
              <a:t> </a:t>
            </a:r>
            <a:r>
              <a:rPr lang="it-IT" dirty="0" err="1"/>
              <a:t>realistic</a:t>
            </a:r>
            <a:r>
              <a:rPr lang="it-IT" dirty="0"/>
              <a:t> pseudo-data in an </a:t>
            </a:r>
            <a:r>
              <a:rPr lang="it-IT" dirty="0" err="1"/>
              <a:t>extremely</a:t>
            </a:r>
            <a:r>
              <a:rPr lang="it-IT" dirty="0"/>
              <a:t> fast way</a:t>
            </a:r>
          </a:p>
        </p:txBody>
      </p:sp>
      <p:pic>
        <p:nvPicPr>
          <p:cNvPr id="8" name="Immagine 7" descr="Immagine che contiene Viso umano, schermata, persona&#10;&#10;Descrizione generata automaticamente">
            <a:extLst>
              <a:ext uri="{FF2B5EF4-FFF2-40B4-BE49-F238E27FC236}">
                <a16:creationId xmlns:a16="http://schemas.microsoft.com/office/drawing/2014/main" id="{8CB327A1-2951-D258-FA36-222EB7545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985" y="914509"/>
            <a:ext cx="6975836" cy="2332793"/>
          </a:xfrm>
          <a:prstGeom prst="rect">
            <a:avLst/>
          </a:prstGeom>
        </p:spPr>
      </p:pic>
      <p:pic>
        <p:nvPicPr>
          <p:cNvPr id="15" name="Image" descr="Image">
            <a:extLst>
              <a:ext uri="{FF2B5EF4-FFF2-40B4-BE49-F238E27FC236}">
                <a16:creationId xmlns:a16="http://schemas.microsoft.com/office/drawing/2014/main" id="{3EEA3A1C-750E-72C3-1B5A-A943B0503EB5}"/>
              </a:ext>
            </a:extLst>
          </p:cNvPr>
          <p:cNvPicPr>
            <a:picLocks noChangeAspect="1"/>
          </p:cNvPicPr>
          <p:nvPr/>
        </p:nvPicPr>
        <p:blipFill>
          <a:blip r:embed="rId3"/>
          <a:srcRect b="4865"/>
          <a:stretch>
            <a:fillRect/>
          </a:stretch>
        </p:blipFill>
        <p:spPr>
          <a:xfrm>
            <a:off x="7724907" y="3377318"/>
            <a:ext cx="4160625" cy="2715825"/>
          </a:xfrm>
          <a:prstGeom prst="rect">
            <a:avLst/>
          </a:prstGeom>
          <a:ln w="3175">
            <a:miter lim="400000"/>
          </a:ln>
        </p:spPr>
      </p:pic>
      <p:sp>
        <p:nvSpPr>
          <p:cNvPr id="24" name="Rettangolo 23">
            <a:extLst>
              <a:ext uri="{FF2B5EF4-FFF2-40B4-BE49-F238E27FC236}">
                <a16:creationId xmlns:a16="http://schemas.microsoft.com/office/drawing/2014/main" id="{0232698B-3FE6-6AFF-F073-B6375F6BD382}"/>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1019B4AE-5B03-7F64-3986-35C2538473AE}"/>
              </a:ext>
            </a:extLst>
          </p:cNvPr>
          <p:cNvSpPr txBox="1"/>
          <p:nvPr/>
        </p:nvSpPr>
        <p:spPr>
          <a:xfrm>
            <a:off x="3484868" y="152132"/>
            <a:ext cx="5222263" cy="430887"/>
          </a:xfrm>
          <a:prstGeom prst="rect">
            <a:avLst/>
          </a:prstGeom>
          <a:noFill/>
        </p:spPr>
        <p:txBody>
          <a:bodyPr wrap="square" rtlCol="0">
            <a:spAutoFit/>
          </a:bodyPr>
          <a:lstStyle/>
          <a:p>
            <a:pPr algn="ctr"/>
            <a:r>
              <a:rPr lang="it-IT" sz="2200" b="1">
                <a:solidFill>
                  <a:schemeClr val="bg1"/>
                </a:solidFill>
              </a:rPr>
              <a:t>Generative Adversarial Networks (GANs)</a:t>
            </a:r>
          </a:p>
        </p:txBody>
      </p:sp>
      <p:sp>
        <p:nvSpPr>
          <p:cNvPr id="26" name="Rettangolo 25">
            <a:extLst>
              <a:ext uri="{FF2B5EF4-FFF2-40B4-BE49-F238E27FC236}">
                <a16:creationId xmlns:a16="http://schemas.microsoft.com/office/drawing/2014/main" id="{46E6F183-DBB0-ED42-C00C-43314F85B98B}"/>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27" name="Immagine 26" descr="Immagine che contiene silhouette, mammifero, cavallo, arte&#10;&#10;Descrizione generata automaticamente">
            <a:extLst>
              <a:ext uri="{FF2B5EF4-FFF2-40B4-BE49-F238E27FC236}">
                <a16:creationId xmlns:a16="http://schemas.microsoft.com/office/drawing/2014/main" id="{B3543E1A-8322-B6A6-9AC6-6F3EFFA2C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28" name="CasellaDiTesto 27">
            <a:extLst>
              <a:ext uri="{FF2B5EF4-FFF2-40B4-BE49-F238E27FC236}">
                <a16:creationId xmlns:a16="http://schemas.microsoft.com/office/drawing/2014/main" id="{93291872-9216-D607-7A9B-33A2F1DD9F8D}"/>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29" name="CasellaDiTesto 28">
            <a:extLst>
              <a:ext uri="{FF2B5EF4-FFF2-40B4-BE49-F238E27FC236}">
                <a16:creationId xmlns:a16="http://schemas.microsoft.com/office/drawing/2014/main" id="{59E1BAE2-A5D7-6D67-2861-010DF8018306}"/>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5 - Tommaso Vittorini</a:t>
            </a:r>
          </a:p>
        </p:txBody>
      </p:sp>
    </p:spTree>
    <p:extLst>
      <p:ext uri="{BB962C8B-B14F-4D97-AF65-F5344CB8AC3E}">
        <p14:creationId xmlns:p14="http://schemas.microsoft.com/office/powerpoint/2010/main" val="330701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a:extLst>
              <a:ext uri="{FF2B5EF4-FFF2-40B4-BE49-F238E27FC236}">
                <a16:creationId xmlns:a16="http://schemas.microsoft.com/office/drawing/2014/main" id="{962B97A0-9B1B-9BE1-7130-C89A72FD4A84}"/>
              </a:ext>
            </a:extLst>
          </p:cNvPr>
          <p:cNvGrpSpPr/>
          <p:nvPr/>
        </p:nvGrpSpPr>
        <p:grpSpPr>
          <a:xfrm>
            <a:off x="216134" y="997624"/>
            <a:ext cx="4289878" cy="2850731"/>
            <a:chOff x="0" y="0"/>
            <a:chExt cx="5827466" cy="3846171"/>
          </a:xfrm>
        </p:grpSpPr>
        <p:pic>
          <p:nvPicPr>
            <p:cNvPr id="4" name="Image" descr="Image">
              <a:extLst>
                <a:ext uri="{FF2B5EF4-FFF2-40B4-BE49-F238E27FC236}">
                  <a16:creationId xmlns:a16="http://schemas.microsoft.com/office/drawing/2014/main" id="{72BED0D1-7C4A-4B37-8A5D-2CF794590839}"/>
                </a:ext>
              </a:extLst>
            </p:cNvPr>
            <p:cNvPicPr>
              <a:picLocks noChangeAspect="1"/>
            </p:cNvPicPr>
            <p:nvPr/>
          </p:nvPicPr>
          <p:blipFill>
            <a:blip r:embed="rId2"/>
            <a:srcRect t="2991" r="5036"/>
            <a:stretch>
              <a:fillRect/>
            </a:stretch>
          </p:blipFill>
          <p:spPr>
            <a:xfrm>
              <a:off x="0" y="0"/>
              <a:ext cx="5827467" cy="3846172"/>
            </a:xfrm>
            <a:prstGeom prst="rect">
              <a:avLst/>
            </a:prstGeom>
            <a:ln w="3175" cap="flat">
              <a:noFill/>
              <a:miter lim="400000"/>
            </a:ln>
            <a:effectLst/>
          </p:spPr>
        </p:pic>
        <p:sp>
          <p:nvSpPr>
            <p:cNvPr id="9" name="Rectangle">
              <a:extLst>
                <a:ext uri="{FF2B5EF4-FFF2-40B4-BE49-F238E27FC236}">
                  <a16:creationId xmlns:a16="http://schemas.microsoft.com/office/drawing/2014/main" id="{22937770-3019-58D9-B629-2E9C95A24AA6}"/>
                </a:ext>
              </a:extLst>
            </p:cNvPr>
            <p:cNvSpPr/>
            <p:nvPr/>
          </p:nvSpPr>
          <p:spPr>
            <a:xfrm>
              <a:off x="513953" y="444898"/>
              <a:ext cx="649535" cy="679450"/>
            </a:xfrm>
            <a:prstGeom prst="rect">
              <a:avLst/>
            </a:prstGeom>
            <a:solidFill>
              <a:srgbClr val="FFFFFF"/>
            </a:solidFill>
            <a:ln w="3175" cap="flat">
              <a:noFill/>
              <a:miter lim="400000"/>
            </a:ln>
            <a:effectLst/>
          </p:spPr>
          <p:txBody>
            <a:bodyPr wrap="square" lIns="17854" tIns="17854" rIns="17854" bIns="17854" numCol="1" anchor="ctr">
              <a:noAutofit/>
            </a:bodyPr>
            <a:lstStyle/>
            <a:p>
              <a:pPr>
                <a:defRPr b="0">
                  <a:solidFill>
                    <a:srgbClr val="FFFFFF"/>
                  </a:solidFill>
                  <a:latin typeface="+mn-lt"/>
                  <a:ea typeface="+mn-ea"/>
                  <a:cs typeface="+mn-cs"/>
                  <a:sym typeface="Helvetica Neue Medium"/>
                </a:defRPr>
              </a:pPr>
              <a:endParaRPr sz="1266"/>
            </a:p>
          </p:txBody>
        </p:sp>
      </p:gr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01BE76C8-F43A-A69F-EFD5-84DDBB2891C5}"/>
                  </a:ext>
                </a:extLst>
              </p:cNvPr>
              <p:cNvSpPr txBox="1"/>
              <p:nvPr/>
            </p:nvSpPr>
            <p:spPr>
              <a:xfrm>
                <a:off x="5150347" y="842237"/>
                <a:ext cx="6825519" cy="2884508"/>
              </a:xfrm>
              <a:prstGeom prst="rect">
                <a:avLst/>
              </a:prstGeom>
              <a:noFill/>
            </p:spPr>
            <p:txBody>
              <a:bodyPr wrap="square" rtlCol="0">
                <a:spAutoFit/>
              </a:bodyPr>
              <a:lstStyle/>
              <a:p>
                <a:r>
                  <a:rPr lang="it-IT"/>
                  <a:t>CLAS g11 kinematics</a:t>
                </a:r>
              </a:p>
              <a:p>
                <a:pPr marL="285750" indent="-285750">
                  <a:buFont typeface="Arial" panose="020B0604020202020204" pitchFamily="34" charset="0"/>
                  <a:buChar char="•"/>
                </a:pPr>
                <a:r>
                  <a:rPr lang="it-IT"/>
                  <a:t>Dataset used by CLAS Collaboration for many publications</a:t>
                </a:r>
              </a:p>
              <a:p>
                <a:pPr marL="285750" indent="-285750">
                  <a:buFont typeface="Arial" panose="020B0604020202020204" pitchFamily="34" charset="0"/>
                  <a:buChar char="•"/>
                </a:pPr>
                <a:r>
                  <a:rPr lang="it-IT"/>
                  <a:t>Fiducial cuts </a:t>
                </a:r>
                <a14:m>
                  <m:oMath xmlns:m="http://schemas.openxmlformats.org/officeDocument/2006/math">
                    <m:r>
                      <a:rPr lang="it-IT" b="0" i="1" smtClean="0">
                        <a:latin typeface="Cambria Math" panose="02040503050406030204" pitchFamily="18" charset="0"/>
                      </a:rPr>
                      <m:t>(</m:t>
                    </m:r>
                    <m:r>
                      <a:rPr lang="it-IT" b="0" i="1" smtClean="0">
                        <a:latin typeface="Cambria Math" panose="02040503050406030204" pitchFamily="18" charset="0"/>
                      </a:rPr>
                      <m:t>𝑝</m:t>
                    </m:r>
                    <m:r>
                      <a:rPr lang="it-IT" b="0" i="1" smtClean="0">
                        <a:latin typeface="Cambria Math" panose="02040503050406030204" pitchFamily="18" charset="0"/>
                      </a:rPr>
                      <m:t>, </m:t>
                    </m:r>
                    <m:r>
                      <a:rPr lang="it-IT" b="0" i="1" smtClean="0">
                        <a:latin typeface="Cambria Math" panose="02040503050406030204" pitchFamily="18" charset="0"/>
                      </a:rPr>
                      <m:t>𝜃</m:t>
                    </m:r>
                    <m:r>
                      <a:rPr lang="it-IT" b="0" i="1" smtClean="0">
                        <a:latin typeface="Cambria Math" panose="02040503050406030204" pitchFamily="18" charset="0"/>
                      </a:rPr>
                      <m:t>, </m:t>
                    </m:r>
                    <m:r>
                      <a:rPr lang="it-IT" b="0" i="1" smtClean="0">
                        <a:latin typeface="Cambria Math" panose="02040503050406030204" pitchFamily="18" charset="0"/>
                      </a:rPr>
                      <m:t>𝜙</m:t>
                    </m:r>
                    <m:r>
                      <a:rPr lang="it-IT" b="0" i="1" smtClean="0">
                        <a:latin typeface="Cambria Math" panose="02040503050406030204" pitchFamily="18" charset="0"/>
                      </a:rPr>
                      <m:t>)</m:t>
                    </m:r>
                  </m:oMath>
                </a14:m>
                <a:r>
                  <a:rPr lang="it-IT"/>
                  <a:t> as used in published analyses</a:t>
                </a:r>
              </a:p>
              <a:p>
                <a:pPr marL="285750" indent="-285750">
                  <a:buFont typeface="Arial" panose="020B0604020202020204" pitchFamily="34" charset="0"/>
                  <a:buChar char="•"/>
                </a:pPr>
                <a:r>
                  <a:rPr lang="it-IT"/>
                  <a:t>Focus on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d>
                      <m:dPr>
                        <m:ctrlPr>
                          <a:rPr lang="it-IT" b="0" i="1" smtClean="0">
                            <a:latin typeface="Cambria Math" panose="02040503050406030204" pitchFamily="18" charset="0"/>
                          </a:rPr>
                        </m:ctrlPr>
                      </m:dPr>
                      <m:e>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e>
                    </m:d>
                  </m:oMath>
                </a14:m>
                <a:endParaRPr lang="it-IT"/>
              </a:p>
              <a:p>
                <a:pPr marL="285750" indent="-285750">
                  <a:buFont typeface="Arial" panose="020B0604020202020204" pitchFamily="34" charset="0"/>
                  <a:buChar char="•"/>
                </a:pPr>
                <a:r>
                  <a:rPr lang="it-IT"/>
                  <a:t>Final exclusive </a:t>
                </a:r>
                <a14:m>
                  <m:oMath xmlns:m="http://schemas.openxmlformats.org/officeDocument/2006/math">
                    <m:r>
                      <a:rPr lang="it-IT" b="0" i="1" smtClean="0">
                        <a:latin typeface="Cambria Math" panose="02040503050406030204" pitchFamily="18" charset="0"/>
                      </a:rPr>
                      <m:t>2</m:t>
                    </m:r>
                    <m:r>
                      <a:rPr lang="it-IT" b="0" i="1" smtClean="0">
                        <a:latin typeface="Cambria Math" panose="02040503050406030204" pitchFamily="18" charset="0"/>
                      </a:rPr>
                      <m:t>𝜋</m:t>
                    </m:r>
                  </m:oMath>
                </a14:m>
                <a:r>
                  <a:rPr lang="it-IT"/>
                  <a:t> state identified by missing mass technique (variables are reconstructed by energy/momentum conservation)</a:t>
                </a:r>
              </a:p>
              <a:p>
                <a:pPr marL="285750" indent="-285750">
                  <a:buFont typeface="Arial" panose="020B0604020202020204" pitchFamily="34" charset="0"/>
                  <a:buChar char="•"/>
                </a:pPr>
                <a:r>
                  <a:rPr lang="it-IT"/>
                  <a:t>Multi-pion backgound comes from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𝜔</m:t>
                        </m:r>
                      </m:e>
                      <m:sup>
                        <m:r>
                          <a:rPr lang="it-IT" b="0" i="1" smtClean="0">
                            <a:latin typeface="Cambria Math" panose="02040503050406030204" pitchFamily="18" charset="0"/>
                          </a:rPr>
                          <m:t>0</m:t>
                        </m:r>
                      </m:sup>
                    </m:sSup>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0</m:t>
                        </m:r>
                      </m:sup>
                    </m:sSup>
                  </m:oMath>
                </a14:m>
                <a:endParaRPr lang="it-IT"/>
              </a:p>
              <a:p>
                <a:pPr marL="285750" indent="-285750">
                  <a:buFont typeface="Arial" panose="020B0604020202020204" pitchFamily="34" charset="0"/>
                  <a:buChar char="•"/>
                </a:pPr>
                <a:r>
                  <a:rPr lang="it-IT"/>
                  <a:t>At </a:t>
                </a:r>
                <a14:m>
                  <m:oMath xmlns:m="http://schemas.openxmlformats.org/officeDocument/2006/math">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rPr>
                          <m:t>E</m:t>
                        </m:r>
                      </m:e>
                      <m:sub>
                        <m:r>
                          <a:rPr lang="it-IT" b="0" i="1" smtClean="0">
                            <a:latin typeface="Cambria Math" panose="02040503050406030204" pitchFamily="18" charset="0"/>
                          </a:rPr>
                          <m:t>𝛾</m:t>
                        </m:r>
                      </m:sub>
                    </m:sSub>
                    <m:r>
                      <a:rPr lang="it-IT" b="0" i="0" smtClean="0">
                        <a:latin typeface="Cambria Math" panose="02040503050406030204" pitchFamily="18" charset="0"/>
                      </a:rPr>
                      <m:t>=</m:t>
                    </m:r>
                    <m:d>
                      <m:dPr>
                        <m:ctrlPr>
                          <a:rPr lang="it-IT" b="0" i="1" smtClean="0">
                            <a:latin typeface="Cambria Math" panose="02040503050406030204" pitchFamily="18" charset="0"/>
                          </a:rPr>
                        </m:ctrlPr>
                      </m:dPr>
                      <m:e>
                        <m:r>
                          <a:rPr lang="it-IT" b="0" i="0" smtClean="0">
                            <a:latin typeface="Cambria Math" panose="02040503050406030204" pitchFamily="18" charset="0"/>
                          </a:rPr>
                          <m:t>3−4</m:t>
                        </m:r>
                      </m:e>
                    </m:d>
                    <m:r>
                      <m:rPr>
                        <m:sty m:val="p"/>
                      </m:rPr>
                      <a:rPr lang="it-IT" b="0" i="0" smtClean="0">
                        <a:latin typeface="Cambria Math" panose="02040503050406030204" pitchFamily="18" charset="0"/>
                      </a:rPr>
                      <m:t>GeV</m:t>
                    </m:r>
                  </m:oMath>
                </a14:m>
                <a:r>
                  <a:rPr lang="it-IT"/>
                  <a:t> reaction dynamics are dominated by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𝜌</m:t>
                        </m:r>
                      </m:e>
                      <m:sup>
                        <m:r>
                          <a:rPr lang="it-IT" b="0" i="1" smtClean="0">
                            <a:latin typeface="Cambria Math" panose="02040503050406030204" pitchFamily="18" charset="0"/>
                          </a:rPr>
                          <m:t>0</m:t>
                        </m:r>
                      </m:sup>
                    </m:sSup>
                  </m:oMath>
                </a14:m>
                <a:r>
                  <a:rPr lang="it-IT"/>
                  <a:t> photproduction through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𝜌</m:t>
                        </m:r>
                      </m:e>
                      <m:sup>
                        <m:r>
                          <a:rPr lang="it-IT" b="0" i="1" smtClean="0">
                            <a:latin typeface="Cambria Math" panose="02040503050406030204" pitchFamily="18" charset="0"/>
                          </a:rPr>
                          <m:t>0</m:t>
                        </m:r>
                      </m:sup>
                    </m:sSup>
                  </m:oMath>
                </a14:m>
                <a:r>
                  <a:rPr lang="it-IT"/>
                  <a:t> and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Δ</m:t>
                        </m:r>
                      </m:e>
                      <m:sup>
                        <m:r>
                          <a:rPr lang="it-IT" b="0" i="1" smtClean="0">
                            <a:latin typeface="Cambria Math" panose="02040503050406030204" pitchFamily="18" charset="0"/>
                          </a:rPr>
                          <m:t>++</m:t>
                        </m:r>
                      </m:sup>
                    </m:sSup>
                  </m:oMath>
                </a14:m>
                <a:r>
                  <a:rPr lang="it-IT"/>
                  <a:t> resonance excitation through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sSup>
                      <m:sSupPr>
                        <m:ctrlPr>
                          <a:rPr lang="it-IT" i="1">
                            <a:latin typeface="Cambria Math" panose="02040503050406030204" pitchFamily="18" charset="0"/>
                          </a:rPr>
                        </m:ctrlPr>
                      </m:sSupPr>
                      <m:e>
                        <m:r>
                          <m:rPr>
                            <m:sty m:val="p"/>
                          </m:rPr>
                          <a:rPr lang="it-IT">
                            <a:latin typeface="Cambria Math" panose="02040503050406030204" pitchFamily="18" charset="0"/>
                          </a:rPr>
                          <m:t>Δ</m:t>
                        </m:r>
                      </m:e>
                      <m:sup>
                        <m:r>
                          <a:rPr lang="it-IT" i="1">
                            <a:latin typeface="Cambria Math" panose="02040503050406030204" pitchFamily="18" charset="0"/>
                          </a:rPr>
                          <m:t>++</m:t>
                        </m:r>
                      </m:sup>
                    </m:sSup>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oMath>
                </a14:m>
                <a:endParaRPr lang="it-IT"/>
              </a:p>
            </p:txBody>
          </p:sp>
        </mc:Choice>
        <mc:Fallback xmlns="">
          <p:sp>
            <p:nvSpPr>
              <p:cNvPr id="14" name="CasellaDiTesto 13">
                <a:extLst>
                  <a:ext uri="{FF2B5EF4-FFF2-40B4-BE49-F238E27FC236}">
                    <a16:creationId xmlns:a16="http://schemas.microsoft.com/office/drawing/2014/main" id="{01BE76C8-F43A-A69F-EFD5-84DDBB2891C5}"/>
                  </a:ext>
                </a:extLst>
              </p:cNvPr>
              <p:cNvSpPr txBox="1">
                <a:spLocks noRot="1" noChangeAspect="1" noMove="1" noResize="1" noEditPoints="1" noAdjustHandles="1" noChangeArrowheads="1" noChangeShapeType="1" noTextEdit="1"/>
              </p:cNvSpPr>
              <p:nvPr/>
            </p:nvSpPr>
            <p:spPr>
              <a:xfrm>
                <a:off x="5150347" y="842237"/>
                <a:ext cx="6825519" cy="2884508"/>
              </a:xfrm>
              <a:prstGeom prst="rect">
                <a:avLst/>
              </a:prstGeom>
              <a:blipFill>
                <a:blip r:embed="rId3"/>
                <a:stretch>
                  <a:fillRect l="-804" t="-1057" b="-2537"/>
                </a:stretch>
              </a:blipFill>
            </p:spPr>
            <p:txBody>
              <a:bodyPr/>
              <a:lstStyle/>
              <a:p>
                <a:r>
                  <a:rPr lang="it-IT">
                    <a:noFill/>
                  </a:rPr>
                  <a:t> </a:t>
                </a:r>
              </a:p>
            </p:txBody>
          </p:sp>
        </mc:Fallback>
      </mc:AlternateContent>
      <p:grpSp>
        <p:nvGrpSpPr>
          <p:cNvPr id="20" name="Group">
            <a:extLst>
              <a:ext uri="{FF2B5EF4-FFF2-40B4-BE49-F238E27FC236}">
                <a16:creationId xmlns:a16="http://schemas.microsoft.com/office/drawing/2014/main" id="{46333A56-490D-0112-67D0-A45AD3BAA334}"/>
              </a:ext>
            </a:extLst>
          </p:cNvPr>
          <p:cNvGrpSpPr/>
          <p:nvPr/>
        </p:nvGrpSpPr>
        <p:grpSpPr>
          <a:xfrm>
            <a:off x="216134" y="4417890"/>
            <a:ext cx="6825519" cy="2024487"/>
            <a:chOff x="0" y="0"/>
            <a:chExt cx="10640987" cy="3438853"/>
          </a:xfrm>
        </p:grpSpPr>
        <p:pic>
          <p:nvPicPr>
            <p:cNvPr id="21" name="Image" descr="Image">
              <a:extLst>
                <a:ext uri="{FF2B5EF4-FFF2-40B4-BE49-F238E27FC236}">
                  <a16:creationId xmlns:a16="http://schemas.microsoft.com/office/drawing/2014/main" id="{32BDFAEC-037C-4EA4-0A61-A60039D32335}"/>
                </a:ext>
              </a:extLst>
            </p:cNvPr>
            <p:cNvPicPr>
              <a:picLocks noChangeAspect="1"/>
            </p:cNvPicPr>
            <p:nvPr/>
          </p:nvPicPr>
          <p:blipFill>
            <a:blip r:embed="rId4"/>
            <a:stretch>
              <a:fillRect/>
            </a:stretch>
          </p:blipFill>
          <p:spPr>
            <a:xfrm>
              <a:off x="0" y="0"/>
              <a:ext cx="3397582" cy="3403805"/>
            </a:xfrm>
            <a:prstGeom prst="rect">
              <a:avLst/>
            </a:prstGeom>
            <a:ln w="3175" cap="flat">
              <a:noFill/>
              <a:miter lim="400000"/>
            </a:ln>
            <a:effectLst/>
          </p:spPr>
        </p:pic>
        <p:pic>
          <p:nvPicPr>
            <p:cNvPr id="22" name="Image" descr="Image">
              <a:extLst>
                <a:ext uri="{FF2B5EF4-FFF2-40B4-BE49-F238E27FC236}">
                  <a16:creationId xmlns:a16="http://schemas.microsoft.com/office/drawing/2014/main" id="{89CFB463-4FA3-99A1-B7CC-4CA1743D0CD9}"/>
                </a:ext>
              </a:extLst>
            </p:cNvPr>
            <p:cNvPicPr>
              <a:picLocks noChangeAspect="1"/>
            </p:cNvPicPr>
            <p:nvPr/>
          </p:nvPicPr>
          <p:blipFill>
            <a:blip r:embed="rId5"/>
            <a:stretch>
              <a:fillRect/>
            </a:stretch>
          </p:blipFill>
          <p:spPr>
            <a:xfrm>
              <a:off x="3658401" y="120711"/>
              <a:ext cx="3397582" cy="3318143"/>
            </a:xfrm>
            <a:prstGeom prst="rect">
              <a:avLst/>
            </a:prstGeom>
            <a:ln w="3175" cap="flat">
              <a:noFill/>
              <a:miter lim="400000"/>
            </a:ln>
            <a:effectLst/>
          </p:spPr>
        </p:pic>
        <p:pic>
          <p:nvPicPr>
            <p:cNvPr id="23" name="Image" descr="Image">
              <a:extLst>
                <a:ext uri="{FF2B5EF4-FFF2-40B4-BE49-F238E27FC236}">
                  <a16:creationId xmlns:a16="http://schemas.microsoft.com/office/drawing/2014/main" id="{0C772131-22F3-B036-6F19-EB3B7A698899}"/>
                </a:ext>
              </a:extLst>
            </p:cNvPr>
            <p:cNvPicPr>
              <a:picLocks noChangeAspect="1"/>
            </p:cNvPicPr>
            <p:nvPr/>
          </p:nvPicPr>
          <p:blipFill>
            <a:blip r:embed="rId6"/>
            <a:stretch>
              <a:fillRect/>
            </a:stretch>
          </p:blipFill>
          <p:spPr>
            <a:xfrm>
              <a:off x="7316802" y="120711"/>
              <a:ext cx="3324186" cy="3318143"/>
            </a:xfrm>
            <a:prstGeom prst="rect">
              <a:avLst/>
            </a:prstGeom>
            <a:ln w="3175" cap="flat">
              <a:noFill/>
              <a:miter lim="400000"/>
            </a:ln>
            <a:effectLst/>
          </p:spPr>
        </p:pic>
      </p:grpSp>
      <p:sp>
        <p:nvSpPr>
          <p:cNvPr id="24" name="M(ππ)">
            <a:extLst>
              <a:ext uri="{FF2B5EF4-FFF2-40B4-BE49-F238E27FC236}">
                <a16:creationId xmlns:a16="http://schemas.microsoft.com/office/drawing/2014/main" id="{F74595BF-D58A-AD9C-CE95-A4027C76324B}"/>
              </a:ext>
            </a:extLst>
          </p:cNvPr>
          <p:cNvSpPr txBox="1"/>
          <p:nvPr/>
        </p:nvSpPr>
        <p:spPr>
          <a:xfrm>
            <a:off x="1157313" y="4151001"/>
            <a:ext cx="619301" cy="2668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just" defTabSz="1168400">
              <a:defRPr sz="2400" b="0">
                <a:latin typeface="Gill Sans"/>
                <a:ea typeface="Gill Sans"/>
                <a:cs typeface="Gill Sans"/>
                <a:sym typeface="Gill Sans"/>
              </a:defRPr>
            </a:lvl1pPr>
          </a:lstStyle>
          <a:p>
            <a:r>
              <a:rPr sz="1500" dirty="0"/>
              <a:t>M(ππ)</a:t>
            </a:r>
          </a:p>
        </p:txBody>
      </p:sp>
      <p:sp>
        <p:nvSpPr>
          <p:cNvPr id="25" name="M(pπ+)">
            <a:extLst>
              <a:ext uri="{FF2B5EF4-FFF2-40B4-BE49-F238E27FC236}">
                <a16:creationId xmlns:a16="http://schemas.microsoft.com/office/drawing/2014/main" id="{543E5267-CA56-F4F9-3726-23A059D75F33}"/>
              </a:ext>
            </a:extLst>
          </p:cNvPr>
          <p:cNvSpPr txBox="1"/>
          <p:nvPr/>
        </p:nvSpPr>
        <p:spPr>
          <a:xfrm>
            <a:off x="3492175" y="4222482"/>
            <a:ext cx="600291" cy="2668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just" defTabSz="821502">
              <a:defRPr sz="2400" b="0">
                <a:latin typeface="Gill Sans"/>
                <a:ea typeface="Gill Sans"/>
                <a:cs typeface="Gill Sans"/>
                <a:sym typeface="Gill Sans"/>
              </a:defRPr>
            </a:pPr>
            <a:r>
              <a:rPr sz="1500"/>
              <a:t>M(pπ</a:t>
            </a:r>
            <a:r>
              <a:rPr sz="1500" baseline="31999"/>
              <a:t>+</a:t>
            </a:r>
            <a:r>
              <a:rPr sz="1500"/>
              <a:t>)</a:t>
            </a:r>
          </a:p>
        </p:txBody>
      </p:sp>
      <p:sp>
        <p:nvSpPr>
          <p:cNvPr id="26" name="M(pπ-)">
            <a:extLst>
              <a:ext uri="{FF2B5EF4-FFF2-40B4-BE49-F238E27FC236}">
                <a16:creationId xmlns:a16="http://schemas.microsoft.com/office/drawing/2014/main" id="{E067F404-C380-8A58-FE03-655A27ED032F}"/>
              </a:ext>
            </a:extLst>
          </p:cNvPr>
          <p:cNvSpPr txBox="1"/>
          <p:nvPr/>
        </p:nvSpPr>
        <p:spPr>
          <a:xfrm>
            <a:off x="5722860" y="4226374"/>
            <a:ext cx="575431" cy="2668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just" defTabSz="821502">
              <a:defRPr sz="2400" b="0">
                <a:latin typeface="Gill Sans"/>
                <a:ea typeface="Gill Sans"/>
                <a:cs typeface="Gill Sans"/>
                <a:sym typeface="Gill Sans"/>
              </a:defRPr>
            </a:pPr>
            <a:r>
              <a:rPr sz="1500"/>
              <a:t>M(pπ</a:t>
            </a:r>
            <a:r>
              <a:rPr sz="1500" baseline="31999"/>
              <a:t>-</a:t>
            </a:r>
            <a:r>
              <a:rPr sz="1500"/>
              <a:t>)</a:t>
            </a:r>
          </a:p>
        </p:txBody>
      </p:sp>
      <p:sp>
        <p:nvSpPr>
          <p:cNvPr id="27" name="ρ0(770)">
            <a:extLst>
              <a:ext uri="{FF2B5EF4-FFF2-40B4-BE49-F238E27FC236}">
                <a16:creationId xmlns:a16="http://schemas.microsoft.com/office/drawing/2014/main" id="{E6BCCDC8-8EAF-779C-812A-A05875145EFE}"/>
              </a:ext>
            </a:extLst>
          </p:cNvPr>
          <p:cNvSpPr txBox="1"/>
          <p:nvPr/>
        </p:nvSpPr>
        <p:spPr>
          <a:xfrm>
            <a:off x="1277676" y="4751726"/>
            <a:ext cx="619301"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just" defTabSz="321457">
              <a:spcBef>
                <a:spcPts val="211"/>
              </a:spcBef>
              <a:buClr>
                <a:srgbClr val="000000"/>
              </a:buClr>
              <a:defRPr sz="2400" b="0">
                <a:latin typeface="Gill Sans"/>
                <a:ea typeface="Gill Sans"/>
                <a:cs typeface="Gill Sans"/>
                <a:sym typeface="Gill Sans"/>
              </a:defRPr>
            </a:pPr>
            <a:r>
              <a:rPr sz="1400"/>
              <a:t>ρ</a:t>
            </a:r>
            <a:r>
              <a:rPr sz="1400" baseline="31999"/>
              <a:t>0</a:t>
            </a:r>
            <a:r>
              <a:rPr sz="1400"/>
              <a:t>(770)</a:t>
            </a:r>
          </a:p>
        </p:txBody>
      </p:sp>
      <p:sp>
        <p:nvSpPr>
          <p:cNvPr id="28" name="Δ++(1232)">
            <a:extLst>
              <a:ext uri="{FF2B5EF4-FFF2-40B4-BE49-F238E27FC236}">
                <a16:creationId xmlns:a16="http://schemas.microsoft.com/office/drawing/2014/main" id="{342738C8-ABED-0A9D-550F-AD10F3DF068B}"/>
              </a:ext>
            </a:extLst>
          </p:cNvPr>
          <p:cNvSpPr txBox="1"/>
          <p:nvPr/>
        </p:nvSpPr>
        <p:spPr>
          <a:xfrm>
            <a:off x="3374797" y="4751726"/>
            <a:ext cx="794258"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just" defTabSz="321457">
              <a:spcBef>
                <a:spcPts val="211"/>
              </a:spcBef>
              <a:buClr>
                <a:srgbClr val="000000"/>
              </a:buClr>
              <a:defRPr sz="2400" b="0">
                <a:latin typeface="Gill Sans"/>
                <a:ea typeface="Gill Sans"/>
                <a:cs typeface="Gill Sans"/>
                <a:sym typeface="Gill Sans"/>
              </a:defRPr>
            </a:pPr>
            <a:r>
              <a:rPr sz="1400"/>
              <a:t>Δ</a:t>
            </a:r>
            <a:r>
              <a:rPr sz="1400" baseline="31999"/>
              <a:t>++</a:t>
            </a:r>
            <a:r>
              <a:rPr sz="1400"/>
              <a:t>(1232)</a:t>
            </a:r>
          </a:p>
        </p:txBody>
      </p:sp>
      <p:pic>
        <p:nvPicPr>
          <p:cNvPr id="29" name="Image" descr="Image">
            <a:extLst>
              <a:ext uri="{FF2B5EF4-FFF2-40B4-BE49-F238E27FC236}">
                <a16:creationId xmlns:a16="http://schemas.microsoft.com/office/drawing/2014/main" id="{995B2DCF-034E-E9C2-C44E-0CE0F27D76E5}"/>
              </a:ext>
            </a:extLst>
          </p:cNvPr>
          <p:cNvPicPr>
            <a:picLocks noChangeAspect="1"/>
          </p:cNvPicPr>
          <p:nvPr/>
        </p:nvPicPr>
        <p:blipFill>
          <a:blip r:embed="rId7"/>
          <a:stretch>
            <a:fillRect/>
          </a:stretch>
        </p:blipFill>
        <p:spPr>
          <a:xfrm>
            <a:off x="8533661" y="4170428"/>
            <a:ext cx="2339075" cy="2305298"/>
          </a:xfrm>
          <a:prstGeom prst="rect">
            <a:avLst/>
          </a:prstGeom>
          <a:ln w="3175">
            <a:miter lim="400000"/>
          </a:ln>
        </p:spPr>
      </p:pic>
      <p:sp>
        <p:nvSpPr>
          <p:cNvPr id="30" name="M(γ p → p π+ X)">
            <a:extLst>
              <a:ext uri="{FF2B5EF4-FFF2-40B4-BE49-F238E27FC236}">
                <a16:creationId xmlns:a16="http://schemas.microsoft.com/office/drawing/2014/main" id="{F687A825-21DA-338D-AB0A-AC9AEE7BC890}"/>
              </a:ext>
            </a:extLst>
          </p:cNvPr>
          <p:cNvSpPr txBox="1"/>
          <p:nvPr/>
        </p:nvSpPr>
        <p:spPr>
          <a:xfrm>
            <a:off x="9134119" y="3944222"/>
            <a:ext cx="1551601" cy="2668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just" defTabSz="821502">
              <a:defRPr sz="2400" b="0">
                <a:latin typeface="Gill Sans"/>
                <a:ea typeface="Gill Sans"/>
                <a:cs typeface="Gill Sans"/>
                <a:sym typeface="Gill Sans"/>
              </a:defRPr>
            </a:pPr>
            <a:r>
              <a:rPr sz="1500" dirty="0"/>
              <a:t>M(</a:t>
            </a:r>
            <a:r>
              <a:rPr sz="1500" dirty="0" err="1"/>
              <a:t>γ</a:t>
            </a:r>
            <a:r>
              <a:rPr sz="1500" dirty="0"/>
              <a:t> p → p π</a:t>
            </a:r>
            <a:r>
              <a:rPr sz="1500" baseline="31999" dirty="0"/>
              <a:t>+</a:t>
            </a:r>
            <a:r>
              <a:rPr sz="1500" dirty="0"/>
              <a:t> X)</a:t>
            </a:r>
          </a:p>
        </p:txBody>
      </p:sp>
      <p:sp>
        <p:nvSpPr>
          <p:cNvPr id="31" name="M(missing π)">
            <a:extLst>
              <a:ext uri="{FF2B5EF4-FFF2-40B4-BE49-F238E27FC236}">
                <a16:creationId xmlns:a16="http://schemas.microsoft.com/office/drawing/2014/main" id="{AAD01213-D355-BF00-F4CE-267FC7169699}"/>
              </a:ext>
            </a:extLst>
          </p:cNvPr>
          <p:cNvSpPr txBox="1"/>
          <p:nvPr/>
        </p:nvSpPr>
        <p:spPr>
          <a:xfrm>
            <a:off x="8877280" y="4295064"/>
            <a:ext cx="1212571"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just" defTabSz="1168400">
              <a:defRPr sz="2400" b="0">
                <a:latin typeface="Gill Sans"/>
                <a:ea typeface="Gill Sans"/>
                <a:cs typeface="Gill Sans"/>
                <a:sym typeface="Gill Sans"/>
              </a:defRPr>
            </a:lvl1pPr>
          </a:lstStyle>
          <a:p>
            <a:r>
              <a:rPr sz="1400" dirty="0"/>
              <a:t>M(missing π)</a:t>
            </a:r>
          </a:p>
        </p:txBody>
      </p:sp>
      <p:sp>
        <p:nvSpPr>
          <p:cNvPr id="32" name="M(missing ππ ..)">
            <a:extLst>
              <a:ext uri="{FF2B5EF4-FFF2-40B4-BE49-F238E27FC236}">
                <a16:creationId xmlns:a16="http://schemas.microsoft.com/office/drawing/2014/main" id="{FCBB652D-2987-5278-FAE4-60F1B9753083}"/>
              </a:ext>
            </a:extLst>
          </p:cNvPr>
          <p:cNvSpPr txBox="1"/>
          <p:nvPr/>
        </p:nvSpPr>
        <p:spPr>
          <a:xfrm>
            <a:off x="10300600" y="5680036"/>
            <a:ext cx="1343553"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just" defTabSz="1168400">
              <a:defRPr sz="2400" b="0">
                <a:latin typeface="Gill Sans"/>
                <a:ea typeface="Gill Sans"/>
                <a:cs typeface="Gill Sans"/>
                <a:sym typeface="Gill Sans"/>
              </a:defRPr>
            </a:lvl1pPr>
          </a:lstStyle>
          <a:p>
            <a:r>
              <a:rPr sz="1400"/>
              <a:t>M(missing ππ ..)</a:t>
            </a:r>
          </a:p>
        </p:txBody>
      </p:sp>
      <p:sp>
        <p:nvSpPr>
          <p:cNvPr id="33" name="Rectangle">
            <a:extLst>
              <a:ext uri="{FF2B5EF4-FFF2-40B4-BE49-F238E27FC236}">
                <a16:creationId xmlns:a16="http://schemas.microsoft.com/office/drawing/2014/main" id="{5555812E-ABAF-44A4-414B-3F495671B5F7}"/>
              </a:ext>
            </a:extLst>
          </p:cNvPr>
          <p:cNvSpPr/>
          <p:nvPr/>
        </p:nvSpPr>
        <p:spPr>
          <a:xfrm>
            <a:off x="10220325" y="6045906"/>
            <a:ext cx="553436" cy="165962"/>
          </a:xfrm>
          <a:prstGeom prst="rect">
            <a:avLst/>
          </a:prstGeom>
          <a:solidFill>
            <a:schemeClr val="accent4">
              <a:hueOff val="-1081314"/>
              <a:satOff val="4338"/>
              <a:lumOff val="-8931"/>
              <a:alpha val="30608"/>
            </a:schemeClr>
          </a:solidFill>
          <a:ln w="3175">
            <a:miter lim="400000"/>
          </a:ln>
        </p:spPr>
        <p:txBody>
          <a:bodyPr lIns="17854" tIns="17854" rIns="17854" bIns="17854" anchor="ctr"/>
          <a:lstStyle/>
          <a:p>
            <a:pPr>
              <a:defRPr b="0">
                <a:solidFill>
                  <a:srgbClr val="FFFFFF"/>
                </a:solidFill>
                <a:latin typeface="+mn-lt"/>
                <a:ea typeface="+mn-ea"/>
                <a:cs typeface="+mn-cs"/>
                <a:sym typeface="Helvetica Neue Medium"/>
              </a:defRPr>
            </a:pPr>
            <a:endParaRPr sz="1266"/>
          </a:p>
        </p:txBody>
      </p:sp>
      <p:sp>
        <p:nvSpPr>
          <p:cNvPr id="34" name="M. Battaglieri et al. (CLAS Collaboration) Phys. Rev. Lett. 102, 102001">
            <a:extLst>
              <a:ext uri="{FF2B5EF4-FFF2-40B4-BE49-F238E27FC236}">
                <a16:creationId xmlns:a16="http://schemas.microsoft.com/office/drawing/2014/main" id="{F227E325-A2F2-D213-96D8-759B92ED8064}"/>
              </a:ext>
            </a:extLst>
          </p:cNvPr>
          <p:cNvSpPr txBox="1"/>
          <p:nvPr/>
        </p:nvSpPr>
        <p:spPr>
          <a:xfrm>
            <a:off x="9492791" y="0"/>
            <a:ext cx="2687015" cy="4256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defTabSz="321457">
              <a:spcBef>
                <a:spcPts val="1125"/>
              </a:spcBef>
              <a:defRPr b="0">
                <a:latin typeface="Gill Sans"/>
                <a:ea typeface="Gill Sans"/>
                <a:cs typeface="Gill Sans"/>
                <a:sym typeface="Gill Sans"/>
              </a:defRPr>
            </a:pPr>
            <a:r>
              <a:rPr sz="1266"/>
              <a:t>M. Battaglieri </a:t>
            </a:r>
            <a:r>
              <a:rPr sz="1266" i="1"/>
              <a:t>et al.</a:t>
            </a:r>
            <a:r>
              <a:rPr sz="1266"/>
              <a:t> (CLAS Collaboration) Phys. Rev. Lett. 102, 102001</a:t>
            </a:r>
          </a:p>
        </p:txBody>
      </p:sp>
      <p:sp>
        <p:nvSpPr>
          <p:cNvPr id="35" name="M. Battaglieri et al. (CLAS Collaboration) Phys. Rev. D 80, 072005">
            <a:extLst>
              <a:ext uri="{FF2B5EF4-FFF2-40B4-BE49-F238E27FC236}">
                <a16:creationId xmlns:a16="http://schemas.microsoft.com/office/drawing/2014/main" id="{E18329F2-0759-E3E8-1AB9-0004F7E6F617}"/>
              </a:ext>
            </a:extLst>
          </p:cNvPr>
          <p:cNvSpPr txBox="1"/>
          <p:nvPr/>
        </p:nvSpPr>
        <p:spPr>
          <a:xfrm>
            <a:off x="9492096" y="422207"/>
            <a:ext cx="2687015" cy="4256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defTabSz="321457">
              <a:spcBef>
                <a:spcPts val="1125"/>
              </a:spcBef>
              <a:defRPr b="0">
                <a:latin typeface="Gill Sans"/>
                <a:ea typeface="Gill Sans"/>
                <a:cs typeface="Gill Sans"/>
                <a:sym typeface="Gill Sans"/>
              </a:defRPr>
            </a:pPr>
            <a:r>
              <a:rPr sz="1266"/>
              <a:t>M. Battaglieri </a:t>
            </a:r>
            <a:r>
              <a:rPr sz="1266" i="1"/>
              <a:t>et al.</a:t>
            </a:r>
            <a:r>
              <a:rPr sz="1266"/>
              <a:t> (CLAS Collaboration) Phys. Rev. D 80, 072005</a:t>
            </a:r>
          </a:p>
        </p:txBody>
      </p:sp>
      <p:sp>
        <p:nvSpPr>
          <p:cNvPr id="46" name="Rettangolo 45">
            <a:extLst>
              <a:ext uri="{FF2B5EF4-FFF2-40B4-BE49-F238E27FC236}">
                <a16:creationId xmlns:a16="http://schemas.microsoft.com/office/drawing/2014/main" id="{AE62BEB8-231B-D77B-5243-606D8C7A1AB0}"/>
              </a:ext>
            </a:extLst>
          </p:cNvPr>
          <p:cNvSpPr/>
          <p:nvPr/>
        </p:nvSpPr>
        <p:spPr>
          <a:xfrm>
            <a:off x="2621717" y="115324"/>
            <a:ext cx="63116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7" name="CasellaDiTesto 46">
                <a:extLst>
                  <a:ext uri="{FF2B5EF4-FFF2-40B4-BE49-F238E27FC236}">
                    <a16:creationId xmlns:a16="http://schemas.microsoft.com/office/drawing/2014/main" id="{3D6324D6-9613-D838-D7B2-0BD4EFA6D9D8}"/>
                  </a:ext>
                </a:extLst>
              </p:cNvPr>
              <p:cNvSpPr txBox="1"/>
              <p:nvPr/>
            </p:nvSpPr>
            <p:spPr>
              <a:xfrm>
                <a:off x="2621716" y="152132"/>
                <a:ext cx="6311663" cy="430887"/>
              </a:xfrm>
              <a:prstGeom prst="rect">
                <a:avLst/>
              </a:prstGeom>
              <a:noFill/>
            </p:spPr>
            <p:txBody>
              <a:bodyPr wrap="square" rtlCol="0">
                <a:spAutoFit/>
              </a:bodyPr>
              <a:lstStyle/>
              <a:p>
                <a:pPr algn="ctr"/>
                <a:r>
                  <a:rPr lang="it-IT" sz="2200" b="1">
                    <a:solidFill>
                      <a:schemeClr val="bg1"/>
                    </a:solidFill>
                  </a:rPr>
                  <a:t>Multi-d cross-section: exclusive </a:t>
                </a: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a:solidFill>
                      <a:schemeClr val="bg1"/>
                    </a:solidFill>
                  </a:rPr>
                  <a:t> photoproduction</a:t>
                </a:r>
              </a:p>
            </p:txBody>
          </p:sp>
        </mc:Choice>
        <mc:Fallback xmlns="">
          <p:sp>
            <p:nvSpPr>
              <p:cNvPr id="47" name="CasellaDiTesto 46">
                <a:extLst>
                  <a:ext uri="{FF2B5EF4-FFF2-40B4-BE49-F238E27FC236}">
                    <a16:creationId xmlns:a16="http://schemas.microsoft.com/office/drawing/2014/main" id="{3D6324D6-9613-D838-D7B2-0BD4EFA6D9D8}"/>
                  </a:ext>
                </a:extLst>
              </p:cNvPr>
              <p:cNvSpPr txBox="1">
                <a:spLocks noRot="1" noChangeAspect="1" noMove="1" noResize="1" noEditPoints="1" noAdjustHandles="1" noChangeArrowheads="1" noChangeShapeType="1" noTextEdit="1"/>
              </p:cNvSpPr>
              <p:nvPr/>
            </p:nvSpPr>
            <p:spPr>
              <a:xfrm>
                <a:off x="2621716" y="152132"/>
                <a:ext cx="6311663" cy="430887"/>
              </a:xfrm>
              <a:prstGeom prst="rect">
                <a:avLst/>
              </a:prstGeom>
              <a:blipFill>
                <a:blip r:embed="rId8"/>
                <a:stretch>
                  <a:fillRect l="-1063" t="-9859" r="-966" b="-26761"/>
                </a:stretch>
              </a:blipFill>
            </p:spPr>
            <p:txBody>
              <a:bodyPr/>
              <a:lstStyle/>
              <a:p>
                <a:r>
                  <a:rPr lang="it-IT">
                    <a:noFill/>
                  </a:rPr>
                  <a:t> </a:t>
                </a:r>
              </a:p>
            </p:txBody>
          </p:sp>
        </mc:Fallback>
      </mc:AlternateContent>
      <p:sp>
        <p:nvSpPr>
          <p:cNvPr id="48" name="Rettangolo 47">
            <a:extLst>
              <a:ext uri="{FF2B5EF4-FFF2-40B4-BE49-F238E27FC236}">
                <a16:creationId xmlns:a16="http://schemas.microsoft.com/office/drawing/2014/main" id="{B4E04F29-090F-9B2C-E39F-552FA9E0C7AA}"/>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49" name="Immagine 48" descr="Immagine che contiene silhouette, mammifero, cavallo, arte&#10;&#10;Descrizione generata automaticamente">
            <a:extLst>
              <a:ext uri="{FF2B5EF4-FFF2-40B4-BE49-F238E27FC236}">
                <a16:creationId xmlns:a16="http://schemas.microsoft.com/office/drawing/2014/main" id="{A25A807E-271E-4517-3FF9-BFB55AE60B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50" name="CasellaDiTesto 49">
            <a:extLst>
              <a:ext uri="{FF2B5EF4-FFF2-40B4-BE49-F238E27FC236}">
                <a16:creationId xmlns:a16="http://schemas.microsoft.com/office/drawing/2014/main" id="{E681B862-B782-CA05-329C-4494DCF8110F}"/>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51" name="CasellaDiTesto 50">
            <a:extLst>
              <a:ext uri="{FF2B5EF4-FFF2-40B4-BE49-F238E27FC236}">
                <a16:creationId xmlns:a16="http://schemas.microsoft.com/office/drawing/2014/main" id="{CFC4F71A-A010-3690-EF0B-61AF7459FDE2}"/>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6 - Tommaso Vittorini</a:t>
            </a:r>
          </a:p>
        </p:txBody>
      </p:sp>
    </p:spTree>
    <p:extLst>
      <p:ext uri="{BB962C8B-B14F-4D97-AF65-F5344CB8AC3E}">
        <p14:creationId xmlns:p14="http://schemas.microsoft.com/office/powerpoint/2010/main" val="275580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C4ACE5B4-165D-11A7-0218-F59E7840F31C}"/>
              </a:ext>
            </a:extLst>
          </p:cNvPr>
          <p:cNvSpPr txBox="1"/>
          <p:nvPr/>
        </p:nvSpPr>
        <p:spPr>
          <a:xfrm>
            <a:off x="0" y="821220"/>
            <a:ext cx="12125326" cy="923330"/>
          </a:xfrm>
          <a:prstGeom prst="rect">
            <a:avLst/>
          </a:prstGeom>
          <a:noFill/>
        </p:spPr>
        <p:txBody>
          <a:bodyPr wrap="square" rtlCol="0">
            <a:spAutoFit/>
          </a:bodyPr>
          <a:lstStyle/>
          <a:p>
            <a:pPr marL="285750" indent="-285750">
              <a:buFont typeface="Arial" panose="020B0604020202020204" pitchFamily="34" charset="0"/>
              <a:buChar char="•"/>
            </a:pPr>
            <a:r>
              <a:rPr lang="it-IT"/>
              <a:t>CLOSURE TEST: </a:t>
            </a:r>
          </a:p>
          <a:p>
            <a:r>
              <a:rPr lang="it-IT"/>
              <a:t>	Demonstrate that GANs reproduce ‘true’ multi-d correlations, unfolding CLAS detector effects, comparing vertex-level 	(GEN) events with GAN GEN SYNT events, trained at detector-level and unfolded with a (GAN-based) detector proxy</a:t>
            </a:r>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D09B6BD6-7AAB-4FA4-8EA0-E6D18D7DBE0C}"/>
                  </a:ext>
                </a:extLst>
              </p:cNvPr>
              <p:cNvSpPr txBox="1"/>
              <p:nvPr/>
            </p:nvSpPr>
            <p:spPr>
              <a:xfrm>
                <a:off x="0" y="1732988"/>
                <a:ext cx="6447934" cy="4801314"/>
              </a:xfrm>
              <a:prstGeom prst="rect">
                <a:avLst/>
              </a:prstGeom>
              <a:noFill/>
            </p:spPr>
            <p:txBody>
              <a:bodyPr wrap="square" rtlCol="0">
                <a:spAutoFit/>
              </a:bodyPr>
              <a:lstStyle/>
              <a:p>
                <a:pPr marL="342900" indent="-342900">
                  <a:buFont typeface="+mj-lt"/>
                  <a:buAutoNum type="arabicPeriod"/>
                </a:pPr>
                <a:r>
                  <a:rPr lang="it-IT"/>
                  <a:t>Generate events with a (realistic) Monte Carlo </a:t>
                </a:r>
                <a14:m>
                  <m:oMath xmlns:m="http://schemas.openxmlformats.org/officeDocument/2006/math">
                    <m:r>
                      <a:rPr lang="it-IT" b="0" i="1" smtClean="0">
                        <a:latin typeface="Cambria Math" panose="02040503050406030204" pitchFamily="18" charset="0"/>
                      </a:rPr>
                      <m:t>2</m:t>
                    </m:r>
                    <m:r>
                      <a:rPr lang="it-IT" b="0" i="1" smtClean="0">
                        <a:latin typeface="Cambria Math" panose="02040503050406030204" pitchFamily="18" charset="0"/>
                      </a:rPr>
                      <m:t>𝜋</m:t>
                    </m:r>
                  </m:oMath>
                </a14:m>
                <a:r>
                  <a:rPr lang="it-IT"/>
                  <a:t> photoproduction model (RE-MC GEN pseudodata)</a:t>
                </a:r>
              </a:p>
              <a:p>
                <a:pPr marL="342900" indent="-342900">
                  <a:buFont typeface="+mj-lt"/>
                  <a:buAutoNum type="arabicPeriod"/>
                </a:pPr>
                <a:endParaRPr lang="it-IT"/>
              </a:p>
              <a:p>
                <a:pPr marL="342900" indent="-342900">
                  <a:buFont typeface="+mj-lt"/>
                  <a:buAutoNum type="arabicPeriod"/>
                </a:pPr>
                <a:r>
                  <a:rPr lang="it-IT"/>
                  <a:t>Apply detector effects (acceptance and resolution) via GSIM-GEANT (RE-MC REC pseudodata)</a:t>
                </a:r>
              </a:p>
              <a:p>
                <a:pPr marL="342900" indent="-342900">
                  <a:buFont typeface="+mj-lt"/>
                  <a:buAutoNum type="arabicPeriod"/>
                </a:pPr>
                <a:endParaRPr lang="it-IT"/>
              </a:p>
              <a:p>
                <a:pPr marL="342900" indent="-342900">
                  <a:buFont typeface="+mj-lt"/>
                  <a:buAutoNum type="arabicPeriod"/>
                </a:pPr>
                <a:r>
                  <a:rPr lang="it-IT"/>
                  <a:t>Deploy a secondary GAN (DS-GAN) to learn detector effects using an indipendent MC event generator (PS-MC) + GSIM-GEANT (GEN and REC pseudodata)</a:t>
                </a:r>
              </a:p>
              <a:p>
                <a:pPr marL="342900" indent="-342900">
                  <a:buFont typeface="+mj-lt"/>
                  <a:buAutoNum type="arabicPeriod"/>
                </a:pPr>
                <a:endParaRPr lang="it-IT"/>
              </a:p>
              <a:p>
                <a:pPr marL="342900" indent="-342900">
                  <a:buFont typeface="+mj-lt"/>
                  <a:buAutoNum type="arabicPeriod"/>
                </a:pPr>
                <a:r>
                  <a:rPr lang="it-IT"/>
                  <a:t>Deploy the unfolding GAN (UNF-GAN) that includes the DS-GAN, and train it with RE-MC REC pseudodata</a:t>
                </a:r>
              </a:p>
              <a:p>
                <a:pPr marL="342900" indent="-342900">
                  <a:buFont typeface="+mj-lt"/>
                  <a:buAutoNum type="arabicPeriod"/>
                </a:pPr>
                <a:endParaRPr lang="it-IT"/>
              </a:p>
              <a:p>
                <a:pPr marL="342900" indent="-342900">
                  <a:buFont typeface="+mj-lt"/>
                  <a:buAutoNum type="arabicPeriod"/>
                </a:pPr>
                <a:r>
                  <a:rPr lang="it-IT"/>
                  <a:t>Compare UNF-GAN GEN SYNT data to RE-MC GEN pseudodata</a:t>
                </a:r>
              </a:p>
              <a:p>
                <a:pPr marL="342900" indent="-342900">
                  <a:buFont typeface="+mj-lt"/>
                  <a:buAutoNum type="arabicPeriod"/>
                </a:pPr>
                <a:endParaRPr lang="it-IT"/>
              </a:p>
              <a:p>
                <a:pPr marL="342900" indent="-342900">
                  <a:buFont typeface="+mj-lt"/>
                  <a:buAutoNum type="arabicPeriod"/>
                </a:pPr>
                <a:r>
                  <a:rPr lang="it-IT"/>
                  <a:t>Replace RE-MC REC pseudo data with CLAS data in the training to unfold the vertex-level experimental distributions</a:t>
                </a:r>
              </a:p>
            </p:txBody>
          </p:sp>
        </mc:Choice>
        <mc:Fallback xmlns="">
          <p:sp>
            <p:nvSpPr>
              <p:cNvPr id="15" name="CasellaDiTesto 14">
                <a:extLst>
                  <a:ext uri="{FF2B5EF4-FFF2-40B4-BE49-F238E27FC236}">
                    <a16:creationId xmlns:a16="http://schemas.microsoft.com/office/drawing/2014/main" id="{D09B6BD6-7AAB-4FA4-8EA0-E6D18D7DBE0C}"/>
                  </a:ext>
                </a:extLst>
              </p:cNvPr>
              <p:cNvSpPr txBox="1">
                <a:spLocks noRot="1" noChangeAspect="1" noMove="1" noResize="1" noEditPoints="1" noAdjustHandles="1" noChangeArrowheads="1" noChangeShapeType="1" noTextEdit="1"/>
              </p:cNvSpPr>
              <p:nvPr/>
            </p:nvSpPr>
            <p:spPr>
              <a:xfrm>
                <a:off x="0" y="1732988"/>
                <a:ext cx="6447934" cy="4801314"/>
              </a:xfrm>
              <a:prstGeom prst="rect">
                <a:avLst/>
              </a:prstGeom>
              <a:blipFill>
                <a:blip r:embed="rId2"/>
                <a:stretch>
                  <a:fillRect l="-756" t="-635" b="-1015"/>
                </a:stretch>
              </a:blipFill>
            </p:spPr>
            <p:txBody>
              <a:bodyPr/>
              <a:lstStyle/>
              <a:p>
                <a:r>
                  <a:rPr lang="it-IT">
                    <a:noFill/>
                  </a:rPr>
                  <a:t> </a:t>
                </a:r>
              </a:p>
            </p:txBody>
          </p:sp>
        </mc:Fallback>
      </mc:AlternateContent>
      <p:pic>
        <p:nvPicPr>
          <p:cNvPr id="16" name="Image" descr="Image">
            <a:extLst>
              <a:ext uri="{FF2B5EF4-FFF2-40B4-BE49-F238E27FC236}">
                <a16:creationId xmlns:a16="http://schemas.microsoft.com/office/drawing/2014/main" id="{222C8354-3111-22C6-414A-C40C7EAAA37E}"/>
              </a:ext>
            </a:extLst>
          </p:cNvPr>
          <p:cNvPicPr>
            <a:picLocks noChangeAspect="1"/>
          </p:cNvPicPr>
          <p:nvPr/>
        </p:nvPicPr>
        <p:blipFill>
          <a:blip r:embed="rId3"/>
          <a:srcRect l="3489"/>
          <a:stretch>
            <a:fillRect/>
          </a:stretch>
        </p:blipFill>
        <p:spPr>
          <a:xfrm>
            <a:off x="6282917" y="2376472"/>
            <a:ext cx="5842409" cy="2506592"/>
          </a:xfrm>
          <a:prstGeom prst="rect">
            <a:avLst/>
          </a:prstGeom>
          <a:ln w="38100">
            <a:solidFill>
              <a:srgbClr val="000000"/>
            </a:solidFill>
            <a:miter lim="400000"/>
          </a:ln>
        </p:spPr>
      </p:pic>
      <p:sp>
        <p:nvSpPr>
          <p:cNvPr id="41" name="Rettangolo 40">
            <a:extLst>
              <a:ext uri="{FF2B5EF4-FFF2-40B4-BE49-F238E27FC236}">
                <a16:creationId xmlns:a16="http://schemas.microsoft.com/office/drawing/2014/main" id="{67B3F928-9944-C3ED-8EB3-707F2E629A11}"/>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D19F803F-90C0-07DB-FB07-6452DDBF688E}"/>
                  </a:ext>
                </a:extLst>
              </p:cNvPr>
              <p:cNvSpPr txBox="1"/>
              <p:nvPr/>
            </p:nvSpPr>
            <p:spPr>
              <a:xfrm>
                <a:off x="3484868" y="152132"/>
                <a:ext cx="5222263" cy="430887"/>
              </a:xfrm>
              <a:prstGeom prst="rect">
                <a:avLst/>
              </a:prstGeom>
              <a:noFill/>
            </p:spPr>
            <p:txBody>
              <a:bodyPr wrap="square" rtlCol="0">
                <a:spAutoFit/>
              </a:bodyPr>
              <a:lstStyle/>
              <a:p>
                <a:pPr algn="ct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a:solidFill>
                      <a:schemeClr val="bg1"/>
                    </a:solidFill>
                  </a:rPr>
                  <a:t> photoproduction closure test</a:t>
                </a:r>
              </a:p>
            </p:txBody>
          </p:sp>
        </mc:Choice>
        <mc:Fallback xmlns="">
          <p:sp>
            <p:nvSpPr>
              <p:cNvPr id="42" name="CasellaDiTesto 41">
                <a:extLst>
                  <a:ext uri="{FF2B5EF4-FFF2-40B4-BE49-F238E27FC236}">
                    <a16:creationId xmlns:a16="http://schemas.microsoft.com/office/drawing/2014/main" id="{D19F803F-90C0-07DB-FB07-6452DDBF688E}"/>
                  </a:ext>
                </a:extLst>
              </p:cNvPr>
              <p:cNvSpPr txBox="1">
                <a:spLocks noRot="1" noChangeAspect="1" noMove="1" noResize="1" noEditPoints="1" noAdjustHandles="1" noChangeArrowheads="1" noChangeShapeType="1" noTextEdit="1"/>
              </p:cNvSpPr>
              <p:nvPr/>
            </p:nvSpPr>
            <p:spPr>
              <a:xfrm>
                <a:off x="3484868" y="152132"/>
                <a:ext cx="5222263" cy="430887"/>
              </a:xfrm>
              <a:prstGeom prst="rect">
                <a:avLst/>
              </a:prstGeom>
              <a:blipFill>
                <a:blip r:embed="rId4"/>
                <a:stretch>
                  <a:fillRect t="-9859" b="-26761"/>
                </a:stretch>
              </a:blipFill>
            </p:spPr>
            <p:txBody>
              <a:bodyPr/>
              <a:lstStyle/>
              <a:p>
                <a:r>
                  <a:rPr lang="it-IT">
                    <a:noFill/>
                  </a:rPr>
                  <a:t> </a:t>
                </a:r>
              </a:p>
            </p:txBody>
          </p:sp>
        </mc:Fallback>
      </mc:AlternateContent>
      <p:sp>
        <p:nvSpPr>
          <p:cNvPr id="43" name="T.Alghamdi, M.Battaglieri, A.Golda, A. Hiller Blin, L.Marsicano, W.Melnitchouk, G.Montaña, E.Isupov, Y.Li, V.Mokeev, A.Pilloni, N.Sato, A.Szczepaniak, T.Vittorini, Y.Alanazi to appear in ArXiv">
            <a:extLst>
              <a:ext uri="{FF2B5EF4-FFF2-40B4-BE49-F238E27FC236}">
                <a16:creationId xmlns:a16="http://schemas.microsoft.com/office/drawing/2014/main" id="{1758D2B8-59E9-56A7-C60C-A8D97E6446D6}"/>
              </a:ext>
            </a:extLst>
          </p:cNvPr>
          <p:cNvSpPr txBox="1"/>
          <p:nvPr/>
        </p:nvSpPr>
        <p:spPr>
          <a:xfrm>
            <a:off x="8369809" y="6216696"/>
            <a:ext cx="3822191"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l"/>
            <a:r>
              <a:rPr lang="en-GB" sz="1400" b="0" i="0" u="none" strike="noStrike" dirty="0">
                <a:solidFill>
                  <a:srgbClr val="555555"/>
                </a:solidFill>
                <a:effectLst/>
                <a:latin typeface="Calibri" panose="020F0502020204030204" pitchFamily="34" charset="0"/>
                <a:cs typeface="Calibri" panose="020F0502020204030204" pitchFamily="34" charset="0"/>
              </a:rPr>
              <a:t>Credit: T. Alghamdi et al. Phys. Rev. D </a:t>
            </a:r>
            <a:r>
              <a:rPr lang="en-GB" sz="1400" b="1" i="0" u="none" strike="noStrike" dirty="0">
                <a:solidFill>
                  <a:srgbClr val="555555"/>
                </a:solidFill>
                <a:effectLst/>
                <a:latin typeface="Calibri" panose="020F0502020204030204" pitchFamily="34" charset="0"/>
                <a:cs typeface="Calibri" panose="020F0502020204030204" pitchFamily="34" charset="0"/>
              </a:rPr>
              <a:t>108</a:t>
            </a:r>
            <a:r>
              <a:rPr lang="en-GB" sz="1400" b="0" i="0" u="none" strike="noStrike" dirty="0">
                <a:solidFill>
                  <a:srgbClr val="555555"/>
                </a:solidFill>
                <a:effectLst/>
                <a:latin typeface="Calibri" panose="020F0502020204030204" pitchFamily="34" charset="0"/>
                <a:cs typeface="Calibri" panose="020F0502020204030204" pitchFamily="34" charset="0"/>
              </a:rPr>
              <a:t>, 094030</a:t>
            </a:r>
          </a:p>
        </p:txBody>
      </p:sp>
      <p:sp>
        <p:nvSpPr>
          <p:cNvPr id="45" name="Rettangolo 44">
            <a:extLst>
              <a:ext uri="{FF2B5EF4-FFF2-40B4-BE49-F238E27FC236}">
                <a16:creationId xmlns:a16="http://schemas.microsoft.com/office/drawing/2014/main" id="{E3D2BB2F-6E57-CD6F-F992-9FB32573EED0}"/>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46" name="Immagine 45" descr="Immagine che contiene silhouette, mammifero, cavallo, arte&#10;&#10;Descrizione generata automaticamente">
            <a:extLst>
              <a:ext uri="{FF2B5EF4-FFF2-40B4-BE49-F238E27FC236}">
                <a16:creationId xmlns:a16="http://schemas.microsoft.com/office/drawing/2014/main" id="{E8161296-C31C-79D6-53E5-CA16EA514D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7" name="CasellaDiTesto 46">
            <a:extLst>
              <a:ext uri="{FF2B5EF4-FFF2-40B4-BE49-F238E27FC236}">
                <a16:creationId xmlns:a16="http://schemas.microsoft.com/office/drawing/2014/main" id="{94C026E9-2624-21DA-0E12-0AD9E92E9A86}"/>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8" name="CasellaDiTesto 47">
            <a:extLst>
              <a:ext uri="{FF2B5EF4-FFF2-40B4-BE49-F238E27FC236}">
                <a16:creationId xmlns:a16="http://schemas.microsoft.com/office/drawing/2014/main" id="{9A6D1BF6-A88B-4D29-CDEA-1A652A486524}"/>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7 - Tommaso Vittorini</a:t>
            </a:r>
          </a:p>
        </p:txBody>
      </p:sp>
    </p:spTree>
    <p:extLst>
      <p:ext uri="{BB962C8B-B14F-4D97-AF65-F5344CB8AC3E}">
        <p14:creationId xmlns:p14="http://schemas.microsoft.com/office/powerpoint/2010/main" val="212231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D09B6BD6-7AAB-4FA4-8EA0-E6D18D7DBE0C}"/>
                  </a:ext>
                </a:extLst>
              </p:cNvPr>
              <p:cNvSpPr txBox="1"/>
              <p:nvPr/>
            </p:nvSpPr>
            <p:spPr>
              <a:xfrm>
                <a:off x="0" y="903415"/>
                <a:ext cx="6447934" cy="1754326"/>
              </a:xfrm>
              <a:prstGeom prst="rect">
                <a:avLst/>
              </a:prstGeom>
              <a:noFill/>
            </p:spPr>
            <p:txBody>
              <a:bodyPr wrap="square" rtlCol="0">
                <a:spAutoFit/>
              </a:bodyPr>
              <a:lstStyle/>
              <a:p>
                <a:pPr marL="342900" indent="-342900">
                  <a:buFont typeface="+mj-lt"/>
                  <a:buAutoNum type="arabicPeriod"/>
                </a:pPr>
                <a:r>
                  <a:rPr lang="it-IT"/>
                  <a:t>Generate events with a (realistic) Monte Carlo </a:t>
                </a:r>
                <a14:m>
                  <m:oMath xmlns:m="http://schemas.openxmlformats.org/officeDocument/2006/math">
                    <m:r>
                      <a:rPr lang="it-IT" b="0" i="1" smtClean="0">
                        <a:latin typeface="Cambria Math" panose="02040503050406030204" pitchFamily="18" charset="0"/>
                      </a:rPr>
                      <m:t>2</m:t>
                    </m:r>
                    <m:r>
                      <a:rPr lang="it-IT" b="0" i="1" smtClean="0">
                        <a:latin typeface="Cambria Math" panose="02040503050406030204" pitchFamily="18" charset="0"/>
                      </a:rPr>
                      <m:t>𝜋</m:t>
                    </m:r>
                  </m:oMath>
                </a14:m>
                <a:r>
                  <a:rPr lang="it-IT"/>
                  <a:t> photoproduction model (RE-MC GEN pseudodata)</a:t>
                </a:r>
              </a:p>
              <a:p>
                <a:pPr marL="342900" indent="-342900">
                  <a:buFont typeface="+mj-lt"/>
                  <a:buAutoNum type="arabicPeriod"/>
                </a:pPr>
                <a:endParaRPr lang="it-IT"/>
              </a:p>
              <a:p>
                <a:pPr marL="285750" indent="-285750">
                  <a:buFont typeface="Arial" panose="020B0604020202020204" pitchFamily="34" charset="0"/>
                  <a:buChar char="•"/>
                </a:pPr>
                <a:r>
                  <a:rPr lang="it-IT"/>
                  <a:t>RE-MC realistic Monte Carlo event generator to mimic real data. Includes measured cross-sections, angular distributions and decay of dominant mechanisms </a:t>
                </a:r>
                <a14:m>
                  <m:oMath xmlns:m="http://schemas.openxmlformats.org/officeDocument/2006/math">
                    <m:r>
                      <a:rPr lang="it-IT" b="0" i="0"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𝜌</m:t>
                        </m:r>
                      </m:e>
                      <m:sup>
                        <m:r>
                          <a:rPr lang="it-IT" b="0" i="1" smtClean="0">
                            <a:latin typeface="Cambria Math" panose="02040503050406030204" pitchFamily="18" charset="0"/>
                          </a:rPr>
                          <m:t>0</m:t>
                        </m:r>
                      </m:sup>
                    </m:sSup>
                    <m:r>
                      <a:rPr lang="it-IT" b="0" i="1" smtClean="0">
                        <a:latin typeface="Cambria Math" panose="02040503050406030204" pitchFamily="18" charset="0"/>
                      </a:rPr>
                      <m:t>,</m:t>
                    </m:r>
                    <m:sSup>
                      <m:sSupPr>
                        <m:ctrlPr>
                          <a:rPr lang="it-IT" i="1">
                            <a:latin typeface="Cambria Math" panose="02040503050406030204" pitchFamily="18" charset="0"/>
                          </a:rPr>
                        </m:ctrlPr>
                      </m:sSupPr>
                      <m:e>
                        <m:r>
                          <m:rPr>
                            <m:sty m:val="p"/>
                          </m:rPr>
                          <a:rPr lang="it-IT">
                            <a:latin typeface="Cambria Math" panose="02040503050406030204" pitchFamily="18" charset="0"/>
                          </a:rPr>
                          <m:t>Δ</m:t>
                        </m:r>
                      </m:e>
                      <m:sup>
                        <m:r>
                          <a:rPr lang="it-IT" i="1">
                            <a:latin typeface="Cambria Math" panose="02040503050406030204" pitchFamily="18" charset="0"/>
                          </a:rPr>
                          <m:t>++</m:t>
                        </m:r>
                      </m:sup>
                    </m:sSup>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Δ</m:t>
                        </m:r>
                      </m:e>
                      <m:sup>
                        <m:r>
                          <a:rPr lang="it-IT" b="0" i="1" smtClean="0">
                            <a:latin typeface="Cambria Math" panose="02040503050406030204" pitchFamily="18" charset="0"/>
                          </a:rPr>
                          <m:t>0</m:t>
                        </m:r>
                      </m:sup>
                    </m:sSup>
                  </m:oMath>
                </a14:m>
                <a:r>
                  <a:rPr lang="it-IT"/>
                  <a:t> + a contact term</a:t>
                </a:r>
                <a14:m>
                  <m:oMath xmlns:m="http://schemas.openxmlformats.org/officeDocument/2006/math">
                    <m:r>
                      <a:rPr lang="it-IT" b="0" i="1" smtClean="0">
                        <a:latin typeface="Cambria Math" panose="02040503050406030204" pitchFamily="18" charset="0"/>
                      </a:rPr>
                      <m:t>)</m:t>
                    </m:r>
                  </m:oMath>
                </a14:m>
                <a:endParaRPr lang="it-IT"/>
              </a:p>
            </p:txBody>
          </p:sp>
        </mc:Choice>
        <mc:Fallback xmlns="">
          <p:sp>
            <p:nvSpPr>
              <p:cNvPr id="15" name="CasellaDiTesto 14">
                <a:extLst>
                  <a:ext uri="{FF2B5EF4-FFF2-40B4-BE49-F238E27FC236}">
                    <a16:creationId xmlns:a16="http://schemas.microsoft.com/office/drawing/2014/main" id="{D09B6BD6-7AAB-4FA4-8EA0-E6D18D7DBE0C}"/>
                  </a:ext>
                </a:extLst>
              </p:cNvPr>
              <p:cNvSpPr txBox="1">
                <a:spLocks noRot="1" noChangeAspect="1" noMove="1" noResize="1" noEditPoints="1" noAdjustHandles="1" noChangeArrowheads="1" noChangeShapeType="1" noTextEdit="1"/>
              </p:cNvSpPr>
              <p:nvPr/>
            </p:nvSpPr>
            <p:spPr>
              <a:xfrm>
                <a:off x="0" y="903415"/>
                <a:ext cx="6447934" cy="1754326"/>
              </a:xfrm>
              <a:prstGeom prst="rect">
                <a:avLst/>
              </a:prstGeom>
              <a:blipFill>
                <a:blip r:embed="rId2"/>
                <a:stretch>
                  <a:fillRect l="-756" t="-1736" r="-851" b="-4514"/>
                </a:stretch>
              </a:blipFill>
            </p:spPr>
            <p:txBody>
              <a:bodyPr/>
              <a:lstStyle/>
              <a:p>
                <a:r>
                  <a:rPr lang="it-IT">
                    <a:noFill/>
                  </a:rPr>
                  <a:t> </a:t>
                </a:r>
              </a:p>
            </p:txBody>
          </p:sp>
        </mc:Fallback>
      </mc:AlternateContent>
      <p:pic>
        <p:nvPicPr>
          <p:cNvPr id="4" name="Image" descr="Image">
            <a:extLst>
              <a:ext uri="{FF2B5EF4-FFF2-40B4-BE49-F238E27FC236}">
                <a16:creationId xmlns:a16="http://schemas.microsoft.com/office/drawing/2014/main" id="{50206F91-0BFF-E82A-D85E-34A1A05C48BC}"/>
              </a:ext>
            </a:extLst>
          </p:cNvPr>
          <p:cNvPicPr>
            <a:picLocks noChangeAspect="1"/>
          </p:cNvPicPr>
          <p:nvPr/>
        </p:nvPicPr>
        <p:blipFill>
          <a:blip r:embed="rId3"/>
          <a:stretch>
            <a:fillRect/>
          </a:stretch>
        </p:blipFill>
        <p:spPr>
          <a:xfrm>
            <a:off x="106284" y="2799824"/>
            <a:ext cx="7310881" cy="3027163"/>
          </a:xfrm>
          <a:prstGeom prst="rect">
            <a:avLst/>
          </a:prstGeom>
          <a:ln w="3175">
            <a:miter lim="400000"/>
          </a:ln>
        </p:spPr>
      </p:pic>
      <p:sp>
        <p:nvSpPr>
          <p:cNvPr id="9" name="Rectangle">
            <a:extLst>
              <a:ext uri="{FF2B5EF4-FFF2-40B4-BE49-F238E27FC236}">
                <a16:creationId xmlns:a16="http://schemas.microsoft.com/office/drawing/2014/main" id="{F5BBB654-EF22-48EA-D6DB-29F4CDFF2CA2}"/>
              </a:ext>
            </a:extLst>
          </p:cNvPr>
          <p:cNvSpPr/>
          <p:nvPr/>
        </p:nvSpPr>
        <p:spPr>
          <a:xfrm>
            <a:off x="307050" y="2906461"/>
            <a:ext cx="7319554" cy="2757124"/>
          </a:xfrm>
          <a:prstGeom prst="rect">
            <a:avLst/>
          </a:prstGeom>
          <a:solidFill>
            <a:srgbClr val="91B2D5">
              <a:alpha val="75690"/>
            </a:srgbClr>
          </a:solidFill>
          <a:ln w="3175">
            <a:miter lim="400000"/>
          </a:ln>
        </p:spPr>
        <p:txBody>
          <a:bodyPr lIns="17854" tIns="17854" rIns="17854" bIns="17854" anchor="ctr"/>
          <a:lstStyle/>
          <a:p>
            <a:pPr>
              <a:defRPr b="0">
                <a:solidFill>
                  <a:srgbClr val="FFFFFF"/>
                </a:solidFill>
                <a:latin typeface="+mn-lt"/>
                <a:ea typeface="+mn-ea"/>
                <a:cs typeface="+mn-cs"/>
                <a:sym typeface="Helvetica Neue Medium"/>
              </a:defRPr>
            </a:pPr>
            <a:endParaRPr sz="1266"/>
          </a:p>
        </p:txBody>
      </p:sp>
      <p:pic>
        <p:nvPicPr>
          <p:cNvPr id="11" name="Image" descr="Image">
            <a:extLst>
              <a:ext uri="{FF2B5EF4-FFF2-40B4-BE49-F238E27FC236}">
                <a16:creationId xmlns:a16="http://schemas.microsoft.com/office/drawing/2014/main" id="{F2B16D05-04C4-4B65-0F84-F29335223C45}"/>
              </a:ext>
            </a:extLst>
          </p:cNvPr>
          <p:cNvPicPr>
            <a:picLocks noChangeAspect="1"/>
          </p:cNvPicPr>
          <p:nvPr/>
        </p:nvPicPr>
        <p:blipFill>
          <a:blip r:embed="rId4"/>
          <a:stretch>
            <a:fillRect/>
          </a:stretch>
        </p:blipFill>
        <p:spPr>
          <a:xfrm>
            <a:off x="1169417" y="3134513"/>
            <a:ext cx="2226457" cy="433470"/>
          </a:xfrm>
          <a:prstGeom prst="rect">
            <a:avLst/>
          </a:prstGeom>
          <a:ln w="3175">
            <a:miter lim="400000"/>
          </a:ln>
        </p:spPr>
      </p:pic>
      <p:pic>
        <p:nvPicPr>
          <p:cNvPr id="20" name="Image" descr="Image">
            <a:extLst>
              <a:ext uri="{FF2B5EF4-FFF2-40B4-BE49-F238E27FC236}">
                <a16:creationId xmlns:a16="http://schemas.microsoft.com/office/drawing/2014/main" id="{DE3CED87-6F9F-08BD-52B1-48617709DBE3}"/>
              </a:ext>
            </a:extLst>
          </p:cNvPr>
          <p:cNvPicPr>
            <a:picLocks noChangeAspect="1"/>
          </p:cNvPicPr>
          <p:nvPr/>
        </p:nvPicPr>
        <p:blipFill>
          <a:blip r:embed="rId5"/>
          <a:stretch>
            <a:fillRect/>
          </a:stretch>
        </p:blipFill>
        <p:spPr>
          <a:xfrm>
            <a:off x="8066472" y="1080615"/>
            <a:ext cx="3750427" cy="2619346"/>
          </a:xfrm>
          <a:prstGeom prst="rect">
            <a:avLst/>
          </a:prstGeom>
          <a:ln w="3175">
            <a:miter lim="400000"/>
          </a:ln>
        </p:spPr>
      </p:pic>
      <p:sp>
        <p:nvSpPr>
          <p:cNvPr id="21" name="GEN events">
            <a:extLst>
              <a:ext uri="{FF2B5EF4-FFF2-40B4-BE49-F238E27FC236}">
                <a16:creationId xmlns:a16="http://schemas.microsoft.com/office/drawing/2014/main" id="{5DC1FB2F-FF5A-D3F6-C6F3-CB443A3749A6}"/>
              </a:ext>
            </a:extLst>
          </p:cNvPr>
          <p:cNvSpPr txBox="1"/>
          <p:nvPr/>
        </p:nvSpPr>
        <p:spPr>
          <a:xfrm>
            <a:off x="9531119" y="826150"/>
            <a:ext cx="887828"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algn="just" defTabSz="457200">
              <a:spcBef>
                <a:spcPts val="100"/>
              </a:spcBef>
              <a:buClr>
                <a:srgbClr val="000000"/>
              </a:buClr>
              <a:defRPr sz="2400" b="0">
                <a:latin typeface="Gill Sans SemiBold"/>
                <a:ea typeface="Gill Sans SemiBold"/>
                <a:cs typeface="Gill Sans SemiBold"/>
                <a:sym typeface="Gill Sans SemiBold"/>
              </a:defRPr>
            </a:lvl1pPr>
          </a:lstStyle>
          <a:p>
            <a:r>
              <a:rPr sz="1400" b="1">
                <a:latin typeface="+mn-lt"/>
              </a:rPr>
              <a:t>GEN events</a:t>
            </a:r>
          </a:p>
        </p:txBody>
      </p:sp>
      <p:sp>
        <p:nvSpPr>
          <p:cNvPr id="33" name="Rettangolo 32">
            <a:extLst>
              <a:ext uri="{FF2B5EF4-FFF2-40B4-BE49-F238E27FC236}">
                <a16:creationId xmlns:a16="http://schemas.microsoft.com/office/drawing/2014/main" id="{6827CF27-50A4-C434-9EF4-37B5C3A995C2}"/>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AE44A1D4-31A4-885A-9DA4-AA600193CE21}"/>
                  </a:ext>
                </a:extLst>
              </p:cNvPr>
              <p:cNvSpPr txBox="1"/>
              <p:nvPr/>
            </p:nvSpPr>
            <p:spPr>
              <a:xfrm>
                <a:off x="3484868" y="152132"/>
                <a:ext cx="5222263" cy="430887"/>
              </a:xfrm>
              <a:prstGeom prst="rect">
                <a:avLst/>
              </a:prstGeom>
              <a:noFill/>
            </p:spPr>
            <p:txBody>
              <a:bodyPr wrap="square" rtlCol="0">
                <a:spAutoFit/>
              </a:bodyPr>
              <a:lstStyle/>
              <a:p>
                <a:pPr algn="ct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a:solidFill>
                      <a:schemeClr val="bg1"/>
                    </a:solidFill>
                  </a:rPr>
                  <a:t> photoproduction closure test</a:t>
                </a:r>
              </a:p>
            </p:txBody>
          </p:sp>
        </mc:Choice>
        <mc:Fallback xmlns="">
          <p:sp>
            <p:nvSpPr>
              <p:cNvPr id="34" name="CasellaDiTesto 33">
                <a:extLst>
                  <a:ext uri="{FF2B5EF4-FFF2-40B4-BE49-F238E27FC236}">
                    <a16:creationId xmlns:a16="http://schemas.microsoft.com/office/drawing/2014/main" id="{AE44A1D4-31A4-885A-9DA4-AA600193CE21}"/>
                  </a:ext>
                </a:extLst>
              </p:cNvPr>
              <p:cNvSpPr txBox="1">
                <a:spLocks noRot="1" noChangeAspect="1" noMove="1" noResize="1" noEditPoints="1" noAdjustHandles="1" noChangeArrowheads="1" noChangeShapeType="1" noTextEdit="1"/>
              </p:cNvSpPr>
              <p:nvPr/>
            </p:nvSpPr>
            <p:spPr>
              <a:xfrm>
                <a:off x="3484868" y="152132"/>
                <a:ext cx="5222263" cy="430887"/>
              </a:xfrm>
              <a:prstGeom prst="rect">
                <a:avLst/>
              </a:prstGeom>
              <a:blipFill>
                <a:blip r:embed="rId6"/>
                <a:stretch>
                  <a:fillRect t="-9859" b="-26761"/>
                </a:stretch>
              </a:blipFill>
            </p:spPr>
            <p:txBody>
              <a:bodyPr/>
              <a:lstStyle/>
              <a:p>
                <a:r>
                  <a:rPr lang="it-IT">
                    <a:noFill/>
                  </a:rPr>
                  <a:t> </a:t>
                </a:r>
              </a:p>
            </p:txBody>
          </p:sp>
        </mc:Fallback>
      </mc:AlternateContent>
      <p:sp>
        <p:nvSpPr>
          <p:cNvPr id="35" name="Rettangolo 34">
            <a:extLst>
              <a:ext uri="{FF2B5EF4-FFF2-40B4-BE49-F238E27FC236}">
                <a16:creationId xmlns:a16="http://schemas.microsoft.com/office/drawing/2014/main" id="{CE7C139E-3C51-7080-FB22-D8E3E3FDD705}"/>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6" name="Immagine 35" descr="Immagine che contiene silhouette, mammifero, cavallo, arte&#10;&#10;Descrizione generata automaticamente">
            <a:extLst>
              <a:ext uri="{FF2B5EF4-FFF2-40B4-BE49-F238E27FC236}">
                <a16:creationId xmlns:a16="http://schemas.microsoft.com/office/drawing/2014/main" id="{66940E46-71DA-FB2C-D200-B96E5BBA21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37" name="CasellaDiTesto 36">
            <a:extLst>
              <a:ext uri="{FF2B5EF4-FFF2-40B4-BE49-F238E27FC236}">
                <a16:creationId xmlns:a16="http://schemas.microsoft.com/office/drawing/2014/main" id="{68114A2B-CFA5-5DBB-63C3-FD5FB232D34F}"/>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38" name="CasellaDiTesto 37">
            <a:extLst>
              <a:ext uri="{FF2B5EF4-FFF2-40B4-BE49-F238E27FC236}">
                <a16:creationId xmlns:a16="http://schemas.microsoft.com/office/drawing/2014/main" id="{3182A12F-0238-566F-C2F9-E3DE862E4A2D}"/>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8 - Tommaso Vittorini</a:t>
            </a:r>
          </a:p>
        </p:txBody>
      </p:sp>
    </p:spTree>
    <p:extLst>
      <p:ext uri="{BB962C8B-B14F-4D97-AF65-F5344CB8AC3E}">
        <p14:creationId xmlns:p14="http://schemas.microsoft.com/office/powerpoint/2010/main" val="27033932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77,2028"/>
  <p:tag name="OUTPUTTYPE" val="PNG"/>
  <p:tag name="IGUANATEXVERSION" val="160"/>
  <p:tag name="LATEXADDIN" val="\documentclass{article}&#10;\usepackage{amsmath}&#10;\pagestyle{empty}&#10;\begin{document}&#10;&#10;$\{\rm noise\}$&#10;&#10;&#10;\end{document}"/>
  <p:tag name="IGUANATEXSIZE" val="14"/>
  <p:tag name="IGUANATEXCURSOR" val="88"/>
  <p:tag name="TRANSPARENCY" val="Verdadero"/>
  <p:tag name="LATEXENGINEID" val="0"/>
  <p:tag name="TEMPFOLDER" val="C:\Users\Gloria\Downloads\"/>
  <p:tag name="LATEXFORMHEIGHT" val="320"/>
  <p:tag name="LATEXFORMWIDTH" val="385"/>
  <p:tag name="LATEXFORMWRAP" val="Verdadero"/>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77,2028"/>
  <p:tag name="OUTPUTTYPE" val="PNG"/>
  <p:tag name="IGUANATEXVERSION" val="160"/>
  <p:tag name="LATEXADDIN" val="\documentclass{article}&#10;\usepackage{amsmath}&#10;\pagestyle{empty}&#10;\begin{document}&#10;&#10;$\{\rm noise\}$&#10;&#10;&#10;\end{document}"/>
  <p:tag name="IGUANATEXSIZE" val="14"/>
  <p:tag name="IGUANATEXCURSOR" val="88"/>
  <p:tag name="TRANSPARENCY" val="Verdadero"/>
  <p:tag name="LATEXENGINEID" val="0"/>
  <p:tag name="TEMPFOLDER" val="C:\Users\Gloria\Downloads\"/>
  <p:tag name="LATEXFORMHEIGHT" val="320"/>
  <p:tag name="LATEXFORMWIDTH" val="385"/>
  <p:tag name="LATEXFORMWRAP" val="Verdadero"/>
  <p:tag name="BITMAPVECTOR" val="0"/>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7843</TotalTime>
  <Words>2759</Words>
  <Application>Microsoft Macintosh PowerPoint</Application>
  <PresentationFormat>Widescreen</PresentationFormat>
  <Paragraphs>340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Gill Sans</vt:lpstr>
      <vt:lpstr>Wingdings</vt:lpstr>
      <vt:lpstr>Tema di Office</vt:lpstr>
      <vt:lpstr>The A(i)DAPT program AI for Data Analysis and Preservation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A(i)DAPT program AI for Data Analysis and Preservation </dc:title>
  <dc:creator>filippo</dc:creator>
  <cp:lastModifiedBy>TOMMASO VITTORINI</cp:lastModifiedBy>
  <cp:revision>36</cp:revision>
  <dcterms:created xsi:type="dcterms:W3CDTF">2023-10-13T19:32:32Z</dcterms:created>
  <dcterms:modified xsi:type="dcterms:W3CDTF">2024-06-27T13:48:19Z</dcterms:modified>
</cp:coreProperties>
</file>