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handoutMasterIdLst>
    <p:handoutMasterId r:id="rId41"/>
  </p:handoutMasterIdLst>
  <p:sldIdLst>
    <p:sldId id="256" r:id="rId2"/>
    <p:sldId id="769" r:id="rId3"/>
    <p:sldId id="306" r:id="rId4"/>
    <p:sldId id="300" r:id="rId5"/>
    <p:sldId id="262" r:id="rId6"/>
    <p:sldId id="334" r:id="rId7"/>
    <p:sldId id="700" r:id="rId8"/>
    <p:sldId id="291" r:id="rId9"/>
    <p:sldId id="292" r:id="rId10"/>
    <p:sldId id="293" r:id="rId11"/>
    <p:sldId id="774" r:id="rId12"/>
    <p:sldId id="770" r:id="rId13"/>
    <p:sldId id="689" r:id="rId14"/>
    <p:sldId id="772" r:id="rId15"/>
    <p:sldId id="321" r:id="rId16"/>
    <p:sldId id="773" r:id="rId17"/>
    <p:sldId id="780" r:id="rId18"/>
    <p:sldId id="336" r:id="rId19"/>
    <p:sldId id="337" r:id="rId20"/>
    <p:sldId id="758" r:id="rId21"/>
    <p:sldId id="759" r:id="rId22"/>
    <p:sldId id="777" r:id="rId23"/>
    <p:sldId id="328" r:id="rId24"/>
    <p:sldId id="313" r:id="rId25"/>
    <p:sldId id="335" r:id="rId26"/>
    <p:sldId id="333" r:id="rId27"/>
    <p:sldId id="498" r:id="rId28"/>
    <p:sldId id="508" r:id="rId29"/>
    <p:sldId id="500" r:id="rId30"/>
    <p:sldId id="507" r:id="rId31"/>
    <p:sldId id="511" r:id="rId32"/>
    <p:sldId id="513" r:id="rId33"/>
    <p:sldId id="514" r:id="rId34"/>
    <p:sldId id="528" r:id="rId35"/>
    <p:sldId id="529" r:id="rId36"/>
    <p:sldId id="530" r:id="rId37"/>
    <p:sldId id="531" r:id="rId38"/>
    <p:sldId id="778" r:id="rId39"/>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FF13"/>
    <a:srgbClr val="821B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84"/>
    <p:restoredTop sz="99823" autoAdjust="0"/>
  </p:normalViewPr>
  <p:slideViewPr>
    <p:cSldViewPr snapToGrid="0" snapToObjects="1">
      <p:cViewPr>
        <p:scale>
          <a:sx n="180" d="100"/>
          <a:sy n="180" d="100"/>
        </p:scale>
        <p:origin x="680" y="1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2" d="100"/>
          <a:sy n="102" d="100"/>
        </p:scale>
        <p:origin x="3336"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83665D-AC83-CB48-BC0A-B4CD4228519B}" type="datetimeFigureOut">
              <a:rPr lang="it-IT" smtClean="0"/>
              <a:t>22/06/24</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22C7EF-A2A0-1245-879B-1EB3B71AD491}" type="slidenum">
              <a:rPr lang="it-IT" smtClean="0"/>
              <a:t>‹N›</a:t>
            </a:fld>
            <a:endParaRPr lang="it-IT"/>
          </a:p>
        </p:txBody>
      </p:sp>
    </p:spTree>
    <p:extLst>
      <p:ext uri="{BB962C8B-B14F-4D97-AF65-F5344CB8AC3E}">
        <p14:creationId xmlns:p14="http://schemas.microsoft.com/office/powerpoint/2010/main" val="19340178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8084B-478B-394F-8FE0-F741D786CD8E}" type="datetimeFigureOut">
              <a:rPr lang="it-IT" smtClean="0"/>
              <a:t>22/06/24</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FDE0-AEF1-404B-8329-E9D5A5C6DBAD}" type="slidenum">
              <a:rPr lang="it-IT" smtClean="0"/>
              <a:t>‹N›</a:t>
            </a:fld>
            <a:endParaRPr lang="it-IT"/>
          </a:p>
        </p:txBody>
      </p:sp>
    </p:spTree>
    <p:extLst>
      <p:ext uri="{BB962C8B-B14F-4D97-AF65-F5344CB8AC3E}">
        <p14:creationId xmlns:p14="http://schemas.microsoft.com/office/powerpoint/2010/main" val="108069099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5</a:t>
            </a:fld>
            <a:endParaRPr lang="it-IT"/>
          </a:p>
        </p:txBody>
      </p:sp>
    </p:spTree>
    <p:extLst>
      <p:ext uri="{BB962C8B-B14F-4D97-AF65-F5344CB8AC3E}">
        <p14:creationId xmlns:p14="http://schemas.microsoft.com/office/powerpoint/2010/main" val="677297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Lambda </a:t>
            </a:r>
            <a:r>
              <a:rPr lang="it-IT" dirty="0" err="1"/>
              <a:t>fifteen</a:t>
            </a:r>
            <a:r>
              <a:rPr lang="it-IT" dirty="0"/>
              <a:t> </a:t>
            </a:r>
            <a:r>
              <a:rPr lang="it-IT" dirty="0" err="1"/>
              <a:t>twenty</a:t>
            </a:r>
            <a:r>
              <a:rPr lang="it-IT" dirty="0"/>
              <a:t>.</a:t>
            </a:r>
          </a:p>
        </p:txBody>
      </p:sp>
    </p:spTree>
    <p:extLst>
      <p:ext uri="{BB962C8B-B14F-4D97-AF65-F5344CB8AC3E}">
        <p14:creationId xmlns:p14="http://schemas.microsoft.com/office/powerpoint/2010/main" val="755499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Lambda </a:t>
            </a:r>
            <a:r>
              <a:rPr lang="it-IT" dirty="0" err="1"/>
              <a:t>fifteen</a:t>
            </a:r>
            <a:r>
              <a:rPr lang="it-IT" dirty="0"/>
              <a:t> </a:t>
            </a:r>
            <a:r>
              <a:rPr lang="it-IT" dirty="0" err="1"/>
              <a:t>twenty</a:t>
            </a:r>
            <a:r>
              <a:rPr lang="it-IT" dirty="0"/>
              <a:t>.</a:t>
            </a:r>
          </a:p>
        </p:txBody>
      </p:sp>
    </p:spTree>
    <p:extLst>
      <p:ext uri="{BB962C8B-B14F-4D97-AF65-F5344CB8AC3E}">
        <p14:creationId xmlns:p14="http://schemas.microsoft.com/office/powerpoint/2010/main" val="347856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it-IT" dirty="0"/>
              <a:t>Lambda </a:t>
            </a:r>
            <a:r>
              <a:rPr lang="it-IT" dirty="0" err="1"/>
              <a:t>fifteen</a:t>
            </a:r>
            <a:r>
              <a:rPr lang="it-IT" dirty="0"/>
              <a:t> </a:t>
            </a:r>
            <a:r>
              <a:rPr lang="it-IT" dirty="0" err="1"/>
              <a:t>twenty</a:t>
            </a:r>
            <a:r>
              <a:rPr lang="it-IT" dirty="0"/>
              <a:t>.</a:t>
            </a:r>
          </a:p>
          <a:p>
            <a:endParaRPr lang="it-IT" dirty="0"/>
          </a:p>
        </p:txBody>
      </p:sp>
    </p:spTree>
    <p:extLst>
      <p:ext uri="{BB962C8B-B14F-4D97-AF65-F5344CB8AC3E}">
        <p14:creationId xmlns:p14="http://schemas.microsoft.com/office/powerpoint/2010/main" val="4274347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start the talk by discussing why we use eta mesons in our research. Eta is a convenient tool because it acts as an isospin filter. This means that eta only accesses specific nucleon resonances with isospin 1/2, which are the N* resonances. However, when we study the eta decay channel, it knocks out all the Delta* resonances, leaving only the N* resonances in the spectrum. This is advantageous because it helps to reduce the complexity of the spectrum and enhance the extraction of resonance properties.</a:t>
            </a:r>
          </a:p>
          <a:p>
            <a:endParaRPr lang="en-US" dirty="0"/>
          </a:p>
          <a:p>
            <a:r>
              <a:rPr lang="en-US" dirty="0"/>
              <a:t>Most of the world database focuses on pion decays, which have access to both N* and Delta* resonances. While this is useful for studying the complete resonance spectrum, it can sometimes make it difficult to disentangle specific resonances due to their complicated overlapping behavior.</a:t>
            </a:r>
          </a:p>
          <a:p>
            <a:endParaRPr lang="en-US" dirty="0"/>
          </a:p>
          <a:p>
            <a:r>
              <a:rPr lang="en-US" dirty="0"/>
              <a:t>Eta, on the other hand, not only eliminates the Delta* resonances but also doesn't decay strongly to all nucleon resonances. As shown in this table, the channels with large decay rates for eta are the N(1535), N(1650), N(1710), and N(1895) resonances. This allows us to focus on these specific resonances, as eta preferentially decays to them.</a:t>
            </a:r>
          </a:p>
          <a:p>
            <a:endParaRPr lang="en-US" dirty="0"/>
          </a:p>
          <a:p>
            <a:r>
              <a:rPr lang="en-US" dirty="0"/>
              <a:t>By using eta as a probe, we can effectively reduce the complexity of the resonance spectrum and simplify the process of extracting the properties of individual resonances. However, it's important to note that studying eta decays alone is not sufficient for a comprehensive understanding of nucleon resonances. To achieve a complete picture, we need to complement eta studies with pion studies in a coupled-channel approach.</a:t>
            </a:r>
          </a:p>
          <a:p>
            <a:endParaRPr lang="en-US" dirty="0"/>
          </a:p>
          <a:p>
            <a:r>
              <a:rPr lang="en-US" dirty="0"/>
              <a:t>By combining information from multiple decay channels, we can disentangle the contributions of individual resonances and extract reliable information about their properties. This is why our research on eta electroproduction plays a crucial role in the broader context of nucleon resonance studies.</a:t>
            </a:r>
          </a:p>
          <a:p>
            <a:r>
              <a:rPr lang="en-US" dirty="0"/>
              <a:t>In summary, the unique properties of eta as an isospin filter make it a valuable tool for studying nucleon resonances. It reduces complexity, enhances resonance extraction, and complements pion studies in a coupled-channel approach. This is the main reason why we have chosen to focus on eta electroproduction in our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CLAS12 data we can investigate the electroproduction of the </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 mesons, which will provide a useful tool to study nucleon resonances N*. Due to the fact that </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 has isospin I = 0 this provides an “isospin filter” that allows us to access nucleon resonances where I = ½. This work is in contrast to the bulk of the current world database, which focuses on </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N final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Outside of the S11(1535) I’d like to highlight N(1710), which is listed in the PDG as having a branching ratio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a:t>
            </a:r>
            <a:r>
              <a:rPr lang="en-US" dirty="0"/>
              <a:t>A prominent peak in the total cross section is seen for </a:t>
            </a:r>
            <a:r>
              <a:rPr lang="el-GR" dirty="0"/>
              <a:t>η </a:t>
            </a:r>
            <a:r>
              <a:rPr lang="en-US" dirty="0"/>
              <a:t>production at W = 1.535 GeV in both </a:t>
            </a:r>
            <a:r>
              <a:rPr lang="el-GR" dirty="0"/>
              <a:t>γ</a:t>
            </a:r>
            <a:r>
              <a:rPr lang="en-US" dirty="0"/>
              <a:t>N and </a:t>
            </a:r>
            <a:r>
              <a:rPr lang="el-GR" dirty="0"/>
              <a:t>π</a:t>
            </a:r>
            <a:r>
              <a:rPr lang="en-US" dirty="0"/>
              <a:t>N experiments…This state has a branching ratio to </a:t>
            </a:r>
            <a:r>
              <a:rPr lang="el-GR" dirty="0"/>
              <a:t>η</a:t>
            </a:r>
            <a:r>
              <a:rPr lang="en-US" dirty="0"/>
              <a:t>N of 45-60% compared to at most a few percent [9, 10] for other states. This is a very interesting and unusual pattern.” (</a:t>
            </a:r>
            <a:r>
              <a:rPr lang="en-US" sz="1200" dirty="0" err="1"/>
              <a:t>Denizli</a:t>
            </a:r>
            <a:r>
              <a:rPr lang="en-US" sz="1200" dirty="0"/>
              <a:t>, 2007) Threshold for eta at ~1.49(</a:t>
            </a:r>
            <a:r>
              <a:rPr lang="en-US" dirty="0"/>
              <a:t>1.4856) GeV and threshold for eta’ at ~1.75 GeV</a:t>
            </a:r>
            <a:endParaRPr lang="en-US"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There is only one resonance N(1895) that has possibly a large Eta' coupling. The science could then be to extract the transition form factor for that resonance by isolating this state in N-eta' decay.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000000"/>
                </a:solidFill>
                <a:effectLst/>
                <a:latin typeface="Calibri" panose="020F0502020204030204" pitchFamily="34" charset="0"/>
                <a:ea typeface="+mn-ea"/>
                <a:cs typeface="+mn-cs"/>
              </a:rPr>
              <a:t>Re N(1895) not strongly coupled to the pion, only 1 star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000000"/>
              </a:solidFill>
              <a:effectLst/>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 Nucleon excited states with isospin I = 1/2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Δ*: </a:t>
            </a:r>
            <a:r>
              <a:rPr lang="en-US" dirty="0"/>
              <a:t>Delta excited states with isospin I = 3/2</a:t>
            </a:r>
          </a:p>
        </p:txBody>
      </p:sp>
      <p:sp>
        <p:nvSpPr>
          <p:cNvPr id="4" name="Slide Number Placeholder 3"/>
          <p:cNvSpPr>
            <a:spLocks noGrp="1"/>
          </p:cNvSpPr>
          <p:nvPr>
            <p:ph type="sldNum" sz="quarter" idx="5"/>
          </p:nvPr>
        </p:nvSpPr>
        <p:spPr/>
        <p:txBody>
          <a:bodyPr/>
          <a:lstStyle/>
          <a:p>
            <a:fld id="{FBBF1341-3AFE-B447-A831-9671D6A7009B}" type="slidenum">
              <a:rPr lang="en-US" smtClean="0"/>
              <a:t>27</a:t>
            </a:fld>
            <a:endParaRPr lang="en-US"/>
          </a:p>
        </p:txBody>
      </p:sp>
    </p:spTree>
    <p:extLst>
      <p:ext uri="{BB962C8B-B14F-4D97-AF65-F5344CB8AC3E}">
        <p14:creationId xmlns:p14="http://schemas.microsoft.com/office/powerpoint/2010/main" val="4214719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introduce the key kinematic variables and the reaction framework for studying eta electroproduction. It's crucial to establish a common language and understanding of these variables as they form the basis for our analysis.</a:t>
            </a:r>
          </a:p>
          <a:p>
            <a:endParaRPr lang="en-US" dirty="0"/>
          </a:p>
          <a:p>
            <a:r>
              <a:rPr lang="en-US" dirty="0"/>
              <a:t>The reaction we are studying is ep → </a:t>
            </a:r>
            <a:r>
              <a:rPr lang="en-US" dirty="0" err="1"/>
              <a:t>e'p</a:t>
            </a:r>
            <a:r>
              <a:rPr lang="en-US" dirty="0"/>
              <a:t>'</a:t>
            </a:r>
            <a:r>
              <a:rPr lang="el-GR" dirty="0"/>
              <a:t>η, </a:t>
            </a:r>
            <a:r>
              <a:rPr lang="en-US" dirty="0"/>
              <a:t>where an electron (e) interacts with a proton (p) target, resulting in a scattered electron (e'), a recoil proton (p'), and an eta meson (</a:t>
            </a:r>
            <a:r>
              <a:rPr lang="el-GR" dirty="0"/>
              <a:t>η). </a:t>
            </a:r>
            <a:r>
              <a:rPr lang="en-US" dirty="0"/>
              <a:t>To simplify the analysis, we work in the center-of-mass frame, where the resonance is at rest.</a:t>
            </a:r>
          </a:p>
          <a:p>
            <a:endParaRPr lang="en-US" dirty="0"/>
          </a:p>
          <a:p>
            <a:r>
              <a:rPr lang="en-US" dirty="0"/>
              <a:t>The diagram on the slide illustrates the geometry of the reaction. The electron beam and the scattered electron define the scattering plane, while the virtual photon, the target proton, the recoil proton, and the produced eta meson define the reaction plane.</a:t>
            </a:r>
          </a:p>
          <a:p>
            <a:endParaRPr lang="en-US" dirty="0"/>
          </a:p>
          <a:p>
            <a:r>
              <a:rPr lang="en-US" dirty="0"/>
              <a:t>Now, let's discuss the key kinematic variables:</a:t>
            </a:r>
          </a:p>
          <a:p>
            <a:endParaRPr lang="en-US" dirty="0"/>
          </a:p>
          <a:p>
            <a:pPr>
              <a:buFont typeface="+mj-lt"/>
              <a:buAutoNum type="arabicPeriod"/>
            </a:pPr>
            <a:r>
              <a:rPr lang="en-US" dirty="0"/>
              <a:t>W is the center-of-mass energy, which is the invariant mass of the virtual photon and the target proton system. It is calculated as the magnitude of the sum of the four-momenta of the virtual photon and the target proton.</a:t>
            </a:r>
          </a:p>
          <a:p>
            <a:pPr>
              <a:buFont typeface="+mj-lt"/>
              <a:buAutoNum type="arabicPeriod"/>
            </a:pPr>
            <a:endParaRPr lang="en-US" dirty="0"/>
          </a:p>
          <a:p>
            <a:pPr>
              <a:buFont typeface="+mj-lt"/>
              <a:buAutoNum type="arabicPeriod"/>
            </a:pPr>
            <a:r>
              <a:rPr lang="en-US" dirty="0"/>
              <a:t>Q^2, often referred to as the photon virtuality, represents the negative square of the four-momentum transfer from the electron to the proton. It quantifies the energy and momentum carried by the virtual photon.</a:t>
            </a:r>
          </a:p>
          <a:p>
            <a:pPr>
              <a:buFont typeface="+mj-lt"/>
              <a:buAutoNum type="arabicPeriod"/>
            </a:pPr>
            <a:endParaRPr lang="en-US" dirty="0"/>
          </a:p>
          <a:p>
            <a:pPr>
              <a:buFont typeface="+mj-lt"/>
              <a:buAutoNum type="arabicPeriod"/>
            </a:pPr>
            <a:r>
              <a:rPr lang="en-US" dirty="0"/>
              <a:t>cos(</a:t>
            </a:r>
            <a:r>
              <a:rPr lang="el-GR" dirty="0"/>
              <a:t>θ*) </a:t>
            </a:r>
            <a:r>
              <a:rPr lang="en-US" dirty="0"/>
              <a:t>is the cosine of the polar angle of the eta meson in the center-of-mass frame, defined relative to the virtual photon momentum direction.</a:t>
            </a:r>
          </a:p>
          <a:p>
            <a:pPr>
              <a:buFont typeface="+mj-lt"/>
              <a:buAutoNum type="arabicPeriod"/>
            </a:pPr>
            <a:endParaRPr lang="en-US" dirty="0"/>
          </a:p>
          <a:p>
            <a:pPr>
              <a:buFont typeface="+mj-lt"/>
              <a:buAutoNum type="arabicPeriod"/>
            </a:pPr>
            <a:r>
              <a:rPr lang="el-GR" dirty="0"/>
              <a:t>φ* </a:t>
            </a:r>
            <a:r>
              <a:rPr lang="en-US" dirty="0"/>
              <a:t>is the azimuthal angle of the eta meson in the center-of-mass frame, defined relative to the electron scattering plane.</a:t>
            </a:r>
          </a:p>
          <a:p>
            <a:pPr>
              <a:buFont typeface="+mj-lt"/>
              <a:buAutoNum type="arabicPeriod"/>
            </a:pPr>
            <a:endParaRPr lang="en-US" dirty="0"/>
          </a:p>
          <a:p>
            <a:pPr>
              <a:buFont typeface="+mj-lt"/>
              <a:buAutoNum type="arabicPeriod"/>
            </a:pPr>
            <a:endParaRPr lang="en-US" dirty="0"/>
          </a:p>
          <a:p>
            <a:r>
              <a:rPr lang="en-US" dirty="0"/>
              <a:t>These four variables—W, Q^2, cos(</a:t>
            </a:r>
            <a:r>
              <a:rPr lang="el-GR" dirty="0"/>
              <a:t>θ*), </a:t>
            </a:r>
            <a:r>
              <a:rPr lang="en-US" dirty="0"/>
              <a:t>and </a:t>
            </a:r>
            <a:r>
              <a:rPr lang="el-GR" dirty="0"/>
              <a:t>φ*—</a:t>
            </a:r>
            <a:r>
              <a:rPr lang="en-US" dirty="0"/>
              <a:t>fully describe the kinematics of the eta electroproduction reaction. They allow us to probe different aspects of the reaction and extract information about the underlying physics, such as the structure of the proton and the properties of nucleon resonances.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endParaRPr lang="en-US" dirty="0"/>
          </a:p>
          <a:p>
            <a:r>
              <a:rPr lang="en-US" dirty="0"/>
              <a:t>Q2 photon virtuality</a:t>
            </a:r>
          </a:p>
          <a:p>
            <a:r>
              <a:rPr lang="en-US" dirty="0"/>
              <a:t>W </a:t>
            </a:r>
            <a:r>
              <a:rPr lang="en-US" sz="1200" kern="1200" dirty="0">
                <a:solidFill>
                  <a:schemeClr val="tx1"/>
                </a:solidFill>
                <a:effectLst/>
                <a:latin typeface="+mn-lt"/>
                <a:ea typeface="+mn-ea"/>
                <a:cs typeface="+mn-cs"/>
              </a:rPr>
              <a:t>sqrt(s) center of mass energy </a:t>
            </a:r>
            <a:endParaRPr lang="en-US" dirty="0"/>
          </a:p>
          <a:p>
            <a:r>
              <a:rPr lang="en-US" dirty="0"/>
              <a:t>The reaction is depicted in the center of mass system, where the resonance is at rest. The meson decay polar angle (theta) is defined relative to the virtual photon momentum, and the azimuthal angle (phi) is defined relative to the the electron scattering plane.</a:t>
            </a:r>
          </a:p>
          <a:p>
            <a:endParaRPr lang="en-US" dirty="0"/>
          </a:p>
        </p:txBody>
      </p:sp>
      <p:sp>
        <p:nvSpPr>
          <p:cNvPr id="4" name="Slide Number Placeholder 3"/>
          <p:cNvSpPr>
            <a:spLocks noGrp="1"/>
          </p:cNvSpPr>
          <p:nvPr>
            <p:ph type="sldNum" sz="quarter" idx="5"/>
          </p:nvPr>
        </p:nvSpPr>
        <p:spPr/>
        <p:txBody>
          <a:bodyPr/>
          <a:lstStyle/>
          <a:p>
            <a:fld id="{FBBF1341-3AFE-B447-A831-9671D6A7009B}" type="slidenum">
              <a:rPr lang="en-US" smtClean="0"/>
              <a:t>28</a:t>
            </a:fld>
            <a:endParaRPr lang="en-US"/>
          </a:p>
        </p:txBody>
      </p:sp>
    </p:spTree>
    <p:extLst>
      <p:ext uri="{BB962C8B-B14F-4D97-AF65-F5344CB8AC3E}">
        <p14:creationId xmlns:p14="http://schemas.microsoft.com/office/powerpoint/2010/main" val="2072093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established the importance of using eta mesons in our research, let's dive into the specific objective of our study. Our goal is to measure the beam spin asymmetry, denoted as ALU, in exclusive eta electroproduction in a previously unexplored kinematic region.</a:t>
            </a:r>
          </a:p>
          <a:p>
            <a:endParaRPr lang="en-US" dirty="0"/>
          </a:p>
          <a:p>
            <a:r>
              <a:rPr lang="en-US" dirty="0"/>
              <a:t>This is the first-ever measurement of ALU in eta electroproduction for the W range between 1.6 and 2.2 GeV. By focusing on this specific kinematic region, we aim to complement existing cross section and polarization observable measurements, providing new insights into nucleon resonances in this energy range.</a:t>
            </a:r>
          </a:p>
          <a:p>
            <a:endParaRPr lang="en-US" dirty="0"/>
          </a:p>
          <a:p>
            <a:r>
              <a:rPr lang="en-US" dirty="0"/>
              <a:t>To achieve this, we utilize a longitudinally polarized electron beam incident on an unpolarized stationary proton target. The beam spin asymmetry, ALU, is defined as the ratio of the difference and sum of the eta signal yields for positive and negative beam helicities, normalized by the beam polarization.</a:t>
            </a:r>
          </a:p>
          <a:p>
            <a:endParaRPr lang="en-US" dirty="0"/>
          </a:p>
          <a:p>
            <a:r>
              <a:rPr lang="en-US" dirty="0"/>
              <a:t>As shown in the equation, ALU is proportional to the sine moment of the differential cross section, which is expressed as the difference between the eta signal yields for positive and negative helicities, divided by their sum and the beam polarization factor.</a:t>
            </a:r>
          </a:p>
          <a:p>
            <a:endParaRPr lang="en-US" dirty="0"/>
          </a:p>
          <a:p>
            <a:r>
              <a:rPr lang="en-US" dirty="0"/>
              <a:t>In our experiment, the beam polarization, Pb, is 0.8517, which is taken into account when calculating the beam spin asymmetry.</a:t>
            </a:r>
          </a:p>
          <a:p>
            <a:endParaRPr lang="en-US" dirty="0"/>
          </a:p>
          <a:p>
            <a:r>
              <a:rPr lang="en-US" dirty="0"/>
              <a:t>By measuring ALU in this unexplored kinematic region, we aim to shed light on the contributions of specific nucleon resonances, such as the N(1710) and N(1895), which have significant branching ratios to the eta decay channel.</a:t>
            </a:r>
          </a:p>
          <a:p>
            <a:endParaRPr lang="en-US" dirty="0"/>
          </a:p>
          <a:p>
            <a:r>
              <a:rPr lang="en-US" dirty="0"/>
              <a:t>These measurements will provide valuable data to constrain theoretical models and improve our understanding of the nucleon resonance spectrum and their properties. The results of this study will contribute to the ongoing efforts in the field of hadron spectroscopy and the exploration of the strong interaction dynamics in the non-perturbative regime.</a:t>
            </a:r>
          </a:p>
        </p:txBody>
      </p:sp>
      <p:sp>
        <p:nvSpPr>
          <p:cNvPr id="4" name="Slide Number Placeholder 3"/>
          <p:cNvSpPr>
            <a:spLocks noGrp="1"/>
          </p:cNvSpPr>
          <p:nvPr>
            <p:ph type="sldNum" sz="quarter" idx="5"/>
          </p:nvPr>
        </p:nvSpPr>
        <p:spPr/>
        <p:txBody>
          <a:bodyPr/>
          <a:lstStyle/>
          <a:p>
            <a:fld id="{FBBF1341-3AFE-B447-A831-9671D6A7009B}" type="slidenum">
              <a:rPr lang="en-US" smtClean="0"/>
              <a:t>29</a:t>
            </a:fld>
            <a:endParaRPr lang="en-US"/>
          </a:p>
        </p:txBody>
      </p:sp>
    </p:spTree>
    <p:extLst>
      <p:ext uri="{BB962C8B-B14F-4D97-AF65-F5344CB8AC3E}">
        <p14:creationId xmlns:p14="http://schemas.microsoft.com/office/powerpoint/2010/main" val="1156219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BF1341-3AFE-B447-A831-9671D6A7009B}" type="slidenum">
              <a:rPr lang="en-US" smtClean="0"/>
              <a:t>33</a:t>
            </a:fld>
            <a:endParaRPr lang="en-US"/>
          </a:p>
        </p:txBody>
      </p:sp>
    </p:spTree>
    <p:extLst>
      <p:ext uri="{BB962C8B-B14F-4D97-AF65-F5344CB8AC3E}">
        <p14:creationId xmlns:p14="http://schemas.microsoft.com/office/powerpoint/2010/main" val="361805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err="1"/>
              <a:t>Summarizing</a:t>
            </a:r>
            <a:r>
              <a:rPr lang="it-IT" dirty="0"/>
              <a:t>, the study of </a:t>
            </a:r>
            <a:r>
              <a:rPr lang="it-IT" dirty="0" err="1"/>
              <a:t>N</a:t>
            </a:r>
            <a:r>
              <a:rPr lang="it-IT" dirty="0"/>
              <a:t>* </a:t>
            </a:r>
            <a:r>
              <a:rPr lang="it-IT" dirty="0" err="1"/>
              <a:t>states</a:t>
            </a:r>
            <a:r>
              <a:rPr lang="it-IT" dirty="0"/>
              <a:t> </a:t>
            </a:r>
            <a:r>
              <a:rPr lang="it-IT" dirty="0" err="1"/>
              <a:t>is</a:t>
            </a:r>
            <a:r>
              <a:rPr lang="it-IT" dirty="0"/>
              <a:t> one of the </a:t>
            </a:r>
            <a:r>
              <a:rPr lang="it-IT" dirty="0" err="1"/>
              <a:t>crucial</a:t>
            </a:r>
            <a:r>
              <a:rPr lang="it-IT" dirty="0"/>
              <a:t> </a:t>
            </a:r>
            <a:r>
              <a:rPr lang="it-IT" dirty="0" err="1"/>
              <a:t>topics</a:t>
            </a:r>
            <a:r>
              <a:rPr lang="it-IT" dirty="0"/>
              <a:t> of CLAS and CLAS12physics </a:t>
            </a:r>
            <a:r>
              <a:rPr lang="it-IT" dirty="0" err="1"/>
              <a:t>programs</a:t>
            </a:r>
            <a:r>
              <a:rPr lang="it-IT" dirty="0"/>
              <a:t>:</a:t>
            </a:r>
          </a:p>
          <a:p>
            <a:r>
              <a:rPr lang="it-IT" dirty="0"/>
              <a:t>-CLAS </a:t>
            </a:r>
            <a:r>
              <a:rPr lang="it-IT" dirty="0" err="1"/>
              <a:t>has</a:t>
            </a:r>
            <a:r>
              <a:rPr lang="it-IT" dirty="0"/>
              <a:t> </a:t>
            </a:r>
            <a:r>
              <a:rPr lang="it-IT" dirty="0" err="1"/>
              <a:t>produced</a:t>
            </a:r>
            <a:r>
              <a:rPr lang="it-IT" dirty="0"/>
              <a:t> a </a:t>
            </a:r>
            <a:r>
              <a:rPr lang="it-IT" dirty="0" err="1"/>
              <a:t>huge</a:t>
            </a:r>
            <a:r>
              <a:rPr lang="it-IT" dirty="0"/>
              <a:t> </a:t>
            </a:r>
            <a:r>
              <a:rPr lang="it-IT" dirty="0" err="1"/>
              <a:t>amount</a:t>
            </a:r>
            <a:r>
              <a:rPr lang="it-IT" dirty="0"/>
              <a:t> of data up to Q2&lt; 5 GeV2</a:t>
            </a:r>
          </a:p>
          <a:p>
            <a:r>
              <a:rPr lang="it-IT" dirty="0"/>
              <a:t>-CLAS12 </a:t>
            </a:r>
            <a:r>
              <a:rPr lang="it-IT" dirty="0" err="1"/>
              <a:t>is</a:t>
            </a:r>
            <a:r>
              <a:rPr lang="it-IT" dirty="0"/>
              <a:t> </a:t>
            </a:r>
            <a:r>
              <a:rPr lang="it-IT" dirty="0" err="1"/>
              <a:t>designed</a:t>
            </a:r>
            <a:r>
              <a:rPr lang="it-IT" dirty="0"/>
              <a:t> to </a:t>
            </a:r>
            <a:r>
              <a:rPr lang="it-IT" dirty="0" err="1"/>
              <a:t>extend</a:t>
            </a:r>
            <a:r>
              <a:rPr lang="it-IT" dirty="0"/>
              <a:t> </a:t>
            </a:r>
            <a:r>
              <a:rPr lang="it-IT" dirty="0" err="1"/>
              <a:t>these</a:t>
            </a:r>
            <a:r>
              <a:rPr lang="it-IT" dirty="0"/>
              <a:t> studies to the 0.05 12 GeV2 range</a:t>
            </a:r>
          </a:p>
          <a:p>
            <a:endParaRPr lang="it-IT" dirty="0"/>
          </a:p>
          <a:p>
            <a:r>
              <a:rPr lang="it-IT" dirty="0"/>
              <a:t>The first </a:t>
            </a:r>
            <a:r>
              <a:rPr lang="it-IT" dirty="0" err="1"/>
              <a:t>results</a:t>
            </a:r>
            <a:r>
              <a:rPr lang="it-IT" dirty="0"/>
              <a:t> of the CLAS12 </a:t>
            </a:r>
            <a:r>
              <a:rPr lang="it-IT" dirty="0" err="1"/>
              <a:t>N</a:t>
            </a:r>
            <a:r>
              <a:rPr lang="it-IT" dirty="0"/>
              <a:t>*/ </a:t>
            </a:r>
            <a:r>
              <a:rPr lang="it-IT" dirty="0" err="1"/>
              <a:t>program</a:t>
            </a:r>
            <a:r>
              <a:rPr lang="it-IT" dirty="0"/>
              <a:t> </a:t>
            </a:r>
            <a:r>
              <a:rPr lang="it-IT" dirty="0" err="1"/>
              <a:t>have</a:t>
            </a:r>
            <a:r>
              <a:rPr lang="it-IT" dirty="0"/>
              <a:t> </a:t>
            </a:r>
            <a:r>
              <a:rPr lang="it-IT" dirty="0" err="1"/>
              <a:t>been</a:t>
            </a:r>
            <a:r>
              <a:rPr lang="it-IT" dirty="0"/>
              <a:t> </a:t>
            </a:r>
            <a:r>
              <a:rPr lang="it-IT" dirty="0" err="1"/>
              <a:t>obtained</a:t>
            </a:r>
            <a:r>
              <a:rPr lang="it-IT" dirty="0"/>
              <a:t> with the </a:t>
            </a:r>
            <a:r>
              <a:rPr lang="it-IT" dirty="0" err="1"/>
              <a:t>analysis</a:t>
            </a:r>
            <a:r>
              <a:rPr lang="it-IT" dirty="0"/>
              <a:t> of KY </a:t>
            </a:r>
            <a:r>
              <a:rPr lang="it-IT" dirty="0" err="1"/>
              <a:t>polarization</a:t>
            </a:r>
            <a:r>
              <a:rPr lang="it-IT" dirty="0"/>
              <a:t> transfer data from the RGK Fall 2018 </a:t>
            </a:r>
            <a:r>
              <a:rPr lang="it-IT" dirty="0" err="1"/>
              <a:t>Run</a:t>
            </a:r>
            <a:r>
              <a:rPr lang="it-IT" dirty="0"/>
              <a:t>:</a:t>
            </a:r>
          </a:p>
          <a:p>
            <a:r>
              <a:rPr lang="it-IT" dirty="0"/>
              <a:t>-The RGK dataset </a:t>
            </a:r>
            <a:r>
              <a:rPr lang="it-IT" dirty="0" err="1"/>
              <a:t>is</a:t>
            </a:r>
            <a:r>
              <a:rPr lang="it-IT" dirty="0"/>
              <a:t> 5 </a:t>
            </a:r>
            <a:r>
              <a:rPr lang="it-IT" dirty="0" err="1"/>
              <a:t>ties</a:t>
            </a:r>
            <a:r>
              <a:rPr lang="it-IT" dirty="0"/>
              <a:t> </a:t>
            </a:r>
            <a:r>
              <a:rPr lang="it-IT" dirty="0" err="1"/>
              <a:t>larger</a:t>
            </a:r>
            <a:r>
              <a:rPr lang="it-IT" dirty="0"/>
              <a:t> </a:t>
            </a:r>
            <a:r>
              <a:rPr lang="it-IT" dirty="0" err="1"/>
              <a:t>than</a:t>
            </a:r>
            <a:r>
              <a:rPr lang="it-IT" dirty="0"/>
              <a:t> the </a:t>
            </a:r>
            <a:r>
              <a:rPr lang="it-IT" dirty="0" err="1"/>
              <a:t>available</a:t>
            </a:r>
            <a:r>
              <a:rPr lang="it-IT" dirty="0"/>
              <a:t> KY world data in the </a:t>
            </a:r>
            <a:r>
              <a:rPr lang="it-IT" dirty="0" err="1"/>
              <a:t>resonance</a:t>
            </a:r>
            <a:r>
              <a:rPr lang="it-IT" dirty="0"/>
              <a:t> </a:t>
            </a:r>
            <a:r>
              <a:rPr lang="it-IT" dirty="0" err="1"/>
              <a:t>region</a:t>
            </a:r>
            <a:endParaRPr lang="it-IT" dirty="0"/>
          </a:p>
          <a:p>
            <a:r>
              <a:rPr lang="it-IT" dirty="0"/>
              <a:t>-</a:t>
            </a:r>
            <a:r>
              <a:rPr lang="it-IT" dirty="0" err="1"/>
              <a:t>Only</a:t>
            </a:r>
            <a:r>
              <a:rPr lang="it-IT" dirty="0"/>
              <a:t> 10% of </a:t>
            </a:r>
            <a:r>
              <a:rPr lang="it-IT" dirty="0" err="1"/>
              <a:t>expected</a:t>
            </a:r>
            <a:r>
              <a:rPr lang="it-IT" dirty="0"/>
              <a:t> </a:t>
            </a:r>
            <a:r>
              <a:rPr lang="it-IT" dirty="0" err="1"/>
              <a:t>statistics</a:t>
            </a:r>
            <a:r>
              <a:rPr lang="it-IT" dirty="0"/>
              <a:t> </a:t>
            </a:r>
            <a:r>
              <a:rPr lang="it-IT" dirty="0" err="1"/>
              <a:t>has</a:t>
            </a:r>
            <a:r>
              <a:rPr lang="it-IT" dirty="0"/>
              <a:t> </a:t>
            </a:r>
            <a:r>
              <a:rPr lang="it-IT" dirty="0" err="1"/>
              <a:t>been</a:t>
            </a:r>
            <a:r>
              <a:rPr lang="it-IT" dirty="0"/>
              <a:t> </a:t>
            </a:r>
            <a:r>
              <a:rPr lang="it-IT" dirty="0" err="1"/>
              <a:t>analized</a:t>
            </a:r>
            <a:endParaRPr lang="it-IT" dirty="0"/>
          </a:p>
          <a:p>
            <a:endParaRPr lang="it-IT" dirty="0"/>
          </a:p>
          <a:p>
            <a:r>
              <a:rPr lang="it-IT" dirty="0"/>
              <a:t>About the on-</a:t>
            </a:r>
            <a:r>
              <a:rPr lang="it-IT" dirty="0" err="1"/>
              <a:t>going</a:t>
            </a:r>
            <a:r>
              <a:rPr lang="it-IT" dirty="0"/>
              <a:t> </a:t>
            </a:r>
            <a:r>
              <a:rPr lang="it-IT" dirty="0" err="1"/>
              <a:t>analises</a:t>
            </a:r>
            <a:r>
              <a:rPr lang="it-IT" dirty="0"/>
              <a:t>:</a:t>
            </a:r>
          </a:p>
          <a:p>
            <a:r>
              <a:rPr lang="it-IT" dirty="0"/>
              <a:t>-A first paper </a:t>
            </a:r>
            <a:r>
              <a:rPr lang="it-IT" dirty="0" err="1"/>
              <a:t>has</a:t>
            </a:r>
            <a:r>
              <a:rPr lang="it-IT" dirty="0"/>
              <a:t> </a:t>
            </a:r>
            <a:r>
              <a:rPr lang="it-IT" dirty="0" err="1"/>
              <a:t>been</a:t>
            </a:r>
            <a:r>
              <a:rPr lang="it-IT" dirty="0"/>
              <a:t> </a:t>
            </a:r>
            <a:r>
              <a:rPr lang="it-IT" dirty="0" err="1"/>
              <a:t>published</a:t>
            </a:r>
            <a:r>
              <a:rPr lang="it-IT" dirty="0"/>
              <a:t> on KY </a:t>
            </a:r>
            <a:r>
              <a:rPr lang="it-IT" dirty="0" err="1"/>
              <a:t>electroproduction</a:t>
            </a:r>
            <a:r>
              <a:rPr lang="it-IT" dirty="0"/>
              <a:t> on PRC</a:t>
            </a:r>
          </a:p>
          <a:p>
            <a:r>
              <a:rPr lang="it-IT" dirty="0"/>
              <a:t>-</a:t>
            </a:r>
            <a:r>
              <a:rPr lang="it-IT" dirty="0" err="1"/>
              <a:t>Other</a:t>
            </a:r>
            <a:r>
              <a:rPr lang="it-IT" dirty="0"/>
              <a:t> </a:t>
            </a:r>
            <a:r>
              <a:rPr lang="it-IT" dirty="0" err="1"/>
              <a:t>analises</a:t>
            </a:r>
            <a:r>
              <a:rPr lang="it-IT" dirty="0"/>
              <a:t> </a:t>
            </a:r>
            <a:r>
              <a:rPr lang="it-IT" dirty="0" err="1"/>
              <a:t>based</a:t>
            </a:r>
            <a:r>
              <a:rPr lang="it-IT" dirty="0"/>
              <a:t> on </a:t>
            </a:r>
            <a:r>
              <a:rPr lang="it-IT" dirty="0" err="1"/>
              <a:t>existing</a:t>
            </a:r>
            <a:r>
              <a:rPr lang="it-IT" dirty="0"/>
              <a:t> data are in progress</a:t>
            </a:r>
          </a:p>
          <a:p>
            <a:r>
              <a:rPr lang="it-IT" dirty="0"/>
              <a:t>-</a:t>
            </a:r>
            <a:r>
              <a:rPr lang="it-IT" dirty="0" err="1"/>
              <a:t>Moreover</a:t>
            </a:r>
            <a:r>
              <a:rPr lang="it-IT" dirty="0"/>
              <a:t> </a:t>
            </a:r>
            <a:r>
              <a:rPr lang="it-IT" dirty="0" err="1"/>
              <a:t>we</a:t>
            </a:r>
            <a:r>
              <a:rPr lang="it-IT" dirty="0"/>
              <a:t> </a:t>
            </a:r>
            <a:r>
              <a:rPr lang="it-IT" dirty="0" err="1"/>
              <a:t>have</a:t>
            </a:r>
            <a:r>
              <a:rPr lang="it-IT" dirty="0"/>
              <a:t> </a:t>
            </a:r>
            <a:r>
              <a:rPr lang="it-IT" dirty="0" err="1"/>
              <a:t>collected</a:t>
            </a:r>
            <a:r>
              <a:rPr lang="it-IT" dirty="0"/>
              <a:t> a new </a:t>
            </a:r>
            <a:r>
              <a:rPr lang="it-IT" dirty="0" err="1"/>
              <a:t>amount</a:t>
            </a:r>
            <a:r>
              <a:rPr lang="it-IT" dirty="0"/>
              <a:t> of data in the last </a:t>
            </a:r>
            <a:r>
              <a:rPr lang="it-IT" dirty="0" err="1"/>
              <a:t>few</a:t>
            </a:r>
            <a:r>
              <a:rPr lang="it-IT" dirty="0"/>
              <a:t> </a:t>
            </a:r>
            <a:r>
              <a:rPr lang="it-IT" dirty="0" err="1"/>
              <a:t>months</a:t>
            </a:r>
            <a:endParaRPr lang="it-IT" dirty="0"/>
          </a:p>
          <a:p>
            <a:endParaRPr lang="it-IT" dirty="0"/>
          </a:p>
          <a:p>
            <a:r>
              <a:rPr lang="it-IT" dirty="0" err="1"/>
              <a:t>Therefore</a:t>
            </a:r>
            <a:r>
              <a:rPr lang="it-IT" dirty="0"/>
              <a:t> in </a:t>
            </a:r>
            <a:r>
              <a:rPr lang="it-IT" dirty="0" err="1"/>
              <a:t>prospective</a:t>
            </a:r>
            <a:r>
              <a:rPr lang="it-IT" dirty="0"/>
              <a:t> </a:t>
            </a:r>
            <a:r>
              <a:rPr lang="it-IT" dirty="0" err="1"/>
              <a:t>we</a:t>
            </a:r>
            <a:r>
              <a:rPr lang="it-IT" dirty="0"/>
              <a:t> </a:t>
            </a:r>
            <a:r>
              <a:rPr lang="it-IT" dirty="0" err="1"/>
              <a:t>expect</a:t>
            </a:r>
            <a:r>
              <a:rPr lang="it-IT" dirty="0"/>
              <a:t> to exploit </a:t>
            </a:r>
            <a:r>
              <a:rPr lang="it-IT" dirty="0" err="1"/>
              <a:t>these</a:t>
            </a:r>
            <a:r>
              <a:rPr lang="it-IT" dirty="0"/>
              <a:t> data to face up the </a:t>
            </a:r>
            <a:r>
              <a:rPr lang="it-IT" dirty="0" err="1"/>
              <a:t>most</a:t>
            </a:r>
            <a:r>
              <a:rPr lang="it-IT" dirty="0"/>
              <a:t> </a:t>
            </a:r>
            <a:r>
              <a:rPr lang="it-IT" dirty="0" err="1"/>
              <a:t>challenging</a:t>
            </a:r>
            <a:r>
              <a:rPr lang="it-IT" dirty="0"/>
              <a:t> </a:t>
            </a:r>
            <a:r>
              <a:rPr lang="it-IT" dirty="0" err="1"/>
              <a:t>problems</a:t>
            </a:r>
            <a:r>
              <a:rPr lang="it-IT" dirty="0"/>
              <a:t> of the Standard Model on the nature of </a:t>
            </a:r>
            <a:r>
              <a:rPr lang="it-IT" dirty="0" err="1"/>
              <a:t>hadron</a:t>
            </a:r>
            <a:r>
              <a:rPr lang="it-IT" dirty="0"/>
              <a:t> mass, </a:t>
            </a:r>
            <a:r>
              <a:rPr lang="it-IT" dirty="0" err="1"/>
              <a:t>confinement</a:t>
            </a:r>
            <a:r>
              <a:rPr lang="it-IT" dirty="0"/>
              <a:t> and the </a:t>
            </a:r>
            <a:r>
              <a:rPr lang="it-IT" dirty="0" err="1"/>
              <a:t>emergence</a:t>
            </a:r>
            <a:r>
              <a:rPr lang="it-IT" dirty="0"/>
              <a:t> of </a:t>
            </a:r>
            <a:r>
              <a:rPr lang="it-IT" dirty="0" err="1"/>
              <a:t>N</a:t>
            </a:r>
            <a:r>
              <a:rPr lang="it-IT" dirty="0"/>
              <a:t>* </a:t>
            </a:r>
            <a:r>
              <a:rPr lang="it-IT" dirty="0" err="1"/>
              <a:t>states</a:t>
            </a:r>
            <a:r>
              <a:rPr lang="it-IT" dirty="0"/>
              <a:t> from quarks and </a:t>
            </a:r>
            <a:r>
              <a:rPr lang="it-IT" dirty="0" err="1"/>
              <a:t>gluons</a:t>
            </a:r>
            <a:endParaRPr lang="it-IT" dirty="0"/>
          </a:p>
          <a:p>
            <a:endParaRPr lang="it-IT" dirty="0"/>
          </a:p>
          <a:p>
            <a:r>
              <a:rPr lang="it-IT" dirty="0"/>
              <a:t>So stay </a:t>
            </a:r>
            <a:r>
              <a:rPr lang="it-IT" dirty="0" err="1"/>
              <a:t>tuned</a:t>
            </a:r>
            <a:r>
              <a:rPr lang="it-IT" dirty="0"/>
              <a:t> for </a:t>
            </a:r>
            <a:r>
              <a:rPr lang="it-IT" dirty="0" err="1"/>
              <a:t>further</a:t>
            </a:r>
            <a:r>
              <a:rPr lang="it-IT" dirty="0"/>
              <a:t> updates!</a:t>
            </a:r>
          </a:p>
        </p:txBody>
      </p:sp>
    </p:spTree>
    <p:extLst>
      <p:ext uri="{BB962C8B-B14F-4D97-AF65-F5344CB8AC3E}">
        <p14:creationId xmlns:p14="http://schemas.microsoft.com/office/powerpoint/2010/main" val="308613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28EFDE0-AEF1-404B-8329-E9D5A5C6DBAD}" type="slidenum">
              <a:rPr lang="it-IT" smtClean="0"/>
              <a:t>7</a:t>
            </a:fld>
            <a:endParaRPr lang="it-IT"/>
          </a:p>
        </p:txBody>
      </p:sp>
    </p:spTree>
    <p:extLst>
      <p:ext uri="{BB962C8B-B14F-4D97-AF65-F5344CB8AC3E}">
        <p14:creationId xmlns:p14="http://schemas.microsoft.com/office/powerpoint/2010/main" val="552518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13</a:t>
            </a:fld>
            <a:endParaRPr lang="en-US"/>
          </a:p>
        </p:txBody>
      </p:sp>
    </p:spTree>
    <p:extLst>
      <p:ext uri="{BB962C8B-B14F-4D97-AF65-F5344CB8AC3E}">
        <p14:creationId xmlns:p14="http://schemas.microsoft.com/office/powerpoint/2010/main" val="3240046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14</a:t>
            </a:fld>
            <a:endParaRPr lang="en-US"/>
          </a:p>
        </p:txBody>
      </p:sp>
    </p:spTree>
    <p:extLst>
      <p:ext uri="{BB962C8B-B14F-4D97-AF65-F5344CB8AC3E}">
        <p14:creationId xmlns:p14="http://schemas.microsoft.com/office/powerpoint/2010/main" val="1328735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In </a:t>
            </a:r>
            <a:r>
              <a:rPr lang="it-IT" dirty="0" err="1"/>
              <a:t>this</a:t>
            </a:r>
            <a:r>
              <a:rPr lang="it-IT" dirty="0"/>
              <a:t> slide </a:t>
            </a:r>
            <a:r>
              <a:rPr lang="it-IT" dirty="0" err="1"/>
              <a:t>you</a:t>
            </a:r>
            <a:r>
              <a:rPr lang="it-IT" dirty="0"/>
              <a:t> can </a:t>
            </a:r>
            <a:r>
              <a:rPr lang="it-IT" dirty="0" err="1"/>
              <a:t>see</a:t>
            </a:r>
            <a:r>
              <a:rPr lang="it-IT" dirty="0"/>
              <a:t> the electron K+ </a:t>
            </a:r>
            <a:r>
              <a:rPr lang="it-IT" dirty="0" err="1"/>
              <a:t>missing</a:t>
            </a:r>
            <a:r>
              <a:rPr lang="it-IT" dirty="0"/>
              <a:t> mass, </a:t>
            </a:r>
            <a:r>
              <a:rPr lang="it-IT" dirty="0" err="1"/>
              <a:t>showing</a:t>
            </a:r>
            <a:r>
              <a:rPr lang="it-IT" dirty="0"/>
              <a:t> </a:t>
            </a:r>
            <a:r>
              <a:rPr lang="it-IT" dirty="0" err="1"/>
              <a:t>several</a:t>
            </a:r>
            <a:r>
              <a:rPr lang="it-IT" dirty="0"/>
              <a:t> </a:t>
            </a:r>
            <a:r>
              <a:rPr lang="it-IT" dirty="0" err="1"/>
              <a:t>structures</a:t>
            </a:r>
            <a:r>
              <a:rPr lang="it-IT" dirty="0"/>
              <a:t>. The </a:t>
            </a:r>
            <a:r>
              <a:rPr lang="it-IT" dirty="0" err="1"/>
              <a:t>main</a:t>
            </a:r>
            <a:r>
              <a:rPr lang="it-IT" dirty="0"/>
              <a:t> </a:t>
            </a:r>
            <a:r>
              <a:rPr lang="it-IT" dirty="0" err="1"/>
              <a:t>difficulty</a:t>
            </a:r>
            <a:r>
              <a:rPr lang="it-IT" dirty="0"/>
              <a:t> with </a:t>
            </a:r>
            <a:r>
              <a:rPr lang="it-IT" dirty="0" err="1"/>
              <a:t>this</a:t>
            </a:r>
            <a:r>
              <a:rPr lang="it-IT" dirty="0"/>
              <a:t> study </a:t>
            </a:r>
            <a:r>
              <a:rPr lang="it-IT" dirty="0" err="1"/>
              <a:t>has</a:t>
            </a:r>
            <a:r>
              <a:rPr lang="it-IT" dirty="0"/>
              <a:t> </a:t>
            </a:r>
            <a:r>
              <a:rPr lang="it-IT" dirty="0" err="1"/>
              <a:t>been</a:t>
            </a:r>
            <a:r>
              <a:rPr lang="it-IT" dirty="0"/>
              <a:t> </a:t>
            </a:r>
            <a:r>
              <a:rPr lang="it-IT" dirty="0" err="1"/>
              <a:t>distinguishing</a:t>
            </a:r>
            <a:r>
              <a:rPr lang="it-IT" dirty="0"/>
              <a:t> the </a:t>
            </a:r>
            <a:r>
              <a:rPr lang="it-IT" dirty="0" err="1"/>
              <a:t>two</a:t>
            </a:r>
            <a:r>
              <a:rPr lang="it-IT" dirty="0"/>
              <a:t> </a:t>
            </a:r>
            <a:r>
              <a:rPr lang="it-IT" dirty="0" err="1"/>
              <a:t>peaks</a:t>
            </a:r>
            <a:r>
              <a:rPr lang="it-IT" dirty="0"/>
              <a:t> of lambda and sigma. </a:t>
            </a:r>
          </a:p>
        </p:txBody>
      </p:sp>
    </p:spTree>
    <p:extLst>
      <p:ext uri="{BB962C8B-B14F-4D97-AF65-F5344CB8AC3E}">
        <p14:creationId xmlns:p14="http://schemas.microsoft.com/office/powerpoint/2010/main" val="311771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65146C-2381-E845-AEC8-0B41B4187267}" type="slidenum">
              <a:rPr lang="en-US" smtClean="0"/>
              <a:pPr/>
              <a:t>16</a:t>
            </a:fld>
            <a:endParaRPr lang="en-US"/>
          </a:p>
        </p:txBody>
      </p:sp>
    </p:spTree>
    <p:extLst>
      <p:ext uri="{BB962C8B-B14F-4D97-AF65-F5344CB8AC3E}">
        <p14:creationId xmlns:p14="http://schemas.microsoft.com/office/powerpoint/2010/main" val="250044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Data </a:t>
            </a:r>
            <a:r>
              <a:rPr lang="it-IT" dirty="0" err="1"/>
              <a:t>collected</a:t>
            </a:r>
            <a:r>
              <a:rPr lang="it-IT" dirty="0"/>
              <a:t> </a:t>
            </a:r>
            <a:r>
              <a:rPr lang="it-IT" dirty="0" err="1"/>
              <a:t>during</a:t>
            </a:r>
            <a:r>
              <a:rPr lang="it-IT" dirty="0"/>
              <a:t> </a:t>
            </a:r>
            <a:r>
              <a:rPr lang="it-IT" dirty="0" err="1"/>
              <a:t>this</a:t>
            </a:r>
            <a:r>
              <a:rPr lang="it-IT" dirty="0"/>
              <a:t> first 10 PAC days </a:t>
            </a:r>
            <a:r>
              <a:rPr lang="it-IT" dirty="0" err="1"/>
              <a:t>already</a:t>
            </a:r>
            <a:r>
              <a:rPr lang="it-IT" dirty="0"/>
              <a:t> </a:t>
            </a:r>
            <a:r>
              <a:rPr lang="it-IT" dirty="0" err="1"/>
              <a:t>have</a:t>
            </a:r>
            <a:r>
              <a:rPr lang="it-IT" dirty="0"/>
              <a:t> </a:t>
            </a:r>
            <a:r>
              <a:rPr lang="it-IT" dirty="0" err="1"/>
              <a:t>produced</a:t>
            </a:r>
            <a:r>
              <a:rPr lang="it-IT" dirty="0"/>
              <a:t> a </a:t>
            </a:r>
            <a:r>
              <a:rPr lang="it-IT" dirty="0" err="1"/>
              <a:t>publication</a:t>
            </a:r>
            <a:r>
              <a:rPr lang="it-IT" dirty="0"/>
              <a:t> </a:t>
            </a:r>
            <a:r>
              <a:rPr lang="it-IT" dirty="0" err="1"/>
              <a:t>that</a:t>
            </a:r>
            <a:r>
              <a:rPr lang="it-IT" dirty="0"/>
              <a:t> </a:t>
            </a:r>
            <a:r>
              <a:rPr lang="it-IT" dirty="0" err="1"/>
              <a:t>has</a:t>
            </a:r>
            <a:r>
              <a:rPr lang="it-IT" dirty="0"/>
              <a:t> </a:t>
            </a:r>
            <a:r>
              <a:rPr lang="it-IT" dirty="0" err="1"/>
              <a:t>been</a:t>
            </a:r>
            <a:r>
              <a:rPr lang="it-IT" dirty="0"/>
              <a:t> just </a:t>
            </a:r>
            <a:r>
              <a:rPr lang="it-IT" dirty="0" err="1"/>
              <a:t>described</a:t>
            </a:r>
            <a:r>
              <a:rPr lang="it-IT" dirty="0"/>
              <a:t> in Daniel </a:t>
            </a:r>
            <a:r>
              <a:rPr lang="it-IT" dirty="0" err="1"/>
              <a:t>Carman’s</a:t>
            </a:r>
            <a:r>
              <a:rPr lang="it-IT" dirty="0"/>
              <a:t> talk. The </a:t>
            </a:r>
            <a:r>
              <a:rPr lang="it-IT" dirty="0" err="1"/>
              <a:t>analysis</a:t>
            </a:r>
            <a:r>
              <a:rPr lang="it-IT" dirty="0"/>
              <a:t> </a:t>
            </a:r>
            <a:r>
              <a:rPr lang="it-IT" dirty="0" err="1"/>
              <a:t>that</a:t>
            </a:r>
            <a:r>
              <a:rPr lang="it-IT" dirty="0"/>
              <a:t> </a:t>
            </a:r>
            <a:r>
              <a:rPr lang="it-IT" dirty="0" err="1"/>
              <a:t>has</a:t>
            </a:r>
            <a:r>
              <a:rPr lang="it-IT" dirty="0"/>
              <a:t> </a:t>
            </a:r>
            <a:r>
              <a:rPr lang="it-IT" dirty="0" err="1"/>
              <a:t>been</a:t>
            </a:r>
            <a:r>
              <a:rPr lang="it-IT" dirty="0"/>
              <a:t> </a:t>
            </a:r>
            <a:r>
              <a:rPr lang="it-IT" dirty="0" err="1"/>
              <a:t>published</a:t>
            </a:r>
            <a:r>
              <a:rPr lang="it-IT" dirty="0"/>
              <a:t> </a:t>
            </a:r>
            <a:r>
              <a:rPr lang="it-IT" dirty="0" err="1"/>
              <a:t>has</a:t>
            </a:r>
            <a:r>
              <a:rPr lang="it-IT" dirty="0"/>
              <a:t> </a:t>
            </a:r>
            <a:r>
              <a:rPr lang="it-IT" dirty="0" err="1"/>
              <a:t>been</a:t>
            </a:r>
            <a:r>
              <a:rPr lang="it-IT" dirty="0"/>
              <a:t> </a:t>
            </a:r>
            <a:r>
              <a:rPr lang="it-IT" dirty="0" err="1"/>
              <a:t>realized</a:t>
            </a:r>
            <a:r>
              <a:rPr lang="it-IT" dirty="0"/>
              <a:t> </a:t>
            </a:r>
            <a:r>
              <a:rPr lang="it-IT" dirty="0" err="1"/>
              <a:t>using</a:t>
            </a:r>
            <a:r>
              <a:rPr lang="it-IT" dirty="0"/>
              <a:t> </a:t>
            </a:r>
            <a:r>
              <a:rPr lang="it-IT" dirty="0" err="1"/>
              <a:t>two</a:t>
            </a:r>
            <a:r>
              <a:rPr lang="it-IT" dirty="0"/>
              <a:t> </a:t>
            </a:r>
            <a:r>
              <a:rPr lang="it-IT" dirty="0" err="1"/>
              <a:t>different</a:t>
            </a:r>
            <a:r>
              <a:rPr lang="it-IT" dirty="0"/>
              <a:t> and </a:t>
            </a:r>
            <a:r>
              <a:rPr lang="it-IT" dirty="0" err="1"/>
              <a:t>independent</a:t>
            </a:r>
            <a:r>
              <a:rPr lang="it-IT" dirty="0"/>
              <a:t> </a:t>
            </a:r>
            <a:r>
              <a:rPr lang="it-IT" dirty="0" err="1"/>
              <a:t>approaches</a:t>
            </a:r>
            <a:r>
              <a:rPr lang="it-IT" dirty="0"/>
              <a:t> </a:t>
            </a:r>
            <a:r>
              <a:rPr lang="it-IT" dirty="0" err="1"/>
              <a:t>that</a:t>
            </a:r>
            <a:r>
              <a:rPr lang="it-IT" dirty="0"/>
              <a:t> </a:t>
            </a:r>
            <a:r>
              <a:rPr lang="it-IT" dirty="0" err="1"/>
              <a:t>showed</a:t>
            </a:r>
            <a:r>
              <a:rPr lang="it-IT" dirty="0"/>
              <a:t> a high </a:t>
            </a:r>
            <a:r>
              <a:rPr lang="it-IT" dirty="0" err="1"/>
              <a:t>compatibility</a:t>
            </a:r>
            <a:r>
              <a:rPr lang="it-IT" dirty="0"/>
              <a:t>.</a:t>
            </a:r>
          </a:p>
        </p:txBody>
      </p:sp>
    </p:spTree>
    <p:extLst>
      <p:ext uri="{BB962C8B-B14F-4D97-AF65-F5344CB8AC3E}">
        <p14:creationId xmlns:p14="http://schemas.microsoft.com/office/powerpoint/2010/main" val="3703319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Data </a:t>
            </a:r>
            <a:r>
              <a:rPr lang="it-IT" dirty="0" err="1"/>
              <a:t>collected</a:t>
            </a:r>
            <a:r>
              <a:rPr lang="it-IT" dirty="0"/>
              <a:t> </a:t>
            </a:r>
            <a:r>
              <a:rPr lang="it-IT" dirty="0" err="1"/>
              <a:t>during</a:t>
            </a:r>
            <a:r>
              <a:rPr lang="it-IT" dirty="0"/>
              <a:t> </a:t>
            </a:r>
            <a:r>
              <a:rPr lang="it-IT" dirty="0" err="1"/>
              <a:t>this</a:t>
            </a:r>
            <a:r>
              <a:rPr lang="it-IT" dirty="0"/>
              <a:t> first 10 PAC days </a:t>
            </a:r>
            <a:r>
              <a:rPr lang="it-IT" dirty="0" err="1"/>
              <a:t>already</a:t>
            </a:r>
            <a:r>
              <a:rPr lang="it-IT" dirty="0"/>
              <a:t> </a:t>
            </a:r>
            <a:r>
              <a:rPr lang="it-IT" dirty="0" err="1"/>
              <a:t>have</a:t>
            </a:r>
            <a:r>
              <a:rPr lang="it-IT" dirty="0"/>
              <a:t> </a:t>
            </a:r>
            <a:r>
              <a:rPr lang="it-IT" dirty="0" err="1"/>
              <a:t>produced</a:t>
            </a:r>
            <a:r>
              <a:rPr lang="it-IT" dirty="0"/>
              <a:t> a </a:t>
            </a:r>
            <a:r>
              <a:rPr lang="it-IT" dirty="0" err="1"/>
              <a:t>publication</a:t>
            </a:r>
            <a:r>
              <a:rPr lang="it-IT" dirty="0"/>
              <a:t> </a:t>
            </a:r>
            <a:r>
              <a:rPr lang="it-IT" dirty="0" err="1"/>
              <a:t>that</a:t>
            </a:r>
            <a:r>
              <a:rPr lang="it-IT" dirty="0"/>
              <a:t> </a:t>
            </a:r>
            <a:r>
              <a:rPr lang="it-IT" dirty="0" err="1"/>
              <a:t>has</a:t>
            </a:r>
            <a:r>
              <a:rPr lang="it-IT" dirty="0"/>
              <a:t> </a:t>
            </a:r>
            <a:r>
              <a:rPr lang="it-IT" dirty="0" err="1"/>
              <a:t>been</a:t>
            </a:r>
            <a:r>
              <a:rPr lang="it-IT" dirty="0"/>
              <a:t> just </a:t>
            </a:r>
            <a:r>
              <a:rPr lang="it-IT" dirty="0" err="1"/>
              <a:t>described</a:t>
            </a:r>
            <a:r>
              <a:rPr lang="it-IT" dirty="0"/>
              <a:t> in Daniel </a:t>
            </a:r>
            <a:r>
              <a:rPr lang="it-IT" dirty="0" err="1"/>
              <a:t>Carman’s</a:t>
            </a:r>
            <a:r>
              <a:rPr lang="it-IT" dirty="0"/>
              <a:t> talk. The </a:t>
            </a:r>
            <a:r>
              <a:rPr lang="it-IT" dirty="0" err="1"/>
              <a:t>analysis</a:t>
            </a:r>
            <a:r>
              <a:rPr lang="it-IT" dirty="0"/>
              <a:t> </a:t>
            </a:r>
            <a:r>
              <a:rPr lang="it-IT" dirty="0" err="1"/>
              <a:t>that</a:t>
            </a:r>
            <a:r>
              <a:rPr lang="it-IT" dirty="0"/>
              <a:t> </a:t>
            </a:r>
            <a:r>
              <a:rPr lang="it-IT" dirty="0" err="1"/>
              <a:t>has</a:t>
            </a:r>
            <a:r>
              <a:rPr lang="it-IT" dirty="0"/>
              <a:t> </a:t>
            </a:r>
            <a:r>
              <a:rPr lang="it-IT" dirty="0" err="1"/>
              <a:t>been</a:t>
            </a:r>
            <a:r>
              <a:rPr lang="it-IT" dirty="0"/>
              <a:t> </a:t>
            </a:r>
            <a:r>
              <a:rPr lang="it-IT" dirty="0" err="1"/>
              <a:t>published</a:t>
            </a:r>
            <a:r>
              <a:rPr lang="it-IT" dirty="0"/>
              <a:t> </a:t>
            </a:r>
            <a:r>
              <a:rPr lang="it-IT" dirty="0" err="1"/>
              <a:t>has</a:t>
            </a:r>
            <a:r>
              <a:rPr lang="it-IT" dirty="0"/>
              <a:t> </a:t>
            </a:r>
            <a:r>
              <a:rPr lang="it-IT" dirty="0" err="1"/>
              <a:t>been</a:t>
            </a:r>
            <a:r>
              <a:rPr lang="it-IT" dirty="0"/>
              <a:t> </a:t>
            </a:r>
            <a:r>
              <a:rPr lang="it-IT" dirty="0" err="1"/>
              <a:t>realized</a:t>
            </a:r>
            <a:r>
              <a:rPr lang="it-IT" dirty="0"/>
              <a:t> </a:t>
            </a:r>
            <a:r>
              <a:rPr lang="it-IT" dirty="0" err="1"/>
              <a:t>using</a:t>
            </a:r>
            <a:r>
              <a:rPr lang="it-IT" dirty="0"/>
              <a:t> </a:t>
            </a:r>
            <a:r>
              <a:rPr lang="it-IT" dirty="0" err="1"/>
              <a:t>two</a:t>
            </a:r>
            <a:r>
              <a:rPr lang="it-IT" dirty="0"/>
              <a:t> </a:t>
            </a:r>
            <a:r>
              <a:rPr lang="it-IT" dirty="0" err="1"/>
              <a:t>different</a:t>
            </a:r>
            <a:r>
              <a:rPr lang="it-IT" dirty="0"/>
              <a:t> and </a:t>
            </a:r>
            <a:r>
              <a:rPr lang="it-IT" dirty="0" err="1"/>
              <a:t>independent</a:t>
            </a:r>
            <a:r>
              <a:rPr lang="it-IT" dirty="0"/>
              <a:t> </a:t>
            </a:r>
            <a:r>
              <a:rPr lang="it-IT" dirty="0" err="1"/>
              <a:t>approaches</a:t>
            </a:r>
            <a:r>
              <a:rPr lang="it-IT" dirty="0"/>
              <a:t> </a:t>
            </a:r>
            <a:r>
              <a:rPr lang="it-IT" dirty="0" err="1"/>
              <a:t>that</a:t>
            </a:r>
            <a:r>
              <a:rPr lang="it-IT" dirty="0"/>
              <a:t> </a:t>
            </a:r>
            <a:r>
              <a:rPr lang="it-IT" dirty="0" err="1"/>
              <a:t>showed</a:t>
            </a:r>
            <a:r>
              <a:rPr lang="it-IT" dirty="0"/>
              <a:t> a high </a:t>
            </a:r>
            <a:r>
              <a:rPr lang="it-IT" dirty="0" err="1"/>
              <a:t>compatibility</a:t>
            </a:r>
            <a:r>
              <a:rPr lang="it-IT" dirty="0"/>
              <a:t>.</a:t>
            </a:r>
          </a:p>
        </p:txBody>
      </p:sp>
    </p:spTree>
    <p:extLst>
      <p:ext uri="{BB962C8B-B14F-4D97-AF65-F5344CB8AC3E}">
        <p14:creationId xmlns:p14="http://schemas.microsoft.com/office/powerpoint/2010/main" val="4146263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err="1"/>
              <a:t>We</a:t>
            </a:r>
            <a:r>
              <a:rPr lang="it-IT" dirty="0"/>
              <a:t> </a:t>
            </a:r>
            <a:r>
              <a:rPr lang="it-IT" dirty="0" err="1"/>
              <a:t>expect</a:t>
            </a:r>
            <a:r>
              <a:rPr lang="it-IT" dirty="0"/>
              <a:t> </a:t>
            </a:r>
            <a:r>
              <a:rPr lang="it-IT" dirty="0" err="1"/>
              <a:t>that</a:t>
            </a:r>
            <a:r>
              <a:rPr lang="it-IT" dirty="0"/>
              <a:t> the </a:t>
            </a:r>
            <a:r>
              <a:rPr lang="it-IT" dirty="0" err="1"/>
              <a:t>statistics</a:t>
            </a:r>
            <a:r>
              <a:rPr lang="it-IT" dirty="0"/>
              <a:t> </a:t>
            </a:r>
            <a:r>
              <a:rPr lang="it-IT" dirty="0" err="1"/>
              <a:t>will</a:t>
            </a:r>
            <a:r>
              <a:rPr lang="it-IT" dirty="0"/>
              <a:t> </a:t>
            </a:r>
            <a:r>
              <a:rPr lang="it-IT" dirty="0" err="1"/>
              <a:t>improve</a:t>
            </a:r>
            <a:r>
              <a:rPr lang="it-IT" dirty="0"/>
              <a:t> and </a:t>
            </a:r>
            <a:r>
              <a:rPr lang="it-IT" dirty="0" err="1"/>
              <a:t>also</a:t>
            </a:r>
            <a:r>
              <a:rPr lang="it-IT" dirty="0"/>
              <a:t> the data </a:t>
            </a:r>
            <a:r>
              <a:rPr lang="it-IT" dirty="0" err="1"/>
              <a:t>quality</a:t>
            </a:r>
            <a:r>
              <a:rPr lang="it-IT" dirty="0"/>
              <a:t> due to new HV </a:t>
            </a:r>
            <a:r>
              <a:rPr lang="it-IT" dirty="0" err="1"/>
              <a:t>calibrations</a:t>
            </a:r>
            <a:r>
              <a:rPr lang="it-IT" dirty="0"/>
              <a:t>. </a:t>
            </a:r>
          </a:p>
        </p:txBody>
      </p:sp>
    </p:spTree>
    <p:extLst>
      <p:ext uri="{BB962C8B-B14F-4D97-AF65-F5344CB8AC3E}">
        <p14:creationId xmlns:p14="http://schemas.microsoft.com/office/powerpoint/2010/main" val="124331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CLAS Collaboration Meeting - June 2024  - Annalisa D’Angelo </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3226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CLAS Collaboration Meeting - June 2024  - Annalisa D’Angelo </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465490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54781"/>
            <a:ext cx="2057400" cy="3290888"/>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54781"/>
            <a:ext cx="6019800" cy="329088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CLAS Collaboration Meeting - June 2024  - Annalisa D’Angelo </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70136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CLAS Collaboration Meeting - June 2024  - Annalisa D’Angelo </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pic>
        <p:nvPicPr>
          <p:cNvPr id="1026" name="Picture 2">
            <a:extLst>
              <a:ext uri="{FF2B5EF4-FFF2-40B4-BE49-F238E27FC236}">
                <a16:creationId xmlns:a16="http://schemas.microsoft.com/office/drawing/2014/main" id="{3F5E9291-E110-0DE7-99BC-E5F56FE07D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12978" y="44054"/>
            <a:ext cx="1104645"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22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a:xfrm>
            <a:off x="457200" y="4767263"/>
            <a:ext cx="2133600" cy="273844"/>
          </a:xfrm>
          <a:prstGeom prst="rect">
            <a:avLst/>
          </a:prstGeom>
        </p:spPr>
        <p:txBody>
          <a:bodyPr/>
          <a:lstStyle/>
          <a:p>
            <a:endParaRPr lang="it-IT"/>
          </a:p>
        </p:txBody>
      </p:sp>
      <p:sp>
        <p:nvSpPr>
          <p:cNvPr id="5" name="Segnaposto piè di pagina 4"/>
          <p:cNvSpPr>
            <a:spLocks noGrp="1"/>
          </p:cNvSpPr>
          <p:nvPr>
            <p:ph type="ftr" sz="quarter" idx="11"/>
          </p:nvPr>
        </p:nvSpPr>
        <p:spPr/>
        <p:txBody>
          <a:bodyPr/>
          <a:lstStyle/>
          <a:p>
            <a:r>
              <a:rPr lang="it-IT"/>
              <a:t>CLAS Collaboration Meeting - June 2024  - Annalisa D’Angelo </a:t>
            </a:r>
          </a:p>
        </p:txBody>
      </p:sp>
      <p:sp>
        <p:nvSpPr>
          <p:cNvPr id="6" name="Segnaposto numero diapositiva 5"/>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55500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CLAS Collaboration Meeting - June 2024  - Annalisa D’Angelo </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262767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57200" y="4767263"/>
            <a:ext cx="2133600" cy="273844"/>
          </a:xfrm>
          <a:prstGeom prst="rect">
            <a:avLst/>
          </a:prstGeom>
        </p:spPr>
        <p:txBody>
          <a:bodyPr/>
          <a:lstStyle/>
          <a:p>
            <a:endParaRPr lang="it-IT"/>
          </a:p>
        </p:txBody>
      </p:sp>
      <p:sp>
        <p:nvSpPr>
          <p:cNvPr id="8" name="Segnaposto piè di pagina 7"/>
          <p:cNvSpPr>
            <a:spLocks noGrp="1"/>
          </p:cNvSpPr>
          <p:nvPr>
            <p:ph type="ftr" sz="quarter" idx="11"/>
          </p:nvPr>
        </p:nvSpPr>
        <p:spPr/>
        <p:txBody>
          <a:bodyPr/>
          <a:lstStyle/>
          <a:p>
            <a:r>
              <a:rPr lang="it-IT"/>
              <a:t>CLAS Collaboration Meeting - June 2024  - Annalisa D’Angelo </a:t>
            </a:r>
          </a:p>
        </p:txBody>
      </p:sp>
      <p:sp>
        <p:nvSpPr>
          <p:cNvPr id="9" name="Segnaposto numero diapositiva 8"/>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35577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a:xfrm>
            <a:off x="457200" y="4767263"/>
            <a:ext cx="2133600" cy="273844"/>
          </a:xfrm>
          <a:prstGeom prst="rect">
            <a:avLst/>
          </a:prstGeom>
        </p:spPr>
        <p:txBody>
          <a:bodyPr/>
          <a:lstStyle/>
          <a:p>
            <a:endParaRPr lang="it-IT"/>
          </a:p>
        </p:txBody>
      </p:sp>
      <p:sp>
        <p:nvSpPr>
          <p:cNvPr id="4" name="Segnaposto piè di pagina 3"/>
          <p:cNvSpPr>
            <a:spLocks noGrp="1"/>
          </p:cNvSpPr>
          <p:nvPr>
            <p:ph type="ftr" sz="quarter" idx="11"/>
          </p:nvPr>
        </p:nvSpPr>
        <p:spPr/>
        <p:txBody>
          <a:bodyPr/>
          <a:lstStyle/>
          <a:p>
            <a:r>
              <a:rPr lang="it-IT"/>
              <a:t>CLAS Collaboration Meeting - June 2024  - Annalisa D’Angelo </a:t>
            </a:r>
          </a:p>
        </p:txBody>
      </p:sp>
      <p:sp>
        <p:nvSpPr>
          <p:cNvPr id="5" name="Segnaposto numero diapositiva 4"/>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4203063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4767263"/>
            <a:ext cx="2133600" cy="273844"/>
          </a:xfrm>
          <a:prstGeom prst="rect">
            <a:avLst/>
          </a:prstGeom>
        </p:spPr>
        <p:txBody>
          <a:bodyPr/>
          <a:lstStyle/>
          <a:p>
            <a:endParaRPr lang="it-IT"/>
          </a:p>
        </p:txBody>
      </p:sp>
      <p:sp>
        <p:nvSpPr>
          <p:cNvPr id="3" name="Segnaposto piè di pagina 2"/>
          <p:cNvSpPr>
            <a:spLocks noGrp="1"/>
          </p:cNvSpPr>
          <p:nvPr>
            <p:ph type="ftr" sz="quarter" idx="11"/>
          </p:nvPr>
        </p:nvSpPr>
        <p:spPr/>
        <p:txBody>
          <a:bodyPr/>
          <a:lstStyle/>
          <a:p>
            <a:r>
              <a:rPr lang="it-IT"/>
              <a:t>CLAS Collaboration Meeting - June 2024  - Annalisa D’Angelo </a:t>
            </a:r>
          </a:p>
        </p:txBody>
      </p:sp>
      <p:sp>
        <p:nvSpPr>
          <p:cNvPr id="4" name="Segnaposto numero diapositiva 3"/>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307961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CLAS Collaboration Meeting - June 2024  - Annalisa D’Angelo </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97648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a:xfrm>
            <a:off x="457200" y="4767263"/>
            <a:ext cx="2133600" cy="273844"/>
          </a:xfrm>
          <a:prstGeom prst="rect">
            <a:avLst/>
          </a:prstGeom>
        </p:spPr>
        <p:txBody>
          <a:bodyPr/>
          <a:lstStyle/>
          <a:p>
            <a:endParaRPr lang="it-IT"/>
          </a:p>
        </p:txBody>
      </p:sp>
      <p:sp>
        <p:nvSpPr>
          <p:cNvPr id="6" name="Segnaposto piè di pagina 5"/>
          <p:cNvSpPr>
            <a:spLocks noGrp="1"/>
          </p:cNvSpPr>
          <p:nvPr>
            <p:ph type="ftr" sz="quarter" idx="11"/>
          </p:nvPr>
        </p:nvSpPr>
        <p:spPr/>
        <p:txBody>
          <a:bodyPr/>
          <a:lstStyle/>
          <a:p>
            <a:r>
              <a:rPr lang="it-IT"/>
              <a:t>CLAS Collaboration Meeting - June 2024  - Annalisa D’Angelo </a:t>
            </a:r>
          </a:p>
        </p:txBody>
      </p:sp>
      <p:sp>
        <p:nvSpPr>
          <p:cNvPr id="7" name="Segnaposto numero diapositiva 6"/>
          <p:cNvSpPr>
            <a:spLocks noGrp="1"/>
          </p:cNvSpPr>
          <p:nvPr>
            <p:ph type="sldNum" sz="quarter" idx="12"/>
          </p:nvPr>
        </p:nvSpPr>
        <p:spPr/>
        <p:txBody>
          <a:bodyPr/>
          <a:lstStyle/>
          <a:p>
            <a:fld id="{E33505E3-9B21-8742-B4DC-5DD2FCC133AE}" type="slidenum">
              <a:rPr lang="it-IT" smtClean="0"/>
              <a:t>‹N›</a:t>
            </a:fld>
            <a:endParaRPr lang="it-IT"/>
          </a:p>
        </p:txBody>
      </p:sp>
    </p:spTree>
    <p:extLst>
      <p:ext uri="{BB962C8B-B14F-4D97-AF65-F5344CB8AC3E}">
        <p14:creationId xmlns:p14="http://schemas.microsoft.com/office/powerpoint/2010/main" val="1686504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noProof="0" dirty="0"/>
              <a:t>Fare </a:t>
            </a:r>
            <a:r>
              <a:rPr lang="en-US" noProof="0" dirty="0" err="1"/>
              <a:t>clic</a:t>
            </a:r>
            <a:r>
              <a:rPr lang="en-US" noProof="0" dirty="0"/>
              <a:t> per </a:t>
            </a:r>
            <a:r>
              <a:rPr lang="en-US" noProof="0" dirty="0" err="1"/>
              <a:t>modificare</a:t>
            </a:r>
            <a:r>
              <a:rPr lang="en-US" noProof="0" dirty="0"/>
              <a:t> </a:t>
            </a:r>
            <a:r>
              <a:rPr lang="en-US" noProof="0" dirty="0" err="1"/>
              <a:t>gli</a:t>
            </a:r>
            <a:r>
              <a:rPr lang="en-US" noProof="0" dirty="0"/>
              <a:t> </a:t>
            </a:r>
            <a:r>
              <a:rPr lang="en-US" noProof="0" dirty="0" err="1"/>
              <a:t>stili</a:t>
            </a:r>
            <a:r>
              <a:rPr lang="en-US" noProof="0" dirty="0"/>
              <a:t> del </a:t>
            </a:r>
            <a:r>
              <a:rPr lang="en-US" noProof="0" dirty="0" err="1"/>
              <a:t>testo</a:t>
            </a:r>
            <a:r>
              <a:rPr lang="en-US" noProof="0" dirty="0"/>
              <a:t> </a:t>
            </a:r>
            <a:r>
              <a:rPr lang="en-US" noProof="0" dirty="0" err="1"/>
              <a:t>dello</a:t>
            </a:r>
            <a:r>
              <a:rPr lang="en-US" noProof="0" dirty="0"/>
              <a:t> schema</a:t>
            </a:r>
          </a:p>
          <a:p>
            <a:pPr lvl="1"/>
            <a:r>
              <a:rPr lang="en-US" noProof="0" dirty="0"/>
              <a:t>Secondo </a:t>
            </a:r>
            <a:r>
              <a:rPr lang="en-US" noProof="0" dirty="0" err="1"/>
              <a:t>livello</a:t>
            </a:r>
            <a:endParaRPr lang="en-US" noProof="0" dirty="0"/>
          </a:p>
          <a:p>
            <a:pPr lvl="2"/>
            <a:r>
              <a:rPr lang="en-US" noProof="0" dirty="0" err="1"/>
              <a:t>Terzo</a:t>
            </a:r>
            <a:r>
              <a:rPr lang="en-US" noProof="0" dirty="0"/>
              <a:t> </a:t>
            </a:r>
            <a:r>
              <a:rPr lang="en-US" noProof="0" dirty="0" err="1"/>
              <a:t>livello</a:t>
            </a:r>
            <a:endParaRPr lang="en-US" noProof="0" dirty="0"/>
          </a:p>
          <a:p>
            <a:pPr lvl="3"/>
            <a:r>
              <a:rPr lang="en-US" noProof="0" dirty="0"/>
              <a:t>Quarto </a:t>
            </a:r>
            <a:r>
              <a:rPr lang="en-US" noProof="0" dirty="0" err="1"/>
              <a:t>livello</a:t>
            </a:r>
            <a:endParaRPr lang="en-US" noProof="0" dirty="0"/>
          </a:p>
          <a:p>
            <a:pPr lvl="4"/>
            <a:r>
              <a:rPr lang="en-US" noProof="0" dirty="0" err="1"/>
              <a:t>Quinto</a:t>
            </a:r>
            <a:r>
              <a:rPr lang="en-US" noProof="0" dirty="0"/>
              <a:t> </a:t>
            </a:r>
            <a:r>
              <a:rPr lang="en-US" noProof="0" dirty="0" err="1"/>
              <a:t>livello</a:t>
            </a:r>
            <a:endParaRPr lang="en-US" noProof="0" dirty="0"/>
          </a:p>
        </p:txBody>
      </p:sp>
      <p:sp>
        <p:nvSpPr>
          <p:cNvPr id="5" name="Segnaposto piè di pagina 4"/>
          <p:cNvSpPr>
            <a:spLocks noGrp="1"/>
          </p:cNvSpPr>
          <p:nvPr>
            <p:ph type="ftr" sz="quarter" idx="3"/>
          </p:nvPr>
        </p:nvSpPr>
        <p:spPr>
          <a:xfrm>
            <a:off x="1439144" y="4793604"/>
            <a:ext cx="6371338" cy="273844"/>
          </a:xfrm>
          <a:prstGeom prst="rect">
            <a:avLst/>
          </a:prstGeom>
        </p:spPr>
        <p:txBody>
          <a:bodyPr vert="horz" lIns="91440" tIns="45720" rIns="91440" bIns="45720" rtlCol="0" anchor="ctr"/>
          <a:lstStyle>
            <a:lvl1pPr algn="ctr">
              <a:defRPr sz="1200">
                <a:solidFill>
                  <a:srgbClr val="800000"/>
                </a:solidFill>
              </a:defRPr>
            </a:lvl1pPr>
          </a:lstStyle>
          <a:p>
            <a:r>
              <a:rPr lang="it-IT"/>
              <a:t>CLAS Collaboration Meeting - June 2024  - Annalisa D’Angelo </a:t>
            </a:r>
            <a:endParaRPr lang="en-US"/>
          </a:p>
        </p:txBody>
      </p:sp>
      <p:sp>
        <p:nvSpPr>
          <p:cNvPr id="6" name="Segnaposto numero diapositiva 5"/>
          <p:cNvSpPr>
            <a:spLocks noGrp="1"/>
          </p:cNvSpPr>
          <p:nvPr>
            <p:ph type="sldNum" sz="quarter" idx="4"/>
          </p:nvPr>
        </p:nvSpPr>
        <p:spPr>
          <a:xfrm>
            <a:off x="7810482" y="4785815"/>
            <a:ext cx="404992" cy="273844"/>
          </a:xfrm>
          <a:prstGeom prst="rect">
            <a:avLst/>
          </a:prstGeom>
        </p:spPr>
        <p:txBody>
          <a:bodyPr vert="horz" lIns="91440" tIns="45720" rIns="91440" bIns="45720" rtlCol="0" anchor="ctr"/>
          <a:lstStyle>
            <a:lvl1pPr algn="r">
              <a:defRPr sz="1200">
                <a:solidFill>
                  <a:srgbClr val="800000"/>
                </a:solidFill>
              </a:defRPr>
            </a:lvl1pPr>
          </a:lstStyle>
          <a:p>
            <a:fld id="{E33505E3-9B21-8742-B4DC-5DD2FCC133AE}" type="slidenum">
              <a:rPr lang="it-IT" smtClean="0"/>
              <a:pPr/>
              <a:t>‹N›</a:t>
            </a:fld>
            <a:endParaRPr lang="it-IT"/>
          </a:p>
        </p:txBody>
      </p:sp>
      <p:cxnSp>
        <p:nvCxnSpPr>
          <p:cNvPr id="9" name="Connettore 1 8"/>
          <p:cNvCxnSpPr/>
          <p:nvPr userDrawn="1"/>
        </p:nvCxnSpPr>
        <p:spPr bwMode="auto">
          <a:xfrm>
            <a:off x="1439144" y="4767263"/>
            <a:ext cx="6776330" cy="0"/>
          </a:xfrm>
          <a:prstGeom prst="line">
            <a:avLst/>
          </a:prstGeom>
          <a:solidFill>
            <a:schemeClr val="accent1"/>
          </a:solidFill>
          <a:ln w="38100"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53679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gif"/></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emf"/><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2.png"/><Relationship Id="rId7" Type="http://schemas.openxmlformats.org/officeDocument/2006/relationships/image" Target="../media/image69.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83.emf"/><Relationship Id="rId13" Type="http://schemas.openxmlformats.org/officeDocument/2006/relationships/image" Target="../media/image88.png"/><Relationship Id="rId18" Type="http://schemas.openxmlformats.org/officeDocument/2006/relationships/image" Target="../media/image93.emf"/><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77.png"/><Relationship Id="rId16" Type="http://schemas.openxmlformats.org/officeDocument/2006/relationships/image" Target="../media/image91.png"/><Relationship Id="rId20"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84.emf"/><Relationship Id="rId1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png"/><Relationship Id="rId7" Type="http://schemas.openxmlformats.org/officeDocument/2006/relationships/image" Target="../media/image66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0.png"/><Relationship Id="rId4" Type="http://schemas.openxmlformats.org/officeDocument/2006/relationships/image" Target="../media/image98.png"/><Relationship Id="rId9" Type="http://schemas.openxmlformats.org/officeDocument/2006/relationships/image" Target="../media/image110.png"/></Relationships>
</file>

<file path=ppt/slides/_rels/slide26.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2.png"/><Relationship Id="rId12" Type="http://schemas.openxmlformats.org/officeDocument/2006/relationships/image" Target="../media/image1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0.png"/><Relationship Id="rId11" Type="http://schemas.openxmlformats.org/officeDocument/2006/relationships/image" Target="../media/image710.png"/><Relationship Id="rId5" Type="http://schemas.openxmlformats.org/officeDocument/2006/relationships/image" Target="../media/image370.png"/><Relationship Id="rId14" Type="http://schemas.openxmlformats.org/officeDocument/2006/relationships/image" Target="../media/image116.png"/></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emf"/></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2.emf"/><Relationship Id="rId4" Type="http://schemas.openxmlformats.org/officeDocument/2006/relationships/image" Target="../media/image121.emf"/></Relationships>
</file>

<file path=ppt/slides/_rels/slide29.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5.emf"/><Relationship Id="rId4" Type="http://schemas.openxmlformats.org/officeDocument/2006/relationships/image" Target="../media/image124.em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2.emf"/><Relationship Id="rId4" Type="http://schemas.openxmlformats.org/officeDocument/2006/relationships/image" Target="../media/image131.emf"/></Relationships>
</file>

<file path=ppt/slides/_rels/slide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0">
            <a:extLst>
              <a:ext uri="{FF2B5EF4-FFF2-40B4-BE49-F238E27FC236}">
                <a16:creationId xmlns:a16="http://schemas.microsoft.com/office/drawing/2014/main" id="{210BCA7D-E1B3-690B-7517-BCBDA27440B1}"/>
              </a:ext>
            </a:extLst>
          </p:cNvPr>
          <p:cNvSpPr>
            <a:spLocks noChangeArrowheads="1"/>
          </p:cNvSpPr>
          <p:nvPr/>
        </p:nvSpPr>
        <p:spPr bwMode="auto">
          <a:xfrm>
            <a:off x="634669" y="286842"/>
            <a:ext cx="8018724" cy="1727694"/>
          </a:xfrm>
          <a:prstGeom prst="rect">
            <a:avLst/>
          </a:prstGeom>
          <a:gradFill rotWithShape="1">
            <a:gsLst>
              <a:gs pos="0">
                <a:srgbClr val="0066CC"/>
              </a:gs>
              <a:gs pos="100000">
                <a:srgbClr val="00003E"/>
              </a:gs>
            </a:gsLst>
            <a:lin ang="0" scaled="1"/>
          </a:gradFill>
          <a:ln>
            <a:noFill/>
          </a:ln>
          <a:effectLst>
            <a:outerShdw blurRad="63500" dist="107763" dir="2700000" algn="ctr" rotWithShape="0">
              <a:schemeClr val="tx1">
                <a:alpha val="50000"/>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it-IT"/>
          </a:p>
        </p:txBody>
      </p:sp>
      <p:pic>
        <p:nvPicPr>
          <p:cNvPr id="8" name="Picture 16"/>
          <p:cNvPicPr>
            <a:picLocks noChangeAspect="1"/>
          </p:cNvPicPr>
          <p:nvPr/>
        </p:nvPicPr>
        <p:blipFill>
          <a:blip r:embed="rId2"/>
          <a:srcRect l="11764" b="65"/>
          <a:stretch>
            <a:fillRect/>
          </a:stretch>
        </p:blipFill>
        <p:spPr>
          <a:xfrm>
            <a:off x="6840790" y="2375702"/>
            <a:ext cx="2174069" cy="1641549"/>
          </a:xfrm>
          <a:prstGeom prst="rect">
            <a:avLst/>
          </a:prstGeom>
          <a:ln>
            <a:solidFill>
              <a:schemeClr val="tx1"/>
            </a:solidFill>
          </a:ln>
        </p:spPr>
      </p:pic>
      <p:sp>
        <p:nvSpPr>
          <p:cNvPr id="7" name="CasellaDiTesto 6"/>
          <p:cNvSpPr txBox="1"/>
          <p:nvPr/>
        </p:nvSpPr>
        <p:spPr>
          <a:xfrm>
            <a:off x="-635018" y="2158775"/>
            <a:ext cx="6506333" cy="1046440"/>
          </a:xfrm>
          <a:prstGeom prst="rect">
            <a:avLst/>
          </a:prstGeom>
          <a:noFill/>
        </p:spPr>
        <p:txBody>
          <a:bodyPr wrap="square" rtlCol="0">
            <a:spAutoFit/>
          </a:bodyPr>
          <a:lstStyle/>
          <a:p>
            <a:pPr marL="1707618" indent="-1707618" algn="ctr"/>
            <a:r>
              <a:rPr lang="en-US" b="1" dirty="0">
                <a:solidFill>
                  <a:srgbClr val="800000"/>
                </a:solidFill>
              </a:rPr>
              <a:t>Search for Hybrid Baryons</a:t>
            </a:r>
            <a:endParaRPr lang="en-US" sz="1400" b="1" dirty="0">
              <a:solidFill>
                <a:srgbClr val="800000"/>
              </a:solidFill>
            </a:endParaRPr>
          </a:p>
          <a:p>
            <a:pPr marL="1707618" indent="-1707618" algn="ctr"/>
            <a:r>
              <a:rPr lang="en-US" sz="1600" dirty="0"/>
              <a:t>Annalisa D’Angelo</a:t>
            </a:r>
          </a:p>
          <a:p>
            <a:pPr algn="ctr"/>
            <a:r>
              <a:rPr lang="en-US" sz="1400" dirty="0"/>
              <a:t>University of Rome Tor </a:t>
            </a:r>
            <a:r>
              <a:rPr lang="en-US" sz="1400" dirty="0" err="1"/>
              <a:t>Vergata</a:t>
            </a:r>
            <a:r>
              <a:rPr lang="en-US" sz="1400" dirty="0"/>
              <a:t> &amp; INFN Rome Tor </a:t>
            </a:r>
            <a:r>
              <a:rPr lang="en-US" sz="1400" dirty="0" err="1"/>
              <a:t>Vergata</a:t>
            </a:r>
            <a:r>
              <a:rPr lang="en-US" sz="1400" dirty="0"/>
              <a:t>  Rome </a:t>
            </a:r>
            <a:r>
              <a:rPr lang="mr-IN" sz="1400" dirty="0"/>
              <a:t>–</a:t>
            </a:r>
            <a:r>
              <a:rPr lang="en-US" sz="1400" dirty="0"/>
              <a:t> Italy</a:t>
            </a:r>
          </a:p>
          <a:p>
            <a:pPr algn="ctr"/>
            <a:endParaRPr lang="en-US" sz="1400" dirty="0"/>
          </a:p>
        </p:txBody>
      </p:sp>
      <mc:AlternateContent xmlns:mc="http://schemas.openxmlformats.org/markup-compatibility/2006">
        <mc:Choice xmlns:a14="http://schemas.microsoft.com/office/drawing/2010/main" Requires="a14">
          <p:sp>
            <p:nvSpPr>
              <p:cNvPr id="2" name="CasellaDiTesto 1"/>
              <p:cNvSpPr txBox="1"/>
              <p:nvPr/>
            </p:nvSpPr>
            <p:spPr>
              <a:xfrm>
                <a:off x="263915" y="2953288"/>
                <a:ext cx="4827845" cy="1815882"/>
              </a:xfrm>
              <a:prstGeom prst="rect">
                <a:avLst/>
              </a:prstGeom>
              <a:noFill/>
            </p:spPr>
            <p:txBody>
              <a:bodyPr wrap="square" rtlCol="0">
                <a:spAutoFit/>
              </a:bodyPr>
              <a:lstStyle/>
              <a:p>
                <a:r>
                  <a:rPr lang="en-US" sz="1600" b="1" dirty="0">
                    <a:solidFill>
                      <a:srgbClr val="000090"/>
                    </a:solidFill>
                  </a:rPr>
                  <a:t>Outline:</a:t>
                </a:r>
              </a:p>
              <a:p>
                <a:pPr marL="285750" indent="-285750">
                  <a:buFont typeface="Arial"/>
                  <a:buChar char="•"/>
                </a:pPr>
                <a:r>
                  <a:rPr lang="en-US" sz="1600" dirty="0">
                    <a:solidFill>
                      <a:srgbClr val="000090"/>
                    </a:solidFill>
                  </a:rPr>
                  <a:t>Physics case: N* resonances and search for hybrid baryons </a:t>
                </a:r>
              </a:p>
              <a:p>
                <a:pPr marL="285750" indent="-285750">
                  <a:buFont typeface="Arial"/>
                  <a:buChar char="•"/>
                </a:pPr>
                <a:r>
                  <a:rPr lang="en-US" sz="1600" dirty="0">
                    <a:solidFill>
                      <a:srgbClr val="000090"/>
                    </a:solidFill>
                  </a:rPr>
                  <a:t>RG-K data </a:t>
                </a:r>
              </a:p>
              <a:p>
                <a:pPr marL="285750" indent="-285750">
                  <a:buFont typeface="Arial"/>
                  <a:buChar char="•"/>
                </a:pPr>
                <a:r>
                  <a:rPr lang="en-US" sz="1600" dirty="0">
                    <a:solidFill>
                      <a:srgbClr val="000090"/>
                    </a:solidFill>
                  </a:rPr>
                  <a:t>Results on KY electroproduction</a:t>
                </a:r>
              </a:p>
              <a:p>
                <a:pPr marL="285750" indent="-285750">
                  <a:buFont typeface="Arial"/>
                  <a:buChar char="•"/>
                </a:pPr>
                <a:r>
                  <a:rPr lang="en-US" sz="1600" dirty="0">
                    <a:solidFill>
                      <a:srgbClr val="000090"/>
                    </a:solidFill>
                  </a:rPr>
                  <a:t>Results on </a:t>
                </a:r>
                <a14:m>
                  <m:oMath xmlns:m="http://schemas.openxmlformats.org/officeDocument/2006/math">
                    <m:r>
                      <a:rPr lang="en-US" sz="1600" i="1" smtClean="0">
                        <a:solidFill>
                          <a:srgbClr val="000090"/>
                        </a:solidFill>
                        <a:latin typeface="Cambria Math" panose="02040503050406030204" pitchFamily="18" charset="0"/>
                        <a:ea typeface="Cambria Math" panose="02040503050406030204" pitchFamily="18" charset="0"/>
                      </a:rPr>
                      <m:t>𝜂</m:t>
                    </m:r>
                    <m:r>
                      <a:rPr lang="en-US" sz="1600" b="0" i="1" smtClean="0">
                        <a:solidFill>
                          <a:srgbClr val="000090"/>
                        </a:solidFill>
                        <a:latin typeface="Cambria Math" panose="02040503050406030204" pitchFamily="18" charset="0"/>
                        <a:ea typeface="Cambria Math" panose="02040503050406030204" pitchFamily="18" charset="0"/>
                      </a:rPr>
                      <m:t> </m:t>
                    </m:r>
                  </m:oMath>
                </a14:m>
                <a:r>
                  <a:rPr lang="en-US" sz="1600" dirty="0">
                    <a:solidFill>
                      <a:srgbClr val="000090"/>
                    </a:solidFill>
                  </a:rPr>
                  <a:t>electroproduction</a:t>
                </a:r>
              </a:p>
              <a:p>
                <a:pPr marL="285750" indent="-285750">
                  <a:buFont typeface="Arial"/>
                  <a:buChar char="•"/>
                </a:pPr>
                <a:r>
                  <a:rPr lang="en-US" sz="1600" dirty="0">
                    <a:solidFill>
                      <a:srgbClr val="000090"/>
                    </a:solidFill>
                  </a:rPr>
                  <a:t>Summary</a:t>
                </a:r>
              </a:p>
            </p:txBody>
          </p:sp>
        </mc:Choice>
        <mc:Fallback>
          <p:sp>
            <p:nvSpPr>
              <p:cNvPr id="2" name="CasellaDiTesto 1"/>
              <p:cNvSpPr txBox="1">
                <a:spLocks noRot="1" noChangeAspect="1" noMove="1" noResize="1" noEditPoints="1" noAdjustHandles="1" noChangeArrowheads="1" noChangeShapeType="1" noTextEdit="1"/>
              </p:cNvSpPr>
              <p:nvPr/>
            </p:nvSpPr>
            <p:spPr>
              <a:xfrm>
                <a:off x="263915" y="2953288"/>
                <a:ext cx="4827845" cy="1815882"/>
              </a:xfrm>
              <a:prstGeom prst="rect">
                <a:avLst/>
              </a:prstGeom>
              <a:blipFill>
                <a:blip r:embed="rId3"/>
                <a:stretch>
                  <a:fillRect l="-525" t="-694" b="-2778"/>
                </a:stretch>
              </a:blipFill>
            </p:spPr>
            <p:txBody>
              <a:bodyPr/>
              <a:lstStyle/>
              <a:p>
                <a:r>
                  <a:rPr lang="en-US">
                    <a:noFill/>
                  </a:rPr>
                  <a:t> </a:t>
                </a:r>
              </a:p>
            </p:txBody>
          </p:sp>
        </mc:Fallback>
      </mc:AlternateContent>
      <p:pic>
        <p:nvPicPr>
          <p:cNvPr id="10" name="Immagine 9" descr="Schermata 2016-09-13 alle 04.47.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6160" y="2158775"/>
            <a:ext cx="2226369" cy="2163233"/>
          </a:xfrm>
          <a:prstGeom prst="rect">
            <a:avLst/>
          </a:prstGeom>
        </p:spPr>
      </p:pic>
      <p:sp>
        <p:nvSpPr>
          <p:cNvPr id="11" name="CasellaDiTesto 10"/>
          <p:cNvSpPr txBox="1"/>
          <p:nvPr/>
        </p:nvSpPr>
        <p:spPr>
          <a:xfrm>
            <a:off x="6044644" y="4285096"/>
            <a:ext cx="723275" cy="276999"/>
          </a:xfrm>
          <a:prstGeom prst="rect">
            <a:avLst/>
          </a:prstGeom>
          <a:noFill/>
        </p:spPr>
        <p:txBody>
          <a:bodyPr wrap="none" rtlCol="0">
            <a:spAutoFit/>
          </a:bodyPr>
          <a:lstStyle/>
          <a:p>
            <a:r>
              <a:rPr lang="en-US" sz="1200"/>
              <a:t>W (</a:t>
            </a:r>
            <a:r>
              <a:rPr lang="en-US" sz="1200" err="1"/>
              <a:t>GeV</a:t>
            </a:r>
            <a:r>
              <a:rPr lang="en-US" sz="1200"/>
              <a:t>)</a:t>
            </a:r>
          </a:p>
        </p:txBody>
      </p:sp>
      <p:sp>
        <p:nvSpPr>
          <p:cNvPr id="3" name="Rectangle 71">
            <a:extLst>
              <a:ext uri="{FF2B5EF4-FFF2-40B4-BE49-F238E27FC236}">
                <a16:creationId xmlns:a16="http://schemas.microsoft.com/office/drawing/2014/main" id="{4024B3DE-D11F-D139-B08F-AAFDB3C26209}"/>
              </a:ext>
            </a:extLst>
          </p:cNvPr>
          <p:cNvSpPr>
            <a:spLocks noChangeArrowheads="1"/>
          </p:cNvSpPr>
          <p:nvPr/>
        </p:nvSpPr>
        <p:spPr bwMode="auto">
          <a:xfrm>
            <a:off x="263915" y="374330"/>
            <a:ext cx="8496944" cy="2001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US" sz="3100" b="1" dirty="0">
                <a:solidFill>
                  <a:schemeClr val="bg1"/>
                </a:solidFill>
                <a:latin typeface="Arial" charset="0"/>
                <a:cs typeface="Arial" charset="0"/>
              </a:rPr>
              <a:t>Hall B - Run Group K  </a:t>
            </a:r>
          </a:p>
          <a:p>
            <a:pPr algn="ctr"/>
            <a:r>
              <a:rPr lang="en-US" sz="3100" b="1" dirty="0">
                <a:solidFill>
                  <a:schemeClr val="bg1"/>
                </a:solidFill>
                <a:latin typeface="Arial" charset="0"/>
                <a:cs typeface="Arial" charset="0"/>
              </a:rPr>
              <a:t>Color Confinement and Strong QCD</a:t>
            </a:r>
          </a:p>
          <a:p>
            <a:pPr algn="ctr"/>
            <a:r>
              <a:rPr lang="en-US" sz="3100" b="1" dirty="0">
                <a:solidFill>
                  <a:schemeClr val="bg1"/>
                </a:solidFill>
                <a:latin typeface="Arial" charset="0"/>
                <a:cs typeface="Arial" charset="0"/>
              </a:rPr>
              <a:t>Exclusive Channels Analysis Update</a:t>
            </a:r>
          </a:p>
          <a:p>
            <a:pPr algn="ctr"/>
            <a:endParaRPr lang="en-US" sz="3100" b="1" dirty="0">
              <a:solidFill>
                <a:schemeClr val="bg1"/>
              </a:solidFill>
              <a:latin typeface="Arial" charset="0"/>
              <a:cs typeface="Arial" charset="0"/>
            </a:endParaRPr>
          </a:p>
        </p:txBody>
      </p:sp>
    </p:spTree>
    <p:extLst>
      <p:ext uri="{BB962C8B-B14F-4D97-AF65-F5344CB8AC3E}">
        <p14:creationId xmlns:p14="http://schemas.microsoft.com/office/powerpoint/2010/main" val="4120870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439144" y="4785815"/>
            <a:ext cx="6751508"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5" name="Group 19"/>
          <p:cNvGrpSpPr>
            <a:grpSpLocks noChangeAspect="1"/>
          </p:cNvGrpSpPr>
          <p:nvPr/>
        </p:nvGrpSpPr>
        <p:grpSpPr>
          <a:xfrm>
            <a:off x="4461166" y="1170325"/>
            <a:ext cx="2959020" cy="3041217"/>
            <a:chOff x="3747542" y="1863079"/>
            <a:chExt cx="2790475" cy="3078897"/>
          </a:xfrm>
        </p:grpSpPr>
        <p:pic>
          <p:nvPicPr>
            <p:cNvPr id="36" name="Picture 21"/>
            <p:cNvPicPr>
              <a:picLocks noChangeAspect="1"/>
            </p:cNvPicPr>
            <p:nvPr/>
          </p:nvPicPr>
          <p:blipFill>
            <a:blip r:embed="rId2"/>
            <a:stretch>
              <a:fillRect/>
            </a:stretch>
          </p:blipFill>
          <p:spPr>
            <a:xfrm>
              <a:off x="3747542" y="1863079"/>
              <a:ext cx="2790475" cy="3078897"/>
            </a:xfrm>
            <a:prstGeom prst="rect">
              <a:avLst/>
            </a:prstGeom>
          </p:spPr>
        </p:pic>
        <p:sp>
          <p:nvSpPr>
            <p:cNvPr id="37" name="TextBox 55"/>
            <p:cNvSpPr txBox="1"/>
            <p:nvPr/>
          </p:nvSpPr>
          <p:spPr>
            <a:xfrm>
              <a:off x="3937804" y="3497083"/>
              <a:ext cx="337743"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a:solidFill>
                    <a:srgbClr val="000000"/>
                  </a:solidFill>
                </a:rPr>
                <a:t>q</a:t>
              </a:r>
              <a:r>
                <a:rPr lang="en-US" sz="1500" baseline="30000">
                  <a:solidFill>
                    <a:srgbClr val="000000"/>
                  </a:solidFill>
                </a:rPr>
                <a:t>3</a:t>
              </a:r>
              <a:r>
                <a:rPr lang="en-US" sz="1500">
                  <a:solidFill>
                    <a:srgbClr val="FF0000"/>
                  </a:solidFill>
                </a:rPr>
                <a:t>g</a:t>
              </a:r>
            </a:p>
          </p:txBody>
        </p:sp>
        <p:sp>
          <p:nvSpPr>
            <p:cNvPr id="38" name="TextBox 53"/>
            <p:cNvSpPr txBox="1"/>
            <p:nvPr/>
          </p:nvSpPr>
          <p:spPr>
            <a:xfrm>
              <a:off x="5079361" y="2952414"/>
              <a:ext cx="268994" cy="265638"/>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a:solidFill>
                    <a:srgbClr val="000000"/>
                  </a:solidFill>
                </a:rPr>
                <a:t>q</a:t>
              </a:r>
              <a:r>
                <a:rPr lang="en-US" sz="1500" baseline="30000">
                  <a:solidFill>
                    <a:srgbClr val="000000"/>
                  </a:solidFill>
                </a:rPr>
                <a:t>3</a:t>
              </a:r>
              <a:endParaRPr lang="en-US" sz="1500">
                <a:solidFill>
                  <a:srgbClr val="FF0000"/>
                </a:solidFill>
              </a:endParaRPr>
            </a:p>
          </p:txBody>
        </p:sp>
      </p:grpSp>
      <p:pic>
        <p:nvPicPr>
          <p:cNvPr id="40" name="Picture 7"/>
          <p:cNvPicPr>
            <a:picLocks noChangeAspect="1"/>
          </p:cNvPicPr>
          <p:nvPr/>
        </p:nvPicPr>
        <p:blipFill>
          <a:blip r:embed="rId3"/>
          <a:stretch>
            <a:fillRect/>
          </a:stretch>
        </p:blipFill>
        <p:spPr>
          <a:xfrm>
            <a:off x="1036047" y="1185118"/>
            <a:ext cx="2941116" cy="3022815"/>
          </a:xfrm>
          <a:prstGeom prst="rect">
            <a:avLst/>
          </a:prstGeom>
        </p:spPr>
      </p:pic>
      <p:sp>
        <p:nvSpPr>
          <p:cNvPr id="41" name="TextBox 53"/>
          <p:cNvSpPr txBox="1"/>
          <p:nvPr/>
        </p:nvSpPr>
        <p:spPr>
          <a:xfrm>
            <a:off x="1804964" y="2719720"/>
            <a:ext cx="441001" cy="323091"/>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a:solidFill>
                  <a:srgbClr val="000000"/>
                </a:solidFill>
              </a:rPr>
              <a:t>q</a:t>
            </a:r>
            <a:r>
              <a:rPr lang="en-US" sz="1500" baseline="30000">
                <a:solidFill>
                  <a:srgbClr val="000000"/>
                </a:solidFill>
              </a:rPr>
              <a:t>3</a:t>
            </a:r>
            <a:r>
              <a:rPr lang="en-US" sz="1500">
                <a:solidFill>
                  <a:srgbClr val="FF0000"/>
                </a:solidFill>
              </a:rPr>
              <a:t>g</a:t>
            </a:r>
          </a:p>
        </p:txBody>
      </p:sp>
      <p:sp>
        <p:nvSpPr>
          <p:cNvPr id="42" name="TextBox 53"/>
          <p:cNvSpPr txBox="1"/>
          <p:nvPr/>
        </p:nvSpPr>
        <p:spPr>
          <a:xfrm>
            <a:off x="2675434" y="1653098"/>
            <a:ext cx="351233" cy="323091"/>
          </a:xfrm>
          <a:prstGeom prst="rect">
            <a:avLst/>
          </a:prstGeom>
          <a:solidFill>
            <a:srgbClr val="FFFFFF"/>
          </a:solidFill>
          <a:ln>
            <a:solidFill>
              <a:srgbClr val="FFFFFF"/>
            </a:solidFill>
          </a:ln>
        </p:spPr>
        <p:txBody>
          <a:bodyPr wrap="none" lIns="91368" tIns="45683" rIns="91368" bIns="45683" rtlCol="0">
            <a:spAutoFit/>
          </a:bodyPr>
          <a:lstStyle/>
          <a:p>
            <a:pPr defTabSz="913831"/>
            <a:r>
              <a:rPr lang="en-US" sz="1500">
                <a:solidFill>
                  <a:srgbClr val="000000"/>
                </a:solidFill>
              </a:rPr>
              <a:t>q</a:t>
            </a:r>
            <a:r>
              <a:rPr lang="en-US" sz="1500" baseline="30000">
                <a:solidFill>
                  <a:srgbClr val="000000"/>
                </a:solidFill>
              </a:rPr>
              <a:t>3</a:t>
            </a:r>
            <a:endParaRPr lang="en-US" sz="1500">
              <a:solidFill>
                <a:srgbClr val="FF0000"/>
              </a:solidFill>
            </a:endParaRPr>
          </a:p>
        </p:txBody>
      </p:sp>
      <p:sp>
        <p:nvSpPr>
          <p:cNvPr id="43" name="TextBox 8"/>
          <p:cNvSpPr txBox="1"/>
          <p:nvPr/>
        </p:nvSpPr>
        <p:spPr>
          <a:xfrm>
            <a:off x="1552782" y="3209421"/>
            <a:ext cx="347631" cy="299163"/>
          </a:xfrm>
          <a:prstGeom prst="rect">
            <a:avLst/>
          </a:prstGeom>
          <a:noFill/>
        </p:spPr>
        <p:txBody>
          <a:bodyPr wrap="none" lIns="82912" tIns="41455" rIns="82912" bIns="41455" rtlCol="0">
            <a:spAutoFit/>
          </a:bodyPr>
          <a:lstStyle/>
          <a:p>
            <a:pPr defTabSz="913831"/>
            <a:r>
              <a:rPr lang="en-US" sz="1400" i="1">
                <a:solidFill>
                  <a:srgbClr val="000000"/>
                </a:solidFill>
              </a:rPr>
              <a:t>q</a:t>
            </a:r>
            <a:r>
              <a:rPr lang="en-US" sz="1400" i="1" baseline="30000">
                <a:solidFill>
                  <a:srgbClr val="000000"/>
                </a:solidFill>
              </a:rPr>
              <a:t>3</a:t>
            </a:r>
          </a:p>
        </p:txBody>
      </p:sp>
      <p:sp>
        <p:nvSpPr>
          <p:cNvPr id="44" name="Left Brace 9"/>
          <p:cNvSpPr>
            <a:spLocks noChangeAspect="1"/>
          </p:cNvSpPr>
          <p:nvPr/>
        </p:nvSpPr>
        <p:spPr>
          <a:xfrm>
            <a:off x="1804775" y="3240734"/>
            <a:ext cx="247117" cy="314017"/>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lIns="82912" tIns="41455" rIns="82912" bIns="41455" rtlCol="0" anchor="ctr"/>
          <a:lstStyle/>
          <a:p>
            <a:pPr algn="ctr" defTabSz="913831"/>
            <a:endParaRPr lang="en-US">
              <a:solidFill>
                <a:srgbClr val="000000"/>
              </a:solidFill>
            </a:endParaRPr>
          </a:p>
        </p:txBody>
      </p:sp>
      <p:sp>
        <p:nvSpPr>
          <p:cNvPr id="46" name="TextBox 22"/>
          <p:cNvSpPr txBox="1"/>
          <p:nvPr/>
        </p:nvSpPr>
        <p:spPr>
          <a:xfrm>
            <a:off x="494514" y="590314"/>
            <a:ext cx="6016353" cy="655748"/>
          </a:xfrm>
          <a:prstGeom prst="rect">
            <a:avLst/>
          </a:prstGeom>
          <a:noFill/>
          <a:ln>
            <a:noFill/>
          </a:ln>
        </p:spPr>
        <p:txBody>
          <a:bodyPr wrap="square" lIns="100767" tIns="50383" rIns="100767" bIns="50383" rtlCol="0">
            <a:spAutoFit/>
          </a:bodyPr>
          <a:lstStyle/>
          <a:p>
            <a:r>
              <a:rPr lang="en-US">
                <a:latin typeface="+mn-lt"/>
              </a:rPr>
              <a:t>CLAS results on </a:t>
            </a:r>
            <a:r>
              <a:rPr lang="en-US" err="1">
                <a:latin typeface="+mn-lt"/>
              </a:rPr>
              <a:t>electrocouplings</a:t>
            </a:r>
            <a:r>
              <a:rPr lang="en-US">
                <a:latin typeface="+mn-lt"/>
              </a:rPr>
              <a:t> clarified nature of the Roper</a:t>
            </a:r>
            <a:r>
              <a:rPr lang="en-US"/>
              <a:t>.</a:t>
            </a:r>
            <a:r>
              <a:rPr lang="en-US">
                <a:latin typeface="+mn-lt"/>
              </a:rPr>
              <a:t> </a:t>
            </a:r>
          </a:p>
          <a:p>
            <a:r>
              <a:rPr lang="en-US" b="1">
                <a:solidFill>
                  <a:srgbClr val="000090"/>
                </a:solidFill>
              </a:rPr>
              <a:t>Will CLAS12 data be able to identify </a:t>
            </a:r>
            <a:r>
              <a:rPr lang="en-US" b="1" err="1">
                <a:solidFill>
                  <a:srgbClr val="000090"/>
                </a:solidFill>
              </a:rPr>
              <a:t>gluonic</a:t>
            </a:r>
            <a:r>
              <a:rPr lang="en-US" b="1">
                <a:solidFill>
                  <a:srgbClr val="000090"/>
                </a:solidFill>
              </a:rPr>
              <a:t> contributions ? </a:t>
            </a:r>
          </a:p>
        </p:txBody>
      </p:sp>
      <p:sp>
        <p:nvSpPr>
          <p:cNvPr id="60" name="Titolo 1"/>
          <p:cNvSpPr txBox="1">
            <a:spLocks/>
          </p:cNvSpPr>
          <p:nvPr/>
        </p:nvSpPr>
        <p:spPr>
          <a:xfrm>
            <a:off x="28511" y="-165337"/>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0090"/>
                </a:solidFill>
              </a:rPr>
              <a:t>Separating  q</a:t>
            </a:r>
            <a:r>
              <a:rPr lang="en-US" sz="2400" b="1" baseline="30000" dirty="0">
                <a:solidFill>
                  <a:srgbClr val="000090"/>
                </a:solidFill>
              </a:rPr>
              <a:t>3</a:t>
            </a:r>
            <a:r>
              <a:rPr lang="en-US" sz="2400" b="1" dirty="0">
                <a:solidFill>
                  <a:srgbClr val="800000"/>
                </a:solidFill>
              </a:rPr>
              <a:t>g </a:t>
            </a:r>
            <a:r>
              <a:rPr lang="en-US" sz="2400" b="1" dirty="0">
                <a:solidFill>
                  <a:srgbClr val="000090"/>
                </a:solidFill>
              </a:rPr>
              <a:t>from q</a:t>
            </a:r>
            <a:r>
              <a:rPr lang="en-US" sz="2400" b="1" baseline="30000" dirty="0">
                <a:solidFill>
                  <a:srgbClr val="000090"/>
                </a:solidFill>
              </a:rPr>
              <a:t>3</a:t>
            </a:r>
            <a:r>
              <a:rPr lang="en-US" sz="2400" b="1" dirty="0">
                <a:solidFill>
                  <a:srgbClr val="000090"/>
                </a:solidFill>
              </a:rPr>
              <a:t> states ?</a:t>
            </a:r>
            <a:r>
              <a:rPr lang="en-US" sz="2400" b="1" dirty="0">
                <a:solidFill>
                  <a:srgbClr val="800000"/>
                </a:solidFill>
              </a:rPr>
              <a:t> </a:t>
            </a:r>
            <a:endParaRPr lang="en-US" sz="2400" b="1" baseline="30000" dirty="0">
              <a:solidFill>
                <a:srgbClr val="800000"/>
              </a:solidFill>
            </a:endParaRPr>
          </a:p>
        </p:txBody>
      </p:sp>
      <p:sp>
        <p:nvSpPr>
          <p:cNvPr id="74" name="Text Box 4"/>
          <p:cNvSpPr txBox="1">
            <a:spLocks noChangeArrowheads="1"/>
          </p:cNvSpPr>
          <p:nvPr/>
        </p:nvSpPr>
        <p:spPr bwMode="auto">
          <a:xfrm>
            <a:off x="655381" y="4219978"/>
            <a:ext cx="8280916" cy="424835"/>
          </a:xfrm>
          <a:prstGeom prst="rect">
            <a:avLst/>
          </a:prstGeom>
          <a:solidFill>
            <a:schemeClr val="bg1"/>
          </a:solidFill>
          <a:ln w="9525">
            <a:noFill/>
            <a:miter lim="800000"/>
            <a:headEnd/>
            <a:tailEnd/>
          </a:ln>
        </p:spPr>
        <p:txBody>
          <a:bodyPr wrap="square" lIns="100688" tIns="50343" rIns="100688" bIns="50343">
            <a:prstTxWarp prst="textNoShape">
              <a:avLst/>
            </a:prstTxWarp>
            <a:spAutoFit/>
          </a:bodyPr>
          <a:lstStyle/>
          <a:p>
            <a:pPr defTabSz="913831"/>
            <a:r>
              <a:rPr lang="en-US" b="1">
                <a:solidFill>
                  <a:srgbClr val="800000"/>
                </a:solidFill>
                <a:latin typeface="+mn-lt"/>
              </a:rPr>
              <a:t>For hybrid “Roper”,  A</a:t>
            </a:r>
            <a:r>
              <a:rPr lang="en-US" b="1" baseline="-25000">
                <a:solidFill>
                  <a:srgbClr val="800000"/>
                </a:solidFill>
                <a:latin typeface="+mn-lt"/>
              </a:rPr>
              <a:t>1/2</a:t>
            </a:r>
            <a:r>
              <a:rPr lang="en-US" b="1">
                <a:solidFill>
                  <a:srgbClr val="800000"/>
                </a:solidFill>
                <a:latin typeface="+mn-lt"/>
              </a:rPr>
              <a:t>(Q</a:t>
            </a:r>
            <a:r>
              <a:rPr lang="en-US" b="1" baseline="30000">
                <a:solidFill>
                  <a:srgbClr val="800000"/>
                </a:solidFill>
                <a:latin typeface="+mn-lt"/>
              </a:rPr>
              <a:t>2</a:t>
            </a:r>
            <a:r>
              <a:rPr lang="en-US" b="1">
                <a:solidFill>
                  <a:srgbClr val="800000"/>
                </a:solidFill>
                <a:latin typeface="+mn-lt"/>
              </a:rPr>
              <a:t>) drops off faster with Q</a:t>
            </a:r>
            <a:r>
              <a:rPr lang="en-US" b="1" baseline="30000">
                <a:solidFill>
                  <a:srgbClr val="800000"/>
                </a:solidFill>
                <a:latin typeface="+mn-lt"/>
              </a:rPr>
              <a:t>2 </a:t>
            </a:r>
            <a:r>
              <a:rPr lang="en-US" b="1">
                <a:solidFill>
                  <a:srgbClr val="800000"/>
                </a:solidFill>
                <a:latin typeface="+mn-lt"/>
              </a:rPr>
              <a:t>and S</a:t>
            </a:r>
            <a:r>
              <a:rPr lang="en-US" b="1" baseline="-25000">
                <a:solidFill>
                  <a:srgbClr val="800000"/>
                </a:solidFill>
                <a:latin typeface="+mn-lt"/>
              </a:rPr>
              <a:t>1/2</a:t>
            </a:r>
            <a:r>
              <a:rPr lang="en-US" b="1">
                <a:solidFill>
                  <a:srgbClr val="800000"/>
                </a:solidFill>
                <a:latin typeface="+mn-lt"/>
              </a:rPr>
              <a:t>(Q</a:t>
            </a:r>
            <a:r>
              <a:rPr lang="en-US" b="1" baseline="30000">
                <a:solidFill>
                  <a:srgbClr val="800000"/>
                </a:solidFill>
                <a:latin typeface="+mn-lt"/>
              </a:rPr>
              <a:t>2</a:t>
            </a:r>
            <a:r>
              <a:rPr lang="en-US" b="1">
                <a:solidFill>
                  <a:srgbClr val="800000"/>
                </a:solidFill>
                <a:latin typeface="+mn-lt"/>
              </a:rPr>
              <a:t>) ~ 0. </a:t>
            </a:r>
          </a:p>
        </p:txBody>
      </p:sp>
      <p:sp>
        <p:nvSpPr>
          <p:cNvPr id="3" name="Segnaposto piè di pagina 2">
            <a:extLst>
              <a:ext uri="{FF2B5EF4-FFF2-40B4-BE49-F238E27FC236}">
                <a16:creationId xmlns:a16="http://schemas.microsoft.com/office/drawing/2014/main" id="{3D76590C-C392-0D17-A252-E7CDE4A150CE}"/>
              </a:ext>
            </a:extLst>
          </p:cNvPr>
          <p:cNvSpPr>
            <a:spLocks noGrp="1"/>
          </p:cNvSpPr>
          <p:nvPr>
            <p:ph type="ftr" sz="quarter" idx="11"/>
          </p:nvPr>
        </p:nvSpPr>
        <p:spPr/>
        <p:txBody>
          <a:bodyPr/>
          <a:lstStyle/>
          <a:p>
            <a:r>
              <a:rPr lang="it-IT"/>
              <a:t>CLAS Collaboration Meeting - June 2024  - Annalisa D’Angelo </a:t>
            </a:r>
          </a:p>
        </p:txBody>
      </p:sp>
      <p:sp>
        <p:nvSpPr>
          <p:cNvPr id="2" name="Segnaposto numero diapositiva 1">
            <a:extLst>
              <a:ext uri="{FF2B5EF4-FFF2-40B4-BE49-F238E27FC236}">
                <a16:creationId xmlns:a16="http://schemas.microsoft.com/office/drawing/2014/main" id="{AACB26C1-3C19-25A6-9228-4E21C26F4932}"/>
              </a:ext>
            </a:extLst>
          </p:cNvPr>
          <p:cNvSpPr>
            <a:spLocks noGrp="1"/>
          </p:cNvSpPr>
          <p:nvPr>
            <p:ph type="sldNum" sz="quarter" idx="12"/>
          </p:nvPr>
        </p:nvSpPr>
        <p:spPr/>
        <p:txBody>
          <a:bodyPr/>
          <a:lstStyle/>
          <a:p>
            <a:fld id="{E33505E3-9B21-8742-B4DC-5DD2FCC133AE}" type="slidenum">
              <a:rPr lang="it-IT" smtClean="0"/>
              <a:t>10</a:t>
            </a:fld>
            <a:endParaRPr lang="it-IT"/>
          </a:p>
        </p:txBody>
      </p:sp>
    </p:spTree>
    <p:extLst>
      <p:ext uri="{BB962C8B-B14F-4D97-AF65-F5344CB8AC3E}">
        <p14:creationId xmlns:p14="http://schemas.microsoft.com/office/powerpoint/2010/main" val="1208632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439144" y="4785815"/>
            <a:ext cx="6751508"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Segnaposto piè di pagina 2">
            <a:extLst>
              <a:ext uri="{FF2B5EF4-FFF2-40B4-BE49-F238E27FC236}">
                <a16:creationId xmlns:a16="http://schemas.microsoft.com/office/drawing/2014/main" id="{3D76590C-C392-0D17-A252-E7CDE4A150CE}"/>
              </a:ext>
            </a:extLst>
          </p:cNvPr>
          <p:cNvSpPr>
            <a:spLocks noGrp="1"/>
          </p:cNvSpPr>
          <p:nvPr>
            <p:ph type="ftr" sz="quarter" idx="11"/>
          </p:nvPr>
        </p:nvSpPr>
        <p:spPr/>
        <p:txBody>
          <a:bodyPr/>
          <a:lstStyle/>
          <a:p>
            <a:r>
              <a:rPr lang="it-IT" dirty="0"/>
              <a:t>CLAS Collaboration Meeting - June 2024  - Annalisa D’Angelo </a:t>
            </a:r>
          </a:p>
        </p:txBody>
      </p:sp>
      <mc:AlternateContent xmlns:mc="http://schemas.openxmlformats.org/markup-compatibility/2006">
        <mc:Choice xmlns:a14="http://schemas.microsoft.com/office/drawing/2010/main" Requires="a14">
          <p:sp>
            <p:nvSpPr>
              <p:cNvPr id="2" name="CasellaDiTesto 1">
                <a:extLst>
                  <a:ext uri="{FF2B5EF4-FFF2-40B4-BE49-F238E27FC236}">
                    <a16:creationId xmlns:a16="http://schemas.microsoft.com/office/drawing/2014/main" id="{C390C9AC-F3B4-D5F9-90D4-273182F34E40}"/>
                  </a:ext>
                </a:extLst>
              </p:cNvPr>
              <p:cNvSpPr txBox="1"/>
              <p:nvPr/>
            </p:nvSpPr>
            <p:spPr>
              <a:xfrm>
                <a:off x="488656" y="3586086"/>
                <a:ext cx="7927756" cy="523190"/>
              </a:xfrm>
              <a:prstGeom prst="rect">
                <a:avLst/>
              </a:prstGeom>
              <a:solidFill>
                <a:srgbClr val="3465C8"/>
              </a:solidFill>
              <a:ln>
                <a:solidFill>
                  <a:srgbClr val="000090"/>
                </a:solidFill>
              </a:ln>
            </p:spPr>
            <p:txBody>
              <a:bodyPr wrap="square" lIns="91412" tIns="45705" rIns="91412" bIns="45705" rtlCol="0">
                <a:spAutoFit/>
              </a:bodyPr>
              <a:lstStyle/>
              <a:p>
                <a:r>
                  <a:rPr lang="en-US" sz="2800" b="1" dirty="0">
                    <a:solidFill>
                      <a:schemeClr val="bg1"/>
                    </a:solidFill>
                    <a:latin typeface="+mn-lt"/>
                  </a:rPr>
                  <a:t>The RG-K proposal focused on: e p </a:t>
                </a:r>
                <a14:m>
                  <m:oMath xmlns:m="http://schemas.openxmlformats.org/officeDocument/2006/math">
                    <m:r>
                      <a:rPr lang="en-US" sz="2800" b="1" i="1" smtClean="0">
                        <a:solidFill>
                          <a:schemeClr val="bg1"/>
                        </a:solidFill>
                        <a:latin typeface="Cambria Math" panose="02040503050406030204" pitchFamily="18" charset="0"/>
                        <a:ea typeface="Cambria Math" panose="02040503050406030204" pitchFamily="18" charset="0"/>
                      </a:rPr>
                      <m:t>→ </m:t>
                    </m:r>
                  </m:oMath>
                </a14:m>
                <a:r>
                  <a:rPr lang="en-US" sz="2800" b="1" dirty="0">
                    <a:solidFill>
                      <a:schemeClr val="bg1"/>
                    </a:solidFill>
                    <a:latin typeface="+mn-lt"/>
                  </a:rPr>
                  <a:t>e K</a:t>
                </a:r>
                <a:r>
                  <a:rPr lang="en-US" sz="2800" b="1" baseline="30000" dirty="0">
                    <a:solidFill>
                      <a:schemeClr val="bg1"/>
                    </a:solidFill>
                  </a:rPr>
                  <a:t>+</a:t>
                </a:r>
                <a:r>
                  <a:rPr lang="en-US" sz="2800" b="1" dirty="0">
                    <a:solidFill>
                      <a:schemeClr val="bg1"/>
                    </a:solidFill>
                    <a:latin typeface="Symbol" charset="2"/>
                    <a:cs typeface="Symbol" charset="2"/>
                  </a:rPr>
                  <a:t>L</a:t>
                </a:r>
                <a:r>
                  <a:rPr lang="en-US" sz="2800" b="1" dirty="0">
                    <a:solidFill>
                      <a:schemeClr val="bg1"/>
                    </a:solidFill>
                    <a:latin typeface="+mn-lt"/>
                    <a:cs typeface="Symbol" charset="2"/>
                  </a:rPr>
                  <a:t>, </a:t>
                </a:r>
                <a:r>
                  <a:rPr lang="en-US" sz="2800" b="1" dirty="0">
                    <a:solidFill>
                      <a:schemeClr val="bg1"/>
                    </a:solidFill>
                    <a:latin typeface="+mn-lt"/>
                  </a:rPr>
                  <a:t>e K</a:t>
                </a:r>
                <a:r>
                  <a:rPr lang="en-US" sz="2800" b="1" baseline="30000" dirty="0">
                    <a:solidFill>
                      <a:schemeClr val="bg1"/>
                    </a:solidFill>
                    <a:latin typeface="+mn-lt"/>
                  </a:rPr>
                  <a:t>+</a:t>
                </a:r>
                <a:r>
                  <a:rPr lang="en-US" sz="2800" b="1" dirty="0">
                    <a:solidFill>
                      <a:schemeClr val="bg1"/>
                    </a:solidFill>
                    <a:latin typeface="Symbol" charset="2"/>
                    <a:cs typeface="Symbol" charset="2"/>
                  </a:rPr>
                  <a:t>S</a:t>
                </a:r>
                <a:r>
                  <a:rPr lang="en-US" sz="2800" b="1" baseline="30000" dirty="0">
                    <a:solidFill>
                      <a:schemeClr val="bg1"/>
                    </a:solidFill>
                    <a:latin typeface="Symbol" charset="2"/>
                    <a:cs typeface="Symbol" charset="2"/>
                  </a:rPr>
                  <a:t>0</a:t>
                </a:r>
              </a:p>
            </p:txBody>
          </p:sp>
        </mc:Choice>
        <mc:Fallback>
          <p:sp>
            <p:nvSpPr>
              <p:cNvPr id="2" name="CasellaDiTesto 1">
                <a:extLst>
                  <a:ext uri="{FF2B5EF4-FFF2-40B4-BE49-F238E27FC236}">
                    <a16:creationId xmlns:a16="http://schemas.microsoft.com/office/drawing/2014/main" id="{C390C9AC-F3B4-D5F9-90D4-273182F34E40}"/>
                  </a:ext>
                </a:extLst>
              </p:cNvPr>
              <p:cNvSpPr txBox="1">
                <a:spLocks noRot="1" noChangeAspect="1" noMove="1" noResize="1" noEditPoints="1" noAdjustHandles="1" noChangeArrowheads="1" noChangeShapeType="1" noTextEdit="1"/>
              </p:cNvSpPr>
              <p:nvPr/>
            </p:nvSpPr>
            <p:spPr>
              <a:xfrm>
                <a:off x="488656" y="3586086"/>
                <a:ext cx="7927756" cy="523190"/>
              </a:xfrm>
              <a:prstGeom prst="rect">
                <a:avLst/>
              </a:prstGeom>
              <a:blipFill>
                <a:blip r:embed="rId2"/>
                <a:stretch>
                  <a:fillRect l="-1435" t="-11628" b="-32558"/>
                </a:stretch>
              </a:blipFill>
              <a:ln>
                <a:solidFill>
                  <a:srgbClr val="000090"/>
                </a:solidFill>
              </a:ln>
            </p:spPr>
            <p:txBody>
              <a:bodyPr/>
              <a:lstStyle/>
              <a:p>
                <a:r>
                  <a:rPr lang="en-US">
                    <a:noFill/>
                  </a:rPr>
                  <a:t> </a:t>
                </a:r>
              </a:p>
            </p:txBody>
          </p:sp>
        </mc:Fallback>
      </mc:AlternateContent>
      <p:sp>
        <p:nvSpPr>
          <p:cNvPr id="4" name="Title 1">
            <a:extLst>
              <a:ext uri="{FF2B5EF4-FFF2-40B4-BE49-F238E27FC236}">
                <a16:creationId xmlns:a16="http://schemas.microsoft.com/office/drawing/2014/main" id="{F3BF7D33-0397-E664-B934-9D5CBDE1FEB3}"/>
              </a:ext>
            </a:extLst>
          </p:cNvPr>
          <p:cNvSpPr>
            <a:spLocks noGrp="1"/>
          </p:cNvSpPr>
          <p:nvPr>
            <p:ph type="title"/>
          </p:nvPr>
        </p:nvSpPr>
        <p:spPr>
          <a:xfrm>
            <a:off x="-1" y="-61932"/>
            <a:ext cx="9344025" cy="763102"/>
          </a:xfrm>
        </p:spPr>
        <p:txBody>
          <a:bodyPr>
            <a:normAutofit/>
          </a:bodyPr>
          <a:lstStyle/>
          <a:p>
            <a:r>
              <a:rPr lang="en-US" sz="3600" b="1" dirty="0">
                <a:solidFill>
                  <a:srgbClr val="000090"/>
                </a:solidFill>
                <a:latin typeface="+mn-lt"/>
                <a:cs typeface="Arial"/>
              </a:rPr>
              <a:t>Hybrid Baryon Signatures</a:t>
            </a:r>
          </a:p>
        </p:txBody>
      </p:sp>
      <p:sp>
        <p:nvSpPr>
          <p:cNvPr id="5" name="Rettangolo 4">
            <a:extLst>
              <a:ext uri="{FF2B5EF4-FFF2-40B4-BE49-F238E27FC236}">
                <a16:creationId xmlns:a16="http://schemas.microsoft.com/office/drawing/2014/main" id="{1DC1D7B8-A802-4499-40D9-D29DEBBC1256}"/>
              </a:ext>
            </a:extLst>
          </p:cNvPr>
          <p:cNvSpPr/>
          <p:nvPr/>
        </p:nvSpPr>
        <p:spPr>
          <a:xfrm>
            <a:off x="222574" y="746323"/>
            <a:ext cx="8665787" cy="2554515"/>
          </a:xfrm>
          <a:prstGeom prst="rect">
            <a:avLst/>
          </a:prstGeom>
          <a:solidFill>
            <a:schemeClr val="bg1">
              <a:alpha val="70000"/>
            </a:schemeClr>
          </a:solidFill>
          <a:ln>
            <a:solidFill>
              <a:srgbClr val="3465C8"/>
            </a:solidFill>
          </a:ln>
          <a:effectLst>
            <a:glow>
              <a:schemeClr val="bg2">
                <a:alpha val="75000"/>
              </a:schemeClr>
            </a:glow>
          </a:effectLst>
        </p:spPr>
        <p:txBody>
          <a:bodyPr wrap="square" lIns="91412" tIns="45705" rIns="91412" bIns="45705">
            <a:spAutoFit/>
          </a:bodyPr>
          <a:lstStyle/>
          <a:p>
            <a:r>
              <a:rPr lang="en-US" sz="1600" dirty="0">
                <a:solidFill>
                  <a:srgbClr val="000000"/>
                </a:solidFill>
                <a:latin typeface="Calibri" pitchFamily="34" charset="0"/>
              </a:rPr>
              <a:t>Based on available knowledge, the </a:t>
            </a:r>
            <a:r>
              <a:rPr lang="en-US" sz="1600" b="1" i="1" dirty="0">
                <a:solidFill>
                  <a:srgbClr val="000000"/>
                </a:solidFill>
                <a:latin typeface="Calibri" pitchFamily="34" charset="0"/>
              </a:rPr>
              <a:t>signatures </a:t>
            </a:r>
            <a:r>
              <a:rPr lang="en-US" sz="1600" dirty="0">
                <a:solidFill>
                  <a:srgbClr val="000000"/>
                </a:solidFill>
                <a:latin typeface="Calibri" pitchFamily="34" charset="0"/>
              </a:rPr>
              <a:t>for hybrid baryons consist of</a:t>
            </a:r>
            <a:r>
              <a:rPr lang="en-US" sz="1600" b="1" i="1" dirty="0">
                <a:solidFill>
                  <a:srgbClr val="000000"/>
                </a:solidFill>
                <a:latin typeface="Calibri" pitchFamily="34" charset="0"/>
              </a:rPr>
              <a:t>:</a:t>
            </a:r>
          </a:p>
          <a:p>
            <a:r>
              <a:rPr lang="en-US" sz="1600" b="1" i="1" dirty="0">
                <a:solidFill>
                  <a:srgbClr val="000000"/>
                </a:solidFill>
                <a:latin typeface="Calibri" pitchFamily="34" charset="0"/>
              </a:rPr>
              <a:t> </a:t>
            </a:r>
          </a:p>
          <a:p>
            <a:r>
              <a:rPr lang="en-US" sz="1600" dirty="0">
                <a:solidFill>
                  <a:srgbClr val="000000"/>
                </a:solidFill>
                <a:latin typeface="Calibri" pitchFamily="34" charset="0"/>
              </a:rPr>
              <a:t>• </a:t>
            </a:r>
            <a:r>
              <a:rPr lang="en-US" sz="1600" b="1" dirty="0">
                <a:solidFill>
                  <a:srgbClr val="800000"/>
                </a:solidFill>
                <a:latin typeface="Calibri" pitchFamily="34" charset="0"/>
              </a:rPr>
              <a:t>Extra resonances </a:t>
            </a:r>
            <a:r>
              <a:rPr lang="en-US" sz="1600" dirty="0">
                <a:solidFill>
                  <a:srgbClr val="000000"/>
                </a:solidFill>
                <a:latin typeface="Calibri" pitchFamily="34" charset="0"/>
              </a:rPr>
              <a:t>with </a:t>
            </a:r>
            <a:r>
              <a:rPr lang="en-US" sz="1600" dirty="0" err="1">
                <a:solidFill>
                  <a:srgbClr val="000000"/>
                </a:solidFill>
                <a:latin typeface="Calibri" pitchFamily="34" charset="0"/>
              </a:rPr>
              <a:t>J</a:t>
            </a:r>
            <a:r>
              <a:rPr lang="en-US" sz="1600" baseline="30000" dirty="0" err="1">
                <a:solidFill>
                  <a:srgbClr val="000000"/>
                </a:solidFill>
                <a:latin typeface="Calibri" pitchFamily="34" charset="0"/>
              </a:rPr>
              <a:t>p</a:t>
            </a:r>
            <a:r>
              <a:rPr lang="en-US" sz="1600" dirty="0">
                <a:solidFill>
                  <a:srgbClr val="000000"/>
                </a:solidFill>
                <a:latin typeface="Calibri" pitchFamily="34" charset="0"/>
              </a:rPr>
              <a:t>=1/2</a:t>
            </a:r>
            <a:r>
              <a:rPr lang="en-US" sz="1600" baseline="30000" dirty="0">
                <a:solidFill>
                  <a:srgbClr val="000000"/>
                </a:solidFill>
                <a:latin typeface="Calibri" pitchFamily="34" charset="0"/>
              </a:rPr>
              <a:t>+</a:t>
            </a:r>
            <a:r>
              <a:rPr lang="en-US" sz="1600" dirty="0">
                <a:solidFill>
                  <a:srgbClr val="000000"/>
                </a:solidFill>
                <a:latin typeface="Calibri" pitchFamily="34" charset="0"/>
              </a:rPr>
              <a:t> and </a:t>
            </a:r>
            <a:r>
              <a:rPr lang="en-US" sz="1600" dirty="0" err="1">
                <a:solidFill>
                  <a:srgbClr val="000000"/>
                </a:solidFill>
                <a:latin typeface="Calibri" pitchFamily="34" charset="0"/>
              </a:rPr>
              <a:t>J</a:t>
            </a:r>
            <a:r>
              <a:rPr lang="en-US" sz="1600" baseline="30000" dirty="0" err="1">
                <a:solidFill>
                  <a:srgbClr val="000000"/>
                </a:solidFill>
                <a:latin typeface="Calibri" pitchFamily="34" charset="0"/>
              </a:rPr>
              <a:t>p</a:t>
            </a:r>
            <a:r>
              <a:rPr lang="en-US" sz="1600" dirty="0">
                <a:solidFill>
                  <a:srgbClr val="000000"/>
                </a:solidFill>
                <a:latin typeface="Calibri" pitchFamily="34" charset="0"/>
              </a:rPr>
              <a:t>=3/2</a:t>
            </a:r>
            <a:r>
              <a:rPr lang="en-US" sz="1600" baseline="30000" dirty="0">
                <a:solidFill>
                  <a:srgbClr val="000000"/>
                </a:solidFill>
                <a:latin typeface="Calibri" pitchFamily="34" charset="0"/>
              </a:rPr>
              <a:t>+</a:t>
            </a:r>
            <a:r>
              <a:rPr lang="en-US" sz="1600" dirty="0">
                <a:solidFill>
                  <a:srgbClr val="000000"/>
                </a:solidFill>
                <a:latin typeface="Calibri" pitchFamily="34" charset="0"/>
              </a:rPr>
              <a:t>, with masses &gt; 1.8 GeV and decays into Nππ or KY final states. </a:t>
            </a:r>
          </a:p>
          <a:p>
            <a:endParaRPr lang="en-US" sz="1600" dirty="0">
              <a:solidFill>
                <a:srgbClr val="000000"/>
              </a:solidFill>
              <a:latin typeface="Calibri" pitchFamily="34" charset="0"/>
            </a:endParaRPr>
          </a:p>
          <a:p>
            <a:r>
              <a:rPr lang="en-US" sz="1600" dirty="0">
                <a:solidFill>
                  <a:srgbClr val="000000"/>
                </a:solidFill>
                <a:latin typeface="Calibri" pitchFamily="34" charset="0"/>
              </a:rPr>
              <a:t>•A </a:t>
            </a:r>
            <a:r>
              <a:rPr lang="en-US" sz="1600" b="1" dirty="0">
                <a:solidFill>
                  <a:srgbClr val="800000"/>
                </a:solidFill>
                <a:latin typeface="Calibri" pitchFamily="34" charset="0"/>
              </a:rPr>
              <a:t>drop</a:t>
            </a:r>
            <a:r>
              <a:rPr lang="en-US" sz="1600" dirty="0">
                <a:solidFill>
                  <a:srgbClr val="000000"/>
                </a:solidFill>
                <a:latin typeface="Calibri" pitchFamily="34" charset="0"/>
              </a:rPr>
              <a:t> of the transverse helicity amplitudes A</a:t>
            </a:r>
            <a:r>
              <a:rPr lang="en-US" sz="1600" baseline="-25000" dirty="0">
                <a:solidFill>
                  <a:srgbClr val="000000"/>
                </a:solidFill>
                <a:latin typeface="Calibri" pitchFamily="34" charset="0"/>
              </a:rPr>
              <a:t>1/2</a:t>
            </a:r>
            <a:r>
              <a:rPr lang="en-US" sz="1600" dirty="0">
                <a:solidFill>
                  <a:srgbClr val="000000"/>
                </a:solidFill>
                <a:latin typeface="Calibri" pitchFamily="34" charset="0"/>
              </a:rPr>
              <a:t>(Q</a:t>
            </a:r>
            <a:r>
              <a:rPr lang="en-US" sz="1600" baseline="30000" dirty="0">
                <a:solidFill>
                  <a:srgbClr val="000000"/>
                </a:solidFill>
                <a:latin typeface="Calibri" pitchFamily="34" charset="0"/>
              </a:rPr>
              <a:t>2</a:t>
            </a:r>
            <a:r>
              <a:rPr lang="en-US" sz="1600" dirty="0">
                <a:solidFill>
                  <a:srgbClr val="000000"/>
                </a:solidFill>
                <a:latin typeface="Calibri" pitchFamily="34" charset="0"/>
              </a:rPr>
              <a:t>) and A</a:t>
            </a:r>
            <a:r>
              <a:rPr lang="en-US" sz="1600" baseline="-25000" dirty="0">
                <a:solidFill>
                  <a:srgbClr val="000000"/>
                </a:solidFill>
                <a:latin typeface="Calibri" pitchFamily="34" charset="0"/>
              </a:rPr>
              <a:t>3/2</a:t>
            </a:r>
            <a:r>
              <a:rPr lang="en-US" sz="1600" dirty="0">
                <a:solidFill>
                  <a:srgbClr val="000000"/>
                </a:solidFill>
                <a:latin typeface="Calibri" pitchFamily="34" charset="0"/>
              </a:rPr>
              <a:t>(Q</a:t>
            </a:r>
            <a:r>
              <a:rPr lang="en-US" sz="1600" baseline="30000" dirty="0">
                <a:solidFill>
                  <a:srgbClr val="000000"/>
                </a:solidFill>
                <a:latin typeface="Calibri" pitchFamily="34" charset="0"/>
              </a:rPr>
              <a:t>2</a:t>
            </a:r>
            <a:r>
              <a:rPr lang="en-US" sz="1600" dirty="0">
                <a:solidFill>
                  <a:srgbClr val="000000"/>
                </a:solidFill>
                <a:latin typeface="Calibri" pitchFamily="34" charset="0"/>
              </a:rPr>
              <a:t>) faster than for ordinary three quark states, because of extra glue-component in valence structure. </a:t>
            </a:r>
          </a:p>
          <a:p>
            <a:endParaRPr lang="en-US" sz="1600" dirty="0">
              <a:solidFill>
                <a:srgbClr val="000000"/>
              </a:solidFill>
              <a:latin typeface="Calibri" pitchFamily="34" charset="0"/>
            </a:endParaRPr>
          </a:p>
          <a:p>
            <a:r>
              <a:rPr lang="en-US" sz="1600" dirty="0">
                <a:solidFill>
                  <a:srgbClr val="000000"/>
                </a:solidFill>
                <a:latin typeface="Calibri" pitchFamily="34" charset="0"/>
              </a:rPr>
              <a:t>•A </a:t>
            </a:r>
            <a:r>
              <a:rPr lang="en-US" sz="1600" b="1" dirty="0">
                <a:solidFill>
                  <a:srgbClr val="800000"/>
                </a:solidFill>
                <a:latin typeface="Calibri" pitchFamily="34" charset="0"/>
              </a:rPr>
              <a:t>suppressed</a:t>
            </a:r>
            <a:r>
              <a:rPr lang="en-US" sz="1600" dirty="0">
                <a:solidFill>
                  <a:srgbClr val="000000"/>
                </a:solidFill>
                <a:latin typeface="Calibri" pitchFamily="34" charset="0"/>
              </a:rPr>
              <a:t> longitudinal amplitude S</a:t>
            </a:r>
            <a:r>
              <a:rPr lang="en-US" sz="1600" baseline="-25000" dirty="0">
                <a:solidFill>
                  <a:srgbClr val="000000"/>
                </a:solidFill>
                <a:latin typeface="Calibri" pitchFamily="34" charset="0"/>
              </a:rPr>
              <a:t>1/2</a:t>
            </a:r>
            <a:r>
              <a:rPr lang="en-US" sz="1600" dirty="0">
                <a:solidFill>
                  <a:srgbClr val="000000"/>
                </a:solidFill>
                <a:latin typeface="Calibri" pitchFamily="34" charset="0"/>
              </a:rPr>
              <a:t>(Q</a:t>
            </a:r>
            <a:r>
              <a:rPr lang="en-US" sz="1600" baseline="30000" dirty="0">
                <a:solidFill>
                  <a:srgbClr val="000000"/>
                </a:solidFill>
                <a:latin typeface="Calibri" pitchFamily="34" charset="0"/>
              </a:rPr>
              <a:t>2</a:t>
            </a:r>
            <a:r>
              <a:rPr lang="en-US" sz="1600" dirty="0">
                <a:solidFill>
                  <a:srgbClr val="000000"/>
                </a:solidFill>
                <a:latin typeface="Calibri" pitchFamily="34" charset="0"/>
              </a:rPr>
              <a:t>) in comparison with transverse electro-excitation amplitude (J</a:t>
            </a:r>
            <a:r>
              <a:rPr lang="en-US" sz="1600" baseline="30000" dirty="0">
                <a:solidFill>
                  <a:srgbClr val="000000"/>
                </a:solidFill>
                <a:latin typeface="Calibri" pitchFamily="34" charset="0"/>
              </a:rPr>
              <a:t>P</a:t>
            </a:r>
            <a:r>
              <a:rPr lang="en-US" sz="1600" dirty="0">
                <a:solidFill>
                  <a:srgbClr val="000000"/>
                </a:solidFill>
                <a:latin typeface="Calibri" pitchFamily="34" charset="0"/>
              </a:rPr>
              <a:t>=1/2</a:t>
            </a:r>
            <a:r>
              <a:rPr lang="en-US" sz="1600" baseline="30000" dirty="0">
                <a:solidFill>
                  <a:srgbClr val="000000"/>
                </a:solidFill>
                <a:latin typeface="Calibri" pitchFamily="34" charset="0"/>
              </a:rPr>
              <a:t>+</a:t>
            </a:r>
            <a:r>
              <a:rPr lang="en-US" sz="1600" dirty="0">
                <a:solidFill>
                  <a:srgbClr val="000000"/>
                </a:solidFill>
                <a:latin typeface="Calibri" pitchFamily="34" charset="0"/>
              </a:rPr>
              <a:t>).</a:t>
            </a:r>
          </a:p>
        </p:txBody>
      </p:sp>
      <mc:AlternateContent xmlns:mc="http://schemas.openxmlformats.org/markup-compatibility/2006">
        <mc:Choice xmlns:a14="http://schemas.microsoft.com/office/drawing/2010/main" Requires="a14">
          <p:sp>
            <p:nvSpPr>
              <p:cNvPr id="9" name="Rettangolo 8">
                <a:extLst>
                  <a:ext uri="{FF2B5EF4-FFF2-40B4-BE49-F238E27FC236}">
                    <a16:creationId xmlns:a16="http://schemas.microsoft.com/office/drawing/2014/main" id="{7A051520-2F15-732E-89FB-60F32514D26D}"/>
                  </a:ext>
                </a:extLst>
              </p:cNvPr>
              <p:cNvSpPr/>
              <p:nvPr/>
            </p:nvSpPr>
            <p:spPr>
              <a:xfrm>
                <a:off x="79331" y="4142670"/>
                <a:ext cx="8435404" cy="369302"/>
              </a:xfrm>
              <a:prstGeom prst="rect">
                <a:avLst/>
              </a:prstGeom>
            </p:spPr>
            <p:txBody>
              <a:bodyPr wrap="square" lIns="91412" tIns="45705" rIns="91412" bIns="45705">
                <a:spAutoFit/>
              </a:bodyPr>
              <a:lstStyle/>
              <a:p>
                <a:pPr algn="r"/>
                <a:r>
                  <a:rPr lang="en-US" b="1" dirty="0">
                    <a:latin typeface="+mn-lt"/>
                  </a:rPr>
                  <a:t>The study also includes other single meson channels (</a:t>
                </a:r>
                <a14:m>
                  <m:oMath xmlns:m="http://schemas.openxmlformats.org/officeDocument/2006/math">
                    <m:r>
                      <a:rPr lang="en-US" b="1" i="1" smtClean="0">
                        <a:latin typeface="Cambria Math" panose="02040503050406030204" pitchFamily="18" charset="0"/>
                        <a:ea typeface="Cambria Math" panose="02040503050406030204" pitchFamily="18" charset="0"/>
                      </a:rPr>
                      <m:t>𝝅</m:t>
                    </m:r>
                    <m:r>
                      <a:rPr lang="en-US" b="1" i="1" smtClean="0">
                        <a:latin typeface="Cambria Math" panose="02040503050406030204" pitchFamily="18" charset="0"/>
                        <a:ea typeface="Cambria Math" panose="02040503050406030204" pitchFamily="18" charset="0"/>
                      </a:rPr>
                      <m:t>𝒑</m:t>
                    </m:r>
                  </m:oMath>
                </a14:m>
                <a:r>
                  <a:rPr lang="en-US" b="1" dirty="0">
                    <a:latin typeface="+mn-lt"/>
                  </a:rPr>
                  <a:t>, </a:t>
                </a:r>
                <a14:m>
                  <m:oMath xmlns:m="http://schemas.openxmlformats.org/officeDocument/2006/math">
                    <m:r>
                      <a:rPr lang="en-US" b="1" i="1" smtClean="0">
                        <a:latin typeface="Cambria Math" panose="02040503050406030204" pitchFamily="18" charset="0"/>
                        <a:ea typeface="Cambria Math" panose="02040503050406030204" pitchFamily="18" charset="0"/>
                      </a:rPr>
                      <m:t>𝜼</m:t>
                    </m:r>
                    <m:r>
                      <a:rPr lang="en-US" b="1" i="1" smtClean="0">
                        <a:latin typeface="Cambria Math" panose="02040503050406030204" pitchFamily="18" charset="0"/>
                        <a:ea typeface="Cambria Math" panose="02040503050406030204" pitchFamily="18" charset="0"/>
                      </a:rPr>
                      <m:t>𝒑</m:t>
                    </m:r>
                  </m:oMath>
                </a14:m>
                <a:r>
                  <a:rPr lang="en-US" b="1" dirty="0">
                    <a:latin typeface="+mn-lt"/>
                  </a:rPr>
                  <a:t>, </a:t>
                </a:r>
                <a:r>
                  <a:rPr lang="en-US" b="1" dirty="0"/>
                  <a:t>K</a:t>
                </a:r>
                <a:r>
                  <a:rPr lang="en-US" b="1" dirty="0">
                    <a:latin typeface="+mn-lt"/>
                  </a:rPr>
                  <a:t>Y…) and </a:t>
                </a:r>
                <a14:m>
                  <m:oMath xmlns:m="http://schemas.openxmlformats.org/officeDocument/2006/math">
                    <m:r>
                      <a:rPr lang="en-US" b="1" i="1" smtClean="0">
                        <a:latin typeface="Cambria Math" panose="02040503050406030204" pitchFamily="18" charset="0"/>
                        <a:ea typeface="Cambria Math" panose="02040503050406030204" pitchFamily="18" charset="0"/>
                      </a:rPr>
                      <m:t>𝝅𝝅</m:t>
                    </m:r>
                    <m:r>
                      <a:rPr lang="en-US" b="1" i="1" smtClean="0">
                        <a:latin typeface="Cambria Math" panose="02040503050406030204" pitchFamily="18" charset="0"/>
                        <a:ea typeface="Cambria Math" panose="02040503050406030204" pitchFamily="18" charset="0"/>
                      </a:rPr>
                      <m:t>𝒑</m:t>
                    </m:r>
                    <m:r>
                      <a:rPr lang="en-US" b="1" i="1" smtClean="0">
                        <a:latin typeface="Cambria Math" panose="02040503050406030204" pitchFamily="18" charset="0"/>
                        <a:ea typeface="Cambria Math" panose="02040503050406030204" pitchFamily="18" charset="0"/>
                      </a:rPr>
                      <m:t>.</m:t>
                    </m:r>
                  </m:oMath>
                </a14:m>
                <a:r>
                  <a:rPr lang="en-US" b="1" dirty="0">
                    <a:latin typeface="+mn-lt"/>
                  </a:rPr>
                  <a:t>  </a:t>
                </a:r>
              </a:p>
            </p:txBody>
          </p:sp>
        </mc:Choice>
        <mc:Fallback>
          <p:sp>
            <p:nvSpPr>
              <p:cNvPr id="9" name="Rettangolo 8">
                <a:extLst>
                  <a:ext uri="{FF2B5EF4-FFF2-40B4-BE49-F238E27FC236}">
                    <a16:creationId xmlns:a16="http://schemas.microsoft.com/office/drawing/2014/main" id="{7A051520-2F15-732E-89FB-60F32514D26D}"/>
                  </a:ext>
                </a:extLst>
              </p:cNvPr>
              <p:cNvSpPr>
                <a:spLocks noRot="1" noChangeAspect="1" noMove="1" noResize="1" noEditPoints="1" noAdjustHandles="1" noChangeArrowheads="1" noChangeShapeType="1" noTextEdit="1"/>
              </p:cNvSpPr>
              <p:nvPr/>
            </p:nvSpPr>
            <p:spPr>
              <a:xfrm>
                <a:off x="79331" y="4142670"/>
                <a:ext cx="8435404" cy="369302"/>
              </a:xfrm>
              <a:prstGeom prst="rect">
                <a:avLst/>
              </a:prstGeom>
              <a:blipFill>
                <a:blip r:embed="rId3"/>
                <a:stretch>
                  <a:fillRect t="-6667" b="-23333"/>
                </a:stretch>
              </a:blipFill>
            </p:spPr>
            <p:txBody>
              <a:bodyPr/>
              <a:lstStyle/>
              <a:p>
                <a:r>
                  <a:rPr lang="en-US">
                    <a:noFill/>
                  </a:rPr>
                  <a:t> </a:t>
                </a:r>
              </a:p>
            </p:txBody>
          </p:sp>
        </mc:Fallback>
      </mc:AlternateContent>
      <p:sp>
        <p:nvSpPr>
          <p:cNvPr id="10" name="Segnaposto numero diapositiva 9">
            <a:extLst>
              <a:ext uri="{FF2B5EF4-FFF2-40B4-BE49-F238E27FC236}">
                <a16:creationId xmlns:a16="http://schemas.microsoft.com/office/drawing/2014/main" id="{6F25DF06-5096-573D-7512-65C5DAAB733A}"/>
              </a:ext>
            </a:extLst>
          </p:cNvPr>
          <p:cNvSpPr>
            <a:spLocks noGrp="1"/>
          </p:cNvSpPr>
          <p:nvPr>
            <p:ph type="sldNum" sz="quarter" idx="12"/>
          </p:nvPr>
        </p:nvSpPr>
        <p:spPr/>
        <p:txBody>
          <a:bodyPr/>
          <a:lstStyle/>
          <a:p>
            <a:fld id="{E33505E3-9B21-8742-B4DC-5DD2FCC133AE}" type="slidenum">
              <a:rPr lang="it-IT" smtClean="0"/>
              <a:t>11</a:t>
            </a:fld>
            <a:endParaRPr lang="it-IT"/>
          </a:p>
        </p:txBody>
      </p:sp>
    </p:spTree>
    <p:extLst>
      <p:ext uri="{BB962C8B-B14F-4D97-AF65-F5344CB8AC3E}">
        <p14:creationId xmlns:p14="http://schemas.microsoft.com/office/powerpoint/2010/main" val="227028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8FEF35E4-9CD5-B408-F385-42EBADBB3FE3}"/>
              </a:ext>
            </a:extLst>
          </p:cNvPr>
          <p:cNvSpPr>
            <a:spLocks noGrp="1"/>
          </p:cNvSpPr>
          <p:nvPr>
            <p:ph type="ftr" sz="quarter" idx="11"/>
          </p:nvPr>
        </p:nvSpPr>
        <p:spPr/>
        <p:txBody>
          <a:bodyPr/>
          <a:lstStyle/>
          <a:p>
            <a:r>
              <a:rPr lang="it-IT" dirty="0"/>
              <a:t>CLAS Collaboration Meeting - June 2024  - Annalisa D’Angelo </a:t>
            </a:r>
          </a:p>
        </p:txBody>
      </p:sp>
      <p:sp>
        <p:nvSpPr>
          <p:cNvPr id="8" name="Title 1">
            <a:extLst>
              <a:ext uri="{FF2B5EF4-FFF2-40B4-BE49-F238E27FC236}">
                <a16:creationId xmlns:a16="http://schemas.microsoft.com/office/drawing/2014/main" id="{1C0CC1E3-2592-DFFE-203E-5F50336589DC}"/>
              </a:ext>
            </a:extLst>
          </p:cNvPr>
          <p:cNvSpPr txBox="1">
            <a:spLocks/>
          </p:cNvSpPr>
          <p:nvPr/>
        </p:nvSpPr>
        <p:spPr>
          <a:xfrm>
            <a:off x="-8360" y="83841"/>
            <a:ext cx="9144000" cy="6397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2060"/>
                </a:solidFill>
              </a:rPr>
              <a:t>CLAS12 – RG-K  N* Program </a:t>
            </a:r>
          </a:p>
        </p:txBody>
      </p:sp>
      <mc:AlternateContent xmlns:mc="http://schemas.openxmlformats.org/markup-compatibility/2006">
        <mc:Choice xmlns:a14="http://schemas.microsoft.com/office/drawing/2010/main" Requires="a14">
          <p:sp>
            <p:nvSpPr>
              <p:cNvPr id="9" name="TextBox 3">
                <a:extLst>
                  <a:ext uri="{FF2B5EF4-FFF2-40B4-BE49-F238E27FC236}">
                    <a16:creationId xmlns:a16="http://schemas.microsoft.com/office/drawing/2014/main" id="{96B55C89-0A02-7EB8-22E4-464E1ACAFBBD}"/>
                  </a:ext>
                </a:extLst>
              </p:cNvPr>
              <p:cNvSpPr txBox="1"/>
              <p:nvPr/>
            </p:nvSpPr>
            <p:spPr>
              <a:xfrm>
                <a:off x="109875" y="761298"/>
                <a:ext cx="8780125" cy="907929"/>
              </a:xfrm>
              <a:prstGeom prst="rect">
                <a:avLst/>
              </a:prstGeom>
              <a:noFill/>
            </p:spPr>
            <p:txBody>
              <a:bodyPr wrap="square" lIns="91429" tIns="45714" rIns="91429" bIns="45714" rtlCol="0">
                <a:spAutoFit/>
              </a:bodyPr>
              <a:lstStyle/>
              <a:p>
                <a:pPr marL="174625" indent="-174625">
                  <a:spcAft>
                    <a:spcPts val="600"/>
                  </a:spcAft>
                  <a:buClr>
                    <a:schemeClr val="accent6">
                      <a:lumMod val="60000"/>
                      <a:lumOff val="40000"/>
                    </a:schemeClr>
                  </a:buClr>
                  <a:buSzPct val="120000"/>
                  <a:buFont typeface="Arial" panose="020B0604020202020204" pitchFamily="34" charset="0"/>
                  <a:buChar char="•"/>
                </a:pPr>
                <a:r>
                  <a:rPr lang="en-US" sz="1600" b="0" dirty="0"/>
                  <a:t>Measure exclusive electroproduction of N</a:t>
                </a:r>
                <a14:m>
                  <m:oMath xmlns:m="http://schemas.openxmlformats.org/officeDocument/2006/math">
                    <m:r>
                      <a:rPr lang="en-US" sz="1600" b="0" i="1" smtClean="0">
                        <a:latin typeface="Cambria Math" panose="02040503050406030204" pitchFamily="18" charset="0"/>
                        <a:ea typeface="Cambria Math" panose="02040503050406030204" pitchFamily="18" charset="0"/>
                      </a:rPr>
                      <m:t>𝜋</m:t>
                    </m:r>
                  </m:oMath>
                </a14:m>
                <a:r>
                  <a:rPr lang="en-US" sz="1600" b="0" dirty="0"/>
                  <a:t>, </a:t>
                </a:r>
                <a:r>
                  <a:rPr lang="en-US" sz="1600" b="1" dirty="0">
                    <a:solidFill>
                      <a:srgbClr val="C00000"/>
                    </a:solidFill>
                  </a:rPr>
                  <a:t>N</a:t>
                </a:r>
                <a14:m>
                  <m:oMath xmlns:m="http://schemas.openxmlformats.org/officeDocument/2006/math">
                    <m:r>
                      <a:rPr lang="en-US" sz="1600" b="1" i="1" smtClean="0">
                        <a:solidFill>
                          <a:srgbClr val="C00000"/>
                        </a:solidFill>
                        <a:latin typeface="Cambria Math" panose="02040503050406030204" pitchFamily="18" charset="0"/>
                        <a:ea typeface="Cambria Math" panose="02040503050406030204" pitchFamily="18" charset="0"/>
                      </a:rPr>
                      <m:t>𝜼</m:t>
                    </m:r>
                  </m:oMath>
                </a14:m>
                <a:r>
                  <a:rPr lang="en-US" sz="1600" b="0" dirty="0"/>
                  <a:t>, N</a:t>
                </a:r>
                <a14:m>
                  <m:oMath xmlns:m="http://schemas.openxmlformats.org/officeDocument/2006/math">
                    <m:r>
                      <a:rPr lang="en-US" sz="1600" b="0" i="1" smtClean="0">
                        <a:latin typeface="Cambria Math" panose="02040503050406030204" pitchFamily="18" charset="0"/>
                        <a:ea typeface="Cambria Math" panose="02040503050406030204" pitchFamily="18" charset="0"/>
                      </a:rPr>
                      <m:t>𝜋𝜋</m:t>
                    </m:r>
                  </m:oMath>
                </a14:m>
                <a:r>
                  <a:rPr lang="en-US" sz="1600" b="0" dirty="0"/>
                  <a:t>, </a:t>
                </a:r>
                <a:r>
                  <a:rPr lang="en-US" sz="1600" b="1" dirty="0">
                    <a:solidFill>
                      <a:srgbClr val="C00000"/>
                    </a:solidFill>
                  </a:rPr>
                  <a:t>KY</a:t>
                </a:r>
                <a:r>
                  <a:rPr lang="en-US" sz="1600" b="0" dirty="0"/>
                  <a:t> final states from unpolarized proton target with longitudinally polarized electron beam</a:t>
                </a:r>
                <a:endParaRPr lang="en-US" sz="1600" dirty="0">
                  <a:solidFill>
                    <a:srgbClr val="008000"/>
                  </a:solidFill>
                </a:endParaRPr>
              </a:p>
              <a:p>
                <a:pPr algn="ctr">
                  <a:spcAft>
                    <a:spcPts val="600"/>
                  </a:spcAft>
                  <a:buClr>
                    <a:schemeClr val="accent6">
                      <a:lumMod val="60000"/>
                      <a:lumOff val="40000"/>
                    </a:schemeClr>
                  </a:buClr>
                  <a:buSzPct val="120000"/>
                </a:pPr>
                <a:r>
                  <a:rPr lang="en-US" sz="1600" b="0" dirty="0">
                    <a:solidFill>
                      <a:srgbClr val="0070C0"/>
                    </a:solidFill>
                    <a:cs typeface="Comic Sans MS"/>
                  </a:rPr>
                  <a:t>E</a:t>
                </a:r>
                <a:r>
                  <a:rPr lang="en-US" sz="1600" b="0" baseline="-25000" dirty="0">
                    <a:solidFill>
                      <a:srgbClr val="0070C0"/>
                    </a:solidFill>
                    <a:cs typeface="Comic Sans MS"/>
                  </a:rPr>
                  <a:t>b</a:t>
                </a:r>
                <a:r>
                  <a:rPr lang="en-US" sz="1600" b="0" dirty="0">
                    <a:solidFill>
                      <a:srgbClr val="0070C0"/>
                    </a:solidFill>
                    <a:cs typeface="Comic Sans MS"/>
                  </a:rPr>
                  <a:t> = 6.6, 7.5, 8.8   Q</a:t>
                </a:r>
                <a:r>
                  <a:rPr lang="en-US" sz="1600" b="0" baseline="30000" dirty="0">
                    <a:solidFill>
                      <a:srgbClr val="0070C0"/>
                    </a:solidFill>
                    <a:cs typeface="Comic Sans MS"/>
                  </a:rPr>
                  <a:t>2</a:t>
                </a:r>
                <a:r>
                  <a:rPr lang="en-US" sz="1600" b="0" dirty="0">
                    <a:solidFill>
                      <a:srgbClr val="0070C0"/>
                    </a:solidFill>
                    <a:cs typeface="Comic Sans MS"/>
                  </a:rPr>
                  <a:t> = 0.05 </a:t>
                </a:r>
                <a:r>
                  <a:rPr lang="en-US" sz="1600" dirty="0">
                    <a:solidFill>
                      <a:srgbClr val="0070C0"/>
                    </a:solidFill>
                    <a:cs typeface="Comic Sans MS"/>
                  </a:rPr>
                  <a:t>→</a:t>
                </a:r>
                <a:r>
                  <a:rPr lang="en-US" sz="1600" b="0" dirty="0">
                    <a:solidFill>
                      <a:srgbClr val="0070C0"/>
                    </a:solidFill>
                    <a:cs typeface="Comic Sans MS"/>
                  </a:rPr>
                  <a:t> 6 GeV</a:t>
                </a:r>
                <a:r>
                  <a:rPr lang="en-US" sz="1600" b="0" baseline="30000" dirty="0">
                    <a:solidFill>
                      <a:srgbClr val="0070C0"/>
                    </a:solidFill>
                    <a:cs typeface="Comic Sans MS"/>
                  </a:rPr>
                  <a:t>2</a:t>
                </a:r>
                <a:r>
                  <a:rPr lang="en-US" sz="1600" b="0" dirty="0">
                    <a:solidFill>
                      <a:srgbClr val="0070C0"/>
                    </a:solidFill>
                    <a:cs typeface="Comic Sans MS"/>
                  </a:rPr>
                  <a:t>, W → 3.0 GeV, cos </a:t>
                </a:r>
                <a14:m>
                  <m:oMath xmlns:m="http://schemas.openxmlformats.org/officeDocument/2006/math">
                    <m:r>
                      <a:rPr lang="en-US" sz="1600" b="0" i="1" smtClean="0">
                        <a:solidFill>
                          <a:srgbClr val="0070C0"/>
                        </a:solidFill>
                        <a:latin typeface="Cambria Math" panose="02040503050406030204" pitchFamily="18" charset="0"/>
                        <a:ea typeface="Cambria Math" panose="02040503050406030204" pitchFamily="18" charset="0"/>
                        <a:cs typeface="Comic Sans MS"/>
                      </a:rPr>
                      <m:t>𝜃</m:t>
                    </m:r>
                  </m:oMath>
                </a14:m>
                <a:r>
                  <a:rPr lang="en-US" sz="1600" b="0" baseline="-25000" dirty="0">
                    <a:solidFill>
                      <a:srgbClr val="0070C0"/>
                    </a:solidFill>
                    <a:cs typeface="Comic Sans MS"/>
                  </a:rPr>
                  <a:t>m</a:t>
                </a:r>
                <a:r>
                  <a:rPr lang="en-US" sz="1600" b="0" baseline="30000" dirty="0">
                    <a:solidFill>
                      <a:srgbClr val="0070C0"/>
                    </a:solidFill>
                    <a:cs typeface="Comic Sans MS"/>
                  </a:rPr>
                  <a:t>*</a:t>
                </a:r>
                <a:r>
                  <a:rPr lang="en-US" sz="1600" b="0" dirty="0">
                    <a:solidFill>
                      <a:srgbClr val="0070C0"/>
                    </a:solidFill>
                    <a:cs typeface="Comic Sans MS"/>
                  </a:rPr>
                  <a:t> = [-1:1</a:t>
                </a:r>
                <a:r>
                  <a:rPr lang="en-US" sz="1600" b="0" dirty="0">
                    <a:solidFill>
                      <a:srgbClr val="0070C0"/>
                    </a:solidFill>
                  </a:rPr>
                  <a:t>]</a:t>
                </a:r>
              </a:p>
            </p:txBody>
          </p:sp>
        </mc:Choice>
        <mc:Fallback>
          <p:sp>
            <p:nvSpPr>
              <p:cNvPr id="9" name="TextBox 3">
                <a:extLst>
                  <a:ext uri="{FF2B5EF4-FFF2-40B4-BE49-F238E27FC236}">
                    <a16:creationId xmlns:a16="http://schemas.microsoft.com/office/drawing/2014/main" id="{96B55C89-0A02-7EB8-22E4-464E1ACAFBBD}"/>
                  </a:ext>
                </a:extLst>
              </p:cNvPr>
              <p:cNvSpPr txBox="1">
                <a:spLocks noRot="1" noChangeAspect="1" noMove="1" noResize="1" noEditPoints="1" noAdjustHandles="1" noChangeArrowheads="1" noChangeShapeType="1" noTextEdit="1"/>
              </p:cNvSpPr>
              <p:nvPr/>
            </p:nvSpPr>
            <p:spPr>
              <a:xfrm>
                <a:off x="109875" y="761298"/>
                <a:ext cx="8780125" cy="907929"/>
              </a:xfrm>
              <a:prstGeom prst="rect">
                <a:avLst/>
              </a:prstGeom>
              <a:blipFill>
                <a:blip r:embed="rId2"/>
                <a:stretch>
                  <a:fillRect l="-434" t="-5556" b="-6944"/>
                </a:stretch>
              </a:blipFill>
            </p:spPr>
            <p:txBody>
              <a:bodyPr/>
              <a:lstStyle/>
              <a:p>
                <a:r>
                  <a:rPr lang="en-US">
                    <a:noFill/>
                  </a:rPr>
                  <a:t> </a:t>
                </a:r>
              </a:p>
            </p:txBody>
          </p:sp>
        </mc:Fallback>
      </mc:AlternateContent>
      <p:graphicFrame>
        <p:nvGraphicFramePr>
          <p:cNvPr id="10" name="Table 4">
            <a:extLst>
              <a:ext uri="{FF2B5EF4-FFF2-40B4-BE49-F238E27FC236}">
                <a16:creationId xmlns:a16="http://schemas.microsoft.com/office/drawing/2014/main" id="{4133E7C4-4750-3E49-6B72-D44741D01F62}"/>
              </a:ext>
            </a:extLst>
          </p:cNvPr>
          <p:cNvGraphicFramePr>
            <a:graphicFrameLocks noGrp="1"/>
          </p:cNvGraphicFramePr>
          <p:nvPr>
            <p:extLst>
              <p:ext uri="{D42A27DB-BD31-4B8C-83A1-F6EECF244321}">
                <p14:modId xmlns:p14="http://schemas.microsoft.com/office/powerpoint/2010/main" val="1627235928"/>
              </p:ext>
            </p:extLst>
          </p:nvPr>
        </p:nvGraphicFramePr>
        <p:xfrm>
          <a:off x="1519210" y="1764477"/>
          <a:ext cx="5802056" cy="641636"/>
        </p:xfrm>
        <a:graphic>
          <a:graphicData uri="http://schemas.openxmlformats.org/drawingml/2006/table">
            <a:tbl>
              <a:tblPr firstRow="1" bandRow="1">
                <a:tableStyleId>{69CF1AB2-1976-4502-BF36-3FF5EA218861}</a:tableStyleId>
              </a:tblPr>
              <a:tblGrid>
                <a:gridCol w="1182734">
                  <a:extLst>
                    <a:ext uri="{9D8B030D-6E8A-4147-A177-3AD203B41FA5}">
                      <a16:colId xmlns:a16="http://schemas.microsoft.com/office/drawing/2014/main" val="20000"/>
                    </a:ext>
                  </a:extLst>
                </a:gridCol>
                <a:gridCol w="4619322">
                  <a:extLst>
                    <a:ext uri="{9D8B030D-6E8A-4147-A177-3AD203B41FA5}">
                      <a16:colId xmlns:a16="http://schemas.microsoft.com/office/drawing/2014/main" val="20001"/>
                    </a:ext>
                  </a:extLst>
                </a:gridCol>
              </a:tblGrid>
              <a:tr h="320818">
                <a:tc>
                  <a:txBody>
                    <a:bodyPr/>
                    <a:lstStyle/>
                    <a:p>
                      <a:pPr algn="ctr"/>
                      <a:r>
                        <a:rPr lang="en-US" sz="1400" b="1" dirty="0">
                          <a:solidFill>
                            <a:schemeClr val="tx1"/>
                          </a:solidFill>
                          <a:latin typeface="+mn-lt"/>
                          <a:cs typeface="Comic Sans MS"/>
                        </a:rPr>
                        <a:t>E12-16-010</a:t>
                      </a:r>
                    </a:p>
                  </a:txBody>
                  <a:tcPr anchor="ctr">
                    <a:lnL w="38100" cap="flat" cmpd="sng" algn="ctr">
                      <a:solidFill>
                        <a:schemeClr val="accent6">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solidFill>
                            <a:srgbClr val="C00000"/>
                          </a:solidFill>
                          <a:latin typeface="+mn-lt"/>
                          <a:cs typeface="Comic Sans MS"/>
                        </a:rPr>
                        <a:t>A Search for Hybrid Baryons in Hall B with CLAS12</a:t>
                      </a:r>
                    </a:p>
                  </a:txBody>
                  <a:tcPr anchor="ctr">
                    <a:lnL w="12700" cap="flat" cmpd="sng" algn="ctr">
                      <a:solidFill>
                        <a:schemeClr val="tx1"/>
                      </a:solidFill>
                      <a:prstDash val="solid"/>
                      <a:round/>
                      <a:headEnd type="none" w="med" len="med"/>
                      <a:tailEnd type="none" w="med" len="med"/>
                    </a:lnL>
                    <a:lnR w="381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alphaModFix amt="46000"/>
                      </a:blip>
                      <a:stretch>
                        <a:fillRect/>
                      </a:stretch>
                    </a:blipFill>
                  </a:tcPr>
                </a:tc>
                <a:extLst>
                  <a:ext uri="{0D108BD9-81ED-4DB2-BD59-A6C34878D82A}">
                    <a16:rowId xmlns:a16="http://schemas.microsoft.com/office/drawing/2014/main" val="2535527372"/>
                  </a:ext>
                </a:extLst>
              </a:tr>
              <a:tr h="32081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cs typeface="Comic Sans MS"/>
                        </a:rPr>
                        <a:t>E12-16-010A</a:t>
                      </a:r>
                      <a:endParaRPr lang="en-US" sz="1400" i="0" dirty="0">
                        <a:solidFill>
                          <a:schemeClr val="tx1"/>
                        </a:solidFill>
                        <a:latin typeface="+mn-lt"/>
                        <a:cs typeface="Comic Sans MS"/>
                      </a:endParaRPr>
                    </a:p>
                  </a:txBody>
                  <a:tcPr anchor="ctr">
                    <a:lnL w="38100" cap="flat" cmpd="sng" algn="ctr">
                      <a:solidFill>
                        <a:schemeClr val="accent6">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C00000"/>
                          </a:solidFill>
                          <a:latin typeface="+mn-lt"/>
                          <a:cs typeface="Comic Sans MS"/>
                        </a:rPr>
                        <a:t>N* Studies Via KY Electroproduction</a:t>
                      </a:r>
                      <a:r>
                        <a:rPr lang="en-US" sz="1400" baseline="0" dirty="0">
                          <a:solidFill>
                            <a:srgbClr val="C00000"/>
                          </a:solidFill>
                          <a:latin typeface="+mn-lt"/>
                          <a:cs typeface="Comic Sans MS"/>
                        </a:rPr>
                        <a:t> at 6.6 and 8.8 GeV</a:t>
                      </a:r>
                      <a:endParaRPr lang="en-US" sz="1400" i="0" dirty="0">
                        <a:solidFill>
                          <a:srgbClr val="C00000"/>
                        </a:solidFill>
                        <a:latin typeface="+mn-lt"/>
                        <a:cs typeface="Comic Sans MS"/>
                      </a:endParaRPr>
                    </a:p>
                  </a:txBody>
                  <a:tcPr anchor="ctr">
                    <a:lnL w="12700" cap="flat" cmpd="sng" algn="ctr">
                      <a:solidFill>
                        <a:schemeClr val="tx1"/>
                      </a:solidFill>
                      <a:prstDash val="solid"/>
                      <a:round/>
                      <a:headEnd type="none" w="med" len="med"/>
                      <a:tailEnd type="none" w="med" len="med"/>
                    </a:lnL>
                    <a:lnR w="38100" cap="flat" cmpd="sng" algn="ctr">
                      <a:solidFill>
                        <a:schemeClr val="accent6">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60000"/>
                          <a:lumOff val="40000"/>
                        </a:schemeClr>
                      </a:solidFill>
                      <a:prstDash val="solid"/>
                      <a:round/>
                      <a:headEnd type="none" w="med" len="med"/>
                      <a:tailEnd type="none" w="med" len="med"/>
                    </a:lnB>
                    <a:lnTlToBr w="12700" cmpd="sng">
                      <a:noFill/>
                      <a:prstDash val="solid"/>
                    </a:lnTlToBr>
                    <a:lnBlToTr w="12700" cmpd="sng">
                      <a:noFill/>
                      <a:prstDash val="solid"/>
                    </a:lnBlToTr>
                    <a:blipFill>
                      <a:blip r:embed="rId3">
                        <a:alphaModFix amt="46000"/>
                      </a:blip>
                      <a:stretch>
                        <a:fillRect/>
                      </a:stretch>
                    </a:blipFill>
                  </a:tcPr>
                </a:tc>
                <a:extLst>
                  <a:ext uri="{0D108BD9-81ED-4DB2-BD59-A6C34878D82A}">
                    <a16:rowId xmlns:a16="http://schemas.microsoft.com/office/drawing/2014/main" val="630273129"/>
                  </a:ext>
                </a:extLst>
              </a:tr>
            </a:tbl>
          </a:graphicData>
        </a:graphic>
      </p:graphicFrame>
      <p:cxnSp>
        <p:nvCxnSpPr>
          <p:cNvPr id="11" name="Straight Connector 7">
            <a:extLst>
              <a:ext uri="{FF2B5EF4-FFF2-40B4-BE49-F238E27FC236}">
                <a16:creationId xmlns:a16="http://schemas.microsoft.com/office/drawing/2014/main" id="{25DDD6D8-93FA-5D0A-510E-1A4676DA51D6}"/>
              </a:ext>
            </a:extLst>
          </p:cNvPr>
          <p:cNvCxnSpPr/>
          <p:nvPr/>
        </p:nvCxnSpPr>
        <p:spPr bwMode="auto">
          <a:xfrm>
            <a:off x="6064685" y="1744870"/>
            <a:ext cx="914400" cy="914400"/>
          </a:xfrm>
          <a:prstGeom prst="line">
            <a:avLst/>
          </a:prstGeom>
          <a:noFill/>
          <a:ln w="9525" cap="flat" cmpd="sng" algn="ctr">
            <a:noFill/>
            <a:prstDash val="solid"/>
            <a:round/>
            <a:headEnd type="none" w="med" len="med"/>
            <a:tailEnd type="none" w="med" len="med"/>
          </a:ln>
          <a:effectLst/>
        </p:spPr>
      </p:cxnSp>
      <mc:AlternateContent xmlns:mc="http://schemas.openxmlformats.org/markup-compatibility/2006">
        <mc:Choice xmlns:a14="http://schemas.microsoft.com/office/drawing/2010/main" Requires="a14">
          <p:sp>
            <p:nvSpPr>
              <p:cNvPr id="12" name="TextBox 9">
                <a:extLst>
                  <a:ext uri="{FF2B5EF4-FFF2-40B4-BE49-F238E27FC236}">
                    <a16:creationId xmlns:a16="http://schemas.microsoft.com/office/drawing/2014/main" id="{67C988ED-8B45-D5B5-30BF-DD8F3A5FAA54}"/>
                  </a:ext>
                </a:extLst>
              </p:cNvPr>
              <p:cNvSpPr txBox="1"/>
              <p:nvPr/>
            </p:nvSpPr>
            <p:spPr>
              <a:xfrm>
                <a:off x="40949" y="2509063"/>
                <a:ext cx="6076733" cy="2200602"/>
              </a:xfrm>
              <a:prstGeom prst="rect">
                <a:avLst/>
              </a:prstGeom>
              <a:noFill/>
            </p:spPr>
            <p:txBody>
              <a:bodyPr wrap="square" rtlCol="0">
                <a:spAutoFit/>
              </a:bodyPr>
              <a:lstStyle/>
              <a:p>
                <a:pPr marL="238125" indent="-238125">
                  <a:spcAft>
                    <a:spcPts val="600"/>
                  </a:spcAft>
                  <a:buClr>
                    <a:srgbClr val="C00000"/>
                  </a:buClr>
                  <a:buFont typeface="+mj-lt"/>
                  <a:buAutoNum type="arabicPeriod"/>
                </a:pPr>
                <a:r>
                  <a:rPr lang="en-US" sz="1400" b="0" dirty="0">
                    <a:cs typeface="Comic Sans MS"/>
                  </a:rPr>
                  <a:t>Study higher-lying N* states:</a:t>
                </a:r>
              </a:p>
              <a:p>
                <a:pPr marL="350838" indent="-169863">
                  <a:spcAft>
                    <a:spcPts val="600"/>
                  </a:spcAft>
                  <a:buClr>
                    <a:srgbClr val="C00000"/>
                  </a:buClr>
                  <a:buFont typeface="Arial"/>
                  <a:buChar char="•"/>
                </a:pPr>
                <a:r>
                  <a:rPr lang="en-US" sz="1400" b="0" dirty="0">
                    <a:solidFill>
                      <a:srgbClr val="0070C0"/>
                    </a:solidFill>
                  </a:rPr>
                  <a:t>confirm signals of new baryon states observed in </a:t>
                </a:r>
                <a14:m>
                  <m:oMath xmlns:m="http://schemas.openxmlformats.org/officeDocument/2006/math">
                    <m:r>
                      <a:rPr lang="en-US" sz="1400" b="0" i="1" smtClean="0">
                        <a:solidFill>
                          <a:srgbClr val="0070C0"/>
                        </a:solidFill>
                        <a:latin typeface="Cambria Math" panose="02040503050406030204" pitchFamily="18" charset="0"/>
                        <a:ea typeface="Cambria Math" panose="02040503050406030204" pitchFamily="18" charset="0"/>
                      </a:rPr>
                      <m:t>𝛾</m:t>
                    </m:r>
                  </m:oMath>
                </a14:m>
                <a:r>
                  <a:rPr lang="en-US" sz="1400" b="0" dirty="0">
                    <a:solidFill>
                      <a:srgbClr val="0070C0"/>
                    </a:solidFill>
                  </a:rPr>
                  <a:t>p → KY</a:t>
                </a:r>
              </a:p>
              <a:p>
                <a:pPr marL="350838" indent="-169863">
                  <a:spcAft>
                    <a:spcPts val="600"/>
                  </a:spcAft>
                  <a:buClr>
                    <a:srgbClr val="C00000"/>
                  </a:buClr>
                  <a:buFont typeface="Arial"/>
                  <a:buChar char="•"/>
                </a:pPr>
                <a:r>
                  <a:rPr lang="en-US" sz="1400" b="0" dirty="0">
                    <a:solidFill>
                      <a:srgbClr val="0070C0"/>
                    </a:solidFill>
                  </a:rPr>
                  <a:t>explore full regime of “missing” quark model states </a:t>
                </a:r>
              </a:p>
              <a:p>
                <a:pPr marL="287338" indent="-287338">
                  <a:spcAft>
                    <a:spcPts val="600"/>
                  </a:spcAft>
                  <a:buClr>
                    <a:srgbClr val="C00000"/>
                  </a:buClr>
                  <a:buFont typeface="+mj-lt"/>
                  <a:buAutoNum type="arabicPeriod" startAt="2"/>
                </a:pPr>
                <a:r>
                  <a:rPr lang="en-US" sz="1400" b="0" dirty="0">
                    <a:cs typeface="Comic Sans MS"/>
                  </a:rPr>
                  <a:t>Understand active degrees of freedom that account for N* structure vs. distance scale:</a:t>
                </a:r>
              </a:p>
              <a:p>
                <a:pPr marL="350838" indent="-169863">
                  <a:spcAft>
                    <a:spcPts val="600"/>
                  </a:spcAft>
                  <a:buClr>
                    <a:srgbClr val="C00000"/>
                  </a:buClr>
                  <a:buFont typeface="Arial"/>
                  <a:buChar char="•"/>
                </a:pPr>
                <a:r>
                  <a:rPr lang="en-US" sz="1400" b="0" dirty="0">
                    <a:solidFill>
                      <a:srgbClr val="0070C0"/>
                    </a:solidFill>
                  </a:rPr>
                  <a:t>explore dynamical structure of N* states from low to high Q</a:t>
                </a:r>
                <a:r>
                  <a:rPr lang="en-US" sz="1400" b="0" baseline="30000" dirty="0">
                    <a:solidFill>
                      <a:srgbClr val="0070C0"/>
                    </a:solidFill>
                  </a:rPr>
                  <a:t>2</a:t>
                </a:r>
                <a:r>
                  <a:rPr lang="en-US" sz="1400" b="0" dirty="0">
                    <a:solidFill>
                      <a:srgbClr val="0070C0"/>
                    </a:solidFill>
                  </a:rPr>
                  <a:t> – meson-baryon cloud to quark degrees of freedom</a:t>
                </a:r>
              </a:p>
              <a:p>
                <a:pPr marL="350838" indent="-169863">
                  <a:spcAft>
                    <a:spcPts val="600"/>
                  </a:spcAft>
                  <a:buClr>
                    <a:srgbClr val="C00000"/>
                  </a:buClr>
                  <a:buFont typeface="Arial"/>
                  <a:buChar char="•"/>
                </a:pPr>
                <a:r>
                  <a:rPr lang="en-US" sz="1400" b="0" dirty="0">
                    <a:solidFill>
                      <a:srgbClr val="0070C0"/>
                    </a:solidFill>
                  </a:rPr>
                  <a:t>search for predicted qqqg hybrid baryons</a:t>
                </a:r>
              </a:p>
            </p:txBody>
          </p:sp>
        </mc:Choice>
        <mc:Fallback>
          <p:sp>
            <p:nvSpPr>
              <p:cNvPr id="12" name="TextBox 9">
                <a:extLst>
                  <a:ext uri="{FF2B5EF4-FFF2-40B4-BE49-F238E27FC236}">
                    <a16:creationId xmlns:a16="http://schemas.microsoft.com/office/drawing/2014/main" id="{67C988ED-8B45-D5B5-30BF-DD8F3A5FAA54}"/>
                  </a:ext>
                </a:extLst>
              </p:cNvPr>
              <p:cNvSpPr txBox="1">
                <a:spLocks noRot="1" noChangeAspect="1" noMove="1" noResize="1" noEditPoints="1" noAdjustHandles="1" noChangeArrowheads="1" noChangeShapeType="1" noTextEdit="1"/>
              </p:cNvSpPr>
              <p:nvPr/>
            </p:nvSpPr>
            <p:spPr>
              <a:xfrm>
                <a:off x="40949" y="2509063"/>
                <a:ext cx="6076733" cy="2200602"/>
              </a:xfrm>
              <a:prstGeom prst="rect">
                <a:avLst/>
              </a:prstGeom>
              <a:blipFill>
                <a:blip r:embed="rId4"/>
                <a:stretch>
                  <a:fillRect l="-418" t="-571" b="-1714"/>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02FE6298-A1ED-3B5E-B128-40874C3ED79B}"/>
              </a:ext>
            </a:extLst>
          </p:cNvPr>
          <p:cNvSpPr txBox="1"/>
          <p:nvPr/>
        </p:nvSpPr>
        <p:spPr>
          <a:xfrm>
            <a:off x="5592875" y="2632910"/>
            <a:ext cx="3456782" cy="2046714"/>
          </a:xfrm>
          <a:prstGeom prst="rect">
            <a:avLst/>
          </a:prstGeom>
          <a:noFill/>
        </p:spPr>
        <p:txBody>
          <a:bodyPr wrap="square" rtlCol="0">
            <a:spAutoFit/>
          </a:bodyPr>
          <a:lstStyle/>
          <a:p>
            <a:pPr marL="287338" indent="-287338">
              <a:spcAft>
                <a:spcPts val="600"/>
              </a:spcAft>
              <a:buClr>
                <a:srgbClr val="C00000"/>
              </a:buClr>
              <a:buFont typeface="+mj-lt"/>
              <a:buAutoNum type="arabicPeriod" startAt="3"/>
            </a:pPr>
            <a:r>
              <a:rPr lang="en-US" sz="1400" b="0" dirty="0">
                <a:cs typeface="Comic Sans MS"/>
              </a:rPr>
              <a:t>Probe quark dressing effects and di-quark correlations in N* structure:</a:t>
            </a:r>
          </a:p>
          <a:p>
            <a:pPr marL="350838" indent="-169863">
              <a:spcAft>
                <a:spcPts val="600"/>
              </a:spcAft>
              <a:buClr>
                <a:srgbClr val="C00000"/>
              </a:buClr>
              <a:buFont typeface="Arial"/>
              <a:buChar char="•"/>
            </a:pPr>
            <a:r>
              <a:rPr lang="en-US" sz="1400" b="0" dirty="0">
                <a:solidFill>
                  <a:srgbClr val="0070C0"/>
                </a:solidFill>
              </a:rPr>
              <a:t>important aspect of N* structure and electrocoupling amplitudes</a:t>
            </a:r>
          </a:p>
          <a:p>
            <a:pPr marL="350838" indent="-169863">
              <a:spcAft>
                <a:spcPts val="600"/>
              </a:spcAft>
              <a:buClr>
                <a:srgbClr val="C00000"/>
              </a:buClr>
              <a:buFont typeface="Arial"/>
              <a:buChar char="•"/>
            </a:pPr>
            <a:r>
              <a:rPr lang="en-US" sz="1400" b="0" dirty="0">
                <a:solidFill>
                  <a:srgbClr val="0070C0"/>
                </a:solidFill>
              </a:rPr>
              <a:t>provide insight into emergence of hadron mass vs. Q</a:t>
            </a:r>
            <a:r>
              <a:rPr lang="en-US" sz="1400" b="0" baseline="30000" dirty="0">
                <a:solidFill>
                  <a:srgbClr val="0070C0"/>
                </a:solidFill>
              </a:rPr>
              <a:t>2</a:t>
            </a:r>
          </a:p>
          <a:p>
            <a:pPr marL="350838" indent="-169863">
              <a:spcAft>
                <a:spcPts val="600"/>
              </a:spcAft>
              <a:buClr>
                <a:srgbClr val="C00000"/>
              </a:buClr>
              <a:buFont typeface="Arial"/>
              <a:buChar char="•"/>
            </a:pPr>
            <a:r>
              <a:rPr lang="en-US" sz="1400" b="0" dirty="0">
                <a:solidFill>
                  <a:srgbClr val="0070C0"/>
                </a:solidFill>
              </a:rPr>
              <a:t>N* states of different structure allow study of different qq correlations</a:t>
            </a:r>
          </a:p>
        </p:txBody>
      </p:sp>
      <p:cxnSp>
        <p:nvCxnSpPr>
          <p:cNvPr id="17" name="Straight Connector 31">
            <a:extLst>
              <a:ext uri="{FF2B5EF4-FFF2-40B4-BE49-F238E27FC236}">
                <a16:creationId xmlns:a16="http://schemas.microsoft.com/office/drawing/2014/main" id="{D3924313-2C51-E37D-1E03-31CDC2D7F79C}"/>
              </a:ext>
            </a:extLst>
          </p:cNvPr>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CasellaDiTesto 19">
            <a:extLst>
              <a:ext uri="{FF2B5EF4-FFF2-40B4-BE49-F238E27FC236}">
                <a16:creationId xmlns:a16="http://schemas.microsoft.com/office/drawing/2014/main" id="{53A7CD17-38CF-58FA-6C04-88D529A7E46E}"/>
              </a:ext>
            </a:extLst>
          </p:cNvPr>
          <p:cNvSpPr txBox="1"/>
          <p:nvPr/>
        </p:nvSpPr>
        <p:spPr>
          <a:xfrm>
            <a:off x="7426136" y="2025817"/>
            <a:ext cx="1623521" cy="369332"/>
          </a:xfrm>
          <a:prstGeom prst="rect">
            <a:avLst/>
          </a:prstGeom>
          <a:noFill/>
        </p:spPr>
        <p:txBody>
          <a:bodyPr wrap="none" rtlCol="0">
            <a:spAutoFit/>
          </a:bodyPr>
          <a:lstStyle/>
          <a:p>
            <a:r>
              <a:rPr lang="en-US" dirty="0"/>
              <a:t>By Dan Carman</a:t>
            </a:r>
          </a:p>
        </p:txBody>
      </p:sp>
      <p:sp>
        <p:nvSpPr>
          <p:cNvPr id="21" name="Segnaposto numero diapositiva 20">
            <a:extLst>
              <a:ext uri="{FF2B5EF4-FFF2-40B4-BE49-F238E27FC236}">
                <a16:creationId xmlns:a16="http://schemas.microsoft.com/office/drawing/2014/main" id="{4667AEFF-DB95-0E6B-2789-21553481655E}"/>
              </a:ext>
            </a:extLst>
          </p:cNvPr>
          <p:cNvSpPr>
            <a:spLocks noGrp="1"/>
          </p:cNvSpPr>
          <p:nvPr>
            <p:ph type="sldNum" sz="quarter" idx="12"/>
          </p:nvPr>
        </p:nvSpPr>
        <p:spPr/>
        <p:txBody>
          <a:bodyPr/>
          <a:lstStyle/>
          <a:p>
            <a:fld id="{E33505E3-9B21-8742-B4DC-5DD2FCC133AE}" type="slidenum">
              <a:rPr lang="it-IT" smtClean="0"/>
              <a:t>12</a:t>
            </a:fld>
            <a:endParaRPr lang="it-IT"/>
          </a:p>
        </p:txBody>
      </p:sp>
    </p:spTree>
    <p:extLst>
      <p:ext uri="{BB962C8B-B14F-4D97-AF65-F5344CB8AC3E}">
        <p14:creationId xmlns:p14="http://schemas.microsoft.com/office/powerpoint/2010/main" val="2166292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31"/>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1" name="Title 1"/>
          <p:cNvSpPr txBox="1">
            <a:spLocks/>
          </p:cNvSpPr>
          <p:nvPr/>
        </p:nvSpPr>
        <p:spPr>
          <a:xfrm>
            <a:off x="997605" y="2"/>
            <a:ext cx="7148792" cy="541136"/>
          </a:xfrm>
          <a:prstGeom prst="rect">
            <a:avLst/>
          </a:prstGeom>
        </p:spPr>
        <p:txBody>
          <a:bodyPr lIns="64823" tIns="32411" rIns="64823" bIns="32411">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2553" b="1" dirty="0">
                <a:solidFill>
                  <a:srgbClr val="C00000"/>
                </a:solidFill>
                <a:latin typeface="Calibri" pitchFamily="34" charset="0"/>
              </a:rPr>
              <a:t>Run Group K  Production </a:t>
            </a:r>
          </a:p>
        </p:txBody>
      </p:sp>
      <p:sp>
        <p:nvSpPr>
          <p:cNvPr id="4" name="Segnaposto piè di pagina 3"/>
          <p:cNvSpPr>
            <a:spLocks noGrp="1"/>
          </p:cNvSpPr>
          <p:nvPr>
            <p:ph type="ftr" sz="quarter" idx="3"/>
          </p:nvPr>
        </p:nvSpPr>
        <p:spPr bwMode="auto">
          <a:xfrm>
            <a:off x="1358528" y="4820298"/>
            <a:ext cx="5898050" cy="2228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88963" tIns="44479" rIns="88963" bIns="44479" numCol="1" anchor="t" anchorCtr="0" compatLnSpc="1">
            <a:prstTxWarp prst="textNoShape">
              <a:avLst/>
            </a:prstTxWarp>
          </a:bodyPr>
          <a:lstStyle>
            <a:defPPr>
              <a:defRPr lang="en-US"/>
            </a:defPPr>
            <a:lvl1pPr algn="ctr" defTabSz="629974" rtl="0" eaLnBrk="0" fontAlgn="base" hangingPunct="0">
              <a:spcBef>
                <a:spcPct val="0"/>
              </a:spcBef>
              <a:spcAft>
                <a:spcPct val="0"/>
              </a:spcAft>
              <a:defRPr sz="638" kern="1200">
                <a:solidFill>
                  <a:srgbClr val="800000"/>
                </a:solidFill>
                <a:latin typeface="Baskerville Old Face" charset="0"/>
                <a:ea typeface="ＭＳ Ｐゴシック" charset="0"/>
                <a:cs typeface="ＭＳ Ｐゴシック" charset="0"/>
              </a:defRPr>
            </a:lvl1pPr>
            <a:lvl2pPr marL="377549"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2pPr>
            <a:lvl3pPr marL="755099"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3pPr>
            <a:lvl4pPr marL="1132648"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4pPr>
            <a:lvl5pPr marL="1510199"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5pPr>
            <a:lvl6pPr marL="1887748" algn="l" defTabSz="377549" rtl="0" eaLnBrk="1" latinLnBrk="0" hangingPunct="1">
              <a:defRPr sz="1701" kern="1200">
                <a:solidFill>
                  <a:schemeClr val="tx1"/>
                </a:solidFill>
                <a:latin typeface="Baskerville Old Face" charset="0"/>
                <a:ea typeface="ＭＳ Ｐゴシック" charset="0"/>
                <a:cs typeface="ＭＳ Ｐゴシック" charset="0"/>
              </a:defRPr>
            </a:lvl6pPr>
            <a:lvl7pPr marL="2265298" algn="l" defTabSz="377549" rtl="0" eaLnBrk="1" latinLnBrk="0" hangingPunct="1">
              <a:defRPr sz="1701" kern="1200">
                <a:solidFill>
                  <a:schemeClr val="tx1"/>
                </a:solidFill>
                <a:latin typeface="Baskerville Old Face" charset="0"/>
                <a:ea typeface="ＭＳ Ｐゴシック" charset="0"/>
                <a:cs typeface="ＭＳ Ｐゴシック" charset="0"/>
              </a:defRPr>
            </a:lvl7pPr>
            <a:lvl8pPr marL="2642848" algn="l" defTabSz="377549" rtl="0" eaLnBrk="1" latinLnBrk="0" hangingPunct="1">
              <a:defRPr sz="1701" kern="1200">
                <a:solidFill>
                  <a:schemeClr val="tx1"/>
                </a:solidFill>
                <a:latin typeface="Baskerville Old Face" charset="0"/>
                <a:ea typeface="ＭＳ Ｐゴシック" charset="0"/>
                <a:cs typeface="ＭＳ Ｐゴシック" charset="0"/>
              </a:defRPr>
            </a:lvl8pPr>
            <a:lvl9pPr marL="3020396" algn="l" defTabSz="377549" rtl="0" eaLnBrk="1" latinLnBrk="0" hangingPunct="1">
              <a:defRPr sz="1701" kern="1200">
                <a:solidFill>
                  <a:schemeClr val="tx1"/>
                </a:solidFill>
                <a:latin typeface="Baskerville Old Face" charset="0"/>
                <a:ea typeface="ＭＳ Ｐゴシック" charset="0"/>
                <a:cs typeface="ＭＳ Ｐゴシック" charset="0"/>
              </a:defRPr>
            </a:lvl9pPr>
          </a:lstStyle>
          <a:p>
            <a:r>
              <a:rPr lang="en-US" sz="1200" dirty="0">
                <a:latin typeface="+mn-lt"/>
              </a:rPr>
              <a:t>CLAS Collaboration Meeting - June 2024  - Annalisa D’Angelo </a:t>
            </a:r>
          </a:p>
        </p:txBody>
      </p:sp>
      <p:sp>
        <p:nvSpPr>
          <p:cNvPr id="23" name="TextBox 24">
            <a:extLst>
              <a:ext uri="{FF2B5EF4-FFF2-40B4-BE49-F238E27FC236}">
                <a16:creationId xmlns:a16="http://schemas.microsoft.com/office/drawing/2014/main" id="{A052F660-CF9B-6ACF-5C88-1D034E1D3047}"/>
              </a:ext>
            </a:extLst>
          </p:cNvPr>
          <p:cNvSpPr txBox="1"/>
          <p:nvPr/>
        </p:nvSpPr>
        <p:spPr>
          <a:xfrm>
            <a:off x="501091" y="2608498"/>
            <a:ext cx="2363302" cy="307777"/>
          </a:xfrm>
          <a:prstGeom prst="rect">
            <a:avLst/>
          </a:prstGeom>
          <a:solidFill>
            <a:srgbClr val="3DFF1D"/>
          </a:solidFill>
          <a:ln>
            <a:solidFill>
              <a:srgbClr val="000000"/>
            </a:solidFill>
          </a:ln>
        </p:spPr>
        <p:txBody>
          <a:bodyPr wrap="square" rtlCol="0">
            <a:spAutoFit/>
          </a:bodyPr>
          <a:lstStyle/>
          <a:p>
            <a:r>
              <a:rPr lang="en-US" sz="1400" dirty="0">
                <a:latin typeface="Calibri"/>
                <a:cs typeface="Calibri"/>
              </a:rPr>
              <a:t>45mC of accumulated charge</a:t>
            </a:r>
          </a:p>
        </p:txBody>
      </p:sp>
      <p:graphicFrame>
        <p:nvGraphicFramePr>
          <p:cNvPr id="33" name="Tabella 32">
            <a:extLst>
              <a:ext uri="{FF2B5EF4-FFF2-40B4-BE49-F238E27FC236}">
                <a16:creationId xmlns:a16="http://schemas.microsoft.com/office/drawing/2014/main" id="{3C541173-45E1-45B9-9043-AC570012C73E}"/>
              </a:ext>
            </a:extLst>
          </p:cNvPr>
          <p:cNvGraphicFramePr>
            <a:graphicFrameLocks noGrp="1"/>
          </p:cNvGraphicFramePr>
          <p:nvPr>
            <p:extLst>
              <p:ext uri="{D42A27DB-BD31-4B8C-83A1-F6EECF244321}">
                <p14:modId xmlns:p14="http://schemas.microsoft.com/office/powerpoint/2010/main" val="2933569898"/>
              </p:ext>
            </p:extLst>
          </p:nvPr>
        </p:nvGraphicFramePr>
        <p:xfrm>
          <a:off x="383600" y="2942765"/>
          <a:ext cx="2598284" cy="1802175"/>
        </p:xfrm>
        <a:graphic>
          <a:graphicData uri="http://schemas.openxmlformats.org/drawingml/2006/table">
            <a:tbl>
              <a:tblPr firstRow="1" bandRow="1">
                <a:tableStyleId>{5C22544A-7EE6-4342-B048-85BDC9FD1C3A}</a:tableStyleId>
              </a:tblPr>
              <a:tblGrid>
                <a:gridCol w="948444">
                  <a:extLst>
                    <a:ext uri="{9D8B030D-6E8A-4147-A177-3AD203B41FA5}">
                      <a16:colId xmlns:a16="http://schemas.microsoft.com/office/drawing/2014/main" val="20000"/>
                    </a:ext>
                  </a:extLst>
                </a:gridCol>
                <a:gridCol w="747852">
                  <a:extLst>
                    <a:ext uri="{9D8B030D-6E8A-4147-A177-3AD203B41FA5}">
                      <a16:colId xmlns:a16="http://schemas.microsoft.com/office/drawing/2014/main" val="20001"/>
                    </a:ext>
                  </a:extLst>
                </a:gridCol>
                <a:gridCol w="901988">
                  <a:extLst>
                    <a:ext uri="{9D8B030D-6E8A-4147-A177-3AD203B41FA5}">
                      <a16:colId xmlns:a16="http://schemas.microsoft.com/office/drawing/2014/main" val="20004"/>
                    </a:ext>
                  </a:extLst>
                </a:gridCol>
              </a:tblGrid>
              <a:tr h="0">
                <a:tc gridSpan="3">
                  <a:txBody>
                    <a:bodyPr/>
                    <a:lstStyle/>
                    <a:p>
                      <a:pPr algn="ctr"/>
                      <a:r>
                        <a:rPr lang="it-IT" sz="1400" dirty="0">
                          <a:solidFill>
                            <a:srgbClr val="000090"/>
                          </a:solidFill>
                        </a:rPr>
                        <a:t>Fall 2018</a:t>
                      </a:r>
                    </a:p>
                  </a:txBody>
                  <a:tcPr/>
                </a:tc>
                <a:tc hMerge="1">
                  <a:txBody>
                    <a:bodyPr/>
                    <a:lstStyle/>
                    <a:p>
                      <a:endParaRPr lang="it-IT" dirty="0">
                        <a:solidFill>
                          <a:srgbClr val="000090"/>
                        </a:solidFill>
                      </a:endParaRPr>
                    </a:p>
                  </a:txBody>
                  <a:tcPr/>
                </a:tc>
                <a:tc hMerge="1">
                  <a:txBody>
                    <a:bodyPr/>
                    <a:lstStyle/>
                    <a:p>
                      <a:endParaRPr lang="it-IT" dirty="0">
                        <a:solidFill>
                          <a:srgbClr val="000090"/>
                        </a:solidFill>
                      </a:endParaRPr>
                    </a:p>
                  </a:txBody>
                  <a:tcPr/>
                </a:tc>
                <a:extLst>
                  <a:ext uri="{0D108BD9-81ED-4DB2-BD59-A6C34878D82A}">
                    <a16:rowId xmlns:a16="http://schemas.microsoft.com/office/drawing/2014/main" val="2041722898"/>
                  </a:ext>
                </a:extLst>
              </a:tr>
              <a:tr h="0">
                <a:tc>
                  <a:txBody>
                    <a:bodyPr/>
                    <a:lstStyle/>
                    <a:p>
                      <a:r>
                        <a:rPr lang="en-US" sz="1400" noProof="0">
                          <a:solidFill>
                            <a:srgbClr val="000090"/>
                          </a:solidFill>
                        </a:rPr>
                        <a:t>Beam Energy</a:t>
                      </a:r>
                    </a:p>
                  </a:txBody>
                  <a:tcPr/>
                </a:tc>
                <a:tc>
                  <a:txBody>
                    <a:bodyPr/>
                    <a:lstStyle/>
                    <a:p>
                      <a:r>
                        <a:rPr lang="en-US" sz="1400" noProof="0">
                          <a:solidFill>
                            <a:srgbClr val="000090"/>
                          </a:solidFill>
                        </a:rPr>
                        <a:t>Beam Current</a:t>
                      </a:r>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400" noProof="0" dirty="0">
                          <a:solidFill>
                            <a:srgbClr val="000090"/>
                          </a:solidFill>
                        </a:rPr>
                        <a:t>Collected Events</a:t>
                      </a:r>
                    </a:p>
                  </a:txBody>
                  <a:tcPr/>
                </a:tc>
                <a:extLst>
                  <a:ext uri="{0D108BD9-81ED-4DB2-BD59-A6C34878D82A}">
                    <a16:rowId xmlns:a16="http://schemas.microsoft.com/office/drawing/2014/main" val="10000"/>
                  </a:ext>
                </a:extLst>
              </a:tr>
              <a:tr h="326405">
                <a:tc>
                  <a:txBody>
                    <a:bodyPr/>
                    <a:lstStyle/>
                    <a:p>
                      <a:r>
                        <a:rPr lang="it-IT" sz="1400" dirty="0"/>
                        <a:t>7.5 </a:t>
                      </a:r>
                      <a:r>
                        <a:rPr lang="it-IT" sz="1400" dirty="0" err="1"/>
                        <a:t>GeV</a:t>
                      </a:r>
                      <a:endParaRPr lang="it-IT" sz="1400" dirty="0"/>
                    </a:p>
                  </a:txBody>
                  <a:tcPr/>
                </a:tc>
                <a:tc>
                  <a:txBody>
                    <a:bodyPr/>
                    <a:lstStyle/>
                    <a:p>
                      <a:r>
                        <a:rPr lang="it-IT" sz="1400" dirty="0"/>
                        <a:t>35 </a:t>
                      </a:r>
                      <a:r>
                        <a:rPr lang="it-IT" sz="1400" dirty="0" err="1"/>
                        <a:t>nA</a:t>
                      </a:r>
                      <a:r>
                        <a:rPr lang="it-IT" sz="1400" dirty="0"/>
                        <a:t> </a:t>
                      </a:r>
                    </a:p>
                  </a:txBody>
                  <a:tcPr/>
                </a:tc>
                <a:tc>
                  <a:txBody>
                    <a:bodyPr/>
                    <a:lstStyle/>
                    <a:p>
                      <a:r>
                        <a:rPr lang="it-IT" sz="1400" dirty="0"/>
                        <a:t>3.5 G</a:t>
                      </a:r>
                    </a:p>
                  </a:txBody>
                  <a:tcPr/>
                </a:tc>
                <a:extLst>
                  <a:ext uri="{0D108BD9-81ED-4DB2-BD59-A6C34878D82A}">
                    <a16:rowId xmlns:a16="http://schemas.microsoft.com/office/drawing/2014/main" val="10001"/>
                  </a:ext>
                </a:extLst>
              </a:tr>
              <a:tr h="326405">
                <a:tc>
                  <a:txBody>
                    <a:bodyPr/>
                    <a:lstStyle/>
                    <a:p>
                      <a:r>
                        <a:rPr lang="it-IT" sz="1400" dirty="0"/>
                        <a:t>7.5 </a:t>
                      </a:r>
                      <a:r>
                        <a:rPr lang="it-IT" sz="1400" dirty="0" err="1"/>
                        <a:t>GeV</a:t>
                      </a:r>
                      <a:endParaRPr lang="it-IT" sz="1400" dirty="0"/>
                    </a:p>
                  </a:txBody>
                  <a:tcPr/>
                </a:tc>
                <a:tc>
                  <a:txBody>
                    <a:bodyPr/>
                    <a:lstStyle/>
                    <a:p>
                      <a:r>
                        <a:rPr lang="it-IT" sz="1400" dirty="0"/>
                        <a:t>45 </a:t>
                      </a:r>
                      <a:r>
                        <a:rPr lang="it-IT" sz="1400" dirty="0" err="1"/>
                        <a:t>nA</a:t>
                      </a:r>
                      <a:r>
                        <a:rPr lang="it-IT" sz="1400" dirty="0"/>
                        <a:t> </a:t>
                      </a:r>
                    </a:p>
                  </a:txBody>
                  <a:tcPr/>
                </a:tc>
                <a:tc>
                  <a:txBody>
                    <a:bodyPr/>
                    <a:lstStyle/>
                    <a:p>
                      <a:r>
                        <a:rPr lang="it-IT" sz="1400" dirty="0"/>
                        <a:t>4.3 G</a:t>
                      </a:r>
                    </a:p>
                  </a:txBody>
                  <a:tcPr/>
                </a:tc>
                <a:extLst>
                  <a:ext uri="{0D108BD9-81ED-4DB2-BD59-A6C34878D82A}">
                    <a16:rowId xmlns:a16="http://schemas.microsoft.com/office/drawing/2014/main" val="10002"/>
                  </a:ext>
                </a:extLst>
              </a:tr>
              <a:tr h="326405">
                <a:tc>
                  <a:txBody>
                    <a:bodyPr/>
                    <a:lstStyle/>
                    <a:p>
                      <a:r>
                        <a:rPr lang="it-IT" sz="1400" dirty="0"/>
                        <a:t>6.5 </a:t>
                      </a:r>
                      <a:r>
                        <a:rPr lang="it-IT" sz="1400" dirty="0" err="1"/>
                        <a:t>GeV</a:t>
                      </a:r>
                      <a:endParaRPr lang="it-IT" sz="1400" dirty="0"/>
                    </a:p>
                  </a:txBody>
                  <a:tcPr/>
                </a:tc>
                <a:tc>
                  <a:txBody>
                    <a:bodyPr/>
                    <a:lstStyle/>
                    <a:p>
                      <a:r>
                        <a:rPr lang="it-IT" sz="1400" dirty="0"/>
                        <a:t>60 </a:t>
                      </a:r>
                      <a:r>
                        <a:rPr lang="it-IT" sz="1400" dirty="0" err="1"/>
                        <a:t>nA</a:t>
                      </a:r>
                      <a:r>
                        <a:rPr lang="it-IT" sz="1400" dirty="0"/>
                        <a:t> </a:t>
                      </a:r>
                    </a:p>
                  </a:txBody>
                  <a:tcPr/>
                </a:tc>
                <a:tc>
                  <a:txBody>
                    <a:bodyPr/>
                    <a:lstStyle/>
                    <a:p>
                      <a:r>
                        <a:rPr lang="it-IT" sz="1400" dirty="0"/>
                        <a:t>7.8 G</a:t>
                      </a:r>
                    </a:p>
                  </a:txBody>
                  <a:tcPr/>
                </a:tc>
                <a:extLst>
                  <a:ext uri="{0D108BD9-81ED-4DB2-BD59-A6C34878D82A}">
                    <a16:rowId xmlns:a16="http://schemas.microsoft.com/office/drawing/2014/main" val="10003"/>
                  </a:ext>
                </a:extLst>
              </a:tr>
            </a:tbl>
          </a:graphicData>
        </a:graphic>
      </p:graphicFrame>
      <p:sp>
        <p:nvSpPr>
          <p:cNvPr id="34" name="Rettangolo 33">
            <a:extLst>
              <a:ext uri="{FF2B5EF4-FFF2-40B4-BE49-F238E27FC236}">
                <a16:creationId xmlns:a16="http://schemas.microsoft.com/office/drawing/2014/main" id="{188C30B2-638A-FEB6-DEEE-8F1A138CD6C9}"/>
              </a:ext>
            </a:extLst>
          </p:cNvPr>
          <p:cNvSpPr/>
          <p:nvPr/>
        </p:nvSpPr>
        <p:spPr>
          <a:xfrm>
            <a:off x="3003801" y="3078491"/>
            <a:ext cx="877676" cy="615810"/>
          </a:xfrm>
          <a:prstGeom prst="rect">
            <a:avLst/>
          </a:prstGeom>
        </p:spPr>
        <p:txBody>
          <a:bodyPr wrap="none">
            <a:spAutoFit/>
          </a:bodyPr>
          <a:lstStyle/>
          <a:p>
            <a:r>
              <a:rPr lang="en-US" b="1" dirty="0">
                <a:latin typeface="+mn-lt"/>
              </a:rPr>
              <a:t>EVENTS</a:t>
            </a:r>
          </a:p>
          <a:p>
            <a:r>
              <a:rPr lang="en-US" b="1" dirty="0">
                <a:solidFill>
                  <a:srgbClr val="000090"/>
                </a:solidFill>
                <a:latin typeface="+mn-lt"/>
              </a:rPr>
              <a:t>15.6 G</a:t>
            </a:r>
          </a:p>
        </p:txBody>
      </p:sp>
      <p:graphicFrame>
        <p:nvGraphicFramePr>
          <p:cNvPr id="36" name="Tabella 35">
            <a:extLst>
              <a:ext uri="{FF2B5EF4-FFF2-40B4-BE49-F238E27FC236}">
                <a16:creationId xmlns:a16="http://schemas.microsoft.com/office/drawing/2014/main" id="{FE73348C-C525-7506-EA92-45D5CC8E7A0F}"/>
              </a:ext>
            </a:extLst>
          </p:cNvPr>
          <p:cNvGraphicFramePr>
            <a:graphicFrameLocks noGrp="1"/>
          </p:cNvGraphicFramePr>
          <p:nvPr>
            <p:extLst>
              <p:ext uri="{D42A27DB-BD31-4B8C-83A1-F6EECF244321}">
                <p14:modId xmlns:p14="http://schemas.microsoft.com/office/powerpoint/2010/main" val="2553307273"/>
              </p:ext>
            </p:extLst>
          </p:nvPr>
        </p:nvGraphicFramePr>
        <p:xfrm>
          <a:off x="5102525" y="3254422"/>
          <a:ext cx="2598284" cy="1475770"/>
        </p:xfrm>
        <a:graphic>
          <a:graphicData uri="http://schemas.openxmlformats.org/drawingml/2006/table">
            <a:tbl>
              <a:tblPr firstRow="1" bandRow="1">
                <a:tableStyleId>{5C22544A-7EE6-4342-B048-85BDC9FD1C3A}</a:tableStyleId>
              </a:tblPr>
              <a:tblGrid>
                <a:gridCol w="948444">
                  <a:extLst>
                    <a:ext uri="{9D8B030D-6E8A-4147-A177-3AD203B41FA5}">
                      <a16:colId xmlns:a16="http://schemas.microsoft.com/office/drawing/2014/main" val="20000"/>
                    </a:ext>
                  </a:extLst>
                </a:gridCol>
                <a:gridCol w="747852">
                  <a:extLst>
                    <a:ext uri="{9D8B030D-6E8A-4147-A177-3AD203B41FA5}">
                      <a16:colId xmlns:a16="http://schemas.microsoft.com/office/drawing/2014/main" val="20001"/>
                    </a:ext>
                  </a:extLst>
                </a:gridCol>
                <a:gridCol w="901988">
                  <a:extLst>
                    <a:ext uri="{9D8B030D-6E8A-4147-A177-3AD203B41FA5}">
                      <a16:colId xmlns:a16="http://schemas.microsoft.com/office/drawing/2014/main" val="20004"/>
                    </a:ext>
                  </a:extLst>
                </a:gridCol>
              </a:tblGrid>
              <a:tr h="0">
                <a:tc gridSpan="3">
                  <a:txBody>
                    <a:bodyPr/>
                    <a:lstStyle/>
                    <a:p>
                      <a:pPr algn="ctr"/>
                      <a:r>
                        <a:rPr lang="it-IT" sz="1400" dirty="0">
                          <a:solidFill>
                            <a:srgbClr val="000090"/>
                          </a:solidFill>
                        </a:rPr>
                        <a:t>Spring  2024</a:t>
                      </a:r>
                    </a:p>
                  </a:txBody>
                  <a:tcPr/>
                </a:tc>
                <a:tc hMerge="1">
                  <a:txBody>
                    <a:bodyPr/>
                    <a:lstStyle/>
                    <a:p>
                      <a:endParaRPr lang="it-IT" dirty="0">
                        <a:solidFill>
                          <a:srgbClr val="000090"/>
                        </a:solidFill>
                      </a:endParaRPr>
                    </a:p>
                  </a:txBody>
                  <a:tcPr/>
                </a:tc>
                <a:tc hMerge="1">
                  <a:txBody>
                    <a:bodyPr/>
                    <a:lstStyle/>
                    <a:p>
                      <a:endParaRPr lang="it-IT" dirty="0">
                        <a:solidFill>
                          <a:srgbClr val="000090"/>
                        </a:solidFill>
                      </a:endParaRPr>
                    </a:p>
                  </a:txBody>
                  <a:tcPr/>
                </a:tc>
                <a:extLst>
                  <a:ext uri="{0D108BD9-81ED-4DB2-BD59-A6C34878D82A}">
                    <a16:rowId xmlns:a16="http://schemas.microsoft.com/office/drawing/2014/main" val="2041722898"/>
                  </a:ext>
                </a:extLst>
              </a:tr>
              <a:tr h="0">
                <a:tc>
                  <a:txBody>
                    <a:bodyPr/>
                    <a:lstStyle/>
                    <a:p>
                      <a:r>
                        <a:rPr lang="en-US" sz="1400" noProof="0" dirty="0">
                          <a:solidFill>
                            <a:srgbClr val="000090"/>
                          </a:solidFill>
                        </a:rPr>
                        <a:t>Beam Energy</a:t>
                      </a:r>
                    </a:p>
                  </a:txBody>
                  <a:tcPr/>
                </a:tc>
                <a:tc>
                  <a:txBody>
                    <a:bodyPr/>
                    <a:lstStyle/>
                    <a:p>
                      <a:r>
                        <a:rPr lang="en-US" sz="1400" noProof="0" dirty="0">
                          <a:solidFill>
                            <a:srgbClr val="000090"/>
                          </a:solidFill>
                        </a:rPr>
                        <a:t>Beam Current</a:t>
                      </a:r>
                    </a:p>
                  </a:txBody>
                  <a:tcPr/>
                </a:tc>
                <a:tc>
                  <a:txBody>
                    <a:bodyPr/>
                    <a:lstStyle/>
                    <a:p>
                      <a:pPr marL="0" marR="0" indent="0" algn="l" defTabSz="466052" rtl="0" eaLnBrk="1" fontAlgn="auto" latinLnBrk="0" hangingPunct="1">
                        <a:lnSpc>
                          <a:spcPct val="100000"/>
                        </a:lnSpc>
                        <a:spcBef>
                          <a:spcPts val="0"/>
                        </a:spcBef>
                        <a:spcAft>
                          <a:spcPts val="0"/>
                        </a:spcAft>
                        <a:buClrTx/>
                        <a:buSzTx/>
                        <a:buFontTx/>
                        <a:buNone/>
                        <a:tabLst/>
                        <a:defRPr/>
                      </a:pPr>
                      <a:r>
                        <a:rPr lang="en-US" sz="1400" noProof="0" dirty="0">
                          <a:solidFill>
                            <a:srgbClr val="000090"/>
                          </a:solidFill>
                        </a:rPr>
                        <a:t>Collected Events</a:t>
                      </a:r>
                    </a:p>
                  </a:txBody>
                  <a:tcPr/>
                </a:tc>
                <a:extLst>
                  <a:ext uri="{0D108BD9-81ED-4DB2-BD59-A6C34878D82A}">
                    <a16:rowId xmlns:a16="http://schemas.microsoft.com/office/drawing/2014/main" val="10000"/>
                  </a:ext>
                </a:extLst>
              </a:tr>
              <a:tr h="326405">
                <a:tc>
                  <a:txBody>
                    <a:bodyPr/>
                    <a:lstStyle/>
                    <a:p>
                      <a:r>
                        <a:rPr lang="it-IT" sz="1400" dirty="0"/>
                        <a:t>6.4 GeV</a:t>
                      </a:r>
                    </a:p>
                  </a:txBody>
                  <a:tcPr/>
                </a:tc>
                <a:tc>
                  <a:txBody>
                    <a:bodyPr/>
                    <a:lstStyle/>
                    <a:p>
                      <a:r>
                        <a:rPr lang="it-IT" sz="1400" dirty="0"/>
                        <a:t>65 </a:t>
                      </a:r>
                      <a:r>
                        <a:rPr lang="it-IT" sz="1400" dirty="0" err="1"/>
                        <a:t>nA</a:t>
                      </a:r>
                      <a:r>
                        <a:rPr lang="it-IT" sz="1400" dirty="0"/>
                        <a:t> </a:t>
                      </a:r>
                    </a:p>
                  </a:txBody>
                  <a:tcPr/>
                </a:tc>
                <a:tc>
                  <a:txBody>
                    <a:bodyPr/>
                    <a:lstStyle/>
                    <a:p>
                      <a:r>
                        <a:rPr lang="it-IT" sz="1400" dirty="0"/>
                        <a:t>38.3 G</a:t>
                      </a:r>
                    </a:p>
                  </a:txBody>
                  <a:tcPr/>
                </a:tc>
                <a:extLst>
                  <a:ext uri="{0D108BD9-81ED-4DB2-BD59-A6C34878D82A}">
                    <a16:rowId xmlns:a16="http://schemas.microsoft.com/office/drawing/2014/main" val="10001"/>
                  </a:ext>
                </a:extLst>
              </a:tr>
              <a:tr h="326405">
                <a:tc>
                  <a:txBody>
                    <a:bodyPr/>
                    <a:lstStyle/>
                    <a:p>
                      <a:r>
                        <a:rPr lang="it-IT" sz="1400" dirty="0"/>
                        <a:t>8.5 GeV</a:t>
                      </a:r>
                    </a:p>
                  </a:txBody>
                  <a:tcPr/>
                </a:tc>
                <a:tc>
                  <a:txBody>
                    <a:bodyPr/>
                    <a:lstStyle/>
                    <a:p>
                      <a:r>
                        <a:rPr lang="it-IT" sz="1400" dirty="0"/>
                        <a:t>75 </a:t>
                      </a:r>
                      <a:r>
                        <a:rPr lang="it-IT" sz="1400" dirty="0" err="1"/>
                        <a:t>nA</a:t>
                      </a:r>
                      <a:r>
                        <a:rPr lang="it-IT" sz="1400" dirty="0"/>
                        <a:t> </a:t>
                      </a:r>
                    </a:p>
                  </a:txBody>
                  <a:tcPr/>
                </a:tc>
                <a:tc>
                  <a:txBody>
                    <a:bodyPr/>
                    <a:lstStyle/>
                    <a:p>
                      <a:r>
                        <a:rPr lang="it-IT" sz="1400" dirty="0"/>
                        <a:t>21.7 G</a:t>
                      </a:r>
                    </a:p>
                  </a:txBody>
                  <a:tcPr/>
                </a:tc>
                <a:extLst>
                  <a:ext uri="{0D108BD9-81ED-4DB2-BD59-A6C34878D82A}">
                    <a16:rowId xmlns:a16="http://schemas.microsoft.com/office/drawing/2014/main" val="10002"/>
                  </a:ext>
                </a:extLst>
              </a:tr>
            </a:tbl>
          </a:graphicData>
        </a:graphic>
      </p:graphicFrame>
      <p:grpSp>
        <p:nvGrpSpPr>
          <p:cNvPr id="2" name="Gruppo 1">
            <a:extLst>
              <a:ext uri="{FF2B5EF4-FFF2-40B4-BE49-F238E27FC236}">
                <a16:creationId xmlns:a16="http://schemas.microsoft.com/office/drawing/2014/main" id="{B9C46543-6F48-DCC6-70DF-D639A90EC503}"/>
              </a:ext>
            </a:extLst>
          </p:cNvPr>
          <p:cNvGrpSpPr/>
          <p:nvPr/>
        </p:nvGrpSpPr>
        <p:grpSpPr>
          <a:xfrm>
            <a:off x="33482" y="570515"/>
            <a:ext cx="4557255" cy="1979344"/>
            <a:chOff x="45998" y="267587"/>
            <a:chExt cx="4557255" cy="1979344"/>
          </a:xfrm>
        </p:grpSpPr>
        <p:grpSp>
          <p:nvGrpSpPr>
            <p:cNvPr id="24" name="Gruppo 23">
              <a:extLst>
                <a:ext uri="{FF2B5EF4-FFF2-40B4-BE49-F238E27FC236}">
                  <a16:creationId xmlns:a16="http://schemas.microsoft.com/office/drawing/2014/main" id="{AC217F01-1067-9013-423F-161442A3ED4E}"/>
                </a:ext>
              </a:extLst>
            </p:cNvPr>
            <p:cNvGrpSpPr/>
            <p:nvPr/>
          </p:nvGrpSpPr>
          <p:grpSpPr>
            <a:xfrm>
              <a:off x="45998" y="267587"/>
              <a:ext cx="4557255" cy="1979344"/>
              <a:chOff x="1014661" y="1019266"/>
              <a:chExt cx="6010372" cy="2166503"/>
            </a:xfrm>
          </p:grpSpPr>
          <p:pic>
            <p:nvPicPr>
              <p:cNvPr id="25" name="Picture 12">
                <a:extLst>
                  <a:ext uri="{FF2B5EF4-FFF2-40B4-BE49-F238E27FC236}">
                    <a16:creationId xmlns:a16="http://schemas.microsoft.com/office/drawing/2014/main" id="{ADE364C9-64B3-E6DC-A65F-883BAAB1B665}"/>
                  </a:ext>
                </a:extLst>
              </p:cNvPr>
              <p:cNvPicPr>
                <a:picLocks noChangeAspect="1"/>
              </p:cNvPicPr>
              <p:nvPr/>
            </p:nvPicPr>
            <p:blipFill>
              <a:blip r:embed="rId3"/>
              <a:stretch>
                <a:fillRect/>
              </a:stretch>
            </p:blipFill>
            <p:spPr>
              <a:xfrm>
                <a:off x="1014661" y="1322388"/>
                <a:ext cx="6010372" cy="1863381"/>
              </a:xfrm>
              <a:prstGeom prst="rect">
                <a:avLst/>
              </a:prstGeom>
              <a:ln>
                <a:solidFill>
                  <a:srgbClr val="000090"/>
                </a:solidFill>
              </a:ln>
            </p:spPr>
          </p:pic>
          <p:sp>
            <p:nvSpPr>
              <p:cNvPr id="26" name="TextBox 25">
                <a:extLst>
                  <a:ext uri="{FF2B5EF4-FFF2-40B4-BE49-F238E27FC236}">
                    <a16:creationId xmlns:a16="http://schemas.microsoft.com/office/drawing/2014/main" id="{EE075CA4-6C99-B81D-0A7C-50D32313DAF5}"/>
                  </a:ext>
                </a:extLst>
              </p:cNvPr>
              <p:cNvSpPr txBox="1"/>
              <p:nvPr/>
            </p:nvSpPr>
            <p:spPr>
              <a:xfrm>
                <a:off x="3106225" y="1019266"/>
                <a:ext cx="1296979" cy="387550"/>
              </a:xfrm>
              <a:prstGeom prst="rect">
                <a:avLst/>
              </a:prstGeom>
              <a:noFill/>
            </p:spPr>
            <p:txBody>
              <a:bodyPr wrap="none" rtlCol="0">
                <a:spAutoFit/>
              </a:bodyPr>
              <a:lstStyle/>
              <a:p>
                <a:r>
                  <a:rPr lang="en-US" b="1" dirty="0">
                    <a:solidFill>
                      <a:srgbClr val="00B050"/>
                    </a:solidFill>
                    <a:latin typeface="Calibri"/>
                    <a:cs typeface="Calibri"/>
                  </a:rPr>
                  <a:t>Fall 2018</a:t>
                </a:r>
              </a:p>
            </p:txBody>
          </p:sp>
          <p:sp>
            <p:nvSpPr>
              <p:cNvPr id="28" name="TextBox 9">
                <a:extLst>
                  <a:ext uri="{FF2B5EF4-FFF2-40B4-BE49-F238E27FC236}">
                    <a16:creationId xmlns:a16="http://schemas.microsoft.com/office/drawing/2014/main" id="{BB0BCF9B-100E-3055-87B4-70E11AE9F010}"/>
                  </a:ext>
                </a:extLst>
              </p:cNvPr>
              <p:cNvSpPr txBox="1"/>
              <p:nvPr/>
            </p:nvSpPr>
            <p:spPr>
              <a:xfrm>
                <a:off x="3912963" y="1673664"/>
                <a:ext cx="1377538" cy="656913"/>
              </a:xfrm>
              <a:prstGeom prst="rect">
                <a:avLst/>
              </a:prstGeom>
              <a:solidFill>
                <a:srgbClr val="FF0000"/>
              </a:solidFill>
            </p:spPr>
            <p:txBody>
              <a:bodyPr wrap="square" rtlCol="0">
                <a:spAutoFit/>
              </a:bodyPr>
              <a:lstStyle/>
              <a:p>
                <a:pPr algn="ctr"/>
                <a:r>
                  <a:rPr lang="en-US" sz="1100" b="1">
                    <a:solidFill>
                      <a:schemeClr val="bg1"/>
                    </a:solidFill>
                    <a:latin typeface="Calibri" panose="020F0502020204030204" pitchFamily="34" charset="0"/>
                    <a:cs typeface="Calibri" panose="020F0502020204030204" pitchFamily="34" charset="0"/>
                  </a:rPr>
                  <a:t>Machine down</a:t>
                </a:r>
              </a:p>
              <a:p>
                <a:pPr algn="ctr"/>
                <a:r>
                  <a:rPr lang="en-US" sz="1100" b="1">
                    <a:solidFill>
                      <a:schemeClr val="bg1"/>
                    </a:solidFill>
                    <a:latin typeface="Calibri" panose="020F0502020204030204" pitchFamily="34" charset="0"/>
                    <a:cs typeface="Calibri" panose="020F0502020204030204" pitchFamily="34" charset="0"/>
                  </a:rPr>
                  <a:t>FT-OFF</a:t>
                </a:r>
              </a:p>
            </p:txBody>
          </p:sp>
          <p:cxnSp>
            <p:nvCxnSpPr>
              <p:cNvPr id="29" name="Straight Arrow Connector 28">
                <a:extLst>
                  <a:ext uri="{FF2B5EF4-FFF2-40B4-BE49-F238E27FC236}">
                    <a16:creationId xmlns:a16="http://schemas.microsoft.com/office/drawing/2014/main" id="{21B54F21-433E-B16F-CCF8-D4A1A3C0CF24}"/>
                  </a:ext>
                </a:extLst>
              </p:cNvPr>
              <p:cNvCxnSpPr/>
              <p:nvPr/>
            </p:nvCxnSpPr>
            <p:spPr>
              <a:xfrm flipH="1">
                <a:off x="4599396" y="2163571"/>
                <a:ext cx="17417" cy="5785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11">
                <a:extLst>
                  <a:ext uri="{FF2B5EF4-FFF2-40B4-BE49-F238E27FC236}">
                    <a16:creationId xmlns:a16="http://schemas.microsoft.com/office/drawing/2014/main" id="{3E7BEB11-9FFE-5646-9237-952ECE55A53D}"/>
                  </a:ext>
                </a:extLst>
              </p:cNvPr>
              <p:cNvSpPr txBox="1"/>
              <p:nvPr/>
            </p:nvSpPr>
            <p:spPr>
              <a:xfrm>
                <a:off x="2243713" y="1347237"/>
                <a:ext cx="1325984" cy="370566"/>
              </a:xfrm>
              <a:prstGeom prst="rect">
                <a:avLst/>
              </a:prstGeom>
              <a:noFill/>
            </p:spPr>
            <p:txBody>
              <a:bodyPr wrap="none" rtlCol="0">
                <a:spAutoFit/>
              </a:bodyPr>
              <a:lstStyle/>
              <a:p>
                <a:r>
                  <a:rPr lang="en-US" sz="1600" b="1">
                    <a:latin typeface="Calibri" panose="020F0502020204030204" pitchFamily="34" charset="0"/>
                    <a:cs typeface="Calibri" panose="020F0502020204030204" pitchFamily="34" charset="0"/>
                  </a:rPr>
                  <a:t>E=7.5GeV</a:t>
                </a:r>
              </a:p>
            </p:txBody>
          </p:sp>
          <p:sp>
            <p:nvSpPr>
              <p:cNvPr id="31" name="TextBox 29">
                <a:extLst>
                  <a:ext uri="{FF2B5EF4-FFF2-40B4-BE49-F238E27FC236}">
                    <a16:creationId xmlns:a16="http://schemas.microsoft.com/office/drawing/2014/main" id="{CF2082A7-A98A-CB9D-118E-9E075DAD3847}"/>
                  </a:ext>
                </a:extLst>
              </p:cNvPr>
              <p:cNvSpPr txBox="1"/>
              <p:nvPr/>
            </p:nvSpPr>
            <p:spPr>
              <a:xfrm>
                <a:off x="5329015" y="1266566"/>
                <a:ext cx="1325984" cy="370566"/>
              </a:xfrm>
              <a:prstGeom prst="rect">
                <a:avLst/>
              </a:prstGeom>
              <a:noFill/>
            </p:spPr>
            <p:txBody>
              <a:bodyPr wrap="none" rtlCol="0">
                <a:spAutoFit/>
              </a:bodyPr>
              <a:lstStyle/>
              <a:p>
                <a:r>
                  <a:rPr lang="en-US" sz="1600" b="1">
                    <a:latin typeface="Calibri" panose="020F0502020204030204" pitchFamily="34" charset="0"/>
                    <a:cs typeface="Calibri" panose="020F0502020204030204" pitchFamily="34" charset="0"/>
                  </a:rPr>
                  <a:t>E=6.5GeV</a:t>
                </a:r>
              </a:p>
            </p:txBody>
          </p:sp>
        </p:grpSp>
        <p:sp>
          <p:nvSpPr>
            <p:cNvPr id="37" name="CasellaDiTesto 36">
              <a:extLst>
                <a:ext uri="{FF2B5EF4-FFF2-40B4-BE49-F238E27FC236}">
                  <a16:creationId xmlns:a16="http://schemas.microsoft.com/office/drawing/2014/main" id="{3A91FD67-5CC9-DC3F-0FC2-83EDAC183F3B}"/>
                </a:ext>
              </a:extLst>
            </p:cNvPr>
            <p:cNvSpPr txBox="1"/>
            <p:nvPr/>
          </p:nvSpPr>
          <p:spPr>
            <a:xfrm>
              <a:off x="717859" y="893147"/>
              <a:ext cx="602216" cy="276999"/>
            </a:xfrm>
            <a:prstGeom prst="rect">
              <a:avLst/>
            </a:prstGeom>
            <a:noFill/>
          </p:spPr>
          <p:txBody>
            <a:bodyPr wrap="none" rtlCol="0">
              <a:spAutoFit/>
            </a:bodyPr>
            <a:lstStyle/>
            <a:p>
              <a:r>
                <a:rPr lang="en-US" sz="1200" dirty="0">
                  <a:latin typeface="+mn-lt"/>
                </a:rPr>
                <a:t>FT- ON</a:t>
              </a:r>
            </a:p>
          </p:txBody>
        </p:sp>
        <p:cxnSp>
          <p:nvCxnSpPr>
            <p:cNvPr id="39" name="Connettore 2 38">
              <a:extLst>
                <a:ext uri="{FF2B5EF4-FFF2-40B4-BE49-F238E27FC236}">
                  <a16:creationId xmlns:a16="http://schemas.microsoft.com/office/drawing/2014/main" id="{B9A79832-029F-753E-A3EE-C6A55D5B39D5}"/>
                </a:ext>
              </a:extLst>
            </p:cNvPr>
            <p:cNvCxnSpPr/>
            <p:nvPr/>
          </p:nvCxnSpPr>
          <p:spPr bwMode="auto">
            <a:xfrm>
              <a:off x="290924" y="841062"/>
              <a:ext cx="2160240"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0" name="CasellaDiTesto 39">
              <a:extLst>
                <a:ext uri="{FF2B5EF4-FFF2-40B4-BE49-F238E27FC236}">
                  <a16:creationId xmlns:a16="http://schemas.microsoft.com/office/drawing/2014/main" id="{5E207E0A-51FC-741E-7CCA-51DC94091CEA}"/>
                </a:ext>
              </a:extLst>
            </p:cNvPr>
            <p:cNvSpPr txBox="1"/>
            <p:nvPr/>
          </p:nvSpPr>
          <p:spPr>
            <a:xfrm>
              <a:off x="3678787" y="874828"/>
              <a:ext cx="643894" cy="276999"/>
            </a:xfrm>
            <a:prstGeom prst="rect">
              <a:avLst/>
            </a:prstGeom>
            <a:noFill/>
          </p:spPr>
          <p:txBody>
            <a:bodyPr wrap="none" rtlCol="0">
              <a:spAutoFit/>
            </a:bodyPr>
            <a:lstStyle/>
            <a:p>
              <a:r>
                <a:rPr lang="en-US" sz="1200" dirty="0">
                  <a:latin typeface="+mn-lt"/>
                </a:rPr>
                <a:t>FT- OFF</a:t>
              </a:r>
            </a:p>
          </p:txBody>
        </p:sp>
        <p:cxnSp>
          <p:nvCxnSpPr>
            <p:cNvPr id="41" name="Connettore 2 40">
              <a:extLst>
                <a:ext uri="{FF2B5EF4-FFF2-40B4-BE49-F238E27FC236}">
                  <a16:creationId xmlns:a16="http://schemas.microsoft.com/office/drawing/2014/main" id="{E72F72EA-C826-A284-37C4-52A0A8D50583}"/>
                </a:ext>
              </a:extLst>
            </p:cNvPr>
            <p:cNvCxnSpPr>
              <a:cxnSpLocks/>
            </p:cNvCxnSpPr>
            <p:nvPr/>
          </p:nvCxnSpPr>
          <p:spPr bwMode="auto">
            <a:xfrm>
              <a:off x="3052819" y="841062"/>
              <a:ext cx="1476701"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43" name="Rettangolo 42">
            <a:extLst>
              <a:ext uri="{FF2B5EF4-FFF2-40B4-BE49-F238E27FC236}">
                <a16:creationId xmlns:a16="http://schemas.microsoft.com/office/drawing/2014/main" id="{33D2EA89-5472-A431-C536-860A525C0EC2}"/>
              </a:ext>
            </a:extLst>
          </p:cNvPr>
          <p:cNvSpPr/>
          <p:nvPr/>
        </p:nvSpPr>
        <p:spPr>
          <a:xfrm>
            <a:off x="7795991" y="3180054"/>
            <a:ext cx="877676" cy="615810"/>
          </a:xfrm>
          <a:prstGeom prst="rect">
            <a:avLst/>
          </a:prstGeom>
        </p:spPr>
        <p:txBody>
          <a:bodyPr wrap="none">
            <a:spAutoFit/>
          </a:bodyPr>
          <a:lstStyle/>
          <a:p>
            <a:r>
              <a:rPr lang="en-US" b="1" dirty="0">
                <a:latin typeface="+mn-lt"/>
              </a:rPr>
              <a:t>EVENTS</a:t>
            </a:r>
          </a:p>
          <a:p>
            <a:r>
              <a:rPr lang="en-US" b="1" dirty="0">
                <a:solidFill>
                  <a:srgbClr val="000090"/>
                </a:solidFill>
                <a:latin typeface="+mn-lt"/>
              </a:rPr>
              <a:t>60 G</a:t>
            </a:r>
          </a:p>
        </p:txBody>
      </p:sp>
      <p:sp>
        <p:nvSpPr>
          <p:cNvPr id="53" name="TextBox 24">
            <a:extLst>
              <a:ext uri="{FF2B5EF4-FFF2-40B4-BE49-F238E27FC236}">
                <a16:creationId xmlns:a16="http://schemas.microsoft.com/office/drawing/2014/main" id="{A545C1E4-E557-A242-23E5-06E3EC5D309B}"/>
              </a:ext>
            </a:extLst>
          </p:cNvPr>
          <p:cNvSpPr txBox="1"/>
          <p:nvPr/>
        </p:nvSpPr>
        <p:spPr>
          <a:xfrm>
            <a:off x="5079830" y="2903144"/>
            <a:ext cx="2429374" cy="307777"/>
          </a:xfrm>
          <a:prstGeom prst="rect">
            <a:avLst/>
          </a:prstGeom>
          <a:solidFill>
            <a:srgbClr val="3DFF1D"/>
          </a:solidFill>
          <a:ln>
            <a:solidFill>
              <a:srgbClr val="000000"/>
            </a:solidFill>
          </a:ln>
        </p:spPr>
        <p:txBody>
          <a:bodyPr wrap="square" rtlCol="0">
            <a:spAutoFit/>
          </a:bodyPr>
          <a:lstStyle/>
          <a:p>
            <a:r>
              <a:rPr lang="en-US" sz="1400" dirty="0">
                <a:latin typeface="Calibri"/>
                <a:cs typeface="Calibri"/>
              </a:rPr>
              <a:t>193mC of accumulated charge</a:t>
            </a:r>
          </a:p>
        </p:txBody>
      </p:sp>
      <p:sp>
        <p:nvSpPr>
          <p:cNvPr id="55" name="CasellaDiTesto 54">
            <a:extLst>
              <a:ext uri="{FF2B5EF4-FFF2-40B4-BE49-F238E27FC236}">
                <a16:creationId xmlns:a16="http://schemas.microsoft.com/office/drawing/2014/main" id="{29D04E5D-20DB-4DE1-6E95-FB38672FF298}"/>
              </a:ext>
            </a:extLst>
          </p:cNvPr>
          <p:cNvSpPr txBox="1"/>
          <p:nvPr/>
        </p:nvSpPr>
        <p:spPr>
          <a:xfrm>
            <a:off x="3065613" y="4180432"/>
            <a:ext cx="1914578" cy="523220"/>
          </a:xfrm>
          <a:prstGeom prst="rect">
            <a:avLst/>
          </a:prstGeom>
          <a:solidFill>
            <a:srgbClr val="FFFF00"/>
          </a:solidFill>
        </p:spPr>
        <p:txBody>
          <a:bodyPr wrap="square" rtlCol="0">
            <a:spAutoFit/>
          </a:bodyPr>
          <a:lstStyle/>
          <a:p>
            <a:r>
              <a:rPr lang="en-US" sz="1400" dirty="0">
                <a:solidFill>
                  <a:srgbClr val="C00000"/>
                </a:solidFill>
                <a:latin typeface="+mn-lt"/>
              </a:rPr>
              <a:t>X4 more statistics: 50% of total assigned  </a:t>
            </a:r>
          </a:p>
        </p:txBody>
      </p:sp>
      <p:sp>
        <p:nvSpPr>
          <p:cNvPr id="6" name="TextBox 25">
            <a:extLst>
              <a:ext uri="{FF2B5EF4-FFF2-40B4-BE49-F238E27FC236}">
                <a16:creationId xmlns:a16="http://schemas.microsoft.com/office/drawing/2014/main" id="{4898E6CE-C7F1-8AF2-4E10-B5105385A838}"/>
              </a:ext>
            </a:extLst>
          </p:cNvPr>
          <p:cNvSpPr txBox="1"/>
          <p:nvPr/>
        </p:nvSpPr>
        <p:spPr>
          <a:xfrm>
            <a:off x="2931636" y="3835057"/>
            <a:ext cx="983411" cy="354070"/>
          </a:xfrm>
          <a:prstGeom prst="rect">
            <a:avLst/>
          </a:prstGeom>
          <a:noFill/>
        </p:spPr>
        <p:txBody>
          <a:bodyPr wrap="none" rtlCol="0">
            <a:spAutoFit/>
          </a:bodyPr>
          <a:lstStyle/>
          <a:p>
            <a:r>
              <a:rPr lang="en-US" b="1" dirty="0">
                <a:solidFill>
                  <a:srgbClr val="00B050"/>
                </a:solidFill>
                <a:latin typeface="Calibri"/>
                <a:cs typeface="Calibri"/>
              </a:rPr>
              <a:t>Fall 2018</a:t>
            </a:r>
          </a:p>
        </p:txBody>
      </p:sp>
      <p:sp>
        <p:nvSpPr>
          <p:cNvPr id="7" name="TextBox 25">
            <a:extLst>
              <a:ext uri="{FF2B5EF4-FFF2-40B4-BE49-F238E27FC236}">
                <a16:creationId xmlns:a16="http://schemas.microsoft.com/office/drawing/2014/main" id="{E6517323-3D3A-4F92-BD96-D05F16B0ADAC}"/>
              </a:ext>
            </a:extLst>
          </p:cNvPr>
          <p:cNvSpPr txBox="1"/>
          <p:nvPr/>
        </p:nvSpPr>
        <p:spPr>
          <a:xfrm>
            <a:off x="7692290" y="3849648"/>
            <a:ext cx="1359668" cy="354071"/>
          </a:xfrm>
          <a:prstGeom prst="rect">
            <a:avLst/>
          </a:prstGeom>
          <a:noFill/>
        </p:spPr>
        <p:txBody>
          <a:bodyPr wrap="none" rtlCol="0">
            <a:spAutoFit/>
          </a:bodyPr>
          <a:lstStyle/>
          <a:p>
            <a:r>
              <a:rPr lang="en-US" b="1" dirty="0">
                <a:solidFill>
                  <a:srgbClr val="00B050"/>
                </a:solidFill>
                <a:latin typeface="Calibri"/>
                <a:cs typeface="Calibri"/>
              </a:rPr>
              <a:t>SPRING 2024</a:t>
            </a:r>
          </a:p>
        </p:txBody>
      </p:sp>
      <p:grpSp>
        <p:nvGrpSpPr>
          <p:cNvPr id="9" name="Gruppo 8">
            <a:extLst>
              <a:ext uri="{FF2B5EF4-FFF2-40B4-BE49-F238E27FC236}">
                <a16:creationId xmlns:a16="http://schemas.microsoft.com/office/drawing/2014/main" id="{660B2F1A-70E7-9247-DB95-987422AE6BBA}"/>
              </a:ext>
            </a:extLst>
          </p:cNvPr>
          <p:cNvGrpSpPr/>
          <p:nvPr/>
        </p:nvGrpSpPr>
        <p:grpSpPr>
          <a:xfrm>
            <a:off x="4156610" y="609623"/>
            <a:ext cx="4961121" cy="3417061"/>
            <a:chOff x="4156610" y="609623"/>
            <a:chExt cx="4961121" cy="3417061"/>
          </a:xfrm>
        </p:grpSpPr>
        <p:pic>
          <p:nvPicPr>
            <p:cNvPr id="21" name="Immagine 20" descr="Immagine che contiene testo, linea, Diagramma, schermata&#10;&#10;Descrizione generata automaticamente">
              <a:extLst>
                <a:ext uri="{FF2B5EF4-FFF2-40B4-BE49-F238E27FC236}">
                  <a16:creationId xmlns:a16="http://schemas.microsoft.com/office/drawing/2014/main" id="{64394775-9448-FB31-1495-A7F14383D904}"/>
                </a:ext>
              </a:extLst>
            </p:cNvPr>
            <p:cNvPicPr>
              <a:picLocks noChangeAspect="1"/>
            </p:cNvPicPr>
            <p:nvPr/>
          </p:nvPicPr>
          <p:blipFill>
            <a:blip r:embed="rId4"/>
            <a:stretch>
              <a:fillRect/>
            </a:stretch>
          </p:blipFill>
          <p:spPr>
            <a:xfrm>
              <a:off x="4683102" y="681678"/>
              <a:ext cx="4434629" cy="2195935"/>
            </a:xfrm>
            <a:prstGeom prst="rect">
              <a:avLst/>
            </a:prstGeom>
            <a:ln>
              <a:solidFill>
                <a:srgbClr val="070090"/>
              </a:solidFill>
            </a:ln>
          </p:spPr>
        </p:pic>
        <p:sp>
          <p:nvSpPr>
            <p:cNvPr id="35" name="TextBox 25">
              <a:extLst>
                <a:ext uri="{FF2B5EF4-FFF2-40B4-BE49-F238E27FC236}">
                  <a16:creationId xmlns:a16="http://schemas.microsoft.com/office/drawing/2014/main" id="{90AE684F-6B25-A9AC-BB93-BAB2D9CB647D}"/>
                </a:ext>
              </a:extLst>
            </p:cNvPr>
            <p:cNvSpPr txBox="1"/>
            <p:nvPr/>
          </p:nvSpPr>
          <p:spPr>
            <a:xfrm>
              <a:off x="6159096" y="609623"/>
              <a:ext cx="1359668" cy="354071"/>
            </a:xfrm>
            <a:prstGeom prst="rect">
              <a:avLst/>
            </a:prstGeom>
            <a:noFill/>
          </p:spPr>
          <p:txBody>
            <a:bodyPr wrap="none" rtlCol="0">
              <a:spAutoFit/>
            </a:bodyPr>
            <a:lstStyle/>
            <a:p>
              <a:r>
                <a:rPr lang="en-US" b="1" dirty="0">
                  <a:solidFill>
                    <a:srgbClr val="00B050"/>
                  </a:solidFill>
                  <a:latin typeface="Calibri"/>
                  <a:cs typeface="Calibri"/>
                </a:rPr>
                <a:t>SPRING 2024</a:t>
              </a:r>
            </a:p>
          </p:txBody>
        </p:sp>
        <p:sp>
          <p:nvSpPr>
            <p:cNvPr id="44" name="CasellaDiTesto 43">
              <a:extLst>
                <a:ext uri="{FF2B5EF4-FFF2-40B4-BE49-F238E27FC236}">
                  <a16:creationId xmlns:a16="http://schemas.microsoft.com/office/drawing/2014/main" id="{95F696C2-255C-A239-F887-D49E4854799F}"/>
                </a:ext>
              </a:extLst>
            </p:cNvPr>
            <p:cNvSpPr txBox="1"/>
            <p:nvPr/>
          </p:nvSpPr>
          <p:spPr>
            <a:xfrm>
              <a:off x="5188975" y="1194029"/>
              <a:ext cx="1051891" cy="338554"/>
            </a:xfrm>
            <a:prstGeom prst="rect">
              <a:avLst/>
            </a:prstGeom>
            <a:noFill/>
          </p:spPr>
          <p:txBody>
            <a:bodyPr wrap="none" rtlCol="0">
              <a:spAutoFit/>
            </a:bodyPr>
            <a:lstStyle/>
            <a:p>
              <a:r>
                <a:rPr lang="en-US" sz="1600" b="1">
                  <a:latin typeface="+mn-lt"/>
                </a:rPr>
                <a:t>E=6.4 GeV</a:t>
              </a:r>
            </a:p>
          </p:txBody>
        </p:sp>
        <p:sp>
          <p:nvSpPr>
            <p:cNvPr id="45" name="CasellaDiTesto 44">
              <a:extLst>
                <a:ext uri="{FF2B5EF4-FFF2-40B4-BE49-F238E27FC236}">
                  <a16:creationId xmlns:a16="http://schemas.microsoft.com/office/drawing/2014/main" id="{0856B348-2F64-60D1-AC0C-183CC2128FC1}"/>
                </a:ext>
              </a:extLst>
            </p:cNvPr>
            <p:cNvSpPr txBox="1"/>
            <p:nvPr/>
          </p:nvSpPr>
          <p:spPr>
            <a:xfrm>
              <a:off x="7227461" y="1221834"/>
              <a:ext cx="1051891" cy="338554"/>
            </a:xfrm>
            <a:prstGeom prst="rect">
              <a:avLst/>
            </a:prstGeom>
            <a:noFill/>
          </p:spPr>
          <p:txBody>
            <a:bodyPr wrap="none" rtlCol="0">
              <a:spAutoFit/>
            </a:bodyPr>
            <a:lstStyle/>
            <a:p>
              <a:r>
                <a:rPr lang="en-US" sz="1600" b="1">
                  <a:latin typeface="+mn-lt"/>
                </a:rPr>
                <a:t>E=8.5 GeV</a:t>
              </a:r>
            </a:p>
          </p:txBody>
        </p:sp>
        <p:cxnSp>
          <p:nvCxnSpPr>
            <p:cNvPr id="47" name="Connettore 2 46">
              <a:extLst>
                <a:ext uri="{FF2B5EF4-FFF2-40B4-BE49-F238E27FC236}">
                  <a16:creationId xmlns:a16="http://schemas.microsoft.com/office/drawing/2014/main" id="{8744DD3E-0803-0DAD-74EE-3828ADEBE1D8}"/>
                </a:ext>
              </a:extLst>
            </p:cNvPr>
            <p:cNvCxnSpPr/>
            <p:nvPr/>
          </p:nvCxnSpPr>
          <p:spPr bwMode="auto">
            <a:xfrm>
              <a:off x="4980191" y="1497910"/>
              <a:ext cx="1907699"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Connettore 2 47">
              <a:extLst>
                <a:ext uri="{FF2B5EF4-FFF2-40B4-BE49-F238E27FC236}">
                  <a16:creationId xmlns:a16="http://schemas.microsoft.com/office/drawing/2014/main" id="{87F2C362-E3CD-34A5-F150-BAE194BB5705}"/>
                </a:ext>
              </a:extLst>
            </p:cNvPr>
            <p:cNvCxnSpPr>
              <a:cxnSpLocks/>
            </p:cNvCxnSpPr>
            <p:nvPr/>
          </p:nvCxnSpPr>
          <p:spPr bwMode="auto">
            <a:xfrm flipV="1">
              <a:off x="6924613" y="1474827"/>
              <a:ext cx="1679835" cy="23083"/>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 name="Freccia destra 4">
              <a:extLst>
                <a:ext uri="{FF2B5EF4-FFF2-40B4-BE49-F238E27FC236}">
                  <a16:creationId xmlns:a16="http://schemas.microsoft.com/office/drawing/2014/main" id="{62ABC340-D293-EDDD-47D1-0B1D4C065C30}"/>
                </a:ext>
              </a:extLst>
            </p:cNvPr>
            <p:cNvSpPr/>
            <p:nvPr/>
          </p:nvSpPr>
          <p:spPr>
            <a:xfrm>
              <a:off x="4156610" y="3980965"/>
              <a:ext cx="850733" cy="457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asellaDiTesto 7">
              <a:extLst>
                <a:ext uri="{FF2B5EF4-FFF2-40B4-BE49-F238E27FC236}">
                  <a16:creationId xmlns:a16="http://schemas.microsoft.com/office/drawing/2014/main" id="{C7B5FCC0-8090-3B80-9293-DC2F180C475E}"/>
                </a:ext>
              </a:extLst>
            </p:cNvPr>
            <p:cNvSpPr txBox="1"/>
            <p:nvPr/>
          </p:nvSpPr>
          <p:spPr>
            <a:xfrm>
              <a:off x="8234829" y="677028"/>
              <a:ext cx="643894" cy="276999"/>
            </a:xfrm>
            <a:prstGeom prst="rect">
              <a:avLst/>
            </a:prstGeom>
            <a:noFill/>
          </p:spPr>
          <p:txBody>
            <a:bodyPr wrap="none" rtlCol="0">
              <a:spAutoFit/>
            </a:bodyPr>
            <a:lstStyle/>
            <a:p>
              <a:r>
                <a:rPr lang="en-US" sz="1200" dirty="0">
                  <a:latin typeface="+mn-lt"/>
                </a:rPr>
                <a:t>FT- OFF</a:t>
              </a:r>
            </a:p>
          </p:txBody>
        </p:sp>
      </p:grpSp>
      <p:sp>
        <p:nvSpPr>
          <p:cNvPr id="10" name="Segnaposto numero diapositiva 9">
            <a:extLst>
              <a:ext uri="{FF2B5EF4-FFF2-40B4-BE49-F238E27FC236}">
                <a16:creationId xmlns:a16="http://schemas.microsoft.com/office/drawing/2014/main" id="{F4F174C1-8D45-AE6D-B9D2-94506EC38A7B}"/>
              </a:ext>
            </a:extLst>
          </p:cNvPr>
          <p:cNvSpPr>
            <a:spLocks noGrp="1"/>
          </p:cNvSpPr>
          <p:nvPr>
            <p:ph type="sldNum" sz="quarter" idx="12"/>
          </p:nvPr>
        </p:nvSpPr>
        <p:spPr/>
        <p:txBody>
          <a:bodyPr/>
          <a:lstStyle/>
          <a:p>
            <a:fld id="{E33505E3-9B21-8742-B4DC-5DD2FCC133AE}" type="slidenum">
              <a:rPr lang="it-IT" smtClean="0"/>
              <a:t>13</a:t>
            </a:fld>
            <a:endParaRPr lang="it-IT"/>
          </a:p>
        </p:txBody>
      </p:sp>
    </p:spTree>
    <p:extLst>
      <p:ext uri="{BB962C8B-B14F-4D97-AF65-F5344CB8AC3E}">
        <p14:creationId xmlns:p14="http://schemas.microsoft.com/office/powerpoint/2010/main" val="84163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3" grpId="0" animBg="1"/>
      <p:bldP spid="5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5" descr="A diagram of a mathematical equation&#10;&#10;Description automatically generated">
            <a:extLst>
              <a:ext uri="{FF2B5EF4-FFF2-40B4-BE49-F238E27FC236}">
                <a16:creationId xmlns:a16="http://schemas.microsoft.com/office/drawing/2014/main" id="{A9A92DE1-6FD5-355A-195A-EE4374004585}"/>
              </a:ext>
            </a:extLst>
          </p:cNvPr>
          <p:cNvPicPr>
            <a:picLocks noChangeAspect="1"/>
          </p:cNvPicPr>
          <p:nvPr/>
        </p:nvPicPr>
        <p:blipFill rotWithShape="1">
          <a:blip r:embed="rId3">
            <a:extLst>
              <a:ext uri="{28A0092B-C50C-407E-A947-70E740481C1C}">
                <a14:useLocalDpi xmlns:a14="http://schemas.microsoft.com/office/drawing/2010/main" val="0"/>
              </a:ext>
            </a:extLst>
          </a:blip>
          <a:srcRect l="832" t="6375" r="979" b="5662"/>
          <a:stretch/>
        </p:blipFill>
        <p:spPr>
          <a:xfrm>
            <a:off x="5452311" y="2947699"/>
            <a:ext cx="3673204" cy="698259"/>
          </a:xfrm>
          <a:prstGeom prst="rect">
            <a:avLst/>
          </a:prstGeom>
        </p:spPr>
      </p:pic>
      <p:cxnSp>
        <p:nvCxnSpPr>
          <p:cNvPr id="18" name="Straight Connector 31"/>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1" name="Title 1"/>
          <p:cNvSpPr txBox="1">
            <a:spLocks/>
          </p:cNvSpPr>
          <p:nvPr/>
        </p:nvSpPr>
        <p:spPr>
          <a:xfrm>
            <a:off x="997605" y="2"/>
            <a:ext cx="7148792" cy="541136"/>
          </a:xfrm>
          <a:prstGeom prst="rect">
            <a:avLst/>
          </a:prstGeom>
        </p:spPr>
        <p:txBody>
          <a:bodyPr lIns="64823" tIns="32411" rIns="64823" bIns="32411">
            <a:normAutofit/>
          </a:bodyPr>
          <a:lstStyle>
            <a:lvl1pPr algn="ctr" defTabSz="888551" rtl="0" fontAlgn="base">
              <a:spcBef>
                <a:spcPct val="0"/>
              </a:spcBef>
              <a:spcAft>
                <a:spcPct val="0"/>
              </a:spcAft>
              <a:defRPr sz="4300">
                <a:solidFill>
                  <a:schemeClr val="tx2"/>
                </a:solidFill>
                <a:latin typeface="+mj-lt"/>
                <a:ea typeface="+mj-ea"/>
                <a:cs typeface="+mj-cs"/>
              </a:defRPr>
            </a:lvl1pPr>
            <a:lvl2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6612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32251"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98375"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64502" algn="ctr" defTabSz="888551" rtl="0" fontAlgn="base">
              <a:spcBef>
                <a:spcPct val="0"/>
              </a:spcBef>
              <a:spcAft>
                <a:spcPct val="0"/>
              </a:spcAft>
              <a:defRPr sz="4300">
                <a:solidFill>
                  <a:schemeClr val="tx2"/>
                </a:solidFill>
                <a:latin typeface="Arial" charset="0"/>
                <a:ea typeface="ＭＳ Ｐゴシック" charset="0"/>
                <a:cs typeface="ＭＳ Ｐゴシック" charset="0"/>
              </a:defRPr>
            </a:lvl9pPr>
          </a:lstStyle>
          <a:p>
            <a:r>
              <a:rPr lang="en-US" sz="2553" b="1" dirty="0">
                <a:solidFill>
                  <a:srgbClr val="C00000"/>
                </a:solidFill>
                <a:latin typeface="Calibri" pitchFamily="34" charset="0"/>
              </a:rPr>
              <a:t>KY Reaction Models</a:t>
            </a:r>
          </a:p>
        </p:txBody>
      </p:sp>
      <p:sp>
        <p:nvSpPr>
          <p:cNvPr id="4" name="Segnaposto piè di pagina 3"/>
          <p:cNvSpPr>
            <a:spLocks noGrp="1"/>
          </p:cNvSpPr>
          <p:nvPr>
            <p:ph type="ftr" sz="quarter" idx="3"/>
          </p:nvPr>
        </p:nvSpPr>
        <p:spPr bwMode="auto">
          <a:xfrm>
            <a:off x="1390863" y="4799543"/>
            <a:ext cx="5898050" cy="2228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88963" tIns="44479" rIns="88963" bIns="44479" numCol="1" anchor="t" anchorCtr="0" compatLnSpc="1">
            <a:prstTxWarp prst="textNoShape">
              <a:avLst/>
            </a:prstTxWarp>
          </a:bodyPr>
          <a:lstStyle>
            <a:defPPr>
              <a:defRPr lang="en-US"/>
            </a:defPPr>
            <a:lvl1pPr algn="ctr" defTabSz="629974" rtl="0" eaLnBrk="0" fontAlgn="base" hangingPunct="0">
              <a:spcBef>
                <a:spcPct val="0"/>
              </a:spcBef>
              <a:spcAft>
                <a:spcPct val="0"/>
              </a:spcAft>
              <a:defRPr sz="638" kern="1200">
                <a:solidFill>
                  <a:srgbClr val="800000"/>
                </a:solidFill>
                <a:latin typeface="Baskerville Old Face" charset="0"/>
                <a:ea typeface="ＭＳ Ｐゴシック" charset="0"/>
                <a:cs typeface="ＭＳ Ｐゴシック" charset="0"/>
              </a:defRPr>
            </a:lvl1pPr>
            <a:lvl2pPr marL="377549"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2pPr>
            <a:lvl3pPr marL="755099"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3pPr>
            <a:lvl4pPr marL="1132648"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4pPr>
            <a:lvl5pPr marL="1510199"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5pPr>
            <a:lvl6pPr marL="1887748" algn="l" defTabSz="377549" rtl="0" eaLnBrk="1" latinLnBrk="0" hangingPunct="1">
              <a:defRPr sz="1701" kern="1200">
                <a:solidFill>
                  <a:schemeClr val="tx1"/>
                </a:solidFill>
                <a:latin typeface="Baskerville Old Face" charset="0"/>
                <a:ea typeface="ＭＳ Ｐゴシック" charset="0"/>
                <a:cs typeface="ＭＳ Ｐゴシック" charset="0"/>
              </a:defRPr>
            </a:lvl6pPr>
            <a:lvl7pPr marL="2265298" algn="l" defTabSz="377549" rtl="0" eaLnBrk="1" latinLnBrk="0" hangingPunct="1">
              <a:defRPr sz="1701" kern="1200">
                <a:solidFill>
                  <a:schemeClr val="tx1"/>
                </a:solidFill>
                <a:latin typeface="Baskerville Old Face" charset="0"/>
                <a:ea typeface="ＭＳ Ｐゴシック" charset="0"/>
                <a:cs typeface="ＭＳ Ｐゴシック" charset="0"/>
              </a:defRPr>
            </a:lvl7pPr>
            <a:lvl8pPr marL="2642848" algn="l" defTabSz="377549" rtl="0" eaLnBrk="1" latinLnBrk="0" hangingPunct="1">
              <a:defRPr sz="1701" kern="1200">
                <a:solidFill>
                  <a:schemeClr val="tx1"/>
                </a:solidFill>
                <a:latin typeface="Baskerville Old Face" charset="0"/>
                <a:ea typeface="ＭＳ Ｐゴシック" charset="0"/>
                <a:cs typeface="ＭＳ Ｐゴシック" charset="0"/>
              </a:defRPr>
            </a:lvl8pPr>
            <a:lvl9pPr marL="3020396" algn="l" defTabSz="377549" rtl="0" eaLnBrk="1" latinLnBrk="0" hangingPunct="1">
              <a:defRPr sz="1701" kern="1200">
                <a:solidFill>
                  <a:schemeClr val="tx1"/>
                </a:solidFill>
                <a:latin typeface="Baskerville Old Face" charset="0"/>
                <a:ea typeface="ＭＳ Ｐゴシック" charset="0"/>
                <a:cs typeface="ＭＳ Ｐゴシック" charset="0"/>
              </a:defRPr>
            </a:lvl9pPr>
          </a:lstStyle>
          <a:p>
            <a:r>
              <a:rPr lang="en-US" sz="1200" dirty="0">
                <a:latin typeface="+mn-lt"/>
              </a:rPr>
              <a:t>CLAS Collaboration Meeting - June 2024  - Annalisa D’Angelo </a:t>
            </a:r>
          </a:p>
        </p:txBody>
      </p:sp>
      <p:sp>
        <p:nvSpPr>
          <p:cNvPr id="13" name="TextBox 13">
            <a:extLst>
              <a:ext uri="{FF2B5EF4-FFF2-40B4-BE49-F238E27FC236}">
                <a16:creationId xmlns:a16="http://schemas.microsoft.com/office/drawing/2014/main" id="{B16D7128-FE29-4898-6F85-55C4DFEB8012}"/>
              </a:ext>
            </a:extLst>
          </p:cNvPr>
          <p:cNvSpPr txBox="1"/>
          <p:nvPr/>
        </p:nvSpPr>
        <p:spPr>
          <a:xfrm>
            <a:off x="0" y="638582"/>
            <a:ext cx="5683045" cy="1246495"/>
          </a:xfrm>
          <a:prstGeom prst="rect">
            <a:avLst/>
          </a:prstGeom>
          <a:noFill/>
          <a:ln w="38100">
            <a:solidFill>
              <a:schemeClr val="accent6">
                <a:lumMod val="60000"/>
                <a:lumOff val="40000"/>
              </a:schemeClr>
            </a:solidFill>
          </a:ln>
        </p:spPr>
        <p:txBody>
          <a:bodyPr wrap="square" rtlCol="0">
            <a:spAutoFit/>
          </a:bodyPr>
          <a:lstStyle/>
          <a:p>
            <a:pPr marL="173038" indent="-173038" algn="just">
              <a:spcAft>
                <a:spcPts val="600"/>
              </a:spcAft>
              <a:buClr>
                <a:srgbClr val="0432FF"/>
              </a:buClr>
              <a:buFont typeface="Arial" panose="020B0604020202020204" pitchFamily="34" charset="0"/>
              <a:buChar char="•"/>
            </a:pPr>
            <a:r>
              <a:rPr lang="en-US" sz="1400" b="0" dirty="0">
                <a:solidFill>
                  <a:srgbClr val="0070C0"/>
                </a:solidFill>
              </a:rPr>
              <a:t>A model that describes the KY data is necessary to extract the g</a:t>
            </a:r>
            <a:r>
              <a:rPr lang="en-US" sz="1400" b="0" baseline="-25000" dirty="0">
                <a:solidFill>
                  <a:srgbClr val="0070C0"/>
                </a:solidFill>
              </a:rPr>
              <a:t>v</a:t>
            </a:r>
            <a:r>
              <a:rPr lang="en-US" sz="1400" b="0" dirty="0">
                <a:solidFill>
                  <a:srgbClr val="0070C0"/>
                </a:solidFill>
              </a:rPr>
              <a:t>pN* electrocouplings from the existing lower Q</a:t>
            </a:r>
            <a:r>
              <a:rPr lang="en-US" sz="1400" b="0" baseline="30000" dirty="0">
                <a:solidFill>
                  <a:srgbClr val="0070C0"/>
                </a:solidFill>
              </a:rPr>
              <a:t>2</a:t>
            </a:r>
            <a:r>
              <a:rPr lang="en-US" sz="1400" b="0" dirty="0">
                <a:solidFill>
                  <a:srgbClr val="0070C0"/>
                </a:solidFill>
              </a:rPr>
              <a:t> CLAS data and the higher Q</a:t>
            </a:r>
            <a:r>
              <a:rPr lang="en-US" sz="1400" b="0" baseline="30000" dirty="0">
                <a:solidFill>
                  <a:srgbClr val="0070C0"/>
                </a:solidFill>
              </a:rPr>
              <a:t>2</a:t>
            </a:r>
            <a:r>
              <a:rPr lang="en-US" sz="1400" b="0" dirty="0">
                <a:solidFill>
                  <a:srgbClr val="0070C0"/>
                </a:solidFill>
              </a:rPr>
              <a:t> CLAS12 data</a:t>
            </a:r>
          </a:p>
          <a:p>
            <a:pPr marL="173038" indent="-173038" algn="just">
              <a:spcAft>
                <a:spcPts val="600"/>
              </a:spcAft>
              <a:buClr>
                <a:srgbClr val="0432FF"/>
              </a:buClr>
              <a:buFont typeface="Arial" panose="020B0604020202020204" pitchFamily="34" charset="0"/>
              <a:buChar char="•"/>
            </a:pPr>
            <a:r>
              <a:rPr lang="en-US" sz="1400" b="0" dirty="0"/>
              <a:t>No single channel (isobar type) model has yet been shown to adequately describe the KY electroproduction data in the resonance region</a:t>
            </a:r>
          </a:p>
        </p:txBody>
      </p:sp>
      <p:sp>
        <p:nvSpPr>
          <p:cNvPr id="15" name="TextBox 24">
            <a:extLst>
              <a:ext uri="{FF2B5EF4-FFF2-40B4-BE49-F238E27FC236}">
                <a16:creationId xmlns:a16="http://schemas.microsoft.com/office/drawing/2014/main" id="{272FFEEF-1E57-8F54-3A82-86BAFCDAC493}"/>
              </a:ext>
            </a:extLst>
          </p:cNvPr>
          <p:cNvSpPr txBox="1"/>
          <p:nvPr/>
        </p:nvSpPr>
        <p:spPr>
          <a:xfrm>
            <a:off x="18485" y="1932494"/>
            <a:ext cx="3537902" cy="1131079"/>
          </a:xfrm>
          <a:prstGeom prst="rect">
            <a:avLst/>
          </a:prstGeom>
          <a:noFill/>
        </p:spPr>
        <p:txBody>
          <a:bodyPr wrap="square" rtlCol="0">
            <a:spAutoFit/>
          </a:bodyPr>
          <a:lstStyle/>
          <a:p>
            <a:pPr>
              <a:spcAft>
                <a:spcPts val="300"/>
              </a:spcAft>
            </a:pPr>
            <a:r>
              <a:rPr lang="en-US" sz="1200" b="0" u="sng" dirty="0"/>
              <a:t>Single Channel</a:t>
            </a:r>
            <a:r>
              <a:rPr lang="en-US" sz="1200" b="0" dirty="0"/>
              <a:t>:</a:t>
            </a:r>
          </a:p>
          <a:p>
            <a:pPr marL="174625" indent="-174625">
              <a:spcAft>
                <a:spcPts val="300"/>
              </a:spcAft>
              <a:buClr>
                <a:srgbClr val="C00000"/>
              </a:buClr>
              <a:buFont typeface="Arial" panose="020B0604020202020204" pitchFamily="34" charset="0"/>
              <a:buChar char="•"/>
            </a:pPr>
            <a:r>
              <a:rPr lang="en-US" sz="1200" b="0" dirty="0">
                <a:solidFill>
                  <a:srgbClr val="0070C0"/>
                </a:solidFill>
              </a:rPr>
              <a:t>Unitary Isobar Model and Fixed-t Dispersion relation approaches (Kaon-MAID)</a:t>
            </a:r>
          </a:p>
          <a:p>
            <a:pPr marL="174625" indent="-174625">
              <a:spcAft>
                <a:spcPts val="300"/>
              </a:spcAft>
              <a:buClr>
                <a:srgbClr val="C00000"/>
              </a:buClr>
              <a:buFont typeface="Arial" panose="020B0604020202020204" pitchFamily="34" charset="0"/>
              <a:buChar char="•"/>
            </a:pPr>
            <a:r>
              <a:rPr lang="en-US" sz="1200" b="0" dirty="0">
                <a:solidFill>
                  <a:srgbClr val="0070C0"/>
                </a:solidFill>
              </a:rPr>
              <a:t>Regge + Resonance model (Ghent)</a:t>
            </a:r>
          </a:p>
          <a:p>
            <a:pPr marL="174625" indent="-174625">
              <a:spcAft>
                <a:spcPts val="300"/>
              </a:spcAft>
              <a:buClr>
                <a:srgbClr val="C00000"/>
              </a:buClr>
              <a:buFont typeface="Arial" panose="020B0604020202020204" pitchFamily="34" charset="0"/>
              <a:buChar char="•"/>
            </a:pPr>
            <a:r>
              <a:rPr lang="en-US" sz="1200" b="0" dirty="0">
                <a:solidFill>
                  <a:srgbClr val="0070C0"/>
                </a:solidFill>
              </a:rPr>
              <a:t>Isobar models (T. Mart, O. Maxwell, P. Bydžovský)</a:t>
            </a:r>
          </a:p>
        </p:txBody>
      </p:sp>
      <p:sp>
        <p:nvSpPr>
          <p:cNvPr id="16" name="TextBox 14">
            <a:extLst>
              <a:ext uri="{FF2B5EF4-FFF2-40B4-BE49-F238E27FC236}">
                <a16:creationId xmlns:a16="http://schemas.microsoft.com/office/drawing/2014/main" id="{1BD06D7D-38D3-4721-0D34-7BFC4C539CC5}"/>
              </a:ext>
            </a:extLst>
          </p:cNvPr>
          <p:cNvSpPr txBox="1"/>
          <p:nvPr/>
        </p:nvSpPr>
        <p:spPr>
          <a:xfrm>
            <a:off x="97360" y="3374380"/>
            <a:ext cx="6123244" cy="500137"/>
          </a:xfrm>
          <a:prstGeom prst="rect">
            <a:avLst/>
          </a:prstGeom>
          <a:noFill/>
        </p:spPr>
        <p:txBody>
          <a:bodyPr wrap="square" rtlCol="0">
            <a:spAutoFit/>
          </a:bodyPr>
          <a:lstStyle/>
          <a:p>
            <a:pPr>
              <a:spcAft>
                <a:spcPts val="300"/>
              </a:spcAft>
            </a:pPr>
            <a:r>
              <a:rPr lang="en-US" sz="1200" b="0" dirty="0">
                <a:solidFill>
                  <a:srgbClr val="008000"/>
                </a:solidFill>
              </a:rPr>
              <a:t>D.S. Carman, K. Joo, V.I. Mokeev, FBS 61, 29 (2020)   M. Mai, Eur. Phys. J. A 59, 286 (2023)</a:t>
            </a:r>
          </a:p>
          <a:p>
            <a:pPr>
              <a:spcAft>
                <a:spcPts val="300"/>
              </a:spcAft>
            </a:pPr>
            <a:r>
              <a:rPr lang="en-US" sz="1200" b="0" dirty="0">
                <a:solidFill>
                  <a:srgbClr val="008000"/>
                </a:solidFill>
              </a:rPr>
              <a:t>Y.-F. Wang et al, arXiv:2404.17444, (2024)</a:t>
            </a:r>
          </a:p>
        </p:txBody>
      </p:sp>
      <p:grpSp>
        <p:nvGrpSpPr>
          <p:cNvPr id="54" name="Gruppo 53">
            <a:extLst>
              <a:ext uri="{FF2B5EF4-FFF2-40B4-BE49-F238E27FC236}">
                <a16:creationId xmlns:a16="http://schemas.microsoft.com/office/drawing/2014/main" id="{E9EE8B73-8C95-D00F-5D92-F09F88FA1D0A}"/>
              </a:ext>
            </a:extLst>
          </p:cNvPr>
          <p:cNvGrpSpPr/>
          <p:nvPr/>
        </p:nvGrpSpPr>
        <p:grpSpPr>
          <a:xfrm>
            <a:off x="5466970" y="661677"/>
            <a:ext cx="3677030" cy="1596840"/>
            <a:chOff x="7051406" y="909885"/>
            <a:chExt cx="4967006" cy="2791078"/>
          </a:xfrm>
        </p:grpSpPr>
        <p:pic>
          <p:nvPicPr>
            <p:cNvPr id="10" name="Picture 4" descr="corthals-fig1.2.png">
              <a:extLst>
                <a:ext uri="{FF2B5EF4-FFF2-40B4-BE49-F238E27FC236}">
                  <a16:creationId xmlns:a16="http://schemas.microsoft.com/office/drawing/2014/main" id="{FE9D323F-5539-A936-4A46-BD4C7032579C}"/>
                </a:ext>
              </a:extLst>
            </p:cNvPr>
            <p:cNvPicPr>
              <a:picLocks/>
            </p:cNvPicPr>
            <p:nvPr/>
          </p:nvPicPr>
          <p:blipFill>
            <a:blip r:embed="rId4"/>
            <a:stretch>
              <a:fillRect/>
            </a:stretch>
          </p:blipFill>
          <p:spPr>
            <a:xfrm>
              <a:off x="7565254" y="909886"/>
              <a:ext cx="4029813" cy="2382358"/>
            </a:xfrm>
            <a:prstGeom prst="rect">
              <a:avLst/>
            </a:prstGeom>
          </p:spPr>
        </p:pic>
        <p:sp>
          <p:nvSpPr>
            <p:cNvPr id="12" name="TextBox 8">
              <a:extLst>
                <a:ext uri="{FF2B5EF4-FFF2-40B4-BE49-F238E27FC236}">
                  <a16:creationId xmlns:a16="http://schemas.microsoft.com/office/drawing/2014/main" id="{693C9750-F621-85A2-C03B-337D46AF67EA}"/>
                </a:ext>
              </a:extLst>
            </p:cNvPr>
            <p:cNvSpPr txBox="1"/>
            <p:nvPr/>
          </p:nvSpPr>
          <p:spPr>
            <a:xfrm rot="16200000">
              <a:off x="6502838" y="1606476"/>
              <a:ext cx="1700959" cy="307777"/>
            </a:xfrm>
            <a:prstGeom prst="rect">
              <a:avLst/>
            </a:prstGeom>
            <a:noFill/>
          </p:spPr>
          <p:txBody>
            <a:bodyPr wrap="square" rtlCol="0">
              <a:spAutoFit/>
            </a:bodyPr>
            <a:lstStyle/>
            <a:p>
              <a:pPr>
                <a:spcAft>
                  <a:spcPts val="600"/>
                </a:spcAft>
              </a:pPr>
              <a:r>
                <a:rPr lang="en-US" sz="1400" b="0" dirty="0">
                  <a:solidFill>
                    <a:srgbClr val="7030A0"/>
                  </a:solidFill>
                </a:rPr>
                <a:t>cross section</a:t>
              </a:r>
            </a:p>
          </p:txBody>
        </p:sp>
        <p:sp>
          <p:nvSpPr>
            <p:cNvPr id="17" name="TextBox 1">
              <a:extLst>
                <a:ext uri="{FF2B5EF4-FFF2-40B4-BE49-F238E27FC236}">
                  <a16:creationId xmlns:a16="http://schemas.microsoft.com/office/drawing/2014/main" id="{2D2E8F1E-687E-8819-3238-17DE5F8E611B}"/>
                </a:ext>
              </a:extLst>
            </p:cNvPr>
            <p:cNvSpPr txBox="1"/>
            <p:nvPr/>
          </p:nvSpPr>
          <p:spPr>
            <a:xfrm>
              <a:off x="7051406" y="3341356"/>
              <a:ext cx="2882697" cy="359607"/>
            </a:xfrm>
            <a:prstGeom prst="rect">
              <a:avLst/>
            </a:prstGeom>
            <a:noFill/>
          </p:spPr>
          <p:txBody>
            <a:bodyPr wrap="square" rtlCol="0">
              <a:spAutoFit/>
            </a:bodyPr>
            <a:lstStyle/>
            <a:p>
              <a:pPr algn="ctr">
                <a:spcAft>
                  <a:spcPts val="600"/>
                </a:spcAft>
              </a:pPr>
              <a:r>
                <a:rPr lang="en-US" sz="1200" b="0" dirty="0">
                  <a:solidFill>
                    <a:srgbClr val="7030A0"/>
                  </a:solidFill>
                </a:rPr>
                <a:t>Resonant Amplitudes</a:t>
              </a:r>
            </a:p>
          </p:txBody>
        </p:sp>
        <p:sp>
          <p:nvSpPr>
            <p:cNvPr id="19" name="TextBox 2">
              <a:extLst>
                <a:ext uri="{FF2B5EF4-FFF2-40B4-BE49-F238E27FC236}">
                  <a16:creationId xmlns:a16="http://schemas.microsoft.com/office/drawing/2014/main" id="{A7D0D823-6A14-7B9B-78ED-2C73D67B9AD6}"/>
                </a:ext>
              </a:extLst>
            </p:cNvPr>
            <p:cNvSpPr txBox="1"/>
            <p:nvPr/>
          </p:nvSpPr>
          <p:spPr>
            <a:xfrm>
              <a:off x="9554064" y="3292244"/>
              <a:ext cx="2464348" cy="359607"/>
            </a:xfrm>
            <a:prstGeom prst="rect">
              <a:avLst/>
            </a:prstGeom>
            <a:noFill/>
          </p:spPr>
          <p:txBody>
            <a:bodyPr wrap="square" rtlCol="0">
              <a:spAutoFit/>
            </a:bodyPr>
            <a:lstStyle/>
            <a:p>
              <a:pPr algn="ctr">
                <a:spcAft>
                  <a:spcPts val="600"/>
                </a:spcAft>
              </a:pPr>
              <a:r>
                <a:rPr lang="en-US" sz="1200" b="0" dirty="0">
                  <a:solidFill>
                    <a:srgbClr val="7030A0"/>
                  </a:solidFill>
                </a:rPr>
                <a:t>Non-Resonant Amplitudes</a:t>
              </a:r>
            </a:p>
          </p:txBody>
        </p:sp>
      </p:grpSp>
      <p:pic>
        <p:nvPicPr>
          <p:cNvPr id="22" name="Picture 6">
            <a:extLst>
              <a:ext uri="{FF2B5EF4-FFF2-40B4-BE49-F238E27FC236}">
                <a16:creationId xmlns:a16="http://schemas.microsoft.com/office/drawing/2014/main" id="{85E7AA18-2FD6-A448-628F-094F9733359D}"/>
              </a:ext>
            </a:extLst>
          </p:cNvPr>
          <p:cNvPicPr>
            <a:picLocks noChangeAspect="1"/>
          </p:cNvPicPr>
          <p:nvPr/>
        </p:nvPicPr>
        <p:blipFill>
          <a:blip r:embed="rId5"/>
          <a:stretch>
            <a:fillRect/>
          </a:stretch>
        </p:blipFill>
        <p:spPr>
          <a:xfrm>
            <a:off x="115394" y="4195102"/>
            <a:ext cx="4191135" cy="456523"/>
          </a:xfrm>
          <a:prstGeom prst="rect">
            <a:avLst/>
          </a:prstGeom>
        </p:spPr>
      </p:pic>
      <p:pic>
        <p:nvPicPr>
          <p:cNvPr id="27" name="Picture 9">
            <a:extLst>
              <a:ext uri="{FF2B5EF4-FFF2-40B4-BE49-F238E27FC236}">
                <a16:creationId xmlns:a16="http://schemas.microsoft.com/office/drawing/2014/main" id="{F348ED79-EB0A-396A-CCF5-2921DBCEB3BF}"/>
              </a:ext>
            </a:extLst>
          </p:cNvPr>
          <p:cNvPicPr>
            <a:picLocks noChangeAspect="1"/>
          </p:cNvPicPr>
          <p:nvPr/>
        </p:nvPicPr>
        <p:blipFill>
          <a:blip r:embed="rId6"/>
          <a:stretch>
            <a:fillRect/>
          </a:stretch>
        </p:blipFill>
        <p:spPr>
          <a:xfrm>
            <a:off x="5482313" y="3977476"/>
            <a:ext cx="3132660" cy="382333"/>
          </a:xfrm>
          <a:prstGeom prst="rect">
            <a:avLst/>
          </a:prstGeom>
        </p:spPr>
      </p:pic>
      <p:pic>
        <p:nvPicPr>
          <p:cNvPr id="32" name="Picture 10">
            <a:extLst>
              <a:ext uri="{FF2B5EF4-FFF2-40B4-BE49-F238E27FC236}">
                <a16:creationId xmlns:a16="http://schemas.microsoft.com/office/drawing/2014/main" id="{E3AE3373-F020-2720-C2B0-71D72E3D3961}"/>
              </a:ext>
            </a:extLst>
          </p:cNvPr>
          <p:cNvPicPr>
            <a:picLocks noChangeAspect="1"/>
          </p:cNvPicPr>
          <p:nvPr/>
        </p:nvPicPr>
        <p:blipFill>
          <a:blip r:embed="rId7"/>
          <a:stretch>
            <a:fillRect/>
          </a:stretch>
        </p:blipFill>
        <p:spPr>
          <a:xfrm>
            <a:off x="4837471" y="4356048"/>
            <a:ext cx="4191135" cy="388997"/>
          </a:xfrm>
          <a:prstGeom prst="rect">
            <a:avLst/>
          </a:prstGeom>
        </p:spPr>
      </p:pic>
      <mc:AlternateContent xmlns:mc="http://schemas.openxmlformats.org/markup-compatibility/2006">
        <mc:Choice xmlns:a14="http://schemas.microsoft.com/office/drawing/2010/main" Requires="a14">
          <p:sp>
            <p:nvSpPr>
              <p:cNvPr id="38" name="TextBox 11">
                <a:extLst>
                  <a:ext uri="{FF2B5EF4-FFF2-40B4-BE49-F238E27FC236}">
                    <a16:creationId xmlns:a16="http://schemas.microsoft.com/office/drawing/2014/main" id="{C911ECD8-699A-3C54-5084-DF03BBE9B1AB}"/>
                  </a:ext>
                </a:extLst>
              </p:cNvPr>
              <p:cNvSpPr txBox="1"/>
              <p:nvPr/>
            </p:nvSpPr>
            <p:spPr>
              <a:xfrm>
                <a:off x="18485" y="3833385"/>
                <a:ext cx="6123245" cy="307777"/>
              </a:xfrm>
              <a:prstGeom prst="rect">
                <a:avLst/>
              </a:prstGeom>
              <a:noFill/>
            </p:spPr>
            <p:txBody>
              <a:bodyPr wrap="square" rtlCol="0">
                <a:spAutoFit/>
              </a:bodyPr>
              <a:lstStyle/>
              <a:p>
                <a:pPr marL="174625" indent="-174625">
                  <a:spcAft>
                    <a:spcPts val="600"/>
                  </a:spcAft>
                  <a:buClr>
                    <a:srgbClr val="C00000"/>
                  </a:buClr>
                  <a:buFont typeface="Arial" panose="020B0604020202020204" pitchFamily="34" charset="0"/>
                  <a:buChar char="•"/>
                </a:pPr>
                <a:r>
                  <a:rPr lang="en-US" sz="1400" b="0" dirty="0"/>
                  <a:t>Cross sections of </a:t>
                </a:r>
                <a:r>
                  <a:rPr lang="en-US" sz="1200" b="0" dirty="0"/>
                  <a:t>resonance</a:t>
                </a:r>
                <a:r>
                  <a:rPr lang="en-US" sz="1400" b="0" dirty="0"/>
                  <a:t> r of mass M</a:t>
                </a:r>
                <a:r>
                  <a:rPr lang="en-US" sz="1400" b="0" baseline="-25000" dirty="0"/>
                  <a:t>r</a:t>
                </a:r>
                <a:r>
                  <a:rPr lang="en-US" sz="1400" b="0" dirty="0"/>
                  <a:t>, width </a:t>
                </a:r>
                <a14:m>
                  <m:oMath xmlns:m="http://schemas.openxmlformats.org/officeDocument/2006/math">
                    <m:r>
                      <m:rPr>
                        <m:sty m:val="p"/>
                      </m:rPr>
                      <a:rPr lang="el-GR" sz="1400" b="0" i="1" smtClean="0">
                        <a:latin typeface="Cambria Math" panose="02040503050406030204" pitchFamily="18" charset="0"/>
                        <a:ea typeface="Cambria Math" panose="02040503050406030204" pitchFamily="18" charset="0"/>
                      </a:rPr>
                      <m:t>Γ</m:t>
                    </m:r>
                  </m:oMath>
                </a14:m>
                <a:r>
                  <a:rPr lang="en-US" sz="1400" b="0" baseline="-25000" dirty="0"/>
                  <a:t>tot</a:t>
                </a:r>
                <a:r>
                  <a:rPr lang="en-US" sz="1400" b="0" dirty="0"/>
                  <a:t>(M</a:t>
                </a:r>
                <a:r>
                  <a:rPr lang="en-US" sz="1400" b="0" baseline="-25000" dirty="0"/>
                  <a:t>r</a:t>
                </a:r>
                <a:r>
                  <a:rPr lang="en-US" sz="1400" b="0" dirty="0"/>
                  <a:t>), and spin J</a:t>
                </a:r>
                <a:r>
                  <a:rPr lang="en-US" sz="1400" b="0" baseline="-25000" dirty="0"/>
                  <a:t>r</a:t>
                </a:r>
                <a:r>
                  <a:rPr lang="en-US" sz="1400" b="0" dirty="0"/>
                  <a:t>:</a:t>
                </a:r>
              </a:p>
            </p:txBody>
          </p:sp>
        </mc:Choice>
        <mc:Fallback>
          <p:sp>
            <p:nvSpPr>
              <p:cNvPr id="38" name="TextBox 11">
                <a:extLst>
                  <a:ext uri="{FF2B5EF4-FFF2-40B4-BE49-F238E27FC236}">
                    <a16:creationId xmlns:a16="http://schemas.microsoft.com/office/drawing/2014/main" id="{C911ECD8-699A-3C54-5084-DF03BBE9B1AB}"/>
                  </a:ext>
                </a:extLst>
              </p:cNvPr>
              <p:cNvSpPr txBox="1">
                <a:spLocks noRot="1" noChangeAspect="1" noMove="1" noResize="1" noEditPoints="1" noAdjustHandles="1" noChangeArrowheads="1" noChangeShapeType="1" noTextEdit="1"/>
              </p:cNvSpPr>
              <p:nvPr/>
            </p:nvSpPr>
            <p:spPr>
              <a:xfrm>
                <a:off x="18485" y="3833385"/>
                <a:ext cx="6123245" cy="307777"/>
              </a:xfrm>
              <a:prstGeom prst="rect">
                <a:avLst/>
              </a:prstGeom>
              <a:blipFill>
                <a:blip r:embed="rId8"/>
                <a:stretch>
                  <a:fillRect l="-207" t="-4000" b="-2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TextBox 12">
                <a:extLst>
                  <a:ext uri="{FF2B5EF4-FFF2-40B4-BE49-F238E27FC236}">
                    <a16:creationId xmlns:a16="http://schemas.microsoft.com/office/drawing/2014/main" id="{FAA39021-497E-4A5E-E22E-546814EDD65F}"/>
                  </a:ext>
                </a:extLst>
              </p:cNvPr>
              <p:cNvSpPr txBox="1"/>
              <p:nvPr/>
            </p:nvSpPr>
            <p:spPr>
              <a:xfrm>
                <a:off x="5256974" y="3730840"/>
                <a:ext cx="3789666" cy="276999"/>
              </a:xfrm>
              <a:prstGeom prst="rect">
                <a:avLst/>
              </a:prstGeom>
              <a:noFill/>
            </p:spPr>
            <p:txBody>
              <a:bodyPr wrap="square" rtlCol="0">
                <a:spAutoFit/>
              </a:bodyPr>
              <a:lstStyle/>
              <a:p>
                <a:pPr marL="174625" indent="-174625">
                  <a:spcAft>
                    <a:spcPts val="600"/>
                  </a:spcAft>
                  <a:buClr>
                    <a:srgbClr val="C00000"/>
                  </a:buClr>
                  <a:buFont typeface="Arial" panose="020B0604020202020204" pitchFamily="34" charset="0"/>
                  <a:buChar char="•"/>
                </a:pPr>
                <a:r>
                  <a:rPr lang="en-US" sz="1200" b="0" dirty="0"/>
                  <a:t>The EM decay widths (N*→ N</a:t>
                </a:r>
                <a14:m>
                  <m:oMath xmlns:m="http://schemas.openxmlformats.org/officeDocument/2006/math">
                    <m:r>
                      <a:rPr lang="en-US" sz="1200" b="0" i="1" dirty="0" smtClean="0">
                        <a:latin typeface="Cambria Math" panose="02040503050406030204" pitchFamily="18" charset="0"/>
                        <a:ea typeface="Cambria Math" panose="02040503050406030204" pitchFamily="18" charset="0"/>
                      </a:rPr>
                      <m:t>𝛾</m:t>
                    </m:r>
                  </m:oMath>
                </a14:m>
                <a:r>
                  <a:rPr lang="en-US" sz="1200" b="0" dirty="0"/>
                  <a:t>) at W=M</a:t>
                </a:r>
                <a:r>
                  <a:rPr lang="en-US" sz="1200" b="0" baseline="-25000" dirty="0"/>
                  <a:t>r</a:t>
                </a:r>
                <a:r>
                  <a:rPr lang="en-US" sz="1200" b="0" dirty="0"/>
                  <a:t> are given by:</a:t>
                </a:r>
              </a:p>
            </p:txBody>
          </p:sp>
        </mc:Choice>
        <mc:Fallback>
          <p:sp>
            <p:nvSpPr>
              <p:cNvPr id="42" name="TextBox 12">
                <a:extLst>
                  <a:ext uri="{FF2B5EF4-FFF2-40B4-BE49-F238E27FC236}">
                    <a16:creationId xmlns:a16="http://schemas.microsoft.com/office/drawing/2014/main" id="{FAA39021-497E-4A5E-E22E-546814EDD65F}"/>
                  </a:ext>
                </a:extLst>
              </p:cNvPr>
              <p:cNvSpPr txBox="1">
                <a:spLocks noRot="1" noChangeAspect="1" noMove="1" noResize="1" noEditPoints="1" noAdjustHandles="1" noChangeArrowheads="1" noChangeShapeType="1" noTextEdit="1"/>
              </p:cNvSpPr>
              <p:nvPr/>
            </p:nvSpPr>
            <p:spPr>
              <a:xfrm>
                <a:off x="5256974" y="3730840"/>
                <a:ext cx="3789666" cy="276999"/>
              </a:xfrm>
              <a:prstGeom prst="rect">
                <a:avLst/>
              </a:prstGeom>
              <a:blipFill>
                <a:blip r:embed="rId9"/>
                <a:stretch>
                  <a:fillRect b="-13043"/>
                </a:stretch>
              </a:blipFill>
            </p:spPr>
            <p:txBody>
              <a:bodyPr/>
              <a:lstStyle/>
              <a:p>
                <a:r>
                  <a:rPr lang="en-US">
                    <a:noFill/>
                  </a:rPr>
                  <a:t> </a:t>
                </a:r>
              </a:p>
            </p:txBody>
          </p:sp>
        </mc:Fallback>
      </mc:AlternateContent>
      <p:sp>
        <p:nvSpPr>
          <p:cNvPr id="46" name="TextBox 15">
            <a:extLst>
              <a:ext uri="{FF2B5EF4-FFF2-40B4-BE49-F238E27FC236}">
                <a16:creationId xmlns:a16="http://schemas.microsoft.com/office/drawing/2014/main" id="{26F1FCD6-637B-AA48-A7E5-DC0AA776D2E8}"/>
              </a:ext>
            </a:extLst>
          </p:cNvPr>
          <p:cNvSpPr txBox="1"/>
          <p:nvPr/>
        </p:nvSpPr>
        <p:spPr>
          <a:xfrm>
            <a:off x="12834972" y="7182711"/>
            <a:ext cx="216762" cy="307777"/>
          </a:xfrm>
          <a:prstGeom prst="rect">
            <a:avLst/>
          </a:prstGeom>
          <a:solidFill>
            <a:schemeClr val="bg1"/>
          </a:solidFill>
        </p:spPr>
        <p:txBody>
          <a:bodyPr wrap="square" rtlCol="0">
            <a:spAutoFit/>
          </a:bodyPr>
          <a:lstStyle/>
          <a:p>
            <a:pPr>
              <a:spcAft>
                <a:spcPts val="600"/>
              </a:spcAft>
            </a:pPr>
            <a:r>
              <a:rPr lang="en-US" sz="1400" b="0" dirty="0">
                <a:ea typeface="Comic Sans MS" charset="0"/>
                <a:cs typeface="Comic Sans MS" charset="0"/>
              </a:rPr>
              <a:t>N</a:t>
            </a:r>
          </a:p>
        </p:txBody>
      </p:sp>
      <p:sp>
        <p:nvSpPr>
          <p:cNvPr id="49" name="TextBox 3">
            <a:extLst>
              <a:ext uri="{FF2B5EF4-FFF2-40B4-BE49-F238E27FC236}">
                <a16:creationId xmlns:a16="http://schemas.microsoft.com/office/drawing/2014/main" id="{A15F5DB3-1B7C-64BD-2EEE-4E7DB18AF569}"/>
              </a:ext>
            </a:extLst>
          </p:cNvPr>
          <p:cNvSpPr txBox="1"/>
          <p:nvPr/>
        </p:nvSpPr>
        <p:spPr>
          <a:xfrm>
            <a:off x="3368540" y="1944011"/>
            <a:ext cx="3831308" cy="1169551"/>
          </a:xfrm>
          <a:prstGeom prst="rect">
            <a:avLst/>
          </a:prstGeom>
          <a:noFill/>
        </p:spPr>
        <p:txBody>
          <a:bodyPr wrap="square" rtlCol="0">
            <a:spAutoFit/>
          </a:bodyPr>
          <a:lstStyle/>
          <a:p>
            <a:pPr>
              <a:spcBef>
                <a:spcPts val="600"/>
              </a:spcBef>
              <a:spcAft>
                <a:spcPts val="300"/>
              </a:spcAft>
            </a:pPr>
            <a:r>
              <a:rPr lang="en-US" sz="1200" b="0" u="sng" dirty="0"/>
              <a:t>Multi-Channel</a:t>
            </a:r>
            <a:r>
              <a:rPr lang="en-US" sz="1200" b="0" dirty="0"/>
              <a:t>:</a:t>
            </a:r>
          </a:p>
          <a:p>
            <a:pPr marL="174625" indent="-174625">
              <a:spcAft>
                <a:spcPts val="300"/>
              </a:spcAft>
              <a:buClr>
                <a:srgbClr val="C00000"/>
              </a:buClr>
              <a:buFont typeface="Arial" panose="020B0604020202020204" pitchFamily="34" charset="0"/>
              <a:buChar char="•"/>
            </a:pPr>
            <a:r>
              <a:rPr lang="en-US" sz="1200" b="0" dirty="0">
                <a:solidFill>
                  <a:srgbClr val="0070C0"/>
                </a:solidFill>
              </a:rPr>
              <a:t>Bonn-Gatchina multi-channel PWA</a:t>
            </a:r>
          </a:p>
          <a:p>
            <a:pPr marL="174625" indent="-174625">
              <a:spcAft>
                <a:spcPts val="300"/>
              </a:spcAft>
              <a:buClr>
                <a:srgbClr val="C00000"/>
              </a:buClr>
              <a:buFont typeface="Arial" panose="020B0604020202020204" pitchFamily="34" charset="0"/>
              <a:buChar char="•"/>
            </a:pPr>
            <a:r>
              <a:rPr lang="en-US" sz="1200" b="0" dirty="0">
                <a:solidFill>
                  <a:srgbClr val="0070C0"/>
                </a:solidFill>
              </a:rPr>
              <a:t>Jülich-Bonn-GWU coupled-channel framework</a:t>
            </a:r>
          </a:p>
          <a:p>
            <a:pPr marL="174625" indent="-174625">
              <a:spcAft>
                <a:spcPts val="300"/>
              </a:spcAft>
              <a:buClr>
                <a:srgbClr val="C00000"/>
              </a:buClr>
              <a:buFont typeface="Arial" panose="020B0604020202020204" pitchFamily="34" charset="0"/>
              <a:buChar char="•"/>
            </a:pPr>
            <a:r>
              <a:rPr lang="en-US" sz="1200" b="0" dirty="0">
                <a:solidFill>
                  <a:srgbClr val="0070C0"/>
                </a:solidFill>
              </a:rPr>
              <a:t>Argonne-Osaka dynamically coupled-channel model</a:t>
            </a:r>
          </a:p>
          <a:p>
            <a:pPr marL="174625" indent="-174625">
              <a:spcAft>
                <a:spcPts val="300"/>
              </a:spcAft>
              <a:buClr>
                <a:srgbClr val="C00000"/>
              </a:buClr>
              <a:buFont typeface="Arial" panose="020B0604020202020204" pitchFamily="34" charset="0"/>
              <a:buChar char="•"/>
            </a:pPr>
            <a:r>
              <a:rPr lang="en-US" sz="1200" b="0" dirty="0">
                <a:solidFill>
                  <a:srgbClr val="0070C0"/>
                </a:solidFill>
              </a:rPr>
              <a:t>Dubna-Mainz-Taipei dynamical model</a:t>
            </a:r>
          </a:p>
        </p:txBody>
      </p:sp>
      <p:sp>
        <p:nvSpPr>
          <p:cNvPr id="50" name="TextBox 16">
            <a:extLst>
              <a:ext uri="{FF2B5EF4-FFF2-40B4-BE49-F238E27FC236}">
                <a16:creationId xmlns:a16="http://schemas.microsoft.com/office/drawing/2014/main" id="{B9319BE2-B0E4-BFE6-3F97-C6D148075265}"/>
              </a:ext>
            </a:extLst>
          </p:cNvPr>
          <p:cNvSpPr txBox="1"/>
          <p:nvPr/>
        </p:nvSpPr>
        <p:spPr>
          <a:xfrm>
            <a:off x="111403" y="3070055"/>
            <a:ext cx="3244548" cy="307777"/>
          </a:xfrm>
          <a:prstGeom prst="rect">
            <a:avLst/>
          </a:prstGeom>
          <a:noFill/>
          <a:ln w="28575">
            <a:solidFill>
              <a:schemeClr val="accent6">
                <a:lumMod val="60000"/>
                <a:lumOff val="40000"/>
              </a:schemeClr>
            </a:solidFill>
          </a:ln>
        </p:spPr>
        <p:txBody>
          <a:bodyPr wrap="square" rtlCol="0">
            <a:spAutoFit/>
          </a:bodyPr>
          <a:lstStyle/>
          <a:p>
            <a:pPr>
              <a:spcAft>
                <a:spcPts val="600"/>
              </a:spcAft>
            </a:pPr>
            <a:r>
              <a:rPr lang="en-US" sz="1400" b="0" dirty="0"/>
              <a:t>But there has been some recent progress!</a:t>
            </a:r>
          </a:p>
        </p:txBody>
      </p:sp>
      <p:sp>
        <p:nvSpPr>
          <p:cNvPr id="11" name="TextBox 7">
            <a:extLst>
              <a:ext uri="{FF2B5EF4-FFF2-40B4-BE49-F238E27FC236}">
                <a16:creationId xmlns:a16="http://schemas.microsoft.com/office/drawing/2014/main" id="{CF725E5E-3EE5-BBB6-89CC-2F2496D9FCDB}"/>
              </a:ext>
            </a:extLst>
          </p:cNvPr>
          <p:cNvSpPr txBox="1"/>
          <p:nvPr/>
        </p:nvSpPr>
        <p:spPr>
          <a:xfrm>
            <a:off x="8766521" y="2211785"/>
            <a:ext cx="454326" cy="307777"/>
          </a:xfrm>
          <a:prstGeom prst="rect">
            <a:avLst/>
          </a:prstGeom>
          <a:noFill/>
        </p:spPr>
        <p:txBody>
          <a:bodyPr wrap="square" rtlCol="0">
            <a:spAutoFit/>
          </a:bodyPr>
          <a:lstStyle/>
          <a:p>
            <a:pPr>
              <a:spcAft>
                <a:spcPts val="600"/>
              </a:spcAft>
            </a:pPr>
            <a:r>
              <a:rPr lang="en-US" sz="1400" b="0" dirty="0">
                <a:solidFill>
                  <a:srgbClr val="7030A0"/>
                </a:solidFill>
              </a:rPr>
              <a:t>W</a:t>
            </a:r>
          </a:p>
        </p:txBody>
      </p:sp>
      <p:sp>
        <p:nvSpPr>
          <p:cNvPr id="56" name="CasellaDiTesto 55">
            <a:extLst>
              <a:ext uri="{FF2B5EF4-FFF2-40B4-BE49-F238E27FC236}">
                <a16:creationId xmlns:a16="http://schemas.microsoft.com/office/drawing/2014/main" id="{9BCBDC6D-7B18-7D7D-2098-A6F57A00A9C6}"/>
              </a:ext>
            </a:extLst>
          </p:cNvPr>
          <p:cNvSpPr txBox="1"/>
          <p:nvPr/>
        </p:nvSpPr>
        <p:spPr>
          <a:xfrm>
            <a:off x="7423119" y="633580"/>
            <a:ext cx="1623521" cy="369332"/>
          </a:xfrm>
          <a:prstGeom prst="rect">
            <a:avLst/>
          </a:prstGeom>
          <a:noFill/>
        </p:spPr>
        <p:txBody>
          <a:bodyPr wrap="none" rtlCol="0">
            <a:spAutoFit/>
          </a:bodyPr>
          <a:lstStyle/>
          <a:p>
            <a:r>
              <a:rPr lang="en-US" dirty="0"/>
              <a:t>By Dan Carman</a:t>
            </a:r>
          </a:p>
        </p:txBody>
      </p:sp>
      <p:sp>
        <p:nvSpPr>
          <p:cNvPr id="57" name="Segnaposto numero diapositiva 56">
            <a:extLst>
              <a:ext uri="{FF2B5EF4-FFF2-40B4-BE49-F238E27FC236}">
                <a16:creationId xmlns:a16="http://schemas.microsoft.com/office/drawing/2014/main" id="{726FF5FB-64E4-01EE-F790-C011A164093E}"/>
              </a:ext>
            </a:extLst>
          </p:cNvPr>
          <p:cNvSpPr>
            <a:spLocks noGrp="1"/>
          </p:cNvSpPr>
          <p:nvPr>
            <p:ph type="sldNum" sz="quarter" idx="12"/>
          </p:nvPr>
        </p:nvSpPr>
        <p:spPr/>
        <p:txBody>
          <a:bodyPr/>
          <a:lstStyle/>
          <a:p>
            <a:fld id="{E33505E3-9B21-8742-B4DC-5DD2FCC133AE}" type="slidenum">
              <a:rPr lang="it-IT" smtClean="0"/>
              <a:t>14</a:t>
            </a:fld>
            <a:endParaRPr lang="it-IT"/>
          </a:p>
        </p:txBody>
      </p:sp>
    </p:spTree>
    <p:extLst>
      <p:ext uri="{BB962C8B-B14F-4D97-AF65-F5344CB8AC3E}">
        <p14:creationId xmlns:p14="http://schemas.microsoft.com/office/powerpoint/2010/main" val="195964067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itle 1"/>
          <p:cNvSpPr txBox="1">
            <a:spLocks noGrp="1"/>
          </p:cNvSpPr>
          <p:nvPr>
            <p:ph type="title"/>
          </p:nvPr>
        </p:nvSpPr>
        <p:spPr>
          <a:xfrm>
            <a:off x="0" y="-106903"/>
            <a:ext cx="8229601" cy="857251"/>
          </a:xfrm>
          <a:prstGeom prst="rect">
            <a:avLst/>
          </a:prstGeom>
        </p:spPr>
        <p:txBody>
          <a:bodyPr lIns="40802" tIns="40802" rIns="40802" bIns="40802">
            <a:normAutofit/>
          </a:bodyPr>
          <a:lstStyle>
            <a:lvl1pPr>
              <a:defRPr sz="3600" b="1">
                <a:solidFill>
                  <a:srgbClr val="800000"/>
                </a:solidFill>
              </a:defRPr>
            </a:lvl1pPr>
          </a:lstStyle>
          <a:p>
            <a:r>
              <a:rPr lang="en-US" sz="2800" dirty="0"/>
              <a:t>KY Events selection: electron in the FD(CLAS)/FT</a:t>
            </a:r>
            <a:endParaRPr sz="2800" dirty="0"/>
          </a:p>
        </p:txBody>
      </p:sp>
      <p:sp>
        <p:nvSpPr>
          <p:cNvPr id="262" name="Straight Connector 31"/>
          <p:cNvSpPr/>
          <p:nvPr/>
        </p:nvSpPr>
        <p:spPr>
          <a:xfrm>
            <a:off x="0" y="617019"/>
            <a:ext cx="9144002" cy="2"/>
          </a:xfrm>
          <a:prstGeom prst="line">
            <a:avLst/>
          </a:prstGeom>
          <a:ln w="38100">
            <a:solidFill>
              <a:srgbClr val="000090"/>
            </a:solidFill>
          </a:ln>
        </p:spPr>
        <p:txBody>
          <a:bodyPr lIns="45718" tIns="45718" rIns="45718" bIns="45718"/>
          <a:lstStyle/>
          <a:p>
            <a:endParaRPr/>
          </a:p>
        </p:txBody>
      </p:sp>
      <p:pic>
        <p:nvPicPr>
          <p:cNvPr id="3" name="Immagine 2" descr="Immagine che contiene testo, diagramma, Diagramma, linea&#10;&#10;Descrizione generata automaticamente">
            <a:extLst>
              <a:ext uri="{FF2B5EF4-FFF2-40B4-BE49-F238E27FC236}">
                <a16:creationId xmlns:a16="http://schemas.microsoft.com/office/drawing/2014/main" id="{30C0501A-45E9-FFFC-C678-129C0FC51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938" y="674632"/>
            <a:ext cx="7114474" cy="4059783"/>
          </a:xfrm>
          <a:prstGeom prst="rect">
            <a:avLst/>
          </a:prstGeom>
        </p:spPr>
      </p:pic>
      <p:cxnSp>
        <p:nvCxnSpPr>
          <p:cNvPr id="5" name="Connettore 1 4">
            <a:extLst>
              <a:ext uri="{FF2B5EF4-FFF2-40B4-BE49-F238E27FC236}">
                <a16:creationId xmlns:a16="http://schemas.microsoft.com/office/drawing/2014/main" id="{13F8B644-7D20-FB38-7550-A074C3BEECD1}"/>
              </a:ext>
            </a:extLst>
          </p:cNvPr>
          <p:cNvCxnSpPr/>
          <p:nvPr/>
        </p:nvCxnSpPr>
        <p:spPr>
          <a:xfrm>
            <a:off x="8363412" y="1258784"/>
            <a:ext cx="0" cy="2208811"/>
          </a:xfrm>
          <a:prstGeom prst="line">
            <a:avLst/>
          </a:prstGeom>
          <a:ln/>
        </p:spPr>
        <p:style>
          <a:lnRef idx="1">
            <a:schemeClr val="dk1"/>
          </a:lnRef>
          <a:fillRef idx="0">
            <a:schemeClr val="dk1"/>
          </a:fillRef>
          <a:effectRef idx="0">
            <a:schemeClr val="dk1"/>
          </a:effectRef>
          <a:fontRef idx="minor">
            <a:schemeClr val="tx1"/>
          </a:fontRef>
        </p:style>
      </p:cxnSp>
      <p:sp>
        <p:nvSpPr>
          <p:cNvPr id="4" name="CasellaDiTesto 3">
            <a:extLst>
              <a:ext uri="{FF2B5EF4-FFF2-40B4-BE49-F238E27FC236}">
                <a16:creationId xmlns:a16="http://schemas.microsoft.com/office/drawing/2014/main" id="{608A21F7-3A29-D8D8-21BD-36020BCC7DFF}"/>
              </a:ext>
            </a:extLst>
          </p:cNvPr>
          <p:cNvSpPr txBox="1"/>
          <p:nvPr/>
        </p:nvSpPr>
        <p:spPr>
          <a:xfrm>
            <a:off x="1631659" y="807959"/>
            <a:ext cx="433115" cy="369332"/>
          </a:xfrm>
          <a:prstGeom prst="rect">
            <a:avLst/>
          </a:prstGeom>
          <a:noFill/>
        </p:spPr>
        <p:txBody>
          <a:bodyPr wrap="square">
            <a:spAutoFit/>
          </a:bodyPr>
          <a:lstStyle/>
          <a:p>
            <a:r>
              <a:rPr lang="en-US" sz="1800" dirty="0"/>
              <a:t>FD</a:t>
            </a:r>
            <a:endParaRPr lang="en-US" dirty="0"/>
          </a:p>
        </p:txBody>
      </p:sp>
      <p:sp>
        <p:nvSpPr>
          <p:cNvPr id="7" name="CasellaDiTesto 6">
            <a:extLst>
              <a:ext uri="{FF2B5EF4-FFF2-40B4-BE49-F238E27FC236}">
                <a16:creationId xmlns:a16="http://schemas.microsoft.com/office/drawing/2014/main" id="{FB60D22E-205A-FCA2-9B17-84B9ECE9E6AB}"/>
              </a:ext>
            </a:extLst>
          </p:cNvPr>
          <p:cNvSpPr txBox="1"/>
          <p:nvPr/>
        </p:nvSpPr>
        <p:spPr>
          <a:xfrm>
            <a:off x="4729316" y="1340943"/>
            <a:ext cx="560438" cy="369332"/>
          </a:xfrm>
          <a:prstGeom prst="rect">
            <a:avLst/>
          </a:prstGeom>
          <a:noFill/>
        </p:spPr>
        <p:txBody>
          <a:bodyPr wrap="square">
            <a:spAutoFit/>
          </a:bodyPr>
          <a:lstStyle/>
          <a:p>
            <a:r>
              <a:rPr lang="en-US" sz="1800" dirty="0"/>
              <a:t>FT</a:t>
            </a:r>
            <a:endParaRPr lang="en-US" dirty="0"/>
          </a:p>
        </p:txBody>
      </p:sp>
      <p:sp>
        <p:nvSpPr>
          <p:cNvPr id="8" name="Segnaposto piè di pagina 7">
            <a:extLst>
              <a:ext uri="{FF2B5EF4-FFF2-40B4-BE49-F238E27FC236}">
                <a16:creationId xmlns:a16="http://schemas.microsoft.com/office/drawing/2014/main" id="{D555F910-46EC-7C1C-EA45-BE5AB8A68DCE}"/>
              </a:ext>
            </a:extLst>
          </p:cNvPr>
          <p:cNvSpPr>
            <a:spLocks noGrp="1"/>
          </p:cNvSpPr>
          <p:nvPr>
            <p:ph type="ftr" sz="quarter" idx="11"/>
          </p:nvPr>
        </p:nvSpPr>
        <p:spPr/>
        <p:txBody>
          <a:bodyPr/>
          <a:lstStyle/>
          <a:p>
            <a:r>
              <a:rPr lang="it-IT"/>
              <a:t>CLAS Collaboration Meeting - June 2024  - Annalisa D’Angelo </a:t>
            </a:r>
          </a:p>
        </p:txBody>
      </p:sp>
      <p:sp>
        <p:nvSpPr>
          <p:cNvPr id="9" name="Segnaposto numero diapositiva 8">
            <a:extLst>
              <a:ext uri="{FF2B5EF4-FFF2-40B4-BE49-F238E27FC236}">
                <a16:creationId xmlns:a16="http://schemas.microsoft.com/office/drawing/2014/main" id="{0BEA512D-15E5-E9ED-5758-212CA1C0C938}"/>
              </a:ext>
            </a:extLst>
          </p:cNvPr>
          <p:cNvSpPr>
            <a:spLocks noGrp="1"/>
          </p:cNvSpPr>
          <p:nvPr>
            <p:ph type="sldNum" sz="quarter" idx="12"/>
          </p:nvPr>
        </p:nvSpPr>
        <p:spPr/>
        <p:txBody>
          <a:bodyPr/>
          <a:lstStyle/>
          <a:p>
            <a:fld id="{E33505E3-9B21-8742-B4DC-5DD2FCC133AE}" type="slidenum">
              <a:rPr lang="it-IT" smtClean="0"/>
              <a:t>15</a:t>
            </a:fld>
            <a:endParaRPr lang="it-IT"/>
          </a:p>
        </p:txBody>
      </p:sp>
    </p:spTree>
    <p:extLst>
      <p:ext uri="{BB962C8B-B14F-4D97-AF65-F5344CB8AC3E}">
        <p14:creationId xmlns:p14="http://schemas.microsoft.com/office/powerpoint/2010/main" val="1438842787"/>
      </p:ext>
    </p:extLst>
  </p:cSld>
  <p:clrMapOvr>
    <a:masterClrMapping/>
  </p:clrMapOvr>
  <p:transition spd="slow" advTm="1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31"/>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piè di pagina 3"/>
          <p:cNvSpPr>
            <a:spLocks noGrp="1"/>
          </p:cNvSpPr>
          <p:nvPr>
            <p:ph type="ftr" sz="quarter" idx="3"/>
          </p:nvPr>
        </p:nvSpPr>
        <p:spPr bwMode="auto">
          <a:xfrm>
            <a:off x="1464425" y="4920639"/>
            <a:ext cx="5898050" cy="2228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88963" tIns="44479" rIns="88963" bIns="44479" numCol="1" anchor="t" anchorCtr="0" compatLnSpc="1">
            <a:prstTxWarp prst="textNoShape">
              <a:avLst/>
            </a:prstTxWarp>
          </a:bodyPr>
          <a:lstStyle>
            <a:defPPr>
              <a:defRPr lang="en-US"/>
            </a:defPPr>
            <a:lvl1pPr algn="ctr" defTabSz="629974" rtl="0" eaLnBrk="0" fontAlgn="base" hangingPunct="0">
              <a:spcBef>
                <a:spcPct val="0"/>
              </a:spcBef>
              <a:spcAft>
                <a:spcPct val="0"/>
              </a:spcAft>
              <a:defRPr sz="638" kern="1200">
                <a:solidFill>
                  <a:srgbClr val="800000"/>
                </a:solidFill>
                <a:latin typeface="Baskerville Old Face" charset="0"/>
                <a:ea typeface="ＭＳ Ｐゴシック" charset="0"/>
                <a:cs typeface="ＭＳ Ｐゴシック" charset="0"/>
              </a:defRPr>
            </a:lvl1pPr>
            <a:lvl2pPr marL="377549"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2pPr>
            <a:lvl3pPr marL="755099"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3pPr>
            <a:lvl4pPr marL="1132648"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4pPr>
            <a:lvl5pPr marL="1510199" algn="l" rtl="0" eaLnBrk="0" fontAlgn="base" hangingPunct="0">
              <a:spcBef>
                <a:spcPct val="0"/>
              </a:spcBef>
              <a:spcAft>
                <a:spcPct val="0"/>
              </a:spcAft>
              <a:defRPr sz="1701" kern="1200">
                <a:solidFill>
                  <a:schemeClr val="tx1"/>
                </a:solidFill>
                <a:latin typeface="Baskerville Old Face" charset="0"/>
                <a:ea typeface="ＭＳ Ｐゴシック" charset="0"/>
                <a:cs typeface="ＭＳ Ｐゴシック" charset="0"/>
              </a:defRPr>
            </a:lvl5pPr>
            <a:lvl6pPr marL="1887748" algn="l" defTabSz="377549" rtl="0" eaLnBrk="1" latinLnBrk="0" hangingPunct="1">
              <a:defRPr sz="1701" kern="1200">
                <a:solidFill>
                  <a:schemeClr val="tx1"/>
                </a:solidFill>
                <a:latin typeface="Baskerville Old Face" charset="0"/>
                <a:ea typeface="ＭＳ Ｐゴシック" charset="0"/>
                <a:cs typeface="ＭＳ Ｐゴシック" charset="0"/>
              </a:defRPr>
            </a:lvl6pPr>
            <a:lvl7pPr marL="2265298" algn="l" defTabSz="377549" rtl="0" eaLnBrk="1" latinLnBrk="0" hangingPunct="1">
              <a:defRPr sz="1701" kern="1200">
                <a:solidFill>
                  <a:schemeClr val="tx1"/>
                </a:solidFill>
                <a:latin typeface="Baskerville Old Face" charset="0"/>
                <a:ea typeface="ＭＳ Ｐゴシック" charset="0"/>
                <a:cs typeface="ＭＳ Ｐゴシック" charset="0"/>
              </a:defRPr>
            </a:lvl7pPr>
            <a:lvl8pPr marL="2642848" algn="l" defTabSz="377549" rtl="0" eaLnBrk="1" latinLnBrk="0" hangingPunct="1">
              <a:defRPr sz="1701" kern="1200">
                <a:solidFill>
                  <a:schemeClr val="tx1"/>
                </a:solidFill>
                <a:latin typeface="Baskerville Old Face" charset="0"/>
                <a:ea typeface="ＭＳ Ｐゴシック" charset="0"/>
                <a:cs typeface="ＭＳ Ｐゴシック" charset="0"/>
              </a:defRPr>
            </a:lvl8pPr>
            <a:lvl9pPr marL="3020396" algn="l" defTabSz="377549" rtl="0" eaLnBrk="1" latinLnBrk="0" hangingPunct="1">
              <a:defRPr sz="1701" kern="1200">
                <a:solidFill>
                  <a:schemeClr val="tx1"/>
                </a:solidFill>
                <a:latin typeface="Baskerville Old Face" charset="0"/>
                <a:ea typeface="ＭＳ Ｐゴシック" charset="0"/>
                <a:cs typeface="ＭＳ Ｐゴシック" charset="0"/>
              </a:defRPr>
            </a:lvl9pPr>
          </a:lstStyle>
          <a:p>
            <a:r>
              <a:rPr lang="en-US"/>
              <a:t>CLAS Collaboration Meeting - June 2024  - Annalisa D’Angelo </a:t>
            </a:r>
          </a:p>
        </p:txBody>
      </p:sp>
      <p:sp>
        <p:nvSpPr>
          <p:cNvPr id="8" name="TextBox 2">
            <a:extLst>
              <a:ext uri="{FF2B5EF4-FFF2-40B4-BE49-F238E27FC236}">
                <a16:creationId xmlns:a16="http://schemas.microsoft.com/office/drawing/2014/main" id="{65BB7A39-2A7B-F8C8-27B7-795462F16375}"/>
              </a:ext>
            </a:extLst>
          </p:cNvPr>
          <p:cNvSpPr txBox="1"/>
          <p:nvPr/>
        </p:nvSpPr>
        <p:spPr>
          <a:xfrm>
            <a:off x="235975" y="75491"/>
            <a:ext cx="7620000" cy="523220"/>
          </a:xfrm>
          <a:prstGeom prst="rect">
            <a:avLst/>
          </a:prstGeom>
          <a:noFill/>
        </p:spPr>
        <p:txBody>
          <a:bodyPr wrap="square" rtlCol="0">
            <a:spAutoFit/>
          </a:bodyPr>
          <a:lstStyle/>
          <a:p>
            <a:pPr algn="ctr"/>
            <a:r>
              <a:rPr lang="en-US" sz="2800" b="1" dirty="0">
                <a:solidFill>
                  <a:srgbClr val="011893"/>
                </a:solidFill>
                <a:cs typeface="Arial" panose="020B0604020202020204" pitchFamily="34" charset="0"/>
              </a:rPr>
              <a:t>Pseudoscalar Meson Electroproduction Formalism</a:t>
            </a:r>
          </a:p>
        </p:txBody>
      </p:sp>
      <p:pic>
        <p:nvPicPr>
          <p:cNvPr id="9" name="Picture 4">
            <a:extLst>
              <a:ext uri="{FF2B5EF4-FFF2-40B4-BE49-F238E27FC236}">
                <a16:creationId xmlns:a16="http://schemas.microsoft.com/office/drawing/2014/main" id="{5CEE411D-2B7F-9982-8CDA-31C06251BA4C}"/>
              </a:ext>
            </a:extLst>
          </p:cNvPr>
          <p:cNvPicPr>
            <a:picLocks noChangeAspect="1"/>
          </p:cNvPicPr>
          <p:nvPr/>
        </p:nvPicPr>
        <p:blipFill>
          <a:blip r:embed="rId3"/>
          <a:stretch>
            <a:fillRect/>
          </a:stretch>
        </p:blipFill>
        <p:spPr>
          <a:xfrm>
            <a:off x="577645" y="620537"/>
            <a:ext cx="6303205" cy="844470"/>
          </a:xfrm>
          <a:prstGeom prst="rect">
            <a:avLst/>
          </a:prstGeom>
        </p:spPr>
      </p:pic>
      <mc:AlternateContent xmlns:mc="http://schemas.openxmlformats.org/markup-compatibility/2006">
        <mc:Choice xmlns:a14="http://schemas.microsoft.com/office/drawing/2010/main" Requires="a14">
          <p:sp>
            <p:nvSpPr>
              <p:cNvPr id="11" name="TextBox 1">
                <a:extLst>
                  <a:ext uri="{FF2B5EF4-FFF2-40B4-BE49-F238E27FC236}">
                    <a16:creationId xmlns:a16="http://schemas.microsoft.com/office/drawing/2014/main" id="{CFC6AE25-C86A-5BE3-A3AE-4F1E9A93044A}"/>
                  </a:ext>
                </a:extLst>
              </p:cNvPr>
              <p:cNvSpPr txBox="1"/>
              <p:nvPr/>
            </p:nvSpPr>
            <p:spPr>
              <a:xfrm>
                <a:off x="6503261" y="1716310"/>
                <a:ext cx="2378815" cy="723275"/>
              </a:xfrm>
              <a:prstGeom prst="rect">
                <a:avLst/>
              </a:prstGeom>
              <a:blipFill>
                <a:blip r:embed="rId4">
                  <a:alphaModFix amt="15000"/>
                </a:blip>
                <a:stretch>
                  <a:fillRect/>
                </a:stretch>
              </a:blipFill>
              <a:ln w="31750">
                <a:solidFill>
                  <a:schemeClr val="accent6">
                    <a:lumMod val="60000"/>
                    <a:lumOff val="40000"/>
                  </a:schemeClr>
                </a:solidFill>
              </a:ln>
            </p:spPr>
            <p:txBody>
              <a:bodyPr wrap="square" rtlCol="0">
                <a:spAutoFit/>
              </a:bodyPr>
              <a:lstStyle/>
              <a:p>
                <a:pPr algn="ctr">
                  <a:spcAft>
                    <a:spcPts val="600"/>
                  </a:spcAft>
                </a:pPr>
                <a:r>
                  <a:rPr lang="en-US" sz="1800" b="0" u="sng" dirty="0"/>
                  <a:t>Response functions</a:t>
                </a:r>
                <a:r>
                  <a:rPr lang="en-US" sz="1800" b="0" dirty="0"/>
                  <a:t> </a:t>
                </a:r>
              </a:p>
              <a:p>
                <a:pPr algn="ctr">
                  <a:spcAft>
                    <a:spcPts val="600"/>
                  </a:spcAft>
                </a:pPr>
                <a:r>
                  <a:rPr lang="en-US" sz="1800" b="0" dirty="0">
                    <a:solidFill>
                      <a:srgbClr val="7030A0"/>
                    </a:solidFill>
                  </a:rPr>
                  <a:t>R(Q</a:t>
                </a:r>
                <a:r>
                  <a:rPr lang="en-US" sz="1800" b="0" baseline="30000" dirty="0">
                    <a:solidFill>
                      <a:srgbClr val="7030A0"/>
                    </a:solidFill>
                  </a:rPr>
                  <a:t>2</a:t>
                </a:r>
                <a:r>
                  <a:rPr lang="en-US" sz="1800" b="0" dirty="0">
                    <a:solidFill>
                      <a:srgbClr val="7030A0"/>
                    </a:solidFill>
                  </a:rPr>
                  <a:t>,W,cos </a:t>
                </a:r>
                <a14:m>
                  <m:oMath xmlns:m="http://schemas.openxmlformats.org/officeDocument/2006/math">
                    <m:r>
                      <a:rPr lang="en-US" sz="1800" b="0" i="1" dirty="0" smtClean="0">
                        <a:solidFill>
                          <a:srgbClr val="7030A0"/>
                        </a:solidFill>
                        <a:latin typeface="Cambria Math" panose="02040503050406030204" pitchFamily="18" charset="0"/>
                        <a:ea typeface="Cambria Math" panose="02040503050406030204" pitchFamily="18" charset="0"/>
                      </a:rPr>
                      <m:t>𝜃</m:t>
                    </m:r>
                  </m:oMath>
                </a14:m>
                <a:r>
                  <a:rPr lang="en-US" sz="1800" b="0" baseline="-25000" dirty="0">
                    <a:solidFill>
                      <a:srgbClr val="7030A0"/>
                    </a:solidFill>
                  </a:rPr>
                  <a:t>K</a:t>
                </a:r>
                <a:r>
                  <a:rPr lang="en-US" sz="1800" b="0" baseline="30000" dirty="0">
                    <a:solidFill>
                      <a:srgbClr val="7030A0"/>
                    </a:solidFill>
                  </a:rPr>
                  <a:t>c.m.</a:t>
                </a:r>
                <a:r>
                  <a:rPr lang="en-US" sz="1800" b="0" dirty="0">
                    <a:solidFill>
                      <a:srgbClr val="7030A0"/>
                    </a:solidFill>
                  </a:rPr>
                  <a:t>)</a:t>
                </a:r>
              </a:p>
            </p:txBody>
          </p:sp>
        </mc:Choice>
        <mc:Fallback>
          <p:sp>
            <p:nvSpPr>
              <p:cNvPr id="11" name="TextBox 1">
                <a:extLst>
                  <a:ext uri="{FF2B5EF4-FFF2-40B4-BE49-F238E27FC236}">
                    <a16:creationId xmlns:a16="http://schemas.microsoft.com/office/drawing/2014/main" id="{CFC6AE25-C86A-5BE3-A3AE-4F1E9A93044A}"/>
                  </a:ext>
                </a:extLst>
              </p:cNvPr>
              <p:cNvSpPr txBox="1">
                <a:spLocks noRot="1" noChangeAspect="1" noMove="1" noResize="1" noEditPoints="1" noAdjustHandles="1" noChangeArrowheads="1" noChangeShapeType="1" noTextEdit="1"/>
              </p:cNvSpPr>
              <p:nvPr/>
            </p:nvSpPr>
            <p:spPr>
              <a:xfrm>
                <a:off x="6503261" y="1716310"/>
                <a:ext cx="2378815" cy="723275"/>
              </a:xfrm>
              <a:prstGeom prst="rect">
                <a:avLst/>
              </a:prstGeom>
              <a:blipFill>
                <a:blip r:embed="rId5"/>
                <a:stretch>
                  <a:fillRect t="-3333" b="-11667"/>
                </a:stretch>
              </a:blipFill>
              <a:ln w="31750">
                <a:solidFill>
                  <a:schemeClr val="accent6">
                    <a:lumMod val="60000"/>
                    <a:lumOff val="40000"/>
                  </a:schemeClr>
                </a:solidFill>
              </a:ln>
            </p:spPr>
            <p:txBody>
              <a:bodyPr/>
              <a:lstStyle/>
              <a:p>
                <a:r>
                  <a:rPr lang="en-US">
                    <a:noFill/>
                  </a:rPr>
                  <a:t> </a:t>
                </a:r>
              </a:p>
            </p:txBody>
          </p:sp>
        </mc:Fallback>
      </mc:AlternateContent>
      <p:sp>
        <p:nvSpPr>
          <p:cNvPr id="12" name="TextBox 7">
            <a:extLst>
              <a:ext uri="{FF2B5EF4-FFF2-40B4-BE49-F238E27FC236}">
                <a16:creationId xmlns:a16="http://schemas.microsoft.com/office/drawing/2014/main" id="{834983C1-6F7F-FF72-A254-EC917A67CDD6}"/>
              </a:ext>
            </a:extLst>
          </p:cNvPr>
          <p:cNvSpPr txBox="1"/>
          <p:nvPr/>
        </p:nvSpPr>
        <p:spPr>
          <a:xfrm>
            <a:off x="5291082" y="640985"/>
            <a:ext cx="3872757" cy="253300"/>
          </a:xfrm>
          <a:prstGeom prst="rect">
            <a:avLst/>
          </a:prstGeom>
          <a:noFill/>
        </p:spPr>
        <p:txBody>
          <a:bodyPr wrap="square" rtlCol="0">
            <a:spAutoFit/>
          </a:bodyPr>
          <a:lstStyle/>
          <a:p>
            <a:pPr algn="ctr">
              <a:spcAft>
                <a:spcPts val="600"/>
              </a:spcAft>
            </a:pPr>
            <a:r>
              <a:rPr lang="en-US" sz="1000" b="0" dirty="0">
                <a:solidFill>
                  <a:srgbClr val="008000"/>
                </a:solidFill>
              </a:rPr>
              <a:t>G. Knöchlein, D. Drechsel, L. Tiator, Z. Phys. A 352, 327 (1995)</a:t>
            </a:r>
          </a:p>
        </p:txBody>
      </p:sp>
      <mc:AlternateContent xmlns:mc="http://schemas.openxmlformats.org/markup-compatibility/2006">
        <mc:Choice xmlns:a14="http://schemas.microsoft.com/office/drawing/2010/main" Requires="a14">
          <p:sp>
            <p:nvSpPr>
              <p:cNvPr id="13" name="TextBox 9">
                <a:extLst>
                  <a:ext uri="{FF2B5EF4-FFF2-40B4-BE49-F238E27FC236}">
                    <a16:creationId xmlns:a16="http://schemas.microsoft.com/office/drawing/2014/main" id="{41ED1A6E-FCED-D0C4-36AA-BD453D9F685E}"/>
                  </a:ext>
                </a:extLst>
              </p:cNvPr>
              <p:cNvSpPr txBox="1"/>
              <p:nvPr/>
            </p:nvSpPr>
            <p:spPr>
              <a:xfrm>
                <a:off x="6503261" y="2817538"/>
                <a:ext cx="2455325" cy="1477328"/>
              </a:xfrm>
              <a:prstGeom prst="rect">
                <a:avLst/>
              </a:prstGeom>
              <a:noFill/>
            </p:spPr>
            <p:txBody>
              <a:bodyPr wrap="square" rtlCol="0">
                <a:spAutoFit/>
              </a:bodyPr>
              <a:lstStyle/>
              <a:p>
                <a:pPr>
                  <a:spcAft>
                    <a:spcPts val="600"/>
                  </a:spcAft>
                </a:pPr>
                <a:r>
                  <a:rPr lang="en-US" sz="1400" b="0" u="sng" dirty="0"/>
                  <a:t>CLAS/CLAS12 KY Program</a:t>
                </a:r>
              </a:p>
              <a:p>
                <a:pPr marL="285750" indent="-169863">
                  <a:spcAft>
                    <a:spcPts val="600"/>
                  </a:spcAft>
                  <a:buClr>
                    <a:srgbClr val="7030A0"/>
                  </a:buClr>
                  <a:buFont typeface="Arial" panose="020B0604020202020204" pitchFamily="34" charset="0"/>
                  <a:buChar char="•"/>
                </a:pPr>
                <a:r>
                  <a:rPr lang="en-US" sz="1400" b="0" dirty="0">
                    <a:solidFill>
                      <a:srgbClr val="FF0000"/>
                    </a:solidFill>
                  </a:rPr>
                  <a:t>Differential cross sections</a:t>
                </a:r>
              </a:p>
              <a:p>
                <a:pPr marL="628650" lvl="1" indent="-171450">
                  <a:spcAft>
                    <a:spcPts val="600"/>
                  </a:spcAft>
                  <a:buClr>
                    <a:srgbClr val="008000"/>
                  </a:buClr>
                  <a:buFont typeface="System Font Regular"/>
                  <a:buChar char="−"/>
                </a:pPr>
                <a14:m>
                  <m:oMath xmlns:m="http://schemas.openxmlformats.org/officeDocument/2006/math">
                    <m:r>
                      <a:rPr lang="en-US" sz="1400" b="0" i="1" smtClean="0">
                        <a:solidFill>
                          <a:srgbClr val="941651"/>
                        </a:solidFill>
                        <a:latin typeface="Cambria Math" panose="02040503050406030204" pitchFamily="18" charset="0"/>
                        <a:ea typeface="Cambria Math" panose="02040503050406030204" pitchFamily="18" charset="0"/>
                      </a:rPr>
                      <m:t>𝜎</m:t>
                    </m:r>
                  </m:oMath>
                </a14:m>
                <a:r>
                  <a:rPr lang="en-US" sz="1400" b="0" baseline="-25000" dirty="0">
                    <a:solidFill>
                      <a:srgbClr val="941651"/>
                    </a:solidFill>
                  </a:rPr>
                  <a:t>L</a:t>
                </a:r>
                <a:r>
                  <a:rPr lang="en-US" sz="1400" b="0" dirty="0">
                    <a:solidFill>
                      <a:srgbClr val="941651"/>
                    </a:solidFill>
                  </a:rPr>
                  <a:t>, </a:t>
                </a:r>
                <a14:m>
                  <m:oMath xmlns:m="http://schemas.openxmlformats.org/officeDocument/2006/math">
                    <m:r>
                      <a:rPr lang="en-US" sz="1400" b="0" i="1" dirty="0" smtClean="0">
                        <a:solidFill>
                          <a:srgbClr val="941651"/>
                        </a:solidFill>
                        <a:latin typeface="Cambria Math" panose="02040503050406030204" pitchFamily="18" charset="0"/>
                        <a:ea typeface="Cambria Math" panose="02040503050406030204" pitchFamily="18" charset="0"/>
                      </a:rPr>
                      <m:t>𝜎</m:t>
                    </m:r>
                  </m:oMath>
                </a14:m>
                <a:r>
                  <a:rPr lang="en-US" sz="1400" b="0" baseline="-25000" dirty="0">
                    <a:solidFill>
                      <a:srgbClr val="941651"/>
                    </a:solidFill>
                  </a:rPr>
                  <a:t>T</a:t>
                </a:r>
                <a:r>
                  <a:rPr lang="en-US" sz="1400" b="0" dirty="0">
                    <a:solidFill>
                      <a:srgbClr val="941651"/>
                    </a:solidFill>
                  </a:rPr>
                  <a:t>, </a:t>
                </a:r>
                <a14:m>
                  <m:oMath xmlns:m="http://schemas.openxmlformats.org/officeDocument/2006/math">
                    <m:r>
                      <a:rPr lang="en-US" sz="1400" b="0" i="1" smtClean="0">
                        <a:solidFill>
                          <a:srgbClr val="941651"/>
                        </a:solidFill>
                        <a:latin typeface="Cambria Math" panose="02040503050406030204" pitchFamily="18" charset="0"/>
                        <a:ea typeface="Cambria Math" panose="02040503050406030204" pitchFamily="18" charset="0"/>
                      </a:rPr>
                      <m:t>𝜎</m:t>
                    </m:r>
                  </m:oMath>
                </a14:m>
                <a:r>
                  <a:rPr lang="en-US" sz="1400" b="0" baseline="-25000" dirty="0">
                    <a:solidFill>
                      <a:srgbClr val="941651"/>
                    </a:solidFill>
                  </a:rPr>
                  <a:t>LT</a:t>
                </a:r>
                <a:r>
                  <a:rPr lang="en-US" sz="1400" b="0" dirty="0">
                    <a:solidFill>
                      <a:srgbClr val="941651"/>
                    </a:solidFill>
                  </a:rPr>
                  <a:t>, </a:t>
                </a:r>
                <a14:m>
                  <m:oMath xmlns:m="http://schemas.openxmlformats.org/officeDocument/2006/math">
                    <m:r>
                      <a:rPr lang="en-US" sz="1400" b="0" i="1" smtClean="0">
                        <a:solidFill>
                          <a:srgbClr val="941651"/>
                        </a:solidFill>
                        <a:latin typeface="Cambria Math" panose="02040503050406030204" pitchFamily="18" charset="0"/>
                        <a:ea typeface="Cambria Math" panose="02040503050406030204" pitchFamily="18" charset="0"/>
                      </a:rPr>
                      <m:t>𝜎</m:t>
                    </m:r>
                  </m:oMath>
                </a14:m>
                <a:r>
                  <a:rPr lang="en-US" sz="1400" b="0" baseline="-25000" dirty="0">
                    <a:solidFill>
                      <a:srgbClr val="941651"/>
                    </a:solidFill>
                  </a:rPr>
                  <a:t>TT</a:t>
                </a:r>
                <a:r>
                  <a:rPr lang="en-US" sz="1400" b="0" dirty="0">
                    <a:solidFill>
                      <a:srgbClr val="941651"/>
                    </a:solidFill>
                  </a:rPr>
                  <a:t>, </a:t>
                </a:r>
                <a14:m>
                  <m:oMath xmlns:m="http://schemas.openxmlformats.org/officeDocument/2006/math">
                    <m:r>
                      <a:rPr lang="en-US" sz="1400" b="0" i="1" smtClean="0">
                        <a:solidFill>
                          <a:srgbClr val="941651"/>
                        </a:solidFill>
                        <a:latin typeface="Cambria Math" panose="02040503050406030204" pitchFamily="18" charset="0"/>
                        <a:ea typeface="Cambria Math" panose="02040503050406030204" pitchFamily="18" charset="0"/>
                      </a:rPr>
                      <m:t>𝜎</m:t>
                    </m:r>
                  </m:oMath>
                </a14:m>
                <a:r>
                  <a:rPr lang="en-US" sz="1400" b="0" baseline="-25000" dirty="0">
                    <a:solidFill>
                      <a:srgbClr val="941651"/>
                    </a:solidFill>
                  </a:rPr>
                  <a:t>LT’</a:t>
                </a:r>
              </a:p>
              <a:p>
                <a:pPr marL="285750" indent="-169863">
                  <a:spcAft>
                    <a:spcPts val="600"/>
                  </a:spcAft>
                  <a:buClr>
                    <a:srgbClr val="7030A0"/>
                  </a:buClr>
                  <a:buFont typeface="Arial" panose="020B0604020202020204" pitchFamily="34" charset="0"/>
                  <a:buChar char="•"/>
                </a:pPr>
                <a:r>
                  <a:rPr lang="en-US" sz="1400" b="0" dirty="0">
                    <a:solidFill>
                      <a:srgbClr val="0070C0"/>
                    </a:solidFill>
                  </a:rPr>
                  <a:t>KY recoil polarization</a:t>
                </a:r>
              </a:p>
              <a:p>
                <a:pPr marL="285750" indent="-169863">
                  <a:spcAft>
                    <a:spcPts val="600"/>
                  </a:spcAft>
                  <a:buClr>
                    <a:srgbClr val="7030A0"/>
                  </a:buClr>
                  <a:buFont typeface="Arial" panose="020B0604020202020204" pitchFamily="34" charset="0"/>
                  <a:buChar char="•"/>
                </a:pPr>
                <a:r>
                  <a:rPr lang="en-US" sz="1400" b="0" dirty="0">
                    <a:solidFill>
                      <a:srgbClr val="008000"/>
                    </a:solidFill>
                  </a:rPr>
                  <a:t>KY transferred polarization</a:t>
                </a:r>
              </a:p>
            </p:txBody>
          </p:sp>
        </mc:Choice>
        <mc:Fallback>
          <p:sp>
            <p:nvSpPr>
              <p:cNvPr id="13" name="TextBox 9">
                <a:extLst>
                  <a:ext uri="{FF2B5EF4-FFF2-40B4-BE49-F238E27FC236}">
                    <a16:creationId xmlns:a16="http://schemas.microsoft.com/office/drawing/2014/main" id="{41ED1A6E-FCED-D0C4-36AA-BD453D9F685E}"/>
                  </a:ext>
                </a:extLst>
              </p:cNvPr>
              <p:cNvSpPr txBox="1">
                <a:spLocks noRot="1" noChangeAspect="1" noMove="1" noResize="1" noEditPoints="1" noAdjustHandles="1" noChangeArrowheads="1" noChangeShapeType="1" noTextEdit="1"/>
              </p:cNvSpPr>
              <p:nvPr/>
            </p:nvSpPr>
            <p:spPr>
              <a:xfrm>
                <a:off x="6503261" y="2817538"/>
                <a:ext cx="2455325" cy="1477328"/>
              </a:xfrm>
              <a:prstGeom prst="rect">
                <a:avLst/>
              </a:prstGeom>
              <a:blipFill>
                <a:blip r:embed="rId6"/>
                <a:stretch>
                  <a:fillRect l="-1031" t="-847" b="-3390"/>
                </a:stretch>
              </a:blipFill>
            </p:spPr>
            <p:txBody>
              <a:bodyPr/>
              <a:lstStyle/>
              <a:p>
                <a:r>
                  <a:rPr lang="en-US">
                    <a:noFill/>
                  </a:rPr>
                  <a:t> </a:t>
                </a:r>
              </a:p>
            </p:txBody>
          </p:sp>
        </mc:Fallback>
      </mc:AlternateContent>
      <p:grpSp>
        <p:nvGrpSpPr>
          <p:cNvPr id="29" name="Gruppo 28">
            <a:extLst>
              <a:ext uri="{FF2B5EF4-FFF2-40B4-BE49-F238E27FC236}">
                <a16:creationId xmlns:a16="http://schemas.microsoft.com/office/drawing/2014/main" id="{DAE4B8CA-614E-4898-F7BD-C082C7166C6F}"/>
              </a:ext>
            </a:extLst>
          </p:cNvPr>
          <p:cNvGrpSpPr/>
          <p:nvPr/>
        </p:nvGrpSpPr>
        <p:grpSpPr>
          <a:xfrm>
            <a:off x="159775" y="1520850"/>
            <a:ext cx="6201696" cy="3159305"/>
            <a:chOff x="322334" y="2470020"/>
            <a:chExt cx="7772400" cy="3523223"/>
          </a:xfrm>
        </p:grpSpPr>
        <p:pic>
          <p:nvPicPr>
            <p:cNvPr id="15" name="Picture 6" descr="A table with numbers and symbols&#10;&#10;Description automatically generated">
              <a:extLst>
                <a:ext uri="{FF2B5EF4-FFF2-40B4-BE49-F238E27FC236}">
                  <a16:creationId xmlns:a16="http://schemas.microsoft.com/office/drawing/2014/main" id="{28A32E74-DBA0-8109-6BAF-9F83E9541952}"/>
                </a:ext>
              </a:extLst>
            </p:cNvPr>
            <p:cNvPicPr>
              <a:picLocks/>
            </p:cNvPicPr>
            <p:nvPr/>
          </p:nvPicPr>
          <p:blipFill rotWithShape="1">
            <a:blip r:embed="rId7"/>
            <a:srcRect l="1162" t="1444" b="2230"/>
            <a:stretch/>
          </p:blipFill>
          <p:spPr>
            <a:xfrm>
              <a:off x="322334" y="2470020"/>
              <a:ext cx="7772400" cy="3523223"/>
            </a:xfrm>
            <a:prstGeom prst="rect">
              <a:avLst/>
            </a:prstGeom>
            <a:ln w="38100">
              <a:solidFill>
                <a:schemeClr val="accent6">
                  <a:lumMod val="60000"/>
                  <a:lumOff val="40000"/>
                </a:schemeClr>
              </a:solidFill>
            </a:ln>
          </p:spPr>
        </p:pic>
        <p:sp>
          <p:nvSpPr>
            <p:cNvPr id="16" name="Rectangle 3">
              <a:extLst>
                <a:ext uri="{FF2B5EF4-FFF2-40B4-BE49-F238E27FC236}">
                  <a16:creationId xmlns:a16="http://schemas.microsoft.com/office/drawing/2014/main" id="{3C3BF818-A0FB-7E57-66B9-AE8A02A79EBB}"/>
                </a:ext>
              </a:extLst>
            </p:cNvPr>
            <p:cNvSpPr/>
            <p:nvPr/>
          </p:nvSpPr>
          <p:spPr bwMode="auto">
            <a:xfrm>
              <a:off x="817418" y="3719946"/>
              <a:ext cx="450273" cy="699004"/>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17" name="Rectangle 5">
              <a:extLst>
                <a:ext uri="{FF2B5EF4-FFF2-40B4-BE49-F238E27FC236}">
                  <a16:creationId xmlns:a16="http://schemas.microsoft.com/office/drawing/2014/main" id="{B4B9F45D-18D6-5A5C-5DB2-7283F6D757F3}"/>
                </a:ext>
              </a:extLst>
            </p:cNvPr>
            <p:cNvSpPr/>
            <p:nvPr/>
          </p:nvSpPr>
          <p:spPr bwMode="auto">
            <a:xfrm>
              <a:off x="3567546" y="3713018"/>
              <a:ext cx="450273" cy="256032"/>
            </a:xfrm>
            <a:prstGeom prst="rect">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19" name="Rectangle 8">
              <a:extLst>
                <a:ext uri="{FF2B5EF4-FFF2-40B4-BE49-F238E27FC236}">
                  <a16:creationId xmlns:a16="http://schemas.microsoft.com/office/drawing/2014/main" id="{B22D4731-2256-213E-B067-9D01B61287AF}"/>
                </a:ext>
              </a:extLst>
            </p:cNvPr>
            <p:cNvSpPr/>
            <p:nvPr/>
          </p:nvSpPr>
          <p:spPr bwMode="auto">
            <a:xfrm>
              <a:off x="1960418" y="3933465"/>
              <a:ext cx="450273" cy="256032"/>
            </a:xfrm>
            <a:prstGeom prst="rect">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20" name="Rectangle 10">
              <a:extLst>
                <a:ext uri="{FF2B5EF4-FFF2-40B4-BE49-F238E27FC236}">
                  <a16:creationId xmlns:a16="http://schemas.microsoft.com/office/drawing/2014/main" id="{2E5F7602-2617-E122-E223-D8EFAC94D67D}"/>
                </a:ext>
              </a:extLst>
            </p:cNvPr>
            <p:cNvSpPr/>
            <p:nvPr/>
          </p:nvSpPr>
          <p:spPr bwMode="auto">
            <a:xfrm>
              <a:off x="3082637" y="5569804"/>
              <a:ext cx="450273" cy="256032"/>
            </a:xfrm>
            <a:prstGeom prst="rect">
              <a:avLst/>
            </a:prstGeom>
            <a:noFill/>
            <a:ln w="254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21" name="Rectangle 11">
              <a:extLst>
                <a:ext uri="{FF2B5EF4-FFF2-40B4-BE49-F238E27FC236}">
                  <a16:creationId xmlns:a16="http://schemas.microsoft.com/office/drawing/2014/main" id="{CF959435-888A-BFCA-4424-61BA16C4F966}"/>
                </a:ext>
              </a:extLst>
            </p:cNvPr>
            <p:cNvSpPr/>
            <p:nvPr/>
          </p:nvSpPr>
          <p:spPr bwMode="auto">
            <a:xfrm>
              <a:off x="4087092" y="5576731"/>
              <a:ext cx="450273" cy="256032"/>
            </a:xfrm>
            <a:prstGeom prst="rect">
              <a:avLst/>
            </a:prstGeom>
            <a:noFill/>
            <a:ln w="254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22" name="Rectangle 12">
              <a:extLst>
                <a:ext uri="{FF2B5EF4-FFF2-40B4-BE49-F238E27FC236}">
                  <a16:creationId xmlns:a16="http://schemas.microsoft.com/office/drawing/2014/main" id="{5B34C541-67E4-7694-5DDF-CB6079893AAA}"/>
                </a:ext>
              </a:extLst>
            </p:cNvPr>
            <p:cNvSpPr/>
            <p:nvPr/>
          </p:nvSpPr>
          <p:spPr bwMode="auto">
            <a:xfrm>
              <a:off x="3061855" y="4418949"/>
              <a:ext cx="450273" cy="256032"/>
            </a:xfrm>
            <a:prstGeom prst="rect">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23" name="Rectangle 13">
              <a:extLst>
                <a:ext uri="{FF2B5EF4-FFF2-40B4-BE49-F238E27FC236}">
                  <a16:creationId xmlns:a16="http://schemas.microsoft.com/office/drawing/2014/main" id="{7CB1C786-AB80-0011-95FB-ABFF79620C1E}"/>
                </a:ext>
              </a:extLst>
            </p:cNvPr>
            <p:cNvSpPr/>
            <p:nvPr/>
          </p:nvSpPr>
          <p:spPr bwMode="auto">
            <a:xfrm>
              <a:off x="4087091" y="4418949"/>
              <a:ext cx="450273" cy="256032"/>
            </a:xfrm>
            <a:prstGeom prst="rect">
              <a:avLst/>
            </a:prstGeom>
            <a:no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24" name="Rectangle 14">
              <a:extLst>
                <a:ext uri="{FF2B5EF4-FFF2-40B4-BE49-F238E27FC236}">
                  <a16:creationId xmlns:a16="http://schemas.microsoft.com/office/drawing/2014/main" id="{4924E710-B91B-DB93-1111-85DC309F762C}"/>
                </a:ext>
              </a:extLst>
            </p:cNvPr>
            <p:cNvSpPr/>
            <p:nvPr/>
          </p:nvSpPr>
          <p:spPr bwMode="auto">
            <a:xfrm>
              <a:off x="1950027" y="5333625"/>
              <a:ext cx="450273" cy="256032"/>
            </a:xfrm>
            <a:prstGeom prst="rect">
              <a:avLst/>
            </a:prstGeom>
            <a:noFill/>
            <a:ln w="254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25" name="Rectangle 16">
              <a:extLst>
                <a:ext uri="{FF2B5EF4-FFF2-40B4-BE49-F238E27FC236}">
                  <a16:creationId xmlns:a16="http://schemas.microsoft.com/office/drawing/2014/main" id="{8ACB02E3-C11D-5F70-48D2-E91F37AF7703}"/>
                </a:ext>
              </a:extLst>
            </p:cNvPr>
            <p:cNvSpPr/>
            <p:nvPr/>
          </p:nvSpPr>
          <p:spPr bwMode="auto">
            <a:xfrm>
              <a:off x="4073238" y="5105677"/>
              <a:ext cx="450273" cy="256032"/>
            </a:xfrm>
            <a:prstGeom prst="rect">
              <a:avLst/>
            </a:prstGeom>
            <a:noFill/>
            <a:ln w="254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26" name="Rectangle 17">
              <a:extLst>
                <a:ext uri="{FF2B5EF4-FFF2-40B4-BE49-F238E27FC236}">
                  <a16:creationId xmlns:a16="http://schemas.microsoft.com/office/drawing/2014/main" id="{505970ED-798E-8351-B0F9-6B1012F1E942}"/>
                </a:ext>
              </a:extLst>
            </p:cNvPr>
            <p:cNvSpPr/>
            <p:nvPr/>
          </p:nvSpPr>
          <p:spPr bwMode="auto">
            <a:xfrm>
              <a:off x="3054933" y="5105679"/>
              <a:ext cx="450273" cy="256032"/>
            </a:xfrm>
            <a:prstGeom prst="rect">
              <a:avLst/>
            </a:prstGeom>
            <a:noFill/>
            <a:ln w="254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27" name="Rectangle 18">
              <a:extLst>
                <a:ext uri="{FF2B5EF4-FFF2-40B4-BE49-F238E27FC236}">
                  <a16:creationId xmlns:a16="http://schemas.microsoft.com/office/drawing/2014/main" id="{D2874670-D4C8-0853-655A-8F46BB58380B}"/>
                </a:ext>
              </a:extLst>
            </p:cNvPr>
            <p:cNvSpPr/>
            <p:nvPr/>
          </p:nvSpPr>
          <p:spPr bwMode="auto">
            <a:xfrm>
              <a:off x="817418" y="4631077"/>
              <a:ext cx="450273" cy="256032"/>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sp>
          <p:nvSpPr>
            <p:cNvPr id="28" name="Rectangle 19">
              <a:extLst>
                <a:ext uri="{FF2B5EF4-FFF2-40B4-BE49-F238E27FC236}">
                  <a16:creationId xmlns:a16="http://schemas.microsoft.com/office/drawing/2014/main" id="{2D9932D5-2D2F-8C7C-CAFE-04A18DD26B63}"/>
                </a:ext>
              </a:extLst>
            </p:cNvPr>
            <p:cNvSpPr/>
            <p:nvPr/>
          </p:nvSpPr>
          <p:spPr bwMode="auto">
            <a:xfrm>
              <a:off x="824345" y="5342543"/>
              <a:ext cx="450273" cy="256032"/>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Times New Roman" pitchFamily="18" charset="0"/>
              </a:endParaRPr>
            </a:p>
          </p:txBody>
        </p:sp>
      </p:grpSp>
      <p:sp>
        <p:nvSpPr>
          <p:cNvPr id="30" name="CasellaDiTesto 29">
            <a:extLst>
              <a:ext uri="{FF2B5EF4-FFF2-40B4-BE49-F238E27FC236}">
                <a16:creationId xmlns:a16="http://schemas.microsoft.com/office/drawing/2014/main" id="{C96D0C54-B86D-C9B1-CEBA-40FAC3D6EDD1}"/>
              </a:ext>
            </a:extLst>
          </p:cNvPr>
          <p:cNvSpPr txBox="1"/>
          <p:nvPr/>
        </p:nvSpPr>
        <p:spPr>
          <a:xfrm>
            <a:off x="7362475" y="969025"/>
            <a:ext cx="1623521" cy="369332"/>
          </a:xfrm>
          <a:prstGeom prst="rect">
            <a:avLst/>
          </a:prstGeom>
          <a:noFill/>
        </p:spPr>
        <p:txBody>
          <a:bodyPr wrap="none" rtlCol="0">
            <a:spAutoFit/>
          </a:bodyPr>
          <a:lstStyle/>
          <a:p>
            <a:r>
              <a:rPr lang="en-US" dirty="0"/>
              <a:t>By Dan Carman</a:t>
            </a:r>
          </a:p>
        </p:txBody>
      </p:sp>
      <p:sp>
        <p:nvSpPr>
          <p:cNvPr id="31" name="Segnaposto numero diapositiva 30">
            <a:extLst>
              <a:ext uri="{FF2B5EF4-FFF2-40B4-BE49-F238E27FC236}">
                <a16:creationId xmlns:a16="http://schemas.microsoft.com/office/drawing/2014/main" id="{998CD08C-8E97-10DE-02BE-690101D2099C}"/>
              </a:ext>
            </a:extLst>
          </p:cNvPr>
          <p:cNvSpPr>
            <a:spLocks noGrp="1"/>
          </p:cNvSpPr>
          <p:nvPr>
            <p:ph type="sldNum" sz="quarter" idx="12"/>
          </p:nvPr>
        </p:nvSpPr>
        <p:spPr/>
        <p:txBody>
          <a:bodyPr/>
          <a:lstStyle/>
          <a:p>
            <a:fld id="{E33505E3-9B21-8742-B4DC-5DD2FCC133AE}" type="slidenum">
              <a:rPr lang="it-IT" smtClean="0"/>
              <a:t>16</a:t>
            </a:fld>
            <a:endParaRPr lang="it-IT"/>
          </a:p>
        </p:txBody>
      </p:sp>
    </p:spTree>
    <p:extLst>
      <p:ext uri="{BB962C8B-B14F-4D97-AF65-F5344CB8AC3E}">
        <p14:creationId xmlns:p14="http://schemas.microsoft.com/office/powerpoint/2010/main" val="303188015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6EEA0E19-EFB4-3879-7D21-85134FDAB9C6}"/>
              </a:ext>
            </a:extLst>
          </p:cNvPr>
          <p:cNvSpPr>
            <a:spLocks noGrp="1"/>
          </p:cNvSpPr>
          <p:nvPr>
            <p:ph type="ftr" sz="quarter" idx="11"/>
          </p:nvPr>
        </p:nvSpPr>
        <p:spPr/>
        <p:txBody>
          <a:bodyPr/>
          <a:lstStyle/>
          <a:p>
            <a:r>
              <a:rPr lang="it-IT"/>
              <a:t>CLAS Collaboration Meeting - June 2024  - Annalisa D’Angelo </a:t>
            </a:r>
          </a:p>
        </p:txBody>
      </p:sp>
      <p:sp>
        <p:nvSpPr>
          <p:cNvPr id="6" name="TextBox 4">
            <a:extLst>
              <a:ext uri="{FF2B5EF4-FFF2-40B4-BE49-F238E27FC236}">
                <a16:creationId xmlns:a16="http://schemas.microsoft.com/office/drawing/2014/main" id="{23DE681E-69C9-B057-4414-90F40D7E1057}"/>
              </a:ext>
            </a:extLst>
          </p:cNvPr>
          <p:cNvSpPr txBox="1"/>
          <p:nvPr/>
        </p:nvSpPr>
        <p:spPr>
          <a:xfrm>
            <a:off x="2535938" y="600754"/>
            <a:ext cx="1101198" cy="369332"/>
          </a:xfrm>
          <a:prstGeom prst="rect">
            <a:avLst/>
          </a:prstGeom>
          <a:noFill/>
        </p:spPr>
        <p:txBody>
          <a:bodyPr wrap="square" rtlCol="0">
            <a:spAutoFit/>
          </a:bodyPr>
          <a:lstStyle/>
          <a:p>
            <a:pPr algn="ctr"/>
            <a:r>
              <a:rPr lang="en-US" dirty="0">
                <a:solidFill>
                  <a:srgbClr val="C00000"/>
                </a:solidFill>
              </a:rPr>
              <a:t>(x′,y′,z′)</a:t>
            </a:r>
          </a:p>
        </p:txBody>
      </p:sp>
      <p:sp>
        <p:nvSpPr>
          <p:cNvPr id="7" name="TextBox 5">
            <a:extLst>
              <a:ext uri="{FF2B5EF4-FFF2-40B4-BE49-F238E27FC236}">
                <a16:creationId xmlns:a16="http://schemas.microsoft.com/office/drawing/2014/main" id="{9CE17C6E-5E9C-6502-C40F-8A3D6F98E884}"/>
              </a:ext>
            </a:extLst>
          </p:cNvPr>
          <p:cNvSpPr txBox="1"/>
          <p:nvPr/>
        </p:nvSpPr>
        <p:spPr>
          <a:xfrm>
            <a:off x="6166180" y="635397"/>
            <a:ext cx="890996" cy="369332"/>
          </a:xfrm>
          <a:prstGeom prst="rect">
            <a:avLst/>
          </a:prstGeom>
          <a:noFill/>
        </p:spPr>
        <p:txBody>
          <a:bodyPr wrap="square" rtlCol="0">
            <a:spAutoFit/>
          </a:bodyPr>
          <a:lstStyle/>
          <a:p>
            <a:pPr algn="ctr"/>
            <a:r>
              <a:rPr lang="en-US" dirty="0">
                <a:solidFill>
                  <a:srgbClr val="C00000"/>
                </a:solidFill>
              </a:rPr>
              <a:t>(x,y,z)</a:t>
            </a:r>
          </a:p>
        </p:txBody>
      </p:sp>
      <mc:AlternateContent xmlns:mc="http://schemas.openxmlformats.org/markup-compatibility/2006">
        <mc:Choice xmlns:a14="http://schemas.microsoft.com/office/drawing/2010/main" Requires="a14">
          <p:sp>
            <p:nvSpPr>
              <p:cNvPr id="8" name="TextBox 6">
                <a:extLst>
                  <a:ext uri="{FF2B5EF4-FFF2-40B4-BE49-F238E27FC236}">
                    <a16:creationId xmlns:a16="http://schemas.microsoft.com/office/drawing/2014/main" id="{5107D03F-A5C4-8FCF-6823-8945C2052DE8}"/>
                  </a:ext>
                </a:extLst>
              </p:cNvPr>
              <p:cNvSpPr txBox="1"/>
              <p:nvPr/>
            </p:nvSpPr>
            <p:spPr>
              <a:xfrm>
                <a:off x="3967713" y="612657"/>
                <a:ext cx="1546547" cy="369332"/>
              </a:xfrm>
              <a:prstGeom prst="rect">
                <a:avLst/>
              </a:prstGeom>
              <a:noFill/>
              <a:ln w="25400">
                <a:solidFill>
                  <a:schemeClr val="accent6">
                    <a:lumMod val="60000"/>
                    <a:lumOff val="40000"/>
                  </a:schemeClr>
                </a:solidFill>
              </a:ln>
            </p:spPr>
            <p:txBody>
              <a:bodyPr wrap="square" rtlCol="0">
                <a:spAutoFit/>
              </a:bodyPr>
              <a:lstStyle/>
              <a:p>
                <a:pPr algn="ctr"/>
                <a14:m>
                  <m:oMath xmlns:m="http://schemas.openxmlformats.org/officeDocument/2006/math">
                    <m:r>
                      <a:rPr lang="en-US" i="1" smtClean="0">
                        <a:solidFill>
                          <a:srgbClr val="0070C0"/>
                        </a:solidFill>
                        <a:ea typeface="Cambria Math" panose="02040503050406030204" pitchFamily="18" charset="0"/>
                      </a:rPr>
                      <m:t>𝜙</m:t>
                    </m:r>
                  </m:oMath>
                </a14:m>
                <a:r>
                  <a:rPr lang="en-US" dirty="0">
                    <a:solidFill>
                      <a:srgbClr val="0070C0"/>
                    </a:solidFill>
                  </a:rPr>
                  <a:t>-integrated </a:t>
                </a:r>
              </a:p>
            </p:txBody>
          </p:sp>
        </mc:Choice>
        <mc:Fallback>
          <p:sp>
            <p:nvSpPr>
              <p:cNvPr id="8" name="TextBox 6">
                <a:extLst>
                  <a:ext uri="{FF2B5EF4-FFF2-40B4-BE49-F238E27FC236}">
                    <a16:creationId xmlns:a16="http://schemas.microsoft.com/office/drawing/2014/main" id="{5107D03F-A5C4-8FCF-6823-8945C2052DE8}"/>
                  </a:ext>
                </a:extLst>
              </p:cNvPr>
              <p:cNvSpPr txBox="1">
                <a:spLocks noRot="1" noChangeAspect="1" noMove="1" noResize="1" noEditPoints="1" noAdjustHandles="1" noChangeArrowheads="1" noChangeShapeType="1" noTextEdit="1"/>
              </p:cNvSpPr>
              <p:nvPr/>
            </p:nvSpPr>
            <p:spPr>
              <a:xfrm>
                <a:off x="3967713" y="612657"/>
                <a:ext cx="1546547" cy="369332"/>
              </a:xfrm>
              <a:prstGeom prst="rect">
                <a:avLst/>
              </a:prstGeom>
              <a:blipFill>
                <a:blip r:embed="rId2"/>
                <a:stretch>
                  <a:fillRect t="-3125" b="-18750"/>
                </a:stretch>
              </a:blipFill>
              <a:ln w="25400">
                <a:solidFill>
                  <a:schemeClr val="accent6">
                    <a:lumMod val="60000"/>
                    <a:lumOff val="40000"/>
                  </a:schemeClr>
                </a:solidFill>
              </a:ln>
            </p:spPr>
            <p:txBody>
              <a:bodyPr/>
              <a:lstStyle/>
              <a:p>
                <a:r>
                  <a:rPr lang="en-US">
                    <a:noFill/>
                  </a:rPr>
                  <a:t> </a:t>
                </a:r>
              </a:p>
            </p:txBody>
          </p:sp>
        </mc:Fallback>
      </mc:AlternateContent>
      <p:sp>
        <p:nvSpPr>
          <p:cNvPr id="9" name="Left Brace 7">
            <a:extLst>
              <a:ext uri="{FF2B5EF4-FFF2-40B4-BE49-F238E27FC236}">
                <a16:creationId xmlns:a16="http://schemas.microsoft.com/office/drawing/2014/main" id="{A4544CE2-A0F0-DB7C-A316-1570AE2181E4}"/>
              </a:ext>
            </a:extLst>
          </p:cNvPr>
          <p:cNvSpPr/>
          <p:nvPr/>
        </p:nvSpPr>
        <p:spPr>
          <a:xfrm>
            <a:off x="2269957" y="952524"/>
            <a:ext cx="214493" cy="805922"/>
          </a:xfrm>
          <a:prstGeom prst="leftBrace">
            <a:avLst>
              <a:gd name="adj1" fmla="val 8333"/>
              <a:gd name="adj2" fmla="val 48628"/>
            </a:avLst>
          </a:prstGeom>
          <a:ln w="254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10" name="Left Brace 9">
            <a:extLst>
              <a:ext uri="{FF2B5EF4-FFF2-40B4-BE49-F238E27FC236}">
                <a16:creationId xmlns:a16="http://schemas.microsoft.com/office/drawing/2014/main" id="{5078CC38-A072-7C0C-B72A-3A7D4502608B}"/>
              </a:ext>
            </a:extLst>
          </p:cNvPr>
          <p:cNvSpPr/>
          <p:nvPr/>
        </p:nvSpPr>
        <p:spPr>
          <a:xfrm>
            <a:off x="2269957" y="1776008"/>
            <a:ext cx="214493" cy="805922"/>
          </a:xfrm>
          <a:prstGeom prst="leftBrace">
            <a:avLst>
              <a:gd name="adj1" fmla="val 8333"/>
              <a:gd name="adj2" fmla="val 51373"/>
            </a:avLst>
          </a:prstGeom>
          <a:ln w="254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grpSp>
        <p:nvGrpSpPr>
          <p:cNvPr id="11" name="Group 20">
            <a:extLst>
              <a:ext uri="{FF2B5EF4-FFF2-40B4-BE49-F238E27FC236}">
                <a16:creationId xmlns:a16="http://schemas.microsoft.com/office/drawing/2014/main" id="{67BD8DAF-5840-FCEE-65F4-185F83C056FD}"/>
              </a:ext>
            </a:extLst>
          </p:cNvPr>
          <p:cNvGrpSpPr/>
          <p:nvPr/>
        </p:nvGrpSpPr>
        <p:grpSpPr>
          <a:xfrm>
            <a:off x="167514" y="1222883"/>
            <a:ext cx="1755188" cy="275031"/>
            <a:chOff x="1208288" y="1575455"/>
            <a:chExt cx="2340251" cy="366708"/>
          </a:xfrm>
        </p:grpSpPr>
        <p:pic>
          <p:nvPicPr>
            <p:cNvPr id="12" name="Picture 11">
              <a:extLst>
                <a:ext uri="{FF2B5EF4-FFF2-40B4-BE49-F238E27FC236}">
                  <a16:creationId xmlns:a16="http://schemas.microsoft.com/office/drawing/2014/main" id="{5B52B761-E042-2F20-B909-D674698C180C}"/>
                </a:ext>
              </a:extLst>
            </p:cNvPr>
            <p:cNvPicPr>
              <a:picLocks noChangeAspect="1"/>
            </p:cNvPicPr>
            <p:nvPr/>
          </p:nvPicPr>
          <p:blipFill>
            <a:blip r:embed="rId3"/>
            <a:stretch>
              <a:fillRect/>
            </a:stretch>
          </p:blipFill>
          <p:spPr>
            <a:xfrm>
              <a:off x="1208288" y="1575455"/>
              <a:ext cx="355600" cy="292100"/>
            </a:xfrm>
            <a:prstGeom prst="rect">
              <a:avLst/>
            </a:prstGeom>
          </p:spPr>
        </p:pic>
        <p:sp>
          <p:nvSpPr>
            <p:cNvPr id="13" name="TextBox 16">
              <a:extLst>
                <a:ext uri="{FF2B5EF4-FFF2-40B4-BE49-F238E27FC236}">
                  <a16:creationId xmlns:a16="http://schemas.microsoft.com/office/drawing/2014/main" id="{90D6A2C8-E6EF-2721-41E2-830D8FCDD965}"/>
                </a:ext>
              </a:extLst>
            </p:cNvPr>
            <p:cNvSpPr txBox="1"/>
            <p:nvPr/>
          </p:nvSpPr>
          <p:spPr>
            <a:xfrm>
              <a:off x="1580512" y="1603608"/>
              <a:ext cx="1968027" cy="338555"/>
            </a:xfrm>
            <a:prstGeom prst="rect">
              <a:avLst/>
            </a:prstGeom>
            <a:noFill/>
          </p:spPr>
          <p:txBody>
            <a:bodyPr wrap="square" rtlCol="0">
              <a:spAutoFit/>
            </a:bodyPr>
            <a:lstStyle/>
            <a:p>
              <a:r>
                <a:rPr lang="en-US" sz="1050" dirty="0">
                  <a:latin typeface="Comic Sans MS" panose="030F0902030302020204" pitchFamily="66" charset="0"/>
                </a:rPr>
                <a:t>= recoil polarization</a:t>
              </a:r>
            </a:p>
          </p:txBody>
        </p:sp>
      </p:grpSp>
      <p:grpSp>
        <p:nvGrpSpPr>
          <p:cNvPr id="14" name="Group 19">
            <a:extLst>
              <a:ext uri="{FF2B5EF4-FFF2-40B4-BE49-F238E27FC236}">
                <a16:creationId xmlns:a16="http://schemas.microsoft.com/office/drawing/2014/main" id="{7D7CB499-DA53-B733-D7F4-BB2AE7271EEB}"/>
              </a:ext>
            </a:extLst>
          </p:cNvPr>
          <p:cNvGrpSpPr/>
          <p:nvPr/>
        </p:nvGrpSpPr>
        <p:grpSpPr>
          <a:xfrm>
            <a:off x="146254" y="1878818"/>
            <a:ext cx="2037122" cy="266075"/>
            <a:chOff x="593606" y="2822906"/>
            <a:chExt cx="2716162" cy="354767"/>
          </a:xfrm>
        </p:grpSpPr>
        <p:pic>
          <p:nvPicPr>
            <p:cNvPr id="15" name="Picture 13">
              <a:extLst>
                <a:ext uri="{FF2B5EF4-FFF2-40B4-BE49-F238E27FC236}">
                  <a16:creationId xmlns:a16="http://schemas.microsoft.com/office/drawing/2014/main" id="{2B74C3FE-CD6E-2AF1-11BC-9F03212CE6EA}"/>
                </a:ext>
              </a:extLst>
            </p:cNvPr>
            <p:cNvPicPr>
              <a:picLocks noChangeAspect="1"/>
            </p:cNvPicPr>
            <p:nvPr/>
          </p:nvPicPr>
          <p:blipFill>
            <a:blip r:embed="rId4"/>
            <a:stretch>
              <a:fillRect/>
            </a:stretch>
          </p:blipFill>
          <p:spPr>
            <a:xfrm>
              <a:off x="593606" y="2822906"/>
              <a:ext cx="304800" cy="279400"/>
            </a:xfrm>
            <a:prstGeom prst="rect">
              <a:avLst/>
            </a:prstGeom>
          </p:spPr>
        </p:pic>
        <p:sp>
          <p:nvSpPr>
            <p:cNvPr id="16" name="TextBox 18">
              <a:extLst>
                <a:ext uri="{FF2B5EF4-FFF2-40B4-BE49-F238E27FC236}">
                  <a16:creationId xmlns:a16="http://schemas.microsoft.com/office/drawing/2014/main" id="{58D930B9-BEAC-F70E-C4ED-4D94B62331E0}"/>
                </a:ext>
              </a:extLst>
            </p:cNvPr>
            <p:cNvSpPr txBox="1"/>
            <p:nvPr/>
          </p:nvSpPr>
          <p:spPr>
            <a:xfrm>
              <a:off x="898406" y="2839118"/>
              <a:ext cx="2411362" cy="338555"/>
            </a:xfrm>
            <a:prstGeom prst="rect">
              <a:avLst/>
            </a:prstGeom>
            <a:noFill/>
          </p:spPr>
          <p:txBody>
            <a:bodyPr wrap="square" rtlCol="0">
              <a:spAutoFit/>
            </a:bodyPr>
            <a:lstStyle/>
            <a:p>
              <a:r>
                <a:rPr lang="en-US" sz="1050" dirty="0">
                  <a:latin typeface="Comic Sans MS" panose="030F0902030302020204" pitchFamily="66" charset="0"/>
                </a:rPr>
                <a:t>= transferred polarization</a:t>
              </a:r>
            </a:p>
          </p:txBody>
        </p:sp>
      </p:grpSp>
      <p:pic>
        <p:nvPicPr>
          <p:cNvPr id="17" name="Picture 8" descr="A table with mathematical equations&#10;&#10;Description automatically generated with medium confidence">
            <a:extLst>
              <a:ext uri="{FF2B5EF4-FFF2-40B4-BE49-F238E27FC236}">
                <a16:creationId xmlns:a16="http://schemas.microsoft.com/office/drawing/2014/main" id="{F4833E53-3D4A-BF83-CA4E-351DF2744EE3}"/>
              </a:ext>
            </a:extLst>
          </p:cNvPr>
          <p:cNvPicPr>
            <a:picLocks noChangeAspect="1"/>
          </p:cNvPicPr>
          <p:nvPr/>
        </p:nvPicPr>
        <p:blipFill>
          <a:blip r:embed="rId5"/>
          <a:stretch>
            <a:fillRect/>
          </a:stretch>
        </p:blipFill>
        <p:spPr>
          <a:xfrm>
            <a:off x="2529193" y="967116"/>
            <a:ext cx="1546547" cy="1645920"/>
          </a:xfrm>
          <a:prstGeom prst="rect">
            <a:avLst/>
          </a:prstGeom>
        </p:spPr>
      </p:pic>
      <p:pic>
        <p:nvPicPr>
          <p:cNvPr id="18" name="Picture 22" descr="A table with mathematical equations&#10;&#10;Description automatically generated">
            <a:extLst>
              <a:ext uri="{FF2B5EF4-FFF2-40B4-BE49-F238E27FC236}">
                <a16:creationId xmlns:a16="http://schemas.microsoft.com/office/drawing/2014/main" id="{64992069-C9B1-75F0-5134-2645E7CD3676}"/>
              </a:ext>
            </a:extLst>
          </p:cNvPr>
          <p:cNvPicPr>
            <a:picLocks noChangeAspect="1"/>
          </p:cNvPicPr>
          <p:nvPr/>
        </p:nvPicPr>
        <p:blipFill>
          <a:blip r:embed="rId6"/>
          <a:stretch>
            <a:fillRect/>
          </a:stretch>
        </p:blipFill>
        <p:spPr>
          <a:xfrm>
            <a:off x="3962147" y="981989"/>
            <a:ext cx="3770595" cy="1645920"/>
          </a:xfrm>
          <a:prstGeom prst="rect">
            <a:avLst/>
          </a:prstGeom>
        </p:spPr>
      </p:pic>
      <p:pic>
        <p:nvPicPr>
          <p:cNvPr id="19" name="Picture 25" descr="A group of words on a white background&#10;&#10;Description automatically generated">
            <a:extLst>
              <a:ext uri="{FF2B5EF4-FFF2-40B4-BE49-F238E27FC236}">
                <a16:creationId xmlns:a16="http://schemas.microsoft.com/office/drawing/2014/main" id="{A7A38146-B18D-6B49-7BEF-037C74FB8121}"/>
              </a:ext>
            </a:extLst>
          </p:cNvPr>
          <p:cNvPicPr>
            <a:picLocks noChangeAspect="1"/>
          </p:cNvPicPr>
          <p:nvPr/>
        </p:nvPicPr>
        <p:blipFill>
          <a:blip r:embed="rId7"/>
          <a:stretch>
            <a:fillRect/>
          </a:stretch>
        </p:blipFill>
        <p:spPr>
          <a:xfrm>
            <a:off x="6786497" y="2677790"/>
            <a:ext cx="1410873" cy="1851660"/>
          </a:xfrm>
          <a:prstGeom prst="rect">
            <a:avLst/>
          </a:prstGeom>
          <a:ln w="15875">
            <a:solidFill>
              <a:schemeClr val="tx1"/>
            </a:solidFill>
          </a:ln>
          <a:effectLst>
            <a:outerShdw blurRad="50800" dist="38100" dir="2700000" algn="tl" rotWithShape="0">
              <a:prstClr val="black">
                <a:alpha val="40000"/>
              </a:prstClr>
            </a:outerShdw>
          </a:effectLst>
        </p:spPr>
      </p:pic>
      <p:cxnSp>
        <p:nvCxnSpPr>
          <p:cNvPr id="21" name="Straight Arrow Connector 28">
            <a:extLst>
              <a:ext uri="{FF2B5EF4-FFF2-40B4-BE49-F238E27FC236}">
                <a16:creationId xmlns:a16="http://schemas.microsoft.com/office/drawing/2014/main" id="{889C8152-1B0E-2735-DC91-37D5B2EDCA4C}"/>
              </a:ext>
            </a:extLst>
          </p:cNvPr>
          <p:cNvCxnSpPr>
            <a:cxnSpLocks/>
          </p:cNvCxnSpPr>
          <p:nvPr/>
        </p:nvCxnSpPr>
        <p:spPr>
          <a:xfrm flipH="1">
            <a:off x="8270791" y="3772154"/>
            <a:ext cx="786979" cy="0"/>
          </a:xfrm>
          <a:prstGeom prst="straightConnector1">
            <a:avLst/>
          </a:prstGeom>
          <a:ln w="25400">
            <a:solidFill>
              <a:schemeClr val="accent6">
                <a:lumMod val="60000"/>
                <a:lumOff val="40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2" name="Straight Connector 31">
            <a:extLst>
              <a:ext uri="{FF2B5EF4-FFF2-40B4-BE49-F238E27FC236}">
                <a16:creationId xmlns:a16="http://schemas.microsoft.com/office/drawing/2014/main" id="{CDD823AB-2762-D23C-7898-984116A044F7}"/>
              </a:ext>
            </a:extLst>
          </p:cNvPr>
          <p:cNvCxnSpPr/>
          <p:nvPr/>
        </p:nvCxnSpPr>
        <p:spPr>
          <a:xfrm flipV="1">
            <a:off x="9050626" y="2147321"/>
            <a:ext cx="0" cy="1632204"/>
          </a:xfrm>
          <a:prstGeom prst="line">
            <a:avLst/>
          </a:prstGeom>
          <a:ln w="254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34">
            <a:extLst>
              <a:ext uri="{FF2B5EF4-FFF2-40B4-BE49-F238E27FC236}">
                <a16:creationId xmlns:a16="http://schemas.microsoft.com/office/drawing/2014/main" id="{7C9A889D-F2E5-2293-D458-EC5BC77531D0}"/>
              </a:ext>
            </a:extLst>
          </p:cNvPr>
          <p:cNvCxnSpPr>
            <a:cxnSpLocks/>
          </p:cNvCxnSpPr>
          <p:nvPr/>
        </p:nvCxnSpPr>
        <p:spPr>
          <a:xfrm>
            <a:off x="8779742" y="2155904"/>
            <a:ext cx="274320" cy="0"/>
          </a:xfrm>
          <a:prstGeom prst="line">
            <a:avLst/>
          </a:prstGeom>
          <a:ln w="254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4" name="Picture 1">
            <a:extLst>
              <a:ext uri="{FF2B5EF4-FFF2-40B4-BE49-F238E27FC236}">
                <a16:creationId xmlns:a16="http://schemas.microsoft.com/office/drawing/2014/main" id="{1DB18295-73B0-67CE-1B73-D9F8BE16B316}"/>
              </a:ext>
            </a:extLst>
          </p:cNvPr>
          <p:cNvPicPr>
            <a:picLocks noChangeAspect="1"/>
          </p:cNvPicPr>
          <p:nvPr/>
        </p:nvPicPr>
        <p:blipFill rotWithShape="1">
          <a:blip r:embed="rId8">
            <a:extLst>
              <a:ext uri="{28A0092B-C50C-407E-A947-70E740481C1C}">
                <a14:useLocalDpi xmlns:a14="http://schemas.microsoft.com/office/drawing/2010/main" val="0"/>
              </a:ext>
            </a:extLst>
          </a:blip>
          <a:srcRect l="2202" t="7051" r="685" b="2768"/>
          <a:stretch/>
        </p:blipFill>
        <p:spPr>
          <a:xfrm>
            <a:off x="2137582" y="2645888"/>
            <a:ext cx="2888102" cy="1851660"/>
          </a:xfrm>
          <a:prstGeom prst="rect">
            <a:avLst/>
          </a:prstGeom>
        </p:spPr>
      </p:pic>
      <p:pic>
        <p:nvPicPr>
          <p:cNvPr id="25" name="Picture 3">
            <a:extLst>
              <a:ext uri="{FF2B5EF4-FFF2-40B4-BE49-F238E27FC236}">
                <a16:creationId xmlns:a16="http://schemas.microsoft.com/office/drawing/2014/main" id="{4530D490-A860-32E8-77D5-0A2B0C2A0E4D}"/>
              </a:ext>
            </a:extLst>
          </p:cNvPr>
          <p:cNvPicPr>
            <a:picLocks/>
          </p:cNvPicPr>
          <p:nvPr/>
        </p:nvPicPr>
        <p:blipFill rotWithShape="1">
          <a:blip r:embed="rId9">
            <a:extLst>
              <a:ext uri="{28A0092B-C50C-407E-A947-70E740481C1C}">
                <a14:useLocalDpi xmlns:a14="http://schemas.microsoft.com/office/drawing/2010/main" val="0"/>
              </a:ext>
            </a:extLst>
          </a:blip>
          <a:srcRect b="8516"/>
          <a:stretch/>
        </p:blipFill>
        <p:spPr>
          <a:xfrm>
            <a:off x="285922" y="2724482"/>
            <a:ext cx="1851660" cy="1577340"/>
          </a:xfrm>
          <a:prstGeom prst="rect">
            <a:avLst/>
          </a:prstGeom>
        </p:spPr>
      </p:pic>
      <p:sp>
        <p:nvSpPr>
          <p:cNvPr id="26" name="TextBox 10">
            <a:extLst>
              <a:ext uri="{FF2B5EF4-FFF2-40B4-BE49-F238E27FC236}">
                <a16:creationId xmlns:a16="http://schemas.microsoft.com/office/drawing/2014/main" id="{9950B6C8-37FB-2CEF-815A-14D103F765EF}"/>
              </a:ext>
            </a:extLst>
          </p:cNvPr>
          <p:cNvSpPr txBox="1"/>
          <p:nvPr/>
        </p:nvSpPr>
        <p:spPr>
          <a:xfrm>
            <a:off x="819473" y="2329226"/>
            <a:ext cx="1293389" cy="300082"/>
          </a:xfrm>
          <a:prstGeom prst="rect">
            <a:avLst/>
          </a:prstGeom>
          <a:solidFill>
            <a:schemeClr val="bg1"/>
          </a:solidFill>
          <a:ln w="28575">
            <a:solidFill>
              <a:srgbClr val="008000"/>
            </a:solidFill>
          </a:ln>
        </p:spPr>
        <p:txBody>
          <a:bodyPr wrap="square" rtlCol="0">
            <a:spAutoFit/>
          </a:bodyPr>
          <a:lstStyle/>
          <a:p>
            <a:pPr algn="ctr">
              <a:spcAft>
                <a:spcPts val="450"/>
              </a:spcAft>
            </a:pPr>
            <a:r>
              <a:rPr lang="en-US" sz="1350" dirty="0">
                <a:solidFill>
                  <a:srgbClr val="7030A0"/>
                </a:solidFill>
              </a:rPr>
              <a:t>ep → e’K</a:t>
            </a:r>
            <a:r>
              <a:rPr lang="en-US" sz="1350" baseline="30000" dirty="0">
                <a:solidFill>
                  <a:srgbClr val="7030A0"/>
                </a:solidFill>
              </a:rPr>
              <a:t>+</a:t>
            </a:r>
            <a:r>
              <a:rPr lang="en-US" sz="1350" dirty="0">
                <a:solidFill>
                  <a:srgbClr val="7030A0"/>
                </a:solidFill>
              </a:rPr>
              <a:t>Y</a:t>
            </a:r>
          </a:p>
        </p:txBody>
      </p:sp>
      <p:sp>
        <p:nvSpPr>
          <p:cNvPr id="27" name="TextBox 12">
            <a:extLst>
              <a:ext uri="{FF2B5EF4-FFF2-40B4-BE49-F238E27FC236}">
                <a16:creationId xmlns:a16="http://schemas.microsoft.com/office/drawing/2014/main" id="{F2F3579E-D287-8092-E690-22C9C0406D9F}"/>
              </a:ext>
            </a:extLst>
          </p:cNvPr>
          <p:cNvSpPr txBox="1"/>
          <p:nvPr/>
        </p:nvSpPr>
        <p:spPr>
          <a:xfrm>
            <a:off x="1152750" y="4355716"/>
            <a:ext cx="1030625" cy="230832"/>
          </a:xfrm>
          <a:prstGeom prst="rect">
            <a:avLst/>
          </a:prstGeom>
          <a:noFill/>
        </p:spPr>
        <p:txBody>
          <a:bodyPr wrap="square" rtlCol="0">
            <a:spAutoFit/>
          </a:bodyPr>
          <a:lstStyle/>
          <a:p>
            <a:pPr algn="ctr">
              <a:spcAft>
                <a:spcPts val="450"/>
              </a:spcAft>
            </a:pPr>
            <a:r>
              <a:rPr lang="en-US" sz="900" dirty="0"/>
              <a:t>MM(e′K</a:t>
            </a:r>
            <a:r>
              <a:rPr lang="en-US" sz="900" baseline="30000" dirty="0"/>
              <a:t>+</a:t>
            </a:r>
            <a:r>
              <a:rPr lang="en-US" sz="900" dirty="0"/>
              <a:t>) (GeV)</a:t>
            </a:r>
          </a:p>
        </p:txBody>
      </p:sp>
      <p:sp>
        <p:nvSpPr>
          <p:cNvPr id="28" name="TextBox 14">
            <a:extLst>
              <a:ext uri="{FF2B5EF4-FFF2-40B4-BE49-F238E27FC236}">
                <a16:creationId xmlns:a16="http://schemas.microsoft.com/office/drawing/2014/main" id="{EABEC1BF-23E9-EA4D-44FD-FD28BC4D59EA}"/>
              </a:ext>
            </a:extLst>
          </p:cNvPr>
          <p:cNvSpPr txBox="1"/>
          <p:nvPr/>
        </p:nvSpPr>
        <p:spPr>
          <a:xfrm>
            <a:off x="17771" y="4351195"/>
            <a:ext cx="1211752" cy="230832"/>
          </a:xfrm>
          <a:prstGeom prst="rect">
            <a:avLst/>
          </a:prstGeom>
          <a:noFill/>
        </p:spPr>
        <p:txBody>
          <a:bodyPr wrap="square" rtlCol="0">
            <a:spAutoFit/>
          </a:bodyPr>
          <a:lstStyle/>
          <a:p>
            <a:pPr algn="ctr">
              <a:spcAft>
                <a:spcPts val="450"/>
              </a:spcAft>
            </a:pPr>
            <a:r>
              <a:rPr lang="en-US" sz="900" dirty="0">
                <a:solidFill>
                  <a:srgbClr val="0070C0"/>
                </a:solidFill>
              </a:rPr>
              <a:t>CLAS12 @ 6.5 GeV</a:t>
            </a:r>
          </a:p>
        </p:txBody>
      </p:sp>
      <p:sp>
        <p:nvSpPr>
          <p:cNvPr id="29" name="Left Brace 23">
            <a:extLst>
              <a:ext uri="{FF2B5EF4-FFF2-40B4-BE49-F238E27FC236}">
                <a16:creationId xmlns:a16="http://schemas.microsoft.com/office/drawing/2014/main" id="{C84D176D-9C7C-79CC-404B-3C080EF0A4EC}"/>
              </a:ext>
            </a:extLst>
          </p:cNvPr>
          <p:cNvSpPr/>
          <p:nvPr/>
        </p:nvSpPr>
        <p:spPr>
          <a:xfrm flipH="1">
            <a:off x="8566678" y="1741932"/>
            <a:ext cx="214493" cy="805922"/>
          </a:xfrm>
          <a:prstGeom prst="leftBrace">
            <a:avLst>
              <a:gd name="adj1" fmla="val 8333"/>
              <a:gd name="adj2" fmla="val 51373"/>
            </a:avLst>
          </a:prstGeom>
          <a:ln w="254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cxnSp>
        <p:nvCxnSpPr>
          <p:cNvPr id="30" name="Straight Connector 30">
            <a:extLst>
              <a:ext uri="{FF2B5EF4-FFF2-40B4-BE49-F238E27FC236}">
                <a16:creationId xmlns:a16="http://schemas.microsoft.com/office/drawing/2014/main" id="{F64F5867-7008-22F5-B342-E63B4CF64F9A}"/>
              </a:ext>
            </a:extLst>
          </p:cNvPr>
          <p:cNvCxnSpPr>
            <a:cxnSpLocks/>
          </p:cNvCxnSpPr>
          <p:nvPr/>
        </p:nvCxnSpPr>
        <p:spPr bwMode="auto">
          <a:xfrm flipV="1">
            <a:off x="2515707" y="1752345"/>
            <a:ext cx="6082228" cy="34076"/>
          </a:xfrm>
          <a:prstGeom prst="line">
            <a:avLst/>
          </a:prstGeom>
          <a:noFill/>
          <a:ln w="25400" cap="flat" cmpd="sng" algn="ctr">
            <a:solidFill>
              <a:schemeClr val="accent6">
                <a:lumMod val="60000"/>
                <a:lumOff val="40000"/>
              </a:schemeClr>
            </a:solidFill>
            <a:prstDash val="dash"/>
            <a:round/>
            <a:headEnd type="none" w="med" len="med"/>
            <a:tailEnd type="none" w="med" len="med"/>
          </a:ln>
          <a:effectLst/>
        </p:spPr>
      </p:cxnSp>
      <p:cxnSp>
        <p:nvCxnSpPr>
          <p:cNvPr id="31" name="Straight Connector 32">
            <a:extLst>
              <a:ext uri="{FF2B5EF4-FFF2-40B4-BE49-F238E27FC236}">
                <a16:creationId xmlns:a16="http://schemas.microsoft.com/office/drawing/2014/main" id="{8C08C82C-4EA7-FE92-4FD7-74264074935C}"/>
              </a:ext>
            </a:extLst>
          </p:cNvPr>
          <p:cNvCxnSpPr/>
          <p:nvPr/>
        </p:nvCxnSpPr>
        <p:spPr bwMode="auto">
          <a:xfrm flipV="1">
            <a:off x="3086537" y="2627909"/>
            <a:ext cx="5472998" cy="3101"/>
          </a:xfrm>
          <a:prstGeom prst="line">
            <a:avLst/>
          </a:prstGeom>
          <a:noFill/>
          <a:ln w="25400" cap="flat" cmpd="sng" algn="ctr">
            <a:solidFill>
              <a:schemeClr val="accent6">
                <a:lumMod val="60000"/>
                <a:lumOff val="40000"/>
              </a:schemeClr>
            </a:solidFill>
            <a:prstDash val="dash"/>
            <a:round/>
            <a:headEnd type="none" w="med" len="med"/>
            <a:tailEnd type="none" w="med" len="med"/>
          </a:ln>
          <a:effectLst/>
        </p:spPr>
      </p:cxnSp>
      <p:sp>
        <p:nvSpPr>
          <p:cNvPr id="32" name="TextBox 15">
            <a:extLst>
              <a:ext uri="{FF2B5EF4-FFF2-40B4-BE49-F238E27FC236}">
                <a16:creationId xmlns:a16="http://schemas.microsoft.com/office/drawing/2014/main" id="{60DE9F10-049F-0F6E-8A3F-30C471D59C47}"/>
              </a:ext>
            </a:extLst>
          </p:cNvPr>
          <p:cNvSpPr txBox="1"/>
          <p:nvPr/>
        </p:nvSpPr>
        <p:spPr>
          <a:xfrm>
            <a:off x="2112871" y="102870"/>
            <a:ext cx="4924562" cy="461665"/>
          </a:xfrm>
          <a:prstGeom prst="rect">
            <a:avLst/>
          </a:prstGeom>
          <a:noFill/>
        </p:spPr>
        <p:txBody>
          <a:bodyPr wrap="square" rtlCol="0">
            <a:spAutoFit/>
          </a:bodyPr>
          <a:lstStyle/>
          <a:p>
            <a:pPr algn="ctr"/>
            <a:r>
              <a:rPr lang="en-US" sz="2400" b="1" dirty="0">
                <a:solidFill>
                  <a:srgbClr val="011893"/>
                </a:solidFill>
                <a:latin typeface="Arial" panose="020B0604020202020204" pitchFamily="34" charset="0"/>
                <a:cs typeface="Arial" panose="020B0604020202020204" pitchFamily="34" charset="0"/>
              </a:rPr>
              <a:t>KY Polarization Formalism</a:t>
            </a:r>
          </a:p>
        </p:txBody>
      </p:sp>
      <p:cxnSp>
        <p:nvCxnSpPr>
          <p:cNvPr id="33" name="Straight Connector 31">
            <a:extLst>
              <a:ext uri="{FF2B5EF4-FFF2-40B4-BE49-F238E27FC236}">
                <a16:creationId xmlns:a16="http://schemas.microsoft.com/office/drawing/2014/main" id="{E81CC8D5-D13A-807B-0E1C-7EA94F0D8CF5}"/>
              </a:ext>
            </a:extLst>
          </p:cNvPr>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5" name="CasellaDiTesto 34">
            <a:extLst>
              <a:ext uri="{FF2B5EF4-FFF2-40B4-BE49-F238E27FC236}">
                <a16:creationId xmlns:a16="http://schemas.microsoft.com/office/drawing/2014/main" id="{51ABB8EE-E241-3650-2B06-6392BCB88302}"/>
              </a:ext>
            </a:extLst>
          </p:cNvPr>
          <p:cNvSpPr txBox="1"/>
          <p:nvPr/>
        </p:nvSpPr>
        <p:spPr>
          <a:xfrm>
            <a:off x="-5688" y="596997"/>
            <a:ext cx="2583912" cy="369332"/>
          </a:xfrm>
          <a:prstGeom prst="rect">
            <a:avLst/>
          </a:prstGeom>
          <a:noFill/>
        </p:spPr>
        <p:txBody>
          <a:bodyPr wrap="none" rtlCol="0">
            <a:spAutoFit/>
          </a:bodyPr>
          <a:lstStyle/>
          <a:p>
            <a:r>
              <a:rPr lang="en-US" dirty="0">
                <a:solidFill>
                  <a:srgbClr val="0070C0"/>
                </a:solidFill>
              </a:rPr>
              <a:t>RG-K Fall 2018 pass1 data</a:t>
            </a:r>
          </a:p>
        </p:txBody>
      </p:sp>
      <p:sp>
        <p:nvSpPr>
          <p:cNvPr id="36" name="CasellaDiTesto 35">
            <a:extLst>
              <a:ext uri="{FF2B5EF4-FFF2-40B4-BE49-F238E27FC236}">
                <a16:creationId xmlns:a16="http://schemas.microsoft.com/office/drawing/2014/main" id="{B5B6F59C-4184-EC2D-10D1-9190416FB700}"/>
              </a:ext>
            </a:extLst>
          </p:cNvPr>
          <p:cNvSpPr txBox="1"/>
          <p:nvPr/>
        </p:nvSpPr>
        <p:spPr>
          <a:xfrm>
            <a:off x="7334378" y="624993"/>
            <a:ext cx="1623521" cy="369332"/>
          </a:xfrm>
          <a:prstGeom prst="rect">
            <a:avLst/>
          </a:prstGeom>
          <a:noFill/>
        </p:spPr>
        <p:txBody>
          <a:bodyPr wrap="none" rtlCol="0">
            <a:spAutoFit/>
          </a:bodyPr>
          <a:lstStyle/>
          <a:p>
            <a:r>
              <a:rPr lang="en-US" dirty="0"/>
              <a:t>By Dan Carman</a:t>
            </a:r>
          </a:p>
        </p:txBody>
      </p:sp>
      <p:pic>
        <p:nvPicPr>
          <p:cNvPr id="37" name="Immagine 36" descr="Immagine che contiene testo, Carattere, linea, bianco&#10;&#10;Descrizione generata automaticamente">
            <a:extLst>
              <a:ext uri="{FF2B5EF4-FFF2-40B4-BE49-F238E27FC236}">
                <a16:creationId xmlns:a16="http://schemas.microsoft.com/office/drawing/2014/main" id="{4D3057B3-625C-36B0-4027-E65FED2399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0754" y="4306431"/>
            <a:ext cx="2469860" cy="403344"/>
          </a:xfrm>
          <a:prstGeom prst="rect">
            <a:avLst/>
          </a:prstGeom>
        </p:spPr>
      </p:pic>
      <p:sp>
        <p:nvSpPr>
          <p:cNvPr id="39" name="CasellaDiTesto 38">
            <a:extLst>
              <a:ext uri="{FF2B5EF4-FFF2-40B4-BE49-F238E27FC236}">
                <a16:creationId xmlns:a16="http://schemas.microsoft.com/office/drawing/2014/main" id="{2E1851C8-2092-69C3-E2F4-6117B66D1F75}"/>
              </a:ext>
            </a:extLst>
          </p:cNvPr>
          <p:cNvSpPr txBox="1"/>
          <p:nvPr/>
        </p:nvSpPr>
        <p:spPr>
          <a:xfrm>
            <a:off x="4360143" y="3364772"/>
            <a:ext cx="2469860" cy="923330"/>
          </a:xfrm>
          <a:prstGeom prst="rect">
            <a:avLst/>
          </a:prstGeom>
          <a:noFill/>
        </p:spPr>
        <p:txBody>
          <a:bodyPr wrap="square" rtlCol="0">
            <a:spAutoFit/>
          </a:bodyPr>
          <a:lstStyle/>
          <a:p>
            <a:pPr algn="just"/>
            <a:r>
              <a:rPr lang="en-US" sz="900" dirty="0"/>
              <a:t>D.S. Carman, A. D’Angelo, L. </a:t>
            </a:r>
            <a:r>
              <a:rPr lang="en-US" sz="900" dirty="0">
                <a:solidFill>
                  <a:srgbClr val="0070C0"/>
                </a:solidFill>
              </a:rPr>
              <a:t>Lanza</a:t>
            </a:r>
            <a:r>
              <a:rPr lang="en-US" sz="900" dirty="0"/>
              <a:t> V. </a:t>
            </a:r>
            <a:r>
              <a:rPr lang="en-US" sz="900" dirty="0" err="1"/>
              <a:t>Mokeev</a:t>
            </a:r>
            <a:r>
              <a:rPr lang="en-US" sz="900" dirty="0"/>
              <a:t> (CLAS Collaboration) </a:t>
            </a:r>
          </a:p>
          <a:p>
            <a:pPr algn="just"/>
            <a:r>
              <a:rPr lang="en-US" sz="900" dirty="0"/>
              <a:t>“Beam-Recoil Transferred Polarization in K+Y Electroproduction in the Nucleon Resonance Region with CLAS12” </a:t>
            </a:r>
          </a:p>
          <a:p>
            <a:pPr algn="just"/>
            <a:r>
              <a:rPr lang="en-US" sz="900" dirty="0">
                <a:solidFill>
                  <a:srgbClr val="0070C0"/>
                </a:solidFill>
              </a:rPr>
              <a:t>Phys. Rev. C 105, 065201 (2022)</a:t>
            </a:r>
          </a:p>
        </p:txBody>
      </p:sp>
      <p:sp>
        <p:nvSpPr>
          <p:cNvPr id="40" name="Segnaposto numero diapositiva 39">
            <a:extLst>
              <a:ext uri="{FF2B5EF4-FFF2-40B4-BE49-F238E27FC236}">
                <a16:creationId xmlns:a16="http://schemas.microsoft.com/office/drawing/2014/main" id="{C80F5EAB-8599-309F-BA08-2B0647515034}"/>
              </a:ext>
            </a:extLst>
          </p:cNvPr>
          <p:cNvSpPr>
            <a:spLocks noGrp="1"/>
          </p:cNvSpPr>
          <p:nvPr>
            <p:ph type="sldNum" sz="quarter" idx="12"/>
          </p:nvPr>
        </p:nvSpPr>
        <p:spPr/>
        <p:txBody>
          <a:bodyPr/>
          <a:lstStyle/>
          <a:p>
            <a:fld id="{E33505E3-9B21-8742-B4DC-5DD2FCC133AE}" type="slidenum">
              <a:rPr lang="it-IT" smtClean="0"/>
              <a:t>17</a:t>
            </a:fld>
            <a:endParaRPr lang="it-IT"/>
          </a:p>
        </p:txBody>
      </p:sp>
    </p:spTree>
    <p:extLst>
      <p:ext uri="{BB962C8B-B14F-4D97-AF65-F5344CB8AC3E}">
        <p14:creationId xmlns:p14="http://schemas.microsoft.com/office/powerpoint/2010/main" val="2326829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p:cNvSpPr txBox="1">
            <a:spLocks noGrp="1"/>
          </p:cNvSpPr>
          <p:nvPr>
            <p:ph type="title"/>
          </p:nvPr>
        </p:nvSpPr>
        <p:spPr>
          <a:xfrm>
            <a:off x="-1" y="14841"/>
            <a:ext cx="8091949" cy="857251"/>
          </a:xfrm>
          <a:prstGeom prst="rect">
            <a:avLst/>
          </a:prstGeom>
        </p:spPr>
        <p:txBody>
          <a:bodyPr lIns="40802" tIns="40802" rIns="40802" bIns="40802">
            <a:noAutofit/>
          </a:bodyPr>
          <a:lstStyle>
            <a:lvl1pPr defTabSz="434340">
              <a:defRPr sz="3400" b="1">
                <a:solidFill>
                  <a:srgbClr val="800000"/>
                </a:solidFill>
              </a:defRPr>
            </a:lvl1pPr>
          </a:lstStyle>
          <a:p>
            <a:r>
              <a:rPr lang="en-US" sz="2400" dirty="0"/>
              <a:t>Beam-Recoil Transferred Polarization in K</a:t>
            </a:r>
            <a:r>
              <a:rPr lang="en-US" sz="2400" baseline="30000" dirty="0"/>
              <a:t>+</a:t>
            </a:r>
            <a:r>
              <a:rPr lang="en-US" sz="2400" dirty="0"/>
              <a:t>Y Electroproduction</a:t>
            </a:r>
          </a:p>
        </p:txBody>
      </p:sp>
      <p:sp>
        <p:nvSpPr>
          <p:cNvPr id="234" name="Straight Connector 31"/>
          <p:cNvSpPr/>
          <p:nvPr/>
        </p:nvSpPr>
        <p:spPr>
          <a:xfrm>
            <a:off x="0" y="930705"/>
            <a:ext cx="9144002" cy="2"/>
          </a:xfrm>
          <a:prstGeom prst="line">
            <a:avLst/>
          </a:prstGeom>
          <a:ln w="38100">
            <a:solidFill>
              <a:srgbClr val="000090"/>
            </a:solidFill>
          </a:ln>
        </p:spPr>
        <p:txBody>
          <a:bodyPr lIns="45718" tIns="45718" rIns="45718" bIns="45718"/>
          <a:lstStyle/>
          <a:p>
            <a:endParaRPr lang="en-US"/>
          </a:p>
        </p:txBody>
      </p:sp>
      <p:pic>
        <p:nvPicPr>
          <p:cNvPr id="8" name="Immagine 7" descr="Immagine che contiene testo, Carattere, linea, bianco&#10;&#10;Descrizione generata automaticamente">
            <a:extLst>
              <a:ext uri="{FF2B5EF4-FFF2-40B4-BE49-F238E27FC236}">
                <a16:creationId xmlns:a16="http://schemas.microsoft.com/office/drawing/2014/main" id="{8A726F4C-B05D-EFF2-90A8-9C202228D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151" y="1372448"/>
            <a:ext cx="3867343" cy="631562"/>
          </a:xfrm>
          <a:prstGeom prst="rect">
            <a:avLst/>
          </a:prstGeom>
        </p:spPr>
      </p:pic>
      <p:sp>
        <p:nvSpPr>
          <p:cNvPr id="10" name="CasellaDiTesto 9">
            <a:extLst>
              <a:ext uri="{FF2B5EF4-FFF2-40B4-BE49-F238E27FC236}">
                <a16:creationId xmlns:a16="http://schemas.microsoft.com/office/drawing/2014/main" id="{4109250A-4DC0-40E0-3072-C93505F31420}"/>
              </a:ext>
            </a:extLst>
          </p:cNvPr>
          <p:cNvSpPr txBox="1"/>
          <p:nvPr/>
        </p:nvSpPr>
        <p:spPr>
          <a:xfrm>
            <a:off x="47708" y="1003585"/>
            <a:ext cx="635309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solidFill>
                  <a:schemeClr val="tx1"/>
                </a:solidFill>
              </a:rPr>
              <a:t>The </a:t>
            </a:r>
            <a:r>
              <a:rPr lang="en-US" b="1">
                <a:solidFill>
                  <a:schemeClr val="tx1"/>
                </a:solidFill>
              </a:rPr>
              <a:t>independent analysis </a:t>
            </a:r>
            <a:r>
              <a:rPr lang="en-US">
                <a:solidFill>
                  <a:schemeClr val="tx1"/>
                </a:solidFill>
              </a:rPr>
              <a:t>consists of the direct exploitation of equation</a:t>
            </a:r>
          </a:p>
        </p:txBody>
      </p:sp>
      <mc:AlternateContent xmlns:mc="http://schemas.openxmlformats.org/markup-compatibility/2006">
        <mc:Choice xmlns:a14="http://schemas.microsoft.com/office/drawing/2010/main" Requires="a14">
          <p:sp>
            <p:nvSpPr>
              <p:cNvPr id="11" name="CasellaDiTesto 10">
                <a:extLst>
                  <a:ext uri="{FF2B5EF4-FFF2-40B4-BE49-F238E27FC236}">
                    <a16:creationId xmlns:a16="http://schemas.microsoft.com/office/drawing/2014/main" id="{C7F7C1AB-803E-5648-7E8A-FBB0AE25E624}"/>
                  </a:ext>
                </a:extLst>
              </p:cNvPr>
              <p:cNvSpPr txBox="1"/>
              <p:nvPr/>
            </p:nvSpPr>
            <p:spPr>
              <a:xfrm>
                <a:off x="0" y="1925115"/>
                <a:ext cx="6111022" cy="6733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solidFill>
                      <a:schemeClr val="tx1"/>
                    </a:solidFill>
                  </a:rPr>
                  <a:t>The events in each kinematic bin of Q</a:t>
                </a:r>
                <a:r>
                  <a:rPr lang="en-US" baseline="30000">
                    <a:solidFill>
                      <a:schemeClr val="tx1"/>
                    </a:solidFill>
                  </a:rPr>
                  <a:t>2</a:t>
                </a:r>
                <a:r>
                  <a:rPr lang="en-US">
                    <a:solidFill>
                      <a:schemeClr val="tx1"/>
                    </a:solidFill>
                  </a:rPr>
                  <a:t>, W and cos </a:t>
                </a:r>
                <a14:m>
                  <m:oMath xmlns:m="http://schemas.openxmlformats.org/officeDocument/2006/math">
                    <m:sSubSup>
                      <m:sSubSupPr>
                        <m:ctrlPr>
                          <a:rPr lang="en-US" i="1" smtClean="0">
                            <a:solidFill>
                              <a:schemeClr val="tx1"/>
                            </a:solidFill>
                            <a:latin typeface="Cambria Math" panose="02040503050406030204" pitchFamily="18" charset="0"/>
                          </a:rPr>
                        </m:ctrlPr>
                      </m:sSubSupPr>
                      <m:e>
                        <m:r>
                          <a:rPr lang="en-US" i="1" smtClean="0">
                            <a:solidFill>
                              <a:schemeClr val="tx1"/>
                            </a:solidFill>
                            <a:latin typeface="Cambria Math" panose="02040503050406030204" pitchFamily="18" charset="0"/>
                            <a:ea typeface="Cambria Math" panose="02040503050406030204" pitchFamily="18" charset="0"/>
                          </a:rPr>
                          <m:t>𝜗</m:t>
                        </m:r>
                      </m:e>
                      <m:sub>
                        <m:r>
                          <a:rPr lang="en-US" b="0" i="1" smtClean="0">
                            <a:solidFill>
                              <a:schemeClr val="tx1"/>
                            </a:solidFill>
                            <a:latin typeface="Cambria Math" panose="02040503050406030204" pitchFamily="18" charset="0"/>
                          </a:rPr>
                          <m:t>𝐾</m:t>
                        </m:r>
                      </m:sub>
                      <m:sup>
                        <m:r>
                          <a:rPr lang="en-US" b="0" i="1" smtClean="0">
                            <a:solidFill>
                              <a:schemeClr val="tx1"/>
                            </a:solidFill>
                            <a:latin typeface="Cambria Math" panose="02040503050406030204" pitchFamily="18" charset="0"/>
                          </a:rPr>
                          <m:t>∗</m:t>
                        </m:r>
                      </m:sup>
                    </m:sSubSup>
                  </m:oMath>
                </a14:m>
                <a:r>
                  <a:rPr lang="en-US">
                    <a:solidFill>
                      <a:schemeClr val="tx1"/>
                    </a:solidFill>
                  </a:rPr>
                  <a:t> were divided into 5 cos </a:t>
                </a:r>
                <a14:m>
                  <m:oMath xmlns:m="http://schemas.openxmlformats.org/officeDocument/2006/math">
                    <m:sSubSup>
                      <m:sSubSupPr>
                        <m:ctrlPr>
                          <a:rPr lang="en-US" i="1" smtClean="0">
                            <a:solidFill>
                              <a:schemeClr val="tx1"/>
                            </a:solidFill>
                            <a:latin typeface="Cambria Math" panose="02040503050406030204" pitchFamily="18" charset="0"/>
                          </a:rPr>
                        </m:ctrlPr>
                      </m:sSubSupPr>
                      <m:e>
                        <m:r>
                          <a:rPr lang="en-US" i="1" smtClean="0">
                            <a:solidFill>
                              <a:schemeClr val="tx1"/>
                            </a:solidFill>
                            <a:latin typeface="Cambria Math" panose="02040503050406030204" pitchFamily="18" charset="0"/>
                            <a:ea typeface="Cambria Math" panose="02040503050406030204" pitchFamily="18" charset="0"/>
                          </a:rPr>
                          <m:t>𝜗</m:t>
                        </m:r>
                      </m:e>
                      <m:sub>
                        <m:r>
                          <a:rPr lang="en-US" b="0" i="1" smtClean="0">
                            <a:solidFill>
                              <a:schemeClr val="tx1"/>
                            </a:solidFill>
                            <a:latin typeface="Cambria Math" panose="02040503050406030204" pitchFamily="18" charset="0"/>
                            <a:ea typeface="Cambria Math" panose="02040503050406030204" pitchFamily="18" charset="0"/>
                          </a:rPr>
                          <m:t>𝑝</m:t>
                        </m:r>
                      </m:sub>
                      <m:sup>
                        <m:r>
                          <a:rPr lang="en-US" b="0" i="1" smtClean="0">
                            <a:solidFill>
                              <a:schemeClr val="tx1"/>
                            </a:solidFill>
                            <a:latin typeface="Cambria Math" panose="02040503050406030204" pitchFamily="18" charset="0"/>
                          </a:rPr>
                          <m:t>𝑅𝐹</m:t>
                        </m:r>
                      </m:sup>
                    </m:sSubSup>
                  </m:oMath>
                </a14:m>
                <a:r>
                  <a:rPr lang="en-US">
                    <a:solidFill>
                      <a:schemeClr val="tx1"/>
                    </a:solidFill>
                  </a:rPr>
                  <a:t> bins for each beam helicity…  </a:t>
                </a:r>
              </a:p>
            </p:txBody>
          </p:sp>
        </mc:Choice>
        <mc:Fallback>
          <p:sp>
            <p:nvSpPr>
              <p:cNvPr id="11" name="CasellaDiTesto 10">
                <a:extLst>
                  <a:ext uri="{FF2B5EF4-FFF2-40B4-BE49-F238E27FC236}">
                    <a16:creationId xmlns:a16="http://schemas.microsoft.com/office/drawing/2014/main" id="{C7F7C1AB-803E-5648-7E8A-FBB0AE25E624}"/>
                  </a:ext>
                </a:extLst>
              </p:cNvPr>
              <p:cNvSpPr txBox="1">
                <a:spLocks noRot="1" noChangeAspect="1" noMove="1" noResize="1" noEditPoints="1" noAdjustHandles="1" noChangeArrowheads="1" noChangeShapeType="1" noTextEdit="1"/>
              </p:cNvSpPr>
              <p:nvPr/>
            </p:nvSpPr>
            <p:spPr>
              <a:xfrm>
                <a:off x="0" y="1925115"/>
                <a:ext cx="6111022" cy="673389"/>
              </a:xfrm>
              <a:prstGeom prst="rect">
                <a:avLst/>
              </a:prstGeom>
              <a:blipFill>
                <a:blip r:embed="rId4"/>
                <a:stretch>
                  <a:fillRect l="-832" t="-3704" b="-11111"/>
                </a:stretch>
              </a:blipFill>
              <a:ln w="12700" cap="flat">
                <a:noFill/>
                <a:miter lim="400000"/>
              </a:ln>
              <a:effectLst/>
            </p:spPr>
            <p:txBody>
              <a:bodyPr/>
              <a:lstStyle/>
              <a:p>
                <a:r>
                  <a:rPr lang="en-US">
                    <a:noFill/>
                  </a:rPr>
                  <a:t> </a:t>
                </a:r>
              </a:p>
            </p:txBody>
          </p:sp>
        </mc:Fallback>
      </mc:AlternateContent>
      <p:pic>
        <p:nvPicPr>
          <p:cNvPr id="14" name="Immagine 13" descr="Immagine che contiene diagramma, linea, modello, Parallelo&#10;&#10;Descrizione generata automaticamente">
            <a:extLst>
              <a:ext uri="{FF2B5EF4-FFF2-40B4-BE49-F238E27FC236}">
                <a16:creationId xmlns:a16="http://schemas.microsoft.com/office/drawing/2014/main" id="{0CACF9B3-8816-2AD2-AD2B-3F6801EF2C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526" y="2571750"/>
            <a:ext cx="2945350" cy="2104628"/>
          </a:xfrm>
          <a:prstGeom prst="rect">
            <a:avLst/>
          </a:prstGeom>
        </p:spPr>
      </p:pic>
      <p:pic>
        <p:nvPicPr>
          <p:cNvPr id="16" name="Immagine 15" descr="Immagine che contiene testo, linea, diagramma, Diagramma&#10;&#10;Descrizione generata automaticamente">
            <a:extLst>
              <a:ext uri="{FF2B5EF4-FFF2-40B4-BE49-F238E27FC236}">
                <a16:creationId xmlns:a16="http://schemas.microsoft.com/office/drawing/2014/main" id="{DCD78E61-84AF-8697-EDF5-FE55EFA366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0976" y="1372448"/>
            <a:ext cx="3032977" cy="1895611"/>
          </a:xfrm>
          <a:prstGeom prst="rect">
            <a:avLst/>
          </a:prstGeom>
        </p:spPr>
      </p:pic>
      <mc:AlternateContent xmlns:mc="http://schemas.openxmlformats.org/markup-compatibility/2006">
        <mc:Choice xmlns:a14="http://schemas.microsoft.com/office/drawing/2010/main" Requires="a14">
          <p:sp>
            <p:nvSpPr>
              <p:cNvPr id="18" name="CasellaDiTesto 17">
                <a:extLst>
                  <a:ext uri="{FF2B5EF4-FFF2-40B4-BE49-F238E27FC236}">
                    <a16:creationId xmlns:a16="http://schemas.microsoft.com/office/drawing/2014/main" id="{C910870B-31C1-DC57-6FE4-FA996878034B}"/>
                  </a:ext>
                </a:extLst>
              </p:cNvPr>
              <p:cNvSpPr txBox="1"/>
              <p:nvPr/>
            </p:nvSpPr>
            <p:spPr>
              <a:xfrm>
                <a:off x="4750871" y="3493585"/>
                <a:ext cx="4571999"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t>… and the number of </a:t>
                </a:r>
                <a14:m>
                  <m:oMath xmlns:m="http://schemas.openxmlformats.org/officeDocument/2006/math">
                    <m:r>
                      <m:rPr>
                        <m:sty m:val="p"/>
                      </m:rPr>
                      <a:rPr lang="en-US" i="1" smtClean="0">
                        <a:latin typeface="Cambria Math" panose="02040503050406030204" pitchFamily="18" charset="0"/>
                        <a:ea typeface="Cambria Math" panose="02040503050406030204" pitchFamily="18" charset="0"/>
                      </a:rPr>
                      <m:t>Λ</m:t>
                    </m:r>
                  </m:oMath>
                </a14:m>
                <a:r>
                  <a:rPr lang="en-US"/>
                  <a:t> events was extracted using a fit of the MM(eK</a:t>
                </a:r>
                <a:r>
                  <a:rPr lang="en-US" baseline="30000"/>
                  <a:t>+</a:t>
                </a:r>
                <a:r>
                  <a:rPr lang="en-US"/>
                  <a:t>) spectrum </a:t>
                </a:r>
              </a:p>
            </p:txBody>
          </p:sp>
        </mc:Choice>
        <mc:Fallback>
          <p:sp>
            <p:nvSpPr>
              <p:cNvPr id="18" name="CasellaDiTesto 17">
                <a:extLst>
                  <a:ext uri="{FF2B5EF4-FFF2-40B4-BE49-F238E27FC236}">
                    <a16:creationId xmlns:a16="http://schemas.microsoft.com/office/drawing/2014/main" id="{C910870B-31C1-DC57-6FE4-FA996878034B}"/>
                  </a:ext>
                </a:extLst>
              </p:cNvPr>
              <p:cNvSpPr txBox="1">
                <a:spLocks noRot="1" noChangeAspect="1" noMove="1" noResize="1" noEditPoints="1" noAdjustHandles="1" noChangeArrowheads="1" noChangeShapeType="1" noTextEdit="1"/>
              </p:cNvSpPr>
              <p:nvPr/>
            </p:nvSpPr>
            <p:spPr>
              <a:xfrm>
                <a:off x="4750871" y="3493585"/>
                <a:ext cx="4571999" cy="646331"/>
              </a:xfrm>
              <a:prstGeom prst="rect">
                <a:avLst/>
              </a:prstGeom>
              <a:blipFill>
                <a:blip r:embed="rId7"/>
                <a:stretch>
                  <a:fillRect l="-831" t="-3922" b="-15686"/>
                </a:stretch>
              </a:blipFill>
              <a:ln w="12700" cap="flat">
                <a:noFill/>
                <a:miter lim="400000"/>
              </a:ln>
              <a:effectLst/>
            </p:spPr>
            <p:txBody>
              <a:bodyPr/>
              <a:lstStyle/>
              <a:p>
                <a:r>
                  <a:rPr lang="en-US">
                    <a:noFill/>
                  </a:rPr>
                  <a:t> </a:t>
                </a:r>
              </a:p>
            </p:txBody>
          </p:sp>
        </mc:Fallback>
      </mc:AlternateContent>
      <p:sp>
        <p:nvSpPr>
          <p:cNvPr id="2" name="Segnaposto piè di pagina 1">
            <a:extLst>
              <a:ext uri="{FF2B5EF4-FFF2-40B4-BE49-F238E27FC236}">
                <a16:creationId xmlns:a16="http://schemas.microsoft.com/office/drawing/2014/main" id="{DD73F357-3A28-CE8F-493A-6BCD8EC6BA6D}"/>
              </a:ext>
            </a:extLst>
          </p:cNvPr>
          <p:cNvSpPr>
            <a:spLocks noGrp="1"/>
          </p:cNvSpPr>
          <p:nvPr>
            <p:ph type="ftr" sz="quarter" idx="11"/>
          </p:nvPr>
        </p:nvSpPr>
        <p:spPr/>
        <p:txBody>
          <a:bodyPr/>
          <a:lstStyle/>
          <a:p>
            <a:r>
              <a:rPr lang="en-US"/>
              <a:t>CLAS Collaboration Meeting - June 2024  - Annalisa D’Angelo </a:t>
            </a:r>
          </a:p>
        </p:txBody>
      </p:sp>
      <p:sp>
        <p:nvSpPr>
          <p:cNvPr id="3" name="CasellaDiTesto 2">
            <a:extLst>
              <a:ext uri="{FF2B5EF4-FFF2-40B4-BE49-F238E27FC236}">
                <a16:creationId xmlns:a16="http://schemas.microsoft.com/office/drawing/2014/main" id="{948EB7D2-DDFF-4CE8-B0BB-EBE0128BEFAD}"/>
              </a:ext>
            </a:extLst>
          </p:cNvPr>
          <p:cNvSpPr txBox="1"/>
          <p:nvPr/>
        </p:nvSpPr>
        <p:spPr>
          <a:xfrm>
            <a:off x="7030707" y="957418"/>
            <a:ext cx="1632498" cy="369332"/>
          </a:xfrm>
          <a:prstGeom prst="rect">
            <a:avLst/>
          </a:prstGeom>
          <a:noFill/>
        </p:spPr>
        <p:txBody>
          <a:bodyPr wrap="none" rtlCol="0">
            <a:spAutoFit/>
          </a:bodyPr>
          <a:lstStyle/>
          <a:p>
            <a:r>
              <a:rPr lang="en-US" dirty="0"/>
              <a:t>By Lucilla Lanza</a:t>
            </a:r>
          </a:p>
        </p:txBody>
      </p:sp>
      <p:sp>
        <p:nvSpPr>
          <p:cNvPr id="4" name="Segnaposto numero diapositiva 3">
            <a:extLst>
              <a:ext uri="{FF2B5EF4-FFF2-40B4-BE49-F238E27FC236}">
                <a16:creationId xmlns:a16="http://schemas.microsoft.com/office/drawing/2014/main" id="{28D4D58C-97ED-C827-ACFA-5B89402A2CFF}"/>
              </a:ext>
            </a:extLst>
          </p:cNvPr>
          <p:cNvSpPr>
            <a:spLocks noGrp="1"/>
          </p:cNvSpPr>
          <p:nvPr>
            <p:ph type="sldNum" sz="quarter" idx="12"/>
          </p:nvPr>
        </p:nvSpPr>
        <p:spPr/>
        <p:txBody>
          <a:bodyPr/>
          <a:lstStyle/>
          <a:p>
            <a:fld id="{E33505E3-9B21-8742-B4DC-5DD2FCC133AE}" type="slidenum">
              <a:rPr lang="it-IT" smtClean="0"/>
              <a:t>18</a:t>
            </a:fld>
            <a:endParaRPr lang="it-IT"/>
          </a:p>
        </p:txBody>
      </p:sp>
    </p:spTree>
    <p:extLst>
      <p:ext uri="{BB962C8B-B14F-4D97-AF65-F5344CB8AC3E}">
        <p14:creationId xmlns:p14="http://schemas.microsoft.com/office/powerpoint/2010/main" val="894299945"/>
      </p:ext>
    </p:extLst>
  </p:cSld>
  <p:clrMapOvr>
    <a:masterClrMapping/>
  </p:clrMapOvr>
  <p:transition spd="slow" advTm="2013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p:cNvSpPr txBox="1">
            <a:spLocks noGrp="1"/>
          </p:cNvSpPr>
          <p:nvPr>
            <p:ph type="title"/>
          </p:nvPr>
        </p:nvSpPr>
        <p:spPr>
          <a:xfrm>
            <a:off x="0" y="32563"/>
            <a:ext cx="7947726" cy="857251"/>
          </a:xfrm>
          <a:prstGeom prst="rect">
            <a:avLst/>
          </a:prstGeom>
        </p:spPr>
        <p:txBody>
          <a:bodyPr lIns="40802" tIns="40802" rIns="40802" bIns="40802">
            <a:noAutofit/>
          </a:bodyPr>
          <a:lstStyle>
            <a:lvl1pPr defTabSz="434340">
              <a:defRPr sz="3400" b="1">
                <a:solidFill>
                  <a:srgbClr val="800000"/>
                </a:solidFill>
              </a:defRPr>
            </a:lvl1pPr>
          </a:lstStyle>
          <a:p>
            <a:r>
              <a:rPr lang="en-US" sz="2400" dirty="0"/>
              <a:t>Beam-Recoil Transferred Polarization in </a:t>
            </a:r>
            <a:r>
              <a:rPr sz="2400" dirty="0"/>
              <a:t>K</a:t>
            </a:r>
            <a:r>
              <a:rPr sz="2400" baseline="30000" dirty="0"/>
              <a:t>+</a:t>
            </a:r>
            <a:r>
              <a:rPr sz="2400" dirty="0"/>
              <a:t>Y </a:t>
            </a:r>
            <a:r>
              <a:rPr lang="en-US" sz="2400" dirty="0"/>
              <a:t>Electroproduction</a:t>
            </a:r>
            <a:endParaRPr sz="2400" dirty="0"/>
          </a:p>
        </p:txBody>
      </p:sp>
      <p:sp>
        <p:nvSpPr>
          <p:cNvPr id="234" name="Straight Connector 31"/>
          <p:cNvSpPr/>
          <p:nvPr/>
        </p:nvSpPr>
        <p:spPr>
          <a:xfrm>
            <a:off x="0" y="930705"/>
            <a:ext cx="9144002" cy="2"/>
          </a:xfrm>
          <a:prstGeom prst="line">
            <a:avLst/>
          </a:prstGeom>
          <a:ln w="38100">
            <a:solidFill>
              <a:srgbClr val="000090"/>
            </a:solidFill>
          </a:ln>
        </p:spPr>
        <p:txBody>
          <a:bodyPr lIns="45718" tIns="45718" rIns="45718" bIns="45718"/>
          <a:lstStyle/>
          <a:p>
            <a:endParaRPr/>
          </a:p>
        </p:txBody>
      </p:sp>
      <p:pic>
        <p:nvPicPr>
          <p:cNvPr id="4" name="Immagine 3" descr="Immagine che contiene testo, diagramma, linea, Diagramma&#10;&#10;Descrizione generata automaticamente">
            <a:extLst>
              <a:ext uri="{FF2B5EF4-FFF2-40B4-BE49-F238E27FC236}">
                <a16:creationId xmlns:a16="http://schemas.microsoft.com/office/drawing/2014/main" id="{2BF04E60-075C-7ED1-9E82-617CB972F9AC}"/>
              </a:ext>
            </a:extLst>
          </p:cNvPr>
          <p:cNvPicPr>
            <a:picLocks noChangeAspect="1"/>
          </p:cNvPicPr>
          <p:nvPr/>
        </p:nvPicPr>
        <p:blipFill rotWithShape="1">
          <a:blip r:embed="rId3">
            <a:extLst>
              <a:ext uri="{28A0092B-C50C-407E-A947-70E740481C1C}">
                <a14:useLocalDpi xmlns:a14="http://schemas.microsoft.com/office/drawing/2010/main" val="0"/>
              </a:ext>
            </a:extLst>
          </a:blip>
          <a:srcRect l="25825" t="84196" r="24068" b="1"/>
          <a:stretch/>
        </p:blipFill>
        <p:spPr>
          <a:xfrm>
            <a:off x="3095252" y="4130357"/>
            <a:ext cx="3016332" cy="588784"/>
          </a:xfrm>
          <a:prstGeom prst="rect">
            <a:avLst/>
          </a:prstGeom>
        </p:spPr>
      </p:pic>
      <p:pic>
        <p:nvPicPr>
          <p:cNvPr id="6" name="Immagine 5" descr="Immagine che contiene testo, linea, numero, Carattere&#10;&#10;Descrizione generata automaticamente">
            <a:extLst>
              <a:ext uri="{FF2B5EF4-FFF2-40B4-BE49-F238E27FC236}">
                <a16:creationId xmlns:a16="http://schemas.microsoft.com/office/drawing/2014/main" id="{5270ABAF-40CB-C3DB-4ABD-740B3745F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32" y="1049047"/>
            <a:ext cx="3655107" cy="3459763"/>
          </a:xfrm>
          <a:prstGeom prst="rect">
            <a:avLst/>
          </a:prstGeom>
        </p:spPr>
      </p:pic>
      <p:pic>
        <p:nvPicPr>
          <p:cNvPr id="12" name="Immagine 11" descr="Immagine che contiene testo, linea, Carattere, diagramma&#10;&#10;Descrizione generata automaticamente">
            <a:extLst>
              <a:ext uri="{FF2B5EF4-FFF2-40B4-BE49-F238E27FC236}">
                <a16:creationId xmlns:a16="http://schemas.microsoft.com/office/drawing/2014/main" id="{1F35CB65-C1F5-268D-5AB3-16DE6CC2C2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7358" y="1013155"/>
            <a:ext cx="3677894" cy="3459751"/>
          </a:xfrm>
          <a:prstGeom prst="rect">
            <a:avLst/>
          </a:prstGeom>
        </p:spPr>
      </p:pic>
      <p:pic>
        <p:nvPicPr>
          <p:cNvPr id="15" name="Immagine 14" descr="Immagine che contiene schizzo, bianco, design&#10;&#10;Descrizione generata automaticamente">
            <a:extLst>
              <a:ext uri="{FF2B5EF4-FFF2-40B4-BE49-F238E27FC236}">
                <a16:creationId xmlns:a16="http://schemas.microsoft.com/office/drawing/2014/main" id="{EE37C948-67C5-3FDB-6704-40179BBBF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2148" y="964077"/>
            <a:ext cx="495300" cy="571500"/>
          </a:xfrm>
          <a:prstGeom prst="rect">
            <a:avLst/>
          </a:prstGeom>
        </p:spPr>
      </p:pic>
      <p:sp>
        <p:nvSpPr>
          <p:cNvPr id="3" name="CasellaDiTesto 2">
            <a:extLst>
              <a:ext uri="{FF2B5EF4-FFF2-40B4-BE49-F238E27FC236}">
                <a16:creationId xmlns:a16="http://schemas.microsoft.com/office/drawing/2014/main" id="{B3D0875A-C166-27F3-79DA-E9283E588942}"/>
              </a:ext>
            </a:extLst>
          </p:cNvPr>
          <p:cNvSpPr txBox="1"/>
          <p:nvPr/>
        </p:nvSpPr>
        <p:spPr>
          <a:xfrm>
            <a:off x="147316" y="4458598"/>
            <a:ext cx="484520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it-IT" sz="1800" b="1" i="0" u="none" strike="noStrike" cap="none" spc="0" normalizeH="0" baseline="0" dirty="0">
                <a:ln>
                  <a:noFill/>
                </a:ln>
                <a:solidFill>
                  <a:srgbClr val="000000"/>
                </a:solidFill>
                <a:effectLst/>
                <a:uFillTx/>
                <a:latin typeface="+mj-lt"/>
                <a:ea typeface="+mn-ea"/>
                <a:cs typeface="+mn-cs"/>
                <a:sym typeface="Helvetica"/>
              </a:rPr>
              <a:t>6.5 GeV</a:t>
            </a:r>
            <a:endParaRPr lang="it-IT" dirty="0"/>
          </a:p>
        </p:txBody>
      </p:sp>
      <p:sp>
        <p:nvSpPr>
          <p:cNvPr id="5" name="CasellaDiTesto 4">
            <a:extLst>
              <a:ext uri="{FF2B5EF4-FFF2-40B4-BE49-F238E27FC236}">
                <a16:creationId xmlns:a16="http://schemas.microsoft.com/office/drawing/2014/main" id="{3D29D622-CE32-6405-C83D-B08C685E8902}"/>
              </a:ext>
            </a:extLst>
          </p:cNvPr>
          <p:cNvSpPr txBox="1"/>
          <p:nvPr/>
        </p:nvSpPr>
        <p:spPr>
          <a:xfrm>
            <a:off x="8189774" y="4422694"/>
            <a:ext cx="484520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b="1" dirty="0">
                <a:latin typeface="+mj-lt"/>
              </a:rPr>
              <a:t>7</a:t>
            </a:r>
            <a:r>
              <a:rPr kumimoji="0" lang="it-IT" sz="1800" b="1" i="0" u="none" strike="noStrike" cap="none" spc="0" normalizeH="0" baseline="0" dirty="0">
                <a:ln>
                  <a:noFill/>
                </a:ln>
                <a:solidFill>
                  <a:srgbClr val="000000"/>
                </a:solidFill>
                <a:effectLst/>
                <a:uFillTx/>
                <a:latin typeface="+mj-lt"/>
                <a:ea typeface="+mn-ea"/>
                <a:cs typeface="+mn-cs"/>
                <a:sym typeface="Helvetica"/>
              </a:rPr>
              <a:t>.5 GeV</a:t>
            </a:r>
            <a:endParaRPr lang="it-IT" dirty="0"/>
          </a:p>
        </p:txBody>
      </p:sp>
      <p:sp>
        <p:nvSpPr>
          <p:cNvPr id="2" name="Segnaposto piè di pagina 1">
            <a:extLst>
              <a:ext uri="{FF2B5EF4-FFF2-40B4-BE49-F238E27FC236}">
                <a16:creationId xmlns:a16="http://schemas.microsoft.com/office/drawing/2014/main" id="{26AC3A24-FAA6-14A6-B8B4-438BDE6721DD}"/>
              </a:ext>
            </a:extLst>
          </p:cNvPr>
          <p:cNvSpPr>
            <a:spLocks noGrp="1"/>
          </p:cNvSpPr>
          <p:nvPr>
            <p:ph type="ftr" sz="quarter" idx="11"/>
          </p:nvPr>
        </p:nvSpPr>
        <p:spPr/>
        <p:txBody>
          <a:bodyPr/>
          <a:lstStyle/>
          <a:p>
            <a:r>
              <a:rPr lang="it-IT"/>
              <a:t>CLAS Collaboration Meeting - June 2024  - Annalisa D’Angelo </a:t>
            </a:r>
          </a:p>
        </p:txBody>
      </p:sp>
      <p:sp>
        <p:nvSpPr>
          <p:cNvPr id="7" name="CasellaDiTesto 6">
            <a:extLst>
              <a:ext uri="{FF2B5EF4-FFF2-40B4-BE49-F238E27FC236}">
                <a16:creationId xmlns:a16="http://schemas.microsoft.com/office/drawing/2014/main" id="{E0E0F7DD-275F-B142-579E-90788F947B6E}"/>
              </a:ext>
            </a:extLst>
          </p:cNvPr>
          <p:cNvSpPr txBox="1"/>
          <p:nvPr/>
        </p:nvSpPr>
        <p:spPr>
          <a:xfrm>
            <a:off x="3942239" y="2626313"/>
            <a:ext cx="1450715" cy="400110"/>
          </a:xfrm>
          <a:prstGeom prst="rect">
            <a:avLst/>
          </a:prstGeom>
          <a:noFill/>
        </p:spPr>
        <p:txBody>
          <a:bodyPr wrap="square" rtlCol="0">
            <a:spAutoFit/>
          </a:bodyPr>
          <a:lstStyle/>
          <a:p>
            <a:r>
              <a:rPr lang="en-US" sz="1000" dirty="0">
                <a:solidFill>
                  <a:srgbClr val="C00000"/>
                </a:solidFill>
              </a:rPr>
              <a:t>By Dan Carman and Lucilla Lanza</a:t>
            </a:r>
          </a:p>
        </p:txBody>
      </p:sp>
      <p:sp>
        <p:nvSpPr>
          <p:cNvPr id="8" name="Segnaposto numero diapositiva 7">
            <a:extLst>
              <a:ext uri="{FF2B5EF4-FFF2-40B4-BE49-F238E27FC236}">
                <a16:creationId xmlns:a16="http://schemas.microsoft.com/office/drawing/2014/main" id="{A239F3B1-606E-5092-6055-8A212DE224FA}"/>
              </a:ext>
            </a:extLst>
          </p:cNvPr>
          <p:cNvSpPr>
            <a:spLocks noGrp="1"/>
          </p:cNvSpPr>
          <p:nvPr>
            <p:ph type="sldNum" sz="quarter" idx="12"/>
          </p:nvPr>
        </p:nvSpPr>
        <p:spPr/>
        <p:txBody>
          <a:bodyPr/>
          <a:lstStyle/>
          <a:p>
            <a:fld id="{E33505E3-9B21-8742-B4DC-5DD2FCC133AE}" type="slidenum">
              <a:rPr lang="it-IT" smtClean="0"/>
              <a:t>19</a:t>
            </a:fld>
            <a:endParaRPr lang="it-IT"/>
          </a:p>
        </p:txBody>
      </p:sp>
    </p:spTree>
    <p:extLst>
      <p:ext uri="{BB962C8B-B14F-4D97-AF65-F5344CB8AC3E}">
        <p14:creationId xmlns:p14="http://schemas.microsoft.com/office/powerpoint/2010/main" val="2847186053"/>
      </p:ext>
    </p:extLst>
  </p:cSld>
  <p:clrMapOvr>
    <a:masterClrMapping/>
  </p:clrMapOvr>
  <p:transition spd="slow" advTm="2013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136399"/>
            <a:ext cx="8229600" cy="857250"/>
          </a:xfrm>
          <a:ln>
            <a:noFill/>
          </a:ln>
        </p:spPr>
        <p:txBody>
          <a:bodyPr lIns="81605" tIns="40802" rIns="81605" bIns="40802">
            <a:normAutofit/>
          </a:bodyPr>
          <a:lstStyle/>
          <a:p>
            <a:r>
              <a:rPr lang="en-US" sz="3600" b="1" dirty="0">
                <a:solidFill>
                  <a:srgbClr val="800000"/>
                </a:solidFill>
              </a:rPr>
              <a:t>Critical QCD Questions Addressed</a:t>
            </a:r>
          </a:p>
        </p:txBody>
      </p:sp>
      <p:cxnSp>
        <p:nvCxnSpPr>
          <p:cNvPr id="8" name="Straight Connector 31"/>
          <p:cNvCxnSpPr/>
          <p:nvPr/>
        </p:nvCxnSpPr>
        <p:spPr>
          <a:xfrm>
            <a:off x="0" y="617020"/>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 name="Segnaposto piè di pagina 3">
            <a:extLst>
              <a:ext uri="{FF2B5EF4-FFF2-40B4-BE49-F238E27FC236}">
                <a16:creationId xmlns:a16="http://schemas.microsoft.com/office/drawing/2014/main" id="{2107D14C-89E9-95F5-AE5B-6054D54E357E}"/>
              </a:ext>
            </a:extLst>
          </p:cNvPr>
          <p:cNvSpPr>
            <a:spLocks noGrp="1"/>
          </p:cNvSpPr>
          <p:nvPr>
            <p:ph type="ftr" sz="quarter" idx="11"/>
          </p:nvPr>
        </p:nvSpPr>
        <p:spPr/>
        <p:txBody>
          <a:bodyPr/>
          <a:lstStyle/>
          <a:p>
            <a:r>
              <a:rPr lang="it-IT"/>
              <a:t>CLAS Collaboration Meeting - June 2024  - Annalisa D’Angelo </a:t>
            </a:r>
          </a:p>
        </p:txBody>
      </p:sp>
      <mc:AlternateContent xmlns:mc="http://schemas.openxmlformats.org/markup-compatibility/2006">
        <mc:Choice xmlns:a14="http://schemas.microsoft.com/office/drawing/2010/main" Requires="a14">
          <p:sp>
            <p:nvSpPr>
              <p:cNvPr id="10" name="TextBox 2">
                <a:extLst>
                  <a:ext uri="{FF2B5EF4-FFF2-40B4-BE49-F238E27FC236}">
                    <a16:creationId xmlns:a16="http://schemas.microsoft.com/office/drawing/2014/main" id="{D8AD0624-14C9-27D2-77D2-26B90DCDA427}"/>
                  </a:ext>
                </a:extLst>
              </p:cNvPr>
              <p:cNvSpPr txBox="1"/>
              <p:nvPr/>
            </p:nvSpPr>
            <p:spPr>
              <a:xfrm>
                <a:off x="94051" y="654859"/>
                <a:ext cx="8955897" cy="2754600"/>
              </a:xfrm>
              <a:prstGeom prst="rect">
                <a:avLst/>
              </a:prstGeom>
              <a:noFill/>
            </p:spPr>
            <p:txBody>
              <a:bodyPr wrap="square" rtlCol="0">
                <a:spAutoFit/>
              </a:bodyPr>
              <a:lstStyle/>
              <a:p>
                <a:pPr marL="342900" indent="-342900">
                  <a:buFont typeface="+mj-lt"/>
                  <a:buAutoNum type="arabicPeriod"/>
                </a:pPr>
                <a:r>
                  <a:rPr lang="en-US" sz="1400" b="1" dirty="0">
                    <a:solidFill>
                      <a:srgbClr val="0070C0"/>
                    </a:solidFill>
                    <a:cs typeface="Calibri"/>
                  </a:rPr>
                  <a:t>What is the nature of the mass of hadrons?</a:t>
                </a:r>
              </a:p>
              <a:p>
                <a:pPr marL="354013" algn="just"/>
                <a:r>
                  <a:rPr lang="en-US" sz="1400" dirty="0">
                    <a:cs typeface="Calibri"/>
                  </a:rPr>
                  <a:t>Quarks accounts only for a small fraction of the mass of the proton (m</a:t>
                </a:r>
                <a:r>
                  <a:rPr lang="en-US" sz="1400" baseline="-25000" dirty="0">
                    <a:cs typeface="Calibri"/>
                  </a:rPr>
                  <a:t>u</a:t>
                </a:r>
                <a:r>
                  <a:rPr lang="en-US" sz="1400" dirty="0">
                    <a:cs typeface="Calibri"/>
                  </a:rPr>
                  <a:t>=1.7-3.3 MeV, m</a:t>
                </a:r>
                <a:r>
                  <a:rPr lang="en-US" sz="1400" baseline="-25000" dirty="0">
                    <a:cs typeface="Calibri"/>
                  </a:rPr>
                  <a:t>d</a:t>
                </a:r>
                <a:r>
                  <a:rPr lang="en-US" sz="1400" dirty="0">
                    <a:cs typeface="Calibri"/>
                  </a:rPr>
                  <a:t>=4.1-5.8 MeV): what leads to the ~GeV mass??</a:t>
                </a:r>
              </a:p>
              <a:p>
                <a:pPr marL="354013" indent="-354013">
                  <a:buFont typeface="+mj-lt"/>
                  <a:buAutoNum type="arabicPeriod" startAt="2"/>
                </a:pPr>
                <a:r>
                  <a:rPr lang="en-US" sz="1400" b="1" dirty="0">
                    <a:solidFill>
                      <a:srgbClr val="0070C0"/>
                    </a:solidFill>
                    <a:cs typeface="Calibri"/>
                  </a:rPr>
                  <a:t>What are the relevant degrees of freedom?</a:t>
                </a:r>
              </a:p>
              <a:p>
                <a:pPr marL="361950" lvl="0"/>
                <a:r>
                  <a:rPr lang="en-US" sz="1400" dirty="0">
                    <a:solidFill>
                      <a:prstClr val="black"/>
                    </a:solidFill>
                    <a:cs typeface="Calibri"/>
                  </a:rPr>
                  <a:t>At high energy, phenomena can be described in terms of quark and gluons; at low energy, we observed baryons and meson: what are the real degrees of freedom and how the transition from small to large distances occurs??</a:t>
                </a:r>
                <a:endParaRPr lang="en-US" sz="1400" b="1" dirty="0">
                  <a:solidFill>
                    <a:srgbClr val="008000"/>
                  </a:solidFill>
                  <a:cs typeface="Calibri"/>
                </a:endParaRPr>
              </a:p>
              <a:p>
                <a:pPr marL="354013" indent="-354013">
                  <a:buFont typeface="+mj-lt"/>
                  <a:buAutoNum type="arabicPeriod" startAt="3"/>
                </a:pPr>
                <a:r>
                  <a:rPr lang="en-US" sz="1400" b="1" dirty="0">
                    <a:solidFill>
                      <a:srgbClr val="0070C0"/>
                    </a:solidFill>
                    <a:cs typeface="Calibri"/>
                  </a:rPr>
                  <a:t>What is the origin of confinement?</a:t>
                </a:r>
              </a:p>
              <a:p>
                <a:pPr marL="361950" lvl="0"/>
                <a:r>
                  <a:rPr lang="en-US" sz="1400" dirty="0">
                    <a:solidFill>
                      <a:prstClr val="black"/>
                    </a:solidFill>
                    <a:cs typeface="Calibri"/>
                  </a:rPr>
                  <a:t>Are quarks confined within colorless objects? Can we prove and explain it?</a:t>
                </a:r>
                <a:endParaRPr lang="en-US" sz="1400" b="1" dirty="0">
                  <a:solidFill>
                    <a:srgbClr val="008000"/>
                  </a:solidFill>
                  <a:cs typeface="Calibri"/>
                </a:endParaRPr>
              </a:p>
              <a:p>
                <a:pPr marL="342900" indent="-342900">
                  <a:buFont typeface="+mj-lt"/>
                  <a:buAutoNum type="arabicPeriod" startAt="4"/>
                </a:pPr>
                <a:r>
                  <a:rPr lang="en-US" sz="1400" b="1" dirty="0">
                    <a:solidFill>
                      <a:srgbClr val="0070C0"/>
                    </a:solidFill>
                    <a:cs typeface="Calibri"/>
                  </a:rPr>
                  <a:t>Do quark configuration beyond </a:t>
                </a:r>
                <a:r>
                  <a:rPr lang="en-US" sz="1400" b="1" dirty="0" err="1">
                    <a:solidFill>
                      <a:srgbClr val="0070C0"/>
                    </a:solidFill>
                    <a:cs typeface="Calibri"/>
                  </a:rPr>
                  <a:t>qqq</a:t>
                </a:r>
                <a:r>
                  <a:rPr lang="en-US" sz="1400" b="1" dirty="0">
                    <a:solidFill>
                      <a:srgbClr val="0070C0"/>
                    </a:solidFill>
                    <a:cs typeface="Calibri"/>
                  </a:rPr>
                  <a:t> and q</a:t>
                </a:r>
                <a14:m>
                  <m:oMath xmlns:m="http://schemas.openxmlformats.org/officeDocument/2006/math">
                    <m:acc>
                      <m:accPr>
                        <m:chr m:val="̅"/>
                        <m:ctrlPr>
                          <a:rPr lang="en-US" sz="1400" b="1" i="1" dirty="0" smtClean="0">
                            <a:solidFill>
                              <a:srgbClr val="0070C0"/>
                            </a:solidFill>
                            <a:latin typeface="Cambria Math" panose="02040503050406030204" pitchFamily="18" charset="0"/>
                            <a:cs typeface="Calibri"/>
                          </a:rPr>
                        </m:ctrlPr>
                      </m:accPr>
                      <m:e>
                        <m:r>
                          <m:rPr>
                            <m:nor/>
                          </m:rPr>
                          <a:rPr lang="en-US" sz="1400" b="1" dirty="0">
                            <a:solidFill>
                              <a:srgbClr val="0070C0"/>
                            </a:solidFill>
                            <a:cs typeface="Calibri"/>
                          </a:rPr>
                          <m:t>q</m:t>
                        </m:r>
                      </m:e>
                    </m:acc>
                  </m:oMath>
                </a14:m>
                <a:r>
                  <a:rPr lang="en-US" sz="1400" b="1" dirty="0">
                    <a:solidFill>
                      <a:srgbClr val="0070C0"/>
                    </a:solidFill>
                    <a:cs typeface="Calibri"/>
                  </a:rPr>
                  <a:t> exist?</a:t>
                </a:r>
              </a:p>
              <a:p>
                <a:pPr marL="361950" lvl="0">
                  <a:spcAft>
                    <a:spcPts val="600"/>
                  </a:spcAft>
                </a:pPr>
                <a:r>
                  <a:rPr lang="en-US" sz="1400" dirty="0">
                    <a:solidFill>
                      <a:prstClr val="black"/>
                    </a:solidFill>
                    <a:cs typeface="Calibri"/>
                  </a:rPr>
                  <a:t>The theory of strong interactions does not prohibit  hadronic states with different quark configurations (4q, </a:t>
                </a:r>
                <a:r>
                  <a:rPr lang="en-US" sz="1400" dirty="0" err="1">
                    <a:solidFill>
                      <a:prstClr val="black"/>
                    </a:solidFill>
                    <a:cs typeface="Calibri"/>
                  </a:rPr>
                  <a:t>gg</a:t>
                </a:r>
                <a:r>
                  <a:rPr lang="en-US" sz="1400" dirty="0">
                    <a:solidFill>
                      <a:prstClr val="black"/>
                    </a:solidFill>
                    <a:cs typeface="Calibri"/>
                  </a:rPr>
                  <a:t>, 2qg). Can we find evidence of the existence of such states?</a:t>
                </a:r>
              </a:p>
              <a:p>
                <a:pPr marL="176213" indent="-176213">
                  <a:buFont typeface="Arial"/>
                  <a:buChar char="•"/>
                </a:pPr>
                <a:endParaRPr lang="en-US" sz="1400" b="1" dirty="0">
                  <a:solidFill>
                    <a:srgbClr val="008000"/>
                  </a:solidFill>
                  <a:cs typeface="Calibri"/>
                </a:endParaRPr>
              </a:p>
            </p:txBody>
          </p:sp>
        </mc:Choice>
        <mc:Fallback>
          <p:sp>
            <p:nvSpPr>
              <p:cNvPr id="10" name="TextBox 2">
                <a:extLst>
                  <a:ext uri="{FF2B5EF4-FFF2-40B4-BE49-F238E27FC236}">
                    <a16:creationId xmlns:a16="http://schemas.microsoft.com/office/drawing/2014/main" id="{D8AD0624-14C9-27D2-77D2-26B90DCDA427}"/>
                  </a:ext>
                </a:extLst>
              </p:cNvPr>
              <p:cNvSpPr txBox="1">
                <a:spLocks noRot="1" noChangeAspect="1" noMove="1" noResize="1" noEditPoints="1" noAdjustHandles="1" noChangeArrowheads="1" noChangeShapeType="1" noTextEdit="1"/>
              </p:cNvSpPr>
              <p:nvPr/>
            </p:nvSpPr>
            <p:spPr>
              <a:xfrm>
                <a:off x="94051" y="654859"/>
                <a:ext cx="8955897" cy="2754600"/>
              </a:xfrm>
              <a:prstGeom prst="rect">
                <a:avLst/>
              </a:prstGeom>
              <a:blipFill>
                <a:blip r:embed="rId2"/>
                <a:stretch>
                  <a:fillRect l="-283" t="-459" r="-425"/>
                </a:stretch>
              </a:blipFill>
            </p:spPr>
            <p:txBody>
              <a:bodyPr/>
              <a:lstStyle/>
              <a:p>
                <a:r>
                  <a:rPr lang="en-US">
                    <a:noFill/>
                  </a:rPr>
                  <a:t> </a:t>
                </a:r>
              </a:p>
            </p:txBody>
          </p:sp>
        </mc:Fallback>
      </mc:AlternateContent>
      <p:sp>
        <p:nvSpPr>
          <p:cNvPr id="12" name="Text Box 6">
            <a:extLst>
              <a:ext uri="{FF2B5EF4-FFF2-40B4-BE49-F238E27FC236}">
                <a16:creationId xmlns:a16="http://schemas.microsoft.com/office/drawing/2014/main" id="{F5B73C13-DBE6-8659-3066-F467E6B5917E}"/>
              </a:ext>
            </a:extLst>
          </p:cNvPr>
          <p:cNvSpPr txBox="1">
            <a:spLocks noChangeArrowheads="1"/>
          </p:cNvSpPr>
          <p:nvPr/>
        </p:nvSpPr>
        <p:spPr bwMode="auto">
          <a:xfrm>
            <a:off x="5945760" y="4428776"/>
            <a:ext cx="2390775" cy="349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a:tabLst>
                <a:tab pos="912813" algn="l"/>
                <a:tab pos="1827213" algn="l"/>
                <a:tab pos="2171700" algn="l"/>
              </a:tabLst>
              <a:defRPr>
                <a:solidFill>
                  <a:schemeClr val="tx1"/>
                </a:solidFill>
                <a:latin typeface="Arial" charset="0"/>
                <a:ea typeface="ＭＳ Ｐゴシック" charset="0"/>
              </a:defRPr>
            </a:lvl1pPr>
            <a:lvl2pPr marL="431800" indent="-215900" defTabSz="457200">
              <a:tabLst>
                <a:tab pos="912813" algn="l"/>
                <a:tab pos="1827213" algn="l"/>
                <a:tab pos="2171700" algn="l"/>
              </a:tabLst>
              <a:defRPr>
                <a:solidFill>
                  <a:schemeClr val="tx1"/>
                </a:solidFill>
                <a:latin typeface="Arial" charset="0"/>
                <a:ea typeface="ＭＳ Ｐゴシック" charset="0"/>
              </a:defRPr>
            </a:lvl2pPr>
            <a:lvl3pPr marL="647700" indent="-215900" defTabSz="457200">
              <a:tabLst>
                <a:tab pos="912813" algn="l"/>
                <a:tab pos="1827213" algn="l"/>
                <a:tab pos="2171700" algn="l"/>
              </a:tabLst>
              <a:defRPr>
                <a:solidFill>
                  <a:schemeClr val="tx1"/>
                </a:solidFill>
                <a:latin typeface="Arial" charset="0"/>
                <a:ea typeface="ＭＳ Ｐゴシック" charset="0"/>
              </a:defRPr>
            </a:lvl3pPr>
            <a:lvl4pPr marL="863600" indent="-215900" defTabSz="457200">
              <a:tabLst>
                <a:tab pos="912813" algn="l"/>
                <a:tab pos="1827213" algn="l"/>
                <a:tab pos="2171700" algn="l"/>
              </a:tabLst>
              <a:defRPr>
                <a:solidFill>
                  <a:schemeClr val="tx1"/>
                </a:solidFill>
                <a:latin typeface="Arial" charset="0"/>
                <a:ea typeface="ＭＳ Ｐゴシック" charset="0"/>
              </a:defRPr>
            </a:lvl4pPr>
            <a:lvl5pPr marL="1079500" indent="-215900" defTabSz="457200">
              <a:tabLst>
                <a:tab pos="912813" algn="l"/>
                <a:tab pos="1827213" algn="l"/>
                <a:tab pos="2171700" algn="l"/>
              </a:tabLst>
              <a:defRPr>
                <a:solidFill>
                  <a:schemeClr val="tx1"/>
                </a:solidFill>
                <a:latin typeface="Arial" charset="0"/>
                <a:ea typeface="ＭＳ Ｐゴシック" charset="0"/>
              </a:defRPr>
            </a:lvl5pPr>
            <a:lvl6pPr marL="15367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6pPr>
            <a:lvl7pPr marL="19939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7pPr>
            <a:lvl8pPr marL="24511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8pPr>
            <a:lvl9pPr marL="2908300" indent="-215900" fontAlgn="base">
              <a:spcBef>
                <a:spcPct val="0"/>
              </a:spcBef>
              <a:spcAft>
                <a:spcPct val="0"/>
              </a:spcAft>
              <a:tabLst>
                <a:tab pos="912813" algn="l"/>
                <a:tab pos="1827213" algn="l"/>
                <a:tab pos="2171700" algn="l"/>
              </a:tabLst>
              <a:defRPr>
                <a:solidFill>
                  <a:schemeClr val="tx1"/>
                </a:solidFill>
                <a:latin typeface="Arial" charset="0"/>
                <a:ea typeface="ＭＳ Ｐゴシック" charset="0"/>
              </a:defRPr>
            </a:lvl9pPr>
          </a:lstStyle>
          <a:p>
            <a:pPr algn="ctr" hangingPunct="0">
              <a:lnSpc>
                <a:spcPct val="117000"/>
              </a:lnSpc>
              <a:spcBef>
                <a:spcPts val="463"/>
              </a:spcBef>
              <a:buClr>
                <a:srgbClr val="000000"/>
              </a:buClr>
              <a:buSzPct val="45000"/>
              <a:buFont typeface="Wingdings" charset="0"/>
              <a:buNone/>
            </a:pPr>
            <a:r>
              <a:rPr lang="en-GB" sz="1600" dirty="0">
                <a:latin typeface="+mn-lt"/>
              </a:rPr>
              <a:t>Mesons &amp; Baryons</a:t>
            </a:r>
          </a:p>
        </p:txBody>
      </p:sp>
      <p:grpSp>
        <p:nvGrpSpPr>
          <p:cNvPr id="16" name="Group 44">
            <a:extLst>
              <a:ext uri="{FF2B5EF4-FFF2-40B4-BE49-F238E27FC236}">
                <a16:creationId xmlns:a16="http://schemas.microsoft.com/office/drawing/2014/main" id="{2BCFDBBE-672E-E734-D6DA-A237B0179A3A}"/>
              </a:ext>
            </a:extLst>
          </p:cNvPr>
          <p:cNvGrpSpPr/>
          <p:nvPr/>
        </p:nvGrpSpPr>
        <p:grpSpPr>
          <a:xfrm>
            <a:off x="6317180" y="3276807"/>
            <a:ext cx="1453583" cy="1011891"/>
            <a:chOff x="7088188" y="4614863"/>
            <a:chExt cx="1500187" cy="1122362"/>
          </a:xfrm>
        </p:grpSpPr>
        <p:sp>
          <p:nvSpPr>
            <p:cNvPr id="17" name="Oval 8">
              <a:extLst>
                <a:ext uri="{FF2B5EF4-FFF2-40B4-BE49-F238E27FC236}">
                  <a16:creationId xmlns:a16="http://schemas.microsoft.com/office/drawing/2014/main" id="{0DE9AF6F-73F8-CC68-1A8B-021779FA0BD8}"/>
                </a:ext>
              </a:extLst>
            </p:cNvPr>
            <p:cNvSpPr>
              <a:spLocks noChangeArrowheads="1"/>
            </p:cNvSpPr>
            <p:nvPr/>
          </p:nvSpPr>
          <p:spPr bwMode="auto">
            <a:xfrm rot="20988022">
              <a:off x="7273925" y="4722813"/>
              <a:ext cx="1314450" cy="989012"/>
            </a:xfrm>
            <a:prstGeom prst="ellipse">
              <a:avLst/>
            </a:prstGeom>
            <a:noFill/>
            <a:ln w="28575">
              <a:solidFill>
                <a:schemeClr val="tx1">
                  <a:lumMod val="50000"/>
                  <a:lumOff val="50000"/>
                </a:schemeClr>
              </a:solidFill>
              <a:prstDash val="dash"/>
              <a:round/>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Oval 9">
              <a:extLst>
                <a:ext uri="{FF2B5EF4-FFF2-40B4-BE49-F238E27FC236}">
                  <a16:creationId xmlns:a16="http://schemas.microsoft.com/office/drawing/2014/main" id="{56776E60-FECC-8106-B5EC-95DC9DA8A16D}"/>
                </a:ext>
              </a:extLst>
            </p:cNvPr>
            <p:cNvSpPr>
              <a:spLocks noChangeArrowheads="1"/>
            </p:cNvSpPr>
            <p:nvPr/>
          </p:nvSpPr>
          <p:spPr bwMode="auto">
            <a:xfrm>
              <a:off x="7088188" y="4960938"/>
              <a:ext cx="801687" cy="776287"/>
            </a:xfrm>
            <a:prstGeom prst="ellipse">
              <a:avLst/>
            </a:prstGeom>
            <a:solidFill>
              <a:schemeClr val="accent2">
                <a:lumMod val="60000"/>
                <a:lumOff val="40000"/>
              </a:schemeClr>
            </a:solidFill>
            <a:ln w="9525">
              <a:solidFill>
                <a:schemeClr val="bg2"/>
              </a:solidFill>
              <a:round/>
              <a:headEnd/>
              <a:tailEnd/>
            </a:ln>
            <a:effectLst/>
          </p:spPr>
          <p:txBody>
            <a:bodyPr wrap="none" anchor="ctr"/>
            <a:lstStyle/>
            <a:p>
              <a:pPr algn="ctr"/>
              <a:endParaRPr lang="en-US" sz="3200">
                <a:latin typeface="Verdana" charset="0"/>
              </a:endParaRPr>
            </a:p>
          </p:txBody>
        </p:sp>
        <p:sp>
          <p:nvSpPr>
            <p:cNvPr id="19" name="Text Box 10">
              <a:extLst>
                <a:ext uri="{FF2B5EF4-FFF2-40B4-BE49-F238E27FC236}">
                  <a16:creationId xmlns:a16="http://schemas.microsoft.com/office/drawing/2014/main" id="{46FBCA20-7EE2-428E-AA04-7EF1C161A554}"/>
                </a:ext>
              </a:extLst>
            </p:cNvPr>
            <p:cNvSpPr txBox="1">
              <a:spLocks noChangeArrowheads="1"/>
            </p:cNvSpPr>
            <p:nvPr/>
          </p:nvSpPr>
          <p:spPr bwMode="auto">
            <a:xfrm>
              <a:off x="8061325" y="4614863"/>
              <a:ext cx="46355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000" dirty="0">
                  <a:latin typeface="Symbol" charset="0"/>
                </a:rPr>
                <a:t>p</a:t>
              </a:r>
            </a:p>
          </p:txBody>
        </p:sp>
        <p:sp>
          <p:nvSpPr>
            <p:cNvPr id="20" name="Text Box 11">
              <a:extLst>
                <a:ext uri="{FF2B5EF4-FFF2-40B4-BE49-F238E27FC236}">
                  <a16:creationId xmlns:a16="http://schemas.microsoft.com/office/drawing/2014/main" id="{395817BE-1368-E7B1-81C4-D5D117219C68}"/>
                </a:ext>
              </a:extLst>
            </p:cNvPr>
            <p:cNvSpPr txBox="1">
              <a:spLocks noChangeArrowheads="1"/>
            </p:cNvSpPr>
            <p:nvPr/>
          </p:nvSpPr>
          <p:spPr bwMode="auto">
            <a:xfrm>
              <a:off x="7292975" y="4945063"/>
              <a:ext cx="428625" cy="646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latin typeface="Times New Roman" charset="0"/>
                </a:rPr>
                <a:t>p</a:t>
              </a:r>
            </a:p>
          </p:txBody>
        </p:sp>
      </p:grpSp>
      <p:sp>
        <p:nvSpPr>
          <p:cNvPr id="21" name="Text Box 12">
            <a:extLst>
              <a:ext uri="{FF2B5EF4-FFF2-40B4-BE49-F238E27FC236}">
                <a16:creationId xmlns:a16="http://schemas.microsoft.com/office/drawing/2014/main" id="{B75B646C-E337-D1D1-FDC8-BB150C642469}"/>
              </a:ext>
            </a:extLst>
          </p:cNvPr>
          <p:cNvSpPr txBox="1">
            <a:spLocks noChangeArrowheads="1"/>
          </p:cNvSpPr>
          <p:nvPr/>
        </p:nvSpPr>
        <p:spPr bwMode="auto">
          <a:xfrm>
            <a:off x="6710995" y="3014587"/>
            <a:ext cx="78418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&gt; 1 </a:t>
            </a:r>
            <a:r>
              <a:rPr lang="en-US" b="1" dirty="0" err="1"/>
              <a:t>fm</a:t>
            </a:r>
            <a:endParaRPr lang="en-US" b="1" dirty="0"/>
          </a:p>
        </p:txBody>
      </p:sp>
      <p:pic>
        <p:nvPicPr>
          <p:cNvPr id="22" name="Picture 13" descr="qcd">
            <a:extLst>
              <a:ext uri="{FF2B5EF4-FFF2-40B4-BE49-F238E27FC236}">
                <a16:creationId xmlns:a16="http://schemas.microsoft.com/office/drawing/2014/main" id="{C61894CB-1DC3-79BB-A7BF-971ED6A2B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7067" y="3347625"/>
            <a:ext cx="1756892" cy="1181194"/>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Text Box 14">
            <a:extLst>
              <a:ext uri="{FF2B5EF4-FFF2-40B4-BE49-F238E27FC236}">
                <a16:creationId xmlns:a16="http://schemas.microsoft.com/office/drawing/2014/main" id="{AE246905-A804-86F3-9A54-E52F9A66308A}"/>
              </a:ext>
            </a:extLst>
          </p:cNvPr>
          <p:cNvSpPr txBox="1">
            <a:spLocks noChangeArrowheads="1"/>
          </p:cNvSpPr>
          <p:nvPr/>
        </p:nvSpPr>
        <p:spPr bwMode="auto">
          <a:xfrm>
            <a:off x="2633748" y="4456371"/>
            <a:ext cx="2635593"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t>Effective Degrees of Freedom</a:t>
            </a:r>
          </a:p>
        </p:txBody>
      </p:sp>
      <p:grpSp>
        <p:nvGrpSpPr>
          <p:cNvPr id="24" name="Group 43">
            <a:extLst>
              <a:ext uri="{FF2B5EF4-FFF2-40B4-BE49-F238E27FC236}">
                <a16:creationId xmlns:a16="http://schemas.microsoft.com/office/drawing/2014/main" id="{0E184365-F823-7AF2-476D-64A5BAD072EC}"/>
              </a:ext>
            </a:extLst>
          </p:cNvPr>
          <p:cNvGrpSpPr/>
          <p:nvPr/>
        </p:nvGrpSpPr>
        <p:grpSpPr>
          <a:xfrm>
            <a:off x="774022" y="3347625"/>
            <a:ext cx="1077540" cy="1056221"/>
            <a:chOff x="849313" y="4354513"/>
            <a:chExt cx="1636712" cy="1624012"/>
          </a:xfrm>
        </p:grpSpPr>
        <p:sp>
          <p:nvSpPr>
            <p:cNvPr id="25" name="Freeform 16">
              <a:extLst>
                <a:ext uri="{FF2B5EF4-FFF2-40B4-BE49-F238E27FC236}">
                  <a16:creationId xmlns:a16="http://schemas.microsoft.com/office/drawing/2014/main" id="{5E976DDB-95A9-036E-ABA1-2316746043D0}"/>
                </a:ext>
              </a:extLst>
            </p:cNvPr>
            <p:cNvSpPr>
              <a:spLocks noChangeArrowheads="1"/>
            </p:cNvSpPr>
            <p:nvPr/>
          </p:nvSpPr>
          <p:spPr bwMode="auto">
            <a:xfrm rot="12299718">
              <a:off x="2105025" y="5329238"/>
              <a:ext cx="301625" cy="261937"/>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 name="Freeform 17">
              <a:extLst>
                <a:ext uri="{FF2B5EF4-FFF2-40B4-BE49-F238E27FC236}">
                  <a16:creationId xmlns:a16="http://schemas.microsoft.com/office/drawing/2014/main" id="{5B8CA312-4EBA-8DE3-E2F7-2D7547F47A16}"/>
                </a:ext>
              </a:extLst>
            </p:cNvPr>
            <p:cNvSpPr>
              <a:spLocks noChangeArrowheads="1"/>
            </p:cNvSpPr>
            <p:nvPr/>
          </p:nvSpPr>
          <p:spPr bwMode="auto">
            <a:xfrm rot="14822062">
              <a:off x="2181225" y="4956175"/>
              <a:ext cx="301625" cy="261937"/>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7" name="Freeform 18">
              <a:extLst>
                <a:ext uri="{FF2B5EF4-FFF2-40B4-BE49-F238E27FC236}">
                  <a16:creationId xmlns:a16="http://schemas.microsoft.com/office/drawing/2014/main" id="{CBCB54E0-81D1-D541-821E-FAC7D37E8C3E}"/>
                </a:ext>
              </a:extLst>
            </p:cNvPr>
            <p:cNvSpPr>
              <a:spLocks noChangeArrowheads="1"/>
            </p:cNvSpPr>
            <p:nvPr/>
          </p:nvSpPr>
          <p:spPr bwMode="auto">
            <a:xfrm rot="12299718">
              <a:off x="1473200" y="4583113"/>
              <a:ext cx="301625" cy="261937"/>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8" name="Freeform 19">
              <a:extLst>
                <a:ext uri="{FF2B5EF4-FFF2-40B4-BE49-F238E27FC236}">
                  <a16:creationId xmlns:a16="http://schemas.microsoft.com/office/drawing/2014/main" id="{E83AAD61-C94F-C421-CF96-6A469245AFDF}"/>
                </a:ext>
              </a:extLst>
            </p:cNvPr>
            <p:cNvSpPr>
              <a:spLocks noChangeArrowheads="1"/>
            </p:cNvSpPr>
            <p:nvPr/>
          </p:nvSpPr>
          <p:spPr bwMode="auto">
            <a:xfrm rot="10800000">
              <a:off x="1744663" y="4437063"/>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 name="Freeform 20">
              <a:extLst>
                <a:ext uri="{FF2B5EF4-FFF2-40B4-BE49-F238E27FC236}">
                  <a16:creationId xmlns:a16="http://schemas.microsoft.com/office/drawing/2014/main" id="{AA0A22F1-9CD7-3F4B-63FF-E1968310BC56}"/>
                </a:ext>
              </a:extLst>
            </p:cNvPr>
            <p:cNvSpPr>
              <a:spLocks noChangeArrowheads="1"/>
            </p:cNvSpPr>
            <p:nvPr/>
          </p:nvSpPr>
          <p:spPr bwMode="auto">
            <a:xfrm rot="9798045">
              <a:off x="1795463" y="5595938"/>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0" name="Freeform 21">
              <a:extLst>
                <a:ext uri="{FF2B5EF4-FFF2-40B4-BE49-F238E27FC236}">
                  <a16:creationId xmlns:a16="http://schemas.microsoft.com/office/drawing/2014/main" id="{51CB9CE0-1ADA-4E97-0FF4-CE12E72DEAF8}"/>
                </a:ext>
              </a:extLst>
            </p:cNvPr>
            <p:cNvSpPr>
              <a:spLocks noChangeArrowheads="1"/>
            </p:cNvSpPr>
            <p:nvPr/>
          </p:nvSpPr>
          <p:spPr bwMode="auto">
            <a:xfrm rot="10800000">
              <a:off x="1179513" y="5559425"/>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1" name="Freeform 22">
              <a:extLst>
                <a:ext uri="{FF2B5EF4-FFF2-40B4-BE49-F238E27FC236}">
                  <a16:creationId xmlns:a16="http://schemas.microsoft.com/office/drawing/2014/main" id="{6B1D0B52-E57C-3AE3-85A7-F73D6D55B26F}"/>
                </a:ext>
              </a:extLst>
            </p:cNvPr>
            <p:cNvSpPr>
              <a:spLocks noChangeArrowheads="1"/>
            </p:cNvSpPr>
            <p:nvPr/>
          </p:nvSpPr>
          <p:spPr bwMode="auto">
            <a:xfrm rot="15537578">
              <a:off x="1862138" y="4657725"/>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2" name="Freeform 23">
              <a:extLst>
                <a:ext uri="{FF2B5EF4-FFF2-40B4-BE49-F238E27FC236}">
                  <a16:creationId xmlns:a16="http://schemas.microsoft.com/office/drawing/2014/main" id="{F49BBA5E-F254-6BCD-B286-FD18756FEDB1}"/>
                </a:ext>
              </a:extLst>
            </p:cNvPr>
            <p:cNvSpPr>
              <a:spLocks noChangeArrowheads="1"/>
            </p:cNvSpPr>
            <p:nvPr/>
          </p:nvSpPr>
          <p:spPr bwMode="auto">
            <a:xfrm rot="17066929">
              <a:off x="1127125" y="5237163"/>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3" name="Freeform 24">
              <a:extLst>
                <a:ext uri="{FF2B5EF4-FFF2-40B4-BE49-F238E27FC236}">
                  <a16:creationId xmlns:a16="http://schemas.microsoft.com/office/drawing/2014/main" id="{77B979C2-35F0-BD11-212D-7BFC0F917BCB}"/>
                </a:ext>
              </a:extLst>
            </p:cNvPr>
            <p:cNvSpPr>
              <a:spLocks noChangeArrowheads="1"/>
            </p:cNvSpPr>
            <p:nvPr/>
          </p:nvSpPr>
          <p:spPr bwMode="auto">
            <a:xfrm rot="15537578">
              <a:off x="896938" y="4864100"/>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 name="Freeform 25">
              <a:extLst>
                <a:ext uri="{FF2B5EF4-FFF2-40B4-BE49-F238E27FC236}">
                  <a16:creationId xmlns:a16="http://schemas.microsoft.com/office/drawing/2014/main" id="{05CAA8EA-67BA-8577-70B4-AC86E6E3E922}"/>
                </a:ext>
              </a:extLst>
            </p:cNvPr>
            <p:cNvSpPr>
              <a:spLocks noChangeArrowheads="1"/>
            </p:cNvSpPr>
            <p:nvPr/>
          </p:nvSpPr>
          <p:spPr bwMode="auto">
            <a:xfrm rot="15537578">
              <a:off x="1411288" y="4733925"/>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5" name="Freeform 26">
              <a:extLst>
                <a:ext uri="{FF2B5EF4-FFF2-40B4-BE49-F238E27FC236}">
                  <a16:creationId xmlns:a16="http://schemas.microsoft.com/office/drawing/2014/main" id="{2171F584-961D-70C0-E89A-E477609A2076}"/>
                </a:ext>
              </a:extLst>
            </p:cNvPr>
            <p:cNvSpPr>
              <a:spLocks noChangeArrowheads="1"/>
            </p:cNvSpPr>
            <p:nvPr/>
          </p:nvSpPr>
          <p:spPr bwMode="auto">
            <a:xfrm rot="15537578">
              <a:off x="1152525" y="4502150"/>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6" name="Freeform 27">
              <a:extLst>
                <a:ext uri="{FF2B5EF4-FFF2-40B4-BE49-F238E27FC236}">
                  <a16:creationId xmlns:a16="http://schemas.microsoft.com/office/drawing/2014/main" id="{8E23FABC-99B2-0BF6-2D2F-2A2723D576E4}"/>
                </a:ext>
              </a:extLst>
            </p:cNvPr>
            <p:cNvSpPr>
              <a:spLocks noChangeArrowheads="1"/>
            </p:cNvSpPr>
            <p:nvPr/>
          </p:nvSpPr>
          <p:spPr bwMode="auto">
            <a:xfrm rot="15537578">
              <a:off x="1516063" y="5651500"/>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7" name="Freeform 28">
              <a:extLst>
                <a:ext uri="{FF2B5EF4-FFF2-40B4-BE49-F238E27FC236}">
                  <a16:creationId xmlns:a16="http://schemas.microsoft.com/office/drawing/2014/main" id="{D1599C02-B213-FA39-F749-BCF8A4E038B3}"/>
                </a:ext>
              </a:extLst>
            </p:cNvPr>
            <p:cNvSpPr>
              <a:spLocks noChangeArrowheads="1"/>
            </p:cNvSpPr>
            <p:nvPr/>
          </p:nvSpPr>
          <p:spPr bwMode="auto">
            <a:xfrm rot="13815221">
              <a:off x="1724025" y="5318125"/>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 name="Freeform 29">
              <a:extLst>
                <a:ext uri="{FF2B5EF4-FFF2-40B4-BE49-F238E27FC236}">
                  <a16:creationId xmlns:a16="http://schemas.microsoft.com/office/drawing/2014/main" id="{3E151BC8-81AF-E3FF-0CC1-6543519D6B9F}"/>
                </a:ext>
              </a:extLst>
            </p:cNvPr>
            <p:cNvSpPr>
              <a:spLocks noChangeArrowheads="1"/>
            </p:cNvSpPr>
            <p:nvPr/>
          </p:nvSpPr>
          <p:spPr bwMode="auto">
            <a:xfrm rot="8944542">
              <a:off x="1558925" y="5086350"/>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9" name="Freeform 30">
              <a:extLst>
                <a:ext uri="{FF2B5EF4-FFF2-40B4-BE49-F238E27FC236}">
                  <a16:creationId xmlns:a16="http://schemas.microsoft.com/office/drawing/2014/main" id="{AAABAFCD-F2E2-EF49-5528-C90951F76893}"/>
                </a:ext>
              </a:extLst>
            </p:cNvPr>
            <p:cNvSpPr>
              <a:spLocks noChangeArrowheads="1"/>
            </p:cNvSpPr>
            <p:nvPr/>
          </p:nvSpPr>
          <p:spPr bwMode="auto">
            <a:xfrm rot="13157977">
              <a:off x="1830388" y="4895850"/>
              <a:ext cx="323850" cy="301625"/>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0" name="Freeform 31">
              <a:extLst>
                <a:ext uri="{FF2B5EF4-FFF2-40B4-BE49-F238E27FC236}">
                  <a16:creationId xmlns:a16="http://schemas.microsoft.com/office/drawing/2014/main" id="{380CD77F-07FD-CF03-608C-8ACDE543788A}"/>
                </a:ext>
              </a:extLst>
            </p:cNvPr>
            <p:cNvSpPr>
              <a:spLocks noChangeArrowheads="1"/>
            </p:cNvSpPr>
            <p:nvPr/>
          </p:nvSpPr>
          <p:spPr bwMode="auto">
            <a:xfrm rot="12721639">
              <a:off x="1284288" y="4918075"/>
              <a:ext cx="365125" cy="368300"/>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1" name="Oval 32">
              <a:extLst>
                <a:ext uri="{FF2B5EF4-FFF2-40B4-BE49-F238E27FC236}">
                  <a16:creationId xmlns:a16="http://schemas.microsoft.com/office/drawing/2014/main" id="{E109C101-52A9-F96B-1B6B-12C426EAFBD8}"/>
                </a:ext>
              </a:extLst>
            </p:cNvPr>
            <p:cNvSpPr>
              <a:spLocks noChangeArrowheads="1"/>
            </p:cNvSpPr>
            <p:nvPr/>
          </p:nvSpPr>
          <p:spPr bwMode="auto">
            <a:xfrm>
              <a:off x="849313" y="4354513"/>
              <a:ext cx="1636712" cy="1624012"/>
            </a:xfrm>
            <a:prstGeom prst="ellipse">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Oval 33">
              <a:extLst>
                <a:ext uri="{FF2B5EF4-FFF2-40B4-BE49-F238E27FC236}">
                  <a16:creationId xmlns:a16="http://schemas.microsoft.com/office/drawing/2014/main" id="{9E6FF2F4-2C4F-7CD5-D852-AC0104F1CD19}"/>
                </a:ext>
              </a:extLst>
            </p:cNvPr>
            <p:cNvSpPr>
              <a:spLocks noChangeArrowheads="1"/>
            </p:cNvSpPr>
            <p:nvPr/>
          </p:nvSpPr>
          <p:spPr bwMode="auto">
            <a:xfrm>
              <a:off x="1323975" y="4624388"/>
              <a:ext cx="192087" cy="193675"/>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Oval 34">
              <a:extLst>
                <a:ext uri="{FF2B5EF4-FFF2-40B4-BE49-F238E27FC236}">
                  <a16:creationId xmlns:a16="http://schemas.microsoft.com/office/drawing/2014/main" id="{3DDE1E14-2CEF-FA36-3DBC-4D3246518D66}"/>
                </a:ext>
              </a:extLst>
            </p:cNvPr>
            <p:cNvSpPr>
              <a:spLocks noChangeArrowheads="1"/>
            </p:cNvSpPr>
            <p:nvPr/>
          </p:nvSpPr>
          <p:spPr bwMode="auto">
            <a:xfrm>
              <a:off x="1709738" y="4557713"/>
              <a:ext cx="192087" cy="193675"/>
            </a:xfrm>
            <a:prstGeom prst="ellipse">
              <a:avLst/>
            </a:prstGeom>
            <a:solidFill>
              <a:srgbClr val="3366FF"/>
            </a:solidFill>
            <a:ln w="9525">
              <a:solidFill>
                <a:schemeClr val="tx1"/>
              </a:solidFill>
              <a:round/>
              <a:headEnd/>
              <a:tailEnd/>
            </a:ln>
            <a:effectLst/>
          </p:spPr>
          <p:txBody>
            <a:bodyPr wrap="none" anchor="ctr"/>
            <a:lstStyle/>
            <a:p>
              <a:endParaRPr lang="en-US"/>
            </a:p>
          </p:txBody>
        </p:sp>
        <p:sp>
          <p:nvSpPr>
            <p:cNvPr id="44" name="Oval 35">
              <a:extLst>
                <a:ext uri="{FF2B5EF4-FFF2-40B4-BE49-F238E27FC236}">
                  <a16:creationId xmlns:a16="http://schemas.microsoft.com/office/drawing/2014/main" id="{D4E47FDC-42E7-11DE-E182-4B9B30B845C1}"/>
                </a:ext>
              </a:extLst>
            </p:cNvPr>
            <p:cNvSpPr>
              <a:spLocks noChangeArrowheads="1"/>
            </p:cNvSpPr>
            <p:nvPr/>
          </p:nvSpPr>
          <p:spPr bwMode="auto">
            <a:xfrm>
              <a:off x="1644650" y="4932363"/>
              <a:ext cx="192087" cy="193675"/>
            </a:xfrm>
            <a:prstGeom prst="ellipse">
              <a:avLst/>
            </a:prstGeom>
            <a:solidFill>
              <a:srgbClr val="008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Oval 36">
              <a:extLst>
                <a:ext uri="{FF2B5EF4-FFF2-40B4-BE49-F238E27FC236}">
                  <a16:creationId xmlns:a16="http://schemas.microsoft.com/office/drawing/2014/main" id="{7430E82B-CCFC-0895-65C5-DF654BA8357B}"/>
                </a:ext>
              </a:extLst>
            </p:cNvPr>
            <p:cNvSpPr>
              <a:spLocks noChangeArrowheads="1"/>
            </p:cNvSpPr>
            <p:nvPr/>
          </p:nvSpPr>
          <p:spPr bwMode="auto">
            <a:xfrm>
              <a:off x="2133600" y="4918075"/>
              <a:ext cx="192087" cy="193675"/>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Oval 37">
              <a:extLst>
                <a:ext uri="{FF2B5EF4-FFF2-40B4-BE49-F238E27FC236}">
                  <a16:creationId xmlns:a16="http://schemas.microsoft.com/office/drawing/2014/main" id="{D6123BFD-731E-1CE8-B7B8-FC7F4D29AD2B}"/>
                </a:ext>
              </a:extLst>
            </p:cNvPr>
            <p:cNvSpPr>
              <a:spLocks noChangeArrowheads="1"/>
            </p:cNvSpPr>
            <p:nvPr/>
          </p:nvSpPr>
          <p:spPr bwMode="auto">
            <a:xfrm>
              <a:off x="1076325" y="5006975"/>
              <a:ext cx="192087" cy="193675"/>
            </a:xfrm>
            <a:prstGeom prst="ellipse">
              <a:avLst/>
            </a:prstGeom>
            <a:solidFill>
              <a:srgbClr val="3366FF"/>
            </a:solidFill>
            <a:ln w="9525">
              <a:solidFill>
                <a:schemeClr val="tx1"/>
              </a:solidFill>
              <a:round/>
              <a:headEnd/>
              <a:tailEnd/>
            </a:ln>
            <a:effectLst/>
          </p:spPr>
          <p:txBody>
            <a:bodyPr wrap="none" anchor="ctr"/>
            <a:lstStyle/>
            <a:p>
              <a:endParaRPr lang="en-US"/>
            </a:p>
          </p:txBody>
        </p:sp>
        <p:sp>
          <p:nvSpPr>
            <p:cNvPr id="47" name="Oval 38">
              <a:extLst>
                <a:ext uri="{FF2B5EF4-FFF2-40B4-BE49-F238E27FC236}">
                  <a16:creationId xmlns:a16="http://schemas.microsoft.com/office/drawing/2014/main" id="{E4FDAED1-BC1D-35F6-3103-928E9239F6BB}"/>
                </a:ext>
              </a:extLst>
            </p:cNvPr>
            <p:cNvSpPr>
              <a:spLocks noChangeArrowheads="1"/>
            </p:cNvSpPr>
            <p:nvPr/>
          </p:nvSpPr>
          <p:spPr bwMode="auto">
            <a:xfrm>
              <a:off x="1347788" y="5559425"/>
              <a:ext cx="192087" cy="193675"/>
            </a:xfrm>
            <a:prstGeom prst="ellipse">
              <a:avLst/>
            </a:prstGeom>
            <a:solidFill>
              <a:srgbClr val="008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Oval 39">
              <a:extLst>
                <a:ext uri="{FF2B5EF4-FFF2-40B4-BE49-F238E27FC236}">
                  <a16:creationId xmlns:a16="http://schemas.microsoft.com/office/drawing/2014/main" id="{5445326F-67DD-7EDE-23C0-0084D2537059}"/>
                </a:ext>
              </a:extLst>
            </p:cNvPr>
            <p:cNvSpPr>
              <a:spLocks noChangeArrowheads="1"/>
            </p:cNvSpPr>
            <p:nvPr/>
          </p:nvSpPr>
          <p:spPr bwMode="auto">
            <a:xfrm>
              <a:off x="1577975" y="5314950"/>
              <a:ext cx="192087" cy="193675"/>
            </a:xfrm>
            <a:prstGeom prst="ellipse">
              <a:avLst/>
            </a:prstGeom>
            <a:solidFill>
              <a:srgbClr val="FF0000"/>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Oval 40">
              <a:extLst>
                <a:ext uri="{FF2B5EF4-FFF2-40B4-BE49-F238E27FC236}">
                  <a16:creationId xmlns:a16="http://schemas.microsoft.com/office/drawing/2014/main" id="{0864C0D2-CFC2-788B-73F2-5E90AB7D360D}"/>
                </a:ext>
              </a:extLst>
            </p:cNvPr>
            <p:cNvSpPr>
              <a:spLocks noChangeArrowheads="1"/>
            </p:cNvSpPr>
            <p:nvPr/>
          </p:nvSpPr>
          <p:spPr bwMode="auto">
            <a:xfrm>
              <a:off x="2003425" y="5380038"/>
              <a:ext cx="192087" cy="193675"/>
            </a:xfrm>
            <a:prstGeom prst="ellipse">
              <a:avLst/>
            </a:prstGeom>
            <a:solidFill>
              <a:srgbClr val="3366FF"/>
            </a:solidFill>
            <a:ln w="9525">
              <a:solidFill>
                <a:schemeClr val="tx1"/>
              </a:solidFill>
              <a:round/>
              <a:headEnd/>
              <a:tailEnd/>
            </a:ln>
            <a:effectLst/>
          </p:spPr>
          <p:txBody>
            <a:bodyPr wrap="none" anchor="ctr"/>
            <a:lstStyle/>
            <a:p>
              <a:endParaRPr lang="en-US"/>
            </a:p>
          </p:txBody>
        </p:sp>
        <p:sp>
          <p:nvSpPr>
            <p:cNvPr id="50" name="Freeform 41">
              <a:extLst>
                <a:ext uri="{FF2B5EF4-FFF2-40B4-BE49-F238E27FC236}">
                  <a16:creationId xmlns:a16="http://schemas.microsoft.com/office/drawing/2014/main" id="{A5A49D00-9396-6194-D48E-E343AA432FAD}"/>
                </a:ext>
              </a:extLst>
            </p:cNvPr>
            <p:cNvSpPr>
              <a:spLocks noChangeArrowheads="1"/>
            </p:cNvSpPr>
            <p:nvPr/>
          </p:nvSpPr>
          <p:spPr bwMode="auto">
            <a:xfrm rot="12299718">
              <a:off x="947738" y="5357813"/>
              <a:ext cx="301625" cy="261937"/>
            </a:xfrm>
            <a:custGeom>
              <a:avLst/>
              <a:gdLst>
                <a:gd name="T0" fmla="*/ 19 w 1185"/>
                <a:gd name="T1" fmla="*/ 853 h 950"/>
                <a:gd name="T2" fmla="*/ 19 w 1185"/>
                <a:gd name="T3" fmla="*/ 724 h 950"/>
                <a:gd name="T4" fmla="*/ 50 w 1185"/>
                <a:gd name="T5" fmla="*/ 665 h 950"/>
                <a:gd name="T6" fmla="*/ 99 w 1185"/>
                <a:gd name="T7" fmla="*/ 633 h 950"/>
                <a:gd name="T8" fmla="*/ 198 w 1185"/>
                <a:gd name="T9" fmla="*/ 619 h 950"/>
                <a:gd name="T10" fmla="*/ 343 w 1185"/>
                <a:gd name="T11" fmla="*/ 656 h 950"/>
                <a:gd name="T12" fmla="*/ 436 w 1185"/>
                <a:gd name="T13" fmla="*/ 741 h 950"/>
                <a:gd name="T14" fmla="*/ 487 w 1185"/>
                <a:gd name="T15" fmla="*/ 859 h 950"/>
                <a:gd name="T16" fmla="*/ 403 w 1185"/>
                <a:gd name="T17" fmla="*/ 908 h 950"/>
                <a:gd name="T18" fmla="*/ 260 w 1185"/>
                <a:gd name="T19" fmla="*/ 858 h 950"/>
                <a:gd name="T20" fmla="*/ 179 w 1185"/>
                <a:gd name="T21" fmla="*/ 761 h 950"/>
                <a:gd name="T22" fmla="*/ 181 w 1185"/>
                <a:gd name="T23" fmla="*/ 631 h 950"/>
                <a:gd name="T24" fmla="*/ 213 w 1185"/>
                <a:gd name="T25" fmla="*/ 549 h 950"/>
                <a:gd name="T26" fmla="*/ 260 w 1185"/>
                <a:gd name="T27" fmla="*/ 514 h 950"/>
                <a:gd name="T28" fmla="*/ 376 w 1185"/>
                <a:gd name="T29" fmla="*/ 494 h 950"/>
                <a:gd name="T30" fmla="*/ 522 w 1185"/>
                <a:gd name="T31" fmla="*/ 540 h 950"/>
                <a:gd name="T32" fmla="*/ 614 w 1185"/>
                <a:gd name="T33" fmla="*/ 623 h 950"/>
                <a:gd name="T34" fmla="*/ 665 w 1185"/>
                <a:gd name="T35" fmla="*/ 730 h 950"/>
                <a:gd name="T36" fmla="*/ 613 w 1185"/>
                <a:gd name="T37" fmla="*/ 775 h 950"/>
                <a:gd name="T38" fmla="*/ 548 w 1185"/>
                <a:gd name="T39" fmla="*/ 765 h 950"/>
                <a:gd name="T40" fmla="*/ 487 w 1185"/>
                <a:gd name="T41" fmla="*/ 741 h 950"/>
                <a:gd name="T42" fmla="*/ 423 w 1185"/>
                <a:gd name="T43" fmla="*/ 706 h 950"/>
                <a:gd name="T44" fmla="*/ 357 w 1185"/>
                <a:gd name="T45" fmla="*/ 635 h 950"/>
                <a:gd name="T46" fmla="*/ 376 w 1185"/>
                <a:gd name="T47" fmla="*/ 506 h 950"/>
                <a:gd name="T48" fmla="*/ 409 w 1185"/>
                <a:gd name="T49" fmla="*/ 434 h 950"/>
                <a:gd name="T50" fmla="*/ 444 w 1185"/>
                <a:gd name="T51" fmla="*/ 398 h 950"/>
                <a:gd name="T52" fmla="*/ 540 w 1185"/>
                <a:gd name="T53" fmla="*/ 377 h 950"/>
                <a:gd name="T54" fmla="*/ 686 w 1185"/>
                <a:gd name="T55" fmla="*/ 424 h 950"/>
                <a:gd name="T56" fmla="*/ 749 w 1185"/>
                <a:gd name="T57" fmla="*/ 469 h 950"/>
                <a:gd name="T58" fmla="*/ 796 w 1185"/>
                <a:gd name="T59" fmla="*/ 520 h 950"/>
                <a:gd name="T60" fmla="*/ 826 w 1185"/>
                <a:gd name="T61" fmla="*/ 568 h 950"/>
                <a:gd name="T62" fmla="*/ 826 w 1185"/>
                <a:gd name="T63" fmla="*/ 613 h 950"/>
                <a:gd name="T64" fmla="*/ 790 w 1185"/>
                <a:gd name="T65" fmla="*/ 638 h 950"/>
                <a:gd name="T66" fmla="*/ 728 w 1185"/>
                <a:gd name="T67" fmla="*/ 634 h 950"/>
                <a:gd name="T68" fmla="*/ 663 w 1185"/>
                <a:gd name="T69" fmla="*/ 625 h 950"/>
                <a:gd name="T70" fmla="*/ 599 w 1185"/>
                <a:gd name="T71" fmla="*/ 587 h 950"/>
                <a:gd name="T72" fmla="*/ 537 w 1185"/>
                <a:gd name="T73" fmla="*/ 519 h 950"/>
                <a:gd name="T74" fmla="*/ 556 w 1185"/>
                <a:gd name="T75" fmla="*/ 377 h 950"/>
                <a:gd name="T76" fmla="*/ 587 w 1185"/>
                <a:gd name="T77" fmla="*/ 302 h 950"/>
                <a:gd name="T78" fmla="*/ 618 w 1185"/>
                <a:gd name="T79" fmla="*/ 270 h 950"/>
                <a:gd name="T80" fmla="*/ 718 w 1185"/>
                <a:gd name="T81" fmla="*/ 245 h 950"/>
                <a:gd name="T82" fmla="*/ 846 w 1185"/>
                <a:gd name="T83" fmla="*/ 284 h 950"/>
                <a:gd name="T84" fmla="*/ 957 w 1185"/>
                <a:gd name="T85" fmla="*/ 356 h 950"/>
                <a:gd name="T86" fmla="*/ 1005 w 1185"/>
                <a:gd name="T87" fmla="*/ 472 h 950"/>
                <a:gd name="T88" fmla="*/ 939 w 1185"/>
                <a:gd name="T89" fmla="*/ 534 h 950"/>
                <a:gd name="T90" fmla="*/ 794 w 1185"/>
                <a:gd name="T91" fmla="*/ 486 h 950"/>
                <a:gd name="T92" fmla="*/ 700 w 1185"/>
                <a:gd name="T93" fmla="*/ 388 h 950"/>
                <a:gd name="T94" fmla="*/ 700 w 1185"/>
                <a:gd name="T95" fmla="*/ 247 h 950"/>
                <a:gd name="T96" fmla="*/ 751 w 1185"/>
                <a:gd name="T97" fmla="*/ 174 h 950"/>
                <a:gd name="T98" fmla="*/ 801 w 1185"/>
                <a:gd name="T99" fmla="*/ 144 h 950"/>
                <a:gd name="T100" fmla="*/ 896 w 1185"/>
                <a:gd name="T101" fmla="*/ 129 h 950"/>
                <a:gd name="T102" fmla="*/ 1028 w 1185"/>
                <a:gd name="T103" fmla="*/ 166 h 950"/>
                <a:gd name="T104" fmla="*/ 1120 w 1185"/>
                <a:gd name="T105" fmla="*/ 238 h 950"/>
                <a:gd name="T106" fmla="*/ 1184 w 1185"/>
                <a:gd name="T107" fmla="*/ 343 h 950"/>
                <a:gd name="T108" fmla="*/ 1122 w 1185"/>
                <a:gd name="T109" fmla="*/ 405 h 950"/>
                <a:gd name="T110" fmla="*/ 957 w 1185"/>
                <a:gd name="T111" fmla="*/ 356 h 950"/>
                <a:gd name="T112" fmla="*/ 880 w 1185"/>
                <a:gd name="T113" fmla="*/ 258 h 950"/>
                <a:gd name="T114" fmla="*/ 883 w 1185"/>
                <a:gd name="T115" fmla="*/ 117 h 950"/>
                <a:gd name="T116" fmla="*/ 932 w 1185"/>
                <a:gd name="T117" fmla="*/ 47 h 950"/>
                <a:gd name="T118" fmla="*/ 995 w 1185"/>
                <a:gd name="T119" fmla="*/ 26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5" h="950">
                  <a:moveTo>
                    <a:pt x="33" y="949"/>
                  </a:moveTo>
                  <a:lnTo>
                    <a:pt x="19" y="853"/>
                  </a:lnTo>
                  <a:lnTo>
                    <a:pt x="0" y="786"/>
                  </a:lnTo>
                  <a:lnTo>
                    <a:pt x="19" y="724"/>
                  </a:lnTo>
                  <a:lnTo>
                    <a:pt x="33" y="688"/>
                  </a:lnTo>
                  <a:lnTo>
                    <a:pt x="50" y="665"/>
                  </a:lnTo>
                  <a:lnTo>
                    <a:pt x="68" y="640"/>
                  </a:lnTo>
                  <a:lnTo>
                    <a:pt x="99" y="633"/>
                  </a:lnTo>
                  <a:lnTo>
                    <a:pt x="134" y="621"/>
                  </a:lnTo>
                  <a:lnTo>
                    <a:pt x="198" y="619"/>
                  </a:lnTo>
                  <a:lnTo>
                    <a:pt x="277" y="636"/>
                  </a:lnTo>
                  <a:lnTo>
                    <a:pt x="343" y="656"/>
                  </a:lnTo>
                  <a:lnTo>
                    <a:pt x="389" y="694"/>
                  </a:lnTo>
                  <a:lnTo>
                    <a:pt x="436" y="741"/>
                  </a:lnTo>
                  <a:lnTo>
                    <a:pt x="467" y="799"/>
                  </a:lnTo>
                  <a:lnTo>
                    <a:pt x="487" y="859"/>
                  </a:lnTo>
                  <a:lnTo>
                    <a:pt x="468" y="893"/>
                  </a:lnTo>
                  <a:lnTo>
                    <a:pt x="403" y="908"/>
                  </a:lnTo>
                  <a:lnTo>
                    <a:pt x="342" y="893"/>
                  </a:lnTo>
                  <a:lnTo>
                    <a:pt x="260" y="858"/>
                  </a:lnTo>
                  <a:lnTo>
                    <a:pt x="212" y="820"/>
                  </a:lnTo>
                  <a:lnTo>
                    <a:pt x="179" y="761"/>
                  </a:lnTo>
                  <a:lnTo>
                    <a:pt x="164" y="690"/>
                  </a:lnTo>
                  <a:lnTo>
                    <a:pt x="181" y="631"/>
                  </a:lnTo>
                  <a:lnTo>
                    <a:pt x="213" y="572"/>
                  </a:lnTo>
                  <a:lnTo>
                    <a:pt x="213" y="549"/>
                  </a:lnTo>
                  <a:lnTo>
                    <a:pt x="246" y="527"/>
                  </a:lnTo>
                  <a:lnTo>
                    <a:pt x="260" y="514"/>
                  </a:lnTo>
                  <a:lnTo>
                    <a:pt x="294" y="504"/>
                  </a:lnTo>
                  <a:lnTo>
                    <a:pt x="376" y="494"/>
                  </a:lnTo>
                  <a:lnTo>
                    <a:pt x="443" y="517"/>
                  </a:lnTo>
                  <a:lnTo>
                    <a:pt x="522" y="540"/>
                  </a:lnTo>
                  <a:lnTo>
                    <a:pt x="568" y="576"/>
                  </a:lnTo>
                  <a:lnTo>
                    <a:pt x="614" y="623"/>
                  </a:lnTo>
                  <a:lnTo>
                    <a:pt x="649" y="672"/>
                  </a:lnTo>
                  <a:lnTo>
                    <a:pt x="665" y="730"/>
                  </a:lnTo>
                  <a:lnTo>
                    <a:pt x="647" y="765"/>
                  </a:lnTo>
                  <a:lnTo>
                    <a:pt x="613" y="775"/>
                  </a:lnTo>
                  <a:lnTo>
                    <a:pt x="580" y="774"/>
                  </a:lnTo>
                  <a:lnTo>
                    <a:pt x="548" y="765"/>
                  </a:lnTo>
                  <a:lnTo>
                    <a:pt x="516" y="765"/>
                  </a:lnTo>
                  <a:lnTo>
                    <a:pt x="487" y="741"/>
                  </a:lnTo>
                  <a:lnTo>
                    <a:pt x="453" y="728"/>
                  </a:lnTo>
                  <a:lnTo>
                    <a:pt x="423" y="706"/>
                  </a:lnTo>
                  <a:lnTo>
                    <a:pt x="389" y="694"/>
                  </a:lnTo>
                  <a:lnTo>
                    <a:pt x="357" y="635"/>
                  </a:lnTo>
                  <a:lnTo>
                    <a:pt x="359" y="563"/>
                  </a:lnTo>
                  <a:lnTo>
                    <a:pt x="376" y="506"/>
                  </a:lnTo>
                  <a:lnTo>
                    <a:pt x="395" y="447"/>
                  </a:lnTo>
                  <a:lnTo>
                    <a:pt x="409" y="434"/>
                  </a:lnTo>
                  <a:lnTo>
                    <a:pt x="428" y="412"/>
                  </a:lnTo>
                  <a:lnTo>
                    <a:pt x="444" y="398"/>
                  </a:lnTo>
                  <a:lnTo>
                    <a:pt x="475" y="386"/>
                  </a:lnTo>
                  <a:lnTo>
                    <a:pt x="540" y="377"/>
                  </a:lnTo>
                  <a:lnTo>
                    <a:pt x="618" y="398"/>
                  </a:lnTo>
                  <a:lnTo>
                    <a:pt x="686" y="424"/>
                  </a:lnTo>
                  <a:lnTo>
                    <a:pt x="730" y="445"/>
                  </a:lnTo>
                  <a:lnTo>
                    <a:pt x="749" y="469"/>
                  </a:lnTo>
                  <a:lnTo>
                    <a:pt x="779" y="486"/>
                  </a:lnTo>
                  <a:lnTo>
                    <a:pt x="796" y="520"/>
                  </a:lnTo>
                  <a:lnTo>
                    <a:pt x="812" y="543"/>
                  </a:lnTo>
                  <a:lnTo>
                    <a:pt x="826" y="568"/>
                  </a:lnTo>
                  <a:lnTo>
                    <a:pt x="826" y="593"/>
                  </a:lnTo>
                  <a:lnTo>
                    <a:pt x="826" y="613"/>
                  </a:lnTo>
                  <a:lnTo>
                    <a:pt x="807" y="627"/>
                  </a:lnTo>
                  <a:lnTo>
                    <a:pt x="790" y="638"/>
                  </a:lnTo>
                  <a:lnTo>
                    <a:pt x="761" y="645"/>
                  </a:lnTo>
                  <a:lnTo>
                    <a:pt x="728" y="634"/>
                  </a:lnTo>
                  <a:lnTo>
                    <a:pt x="695" y="636"/>
                  </a:lnTo>
                  <a:lnTo>
                    <a:pt x="663" y="625"/>
                  </a:lnTo>
                  <a:lnTo>
                    <a:pt x="616" y="610"/>
                  </a:lnTo>
                  <a:lnTo>
                    <a:pt x="599" y="587"/>
                  </a:lnTo>
                  <a:lnTo>
                    <a:pt x="568" y="576"/>
                  </a:lnTo>
                  <a:lnTo>
                    <a:pt x="537" y="519"/>
                  </a:lnTo>
                  <a:lnTo>
                    <a:pt x="537" y="447"/>
                  </a:lnTo>
                  <a:lnTo>
                    <a:pt x="556" y="377"/>
                  </a:lnTo>
                  <a:lnTo>
                    <a:pt x="570" y="317"/>
                  </a:lnTo>
                  <a:lnTo>
                    <a:pt x="587" y="302"/>
                  </a:lnTo>
                  <a:lnTo>
                    <a:pt x="606" y="282"/>
                  </a:lnTo>
                  <a:lnTo>
                    <a:pt x="618" y="270"/>
                  </a:lnTo>
                  <a:lnTo>
                    <a:pt x="655" y="260"/>
                  </a:lnTo>
                  <a:lnTo>
                    <a:pt x="718" y="245"/>
                  </a:lnTo>
                  <a:lnTo>
                    <a:pt x="781" y="260"/>
                  </a:lnTo>
                  <a:lnTo>
                    <a:pt x="846" y="284"/>
                  </a:lnTo>
                  <a:lnTo>
                    <a:pt x="911" y="305"/>
                  </a:lnTo>
                  <a:lnTo>
                    <a:pt x="957" y="356"/>
                  </a:lnTo>
                  <a:lnTo>
                    <a:pt x="991" y="416"/>
                  </a:lnTo>
                  <a:lnTo>
                    <a:pt x="1005" y="472"/>
                  </a:lnTo>
                  <a:lnTo>
                    <a:pt x="987" y="520"/>
                  </a:lnTo>
                  <a:lnTo>
                    <a:pt x="939" y="534"/>
                  </a:lnTo>
                  <a:lnTo>
                    <a:pt x="861" y="518"/>
                  </a:lnTo>
                  <a:lnTo>
                    <a:pt x="794" y="486"/>
                  </a:lnTo>
                  <a:lnTo>
                    <a:pt x="730" y="445"/>
                  </a:lnTo>
                  <a:lnTo>
                    <a:pt x="700" y="388"/>
                  </a:lnTo>
                  <a:lnTo>
                    <a:pt x="700" y="317"/>
                  </a:lnTo>
                  <a:lnTo>
                    <a:pt x="700" y="247"/>
                  </a:lnTo>
                  <a:lnTo>
                    <a:pt x="734" y="197"/>
                  </a:lnTo>
                  <a:lnTo>
                    <a:pt x="751" y="174"/>
                  </a:lnTo>
                  <a:lnTo>
                    <a:pt x="767" y="151"/>
                  </a:lnTo>
                  <a:lnTo>
                    <a:pt x="801" y="144"/>
                  </a:lnTo>
                  <a:lnTo>
                    <a:pt x="817" y="131"/>
                  </a:lnTo>
                  <a:lnTo>
                    <a:pt x="896" y="129"/>
                  </a:lnTo>
                  <a:lnTo>
                    <a:pt x="961" y="144"/>
                  </a:lnTo>
                  <a:lnTo>
                    <a:pt x="1028" y="166"/>
                  </a:lnTo>
                  <a:lnTo>
                    <a:pt x="1088" y="204"/>
                  </a:lnTo>
                  <a:lnTo>
                    <a:pt x="1120" y="238"/>
                  </a:lnTo>
                  <a:lnTo>
                    <a:pt x="1167" y="299"/>
                  </a:lnTo>
                  <a:lnTo>
                    <a:pt x="1184" y="343"/>
                  </a:lnTo>
                  <a:lnTo>
                    <a:pt x="1167" y="391"/>
                  </a:lnTo>
                  <a:lnTo>
                    <a:pt x="1122" y="405"/>
                  </a:lnTo>
                  <a:lnTo>
                    <a:pt x="1040" y="378"/>
                  </a:lnTo>
                  <a:lnTo>
                    <a:pt x="957" y="356"/>
                  </a:lnTo>
                  <a:lnTo>
                    <a:pt x="911" y="305"/>
                  </a:lnTo>
                  <a:lnTo>
                    <a:pt x="880" y="258"/>
                  </a:lnTo>
                  <a:lnTo>
                    <a:pt x="864" y="189"/>
                  </a:lnTo>
                  <a:lnTo>
                    <a:pt x="883" y="117"/>
                  </a:lnTo>
                  <a:lnTo>
                    <a:pt x="910" y="69"/>
                  </a:lnTo>
                  <a:lnTo>
                    <a:pt x="932" y="47"/>
                  </a:lnTo>
                  <a:lnTo>
                    <a:pt x="965" y="37"/>
                  </a:lnTo>
                  <a:lnTo>
                    <a:pt x="995" y="26"/>
                  </a:lnTo>
                  <a:lnTo>
                    <a:pt x="1059" y="0"/>
                  </a:ln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51" name="Text Box 42">
            <a:extLst>
              <a:ext uri="{FF2B5EF4-FFF2-40B4-BE49-F238E27FC236}">
                <a16:creationId xmlns:a16="http://schemas.microsoft.com/office/drawing/2014/main" id="{A5ABFD04-5A27-09BC-F92E-F39A24AFD4FB}"/>
              </a:ext>
            </a:extLst>
          </p:cNvPr>
          <p:cNvSpPr txBox="1">
            <a:spLocks noChangeArrowheads="1"/>
          </p:cNvSpPr>
          <p:nvPr/>
        </p:nvSpPr>
        <p:spPr bwMode="auto">
          <a:xfrm>
            <a:off x="295655" y="4414029"/>
            <a:ext cx="1756891"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t>Quarks and Gluons</a:t>
            </a:r>
          </a:p>
        </p:txBody>
      </p:sp>
      <p:sp>
        <p:nvSpPr>
          <p:cNvPr id="52" name="Rectangle 43">
            <a:extLst>
              <a:ext uri="{FF2B5EF4-FFF2-40B4-BE49-F238E27FC236}">
                <a16:creationId xmlns:a16="http://schemas.microsoft.com/office/drawing/2014/main" id="{B97B00A2-9949-B01F-36AF-2A6C392CE5E4}"/>
              </a:ext>
            </a:extLst>
          </p:cNvPr>
          <p:cNvSpPr>
            <a:spLocks noChangeArrowheads="1"/>
          </p:cNvSpPr>
          <p:nvPr/>
        </p:nvSpPr>
        <p:spPr bwMode="auto">
          <a:xfrm>
            <a:off x="3576507" y="3037069"/>
            <a:ext cx="113204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0.1 – 1 </a:t>
            </a:r>
            <a:r>
              <a:rPr lang="en-US" b="1" dirty="0" err="1"/>
              <a:t>fm</a:t>
            </a:r>
            <a:endParaRPr lang="en-US" b="1" dirty="0"/>
          </a:p>
        </p:txBody>
      </p:sp>
      <p:sp>
        <p:nvSpPr>
          <p:cNvPr id="53" name="Rectangle 44">
            <a:extLst>
              <a:ext uri="{FF2B5EF4-FFF2-40B4-BE49-F238E27FC236}">
                <a16:creationId xmlns:a16="http://schemas.microsoft.com/office/drawing/2014/main" id="{4C6E0FD1-B398-76CF-5219-EB09DE087901}"/>
              </a:ext>
            </a:extLst>
          </p:cNvPr>
          <p:cNvSpPr>
            <a:spLocks noChangeArrowheads="1"/>
          </p:cNvSpPr>
          <p:nvPr/>
        </p:nvSpPr>
        <p:spPr bwMode="auto">
          <a:xfrm>
            <a:off x="774022" y="3027861"/>
            <a:ext cx="1077539"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&lt;&lt; 0.1 </a:t>
            </a:r>
            <a:r>
              <a:rPr lang="en-US" b="1" dirty="0" err="1"/>
              <a:t>fm</a:t>
            </a:r>
            <a:endParaRPr lang="en-US" b="1" dirty="0"/>
          </a:p>
        </p:txBody>
      </p:sp>
      <p:sp>
        <p:nvSpPr>
          <p:cNvPr id="54" name="AutoShape 45">
            <a:extLst>
              <a:ext uri="{FF2B5EF4-FFF2-40B4-BE49-F238E27FC236}">
                <a16:creationId xmlns:a16="http://schemas.microsoft.com/office/drawing/2014/main" id="{CEDEA5CB-D32D-3433-2491-2DDE7D42FFA6}"/>
              </a:ext>
            </a:extLst>
          </p:cNvPr>
          <p:cNvSpPr>
            <a:spLocks noChangeArrowheads="1"/>
          </p:cNvSpPr>
          <p:nvPr/>
        </p:nvSpPr>
        <p:spPr bwMode="auto">
          <a:xfrm>
            <a:off x="2530648" y="3605743"/>
            <a:ext cx="3318609" cy="408859"/>
          </a:xfrm>
          <a:prstGeom prst="rightArrow">
            <a:avLst>
              <a:gd name="adj1" fmla="val 25333"/>
              <a:gd name="adj2" fmla="val 112572"/>
            </a:avLst>
          </a:prstGeom>
          <a:solidFill>
            <a:srgbClr val="FF9900"/>
          </a:solidFill>
          <a:ln w="9525">
            <a:solidFill>
              <a:srgbClr val="FF9900"/>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 name="Segnaposto numero diapositiva 54">
            <a:extLst>
              <a:ext uri="{FF2B5EF4-FFF2-40B4-BE49-F238E27FC236}">
                <a16:creationId xmlns:a16="http://schemas.microsoft.com/office/drawing/2014/main" id="{0A83618B-B962-4DB3-92F9-DB89687E3B56}"/>
              </a:ext>
            </a:extLst>
          </p:cNvPr>
          <p:cNvSpPr>
            <a:spLocks noGrp="1"/>
          </p:cNvSpPr>
          <p:nvPr>
            <p:ph type="sldNum" sz="quarter" idx="12"/>
          </p:nvPr>
        </p:nvSpPr>
        <p:spPr/>
        <p:txBody>
          <a:bodyPr/>
          <a:lstStyle/>
          <a:p>
            <a:fld id="{E33505E3-9B21-8742-B4DC-5DD2FCC133AE}" type="slidenum">
              <a:rPr lang="it-IT" smtClean="0"/>
              <a:t>2</a:t>
            </a:fld>
            <a:endParaRPr lang="it-IT"/>
          </a:p>
        </p:txBody>
      </p:sp>
    </p:spTree>
    <p:extLst>
      <p:ext uri="{BB962C8B-B14F-4D97-AF65-F5344CB8AC3E}">
        <p14:creationId xmlns:p14="http://schemas.microsoft.com/office/powerpoint/2010/main" val="3645102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1000"/>
                                        <p:tgtEl>
                                          <p:spTgt spid="54"/>
                                        </p:tgtEl>
                                      </p:cBhvr>
                                    </p:animEffect>
                                  </p:childTnLst>
                                  <p:subTnLst>
                                    <p:set>
                                      <p:cBhvr override="childStyle">
                                        <p:cTn dur="1" fill="hold" display="0" masterRel="sameClick" afterEffect="1">
                                          <p:stCondLst>
                                            <p:cond evt="end" delay="0">
                                              <p:tn val="5"/>
                                            </p:cond>
                                          </p:stCondLst>
                                        </p:cTn>
                                        <p:tgtEl>
                                          <p:spTgt spid="5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696822B5-487B-3B71-4568-2EBFF5A734D4}"/>
                  </a:ext>
                </a:extLst>
              </p:cNvPr>
              <p:cNvSpPr txBox="1"/>
              <p:nvPr/>
            </p:nvSpPr>
            <p:spPr>
              <a:xfrm>
                <a:off x="408067" y="74546"/>
                <a:ext cx="7525265" cy="523220"/>
              </a:xfrm>
              <a:prstGeom prst="rect">
                <a:avLst/>
              </a:prstGeom>
              <a:noFill/>
            </p:spPr>
            <p:txBody>
              <a:bodyPr wrap="square" rtlCol="0">
                <a:spAutoFit/>
              </a:bodyPr>
              <a:lstStyle/>
              <a:p>
                <a:pPr algn="ctr"/>
                <a:r>
                  <a:rPr lang="en-US" sz="2800" b="1" dirty="0">
                    <a:solidFill>
                      <a:srgbClr val="33339A"/>
                    </a:solidFill>
                  </a:rPr>
                  <a:t>CLAS12 Beam-Recoil </a:t>
                </a:r>
                <a14:m>
                  <m:oMath xmlns:m="http://schemas.openxmlformats.org/officeDocument/2006/math">
                    <m:r>
                      <a:rPr lang="en-US" sz="2800" b="1" i="1" smtClean="0">
                        <a:solidFill>
                          <a:srgbClr val="33339A"/>
                        </a:solidFill>
                        <a:latin typeface="Cambria Math" panose="02040503050406030204" pitchFamily="18" charset="0"/>
                        <a:ea typeface="Cambria Math" panose="02040503050406030204" pitchFamily="18" charset="0"/>
                      </a:rPr>
                      <m:t>𝚲</m:t>
                    </m:r>
                  </m:oMath>
                </a14:m>
                <a:r>
                  <a:rPr lang="en-US" sz="2800" b="1" dirty="0">
                    <a:solidFill>
                      <a:srgbClr val="33339A"/>
                    </a:solidFill>
                  </a:rPr>
                  <a:t> Transferred Polarization</a:t>
                </a:r>
              </a:p>
            </p:txBody>
          </p:sp>
        </mc:Choice>
        <mc:Fallback>
          <p:sp>
            <p:nvSpPr>
              <p:cNvPr id="4" name="TextBox 3">
                <a:extLst>
                  <a:ext uri="{FF2B5EF4-FFF2-40B4-BE49-F238E27FC236}">
                    <a16:creationId xmlns:a16="http://schemas.microsoft.com/office/drawing/2014/main" id="{696822B5-487B-3B71-4568-2EBFF5A734D4}"/>
                  </a:ext>
                </a:extLst>
              </p:cNvPr>
              <p:cNvSpPr txBox="1">
                <a:spLocks noRot="1" noChangeAspect="1" noMove="1" noResize="1" noEditPoints="1" noAdjustHandles="1" noChangeArrowheads="1" noChangeShapeType="1" noTextEdit="1"/>
              </p:cNvSpPr>
              <p:nvPr/>
            </p:nvSpPr>
            <p:spPr>
              <a:xfrm>
                <a:off x="408067" y="74546"/>
                <a:ext cx="7525265" cy="523220"/>
              </a:xfrm>
              <a:prstGeom prst="rect">
                <a:avLst/>
              </a:prstGeom>
              <a:blipFill>
                <a:blip r:embed="rId2"/>
                <a:stretch>
                  <a:fillRect t="-11628" b="-2790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9ABCF2CB-8C09-5E63-7094-3CCF8C4CA21A}"/>
              </a:ext>
            </a:extLst>
          </p:cNvPr>
          <p:cNvPicPr>
            <a:picLocks/>
          </p:cNvPicPr>
          <p:nvPr/>
        </p:nvPicPr>
        <p:blipFill rotWithShape="1">
          <a:blip r:embed="rId3">
            <a:extLst>
              <a:ext uri="{28A0092B-C50C-407E-A947-70E740481C1C}">
                <a14:useLocalDpi xmlns:a14="http://schemas.microsoft.com/office/drawing/2010/main" val="0"/>
              </a:ext>
            </a:extLst>
          </a:blip>
          <a:srcRect l="2236" r="1444"/>
          <a:stretch/>
        </p:blipFill>
        <p:spPr>
          <a:xfrm>
            <a:off x="4309" y="722951"/>
            <a:ext cx="3017520" cy="2859786"/>
          </a:xfrm>
          <a:prstGeom prst="rect">
            <a:avLst/>
          </a:prstGeom>
        </p:spPr>
      </p:pic>
      <p:pic>
        <p:nvPicPr>
          <p:cNvPr id="6" name="Picture 5">
            <a:extLst>
              <a:ext uri="{FF2B5EF4-FFF2-40B4-BE49-F238E27FC236}">
                <a16:creationId xmlns:a16="http://schemas.microsoft.com/office/drawing/2014/main" id="{4B947EA7-F4E0-F8F1-BA27-BE5F919D2B3A}"/>
              </a:ext>
            </a:extLst>
          </p:cNvPr>
          <p:cNvPicPr>
            <a:picLocks/>
          </p:cNvPicPr>
          <p:nvPr/>
        </p:nvPicPr>
        <p:blipFill rotWithShape="1">
          <a:blip r:embed="rId4">
            <a:extLst>
              <a:ext uri="{28A0092B-C50C-407E-A947-70E740481C1C}">
                <a14:useLocalDpi xmlns:a14="http://schemas.microsoft.com/office/drawing/2010/main" val="0"/>
              </a:ext>
            </a:extLst>
          </a:blip>
          <a:srcRect l="2918" t="817"/>
          <a:stretch/>
        </p:blipFill>
        <p:spPr>
          <a:xfrm>
            <a:off x="3064955" y="725549"/>
            <a:ext cx="3017520" cy="2873502"/>
          </a:xfrm>
          <a:prstGeom prst="rect">
            <a:avLst/>
          </a:prstGeom>
        </p:spPr>
      </p:pic>
      <p:pic>
        <p:nvPicPr>
          <p:cNvPr id="7" name="Picture 6">
            <a:extLst>
              <a:ext uri="{FF2B5EF4-FFF2-40B4-BE49-F238E27FC236}">
                <a16:creationId xmlns:a16="http://schemas.microsoft.com/office/drawing/2014/main" id="{D48DC0FF-26AF-48B3-201F-41F49A4A8761}"/>
              </a:ext>
            </a:extLst>
          </p:cNvPr>
          <p:cNvPicPr>
            <a:picLocks/>
          </p:cNvPicPr>
          <p:nvPr/>
        </p:nvPicPr>
        <p:blipFill rotWithShape="1">
          <a:blip r:embed="rId5">
            <a:extLst>
              <a:ext uri="{28A0092B-C50C-407E-A947-70E740481C1C}">
                <a14:useLocalDpi xmlns:a14="http://schemas.microsoft.com/office/drawing/2010/main" val="0"/>
              </a:ext>
            </a:extLst>
          </a:blip>
          <a:srcRect l="1820" t="817"/>
          <a:stretch/>
        </p:blipFill>
        <p:spPr>
          <a:xfrm>
            <a:off x="6101510" y="699375"/>
            <a:ext cx="3017520" cy="2894076"/>
          </a:xfrm>
          <a:prstGeom prst="rect">
            <a:avLst/>
          </a:prstGeom>
        </p:spPr>
      </p:pic>
      <mc:AlternateContent xmlns:mc="http://schemas.openxmlformats.org/markup-compatibility/2006">
        <mc:Choice xmlns:a14="http://schemas.microsoft.com/office/drawing/2010/main" Requires="a14">
          <p:graphicFrame>
            <p:nvGraphicFramePr>
              <p:cNvPr id="8" name="Table 7">
                <a:extLst>
                  <a:ext uri="{FF2B5EF4-FFF2-40B4-BE49-F238E27FC236}">
                    <a16:creationId xmlns:a16="http://schemas.microsoft.com/office/drawing/2014/main" id="{7A9ADBE6-CB2B-6FA3-B7C2-6A07832F5908}"/>
                  </a:ext>
                </a:extLst>
              </p:cNvPr>
              <p:cNvGraphicFramePr>
                <a:graphicFrameLocks noGrp="1"/>
              </p:cNvGraphicFramePr>
              <p:nvPr>
                <p:extLst>
                  <p:ext uri="{D42A27DB-BD31-4B8C-83A1-F6EECF244321}">
                    <p14:modId xmlns:p14="http://schemas.microsoft.com/office/powerpoint/2010/main" val="506375174"/>
                  </p:ext>
                </p:extLst>
              </p:nvPr>
            </p:nvGraphicFramePr>
            <p:xfrm>
              <a:off x="356547" y="3698662"/>
              <a:ext cx="5004899" cy="1037220"/>
            </p:xfrm>
            <a:graphic>
              <a:graphicData uri="http://schemas.openxmlformats.org/drawingml/2006/table">
                <a:tbl>
                  <a:tblPr firstRow="1" bandRow="1">
                    <a:tableStyleId>{69CF1AB2-1976-4502-BF36-3FF5EA218861}</a:tableStyleId>
                  </a:tblPr>
                  <a:tblGrid>
                    <a:gridCol w="1016551">
                      <a:extLst>
                        <a:ext uri="{9D8B030D-6E8A-4147-A177-3AD203B41FA5}">
                          <a16:colId xmlns:a16="http://schemas.microsoft.com/office/drawing/2014/main" val="215896335"/>
                        </a:ext>
                      </a:extLst>
                    </a:gridCol>
                    <a:gridCol w="587147">
                      <a:extLst>
                        <a:ext uri="{9D8B030D-6E8A-4147-A177-3AD203B41FA5}">
                          <a16:colId xmlns:a16="http://schemas.microsoft.com/office/drawing/2014/main" val="2968195812"/>
                        </a:ext>
                      </a:extLst>
                    </a:gridCol>
                    <a:gridCol w="1172495">
                      <a:extLst>
                        <a:ext uri="{9D8B030D-6E8A-4147-A177-3AD203B41FA5}">
                          <a16:colId xmlns:a16="http://schemas.microsoft.com/office/drawing/2014/main" val="1439625548"/>
                        </a:ext>
                      </a:extLst>
                    </a:gridCol>
                    <a:gridCol w="1124043">
                      <a:extLst>
                        <a:ext uri="{9D8B030D-6E8A-4147-A177-3AD203B41FA5}">
                          <a16:colId xmlns:a16="http://schemas.microsoft.com/office/drawing/2014/main" val="1316780931"/>
                        </a:ext>
                      </a:extLst>
                    </a:gridCol>
                    <a:gridCol w="1104663">
                      <a:extLst>
                        <a:ext uri="{9D8B030D-6E8A-4147-A177-3AD203B41FA5}">
                          <a16:colId xmlns:a16="http://schemas.microsoft.com/office/drawing/2014/main" val="3093308966"/>
                        </a:ext>
                      </a:extLst>
                    </a:gridCol>
                  </a:tblGrid>
                  <a:tr h="251760">
                    <a:tc>
                      <a:txBody>
                        <a:bodyPr/>
                        <a:lstStyle/>
                        <a:p>
                          <a:pPr algn="ctr"/>
                          <a:r>
                            <a:rPr lang="en-US" sz="1400" b="1" dirty="0">
                              <a:solidFill>
                                <a:schemeClr val="tx1"/>
                              </a:solidFill>
                              <a:latin typeface="+mn-lt"/>
                            </a:rPr>
                            <a:t>Model</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400" b="1" dirty="0">
                              <a:solidFill>
                                <a:schemeClr val="tx1"/>
                              </a:solidFill>
                              <a:latin typeface="+mn-lt"/>
                            </a:rPr>
                            <a:t>Year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400" b="1" dirty="0">
                              <a:solidFill>
                                <a:schemeClr val="tx1"/>
                              </a:solidFill>
                              <a:latin typeface="+mn-lt"/>
                            </a:rPr>
                            <a:t>Type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400" b="1" dirty="0">
                              <a:solidFill>
                                <a:schemeClr val="tx1"/>
                              </a:solidFill>
                              <a:latin typeface="+mn-lt"/>
                            </a:rPr>
                            <a:t>Fit Data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400" b="1" dirty="0">
                              <a:solidFill>
                                <a:schemeClr val="tx1"/>
                              </a:solidFill>
                              <a:latin typeface="+mn-lt"/>
                            </a:rPr>
                            <a:t>N* States</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434541601"/>
                      </a:ext>
                    </a:extLst>
                  </a:tr>
                  <a:tr h="251760">
                    <a:tc>
                      <a:txBody>
                        <a:bodyPr/>
                        <a:lstStyle/>
                        <a:p>
                          <a:r>
                            <a:rPr lang="en-US" sz="1200" b="0" dirty="0">
                              <a:solidFill>
                                <a:srgbClr val="0432FF"/>
                              </a:solidFill>
                              <a:latin typeface="+mn-lt"/>
                            </a:rPr>
                            <a:t>Kaon-MAID</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solidFill>
                                <a:srgbClr val="0432FF"/>
                              </a:solidFill>
                              <a:latin typeface="+mn-lt"/>
                            </a:rPr>
                            <a:t>2000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Isobar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none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1/2, 3/2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0270464"/>
                      </a:ext>
                    </a:extLst>
                  </a:tr>
                  <a:tr h="251760">
                    <a:tc>
                      <a:txBody>
                        <a:bodyPr/>
                        <a:lstStyle/>
                        <a:p>
                          <a:r>
                            <a:rPr lang="en-US" sz="1200" b="0" dirty="0">
                              <a:solidFill>
                                <a:srgbClr val="008000"/>
                              </a:solidFill>
                              <a:latin typeface="+mn-lt"/>
                            </a:rPr>
                            <a:t>RPR</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solidFill>
                                <a:srgbClr val="008000"/>
                              </a:solidFill>
                              <a:latin typeface="+mn-lt"/>
                            </a:rPr>
                            <a:t>2011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08000"/>
                              </a:solidFill>
                              <a:latin typeface="+mn-lt"/>
                            </a:rPr>
                            <a:t>Isobar+Regge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08000"/>
                              </a:solidFill>
                              <a:latin typeface="+mn-lt"/>
                            </a:rPr>
                            <a:t>CLAS </a:t>
                          </a:r>
                          <a14:m>
                            <m:oMath xmlns:m="http://schemas.openxmlformats.org/officeDocument/2006/math">
                              <m:r>
                                <a:rPr lang="en-US" sz="1200" b="0" i="1" smtClean="0">
                                  <a:solidFill>
                                    <a:srgbClr val="008000"/>
                                  </a:solidFill>
                                  <a:latin typeface="Cambria Math" panose="02040503050406030204" pitchFamily="18" charset="0"/>
                                  <a:ea typeface="Cambria Math" panose="02040503050406030204" pitchFamily="18" charset="0"/>
                                </a:rPr>
                                <m:t>𝛾</m:t>
                              </m:r>
                            </m:oMath>
                          </a14:m>
                          <a:r>
                            <a:rPr lang="en-US" sz="1200" b="0" dirty="0">
                              <a:solidFill>
                                <a:srgbClr val="008000"/>
                              </a:solidFill>
                              <a:latin typeface="+mn-lt"/>
                            </a:rPr>
                            <a:t>p</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08000"/>
                              </a:solidFill>
                              <a:latin typeface="+mn-lt"/>
                            </a:rPr>
                            <a:t>1/2, 3/2, 5/2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433369"/>
                      </a:ext>
                    </a:extLst>
                  </a:tr>
                  <a:tr h="251760">
                    <a:tc>
                      <a:txBody>
                        <a:bodyPr/>
                        <a:lstStyle/>
                        <a:p>
                          <a:r>
                            <a:rPr lang="en-US" sz="1200" b="0" dirty="0">
                              <a:solidFill>
                                <a:srgbClr val="FF0000"/>
                              </a:solidFill>
                              <a:latin typeface="+mn-lt"/>
                            </a:rPr>
                            <a:t>BS3</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pPr algn="ctr"/>
                          <a:r>
                            <a:rPr lang="en-US" sz="1200" b="0" dirty="0">
                              <a:solidFill>
                                <a:srgbClr val="FF0000"/>
                              </a:solidFill>
                              <a:latin typeface="+mn-lt"/>
                            </a:rPr>
                            <a:t>2018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r>
                            <a:rPr lang="en-US" sz="1200" b="0" dirty="0">
                              <a:solidFill>
                                <a:srgbClr val="FF0000"/>
                              </a:solidFill>
                              <a:latin typeface="+mn-lt"/>
                            </a:rPr>
                            <a:t>Isobar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r>
                            <a:rPr lang="en-US" sz="1200" b="0" dirty="0">
                              <a:solidFill>
                                <a:srgbClr val="FF0000"/>
                              </a:solidFill>
                              <a:latin typeface="+mn-lt"/>
                            </a:rPr>
                            <a:t>CLAS </a:t>
                          </a:r>
                          <a14:m>
                            <m:oMath xmlns:m="http://schemas.openxmlformats.org/officeDocument/2006/math">
                              <m:r>
                                <a:rPr lang="en-US" sz="1200" b="0" i="1" smtClean="0">
                                  <a:solidFill>
                                    <a:srgbClr val="FF0000"/>
                                  </a:solidFill>
                                  <a:latin typeface="Cambria Math" panose="02040503050406030204" pitchFamily="18" charset="0"/>
                                  <a:ea typeface="Cambria Math" panose="02040503050406030204" pitchFamily="18" charset="0"/>
                                </a:rPr>
                                <m:t>𝛾</m:t>
                              </m:r>
                            </m:oMath>
                          </a14:m>
                          <a:r>
                            <a:rPr lang="en-US" sz="1200" b="0" dirty="0">
                              <a:solidFill>
                                <a:srgbClr val="FF0000"/>
                              </a:solidFill>
                              <a:latin typeface="+mn-lt"/>
                            </a:rPr>
                            <a:t>p &amp; ep</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r>
                            <a:rPr lang="en-US" sz="1200" b="0" dirty="0">
                              <a:solidFill>
                                <a:srgbClr val="FF0000"/>
                              </a:solidFill>
                              <a:latin typeface="+mn-lt"/>
                            </a:rPr>
                            <a:t>1/2, 3/2, 5/2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53736167"/>
                      </a:ext>
                    </a:extLst>
                  </a:tr>
                </a:tbl>
              </a:graphicData>
            </a:graphic>
          </p:graphicFrame>
        </mc:Choice>
        <mc:Fallback>
          <p:graphicFrame>
            <p:nvGraphicFramePr>
              <p:cNvPr id="8" name="Table 7">
                <a:extLst>
                  <a:ext uri="{FF2B5EF4-FFF2-40B4-BE49-F238E27FC236}">
                    <a16:creationId xmlns:a16="http://schemas.microsoft.com/office/drawing/2014/main" id="{7A9ADBE6-CB2B-6FA3-B7C2-6A07832F5908}"/>
                  </a:ext>
                </a:extLst>
              </p:cNvPr>
              <p:cNvGraphicFramePr>
                <a:graphicFrameLocks noGrp="1"/>
              </p:cNvGraphicFramePr>
              <p:nvPr>
                <p:extLst>
                  <p:ext uri="{D42A27DB-BD31-4B8C-83A1-F6EECF244321}">
                    <p14:modId xmlns:p14="http://schemas.microsoft.com/office/powerpoint/2010/main" val="506375174"/>
                  </p:ext>
                </p:extLst>
              </p:nvPr>
            </p:nvGraphicFramePr>
            <p:xfrm>
              <a:off x="356547" y="3698662"/>
              <a:ext cx="5004899" cy="1037220"/>
            </p:xfrm>
            <a:graphic>
              <a:graphicData uri="http://schemas.openxmlformats.org/drawingml/2006/table">
                <a:tbl>
                  <a:tblPr firstRow="1" bandRow="1">
                    <a:tableStyleId>{69CF1AB2-1976-4502-BF36-3FF5EA218861}</a:tableStyleId>
                  </a:tblPr>
                  <a:tblGrid>
                    <a:gridCol w="1016551">
                      <a:extLst>
                        <a:ext uri="{9D8B030D-6E8A-4147-A177-3AD203B41FA5}">
                          <a16:colId xmlns:a16="http://schemas.microsoft.com/office/drawing/2014/main" val="215896335"/>
                        </a:ext>
                      </a:extLst>
                    </a:gridCol>
                    <a:gridCol w="587147">
                      <a:extLst>
                        <a:ext uri="{9D8B030D-6E8A-4147-A177-3AD203B41FA5}">
                          <a16:colId xmlns:a16="http://schemas.microsoft.com/office/drawing/2014/main" val="2968195812"/>
                        </a:ext>
                      </a:extLst>
                    </a:gridCol>
                    <a:gridCol w="1172495">
                      <a:extLst>
                        <a:ext uri="{9D8B030D-6E8A-4147-A177-3AD203B41FA5}">
                          <a16:colId xmlns:a16="http://schemas.microsoft.com/office/drawing/2014/main" val="1439625548"/>
                        </a:ext>
                      </a:extLst>
                    </a:gridCol>
                    <a:gridCol w="1124043">
                      <a:extLst>
                        <a:ext uri="{9D8B030D-6E8A-4147-A177-3AD203B41FA5}">
                          <a16:colId xmlns:a16="http://schemas.microsoft.com/office/drawing/2014/main" val="1316780931"/>
                        </a:ext>
                      </a:extLst>
                    </a:gridCol>
                    <a:gridCol w="1104663">
                      <a:extLst>
                        <a:ext uri="{9D8B030D-6E8A-4147-A177-3AD203B41FA5}">
                          <a16:colId xmlns:a16="http://schemas.microsoft.com/office/drawing/2014/main" val="3093308966"/>
                        </a:ext>
                      </a:extLst>
                    </a:gridCol>
                  </a:tblGrid>
                  <a:tr h="281940">
                    <a:tc>
                      <a:txBody>
                        <a:bodyPr/>
                        <a:lstStyle/>
                        <a:p>
                          <a:pPr algn="ctr"/>
                          <a:r>
                            <a:rPr lang="en-US" sz="1400" b="1" dirty="0">
                              <a:solidFill>
                                <a:schemeClr val="tx1"/>
                              </a:solidFill>
                              <a:latin typeface="+mn-lt"/>
                            </a:rPr>
                            <a:t>Model</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400" b="1" dirty="0">
                              <a:solidFill>
                                <a:schemeClr val="tx1"/>
                              </a:solidFill>
                              <a:latin typeface="+mn-lt"/>
                            </a:rPr>
                            <a:t>Year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400" b="1" dirty="0">
                              <a:solidFill>
                                <a:schemeClr val="tx1"/>
                              </a:solidFill>
                              <a:latin typeface="+mn-lt"/>
                            </a:rPr>
                            <a:t>Type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400" b="1" dirty="0">
                              <a:solidFill>
                                <a:schemeClr val="tx1"/>
                              </a:solidFill>
                              <a:latin typeface="+mn-lt"/>
                            </a:rPr>
                            <a:t>Fit Data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400" b="1" dirty="0">
                              <a:solidFill>
                                <a:schemeClr val="tx1"/>
                              </a:solidFill>
                              <a:latin typeface="+mn-lt"/>
                            </a:rPr>
                            <a:t>N* States</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434541601"/>
                      </a:ext>
                    </a:extLst>
                  </a:tr>
                  <a:tr h="251760">
                    <a:tc>
                      <a:txBody>
                        <a:bodyPr/>
                        <a:lstStyle/>
                        <a:p>
                          <a:r>
                            <a:rPr lang="en-US" sz="1200" b="0" dirty="0">
                              <a:solidFill>
                                <a:srgbClr val="0432FF"/>
                              </a:solidFill>
                              <a:latin typeface="+mn-lt"/>
                            </a:rPr>
                            <a:t>Kaon-MAID</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solidFill>
                                <a:srgbClr val="0432FF"/>
                              </a:solidFill>
                              <a:latin typeface="+mn-lt"/>
                            </a:rPr>
                            <a:t>2000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Isobar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none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1/2, 3/2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0270464"/>
                      </a:ext>
                    </a:extLst>
                  </a:tr>
                  <a:tr h="251760">
                    <a:tc>
                      <a:txBody>
                        <a:bodyPr/>
                        <a:lstStyle/>
                        <a:p>
                          <a:r>
                            <a:rPr lang="en-US" sz="1200" b="0" dirty="0">
                              <a:solidFill>
                                <a:srgbClr val="008000"/>
                              </a:solidFill>
                              <a:latin typeface="+mn-lt"/>
                            </a:rPr>
                            <a:t>RPR</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solidFill>
                                <a:srgbClr val="008000"/>
                              </a:solidFill>
                              <a:latin typeface="+mn-lt"/>
                            </a:rPr>
                            <a:t>2011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08000"/>
                              </a:solidFill>
                              <a:latin typeface="+mn-lt"/>
                            </a:rPr>
                            <a:t>Isobar+Regge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stretch>
                            <a:fillRect l="-248315" t="-220000" r="-101124" b="-120000"/>
                          </a:stretch>
                        </a:blipFill>
                      </a:tcPr>
                    </a:tc>
                    <a:tc>
                      <a:txBody>
                        <a:bodyPr/>
                        <a:lstStyle/>
                        <a:p>
                          <a:r>
                            <a:rPr lang="en-US" sz="1200" b="0" dirty="0">
                              <a:solidFill>
                                <a:srgbClr val="008000"/>
                              </a:solidFill>
                              <a:latin typeface="+mn-lt"/>
                            </a:rPr>
                            <a:t>1/2, 3/2, 5/2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433369"/>
                      </a:ext>
                    </a:extLst>
                  </a:tr>
                  <a:tr h="251760">
                    <a:tc>
                      <a:txBody>
                        <a:bodyPr/>
                        <a:lstStyle/>
                        <a:p>
                          <a:r>
                            <a:rPr lang="en-US" sz="1200" b="0" dirty="0">
                              <a:solidFill>
                                <a:srgbClr val="FF0000"/>
                              </a:solidFill>
                              <a:latin typeface="+mn-lt"/>
                            </a:rPr>
                            <a:t>BS3</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pPr algn="ctr"/>
                          <a:r>
                            <a:rPr lang="en-US" sz="1200" b="0" dirty="0">
                              <a:solidFill>
                                <a:srgbClr val="FF0000"/>
                              </a:solidFill>
                              <a:latin typeface="+mn-lt"/>
                            </a:rPr>
                            <a:t>2018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r>
                            <a:rPr lang="en-US" sz="1200" b="0" dirty="0">
                              <a:solidFill>
                                <a:srgbClr val="FF0000"/>
                              </a:solidFill>
                              <a:latin typeface="+mn-lt"/>
                            </a:rPr>
                            <a:t>Isobar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endParaRPr lang="it-IT"/>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blipFill>
                          <a:blip r:embed="rId6"/>
                          <a:stretch>
                            <a:fillRect l="-248315" t="-320000" r="-101124" b="-20000"/>
                          </a:stretch>
                        </a:blipFill>
                      </a:tcPr>
                    </a:tc>
                    <a:tc>
                      <a:txBody>
                        <a:bodyPr/>
                        <a:lstStyle/>
                        <a:p>
                          <a:r>
                            <a:rPr lang="en-US" sz="1200" b="0" dirty="0">
                              <a:solidFill>
                                <a:srgbClr val="FF0000"/>
                              </a:solidFill>
                              <a:latin typeface="+mn-lt"/>
                            </a:rPr>
                            <a:t>1/2, 3/2, 5/2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53736167"/>
                      </a:ext>
                    </a:extLst>
                  </a:tr>
                </a:tbl>
              </a:graphicData>
            </a:graphic>
          </p:graphicFrame>
        </mc:Fallback>
      </mc:AlternateContent>
      <p:sp>
        <p:nvSpPr>
          <p:cNvPr id="9" name="TextBox 8">
            <a:extLst>
              <a:ext uri="{FF2B5EF4-FFF2-40B4-BE49-F238E27FC236}">
                <a16:creationId xmlns:a16="http://schemas.microsoft.com/office/drawing/2014/main" id="{F2D82393-8F14-DC16-2A87-D3F4CB5828BF}"/>
              </a:ext>
            </a:extLst>
          </p:cNvPr>
          <p:cNvSpPr txBox="1"/>
          <p:nvPr/>
        </p:nvSpPr>
        <p:spPr>
          <a:xfrm>
            <a:off x="5586553" y="3789469"/>
            <a:ext cx="3301052" cy="946413"/>
          </a:xfrm>
          <a:prstGeom prst="rect">
            <a:avLst/>
          </a:prstGeom>
          <a:noFill/>
        </p:spPr>
        <p:txBody>
          <a:bodyPr wrap="square" rtlCol="0">
            <a:spAutoFit/>
          </a:bodyPr>
          <a:lstStyle/>
          <a:p>
            <a:pPr>
              <a:spcAft>
                <a:spcPts val="450"/>
              </a:spcAft>
            </a:pPr>
            <a:r>
              <a:rPr lang="en-US" sz="1200" dirty="0"/>
              <a:t>Development of reaction models in progress:</a:t>
            </a:r>
          </a:p>
          <a:p>
            <a:pPr marL="214313" indent="-128588">
              <a:spcAft>
                <a:spcPts val="225"/>
              </a:spcAft>
              <a:buClr>
                <a:srgbClr val="C00000"/>
              </a:buClr>
              <a:buFont typeface="Arial" panose="020B0604020202020204" pitchFamily="34" charset="0"/>
              <a:buChar char="•"/>
            </a:pPr>
            <a:r>
              <a:rPr lang="en-US" sz="1200" dirty="0">
                <a:solidFill>
                  <a:srgbClr val="0070C0"/>
                </a:solidFill>
              </a:rPr>
              <a:t>T. Mart</a:t>
            </a:r>
          </a:p>
          <a:p>
            <a:pPr marL="214313" indent="-128588">
              <a:spcAft>
                <a:spcPts val="225"/>
              </a:spcAft>
              <a:buClr>
                <a:srgbClr val="C00000"/>
              </a:buClr>
              <a:buFont typeface="Arial" panose="020B0604020202020204" pitchFamily="34" charset="0"/>
              <a:buChar char="•"/>
            </a:pPr>
            <a:r>
              <a:rPr lang="en-US" sz="1200" dirty="0">
                <a:solidFill>
                  <a:srgbClr val="0070C0"/>
                </a:solidFill>
              </a:rPr>
              <a:t>M. Döring, M. Mai</a:t>
            </a:r>
          </a:p>
          <a:p>
            <a:pPr marL="214313" indent="-128588">
              <a:buClr>
                <a:srgbClr val="C00000"/>
              </a:buClr>
              <a:buFont typeface="Arial" panose="020B0604020202020204" pitchFamily="34" charset="0"/>
              <a:buChar char="•"/>
            </a:pPr>
            <a:r>
              <a:rPr lang="en-US" sz="1200" dirty="0">
                <a:solidFill>
                  <a:srgbClr val="0070C0"/>
                </a:solidFill>
              </a:rPr>
              <a:t>P. Bydžovský, D. Skoupil</a:t>
            </a:r>
          </a:p>
        </p:txBody>
      </p:sp>
      <p:sp>
        <p:nvSpPr>
          <p:cNvPr id="10" name="TextBox 9">
            <a:extLst>
              <a:ext uri="{FF2B5EF4-FFF2-40B4-BE49-F238E27FC236}">
                <a16:creationId xmlns:a16="http://schemas.microsoft.com/office/drawing/2014/main" id="{65CA2C6F-AAF7-5F64-D61D-85157D66A04E}"/>
              </a:ext>
            </a:extLst>
          </p:cNvPr>
          <p:cNvSpPr txBox="1"/>
          <p:nvPr/>
        </p:nvSpPr>
        <p:spPr>
          <a:xfrm>
            <a:off x="5586553" y="3628969"/>
            <a:ext cx="2945261" cy="246221"/>
          </a:xfrm>
          <a:prstGeom prst="rect">
            <a:avLst/>
          </a:prstGeom>
          <a:noFill/>
          <a:ln w="25400">
            <a:noFill/>
          </a:ln>
        </p:spPr>
        <p:txBody>
          <a:bodyPr wrap="square" rtlCol="0">
            <a:spAutoFit/>
          </a:bodyPr>
          <a:lstStyle/>
          <a:p>
            <a:pPr algn="ctr">
              <a:spcAft>
                <a:spcPts val="450"/>
              </a:spcAft>
            </a:pPr>
            <a:r>
              <a:rPr lang="en-US" sz="1000" dirty="0">
                <a:solidFill>
                  <a:srgbClr val="C00000"/>
                </a:solidFill>
              </a:rPr>
              <a:t>D.S. Carman et al. (CLAS12), PRC 105, 065201 (2022)</a:t>
            </a:r>
          </a:p>
        </p:txBody>
      </p:sp>
      <p:sp>
        <p:nvSpPr>
          <p:cNvPr id="11" name="Rectangle 10">
            <a:extLst>
              <a:ext uri="{FF2B5EF4-FFF2-40B4-BE49-F238E27FC236}">
                <a16:creationId xmlns:a16="http://schemas.microsoft.com/office/drawing/2014/main" id="{8F3AEDBB-4075-E6C0-B360-AB9807D82648}"/>
              </a:ext>
            </a:extLst>
          </p:cNvPr>
          <p:cNvSpPr/>
          <p:nvPr/>
        </p:nvSpPr>
        <p:spPr bwMode="auto">
          <a:xfrm>
            <a:off x="4309" y="699375"/>
            <a:ext cx="3017520" cy="2927375"/>
          </a:xfrm>
          <a:prstGeom prst="rect">
            <a:avLst/>
          </a:prstGeom>
          <a:blipFill dpi="0" rotWithShape="1">
            <a:blip r:embed="rId7">
              <a:alphaModFix amt="8000"/>
              <a:biLevel thresh="25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bright="26000" contrast="-3000"/>
                      </a14:imgEffect>
                    </a14:imgLayer>
                  </a14:imgProps>
                </a:ext>
              </a:extLst>
            </a:blip>
            <a:srcRect/>
            <a:tile tx="0" ty="0" sx="100000" sy="100000" flip="none" algn="tl"/>
          </a:bli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2400" b="1" dirty="0">
              <a:latin typeface="Times New Roman" pitchFamily="18" charset="0"/>
            </a:endParaRPr>
          </a:p>
        </p:txBody>
      </p:sp>
      <p:sp>
        <p:nvSpPr>
          <p:cNvPr id="12" name="Rectangle 11">
            <a:extLst>
              <a:ext uri="{FF2B5EF4-FFF2-40B4-BE49-F238E27FC236}">
                <a16:creationId xmlns:a16="http://schemas.microsoft.com/office/drawing/2014/main" id="{BBEC48B3-ACB3-9AA7-6389-2C7CA8BC4A0D}"/>
              </a:ext>
            </a:extLst>
          </p:cNvPr>
          <p:cNvSpPr/>
          <p:nvPr/>
        </p:nvSpPr>
        <p:spPr bwMode="auto">
          <a:xfrm>
            <a:off x="3052909" y="699375"/>
            <a:ext cx="3017520" cy="2927375"/>
          </a:xfrm>
          <a:prstGeom prst="rect">
            <a:avLst/>
          </a:prstGeom>
          <a:blipFill dpi="0" rotWithShape="1">
            <a:blip r:embed="rId9">
              <a:alphaModFix amt="8000"/>
            </a:blip>
            <a:srcRect/>
            <a:tile tx="0" ty="0" sx="100000" sy="100000" flip="none" algn="tl"/>
          </a:bli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2400" b="1" dirty="0">
              <a:latin typeface="Times New Roman" pitchFamily="18" charset="0"/>
            </a:endParaRPr>
          </a:p>
        </p:txBody>
      </p:sp>
      <p:sp>
        <p:nvSpPr>
          <p:cNvPr id="13" name="Rectangle 12">
            <a:extLst>
              <a:ext uri="{FF2B5EF4-FFF2-40B4-BE49-F238E27FC236}">
                <a16:creationId xmlns:a16="http://schemas.microsoft.com/office/drawing/2014/main" id="{75A048D6-7FFB-5BF7-35B2-9E3E56219D60}"/>
              </a:ext>
            </a:extLst>
          </p:cNvPr>
          <p:cNvSpPr/>
          <p:nvPr/>
        </p:nvSpPr>
        <p:spPr bwMode="auto">
          <a:xfrm>
            <a:off x="6101509" y="704531"/>
            <a:ext cx="3017520" cy="2927375"/>
          </a:xfrm>
          <a:prstGeom prst="rect">
            <a:avLst/>
          </a:prstGeom>
          <a:blipFill dpi="0" rotWithShape="1">
            <a:blip r:embed="rId10">
              <a:alphaModFix amt="8000"/>
            </a:blip>
            <a:srcRect/>
            <a:tile tx="0" ty="0" sx="100000" sy="100000" flip="none" algn="tl"/>
          </a:bli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2400" b="1" dirty="0">
              <a:latin typeface="Times New Roman" pitchFamily="18" charset="0"/>
            </a:endParaRPr>
          </a:p>
        </p:txBody>
      </p:sp>
      <p:cxnSp>
        <p:nvCxnSpPr>
          <p:cNvPr id="2" name="Straight Connector 31">
            <a:extLst>
              <a:ext uri="{FF2B5EF4-FFF2-40B4-BE49-F238E27FC236}">
                <a16:creationId xmlns:a16="http://schemas.microsoft.com/office/drawing/2014/main" id="{F90AE73D-526F-CF5F-7A77-25FD50458995}"/>
              </a:ext>
            </a:extLst>
          </p:cNvPr>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 name="CasellaDiTesto 2">
            <a:extLst>
              <a:ext uri="{FF2B5EF4-FFF2-40B4-BE49-F238E27FC236}">
                <a16:creationId xmlns:a16="http://schemas.microsoft.com/office/drawing/2014/main" id="{DCE70634-43D5-4FAF-CD56-879D4BCD8994}"/>
              </a:ext>
            </a:extLst>
          </p:cNvPr>
          <p:cNvSpPr txBox="1"/>
          <p:nvPr/>
        </p:nvSpPr>
        <p:spPr>
          <a:xfrm>
            <a:off x="7610269" y="4366550"/>
            <a:ext cx="1623521" cy="369332"/>
          </a:xfrm>
          <a:prstGeom prst="rect">
            <a:avLst/>
          </a:prstGeom>
          <a:noFill/>
        </p:spPr>
        <p:txBody>
          <a:bodyPr wrap="none" rtlCol="0">
            <a:spAutoFit/>
          </a:bodyPr>
          <a:lstStyle/>
          <a:p>
            <a:r>
              <a:rPr lang="en-US" dirty="0"/>
              <a:t>By Dan Carman</a:t>
            </a:r>
          </a:p>
        </p:txBody>
      </p:sp>
      <p:sp>
        <p:nvSpPr>
          <p:cNvPr id="14" name="Segnaposto piè di pagina 13">
            <a:extLst>
              <a:ext uri="{FF2B5EF4-FFF2-40B4-BE49-F238E27FC236}">
                <a16:creationId xmlns:a16="http://schemas.microsoft.com/office/drawing/2014/main" id="{17EF7086-6DE3-C281-4307-EC3F6FB8D575}"/>
              </a:ext>
            </a:extLst>
          </p:cNvPr>
          <p:cNvSpPr>
            <a:spLocks noGrp="1"/>
          </p:cNvSpPr>
          <p:nvPr>
            <p:ph type="ftr" sz="quarter" idx="11"/>
          </p:nvPr>
        </p:nvSpPr>
        <p:spPr/>
        <p:txBody>
          <a:bodyPr/>
          <a:lstStyle/>
          <a:p>
            <a:r>
              <a:rPr lang="it-IT"/>
              <a:t>CLAS Collaboration Meeting - June 2024  - Annalisa D’Angelo </a:t>
            </a:r>
          </a:p>
        </p:txBody>
      </p:sp>
      <p:sp>
        <p:nvSpPr>
          <p:cNvPr id="15" name="Segnaposto numero diapositiva 14">
            <a:extLst>
              <a:ext uri="{FF2B5EF4-FFF2-40B4-BE49-F238E27FC236}">
                <a16:creationId xmlns:a16="http://schemas.microsoft.com/office/drawing/2014/main" id="{D245AAB2-143A-7CEE-3FA0-80B77732021D}"/>
              </a:ext>
            </a:extLst>
          </p:cNvPr>
          <p:cNvSpPr>
            <a:spLocks noGrp="1"/>
          </p:cNvSpPr>
          <p:nvPr>
            <p:ph type="sldNum" sz="quarter" idx="12"/>
          </p:nvPr>
        </p:nvSpPr>
        <p:spPr/>
        <p:txBody>
          <a:bodyPr/>
          <a:lstStyle/>
          <a:p>
            <a:fld id="{E33505E3-9B21-8742-B4DC-5DD2FCC133AE}" type="slidenum">
              <a:rPr lang="it-IT" smtClean="0"/>
              <a:t>20</a:t>
            </a:fld>
            <a:endParaRPr lang="it-IT"/>
          </a:p>
        </p:txBody>
      </p:sp>
    </p:spTree>
    <p:extLst>
      <p:ext uri="{BB962C8B-B14F-4D97-AF65-F5344CB8AC3E}">
        <p14:creationId xmlns:p14="http://schemas.microsoft.com/office/powerpoint/2010/main" val="2893790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96403F9F-6EC0-515C-4A00-DC5CD716DB1C}"/>
                  </a:ext>
                </a:extLst>
              </p:cNvPr>
              <p:cNvSpPr txBox="1"/>
              <p:nvPr/>
            </p:nvSpPr>
            <p:spPr>
              <a:xfrm>
                <a:off x="354796" y="92622"/>
                <a:ext cx="7498417" cy="523220"/>
              </a:xfrm>
              <a:prstGeom prst="rect">
                <a:avLst/>
              </a:prstGeom>
              <a:noFill/>
            </p:spPr>
            <p:txBody>
              <a:bodyPr wrap="square" rtlCol="0">
                <a:spAutoFit/>
              </a:bodyPr>
              <a:lstStyle/>
              <a:p>
                <a:pPr algn="ctr"/>
                <a:r>
                  <a:rPr lang="en-US" sz="2800" b="1" dirty="0">
                    <a:solidFill>
                      <a:srgbClr val="33339A"/>
                    </a:solidFill>
                  </a:rPr>
                  <a:t>CLAS12 Beam-Recoil </a:t>
                </a:r>
                <a14:m>
                  <m:oMath xmlns:m="http://schemas.openxmlformats.org/officeDocument/2006/math">
                    <m:r>
                      <a:rPr lang="en-US" sz="2800" b="1" i="1" smtClean="0">
                        <a:solidFill>
                          <a:srgbClr val="33339A"/>
                        </a:solidFill>
                        <a:latin typeface="Cambria Math" panose="02040503050406030204" pitchFamily="18" charset="0"/>
                        <a:ea typeface="Cambria Math" panose="02040503050406030204" pitchFamily="18" charset="0"/>
                      </a:rPr>
                      <m:t>𝚺</m:t>
                    </m:r>
                  </m:oMath>
                </a14:m>
                <a:r>
                  <a:rPr lang="en-US" sz="2800" b="1" baseline="30000" dirty="0">
                    <a:solidFill>
                      <a:srgbClr val="33339A"/>
                    </a:solidFill>
                  </a:rPr>
                  <a:t>0</a:t>
                </a:r>
                <a:r>
                  <a:rPr lang="en-US" sz="2800" b="1" dirty="0">
                    <a:solidFill>
                      <a:srgbClr val="33339A"/>
                    </a:solidFill>
                  </a:rPr>
                  <a:t> Transferred Polarization</a:t>
                </a:r>
              </a:p>
            </p:txBody>
          </p:sp>
        </mc:Choice>
        <mc:Fallback>
          <p:sp>
            <p:nvSpPr>
              <p:cNvPr id="2" name="TextBox 1">
                <a:extLst>
                  <a:ext uri="{FF2B5EF4-FFF2-40B4-BE49-F238E27FC236}">
                    <a16:creationId xmlns:a16="http://schemas.microsoft.com/office/drawing/2014/main" id="{96403F9F-6EC0-515C-4A00-DC5CD716DB1C}"/>
                  </a:ext>
                </a:extLst>
              </p:cNvPr>
              <p:cNvSpPr txBox="1">
                <a:spLocks noRot="1" noChangeAspect="1" noMove="1" noResize="1" noEditPoints="1" noAdjustHandles="1" noChangeArrowheads="1" noChangeShapeType="1" noTextEdit="1"/>
              </p:cNvSpPr>
              <p:nvPr/>
            </p:nvSpPr>
            <p:spPr>
              <a:xfrm>
                <a:off x="354796" y="92622"/>
                <a:ext cx="7498417" cy="523220"/>
              </a:xfrm>
              <a:prstGeom prst="rect">
                <a:avLst/>
              </a:prstGeom>
              <a:blipFill>
                <a:blip r:embed="rId2"/>
                <a:stretch>
                  <a:fillRect t="-14286" b="-28571"/>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AFB55689-B4DD-C887-2B42-EC9B6BA58247}"/>
              </a:ext>
            </a:extLst>
          </p:cNvPr>
          <p:cNvPicPr>
            <a:picLocks/>
          </p:cNvPicPr>
          <p:nvPr/>
        </p:nvPicPr>
        <p:blipFill rotWithShape="1">
          <a:blip r:embed="rId3">
            <a:extLst>
              <a:ext uri="{28A0092B-C50C-407E-A947-70E740481C1C}">
                <a14:useLocalDpi xmlns:a14="http://schemas.microsoft.com/office/drawing/2010/main" val="0"/>
              </a:ext>
            </a:extLst>
          </a:blip>
          <a:srcRect l="1645" r="910"/>
          <a:stretch/>
        </p:blipFill>
        <p:spPr>
          <a:xfrm>
            <a:off x="26175" y="749631"/>
            <a:ext cx="3017520" cy="2880360"/>
          </a:xfrm>
          <a:prstGeom prst="rect">
            <a:avLst/>
          </a:prstGeom>
        </p:spPr>
      </p:pic>
      <p:pic>
        <p:nvPicPr>
          <p:cNvPr id="4" name="Picture 3">
            <a:extLst>
              <a:ext uri="{FF2B5EF4-FFF2-40B4-BE49-F238E27FC236}">
                <a16:creationId xmlns:a16="http://schemas.microsoft.com/office/drawing/2014/main" id="{EEF42226-5540-1D2D-6A5F-8DD2B82E0503}"/>
              </a:ext>
            </a:extLst>
          </p:cNvPr>
          <p:cNvPicPr>
            <a:picLocks/>
          </p:cNvPicPr>
          <p:nvPr/>
        </p:nvPicPr>
        <p:blipFill rotWithShape="1">
          <a:blip r:embed="rId4">
            <a:extLst>
              <a:ext uri="{28A0092B-C50C-407E-A947-70E740481C1C}">
                <a14:useLocalDpi xmlns:a14="http://schemas.microsoft.com/office/drawing/2010/main" val="0"/>
              </a:ext>
            </a:extLst>
          </a:blip>
          <a:srcRect l="2022" t="1364" r="1647"/>
          <a:stretch/>
        </p:blipFill>
        <p:spPr>
          <a:xfrm>
            <a:off x="3078647" y="757751"/>
            <a:ext cx="3017520" cy="2880360"/>
          </a:xfrm>
          <a:prstGeom prst="rect">
            <a:avLst/>
          </a:prstGeom>
        </p:spPr>
      </p:pic>
      <p:pic>
        <p:nvPicPr>
          <p:cNvPr id="5" name="Picture 4">
            <a:extLst>
              <a:ext uri="{FF2B5EF4-FFF2-40B4-BE49-F238E27FC236}">
                <a16:creationId xmlns:a16="http://schemas.microsoft.com/office/drawing/2014/main" id="{EE4FB641-8E6D-7201-CE26-54717A17E18B}"/>
              </a:ext>
            </a:extLst>
          </p:cNvPr>
          <p:cNvPicPr>
            <a:picLocks/>
          </p:cNvPicPr>
          <p:nvPr/>
        </p:nvPicPr>
        <p:blipFill rotWithShape="1">
          <a:blip r:embed="rId5">
            <a:extLst>
              <a:ext uri="{28A0092B-C50C-407E-A947-70E740481C1C}">
                <a14:useLocalDpi xmlns:a14="http://schemas.microsoft.com/office/drawing/2010/main" val="0"/>
              </a:ext>
            </a:extLst>
          </a:blip>
          <a:srcRect l="754" t="355" r="811"/>
          <a:stretch/>
        </p:blipFill>
        <p:spPr>
          <a:xfrm>
            <a:off x="6097743" y="739160"/>
            <a:ext cx="3017520" cy="2880360"/>
          </a:xfrm>
          <a:prstGeom prst="rect">
            <a:avLst/>
          </a:prstGeom>
        </p:spPr>
      </p:pic>
      <mc:AlternateContent xmlns:mc="http://schemas.openxmlformats.org/markup-compatibility/2006">
        <mc:Choice xmlns:a14="http://schemas.microsoft.com/office/drawing/2010/main" Requires="a14">
          <p:graphicFrame>
            <p:nvGraphicFramePr>
              <p:cNvPr id="6" name="Table 5">
                <a:extLst>
                  <a:ext uri="{FF2B5EF4-FFF2-40B4-BE49-F238E27FC236}">
                    <a16:creationId xmlns:a16="http://schemas.microsoft.com/office/drawing/2014/main" id="{AC5ECEFF-3742-5FCF-6D70-560D68F4D091}"/>
                  </a:ext>
                </a:extLst>
              </p:cNvPr>
              <p:cNvGraphicFramePr>
                <a:graphicFrameLocks noGrp="1"/>
              </p:cNvGraphicFramePr>
              <p:nvPr>
                <p:extLst>
                  <p:ext uri="{D42A27DB-BD31-4B8C-83A1-F6EECF244321}">
                    <p14:modId xmlns:p14="http://schemas.microsoft.com/office/powerpoint/2010/main" val="1851957394"/>
                  </p:ext>
                </p:extLst>
              </p:nvPr>
            </p:nvGraphicFramePr>
            <p:xfrm>
              <a:off x="216139" y="3671151"/>
              <a:ext cx="5044120" cy="1005840"/>
            </p:xfrm>
            <a:graphic>
              <a:graphicData uri="http://schemas.openxmlformats.org/drawingml/2006/table">
                <a:tbl>
                  <a:tblPr firstRow="1" bandRow="1">
                    <a:tableStyleId>{69CF1AB2-1976-4502-BF36-3FF5EA218861}</a:tableStyleId>
                  </a:tblPr>
                  <a:tblGrid>
                    <a:gridCol w="1044958">
                      <a:extLst>
                        <a:ext uri="{9D8B030D-6E8A-4147-A177-3AD203B41FA5}">
                          <a16:colId xmlns:a16="http://schemas.microsoft.com/office/drawing/2014/main" val="215896335"/>
                        </a:ext>
                      </a:extLst>
                    </a:gridCol>
                    <a:gridCol w="571309">
                      <a:extLst>
                        <a:ext uri="{9D8B030D-6E8A-4147-A177-3AD203B41FA5}">
                          <a16:colId xmlns:a16="http://schemas.microsoft.com/office/drawing/2014/main" val="2968195812"/>
                        </a:ext>
                      </a:extLst>
                    </a:gridCol>
                    <a:gridCol w="1181682">
                      <a:extLst>
                        <a:ext uri="{9D8B030D-6E8A-4147-A177-3AD203B41FA5}">
                          <a16:colId xmlns:a16="http://schemas.microsoft.com/office/drawing/2014/main" val="1439625548"/>
                        </a:ext>
                      </a:extLst>
                    </a:gridCol>
                    <a:gridCol w="914169">
                      <a:extLst>
                        <a:ext uri="{9D8B030D-6E8A-4147-A177-3AD203B41FA5}">
                          <a16:colId xmlns:a16="http://schemas.microsoft.com/office/drawing/2014/main" val="1316780931"/>
                        </a:ext>
                      </a:extLst>
                    </a:gridCol>
                    <a:gridCol w="1332002">
                      <a:extLst>
                        <a:ext uri="{9D8B030D-6E8A-4147-A177-3AD203B41FA5}">
                          <a16:colId xmlns:a16="http://schemas.microsoft.com/office/drawing/2014/main" val="3093308966"/>
                        </a:ext>
                      </a:extLst>
                    </a:gridCol>
                  </a:tblGrid>
                  <a:tr h="220085">
                    <a:tc>
                      <a:txBody>
                        <a:bodyPr/>
                        <a:lstStyle/>
                        <a:p>
                          <a:pPr algn="ctr"/>
                          <a:r>
                            <a:rPr lang="en-US" sz="1200" b="1" dirty="0">
                              <a:solidFill>
                                <a:schemeClr val="tx1"/>
                              </a:solidFill>
                              <a:latin typeface="+mn-lt"/>
                            </a:rPr>
                            <a:t>Model</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200" b="1" dirty="0">
                              <a:solidFill>
                                <a:schemeClr val="tx1"/>
                              </a:solidFill>
                              <a:latin typeface="+mn-lt"/>
                            </a:rPr>
                            <a:t>Year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200" b="1" dirty="0">
                              <a:solidFill>
                                <a:schemeClr val="tx1"/>
                              </a:solidFill>
                              <a:latin typeface="+mn-lt"/>
                            </a:rPr>
                            <a:t>Type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200" b="1" dirty="0">
                              <a:solidFill>
                                <a:schemeClr val="tx1"/>
                              </a:solidFill>
                              <a:latin typeface="+mn-lt"/>
                            </a:rPr>
                            <a:t>Fit Data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200" b="1" dirty="0">
                              <a:solidFill>
                                <a:schemeClr val="tx1"/>
                              </a:solidFill>
                              <a:latin typeface="+mn-lt"/>
                            </a:rPr>
                            <a:t>N* States</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434541601"/>
                      </a:ext>
                    </a:extLst>
                  </a:tr>
                  <a:tr h="220085">
                    <a:tc>
                      <a:txBody>
                        <a:bodyPr/>
                        <a:lstStyle/>
                        <a:p>
                          <a:r>
                            <a:rPr lang="en-US" sz="1200" b="0" dirty="0">
                              <a:solidFill>
                                <a:srgbClr val="7030A0"/>
                              </a:solidFill>
                              <a:latin typeface="+mn-lt"/>
                            </a:rPr>
                            <a:t>SL</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solidFill>
                                <a:srgbClr val="7030A0"/>
                              </a:solidFill>
                              <a:latin typeface="+mn-lt"/>
                            </a:rPr>
                            <a:t>1996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7030A0"/>
                              </a:solidFill>
                              <a:latin typeface="+mn-lt"/>
                            </a:rPr>
                            <a:t>Isobar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7030A0"/>
                              </a:solidFill>
                              <a:latin typeface="+mn-lt"/>
                            </a:rPr>
                            <a:t>none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7030A0"/>
                              </a:solidFill>
                              <a:latin typeface="+mn-lt"/>
                            </a:rPr>
                            <a:t>1/2, 3/2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163353"/>
                      </a:ext>
                    </a:extLst>
                  </a:tr>
                  <a:tr h="220085">
                    <a:tc>
                      <a:txBody>
                        <a:bodyPr/>
                        <a:lstStyle/>
                        <a:p>
                          <a:r>
                            <a:rPr lang="en-US" sz="1200" b="0" dirty="0">
                              <a:solidFill>
                                <a:srgbClr val="0432FF"/>
                              </a:solidFill>
                              <a:latin typeface="+mn-lt"/>
                            </a:rPr>
                            <a:t>Kaon-MAID</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solidFill>
                                <a:srgbClr val="0432FF"/>
                              </a:solidFill>
                              <a:latin typeface="+mn-lt"/>
                            </a:rPr>
                            <a:t>2000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Isobar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none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1/2, 3/2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433369"/>
                      </a:ext>
                    </a:extLst>
                  </a:tr>
                  <a:tr h="225127">
                    <a:tc>
                      <a:txBody>
                        <a:bodyPr/>
                        <a:lstStyle/>
                        <a:p>
                          <a:r>
                            <a:rPr lang="en-US" sz="1200" b="0" dirty="0">
                              <a:solidFill>
                                <a:srgbClr val="008000"/>
                              </a:solidFill>
                              <a:latin typeface="+mn-lt"/>
                            </a:rPr>
                            <a:t>RPR</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pPr algn="ctr"/>
                          <a:r>
                            <a:rPr lang="en-US" sz="1200" b="0" dirty="0">
                              <a:solidFill>
                                <a:srgbClr val="008000"/>
                              </a:solidFill>
                              <a:latin typeface="+mn-lt"/>
                            </a:rPr>
                            <a:t>2007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r>
                            <a:rPr lang="en-US" sz="1200" b="0" dirty="0">
                              <a:solidFill>
                                <a:srgbClr val="008000"/>
                              </a:solidFill>
                              <a:latin typeface="+mn-lt"/>
                            </a:rPr>
                            <a:t>Isobar+Regge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r>
                            <a:rPr lang="en-US" sz="1200" b="0" dirty="0">
                              <a:solidFill>
                                <a:srgbClr val="008000"/>
                              </a:solidFill>
                              <a:latin typeface="+mn-lt"/>
                            </a:rPr>
                            <a:t>CLAS </a:t>
                          </a:r>
                          <a14:m>
                            <m:oMath xmlns:m="http://schemas.openxmlformats.org/officeDocument/2006/math">
                              <m:r>
                                <a:rPr lang="en-US" sz="1200" b="0" i="1" smtClean="0">
                                  <a:solidFill>
                                    <a:srgbClr val="008000"/>
                                  </a:solidFill>
                                  <a:latin typeface="Cambria Math" panose="02040503050406030204" pitchFamily="18" charset="0"/>
                                  <a:ea typeface="Cambria Math" panose="02040503050406030204" pitchFamily="18" charset="0"/>
                                </a:rPr>
                                <m:t>𝛾</m:t>
                              </m:r>
                            </m:oMath>
                          </a14:m>
                          <a:r>
                            <a:rPr lang="en-US" sz="1200" b="0" dirty="0">
                              <a:solidFill>
                                <a:srgbClr val="008000"/>
                              </a:solidFill>
                              <a:latin typeface="+mn-lt"/>
                            </a:rPr>
                            <a:t>p</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r>
                            <a:rPr lang="en-US" sz="1200" b="0" dirty="0">
                              <a:solidFill>
                                <a:srgbClr val="008000"/>
                              </a:solidFill>
                              <a:latin typeface="+mn-lt"/>
                            </a:rPr>
                            <a:t>1/2, 3/2, 5/2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652051199"/>
                      </a:ext>
                    </a:extLst>
                  </a:tr>
                </a:tbl>
              </a:graphicData>
            </a:graphic>
          </p:graphicFrame>
        </mc:Choice>
        <mc:Fallback>
          <p:graphicFrame>
            <p:nvGraphicFramePr>
              <p:cNvPr id="6" name="Table 5">
                <a:extLst>
                  <a:ext uri="{FF2B5EF4-FFF2-40B4-BE49-F238E27FC236}">
                    <a16:creationId xmlns:a16="http://schemas.microsoft.com/office/drawing/2014/main" id="{AC5ECEFF-3742-5FCF-6D70-560D68F4D091}"/>
                  </a:ext>
                </a:extLst>
              </p:cNvPr>
              <p:cNvGraphicFramePr>
                <a:graphicFrameLocks noGrp="1"/>
              </p:cNvGraphicFramePr>
              <p:nvPr>
                <p:extLst>
                  <p:ext uri="{D42A27DB-BD31-4B8C-83A1-F6EECF244321}">
                    <p14:modId xmlns:p14="http://schemas.microsoft.com/office/powerpoint/2010/main" val="1851957394"/>
                  </p:ext>
                </p:extLst>
              </p:nvPr>
            </p:nvGraphicFramePr>
            <p:xfrm>
              <a:off x="216139" y="3671151"/>
              <a:ext cx="5044120" cy="1005840"/>
            </p:xfrm>
            <a:graphic>
              <a:graphicData uri="http://schemas.openxmlformats.org/drawingml/2006/table">
                <a:tbl>
                  <a:tblPr firstRow="1" bandRow="1">
                    <a:tableStyleId>{69CF1AB2-1976-4502-BF36-3FF5EA218861}</a:tableStyleId>
                  </a:tblPr>
                  <a:tblGrid>
                    <a:gridCol w="1044958">
                      <a:extLst>
                        <a:ext uri="{9D8B030D-6E8A-4147-A177-3AD203B41FA5}">
                          <a16:colId xmlns:a16="http://schemas.microsoft.com/office/drawing/2014/main" val="215896335"/>
                        </a:ext>
                      </a:extLst>
                    </a:gridCol>
                    <a:gridCol w="571309">
                      <a:extLst>
                        <a:ext uri="{9D8B030D-6E8A-4147-A177-3AD203B41FA5}">
                          <a16:colId xmlns:a16="http://schemas.microsoft.com/office/drawing/2014/main" val="2968195812"/>
                        </a:ext>
                      </a:extLst>
                    </a:gridCol>
                    <a:gridCol w="1181682">
                      <a:extLst>
                        <a:ext uri="{9D8B030D-6E8A-4147-A177-3AD203B41FA5}">
                          <a16:colId xmlns:a16="http://schemas.microsoft.com/office/drawing/2014/main" val="1439625548"/>
                        </a:ext>
                      </a:extLst>
                    </a:gridCol>
                    <a:gridCol w="914169">
                      <a:extLst>
                        <a:ext uri="{9D8B030D-6E8A-4147-A177-3AD203B41FA5}">
                          <a16:colId xmlns:a16="http://schemas.microsoft.com/office/drawing/2014/main" val="1316780931"/>
                        </a:ext>
                      </a:extLst>
                    </a:gridCol>
                    <a:gridCol w="1332002">
                      <a:extLst>
                        <a:ext uri="{9D8B030D-6E8A-4147-A177-3AD203B41FA5}">
                          <a16:colId xmlns:a16="http://schemas.microsoft.com/office/drawing/2014/main" val="3093308966"/>
                        </a:ext>
                      </a:extLst>
                    </a:gridCol>
                  </a:tblGrid>
                  <a:tr h="251460">
                    <a:tc>
                      <a:txBody>
                        <a:bodyPr/>
                        <a:lstStyle/>
                        <a:p>
                          <a:pPr algn="ctr"/>
                          <a:r>
                            <a:rPr lang="en-US" sz="1200" b="1" dirty="0">
                              <a:solidFill>
                                <a:schemeClr val="tx1"/>
                              </a:solidFill>
                              <a:latin typeface="+mn-lt"/>
                            </a:rPr>
                            <a:t>Model</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200" b="1" dirty="0">
                              <a:solidFill>
                                <a:schemeClr val="tx1"/>
                              </a:solidFill>
                              <a:latin typeface="+mn-lt"/>
                            </a:rPr>
                            <a:t>Year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200" b="1" dirty="0">
                              <a:solidFill>
                                <a:schemeClr val="tx1"/>
                              </a:solidFill>
                              <a:latin typeface="+mn-lt"/>
                            </a:rPr>
                            <a:t>Type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200" b="1" dirty="0">
                              <a:solidFill>
                                <a:schemeClr val="tx1"/>
                              </a:solidFill>
                              <a:latin typeface="+mn-lt"/>
                            </a:rPr>
                            <a:t>Fit Data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tc>
                      <a:txBody>
                        <a:bodyPr/>
                        <a:lstStyle/>
                        <a:p>
                          <a:pPr algn="ctr"/>
                          <a:r>
                            <a:rPr lang="en-US" sz="1200" b="1" dirty="0">
                              <a:solidFill>
                                <a:schemeClr val="tx1"/>
                              </a:solidFill>
                              <a:latin typeface="+mn-lt"/>
                            </a:rPr>
                            <a:t>N* States</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38100"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434541601"/>
                      </a:ext>
                    </a:extLst>
                  </a:tr>
                  <a:tr h="251460">
                    <a:tc>
                      <a:txBody>
                        <a:bodyPr/>
                        <a:lstStyle/>
                        <a:p>
                          <a:r>
                            <a:rPr lang="en-US" sz="1200" b="0" dirty="0">
                              <a:solidFill>
                                <a:srgbClr val="7030A0"/>
                              </a:solidFill>
                              <a:latin typeface="+mn-lt"/>
                            </a:rPr>
                            <a:t>SL</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solidFill>
                                <a:srgbClr val="7030A0"/>
                              </a:solidFill>
                              <a:latin typeface="+mn-lt"/>
                            </a:rPr>
                            <a:t>1996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7030A0"/>
                              </a:solidFill>
                              <a:latin typeface="+mn-lt"/>
                            </a:rPr>
                            <a:t>Isobar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7030A0"/>
                              </a:solidFill>
                              <a:latin typeface="+mn-lt"/>
                            </a:rPr>
                            <a:t>none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7030A0"/>
                              </a:solidFill>
                              <a:latin typeface="+mn-lt"/>
                            </a:rPr>
                            <a:t>1/2, 3/2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163353"/>
                      </a:ext>
                    </a:extLst>
                  </a:tr>
                  <a:tr h="251460">
                    <a:tc>
                      <a:txBody>
                        <a:bodyPr/>
                        <a:lstStyle/>
                        <a:p>
                          <a:r>
                            <a:rPr lang="en-US" sz="1200" b="0" dirty="0">
                              <a:solidFill>
                                <a:srgbClr val="0432FF"/>
                              </a:solidFill>
                              <a:latin typeface="+mn-lt"/>
                            </a:rPr>
                            <a:t>Kaon-MAID</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solidFill>
                                <a:srgbClr val="0432FF"/>
                              </a:solidFill>
                              <a:latin typeface="+mn-lt"/>
                            </a:rPr>
                            <a:t>2000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Isobar</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none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rgbClr val="0432FF"/>
                              </a:solidFill>
                              <a:latin typeface="+mn-lt"/>
                            </a:rPr>
                            <a:t>1/2, 3/2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433369"/>
                      </a:ext>
                    </a:extLst>
                  </a:tr>
                  <a:tr h="251460">
                    <a:tc>
                      <a:txBody>
                        <a:bodyPr/>
                        <a:lstStyle/>
                        <a:p>
                          <a:r>
                            <a:rPr lang="en-US" sz="1200" b="0" dirty="0">
                              <a:solidFill>
                                <a:srgbClr val="008000"/>
                              </a:solidFill>
                              <a:latin typeface="+mn-lt"/>
                            </a:rPr>
                            <a:t>RPR</a:t>
                          </a:r>
                        </a:p>
                      </a:txBody>
                      <a:tcPr marL="68580" marR="68580" marT="34290" marB="34290">
                        <a:lnL w="38100" cap="flat" cmpd="sng" algn="ctr">
                          <a:solidFill>
                            <a:srgbClr val="7030A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pPr algn="ctr"/>
                          <a:r>
                            <a:rPr lang="en-US" sz="1200" b="0" dirty="0">
                              <a:solidFill>
                                <a:srgbClr val="008000"/>
                              </a:solidFill>
                              <a:latin typeface="+mn-lt"/>
                            </a:rPr>
                            <a:t>2007</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r>
                            <a:rPr lang="en-US" sz="1200" b="0" dirty="0">
                              <a:solidFill>
                                <a:srgbClr val="008000"/>
                              </a:solidFill>
                              <a:latin typeface="+mn-lt"/>
                            </a:rPr>
                            <a:t>Isobar+Regge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tc>
                      <a:txBody>
                        <a:bodyPr/>
                        <a:lstStyle/>
                        <a:p>
                          <a:endParaRPr lang="it-IT"/>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blipFill>
                          <a:blip r:embed="rId6"/>
                          <a:stretch>
                            <a:fillRect l="-309722" t="-310000" r="-150000" b="-20000"/>
                          </a:stretch>
                        </a:blipFill>
                      </a:tcPr>
                    </a:tc>
                    <a:tc>
                      <a:txBody>
                        <a:bodyPr/>
                        <a:lstStyle/>
                        <a:p>
                          <a:r>
                            <a:rPr lang="en-US" sz="1200" b="0" dirty="0">
                              <a:solidFill>
                                <a:srgbClr val="008000"/>
                              </a:solidFill>
                              <a:latin typeface="+mn-lt"/>
                            </a:rPr>
                            <a:t>1/2, 3/2, 5/2</a:t>
                          </a:r>
                        </a:p>
                      </a:txBody>
                      <a:tcPr marL="68580" marR="68580" marT="34290" marB="34290">
                        <a:lnL w="12700" cap="flat" cmpd="sng" algn="ctr">
                          <a:solidFill>
                            <a:schemeClr val="tx1"/>
                          </a:solidFill>
                          <a:prstDash val="solid"/>
                          <a:round/>
                          <a:headEnd type="none" w="med" len="med"/>
                          <a:tailEnd type="none" w="med" len="med"/>
                        </a:lnL>
                        <a:lnR w="38100" cap="flat" cmpd="sng" algn="ctr">
                          <a:solidFill>
                            <a:srgbClr val="7030A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652051199"/>
                      </a:ext>
                    </a:extLst>
                  </a:tr>
                </a:tbl>
              </a:graphicData>
            </a:graphic>
          </p:graphicFrame>
        </mc:Fallback>
      </mc:AlternateContent>
      <p:sp>
        <p:nvSpPr>
          <p:cNvPr id="8" name="Rectangle 7">
            <a:extLst>
              <a:ext uri="{FF2B5EF4-FFF2-40B4-BE49-F238E27FC236}">
                <a16:creationId xmlns:a16="http://schemas.microsoft.com/office/drawing/2014/main" id="{6DC541A2-23B2-8C7B-FE2F-AD3F98F51D91}"/>
              </a:ext>
            </a:extLst>
          </p:cNvPr>
          <p:cNvSpPr/>
          <p:nvPr/>
        </p:nvSpPr>
        <p:spPr bwMode="auto">
          <a:xfrm>
            <a:off x="4309" y="699375"/>
            <a:ext cx="3017520" cy="2927375"/>
          </a:xfrm>
          <a:prstGeom prst="rect">
            <a:avLst/>
          </a:prstGeom>
          <a:no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2400" b="1" dirty="0">
              <a:latin typeface="Times New Roman" pitchFamily="18" charset="0"/>
            </a:endParaRPr>
          </a:p>
        </p:txBody>
      </p:sp>
      <p:sp>
        <p:nvSpPr>
          <p:cNvPr id="9" name="Rectangle 8">
            <a:extLst>
              <a:ext uri="{FF2B5EF4-FFF2-40B4-BE49-F238E27FC236}">
                <a16:creationId xmlns:a16="http://schemas.microsoft.com/office/drawing/2014/main" id="{8B582B58-F400-46CB-A5DB-DD711787F27F}"/>
              </a:ext>
            </a:extLst>
          </p:cNvPr>
          <p:cNvSpPr/>
          <p:nvPr/>
        </p:nvSpPr>
        <p:spPr bwMode="auto">
          <a:xfrm>
            <a:off x="3052909" y="699375"/>
            <a:ext cx="3017520" cy="2927375"/>
          </a:xfrm>
          <a:prstGeom prst="rect">
            <a:avLst/>
          </a:prstGeom>
          <a:blipFill dpi="0" rotWithShape="1">
            <a:blip r:embed="rId7">
              <a:alphaModFix amt="8000"/>
            </a:blip>
            <a:srcRect/>
            <a:tile tx="0" ty="0" sx="100000" sy="100000" flip="none" algn="tl"/>
          </a:bli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2400" b="1" dirty="0">
              <a:latin typeface="Times New Roman" pitchFamily="18" charset="0"/>
            </a:endParaRPr>
          </a:p>
        </p:txBody>
      </p:sp>
      <p:sp>
        <p:nvSpPr>
          <p:cNvPr id="10" name="Rectangle 9">
            <a:extLst>
              <a:ext uri="{FF2B5EF4-FFF2-40B4-BE49-F238E27FC236}">
                <a16:creationId xmlns:a16="http://schemas.microsoft.com/office/drawing/2014/main" id="{E3B0BFD3-A0C3-1D89-A163-B77AFB94EA73}"/>
              </a:ext>
            </a:extLst>
          </p:cNvPr>
          <p:cNvSpPr/>
          <p:nvPr/>
        </p:nvSpPr>
        <p:spPr bwMode="auto">
          <a:xfrm>
            <a:off x="6101509" y="699375"/>
            <a:ext cx="3017520" cy="2927375"/>
          </a:xfrm>
          <a:prstGeom prst="rect">
            <a:avLst/>
          </a:prstGeom>
          <a:blipFill dpi="0" rotWithShape="1">
            <a:blip r:embed="rId8">
              <a:alphaModFix amt="8000"/>
            </a:blip>
            <a:srcRect/>
            <a:tile tx="0" ty="0" sx="100000" sy="100000" flip="none" algn="tl"/>
          </a:blip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2400" b="1" dirty="0">
              <a:latin typeface="Times New Roman" pitchFamily="18" charset="0"/>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73E3DEB0-B3E3-59D2-533E-707C4E6E48EF}"/>
                  </a:ext>
                </a:extLst>
              </p:cNvPr>
              <p:cNvSpPr txBox="1"/>
              <p:nvPr/>
            </p:nvSpPr>
            <p:spPr>
              <a:xfrm>
                <a:off x="5358582" y="3994530"/>
                <a:ext cx="3640282" cy="646331"/>
              </a:xfrm>
              <a:prstGeom prst="rect">
                <a:avLst/>
              </a:prstGeom>
              <a:noFill/>
            </p:spPr>
            <p:txBody>
              <a:bodyPr wrap="square" rtlCol="0">
                <a:spAutoFit/>
              </a:bodyPr>
              <a:lstStyle/>
              <a:p>
                <a:pPr>
                  <a:spcAft>
                    <a:spcPts val="450"/>
                  </a:spcAft>
                </a:pPr>
                <a:r>
                  <a:rPr lang="en-US" sz="1200" dirty="0">
                    <a:solidFill>
                      <a:srgbClr val="0070C0"/>
                    </a:solidFill>
                  </a:rPr>
                  <a:t>K</a:t>
                </a:r>
                <a:r>
                  <a:rPr lang="en-US" sz="1200" baseline="30000" dirty="0">
                    <a:solidFill>
                      <a:srgbClr val="0070C0"/>
                    </a:solidFill>
                  </a:rPr>
                  <a:t>+</a:t>
                </a:r>
                <a14:m>
                  <m:oMath xmlns:m="http://schemas.openxmlformats.org/officeDocument/2006/math">
                    <m:r>
                      <m:rPr>
                        <m:sty m:val="p"/>
                      </m:rPr>
                      <a:rPr lang="el-GR" sz="1200" i="1" smtClean="0">
                        <a:solidFill>
                          <a:srgbClr val="0070C0"/>
                        </a:solidFill>
                        <a:latin typeface="Cambria Math" panose="02040503050406030204" pitchFamily="18" charset="0"/>
                        <a:ea typeface="Cambria Math" panose="02040503050406030204" pitchFamily="18" charset="0"/>
                      </a:rPr>
                      <m:t>Σ</m:t>
                    </m:r>
                  </m:oMath>
                </a14:m>
                <a:r>
                  <a:rPr lang="en-US" sz="1200" baseline="30000" dirty="0">
                    <a:solidFill>
                      <a:srgbClr val="0070C0"/>
                    </a:solidFill>
                  </a:rPr>
                  <a:t>0</a:t>
                </a:r>
                <a:r>
                  <a:rPr lang="en-US" sz="1200" dirty="0">
                    <a:solidFill>
                      <a:srgbClr val="0070C0"/>
                    </a:solidFill>
                  </a:rPr>
                  <a:t> final state has sensitivity to both N* and</a:t>
                </a:r>
                <a14:m>
                  <m:oMath xmlns:m="http://schemas.openxmlformats.org/officeDocument/2006/math">
                    <m:r>
                      <m:rPr>
                        <m:sty m:val="p"/>
                      </m:rPr>
                      <a:rPr lang="el-GR" sz="1200" i="1" dirty="0" smtClean="0">
                        <a:solidFill>
                          <a:srgbClr val="0070C0"/>
                        </a:solidFill>
                        <a:latin typeface="Cambria Math" panose="02040503050406030204" pitchFamily="18" charset="0"/>
                        <a:ea typeface="Cambria Math" panose="02040503050406030204" pitchFamily="18" charset="0"/>
                      </a:rPr>
                      <m:t>Δ</m:t>
                    </m:r>
                  </m:oMath>
                </a14:m>
                <a:r>
                  <a:rPr lang="en-US" sz="1200" dirty="0">
                    <a:solidFill>
                      <a:srgbClr val="0070C0"/>
                    </a:solidFill>
                  </a:rPr>
                  <a:t>* resonances </a:t>
                </a:r>
                <a:r>
                  <a:rPr lang="en-US" sz="1200" dirty="0">
                    <a:solidFill>
                      <a:srgbClr val="C00000"/>
                    </a:solidFill>
                  </a:rPr>
                  <a:t>⇒</a:t>
                </a:r>
                <a:r>
                  <a:rPr lang="en-US" sz="1200" dirty="0">
                    <a:solidFill>
                      <a:srgbClr val="0070C0"/>
                    </a:solidFill>
                  </a:rPr>
                  <a:t> more isospin states compared to K</a:t>
                </a:r>
                <a:r>
                  <a:rPr lang="en-US" sz="1200" baseline="30000" dirty="0">
                    <a:solidFill>
                      <a:srgbClr val="0070C0"/>
                    </a:solidFill>
                  </a:rPr>
                  <a:t>+</a:t>
                </a:r>
                <a14:m>
                  <m:oMath xmlns:m="http://schemas.openxmlformats.org/officeDocument/2006/math">
                    <m:r>
                      <m:rPr>
                        <m:sty m:val="p"/>
                      </m:rPr>
                      <a:rPr lang="el-GR" sz="1200" i="1" smtClean="0">
                        <a:solidFill>
                          <a:srgbClr val="0070C0"/>
                        </a:solidFill>
                        <a:latin typeface="Cambria Math" panose="02040503050406030204" pitchFamily="18" charset="0"/>
                        <a:ea typeface="Cambria Math" panose="02040503050406030204" pitchFamily="18" charset="0"/>
                      </a:rPr>
                      <m:t>Λ</m:t>
                    </m:r>
                  </m:oMath>
                </a14:m>
                <a:r>
                  <a:rPr lang="en-US" sz="1200" dirty="0">
                    <a:solidFill>
                      <a:srgbClr val="0070C0"/>
                    </a:solidFill>
                  </a:rPr>
                  <a:t> final state</a:t>
                </a:r>
              </a:p>
            </p:txBody>
          </p:sp>
        </mc:Choice>
        <mc:Fallback>
          <p:sp>
            <p:nvSpPr>
              <p:cNvPr id="11" name="TextBox 10">
                <a:extLst>
                  <a:ext uri="{FF2B5EF4-FFF2-40B4-BE49-F238E27FC236}">
                    <a16:creationId xmlns:a16="http://schemas.microsoft.com/office/drawing/2014/main" id="{73E3DEB0-B3E3-59D2-533E-707C4E6E48EF}"/>
                  </a:ext>
                </a:extLst>
              </p:cNvPr>
              <p:cNvSpPr txBox="1">
                <a:spLocks noRot="1" noChangeAspect="1" noMove="1" noResize="1" noEditPoints="1" noAdjustHandles="1" noChangeArrowheads="1" noChangeShapeType="1" noTextEdit="1"/>
              </p:cNvSpPr>
              <p:nvPr/>
            </p:nvSpPr>
            <p:spPr>
              <a:xfrm>
                <a:off x="5358582" y="3994530"/>
                <a:ext cx="3640282" cy="646331"/>
              </a:xfrm>
              <a:prstGeom prst="rect">
                <a:avLst/>
              </a:prstGeom>
              <a:blipFill>
                <a:blip r:embed="rId9"/>
                <a:stretch>
                  <a:fillRect b="-5769"/>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B9FFD8D-D9CD-2DCD-FCC1-436DB2FC4B70}"/>
              </a:ext>
            </a:extLst>
          </p:cNvPr>
          <p:cNvSpPr txBox="1"/>
          <p:nvPr/>
        </p:nvSpPr>
        <p:spPr>
          <a:xfrm>
            <a:off x="5610792" y="3723604"/>
            <a:ext cx="3287738" cy="246221"/>
          </a:xfrm>
          <a:prstGeom prst="rect">
            <a:avLst/>
          </a:prstGeom>
          <a:noFill/>
          <a:ln w="25400">
            <a:noFill/>
          </a:ln>
        </p:spPr>
        <p:txBody>
          <a:bodyPr wrap="square" rtlCol="0">
            <a:spAutoFit/>
          </a:bodyPr>
          <a:lstStyle/>
          <a:p>
            <a:pPr algn="ctr">
              <a:spcAft>
                <a:spcPts val="450"/>
              </a:spcAft>
            </a:pPr>
            <a:r>
              <a:rPr lang="en-US" sz="1000" dirty="0">
                <a:solidFill>
                  <a:srgbClr val="C00000"/>
                </a:solidFill>
              </a:rPr>
              <a:t>D.S. Carman et al. (CLAS12), PRC 105, 065201 (2022)</a:t>
            </a:r>
          </a:p>
        </p:txBody>
      </p:sp>
      <p:cxnSp>
        <p:nvCxnSpPr>
          <p:cNvPr id="7" name="Straight Connector 31">
            <a:extLst>
              <a:ext uri="{FF2B5EF4-FFF2-40B4-BE49-F238E27FC236}">
                <a16:creationId xmlns:a16="http://schemas.microsoft.com/office/drawing/2014/main" id="{7E14832E-85B7-C220-66DA-03670AFAEE93}"/>
              </a:ext>
            </a:extLst>
          </p:cNvPr>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Segnaposto piè di pagina 12">
            <a:extLst>
              <a:ext uri="{FF2B5EF4-FFF2-40B4-BE49-F238E27FC236}">
                <a16:creationId xmlns:a16="http://schemas.microsoft.com/office/drawing/2014/main" id="{85BEAF1C-F853-648C-7999-1F71EF5587DC}"/>
              </a:ext>
            </a:extLst>
          </p:cNvPr>
          <p:cNvSpPr>
            <a:spLocks noGrp="1"/>
          </p:cNvSpPr>
          <p:nvPr>
            <p:ph type="ftr" sz="quarter" idx="11"/>
          </p:nvPr>
        </p:nvSpPr>
        <p:spPr/>
        <p:txBody>
          <a:bodyPr/>
          <a:lstStyle/>
          <a:p>
            <a:r>
              <a:rPr lang="it-IT"/>
              <a:t>CLAS Collaboration Meeting - June 2024  - Annalisa D’Angelo </a:t>
            </a:r>
          </a:p>
        </p:txBody>
      </p:sp>
      <p:sp>
        <p:nvSpPr>
          <p:cNvPr id="14" name="Segnaposto numero diapositiva 13">
            <a:extLst>
              <a:ext uri="{FF2B5EF4-FFF2-40B4-BE49-F238E27FC236}">
                <a16:creationId xmlns:a16="http://schemas.microsoft.com/office/drawing/2014/main" id="{2B7EFF29-9FA3-CC8A-C1AB-8C43FEE6FF4E}"/>
              </a:ext>
            </a:extLst>
          </p:cNvPr>
          <p:cNvSpPr>
            <a:spLocks noGrp="1"/>
          </p:cNvSpPr>
          <p:nvPr>
            <p:ph type="sldNum" sz="quarter" idx="12"/>
          </p:nvPr>
        </p:nvSpPr>
        <p:spPr/>
        <p:txBody>
          <a:bodyPr/>
          <a:lstStyle/>
          <a:p>
            <a:fld id="{E33505E3-9B21-8742-B4DC-5DD2FCC133AE}" type="slidenum">
              <a:rPr lang="it-IT" smtClean="0"/>
              <a:t>21</a:t>
            </a:fld>
            <a:endParaRPr lang="it-IT"/>
          </a:p>
        </p:txBody>
      </p:sp>
    </p:spTree>
    <p:extLst>
      <p:ext uri="{BB962C8B-B14F-4D97-AF65-F5344CB8AC3E}">
        <p14:creationId xmlns:p14="http://schemas.microsoft.com/office/powerpoint/2010/main" val="2848792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of different colored lines&#10;&#10;Description automatically generated with medium confidence">
            <a:extLst>
              <a:ext uri="{FF2B5EF4-FFF2-40B4-BE49-F238E27FC236}">
                <a16:creationId xmlns:a16="http://schemas.microsoft.com/office/drawing/2014/main" id="{67E3FA53-B18B-2D32-5B25-0E22253873D6}"/>
              </a:ext>
            </a:extLst>
          </p:cNvPr>
          <p:cNvPicPr>
            <a:picLocks/>
          </p:cNvPicPr>
          <p:nvPr/>
        </p:nvPicPr>
        <p:blipFill rotWithShape="1">
          <a:blip r:embed="rId2">
            <a:extLst>
              <a:ext uri="{28A0092B-C50C-407E-A947-70E740481C1C}">
                <a14:useLocalDpi xmlns:a14="http://schemas.microsoft.com/office/drawing/2010/main" val="0"/>
              </a:ext>
            </a:extLst>
          </a:blip>
          <a:srcRect l="889" t="952" r="1032" b="3551"/>
          <a:stretch/>
        </p:blipFill>
        <p:spPr>
          <a:xfrm>
            <a:off x="4314148" y="3070268"/>
            <a:ext cx="4585783" cy="1642727"/>
          </a:xfrm>
          <a:prstGeom prst="rect">
            <a:avLst/>
          </a:prstGeom>
        </p:spPr>
      </p:pic>
      <p:sp>
        <p:nvSpPr>
          <p:cNvPr id="2" name="TextBox 1">
            <a:extLst>
              <a:ext uri="{FF2B5EF4-FFF2-40B4-BE49-F238E27FC236}">
                <a16:creationId xmlns:a16="http://schemas.microsoft.com/office/drawing/2014/main" id="{96403F9F-6EC0-515C-4A00-DC5CD716DB1C}"/>
              </a:ext>
            </a:extLst>
          </p:cNvPr>
          <p:cNvSpPr txBox="1"/>
          <p:nvPr/>
        </p:nvSpPr>
        <p:spPr>
          <a:xfrm>
            <a:off x="816912" y="102870"/>
            <a:ext cx="7498417" cy="523220"/>
          </a:xfrm>
          <a:prstGeom prst="rect">
            <a:avLst/>
          </a:prstGeom>
          <a:noFill/>
        </p:spPr>
        <p:txBody>
          <a:bodyPr wrap="square" rtlCol="0">
            <a:spAutoFit/>
          </a:bodyPr>
          <a:lstStyle/>
          <a:p>
            <a:pPr algn="ctr"/>
            <a:r>
              <a:rPr lang="en-US" sz="2800" b="1" dirty="0">
                <a:solidFill>
                  <a:srgbClr val="C00000"/>
                </a:solidFill>
                <a:latin typeface="+mj-lt"/>
              </a:rPr>
              <a:t>CLAS12 L/T from Transferred Polarization</a:t>
            </a:r>
          </a:p>
        </p:txBody>
      </p:sp>
      <p:pic>
        <p:nvPicPr>
          <p:cNvPr id="5" name="Picture 4" descr="A black and white math symbols&#10;&#10;Description automatically generated with medium confidence">
            <a:extLst>
              <a:ext uri="{FF2B5EF4-FFF2-40B4-BE49-F238E27FC236}">
                <a16:creationId xmlns:a16="http://schemas.microsoft.com/office/drawing/2014/main" id="{370A8862-1615-100B-9B0E-80E0D28A884B}"/>
              </a:ext>
            </a:extLst>
          </p:cNvPr>
          <p:cNvPicPr>
            <a:picLocks noChangeAspect="1"/>
          </p:cNvPicPr>
          <p:nvPr/>
        </p:nvPicPr>
        <p:blipFill rotWithShape="1">
          <a:blip r:embed="rId3">
            <a:extLst>
              <a:ext uri="{28A0092B-C50C-407E-A947-70E740481C1C}">
                <a14:useLocalDpi xmlns:a14="http://schemas.microsoft.com/office/drawing/2010/main" val="0"/>
              </a:ext>
            </a:extLst>
          </a:blip>
          <a:srcRect r="4798"/>
          <a:stretch/>
        </p:blipFill>
        <p:spPr>
          <a:xfrm>
            <a:off x="557025" y="980799"/>
            <a:ext cx="2729486" cy="552450"/>
          </a:xfrm>
          <a:prstGeom prst="rect">
            <a:avLst/>
          </a:prstGeom>
        </p:spPr>
      </p:pic>
      <p:pic>
        <p:nvPicPr>
          <p:cNvPr id="7" name="Picture 6" descr="A mathematical equation with black letters&#10;&#10;Description automatically generated">
            <a:extLst>
              <a:ext uri="{FF2B5EF4-FFF2-40B4-BE49-F238E27FC236}">
                <a16:creationId xmlns:a16="http://schemas.microsoft.com/office/drawing/2014/main" id="{C228303B-7322-5067-CA91-FB3E6DE7D12A}"/>
              </a:ext>
            </a:extLst>
          </p:cNvPr>
          <p:cNvPicPr>
            <a:picLocks noChangeAspect="1"/>
          </p:cNvPicPr>
          <p:nvPr/>
        </p:nvPicPr>
        <p:blipFill rotWithShape="1">
          <a:blip r:embed="rId4">
            <a:extLst>
              <a:ext uri="{28A0092B-C50C-407E-A947-70E740481C1C}">
                <a14:useLocalDpi xmlns:a14="http://schemas.microsoft.com/office/drawing/2010/main" val="0"/>
              </a:ext>
            </a:extLst>
          </a:blip>
          <a:srcRect r="4469"/>
          <a:stretch/>
        </p:blipFill>
        <p:spPr>
          <a:xfrm>
            <a:off x="656463" y="1704277"/>
            <a:ext cx="2556890" cy="533400"/>
          </a:xfrm>
          <a:prstGeom prst="rect">
            <a:avLst/>
          </a:prstGeom>
        </p:spPr>
      </p:pic>
      <p:pic>
        <p:nvPicPr>
          <p:cNvPr id="13" name="Picture 12" descr="A mathematical equation with numbers and symbols&#10;&#10;Description automatically generated">
            <a:extLst>
              <a:ext uri="{FF2B5EF4-FFF2-40B4-BE49-F238E27FC236}">
                <a16:creationId xmlns:a16="http://schemas.microsoft.com/office/drawing/2014/main" id="{2CDDC3C1-3CDA-9FD5-D0EC-1F1E38431B5C}"/>
              </a:ext>
            </a:extLst>
          </p:cNvPr>
          <p:cNvPicPr>
            <a:picLocks noChangeAspect="1"/>
          </p:cNvPicPr>
          <p:nvPr/>
        </p:nvPicPr>
        <p:blipFill rotWithShape="1">
          <a:blip r:embed="rId5">
            <a:extLst>
              <a:ext uri="{28A0092B-C50C-407E-A947-70E740481C1C}">
                <a14:useLocalDpi xmlns:a14="http://schemas.microsoft.com/office/drawing/2010/main" val="0"/>
              </a:ext>
            </a:extLst>
          </a:blip>
          <a:srcRect r="-7384"/>
          <a:stretch/>
        </p:blipFill>
        <p:spPr>
          <a:xfrm>
            <a:off x="1127303" y="2398740"/>
            <a:ext cx="1933150" cy="523875"/>
          </a:xfrm>
          <a:prstGeom prst="rect">
            <a:avLst/>
          </a:prstGeom>
          <a:ln w="28575">
            <a:solidFill>
              <a:schemeClr val="accent6">
                <a:lumMod val="60000"/>
                <a:lumOff val="40000"/>
              </a:schemeClr>
            </a:solidFill>
          </a:ln>
        </p:spPr>
      </p:pic>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6B92F307-8717-C728-2701-6C1199895477}"/>
                  </a:ext>
                </a:extLst>
              </p:cNvPr>
              <p:cNvSpPr txBox="1"/>
              <p:nvPr/>
            </p:nvSpPr>
            <p:spPr>
              <a:xfrm>
                <a:off x="0" y="621827"/>
                <a:ext cx="2145577" cy="369332"/>
              </a:xfrm>
              <a:prstGeom prst="rect">
                <a:avLst/>
              </a:prstGeom>
              <a:noFill/>
              <a:ln w="25400">
                <a:solidFill>
                  <a:schemeClr val="accent6">
                    <a:lumMod val="60000"/>
                    <a:lumOff val="40000"/>
                  </a:schemeClr>
                </a:solidFill>
              </a:ln>
            </p:spPr>
            <p:txBody>
              <a:bodyPr wrap="square" rtlCol="0">
                <a:spAutoFit/>
              </a:bodyPr>
              <a:lstStyle/>
              <a:p>
                <a:pPr algn="ctr"/>
                <a:r>
                  <a:rPr lang="en-US" dirty="0">
                    <a:solidFill>
                      <a:srgbClr val="0070C0"/>
                    </a:solidFill>
                  </a:rPr>
                  <a:t> </a:t>
                </a:r>
                <a14:m>
                  <m:oMath xmlns:m="http://schemas.openxmlformats.org/officeDocument/2006/math">
                    <m:r>
                      <a:rPr lang="en-US" i="1" smtClean="0">
                        <a:solidFill>
                          <a:srgbClr val="0070C0"/>
                        </a:solidFill>
                        <a:latin typeface="Cambria Math" panose="02040503050406030204" pitchFamily="18" charset="0"/>
                        <a:ea typeface="Cambria Math" panose="02040503050406030204" pitchFamily="18" charset="0"/>
                      </a:rPr>
                      <m:t>𝜙</m:t>
                    </m:r>
                  </m:oMath>
                </a14:m>
                <a:r>
                  <a:rPr lang="en-US" dirty="0">
                    <a:solidFill>
                      <a:srgbClr val="0070C0"/>
                    </a:solidFill>
                  </a:rPr>
                  <a:t>-integrated </a:t>
                </a:r>
              </a:p>
            </p:txBody>
          </p:sp>
        </mc:Choice>
        <mc:Fallback>
          <p:sp>
            <p:nvSpPr>
              <p:cNvPr id="24" name="TextBox 23">
                <a:extLst>
                  <a:ext uri="{FF2B5EF4-FFF2-40B4-BE49-F238E27FC236}">
                    <a16:creationId xmlns:a16="http://schemas.microsoft.com/office/drawing/2014/main" id="{6B92F307-8717-C728-2701-6C1199895477}"/>
                  </a:ext>
                </a:extLst>
              </p:cNvPr>
              <p:cNvSpPr txBox="1">
                <a:spLocks noRot="1" noChangeAspect="1" noMove="1" noResize="1" noEditPoints="1" noAdjustHandles="1" noChangeArrowheads="1" noChangeShapeType="1" noTextEdit="1"/>
              </p:cNvSpPr>
              <p:nvPr/>
            </p:nvSpPr>
            <p:spPr>
              <a:xfrm>
                <a:off x="0" y="621827"/>
                <a:ext cx="2145577" cy="369332"/>
              </a:xfrm>
              <a:prstGeom prst="rect">
                <a:avLst/>
              </a:prstGeom>
              <a:blipFill>
                <a:blip r:embed="rId6"/>
                <a:stretch>
                  <a:fillRect t="-3125" b="-18750"/>
                </a:stretch>
              </a:blipFill>
              <a:ln w="25400">
                <a:solidFill>
                  <a:schemeClr val="accent6">
                    <a:lumMod val="60000"/>
                    <a:lumOff val="40000"/>
                  </a:schemeClr>
                </a:solidFill>
              </a:ln>
            </p:spPr>
            <p:txBody>
              <a:bodyPr/>
              <a:lstStyle/>
              <a:p>
                <a:r>
                  <a:rPr lang="en-US">
                    <a:noFill/>
                  </a:rPr>
                  <a:t> </a:t>
                </a:r>
              </a:p>
            </p:txBody>
          </p:sp>
        </mc:Fallback>
      </mc:AlternateContent>
      <p:sp>
        <p:nvSpPr>
          <p:cNvPr id="26" name="TextBox 25">
            <a:extLst>
              <a:ext uri="{FF2B5EF4-FFF2-40B4-BE49-F238E27FC236}">
                <a16:creationId xmlns:a16="http://schemas.microsoft.com/office/drawing/2014/main" id="{79C879CA-545C-9D69-F0F1-7E04EBC44E63}"/>
              </a:ext>
            </a:extLst>
          </p:cNvPr>
          <p:cNvSpPr txBox="1"/>
          <p:nvPr/>
        </p:nvSpPr>
        <p:spPr>
          <a:xfrm>
            <a:off x="751983" y="2548621"/>
            <a:ext cx="272036" cy="300082"/>
          </a:xfrm>
          <a:prstGeom prst="rect">
            <a:avLst/>
          </a:prstGeom>
          <a:noFill/>
        </p:spPr>
        <p:txBody>
          <a:bodyPr wrap="square" rtlCol="0">
            <a:spAutoFit/>
          </a:bodyPr>
          <a:lstStyle/>
          <a:p>
            <a:pPr>
              <a:spcAft>
                <a:spcPts val="450"/>
              </a:spcAft>
            </a:pPr>
            <a:r>
              <a:rPr lang="en-US" sz="1350" dirty="0">
                <a:solidFill>
                  <a:srgbClr val="C00000"/>
                </a:solidFill>
              </a:rPr>
              <a:t>⇒</a:t>
            </a:r>
          </a:p>
        </p:txBody>
      </p:sp>
      <p:sp>
        <p:nvSpPr>
          <p:cNvPr id="29" name="TextBox 28">
            <a:extLst>
              <a:ext uri="{FF2B5EF4-FFF2-40B4-BE49-F238E27FC236}">
                <a16:creationId xmlns:a16="http://schemas.microsoft.com/office/drawing/2014/main" id="{7E5227BE-8C5C-EBC3-B6A5-90E962B6F390}"/>
              </a:ext>
            </a:extLst>
          </p:cNvPr>
          <p:cNvSpPr txBox="1"/>
          <p:nvPr/>
        </p:nvSpPr>
        <p:spPr>
          <a:xfrm>
            <a:off x="184689" y="3148468"/>
            <a:ext cx="739543" cy="276999"/>
          </a:xfrm>
          <a:prstGeom prst="rect">
            <a:avLst/>
          </a:prstGeom>
          <a:noFill/>
        </p:spPr>
        <p:txBody>
          <a:bodyPr wrap="square" rtlCol="0">
            <a:spAutoFit/>
          </a:bodyPr>
          <a:lstStyle/>
          <a:p>
            <a:pPr algn="ctr">
              <a:spcAft>
                <a:spcPts val="450"/>
              </a:spcAft>
            </a:pPr>
            <a:r>
              <a:rPr lang="en-US" sz="1200" dirty="0"/>
              <a:t>Define:</a:t>
            </a:r>
          </a:p>
        </p:txBody>
      </p:sp>
      <p:grpSp>
        <p:nvGrpSpPr>
          <p:cNvPr id="55" name="Group 54">
            <a:extLst>
              <a:ext uri="{FF2B5EF4-FFF2-40B4-BE49-F238E27FC236}">
                <a16:creationId xmlns:a16="http://schemas.microsoft.com/office/drawing/2014/main" id="{36F47C46-F76D-E6CE-2A6E-1C9BC5D6546A}"/>
              </a:ext>
            </a:extLst>
          </p:cNvPr>
          <p:cNvGrpSpPr/>
          <p:nvPr/>
        </p:nvGrpSpPr>
        <p:grpSpPr>
          <a:xfrm>
            <a:off x="151924" y="3774636"/>
            <a:ext cx="3418547" cy="302060"/>
            <a:chOff x="139973" y="5743030"/>
            <a:chExt cx="4558063" cy="402747"/>
          </a:xfrm>
        </p:grpSpPr>
        <p:pic>
          <p:nvPicPr>
            <p:cNvPr id="28" name="Picture 27" descr="A black text on a white background&#10;&#10;Description automatically generated">
              <a:extLst>
                <a:ext uri="{FF2B5EF4-FFF2-40B4-BE49-F238E27FC236}">
                  <a16:creationId xmlns:a16="http://schemas.microsoft.com/office/drawing/2014/main" id="{AB81D08C-E1FB-ED80-49A0-AE0A351ACA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3236" y="5777477"/>
              <a:ext cx="2844800" cy="368300"/>
            </a:xfrm>
            <a:prstGeom prst="rect">
              <a:avLst/>
            </a:prstGeom>
          </p:spPr>
        </p:pic>
        <p:sp>
          <p:nvSpPr>
            <p:cNvPr id="30" name="TextBox 29">
              <a:extLst>
                <a:ext uri="{FF2B5EF4-FFF2-40B4-BE49-F238E27FC236}">
                  <a16:creationId xmlns:a16="http://schemas.microsoft.com/office/drawing/2014/main" id="{B1B0C67A-946E-3C39-F3F2-9BA6EA89ACAF}"/>
                </a:ext>
              </a:extLst>
            </p:cNvPr>
            <p:cNvSpPr txBox="1"/>
            <p:nvPr/>
          </p:nvSpPr>
          <p:spPr>
            <a:xfrm>
              <a:off x="139973" y="5743030"/>
              <a:ext cx="1773300" cy="369332"/>
            </a:xfrm>
            <a:prstGeom prst="rect">
              <a:avLst/>
            </a:prstGeom>
            <a:noFill/>
          </p:spPr>
          <p:txBody>
            <a:bodyPr wrap="square" rtlCol="0">
              <a:spAutoFit/>
            </a:bodyPr>
            <a:lstStyle/>
            <a:p>
              <a:pPr algn="ctr">
                <a:spcAft>
                  <a:spcPts val="450"/>
                </a:spcAft>
              </a:pPr>
              <a:r>
                <a:rPr lang="en-US" sz="1200" dirty="0"/>
                <a:t>Fit function:</a:t>
              </a:r>
            </a:p>
          </p:txBody>
        </p:sp>
      </p:grpSp>
      <p:pic>
        <p:nvPicPr>
          <p:cNvPr id="36" name="Picture 35">
            <a:extLst>
              <a:ext uri="{FF2B5EF4-FFF2-40B4-BE49-F238E27FC236}">
                <a16:creationId xmlns:a16="http://schemas.microsoft.com/office/drawing/2014/main" id="{821C9077-3B2D-C39D-2164-043D8BADFC29}"/>
              </a:ext>
            </a:extLst>
          </p:cNvPr>
          <p:cNvPicPr>
            <a:picLocks noChangeAspect="1"/>
          </p:cNvPicPr>
          <p:nvPr/>
        </p:nvPicPr>
        <p:blipFill>
          <a:blip r:embed="rId8"/>
          <a:stretch>
            <a:fillRect/>
          </a:stretch>
        </p:blipFill>
        <p:spPr>
          <a:xfrm>
            <a:off x="1203062" y="1543606"/>
            <a:ext cx="1869551" cy="205740"/>
          </a:xfrm>
          <a:prstGeom prst="rect">
            <a:avLst/>
          </a:prstGeom>
        </p:spPr>
      </p:pic>
      <p:sp>
        <p:nvSpPr>
          <p:cNvPr id="37" name="TextBox 36">
            <a:extLst>
              <a:ext uri="{FF2B5EF4-FFF2-40B4-BE49-F238E27FC236}">
                <a16:creationId xmlns:a16="http://schemas.microsoft.com/office/drawing/2014/main" id="{56110B60-61CD-6D06-E8F8-8B512B46EEAC}"/>
              </a:ext>
            </a:extLst>
          </p:cNvPr>
          <p:cNvSpPr txBox="1"/>
          <p:nvPr/>
        </p:nvSpPr>
        <p:spPr>
          <a:xfrm>
            <a:off x="785868" y="1508772"/>
            <a:ext cx="360947" cy="300082"/>
          </a:xfrm>
          <a:prstGeom prst="rect">
            <a:avLst/>
          </a:prstGeom>
          <a:noFill/>
        </p:spPr>
        <p:txBody>
          <a:bodyPr wrap="square" rtlCol="0">
            <a:spAutoFit/>
          </a:bodyPr>
          <a:lstStyle/>
          <a:p>
            <a:pPr>
              <a:spcAft>
                <a:spcPts val="450"/>
              </a:spcAft>
            </a:pPr>
            <a:r>
              <a:rPr lang="en-US" sz="1350" dirty="0">
                <a:solidFill>
                  <a:schemeClr val="tx2"/>
                </a:solidFill>
              </a:rPr>
              <a:t>At</a:t>
            </a:r>
          </a:p>
        </p:txBody>
      </p:sp>
      <p:grpSp>
        <p:nvGrpSpPr>
          <p:cNvPr id="54" name="Group 53">
            <a:extLst>
              <a:ext uri="{FF2B5EF4-FFF2-40B4-BE49-F238E27FC236}">
                <a16:creationId xmlns:a16="http://schemas.microsoft.com/office/drawing/2014/main" id="{AFCAF55C-471C-05E6-D306-4245F346B738}"/>
              </a:ext>
            </a:extLst>
          </p:cNvPr>
          <p:cNvGrpSpPr/>
          <p:nvPr/>
        </p:nvGrpSpPr>
        <p:grpSpPr>
          <a:xfrm>
            <a:off x="184689" y="3467908"/>
            <a:ext cx="3779589" cy="276999"/>
            <a:chOff x="180109" y="5408079"/>
            <a:chExt cx="5039452" cy="369332"/>
          </a:xfrm>
        </p:grpSpPr>
        <p:sp>
          <p:nvSpPr>
            <p:cNvPr id="31" name="TextBox 30">
              <a:extLst>
                <a:ext uri="{FF2B5EF4-FFF2-40B4-BE49-F238E27FC236}">
                  <a16:creationId xmlns:a16="http://schemas.microsoft.com/office/drawing/2014/main" id="{DA158A6B-38B7-B4C0-5F2F-AE4455E23346}"/>
                </a:ext>
              </a:extLst>
            </p:cNvPr>
            <p:cNvSpPr txBox="1"/>
            <p:nvPr/>
          </p:nvSpPr>
          <p:spPr>
            <a:xfrm>
              <a:off x="180109" y="5408079"/>
              <a:ext cx="5039452" cy="369332"/>
            </a:xfrm>
            <a:prstGeom prst="rect">
              <a:avLst/>
            </a:prstGeom>
            <a:noFill/>
          </p:spPr>
          <p:txBody>
            <a:bodyPr wrap="square" rtlCol="0">
              <a:spAutoFit/>
            </a:bodyPr>
            <a:lstStyle/>
            <a:p>
              <a:pPr>
                <a:spcAft>
                  <a:spcPts val="450"/>
                </a:spcAft>
              </a:pPr>
              <a:r>
                <a:rPr lang="en-US" sz="1200" dirty="0">
                  <a:solidFill>
                    <a:srgbClr val="0070C0"/>
                  </a:solidFill>
                </a:rPr>
                <a:t>Extrapolate R</a:t>
              </a:r>
              <a:r>
                <a:rPr lang="en-US" sz="1200" baseline="-25000" dirty="0">
                  <a:solidFill>
                    <a:srgbClr val="0070C0"/>
                  </a:solidFill>
                </a:rPr>
                <a:t>sum</a:t>
              </a:r>
              <a:r>
                <a:rPr lang="en-US" sz="1200" dirty="0">
                  <a:solidFill>
                    <a:srgbClr val="0070C0"/>
                  </a:solidFill>
                </a:rPr>
                <a:t> to                           to extract R vs. W</a:t>
              </a:r>
            </a:p>
          </p:txBody>
        </p:sp>
        <p:pic>
          <p:nvPicPr>
            <p:cNvPr id="39" name="Picture 38">
              <a:extLst>
                <a:ext uri="{FF2B5EF4-FFF2-40B4-BE49-F238E27FC236}">
                  <a16:creationId xmlns:a16="http://schemas.microsoft.com/office/drawing/2014/main" id="{C775B0F6-2E8C-E275-5F1E-E12A09E774C1}"/>
                </a:ext>
              </a:extLst>
            </p:cNvPr>
            <p:cNvPicPr>
              <a:picLocks noChangeAspect="1"/>
            </p:cNvPicPr>
            <p:nvPr/>
          </p:nvPicPr>
          <p:blipFill>
            <a:blip r:embed="rId9"/>
            <a:stretch>
              <a:fillRect/>
            </a:stretch>
          </p:blipFill>
          <p:spPr>
            <a:xfrm>
              <a:off x="2010438" y="5518432"/>
              <a:ext cx="971551" cy="228600"/>
            </a:xfrm>
            <a:prstGeom prst="rect">
              <a:avLst/>
            </a:prstGeom>
          </p:spPr>
        </p:pic>
      </p:grpSp>
      <p:pic>
        <p:nvPicPr>
          <p:cNvPr id="14" name="Picture 13" descr="A graph of a function&#10;&#10;Description automatically generated">
            <a:extLst>
              <a:ext uri="{FF2B5EF4-FFF2-40B4-BE49-F238E27FC236}">
                <a16:creationId xmlns:a16="http://schemas.microsoft.com/office/drawing/2014/main" id="{990C87A0-F6E5-0DFD-8D16-E879ED376871}"/>
              </a:ext>
            </a:extLst>
          </p:cNvPr>
          <p:cNvPicPr>
            <a:picLocks/>
          </p:cNvPicPr>
          <p:nvPr/>
        </p:nvPicPr>
        <p:blipFill rotWithShape="1">
          <a:blip r:embed="rId10">
            <a:extLst>
              <a:ext uri="{28A0092B-C50C-407E-A947-70E740481C1C}">
                <a14:useLocalDpi xmlns:a14="http://schemas.microsoft.com/office/drawing/2010/main" val="0"/>
              </a:ext>
            </a:extLst>
          </a:blip>
          <a:srcRect r="1830" b="7918"/>
          <a:stretch/>
        </p:blipFill>
        <p:spPr>
          <a:xfrm>
            <a:off x="4175594" y="674787"/>
            <a:ext cx="1211847" cy="1073547"/>
          </a:xfrm>
          <a:prstGeom prst="rect">
            <a:avLst/>
          </a:prstGeom>
        </p:spPr>
      </p:pic>
      <p:sp>
        <p:nvSpPr>
          <p:cNvPr id="15" name="TextBox 14">
            <a:extLst>
              <a:ext uri="{FF2B5EF4-FFF2-40B4-BE49-F238E27FC236}">
                <a16:creationId xmlns:a16="http://schemas.microsoft.com/office/drawing/2014/main" id="{59290FA5-2418-B09C-D563-36E763094AF0}"/>
              </a:ext>
            </a:extLst>
          </p:cNvPr>
          <p:cNvSpPr txBox="1"/>
          <p:nvPr/>
        </p:nvSpPr>
        <p:spPr>
          <a:xfrm>
            <a:off x="4293347" y="689346"/>
            <a:ext cx="673079" cy="184666"/>
          </a:xfrm>
          <a:prstGeom prst="rect">
            <a:avLst/>
          </a:prstGeom>
          <a:noFill/>
        </p:spPr>
        <p:txBody>
          <a:bodyPr wrap="square" rtlCol="0">
            <a:spAutoFit/>
          </a:bodyPr>
          <a:lstStyle/>
          <a:p>
            <a:pPr>
              <a:spcAft>
                <a:spcPts val="450"/>
              </a:spcAft>
            </a:pPr>
            <a:r>
              <a:rPr lang="en-US" sz="600" dirty="0">
                <a:solidFill>
                  <a:srgbClr val="0070C0"/>
                </a:solidFill>
              </a:rPr>
              <a:t>W: 1.6-1.7 GeV</a:t>
            </a:r>
          </a:p>
        </p:txBody>
      </p:sp>
      <p:pic>
        <p:nvPicPr>
          <p:cNvPr id="17" name="Picture 16" descr="A graph of a function&#10;&#10;Description automatically generated">
            <a:extLst>
              <a:ext uri="{FF2B5EF4-FFF2-40B4-BE49-F238E27FC236}">
                <a16:creationId xmlns:a16="http://schemas.microsoft.com/office/drawing/2014/main" id="{4C7E2544-42F1-CF07-B1D7-FC7E0FAB8FF4}"/>
              </a:ext>
            </a:extLst>
          </p:cNvPr>
          <p:cNvPicPr>
            <a:picLocks/>
          </p:cNvPicPr>
          <p:nvPr/>
        </p:nvPicPr>
        <p:blipFill rotWithShape="1">
          <a:blip r:embed="rId11">
            <a:extLst>
              <a:ext uri="{28A0092B-C50C-407E-A947-70E740481C1C}">
                <a14:useLocalDpi xmlns:a14="http://schemas.microsoft.com/office/drawing/2010/main" val="0"/>
              </a:ext>
            </a:extLst>
          </a:blip>
          <a:srcRect r="2946" b="10071"/>
          <a:stretch/>
        </p:blipFill>
        <p:spPr>
          <a:xfrm>
            <a:off x="5402878" y="675220"/>
            <a:ext cx="1224700" cy="1073114"/>
          </a:xfrm>
          <a:prstGeom prst="rect">
            <a:avLst/>
          </a:prstGeom>
        </p:spPr>
      </p:pic>
      <p:sp>
        <p:nvSpPr>
          <p:cNvPr id="18" name="TextBox 17">
            <a:extLst>
              <a:ext uri="{FF2B5EF4-FFF2-40B4-BE49-F238E27FC236}">
                <a16:creationId xmlns:a16="http://schemas.microsoft.com/office/drawing/2014/main" id="{0020FD2B-AAB7-3E4E-6737-B9D70B990C35}"/>
              </a:ext>
            </a:extLst>
          </p:cNvPr>
          <p:cNvSpPr txBox="1"/>
          <p:nvPr/>
        </p:nvSpPr>
        <p:spPr>
          <a:xfrm>
            <a:off x="5523141" y="689346"/>
            <a:ext cx="661752" cy="184666"/>
          </a:xfrm>
          <a:prstGeom prst="rect">
            <a:avLst/>
          </a:prstGeom>
          <a:noFill/>
        </p:spPr>
        <p:txBody>
          <a:bodyPr wrap="square" rtlCol="0">
            <a:spAutoFit/>
          </a:bodyPr>
          <a:lstStyle/>
          <a:p>
            <a:pPr>
              <a:spcAft>
                <a:spcPts val="450"/>
              </a:spcAft>
            </a:pPr>
            <a:r>
              <a:rPr lang="en-US" sz="600" dirty="0">
                <a:solidFill>
                  <a:srgbClr val="0070C0"/>
                </a:solidFill>
              </a:rPr>
              <a:t>W: 1.7-1.8 GeV</a:t>
            </a:r>
          </a:p>
        </p:txBody>
      </p:sp>
      <p:pic>
        <p:nvPicPr>
          <p:cNvPr id="21" name="Picture 20" descr="A graph of a function&#10;&#10;Description automatically generated">
            <a:extLst>
              <a:ext uri="{FF2B5EF4-FFF2-40B4-BE49-F238E27FC236}">
                <a16:creationId xmlns:a16="http://schemas.microsoft.com/office/drawing/2014/main" id="{BEBE5CE9-74ED-C342-6134-D26828B604F4}"/>
              </a:ext>
            </a:extLst>
          </p:cNvPr>
          <p:cNvPicPr>
            <a:picLocks/>
          </p:cNvPicPr>
          <p:nvPr/>
        </p:nvPicPr>
        <p:blipFill rotWithShape="1">
          <a:blip r:embed="rId12">
            <a:extLst>
              <a:ext uri="{28A0092B-C50C-407E-A947-70E740481C1C}">
                <a14:useLocalDpi xmlns:a14="http://schemas.microsoft.com/office/drawing/2010/main" val="0"/>
              </a:ext>
            </a:extLst>
          </a:blip>
          <a:srcRect r="1830" b="7139"/>
          <a:stretch/>
        </p:blipFill>
        <p:spPr>
          <a:xfrm>
            <a:off x="6621345" y="678871"/>
            <a:ext cx="1211847" cy="1069896"/>
          </a:xfrm>
          <a:prstGeom prst="rect">
            <a:avLst/>
          </a:prstGeom>
        </p:spPr>
      </p:pic>
      <p:sp>
        <p:nvSpPr>
          <p:cNvPr id="22" name="TextBox 21">
            <a:extLst>
              <a:ext uri="{FF2B5EF4-FFF2-40B4-BE49-F238E27FC236}">
                <a16:creationId xmlns:a16="http://schemas.microsoft.com/office/drawing/2014/main" id="{348894CA-8A20-8445-B300-E9780AF7001B}"/>
              </a:ext>
            </a:extLst>
          </p:cNvPr>
          <p:cNvSpPr txBox="1"/>
          <p:nvPr/>
        </p:nvSpPr>
        <p:spPr>
          <a:xfrm>
            <a:off x="6693647" y="689346"/>
            <a:ext cx="669190" cy="184666"/>
          </a:xfrm>
          <a:prstGeom prst="rect">
            <a:avLst/>
          </a:prstGeom>
          <a:noFill/>
        </p:spPr>
        <p:txBody>
          <a:bodyPr wrap="square" rtlCol="0">
            <a:spAutoFit/>
          </a:bodyPr>
          <a:lstStyle/>
          <a:p>
            <a:pPr>
              <a:spcAft>
                <a:spcPts val="450"/>
              </a:spcAft>
            </a:pPr>
            <a:r>
              <a:rPr lang="en-US" sz="600" dirty="0">
                <a:solidFill>
                  <a:srgbClr val="0070C0"/>
                </a:solidFill>
              </a:rPr>
              <a:t>W: 1.8-1.9 GeV</a:t>
            </a:r>
          </a:p>
        </p:txBody>
      </p:sp>
      <p:pic>
        <p:nvPicPr>
          <p:cNvPr id="25" name="Picture 24" descr="A graph of a function&#10;&#10;Description automatically generated">
            <a:extLst>
              <a:ext uri="{FF2B5EF4-FFF2-40B4-BE49-F238E27FC236}">
                <a16:creationId xmlns:a16="http://schemas.microsoft.com/office/drawing/2014/main" id="{06065DEE-A061-8450-DE4C-764AC5515283}"/>
              </a:ext>
            </a:extLst>
          </p:cNvPr>
          <p:cNvPicPr>
            <a:picLocks/>
          </p:cNvPicPr>
          <p:nvPr/>
        </p:nvPicPr>
        <p:blipFill rotWithShape="1">
          <a:blip r:embed="rId13">
            <a:extLst>
              <a:ext uri="{28A0092B-C50C-407E-A947-70E740481C1C}">
                <a14:useLocalDpi xmlns:a14="http://schemas.microsoft.com/office/drawing/2010/main" val="0"/>
              </a:ext>
            </a:extLst>
          </a:blip>
          <a:srcRect r="2946"/>
          <a:stretch/>
        </p:blipFill>
        <p:spPr>
          <a:xfrm>
            <a:off x="4174995" y="1765088"/>
            <a:ext cx="1224700" cy="1179576"/>
          </a:xfrm>
          <a:prstGeom prst="rect">
            <a:avLst/>
          </a:prstGeom>
        </p:spPr>
      </p:pic>
      <p:sp>
        <p:nvSpPr>
          <p:cNvPr id="27" name="TextBox 26">
            <a:extLst>
              <a:ext uri="{FF2B5EF4-FFF2-40B4-BE49-F238E27FC236}">
                <a16:creationId xmlns:a16="http://schemas.microsoft.com/office/drawing/2014/main" id="{9A62559E-BFA3-D6B0-E322-2E43A8F1D402}"/>
              </a:ext>
            </a:extLst>
          </p:cNvPr>
          <p:cNvSpPr txBox="1"/>
          <p:nvPr/>
        </p:nvSpPr>
        <p:spPr>
          <a:xfrm>
            <a:off x="4295585" y="1786626"/>
            <a:ext cx="772867" cy="184666"/>
          </a:xfrm>
          <a:prstGeom prst="rect">
            <a:avLst/>
          </a:prstGeom>
          <a:noFill/>
        </p:spPr>
        <p:txBody>
          <a:bodyPr wrap="square" rtlCol="0">
            <a:spAutoFit/>
          </a:bodyPr>
          <a:lstStyle/>
          <a:p>
            <a:pPr>
              <a:spcAft>
                <a:spcPts val="450"/>
              </a:spcAft>
            </a:pPr>
            <a:r>
              <a:rPr lang="en-US" sz="600" dirty="0">
                <a:solidFill>
                  <a:srgbClr val="0070C0"/>
                </a:solidFill>
              </a:rPr>
              <a:t>W: 2.0-2.1 GeV</a:t>
            </a:r>
          </a:p>
        </p:txBody>
      </p:sp>
      <p:pic>
        <p:nvPicPr>
          <p:cNvPr id="33" name="Picture 32" descr="A graph of a function&#10;&#10;Description automatically generated">
            <a:extLst>
              <a:ext uri="{FF2B5EF4-FFF2-40B4-BE49-F238E27FC236}">
                <a16:creationId xmlns:a16="http://schemas.microsoft.com/office/drawing/2014/main" id="{42A691B4-BAA4-5ACD-DBDA-6743BA359BD3}"/>
              </a:ext>
            </a:extLst>
          </p:cNvPr>
          <p:cNvPicPr>
            <a:picLocks/>
          </p:cNvPicPr>
          <p:nvPr/>
        </p:nvPicPr>
        <p:blipFill rotWithShape="1">
          <a:blip r:embed="rId14">
            <a:extLst>
              <a:ext uri="{28A0092B-C50C-407E-A947-70E740481C1C}">
                <a14:useLocalDpi xmlns:a14="http://schemas.microsoft.com/office/drawing/2010/main" val="0"/>
              </a:ext>
            </a:extLst>
          </a:blip>
          <a:srcRect r="3990"/>
          <a:stretch/>
        </p:blipFill>
        <p:spPr>
          <a:xfrm>
            <a:off x="5402715" y="1769539"/>
            <a:ext cx="1224700" cy="1179576"/>
          </a:xfrm>
          <a:prstGeom prst="rect">
            <a:avLst/>
          </a:prstGeom>
        </p:spPr>
      </p:pic>
      <p:sp>
        <p:nvSpPr>
          <p:cNvPr id="35" name="TextBox 34">
            <a:extLst>
              <a:ext uri="{FF2B5EF4-FFF2-40B4-BE49-F238E27FC236}">
                <a16:creationId xmlns:a16="http://schemas.microsoft.com/office/drawing/2014/main" id="{947E4987-074A-762C-A700-EBDB3C9D0EBF}"/>
              </a:ext>
            </a:extLst>
          </p:cNvPr>
          <p:cNvSpPr txBox="1"/>
          <p:nvPr/>
        </p:nvSpPr>
        <p:spPr>
          <a:xfrm>
            <a:off x="5522725" y="1786626"/>
            <a:ext cx="739167" cy="184666"/>
          </a:xfrm>
          <a:prstGeom prst="rect">
            <a:avLst/>
          </a:prstGeom>
          <a:noFill/>
        </p:spPr>
        <p:txBody>
          <a:bodyPr wrap="square" rtlCol="0">
            <a:spAutoFit/>
          </a:bodyPr>
          <a:lstStyle/>
          <a:p>
            <a:pPr>
              <a:spcAft>
                <a:spcPts val="450"/>
              </a:spcAft>
            </a:pPr>
            <a:r>
              <a:rPr lang="en-US" sz="600" dirty="0">
                <a:solidFill>
                  <a:srgbClr val="0070C0"/>
                </a:solidFill>
              </a:rPr>
              <a:t>W: 2.1-2.2 GeV</a:t>
            </a:r>
          </a:p>
        </p:txBody>
      </p:sp>
      <p:pic>
        <p:nvPicPr>
          <p:cNvPr id="40" name="Picture 39" descr="A graph of a function&#10;&#10;Description automatically generated">
            <a:extLst>
              <a:ext uri="{FF2B5EF4-FFF2-40B4-BE49-F238E27FC236}">
                <a16:creationId xmlns:a16="http://schemas.microsoft.com/office/drawing/2014/main" id="{A2B7A1D6-A0C2-219C-D06A-833C7009B55B}"/>
              </a:ext>
            </a:extLst>
          </p:cNvPr>
          <p:cNvPicPr>
            <a:picLocks/>
          </p:cNvPicPr>
          <p:nvPr/>
        </p:nvPicPr>
        <p:blipFill rotWithShape="1">
          <a:blip r:embed="rId15">
            <a:extLst>
              <a:ext uri="{28A0092B-C50C-407E-A947-70E740481C1C}">
                <a14:useLocalDpi xmlns:a14="http://schemas.microsoft.com/office/drawing/2010/main" val="0"/>
              </a:ext>
            </a:extLst>
          </a:blip>
          <a:srcRect l="8927" r="1630"/>
          <a:stretch/>
        </p:blipFill>
        <p:spPr>
          <a:xfrm>
            <a:off x="6627577" y="1766043"/>
            <a:ext cx="1205615" cy="1179576"/>
          </a:xfrm>
          <a:prstGeom prst="rect">
            <a:avLst/>
          </a:prstGeom>
        </p:spPr>
      </p:pic>
      <p:sp>
        <p:nvSpPr>
          <p:cNvPr id="43" name="TextBox 42">
            <a:extLst>
              <a:ext uri="{FF2B5EF4-FFF2-40B4-BE49-F238E27FC236}">
                <a16:creationId xmlns:a16="http://schemas.microsoft.com/office/drawing/2014/main" id="{4B8F71B5-7A4A-E515-6507-A4DF3ABA01DF}"/>
              </a:ext>
            </a:extLst>
          </p:cNvPr>
          <p:cNvSpPr txBox="1"/>
          <p:nvPr/>
        </p:nvSpPr>
        <p:spPr>
          <a:xfrm>
            <a:off x="6693743" y="1786626"/>
            <a:ext cx="810885" cy="184666"/>
          </a:xfrm>
          <a:prstGeom prst="rect">
            <a:avLst/>
          </a:prstGeom>
          <a:noFill/>
        </p:spPr>
        <p:txBody>
          <a:bodyPr wrap="square" rtlCol="0">
            <a:spAutoFit/>
          </a:bodyPr>
          <a:lstStyle/>
          <a:p>
            <a:pPr>
              <a:spcAft>
                <a:spcPts val="450"/>
              </a:spcAft>
            </a:pPr>
            <a:r>
              <a:rPr lang="en-US" sz="600" dirty="0">
                <a:solidFill>
                  <a:srgbClr val="0070C0"/>
                </a:solidFill>
              </a:rPr>
              <a:t>W: 2.2-2.4 GeV</a:t>
            </a:r>
          </a:p>
        </p:txBody>
      </p:sp>
      <p:pic>
        <p:nvPicPr>
          <p:cNvPr id="48" name="Picture 47" descr="A graph of a function&#10;&#10;Description automatically generated">
            <a:extLst>
              <a:ext uri="{FF2B5EF4-FFF2-40B4-BE49-F238E27FC236}">
                <a16:creationId xmlns:a16="http://schemas.microsoft.com/office/drawing/2014/main" id="{F7C40AE8-CEE9-9FF7-0C62-DE478BD31716}"/>
              </a:ext>
            </a:extLst>
          </p:cNvPr>
          <p:cNvPicPr>
            <a:picLocks/>
          </p:cNvPicPr>
          <p:nvPr/>
        </p:nvPicPr>
        <p:blipFill rotWithShape="1">
          <a:blip r:embed="rId16">
            <a:extLst>
              <a:ext uri="{28A0092B-C50C-407E-A947-70E740481C1C}">
                <a14:useLocalDpi xmlns:a14="http://schemas.microsoft.com/office/drawing/2010/main" val="0"/>
              </a:ext>
            </a:extLst>
          </a:blip>
          <a:srcRect l="-1" r="2886" b="8216"/>
          <a:stretch/>
        </p:blipFill>
        <p:spPr>
          <a:xfrm>
            <a:off x="7833193" y="678695"/>
            <a:ext cx="1212140" cy="1070072"/>
          </a:xfrm>
          <a:prstGeom prst="rect">
            <a:avLst/>
          </a:prstGeom>
        </p:spPr>
      </p:pic>
      <p:sp>
        <p:nvSpPr>
          <p:cNvPr id="49" name="TextBox 48">
            <a:extLst>
              <a:ext uri="{FF2B5EF4-FFF2-40B4-BE49-F238E27FC236}">
                <a16:creationId xmlns:a16="http://schemas.microsoft.com/office/drawing/2014/main" id="{F679423E-E369-B614-85B6-4465D3F1A06A}"/>
              </a:ext>
            </a:extLst>
          </p:cNvPr>
          <p:cNvSpPr txBox="1"/>
          <p:nvPr/>
        </p:nvSpPr>
        <p:spPr>
          <a:xfrm>
            <a:off x="7933773" y="689346"/>
            <a:ext cx="696871" cy="184666"/>
          </a:xfrm>
          <a:prstGeom prst="rect">
            <a:avLst/>
          </a:prstGeom>
          <a:noFill/>
        </p:spPr>
        <p:txBody>
          <a:bodyPr wrap="square" rtlCol="0">
            <a:spAutoFit/>
          </a:bodyPr>
          <a:lstStyle/>
          <a:p>
            <a:pPr>
              <a:spcAft>
                <a:spcPts val="450"/>
              </a:spcAft>
            </a:pPr>
            <a:r>
              <a:rPr lang="en-US" sz="600" dirty="0">
                <a:solidFill>
                  <a:srgbClr val="0070C0"/>
                </a:solidFill>
              </a:rPr>
              <a:t>W: 1.9-2.0 GeV</a:t>
            </a:r>
          </a:p>
        </p:txBody>
      </p:sp>
      <p:sp>
        <p:nvSpPr>
          <p:cNvPr id="50" name="TextBox 49">
            <a:extLst>
              <a:ext uri="{FF2B5EF4-FFF2-40B4-BE49-F238E27FC236}">
                <a16:creationId xmlns:a16="http://schemas.microsoft.com/office/drawing/2014/main" id="{25EDA561-04DA-E154-94E4-888FC8E2060C}"/>
              </a:ext>
            </a:extLst>
          </p:cNvPr>
          <p:cNvSpPr txBox="1"/>
          <p:nvPr/>
        </p:nvSpPr>
        <p:spPr>
          <a:xfrm rot="16200000">
            <a:off x="3791879" y="1587062"/>
            <a:ext cx="438581" cy="276999"/>
          </a:xfrm>
          <a:prstGeom prst="rect">
            <a:avLst/>
          </a:prstGeom>
          <a:noFill/>
        </p:spPr>
        <p:txBody>
          <a:bodyPr wrap="square" rtlCol="0">
            <a:spAutoFit/>
          </a:bodyPr>
          <a:lstStyle/>
          <a:p>
            <a:pPr>
              <a:spcAft>
                <a:spcPts val="450"/>
              </a:spcAft>
            </a:pPr>
            <a:r>
              <a:rPr lang="en-US" sz="1200" dirty="0" err="1">
                <a:solidFill>
                  <a:srgbClr val="0070C0"/>
                </a:solidFill>
              </a:rPr>
              <a:t>R</a:t>
            </a:r>
            <a:r>
              <a:rPr lang="en-US" sz="1200" baseline="-25000" dirty="0" err="1">
                <a:solidFill>
                  <a:srgbClr val="0070C0"/>
                </a:solidFill>
              </a:rPr>
              <a:t>sm</a:t>
            </a:r>
            <a:endParaRPr lang="en-US" sz="1200" baseline="-25000" dirty="0">
              <a:solidFill>
                <a:srgbClr val="0070C0"/>
              </a:solidFill>
            </a:endParaRPr>
          </a:p>
        </p:txBody>
      </p:sp>
      <p:sp>
        <p:nvSpPr>
          <p:cNvPr id="51" name="TextBox 50">
            <a:extLst>
              <a:ext uri="{FF2B5EF4-FFF2-40B4-BE49-F238E27FC236}">
                <a16:creationId xmlns:a16="http://schemas.microsoft.com/office/drawing/2014/main" id="{B446E548-1634-335B-A6BD-C6FB3EA21B9F}"/>
              </a:ext>
            </a:extLst>
          </p:cNvPr>
          <p:cNvSpPr txBox="1"/>
          <p:nvPr/>
        </p:nvSpPr>
        <p:spPr>
          <a:xfrm>
            <a:off x="3127646" y="4533430"/>
            <a:ext cx="1570968" cy="276999"/>
          </a:xfrm>
          <a:prstGeom prst="rect">
            <a:avLst/>
          </a:prstGeom>
          <a:noFill/>
        </p:spPr>
        <p:txBody>
          <a:bodyPr wrap="square" rtlCol="0">
            <a:spAutoFit/>
          </a:bodyPr>
          <a:lstStyle/>
          <a:p>
            <a:pPr algn="ctr">
              <a:spcAft>
                <a:spcPts val="450"/>
              </a:spcAft>
            </a:pPr>
            <a:r>
              <a:rPr lang="en-US" sz="1200" dirty="0"/>
              <a:t>By J. Landwersiek, FIU</a:t>
            </a:r>
          </a:p>
        </p:txBody>
      </p:sp>
      <p:sp>
        <p:nvSpPr>
          <p:cNvPr id="56" name="Rectangle 55">
            <a:extLst>
              <a:ext uri="{FF2B5EF4-FFF2-40B4-BE49-F238E27FC236}">
                <a16:creationId xmlns:a16="http://schemas.microsoft.com/office/drawing/2014/main" id="{83EA4282-9431-A9EC-6B02-D2F7C55D2D9C}"/>
              </a:ext>
            </a:extLst>
          </p:cNvPr>
          <p:cNvSpPr/>
          <p:nvPr/>
        </p:nvSpPr>
        <p:spPr bwMode="auto">
          <a:xfrm>
            <a:off x="1221267" y="2706136"/>
            <a:ext cx="87103" cy="68704"/>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2400" b="1" dirty="0">
              <a:latin typeface="Times New Roman" pitchFamily="18" charset="0"/>
            </a:endParaRPr>
          </a:p>
        </p:txBody>
      </p:sp>
      <p:pic>
        <p:nvPicPr>
          <p:cNvPr id="45" name="Picture 44" descr="A graph of a function&#10;&#10;Description automatically generated">
            <a:extLst>
              <a:ext uri="{FF2B5EF4-FFF2-40B4-BE49-F238E27FC236}">
                <a16:creationId xmlns:a16="http://schemas.microsoft.com/office/drawing/2014/main" id="{B70F526B-C020-6262-54FC-FED8272FF14D}"/>
              </a:ext>
            </a:extLst>
          </p:cNvPr>
          <p:cNvPicPr>
            <a:picLocks/>
          </p:cNvPicPr>
          <p:nvPr/>
        </p:nvPicPr>
        <p:blipFill rotWithShape="1">
          <a:blip r:embed="rId17">
            <a:extLst>
              <a:ext uri="{28A0092B-C50C-407E-A947-70E740481C1C}">
                <a14:useLocalDpi xmlns:a14="http://schemas.microsoft.com/office/drawing/2010/main" val="0"/>
              </a:ext>
            </a:extLst>
          </a:blip>
          <a:srcRect r="1807"/>
          <a:stretch/>
        </p:blipFill>
        <p:spPr>
          <a:xfrm>
            <a:off x="7835872" y="1756459"/>
            <a:ext cx="1212140" cy="1179576"/>
          </a:xfrm>
          <a:prstGeom prst="rect">
            <a:avLst/>
          </a:prstGeom>
        </p:spPr>
      </p:pic>
      <p:sp>
        <p:nvSpPr>
          <p:cNvPr id="46" name="TextBox 45">
            <a:extLst>
              <a:ext uri="{FF2B5EF4-FFF2-40B4-BE49-F238E27FC236}">
                <a16:creationId xmlns:a16="http://schemas.microsoft.com/office/drawing/2014/main" id="{BA0EC8DB-FDAC-1A67-11D6-26B2461DF26E}"/>
              </a:ext>
            </a:extLst>
          </p:cNvPr>
          <p:cNvSpPr txBox="1"/>
          <p:nvPr/>
        </p:nvSpPr>
        <p:spPr>
          <a:xfrm>
            <a:off x="7932802" y="1786626"/>
            <a:ext cx="896566" cy="184666"/>
          </a:xfrm>
          <a:prstGeom prst="rect">
            <a:avLst/>
          </a:prstGeom>
          <a:noFill/>
        </p:spPr>
        <p:txBody>
          <a:bodyPr wrap="square" rtlCol="0">
            <a:spAutoFit/>
          </a:bodyPr>
          <a:lstStyle/>
          <a:p>
            <a:pPr>
              <a:spcAft>
                <a:spcPts val="450"/>
              </a:spcAft>
            </a:pPr>
            <a:r>
              <a:rPr lang="en-US" sz="600" dirty="0">
                <a:solidFill>
                  <a:srgbClr val="0070C0"/>
                </a:solidFill>
              </a:rPr>
              <a:t>W: 2.4-2.6 GeV</a:t>
            </a:r>
          </a:p>
        </p:txBody>
      </p:sp>
      <p:pic>
        <p:nvPicPr>
          <p:cNvPr id="59" name="Picture 58">
            <a:extLst>
              <a:ext uri="{FF2B5EF4-FFF2-40B4-BE49-F238E27FC236}">
                <a16:creationId xmlns:a16="http://schemas.microsoft.com/office/drawing/2014/main" id="{F8068CCB-A55B-DA58-D0CE-220CF1F19A73}"/>
              </a:ext>
            </a:extLst>
          </p:cNvPr>
          <p:cNvPicPr>
            <a:picLocks noChangeAspect="1"/>
          </p:cNvPicPr>
          <p:nvPr/>
        </p:nvPicPr>
        <p:blipFill>
          <a:blip r:embed="rId18"/>
          <a:stretch>
            <a:fillRect/>
          </a:stretch>
        </p:blipFill>
        <p:spPr>
          <a:xfrm>
            <a:off x="1170425" y="3150700"/>
            <a:ext cx="1528967" cy="377190"/>
          </a:xfrm>
          <a:prstGeom prst="rect">
            <a:avLst/>
          </a:prstGeom>
        </p:spPr>
      </p:pic>
      <p:sp>
        <p:nvSpPr>
          <p:cNvPr id="60" name="TextBox 59">
            <a:extLst>
              <a:ext uri="{FF2B5EF4-FFF2-40B4-BE49-F238E27FC236}">
                <a16:creationId xmlns:a16="http://schemas.microsoft.com/office/drawing/2014/main" id="{5D5DBF37-A811-2CDC-95F4-C9FB680694CB}"/>
              </a:ext>
            </a:extLst>
          </p:cNvPr>
          <p:cNvSpPr txBox="1"/>
          <p:nvPr/>
        </p:nvSpPr>
        <p:spPr>
          <a:xfrm>
            <a:off x="86969" y="4117193"/>
            <a:ext cx="3474426" cy="394980"/>
          </a:xfrm>
          <a:prstGeom prst="rect">
            <a:avLst/>
          </a:prstGeom>
          <a:noFill/>
        </p:spPr>
        <p:txBody>
          <a:bodyPr wrap="square" rtlCol="0">
            <a:spAutoFit/>
          </a:bodyPr>
          <a:lstStyle/>
          <a:p>
            <a:pPr algn="ctr">
              <a:spcAft>
                <a:spcPts val="225"/>
              </a:spcAft>
            </a:pPr>
            <a:r>
              <a:rPr lang="en-US" sz="900" dirty="0">
                <a:solidFill>
                  <a:srgbClr val="C00000"/>
                </a:solidFill>
              </a:rPr>
              <a:t>B.A. Raue and D.S. Carman, PRC 71, 065209 (2005)</a:t>
            </a:r>
          </a:p>
          <a:p>
            <a:pPr algn="ctr">
              <a:spcAft>
                <a:spcPts val="450"/>
              </a:spcAft>
            </a:pPr>
            <a:r>
              <a:rPr lang="en-US" sz="900" dirty="0">
                <a:solidFill>
                  <a:srgbClr val="C00000"/>
                </a:solidFill>
              </a:rPr>
              <a:t>D.S. Carman et al. (CLAS), PRC 79, 065205 (2009)</a:t>
            </a:r>
          </a:p>
        </p:txBody>
      </p:sp>
      <p:sp>
        <p:nvSpPr>
          <p:cNvPr id="61" name="TextBox 60">
            <a:extLst>
              <a:ext uri="{FF2B5EF4-FFF2-40B4-BE49-F238E27FC236}">
                <a16:creationId xmlns:a16="http://schemas.microsoft.com/office/drawing/2014/main" id="{01339B00-4D0C-C82E-5DB4-7B9A40D46768}"/>
              </a:ext>
            </a:extLst>
          </p:cNvPr>
          <p:cNvSpPr txBox="1"/>
          <p:nvPr/>
        </p:nvSpPr>
        <p:spPr>
          <a:xfrm rot="20194143">
            <a:off x="4867025" y="3497899"/>
            <a:ext cx="1054241" cy="276999"/>
          </a:xfrm>
          <a:prstGeom prst="rect">
            <a:avLst/>
          </a:prstGeom>
          <a:noFill/>
        </p:spPr>
        <p:txBody>
          <a:bodyPr wrap="square" rtlCol="0">
            <a:spAutoFit/>
          </a:bodyPr>
          <a:lstStyle/>
          <a:p>
            <a:pPr algn="ctr">
              <a:spcAft>
                <a:spcPts val="450"/>
              </a:spcAft>
            </a:pPr>
            <a:r>
              <a:rPr lang="en-US" sz="1200" dirty="0">
                <a:solidFill>
                  <a:srgbClr val="0432FF"/>
                </a:solidFill>
              </a:rPr>
              <a:t>PRELIMINARY</a:t>
            </a:r>
          </a:p>
        </p:txBody>
      </p:sp>
      <p:sp>
        <p:nvSpPr>
          <p:cNvPr id="6" name="Rectangle 5">
            <a:extLst>
              <a:ext uri="{FF2B5EF4-FFF2-40B4-BE49-F238E27FC236}">
                <a16:creationId xmlns:a16="http://schemas.microsoft.com/office/drawing/2014/main" id="{DA301F83-690F-A69A-8079-33D456D5047B}"/>
              </a:ext>
            </a:extLst>
          </p:cNvPr>
          <p:cNvSpPr/>
          <p:nvPr/>
        </p:nvSpPr>
        <p:spPr bwMode="auto">
          <a:xfrm>
            <a:off x="4452910" y="2839436"/>
            <a:ext cx="4187488" cy="10429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endParaRPr lang="en-US" sz="2400" b="1">
              <a:latin typeface="Times New Roman" pitchFamily="18" charset="0"/>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285036D-6D9F-8761-C388-622E6B8C9A64}"/>
                  </a:ext>
                </a:extLst>
              </p:cNvPr>
              <p:cNvSpPr txBox="1"/>
              <p:nvPr/>
            </p:nvSpPr>
            <p:spPr>
              <a:xfrm>
                <a:off x="5004297" y="2814165"/>
                <a:ext cx="624314" cy="230832"/>
              </a:xfrm>
              <a:prstGeom prst="rect">
                <a:avLst/>
              </a:prstGeom>
              <a:noFill/>
            </p:spPr>
            <p:txBody>
              <a:bodyPr wrap="square" rtlCol="0">
                <a:spAutoFit/>
              </a:bodyPr>
              <a:lstStyle/>
              <a:p>
                <a:pPr algn="ctr">
                  <a:spcAft>
                    <a:spcPts val="450"/>
                  </a:spcAft>
                </a:pPr>
                <a:r>
                  <a:rPr lang="en-US" sz="900" dirty="0">
                    <a:solidFill>
                      <a:srgbClr val="0070C0"/>
                    </a:solidFill>
                  </a:rPr>
                  <a:t>cos </a:t>
                </a:r>
                <a14:m>
                  <m:oMath xmlns:m="http://schemas.openxmlformats.org/officeDocument/2006/math">
                    <m:r>
                      <a:rPr lang="en-US" sz="900" i="1" dirty="0" smtClean="0">
                        <a:solidFill>
                          <a:srgbClr val="0070C0"/>
                        </a:solidFill>
                        <a:latin typeface="Cambria Math" panose="02040503050406030204" pitchFamily="18" charset="0"/>
                        <a:ea typeface="Cambria Math" panose="02040503050406030204" pitchFamily="18" charset="0"/>
                      </a:rPr>
                      <m:t>𝜃</m:t>
                    </m:r>
                  </m:oMath>
                </a14:m>
                <a:r>
                  <a:rPr lang="en-US" sz="900" baseline="-25000" dirty="0" err="1">
                    <a:solidFill>
                      <a:srgbClr val="0070C0"/>
                    </a:solidFill>
                  </a:rPr>
                  <a:t>K</a:t>
                </a:r>
                <a:r>
                  <a:rPr lang="en-US" sz="900" baseline="30000" dirty="0" err="1">
                    <a:solidFill>
                      <a:srgbClr val="0070C0"/>
                    </a:solidFill>
                  </a:rPr>
                  <a:t>c.m</a:t>
                </a:r>
                <a:r>
                  <a:rPr lang="en-US" sz="900" baseline="30000" dirty="0">
                    <a:solidFill>
                      <a:srgbClr val="0070C0"/>
                    </a:solidFill>
                  </a:rPr>
                  <a:t>.</a:t>
                </a:r>
              </a:p>
            </p:txBody>
          </p:sp>
        </mc:Choice>
        <mc:Fallback>
          <p:sp>
            <p:nvSpPr>
              <p:cNvPr id="3" name="TextBox 2">
                <a:extLst>
                  <a:ext uri="{FF2B5EF4-FFF2-40B4-BE49-F238E27FC236}">
                    <a16:creationId xmlns:a16="http://schemas.microsoft.com/office/drawing/2014/main" id="{5285036D-6D9F-8761-C388-622E6B8C9A64}"/>
                  </a:ext>
                </a:extLst>
              </p:cNvPr>
              <p:cNvSpPr txBox="1">
                <a:spLocks noRot="1" noChangeAspect="1" noMove="1" noResize="1" noEditPoints="1" noAdjustHandles="1" noChangeArrowheads="1" noChangeShapeType="1" noTextEdit="1"/>
              </p:cNvSpPr>
              <p:nvPr/>
            </p:nvSpPr>
            <p:spPr>
              <a:xfrm>
                <a:off x="5004297" y="2814165"/>
                <a:ext cx="624314" cy="23083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5A28409-5655-66B2-C715-BE5B85852CC5}"/>
                  </a:ext>
                </a:extLst>
              </p:cNvPr>
              <p:cNvSpPr txBox="1"/>
              <p:nvPr/>
            </p:nvSpPr>
            <p:spPr>
              <a:xfrm>
                <a:off x="7543141" y="2825496"/>
                <a:ext cx="624314" cy="230832"/>
              </a:xfrm>
              <a:prstGeom prst="rect">
                <a:avLst/>
              </a:prstGeom>
              <a:noFill/>
            </p:spPr>
            <p:txBody>
              <a:bodyPr wrap="square" rtlCol="0">
                <a:spAutoFit/>
              </a:bodyPr>
              <a:lstStyle/>
              <a:p>
                <a:pPr algn="ctr">
                  <a:spcAft>
                    <a:spcPts val="450"/>
                  </a:spcAft>
                </a:pPr>
                <a:r>
                  <a:rPr lang="en-US" sz="900" dirty="0">
                    <a:solidFill>
                      <a:srgbClr val="0070C0"/>
                    </a:solidFill>
                  </a:rPr>
                  <a:t>cos </a:t>
                </a:r>
                <a14:m>
                  <m:oMath xmlns:m="http://schemas.openxmlformats.org/officeDocument/2006/math">
                    <m:r>
                      <a:rPr lang="en-US" sz="900" i="1" dirty="0" smtClean="0">
                        <a:solidFill>
                          <a:srgbClr val="0070C0"/>
                        </a:solidFill>
                        <a:latin typeface="Cambria Math" panose="02040503050406030204" pitchFamily="18" charset="0"/>
                        <a:ea typeface="Cambria Math" panose="02040503050406030204" pitchFamily="18" charset="0"/>
                      </a:rPr>
                      <m:t>𝜃</m:t>
                    </m:r>
                  </m:oMath>
                </a14:m>
                <a:r>
                  <a:rPr lang="en-US" sz="900" baseline="-25000" dirty="0" err="1">
                    <a:solidFill>
                      <a:srgbClr val="0070C0"/>
                    </a:solidFill>
                  </a:rPr>
                  <a:t>K</a:t>
                </a:r>
                <a:r>
                  <a:rPr lang="en-US" sz="900" baseline="30000" dirty="0" err="1">
                    <a:solidFill>
                      <a:srgbClr val="0070C0"/>
                    </a:solidFill>
                  </a:rPr>
                  <a:t>c.m</a:t>
                </a:r>
                <a:r>
                  <a:rPr lang="en-US" sz="900" baseline="30000" dirty="0">
                    <a:solidFill>
                      <a:srgbClr val="0070C0"/>
                    </a:solidFill>
                  </a:rPr>
                  <a:t>.</a:t>
                </a:r>
              </a:p>
            </p:txBody>
          </p:sp>
        </mc:Choice>
        <mc:Fallback>
          <p:sp>
            <p:nvSpPr>
              <p:cNvPr id="8" name="TextBox 7">
                <a:extLst>
                  <a:ext uri="{FF2B5EF4-FFF2-40B4-BE49-F238E27FC236}">
                    <a16:creationId xmlns:a16="http://schemas.microsoft.com/office/drawing/2014/main" id="{C5A28409-5655-66B2-C715-BE5B85852CC5}"/>
                  </a:ext>
                </a:extLst>
              </p:cNvPr>
              <p:cNvSpPr txBox="1">
                <a:spLocks noRot="1" noChangeAspect="1" noMove="1" noResize="1" noEditPoints="1" noAdjustHandles="1" noChangeArrowheads="1" noChangeShapeType="1" noTextEdit="1"/>
              </p:cNvSpPr>
              <p:nvPr/>
            </p:nvSpPr>
            <p:spPr>
              <a:xfrm>
                <a:off x="7543141" y="2825496"/>
                <a:ext cx="624314" cy="230832"/>
              </a:xfrm>
              <a:prstGeom prst="rect">
                <a:avLst/>
              </a:prstGeom>
              <a:blipFill>
                <a:blip r:embed="rId20"/>
                <a:stretch>
                  <a:fillRect b="-5263"/>
                </a:stretch>
              </a:blipFill>
            </p:spPr>
            <p:txBody>
              <a:bodyPr/>
              <a:lstStyle/>
              <a:p>
                <a:r>
                  <a:rPr lang="en-US">
                    <a:noFill/>
                  </a:rPr>
                  <a:t> </a:t>
                </a:r>
              </a:p>
            </p:txBody>
          </p:sp>
        </mc:Fallback>
      </mc:AlternateContent>
      <p:sp>
        <p:nvSpPr>
          <p:cNvPr id="4" name="Segnaposto piè di pagina 3">
            <a:extLst>
              <a:ext uri="{FF2B5EF4-FFF2-40B4-BE49-F238E27FC236}">
                <a16:creationId xmlns:a16="http://schemas.microsoft.com/office/drawing/2014/main" id="{44A42124-32FF-E7FB-5C39-7A9DCB247069}"/>
              </a:ext>
            </a:extLst>
          </p:cNvPr>
          <p:cNvSpPr>
            <a:spLocks noGrp="1"/>
          </p:cNvSpPr>
          <p:nvPr>
            <p:ph type="ftr" sz="quarter" idx="11"/>
          </p:nvPr>
        </p:nvSpPr>
        <p:spPr/>
        <p:txBody>
          <a:bodyPr/>
          <a:lstStyle/>
          <a:p>
            <a:r>
              <a:rPr lang="it-IT"/>
              <a:t>CLAS Collaboration Meeting - June 2024  - Annalisa D’Angelo </a:t>
            </a:r>
          </a:p>
        </p:txBody>
      </p:sp>
      <p:cxnSp>
        <p:nvCxnSpPr>
          <p:cNvPr id="9" name="Straight Connector 31">
            <a:extLst>
              <a:ext uri="{FF2B5EF4-FFF2-40B4-BE49-F238E27FC236}">
                <a16:creationId xmlns:a16="http://schemas.microsoft.com/office/drawing/2014/main" id="{889C5832-D7E5-FF92-E34F-1F33980BA40A}"/>
              </a:ext>
            </a:extLst>
          </p:cNvPr>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0" name="Segnaposto numero diapositiva 9">
            <a:extLst>
              <a:ext uri="{FF2B5EF4-FFF2-40B4-BE49-F238E27FC236}">
                <a16:creationId xmlns:a16="http://schemas.microsoft.com/office/drawing/2014/main" id="{5C75B683-6EB9-3BE8-6767-2EA737D8D451}"/>
              </a:ext>
            </a:extLst>
          </p:cNvPr>
          <p:cNvSpPr>
            <a:spLocks noGrp="1"/>
          </p:cNvSpPr>
          <p:nvPr>
            <p:ph type="sldNum" sz="quarter" idx="12"/>
          </p:nvPr>
        </p:nvSpPr>
        <p:spPr/>
        <p:txBody>
          <a:bodyPr/>
          <a:lstStyle/>
          <a:p>
            <a:fld id="{E33505E3-9B21-8742-B4DC-5DD2FCC133AE}" type="slidenum">
              <a:rPr lang="it-IT" smtClean="0"/>
              <a:t>22</a:t>
            </a:fld>
            <a:endParaRPr lang="it-IT"/>
          </a:p>
        </p:txBody>
      </p:sp>
    </p:spTree>
    <p:extLst>
      <p:ext uri="{BB962C8B-B14F-4D97-AF65-F5344CB8AC3E}">
        <p14:creationId xmlns:p14="http://schemas.microsoft.com/office/powerpoint/2010/main" val="3817426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Title 1"/>
          <p:cNvSpPr txBox="1">
            <a:spLocks noGrp="1"/>
          </p:cNvSpPr>
          <p:nvPr>
            <p:ph type="title"/>
          </p:nvPr>
        </p:nvSpPr>
        <p:spPr>
          <a:xfrm>
            <a:off x="457203" y="-136400"/>
            <a:ext cx="8229601" cy="857251"/>
          </a:xfrm>
          <a:prstGeom prst="rect">
            <a:avLst/>
          </a:prstGeom>
        </p:spPr>
        <p:txBody>
          <a:bodyPr lIns="40802" tIns="40802" rIns="40802" bIns="40802">
            <a:normAutofit/>
          </a:bodyPr>
          <a:lstStyle>
            <a:lvl1pPr defTabSz="434340">
              <a:defRPr sz="3400" b="1">
                <a:solidFill>
                  <a:srgbClr val="800000"/>
                </a:solidFill>
              </a:defRPr>
            </a:lvl1pPr>
          </a:lstStyle>
          <a:p>
            <a:r>
              <a:rPr lang="en-US" sz="3600"/>
              <a:t>K</a:t>
            </a:r>
            <a:r>
              <a:rPr lang="en-US" sz="3600" baseline="30000"/>
              <a:t>+</a:t>
            </a:r>
            <a:r>
              <a:rPr lang="en-US" sz="3600"/>
              <a:t>Y Induced Polarization CLAS12</a:t>
            </a:r>
          </a:p>
        </p:txBody>
      </p:sp>
      <p:sp>
        <p:nvSpPr>
          <p:cNvPr id="234" name="Straight Connector 31"/>
          <p:cNvSpPr/>
          <p:nvPr/>
        </p:nvSpPr>
        <p:spPr>
          <a:xfrm>
            <a:off x="0" y="617019"/>
            <a:ext cx="9144002" cy="2"/>
          </a:xfrm>
          <a:prstGeom prst="line">
            <a:avLst/>
          </a:prstGeom>
          <a:ln w="38100">
            <a:solidFill>
              <a:srgbClr val="000090"/>
            </a:solidFill>
          </a:ln>
        </p:spPr>
        <p:txBody>
          <a:bodyPr lIns="45718" tIns="45718" rIns="45718" bIns="45718"/>
          <a:lstStyle/>
          <a:p>
            <a:endParaRPr lang="en-US"/>
          </a:p>
        </p:txBody>
      </p:sp>
      <p:pic>
        <p:nvPicPr>
          <p:cNvPr id="12" name="Immagine 11" descr="Immagine che contiene testo, diagramma, linea, Diagramma&#10;&#10;Descrizione generata automaticamente">
            <a:extLst>
              <a:ext uri="{FF2B5EF4-FFF2-40B4-BE49-F238E27FC236}">
                <a16:creationId xmlns:a16="http://schemas.microsoft.com/office/drawing/2014/main" id="{10BBF37A-A3DF-CE98-706C-6B055E276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44" y="1370440"/>
            <a:ext cx="5138581" cy="3332048"/>
          </a:xfrm>
          <a:prstGeom prst="rect">
            <a:avLst/>
          </a:prstGeom>
        </p:spPr>
      </p:pic>
      <p:sp>
        <p:nvSpPr>
          <p:cNvPr id="5" name="CasellaDiTesto 4">
            <a:extLst>
              <a:ext uri="{FF2B5EF4-FFF2-40B4-BE49-F238E27FC236}">
                <a16:creationId xmlns:a16="http://schemas.microsoft.com/office/drawing/2014/main" id="{61FE860B-2137-9975-D2FD-38D4913BE6EB}"/>
              </a:ext>
            </a:extLst>
          </p:cNvPr>
          <p:cNvSpPr txBox="1"/>
          <p:nvPr/>
        </p:nvSpPr>
        <p:spPr>
          <a:xfrm rot="20273695">
            <a:off x="-439386" y="2479766"/>
            <a:ext cx="6676888" cy="923326"/>
          </a:xfrm>
          <a:prstGeom prst="rect">
            <a:avLst/>
          </a:prstGeom>
          <a:noFill/>
          <a:ln w="444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a:ln>
                  <a:noFill/>
                </a:ln>
                <a:solidFill>
                  <a:schemeClr val="accent2">
                    <a:lumMod val="75000"/>
                    <a:alpha val="18257"/>
                  </a:schemeClr>
                </a:solidFill>
                <a:effectLst/>
                <a:uFillTx/>
                <a:latin typeface="Chalkduster" panose="03050602040202020205" pitchFamily="66" charset="77"/>
                <a:sym typeface="Helvetica"/>
              </a:rPr>
              <a:t>Preliminary</a:t>
            </a:r>
          </a:p>
        </p:txBody>
      </p:sp>
      <p:sp>
        <p:nvSpPr>
          <p:cNvPr id="6" name="CasellaDiTesto 5">
            <a:extLst>
              <a:ext uri="{FF2B5EF4-FFF2-40B4-BE49-F238E27FC236}">
                <a16:creationId xmlns:a16="http://schemas.microsoft.com/office/drawing/2014/main" id="{8A70CEEC-ABCB-A68F-AAE7-A330B79CB255}"/>
              </a:ext>
            </a:extLst>
          </p:cNvPr>
          <p:cNvSpPr txBox="1"/>
          <p:nvPr/>
        </p:nvSpPr>
        <p:spPr>
          <a:xfrm>
            <a:off x="5972496" y="1389970"/>
            <a:ext cx="3129715"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a:latin typeface="+mj-lt"/>
              </a:rPr>
              <a:t>x</a:t>
            </a:r>
            <a:r>
              <a:rPr kumimoji="0" lang="en-US" sz="1800" b="0" i="0" u="none" strike="noStrike" cap="none" spc="0" normalizeH="0" baseline="0">
                <a:ln>
                  <a:noFill/>
                </a:ln>
                <a:solidFill>
                  <a:srgbClr val="000000"/>
                </a:solidFill>
                <a:effectLst/>
                <a:uFillTx/>
                <a:latin typeface="+mj-lt"/>
                <a:ea typeface="+mn-ea"/>
                <a:cs typeface="+mn-cs"/>
                <a:sym typeface="Helvetica"/>
              </a:rPr>
              <a:t> and z components still not fully compatible with 0 </a:t>
            </a:r>
          </a:p>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70C0"/>
                </a:solidFill>
                <a:effectLst/>
                <a:uFillTx/>
                <a:latin typeface="Chalkduster" panose="03050602040202020205" pitchFamily="66" charset="77"/>
                <a:sym typeface="Helvetica"/>
              </a:rPr>
              <a:t>as expected from theory</a:t>
            </a:r>
            <a:endParaRPr kumimoji="0" lang="en-US" sz="1800" b="0" i="0" u="none" strike="noStrike" cap="none" spc="0" normalizeH="0" baseline="0">
              <a:ln>
                <a:noFill/>
              </a:ln>
              <a:solidFill>
                <a:srgbClr val="000000"/>
              </a:solidFill>
              <a:effectLst/>
              <a:uFillTx/>
              <a:latin typeface="+mj-lt"/>
              <a:ea typeface="+mn-ea"/>
              <a:cs typeface="+mn-cs"/>
              <a:sym typeface="Helvetica"/>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n-ea"/>
              <a:cs typeface="+mn-cs"/>
              <a:sym typeface="Helvetica"/>
            </a:endParaRPr>
          </a:p>
          <a:p>
            <a:pPr marL="0" marR="0" indent="0" algn="ctr"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n-ea"/>
              <a:cs typeface="+mn-cs"/>
              <a:sym typeface="Helvetica"/>
            </a:endParaRPr>
          </a:p>
          <a:p>
            <a:pPr marL="0" marR="0" indent="0" algn="ctr" defTabSz="457200" rtl="0" fontAlgn="auto" latinLnBrk="0" hangingPunct="0">
              <a:lnSpc>
                <a:spcPct val="100000"/>
              </a:lnSpc>
              <a:spcBef>
                <a:spcPts val="0"/>
              </a:spcBef>
              <a:spcAft>
                <a:spcPts val="0"/>
              </a:spcAft>
              <a:buClrTx/>
              <a:buSzTx/>
              <a:buFontTx/>
              <a:buNone/>
              <a:tabLst/>
            </a:pPr>
            <a:r>
              <a:rPr lang="en-US">
                <a:latin typeface="+mj-lt"/>
              </a:rPr>
              <a:t>T</a:t>
            </a:r>
            <a:r>
              <a:rPr kumimoji="0" lang="en-US" sz="1800" b="0" i="0" u="none" strike="noStrike" cap="none" spc="0" normalizeH="0" baseline="0">
                <a:ln>
                  <a:noFill/>
                </a:ln>
                <a:solidFill>
                  <a:srgbClr val="000000"/>
                </a:solidFill>
                <a:effectLst/>
                <a:uFillTx/>
                <a:latin typeface="+mj-lt"/>
                <a:ea typeface="+mn-ea"/>
                <a:cs typeface="+mn-cs"/>
                <a:sym typeface="Helvetica"/>
              </a:rPr>
              <a:t>he analysis will be improved once the </a:t>
            </a:r>
            <a:r>
              <a:rPr kumimoji="0" lang="en-US" sz="1800" b="1" i="0" u="none" strike="noStrike" cap="none" spc="0" normalizeH="0" baseline="0">
                <a:ln>
                  <a:noFill/>
                </a:ln>
                <a:solidFill>
                  <a:srgbClr val="000000"/>
                </a:solidFill>
                <a:effectLst/>
                <a:uFillTx/>
                <a:latin typeface="+mj-lt"/>
                <a:ea typeface="+mn-ea"/>
                <a:cs typeface="+mn-cs"/>
                <a:sym typeface="Helvetica"/>
              </a:rPr>
              <a:t>Spring 2024 </a:t>
            </a:r>
            <a:r>
              <a:rPr kumimoji="0" lang="en-US" sz="1800" b="0" i="0" u="none" strike="noStrike" cap="none" spc="0" normalizeH="0" baseline="0">
                <a:ln>
                  <a:noFill/>
                </a:ln>
                <a:solidFill>
                  <a:srgbClr val="000000"/>
                </a:solidFill>
                <a:effectLst/>
                <a:uFillTx/>
                <a:latin typeface="+mj-lt"/>
                <a:ea typeface="+mn-ea"/>
                <a:cs typeface="+mn-cs"/>
                <a:sym typeface="Helvetica"/>
              </a:rPr>
              <a:t>data will be available for analysis </a:t>
            </a:r>
          </a:p>
        </p:txBody>
      </p:sp>
      <p:sp>
        <p:nvSpPr>
          <p:cNvPr id="7" name="CasellaDiTesto 6">
            <a:extLst>
              <a:ext uri="{FF2B5EF4-FFF2-40B4-BE49-F238E27FC236}">
                <a16:creationId xmlns:a16="http://schemas.microsoft.com/office/drawing/2014/main" id="{74348486-AE4A-2AFF-B4B5-751AAE3B643E}"/>
              </a:ext>
            </a:extLst>
          </p:cNvPr>
          <p:cNvSpPr txBox="1"/>
          <p:nvPr/>
        </p:nvSpPr>
        <p:spPr>
          <a:xfrm rot="20273695">
            <a:off x="385538" y="3396451"/>
            <a:ext cx="6676888" cy="923326"/>
          </a:xfrm>
          <a:prstGeom prst="rect">
            <a:avLst/>
          </a:prstGeom>
          <a:noFill/>
          <a:ln w="444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a:ln>
                  <a:noFill/>
                </a:ln>
                <a:solidFill>
                  <a:schemeClr val="accent2">
                    <a:lumMod val="75000"/>
                    <a:alpha val="18257"/>
                  </a:schemeClr>
                </a:solidFill>
                <a:effectLst/>
                <a:uFillTx/>
                <a:latin typeface="Chalkduster" panose="03050602040202020205" pitchFamily="66" charset="77"/>
                <a:sym typeface="Helvetica"/>
              </a:rPr>
              <a:t>Preliminary</a:t>
            </a:r>
          </a:p>
        </p:txBody>
      </p:sp>
      <p:sp>
        <p:nvSpPr>
          <p:cNvPr id="8" name="CasellaDiTesto 7">
            <a:extLst>
              <a:ext uri="{FF2B5EF4-FFF2-40B4-BE49-F238E27FC236}">
                <a16:creationId xmlns:a16="http://schemas.microsoft.com/office/drawing/2014/main" id="{9F172422-B06D-C975-DF0F-C14118CB1BAA}"/>
              </a:ext>
            </a:extLst>
          </p:cNvPr>
          <p:cNvSpPr txBox="1"/>
          <p:nvPr/>
        </p:nvSpPr>
        <p:spPr>
          <a:xfrm rot="20273695">
            <a:off x="-1174834" y="1657243"/>
            <a:ext cx="6676888" cy="923326"/>
          </a:xfrm>
          <a:prstGeom prst="rect">
            <a:avLst/>
          </a:prstGeom>
          <a:noFill/>
          <a:ln w="444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5400" b="0" i="0" u="none" strike="noStrike" cap="none" spc="0" normalizeH="0" baseline="0">
                <a:ln>
                  <a:noFill/>
                </a:ln>
                <a:solidFill>
                  <a:schemeClr val="accent2">
                    <a:lumMod val="75000"/>
                    <a:alpha val="18257"/>
                  </a:schemeClr>
                </a:solidFill>
                <a:effectLst/>
                <a:uFillTx/>
                <a:latin typeface="Chalkduster" panose="03050602040202020205" pitchFamily="66" charset="77"/>
                <a:sym typeface="Helvetica"/>
              </a:rPr>
              <a:t>Preliminary</a:t>
            </a:r>
          </a:p>
        </p:txBody>
      </p:sp>
      <p:sp>
        <p:nvSpPr>
          <p:cNvPr id="13" name="CasellaDiTesto 12">
            <a:extLst>
              <a:ext uri="{FF2B5EF4-FFF2-40B4-BE49-F238E27FC236}">
                <a16:creationId xmlns:a16="http://schemas.microsoft.com/office/drawing/2014/main" id="{1695899B-7620-2AD5-308C-0A5F618B69CB}"/>
              </a:ext>
            </a:extLst>
          </p:cNvPr>
          <p:cNvSpPr txBox="1"/>
          <p:nvPr/>
        </p:nvSpPr>
        <p:spPr>
          <a:xfrm rot="16200000">
            <a:off x="4207162" y="655139"/>
            <a:ext cx="69273" cy="200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0" i="0" u="none" strike="noStrike" cap="none" spc="0" normalizeH="0" baseline="0">
                <a:ln>
                  <a:noFill/>
                </a:ln>
                <a:solidFill>
                  <a:srgbClr val="000000"/>
                </a:solidFill>
                <a:effectLst/>
                <a:uFillTx/>
                <a:latin typeface="+mn-lt"/>
                <a:ea typeface="+mn-ea"/>
                <a:cs typeface="+mn-cs"/>
                <a:sym typeface="Helvetica"/>
              </a:rPr>
              <a:t>‘</a:t>
            </a: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14" name="CasellaDiTesto 13">
            <a:extLst>
              <a:ext uri="{FF2B5EF4-FFF2-40B4-BE49-F238E27FC236}">
                <a16:creationId xmlns:a16="http://schemas.microsoft.com/office/drawing/2014/main" id="{2821A249-DB09-D4C4-4FED-37D28980BE07}"/>
              </a:ext>
            </a:extLst>
          </p:cNvPr>
          <p:cNvSpPr txBox="1"/>
          <p:nvPr/>
        </p:nvSpPr>
        <p:spPr>
          <a:xfrm rot="16200000">
            <a:off x="4202545" y="2004291"/>
            <a:ext cx="69273" cy="200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0" i="0" u="none" strike="noStrike" cap="none" spc="0" normalizeH="0" baseline="0">
                <a:ln>
                  <a:noFill/>
                </a:ln>
                <a:solidFill>
                  <a:srgbClr val="000000"/>
                </a:solidFill>
                <a:effectLst/>
                <a:uFillTx/>
                <a:latin typeface="+mn-lt"/>
                <a:ea typeface="+mn-ea"/>
                <a:cs typeface="+mn-cs"/>
                <a:sym typeface="Helvetica"/>
              </a:rPr>
              <a:t>‘</a:t>
            </a: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15" name="CasellaDiTesto 14">
            <a:extLst>
              <a:ext uri="{FF2B5EF4-FFF2-40B4-BE49-F238E27FC236}">
                <a16:creationId xmlns:a16="http://schemas.microsoft.com/office/drawing/2014/main" id="{A7F274A9-1004-B451-55F4-CB288A96AD91}"/>
              </a:ext>
            </a:extLst>
          </p:cNvPr>
          <p:cNvSpPr txBox="1"/>
          <p:nvPr/>
        </p:nvSpPr>
        <p:spPr>
          <a:xfrm rot="16200000">
            <a:off x="4202544" y="3346969"/>
            <a:ext cx="69273" cy="200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0" i="0" u="none" strike="noStrike" cap="none" spc="0" normalizeH="0" baseline="0">
                <a:ln>
                  <a:noFill/>
                </a:ln>
                <a:solidFill>
                  <a:srgbClr val="000000"/>
                </a:solidFill>
                <a:effectLst/>
                <a:uFillTx/>
                <a:latin typeface="+mn-lt"/>
                <a:ea typeface="+mn-ea"/>
                <a:cs typeface="+mn-cs"/>
                <a:sym typeface="Helvetica"/>
              </a:rPr>
              <a:t>‘</a:t>
            </a: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16" name="CasellaDiTesto 15">
            <a:extLst>
              <a:ext uri="{FF2B5EF4-FFF2-40B4-BE49-F238E27FC236}">
                <a16:creationId xmlns:a16="http://schemas.microsoft.com/office/drawing/2014/main" id="{9B40C0A6-33A2-B02F-D937-1137F6D4341A}"/>
              </a:ext>
            </a:extLst>
          </p:cNvPr>
          <p:cNvSpPr txBox="1"/>
          <p:nvPr/>
        </p:nvSpPr>
        <p:spPr>
          <a:xfrm rot="16200000">
            <a:off x="33397" y="2005587"/>
            <a:ext cx="69273" cy="200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0" i="0" u="none" strike="noStrike" cap="none" spc="0" normalizeH="0" baseline="0">
                <a:ln>
                  <a:noFill/>
                </a:ln>
                <a:solidFill>
                  <a:srgbClr val="000000"/>
                </a:solidFill>
                <a:effectLst/>
                <a:uFillTx/>
                <a:latin typeface="+mn-lt"/>
                <a:ea typeface="+mn-ea"/>
                <a:cs typeface="+mn-cs"/>
                <a:sym typeface="Helvetica"/>
              </a:rPr>
              <a:t>‘</a:t>
            </a: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17" name="CasellaDiTesto 16">
            <a:extLst>
              <a:ext uri="{FF2B5EF4-FFF2-40B4-BE49-F238E27FC236}">
                <a16:creationId xmlns:a16="http://schemas.microsoft.com/office/drawing/2014/main" id="{847CA7C5-43CB-A687-CC6C-E972D96050A1}"/>
              </a:ext>
            </a:extLst>
          </p:cNvPr>
          <p:cNvSpPr txBox="1"/>
          <p:nvPr/>
        </p:nvSpPr>
        <p:spPr>
          <a:xfrm rot="16200000">
            <a:off x="2128977" y="2004290"/>
            <a:ext cx="69273" cy="200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0" i="0" u="none" strike="noStrike" cap="none" spc="0" normalizeH="0" baseline="0">
                <a:ln>
                  <a:noFill/>
                </a:ln>
                <a:solidFill>
                  <a:srgbClr val="000000"/>
                </a:solidFill>
                <a:effectLst/>
                <a:uFillTx/>
                <a:latin typeface="+mn-lt"/>
                <a:ea typeface="+mn-ea"/>
                <a:cs typeface="+mn-cs"/>
                <a:sym typeface="Helvetica"/>
              </a:rPr>
              <a:t>‘</a:t>
            </a: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18" name="CasellaDiTesto 17">
            <a:extLst>
              <a:ext uri="{FF2B5EF4-FFF2-40B4-BE49-F238E27FC236}">
                <a16:creationId xmlns:a16="http://schemas.microsoft.com/office/drawing/2014/main" id="{ADF002A7-2152-6596-76C1-FA584CCB13B2}"/>
              </a:ext>
            </a:extLst>
          </p:cNvPr>
          <p:cNvSpPr txBox="1"/>
          <p:nvPr/>
        </p:nvSpPr>
        <p:spPr>
          <a:xfrm rot="16200000">
            <a:off x="38979" y="655139"/>
            <a:ext cx="69273" cy="200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0" i="0" u="none" strike="noStrike" cap="none" spc="0" normalizeH="0" baseline="0">
                <a:ln>
                  <a:noFill/>
                </a:ln>
                <a:solidFill>
                  <a:srgbClr val="000000"/>
                </a:solidFill>
                <a:effectLst/>
                <a:uFillTx/>
                <a:latin typeface="+mn-lt"/>
                <a:ea typeface="+mn-ea"/>
                <a:cs typeface="+mn-cs"/>
                <a:sym typeface="Helvetica"/>
              </a:rPr>
              <a:t>‘</a:t>
            </a: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19" name="CasellaDiTesto 18">
            <a:extLst>
              <a:ext uri="{FF2B5EF4-FFF2-40B4-BE49-F238E27FC236}">
                <a16:creationId xmlns:a16="http://schemas.microsoft.com/office/drawing/2014/main" id="{C1487DA6-3D3B-2C44-799F-3CE5BE1C4300}"/>
              </a:ext>
            </a:extLst>
          </p:cNvPr>
          <p:cNvSpPr txBox="1"/>
          <p:nvPr/>
        </p:nvSpPr>
        <p:spPr>
          <a:xfrm rot="16200000">
            <a:off x="2128977" y="652116"/>
            <a:ext cx="69273" cy="200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0" i="0" u="none" strike="noStrike" cap="none" spc="0" normalizeH="0" baseline="0">
                <a:ln>
                  <a:noFill/>
                </a:ln>
                <a:solidFill>
                  <a:srgbClr val="000000"/>
                </a:solidFill>
                <a:effectLst/>
                <a:uFillTx/>
                <a:latin typeface="+mn-lt"/>
                <a:ea typeface="+mn-ea"/>
                <a:cs typeface="+mn-cs"/>
                <a:sym typeface="Helvetica"/>
              </a:rPr>
              <a:t>‘</a:t>
            </a: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20" name="CasellaDiTesto 19">
            <a:extLst>
              <a:ext uri="{FF2B5EF4-FFF2-40B4-BE49-F238E27FC236}">
                <a16:creationId xmlns:a16="http://schemas.microsoft.com/office/drawing/2014/main" id="{2B662306-E64C-AC9A-F4BC-B5A196EF4731}"/>
              </a:ext>
            </a:extLst>
          </p:cNvPr>
          <p:cNvSpPr txBox="1"/>
          <p:nvPr/>
        </p:nvSpPr>
        <p:spPr>
          <a:xfrm rot="16200000">
            <a:off x="2128976" y="3346969"/>
            <a:ext cx="69273" cy="200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0" i="0" u="none" strike="noStrike" cap="none" spc="0" normalizeH="0" baseline="0">
                <a:ln>
                  <a:noFill/>
                </a:ln>
                <a:solidFill>
                  <a:srgbClr val="000000"/>
                </a:solidFill>
                <a:effectLst/>
                <a:uFillTx/>
                <a:latin typeface="+mn-lt"/>
                <a:ea typeface="+mn-ea"/>
                <a:cs typeface="+mn-cs"/>
                <a:sym typeface="Helvetica"/>
              </a:rPr>
              <a:t>‘</a:t>
            </a: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21" name="CasellaDiTesto 20">
            <a:extLst>
              <a:ext uri="{FF2B5EF4-FFF2-40B4-BE49-F238E27FC236}">
                <a16:creationId xmlns:a16="http://schemas.microsoft.com/office/drawing/2014/main" id="{8756556B-B33D-2FB8-40B3-9A1109216EEC}"/>
              </a:ext>
            </a:extLst>
          </p:cNvPr>
          <p:cNvSpPr txBox="1"/>
          <p:nvPr/>
        </p:nvSpPr>
        <p:spPr>
          <a:xfrm rot="16200000">
            <a:off x="48275" y="3348444"/>
            <a:ext cx="69273" cy="200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700" b="0" i="0" u="none" strike="noStrike" cap="none" spc="0" normalizeH="0" baseline="0">
                <a:ln>
                  <a:noFill/>
                </a:ln>
                <a:solidFill>
                  <a:srgbClr val="000000"/>
                </a:solidFill>
                <a:effectLst/>
                <a:uFillTx/>
                <a:latin typeface="+mn-lt"/>
                <a:ea typeface="+mn-ea"/>
                <a:cs typeface="+mn-cs"/>
                <a:sym typeface="Helvetica"/>
              </a:rPr>
              <a:t>‘</a:t>
            </a: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pic>
        <p:nvPicPr>
          <p:cNvPr id="23" name="Immagine 22">
            <a:extLst>
              <a:ext uri="{FF2B5EF4-FFF2-40B4-BE49-F238E27FC236}">
                <a16:creationId xmlns:a16="http://schemas.microsoft.com/office/drawing/2014/main" id="{BDFAB4FC-9435-B0EB-DD11-AF4F9A6D1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6057" y="665701"/>
            <a:ext cx="6151885" cy="666455"/>
          </a:xfrm>
          <a:prstGeom prst="rect">
            <a:avLst/>
          </a:prstGeom>
        </p:spPr>
      </p:pic>
      <p:sp>
        <p:nvSpPr>
          <p:cNvPr id="4" name="Segnaposto piè di pagina 3">
            <a:extLst>
              <a:ext uri="{FF2B5EF4-FFF2-40B4-BE49-F238E27FC236}">
                <a16:creationId xmlns:a16="http://schemas.microsoft.com/office/drawing/2014/main" id="{CF5E5FE5-169A-1825-0D7E-DFECAD13F073}"/>
              </a:ext>
            </a:extLst>
          </p:cNvPr>
          <p:cNvSpPr>
            <a:spLocks noGrp="1"/>
          </p:cNvSpPr>
          <p:nvPr>
            <p:ph type="ftr" sz="quarter" idx="11"/>
          </p:nvPr>
        </p:nvSpPr>
        <p:spPr/>
        <p:txBody>
          <a:bodyPr/>
          <a:lstStyle/>
          <a:p>
            <a:r>
              <a:rPr lang="en-US"/>
              <a:t>CLAS Collaboration Meeting - June 2024  - Annalisa D’Angelo </a:t>
            </a:r>
          </a:p>
        </p:txBody>
      </p:sp>
      <p:sp>
        <p:nvSpPr>
          <p:cNvPr id="9" name="CasellaDiTesto 8">
            <a:extLst>
              <a:ext uri="{FF2B5EF4-FFF2-40B4-BE49-F238E27FC236}">
                <a16:creationId xmlns:a16="http://schemas.microsoft.com/office/drawing/2014/main" id="{31DECF77-19E9-753F-3475-7A4966DC5293}"/>
              </a:ext>
            </a:extLst>
          </p:cNvPr>
          <p:cNvSpPr txBox="1"/>
          <p:nvPr/>
        </p:nvSpPr>
        <p:spPr>
          <a:xfrm>
            <a:off x="5904855" y="4347220"/>
            <a:ext cx="1632498" cy="369332"/>
          </a:xfrm>
          <a:prstGeom prst="rect">
            <a:avLst/>
          </a:prstGeom>
          <a:noFill/>
        </p:spPr>
        <p:txBody>
          <a:bodyPr wrap="none" rtlCol="0">
            <a:spAutoFit/>
          </a:bodyPr>
          <a:lstStyle/>
          <a:p>
            <a:r>
              <a:rPr lang="en-US" dirty="0">
                <a:solidFill>
                  <a:srgbClr val="0070C0"/>
                </a:solidFill>
              </a:rPr>
              <a:t>By Lucilla Lanza</a:t>
            </a:r>
          </a:p>
        </p:txBody>
      </p:sp>
      <p:sp>
        <p:nvSpPr>
          <p:cNvPr id="11" name="Segnaposto numero diapositiva 10">
            <a:extLst>
              <a:ext uri="{FF2B5EF4-FFF2-40B4-BE49-F238E27FC236}">
                <a16:creationId xmlns:a16="http://schemas.microsoft.com/office/drawing/2014/main" id="{F6CB4CB6-CEA3-0303-42C0-F3FE6770A261}"/>
              </a:ext>
            </a:extLst>
          </p:cNvPr>
          <p:cNvSpPr>
            <a:spLocks noGrp="1"/>
          </p:cNvSpPr>
          <p:nvPr>
            <p:ph type="sldNum" sz="quarter" idx="12"/>
          </p:nvPr>
        </p:nvSpPr>
        <p:spPr/>
        <p:txBody>
          <a:bodyPr/>
          <a:lstStyle/>
          <a:p>
            <a:fld id="{E33505E3-9B21-8742-B4DC-5DD2FCC133AE}" type="slidenum">
              <a:rPr lang="it-IT" smtClean="0"/>
              <a:t>23</a:t>
            </a:fld>
            <a:endParaRPr lang="it-IT"/>
          </a:p>
        </p:txBody>
      </p:sp>
    </p:spTree>
    <p:extLst>
      <p:ext uri="{BB962C8B-B14F-4D97-AF65-F5344CB8AC3E}">
        <p14:creationId xmlns:p14="http://schemas.microsoft.com/office/powerpoint/2010/main" val="4168149477"/>
      </p:ext>
    </p:extLst>
  </p:cSld>
  <p:clrMapOvr>
    <a:masterClrMapping/>
  </p:clrMapOvr>
  <p:transition spd="slow" advTm="433">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traight Connector 31"/>
          <p:cNvSpPr/>
          <p:nvPr/>
        </p:nvSpPr>
        <p:spPr>
          <a:xfrm>
            <a:off x="0" y="617019"/>
            <a:ext cx="9144002" cy="2"/>
          </a:xfrm>
          <a:prstGeom prst="line">
            <a:avLst/>
          </a:prstGeom>
          <a:ln w="38100">
            <a:solidFill>
              <a:srgbClr val="000090"/>
            </a:solidFill>
          </a:ln>
        </p:spPr>
        <p:txBody>
          <a:bodyPr lIns="45718" tIns="45718" rIns="45718" bIns="45718"/>
          <a:lstStyle/>
          <a:p>
            <a:endParaRPr lang="en-US"/>
          </a:p>
        </p:txBody>
      </p:sp>
      <p:pic>
        <p:nvPicPr>
          <p:cNvPr id="4" name="Immagine 3">
            <a:extLst>
              <a:ext uri="{FF2B5EF4-FFF2-40B4-BE49-F238E27FC236}">
                <a16:creationId xmlns:a16="http://schemas.microsoft.com/office/drawing/2014/main" id="{0265909C-A82C-CECF-5657-95F96696D77E}"/>
              </a:ext>
            </a:extLst>
          </p:cNvPr>
          <p:cNvPicPr>
            <a:picLocks noChangeAspect="1"/>
          </p:cNvPicPr>
          <p:nvPr/>
        </p:nvPicPr>
        <p:blipFill rotWithShape="1">
          <a:blip r:embed="rId3">
            <a:extLst>
              <a:ext uri="{28A0092B-C50C-407E-A947-70E740481C1C}">
                <a14:useLocalDpi xmlns:a14="http://schemas.microsoft.com/office/drawing/2010/main" val="0"/>
              </a:ext>
            </a:extLst>
          </a:blip>
          <a:srcRect t="7766" r="49416" b="55607"/>
          <a:stretch/>
        </p:blipFill>
        <p:spPr>
          <a:xfrm>
            <a:off x="4153301" y="1022637"/>
            <a:ext cx="4990699" cy="2369014"/>
          </a:xfrm>
          <a:prstGeom prst="rect">
            <a:avLst/>
          </a:prstGeom>
        </p:spPr>
      </p:pic>
      <mc:AlternateContent xmlns:mc="http://schemas.openxmlformats.org/markup-compatibility/2006">
        <mc:Choice xmlns:a14="http://schemas.microsoft.com/office/drawing/2010/main" Requires="a14">
          <p:sp>
            <p:nvSpPr>
              <p:cNvPr id="5" name="Title 1">
                <a:extLst>
                  <a:ext uri="{FF2B5EF4-FFF2-40B4-BE49-F238E27FC236}">
                    <a16:creationId xmlns:a16="http://schemas.microsoft.com/office/drawing/2014/main" id="{520F2924-7060-9F80-1B0E-4F6E0331DC07}"/>
                  </a:ext>
                </a:extLst>
              </p:cNvPr>
              <p:cNvSpPr txBox="1">
                <a:spLocks noGrp="1"/>
              </p:cNvSpPr>
              <p:nvPr>
                <p:ph type="title"/>
              </p:nvPr>
            </p:nvSpPr>
            <p:spPr>
              <a:xfrm>
                <a:off x="457203" y="-136400"/>
                <a:ext cx="8229601" cy="857251"/>
              </a:xfrm>
              <a:prstGeom prst="rect">
                <a:avLst/>
              </a:prstGeom>
            </p:spPr>
            <p:txBody>
              <a:bodyPr lIns="40802" tIns="40802" rIns="40802" bIns="40802"/>
              <a:lstStyle>
                <a:lvl1pPr>
                  <a:defRPr sz="3600" b="1">
                    <a:solidFill>
                      <a:srgbClr val="800000"/>
                    </a:solidFill>
                  </a:defRPr>
                </a:lvl1pPr>
              </a:lstStyle>
              <a:p>
                <a14:m>
                  <m:oMath xmlns:m="http://schemas.openxmlformats.org/officeDocument/2006/math">
                    <m:r>
                      <a:rPr lang="en-US" i="1" smtClean="0">
                        <a:solidFill>
                          <a:schemeClr val="accent2">
                            <a:lumMod val="75000"/>
                          </a:schemeClr>
                        </a:solidFill>
                        <a:latin typeface="Cambria Math" panose="02040503050406030204" pitchFamily="18" charset="0"/>
                        <a:ea typeface="Cambria Math" panose="02040503050406030204" pitchFamily="18" charset="0"/>
                      </a:rPr>
                      <m:t>𝚲</m:t>
                    </m:r>
                  </m:oMath>
                </a14:m>
                <a:r>
                  <a:rPr lang="en-US">
                    <a:solidFill>
                      <a:schemeClr val="accent2">
                        <a:lumMod val="75000"/>
                      </a:schemeClr>
                    </a:solidFill>
                  </a:rPr>
                  <a:t>(1520)</a:t>
                </a:r>
              </a:p>
            </p:txBody>
          </p:sp>
        </mc:Choice>
        <mc:Fallback>
          <p:sp>
            <p:nvSpPr>
              <p:cNvPr id="5" name="Title 1">
                <a:extLst>
                  <a:ext uri="{FF2B5EF4-FFF2-40B4-BE49-F238E27FC236}">
                    <a16:creationId xmlns:a16="http://schemas.microsoft.com/office/drawing/2014/main" id="{520F2924-7060-9F80-1B0E-4F6E0331DC07}"/>
                  </a:ext>
                </a:extLst>
              </p:cNvPr>
              <p:cNvSpPr txBox="1">
                <a:spLocks noGrp="1" noRot="1" noChangeAspect="1" noMove="1" noResize="1" noEditPoints="1" noAdjustHandles="1" noChangeArrowheads="1" noChangeShapeType="1" noTextEdit="1"/>
              </p:cNvSpPr>
              <p:nvPr>
                <p:ph type="title"/>
              </p:nvPr>
            </p:nvSpPr>
            <p:spPr>
              <a:xfrm>
                <a:off x="457203" y="-136400"/>
                <a:ext cx="8229601" cy="857251"/>
              </a:xfrm>
              <a:prstGeom prst="rect">
                <a:avLst/>
              </a:prstGeom>
              <a:blipFill>
                <a:blip r:embed="rId4"/>
                <a:stretch>
                  <a:fillRect b="-1617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asellaDiTesto 2">
                <a:extLst>
                  <a:ext uri="{FF2B5EF4-FFF2-40B4-BE49-F238E27FC236}">
                    <a16:creationId xmlns:a16="http://schemas.microsoft.com/office/drawing/2014/main" id="{0C07964B-1AFA-6370-AA51-2A7F0ADA8F97}"/>
                  </a:ext>
                </a:extLst>
              </p:cNvPr>
              <p:cNvSpPr txBox="1"/>
              <p:nvPr/>
            </p:nvSpPr>
            <p:spPr>
              <a:xfrm>
                <a:off x="416465" y="1647578"/>
                <a:ext cx="308302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14:m>
                  <m:oMath xmlns:m="http://schemas.openxmlformats.org/officeDocument/2006/math">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a:rPr>
                      <m:t>𝑒𝑝</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𝑒</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𝐾</m:t>
                        </m:r>
                      </m:e>
                      <m:sup>
                        <m:r>
                          <a:rPr lang="en-US" i="1">
                            <a:latin typeface="Cambria Math" panose="02040503050406030204" pitchFamily="18" charset="0"/>
                            <a:ea typeface="Cambria Math" panose="02040503050406030204" pitchFamily="18" charset="0"/>
                          </a:rPr>
                          <m:t>+</m:t>
                        </m:r>
                      </m:sup>
                    </m:sSup>
                    <m:r>
                      <m:rPr>
                        <m:sty m:val="p"/>
                      </m:rPr>
                      <a:rPr lang="en-US" i="1" smtClean="0">
                        <a:latin typeface="Cambria Math" panose="02040503050406030204" pitchFamily="18" charset="0"/>
                        <a:ea typeface="Cambria Math" panose="02040503050406030204" pitchFamily="18" charset="0"/>
                      </a:rPr>
                      <m:t>Λ</m:t>
                    </m:r>
                    <m:r>
                      <a:rPr lang="en-US" i="1">
                        <a:latin typeface="Cambria Math" panose="02040503050406030204" pitchFamily="18" charset="0"/>
                        <a:ea typeface="Cambria Math" panose="02040503050406030204" pitchFamily="18" charset="0"/>
                      </a:rPr>
                      <m:t>(1520)→</m:t>
                    </m:r>
                    <m:r>
                      <a:rPr lang="en-US" i="1">
                        <a:latin typeface="Cambria Math" panose="02040503050406030204" pitchFamily="18" charset="0"/>
                        <a:ea typeface="Cambria Math" panose="02040503050406030204" pitchFamily="18" charset="0"/>
                      </a:rPr>
                      <m:t>𝑒</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𝐾</m:t>
                        </m:r>
                      </m:e>
                      <m:sup>
                        <m:r>
                          <a:rPr lang="en-US" i="1">
                            <a:latin typeface="Cambria Math" panose="02040503050406030204" pitchFamily="18" charset="0"/>
                            <a:ea typeface="Cambria Math" panose="02040503050406030204" pitchFamily="18" charset="0"/>
                          </a:rPr>
                          <m:t>+</m:t>
                        </m:r>
                      </m:sup>
                    </m:sSup>
                  </m:oMath>
                </a14:m>
                <a:r>
                  <a:rPr lang="en-US">
                    <a:ea typeface="Cambria Math" panose="02040503050406030204" pitchFamily="18" charset="0"/>
                  </a:rPr>
                  <a:t>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𝐾</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𝑝</m:t>
                    </m:r>
                  </m:oMath>
                </a14:m>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mc:Choice>
        <mc:Fallback>
          <p:sp>
            <p:nvSpPr>
              <p:cNvPr id="3" name="CasellaDiTesto 2">
                <a:extLst>
                  <a:ext uri="{FF2B5EF4-FFF2-40B4-BE49-F238E27FC236}">
                    <a16:creationId xmlns:a16="http://schemas.microsoft.com/office/drawing/2014/main" id="{0C07964B-1AFA-6370-AA51-2A7F0ADA8F97}"/>
                  </a:ext>
                </a:extLst>
              </p:cNvPr>
              <p:cNvSpPr txBox="1">
                <a:spLocks noRot="1" noChangeAspect="1" noMove="1" noResize="1" noEditPoints="1" noAdjustHandles="1" noChangeArrowheads="1" noChangeShapeType="1" noTextEdit="1"/>
              </p:cNvSpPr>
              <p:nvPr/>
            </p:nvSpPr>
            <p:spPr>
              <a:xfrm>
                <a:off x="416465" y="1647578"/>
                <a:ext cx="3083023" cy="276999"/>
              </a:xfrm>
              <a:prstGeom prst="rect">
                <a:avLst/>
              </a:prstGeom>
              <a:blipFill>
                <a:blip r:embed="rId5"/>
                <a:stretch>
                  <a:fillRect l="-2869" r="-1230" b="-3478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ttangolo 15">
                <a:extLst>
                  <a:ext uri="{FF2B5EF4-FFF2-40B4-BE49-F238E27FC236}">
                    <a16:creationId xmlns:a16="http://schemas.microsoft.com/office/drawing/2014/main" id="{716FA5A2-7CDA-9B19-22A2-523C7280ECE8}"/>
                  </a:ext>
                </a:extLst>
              </p:cNvPr>
              <p:cNvSpPr/>
              <p:nvPr/>
            </p:nvSpPr>
            <p:spPr>
              <a:xfrm>
                <a:off x="79556" y="1026985"/>
                <a:ext cx="3972145" cy="3139317"/>
              </a:xfrm>
              <a:prstGeom prst="rect">
                <a:avLst/>
              </a:prstGeom>
              <a:noFill/>
              <a:ln w="25400" cap="flat">
                <a:solidFill>
                  <a:schemeClr val="bg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n-ea"/>
                    <a:cs typeface="+mn-cs"/>
                    <a:sym typeface="Helvetica"/>
                  </a:rPr>
                  <a:t>Other channels could be exploited as final states for possible new resonances..</a:t>
                </a:r>
              </a:p>
              <a:p>
                <a:pPr marL="0" marR="0" indent="0" algn="l" defTabSz="457200" rtl="0" fontAlgn="auto" latinLnBrk="0" hangingPunct="0">
                  <a:lnSpc>
                    <a:spcPct val="100000"/>
                  </a:lnSpc>
                  <a:spcBef>
                    <a:spcPts val="0"/>
                  </a:spcBef>
                  <a:spcAft>
                    <a:spcPts val="0"/>
                  </a:spcAft>
                  <a:buClrTx/>
                  <a:buSzTx/>
                  <a:buFontTx/>
                  <a:buNone/>
                  <a:tabLst/>
                </a:pPr>
                <a:endParaRPr lang="en-US" dirty="0">
                  <a:latin typeface="+mj-lt"/>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n-ea"/>
                  <a:cs typeface="+mn-cs"/>
                  <a:sym typeface="Helvetica"/>
                </a:endParaRPr>
              </a:p>
              <a:p>
                <a:pPr marL="0" marR="0" indent="0" algn="l" defTabSz="457200" rtl="0" fontAlgn="auto" latinLnBrk="0" hangingPunct="0">
                  <a:lnSpc>
                    <a:spcPct val="100000"/>
                  </a:lnSpc>
                  <a:spcBef>
                    <a:spcPts val="0"/>
                  </a:spcBef>
                  <a:spcAft>
                    <a:spcPts val="0"/>
                  </a:spcAft>
                  <a:buClrTx/>
                  <a:buSzTx/>
                  <a:buFontTx/>
                  <a:buNone/>
                  <a:tabLst/>
                </a:pPr>
                <a:endParaRPr lang="en-US" dirty="0">
                  <a:latin typeface="+mj-lt"/>
                  <a:ea typeface="+mj-ea"/>
                </a:endParaRPr>
              </a:p>
              <a:p>
                <a:pPr algn="just"/>
                <a:r>
                  <a:rPr lang="en-US" sz="1800" dirty="0">
                    <a:effectLst/>
                    <a:latin typeface="+mj-lt"/>
                    <a:ea typeface="+mj-ea"/>
                  </a:rPr>
                  <a:t>The existence of several non-strange N</a:t>
                </a:r>
                <a:r>
                  <a:rPr lang="en-US" sz="1800" baseline="30000" dirty="0">
                    <a:effectLst/>
                    <a:latin typeface="+mj-lt"/>
                    <a:ea typeface="+mj-ea"/>
                  </a:rPr>
                  <a:t>∗</a:t>
                </a:r>
                <a:r>
                  <a:rPr lang="en-US" sz="1800" dirty="0">
                    <a:effectLst/>
                    <a:latin typeface="+mj-lt"/>
                    <a:ea typeface="+mj-ea"/>
                  </a:rPr>
                  <a:t> resonances with significant (∼5%) branching ratios into the </a:t>
                </a:r>
                <a14:m>
                  <m:oMath xmlns:m="http://schemas.openxmlformats.org/officeDocument/2006/math">
                    <m:sSup>
                      <m:sSupPr>
                        <m:ctrlPr>
                          <a:rPr lang="en-US" sz="1800" i="1" smtClean="0">
                            <a:effectLst/>
                            <a:latin typeface="Cambria Math" panose="02040503050406030204" pitchFamily="18" charset="0"/>
                            <a:ea typeface="+mj-ea"/>
                          </a:rPr>
                        </m:ctrlPr>
                      </m:sSupPr>
                      <m:e>
                        <m:r>
                          <a:rPr lang="en-US" sz="1800" b="0" i="1" smtClean="0">
                            <a:effectLst/>
                            <a:latin typeface="Cambria Math" panose="02040503050406030204" pitchFamily="18" charset="0"/>
                            <a:ea typeface="+mj-ea"/>
                          </a:rPr>
                          <m:t>𝐾</m:t>
                        </m:r>
                      </m:e>
                      <m:sup>
                        <m:r>
                          <a:rPr lang="en-US" sz="1800" b="0" i="1" smtClean="0">
                            <a:effectLst/>
                            <a:latin typeface="Cambria Math" panose="02040503050406030204" pitchFamily="18" charset="0"/>
                            <a:ea typeface="+mj-ea"/>
                          </a:rPr>
                          <m:t>+</m:t>
                        </m:r>
                      </m:sup>
                    </m:sSup>
                    <m:r>
                      <m:rPr>
                        <m:sty m:val="p"/>
                      </m:rPr>
                      <a:rPr lang="el-GR" sz="1800" i="1" smtClean="0">
                        <a:effectLst/>
                        <a:latin typeface="Cambria Math" panose="02040503050406030204" pitchFamily="18" charset="0"/>
                        <a:ea typeface="Cambria Math" panose="02040503050406030204" pitchFamily="18" charset="0"/>
                      </a:rPr>
                      <m:t>Λ</m:t>
                    </m:r>
                  </m:oMath>
                </a14:m>
                <a:r>
                  <a:rPr lang="en-US" sz="1800" dirty="0">
                    <a:effectLst/>
                    <a:latin typeface="+mj-lt"/>
                    <a:ea typeface="+mj-ea"/>
                  </a:rPr>
                  <a:t>(1520) </a:t>
                </a:r>
                <a:r>
                  <a:rPr lang="en-US" dirty="0">
                    <a:latin typeface="+mj-lt"/>
                    <a:ea typeface="+mj-ea"/>
                  </a:rPr>
                  <a:t> </a:t>
                </a:r>
                <a:r>
                  <a:rPr lang="en-US" sz="1800" dirty="0">
                    <a:effectLst/>
                    <a:latin typeface="+mj-lt"/>
                    <a:ea typeface="+mj-ea"/>
                  </a:rPr>
                  <a:t>decay channel</a:t>
                </a:r>
                <a:r>
                  <a:rPr lang="en-US" dirty="0">
                    <a:latin typeface="+mj-lt"/>
                    <a:ea typeface="+mj-ea"/>
                  </a:rPr>
                  <a:t> </a:t>
                </a:r>
                <a:r>
                  <a:rPr lang="en-US" sz="1800" dirty="0">
                    <a:effectLst/>
                    <a:latin typeface="+mj-lt"/>
                    <a:ea typeface="+mj-ea"/>
                  </a:rPr>
                  <a:t>has been </a:t>
                </a:r>
                <a:r>
                  <a:rPr lang="en-US" dirty="0">
                    <a:latin typeface="+mj-lt"/>
                    <a:ea typeface="+mj-ea"/>
                  </a:rPr>
                  <a:t>predicted</a:t>
                </a: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Helvetica"/>
                </a:endParaRPr>
              </a:p>
            </p:txBody>
          </p:sp>
        </mc:Choice>
        <mc:Fallback>
          <p:sp>
            <p:nvSpPr>
              <p:cNvPr id="16" name="Rettangolo 15">
                <a:extLst>
                  <a:ext uri="{FF2B5EF4-FFF2-40B4-BE49-F238E27FC236}">
                    <a16:creationId xmlns:a16="http://schemas.microsoft.com/office/drawing/2014/main" id="{716FA5A2-7CDA-9B19-22A2-523C7280ECE8}"/>
                  </a:ext>
                </a:extLst>
              </p:cNvPr>
              <p:cNvSpPr>
                <a:spLocks noRot="1" noChangeAspect="1" noMove="1" noResize="1" noEditPoints="1" noAdjustHandles="1" noChangeArrowheads="1" noChangeShapeType="1" noTextEdit="1"/>
              </p:cNvSpPr>
              <p:nvPr/>
            </p:nvSpPr>
            <p:spPr>
              <a:xfrm>
                <a:off x="79556" y="1026985"/>
                <a:ext cx="3972145" cy="3139317"/>
              </a:xfrm>
              <a:prstGeom prst="rect">
                <a:avLst/>
              </a:prstGeom>
              <a:blipFill>
                <a:blip r:embed="rId6"/>
                <a:stretch>
                  <a:fillRect l="-2215" r="-1899"/>
                </a:stretch>
              </a:blipFill>
              <a:ln w="25400" cap="flat">
                <a:solidFill>
                  <a:schemeClr val="bg1"/>
                </a:solidFill>
                <a:prstDash val="solid"/>
                <a:round/>
              </a:ln>
              <a:effectLst/>
            </p:spPr>
            <p:txBody>
              <a:bodyPr/>
              <a:lstStyle/>
              <a:p>
                <a:r>
                  <a:rPr lang="en-US">
                    <a:noFill/>
                  </a:rPr>
                  <a:t> </a:t>
                </a:r>
              </a:p>
            </p:txBody>
          </p:sp>
        </mc:Fallback>
      </mc:AlternateContent>
      <p:sp>
        <p:nvSpPr>
          <p:cNvPr id="18" name="CasellaDiTesto 17">
            <a:extLst>
              <a:ext uri="{FF2B5EF4-FFF2-40B4-BE49-F238E27FC236}">
                <a16:creationId xmlns:a16="http://schemas.microsoft.com/office/drawing/2014/main" id="{C6ECDEE8-09FE-42D4-2AF6-27855339ACF9}"/>
              </a:ext>
            </a:extLst>
          </p:cNvPr>
          <p:cNvSpPr txBox="1"/>
          <p:nvPr/>
        </p:nvSpPr>
        <p:spPr>
          <a:xfrm>
            <a:off x="5781829" y="606911"/>
            <a:ext cx="169333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a:ln>
                  <a:noFill/>
                </a:ln>
                <a:solidFill>
                  <a:srgbClr val="000000"/>
                </a:solidFill>
                <a:effectLst/>
                <a:uFillTx/>
                <a:latin typeface="+mn-lt"/>
                <a:ea typeface="+mn-ea"/>
                <a:cs typeface="+mn-cs"/>
                <a:sym typeface="Helvetica"/>
              </a:rPr>
              <a:t>kFWD pFWD</a:t>
            </a:r>
          </a:p>
        </p:txBody>
      </p:sp>
      <p:sp>
        <p:nvSpPr>
          <p:cNvPr id="26" name="CasellaDiTesto 25">
            <a:extLst>
              <a:ext uri="{FF2B5EF4-FFF2-40B4-BE49-F238E27FC236}">
                <a16:creationId xmlns:a16="http://schemas.microsoft.com/office/drawing/2014/main" id="{EC2AB38C-9199-002E-3D83-0DA797DA7B51}"/>
              </a:ext>
            </a:extLst>
          </p:cNvPr>
          <p:cNvSpPr txBox="1"/>
          <p:nvPr/>
        </p:nvSpPr>
        <p:spPr>
          <a:xfrm>
            <a:off x="58071" y="3766677"/>
            <a:ext cx="6002487"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dirty="0">
                <a:solidFill>
                  <a:srgbClr val="0070C0"/>
                </a:solidFill>
                <a:effectLst/>
                <a:ea typeface="+mj-ea"/>
                <a:sym typeface="Wingdings" pitchFamily="2" charset="2"/>
              </a:rPr>
              <a:t> S. Barrow et al., CLAS Coll., </a:t>
            </a:r>
            <a:r>
              <a:rPr lang="en-US" sz="1600" b="0" i="0" u="none" strike="noStrike" dirty="0">
                <a:solidFill>
                  <a:srgbClr val="0070C0"/>
                </a:solidFill>
                <a:effectLst/>
                <a:highlight>
                  <a:srgbClr val="FFFFFF"/>
                </a:highlight>
              </a:rPr>
              <a:t>Phys.Rev.C64:044601,2001</a:t>
            </a:r>
            <a:endParaRPr lang="en-US" sz="1600" dirty="0">
              <a:solidFill>
                <a:srgbClr val="0070C0"/>
              </a:solidFill>
              <a:effectLst/>
              <a:ea typeface="+mj-ea"/>
              <a:sym typeface="Wingdings" pitchFamily="2" charset="2"/>
            </a:endParaRPr>
          </a:p>
          <a:p>
            <a:r>
              <a:rPr lang="en-US" sz="1600" dirty="0">
                <a:solidFill>
                  <a:srgbClr val="0070C0"/>
                </a:solidFill>
                <a:ea typeface="+mj-ea"/>
                <a:sym typeface="Wingdings" pitchFamily="2" charset="2"/>
              </a:rPr>
              <a:t> </a:t>
            </a:r>
            <a:r>
              <a:rPr lang="en-US" sz="1600" dirty="0">
                <a:solidFill>
                  <a:srgbClr val="0070C0"/>
                </a:solidFill>
                <a:effectLst/>
                <a:ea typeface="+mj-ea"/>
              </a:rPr>
              <a:t>Simon Chapstick and W. Roberts, Phys. Rev. D </a:t>
            </a:r>
            <a:r>
              <a:rPr lang="en-US" sz="1600" b="1" dirty="0">
                <a:solidFill>
                  <a:srgbClr val="0070C0"/>
                </a:solidFill>
                <a:effectLst/>
                <a:ea typeface="+mj-ea"/>
              </a:rPr>
              <a:t>58 </a:t>
            </a:r>
            <a:r>
              <a:rPr lang="en-US" sz="1600" dirty="0">
                <a:solidFill>
                  <a:srgbClr val="0070C0"/>
                </a:solidFill>
                <a:effectLst/>
                <a:ea typeface="+mj-ea"/>
              </a:rPr>
              <a:t>074011 </a:t>
            </a:r>
            <a:endParaRPr lang="en-US" sz="1600" dirty="0">
              <a:solidFill>
                <a:srgbClr val="0070C0"/>
              </a:solidFill>
              <a:ea typeface="+mj-ea"/>
            </a:endParaRPr>
          </a:p>
        </p:txBody>
      </p:sp>
      <p:cxnSp>
        <p:nvCxnSpPr>
          <p:cNvPr id="30" name="Connettore 1 29">
            <a:extLst>
              <a:ext uri="{FF2B5EF4-FFF2-40B4-BE49-F238E27FC236}">
                <a16:creationId xmlns:a16="http://schemas.microsoft.com/office/drawing/2014/main" id="{9A1EB3DD-2E12-A1B3-4AB3-1714FA0BC13A}"/>
              </a:ext>
            </a:extLst>
          </p:cNvPr>
          <p:cNvCxnSpPr>
            <a:cxnSpLocks/>
          </p:cNvCxnSpPr>
          <p:nvPr/>
        </p:nvCxnSpPr>
        <p:spPr>
          <a:xfrm>
            <a:off x="5506078" y="1081990"/>
            <a:ext cx="0" cy="2100597"/>
          </a:xfrm>
          <a:prstGeom prst="lin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31" name="Connettore 1 30">
            <a:extLst>
              <a:ext uri="{FF2B5EF4-FFF2-40B4-BE49-F238E27FC236}">
                <a16:creationId xmlns:a16="http://schemas.microsoft.com/office/drawing/2014/main" id="{E2090836-DEEA-19AA-D2C5-3C49DD090ED8}"/>
              </a:ext>
            </a:extLst>
          </p:cNvPr>
          <p:cNvCxnSpPr>
            <a:cxnSpLocks/>
          </p:cNvCxnSpPr>
          <p:nvPr/>
        </p:nvCxnSpPr>
        <p:spPr>
          <a:xfrm>
            <a:off x="7026669" y="1059352"/>
            <a:ext cx="0" cy="2123235"/>
          </a:xfrm>
          <a:prstGeom prst="lin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32" name="Connettore 1 31">
            <a:extLst>
              <a:ext uri="{FF2B5EF4-FFF2-40B4-BE49-F238E27FC236}">
                <a16:creationId xmlns:a16="http://schemas.microsoft.com/office/drawing/2014/main" id="{6CBC3660-F5DB-2169-2CE9-F1DEBBDA7541}"/>
              </a:ext>
            </a:extLst>
          </p:cNvPr>
          <p:cNvCxnSpPr>
            <a:cxnSpLocks/>
          </p:cNvCxnSpPr>
          <p:nvPr/>
        </p:nvCxnSpPr>
        <p:spPr>
          <a:xfrm>
            <a:off x="6894061" y="1025786"/>
            <a:ext cx="0" cy="2156801"/>
          </a:xfrm>
          <a:prstGeom prst="lin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33" name="Connettore 1 32">
            <a:extLst>
              <a:ext uri="{FF2B5EF4-FFF2-40B4-BE49-F238E27FC236}">
                <a16:creationId xmlns:a16="http://schemas.microsoft.com/office/drawing/2014/main" id="{EE10EF2E-8C81-ADD2-7428-DB34EE156E15}"/>
              </a:ext>
            </a:extLst>
          </p:cNvPr>
          <p:cNvCxnSpPr>
            <a:cxnSpLocks/>
          </p:cNvCxnSpPr>
          <p:nvPr/>
        </p:nvCxnSpPr>
        <p:spPr>
          <a:xfrm>
            <a:off x="5907861" y="1025786"/>
            <a:ext cx="0" cy="2156801"/>
          </a:xfrm>
          <a:prstGeom prst="lin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34" name="Connettore 1 33">
            <a:extLst>
              <a:ext uri="{FF2B5EF4-FFF2-40B4-BE49-F238E27FC236}">
                <a16:creationId xmlns:a16="http://schemas.microsoft.com/office/drawing/2014/main" id="{052CD2F0-3FBD-F253-52DB-3CE999D9A448}"/>
              </a:ext>
            </a:extLst>
          </p:cNvPr>
          <p:cNvCxnSpPr>
            <a:cxnSpLocks/>
          </p:cNvCxnSpPr>
          <p:nvPr/>
        </p:nvCxnSpPr>
        <p:spPr>
          <a:xfrm>
            <a:off x="7636218" y="1059352"/>
            <a:ext cx="0" cy="2123235"/>
          </a:xfrm>
          <a:prstGeom prst="lin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mc:AlternateContent xmlns:mc="http://schemas.openxmlformats.org/markup-compatibility/2006">
        <mc:Choice xmlns:a14="http://schemas.microsoft.com/office/drawing/2010/main" Requires="a14">
          <p:sp>
            <p:nvSpPr>
              <p:cNvPr id="42" name="CasellaDiTesto 41">
                <a:extLst>
                  <a:ext uri="{FF2B5EF4-FFF2-40B4-BE49-F238E27FC236}">
                    <a16:creationId xmlns:a16="http://schemas.microsoft.com/office/drawing/2014/main" id="{D22B5396-E783-9838-66B7-EDED793120DA}"/>
                  </a:ext>
                </a:extLst>
              </p:cNvPr>
              <p:cNvSpPr txBox="1"/>
              <p:nvPr/>
            </p:nvSpPr>
            <p:spPr>
              <a:xfrm rot="16200000">
                <a:off x="5463382" y="1557075"/>
                <a:ext cx="468481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ea typeface="Cambria Math" panose="02040503050406030204" pitchFamily="18" charset="0"/>
                        </a:rPr>
                        <m:t>Λ</m:t>
                      </m:r>
                      <m:r>
                        <a:rPr lang="en-US" i="1">
                          <a:latin typeface="Cambria Math" panose="02040503050406030204" pitchFamily="18" charset="0"/>
                          <a:ea typeface="Cambria Math" panose="02040503050406030204" pitchFamily="18" charset="0"/>
                        </a:rPr>
                        <m:t>(1520)</m:t>
                      </m:r>
                    </m:oMath>
                  </m:oMathPara>
                </a14:m>
                <a:endParaRPr lang="en-US"/>
              </a:p>
            </p:txBody>
          </p:sp>
        </mc:Choice>
        <mc:Fallback>
          <p:sp>
            <p:nvSpPr>
              <p:cNvPr id="42" name="CasellaDiTesto 41">
                <a:extLst>
                  <a:ext uri="{FF2B5EF4-FFF2-40B4-BE49-F238E27FC236}">
                    <a16:creationId xmlns:a16="http://schemas.microsoft.com/office/drawing/2014/main" id="{D22B5396-E783-9838-66B7-EDED793120DA}"/>
                  </a:ext>
                </a:extLst>
              </p:cNvPr>
              <p:cNvSpPr txBox="1">
                <a:spLocks noRot="1" noChangeAspect="1" noMove="1" noResize="1" noEditPoints="1" noAdjustHandles="1" noChangeArrowheads="1" noChangeShapeType="1" noTextEdit="1"/>
              </p:cNvSpPr>
              <p:nvPr/>
            </p:nvSpPr>
            <p:spPr>
              <a:xfrm rot="16200000">
                <a:off x="5463382" y="1557075"/>
                <a:ext cx="4684814" cy="369332"/>
              </a:xfrm>
              <a:prstGeom prst="rect">
                <a:avLst/>
              </a:prstGeom>
              <a:blipFill>
                <a:blip r:embed="rId7"/>
                <a:stretch>
                  <a:fillRect r="-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CasellaDiTesto 42">
                <a:extLst>
                  <a:ext uri="{FF2B5EF4-FFF2-40B4-BE49-F238E27FC236}">
                    <a16:creationId xmlns:a16="http://schemas.microsoft.com/office/drawing/2014/main" id="{23CC08C6-A835-F81C-9F63-5B172DD0B814}"/>
                  </a:ext>
                </a:extLst>
              </p:cNvPr>
              <p:cNvSpPr txBox="1"/>
              <p:nvPr/>
            </p:nvSpPr>
            <p:spPr>
              <a:xfrm rot="16200000">
                <a:off x="4384069" y="1504103"/>
                <a:ext cx="468481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ea typeface="Cambria Math" panose="02040503050406030204" pitchFamily="18" charset="0"/>
                        </a:rPr>
                        <m:t>Σ</m:t>
                      </m:r>
                      <m:r>
                        <a:rPr lang="en-US" i="1">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385</m:t>
                      </m:r>
                      <m:r>
                        <a:rPr lang="en-US" i="1">
                          <a:latin typeface="Cambria Math" panose="02040503050406030204" pitchFamily="18" charset="0"/>
                          <a:ea typeface="Cambria Math" panose="02040503050406030204" pitchFamily="18" charset="0"/>
                        </a:rPr>
                        <m:t>)</m:t>
                      </m:r>
                    </m:oMath>
                  </m:oMathPara>
                </a14:m>
                <a:endParaRPr lang="en-US"/>
              </a:p>
            </p:txBody>
          </p:sp>
        </mc:Choice>
        <mc:Fallback>
          <p:sp>
            <p:nvSpPr>
              <p:cNvPr id="43" name="CasellaDiTesto 42">
                <a:extLst>
                  <a:ext uri="{FF2B5EF4-FFF2-40B4-BE49-F238E27FC236}">
                    <a16:creationId xmlns:a16="http://schemas.microsoft.com/office/drawing/2014/main" id="{23CC08C6-A835-F81C-9F63-5B172DD0B814}"/>
                  </a:ext>
                </a:extLst>
              </p:cNvPr>
              <p:cNvSpPr txBox="1">
                <a:spLocks noRot="1" noChangeAspect="1" noMove="1" noResize="1" noEditPoints="1" noAdjustHandles="1" noChangeArrowheads="1" noChangeShapeType="1" noTextEdit="1"/>
              </p:cNvSpPr>
              <p:nvPr/>
            </p:nvSpPr>
            <p:spPr>
              <a:xfrm rot="16200000">
                <a:off x="4384069" y="1504103"/>
                <a:ext cx="4684814" cy="369332"/>
              </a:xfrm>
              <a:prstGeom prst="rect">
                <a:avLst/>
              </a:prstGeom>
              <a:blipFill>
                <a:blip r:embed="rId8"/>
                <a:stretch>
                  <a:fillRect r="-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CasellaDiTesto 43">
                <a:extLst>
                  <a:ext uri="{FF2B5EF4-FFF2-40B4-BE49-F238E27FC236}">
                    <a16:creationId xmlns:a16="http://schemas.microsoft.com/office/drawing/2014/main" id="{90F0CEAE-7725-BF58-2AB5-8697BCACC639}"/>
                  </a:ext>
                </a:extLst>
              </p:cNvPr>
              <p:cNvSpPr txBox="1"/>
              <p:nvPr/>
            </p:nvSpPr>
            <p:spPr>
              <a:xfrm rot="16200000">
                <a:off x="4835794" y="1535970"/>
                <a:ext cx="468481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ea typeface="Cambria Math" panose="02040503050406030204" pitchFamily="18" charset="0"/>
                        </a:rPr>
                        <m:t>Λ</m:t>
                      </m:r>
                      <m:r>
                        <a:rPr lang="en-US" i="1">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405</m:t>
                      </m:r>
                      <m:r>
                        <a:rPr lang="en-US" i="1">
                          <a:latin typeface="Cambria Math" panose="02040503050406030204" pitchFamily="18" charset="0"/>
                          <a:ea typeface="Cambria Math" panose="02040503050406030204" pitchFamily="18" charset="0"/>
                        </a:rPr>
                        <m:t>)</m:t>
                      </m:r>
                    </m:oMath>
                  </m:oMathPara>
                </a14:m>
                <a:endParaRPr lang="en-US"/>
              </a:p>
            </p:txBody>
          </p:sp>
        </mc:Choice>
        <mc:Fallback>
          <p:sp>
            <p:nvSpPr>
              <p:cNvPr id="44" name="CasellaDiTesto 43">
                <a:extLst>
                  <a:ext uri="{FF2B5EF4-FFF2-40B4-BE49-F238E27FC236}">
                    <a16:creationId xmlns:a16="http://schemas.microsoft.com/office/drawing/2014/main" id="{90F0CEAE-7725-BF58-2AB5-8697BCACC639}"/>
                  </a:ext>
                </a:extLst>
              </p:cNvPr>
              <p:cNvSpPr txBox="1">
                <a:spLocks noRot="1" noChangeAspect="1" noMove="1" noResize="1" noEditPoints="1" noAdjustHandles="1" noChangeArrowheads="1" noChangeShapeType="1" noTextEdit="1"/>
              </p:cNvSpPr>
              <p:nvPr/>
            </p:nvSpPr>
            <p:spPr>
              <a:xfrm rot="16200000">
                <a:off x="4835794" y="1535970"/>
                <a:ext cx="4684814" cy="369332"/>
              </a:xfrm>
              <a:prstGeom prst="rect">
                <a:avLst/>
              </a:prstGeom>
              <a:blipFill>
                <a:blip r:embed="rId9"/>
                <a:stretch>
                  <a:fillRect r="-1666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 name="CasellaDiTesto 44">
                <a:extLst>
                  <a:ext uri="{FF2B5EF4-FFF2-40B4-BE49-F238E27FC236}">
                    <a16:creationId xmlns:a16="http://schemas.microsoft.com/office/drawing/2014/main" id="{F3B0354C-30EC-A147-8113-DCF3720507D3}"/>
                  </a:ext>
                </a:extLst>
              </p:cNvPr>
              <p:cNvSpPr txBox="1"/>
              <p:nvPr/>
            </p:nvSpPr>
            <p:spPr>
              <a:xfrm rot="16200000">
                <a:off x="3712081" y="1359019"/>
                <a:ext cx="468481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ea typeface="Cambria Math" panose="02040503050406030204" pitchFamily="18" charset="0"/>
                        </a:rPr>
                        <m:t>Σ</m:t>
                      </m:r>
                      <m:r>
                        <a:rPr lang="en-US" i="1">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193</m:t>
                      </m:r>
                      <m:r>
                        <a:rPr lang="en-US" i="1">
                          <a:latin typeface="Cambria Math" panose="02040503050406030204" pitchFamily="18" charset="0"/>
                          <a:ea typeface="Cambria Math" panose="02040503050406030204" pitchFamily="18" charset="0"/>
                        </a:rPr>
                        <m:t>)</m:t>
                      </m:r>
                    </m:oMath>
                  </m:oMathPara>
                </a14:m>
                <a:endParaRPr lang="en-US"/>
              </a:p>
            </p:txBody>
          </p:sp>
        </mc:Choice>
        <mc:Fallback>
          <p:sp>
            <p:nvSpPr>
              <p:cNvPr id="45" name="CasellaDiTesto 44">
                <a:extLst>
                  <a:ext uri="{FF2B5EF4-FFF2-40B4-BE49-F238E27FC236}">
                    <a16:creationId xmlns:a16="http://schemas.microsoft.com/office/drawing/2014/main" id="{F3B0354C-30EC-A147-8113-DCF3720507D3}"/>
                  </a:ext>
                </a:extLst>
              </p:cNvPr>
              <p:cNvSpPr txBox="1">
                <a:spLocks noRot="1" noChangeAspect="1" noMove="1" noResize="1" noEditPoints="1" noAdjustHandles="1" noChangeArrowheads="1" noChangeShapeType="1" noTextEdit="1"/>
              </p:cNvSpPr>
              <p:nvPr/>
            </p:nvSpPr>
            <p:spPr>
              <a:xfrm rot="16200000">
                <a:off x="3712081" y="1359019"/>
                <a:ext cx="4684814" cy="369332"/>
              </a:xfrm>
              <a:prstGeom prst="rect">
                <a:avLst/>
              </a:prstGeom>
              <a:blipFill>
                <a:blip r:embed="rId10"/>
                <a:stretch>
                  <a:fillRect r="-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6" name="CasellaDiTesto 45">
                <a:extLst>
                  <a:ext uri="{FF2B5EF4-FFF2-40B4-BE49-F238E27FC236}">
                    <a16:creationId xmlns:a16="http://schemas.microsoft.com/office/drawing/2014/main" id="{3846ADB5-B063-BB79-3577-40BE448BE483}"/>
                  </a:ext>
                </a:extLst>
              </p:cNvPr>
              <p:cNvSpPr txBox="1"/>
              <p:nvPr/>
            </p:nvSpPr>
            <p:spPr>
              <a:xfrm rot="16200000">
                <a:off x="2956239" y="1359019"/>
                <a:ext cx="468481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i="1" smtClean="0">
                          <a:latin typeface="Cambria Math" panose="02040503050406030204" pitchFamily="18" charset="0"/>
                          <a:ea typeface="Cambria Math" panose="02040503050406030204" pitchFamily="18" charset="0"/>
                        </a:rPr>
                        <m:t>Λ</m:t>
                      </m:r>
                      <m:r>
                        <a:rPr lang="en-US" i="1">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116</m:t>
                      </m:r>
                      <m:r>
                        <a:rPr lang="en-US" i="1">
                          <a:latin typeface="Cambria Math" panose="02040503050406030204" pitchFamily="18" charset="0"/>
                          <a:ea typeface="Cambria Math" panose="02040503050406030204" pitchFamily="18" charset="0"/>
                        </a:rPr>
                        <m:t>)</m:t>
                      </m:r>
                    </m:oMath>
                  </m:oMathPara>
                </a14:m>
                <a:endParaRPr lang="en-US"/>
              </a:p>
            </p:txBody>
          </p:sp>
        </mc:Choice>
        <mc:Fallback>
          <p:sp>
            <p:nvSpPr>
              <p:cNvPr id="46" name="CasellaDiTesto 45">
                <a:extLst>
                  <a:ext uri="{FF2B5EF4-FFF2-40B4-BE49-F238E27FC236}">
                    <a16:creationId xmlns:a16="http://schemas.microsoft.com/office/drawing/2014/main" id="{3846ADB5-B063-BB79-3577-40BE448BE483}"/>
                  </a:ext>
                </a:extLst>
              </p:cNvPr>
              <p:cNvSpPr txBox="1">
                <a:spLocks noRot="1" noChangeAspect="1" noMove="1" noResize="1" noEditPoints="1" noAdjustHandles="1" noChangeArrowheads="1" noChangeShapeType="1" noTextEdit="1"/>
              </p:cNvSpPr>
              <p:nvPr/>
            </p:nvSpPr>
            <p:spPr>
              <a:xfrm rot="16200000">
                <a:off x="2956239" y="1359019"/>
                <a:ext cx="4684814" cy="369332"/>
              </a:xfrm>
              <a:prstGeom prst="rect">
                <a:avLst/>
              </a:prstGeom>
              <a:blipFill>
                <a:blip r:embed="rId11"/>
                <a:stretch>
                  <a:fillRect r="-1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7" name="CasellaDiTesto 46">
                <a:extLst>
                  <a:ext uri="{FF2B5EF4-FFF2-40B4-BE49-F238E27FC236}">
                    <a16:creationId xmlns:a16="http://schemas.microsoft.com/office/drawing/2014/main" id="{B2CFBD34-E9C8-FB71-D5C9-CCD275DA2836}"/>
                  </a:ext>
                </a:extLst>
              </p:cNvPr>
              <p:cNvSpPr txBox="1"/>
              <p:nvPr/>
            </p:nvSpPr>
            <p:spPr>
              <a:xfrm>
                <a:off x="6442353" y="3663936"/>
                <a:ext cx="229903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14:m>
                  <m:oMath xmlns:m="http://schemas.openxmlformats.org/officeDocument/2006/math">
                    <m:r>
                      <m:rPr>
                        <m:sty m:val="p"/>
                      </m:rPr>
                      <a:rPr kumimoji="0" lang="en-US" sz="1800" b="0" i="1" u="none" strike="noStrike" cap="none" spc="0" normalizeH="0" baseline="0" smtClean="0">
                        <a:ln>
                          <a:noFill/>
                        </a:ln>
                        <a:solidFill>
                          <a:srgbClr val="C00000"/>
                        </a:solidFill>
                        <a:effectLst/>
                        <a:uFillTx/>
                        <a:latin typeface="Cambria Math" panose="02040503050406030204" pitchFamily="18" charset="0"/>
                        <a:ea typeface="Cambria Math" panose="02040503050406030204" pitchFamily="18" charset="0"/>
                        <a:sym typeface="Helvetica"/>
                      </a:rPr>
                      <m:t>Λ</m:t>
                    </m:r>
                    <m:r>
                      <a:rPr kumimoji="0" lang="en-US" sz="1800" b="0" i="1" u="none" strike="noStrike" cap="none" spc="0" normalizeH="0" baseline="0" smtClean="0">
                        <a:ln>
                          <a:noFill/>
                        </a:ln>
                        <a:solidFill>
                          <a:srgbClr val="C00000"/>
                        </a:solidFill>
                        <a:effectLst/>
                        <a:uFillTx/>
                        <a:latin typeface="Cambria Math" panose="02040503050406030204" pitchFamily="18" charset="0"/>
                        <a:ea typeface="Cambria Math" panose="02040503050406030204" pitchFamily="18" charset="0"/>
                        <a:sym typeface="Helvetica"/>
                      </a:rPr>
                      <m:t>(1520) </m:t>
                    </m:r>
                    <m:r>
                      <m:rPr>
                        <m:sty m:val="p"/>
                      </m:rPr>
                      <a:rPr kumimoji="0" lang="en-US" sz="1800" b="0" i="0" u="none" strike="noStrike" cap="none" spc="0" normalizeH="0" baseline="0" smtClean="0">
                        <a:ln>
                          <a:noFill/>
                        </a:ln>
                        <a:solidFill>
                          <a:srgbClr val="C00000"/>
                        </a:solidFill>
                        <a:effectLst/>
                        <a:uFillTx/>
                        <a:latin typeface="Cambria Math" panose="02040503050406030204" pitchFamily="18" charset="0"/>
                        <a:ea typeface="Cambria Math" panose="02040503050406030204" pitchFamily="18" charset="0"/>
                        <a:sym typeface="Helvetica"/>
                      </a:rPr>
                      <m:t>a</m:t>
                    </m:r>
                  </m:oMath>
                </a14:m>
                <a:r>
                  <a:rPr kumimoji="0" lang="en-US" sz="1800" b="0" i="0" u="none" strike="noStrike" cap="none" spc="0" normalizeH="0" baseline="0" dirty="0">
                    <a:ln>
                      <a:noFill/>
                    </a:ln>
                    <a:solidFill>
                      <a:srgbClr val="C00000"/>
                    </a:solidFill>
                    <a:effectLst/>
                    <a:uFillTx/>
                    <a:latin typeface="+mj-lt"/>
                    <a:cs typeface="Dreaming Outloud Pro" panose="03050502040302030504" pitchFamily="66" charset="77"/>
                    <a:sym typeface="Helvetica"/>
                  </a:rPr>
                  <a:t>rises as a separate structure</a:t>
                </a:r>
              </a:p>
            </p:txBody>
          </p:sp>
        </mc:Choice>
        <mc:Fallback>
          <p:sp>
            <p:nvSpPr>
              <p:cNvPr id="47" name="CasellaDiTesto 46">
                <a:extLst>
                  <a:ext uri="{FF2B5EF4-FFF2-40B4-BE49-F238E27FC236}">
                    <a16:creationId xmlns:a16="http://schemas.microsoft.com/office/drawing/2014/main" id="{B2CFBD34-E9C8-FB71-D5C9-CCD275DA2836}"/>
                  </a:ext>
                </a:extLst>
              </p:cNvPr>
              <p:cNvSpPr txBox="1">
                <a:spLocks noRot="1" noChangeAspect="1" noMove="1" noResize="1" noEditPoints="1" noAdjustHandles="1" noChangeArrowheads="1" noChangeShapeType="1" noTextEdit="1"/>
              </p:cNvSpPr>
              <p:nvPr/>
            </p:nvSpPr>
            <p:spPr>
              <a:xfrm>
                <a:off x="6442353" y="3663936"/>
                <a:ext cx="2299032" cy="646327"/>
              </a:xfrm>
              <a:prstGeom prst="rect">
                <a:avLst/>
              </a:prstGeom>
              <a:blipFill>
                <a:blip r:embed="rId12"/>
                <a:stretch>
                  <a:fillRect t="-3846" b="-13462"/>
                </a:stretch>
              </a:blipFill>
              <a:ln w="12700" cap="flat">
                <a:noFill/>
                <a:miter lim="400000"/>
              </a:ln>
              <a:effectLst/>
            </p:spPr>
            <p:txBody>
              <a:bodyPr/>
              <a:lstStyle/>
              <a:p>
                <a:r>
                  <a:rPr lang="en-US">
                    <a:noFill/>
                  </a:rPr>
                  <a:t> </a:t>
                </a:r>
              </a:p>
            </p:txBody>
          </p:sp>
        </mc:Fallback>
      </mc:AlternateContent>
      <p:sp>
        <p:nvSpPr>
          <p:cNvPr id="48" name="Freccia destra 47">
            <a:extLst>
              <a:ext uri="{FF2B5EF4-FFF2-40B4-BE49-F238E27FC236}">
                <a16:creationId xmlns:a16="http://schemas.microsoft.com/office/drawing/2014/main" id="{EB3772C8-9452-E091-64C5-51F08E5EE8BF}"/>
              </a:ext>
            </a:extLst>
          </p:cNvPr>
          <p:cNvSpPr/>
          <p:nvPr/>
        </p:nvSpPr>
        <p:spPr>
          <a:xfrm rot="16200000">
            <a:off x="7489720" y="3124804"/>
            <a:ext cx="300338" cy="733655"/>
          </a:xfrm>
          <a:prstGeom prst="rightArrow">
            <a:avLst/>
          </a:prstGeom>
          <a:solidFill>
            <a:srgbClr val="FF0000"/>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Helvetica"/>
            </a:endParaRPr>
          </a:p>
        </p:txBody>
      </p:sp>
      <p:sp>
        <p:nvSpPr>
          <p:cNvPr id="2" name="Segnaposto piè di pagina 1">
            <a:extLst>
              <a:ext uri="{FF2B5EF4-FFF2-40B4-BE49-F238E27FC236}">
                <a16:creationId xmlns:a16="http://schemas.microsoft.com/office/drawing/2014/main" id="{04F0D2B4-D52D-6F1B-0163-9810F5F6A2A2}"/>
              </a:ext>
            </a:extLst>
          </p:cNvPr>
          <p:cNvSpPr>
            <a:spLocks noGrp="1"/>
          </p:cNvSpPr>
          <p:nvPr>
            <p:ph type="ftr" sz="quarter" idx="11"/>
          </p:nvPr>
        </p:nvSpPr>
        <p:spPr/>
        <p:txBody>
          <a:bodyPr/>
          <a:lstStyle/>
          <a:p>
            <a:r>
              <a:rPr lang="en-US"/>
              <a:t>CLAS Collaboration Meeting - June 2024  - Annalisa D’Angelo </a:t>
            </a:r>
          </a:p>
        </p:txBody>
      </p:sp>
      <p:sp>
        <p:nvSpPr>
          <p:cNvPr id="8" name="Segnaposto numero diapositiva 7">
            <a:extLst>
              <a:ext uri="{FF2B5EF4-FFF2-40B4-BE49-F238E27FC236}">
                <a16:creationId xmlns:a16="http://schemas.microsoft.com/office/drawing/2014/main" id="{799FBB98-15A8-B0AE-DE72-88B459BB1E3D}"/>
              </a:ext>
            </a:extLst>
          </p:cNvPr>
          <p:cNvSpPr>
            <a:spLocks noGrp="1"/>
          </p:cNvSpPr>
          <p:nvPr>
            <p:ph type="sldNum" sz="quarter" idx="12"/>
          </p:nvPr>
        </p:nvSpPr>
        <p:spPr/>
        <p:txBody>
          <a:bodyPr/>
          <a:lstStyle/>
          <a:p>
            <a:fld id="{E33505E3-9B21-8742-B4DC-5DD2FCC133AE}" type="slidenum">
              <a:rPr lang="it-IT" smtClean="0"/>
              <a:t>24</a:t>
            </a:fld>
            <a:endParaRPr lang="it-IT"/>
          </a:p>
        </p:txBody>
      </p:sp>
    </p:spTree>
    <p:extLst>
      <p:ext uri="{BB962C8B-B14F-4D97-AF65-F5344CB8AC3E}">
        <p14:creationId xmlns:p14="http://schemas.microsoft.com/office/powerpoint/2010/main" val="3387559618"/>
      </p:ext>
    </p:extLst>
  </p:cSld>
  <p:clrMapOvr>
    <a:masterClrMapping/>
  </p:clrMapOvr>
  <p:transition spd="slow" advTm="1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traight Connector 31"/>
          <p:cNvSpPr/>
          <p:nvPr/>
        </p:nvSpPr>
        <p:spPr>
          <a:xfrm>
            <a:off x="0" y="617019"/>
            <a:ext cx="9144002" cy="2"/>
          </a:xfrm>
          <a:prstGeom prst="line">
            <a:avLst/>
          </a:prstGeom>
          <a:ln w="38100">
            <a:solidFill>
              <a:srgbClr val="000090"/>
            </a:solidFill>
          </a:ln>
        </p:spPr>
        <p:txBody>
          <a:bodyPr lIns="45718" tIns="45718" rIns="45718" bIns="45718"/>
          <a:lstStyle/>
          <a:p>
            <a:endParaRPr/>
          </a:p>
        </p:txBody>
      </p:sp>
      <p:pic>
        <p:nvPicPr>
          <p:cNvPr id="6" name="Immagine 5" descr="Immagine che contiene linea, Diagramma, diagramma, pendio&#10;&#10;Descrizione generata automaticamente">
            <a:extLst>
              <a:ext uri="{FF2B5EF4-FFF2-40B4-BE49-F238E27FC236}">
                <a16:creationId xmlns:a16="http://schemas.microsoft.com/office/drawing/2014/main" id="{A7C9E02A-8371-3E5F-3C26-7E1902C09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641" y="668737"/>
            <a:ext cx="3641413" cy="1892916"/>
          </a:xfrm>
          <a:prstGeom prst="rect">
            <a:avLst/>
          </a:prstGeom>
        </p:spPr>
      </p:pic>
      <p:pic>
        <p:nvPicPr>
          <p:cNvPr id="17" name="Immagine 16">
            <a:extLst>
              <a:ext uri="{FF2B5EF4-FFF2-40B4-BE49-F238E27FC236}">
                <a16:creationId xmlns:a16="http://schemas.microsoft.com/office/drawing/2014/main" id="{CDD4A01A-71A1-DFD8-9D7D-EBD6FA2CEE9A}"/>
              </a:ext>
            </a:extLst>
          </p:cNvPr>
          <p:cNvPicPr>
            <a:picLocks noChangeAspect="1"/>
          </p:cNvPicPr>
          <p:nvPr/>
        </p:nvPicPr>
        <p:blipFill rotWithShape="1">
          <a:blip r:embed="rId4">
            <a:extLst>
              <a:ext uri="{28A0092B-C50C-407E-A947-70E740481C1C}">
                <a14:useLocalDpi xmlns:a14="http://schemas.microsoft.com/office/drawing/2010/main" val="0"/>
              </a:ext>
            </a:extLst>
          </a:blip>
          <a:srcRect t="85690" b="5714"/>
          <a:stretch/>
        </p:blipFill>
        <p:spPr>
          <a:xfrm>
            <a:off x="2411264" y="4151363"/>
            <a:ext cx="6275540" cy="353669"/>
          </a:xfrm>
          <a:prstGeom prst="rect">
            <a:avLst/>
          </a:prstGeom>
        </p:spPr>
      </p:pic>
      <p:pic>
        <p:nvPicPr>
          <p:cNvPr id="4" name="Immagine 3">
            <a:extLst>
              <a:ext uri="{FF2B5EF4-FFF2-40B4-BE49-F238E27FC236}">
                <a16:creationId xmlns:a16="http://schemas.microsoft.com/office/drawing/2014/main" id="{0265909C-A82C-CECF-5657-95F96696D77E}"/>
              </a:ext>
            </a:extLst>
          </p:cNvPr>
          <p:cNvPicPr>
            <a:picLocks noChangeAspect="1"/>
          </p:cNvPicPr>
          <p:nvPr/>
        </p:nvPicPr>
        <p:blipFill rotWithShape="1">
          <a:blip r:embed="rId4">
            <a:extLst>
              <a:ext uri="{28A0092B-C50C-407E-A947-70E740481C1C}">
                <a14:useLocalDpi xmlns:a14="http://schemas.microsoft.com/office/drawing/2010/main" val="0"/>
              </a:ext>
            </a:extLst>
          </a:blip>
          <a:srcRect t="7766" r="49416" b="55607"/>
          <a:stretch/>
        </p:blipFill>
        <p:spPr>
          <a:xfrm>
            <a:off x="601885" y="770010"/>
            <a:ext cx="3753876" cy="1781911"/>
          </a:xfrm>
          <a:prstGeom prst="rect">
            <a:avLst/>
          </a:prstGeom>
        </p:spPr>
      </p:pic>
      <mc:AlternateContent xmlns:mc="http://schemas.openxmlformats.org/markup-compatibility/2006" xmlns:a14="http://schemas.microsoft.com/office/drawing/2010/main">
        <mc:Choice Requires="a14">
          <p:sp>
            <p:nvSpPr>
              <p:cNvPr id="5" name="Title 1">
                <a:extLst>
                  <a:ext uri="{FF2B5EF4-FFF2-40B4-BE49-F238E27FC236}">
                    <a16:creationId xmlns:a16="http://schemas.microsoft.com/office/drawing/2014/main" id="{520F2924-7060-9F80-1B0E-4F6E0331DC07}"/>
                  </a:ext>
                </a:extLst>
              </p:cNvPr>
              <p:cNvSpPr txBox="1">
                <a:spLocks noGrp="1"/>
              </p:cNvSpPr>
              <p:nvPr>
                <p:ph type="title"/>
              </p:nvPr>
            </p:nvSpPr>
            <p:spPr>
              <a:xfrm>
                <a:off x="457203" y="-136400"/>
                <a:ext cx="8229601" cy="857251"/>
              </a:xfrm>
              <a:prstGeom prst="rect">
                <a:avLst/>
              </a:prstGeom>
            </p:spPr>
            <p:txBody>
              <a:bodyPr lIns="40802" tIns="40802" rIns="40802" bIns="40802"/>
              <a:lstStyle>
                <a:lvl1pPr>
                  <a:defRPr sz="3600" b="1">
                    <a:solidFill>
                      <a:srgbClr val="800000"/>
                    </a:solidFill>
                  </a:defRPr>
                </a:lvl1pPr>
              </a:lstStyle>
              <a:p>
                <a14:m>
                  <m:oMath xmlns:m="http://schemas.openxmlformats.org/officeDocument/2006/math">
                    <m:r>
                      <a:rPr lang="en-US" i="1" dirty="0" smtClean="0">
                        <a:solidFill>
                          <a:schemeClr val="accent2">
                            <a:lumMod val="75000"/>
                          </a:schemeClr>
                        </a:solidFill>
                        <a:latin typeface="Cambria Math" panose="02040503050406030204" pitchFamily="18" charset="0"/>
                        <a:ea typeface="Cambria Math" panose="02040503050406030204" pitchFamily="18" charset="0"/>
                      </a:rPr>
                      <m:t>𝚲</m:t>
                    </m:r>
                  </m:oMath>
                </a14:m>
                <a:r>
                  <a:rPr lang="en-US" dirty="0">
                    <a:solidFill>
                      <a:schemeClr val="accent2">
                        <a:lumMod val="75000"/>
                      </a:schemeClr>
                    </a:solidFill>
                  </a:rPr>
                  <a:t>(1520)</a:t>
                </a:r>
              </a:p>
            </p:txBody>
          </p:sp>
        </mc:Choice>
        <mc:Fallback xmlns="">
          <p:sp>
            <p:nvSpPr>
              <p:cNvPr id="5" name="Title 1">
                <a:extLst>
                  <a:ext uri="{FF2B5EF4-FFF2-40B4-BE49-F238E27FC236}">
                    <a16:creationId xmlns:a16="http://schemas.microsoft.com/office/drawing/2014/main" id="{520F2924-7060-9F80-1B0E-4F6E0331DC07}"/>
                  </a:ext>
                </a:extLst>
              </p:cNvPr>
              <p:cNvSpPr txBox="1">
                <a:spLocks noGrp="1" noRot="1" noChangeAspect="1" noMove="1" noResize="1" noEditPoints="1" noAdjustHandles="1" noChangeArrowheads="1" noChangeShapeType="1" noTextEdit="1"/>
              </p:cNvSpPr>
              <p:nvPr>
                <p:ph type="title"/>
              </p:nvPr>
            </p:nvSpPr>
            <p:spPr>
              <a:xfrm>
                <a:off x="457203" y="-136400"/>
                <a:ext cx="8229601" cy="857251"/>
              </a:xfrm>
              <a:prstGeom prst="rect">
                <a:avLst/>
              </a:prstGeom>
              <a:blipFill>
                <a:blip r:embed="rId6"/>
                <a:stretch>
                  <a:fillRect b="-1617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0C07964B-1AFA-6370-AA51-2A7F0ADA8F97}"/>
                  </a:ext>
                </a:extLst>
              </p:cNvPr>
              <p:cNvSpPr txBox="1"/>
              <p:nvPr/>
            </p:nvSpPr>
            <p:spPr>
              <a:xfrm>
                <a:off x="3318393" y="4453713"/>
                <a:ext cx="308302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14:m>
                  <m:oMath xmlns:m="http://schemas.openxmlformats.org/officeDocument/2006/math">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a:rPr>
                      <m:t>𝑒𝑝</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𝑒</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𝐾</m:t>
                        </m:r>
                      </m:e>
                      <m:sup>
                        <m:r>
                          <a:rPr lang="en-US" i="1">
                            <a:latin typeface="Cambria Math" panose="02040503050406030204" pitchFamily="18" charset="0"/>
                            <a:ea typeface="Cambria Math" panose="02040503050406030204" pitchFamily="18" charset="0"/>
                          </a:rPr>
                          <m:t>+</m:t>
                        </m:r>
                      </m:sup>
                    </m:sSup>
                    <m:r>
                      <m:rPr>
                        <m:sty m:val="p"/>
                      </m:rPr>
                      <a:rPr kumimoji="0" lang="el-GR"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Λ</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(1520)→</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𝑒</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𝐾</m:t>
                        </m:r>
                      </m:e>
                      <m:sup>
                        <m:r>
                          <a:rPr lang="en-US" i="1">
                            <a:latin typeface="Cambria Math" panose="02040503050406030204" pitchFamily="18" charset="0"/>
                            <a:ea typeface="Cambria Math" panose="02040503050406030204" pitchFamily="18" charset="0"/>
                          </a:rPr>
                          <m:t>+</m:t>
                        </m:r>
                      </m:sup>
                    </m:sSup>
                  </m:oMath>
                </a14:m>
                <a:r>
                  <a:rPr lang="en-US" dirty="0">
                    <a:ea typeface="Cambria Math" panose="02040503050406030204" pitchFamily="18" charset="0"/>
                  </a:rPr>
                  <a:t>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𝐾</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𝑝</m:t>
                    </m:r>
                  </m:oMath>
                </a14:m>
                <a:endParaRPr kumimoji="0" lang="it-IT" sz="1800" b="0" i="0" u="none" strike="noStrike" cap="none" spc="0" normalizeH="0" baseline="0" dirty="0">
                  <a:ln>
                    <a:noFill/>
                  </a:ln>
                  <a:solidFill>
                    <a:srgbClr val="000000"/>
                  </a:solidFill>
                  <a:effectLst/>
                  <a:uFillTx/>
                  <a:latin typeface="+mn-lt"/>
                  <a:ea typeface="+mn-ea"/>
                  <a:cs typeface="+mn-cs"/>
                  <a:sym typeface="Helvetica"/>
                </a:endParaRPr>
              </a:p>
            </p:txBody>
          </p:sp>
        </mc:Choice>
        <mc:Fallback xmlns="">
          <p:sp>
            <p:nvSpPr>
              <p:cNvPr id="3" name="CasellaDiTesto 2">
                <a:extLst>
                  <a:ext uri="{FF2B5EF4-FFF2-40B4-BE49-F238E27FC236}">
                    <a16:creationId xmlns:a16="http://schemas.microsoft.com/office/drawing/2014/main" id="{0C07964B-1AFA-6370-AA51-2A7F0ADA8F97}"/>
                  </a:ext>
                </a:extLst>
              </p:cNvPr>
              <p:cNvSpPr txBox="1">
                <a:spLocks noRot="1" noChangeAspect="1" noMove="1" noResize="1" noEditPoints="1" noAdjustHandles="1" noChangeArrowheads="1" noChangeShapeType="1" noTextEdit="1"/>
              </p:cNvSpPr>
              <p:nvPr/>
            </p:nvSpPr>
            <p:spPr>
              <a:xfrm>
                <a:off x="3318393" y="4453713"/>
                <a:ext cx="3083023" cy="276999"/>
              </a:xfrm>
              <a:prstGeom prst="rect">
                <a:avLst/>
              </a:prstGeom>
              <a:blipFill>
                <a:blip r:embed="rId7"/>
                <a:stretch>
                  <a:fillRect l="-2869" r="-1639" b="-34783"/>
                </a:stretch>
              </a:blipFill>
              <a:ln w="12700" cap="flat">
                <a:noFill/>
                <a:miter lim="400000"/>
              </a:ln>
              <a:effectLst/>
            </p:spPr>
            <p:txBody>
              <a:bodyPr/>
              <a:lstStyle/>
              <a:p>
                <a:r>
                  <a:rPr lang="it-IT">
                    <a:noFill/>
                  </a:rPr>
                  <a:t> </a:t>
                </a:r>
              </a:p>
            </p:txBody>
          </p:sp>
        </mc:Fallback>
      </mc:AlternateContent>
      <p:pic>
        <p:nvPicPr>
          <p:cNvPr id="13" name="Immagine 12">
            <a:extLst>
              <a:ext uri="{FF2B5EF4-FFF2-40B4-BE49-F238E27FC236}">
                <a16:creationId xmlns:a16="http://schemas.microsoft.com/office/drawing/2014/main" id="{32B33F60-F9FD-EEBF-212D-4C8705BDCEDB}"/>
              </a:ext>
            </a:extLst>
          </p:cNvPr>
          <p:cNvPicPr>
            <a:picLocks noChangeAspect="1"/>
          </p:cNvPicPr>
          <p:nvPr/>
        </p:nvPicPr>
        <p:blipFill rotWithShape="1">
          <a:blip r:embed="rId8">
            <a:extLst>
              <a:ext uri="{28A0092B-C50C-407E-A947-70E740481C1C}">
                <a14:useLocalDpi xmlns:a14="http://schemas.microsoft.com/office/drawing/2010/main" val="0"/>
              </a:ext>
            </a:extLst>
          </a:blip>
          <a:srcRect t="10767" b="24812"/>
          <a:stretch/>
        </p:blipFill>
        <p:spPr>
          <a:xfrm>
            <a:off x="373498" y="2536993"/>
            <a:ext cx="4240253" cy="1689982"/>
          </a:xfrm>
          <a:prstGeom prst="rect">
            <a:avLst/>
          </a:prstGeom>
        </p:spPr>
      </p:pic>
      <p:pic>
        <p:nvPicPr>
          <p:cNvPr id="14" name="Immagine 13" descr="Immagine che contiene schermata, testo, Diagramma, linea&#10;&#10;Descrizione generata automaticamente">
            <a:extLst>
              <a:ext uri="{FF2B5EF4-FFF2-40B4-BE49-F238E27FC236}">
                <a16:creationId xmlns:a16="http://schemas.microsoft.com/office/drawing/2014/main" id="{A1E7A602-F5E6-7302-5348-0FA93DE09FBC}"/>
              </a:ext>
            </a:extLst>
          </p:cNvPr>
          <p:cNvPicPr>
            <a:picLocks noChangeAspect="1"/>
          </p:cNvPicPr>
          <p:nvPr/>
        </p:nvPicPr>
        <p:blipFill rotWithShape="1">
          <a:blip r:embed="rId9">
            <a:extLst>
              <a:ext uri="{28A0092B-C50C-407E-A947-70E740481C1C}">
                <a14:useLocalDpi xmlns:a14="http://schemas.microsoft.com/office/drawing/2010/main" val="0"/>
              </a:ext>
            </a:extLst>
          </a:blip>
          <a:srcRect t="3419"/>
          <a:stretch/>
        </p:blipFill>
        <p:spPr>
          <a:xfrm>
            <a:off x="4899012" y="2564584"/>
            <a:ext cx="4121310" cy="1648668"/>
          </a:xfrm>
          <a:prstGeom prst="rect">
            <a:avLst/>
          </a:prstGeom>
        </p:spPr>
      </p:pic>
      <p:sp>
        <p:nvSpPr>
          <p:cNvPr id="18" name="CasellaDiTesto 17">
            <a:extLst>
              <a:ext uri="{FF2B5EF4-FFF2-40B4-BE49-F238E27FC236}">
                <a16:creationId xmlns:a16="http://schemas.microsoft.com/office/drawing/2014/main" id="{C6ECDEE8-09FE-42D4-2AF6-27855339ACF9}"/>
              </a:ext>
            </a:extLst>
          </p:cNvPr>
          <p:cNvSpPr txBox="1"/>
          <p:nvPr/>
        </p:nvSpPr>
        <p:spPr>
          <a:xfrm>
            <a:off x="2104631" y="916525"/>
            <a:ext cx="169333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err="1">
                <a:ln>
                  <a:noFill/>
                </a:ln>
                <a:solidFill>
                  <a:srgbClr val="000000"/>
                </a:solidFill>
                <a:effectLst/>
                <a:uFillTx/>
                <a:latin typeface="+mn-lt"/>
                <a:ea typeface="+mn-ea"/>
                <a:cs typeface="+mn-cs"/>
                <a:sym typeface="Helvetica"/>
              </a:rPr>
              <a:t>kFWD</a:t>
            </a:r>
            <a:r>
              <a:rPr kumimoji="0" lang="it-IT" sz="1800" b="0" i="0" u="none" strike="noStrike" cap="none" spc="0" normalizeH="0" baseline="0" dirty="0">
                <a:ln>
                  <a:noFill/>
                </a:ln>
                <a:solidFill>
                  <a:srgbClr val="000000"/>
                </a:solidFill>
                <a:effectLst/>
                <a:uFillTx/>
                <a:latin typeface="+mn-lt"/>
                <a:ea typeface="+mn-ea"/>
                <a:cs typeface="+mn-cs"/>
                <a:sym typeface="Helvetica"/>
              </a:rPr>
              <a:t>   </a:t>
            </a:r>
            <a:r>
              <a:rPr kumimoji="0" lang="it-IT" sz="1800" b="0" i="0" u="none" strike="noStrike" cap="none" spc="0" normalizeH="0" baseline="0" dirty="0" err="1">
                <a:ln>
                  <a:noFill/>
                </a:ln>
                <a:solidFill>
                  <a:srgbClr val="000000"/>
                </a:solidFill>
                <a:effectLst/>
                <a:uFillTx/>
                <a:latin typeface="+mn-lt"/>
                <a:ea typeface="+mn-ea"/>
                <a:cs typeface="+mn-cs"/>
                <a:sym typeface="Helvetica"/>
              </a:rPr>
              <a:t>pFWD</a:t>
            </a:r>
            <a:endParaRPr kumimoji="0" lang="it-IT" sz="1800" b="0" i="0" u="none" strike="noStrike" cap="none" spc="0" normalizeH="0" baseline="0" dirty="0">
              <a:ln>
                <a:noFill/>
              </a:ln>
              <a:solidFill>
                <a:srgbClr val="000000"/>
              </a:solidFill>
              <a:effectLst/>
              <a:uFillTx/>
              <a:latin typeface="+mn-lt"/>
              <a:ea typeface="+mn-ea"/>
              <a:cs typeface="+mn-cs"/>
              <a:sym typeface="Helvetica"/>
            </a:endParaRPr>
          </a:p>
        </p:txBody>
      </p:sp>
      <p:sp>
        <p:nvSpPr>
          <p:cNvPr id="19" name="CasellaDiTesto 18">
            <a:extLst>
              <a:ext uri="{FF2B5EF4-FFF2-40B4-BE49-F238E27FC236}">
                <a16:creationId xmlns:a16="http://schemas.microsoft.com/office/drawing/2014/main" id="{E636E3B6-FD63-54CE-DE7E-F8B0612AF5A4}"/>
              </a:ext>
            </a:extLst>
          </p:cNvPr>
          <p:cNvSpPr txBox="1"/>
          <p:nvPr/>
        </p:nvSpPr>
        <p:spPr>
          <a:xfrm>
            <a:off x="6934200" y="860981"/>
            <a:ext cx="1693333"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err="1">
                <a:ln>
                  <a:noFill/>
                </a:ln>
                <a:solidFill>
                  <a:srgbClr val="000000"/>
                </a:solidFill>
                <a:effectLst/>
                <a:uFillTx/>
                <a:latin typeface="+mn-lt"/>
                <a:ea typeface="+mn-ea"/>
                <a:cs typeface="+mn-cs"/>
                <a:sym typeface="Helvetica"/>
              </a:rPr>
              <a:t>kCTRL</a:t>
            </a:r>
            <a:r>
              <a:rPr kumimoji="0" lang="it-IT" sz="1800" b="0" i="0" u="none" strike="noStrike" cap="none" spc="0" normalizeH="0" baseline="0" dirty="0">
                <a:ln>
                  <a:noFill/>
                </a:ln>
                <a:solidFill>
                  <a:srgbClr val="000000"/>
                </a:solidFill>
                <a:effectLst/>
                <a:uFillTx/>
                <a:latin typeface="+mn-lt"/>
                <a:ea typeface="+mn-ea"/>
                <a:cs typeface="+mn-cs"/>
                <a:sym typeface="Helvetica"/>
              </a:rPr>
              <a:t>  </a:t>
            </a:r>
            <a:r>
              <a:rPr kumimoji="0" lang="it-IT" sz="1800" b="0" i="0" u="none" strike="noStrike" cap="none" spc="0" normalizeH="0" baseline="0" dirty="0" err="1">
                <a:ln>
                  <a:noFill/>
                </a:ln>
                <a:solidFill>
                  <a:srgbClr val="000000"/>
                </a:solidFill>
                <a:effectLst/>
                <a:uFillTx/>
                <a:latin typeface="+mn-lt"/>
                <a:ea typeface="+mn-ea"/>
                <a:cs typeface="+mn-cs"/>
                <a:sym typeface="Helvetica"/>
              </a:rPr>
              <a:t>pFWD</a:t>
            </a:r>
            <a:endParaRPr kumimoji="0" lang="it-IT" sz="1800" b="0" i="0" u="none" strike="noStrike" cap="none" spc="0" normalizeH="0" baseline="0" dirty="0">
              <a:ln>
                <a:noFill/>
              </a:ln>
              <a:solidFill>
                <a:srgbClr val="000000"/>
              </a:solidFill>
              <a:effectLst/>
              <a:uFillTx/>
              <a:latin typeface="+mn-lt"/>
              <a:ea typeface="+mn-ea"/>
              <a:cs typeface="+mn-cs"/>
              <a:sym typeface="Helvetica"/>
            </a:endParaRPr>
          </a:p>
        </p:txBody>
      </p:sp>
      <p:sp>
        <p:nvSpPr>
          <p:cNvPr id="20" name="Ovale 19">
            <a:extLst>
              <a:ext uri="{FF2B5EF4-FFF2-40B4-BE49-F238E27FC236}">
                <a16:creationId xmlns:a16="http://schemas.microsoft.com/office/drawing/2014/main" id="{CD4559F6-5FF4-47E5-ED8F-58ADB5F90A9B}"/>
              </a:ext>
            </a:extLst>
          </p:cNvPr>
          <p:cNvSpPr/>
          <p:nvPr/>
        </p:nvSpPr>
        <p:spPr>
          <a:xfrm>
            <a:off x="7768455" y="2820100"/>
            <a:ext cx="894033" cy="598801"/>
          </a:xfrm>
          <a:prstGeom prst="ellipse">
            <a:avLst/>
          </a:prstGeom>
          <a:noFill/>
          <a:ln w="25400" cap="flat">
            <a:solidFill>
              <a:schemeClr val="bg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mn-lt"/>
              <a:ea typeface="+mn-ea"/>
              <a:cs typeface="+mn-cs"/>
              <a:sym typeface="Helvetica"/>
            </a:endParaRPr>
          </a:p>
        </p:txBody>
      </p:sp>
      <p:sp>
        <p:nvSpPr>
          <p:cNvPr id="21" name="Ovale 20">
            <a:extLst>
              <a:ext uri="{FF2B5EF4-FFF2-40B4-BE49-F238E27FC236}">
                <a16:creationId xmlns:a16="http://schemas.microsoft.com/office/drawing/2014/main" id="{82B572C3-063E-1914-DE4D-039B73AE8EEE}"/>
              </a:ext>
            </a:extLst>
          </p:cNvPr>
          <p:cNvSpPr/>
          <p:nvPr/>
        </p:nvSpPr>
        <p:spPr>
          <a:xfrm>
            <a:off x="3276097" y="2822765"/>
            <a:ext cx="893829" cy="558459"/>
          </a:xfrm>
          <a:prstGeom prst="ellipse">
            <a:avLst/>
          </a:prstGeom>
          <a:noFill/>
          <a:ln w="25400" cap="flat">
            <a:solidFill>
              <a:schemeClr val="bg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mn-lt"/>
              <a:ea typeface="+mn-ea"/>
              <a:cs typeface="+mn-cs"/>
              <a:sym typeface="Helvetica"/>
            </a:endParaRPr>
          </a:p>
        </p:txBody>
      </p:sp>
      <p:sp>
        <p:nvSpPr>
          <p:cNvPr id="22" name="CasellaDiTesto 21">
            <a:extLst>
              <a:ext uri="{FF2B5EF4-FFF2-40B4-BE49-F238E27FC236}">
                <a16:creationId xmlns:a16="http://schemas.microsoft.com/office/drawing/2014/main" id="{5BB6EF30-25E1-9D10-8D3B-39CDFAF5E152}"/>
              </a:ext>
            </a:extLst>
          </p:cNvPr>
          <p:cNvSpPr txBox="1"/>
          <p:nvPr/>
        </p:nvSpPr>
        <p:spPr>
          <a:xfrm rot="20273695">
            <a:off x="-352537" y="1252275"/>
            <a:ext cx="6676888" cy="923326"/>
          </a:xfrm>
          <a:prstGeom prst="rect">
            <a:avLst/>
          </a:prstGeom>
          <a:noFill/>
          <a:ln w="444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it-IT" sz="5400" b="0" i="0" u="none" strike="noStrike" cap="none" spc="0" normalizeH="0" baseline="0" dirty="0">
                <a:ln>
                  <a:noFill/>
                </a:ln>
                <a:solidFill>
                  <a:schemeClr val="accent2">
                    <a:lumMod val="75000"/>
                    <a:alpha val="18257"/>
                  </a:schemeClr>
                </a:solidFill>
                <a:effectLst/>
                <a:uFillTx/>
                <a:latin typeface="Chalkduster" panose="03050602040202020205" pitchFamily="66" charset="77"/>
                <a:sym typeface="Helvetica"/>
              </a:rPr>
              <a:t>Preliminary</a:t>
            </a:r>
          </a:p>
        </p:txBody>
      </p:sp>
      <p:sp>
        <p:nvSpPr>
          <p:cNvPr id="23" name="CasellaDiTesto 22">
            <a:extLst>
              <a:ext uri="{FF2B5EF4-FFF2-40B4-BE49-F238E27FC236}">
                <a16:creationId xmlns:a16="http://schemas.microsoft.com/office/drawing/2014/main" id="{2545185E-A0C1-955B-85FD-C231941EE57C}"/>
              </a:ext>
            </a:extLst>
          </p:cNvPr>
          <p:cNvSpPr txBox="1"/>
          <p:nvPr/>
        </p:nvSpPr>
        <p:spPr>
          <a:xfrm rot="20273695">
            <a:off x="1453935" y="1900677"/>
            <a:ext cx="6676888" cy="923326"/>
          </a:xfrm>
          <a:prstGeom prst="rect">
            <a:avLst/>
          </a:prstGeom>
          <a:noFill/>
          <a:ln w="444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it-IT" sz="5400" b="0" i="0" u="none" strike="noStrike" cap="none" spc="0" normalizeH="0" baseline="0" dirty="0">
                <a:ln>
                  <a:noFill/>
                </a:ln>
                <a:solidFill>
                  <a:schemeClr val="accent2">
                    <a:lumMod val="75000"/>
                    <a:alpha val="18257"/>
                  </a:schemeClr>
                </a:solidFill>
                <a:effectLst/>
                <a:uFillTx/>
                <a:latin typeface="Chalkduster" panose="03050602040202020205" pitchFamily="66" charset="77"/>
                <a:sym typeface="Helvetica"/>
              </a:rPr>
              <a:t>Preliminary</a:t>
            </a:r>
          </a:p>
        </p:txBody>
      </p:sp>
      <p:sp>
        <p:nvSpPr>
          <p:cNvPr id="24" name="CasellaDiTesto 23">
            <a:extLst>
              <a:ext uri="{FF2B5EF4-FFF2-40B4-BE49-F238E27FC236}">
                <a16:creationId xmlns:a16="http://schemas.microsoft.com/office/drawing/2014/main" id="{7D336CBD-3606-E53F-3374-0DE4AAEB21F3}"/>
              </a:ext>
            </a:extLst>
          </p:cNvPr>
          <p:cNvSpPr txBox="1"/>
          <p:nvPr/>
        </p:nvSpPr>
        <p:spPr>
          <a:xfrm rot="20273695">
            <a:off x="2989905" y="2696613"/>
            <a:ext cx="6676888" cy="923326"/>
          </a:xfrm>
          <a:prstGeom prst="rect">
            <a:avLst/>
          </a:prstGeom>
          <a:noFill/>
          <a:ln w="444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it-IT" sz="5400" b="0" i="0" u="none" strike="noStrike" cap="none" spc="0" normalizeH="0" baseline="0" dirty="0">
                <a:ln>
                  <a:noFill/>
                </a:ln>
                <a:solidFill>
                  <a:schemeClr val="accent2">
                    <a:lumMod val="75000"/>
                    <a:alpha val="18257"/>
                  </a:schemeClr>
                </a:solidFill>
                <a:effectLst/>
                <a:uFillTx/>
                <a:latin typeface="Chalkduster" panose="03050602040202020205" pitchFamily="66" charset="77"/>
                <a:sym typeface="Helvetica"/>
              </a:rPr>
              <a:t>Preliminary</a:t>
            </a:r>
          </a:p>
        </p:txBody>
      </p:sp>
      <p:sp>
        <p:nvSpPr>
          <p:cNvPr id="2" name="Segnaposto piè di pagina 1">
            <a:extLst>
              <a:ext uri="{FF2B5EF4-FFF2-40B4-BE49-F238E27FC236}">
                <a16:creationId xmlns:a16="http://schemas.microsoft.com/office/drawing/2014/main" id="{D0079D5F-14EB-A56F-03E8-B8368E857454}"/>
              </a:ext>
            </a:extLst>
          </p:cNvPr>
          <p:cNvSpPr>
            <a:spLocks noGrp="1"/>
          </p:cNvSpPr>
          <p:nvPr>
            <p:ph type="ftr" sz="quarter" idx="11"/>
          </p:nvPr>
        </p:nvSpPr>
        <p:spPr/>
        <p:txBody>
          <a:bodyPr/>
          <a:lstStyle/>
          <a:p>
            <a:r>
              <a:rPr lang="it-IT"/>
              <a:t>CLAS Collaboration Meeting - June 2024  - Annalisa D’Angelo </a:t>
            </a:r>
          </a:p>
        </p:txBody>
      </p:sp>
      <p:sp>
        <p:nvSpPr>
          <p:cNvPr id="7" name="CasellaDiTesto 6">
            <a:extLst>
              <a:ext uri="{FF2B5EF4-FFF2-40B4-BE49-F238E27FC236}">
                <a16:creationId xmlns:a16="http://schemas.microsoft.com/office/drawing/2014/main" id="{AD9CDFAE-2215-0FCB-171C-B0D24A8A8701}"/>
              </a:ext>
            </a:extLst>
          </p:cNvPr>
          <p:cNvSpPr txBox="1"/>
          <p:nvPr/>
        </p:nvSpPr>
        <p:spPr>
          <a:xfrm>
            <a:off x="85036" y="4325623"/>
            <a:ext cx="1632498" cy="369332"/>
          </a:xfrm>
          <a:prstGeom prst="rect">
            <a:avLst/>
          </a:prstGeom>
          <a:noFill/>
        </p:spPr>
        <p:txBody>
          <a:bodyPr wrap="none" rtlCol="0">
            <a:spAutoFit/>
          </a:bodyPr>
          <a:lstStyle/>
          <a:p>
            <a:r>
              <a:rPr lang="en-US" dirty="0"/>
              <a:t>By Lucilla Lanza</a:t>
            </a:r>
          </a:p>
        </p:txBody>
      </p:sp>
      <p:sp>
        <p:nvSpPr>
          <p:cNvPr id="8" name="Segnaposto numero diapositiva 7">
            <a:extLst>
              <a:ext uri="{FF2B5EF4-FFF2-40B4-BE49-F238E27FC236}">
                <a16:creationId xmlns:a16="http://schemas.microsoft.com/office/drawing/2014/main" id="{D6B99205-C2DF-9847-4191-8CF1CA8077C1}"/>
              </a:ext>
            </a:extLst>
          </p:cNvPr>
          <p:cNvSpPr>
            <a:spLocks noGrp="1"/>
          </p:cNvSpPr>
          <p:nvPr>
            <p:ph type="sldNum" sz="quarter" idx="12"/>
          </p:nvPr>
        </p:nvSpPr>
        <p:spPr/>
        <p:txBody>
          <a:bodyPr/>
          <a:lstStyle/>
          <a:p>
            <a:fld id="{E33505E3-9B21-8742-B4DC-5DD2FCC133AE}" type="slidenum">
              <a:rPr lang="it-IT" smtClean="0"/>
              <a:t>25</a:t>
            </a:fld>
            <a:endParaRPr lang="it-IT"/>
          </a:p>
        </p:txBody>
      </p:sp>
    </p:spTree>
    <p:extLst>
      <p:ext uri="{BB962C8B-B14F-4D97-AF65-F5344CB8AC3E}">
        <p14:creationId xmlns:p14="http://schemas.microsoft.com/office/powerpoint/2010/main" val="2938971795"/>
      </p:ext>
    </p:extLst>
  </p:cSld>
  <p:clrMapOvr>
    <a:masterClrMapping/>
  </p:clrMapOvr>
  <p:transition spd="slow" advTm="1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BF90733-BC05-8E54-66FD-6F1D34C9CD3F}"/>
              </a:ext>
            </a:extLst>
          </p:cNvPr>
          <p:cNvPicPr>
            <a:picLocks noChangeAspect="1"/>
          </p:cNvPicPr>
          <p:nvPr/>
        </p:nvPicPr>
        <p:blipFill rotWithShape="1">
          <a:blip r:embed="rId3">
            <a:extLst>
              <a:ext uri="{28A0092B-C50C-407E-A947-70E740481C1C}">
                <a14:useLocalDpi xmlns:a14="http://schemas.microsoft.com/office/drawing/2010/main" val="0"/>
              </a:ext>
            </a:extLst>
          </a:blip>
          <a:srcRect l="50942" t="44000" b="25274"/>
          <a:stretch/>
        </p:blipFill>
        <p:spPr>
          <a:xfrm>
            <a:off x="4510662" y="2636243"/>
            <a:ext cx="4635863" cy="1830104"/>
          </a:xfrm>
          <a:prstGeom prst="rect">
            <a:avLst/>
          </a:prstGeom>
        </p:spPr>
      </p:pic>
      <p:sp>
        <p:nvSpPr>
          <p:cNvPr id="262" name="Straight Connector 31"/>
          <p:cNvSpPr/>
          <p:nvPr/>
        </p:nvSpPr>
        <p:spPr>
          <a:xfrm>
            <a:off x="0" y="617019"/>
            <a:ext cx="9144002" cy="2"/>
          </a:xfrm>
          <a:prstGeom prst="line">
            <a:avLst/>
          </a:prstGeom>
          <a:ln w="38100">
            <a:solidFill>
              <a:srgbClr val="000090"/>
            </a:solidFill>
          </a:ln>
        </p:spPr>
        <p:txBody>
          <a:bodyPr lIns="45718" tIns="45718" rIns="45718" bIns="45718"/>
          <a:lstStyle/>
          <a:p>
            <a:endParaRPr/>
          </a:p>
        </p:txBody>
      </p:sp>
      <mc:AlternateContent xmlns:mc="http://schemas.openxmlformats.org/markup-compatibility/2006" xmlns:a14="http://schemas.microsoft.com/office/drawing/2010/main">
        <mc:Choice Requires="a14">
          <p:sp>
            <p:nvSpPr>
              <p:cNvPr id="4" name="Title 1">
                <a:extLst>
                  <a:ext uri="{FF2B5EF4-FFF2-40B4-BE49-F238E27FC236}">
                    <a16:creationId xmlns:a16="http://schemas.microsoft.com/office/drawing/2014/main" id="{AB0AAE52-F526-E6E5-73FF-2E11D59567C3}"/>
                  </a:ext>
                </a:extLst>
              </p:cNvPr>
              <p:cNvSpPr txBox="1">
                <a:spLocks noGrp="1"/>
              </p:cNvSpPr>
              <p:nvPr>
                <p:ph type="title"/>
              </p:nvPr>
            </p:nvSpPr>
            <p:spPr>
              <a:xfrm>
                <a:off x="457203" y="-136400"/>
                <a:ext cx="8229601" cy="857251"/>
              </a:xfrm>
              <a:prstGeom prst="rect">
                <a:avLst/>
              </a:prstGeom>
            </p:spPr>
            <p:txBody>
              <a:bodyPr lIns="40802" tIns="40802" rIns="40802" bIns="40802"/>
              <a:lstStyle>
                <a:lvl1pPr>
                  <a:defRPr sz="3600" b="1">
                    <a:solidFill>
                      <a:srgbClr val="800000"/>
                    </a:solidFill>
                  </a:defRPr>
                </a:lvl1pPr>
              </a:lstStyle>
              <a:p>
                <a14:m>
                  <m:oMath xmlns:m="http://schemas.openxmlformats.org/officeDocument/2006/math">
                    <m:r>
                      <a:rPr lang="en-US" i="1" dirty="0">
                        <a:latin typeface="Cambria Math" panose="02040503050406030204" pitchFamily="18" charset="0"/>
                        <a:ea typeface="Cambria Math" panose="02040503050406030204" pitchFamily="18" charset="0"/>
                      </a:rPr>
                      <m:t>𝚲</m:t>
                    </m:r>
                  </m:oMath>
                </a14:m>
                <a:r>
                  <a:rPr lang="en-US" dirty="0"/>
                  <a:t>(1520)</a:t>
                </a:r>
                <a:endParaRPr dirty="0"/>
              </a:p>
            </p:txBody>
          </p:sp>
        </mc:Choice>
        <mc:Fallback xmlns="">
          <p:sp>
            <p:nvSpPr>
              <p:cNvPr id="4" name="Title 1">
                <a:extLst>
                  <a:ext uri="{FF2B5EF4-FFF2-40B4-BE49-F238E27FC236}">
                    <a16:creationId xmlns:a16="http://schemas.microsoft.com/office/drawing/2014/main" id="{AB0AAE52-F526-E6E5-73FF-2E11D59567C3}"/>
                  </a:ext>
                </a:extLst>
              </p:cNvPr>
              <p:cNvSpPr txBox="1">
                <a:spLocks noGrp="1" noRot="1" noChangeAspect="1" noMove="1" noResize="1" noEditPoints="1" noAdjustHandles="1" noChangeArrowheads="1" noChangeShapeType="1" noTextEdit="1"/>
              </p:cNvSpPr>
              <p:nvPr>
                <p:ph type="title"/>
              </p:nvPr>
            </p:nvSpPr>
            <p:spPr>
              <a:xfrm>
                <a:off x="457203" y="-136400"/>
                <a:ext cx="8229601" cy="857251"/>
              </a:xfrm>
              <a:prstGeom prst="rect">
                <a:avLst/>
              </a:prstGeom>
              <a:blipFill>
                <a:blip r:embed="rId5"/>
                <a:stretch>
                  <a:fillRect b="-16176"/>
                </a:stretch>
              </a:blipFill>
            </p:spPr>
            <p:txBody>
              <a:bodyPr/>
              <a:lstStyle/>
              <a:p>
                <a:r>
                  <a:rPr lang="it-IT">
                    <a:noFill/>
                  </a:rPr>
                  <a:t> </a:t>
                </a:r>
              </a:p>
            </p:txBody>
          </p:sp>
        </mc:Fallback>
      </mc:AlternateContent>
      <p:sp>
        <p:nvSpPr>
          <p:cNvPr id="2" name="CasellaDiTesto 1">
            <a:extLst>
              <a:ext uri="{FF2B5EF4-FFF2-40B4-BE49-F238E27FC236}">
                <a16:creationId xmlns:a16="http://schemas.microsoft.com/office/drawing/2014/main" id="{F7B90B27-5B7C-3751-1265-9F778F6645E0}"/>
              </a:ext>
            </a:extLst>
          </p:cNvPr>
          <p:cNvSpPr txBox="1"/>
          <p:nvPr/>
        </p:nvSpPr>
        <p:spPr>
          <a:xfrm>
            <a:off x="1350928" y="657789"/>
            <a:ext cx="2295097" cy="36932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it-IT" sz="1800" b="0" i="0" u="none" strike="noStrike" cap="none" spc="0" normalizeH="0" baseline="0" dirty="0">
                <a:ln>
                  <a:noFill/>
                </a:ln>
                <a:solidFill>
                  <a:srgbClr val="000000"/>
                </a:solidFill>
                <a:effectLst/>
                <a:uFillTx/>
                <a:latin typeface="+mn-lt"/>
                <a:ea typeface="+mn-ea"/>
                <a:cs typeface="+mn-cs"/>
                <a:sym typeface="Helvetica"/>
              </a:rPr>
              <a:t>6.5 GeV full dataset</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5B32383A-AC39-6CEC-5478-62B668B4F9C3}"/>
                  </a:ext>
                </a:extLst>
              </p:cNvPr>
              <p:cNvSpPr txBox="1"/>
              <p:nvPr/>
            </p:nvSpPr>
            <p:spPr>
              <a:xfrm>
                <a:off x="3030488" y="4416537"/>
                <a:ext cx="308302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14:m>
                  <m:oMath xmlns:m="http://schemas.openxmlformats.org/officeDocument/2006/math">
                    <m:r>
                      <a:rPr kumimoji="0" lang="en-US" sz="18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a:rPr>
                      <m:t>𝑒𝑝</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𝑒</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𝐾</m:t>
                        </m:r>
                      </m:e>
                      <m:sup>
                        <m:r>
                          <a:rPr lang="en-US" i="1">
                            <a:latin typeface="Cambria Math" panose="02040503050406030204" pitchFamily="18" charset="0"/>
                            <a:ea typeface="Cambria Math" panose="02040503050406030204" pitchFamily="18" charset="0"/>
                          </a:rPr>
                          <m:t>+</m:t>
                        </m:r>
                      </m:sup>
                    </m:sSup>
                    <m:r>
                      <m:rPr>
                        <m:sty m:val="p"/>
                      </m:rPr>
                      <a:rPr kumimoji="0" lang="el-GR"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Λ</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(1520)→</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𝑒</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𝐾</m:t>
                        </m:r>
                      </m:e>
                      <m:sup>
                        <m:r>
                          <a:rPr lang="en-US" i="1">
                            <a:latin typeface="Cambria Math" panose="02040503050406030204" pitchFamily="18" charset="0"/>
                            <a:ea typeface="Cambria Math" panose="02040503050406030204" pitchFamily="18" charset="0"/>
                          </a:rPr>
                          <m:t>+</m:t>
                        </m:r>
                      </m:sup>
                    </m:sSup>
                  </m:oMath>
                </a14:m>
                <a:r>
                  <a:rPr lang="en-US" dirty="0">
                    <a:ea typeface="Cambria Math" panose="02040503050406030204" pitchFamily="18" charset="0"/>
                  </a:rPr>
                  <a:t>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𝐾</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𝑝</m:t>
                    </m:r>
                  </m:oMath>
                </a14:m>
                <a:endParaRPr kumimoji="0" lang="it-IT" sz="1800" b="0" i="0" u="none" strike="noStrike" cap="none" spc="0" normalizeH="0" baseline="0" dirty="0">
                  <a:ln>
                    <a:noFill/>
                  </a:ln>
                  <a:solidFill>
                    <a:srgbClr val="000000"/>
                  </a:solidFill>
                  <a:effectLst/>
                  <a:uFillTx/>
                  <a:latin typeface="+mn-lt"/>
                  <a:ea typeface="+mn-ea"/>
                  <a:cs typeface="+mn-cs"/>
                  <a:sym typeface="Helvetica"/>
                </a:endParaRPr>
              </a:p>
            </p:txBody>
          </p:sp>
        </mc:Choice>
        <mc:Fallback xmlns="">
          <p:sp>
            <p:nvSpPr>
              <p:cNvPr id="3" name="CasellaDiTesto 2">
                <a:extLst>
                  <a:ext uri="{FF2B5EF4-FFF2-40B4-BE49-F238E27FC236}">
                    <a16:creationId xmlns:a16="http://schemas.microsoft.com/office/drawing/2014/main" id="{5B32383A-AC39-6CEC-5478-62B668B4F9C3}"/>
                  </a:ext>
                </a:extLst>
              </p:cNvPr>
              <p:cNvSpPr txBox="1">
                <a:spLocks noRot="1" noChangeAspect="1" noMove="1" noResize="1" noEditPoints="1" noAdjustHandles="1" noChangeArrowheads="1" noChangeShapeType="1" noTextEdit="1"/>
              </p:cNvSpPr>
              <p:nvPr/>
            </p:nvSpPr>
            <p:spPr>
              <a:xfrm>
                <a:off x="3030488" y="4416537"/>
                <a:ext cx="3083023" cy="276999"/>
              </a:xfrm>
              <a:prstGeom prst="rect">
                <a:avLst/>
              </a:prstGeom>
              <a:blipFill>
                <a:blip r:embed="rId6"/>
                <a:stretch>
                  <a:fillRect l="-2869" r="-1639" b="-34783"/>
                </a:stretch>
              </a:blipFill>
              <a:ln w="12700" cap="flat">
                <a:noFill/>
                <a:miter lim="400000"/>
              </a:ln>
              <a:effectLst/>
            </p:spPr>
            <p:txBody>
              <a:bodyPr/>
              <a:lstStyle/>
              <a:p>
                <a:r>
                  <a:rPr lang="it-IT">
                    <a:noFill/>
                  </a:rPr>
                  <a:t> </a:t>
                </a:r>
              </a:p>
            </p:txBody>
          </p:sp>
        </mc:Fallback>
      </mc:AlternateContent>
      <p:pic>
        <p:nvPicPr>
          <p:cNvPr id="10" name="Immagine 9" descr="Immagine che contiene linea, Diagramma, diagramma, pendio&#10;&#10;Descrizione generata automaticamente">
            <a:extLst>
              <a:ext uri="{FF2B5EF4-FFF2-40B4-BE49-F238E27FC236}">
                <a16:creationId xmlns:a16="http://schemas.microsoft.com/office/drawing/2014/main" id="{5D568BA9-DC12-928F-E480-F4ED934589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382" y="982408"/>
            <a:ext cx="4168239" cy="1666223"/>
          </a:xfrm>
          <a:prstGeom prst="rect">
            <a:avLst/>
          </a:prstGeom>
        </p:spPr>
      </p:pic>
      <p:pic>
        <p:nvPicPr>
          <p:cNvPr id="12" name="Immagine 11" descr="Immagine che contiene schermata, testo, Diagramma, Policromia&#10;&#10;Descrizione generata automaticamente">
            <a:extLst>
              <a:ext uri="{FF2B5EF4-FFF2-40B4-BE49-F238E27FC236}">
                <a16:creationId xmlns:a16="http://schemas.microsoft.com/office/drawing/2014/main" id="{22CE4A0E-9DF1-9526-E3A4-A16E21D185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93" y="2615014"/>
            <a:ext cx="4623370" cy="1835140"/>
          </a:xfrm>
          <a:prstGeom prst="rect">
            <a:avLst/>
          </a:prstGeom>
        </p:spPr>
      </p:pic>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01AF425B-0474-FD0A-9A4F-BE0B4318629D}"/>
                  </a:ext>
                </a:extLst>
              </p:cNvPr>
              <p:cNvSpPr txBox="1"/>
              <p:nvPr/>
            </p:nvSpPr>
            <p:spPr>
              <a:xfrm>
                <a:off x="105400" y="807148"/>
                <a:ext cx="786848" cy="1692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sSup>
                        <m:sSupPr>
                          <m:ctrlPr>
                            <a:rPr kumimoji="0" lang="it-IT" sz="11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a:rPr>
                          </m:ctrlPr>
                        </m:sSupPr>
                        <m:e>
                          <m:r>
                            <m:rPr>
                              <m:nor/>
                            </m:rPr>
                            <a:rPr kumimoji="0" lang="en-US" sz="11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a:rPr>
                            <m:t>x</m:t>
                          </m:r>
                          <m:r>
                            <a:rPr kumimoji="0" lang="en-US" sz="11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a:rPr>
                            <m:t>10</m:t>
                          </m:r>
                        </m:e>
                        <m:sup>
                          <m:r>
                            <a:rPr kumimoji="0" lang="en-US" sz="1100" b="0" i="1" u="none" strike="noStrike" cap="none" spc="0" normalizeH="0" baseline="0" smtClean="0">
                              <a:ln>
                                <a:noFill/>
                              </a:ln>
                              <a:solidFill>
                                <a:srgbClr val="000000"/>
                              </a:solidFill>
                              <a:effectLst/>
                              <a:uFillTx/>
                              <a:latin typeface="Cambria Math" panose="02040503050406030204" pitchFamily="18" charset="0"/>
                              <a:ea typeface="+mn-ea"/>
                              <a:cs typeface="+mn-cs"/>
                              <a:sym typeface="Helvetica"/>
                            </a:rPr>
                            <m:t>3</m:t>
                          </m:r>
                        </m:sup>
                      </m:sSup>
                    </m:oMath>
                  </m:oMathPara>
                </a14:m>
                <a:endParaRPr kumimoji="0" lang="it-IT" sz="1100" b="0" i="0" u="none" strike="noStrike" cap="none" spc="0" normalizeH="0" baseline="0" dirty="0">
                  <a:ln>
                    <a:noFill/>
                  </a:ln>
                  <a:solidFill>
                    <a:srgbClr val="000000"/>
                  </a:solidFill>
                  <a:effectLst/>
                  <a:uFillTx/>
                  <a:ea typeface="+mn-ea"/>
                  <a:cs typeface="+mn-cs"/>
                  <a:sym typeface="Helvetica"/>
                </a:endParaRPr>
              </a:p>
            </p:txBody>
          </p:sp>
        </mc:Choice>
        <mc:Fallback xmlns="">
          <p:sp>
            <p:nvSpPr>
              <p:cNvPr id="17" name="CasellaDiTesto 16">
                <a:extLst>
                  <a:ext uri="{FF2B5EF4-FFF2-40B4-BE49-F238E27FC236}">
                    <a16:creationId xmlns:a16="http://schemas.microsoft.com/office/drawing/2014/main" id="{01AF425B-0474-FD0A-9A4F-BE0B4318629D}"/>
                  </a:ext>
                </a:extLst>
              </p:cNvPr>
              <p:cNvSpPr txBox="1">
                <a:spLocks noRot="1" noChangeAspect="1" noMove="1" noResize="1" noEditPoints="1" noAdjustHandles="1" noChangeArrowheads="1" noChangeShapeType="1" noTextEdit="1"/>
              </p:cNvSpPr>
              <p:nvPr/>
            </p:nvSpPr>
            <p:spPr>
              <a:xfrm>
                <a:off x="105400" y="807148"/>
                <a:ext cx="786848" cy="169277"/>
              </a:xfrm>
              <a:prstGeom prst="rect">
                <a:avLst/>
              </a:prstGeom>
              <a:blipFill>
                <a:blip r:embed="rId11"/>
                <a:stretch>
                  <a:fillRect t="-7143" b="-7143"/>
                </a:stretch>
              </a:blipFill>
              <a:ln w="12700" cap="flat">
                <a:noFill/>
                <a:miter lim="400000"/>
              </a:ln>
              <a:effectLst/>
            </p:spPr>
            <p:txBody>
              <a:bodyPr/>
              <a:lstStyle/>
              <a:p>
                <a:r>
                  <a:rPr lang="it-IT">
                    <a:noFill/>
                  </a:rPr>
                  <a:t> </a:t>
                </a:r>
              </a:p>
            </p:txBody>
          </p:sp>
        </mc:Fallback>
      </mc:AlternateContent>
      <p:pic>
        <p:nvPicPr>
          <p:cNvPr id="20" name="Immagine 19" descr="Immagine che contiene linea, Diagramma, testo, diagramma&#10;&#10;Descrizione generata automaticamente">
            <a:extLst>
              <a:ext uri="{FF2B5EF4-FFF2-40B4-BE49-F238E27FC236}">
                <a16:creationId xmlns:a16="http://schemas.microsoft.com/office/drawing/2014/main" id="{39D473A9-62E9-EA62-B93C-8C45D699C1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3445" y="951984"/>
            <a:ext cx="4184572" cy="1663030"/>
          </a:xfrm>
          <a:prstGeom prst="rect">
            <a:avLst/>
          </a:prstGeom>
        </p:spPr>
      </p:pic>
      <p:pic>
        <p:nvPicPr>
          <p:cNvPr id="22" name="Immagine 21" descr="Immagine che contiene linea, Diagramma, diagramma, pendio&#10;&#10;Descrizione generata automaticamente">
            <a:extLst>
              <a:ext uri="{FF2B5EF4-FFF2-40B4-BE49-F238E27FC236}">
                <a16:creationId xmlns:a16="http://schemas.microsoft.com/office/drawing/2014/main" id="{7DCF7B1E-CE29-F309-23CA-D94825D707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9381" y="966944"/>
            <a:ext cx="4178635" cy="1669299"/>
          </a:xfrm>
          <a:prstGeom prst="rect">
            <a:avLst/>
          </a:prstGeom>
        </p:spPr>
      </p:pic>
      <p:sp>
        <p:nvSpPr>
          <p:cNvPr id="5" name="CasellaDiTesto 4">
            <a:extLst>
              <a:ext uri="{FF2B5EF4-FFF2-40B4-BE49-F238E27FC236}">
                <a16:creationId xmlns:a16="http://schemas.microsoft.com/office/drawing/2014/main" id="{24CC73A5-8CC9-E86E-E40F-F445322BAE6F}"/>
              </a:ext>
            </a:extLst>
          </p:cNvPr>
          <p:cNvSpPr txBox="1"/>
          <p:nvPr/>
        </p:nvSpPr>
        <p:spPr>
          <a:xfrm rot="20273695">
            <a:off x="-71669" y="1370105"/>
            <a:ext cx="6676888" cy="923326"/>
          </a:xfrm>
          <a:prstGeom prst="rect">
            <a:avLst/>
          </a:prstGeom>
          <a:noFill/>
          <a:ln w="444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it-IT" sz="5400" b="0" i="0" u="none" strike="noStrike" cap="none" spc="0" normalizeH="0" baseline="0" dirty="0">
                <a:ln>
                  <a:noFill/>
                </a:ln>
                <a:solidFill>
                  <a:schemeClr val="accent2">
                    <a:lumMod val="75000"/>
                    <a:alpha val="18257"/>
                  </a:schemeClr>
                </a:solidFill>
                <a:effectLst/>
                <a:uFillTx/>
                <a:latin typeface="Chalkduster" panose="03050602040202020205" pitchFamily="66" charset="77"/>
                <a:sym typeface="Helvetica"/>
              </a:rPr>
              <a:t>Preliminary</a:t>
            </a:r>
          </a:p>
        </p:txBody>
      </p:sp>
      <p:sp>
        <p:nvSpPr>
          <p:cNvPr id="6" name="CasellaDiTesto 5">
            <a:extLst>
              <a:ext uri="{FF2B5EF4-FFF2-40B4-BE49-F238E27FC236}">
                <a16:creationId xmlns:a16="http://schemas.microsoft.com/office/drawing/2014/main" id="{8396D651-5A66-9E32-0A8C-7978741D7266}"/>
              </a:ext>
            </a:extLst>
          </p:cNvPr>
          <p:cNvSpPr txBox="1"/>
          <p:nvPr/>
        </p:nvSpPr>
        <p:spPr>
          <a:xfrm rot="20273695">
            <a:off x="-166167" y="2664705"/>
            <a:ext cx="6676888" cy="923326"/>
          </a:xfrm>
          <a:prstGeom prst="rect">
            <a:avLst/>
          </a:prstGeom>
          <a:noFill/>
          <a:ln w="444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it-IT" sz="5400" b="0" i="0" u="none" strike="noStrike" cap="none" spc="0" normalizeH="0" baseline="0" dirty="0">
                <a:ln>
                  <a:noFill/>
                </a:ln>
                <a:solidFill>
                  <a:schemeClr val="accent2">
                    <a:lumMod val="75000"/>
                    <a:alpha val="18257"/>
                  </a:schemeClr>
                </a:solidFill>
                <a:effectLst/>
                <a:uFillTx/>
                <a:latin typeface="Chalkduster" panose="03050602040202020205" pitchFamily="66" charset="77"/>
                <a:sym typeface="Helvetica"/>
              </a:rPr>
              <a:t>Preliminary</a:t>
            </a:r>
          </a:p>
        </p:txBody>
      </p:sp>
      <p:sp>
        <p:nvSpPr>
          <p:cNvPr id="7" name="CasellaDiTesto 6">
            <a:extLst>
              <a:ext uri="{FF2B5EF4-FFF2-40B4-BE49-F238E27FC236}">
                <a16:creationId xmlns:a16="http://schemas.microsoft.com/office/drawing/2014/main" id="{905A8BB3-0D21-8438-4C9D-AFC8247FE75E}"/>
              </a:ext>
            </a:extLst>
          </p:cNvPr>
          <p:cNvSpPr txBox="1"/>
          <p:nvPr/>
        </p:nvSpPr>
        <p:spPr>
          <a:xfrm rot="20273695">
            <a:off x="3213309" y="2528839"/>
            <a:ext cx="6676888" cy="923326"/>
          </a:xfrm>
          <a:prstGeom prst="rect">
            <a:avLst/>
          </a:prstGeom>
          <a:noFill/>
          <a:ln w="4445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it-IT" sz="5400" b="0" i="0" u="none" strike="noStrike" cap="none" spc="0" normalizeH="0" baseline="0" dirty="0">
                <a:ln>
                  <a:noFill/>
                </a:ln>
                <a:solidFill>
                  <a:schemeClr val="accent2">
                    <a:lumMod val="75000"/>
                    <a:alpha val="18257"/>
                  </a:schemeClr>
                </a:solidFill>
                <a:effectLst/>
                <a:uFillTx/>
                <a:latin typeface="Chalkduster" panose="03050602040202020205" pitchFamily="66" charset="77"/>
                <a:sym typeface="Helvetica"/>
              </a:rPr>
              <a:t>Preliminary</a:t>
            </a:r>
          </a:p>
        </p:txBody>
      </p:sp>
      <p:sp>
        <p:nvSpPr>
          <p:cNvPr id="9" name="CasellaDiTesto 8">
            <a:extLst>
              <a:ext uri="{FF2B5EF4-FFF2-40B4-BE49-F238E27FC236}">
                <a16:creationId xmlns:a16="http://schemas.microsoft.com/office/drawing/2014/main" id="{194E261A-3139-16C1-FC67-151B55FE0047}"/>
              </a:ext>
            </a:extLst>
          </p:cNvPr>
          <p:cNvSpPr txBox="1"/>
          <p:nvPr/>
        </p:nvSpPr>
        <p:spPr>
          <a:xfrm>
            <a:off x="2281344" y="992148"/>
            <a:ext cx="1268937" cy="6001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a:ln>
                  <a:noFill/>
                </a:ln>
                <a:solidFill>
                  <a:srgbClr val="000000"/>
                </a:solidFill>
                <a:effectLst/>
                <a:uFillTx/>
                <a:latin typeface="+mj-ea"/>
                <a:ea typeface="+mj-ea"/>
                <a:cs typeface="+mn-cs"/>
                <a:sym typeface="Helvetica"/>
              </a:rPr>
              <a:t>150K events extimated -  gaussian integral</a:t>
            </a:r>
          </a:p>
        </p:txBody>
      </p:sp>
      <p:sp>
        <p:nvSpPr>
          <p:cNvPr id="11" name="CasellaDiTesto 10">
            <a:extLst>
              <a:ext uri="{FF2B5EF4-FFF2-40B4-BE49-F238E27FC236}">
                <a16:creationId xmlns:a16="http://schemas.microsoft.com/office/drawing/2014/main" id="{190B75D4-A92C-DFB3-8F44-A19A27555CFF}"/>
              </a:ext>
            </a:extLst>
          </p:cNvPr>
          <p:cNvSpPr txBox="1"/>
          <p:nvPr/>
        </p:nvSpPr>
        <p:spPr>
          <a:xfrm>
            <a:off x="3403382" y="1923085"/>
            <a:ext cx="1434775"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it-IT" sz="1400" dirty="0">
                <a:latin typeface="+mj-lt"/>
              </a:rPr>
              <a:t>Fall18+Spr24 </a:t>
            </a:r>
            <a:r>
              <a:rPr lang="it-IT" sz="1400" dirty="0" err="1">
                <a:latin typeface="+mj-lt"/>
              </a:rPr>
              <a:t>statistics</a:t>
            </a:r>
            <a:r>
              <a:rPr lang="it-IT" sz="1400" dirty="0">
                <a:latin typeface="+mj-lt"/>
              </a:rPr>
              <a:t> 5x </a:t>
            </a:r>
            <a:endParaRPr kumimoji="0" lang="it-IT" sz="1400" b="0" i="0" u="none" strike="noStrike" cap="none" spc="0" normalizeH="0" baseline="0" dirty="0">
              <a:ln>
                <a:noFill/>
              </a:ln>
              <a:solidFill>
                <a:srgbClr val="000000"/>
              </a:solidFill>
              <a:effectLst/>
              <a:uFillTx/>
              <a:latin typeface="+mj-lt"/>
              <a:ea typeface="+mn-ea"/>
              <a:cs typeface="+mn-cs"/>
              <a:sym typeface="Helvetica"/>
            </a:endParaRPr>
          </a:p>
        </p:txBody>
      </p:sp>
      <p:sp>
        <p:nvSpPr>
          <p:cNvPr id="13" name="Ovale 12">
            <a:extLst>
              <a:ext uri="{FF2B5EF4-FFF2-40B4-BE49-F238E27FC236}">
                <a16:creationId xmlns:a16="http://schemas.microsoft.com/office/drawing/2014/main" id="{F5407384-DB79-CC86-C7CE-642BC8ADF103}"/>
              </a:ext>
            </a:extLst>
          </p:cNvPr>
          <p:cNvSpPr/>
          <p:nvPr/>
        </p:nvSpPr>
        <p:spPr>
          <a:xfrm rot="20859142">
            <a:off x="6479476" y="3024537"/>
            <a:ext cx="1874448" cy="598801"/>
          </a:xfrm>
          <a:prstGeom prst="ellipse">
            <a:avLst/>
          </a:prstGeom>
          <a:noFill/>
          <a:ln w="25400" cap="flat">
            <a:solidFill>
              <a:schemeClr val="bg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mn-lt"/>
              <a:ea typeface="+mn-ea"/>
              <a:cs typeface="+mn-cs"/>
              <a:sym typeface="Helvetica"/>
            </a:endParaRPr>
          </a:p>
        </p:txBody>
      </p:sp>
      <p:sp>
        <p:nvSpPr>
          <p:cNvPr id="19" name="CasellaDiTesto 18">
            <a:extLst>
              <a:ext uri="{FF2B5EF4-FFF2-40B4-BE49-F238E27FC236}">
                <a16:creationId xmlns:a16="http://schemas.microsoft.com/office/drawing/2014/main" id="{0DFCDB4E-FE5D-61CB-1901-847D619ACFAE}"/>
              </a:ext>
            </a:extLst>
          </p:cNvPr>
          <p:cNvSpPr txBox="1"/>
          <p:nvPr/>
        </p:nvSpPr>
        <p:spPr>
          <a:xfrm>
            <a:off x="5383815" y="1986633"/>
            <a:ext cx="267845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it-IT" sz="1800" b="0" i="0" u="none" strike="noStrike" cap="none" spc="0" normalizeH="0" baseline="0" dirty="0">
                <a:ln>
                  <a:noFill/>
                </a:ln>
                <a:solidFill>
                  <a:srgbClr val="000000"/>
                </a:solidFill>
                <a:effectLst/>
                <a:uFillTx/>
                <a:latin typeface="+mj-lt"/>
                <a:ea typeface="+mn-ea"/>
                <a:cs typeface="+mn-cs"/>
                <a:sym typeface="Helvetica"/>
              </a:rPr>
              <a:t>						7.5 GeV dataset</a:t>
            </a:r>
            <a:endParaRPr lang="it-IT" dirty="0">
              <a:latin typeface="+mj-lt"/>
            </a:endParaRPr>
          </a:p>
        </p:txBody>
      </p:sp>
      <mc:AlternateContent xmlns:mc="http://schemas.openxmlformats.org/markup-compatibility/2006">
        <mc:Choice xmlns:a14="http://schemas.microsoft.com/office/drawing/2010/main" Requires="a14">
          <p:sp>
            <p:nvSpPr>
              <p:cNvPr id="21" name="CasellaDiTesto 20">
                <a:extLst>
                  <a:ext uri="{FF2B5EF4-FFF2-40B4-BE49-F238E27FC236}">
                    <a16:creationId xmlns:a16="http://schemas.microsoft.com/office/drawing/2014/main" id="{5AAB040B-A604-04D6-E440-52FD0F83243B}"/>
                  </a:ext>
                </a:extLst>
              </p:cNvPr>
              <p:cNvSpPr txBox="1"/>
              <p:nvPr/>
            </p:nvSpPr>
            <p:spPr>
              <a:xfrm>
                <a:off x="5661522" y="1000229"/>
                <a:ext cx="2983274"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kumimoji="0" lang="en-US" sz="1800" b="0" i="0" u="none" strike="noStrike" cap="none" spc="0" normalizeH="0" baseline="0" dirty="0">
                    <a:ln>
                      <a:noFill/>
                    </a:ln>
                    <a:solidFill>
                      <a:srgbClr val="000000"/>
                    </a:solidFill>
                    <a:effectLst/>
                    <a:uFillTx/>
                    <a:latin typeface="+mj-lt"/>
                    <a:sym typeface="Helvetica"/>
                  </a:rPr>
                  <a:t>It is possible to isolate </a:t>
                </a:r>
                <a14:m>
                  <m:oMath xmlns:m="http://schemas.openxmlformats.org/officeDocument/2006/math">
                    <m:r>
                      <m:rPr>
                        <m:sty m:val="p"/>
                      </m:rP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Λ</m:t>
                    </m:r>
                    <m:r>
                      <a:rPr kumimoji="0" lang="en-US" sz="1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Helvetica"/>
                      </a:rPr>
                      <m:t>(1520)</m:t>
                    </m:r>
                  </m:oMath>
                </a14:m>
                <a:r>
                  <a:rPr kumimoji="0" lang="en-US" sz="1800" b="0" i="0" u="none" strike="noStrike" cap="none" spc="0" normalizeH="0" baseline="0" dirty="0">
                    <a:ln>
                      <a:noFill/>
                    </a:ln>
                    <a:solidFill>
                      <a:srgbClr val="000000"/>
                    </a:solidFill>
                    <a:effectLst/>
                    <a:uFillTx/>
                    <a:latin typeface="+mj-lt"/>
                    <a:sym typeface="Helvetica"/>
                  </a:rPr>
                  <a:t> also in events with an electron detected in the FT</a:t>
                </a:r>
                <a:endParaRPr lang="en-US" dirty="0">
                  <a:latin typeface="+mj-lt"/>
                </a:endParaRPr>
              </a:p>
            </p:txBody>
          </p:sp>
        </mc:Choice>
        <mc:Fallback>
          <p:sp>
            <p:nvSpPr>
              <p:cNvPr id="21" name="CasellaDiTesto 20">
                <a:extLst>
                  <a:ext uri="{FF2B5EF4-FFF2-40B4-BE49-F238E27FC236}">
                    <a16:creationId xmlns:a16="http://schemas.microsoft.com/office/drawing/2014/main" id="{5AAB040B-A604-04D6-E440-52FD0F83243B}"/>
                  </a:ext>
                </a:extLst>
              </p:cNvPr>
              <p:cNvSpPr txBox="1">
                <a:spLocks noRot="1" noChangeAspect="1" noMove="1" noResize="1" noEditPoints="1" noAdjustHandles="1" noChangeArrowheads="1" noChangeShapeType="1" noTextEdit="1"/>
              </p:cNvSpPr>
              <p:nvPr/>
            </p:nvSpPr>
            <p:spPr>
              <a:xfrm>
                <a:off x="5661522" y="1000229"/>
                <a:ext cx="2983274" cy="923330"/>
              </a:xfrm>
              <a:prstGeom prst="rect">
                <a:avLst/>
              </a:prstGeom>
              <a:blipFill>
                <a:blip r:embed="rId14"/>
                <a:stretch>
                  <a:fillRect l="-1271" t="-2703" r="-1695" b="-9459"/>
                </a:stretch>
              </a:blipFill>
              <a:ln w="12700" cap="flat">
                <a:noFill/>
                <a:miter lim="400000"/>
              </a:ln>
              <a:effectLst/>
            </p:spPr>
            <p:txBody>
              <a:bodyPr/>
              <a:lstStyle/>
              <a:p>
                <a:r>
                  <a:rPr lang="en-US">
                    <a:noFill/>
                  </a:rPr>
                  <a:t> </a:t>
                </a:r>
              </a:p>
            </p:txBody>
          </p:sp>
        </mc:Fallback>
      </mc:AlternateContent>
      <p:sp>
        <p:nvSpPr>
          <p:cNvPr id="14" name="Segnaposto piè di pagina 13">
            <a:extLst>
              <a:ext uri="{FF2B5EF4-FFF2-40B4-BE49-F238E27FC236}">
                <a16:creationId xmlns:a16="http://schemas.microsoft.com/office/drawing/2014/main" id="{2406C854-BB3D-473F-3668-13DC8C6E2E15}"/>
              </a:ext>
            </a:extLst>
          </p:cNvPr>
          <p:cNvSpPr>
            <a:spLocks noGrp="1"/>
          </p:cNvSpPr>
          <p:nvPr>
            <p:ph type="ftr" sz="quarter" idx="11"/>
          </p:nvPr>
        </p:nvSpPr>
        <p:spPr/>
        <p:txBody>
          <a:bodyPr/>
          <a:lstStyle/>
          <a:p>
            <a:r>
              <a:rPr lang="it-IT" dirty="0"/>
              <a:t>CLAS Collaboration Meeting - June 2024  - Annalisa D’Angelo </a:t>
            </a:r>
          </a:p>
        </p:txBody>
      </p:sp>
      <p:sp>
        <p:nvSpPr>
          <p:cNvPr id="15" name="CasellaDiTesto 14">
            <a:extLst>
              <a:ext uri="{FF2B5EF4-FFF2-40B4-BE49-F238E27FC236}">
                <a16:creationId xmlns:a16="http://schemas.microsoft.com/office/drawing/2014/main" id="{B8737EC0-8256-01F2-6275-D0CDE8EDDA21}"/>
              </a:ext>
            </a:extLst>
          </p:cNvPr>
          <p:cNvSpPr txBox="1"/>
          <p:nvPr/>
        </p:nvSpPr>
        <p:spPr>
          <a:xfrm>
            <a:off x="7339200" y="4399198"/>
            <a:ext cx="1632498" cy="369332"/>
          </a:xfrm>
          <a:prstGeom prst="rect">
            <a:avLst/>
          </a:prstGeom>
          <a:noFill/>
        </p:spPr>
        <p:txBody>
          <a:bodyPr wrap="none" rtlCol="0">
            <a:spAutoFit/>
          </a:bodyPr>
          <a:lstStyle/>
          <a:p>
            <a:r>
              <a:rPr lang="en-US" dirty="0"/>
              <a:t>By Lucilla Lanza</a:t>
            </a:r>
          </a:p>
        </p:txBody>
      </p:sp>
      <p:sp>
        <p:nvSpPr>
          <p:cNvPr id="16" name="Segnaposto numero diapositiva 15">
            <a:extLst>
              <a:ext uri="{FF2B5EF4-FFF2-40B4-BE49-F238E27FC236}">
                <a16:creationId xmlns:a16="http://schemas.microsoft.com/office/drawing/2014/main" id="{425A684D-6593-34EA-4D45-422BACAE1E0C}"/>
              </a:ext>
            </a:extLst>
          </p:cNvPr>
          <p:cNvSpPr>
            <a:spLocks noGrp="1"/>
          </p:cNvSpPr>
          <p:nvPr>
            <p:ph type="sldNum" sz="quarter" idx="12"/>
          </p:nvPr>
        </p:nvSpPr>
        <p:spPr/>
        <p:txBody>
          <a:bodyPr/>
          <a:lstStyle/>
          <a:p>
            <a:fld id="{E33505E3-9B21-8742-B4DC-5DD2FCC133AE}" type="slidenum">
              <a:rPr lang="it-IT" smtClean="0"/>
              <a:t>26</a:t>
            </a:fld>
            <a:endParaRPr lang="it-IT"/>
          </a:p>
        </p:txBody>
      </p:sp>
    </p:spTree>
    <p:extLst>
      <p:ext uri="{BB962C8B-B14F-4D97-AF65-F5344CB8AC3E}">
        <p14:creationId xmlns:p14="http://schemas.microsoft.com/office/powerpoint/2010/main" val="1685654652"/>
      </p:ext>
    </p:extLst>
  </p:cSld>
  <p:clrMapOvr>
    <a:masterClrMapping/>
  </p:clrMapOvr>
  <p:transition spd="slow" advTm="9333">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77CB4-C227-DB96-F076-73997350491F}"/>
              </a:ext>
            </a:extLst>
          </p:cNvPr>
          <p:cNvSpPr>
            <a:spLocks noGrp="1"/>
          </p:cNvSpPr>
          <p:nvPr>
            <p:ph type="title"/>
          </p:nvPr>
        </p:nvSpPr>
        <p:spPr>
          <a:xfrm>
            <a:off x="138223" y="-130497"/>
            <a:ext cx="8229600" cy="857250"/>
          </a:xfrm>
        </p:spPr>
        <p:txBody>
          <a:bodyPr>
            <a:normAutofit/>
          </a:bodyPr>
          <a:lstStyle/>
          <a:p>
            <a:r>
              <a:rPr lang="en-US" sz="2800" b="1" dirty="0">
                <a:solidFill>
                  <a:srgbClr val="0070C0"/>
                </a:solidFill>
              </a:rPr>
              <a:t>Unique Opportunity of </a:t>
            </a:r>
            <a:r>
              <a:rPr lang="en-US" sz="2800" b="1" dirty="0" err="1">
                <a:solidFill>
                  <a:srgbClr val="0070C0"/>
                </a:solidFill>
              </a:rPr>
              <a:t>Nη</a:t>
            </a:r>
            <a:r>
              <a:rPr lang="en-US" sz="2800" b="1" dirty="0">
                <a:solidFill>
                  <a:srgbClr val="0070C0"/>
                </a:solidFill>
              </a:rPr>
              <a:t> Final States</a:t>
            </a:r>
          </a:p>
        </p:txBody>
      </p:sp>
      <p:sp>
        <p:nvSpPr>
          <p:cNvPr id="3" name="Content Placeholder 2">
            <a:extLst>
              <a:ext uri="{FF2B5EF4-FFF2-40B4-BE49-F238E27FC236}">
                <a16:creationId xmlns:a16="http://schemas.microsoft.com/office/drawing/2014/main" id="{8FD22FA2-1AC7-6255-CA5C-68B000655172}"/>
              </a:ext>
            </a:extLst>
          </p:cNvPr>
          <p:cNvSpPr>
            <a:spLocks noGrp="1"/>
          </p:cNvSpPr>
          <p:nvPr>
            <p:ph idx="1"/>
          </p:nvPr>
        </p:nvSpPr>
        <p:spPr>
          <a:xfrm>
            <a:off x="85060" y="642258"/>
            <a:ext cx="5528932" cy="1066037"/>
          </a:xfrm>
        </p:spPr>
        <p:txBody>
          <a:bodyPr>
            <a:normAutofit lnSpcReduction="10000"/>
          </a:bodyPr>
          <a:lstStyle/>
          <a:p>
            <a:pPr algn="just"/>
            <a:r>
              <a:rPr lang="en-US" sz="1200" b="1" dirty="0"/>
              <a:t>Key Idea:</a:t>
            </a:r>
            <a:r>
              <a:rPr lang="en-US" sz="1200" dirty="0"/>
              <a:t> N</a:t>
            </a:r>
            <a:r>
              <a:rPr lang="el-GR" sz="1200" dirty="0"/>
              <a:t>η</a:t>
            </a:r>
            <a:r>
              <a:rPr lang="en-US" sz="1200" dirty="0"/>
              <a:t> final states provide a cleaner probe of nucleon resonances compared to Nπ final states</a:t>
            </a:r>
          </a:p>
          <a:p>
            <a:pPr algn="just"/>
            <a:r>
              <a:rPr lang="el-GR" sz="1200" dirty="0"/>
              <a:t>η</a:t>
            </a:r>
            <a:r>
              <a:rPr lang="en-US" sz="1200" dirty="0"/>
              <a:t> is isospin singlet (I = 0) → “isospin filter” (N</a:t>
            </a:r>
            <a:r>
              <a:rPr lang="el-GR" sz="1200" dirty="0"/>
              <a:t>η</a:t>
            </a:r>
            <a:r>
              <a:rPr lang="en-US" sz="1200" dirty="0"/>
              <a:t> final states access only I = 1/2 nucleon resonances)</a:t>
            </a:r>
          </a:p>
          <a:p>
            <a:pPr algn="just"/>
            <a:r>
              <a:rPr lang="en-US" sz="1200" dirty="0"/>
              <a:t>Complements N</a:t>
            </a:r>
            <a:r>
              <a:rPr lang="el-GR" sz="1200" dirty="0"/>
              <a:t>π </a:t>
            </a:r>
            <a:r>
              <a:rPr lang="en-US" sz="1200" dirty="0"/>
              <a:t>studies in a coupled-channel approach</a:t>
            </a:r>
          </a:p>
        </p:txBody>
      </p:sp>
      <p:sp>
        <p:nvSpPr>
          <p:cNvPr id="5" name="Footer Placeholder 4">
            <a:extLst>
              <a:ext uri="{FF2B5EF4-FFF2-40B4-BE49-F238E27FC236}">
                <a16:creationId xmlns:a16="http://schemas.microsoft.com/office/drawing/2014/main" id="{BEFBC907-CA8A-2E0A-9670-2A4DCE8AE775}"/>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CLAS Collaboration Meeting - June 2024  - Annalisa D’Angelo </a:t>
            </a:r>
            <a:endParaRPr lang="en-US" dirty="0"/>
          </a:p>
        </p:txBody>
      </p:sp>
      <p:grpSp>
        <p:nvGrpSpPr>
          <p:cNvPr id="17" name="Gruppo 16">
            <a:extLst>
              <a:ext uri="{FF2B5EF4-FFF2-40B4-BE49-F238E27FC236}">
                <a16:creationId xmlns:a16="http://schemas.microsoft.com/office/drawing/2014/main" id="{A87765A8-196E-EA5F-FB75-6A525864812A}"/>
              </a:ext>
            </a:extLst>
          </p:cNvPr>
          <p:cNvGrpSpPr/>
          <p:nvPr/>
        </p:nvGrpSpPr>
        <p:grpSpPr>
          <a:xfrm>
            <a:off x="1254295" y="1586871"/>
            <a:ext cx="3190461" cy="3097001"/>
            <a:chOff x="1210181" y="2029684"/>
            <a:chExt cx="3190461" cy="3097001"/>
          </a:xfrm>
        </p:grpSpPr>
        <p:pic>
          <p:nvPicPr>
            <p:cNvPr id="6" name="Picture 5" descr="A computer screen shot of a computer screen&#10;&#10;Description automatically generated">
              <a:extLst>
                <a:ext uri="{FF2B5EF4-FFF2-40B4-BE49-F238E27FC236}">
                  <a16:creationId xmlns:a16="http://schemas.microsoft.com/office/drawing/2014/main" id="{D61DBAA3-4028-3B5A-E687-8BBB09BA73FD}"/>
                </a:ext>
              </a:extLst>
            </p:cNvPr>
            <p:cNvPicPr>
              <a:picLocks noChangeAspect="1"/>
            </p:cNvPicPr>
            <p:nvPr/>
          </p:nvPicPr>
          <p:blipFill rotWithShape="1">
            <a:blip r:embed="rId3"/>
            <a:srcRect l="59816" t="41985" r="9851" b="15462"/>
            <a:stretch/>
          </p:blipFill>
          <p:spPr>
            <a:xfrm>
              <a:off x="1210181" y="2029684"/>
              <a:ext cx="3190461" cy="2609023"/>
            </a:xfrm>
            <a:prstGeom prst="rect">
              <a:avLst/>
            </a:prstGeom>
          </p:spPr>
        </p:pic>
        <p:sp>
          <p:nvSpPr>
            <p:cNvPr id="7" name="Rectangle 6">
              <a:extLst>
                <a:ext uri="{FF2B5EF4-FFF2-40B4-BE49-F238E27FC236}">
                  <a16:creationId xmlns:a16="http://schemas.microsoft.com/office/drawing/2014/main" id="{D5D01C6A-1CF8-77A0-1FC8-4D9EDCFB9C60}"/>
                </a:ext>
              </a:extLst>
            </p:cNvPr>
            <p:cNvSpPr/>
            <p:nvPr/>
          </p:nvSpPr>
          <p:spPr>
            <a:xfrm>
              <a:off x="1251507" y="4356941"/>
              <a:ext cx="3096126" cy="2057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B76F3D2-5D68-A807-F60D-20856866B1E2}"/>
                </a:ext>
              </a:extLst>
            </p:cNvPr>
            <p:cNvSpPr/>
            <p:nvPr/>
          </p:nvSpPr>
          <p:spPr>
            <a:xfrm>
              <a:off x="1251507" y="3502053"/>
              <a:ext cx="3096126" cy="1730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Content Placeholder 6">
              <a:extLst>
                <a:ext uri="{FF2B5EF4-FFF2-40B4-BE49-F238E27FC236}">
                  <a16:creationId xmlns:a16="http://schemas.microsoft.com/office/drawing/2014/main" id="{EB89C4E5-C185-AA60-CA02-6ED9FCB324F7}"/>
                </a:ext>
              </a:extLst>
            </p:cNvPr>
            <p:cNvPicPr>
              <a:picLocks noChangeAspect="1"/>
            </p:cNvPicPr>
            <p:nvPr/>
          </p:nvPicPr>
          <p:blipFill rotWithShape="1">
            <a:blip r:embed="rId4"/>
            <a:srcRect l="1022" t="88474" r="55647" b="1880"/>
            <a:stretch/>
          </p:blipFill>
          <p:spPr>
            <a:xfrm>
              <a:off x="1964388" y="4559267"/>
              <a:ext cx="2057400" cy="567418"/>
            </a:xfrm>
            <a:prstGeom prst="rect">
              <a:avLst/>
            </a:prstGeom>
          </p:spPr>
        </p:pic>
      </p:grpSp>
      <p:sp>
        <p:nvSpPr>
          <p:cNvPr id="10" name="Rectangle 9">
            <a:extLst>
              <a:ext uri="{FF2B5EF4-FFF2-40B4-BE49-F238E27FC236}">
                <a16:creationId xmlns:a16="http://schemas.microsoft.com/office/drawing/2014/main" id="{45315442-335D-192C-4236-9664F8E860CB}"/>
              </a:ext>
            </a:extLst>
          </p:cNvPr>
          <p:cNvSpPr/>
          <p:nvPr/>
        </p:nvSpPr>
        <p:spPr>
          <a:xfrm>
            <a:off x="5691448" y="1831671"/>
            <a:ext cx="3230508" cy="17302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5595B2E5-2A95-7B67-2B30-A758E837FB05}"/>
              </a:ext>
            </a:extLst>
          </p:cNvPr>
          <p:cNvSpPr/>
          <p:nvPr/>
        </p:nvSpPr>
        <p:spPr>
          <a:xfrm>
            <a:off x="5691448" y="2960317"/>
            <a:ext cx="3230508" cy="19315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BCB22D2-BA2D-88CB-26AB-5878A5848E4E}"/>
              </a:ext>
            </a:extLst>
          </p:cNvPr>
          <p:cNvSpPr/>
          <p:nvPr/>
        </p:nvSpPr>
        <p:spPr>
          <a:xfrm>
            <a:off x="5691448" y="3888166"/>
            <a:ext cx="3213605" cy="21432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761883-AB10-D1E2-CB8F-1E9562C3C097}"/>
              </a:ext>
            </a:extLst>
          </p:cNvPr>
          <p:cNvSpPr/>
          <p:nvPr/>
        </p:nvSpPr>
        <p:spPr>
          <a:xfrm>
            <a:off x="5708351" y="4574009"/>
            <a:ext cx="3213605" cy="175106"/>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12DDE019-4B4B-CBD7-9B14-0C5234F11933}"/>
              </a:ext>
            </a:extLst>
          </p:cNvPr>
          <p:cNvSpPr/>
          <p:nvPr/>
        </p:nvSpPr>
        <p:spPr>
          <a:xfrm>
            <a:off x="5691448" y="2058014"/>
            <a:ext cx="3230508" cy="17302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Straight Connector 31">
            <a:extLst>
              <a:ext uri="{FF2B5EF4-FFF2-40B4-BE49-F238E27FC236}">
                <a16:creationId xmlns:a16="http://schemas.microsoft.com/office/drawing/2014/main" id="{661943CE-0BDD-B114-EA84-7361F5DC22A0}"/>
              </a:ext>
            </a:extLst>
          </p:cNvPr>
          <p:cNvSpPr/>
          <p:nvPr/>
        </p:nvSpPr>
        <p:spPr>
          <a:xfrm>
            <a:off x="0" y="617019"/>
            <a:ext cx="9144002" cy="2"/>
          </a:xfrm>
          <a:prstGeom prst="line">
            <a:avLst/>
          </a:prstGeom>
          <a:ln w="38100">
            <a:solidFill>
              <a:srgbClr val="000090"/>
            </a:solidFill>
          </a:ln>
        </p:spPr>
        <p:txBody>
          <a:bodyPr lIns="45718" tIns="45718" rIns="45718" bIns="45718"/>
          <a:lstStyle/>
          <a:p>
            <a:endParaRPr/>
          </a:p>
        </p:txBody>
      </p:sp>
      <p:sp>
        <p:nvSpPr>
          <p:cNvPr id="19" name="Segnaposto piè di pagina 13">
            <a:extLst>
              <a:ext uri="{FF2B5EF4-FFF2-40B4-BE49-F238E27FC236}">
                <a16:creationId xmlns:a16="http://schemas.microsoft.com/office/drawing/2014/main" id="{D388184D-6287-A304-4247-9731FFBEA7D6}"/>
              </a:ext>
            </a:extLst>
          </p:cNvPr>
          <p:cNvSpPr>
            <a:spLocks noGrp="1"/>
          </p:cNvSpPr>
          <p:nvPr>
            <p:ph type="ftr" sz="quarter" idx="11"/>
          </p:nvPr>
        </p:nvSpPr>
        <p:spPr>
          <a:xfrm>
            <a:off x="1439144" y="4793604"/>
            <a:ext cx="6371338" cy="273844"/>
          </a:xfrm>
        </p:spPr>
        <p:txBody>
          <a:bodyPr/>
          <a:lstStyle/>
          <a:p>
            <a:r>
              <a:rPr lang="it-IT" dirty="0"/>
              <a:t>CLAS Collaboration Meeting - June 2024  - Annalisa D’Angelo </a:t>
            </a:r>
          </a:p>
        </p:txBody>
      </p:sp>
      <p:sp>
        <p:nvSpPr>
          <p:cNvPr id="20" name="Segnaposto numero diapositiva 19">
            <a:extLst>
              <a:ext uri="{FF2B5EF4-FFF2-40B4-BE49-F238E27FC236}">
                <a16:creationId xmlns:a16="http://schemas.microsoft.com/office/drawing/2014/main" id="{F0A69600-88EF-0F13-D530-4E37391E07A5}"/>
              </a:ext>
            </a:extLst>
          </p:cNvPr>
          <p:cNvSpPr>
            <a:spLocks noGrp="1"/>
          </p:cNvSpPr>
          <p:nvPr>
            <p:ph type="sldNum" sz="quarter" idx="12"/>
          </p:nvPr>
        </p:nvSpPr>
        <p:spPr/>
        <p:txBody>
          <a:bodyPr/>
          <a:lstStyle/>
          <a:p>
            <a:fld id="{E33505E3-9B21-8742-B4DC-5DD2FCC133AE}" type="slidenum">
              <a:rPr lang="it-IT" smtClean="0"/>
              <a:t>27</a:t>
            </a:fld>
            <a:endParaRPr lang="it-IT"/>
          </a:p>
        </p:txBody>
      </p:sp>
      <mc:AlternateContent xmlns:mc="http://schemas.openxmlformats.org/markup-compatibility/2006">
        <mc:Choice xmlns:a14="http://schemas.microsoft.com/office/drawing/2010/main" Requires="a14">
          <p:graphicFrame>
            <p:nvGraphicFramePr>
              <p:cNvPr id="21" name="Tabella 20">
                <a:extLst>
                  <a:ext uri="{FF2B5EF4-FFF2-40B4-BE49-F238E27FC236}">
                    <a16:creationId xmlns:a16="http://schemas.microsoft.com/office/drawing/2014/main" id="{8FE33087-29BA-F68C-2735-992601AE8534}"/>
                  </a:ext>
                </a:extLst>
              </p:cNvPr>
              <p:cNvGraphicFramePr>
                <a:graphicFrameLocks noGrp="1"/>
              </p:cNvGraphicFramePr>
              <p:nvPr>
                <p:extLst>
                  <p:ext uri="{D42A27DB-BD31-4B8C-83A1-F6EECF244321}">
                    <p14:modId xmlns:p14="http://schemas.microsoft.com/office/powerpoint/2010/main" val="1908441592"/>
                  </p:ext>
                </p:extLst>
              </p:nvPr>
            </p:nvGraphicFramePr>
            <p:xfrm>
              <a:off x="5682996" y="742295"/>
              <a:ext cx="3230507" cy="4035766"/>
            </p:xfrm>
            <a:graphic>
              <a:graphicData uri="http://schemas.openxmlformats.org/drawingml/2006/table">
                <a:tbl>
                  <a:tblPr firstRow="1" bandRow="1">
                    <a:tableStyleId>{2D5ABB26-0587-4C30-8999-92F81FD0307C}</a:tableStyleId>
                  </a:tblPr>
                  <a:tblGrid>
                    <a:gridCol w="752715">
                      <a:extLst>
                        <a:ext uri="{9D8B030D-6E8A-4147-A177-3AD203B41FA5}">
                          <a16:colId xmlns:a16="http://schemas.microsoft.com/office/drawing/2014/main" val="2554102307"/>
                        </a:ext>
                      </a:extLst>
                    </a:gridCol>
                    <a:gridCol w="850604">
                      <a:extLst>
                        <a:ext uri="{9D8B030D-6E8A-4147-A177-3AD203B41FA5}">
                          <a16:colId xmlns:a16="http://schemas.microsoft.com/office/drawing/2014/main" val="4078135318"/>
                        </a:ext>
                      </a:extLst>
                    </a:gridCol>
                    <a:gridCol w="763240">
                      <a:extLst>
                        <a:ext uri="{9D8B030D-6E8A-4147-A177-3AD203B41FA5}">
                          <a16:colId xmlns:a16="http://schemas.microsoft.com/office/drawing/2014/main" val="1486901520"/>
                        </a:ext>
                      </a:extLst>
                    </a:gridCol>
                    <a:gridCol w="863948">
                      <a:extLst>
                        <a:ext uri="{9D8B030D-6E8A-4147-A177-3AD203B41FA5}">
                          <a16:colId xmlns:a16="http://schemas.microsoft.com/office/drawing/2014/main" val="2869382802"/>
                        </a:ext>
                      </a:extLst>
                    </a:gridCol>
                  </a:tblGrid>
                  <a:tr h="249243">
                    <a:tc rowSpan="2">
                      <a:txBody>
                        <a:bodyPr/>
                        <a:lstStyle/>
                        <a:p>
                          <a:pPr algn="ctr"/>
                          <a:r>
                            <a:rPr lang="en-US" sz="1200" b="1" dirty="0">
                              <a:latin typeface="+mn-lt"/>
                            </a:rPr>
                            <a:t>Particle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b="1" dirty="0" err="1">
                              <a:latin typeface="+mn-lt"/>
                            </a:rPr>
                            <a:t>J</a:t>
                          </a:r>
                          <a:r>
                            <a:rPr lang="en-US" sz="1400" b="1" baseline="30000" dirty="0" err="1">
                              <a:latin typeface="+mn-lt"/>
                            </a:rPr>
                            <a:t>p</a:t>
                          </a:r>
                          <a:endParaRPr lang="en-US" sz="1400" b="1" baseline="30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US" sz="900" b="1" dirty="0">
                              <a:latin typeface="+mn-lt"/>
                            </a:rPr>
                            <a:t>Fraction </a:t>
                          </a:r>
                          <a14:m>
                            <m:oMath xmlns:m="http://schemas.openxmlformats.org/officeDocument/2006/math">
                              <m:sSub>
                                <m:sSubPr>
                                  <m:ctrlPr>
                                    <a:rPr lang="en-US" sz="900" b="1" i="1" smtClean="0">
                                      <a:latin typeface="+mn-lt"/>
                                    </a:rPr>
                                  </m:ctrlPr>
                                </m:sSubPr>
                                <m:e>
                                  <m:r>
                                    <a:rPr lang="el-GR" sz="900" b="1" i="1" smtClean="0">
                                      <a:latin typeface="+mn-lt"/>
                                      <a:ea typeface="Cambria Math" panose="02040503050406030204" pitchFamily="18" charset="0"/>
                                    </a:rPr>
                                    <m:t>𝜞</m:t>
                                  </m:r>
                                </m:e>
                                <m:sub>
                                  <m:r>
                                    <a:rPr lang="en-US" sz="900" b="1" i="1" smtClean="0">
                                      <a:latin typeface="+mn-lt"/>
                                    </a:rPr>
                                    <m:t>𝒊</m:t>
                                  </m:r>
                                </m:sub>
                              </m:sSub>
                              <m:r>
                                <a:rPr lang="en-US" sz="900" b="1" i="1" smtClean="0">
                                  <a:latin typeface="+mn-lt"/>
                                </a:rPr>
                                <m:t>/</m:t>
                              </m:r>
                              <m:r>
                                <a:rPr lang="el-GR" sz="900" b="1" i="1" smtClean="0">
                                  <a:latin typeface="+mn-lt"/>
                                  <a:ea typeface="Cambria Math" panose="02040503050406030204" pitchFamily="18" charset="0"/>
                                </a:rPr>
                                <m:t>𝜞</m:t>
                              </m:r>
                            </m:oMath>
                          </a14:m>
                          <a:r>
                            <a:rPr lang="en-US" sz="900" b="1" dirty="0">
                              <a:latin typeface="+mn-lt"/>
                            </a:rPr>
                            <a:t> for Decay Modes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76159"/>
                      </a:ext>
                    </a:extLst>
                  </a:tr>
                  <a:tr h="23480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latin typeface="+mn-lt"/>
                            </a:rPr>
                            <a:t>N</a:t>
                          </a:r>
                          <a14:m>
                            <m:oMath xmlns:m="http://schemas.openxmlformats.org/officeDocument/2006/math">
                              <m:r>
                                <a:rPr lang="en-US" sz="900" b="1" i="1" smtClean="0">
                                  <a:latin typeface="+mn-lt"/>
                                  <a:ea typeface="Cambria Math" panose="02040503050406030204" pitchFamily="18" charset="0"/>
                                </a:rPr>
                                <m:t>𝝅</m:t>
                              </m:r>
                            </m:oMath>
                          </a14:m>
                          <a:endParaRPr lang="en-US" sz="9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latin typeface="+mn-lt"/>
                            </a:rPr>
                            <a:t>N</a:t>
                          </a:r>
                          <a14:m>
                            <m:oMath xmlns:m="http://schemas.openxmlformats.org/officeDocument/2006/math">
                              <m:r>
                                <a:rPr lang="en-US" sz="900" b="1" i="1" smtClean="0">
                                  <a:latin typeface="+mn-lt"/>
                                  <a:ea typeface="Cambria Math" panose="02040503050406030204" pitchFamily="18" charset="0"/>
                                </a:rPr>
                                <m:t>𝜼</m:t>
                              </m:r>
                            </m:oMath>
                          </a14:m>
                          <a:endParaRPr lang="en-US" sz="900"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9384685"/>
                      </a:ext>
                    </a:extLst>
                  </a:tr>
                  <a:tr h="234803">
                    <a:tc>
                      <a:txBody>
                        <a:bodyPr/>
                        <a:lstStyle/>
                        <a:p>
                          <a:r>
                            <a:rPr lang="en-US" sz="900" dirty="0">
                              <a:latin typeface="+mn-lt"/>
                            </a:rPr>
                            <a:t>N(1440)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55-75 %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4533864"/>
                      </a:ext>
                    </a:extLst>
                  </a:tr>
                  <a:tr h="185498">
                    <a:tc>
                      <a:txBody>
                        <a:bodyPr/>
                        <a:lstStyle/>
                        <a:p>
                          <a:r>
                            <a:rPr lang="en-US" sz="900" dirty="0">
                              <a:latin typeface="+mn-lt"/>
                            </a:rPr>
                            <a:t>N(1520)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3/2 </a:t>
                          </a:r>
                          <a:r>
                            <a:rPr lang="en-US" sz="900" baseline="30000" dirty="0">
                              <a:latin typeface="+mn-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55-65%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0.07-0.09 %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2002438"/>
                      </a:ext>
                    </a:extLst>
                  </a:tr>
                  <a:tr h="190814">
                    <a:tc>
                      <a:txBody>
                        <a:bodyPr/>
                        <a:lstStyle/>
                        <a:p>
                          <a:r>
                            <a:rPr lang="en-US" sz="900" dirty="0">
                              <a:latin typeface="+mn-lt"/>
                            </a:rPr>
                            <a:t>N(1535)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32-52 %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6162874"/>
                      </a:ext>
                    </a:extLst>
                  </a:tr>
                  <a:tr h="132335">
                    <a:tc>
                      <a:txBody>
                        <a:bodyPr/>
                        <a:lstStyle/>
                        <a:p>
                          <a:r>
                            <a:rPr lang="en-US" sz="900" dirty="0">
                              <a:latin typeface="+mn-lt"/>
                            </a:rPr>
                            <a:t>N(1650)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50-70 %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15-35%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492489"/>
                      </a:ext>
                    </a:extLst>
                  </a:tr>
                  <a:tr h="123475">
                    <a:tc>
                      <a:txBody>
                        <a:bodyPr/>
                        <a:lstStyle/>
                        <a:p>
                          <a:r>
                            <a:rPr lang="en-US" sz="900" dirty="0">
                              <a:latin typeface="+mn-lt"/>
                            </a:rPr>
                            <a:t>N(1675)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5/2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38-42 %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4169672"/>
                      </a:ext>
                    </a:extLst>
                  </a:tr>
                  <a:tr h="0">
                    <a:tc>
                      <a:txBody>
                        <a:bodyPr/>
                        <a:lstStyle/>
                        <a:p>
                          <a:r>
                            <a:rPr lang="en-US" sz="900" dirty="0">
                              <a:latin typeface="+mn-lt"/>
                            </a:rPr>
                            <a:t>N(1680)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5/2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60-70 %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5578497"/>
                      </a:ext>
                    </a:extLst>
                  </a:tr>
                  <a:tr h="148284">
                    <a:tc>
                      <a:txBody>
                        <a:bodyPr/>
                        <a:lstStyle/>
                        <a:p>
                          <a:r>
                            <a:rPr lang="en-US" sz="900" dirty="0">
                              <a:latin typeface="+mn-lt"/>
                            </a:rPr>
                            <a:t>N(1700)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3/2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7-17 %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030014"/>
                      </a:ext>
                    </a:extLst>
                  </a:tr>
                  <a:tr h="0">
                    <a:tc>
                      <a:txBody>
                        <a:bodyPr/>
                        <a:lstStyle/>
                        <a:p>
                          <a:r>
                            <a:rPr lang="en-US" sz="900" dirty="0">
                              <a:latin typeface="+mn-lt"/>
                            </a:rPr>
                            <a:t>N(1710)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5-20 %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7517860"/>
                      </a:ext>
                    </a:extLst>
                  </a:tr>
                  <a:tr h="0">
                    <a:tc>
                      <a:txBody>
                        <a:bodyPr/>
                        <a:lstStyle/>
                        <a:p>
                          <a:r>
                            <a:rPr lang="en-US" sz="900" dirty="0">
                              <a:latin typeface="+mn-lt"/>
                            </a:rPr>
                            <a:t>N(1720)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3/2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8-14 %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53781"/>
                      </a:ext>
                    </a:extLst>
                  </a:tr>
                  <a:tr h="135880">
                    <a:tc>
                      <a:txBody>
                        <a:bodyPr/>
                        <a:lstStyle/>
                        <a:p>
                          <a:r>
                            <a:rPr lang="en-US" sz="900" dirty="0">
                              <a:latin typeface="+mn-lt"/>
                            </a:rPr>
                            <a:t>N(1875)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3/2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3-11 %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3740824"/>
                      </a:ext>
                    </a:extLst>
                  </a:tr>
                  <a:tr h="169549">
                    <a:tc>
                      <a:txBody>
                        <a:bodyPr/>
                        <a:lstStyle/>
                        <a:p>
                          <a:r>
                            <a:rPr lang="en-US" sz="900" dirty="0">
                              <a:latin typeface="+mn-lt"/>
                            </a:rPr>
                            <a:t>N(1880)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3-31 %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8793635"/>
                      </a:ext>
                    </a:extLst>
                  </a:tr>
                  <a:tr h="153601">
                    <a:tc>
                      <a:txBody>
                        <a:bodyPr/>
                        <a:lstStyle/>
                        <a:p>
                          <a:r>
                            <a:rPr lang="en-US" sz="900" dirty="0">
                              <a:latin typeface="+mn-lt"/>
                            </a:rPr>
                            <a:t>N(1895)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2-18 %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15-45%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4291988"/>
                      </a:ext>
                    </a:extLst>
                  </a:tr>
                  <a:tr h="151828">
                    <a:tc>
                      <a:txBody>
                        <a:bodyPr/>
                        <a:lstStyle/>
                        <a:p>
                          <a:r>
                            <a:rPr lang="en-US" sz="900" dirty="0">
                              <a:latin typeface="+mn-lt"/>
                            </a:rPr>
                            <a:t>N(1900)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3/2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1-20 %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2-14%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93837"/>
                      </a:ext>
                    </a:extLst>
                  </a:tr>
                  <a:tr h="185498">
                    <a:tc>
                      <a:txBody>
                        <a:bodyPr/>
                        <a:lstStyle/>
                        <a:p>
                          <a:r>
                            <a:rPr lang="en-US" sz="900" dirty="0">
                              <a:latin typeface="+mn-lt"/>
                            </a:rPr>
                            <a:t>N(2060)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5/2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7-12 %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2-38%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9048477"/>
                      </a:ext>
                    </a:extLst>
                  </a:tr>
                  <a:tr h="227546">
                    <a:tc>
                      <a:txBody>
                        <a:bodyPr/>
                        <a:lstStyle/>
                        <a:p>
                          <a:r>
                            <a:rPr lang="en-US" sz="900" dirty="0">
                              <a:latin typeface="+mn-lt"/>
                            </a:rPr>
                            <a:t>N(2100)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8-32 %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5-45%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9285572"/>
                      </a:ext>
                    </a:extLst>
                  </a:tr>
                </a:tbl>
              </a:graphicData>
            </a:graphic>
          </p:graphicFrame>
        </mc:Choice>
        <mc:Fallback>
          <p:graphicFrame>
            <p:nvGraphicFramePr>
              <p:cNvPr id="21" name="Tabella 20">
                <a:extLst>
                  <a:ext uri="{FF2B5EF4-FFF2-40B4-BE49-F238E27FC236}">
                    <a16:creationId xmlns:a16="http://schemas.microsoft.com/office/drawing/2014/main" id="{8FE33087-29BA-F68C-2735-992601AE8534}"/>
                  </a:ext>
                </a:extLst>
              </p:cNvPr>
              <p:cNvGraphicFramePr>
                <a:graphicFrameLocks noGrp="1"/>
              </p:cNvGraphicFramePr>
              <p:nvPr>
                <p:extLst>
                  <p:ext uri="{D42A27DB-BD31-4B8C-83A1-F6EECF244321}">
                    <p14:modId xmlns:p14="http://schemas.microsoft.com/office/powerpoint/2010/main" val="1908441592"/>
                  </p:ext>
                </p:extLst>
              </p:nvPr>
            </p:nvGraphicFramePr>
            <p:xfrm>
              <a:off x="5682996" y="742295"/>
              <a:ext cx="3230507" cy="4035766"/>
            </p:xfrm>
            <a:graphic>
              <a:graphicData uri="http://schemas.openxmlformats.org/drawingml/2006/table">
                <a:tbl>
                  <a:tblPr firstRow="1" bandRow="1">
                    <a:tableStyleId>{2D5ABB26-0587-4C30-8999-92F81FD0307C}</a:tableStyleId>
                  </a:tblPr>
                  <a:tblGrid>
                    <a:gridCol w="752715">
                      <a:extLst>
                        <a:ext uri="{9D8B030D-6E8A-4147-A177-3AD203B41FA5}">
                          <a16:colId xmlns:a16="http://schemas.microsoft.com/office/drawing/2014/main" val="2554102307"/>
                        </a:ext>
                      </a:extLst>
                    </a:gridCol>
                    <a:gridCol w="850604">
                      <a:extLst>
                        <a:ext uri="{9D8B030D-6E8A-4147-A177-3AD203B41FA5}">
                          <a16:colId xmlns:a16="http://schemas.microsoft.com/office/drawing/2014/main" val="4078135318"/>
                        </a:ext>
                      </a:extLst>
                    </a:gridCol>
                    <a:gridCol w="763240">
                      <a:extLst>
                        <a:ext uri="{9D8B030D-6E8A-4147-A177-3AD203B41FA5}">
                          <a16:colId xmlns:a16="http://schemas.microsoft.com/office/drawing/2014/main" val="1486901520"/>
                        </a:ext>
                      </a:extLst>
                    </a:gridCol>
                    <a:gridCol w="863948">
                      <a:extLst>
                        <a:ext uri="{9D8B030D-6E8A-4147-A177-3AD203B41FA5}">
                          <a16:colId xmlns:a16="http://schemas.microsoft.com/office/drawing/2014/main" val="2869382802"/>
                        </a:ext>
                      </a:extLst>
                    </a:gridCol>
                  </a:tblGrid>
                  <a:tr h="365760">
                    <a:tc rowSpan="2">
                      <a:txBody>
                        <a:bodyPr/>
                        <a:lstStyle/>
                        <a:p>
                          <a:pPr algn="ctr"/>
                          <a:r>
                            <a:rPr lang="en-US" sz="1200" b="1" dirty="0">
                              <a:latin typeface="+mn-lt"/>
                            </a:rPr>
                            <a:t>Particle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sz="1400" b="1" dirty="0" err="1">
                              <a:latin typeface="+mn-lt"/>
                            </a:rPr>
                            <a:t>J</a:t>
                          </a:r>
                          <a:r>
                            <a:rPr lang="en-US" sz="1400" b="1" baseline="30000" dirty="0" err="1">
                              <a:latin typeface="+mn-lt"/>
                            </a:rPr>
                            <a:t>p</a:t>
                          </a:r>
                          <a:endParaRPr lang="en-US" sz="1400" b="1" baseline="300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100000" t="-3448" r="-1563" b="-1003448"/>
                          </a:stretch>
                        </a:blip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76159"/>
                      </a:ext>
                    </a:extLst>
                  </a:tr>
                  <a:tr h="234803">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13333" t="-166667" r="-116667" b="-1516667"/>
                          </a:stretch>
                        </a:blip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5"/>
                          <a:stretch>
                            <a:fillRect l="-276471" t="-166667" r="-2941" b="-1516667"/>
                          </a:stretch>
                        </a:blipFill>
                      </a:tcPr>
                    </a:tc>
                    <a:extLst>
                      <a:ext uri="{0D108BD9-81ED-4DB2-BD59-A6C34878D82A}">
                        <a16:rowId xmlns:a16="http://schemas.microsoft.com/office/drawing/2014/main" val="3019384685"/>
                      </a:ext>
                    </a:extLst>
                  </a:tr>
                  <a:tr h="234803">
                    <a:tc>
                      <a:txBody>
                        <a:bodyPr/>
                        <a:lstStyle/>
                        <a:p>
                          <a:r>
                            <a:rPr lang="en-US" sz="900" dirty="0">
                              <a:latin typeface="+mn-lt"/>
                            </a:rPr>
                            <a:t>N(1440)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55-75 %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4533864"/>
                      </a:ext>
                    </a:extLst>
                  </a:tr>
                  <a:tr h="228600">
                    <a:tc>
                      <a:txBody>
                        <a:bodyPr/>
                        <a:lstStyle/>
                        <a:p>
                          <a:r>
                            <a:rPr lang="en-US" sz="900" dirty="0">
                              <a:latin typeface="+mn-lt"/>
                            </a:rPr>
                            <a:t>N(1520)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3/2 </a:t>
                          </a:r>
                          <a:r>
                            <a:rPr lang="en-US" sz="900" baseline="30000" dirty="0">
                              <a:latin typeface="+mn-l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55-65%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0.07-0.09 %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2002438"/>
                      </a:ext>
                    </a:extLst>
                  </a:tr>
                  <a:tr h="228600">
                    <a:tc>
                      <a:txBody>
                        <a:bodyPr/>
                        <a:lstStyle/>
                        <a:p>
                          <a:r>
                            <a:rPr lang="en-US" sz="900" dirty="0">
                              <a:latin typeface="+mn-lt"/>
                            </a:rPr>
                            <a:t>N(1535)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32-52 %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30-55%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6162874"/>
                      </a:ext>
                    </a:extLst>
                  </a:tr>
                  <a:tr h="228600">
                    <a:tc>
                      <a:txBody>
                        <a:bodyPr/>
                        <a:lstStyle/>
                        <a:p>
                          <a:r>
                            <a:rPr lang="en-US" sz="900" dirty="0">
                              <a:latin typeface="+mn-lt"/>
                            </a:rPr>
                            <a:t>N(1650)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50-70 %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15-35%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1492489"/>
                      </a:ext>
                    </a:extLst>
                  </a:tr>
                  <a:tr h="228600">
                    <a:tc>
                      <a:txBody>
                        <a:bodyPr/>
                        <a:lstStyle/>
                        <a:p>
                          <a:r>
                            <a:rPr lang="en-US" sz="900" dirty="0">
                              <a:latin typeface="+mn-lt"/>
                            </a:rPr>
                            <a:t>N(1675)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5/2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38-42 %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4169672"/>
                      </a:ext>
                    </a:extLst>
                  </a:tr>
                  <a:tr h="228600">
                    <a:tc>
                      <a:txBody>
                        <a:bodyPr/>
                        <a:lstStyle/>
                        <a:p>
                          <a:r>
                            <a:rPr lang="en-US" sz="900" dirty="0">
                              <a:latin typeface="+mn-lt"/>
                            </a:rPr>
                            <a:t>N(1680)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5/2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60-70 %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5578497"/>
                      </a:ext>
                    </a:extLst>
                  </a:tr>
                  <a:tr h="228600">
                    <a:tc>
                      <a:txBody>
                        <a:bodyPr/>
                        <a:lstStyle/>
                        <a:p>
                          <a:r>
                            <a:rPr lang="en-US" sz="900" dirty="0">
                              <a:latin typeface="+mn-lt"/>
                            </a:rPr>
                            <a:t>N(1700)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3/2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7-17 %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6030014"/>
                      </a:ext>
                    </a:extLst>
                  </a:tr>
                  <a:tr h="228600">
                    <a:tc>
                      <a:txBody>
                        <a:bodyPr/>
                        <a:lstStyle/>
                        <a:p>
                          <a:r>
                            <a:rPr lang="en-US" sz="900" dirty="0">
                              <a:latin typeface="+mn-lt"/>
                            </a:rPr>
                            <a:t>N(1710)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5-20 %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10-50%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7517860"/>
                      </a:ext>
                    </a:extLst>
                  </a:tr>
                  <a:tr h="228600">
                    <a:tc>
                      <a:txBody>
                        <a:bodyPr/>
                        <a:lstStyle/>
                        <a:p>
                          <a:r>
                            <a:rPr lang="en-US" sz="900" dirty="0">
                              <a:latin typeface="+mn-lt"/>
                            </a:rPr>
                            <a:t>N(1720)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3/2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8-14 %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53781"/>
                      </a:ext>
                    </a:extLst>
                  </a:tr>
                  <a:tr h="228600">
                    <a:tc>
                      <a:txBody>
                        <a:bodyPr/>
                        <a:lstStyle/>
                        <a:p>
                          <a:r>
                            <a:rPr lang="en-US" sz="900" dirty="0">
                              <a:latin typeface="+mn-lt"/>
                            </a:rPr>
                            <a:t>N(1875)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3/2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3-11 %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3740824"/>
                      </a:ext>
                    </a:extLst>
                  </a:tr>
                  <a:tr h="228600">
                    <a:tc>
                      <a:txBody>
                        <a:bodyPr/>
                        <a:lstStyle/>
                        <a:p>
                          <a:r>
                            <a:rPr lang="en-US" sz="900" dirty="0">
                              <a:latin typeface="+mn-lt"/>
                            </a:rPr>
                            <a:t>N(1880)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3-31 %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8793635"/>
                      </a:ext>
                    </a:extLst>
                  </a:tr>
                  <a:tr h="228600">
                    <a:tc>
                      <a:txBody>
                        <a:bodyPr/>
                        <a:lstStyle/>
                        <a:p>
                          <a:r>
                            <a:rPr lang="en-US" sz="900" dirty="0">
                              <a:latin typeface="+mn-lt"/>
                            </a:rPr>
                            <a:t>N(1895)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2-18 %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15-45%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4291988"/>
                      </a:ext>
                    </a:extLst>
                  </a:tr>
                  <a:tr h="228600">
                    <a:tc>
                      <a:txBody>
                        <a:bodyPr/>
                        <a:lstStyle/>
                        <a:p>
                          <a:r>
                            <a:rPr lang="en-US" sz="900" dirty="0">
                              <a:latin typeface="+mn-lt"/>
                            </a:rPr>
                            <a:t>N(1900)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3/2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1-20 %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2-14%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93837"/>
                      </a:ext>
                    </a:extLst>
                  </a:tr>
                  <a:tr h="228600">
                    <a:tc>
                      <a:txBody>
                        <a:bodyPr/>
                        <a:lstStyle/>
                        <a:p>
                          <a:r>
                            <a:rPr lang="en-US" sz="900" dirty="0">
                              <a:latin typeface="+mn-lt"/>
                            </a:rPr>
                            <a:t>N(2060)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5/2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7-12 %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2-38%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9048477"/>
                      </a:ext>
                    </a:extLst>
                  </a:tr>
                  <a:tr h="228600">
                    <a:tc>
                      <a:txBody>
                        <a:bodyPr/>
                        <a:lstStyle/>
                        <a:p>
                          <a:r>
                            <a:rPr lang="en-US" sz="900" dirty="0">
                              <a:latin typeface="+mn-lt"/>
                            </a:rPr>
                            <a:t>N(2100)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baseline="0" dirty="0">
                              <a:latin typeface="+mn-lt"/>
                            </a:rPr>
                            <a:t>1/2</a:t>
                          </a:r>
                          <a:r>
                            <a:rPr lang="en-US" sz="900" baseline="30000" dirty="0">
                              <a:latin typeface="+mn-lt"/>
                            </a:rPr>
                            <a:t>+</a:t>
                          </a:r>
                          <a:endParaRPr lang="en-US" sz="9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8-32 %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latin typeface="+mn-lt"/>
                            </a:rPr>
                            <a:t>5-45%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9285572"/>
                      </a:ext>
                    </a:extLst>
                  </a:tr>
                </a:tbl>
              </a:graphicData>
            </a:graphic>
          </p:graphicFrame>
        </mc:Fallback>
      </mc:AlternateContent>
    </p:spTree>
    <p:extLst>
      <p:ext uri="{BB962C8B-B14F-4D97-AF65-F5344CB8AC3E}">
        <p14:creationId xmlns:p14="http://schemas.microsoft.com/office/powerpoint/2010/main" val="344786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B95C7-FB56-3638-3DE0-4E29CF9A1207}"/>
              </a:ext>
            </a:extLst>
          </p:cNvPr>
          <p:cNvSpPr>
            <a:spLocks noGrp="1"/>
          </p:cNvSpPr>
          <p:nvPr>
            <p:ph type="title"/>
          </p:nvPr>
        </p:nvSpPr>
        <p:spPr>
          <a:xfrm>
            <a:off x="244549" y="-90524"/>
            <a:ext cx="8229600" cy="857250"/>
          </a:xfrm>
        </p:spPr>
        <p:txBody>
          <a:bodyPr>
            <a:normAutofit/>
          </a:bodyPr>
          <a:lstStyle/>
          <a:p>
            <a:r>
              <a:rPr lang="el-GR" sz="2800" b="1" dirty="0">
                <a:solidFill>
                  <a:srgbClr val="C00000"/>
                </a:solidFill>
              </a:rPr>
              <a:t>η </a:t>
            </a:r>
            <a:r>
              <a:rPr lang="en-US" sz="2800" b="1" dirty="0">
                <a:solidFill>
                  <a:srgbClr val="C00000"/>
                </a:solidFill>
              </a:rPr>
              <a:t>Electroproduction Kinematics</a:t>
            </a:r>
          </a:p>
        </p:txBody>
      </p:sp>
      <p:sp>
        <p:nvSpPr>
          <p:cNvPr id="3" name="Content Placeholder 2">
            <a:extLst>
              <a:ext uri="{FF2B5EF4-FFF2-40B4-BE49-F238E27FC236}">
                <a16:creationId xmlns:a16="http://schemas.microsoft.com/office/drawing/2014/main" id="{84E4CF10-72E5-54D7-1675-E6582A6D37DA}"/>
              </a:ext>
            </a:extLst>
          </p:cNvPr>
          <p:cNvSpPr>
            <a:spLocks noGrp="1"/>
          </p:cNvSpPr>
          <p:nvPr>
            <p:ph idx="1"/>
          </p:nvPr>
        </p:nvSpPr>
        <p:spPr>
          <a:xfrm>
            <a:off x="184298" y="822960"/>
            <a:ext cx="8704521" cy="3830812"/>
          </a:xfrm>
        </p:spPr>
        <p:txBody>
          <a:bodyPr>
            <a:normAutofit/>
          </a:bodyPr>
          <a:lstStyle/>
          <a:p>
            <a:r>
              <a:rPr lang="en-US" sz="1400" b="1" dirty="0"/>
              <a:t>Key Idea: </a:t>
            </a:r>
            <a:r>
              <a:rPr lang="en-US" sz="1400" dirty="0"/>
              <a:t>The </a:t>
            </a:r>
            <a:r>
              <a:rPr lang="el-GR" sz="1400" dirty="0"/>
              <a:t>η </a:t>
            </a:r>
            <a:r>
              <a:rPr lang="en-US" sz="1400" dirty="0"/>
              <a:t>electroproduction reaction is studied in the center-of-mass frame, with key </a:t>
            </a:r>
            <a:r>
              <a:rPr lang="en-US" sz="1400" dirty="0">
                <a:solidFill>
                  <a:srgbClr val="0070C0"/>
                </a:solidFill>
              </a:rPr>
              <a:t>kinematic variables </a:t>
            </a:r>
            <a:r>
              <a:rPr lang="en-US" sz="1400" dirty="0">
                <a:solidFill>
                  <a:srgbClr val="C00000"/>
                </a:solidFill>
              </a:rPr>
              <a:t>W, Q</a:t>
            </a:r>
            <a:r>
              <a:rPr lang="en-US" sz="1400" baseline="30000" dirty="0">
                <a:solidFill>
                  <a:srgbClr val="C00000"/>
                </a:solidFill>
              </a:rPr>
              <a:t>2</a:t>
            </a:r>
            <a:r>
              <a:rPr lang="en-US" sz="1400" dirty="0">
                <a:solidFill>
                  <a:srgbClr val="C00000"/>
                </a:solidFill>
              </a:rPr>
              <a:t>, cos(</a:t>
            </a:r>
            <a:r>
              <a:rPr lang="el-GR" sz="1400" dirty="0">
                <a:solidFill>
                  <a:srgbClr val="C00000"/>
                </a:solidFill>
              </a:rPr>
              <a:t>θ*), </a:t>
            </a:r>
            <a:r>
              <a:rPr lang="en-US" sz="1400" dirty="0">
                <a:solidFill>
                  <a:srgbClr val="C00000"/>
                </a:solidFill>
              </a:rPr>
              <a:t>and </a:t>
            </a:r>
            <a:r>
              <a:rPr lang="el-GR" sz="1400" dirty="0">
                <a:solidFill>
                  <a:srgbClr val="C00000"/>
                </a:solidFill>
              </a:rPr>
              <a:t>φ*.</a:t>
            </a:r>
            <a:endParaRPr lang="en-US" sz="1400" dirty="0">
              <a:solidFill>
                <a:srgbClr val="C00000"/>
              </a:solidFill>
            </a:endParaRPr>
          </a:p>
          <a:p>
            <a:r>
              <a:rPr lang="en-US" sz="1400" dirty="0">
                <a:solidFill>
                  <a:srgbClr val="0070C0"/>
                </a:solidFill>
              </a:rPr>
              <a:t>Center-of-mass frame: resonance is at rest</a:t>
            </a:r>
          </a:p>
        </p:txBody>
      </p:sp>
      <p:sp>
        <p:nvSpPr>
          <p:cNvPr id="5" name="Footer Placeholder 4">
            <a:extLst>
              <a:ext uri="{FF2B5EF4-FFF2-40B4-BE49-F238E27FC236}">
                <a16:creationId xmlns:a16="http://schemas.microsoft.com/office/drawing/2014/main" id="{5BCD4A48-E436-553C-F212-197AA3D71E57}"/>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CLAS Collaboration Meeting - June 2024  - Annalisa D’Angelo </a:t>
            </a:r>
            <a:endParaRPr lang="en-US" dirty="0"/>
          </a:p>
        </p:txBody>
      </p:sp>
      <p:pic>
        <p:nvPicPr>
          <p:cNvPr id="6" name="Picture 5" descr="A diagram of a reaction plane&#10;&#10;Description automatically generated">
            <a:extLst>
              <a:ext uri="{FF2B5EF4-FFF2-40B4-BE49-F238E27FC236}">
                <a16:creationId xmlns:a16="http://schemas.microsoft.com/office/drawing/2014/main" id="{058F959E-9FC0-F926-1C76-19CED559721E}"/>
              </a:ext>
            </a:extLst>
          </p:cNvPr>
          <p:cNvPicPr>
            <a:picLocks noChangeAspect="1"/>
          </p:cNvPicPr>
          <p:nvPr/>
        </p:nvPicPr>
        <p:blipFill>
          <a:blip r:embed="rId3"/>
          <a:stretch>
            <a:fillRect/>
          </a:stretch>
        </p:blipFill>
        <p:spPr>
          <a:xfrm>
            <a:off x="3460174" y="1599307"/>
            <a:ext cx="4800600" cy="3009947"/>
          </a:xfrm>
          <a:prstGeom prst="rect">
            <a:avLst/>
          </a:prstGeom>
        </p:spPr>
      </p:pic>
      <p:pic>
        <p:nvPicPr>
          <p:cNvPr id="7" name="Picture 6">
            <a:extLst>
              <a:ext uri="{FF2B5EF4-FFF2-40B4-BE49-F238E27FC236}">
                <a16:creationId xmlns:a16="http://schemas.microsoft.com/office/drawing/2014/main" id="{879AFFEE-E0DF-FE4F-D235-CDAAC13BBAB4}"/>
              </a:ext>
            </a:extLst>
          </p:cNvPr>
          <p:cNvPicPr>
            <a:picLocks noChangeAspect="1"/>
          </p:cNvPicPr>
          <p:nvPr/>
        </p:nvPicPr>
        <p:blipFill>
          <a:blip r:embed="rId4"/>
          <a:stretch>
            <a:fillRect/>
          </a:stretch>
        </p:blipFill>
        <p:spPr>
          <a:xfrm>
            <a:off x="425302" y="1994096"/>
            <a:ext cx="3398482" cy="1201139"/>
          </a:xfrm>
          <a:prstGeom prst="rect">
            <a:avLst/>
          </a:prstGeom>
        </p:spPr>
      </p:pic>
      <p:pic>
        <p:nvPicPr>
          <p:cNvPr id="10" name="Picture 9">
            <a:extLst>
              <a:ext uri="{FF2B5EF4-FFF2-40B4-BE49-F238E27FC236}">
                <a16:creationId xmlns:a16="http://schemas.microsoft.com/office/drawing/2014/main" id="{F3F5294E-0BA6-0DFE-025B-7E84B693616E}"/>
              </a:ext>
            </a:extLst>
          </p:cNvPr>
          <p:cNvPicPr>
            <a:picLocks noChangeAspect="1"/>
          </p:cNvPicPr>
          <p:nvPr/>
        </p:nvPicPr>
        <p:blipFill>
          <a:blip r:embed="rId5"/>
          <a:stretch>
            <a:fillRect/>
          </a:stretch>
        </p:blipFill>
        <p:spPr>
          <a:xfrm>
            <a:off x="409353" y="1919228"/>
            <a:ext cx="2378149" cy="398340"/>
          </a:xfrm>
          <a:prstGeom prst="rect">
            <a:avLst/>
          </a:prstGeom>
          <a:solidFill>
            <a:schemeClr val="bg1"/>
          </a:solidFill>
        </p:spPr>
      </p:pic>
      <p:sp>
        <p:nvSpPr>
          <p:cNvPr id="13" name="TextBox 12">
            <a:extLst>
              <a:ext uri="{FF2B5EF4-FFF2-40B4-BE49-F238E27FC236}">
                <a16:creationId xmlns:a16="http://schemas.microsoft.com/office/drawing/2014/main" id="{7770FC16-8EEF-97AC-242C-747DEA99A6B6}"/>
              </a:ext>
            </a:extLst>
          </p:cNvPr>
          <p:cNvSpPr txBox="1"/>
          <p:nvPr/>
        </p:nvSpPr>
        <p:spPr>
          <a:xfrm>
            <a:off x="6129026" y="1183809"/>
            <a:ext cx="1364476" cy="415498"/>
          </a:xfrm>
          <a:prstGeom prst="rect">
            <a:avLst/>
          </a:prstGeom>
          <a:noFill/>
        </p:spPr>
        <p:txBody>
          <a:bodyPr wrap="none" rtlCol="0">
            <a:spAutoFit/>
          </a:bodyPr>
          <a:lstStyle/>
          <a:p>
            <a:r>
              <a:rPr lang="en-US" sz="2100" dirty="0">
                <a:solidFill>
                  <a:srgbClr val="C00000"/>
                </a:solidFill>
              </a:rPr>
              <a:t>ep → </a:t>
            </a:r>
            <a:r>
              <a:rPr lang="en-US" sz="2100" dirty="0" err="1">
                <a:solidFill>
                  <a:srgbClr val="C00000"/>
                </a:solidFill>
              </a:rPr>
              <a:t>e'p</a:t>
            </a:r>
            <a:r>
              <a:rPr lang="en-US" sz="2100" dirty="0">
                <a:solidFill>
                  <a:srgbClr val="C00000"/>
                </a:solidFill>
              </a:rPr>
              <a:t>'</a:t>
            </a:r>
            <a:r>
              <a:rPr lang="el-GR" sz="2100" dirty="0">
                <a:solidFill>
                  <a:srgbClr val="C00000"/>
                </a:solidFill>
              </a:rPr>
              <a:t>η</a:t>
            </a:r>
            <a:endParaRPr lang="en-US" sz="2100" dirty="0">
              <a:solidFill>
                <a:srgbClr val="C00000"/>
              </a:solidFill>
            </a:endParaRPr>
          </a:p>
        </p:txBody>
      </p:sp>
      <p:sp>
        <p:nvSpPr>
          <p:cNvPr id="14" name="Straight Connector 31">
            <a:extLst>
              <a:ext uri="{FF2B5EF4-FFF2-40B4-BE49-F238E27FC236}">
                <a16:creationId xmlns:a16="http://schemas.microsoft.com/office/drawing/2014/main" id="{13DA295D-97D7-0A88-C1E3-EA2959DDA779}"/>
              </a:ext>
            </a:extLst>
          </p:cNvPr>
          <p:cNvSpPr/>
          <p:nvPr/>
        </p:nvSpPr>
        <p:spPr>
          <a:xfrm>
            <a:off x="0" y="617019"/>
            <a:ext cx="9144002" cy="2"/>
          </a:xfrm>
          <a:prstGeom prst="line">
            <a:avLst/>
          </a:prstGeom>
          <a:ln w="38100">
            <a:solidFill>
              <a:srgbClr val="000090"/>
            </a:solidFill>
          </a:ln>
        </p:spPr>
        <p:txBody>
          <a:bodyPr lIns="45718" tIns="45718" rIns="45718" bIns="45718"/>
          <a:lstStyle/>
          <a:p>
            <a:endParaRPr/>
          </a:p>
        </p:txBody>
      </p:sp>
      <p:sp>
        <p:nvSpPr>
          <p:cNvPr id="15" name="Segnaposto piè di pagina 13">
            <a:extLst>
              <a:ext uri="{FF2B5EF4-FFF2-40B4-BE49-F238E27FC236}">
                <a16:creationId xmlns:a16="http://schemas.microsoft.com/office/drawing/2014/main" id="{3F7320B7-33D0-93CB-7FFE-932B6C488B2E}"/>
              </a:ext>
            </a:extLst>
          </p:cNvPr>
          <p:cNvSpPr>
            <a:spLocks noGrp="1"/>
          </p:cNvSpPr>
          <p:nvPr>
            <p:ph type="ftr" sz="quarter" idx="11"/>
          </p:nvPr>
        </p:nvSpPr>
        <p:spPr>
          <a:xfrm>
            <a:off x="1439144" y="4793604"/>
            <a:ext cx="6371338" cy="273844"/>
          </a:xfrm>
        </p:spPr>
        <p:txBody>
          <a:bodyPr/>
          <a:lstStyle/>
          <a:p>
            <a:r>
              <a:rPr lang="it-IT" dirty="0"/>
              <a:t>CLAS Collaboration Meeting - June 2024  - Annalisa D’Angelo </a:t>
            </a:r>
          </a:p>
        </p:txBody>
      </p:sp>
      <p:sp>
        <p:nvSpPr>
          <p:cNvPr id="16" name="Segnaposto numero diapositiva 15">
            <a:extLst>
              <a:ext uri="{FF2B5EF4-FFF2-40B4-BE49-F238E27FC236}">
                <a16:creationId xmlns:a16="http://schemas.microsoft.com/office/drawing/2014/main" id="{33B31AFA-11B3-C702-489A-503AEB630831}"/>
              </a:ext>
            </a:extLst>
          </p:cNvPr>
          <p:cNvSpPr>
            <a:spLocks noGrp="1"/>
          </p:cNvSpPr>
          <p:nvPr>
            <p:ph type="sldNum" sz="quarter" idx="12"/>
          </p:nvPr>
        </p:nvSpPr>
        <p:spPr/>
        <p:txBody>
          <a:bodyPr/>
          <a:lstStyle/>
          <a:p>
            <a:fld id="{E33505E3-9B21-8742-B4DC-5DD2FCC133AE}" type="slidenum">
              <a:rPr lang="it-IT" smtClean="0"/>
              <a:t>28</a:t>
            </a:fld>
            <a:endParaRPr lang="it-IT"/>
          </a:p>
        </p:txBody>
      </p:sp>
      <p:sp>
        <p:nvSpPr>
          <p:cNvPr id="17" name="CasellaDiTesto 16">
            <a:extLst>
              <a:ext uri="{FF2B5EF4-FFF2-40B4-BE49-F238E27FC236}">
                <a16:creationId xmlns:a16="http://schemas.microsoft.com/office/drawing/2014/main" id="{C9258947-4FA5-8818-A4AF-23ABBFE67857}"/>
              </a:ext>
            </a:extLst>
          </p:cNvPr>
          <p:cNvSpPr txBox="1"/>
          <p:nvPr/>
        </p:nvSpPr>
        <p:spPr>
          <a:xfrm>
            <a:off x="675091" y="4181705"/>
            <a:ext cx="1267206" cy="369332"/>
          </a:xfrm>
          <a:prstGeom prst="rect">
            <a:avLst/>
          </a:prstGeom>
          <a:noFill/>
        </p:spPr>
        <p:txBody>
          <a:bodyPr wrap="none" rtlCol="0">
            <a:spAutoFit/>
          </a:bodyPr>
          <a:lstStyle/>
          <a:p>
            <a:r>
              <a:rPr lang="en-US" dirty="0"/>
              <a:t>By Izzy </a:t>
            </a:r>
            <a:r>
              <a:rPr lang="en-US" dirty="0" err="1"/>
              <a:t>Illari</a:t>
            </a:r>
            <a:endParaRPr lang="en-US" dirty="0"/>
          </a:p>
        </p:txBody>
      </p:sp>
    </p:spTree>
    <p:extLst>
      <p:ext uri="{BB962C8B-B14F-4D97-AF65-F5344CB8AC3E}">
        <p14:creationId xmlns:p14="http://schemas.microsoft.com/office/powerpoint/2010/main" val="97474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1E3A0-36E0-363A-5178-41E8901C2CA3}"/>
              </a:ext>
            </a:extLst>
          </p:cNvPr>
          <p:cNvSpPr>
            <a:spLocks noGrp="1"/>
          </p:cNvSpPr>
          <p:nvPr>
            <p:ph type="title"/>
          </p:nvPr>
        </p:nvSpPr>
        <p:spPr>
          <a:xfrm>
            <a:off x="0" y="-116865"/>
            <a:ext cx="8229600" cy="857250"/>
          </a:xfrm>
        </p:spPr>
        <p:txBody>
          <a:bodyPr>
            <a:normAutofit/>
          </a:bodyPr>
          <a:lstStyle/>
          <a:p>
            <a:r>
              <a:rPr lang="en-US" sz="2800" b="1" dirty="0">
                <a:solidFill>
                  <a:srgbClr val="C00000"/>
                </a:solidFill>
              </a:rPr>
              <a:t>Beam Spin Asymmetry (A</a:t>
            </a:r>
            <a:r>
              <a:rPr lang="en-US" sz="2800" b="1" baseline="-25000" dirty="0">
                <a:solidFill>
                  <a:srgbClr val="C00000"/>
                </a:solidFill>
              </a:rPr>
              <a:t>LU</a:t>
            </a:r>
            <a:r>
              <a:rPr lang="en-US" sz="2800" b="1" dirty="0">
                <a:solidFill>
                  <a:srgbClr val="C00000"/>
                </a:solidFill>
              </a:rPr>
              <a:t>) in </a:t>
            </a:r>
            <a:r>
              <a:rPr lang="en-US" sz="2800" b="1" dirty="0" err="1">
                <a:solidFill>
                  <a:srgbClr val="C00000"/>
                </a:solidFill>
              </a:rPr>
              <a:t>η</a:t>
            </a:r>
            <a:r>
              <a:rPr lang="en-US" sz="2800" b="1" dirty="0">
                <a:solidFill>
                  <a:srgbClr val="C00000"/>
                </a:solidFill>
              </a:rPr>
              <a:t> Electroproduction</a:t>
            </a:r>
          </a:p>
        </p:txBody>
      </p:sp>
      <p:sp>
        <p:nvSpPr>
          <p:cNvPr id="3" name="Content Placeholder 2">
            <a:extLst>
              <a:ext uri="{FF2B5EF4-FFF2-40B4-BE49-F238E27FC236}">
                <a16:creationId xmlns:a16="http://schemas.microsoft.com/office/drawing/2014/main" id="{D5E18832-F15F-16A5-67FC-29B15DD1CD8A}"/>
              </a:ext>
            </a:extLst>
          </p:cNvPr>
          <p:cNvSpPr>
            <a:spLocks noGrp="1"/>
          </p:cNvSpPr>
          <p:nvPr>
            <p:ph idx="1"/>
          </p:nvPr>
        </p:nvSpPr>
        <p:spPr>
          <a:xfrm>
            <a:off x="134679" y="822960"/>
            <a:ext cx="8810847" cy="3830812"/>
          </a:xfrm>
        </p:spPr>
        <p:txBody>
          <a:bodyPr>
            <a:normAutofit/>
          </a:bodyPr>
          <a:lstStyle/>
          <a:p>
            <a:r>
              <a:rPr lang="en-US" sz="1800" b="1" dirty="0"/>
              <a:t>Key Idea:</a:t>
            </a:r>
            <a:r>
              <a:rPr lang="en-US" sz="1800" dirty="0"/>
              <a:t> First ever measurement of the beam spin asymmetry in exclusive </a:t>
            </a:r>
            <a:r>
              <a:rPr lang="en-US" sz="1800" dirty="0" err="1"/>
              <a:t>η</a:t>
            </a:r>
            <a:r>
              <a:rPr lang="en-US" sz="1800" dirty="0"/>
              <a:t> electroproduction in a previously unexplored kinematic region (1.6 ≤ W ≤ 2.2 GeV).</a:t>
            </a:r>
          </a:p>
          <a:p>
            <a:r>
              <a:rPr lang="en-US" sz="1800" dirty="0"/>
              <a:t>Longitudinally polarized electron beam on unpolarized stationary proton target</a:t>
            </a:r>
          </a:p>
          <a:p>
            <a:r>
              <a:rPr lang="en-US" sz="1800" dirty="0"/>
              <a:t>Complements existing cross section and polarization observable measurements</a:t>
            </a:r>
          </a:p>
        </p:txBody>
      </p:sp>
      <p:sp>
        <p:nvSpPr>
          <p:cNvPr id="5" name="Footer Placeholder 4">
            <a:extLst>
              <a:ext uri="{FF2B5EF4-FFF2-40B4-BE49-F238E27FC236}">
                <a16:creationId xmlns:a16="http://schemas.microsoft.com/office/drawing/2014/main" id="{AD6CF5A2-13E6-42FE-E79A-00ED7F12E379}"/>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CLAS Collaboration Meeting - June 2024  - Annalisa D’Angelo </a:t>
            </a:r>
            <a:endParaRPr lang="en-US" dirty="0"/>
          </a:p>
        </p:txBody>
      </p:sp>
      <p:pic>
        <p:nvPicPr>
          <p:cNvPr id="6" name="Picture 5">
            <a:extLst>
              <a:ext uri="{FF2B5EF4-FFF2-40B4-BE49-F238E27FC236}">
                <a16:creationId xmlns:a16="http://schemas.microsoft.com/office/drawing/2014/main" id="{C2AEA029-BA1C-D0E0-0410-26C12E9A166A}"/>
              </a:ext>
            </a:extLst>
          </p:cNvPr>
          <p:cNvPicPr>
            <a:picLocks noChangeAspect="1"/>
          </p:cNvPicPr>
          <p:nvPr/>
        </p:nvPicPr>
        <p:blipFill>
          <a:blip r:embed="rId3"/>
          <a:stretch>
            <a:fillRect/>
          </a:stretch>
        </p:blipFill>
        <p:spPr>
          <a:xfrm>
            <a:off x="1094624" y="2883753"/>
            <a:ext cx="2150534" cy="1165409"/>
          </a:xfrm>
          <a:prstGeom prst="rect">
            <a:avLst/>
          </a:prstGeom>
        </p:spPr>
      </p:pic>
      <p:sp>
        <p:nvSpPr>
          <p:cNvPr id="7" name="Rectangle 6">
            <a:extLst>
              <a:ext uri="{FF2B5EF4-FFF2-40B4-BE49-F238E27FC236}">
                <a16:creationId xmlns:a16="http://schemas.microsoft.com/office/drawing/2014/main" id="{07A7CE82-1BB7-861B-4390-BD3C9C80B592}"/>
              </a:ext>
            </a:extLst>
          </p:cNvPr>
          <p:cNvSpPr/>
          <p:nvPr/>
        </p:nvSpPr>
        <p:spPr>
          <a:xfrm>
            <a:off x="1927951" y="3471781"/>
            <a:ext cx="1349057" cy="642084"/>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9A2E62DB-BAC8-3645-3BAA-0AB397BC0D65}"/>
              </a:ext>
            </a:extLst>
          </p:cNvPr>
          <p:cNvSpPr txBox="1"/>
          <p:nvPr/>
        </p:nvSpPr>
        <p:spPr>
          <a:xfrm>
            <a:off x="507543" y="2500923"/>
            <a:ext cx="3429000" cy="369332"/>
          </a:xfrm>
          <a:prstGeom prst="rect">
            <a:avLst/>
          </a:prstGeom>
          <a:noFill/>
        </p:spPr>
        <p:txBody>
          <a:bodyPr wrap="square">
            <a:spAutoFit/>
          </a:bodyPr>
          <a:lstStyle/>
          <a:p>
            <a:r>
              <a:rPr lang="en-US" dirty="0">
                <a:solidFill>
                  <a:srgbClr val="C00000"/>
                </a:solidFill>
              </a:rPr>
              <a:t>Beam Spin Asymmetry A</a:t>
            </a:r>
            <a:r>
              <a:rPr lang="en-US" baseline="-25000" dirty="0">
                <a:solidFill>
                  <a:srgbClr val="C00000"/>
                </a:solidFill>
              </a:rPr>
              <a:t>LU</a:t>
            </a:r>
            <a:r>
              <a:rPr lang="en-US" dirty="0">
                <a:solidFill>
                  <a:srgbClr val="C00000"/>
                </a:solidFill>
              </a:rPr>
              <a:t>:</a:t>
            </a:r>
          </a:p>
        </p:txBody>
      </p:sp>
      <p:sp>
        <p:nvSpPr>
          <p:cNvPr id="13" name="TextBox 12">
            <a:extLst>
              <a:ext uri="{FF2B5EF4-FFF2-40B4-BE49-F238E27FC236}">
                <a16:creationId xmlns:a16="http://schemas.microsoft.com/office/drawing/2014/main" id="{1B420271-BDA1-082F-CE2F-E58B1E569AF9}"/>
              </a:ext>
            </a:extLst>
          </p:cNvPr>
          <p:cNvSpPr txBox="1"/>
          <p:nvPr/>
        </p:nvSpPr>
        <p:spPr>
          <a:xfrm>
            <a:off x="4489964" y="3271729"/>
            <a:ext cx="3429000" cy="369332"/>
          </a:xfrm>
          <a:prstGeom prst="rect">
            <a:avLst/>
          </a:prstGeom>
          <a:noFill/>
        </p:spPr>
        <p:txBody>
          <a:bodyPr wrap="square">
            <a:spAutoFit/>
          </a:bodyPr>
          <a:lstStyle/>
          <a:p>
            <a:r>
              <a:rPr lang="en-US" dirty="0">
                <a:solidFill>
                  <a:srgbClr val="C00000"/>
                </a:solidFill>
              </a:rPr>
              <a:t>Sin </a:t>
            </a:r>
            <a:r>
              <a:rPr lang="en-US" dirty="0" err="1">
                <a:solidFill>
                  <a:srgbClr val="C00000"/>
                </a:solidFill>
              </a:rPr>
              <a:t>φ</a:t>
            </a:r>
            <a:r>
              <a:rPr lang="en-US" dirty="0">
                <a:solidFill>
                  <a:srgbClr val="C00000"/>
                </a:solidFill>
              </a:rPr>
              <a:t>* Moment:</a:t>
            </a:r>
          </a:p>
        </p:txBody>
      </p:sp>
      <p:sp>
        <p:nvSpPr>
          <p:cNvPr id="15" name="TextBox 14">
            <a:extLst>
              <a:ext uri="{FF2B5EF4-FFF2-40B4-BE49-F238E27FC236}">
                <a16:creationId xmlns:a16="http://schemas.microsoft.com/office/drawing/2014/main" id="{B8555FE2-6739-4B00-975B-1C51900155B7}"/>
              </a:ext>
            </a:extLst>
          </p:cNvPr>
          <p:cNvSpPr txBox="1"/>
          <p:nvPr/>
        </p:nvSpPr>
        <p:spPr>
          <a:xfrm>
            <a:off x="520330" y="4200523"/>
            <a:ext cx="3040055" cy="553998"/>
          </a:xfrm>
          <a:prstGeom prst="rect">
            <a:avLst/>
          </a:prstGeom>
          <a:noFill/>
        </p:spPr>
        <p:txBody>
          <a:bodyPr wrap="square">
            <a:spAutoFit/>
          </a:bodyPr>
          <a:lstStyle/>
          <a:p>
            <a:r>
              <a:rPr lang="en-US" sz="1500" dirty="0">
                <a:solidFill>
                  <a:schemeClr val="tx2"/>
                </a:solidFill>
              </a:rPr>
              <a:t>N</a:t>
            </a:r>
            <a:r>
              <a:rPr lang="en-US" sz="1500" baseline="30000" dirty="0">
                <a:solidFill>
                  <a:schemeClr val="tx2"/>
                </a:solidFill>
              </a:rPr>
              <a:t>±</a:t>
            </a:r>
            <a:r>
              <a:rPr lang="en-US" sz="1500" dirty="0">
                <a:solidFill>
                  <a:schemeClr val="tx2"/>
                </a:solidFill>
              </a:rPr>
              <a:t> = </a:t>
            </a:r>
            <a:r>
              <a:rPr lang="en-US" sz="1500" dirty="0" err="1">
                <a:solidFill>
                  <a:schemeClr val="tx2"/>
                </a:solidFill>
              </a:rPr>
              <a:t>η</a:t>
            </a:r>
            <a:r>
              <a:rPr lang="en-US" sz="1500" dirty="0">
                <a:solidFill>
                  <a:schemeClr val="tx2"/>
                </a:solidFill>
              </a:rPr>
              <a:t> signal yield for (±1) helicity</a:t>
            </a:r>
          </a:p>
          <a:p>
            <a:r>
              <a:rPr lang="en-US" sz="1500" dirty="0">
                <a:solidFill>
                  <a:schemeClr val="tx2"/>
                </a:solidFill>
              </a:rPr>
              <a:t>P</a:t>
            </a:r>
            <a:r>
              <a:rPr lang="en-US" sz="1500" baseline="-25000" dirty="0">
                <a:solidFill>
                  <a:schemeClr val="tx2"/>
                </a:solidFill>
              </a:rPr>
              <a:t>b</a:t>
            </a:r>
            <a:r>
              <a:rPr lang="en-US" sz="1500" dirty="0">
                <a:solidFill>
                  <a:schemeClr val="tx2"/>
                </a:solidFill>
              </a:rPr>
              <a:t> = beam polarization (= 0.8517)</a:t>
            </a:r>
          </a:p>
        </p:txBody>
      </p:sp>
      <p:sp>
        <p:nvSpPr>
          <p:cNvPr id="9" name="TextBox 8">
            <a:extLst>
              <a:ext uri="{FF2B5EF4-FFF2-40B4-BE49-F238E27FC236}">
                <a16:creationId xmlns:a16="http://schemas.microsoft.com/office/drawing/2014/main" id="{051BE72B-6DC4-10E3-DD70-91B4184BC70E}"/>
              </a:ext>
            </a:extLst>
          </p:cNvPr>
          <p:cNvSpPr txBox="1"/>
          <p:nvPr/>
        </p:nvSpPr>
        <p:spPr>
          <a:xfrm>
            <a:off x="1094624" y="2924334"/>
            <a:ext cx="527452" cy="369332"/>
          </a:xfrm>
          <a:prstGeom prst="rect">
            <a:avLst/>
          </a:prstGeom>
          <a:solidFill>
            <a:schemeClr val="bg1"/>
          </a:solidFill>
        </p:spPr>
        <p:txBody>
          <a:bodyPr wrap="none" rtlCol="0">
            <a:spAutoFit/>
          </a:bodyPr>
          <a:lstStyle/>
          <a:p>
            <a:r>
              <a:rPr lang="en-US" i="1" dirty="0"/>
              <a:t> A</a:t>
            </a:r>
            <a:r>
              <a:rPr lang="en-US" i="1" baseline="-25000" dirty="0"/>
              <a:t>LU</a:t>
            </a:r>
          </a:p>
        </p:txBody>
      </p:sp>
      <p:pic>
        <p:nvPicPr>
          <p:cNvPr id="16" name="Picture 15">
            <a:extLst>
              <a:ext uri="{FF2B5EF4-FFF2-40B4-BE49-F238E27FC236}">
                <a16:creationId xmlns:a16="http://schemas.microsoft.com/office/drawing/2014/main" id="{92E8516C-58CE-526A-8DAF-10A32F4AFB6F}"/>
              </a:ext>
            </a:extLst>
          </p:cNvPr>
          <p:cNvPicPr>
            <a:picLocks noChangeAspect="1"/>
          </p:cNvPicPr>
          <p:nvPr/>
        </p:nvPicPr>
        <p:blipFill>
          <a:blip r:embed="rId4"/>
          <a:stretch>
            <a:fillRect/>
          </a:stretch>
        </p:blipFill>
        <p:spPr>
          <a:xfrm>
            <a:off x="4433748" y="3623759"/>
            <a:ext cx="3429000" cy="850805"/>
          </a:xfrm>
          <a:prstGeom prst="rect">
            <a:avLst/>
          </a:prstGeom>
        </p:spPr>
      </p:pic>
      <p:sp>
        <p:nvSpPr>
          <p:cNvPr id="8" name="Rectangle 7">
            <a:extLst>
              <a:ext uri="{FF2B5EF4-FFF2-40B4-BE49-F238E27FC236}">
                <a16:creationId xmlns:a16="http://schemas.microsoft.com/office/drawing/2014/main" id="{59B2C2FB-B61C-ECA3-348E-941416C66925}"/>
              </a:ext>
            </a:extLst>
          </p:cNvPr>
          <p:cNvSpPr/>
          <p:nvPr/>
        </p:nvSpPr>
        <p:spPr>
          <a:xfrm>
            <a:off x="5014493" y="4184420"/>
            <a:ext cx="542775" cy="341351"/>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C883658B-E643-88F2-3BAD-8375FAF6EC38}"/>
              </a:ext>
            </a:extLst>
          </p:cNvPr>
          <p:cNvPicPr>
            <a:picLocks noChangeAspect="1"/>
          </p:cNvPicPr>
          <p:nvPr/>
        </p:nvPicPr>
        <p:blipFill>
          <a:blip r:embed="rId5"/>
          <a:stretch>
            <a:fillRect/>
          </a:stretch>
        </p:blipFill>
        <p:spPr>
          <a:xfrm>
            <a:off x="3116226" y="2149596"/>
            <a:ext cx="5829300" cy="606156"/>
          </a:xfrm>
          <a:prstGeom prst="rect">
            <a:avLst/>
          </a:prstGeom>
        </p:spPr>
      </p:pic>
      <p:sp>
        <p:nvSpPr>
          <p:cNvPr id="18" name="TextBox 17">
            <a:extLst>
              <a:ext uri="{FF2B5EF4-FFF2-40B4-BE49-F238E27FC236}">
                <a16:creationId xmlns:a16="http://schemas.microsoft.com/office/drawing/2014/main" id="{517C921B-23E5-2973-18A9-689167EAE59B}"/>
              </a:ext>
            </a:extLst>
          </p:cNvPr>
          <p:cNvSpPr txBox="1"/>
          <p:nvPr/>
        </p:nvSpPr>
        <p:spPr>
          <a:xfrm>
            <a:off x="520330" y="2077512"/>
            <a:ext cx="2450607" cy="369332"/>
          </a:xfrm>
          <a:prstGeom prst="rect">
            <a:avLst/>
          </a:prstGeom>
          <a:noFill/>
        </p:spPr>
        <p:txBody>
          <a:bodyPr wrap="none" rtlCol="0">
            <a:spAutoFit/>
          </a:bodyPr>
          <a:lstStyle/>
          <a:p>
            <a:r>
              <a:rPr lang="en-US" dirty="0">
                <a:solidFill>
                  <a:schemeClr val="tx2"/>
                </a:solidFill>
              </a:rPr>
              <a:t>Polarized cross sections:</a:t>
            </a:r>
          </a:p>
        </p:txBody>
      </p:sp>
      <p:sp>
        <p:nvSpPr>
          <p:cNvPr id="10" name="Straight Connector 31">
            <a:extLst>
              <a:ext uri="{FF2B5EF4-FFF2-40B4-BE49-F238E27FC236}">
                <a16:creationId xmlns:a16="http://schemas.microsoft.com/office/drawing/2014/main" id="{A86B4AC6-055B-A4CC-BC5F-06F53E070FF5}"/>
              </a:ext>
            </a:extLst>
          </p:cNvPr>
          <p:cNvSpPr/>
          <p:nvPr/>
        </p:nvSpPr>
        <p:spPr>
          <a:xfrm>
            <a:off x="0" y="617019"/>
            <a:ext cx="9144002" cy="2"/>
          </a:xfrm>
          <a:prstGeom prst="line">
            <a:avLst/>
          </a:prstGeom>
          <a:ln w="38100">
            <a:solidFill>
              <a:srgbClr val="000090"/>
            </a:solidFill>
          </a:ln>
        </p:spPr>
        <p:txBody>
          <a:bodyPr lIns="45718" tIns="45718" rIns="45718" bIns="45718"/>
          <a:lstStyle/>
          <a:p>
            <a:endParaRPr/>
          </a:p>
        </p:txBody>
      </p:sp>
      <p:sp>
        <p:nvSpPr>
          <p:cNvPr id="11" name="Segnaposto piè di pagina 13">
            <a:extLst>
              <a:ext uri="{FF2B5EF4-FFF2-40B4-BE49-F238E27FC236}">
                <a16:creationId xmlns:a16="http://schemas.microsoft.com/office/drawing/2014/main" id="{88EBE8F8-993B-7249-BFB8-6444884B0AE1}"/>
              </a:ext>
            </a:extLst>
          </p:cNvPr>
          <p:cNvSpPr>
            <a:spLocks noGrp="1"/>
          </p:cNvSpPr>
          <p:nvPr>
            <p:ph type="ftr" sz="quarter" idx="11"/>
          </p:nvPr>
        </p:nvSpPr>
        <p:spPr>
          <a:xfrm>
            <a:off x="1439144" y="4793604"/>
            <a:ext cx="6371338" cy="273844"/>
          </a:xfrm>
        </p:spPr>
        <p:txBody>
          <a:bodyPr/>
          <a:lstStyle/>
          <a:p>
            <a:r>
              <a:rPr lang="it-IT" dirty="0"/>
              <a:t>CLAS Collaboration Meeting - June 2024  - Annalisa D’Angelo </a:t>
            </a:r>
          </a:p>
        </p:txBody>
      </p:sp>
      <p:sp>
        <p:nvSpPr>
          <p:cNvPr id="14" name="Segnaposto numero diapositiva 13">
            <a:extLst>
              <a:ext uri="{FF2B5EF4-FFF2-40B4-BE49-F238E27FC236}">
                <a16:creationId xmlns:a16="http://schemas.microsoft.com/office/drawing/2014/main" id="{656040B8-1533-34A6-4704-E3AC0204CD1A}"/>
              </a:ext>
            </a:extLst>
          </p:cNvPr>
          <p:cNvSpPr>
            <a:spLocks noGrp="1"/>
          </p:cNvSpPr>
          <p:nvPr>
            <p:ph type="sldNum" sz="quarter" idx="12"/>
          </p:nvPr>
        </p:nvSpPr>
        <p:spPr/>
        <p:txBody>
          <a:bodyPr/>
          <a:lstStyle/>
          <a:p>
            <a:fld id="{E33505E3-9B21-8742-B4DC-5DD2FCC133AE}" type="slidenum">
              <a:rPr lang="it-IT" smtClean="0"/>
              <a:t>29</a:t>
            </a:fld>
            <a:endParaRPr lang="it-IT"/>
          </a:p>
        </p:txBody>
      </p:sp>
      <p:sp>
        <p:nvSpPr>
          <p:cNvPr id="19" name="CasellaDiTesto 18">
            <a:extLst>
              <a:ext uri="{FF2B5EF4-FFF2-40B4-BE49-F238E27FC236}">
                <a16:creationId xmlns:a16="http://schemas.microsoft.com/office/drawing/2014/main" id="{12F6A3DA-ADFE-86EC-CEA8-DF4B49A44C7B}"/>
              </a:ext>
            </a:extLst>
          </p:cNvPr>
          <p:cNvSpPr txBox="1"/>
          <p:nvPr/>
        </p:nvSpPr>
        <p:spPr>
          <a:xfrm>
            <a:off x="7771771" y="4251469"/>
            <a:ext cx="1267206" cy="369332"/>
          </a:xfrm>
          <a:prstGeom prst="rect">
            <a:avLst/>
          </a:prstGeom>
          <a:noFill/>
        </p:spPr>
        <p:txBody>
          <a:bodyPr wrap="none" rtlCol="0">
            <a:spAutoFit/>
          </a:bodyPr>
          <a:lstStyle/>
          <a:p>
            <a:r>
              <a:rPr lang="en-US" dirty="0"/>
              <a:t>By Izzy </a:t>
            </a:r>
            <a:r>
              <a:rPr lang="en-US" dirty="0" err="1"/>
              <a:t>Illari</a:t>
            </a:r>
            <a:endParaRPr lang="en-US" dirty="0"/>
          </a:p>
        </p:txBody>
      </p:sp>
    </p:spTree>
    <p:extLst>
      <p:ext uri="{BB962C8B-B14F-4D97-AF65-F5344CB8AC3E}">
        <p14:creationId xmlns:p14="http://schemas.microsoft.com/office/powerpoint/2010/main" val="2682738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Immagin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61" y="1066587"/>
            <a:ext cx="4439171" cy="2988534"/>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3" y="-136399"/>
            <a:ext cx="8229600" cy="857250"/>
          </a:xfrm>
          <a:ln>
            <a:noFill/>
          </a:ln>
        </p:spPr>
        <p:txBody>
          <a:bodyPr lIns="81605" tIns="40802" rIns="81605" bIns="40802">
            <a:normAutofit/>
          </a:bodyPr>
          <a:lstStyle/>
          <a:p>
            <a:r>
              <a:rPr lang="en-US" sz="3600" b="1">
                <a:solidFill>
                  <a:srgbClr val="800000"/>
                </a:solidFill>
              </a:rPr>
              <a:t>Critical QCD Questions Addressed</a:t>
            </a:r>
          </a:p>
        </p:txBody>
      </p:sp>
      <p:sp>
        <p:nvSpPr>
          <p:cNvPr id="3" name="Content Placeholder 2"/>
          <p:cNvSpPr>
            <a:spLocks noGrp="1"/>
          </p:cNvSpPr>
          <p:nvPr>
            <p:ph idx="1"/>
          </p:nvPr>
        </p:nvSpPr>
        <p:spPr>
          <a:xfrm>
            <a:off x="449707" y="720851"/>
            <a:ext cx="8434845" cy="3727584"/>
          </a:xfrm>
        </p:spPr>
        <p:txBody>
          <a:bodyPr lIns="81605" tIns="40802" rIns="81605" bIns="40802">
            <a:noAutofit/>
          </a:bodyPr>
          <a:lstStyle/>
          <a:p>
            <a:r>
              <a:rPr lang="en-US" sz="1900" dirty="0">
                <a:cs typeface="Chalkboard"/>
              </a:rPr>
              <a:t>How do massless </a:t>
            </a:r>
            <a:r>
              <a:rPr lang="en-US" sz="1900" dirty="0">
                <a:solidFill>
                  <a:srgbClr val="000000"/>
                </a:solidFill>
                <a:cs typeface="Chalkboard"/>
              </a:rPr>
              <a:t>quarks acquire mass? 			</a:t>
            </a:r>
          </a:p>
        </p:txBody>
      </p:sp>
      <p:cxnSp>
        <p:nvCxnSpPr>
          <p:cNvPr id="8" name="Straight Connector 31"/>
          <p:cNvCxnSpPr/>
          <p:nvPr/>
        </p:nvCxnSpPr>
        <p:spPr>
          <a:xfrm>
            <a:off x="0" y="617020"/>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Connettore 2 4"/>
          <p:cNvCxnSpPr/>
          <p:nvPr/>
        </p:nvCxnSpPr>
        <p:spPr bwMode="auto">
          <a:xfrm>
            <a:off x="1026914" y="4311238"/>
            <a:ext cx="824459"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p:spPr>
      </p:cxnSp>
      <p:sp>
        <p:nvSpPr>
          <p:cNvPr id="19" name="AutoShape 10"/>
          <p:cNvSpPr>
            <a:spLocks noChangeArrowheads="1"/>
          </p:cNvSpPr>
          <p:nvPr/>
        </p:nvSpPr>
        <p:spPr bwMode="auto">
          <a:xfrm>
            <a:off x="2337640" y="1944042"/>
            <a:ext cx="121000" cy="102229"/>
          </a:xfrm>
          <a:prstGeom prst="triangle">
            <a:avLst>
              <a:gd name="adj" fmla="val 50000"/>
            </a:avLst>
          </a:prstGeom>
          <a:solidFill>
            <a:srgbClr val="8000FF"/>
          </a:solidFill>
          <a:ln w="9525">
            <a:solidFill>
              <a:schemeClr val="tx1"/>
            </a:solidFill>
            <a:miter lim="800000"/>
            <a:headEnd/>
            <a:tailEnd/>
          </a:ln>
        </p:spPr>
        <p:txBody>
          <a:bodyPr wrap="square" lIns="99511" tIns="49755" rIns="99511" bIns="49755">
            <a:spAutoFit/>
          </a:bodyPr>
          <a:lstStyle/>
          <a:p>
            <a:endParaRPr lang="it-IT"/>
          </a:p>
        </p:txBody>
      </p:sp>
      <p:sp>
        <p:nvSpPr>
          <p:cNvPr id="20" name="AutoShape 14"/>
          <p:cNvSpPr>
            <a:spLocks noChangeArrowheads="1"/>
          </p:cNvSpPr>
          <p:nvPr/>
        </p:nvSpPr>
        <p:spPr bwMode="auto">
          <a:xfrm>
            <a:off x="2350340" y="1766923"/>
            <a:ext cx="108300" cy="101500"/>
          </a:xfrm>
          <a:prstGeom prst="triangle">
            <a:avLst>
              <a:gd name="adj" fmla="val 50000"/>
            </a:avLst>
          </a:prstGeom>
          <a:solidFill>
            <a:srgbClr val="008000"/>
          </a:solidFill>
          <a:ln w="9525">
            <a:solidFill>
              <a:schemeClr val="tx1"/>
            </a:solidFill>
            <a:miter lim="800000"/>
            <a:headEnd/>
            <a:tailEnd/>
          </a:ln>
        </p:spPr>
        <p:txBody>
          <a:bodyPr wrap="square" lIns="99511" tIns="49755" rIns="99511" bIns="49755">
            <a:spAutoFit/>
          </a:bodyPr>
          <a:lstStyle/>
          <a:p>
            <a:endParaRPr lang="it-IT"/>
          </a:p>
        </p:txBody>
      </p:sp>
      <p:sp>
        <p:nvSpPr>
          <p:cNvPr id="21" name="Rettangolo 20"/>
          <p:cNvSpPr/>
          <p:nvPr/>
        </p:nvSpPr>
        <p:spPr>
          <a:xfrm>
            <a:off x="2458640" y="1670232"/>
            <a:ext cx="1441450" cy="461665"/>
          </a:xfrm>
          <a:prstGeom prst="rect">
            <a:avLst/>
          </a:prstGeom>
        </p:spPr>
        <p:txBody>
          <a:bodyPr wrap="square">
            <a:spAutoFit/>
          </a:bodyPr>
          <a:lstStyle/>
          <a:p>
            <a:r>
              <a:rPr lang="en-US" sz="800" dirty="0">
                <a:solidFill>
                  <a:srgbClr val="000090"/>
                </a:solidFill>
                <a:cs typeface="Arial"/>
              </a:rPr>
              <a:t>numerical simulations</a:t>
            </a:r>
          </a:p>
          <a:p>
            <a:r>
              <a:rPr lang="en-US" sz="800" dirty="0">
                <a:solidFill>
                  <a:srgbClr val="000090"/>
                </a:solidFill>
                <a:cs typeface="Arial"/>
              </a:rPr>
              <a:t>of unquenched lattice QCD</a:t>
            </a:r>
          </a:p>
          <a:p>
            <a:r>
              <a:rPr lang="en-US" sz="800" dirty="0">
                <a:solidFill>
                  <a:srgbClr val="000090"/>
                </a:solidFill>
                <a:cs typeface="Arial"/>
              </a:rPr>
              <a:t>(Bowman et al.)</a:t>
            </a:r>
          </a:p>
        </p:txBody>
      </p:sp>
      <p:sp>
        <p:nvSpPr>
          <p:cNvPr id="22" name="Rettangolo 21"/>
          <p:cNvSpPr/>
          <p:nvPr/>
        </p:nvSpPr>
        <p:spPr>
          <a:xfrm>
            <a:off x="2860804" y="2468063"/>
            <a:ext cx="1320800" cy="338554"/>
          </a:xfrm>
          <a:prstGeom prst="rect">
            <a:avLst/>
          </a:prstGeom>
        </p:spPr>
        <p:txBody>
          <a:bodyPr wrap="square">
            <a:spAutoFit/>
          </a:bodyPr>
          <a:lstStyle/>
          <a:p>
            <a:r>
              <a:rPr lang="en-US" sz="800" dirty="0">
                <a:cs typeface="Arial"/>
              </a:rPr>
              <a:t>Dyson-Swinger equation</a:t>
            </a:r>
          </a:p>
          <a:p>
            <a:r>
              <a:rPr lang="en-US" sz="800" dirty="0">
                <a:cs typeface="Arial"/>
              </a:rPr>
              <a:t>        (Bhagwat et al.)</a:t>
            </a:r>
            <a:endParaRPr lang="en-US" sz="800" dirty="0">
              <a:solidFill>
                <a:srgbClr val="000090"/>
              </a:solidFill>
            </a:endParaRPr>
          </a:p>
        </p:txBody>
      </p:sp>
      <p:grpSp>
        <p:nvGrpSpPr>
          <p:cNvPr id="23" name="Group 2">
            <a:extLst>
              <a:ext uri="{FF2B5EF4-FFF2-40B4-BE49-F238E27FC236}">
                <a16:creationId xmlns:a16="http://schemas.microsoft.com/office/drawing/2014/main" id="{B2BD032F-B35F-6C47-880D-60E6378E4906}"/>
              </a:ext>
            </a:extLst>
          </p:cNvPr>
          <p:cNvGrpSpPr/>
          <p:nvPr/>
        </p:nvGrpSpPr>
        <p:grpSpPr>
          <a:xfrm>
            <a:off x="4290887" y="1247971"/>
            <a:ext cx="4750702" cy="1684865"/>
            <a:chOff x="134444" y="1044110"/>
            <a:chExt cx="5709765" cy="1688353"/>
          </a:xfrm>
        </p:grpSpPr>
        <p:pic>
          <p:nvPicPr>
            <p:cNvPr id="24" name="Picture 38" descr="BinosiGapEquation.jpg">
              <a:extLst>
                <a:ext uri="{FF2B5EF4-FFF2-40B4-BE49-F238E27FC236}">
                  <a16:creationId xmlns:a16="http://schemas.microsoft.com/office/drawing/2014/main" id="{2F85B365-BB34-3947-A673-2D458634BEB8}"/>
                </a:ext>
              </a:extLst>
            </p:cNvPr>
            <p:cNvPicPr>
              <a:picLocks/>
            </p:cNvPicPr>
            <p:nvPr/>
          </p:nvPicPr>
          <p:blipFill>
            <a:blip r:embed="rId3"/>
            <a:stretch>
              <a:fillRect/>
            </a:stretch>
          </p:blipFill>
          <p:spPr>
            <a:xfrm>
              <a:off x="851660" y="1487648"/>
              <a:ext cx="4206240" cy="749300"/>
            </a:xfrm>
            <a:prstGeom prst="rect">
              <a:avLst/>
            </a:prstGeom>
          </p:spPr>
        </p:pic>
        <p:sp>
          <p:nvSpPr>
            <p:cNvPr id="25" name="TextBox 45">
              <a:extLst>
                <a:ext uri="{FF2B5EF4-FFF2-40B4-BE49-F238E27FC236}">
                  <a16:creationId xmlns:a16="http://schemas.microsoft.com/office/drawing/2014/main" id="{49534446-A4F8-4B4D-8BDF-194EB19D1EF9}"/>
                </a:ext>
              </a:extLst>
            </p:cNvPr>
            <p:cNvSpPr txBox="1"/>
            <p:nvPr/>
          </p:nvSpPr>
          <p:spPr>
            <a:xfrm>
              <a:off x="541476" y="2269842"/>
              <a:ext cx="1197601" cy="462621"/>
            </a:xfrm>
            <a:prstGeom prst="rect">
              <a:avLst/>
            </a:prstGeom>
            <a:noFill/>
          </p:spPr>
          <p:txBody>
            <a:bodyPr wrap="square" rtlCol="0">
              <a:spAutoFit/>
            </a:bodyPr>
            <a:lstStyle/>
            <a:p>
              <a:pPr algn="ctr"/>
              <a:r>
                <a:rPr lang="en-US" sz="1200" b="0">
                  <a:solidFill>
                    <a:srgbClr val="800000"/>
                  </a:solidFill>
                  <a:latin typeface="+mj-lt"/>
                </a:rPr>
                <a:t>dressed quark</a:t>
              </a:r>
            </a:p>
          </p:txBody>
        </p:sp>
        <p:sp>
          <p:nvSpPr>
            <p:cNvPr id="26" name="TextBox 46">
              <a:extLst>
                <a:ext uri="{FF2B5EF4-FFF2-40B4-BE49-F238E27FC236}">
                  <a16:creationId xmlns:a16="http://schemas.microsoft.com/office/drawing/2014/main" id="{543C24A7-0E07-6F4E-8935-08AAF944829F}"/>
                </a:ext>
              </a:extLst>
            </p:cNvPr>
            <p:cNvSpPr txBox="1"/>
            <p:nvPr/>
          </p:nvSpPr>
          <p:spPr>
            <a:xfrm>
              <a:off x="1745397" y="2272952"/>
              <a:ext cx="1068831" cy="277572"/>
            </a:xfrm>
            <a:prstGeom prst="rect">
              <a:avLst/>
            </a:prstGeom>
            <a:noFill/>
          </p:spPr>
          <p:txBody>
            <a:bodyPr wrap="square" rtlCol="0">
              <a:spAutoFit/>
            </a:bodyPr>
            <a:lstStyle/>
            <a:p>
              <a:pPr algn="ctr"/>
              <a:r>
                <a:rPr lang="en-US" sz="1200" b="0">
                  <a:solidFill>
                    <a:srgbClr val="800000"/>
                  </a:solidFill>
                  <a:latin typeface="+mj-lt"/>
                </a:rPr>
                <a:t>bare quark</a:t>
              </a:r>
            </a:p>
          </p:txBody>
        </p:sp>
        <p:sp>
          <p:nvSpPr>
            <p:cNvPr id="27" name="TextBox 47">
              <a:extLst>
                <a:ext uri="{FF2B5EF4-FFF2-40B4-BE49-F238E27FC236}">
                  <a16:creationId xmlns:a16="http://schemas.microsoft.com/office/drawing/2014/main" id="{4005750A-885A-8F43-A910-604143317380}"/>
                </a:ext>
              </a:extLst>
            </p:cNvPr>
            <p:cNvSpPr txBox="1"/>
            <p:nvPr/>
          </p:nvSpPr>
          <p:spPr>
            <a:xfrm>
              <a:off x="3124157" y="2272952"/>
              <a:ext cx="1429150" cy="276999"/>
            </a:xfrm>
            <a:prstGeom prst="rect">
              <a:avLst/>
            </a:prstGeom>
            <a:noFill/>
          </p:spPr>
          <p:txBody>
            <a:bodyPr wrap="square" rtlCol="0">
              <a:spAutoFit/>
            </a:bodyPr>
            <a:lstStyle/>
            <a:p>
              <a:pPr algn="ctr"/>
              <a:r>
                <a:rPr lang="en-US" sz="1200" b="0">
                  <a:solidFill>
                    <a:srgbClr val="800000"/>
                  </a:solidFill>
                  <a:latin typeface="+mj-lt"/>
                </a:rPr>
                <a:t>dressing  kernel</a:t>
              </a:r>
            </a:p>
          </p:txBody>
        </p:sp>
        <p:sp>
          <p:nvSpPr>
            <p:cNvPr id="28" name="TextBox 48">
              <a:extLst>
                <a:ext uri="{FF2B5EF4-FFF2-40B4-BE49-F238E27FC236}">
                  <a16:creationId xmlns:a16="http://schemas.microsoft.com/office/drawing/2014/main" id="{C3DC7579-531D-8043-91F3-1BCB17018CCC}"/>
                </a:ext>
              </a:extLst>
            </p:cNvPr>
            <p:cNvSpPr txBox="1"/>
            <p:nvPr/>
          </p:nvSpPr>
          <p:spPr>
            <a:xfrm>
              <a:off x="851661" y="1556883"/>
              <a:ext cx="892176" cy="277572"/>
            </a:xfrm>
            <a:prstGeom prst="rect">
              <a:avLst/>
            </a:prstGeom>
            <a:noFill/>
          </p:spPr>
          <p:txBody>
            <a:bodyPr wrap="square" rtlCol="0">
              <a:spAutoFit/>
            </a:bodyPr>
            <a:lstStyle/>
            <a:p>
              <a:pPr algn="ctr"/>
              <a:r>
                <a:rPr lang="en-US" sz="1200" b="0">
                  <a:latin typeface="+mj-lt"/>
                </a:rPr>
                <a:t>M=M(p)</a:t>
              </a:r>
            </a:p>
          </p:txBody>
        </p:sp>
        <p:sp>
          <p:nvSpPr>
            <p:cNvPr id="29" name="TextBox 49">
              <a:extLst>
                <a:ext uri="{FF2B5EF4-FFF2-40B4-BE49-F238E27FC236}">
                  <a16:creationId xmlns:a16="http://schemas.microsoft.com/office/drawing/2014/main" id="{EEEF22EF-D54E-964C-98D7-C3E016C8B568}"/>
                </a:ext>
              </a:extLst>
            </p:cNvPr>
            <p:cNvSpPr txBox="1"/>
            <p:nvPr/>
          </p:nvSpPr>
          <p:spPr>
            <a:xfrm>
              <a:off x="1911121" y="1556883"/>
              <a:ext cx="899514" cy="276999"/>
            </a:xfrm>
            <a:prstGeom prst="rect">
              <a:avLst/>
            </a:prstGeom>
            <a:noFill/>
          </p:spPr>
          <p:txBody>
            <a:bodyPr wrap="square" rtlCol="0">
              <a:spAutoFit/>
            </a:bodyPr>
            <a:lstStyle/>
            <a:p>
              <a:pPr algn="ctr"/>
              <a:r>
                <a:rPr lang="en-US" sz="1200" b="0">
                  <a:latin typeface="+mj-lt"/>
                </a:rPr>
                <a:t>m</a:t>
              </a:r>
              <a:r>
                <a:rPr lang="en-US" sz="1200" b="0" baseline="-25000">
                  <a:latin typeface="+mj-lt"/>
                </a:rPr>
                <a:t>0</a:t>
              </a:r>
              <a:r>
                <a:rPr lang="en-US" sz="1200" b="0">
                  <a:latin typeface="+mj-lt"/>
                </a:rPr>
                <a:t>=m</a:t>
              </a:r>
              <a:r>
                <a:rPr lang="en-US" sz="1400" b="0" baseline="-25000">
                  <a:latin typeface="+mj-lt"/>
                </a:rPr>
                <a:t>HM</a:t>
              </a:r>
            </a:p>
          </p:txBody>
        </p:sp>
        <p:sp>
          <p:nvSpPr>
            <p:cNvPr id="30" name="TextBox 57">
              <a:extLst>
                <a:ext uri="{FF2B5EF4-FFF2-40B4-BE49-F238E27FC236}">
                  <a16:creationId xmlns:a16="http://schemas.microsoft.com/office/drawing/2014/main" id="{F8C4063D-AAA2-2A4C-A887-DAB43B48781E}"/>
                </a:ext>
              </a:extLst>
            </p:cNvPr>
            <p:cNvSpPr txBox="1"/>
            <p:nvPr/>
          </p:nvSpPr>
          <p:spPr>
            <a:xfrm>
              <a:off x="134444" y="1044110"/>
              <a:ext cx="5709765" cy="369332"/>
            </a:xfrm>
            <a:prstGeom prst="rect">
              <a:avLst/>
            </a:prstGeom>
            <a:noFill/>
          </p:spPr>
          <p:txBody>
            <a:bodyPr wrap="square" rtlCol="0">
              <a:spAutoFit/>
            </a:bodyPr>
            <a:lstStyle/>
            <a:p>
              <a:pPr algn="ctr"/>
              <a:r>
                <a:rPr lang="en-US" sz="1800" b="0" dirty="0">
                  <a:latin typeface="+mj-lt"/>
                </a:rPr>
                <a:t>Effective quark mass depends on its momentum</a:t>
              </a:r>
            </a:p>
          </p:txBody>
        </p:sp>
      </p:grpSp>
      <p:sp>
        <p:nvSpPr>
          <p:cNvPr id="39" name="TextBox 44">
            <a:extLst>
              <a:ext uri="{FF2B5EF4-FFF2-40B4-BE49-F238E27FC236}">
                <a16:creationId xmlns:a16="http://schemas.microsoft.com/office/drawing/2014/main" id="{C9B2D884-E874-E341-ADC7-9DCBD3584325}"/>
              </a:ext>
            </a:extLst>
          </p:cNvPr>
          <p:cNvSpPr txBox="1"/>
          <p:nvPr/>
        </p:nvSpPr>
        <p:spPr>
          <a:xfrm>
            <a:off x="4770940" y="2994663"/>
            <a:ext cx="3733108" cy="815608"/>
          </a:xfrm>
          <a:prstGeom prst="rect">
            <a:avLst/>
          </a:prstGeom>
          <a:solidFill>
            <a:schemeClr val="accent5">
              <a:lumMod val="20000"/>
              <a:lumOff val="80000"/>
              <a:alpha val="25000"/>
            </a:schemeClr>
          </a:solidFill>
        </p:spPr>
        <p:txBody>
          <a:bodyPr wrap="square" rtlCol="0">
            <a:spAutoFit/>
          </a:bodyPr>
          <a:lstStyle/>
          <a:p>
            <a:pPr>
              <a:spcAft>
                <a:spcPts val="600"/>
              </a:spcAft>
            </a:pPr>
            <a:r>
              <a:rPr lang="en-US" sz="1400" b="0" u="sng" dirty="0">
                <a:latin typeface="+mj-lt"/>
              </a:rPr>
              <a:t>mass composition</a:t>
            </a:r>
          </a:p>
          <a:p>
            <a:r>
              <a:rPr lang="en-US" sz="1400" b="0" dirty="0">
                <a:solidFill>
                  <a:srgbClr val="000090"/>
                </a:solidFill>
                <a:latin typeface="+mj-lt"/>
              </a:rPr>
              <a:t>       &lt;2%   	Higgs mechanism</a:t>
            </a:r>
          </a:p>
          <a:p>
            <a:r>
              <a:rPr lang="en-US" sz="1400" b="0" dirty="0">
                <a:solidFill>
                  <a:srgbClr val="000090"/>
                </a:solidFill>
                <a:latin typeface="+mj-lt"/>
              </a:rPr>
              <a:t>       &gt;98% 	non-perturbative strong interaction</a:t>
            </a:r>
          </a:p>
        </p:txBody>
      </p:sp>
      <p:sp>
        <p:nvSpPr>
          <p:cNvPr id="6" name="CasellaDiTesto 5">
            <a:extLst>
              <a:ext uri="{FF2B5EF4-FFF2-40B4-BE49-F238E27FC236}">
                <a16:creationId xmlns:a16="http://schemas.microsoft.com/office/drawing/2014/main" id="{FA4D2884-3E82-07A5-5B88-0B75BD98C8A9}"/>
              </a:ext>
            </a:extLst>
          </p:cNvPr>
          <p:cNvSpPr txBox="1"/>
          <p:nvPr/>
        </p:nvSpPr>
        <p:spPr>
          <a:xfrm>
            <a:off x="589504" y="4115033"/>
            <a:ext cx="7682359" cy="384721"/>
          </a:xfrm>
          <a:prstGeom prst="rect">
            <a:avLst/>
          </a:prstGeom>
          <a:noFill/>
        </p:spPr>
        <p:txBody>
          <a:bodyPr wrap="none" rtlCol="0">
            <a:spAutoFit/>
          </a:bodyPr>
          <a:lstStyle/>
          <a:p>
            <a:pPr marL="1450196" indent="0">
              <a:buNone/>
            </a:pPr>
            <a:r>
              <a:rPr lang="en-US" sz="1900" b="1" dirty="0">
                <a:solidFill>
                  <a:srgbClr val="000090"/>
                </a:solidFill>
                <a:cs typeface="Chalkboard"/>
              </a:rPr>
              <a:t>Measure the Q</a:t>
            </a:r>
            <a:r>
              <a:rPr lang="en-US" sz="1900" b="1" baseline="30000" dirty="0">
                <a:solidFill>
                  <a:srgbClr val="000090"/>
                </a:solidFill>
                <a:cs typeface="Chalkboard"/>
              </a:rPr>
              <a:t>2</a:t>
            </a:r>
            <a:r>
              <a:rPr lang="en-US" sz="1900" b="1" dirty="0">
                <a:solidFill>
                  <a:srgbClr val="000090"/>
                </a:solidFill>
                <a:cs typeface="Chalkboard"/>
              </a:rPr>
              <a:t> dependence of electrocoupling amplitudes </a:t>
            </a:r>
            <a:endParaRPr lang="en-US" sz="1900" dirty="0">
              <a:latin typeface="Chalkboard"/>
              <a:cs typeface="Chalkboard"/>
            </a:endParaRPr>
          </a:p>
        </p:txBody>
      </p:sp>
      <p:sp>
        <p:nvSpPr>
          <p:cNvPr id="7" name="Segnaposto piè di pagina 6">
            <a:extLst>
              <a:ext uri="{FF2B5EF4-FFF2-40B4-BE49-F238E27FC236}">
                <a16:creationId xmlns:a16="http://schemas.microsoft.com/office/drawing/2014/main" id="{406AB344-20A1-AB81-F790-BE26449B9231}"/>
              </a:ext>
            </a:extLst>
          </p:cNvPr>
          <p:cNvSpPr>
            <a:spLocks noGrp="1"/>
          </p:cNvSpPr>
          <p:nvPr>
            <p:ph type="ftr" sz="quarter" idx="11"/>
          </p:nvPr>
        </p:nvSpPr>
        <p:spPr/>
        <p:txBody>
          <a:bodyPr/>
          <a:lstStyle/>
          <a:p>
            <a:r>
              <a:rPr lang="it-IT"/>
              <a:t>CLAS Collaboration Meeting - June 2024  - Annalisa D’Angelo </a:t>
            </a:r>
          </a:p>
        </p:txBody>
      </p:sp>
      <p:sp>
        <p:nvSpPr>
          <p:cNvPr id="4" name="Segnaposto numero diapositiva 3">
            <a:extLst>
              <a:ext uri="{FF2B5EF4-FFF2-40B4-BE49-F238E27FC236}">
                <a16:creationId xmlns:a16="http://schemas.microsoft.com/office/drawing/2014/main" id="{EBDBB354-23C4-0199-7B24-293A0809AA8E}"/>
              </a:ext>
            </a:extLst>
          </p:cNvPr>
          <p:cNvSpPr>
            <a:spLocks noGrp="1"/>
          </p:cNvSpPr>
          <p:nvPr>
            <p:ph type="sldNum" sz="quarter" idx="12"/>
          </p:nvPr>
        </p:nvSpPr>
        <p:spPr/>
        <p:txBody>
          <a:bodyPr/>
          <a:lstStyle/>
          <a:p>
            <a:fld id="{E33505E3-9B21-8742-B4DC-5DD2FCC133AE}" type="slidenum">
              <a:rPr lang="it-IT" smtClean="0"/>
              <a:t>3</a:t>
            </a:fld>
            <a:endParaRPr lang="it-IT"/>
          </a:p>
        </p:txBody>
      </p:sp>
    </p:spTree>
    <p:extLst>
      <p:ext uri="{BB962C8B-B14F-4D97-AF65-F5344CB8AC3E}">
        <p14:creationId xmlns:p14="http://schemas.microsoft.com/office/powerpoint/2010/main" val="176070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p:bldP spid="39"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251A-5456-75C6-5B45-047086B3DD08}"/>
              </a:ext>
            </a:extLst>
          </p:cNvPr>
          <p:cNvSpPr>
            <a:spLocks noGrp="1"/>
          </p:cNvSpPr>
          <p:nvPr>
            <p:ph type="title"/>
          </p:nvPr>
        </p:nvSpPr>
        <p:spPr>
          <a:xfrm>
            <a:off x="343786" y="-113948"/>
            <a:ext cx="8229600" cy="857250"/>
          </a:xfrm>
        </p:spPr>
        <p:txBody>
          <a:bodyPr>
            <a:normAutofit/>
          </a:bodyPr>
          <a:lstStyle/>
          <a:p>
            <a:r>
              <a:rPr lang="en-US" sz="2800" b="1" dirty="0">
                <a:solidFill>
                  <a:srgbClr val="C00000"/>
                </a:solidFill>
              </a:rPr>
              <a:t>Event Selection and </a:t>
            </a:r>
            <a:r>
              <a:rPr lang="el-GR" sz="2800" b="1" dirty="0">
                <a:solidFill>
                  <a:srgbClr val="C00000"/>
                </a:solidFill>
              </a:rPr>
              <a:t>η </a:t>
            </a:r>
            <a:r>
              <a:rPr lang="en-US" sz="2800" b="1" dirty="0">
                <a:solidFill>
                  <a:srgbClr val="C00000"/>
                </a:solidFill>
              </a:rPr>
              <a:t>Identification</a:t>
            </a:r>
          </a:p>
        </p:txBody>
      </p:sp>
      <p:sp>
        <p:nvSpPr>
          <p:cNvPr id="3" name="Content Placeholder 2">
            <a:extLst>
              <a:ext uri="{FF2B5EF4-FFF2-40B4-BE49-F238E27FC236}">
                <a16:creationId xmlns:a16="http://schemas.microsoft.com/office/drawing/2014/main" id="{EE199786-67BC-F0FE-C5B4-8E813B5173A4}"/>
              </a:ext>
            </a:extLst>
          </p:cNvPr>
          <p:cNvSpPr>
            <a:spLocks noGrp="1"/>
          </p:cNvSpPr>
          <p:nvPr>
            <p:ph idx="1"/>
          </p:nvPr>
        </p:nvSpPr>
        <p:spPr>
          <a:xfrm>
            <a:off x="88604" y="681538"/>
            <a:ext cx="8966791" cy="3830812"/>
          </a:xfrm>
        </p:spPr>
        <p:txBody>
          <a:bodyPr>
            <a:normAutofit/>
          </a:bodyPr>
          <a:lstStyle/>
          <a:p>
            <a:r>
              <a:rPr lang="en-US" sz="1400" b="1" dirty="0"/>
              <a:t>Key Idea: </a:t>
            </a:r>
            <a:r>
              <a:rPr lang="el-GR" sz="1400" dirty="0"/>
              <a:t>η </a:t>
            </a:r>
            <a:r>
              <a:rPr lang="en-US" sz="1400" dirty="0"/>
              <a:t>mesons are identified using the missing mass technique in the ep → </a:t>
            </a:r>
            <a:r>
              <a:rPr lang="en-US" sz="1400" dirty="0" err="1"/>
              <a:t>e'p'X</a:t>
            </a:r>
            <a:r>
              <a:rPr lang="en-US" sz="1400" dirty="0"/>
              <a:t> reaction (e and p in the FD)</a:t>
            </a:r>
          </a:p>
          <a:p>
            <a:pPr>
              <a:buFont typeface="Arial" panose="020B0604020202020204" pitchFamily="34" charset="0"/>
              <a:buChar char="•"/>
            </a:pPr>
            <a:r>
              <a:rPr lang="en-US" sz="1400" dirty="0"/>
              <a:t>Reconstruct the missing mass squared (MM</a:t>
            </a:r>
            <a:r>
              <a:rPr lang="en-US" sz="1400" baseline="30000" dirty="0"/>
              <a:t>2</a:t>
            </a:r>
            <a:r>
              <a:rPr lang="en-US" sz="1400" dirty="0"/>
              <a:t>) of the undetected particle X </a:t>
            </a:r>
          </a:p>
          <a:p>
            <a:pPr>
              <a:buFont typeface="Arial" panose="020B0604020202020204" pitchFamily="34" charset="0"/>
              <a:buChar char="•"/>
            </a:pPr>
            <a:r>
              <a:rPr lang="el-GR" sz="1400" dirty="0"/>
              <a:t>η </a:t>
            </a:r>
            <a:r>
              <a:rPr lang="en-US" sz="1400" dirty="0"/>
              <a:t>signal appears as a peak around MM</a:t>
            </a:r>
            <a:r>
              <a:rPr lang="en-US" sz="1400" baseline="30000" dirty="0"/>
              <a:t>2</a:t>
            </a:r>
            <a:r>
              <a:rPr lang="en-US" sz="1400" dirty="0"/>
              <a:t> = 0.3 GeV</a:t>
            </a:r>
            <a:r>
              <a:rPr lang="en-US" sz="1400" baseline="30000" dirty="0"/>
              <a:t>2</a:t>
            </a:r>
            <a:r>
              <a:rPr lang="en-US" sz="1400" dirty="0"/>
              <a:t> </a:t>
            </a:r>
          </a:p>
          <a:p>
            <a:pPr>
              <a:buFont typeface="Arial" panose="020B0604020202020204" pitchFamily="34" charset="0"/>
              <a:buChar char="•"/>
            </a:pPr>
            <a:r>
              <a:rPr lang="en-US" sz="1400" dirty="0"/>
              <a:t>Apply analysis cuts: </a:t>
            </a:r>
          </a:p>
          <a:p>
            <a:pPr lvl="1">
              <a:buFont typeface="Arial" panose="020B0604020202020204" pitchFamily="34" charset="0"/>
              <a:buChar char="•"/>
            </a:pPr>
            <a:r>
              <a:rPr lang="en-US" sz="1400" dirty="0"/>
              <a:t>W &lt; 2 GeV (nucleon resonance region)</a:t>
            </a:r>
          </a:p>
          <a:p>
            <a:pPr lvl="1">
              <a:buFont typeface="Arial" panose="020B0604020202020204" pitchFamily="34" charset="0"/>
              <a:buChar char="•"/>
            </a:pPr>
            <a:r>
              <a:rPr lang="en-US" sz="1400" dirty="0"/>
              <a:t>0.15 GeV</a:t>
            </a:r>
            <a:r>
              <a:rPr lang="en-US" sz="1400" baseline="30000" dirty="0"/>
              <a:t>2</a:t>
            </a:r>
            <a:r>
              <a:rPr lang="en-US" sz="1400" dirty="0"/>
              <a:t> &lt; MM</a:t>
            </a:r>
            <a:r>
              <a:rPr lang="en-US" sz="1400" baseline="30000" dirty="0"/>
              <a:t>2</a:t>
            </a:r>
            <a:r>
              <a:rPr lang="en-US" sz="1400" dirty="0"/>
              <a:t> &lt; 0.45 GeV</a:t>
            </a:r>
            <a:r>
              <a:rPr lang="en-US" sz="1400" baseline="30000" dirty="0"/>
              <a:t>2</a:t>
            </a:r>
            <a:r>
              <a:rPr lang="en-US" sz="1400" dirty="0"/>
              <a:t> (</a:t>
            </a:r>
            <a:r>
              <a:rPr lang="el-GR" sz="1400" dirty="0"/>
              <a:t>η </a:t>
            </a:r>
            <a:r>
              <a:rPr lang="en-US" sz="1400" dirty="0"/>
              <a:t>peak region)</a:t>
            </a:r>
          </a:p>
          <a:p>
            <a:r>
              <a:rPr lang="en-US" sz="1400" dirty="0"/>
              <a:t>Implement standard RGK fiducial cuts and cuts developed for analysis</a:t>
            </a:r>
          </a:p>
        </p:txBody>
      </p:sp>
      <p:sp>
        <p:nvSpPr>
          <p:cNvPr id="5" name="Footer Placeholder 4">
            <a:extLst>
              <a:ext uri="{FF2B5EF4-FFF2-40B4-BE49-F238E27FC236}">
                <a16:creationId xmlns:a16="http://schemas.microsoft.com/office/drawing/2014/main" id="{58ED6ABE-DD0B-BA40-4F11-004F1E7E5750}"/>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CLAS Collaboration Meeting - June 2024  - Annalisa D’Angelo </a:t>
            </a:r>
            <a:endParaRPr lang="en-US" dirty="0"/>
          </a:p>
        </p:txBody>
      </p:sp>
      <p:sp>
        <p:nvSpPr>
          <p:cNvPr id="12" name="Right Arrow 11">
            <a:extLst>
              <a:ext uri="{FF2B5EF4-FFF2-40B4-BE49-F238E27FC236}">
                <a16:creationId xmlns:a16="http://schemas.microsoft.com/office/drawing/2014/main" id="{5056D000-AD7A-F838-165F-B7B65DA9611F}"/>
              </a:ext>
            </a:extLst>
          </p:cNvPr>
          <p:cNvSpPr/>
          <p:nvPr/>
        </p:nvSpPr>
        <p:spPr>
          <a:xfrm>
            <a:off x="3301542" y="3481889"/>
            <a:ext cx="787590" cy="3905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B1EC255D-9DE6-02C5-6429-57646E0EEE8B}"/>
              </a:ext>
            </a:extLst>
          </p:cNvPr>
          <p:cNvSpPr txBox="1"/>
          <p:nvPr/>
        </p:nvSpPr>
        <p:spPr>
          <a:xfrm>
            <a:off x="3220956" y="2800947"/>
            <a:ext cx="965033" cy="507831"/>
          </a:xfrm>
          <a:prstGeom prst="rect">
            <a:avLst/>
          </a:prstGeom>
          <a:noFill/>
        </p:spPr>
        <p:txBody>
          <a:bodyPr wrap="square" rtlCol="0">
            <a:spAutoFit/>
          </a:bodyPr>
          <a:lstStyle/>
          <a:p>
            <a:r>
              <a:rPr lang="en-US" sz="1350" dirty="0"/>
              <a:t>Event Selection</a:t>
            </a:r>
          </a:p>
        </p:txBody>
      </p:sp>
      <p:grpSp>
        <p:nvGrpSpPr>
          <p:cNvPr id="18" name="Gruppo 17">
            <a:extLst>
              <a:ext uri="{FF2B5EF4-FFF2-40B4-BE49-F238E27FC236}">
                <a16:creationId xmlns:a16="http://schemas.microsoft.com/office/drawing/2014/main" id="{C2CA1D13-8B17-8647-85C0-016A08A84529}"/>
              </a:ext>
            </a:extLst>
          </p:cNvPr>
          <p:cNvGrpSpPr/>
          <p:nvPr/>
        </p:nvGrpSpPr>
        <p:grpSpPr>
          <a:xfrm>
            <a:off x="721743" y="2471774"/>
            <a:ext cx="2057400" cy="2252229"/>
            <a:chOff x="1706430" y="2914354"/>
            <a:chExt cx="2057400" cy="2252229"/>
          </a:xfrm>
        </p:grpSpPr>
        <p:pic>
          <p:nvPicPr>
            <p:cNvPr id="6" name="Picture 5" descr="A screenshot of a computer&#10;&#10;Description automatically generated">
              <a:extLst>
                <a:ext uri="{FF2B5EF4-FFF2-40B4-BE49-F238E27FC236}">
                  <a16:creationId xmlns:a16="http://schemas.microsoft.com/office/drawing/2014/main" id="{8694D43B-C5D3-D59D-1432-771656E9BF70}"/>
                </a:ext>
              </a:extLst>
            </p:cNvPr>
            <p:cNvPicPr>
              <a:picLocks noChangeAspect="1"/>
            </p:cNvPicPr>
            <p:nvPr/>
          </p:nvPicPr>
          <p:blipFill rotWithShape="1">
            <a:blip r:embed="rId2"/>
            <a:srcRect l="4983" t="11031" r="67613" b="49803"/>
            <a:stretch/>
          </p:blipFill>
          <p:spPr>
            <a:xfrm>
              <a:off x="1706430" y="3020916"/>
              <a:ext cx="2057400" cy="2016022"/>
            </a:xfrm>
            <a:prstGeom prst="rect">
              <a:avLst/>
            </a:prstGeom>
          </p:spPr>
        </p:pic>
        <p:sp>
          <p:nvSpPr>
            <p:cNvPr id="7" name="TextBox 6">
              <a:extLst>
                <a:ext uri="{FF2B5EF4-FFF2-40B4-BE49-F238E27FC236}">
                  <a16:creationId xmlns:a16="http://schemas.microsoft.com/office/drawing/2014/main" id="{CF3C41FD-C59E-952C-A5AF-5E12B3623AC8}"/>
                </a:ext>
              </a:extLst>
            </p:cNvPr>
            <p:cNvSpPr txBox="1"/>
            <p:nvPr/>
          </p:nvSpPr>
          <p:spPr>
            <a:xfrm>
              <a:off x="1721781" y="4866501"/>
              <a:ext cx="1988045" cy="300082"/>
            </a:xfrm>
            <a:prstGeom prst="rect">
              <a:avLst/>
            </a:prstGeom>
            <a:solidFill>
              <a:schemeClr val="bg1"/>
            </a:solidFill>
          </p:spPr>
          <p:txBody>
            <a:bodyPr wrap="none" rtlCol="0">
              <a:spAutoFit/>
            </a:bodyPr>
            <a:lstStyle/>
            <a:p>
              <a:r>
                <a:rPr lang="en-US" sz="1350" dirty="0"/>
                <a:t>Missing Mass</a:t>
              </a:r>
              <a:r>
                <a:rPr lang="en-US" sz="1350" baseline="30000" dirty="0"/>
                <a:t>2</a:t>
              </a:r>
              <a:r>
                <a:rPr lang="en-US" sz="1350" dirty="0"/>
                <a:t> of X [GeV</a:t>
              </a:r>
              <a:r>
                <a:rPr lang="en-US" sz="1350" baseline="30000" dirty="0"/>
                <a:t>2</a:t>
              </a:r>
              <a:r>
                <a:rPr lang="en-US" sz="1350" dirty="0"/>
                <a:t>]</a:t>
              </a:r>
            </a:p>
          </p:txBody>
        </p:sp>
        <p:sp>
          <p:nvSpPr>
            <p:cNvPr id="8" name="TextBox 7">
              <a:extLst>
                <a:ext uri="{FF2B5EF4-FFF2-40B4-BE49-F238E27FC236}">
                  <a16:creationId xmlns:a16="http://schemas.microsoft.com/office/drawing/2014/main" id="{7D19D947-6CE0-EF8B-783E-C8DBBC06C827}"/>
                </a:ext>
              </a:extLst>
            </p:cNvPr>
            <p:cNvSpPr txBox="1"/>
            <p:nvPr/>
          </p:nvSpPr>
          <p:spPr>
            <a:xfrm>
              <a:off x="2320346" y="2914354"/>
              <a:ext cx="1057021" cy="300082"/>
            </a:xfrm>
            <a:prstGeom prst="rect">
              <a:avLst/>
            </a:prstGeom>
            <a:solidFill>
              <a:schemeClr val="bg1"/>
            </a:solidFill>
          </p:spPr>
          <p:txBody>
            <a:bodyPr wrap="none" rtlCol="0">
              <a:spAutoFit/>
            </a:bodyPr>
            <a:lstStyle/>
            <a:p>
              <a:r>
                <a:rPr lang="en-US" sz="1350" dirty="0"/>
                <a:t>Proton in FD</a:t>
              </a:r>
            </a:p>
          </p:txBody>
        </p:sp>
        <p:sp>
          <p:nvSpPr>
            <p:cNvPr id="9" name="TextBox 8">
              <a:extLst>
                <a:ext uri="{FF2B5EF4-FFF2-40B4-BE49-F238E27FC236}">
                  <a16:creationId xmlns:a16="http://schemas.microsoft.com/office/drawing/2014/main" id="{20710021-CDA1-7157-6456-B8D373B3460B}"/>
                </a:ext>
              </a:extLst>
            </p:cNvPr>
            <p:cNvSpPr txBox="1"/>
            <p:nvPr/>
          </p:nvSpPr>
          <p:spPr>
            <a:xfrm>
              <a:off x="2814147" y="3558091"/>
              <a:ext cx="563220" cy="300082"/>
            </a:xfrm>
            <a:prstGeom prst="rect">
              <a:avLst/>
            </a:prstGeom>
            <a:solidFill>
              <a:schemeClr val="bg1"/>
            </a:solidFill>
          </p:spPr>
          <p:txBody>
            <a:bodyPr wrap="square" rtlCol="0">
              <a:spAutoFit/>
            </a:bodyPr>
            <a:lstStyle/>
            <a:p>
              <a:r>
                <a:rPr lang="en-US" sz="1350" dirty="0" err="1"/>
                <a:t>ω</a:t>
              </a:r>
              <a:r>
                <a:rPr lang="en-US" sz="1350" dirty="0"/>
                <a:t>/ρ</a:t>
              </a:r>
              <a:r>
                <a:rPr lang="en-US" sz="1350" baseline="30000" dirty="0"/>
                <a:t>0</a:t>
              </a:r>
            </a:p>
          </p:txBody>
        </p:sp>
        <p:sp>
          <p:nvSpPr>
            <p:cNvPr id="10" name="TextBox 9">
              <a:extLst>
                <a:ext uri="{FF2B5EF4-FFF2-40B4-BE49-F238E27FC236}">
                  <a16:creationId xmlns:a16="http://schemas.microsoft.com/office/drawing/2014/main" id="{BBA4A2BF-8782-3DE6-C704-FE5CD5252F5C}"/>
                </a:ext>
              </a:extLst>
            </p:cNvPr>
            <p:cNvSpPr txBox="1"/>
            <p:nvPr/>
          </p:nvSpPr>
          <p:spPr>
            <a:xfrm>
              <a:off x="2006317" y="3948649"/>
              <a:ext cx="438141" cy="300082"/>
            </a:xfrm>
            <a:prstGeom prst="rect">
              <a:avLst/>
            </a:prstGeom>
            <a:noFill/>
          </p:spPr>
          <p:txBody>
            <a:bodyPr wrap="square" rtlCol="0">
              <a:spAutoFit/>
            </a:bodyPr>
            <a:lstStyle/>
            <a:p>
              <a:r>
                <a:rPr lang="en-US" sz="1350" dirty="0"/>
                <a:t>π</a:t>
              </a:r>
              <a:r>
                <a:rPr lang="en-US" sz="1350" baseline="30000" dirty="0"/>
                <a:t>0</a:t>
              </a:r>
            </a:p>
          </p:txBody>
        </p:sp>
        <p:sp>
          <p:nvSpPr>
            <p:cNvPr id="11" name="TextBox 10">
              <a:extLst>
                <a:ext uri="{FF2B5EF4-FFF2-40B4-BE49-F238E27FC236}">
                  <a16:creationId xmlns:a16="http://schemas.microsoft.com/office/drawing/2014/main" id="{7716336C-74DA-7593-CC1E-79C2585262C3}"/>
                </a:ext>
              </a:extLst>
            </p:cNvPr>
            <p:cNvSpPr txBox="1"/>
            <p:nvPr/>
          </p:nvSpPr>
          <p:spPr>
            <a:xfrm>
              <a:off x="2246243" y="3243527"/>
              <a:ext cx="198216" cy="300082"/>
            </a:xfrm>
            <a:prstGeom prst="rect">
              <a:avLst/>
            </a:prstGeom>
            <a:solidFill>
              <a:schemeClr val="bg1"/>
            </a:solidFill>
          </p:spPr>
          <p:txBody>
            <a:bodyPr wrap="square" rtlCol="0">
              <a:spAutoFit/>
            </a:bodyPr>
            <a:lstStyle/>
            <a:p>
              <a:r>
                <a:rPr lang="en-US" sz="1350" dirty="0" err="1"/>
                <a:t>η</a:t>
              </a:r>
              <a:endParaRPr lang="en-US" sz="1350" dirty="0"/>
            </a:p>
          </p:txBody>
        </p:sp>
        <p:sp>
          <p:nvSpPr>
            <p:cNvPr id="15" name="TextBox 14">
              <a:extLst>
                <a:ext uri="{FF2B5EF4-FFF2-40B4-BE49-F238E27FC236}">
                  <a16:creationId xmlns:a16="http://schemas.microsoft.com/office/drawing/2014/main" id="{212F7E70-4BF3-5B19-D9D6-9A5392D4DA55}"/>
                </a:ext>
              </a:extLst>
            </p:cNvPr>
            <p:cNvSpPr txBox="1"/>
            <p:nvPr/>
          </p:nvSpPr>
          <p:spPr>
            <a:xfrm rot="20137022">
              <a:off x="2187821" y="4139862"/>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grpSp>
      <p:grpSp>
        <p:nvGrpSpPr>
          <p:cNvPr id="19" name="Gruppo 18">
            <a:extLst>
              <a:ext uri="{FF2B5EF4-FFF2-40B4-BE49-F238E27FC236}">
                <a16:creationId xmlns:a16="http://schemas.microsoft.com/office/drawing/2014/main" id="{F0D82038-2223-9886-5F46-2DF3BC50CC52}"/>
              </a:ext>
            </a:extLst>
          </p:cNvPr>
          <p:cNvGrpSpPr/>
          <p:nvPr/>
        </p:nvGrpSpPr>
        <p:grpSpPr>
          <a:xfrm>
            <a:off x="4857763" y="2471774"/>
            <a:ext cx="3429000" cy="2144146"/>
            <a:chOff x="4401647" y="2966848"/>
            <a:chExt cx="3429000" cy="2144146"/>
          </a:xfrm>
        </p:grpSpPr>
        <p:pic>
          <p:nvPicPr>
            <p:cNvPr id="4098" name="Picture 2">
              <a:extLst>
                <a:ext uri="{FF2B5EF4-FFF2-40B4-BE49-F238E27FC236}">
                  <a16:creationId xmlns:a16="http://schemas.microsoft.com/office/drawing/2014/main" id="{9BBFD822-E810-1B3C-CFD1-B061FE743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647" y="2966848"/>
              <a:ext cx="3429000" cy="19692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F695A0B-E23F-B90D-3414-6FFCD702DFAD}"/>
                </a:ext>
              </a:extLst>
            </p:cNvPr>
            <p:cNvSpPr txBox="1"/>
            <p:nvPr/>
          </p:nvSpPr>
          <p:spPr>
            <a:xfrm>
              <a:off x="5393468" y="4810912"/>
              <a:ext cx="1988045" cy="300082"/>
            </a:xfrm>
            <a:prstGeom prst="rect">
              <a:avLst/>
            </a:prstGeom>
            <a:solidFill>
              <a:schemeClr val="bg1"/>
            </a:solidFill>
          </p:spPr>
          <p:txBody>
            <a:bodyPr wrap="none" rtlCol="0">
              <a:spAutoFit/>
            </a:bodyPr>
            <a:lstStyle/>
            <a:p>
              <a:r>
                <a:rPr lang="en-US" sz="1350" dirty="0"/>
                <a:t>Missing Mass</a:t>
              </a:r>
              <a:r>
                <a:rPr lang="en-US" sz="1350" baseline="30000" dirty="0"/>
                <a:t>2</a:t>
              </a:r>
              <a:r>
                <a:rPr lang="en-US" sz="1350" dirty="0"/>
                <a:t> of X [GeV</a:t>
              </a:r>
              <a:r>
                <a:rPr lang="en-US" sz="1350" baseline="30000" dirty="0"/>
                <a:t>2</a:t>
              </a:r>
              <a:r>
                <a:rPr lang="en-US" sz="1350" dirty="0"/>
                <a:t>]</a:t>
              </a:r>
            </a:p>
          </p:txBody>
        </p:sp>
        <p:sp>
          <p:nvSpPr>
            <p:cNvPr id="16" name="TextBox 15">
              <a:extLst>
                <a:ext uri="{FF2B5EF4-FFF2-40B4-BE49-F238E27FC236}">
                  <a16:creationId xmlns:a16="http://schemas.microsoft.com/office/drawing/2014/main" id="{5ED03A05-3991-C622-DDA1-162A156242A1}"/>
                </a:ext>
              </a:extLst>
            </p:cNvPr>
            <p:cNvSpPr txBox="1"/>
            <p:nvPr/>
          </p:nvSpPr>
          <p:spPr>
            <a:xfrm rot="20137022">
              <a:off x="5421909" y="3979908"/>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grpSp>
      <p:sp>
        <p:nvSpPr>
          <p:cNvPr id="17" name="Straight Connector 31">
            <a:extLst>
              <a:ext uri="{FF2B5EF4-FFF2-40B4-BE49-F238E27FC236}">
                <a16:creationId xmlns:a16="http://schemas.microsoft.com/office/drawing/2014/main" id="{80DD4D00-5A3C-803A-16F7-15EC3AF8C18F}"/>
              </a:ext>
            </a:extLst>
          </p:cNvPr>
          <p:cNvSpPr/>
          <p:nvPr/>
        </p:nvSpPr>
        <p:spPr>
          <a:xfrm>
            <a:off x="0" y="617019"/>
            <a:ext cx="9144002" cy="2"/>
          </a:xfrm>
          <a:prstGeom prst="line">
            <a:avLst/>
          </a:prstGeom>
          <a:ln w="38100">
            <a:solidFill>
              <a:srgbClr val="000090"/>
            </a:solidFill>
          </a:ln>
        </p:spPr>
        <p:txBody>
          <a:bodyPr lIns="45718" tIns="45718" rIns="45718" bIns="45718"/>
          <a:lstStyle/>
          <a:p>
            <a:endParaRPr/>
          </a:p>
        </p:txBody>
      </p:sp>
      <p:sp>
        <p:nvSpPr>
          <p:cNvPr id="20" name="Segnaposto piè di pagina 13">
            <a:extLst>
              <a:ext uri="{FF2B5EF4-FFF2-40B4-BE49-F238E27FC236}">
                <a16:creationId xmlns:a16="http://schemas.microsoft.com/office/drawing/2014/main" id="{BF18C078-88C9-2AC1-B1B4-F3191C175CA9}"/>
              </a:ext>
            </a:extLst>
          </p:cNvPr>
          <p:cNvSpPr>
            <a:spLocks noGrp="1"/>
          </p:cNvSpPr>
          <p:nvPr>
            <p:ph type="ftr" sz="quarter" idx="11"/>
          </p:nvPr>
        </p:nvSpPr>
        <p:spPr>
          <a:xfrm>
            <a:off x="1439144" y="4793604"/>
            <a:ext cx="6371338" cy="273844"/>
          </a:xfrm>
        </p:spPr>
        <p:txBody>
          <a:bodyPr/>
          <a:lstStyle/>
          <a:p>
            <a:r>
              <a:rPr lang="it-IT" dirty="0"/>
              <a:t>CLAS Collaboration Meeting - June 2024  - Annalisa D’Angelo </a:t>
            </a:r>
          </a:p>
        </p:txBody>
      </p:sp>
      <p:sp>
        <p:nvSpPr>
          <p:cNvPr id="21" name="Segnaposto numero diapositiva 20">
            <a:extLst>
              <a:ext uri="{FF2B5EF4-FFF2-40B4-BE49-F238E27FC236}">
                <a16:creationId xmlns:a16="http://schemas.microsoft.com/office/drawing/2014/main" id="{E9E6C4BA-D606-4B27-E0F1-1E895F2BE398}"/>
              </a:ext>
            </a:extLst>
          </p:cNvPr>
          <p:cNvSpPr>
            <a:spLocks noGrp="1"/>
          </p:cNvSpPr>
          <p:nvPr>
            <p:ph type="sldNum" sz="quarter" idx="12"/>
          </p:nvPr>
        </p:nvSpPr>
        <p:spPr/>
        <p:txBody>
          <a:bodyPr/>
          <a:lstStyle/>
          <a:p>
            <a:fld id="{E33505E3-9B21-8742-B4DC-5DD2FCC133AE}" type="slidenum">
              <a:rPr lang="it-IT" smtClean="0"/>
              <a:t>30</a:t>
            </a:fld>
            <a:endParaRPr lang="it-IT"/>
          </a:p>
        </p:txBody>
      </p:sp>
      <p:sp>
        <p:nvSpPr>
          <p:cNvPr id="22" name="CasellaDiTesto 21">
            <a:extLst>
              <a:ext uri="{FF2B5EF4-FFF2-40B4-BE49-F238E27FC236}">
                <a16:creationId xmlns:a16="http://schemas.microsoft.com/office/drawing/2014/main" id="{22DCAB69-0E2E-6B52-5F3E-70AE0FA9A1AF}"/>
              </a:ext>
            </a:extLst>
          </p:cNvPr>
          <p:cNvSpPr txBox="1"/>
          <p:nvPr/>
        </p:nvSpPr>
        <p:spPr>
          <a:xfrm>
            <a:off x="7939783" y="4292043"/>
            <a:ext cx="1267206" cy="369332"/>
          </a:xfrm>
          <a:prstGeom prst="rect">
            <a:avLst/>
          </a:prstGeom>
          <a:noFill/>
        </p:spPr>
        <p:txBody>
          <a:bodyPr wrap="none" rtlCol="0">
            <a:spAutoFit/>
          </a:bodyPr>
          <a:lstStyle/>
          <a:p>
            <a:r>
              <a:rPr lang="en-US" dirty="0"/>
              <a:t>By Izzy </a:t>
            </a:r>
            <a:r>
              <a:rPr lang="en-US" dirty="0" err="1"/>
              <a:t>Illari</a:t>
            </a:r>
            <a:endParaRPr lang="en-US" dirty="0"/>
          </a:p>
        </p:txBody>
      </p:sp>
    </p:spTree>
    <p:extLst>
      <p:ext uri="{BB962C8B-B14F-4D97-AF65-F5344CB8AC3E}">
        <p14:creationId xmlns:p14="http://schemas.microsoft.com/office/powerpoint/2010/main" val="1592911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0531-BC57-8EF2-6FF8-755EFA8C178E}"/>
              </a:ext>
            </a:extLst>
          </p:cNvPr>
          <p:cNvSpPr>
            <a:spLocks noGrp="1"/>
          </p:cNvSpPr>
          <p:nvPr>
            <p:ph type="title"/>
          </p:nvPr>
        </p:nvSpPr>
        <p:spPr>
          <a:xfrm>
            <a:off x="0" y="-85185"/>
            <a:ext cx="8229600" cy="857250"/>
          </a:xfrm>
        </p:spPr>
        <p:txBody>
          <a:bodyPr>
            <a:normAutofit/>
          </a:bodyPr>
          <a:lstStyle/>
          <a:p>
            <a:r>
              <a:rPr lang="en-US" sz="2800" b="1" dirty="0">
                <a:solidFill>
                  <a:srgbClr val="C00000"/>
                </a:solidFill>
              </a:rPr>
              <a:t>Signal Extraction and Background Fit</a:t>
            </a:r>
          </a:p>
        </p:txBody>
      </p:sp>
      <p:sp>
        <p:nvSpPr>
          <p:cNvPr id="3" name="Content Placeholder 2">
            <a:extLst>
              <a:ext uri="{FF2B5EF4-FFF2-40B4-BE49-F238E27FC236}">
                <a16:creationId xmlns:a16="http://schemas.microsoft.com/office/drawing/2014/main" id="{8E26DF2C-81DD-D1B8-0E22-70930B7A1D09}"/>
              </a:ext>
            </a:extLst>
          </p:cNvPr>
          <p:cNvSpPr>
            <a:spLocks noGrp="1"/>
          </p:cNvSpPr>
          <p:nvPr>
            <p:ph idx="1"/>
          </p:nvPr>
        </p:nvSpPr>
        <p:spPr>
          <a:xfrm>
            <a:off x="120502" y="772065"/>
            <a:ext cx="8902996" cy="4111108"/>
          </a:xfrm>
        </p:spPr>
        <p:txBody>
          <a:bodyPr>
            <a:noAutofit/>
          </a:bodyPr>
          <a:lstStyle/>
          <a:p>
            <a:r>
              <a:rPr lang="en-US" sz="1400" dirty="0">
                <a:solidFill>
                  <a:schemeClr val="tx1"/>
                </a:solidFill>
              </a:rPr>
              <a:t>Key Idea: Extracting the </a:t>
            </a:r>
            <a:r>
              <a:rPr lang="el-GR" sz="1400" dirty="0">
                <a:solidFill>
                  <a:schemeClr val="tx1"/>
                </a:solidFill>
              </a:rPr>
              <a:t>η </a:t>
            </a:r>
            <a:r>
              <a:rPr lang="en-US" sz="1400" dirty="0">
                <a:solidFill>
                  <a:schemeClr val="tx1"/>
                </a:solidFill>
              </a:rPr>
              <a:t>signal yield requires fitting the missing mass squared  distribution with a combination of signal and background fits.</a:t>
            </a: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endParaRPr lang="en-US" sz="1400" dirty="0">
              <a:solidFill>
                <a:schemeClr val="tx1"/>
              </a:solidFill>
            </a:endParaRPr>
          </a:p>
          <a:p>
            <a:pPr marL="0" indent="0">
              <a:buNone/>
            </a:pPr>
            <a:endParaRPr lang="en-US" sz="1400" dirty="0">
              <a:solidFill>
                <a:schemeClr val="tx1"/>
              </a:solidFill>
            </a:endParaRPr>
          </a:p>
          <a:p>
            <a:r>
              <a:rPr lang="en-US" sz="1400" dirty="0">
                <a:solidFill>
                  <a:srgbClr val="FF0000"/>
                </a:solidFill>
              </a:rPr>
              <a:t>Signal</a:t>
            </a:r>
            <a:r>
              <a:rPr lang="en-US" sz="1400" dirty="0">
                <a:solidFill>
                  <a:schemeClr val="tx1"/>
                </a:solidFill>
              </a:rPr>
              <a:t>: Fitted using a </a:t>
            </a:r>
            <a:r>
              <a:rPr lang="en-US" sz="1400" dirty="0">
                <a:solidFill>
                  <a:srgbClr val="FF0000"/>
                </a:solidFill>
              </a:rPr>
              <a:t>Gaussian</a:t>
            </a:r>
            <a:r>
              <a:rPr lang="en-US" sz="1400" dirty="0">
                <a:solidFill>
                  <a:schemeClr val="tx1"/>
                </a:solidFill>
              </a:rPr>
              <a:t> function </a:t>
            </a:r>
          </a:p>
          <a:p>
            <a:r>
              <a:rPr lang="en-US" sz="1400" dirty="0">
                <a:solidFill>
                  <a:srgbClr val="0035F5"/>
                </a:solidFill>
              </a:rPr>
              <a:t>Background</a:t>
            </a:r>
            <a:r>
              <a:rPr lang="en-US" sz="1400" dirty="0">
                <a:solidFill>
                  <a:schemeClr val="tx1"/>
                </a:solidFill>
              </a:rPr>
              <a:t>: Fitted using polynomial functions of various orders (</a:t>
            </a:r>
            <a:r>
              <a:rPr lang="en-US" sz="1400" dirty="0">
                <a:solidFill>
                  <a:srgbClr val="0035F5"/>
                </a:solidFill>
              </a:rPr>
              <a:t>pol2, pol3, pol4</a:t>
            </a:r>
            <a:r>
              <a:rPr lang="en-US" sz="1400" dirty="0">
                <a:solidFill>
                  <a:schemeClr val="tx1"/>
                </a:solidFill>
              </a:rPr>
              <a:t>) </a:t>
            </a:r>
          </a:p>
          <a:p>
            <a:r>
              <a:rPr lang="en-US" sz="1400" dirty="0">
                <a:solidFill>
                  <a:schemeClr val="tx1"/>
                </a:solidFill>
              </a:rPr>
              <a:t>pol3 chosen as the "benchmark" fits, balancing bias and variance </a:t>
            </a:r>
          </a:p>
          <a:p>
            <a:r>
              <a:rPr lang="en-US" sz="1400" dirty="0">
                <a:solidFill>
                  <a:schemeClr val="tx1"/>
                </a:solidFill>
              </a:rPr>
              <a:t>Systematic uncertainty analysis is preliminary</a:t>
            </a:r>
          </a:p>
          <a:p>
            <a:pPr lvl="1"/>
            <a:r>
              <a:rPr lang="en-US" sz="1400" dirty="0"/>
              <a:t>Dominant source considered is the yield extraction procedure, estimated by comparing different background fits (pol2, pol3, pol4)</a:t>
            </a:r>
          </a:p>
        </p:txBody>
      </p:sp>
      <p:sp>
        <p:nvSpPr>
          <p:cNvPr id="5" name="Footer Placeholder 4">
            <a:extLst>
              <a:ext uri="{FF2B5EF4-FFF2-40B4-BE49-F238E27FC236}">
                <a16:creationId xmlns:a16="http://schemas.microsoft.com/office/drawing/2014/main" id="{7B8F2BC9-E5DA-EB85-96FC-616B3372DBE4}"/>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CLAS Collaboration Meeting - June 2024  - Annalisa D’Angelo </a:t>
            </a:r>
            <a:endParaRPr lang="en-US" dirty="0"/>
          </a:p>
        </p:txBody>
      </p:sp>
      <p:sp>
        <p:nvSpPr>
          <p:cNvPr id="7" name="TextBox 6">
            <a:extLst>
              <a:ext uri="{FF2B5EF4-FFF2-40B4-BE49-F238E27FC236}">
                <a16:creationId xmlns:a16="http://schemas.microsoft.com/office/drawing/2014/main" id="{D4333607-2427-468E-5A3C-981E37A7E9E6}"/>
              </a:ext>
            </a:extLst>
          </p:cNvPr>
          <p:cNvSpPr txBox="1"/>
          <p:nvPr/>
        </p:nvSpPr>
        <p:spPr>
          <a:xfrm>
            <a:off x="3793495" y="1110453"/>
            <a:ext cx="1662635" cy="300082"/>
          </a:xfrm>
          <a:prstGeom prst="rect">
            <a:avLst/>
          </a:prstGeom>
          <a:noFill/>
        </p:spPr>
        <p:txBody>
          <a:bodyPr wrap="none" rtlCol="0">
            <a:spAutoFit/>
          </a:bodyPr>
          <a:lstStyle/>
          <a:p>
            <a:r>
              <a:rPr lang="en-US" sz="1350" dirty="0"/>
              <a:t>pol3 as “benchmark”</a:t>
            </a:r>
          </a:p>
        </p:txBody>
      </p:sp>
      <p:pic>
        <p:nvPicPr>
          <p:cNvPr id="13" name="Picture 12" descr="A graph of a graph&#10;&#10;Description automatically generated with medium confidence">
            <a:extLst>
              <a:ext uri="{FF2B5EF4-FFF2-40B4-BE49-F238E27FC236}">
                <a16:creationId xmlns:a16="http://schemas.microsoft.com/office/drawing/2014/main" id="{C6D869DC-D862-7539-1B68-F0F25A45EE4E}"/>
              </a:ext>
            </a:extLst>
          </p:cNvPr>
          <p:cNvPicPr>
            <a:picLocks noChangeAspect="1"/>
          </p:cNvPicPr>
          <p:nvPr/>
        </p:nvPicPr>
        <p:blipFill>
          <a:blip r:embed="rId2"/>
          <a:stretch>
            <a:fillRect/>
          </a:stretch>
        </p:blipFill>
        <p:spPr>
          <a:xfrm>
            <a:off x="1143000" y="1410535"/>
            <a:ext cx="6858000" cy="1637219"/>
          </a:xfrm>
          <a:prstGeom prst="rect">
            <a:avLst/>
          </a:prstGeom>
        </p:spPr>
      </p:pic>
      <p:sp>
        <p:nvSpPr>
          <p:cNvPr id="8" name="Rectangle 7">
            <a:extLst>
              <a:ext uri="{FF2B5EF4-FFF2-40B4-BE49-F238E27FC236}">
                <a16:creationId xmlns:a16="http://schemas.microsoft.com/office/drawing/2014/main" id="{642C7608-D4F9-08E2-43CB-CB4AC9BDAE43}"/>
              </a:ext>
            </a:extLst>
          </p:cNvPr>
          <p:cNvSpPr/>
          <p:nvPr/>
        </p:nvSpPr>
        <p:spPr>
          <a:xfrm>
            <a:off x="3432977" y="1524386"/>
            <a:ext cx="2232837" cy="1586323"/>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E0CE6284-7A8A-2622-45FA-5AA79C562814}"/>
              </a:ext>
            </a:extLst>
          </p:cNvPr>
          <p:cNvSpPr txBox="1"/>
          <p:nvPr/>
        </p:nvSpPr>
        <p:spPr>
          <a:xfrm rot="20137022">
            <a:off x="1545374" y="2100610"/>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0" name="TextBox 9">
            <a:extLst>
              <a:ext uri="{FF2B5EF4-FFF2-40B4-BE49-F238E27FC236}">
                <a16:creationId xmlns:a16="http://schemas.microsoft.com/office/drawing/2014/main" id="{0DD90F06-5061-3093-5FD0-8E87835F55CF}"/>
              </a:ext>
            </a:extLst>
          </p:cNvPr>
          <p:cNvSpPr txBox="1"/>
          <p:nvPr/>
        </p:nvSpPr>
        <p:spPr>
          <a:xfrm rot="20137022">
            <a:off x="3875073" y="2043618"/>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1" name="TextBox 10">
            <a:extLst>
              <a:ext uri="{FF2B5EF4-FFF2-40B4-BE49-F238E27FC236}">
                <a16:creationId xmlns:a16="http://schemas.microsoft.com/office/drawing/2014/main" id="{95EB0F5A-391D-B9F8-93E7-C06E373A7FA0}"/>
              </a:ext>
            </a:extLst>
          </p:cNvPr>
          <p:cNvSpPr txBox="1"/>
          <p:nvPr/>
        </p:nvSpPr>
        <p:spPr>
          <a:xfrm rot="20137022">
            <a:off x="6206423" y="2043620"/>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6" name="Segnaposto piè di pagina 13">
            <a:extLst>
              <a:ext uri="{FF2B5EF4-FFF2-40B4-BE49-F238E27FC236}">
                <a16:creationId xmlns:a16="http://schemas.microsoft.com/office/drawing/2014/main" id="{26AF16AC-A673-7C59-524D-5CA942904584}"/>
              </a:ext>
            </a:extLst>
          </p:cNvPr>
          <p:cNvSpPr>
            <a:spLocks noGrp="1"/>
          </p:cNvSpPr>
          <p:nvPr>
            <p:ph type="ftr" sz="quarter" idx="11"/>
          </p:nvPr>
        </p:nvSpPr>
        <p:spPr>
          <a:xfrm>
            <a:off x="1439144" y="4793604"/>
            <a:ext cx="6371338" cy="273844"/>
          </a:xfrm>
        </p:spPr>
        <p:txBody>
          <a:bodyPr/>
          <a:lstStyle/>
          <a:p>
            <a:r>
              <a:rPr lang="it-IT" dirty="0"/>
              <a:t>CLAS Collaboration Meeting - June 2024  - Annalisa D’Angelo </a:t>
            </a:r>
          </a:p>
        </p:txBody>
      </p:sp>
      <p:sp>
        <p:nvSpPr>
          <p:cNvPr id="12" name="Straight Connector 31">
            <a:extLst>
              <a:ext uri="{FF2B5EF4-FFF2-40B4-BE49-F238E27FC236}">
                <a16:creationId xmlns:a16="http://schemas.microsoft.com/office/drawing/2014/main" id="{B5828A85-C5C8-83ED-3EA0-D46720ED8D2C}"/>
              </a:ext>
            </a:extLst>
          </p:cNvPr>
          <p:cNvSpPr/>
          <p:nvPr/>
        </p:nvSpPr>
        <p:spPr>
          <a:xfrm>
            <a:off x="0" y="617019"/>
            <a:ext cx="9144002" cy="2"/>
          </a:xfrm>
          <a:prstGeom prst="line">
            <a:avLst/>
          </a:prstGeom>
          <a:ln w="38100">
            <a:solidFill>
              <a:srgbClr val="000090"/>
            </a:solidFill>
          </a:ln>
        </p:spPr>
        <p:txBody>
          <a:bodyPr lIns="45718" tIns="45718" rIns="45718" bIns="45718"/>
          <a:lstStyle/>
          <a:p>
            <a:endParaRPr/>
          </a:p>
        </p:txBody>
      </p:sp>
      <p:sp>
        <p:nvSpPr>
          <p:cNvPr id="14" name="Segnaposto numero diapositiva 13">
            <a:extLst>
              <a:ext uri="{FF2B5EF4-FFF2-40B4-BE49-F238E27FC236}">
                <a16:creationId xmlns:a16="http://schemas.microsoft.com/office/drawing/2014/main" id="{91AFF00B-1274-5D42-67E0-386DF5877511}"/>
              </a:ext>
            </a:extLst>
          </p:cNvPr>
          <p:cNvSpPr>
            <a:spLocks noGrp="1"/>
          </p:cNvSpPr>
          <p:nvPr>
            <p:ph type="sldNum" sz="quarter" idx="12"/>
          </p:nvPr>
        </p:nvSpPr>
        <p:spPr/>
        <p:txBody>
          <a:bodyPr/>
          <a:lstStyle/>
          <a:p>
            <a:fld id="{E33505E3-9B21-8742-B4DC-5DD2FCC133AE}" type="slidenum">
              <a:rPr lang="it-IT" smtClean="0"/>
              <a:t>31</a:t>
            </a:fld>
            <a:endParaRPr lang="it-IT"/>
          </a:p>
        </p:txBody>
      </p:sp>
      <p:sp>
        <p:nvSpPr>
          <p:cNvPr id="15" name="CasellaDiTesto 14">
            <a:extLst>
              <a:ext uri="{FF2B5EF4-FFF2-40B4-BE49-F238E27FC236}">
                <a16:creationId xmlns:a16="http://schemas.microsoft.com/office/drawing/2014/main" id="{56454558-E319-AFC5-21F2-36214EDD6588}"/>
              </a:ext>
            </a:extLst>
          </p:cNvPr>
          <p:cNvSpPr txBox="1"/>
          <p:nvPr/>
        </p:nvSpPr>
        <p:spPr>
          <a:xfrm>
            <a:off x="7756292" y="4261439"/>
            <a:ext cx="1267206" cy="369332"/>
          </a:xfrm>
          <a:prstGeom prst="rect">
            <a:avLst/>
          </a:prstGeom>
          <a:noFill/>
        </p:spPr>
        <p:txBody>
          <a:bodyPr wrap="none" rtlCol="0">
            <a:spAutoFit/>
          </a:bodyPr>
          <a:lstStyle/>
          <a:p>
            <a:r>
              <a:rPr lang="en-US" dirty="0"/>
              <a:t>By Izzy </a:t>
            </a:r>
            <a:r>
              <a:rPr lang="en-US" dirty="0" err="1"/>
              <a:t>Illari</a:t>
            </a:r>
            <a:endParaRPr lang="en-US" dirty="0"/>
          </a:p>
        </p:txBody>
      </p:sp>
    </p:spTree>
    <p:extLst>
      <p:ext uri="{BB962C8B-B14F-4D97-AF65-F5344CB8AC3E}">
        <p14:creationId xmlns:p14="http://schemas.microsoft.com/office/powerpoint/2010/main" val="2685487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397C0-1C52-CFEE-0698-29896E4F2B2B}"/>
              </a:ext>
            </a:extLst>
          </p:cNvPr>
          <p:cNvSpPr>
            <a:spLocks noGrp="1"/>
          </p:cNvSpPr>
          <p:nvPr>
            <p:ph type="title"/>
          </p:nvPr>
        </p:nvSpPr>
        <p:spPr>
          <a:xfrm>
            <a:off x="455882" y="-121127"/>
            <a:ext cx="8229600" cy="857250"/>
          </a:xfrm>
        </p:spPr>
        <p:txBody>
          <a:bodyPr>
            <a:normAutofit/>
          </a:bodyPr>
          <a:lstStyle/>
          <a:p>
            <a:r>
              <a:rPr lang="en-US" sz="2800" b="1" dirty="0">
                <a:solidFill>
                  <a:srgbClr val="C00000"/>
                </a:solidFill>
              </a:rPr>
              <a:t>Representative Fit to Beam Spin Asymmetry</a:t>
            </a:r>
          </a:p>
        </p:txBody>
      </p:sp>
      <p:sp>
        <p:nvSpPr>
          <p:cNvPr id="3" name="Content Placeholder 2">
            <a:extLst>
              <a:ext uri="{FF2B5EF4-FFF2-40B4-BE49-F238E27FC236}">
                <a16:creationId xmlns:a16="http://schemas.microsoft.com/office/drawing/2014/main" id="{4357A0E2-FEAC-8D71-7D0C-025FA50187A4}"/>
              </a:ext>
            </a:extLst>
          </p:cNvPr>
          <p:cNvSpPr>
            <a:spLocks noGrp="1"/>
          </p:cNvSpPr>
          <p:nvPr>
            <p:ph idx="1"/>
          </p:nvPr>
        </p:nvSpPr>
        <p:spPr>
          <a:xfrm>
            <a:off x="134679" y="822960"/>
            <a:ext cx="8888819" cy="3830812"/>
          </a:xfrm>
        </p:spPr>
        <p:txBody>
          <a:bodyPr>
            <a:normAutofit/>
          </a:bodyPr>
          <a:lstStyle/>
          <a:p>
            <a:r>
              <a:rPr lang="en-US" sz="1600" b="1" dirty="0"/>
              <a:t>Key Idea: </a:t>
            </a:r>
            <a:r>
              <a:rPr lang="en-US" sz="1600" dirty="0"/>
              <a:t>The BSA is extracted by fitting the asymmetry as a function of </a:t>
            </a:r>
            <a:r>
              <a:rPr lang="el-GR" sz="1600" dirty="0"/>
              <a:t>φ* </a:t>
            </a:r>
            <a:r>
              <a:rPr lang="en-US" sz="1600" dirty="0"/>
              <a:t>with a sine function.</a:t>
            </a:r>
          </a:p>
          <a:p>
            <a:r>
              <a:rPr lang="en-US" sz="1600" dirty="0"/>
              <a:t>Data are binned over W and </a:t>
            </a:r>
            <a:r>
              <a:rPr lang="el-GR" sz="1600" dirty="0"/>
              <a:t>φ*, </a:t>
            </a:r>
            <a:r>
              <a:rPr lang="en-US" sz="1600" dirty="0"/>
              <a:t>integrated over Q</a:t>
            </a:r>
            <a:r>
              <a:rPr lang="en-US" sz="1600" baseline="30000" dirty="0"/>
              <a:t>2</a:t>
            </a:r>
            <a:r>
              <a:rPr lang="en-US" sz="1600" dirty="0"/>
              <a:t> and cos</a:t>
            </a:r>
            <a:r>
              <a:rPr lang="el-GR" sz="1600" dirty="0"/>
              <a:t>θ*</a:t>
            </a:r>
            <a:endParaRPr lang="en-US" sz="1600" dirty="0"/>
          </a:p>
        </p:txBody>
      </p:sp>
      <p:sp>
        <p:nvSpPr>
          <p:cNvPr id="5" name="Footer Placeholder 4">
            <a:extLst>
              <a:ext uri="{FF2B5EF4-FFF2-40B4-BE49-F238E27FC236}">
                <a16:creationId xmlns:a16="http://schemas.microsoft.com/office/drawing/2014/main" id="{6259121C-2E30-3411-A5EE-F201ABCC8DC2}"/>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CLAS Collaboration Meeting - June 2024  - Annalisa D’Angelo </a:t>
            </a:r>
            <a:endParaRPr lang="en-US" dirty="0"/>
          </a:p>
        </p:txBody>
      </p:sp>
      <p:pic>
        <p:nvPicPr>
          <p:cNvPr id="11" name="Picture 10" descr="A collage of graphs&#10;&#10;Description automatically generated">
            <a:extLst>
              <a:ext uri="{FF2B5EF4-FFF2-40B4-BE49-F238E27FC236}">
                <a16:creationId xmlns:a16="http://schemas.microsoft.com/office/drawing/2014/main" id="{1A2EE6B9-C7F2-F44E-ABC1-C6EA394ED8F9}"/>
              </a:ext>
            </a:extLst>
          </p:cNvPr>
          <p:cNvPicPr>
            <a:picLocks noChangeAspect="1"/>
          </p:cNvPicPr>
          <p:nvPr/>
        </p:nvPicPr>
        <p:blipFill rotWithShape="1">
          <a:blip r:embed="rId2"/>
          <a:srcRect l="74851" b="75194"/>
          <a:stretch/>
        </p:blipFill>
        <p:spPr>
          <a:xfrm>
            <a:off x="1318580" y="1602949"/>
            <a:ext cx="3429000" cy="2165678"/>
          </a:xfrm>
          <a:prstGeom prst="rect">
            <a:avLst/>
          </a:prstGeom>
        </p:spPr>
      </p:pic>
      <p:pic>
        <p:nvPicPr>
          <p:cNvPr id="13" name="Picture 12" descr="A group of graphs with lines&#10;&#10;Description automatically generated">
            <a:extLst>
              <a:ext uri="{FF2B5EF4-FFF2-40B4-BE49-F238E27FC236}">
                <a16:creationId xmlns:a16="http://schemas.microsoft.com/office/drawing/2014/main" id="{E37F7BFE-44D3-5E4C-1318-070303516DBA}"/>
              </a:ext>
            </a:extLst>
          </p:cNvPr>
          <p:cNvPicPr>
            <a:picLocks noChangeAspect="1"/>
          </p:cNvPicPr>
          <p:nvPr/>
        </p:nvPicPr>
        <p:blipFill rotWithShape="1">
          <a:blip r:embed="rId3"/>
          <a:srcRect l="74680" r="1790" b="75722"/>
          <a:stretch/>
        </p:blipFill>
        <p:spPr>
          <a:xfrm>
            <a:off x="4570682" y="1567637"/>
            <a:ext cx="3429000" cy="2265833"/>
          </a:xfrm>
          <a:prstGeom prst="rect">
            <a:avLst/>
          </a:prstGeom>
        </p:spPr>
      </p:pic>
      <p:cxnSp>
        <p:nvCxnSpPr>
          <p:cNvPr id="16" name="Curved Connector 15">
            <a:extLst>
              <a:ext uri="{FF2B5EF4-FFF2-40B4-BE49-F238E27FC236}">
                <a16:creationId xmlns:a16="http://schemas.microsoft.com/office/drawing/2014/main" id="{88B18D0B-21C6-2467-AA04-54A15EEB22EE}"/>
              </a:ext>
            </a:extLst>
          </p:cNvPr>
          <p:cNvCxnSpPr>
            <a:stCxn id="11" idx="2"/>
            <a:endCxn id="13" idx="2"/>
          </p:cNvCxnSpPr>
          <p:nvPr/>
        </p:nvCxnSpPr>
        <p:spPr>
          <a:xfrm rot="16200000" flipH="1">
            <a:off x="4626710" y="2174998"/>
            <a:ext cx="64843" cy="3252101"/>
          </a:xfrm>
          <a:prstGeom prst="curvedConnector3">
            <a:avLst>
              <a:gd name="adj1" fmla="val 364409"/>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BE51E6CB-288B-F082-D2C2-A600EF85C27E}"/>
              </a:ext>
            </a:extLst>
          </p:cNvPr>
          <p:cNvGrpSpPr/>
          <p:nvPr/>
        </p:nvGrpSpPr>
        <p:grpSpPr>
          <a:xfrm>
            <a:off x="1546518" y="4200674"/>
            <a:ext cx="4376108" cy="412785"/>
            <a:chOff x="1143000" y="4548616"/>
            <a:chExt cx="4376108" cy="412785"/>
          </a:xfrm>
        </p:grpSpPr>
        <p:pic>
          <p:nvPicPr>
            <p:cNvPr id="6" name="Picture 5">
              <a:extLst>
                <a:ext uri="{FF2B5EF4-FFF2-40B4-BE49-F238E27FC236}">
                  <a16:creationId xmlns:a16="http://schemas.microsoft.com/office/drawing/2014/main" id="{52D64416-B128-E6FC-3D18-E7722C749E2C}"/>
                </a:ext>
              </a:extLst>
            </p:cNvPr>
            <p:cNvPicPr>
              <a:picLocks noChangeAspect="1"/>
            </p:cNvPicPr>
            <p:nvPr/>
          </p:nvPicPr>
          <p:blipFill>
            <a:blip r:embed="rId4"/>
            <a:stretch>
              <a:fillRect/>
            </a:stretch>
          </p:blipFill>
          <p:spPr>
            <a:xfrm>
              <a:off x="1205477" y="4548616"/>
              <a:ext cx="1500509" cy="385452"/>
            </a:xfrm>
            <a:prstGeom prst="rect">
              <a:avLst/>
            </a:prstGeom>
          </p:spPr>
        </p:pic>
        <p:pic>
          <p:nvPicPr>
            <p:cNvPr id="7" name="Picture 6">
              <a:extLst>
                <a:ext uri="{FF2B5EF4-FFF2-40B4-BE49-F238E27FC236}">
                  <a16:creationId xmlns:a16="http://schemas.microsoft.com/office/drawing/2014/main" id="{5AB0304B-7D90-345E-B77F-E12320D81FD0}"/>
                </a:ext>
              </a:extLst>
            </p:cNvPr>
            <p:cNvPicPr>
              <a:picLocks noChangeAspect="1"/>
            </p:cNvPicPr>
            <p:nvPr/>
          </p:nvPicPr>
          <p:blipFill>
            <a:blip r:embed="rId5"/>
            <a:stretch>
              <a:fillRect/>
            </a:stretch>
          </p:blipFill>
          <p:spPr>
            <a:xfrm>
              <a:off x="3863009" y="4620885"/>
              <a:ext cx="1654913" cy="247710"/>
            </a:xfrm>
            <a:prstGeom prst="rect">
              <a:avLst/>
            </a:prstGeom>
          </p:spPr>
        </p:pic>
        <p:sp>
          <p:nvSpPr>
            <p:cNvPr id="8" name="Rectangle 7">
              <a:extLst>
                <a:ext uri="{FF2B5EF4-FFF2-40B4-BE49-F238E27FC236}">
                  <a16:creationId xmlns:a16="http://schemas.microsoft.com/office/drawing/2014/main" id="{9B4577BC-7363-2A60-7971-20FBFD43B9BB}"/>
                </a:ext>
              </a:extLst>
            </p:cNvPr>
            <p:cNvSpPr/>
            <p:nvPr/>
          </p:nvSpPr>
          <p:spPr>
            <a:xfrm>
              <a:off x="1143000" y="4548616"/>
              <a:ext cx="1562986" cy="4127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93DFC7E-2DA3-5B57-28A3-3551F0847D46}"/>
                </a:ext>
              </a:extLst>
            </p:cNvPr>
            <p:cNvSpPr/>
            <p:nvPr/>
          </p:nvSpPr>
          <p:spPr>
            <a:xfrm>
              <a:off x="3773525" y="4577674"/>
              <a:ext cx="1745583" cy="3654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4A4BEEF5-BD7A-B5D3-62AC-FE9267581F34}"/>
                </a:ext>
              </a:extLst>
            </p:cNvPr>
            <p:cNvSpPr txBox="1"/>
            <p:nvPr/>
          </p:nvSpPr>
          <p:spPr>
            <a:xfrm>
              <a:off x="1157880" y="4601485"/>
              <a:ext cx="403380" cy="300082"/>
            </a:xfrm>
            <a:prstGeom prst="rect">
              <a:avLst/>
            </a:prstGeom>
            <a:solidFill>
              <a:schemeClr val="bg1"/>
            </a:solidFill>
          </p:spPr>
          <p:txBody>
            <a:bodyPr wrap="none" rtlCol="0">
              <a:spAutoFit/>
            </a:bodyPr>
            <a:lstStyle/>
            <a:p>
              <a:r>
                <a:rPr lang="en-US" sz="1350" dirty="0"/>
                <a:t>A</a:t>
              </a:r>
              <a:r>
                <a:rPr lang="en-US" sz="1350" baseline="-25000" dirty="0"/>
                <a:t>LU</a:t>
              </a:r>
            </a:p>
          </p:txBody>
        </p:sp>
        <p:sp>
          <p:nvSpPr>
            <p:cNvPr id="12" name="TextBox 11">
              <a:extLst>
                <a:ext uri="{FF2B5EF4-FFF2-40B4-BE49-F238E27FC236}">
                  <a16:creationId xmlns:a16="http://schemas.microsoft.com/office/drawing/2014/main" id="{336EBA2F-3D3A-4F94-3266-55F902953064}"/>
                </a:ext>
              </a:extLst>
            </p:cNvPr>
            <p:cNvSpPr txBox="1"/>
            <p:nvPr/>
          </p:nvSpPr>
          <p:spPr>
            <a:xfrm>
              <a:off x="3816752" y="4626007"/>
              <a:ext cx="403380" cy="300082"/>
            </a:xfrm>
            <a:prstGeom prst="rect">
              <a:avLst/>
            </a:prstGeom>
            <a:solidFill>
              <a:schemeClr val="bg1"/>
            </a:solidFill>
          </p:spPr>
          <p:txBody>
            <a:bodyPr wrap="none" rtlCol="0">
              <a:spAutoFit/>
            </a:bodyPr>
            <a:lstStyle/>
            <a:p>
              <a:r>
                <a:rPr lang="en-US" sz="1350" dirty="0"/>
                <a:t>A</a:t>
              </a:r>
              <a:r>
                <a:rPr lang="en-US" sz="1350" baseline="-25000" dirty="0"/>
                <a:t>LU</a:t>
              </a:r>
            </a:p>
          </p:txBody>
        </p:sp>
      </p:grpSp>
      <p:sp>
        <p:nvSpPr>
          <p:cNvPr id="15" name="TextBox 14">
            <a:extLst>
              <a:ext uri="{FF2B5EF4-FFF2-40B4-BE49-F238E27FC236}">
                <a16:creationId xmlns:a16="http://schemas.microsoft.com/office/drawing/2014/main" id="{8D9F2CEA-231E-ECE4-FE39-6A4B81794E91}"/>
              </a:ext>
            </a:extLst>
          </p:cNvPr>
          <p:cNvSpPr txBox="1"/>
          <p:nvPr/>
        </p:nvSpPr>
        <p:spPr>
          <a:xfrm rot="16200000">
            <a:off x="1079810" y="1840183"/>
            <a:ext cx="403380" cy="300082"/>
          </a:xfrm>
          <a:prstGeom prst="rect">
            <a:avLst/>
          </a:prstGeom>
          <a:solidFill>
            <a:schemeClr val="bg1"/>
          </a:solidFill>
        </p:spPr>
        <p:txBody>
          <a:bodyPr wrap="none" rtlCol="0">
            <a:spAutoFit/>
          </a:bodyPr>
          <a:lstStyle/>
          <a:p>
            <a:r>
              <a:rPr lang="en-US" sz="1350" dirty="0"/>
              <a:t>A</a:t>
            </a:r>
            <a:r>
              <a:rPr lang="en-US" sz="1350" baseline="-25000" dirty="0"/>
              <a:t>LU</a:t>
            </a:r>
          </a:p>
        </p:txBody>
      </p:sp>
      <p:sp>
        <p:nvSpPr>
          <p:cNvPr id="18" name="TextBox 17">
            <a:extLst>
              <a:ext uri="{FF2B5EF4-FFF2-40B4-BE49-F238E27FC236}">
                <a16:creationId xmlns:a16="http://schemas.microsoft.com/office/drawing/2014/main" id="{EC1B6371-BDD9-332F-1955-40BB08DAB20A}"/>
              </a:ext>
            </a:extLst>
          </p:cNvPr>
          <p:cNvSpPr txBox="1"/>
          <p:nvPr/>
        </p:nvSpPr>
        <p:spPr>
          <a:xfrm rot="16200000">
            <a:off x="4370311" y="1840183"/>
            <a:ext cx="403380" cy="300082"/>
          </a:xfrm>
          <a:prstGeom prst="rect">
            <a:avLst/>
          </a:prstGeom>
          <a:solidFill>
            <a:schemeClr val="bg1"/>
          </a:solidFill>
        </p:spPr>
        <p:txBody>
          <a:bodyPr wrap="none" rtlCol="0">
            <a:spAutoFit/>
          </a:bodyPr>
          <a:lstStyle/>
          <a:p>
            <a:r>
              <a:rPr lang="en-US" sz="1350" dirty="0"/>
              <a:t>A</a:t>
            </a:r>
            <a:r>
              <a:rPr lang="en-US" sz="1350" baseline="-25000" dirty="0"/>
              <a:t>LU</a:t>
            </a:r>
          </a:p>
        </p:txBody>
      </p:sp>
      <p:sp>
        <p:nvSpPr>
          <p:cNvPr id="14" name="TextBox 13">
            <a:extLst>
              <a:ext uri="{FF2B5EF4-FFF2-40B4-BE49-F238E27FC236}">
                <a16:creationId xmlns:a16="http://schemas.microsoft.com/office/drawing/2014/main" id="{11ADB4C9-CABD-3B34-DC56-E9C9BD9FF373}"/>
              </a:ext>
            </a:extLst>
          </p:cNvPr>
          <p:cNvSpPr txBox="1"/>
          <p:nvPr/>
        </p:nvSpPr>
        <p:spPr>
          <a:xfrm rot="20137022">
            <a:off x="1853333" y="2108643"/>
            <a:ext cx="1791452" cy="438582"/>
          </a:xfrm>
          <a:prstGeom prst="rect">
            <a:avLst/>
          </a:prstGeom>
          <a:noFill/>
        </p:spPr>
        <p:txBody>
          <a:bodyPr wrap="none" rtlCol="0">
            <a:spAutoFit/>
          </a:bodyPr>
          <a:lstStyle/>
          <a:p>
            <a:r>
              <a:rPr lang="en-US" sz="2250" dirty="0">
                <a:solidFill>
                  <a:schemeClr val="bg1">
                    <a:lumMod val="75000"/>
                  </a:schemeClr>
                </a:solidFill>
              </a:rPr>
              <a:t>PRELIMINARY</a:t>
            </a:r>
          </a:p>
        </p:txBody>
      </p:sp>
      <p:sp>
        <p:nvSpPr>
          <p:cNvPr id="19" name="TextBox 18">
            <a:extLst>
              <a:ext uri="{FF2B5EF4-FFF2-40B4-BE49-F238E27FC236}">
                <a16:creationId xmlns:a16="http://schemas.microsoft.com/office/drawing/2014/main" id="{EB40DF7A-50A8-EEDF-55E8-6479C3B281B6}"/>
              </a:ext>
            </a:extLst>
          </p:cNvPr>
          <p:cNvSpPr txBox="1"/>
          <p:nvPr/>
        </p:nvSpPr>
        <p:spPr>
          <a:xfrm rot="20137022">
            <a:off x="3152030" y="2537872"/>
            <a:ext cx="1791452" cy="438582"/>
          </a:xfrm>
          <a:prstGeom prst="rect">
            <a:avLst/>
          </a:prstGeom>
          <a:noFill/>
        </p:spPr>
        <p:txBody>
          <a:bodyPr wrap="none" rtlCol="0">
            <a:spAutoFit/>
          </a:bodyPr>
          <a:lstStyle/>
          <a:p>
            <a:r>
              <a:rPr lang="en-US" sz="2250" dirty="0">
                <a:solidFill>
                  <a:schemeClr val="bg1">
                    <a:lumMod val="75000"/>
                  </a:schemeClr>
                </a:solidFill>
              </a:rPr>
              <a:t>PRELIMINARY</a:t>
            </a:r>
          </a:p>
        </p:txBody>
      </p:sp>
      <p:sp>
        <p:nvSpPr>
          <p:cNvPr id="20" name="TextBox 19">
            <a:extLst>
              <a:ext uri="{FF2B5EF4-FFF2-40B4-BE49-F238E27FC236}">
                <a16:creationId xmlns:a16="http://schemas.microsoft.com/office/drawing/2014/main" id="{8285ED29-9B61-945F-99AE-CCAA88D50577}"/>
              </a:ext>
            </a:extLst>
          </p:cNvPr>
          <p:cNvSpPr txBox="1"/>
          <p:nvPr/>
        </p:nvSpPr>
        <p:spPr>
          <a:xfrm rot="20137022">
            <a:off x="5025714" y="2256984"/>
            <a:ext cx="1791452" cy="438582"/>
          </a:xfrm>
          <a:prstGeom prst="rect">
            <a:avLst/>
          </a:prstGeom>
          <a:noFill/>
        </p:spPr>
        <p:txBody>
          <a:bodyPr wrap="none" rtlCol="0">
            <a:spAutoFit/>
          </a:bodyPr>
          <a:lstStyle/>
          <a:p>
            <a:r>
              <a:rPr lang="en-US" sz="2250" dirty="0">
                <a:solidFill>
                  <a:schemeClr val="bg1">
                    <a:lumMod val="75000"/>
                  </a:schemeClr>
                </a:solidFill>
              </a:rPr>
              <a:t>PRELIMINARY</a:t>
            </a:r>
          </a:p>
        </p:txBody>
      </p:sp>
      <p:sp>
        <p:nvSpPr>
          <p:cNvPr id="21" name="TextBox 20">
            <a:extLst>
              <a:ext uri="{FF2B5EF4-FFF2-40B4-BE49-F238E27FC236}">
                <a16:creationId xmlns:a16="http://schemas.microsoft.com/office/drawing/2014/main" id="{AE6D19BC-46BB-C8EC-6EF3-A01C3DD753C4}"/>
              </a:ext>
            </a:extLst>
          </p:cNvPr>
          <p:cNvSpPr txBox="1"/>
          <p:nvPr/>
        </p:nvSpPr>
        <p:spPr>
          <a:xfrm rot="20137022">
            <a:off x="6233009" y="2894022"/>
            <a:ext cx="1791452" cy="438582"/>
          </a:xfrm>
          <a:prstGeom prst="rect">
            <a:avLst/>
          </a:prstGeom>
          <a:noFill/>
        </p:spPr>
        <p:txBody>
          <a:bodyPr wrap="none" rtlCol="0">
            <a:spAutoFit/>
          </a:bodyPr>
          <a:lstStyle/>
          <a:p>
            <a:r>
              <a:rPr lang="en-US" sz="2250" dirty="0">
                <a:solidFill>
                  <a:schemeClr val="bg1">
                    <a:lumMod val="75000"/>
                  </a:schemeClr>
                </a:solidFill>
              </a:rPr>
              <a:t>PRELIMINARY</a:t>
            </a:r>
          </a:p>
        </p:txBody>
      </p:sp>
      <p:sp>
        <p:nvSpPr>
          <p:cNvPr id="17" name="Straight Connector 31">
            <a:extLst>
              <a:ext uri="{FF2B5EF4-FFF2-40B4-BE49-F238E27FC236}">
                <a16:creationId xmlns:a16="http://schemas.microsoft.com/office/drawing/2014/main" id="{0F19D104-BE3D-C82C-A4E9-7D3220BC6C2A}"/>
              </a:ext>
            </a:extLst>
          </p:cNvPr>
          <p:cNvSpPr/>
          <p:nvPr/>
        </p:nvSpPr>
        <p:spPr>
          <a:xfrm>
            <a:off x="0" y="617019"/>
            <a:ext cx="9144002" cy="2"/>
          </a:xfrm>
          <a:prstGeom prst="line">
            <a:avLst/>
          </a:prstGeom>
          <a:ln w="38100">
            <a:solidFill>
              <a:srgbClr val="000090"/>
            </a:solidFill>
          </a:ln>
        </p:spPr>
        <p:txBody>
          <a:bodyPr lIns="45718" tIns="45718" rIns="45718" bIns="45718"/>
          <a:lstStyle/>
          <a:p>
            <a:endParaRPr/>
          </a:p>
        </p:txBody>
      </p:sp>
      <p:sp>
        <p:nvSpPr>
          <p:cNvPr id="23" name="Segnaposto piè di pagina 13">
            <a:extLst>
              <a:ext uri="{FF2B5EF4-FFF2-40B4-BE49-F238E27FC236}">
                <a16:creationId xmlns:a16="http://schemas.microsoft.com/office/drawing/2014/main" id="{6AF02F79-D679-8DF7-EA89-95A3FF52B426}"/>
              </a:ext>
            </a:extLst>
          </p:cNvPr>
          <p:cNvSpPr>
            <a:spLocks noGrp="1"/>
          </p:cNvSpPr>
          <p:nvPr>
            <p:ph type="ftr" sz="quarter" idx="11"/>
          </p:nvPr>
        </p:nvSpPr>
        <p:spPr>
          <a:xfrm>
            <a:off x="1439144" y="4793604"/>
            <a:ext cx="6371338" cy="273844"/>
          </a:xfrm>
        </p:spPr>
        <p:txBody>
          <a:bodyPr/>
          <a:lstStyle/>
          <a:p>
            <a:r>
              <a:rPr lang="it-IT" dirty="0"/>
              <a:t>CLAS Collaboration Meeting - June 2024  - Annalisa D’Angelo </a:t>
            </a:r>
          </a:p>
        </p:txBody>
      </p:sp>
      <p:sp>
        <p:nvSpPr>
          <p:cNvPr id="24" name="Segnaposto numero diapositiva 23">
            <a:extLst>
              <a:ext uri="{FF2B5EF4-FFF2-40B4-BE49-F238E27FC236}">
                <a16:creationId xmlns:a16="http://schemas.microsoft.com/office/drawing/2014/main" id="{C81CF9F6-2436-020F-CD92-325CBDC4B059}"/>
              </a:ext>
            </a:extLst>
          </p:cNvPr>
          <p:cNvSpPr>
            <a:spLocks noGrp="1"/>
          </p:cNvSpPr>
          <p:nvPr>
            <p:ph type="sldNum" sz="quarter" idx="12"/>
          </p:nvPr>
        </p:nvSpPr>
        <p:spPr/>
        <p:txBody>
          <a:bodyPr/>
          <a:lstStyle/>
          <a:p>
            <a:fld id="{E33505E3-9B21-8742-B4DC-5DD2FCC133AE}" type="slidenum">
              <a:rPr lang="it-IT" smtClean="0"/>
              <a:t>32</a:t>
            </a:fld>
            <a:endParaRPr lang="it-IT"/>
          </a:p>
        </p:txBody>
      </p:sp>
      <p:sp>
        <p:nvSpPr>
          <p:cNvPr id="25" name="CasellaDiTesto 24">
            <a:extLst>
              <a:ext uri="{FF2B5EF4-FFF2-40B4-BE49-F238E27FC236}">
                <a16:creationId xmlns:a16="http://schemas.microsoft.com/office/drawing/2014/main" id="{1B963668-9668-1424-6B3A-D32BE604B11E}"/>
              </a:ext>
            </a:extLst>
          </p:cNvPr>
          <p:cNvSpPr txBox="1"/>
          <p:nvPr/>
        </p:nvSpPr>
        <p:spPr>
          <a:xfrm>
            <a:off x="7656459" y="4244349"/>
            <a:ext cx="1267206" cy="369332"/>
          </a:xfrm>
          <a:prstGeom prst="rect">
            <a:avLst/>
          </a:prstGeom>
          <a:noFill/>
        </p:spPr>
        <p:txBody>
          <a:bodyPr wrap="none" rtlCol="0">
            <a:spAutoFit/>
          </a:bodyPr>
          <a:lstStyle/>
          <a:p>
            <a:r>
              <a:rPr lang="en-US" dirty="0"/>
              <a:t>By Izzy </a:t>
            </a:r>
            <a:r>
              <a:rPr lang="en-US" dirty="0" err="1"/>
              <a:t>Illari</a:t>
            </a:r>
            <a:endParaRPr lang="en-US" dirty="0"/>
          </a:p>
        </p:txBody>
      </p:sp>
    </p:spTree>
    <p:extLst>
      <p:ext uri="{BB962C8B-B14F-4D97-AF65-F5344CB8AC3E}">
        <p14:creationId xmlns:p14="http://schemas.microsoft.com/office/powerpoint/2010/main" val="2522300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E12-5783-5F44-471C-A5BE9AD375B4}"/>
              </a:ext>
            </a:extLst>
          </p:cNvPr>
          <p:cNvSpPr>
            <a:spLocks noGrp="1"/>
          </p:cNvSpPr>
          <p:nvPr>
            <p:ph type="title"/>
          </p:nvPr>
        </p:nvSpPr>
        <p:spPr>
          <a:xfrm>
            <a:off x="60252" y="-26097"/>
            <a:ext cx="8229600" cy="857250"/>
          </a:xfrm>
        </p:spPr>
        <p:txBody>
          <a:bodyPr>
            <a:normAutofit/>
          </a:bodyPr>
          <a:lstStyle/>
          <a:p>
            <a:r>
              <a:rPr lang="en-US" sz="2800" b="1" dirty="0">
                <a:solidFill>
                  <a:srgbClr val="C00000"/>
                </a:solidFill>
              </a:rPr>
              <a:t>Sine Moment of the Beam Spin Asymmetry (</a:t>
            </a:r>
            <a:r>
              <a:rPr lang="en-US" sz="2800" b="1" dirty="0" err="1">
                <a:solidFill>
                  <a:srgbClr val="C00000"/>
                </a:solidFill>
              </a:rPr>
              <a:t>A</a:t>
            </a:r>
            <a:r>
              <a:rPr lang="en-US" sz="2800" b="1" baseline="-25000" dirty="0" err="1">
                <a:solidFill>
                  <a:srgbClr val="C00000"/>
                </a:solidFill>
              </a:rPr>
              <a:t>LU</a:t>
            </a:r>
            <a:r>
              <a:rPr lang="en-US" sz="2800" b="1" baseline="30000" dirty="0" err="1">
                <a:solidFill>
                  <a:srgbClr val="C00000"/>
                </a:solidFill>
              </a:rPr>
              <a:t>sin</a:t>
            </a:r>
            <a:r>
              <a:rPr lang="el-GR" sz="2800" b="1" baseline="30000" dirty="0">
                <a:solidFill>
                  <a:srgbClr val="C00000"/>
                </a:solidFill>
              </a:rPr>
              <a:t>φ*</a:t>
            </a:r>
            <a:r>
              <a:rPr lang="el-GR" sz="2800" b="1" dirty="0">
                <a:solidFill>
                  <a:srgbClr val="C00000"/>
                </a:solidFill>
              </a:rPr>
              <a:t>)</a:t>
            </a:r>
            <a:endParaRPr lang="en-US" sz="2800" b="1" dirty="0">
              <a:solidFill>
                <a:srgbClr val="C00000"/>
              </a:solidFill>
            </a:endParaRPr>
          </a:p>
        </p:txBody>
      </p:sp>
      <p:sp>
        <p:nvSpPr>
          <p:cNvPr id="3" name="Content Placeholder 2">
            <a:extLst>
              <a:ext uri="{FF2B5EF4-FFF2-40B4-BE49-F238E27FC236}">
                <a16:creationId xmlns:a16="http://schemas.microsoft.com/office/drawing/2014/main" id="{48408F1C-7802-B5C0-01B1-8AD7CD14359B}"/>
              </a:ext>
            </a:extLst>
          </p:cNvPr>
          <p:cNvSpPr>
            <a:spLocks noGrp="1"/>
          </p:cNvSpPr>
          <p:nvPr>
            <p:ph idx="1"/>
          </p:nvPr>
        </p:nvSpPr>
        <p:spPr>
          <a:xfrm>
            <a:off x="257749" y="762176"/>
            <a:ext cx="8793125" cy="500620"/>
          </a:xfrm>
        </p:spPr>
        <p:txBody>
          <a:bodyPr>
            <a:noAutofit/>
          </a:bodyPr>
          <a:lstStyle/>
          <a:p>
            <a:r>
              <a:rPr lang="en-US" sz="1400" b="1" dirty="0">
                <a:solidFill>
                  <a:schemeClr val="tx1"/>
                </a:solidFill>
              </a:rPr>
              <a:t>Key Idea: </a:t>
            </a:r>
            <a:r>
              <a:rPr lang="en-US" sz="1400" dirty="0">
                <a:solidFill>
                  <a:schemeClr val="tx1"/>
                </a:solidFill>
              </a:rPr>
              <a:t>The sine moment of the asymmetry, </a:t>
            </a:r>
            <a:r>
              <a:rPr lang="en-US" sz="1400" dirty="0" err="1">
                <a:solidFill>
                  <a:schemeClr val="tx1"/>
                </a:solidFill>
              </a:rPr>
              <a:t>A</a:t>
            </a:r>
            <a:r>
              <a:rPr lang="en-US" sz="1400" baseline="-25000" dirty="0" err="1">
                <a:solidFill>
                  <a:schemeClr val="tx1"/>
                </a:solidFill>
              </a:rPr>
              <a:t>LU</a:t>
            </a:r>
            <a:r>
              <a:rPr lang="en-US" sz="1400" baseline="30000" dirty="0" err="1">
                <a:solidFill>
                  <a:schemeClr val="tx1"/>
                </a:solidFill>
              </a:rPr>
              <a:t>sin</a:t>
            </a:r>
            <a:r>
              <a:rPr lang="el-GR" sz="1400" baseline="30000" dirty="0">
                <a:solidFill>
                  <a:schemeClr val="tx1"/>
                </a:solidFill>
              </a:rPr>
              <a:t>φ*</a:t>
            </a:r>
            <a:r>
              <a:rPr lang="el-GR" sz="1400" dirty="0">
                <a:solidFill>
                  <a:schemeClr val="tx1"/>
                </a:solidFill>
              </a:rPr>
              <a:t>, </a:t>
            </a:r>
            <a:r>
              <a:rPr lang="en-US" sz="1400" dirty="0">
                <a:solidFill>
                  <a:schemeClr val="tx1"/>
                </a:solidFill>
              </a:rPr>
              <a:t>is extracted to study the dependence on the center-of-mass energy W.</a:t>
            </a:r>
          </a:p>
        </p:txBody>
      </p:sp>
      <p:sp>
        <p:nvSpPr>
          <p:cNvPr id="5" name="Footer Placeholder 4">
            <a:extLst>
              <a:ext uri="{FF2B5EF4-FFF2-40B4-BE49-F238E27FC236}">
                <a16:creationId xmlns:a16="http://schemas.microsoft.com/office/drawing/2014/main" id="{E7B201F1-2845-63B0-8435-DCEC1CCCEA23}"/>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CLAS Collaboration Meeting - June 2024  - Annalisa D’Angelo </a:t>
            </a:r>
            <a:endParaRPr lang="en-US" dirty="0"/>
          </a:p>
        </p:txBody>
      </p:sp>
      <p:sp>
        <p:nvSpPr>
          <p:cNvPr id="6" name="Content Placeholder 2">
            <a:extLst>
              <a:ext uri="{FF2B5EF4-FFF2-40B4-BE49-F238E27FC236}">
                <a16:creationId xmlns:a16="http://schemas.microsoft.com/office/drawing/2014/main" id="{5830538F-CFE0-E961-D132-FE52C19B380A}"/>
              </a:ext>
            </a:extLst>
          </p:cNvPr>
          <p:cNvSpPr txBox="1">
            <a:spLocks/>
          </p:cNvSpPr>
          <p:nvPr/>
        </p:nvSpPr>
        <p:spPr>
          <a:xfrm>
            <a:off x="170012" y="1340406"/>
            <a:ext cx="2944351" cy="370919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1400" dirty="0">
                <a:solidFill>
                  <a:schemeClr val="tx1"/>
                </a:solidFill>
              </a:rPr>
              <a:t>Data binned over W and </a:t>
            </a:r>
            <a:r>
              <a:rPr lang="el-GR" sz="1400" dirty="0">
                <a:solidFill>
                  <a:schemeClr val="tx1"/>
                </a:solidFill>
              </a:rPr>
              <a:t>φ*, </a:t>
            </a:r>
            <a:r>
              <a:rPr lang="en-US" sz="1400" dirty="0">
                <a:solidFill>
                  <a:schemeClr val="tx1"/>
                </a:solidFill>
              </a:rPr>
              <a:t>integrated over Q</a:t>
            </a:r>
            <a:r>
              <a:rPr lang="en-US" sz="1400" baseline="30000" dirty="0">
                <a:solidFill>
                  <a:schemeClr val="tx1"/>
                </a:solidFill>
              </a:rPr>
              <a:t>2</a:t>
            </a:r>
            <a:r>
              <a:rPr lang="en-US" sz="1400" dirty="0">
                <a:solidFill>
                  <a:schemeClr val="tx1"/>
                </a:solidFill>
              </a:rPr>
              <a:t> and cos</a:t>
            </a:r>
            <a:r>
              <a:rPr lang="el-GR" sz="1400" dirty="0">
                <a:solidFill>
                  <a:schemeClr val="tx1"/>
                </a:solidFill>
              </a:rPr>
              <a:t>θ* </a:t>
            </a:r>
            <a:endParaRPr lang="en-US" sz="1400" dirty="0">
              <a:solidFill>
                <a:schemeClr val="tx1"/>
              </a:solidFill>
            </a:endParaRPr>
          </a:p>
          <a:p>
            <a:r>
              <a:rPr lang="en-US" sz="1400" dirty="0">
                <a:solidFill>
                  <a:schemeClr val="tx1"/>
                </a:solidFill>
              </a:rPr>
              <a:t>Error bars represent statistical uncertainties </a:t>
            </a:r>
          </a:p>
          <a:p>
            <a:r>
              <a:rPr lang="en-US" sz="1400" dirty="0">
                <a:solidFill>
                  <a:schemeClr val="tx1"/>
                </a:solidFill>
              </a:rPr>
              <a:t>Grey histograms around zero line indicate systematic uncertainties</a:t>
            </a:r>
          </a:p>
          <a:p>
            <a:r>
              <a:rPr lang="en-US" sz="1400" dirty="0">
                <a:solidFill>
                  <a:srgbClr val="FF0000"/>
                </a:solidFill>
              </a:rPr>
              <a:t>Red lines: selected nucleon resonances</a:t>
            </a:r>
          </a:p>
          <a:p>
            <a:r>
              <a:rPr lang="en-US" sz="1400" dirty="0">
                <a:solidFill>
                  <a:srgbClr val="0035F5"/>
                </a:solidFill>
              </a:rPr>
              <a:t>Blue lines: selected meson production thresholds</a:t>
            </a:r>
          </a:p>
          <a:p>
            <a:r>
              <a:rPr lang="en-US" sz="1400" dirty="0">
                <a:solidFill>
                  <a:schemeClr val="tx1"/>
                </a:solidFill>
              </a:rPr>
              <a:t>Vertical lines suggest interesting physics at specific W values but do not definitively explain the observed behavior</a:t>
            </a:r>
          </a:p>
        </p:txBody>
      </p:sp>
      <p:pic>
        <p:nvPicPr>
          <p:cNvPr id="9" name="Picture 2">
            <a:extLst>
              <a:ext uri="{FF2B5EF4-FFF2-40B4-BE49-F238E27FC236}">
                <a16:creationId xmlns:a16="http://schemas.microsoft.com/office/drawing/2014/main" id="{CC064F07-BCDD-3636-6870-F7FECC5A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338" y="1246806"/>
            <a:ext cx="4194928" cy="34244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618448-1048-A51D-05D0-AE69FD259604}"/>
              </a:ext>
            </a:extLst>
          </p:cNvPr>
          <p:cNvSpPr txBox="1"/>
          <p:nvPr/>
        </p:nvSpPr>
        <p:spPr>
          <a:xfrm rot="20137022">
            <a:off x="4839153" y="2039826"/>
            <a:ext cx="1791452" cy="438582"/>
          </a:xfrm>
          <a:prstGeom prst="rect">
            <a:avLst/>
          </a:prstGeom>
          <a:noFill/>
        </p:spPr>
        <p:txBody>
          <a:bodyPr wrap="none" rtlCol="0">
            <a:spAutoFit/>
          </a:bodyPr>
          <a:lstStyle/>
          <a:p>
            <a:r>
              <a:rPr lang="en-US" sz="2250" dirty="0">
                <a:solidFill>
                  <a:schemeClr val="bg1">
                    <a:lumMod val="75000"/>
                  </a:schemeClr>
                </a:solidFill>
              </a:rPr>
              <a:t>PRELIMINARY</a:t>
            </a:r>
          </a:p>
        </p:txBody>
      </p:sp>
      <p:sp>
        <p:nvSpPr>
          <p:cNvPr id="8" name="TextBox 7">
            <a:extLst>
              <a:ext uri="{FF2B5EF4-FFF2-40B4-BE49-F238E27FC236}">
                <a16:creationId xmlns:a16="http://schemas.microsoft.com/office/drawing/2014/main" id="{DFFF8DBC-DF92-0304-4E4D-13103817D645}"/>
              </a:ext>
            </a:extLst>
          </p:cNvPr>
          <p:cNvSpPr txBox="1"/>
          <p:nvPr/>
        </p:nvSpPr>
        <p:spPr>
          <a:xfrm rot="20137022">
            <a:off x="6093846" y="3074071"/>
            <a:ext cx="1791452" cy="438582"/>
          </a:xfrm>
          <a:prstGeom prst="rect">
            <a:avLst/>
          </a:prstGeom>
          <a:noFill/>
        </p:spPr>
        <p:txBody>
          <a:bodyPr wrap="none" rtlCol="0">
            <a:spAutoFit/>
          </a:bodyPr>
          <a:lstStyle/>
          <a:p>
            <a:r>
              <a:rPr lang="en-US" sz="2250" dirty="0">
                <a:solidFill>
                  <a:schemeClr val="bg1">
                    <a:lumMod val="75000"/>
                  </a:schemeClr>
                </a:solidFill>
              </a:rPr>
              <a:t>PRELIMINARY</a:t>
            </a:r>
          </a:p>
        </p:txBody>
      </p:sp>
      <p:cxnSp>
        <p:nvCxnSpPr>
          <p:cNvPr id="10" name="Straight Connector 31">
            <a:extLst>
              <a:ext uri="{FF2B5EF4-FFF2-40B4-BE49-F238E27FC236}">
                <a16:creationId xmlns:a16="http://schemas.microsoft.com/office/drawing/2014/main" id="{BAE50AB5-000F-238D-6155-7ABC1330D316}"/>
              </a:ext>
            </a:extLst>
          </p:cNvPr>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Segnaposto piè di pagina 13">
            <a:extLst>
              <a:ext uri="{FF2B5EF4-FFF2-40B4-BE49-F238E27FC236}">
                <a16:creationId xmlns:a16="http://schemas.microsoft.com/office/drawing/2014/main" id="{1EC5BC4A-72ED-A70C-8F8D-89722D1ECBFF}"/>
              </a:ext>
            </a:extLst>
          </p:cNvPr>
          <p:cNvSpPr>
            <a:spLocks noGrp="1"/>
          </p:cNvSpPr>
          <p:nvPr>
            <p:ph type="ftr" sz="quarter" idx="11"/>
          </p:nvPr>
        </p:nvSpPr>
        <p:spPr>
          <a:xfrm>
            <a:off x="1439144" y="4793604"/>
            <a:ext cx="6371338" cy="273844"/>
          </a:xfrm>
        </p:spPr>
        <p:txBody>
          <a:bodyPr/>
          <a:lstStyle/>
          <a:p>
            <a:r>
              <a:rPr lang="it-IT" dirty="0"/>
              <a:t>CLAS Collaboration Meeting - June 2024  - Annalisa D’Angelo </a:t>
            </a:r>
          </a:p>
        </p:txBody>
      </p:sp>
      <p:sp>
        <p:nvSpPr>
          <p:cNvPr id="12" name="Segnaposto numero diapositiva 11">
            <a:extLst>
              <a:ext uri="{FF2B5EF4-FFF2-40B4-BE49-F238E27FC236}">
                <a16:creationId xmlns:a16="http://schemas.microsoft.com/office/drawing/2014/main" id="{1BDD69DC-C7F8-76D0-E44A-8CAD61A19277}"/>
              </a:ext>
            </a:extLst>
          </p:cNvPr>
          <p:cNvSpPr>
            <a:spLocks noGrp="1"/>
          </p:cNvSpPr>
          <p:nvPr>
            <p:ph type="sldNum" sz="quarter" idx="12"/>
          </p:nvPr>
        </p:nvSpPr>
        <p:spPr/>
        <p:txBody>
          <a:bodyPr/>
          <a:lstStyle/>
          <a:p>
            <a:fld id="{E33505E3-9B21-8742-B4DC-5DD2FCC133AE}" type="slidenum">
              <a:rPr lang="it-IT" smtClean="0"/>
              <a:t>33</a:t>
            </a:fld>
            <a:endParaRPr lang="it-IT"/>
          </a:p>
        </p:txBody>
      </p:sp>
      <p:sp>
        <p:nvSpPr>
          <p:cNvPr id="13" name="CasellaDiTesto 12">
            <a:extLst>
              <a:ext uri="{FF2B5EF4-FFF2-40B4-BE49-F238E27FC236}">
                <a16:creationId xmlns:a16="http://schemas.microsoft.com/office/drawing/2014/main" id="{535269C1-9038-460C-E3EB-FC7D850B8EDD}"/>
              </a:ext>
            </a:extLst>
          </p:cNvPr>
          <p:cNvSpPr txBox="1"/>
          <p:nvPr/>
        </p:nvSpPr>
        <p:spPr>
          <a:xfrm>
            <a:off x="7472839" y="4196658"/>
            <a:ext cx="1267206" cy="369332"/>
          </a:xfrm>
          <a:prstGeom prst="rect">
            <a:avLst/>
          </a:prstGeom>
          <a:noFill/>
        </p:spPr>
        <p:txBody>
          <a:bodyPr wrap="none" rtlCol="0">
            <a:spAutoFit/>
          </a:bodyPr>
          <a:lstStyle/>
          <a:p>
            <a:r>
              <a:rPr lang="en-US" dirty="0"/>
              <a:t>By Izzy </a:t>
            </a:r>
            <a:r>
              <a:rPr lang="en-US" dirty="0" err="1"/>
              <a:t>Illari</a:t>
            </a:r>
            <a:endParaRPr lang="en-US" dirty="0"/>
          </a:p>
        </p:txBody>
      </p:sp>
    </p:spTree>
    <p:extLst>
      <p:ext uri="{BB962C8B-B14F-4D97-AF65-F5344CB8AC3E}">
        <p14:creationId xmlns:p14="http://schemas.microsoft.com/office/powerpoint/2010/main" val="63520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A96A-A83E-7736-494C-E5CB859203ED}"/>
              </a:ext>
            </a:extLst>
          </p:cNvPr>
          <p:cNvSpPr>
            <a:spLocks noGrp="1"/>
          </p:cNvSpPr>
          <p:nvPr>
            <p:ph type="title"/>
          </p:nvPr>
        </p:nvSpPr>
        <p:spPr>
          <a:xfrm>
            <a:off x="109870" y="-129444"/>
            <a:ext cx="8229600" cy="857250"/>
          </a:xfrm>
        </p:spPr>
        <p:txBody>
          <a:bodyPr>
            <a:normAutofit/>
          </a:bodyPr>
          <a:lstStyle/>
          <a:p>
            <a:r>
              <a:rPr lang="en-US" sz="2800" b="1" dirty="0">
                <a:solidFill>
                  <a:srgbClr val="C00000"/>
                </a:solidFill>
              </a:rPr>
              <a:t>Q</a:t>
            </a:r>
            <a:r>
              <a:rPr lang="en-US" sz="2800" b="1" baseline="30000" dirty="0">
                <a:solidFill>
                  <a:srgbClr val="C00000"/>
                </a:solidFill>
              </a:rPr>
              <a:t>2</a:t>
            </a:r>
            <a:r>
              <a:rPr lang="en-US" sz="2800" b="1" dirty="0">
                <a:solidFill>
                  <a:srgbClr val="C00000"/>
                </a:solidFill>
              </a:rPr>
              <a:t> Dependence of the Sine Moment (</a:t>
            </a:r>
            <a:r>
              <a:rPr lang="en-US" sz="2800" b="1" dirty="0" err="1">
                <a:solidFill>
                  <a:srgbClr val="C00000"/>
                </a:solidFill>
              </a:rPr>
              <a:t>A</a:t>
            </a:r>
            <a:r>
              <a:rPr lang="en-US" sz="2800" b="1" baseline="-25000" dirty="0" err="1">
                <a:solidFill>
                  <a:srgbClr val="C00000"/>
                </a:solidFill>
              </a:rPr>
              <a:t>LU</a:t>
            </a:r>
            <a:r>
              <a:rPr lang="en-US" sz="2800" b="1" baseline="30000" dirty="0" err="1">
                <a:solidFill>
                  <a:srgbClr val="C00000"/>
                </a:solidFill>
              </a:rPr>
              <a:t>sin</a:t>
            </a:r>
            <a:r>
              <a:rPr lang="el-GR" sz="2800" b="1" baseline="30000" dirty="0">
                <a:solidFill>
                  <a:srgbClr val="C00000"/>
                </a:solidFill>
              </a:rPr>
              <a:t>φ*</a:t>
            </a:r>
            <a:r>
              <a:rPr lang="el-GR" sz="2800" b="1" dirty="0">
                <a:solidFill>
                  <a:srgbClr val="C00000"/>
                </a:solidFill>
              </a:rPr>
              <a:t>)</a:t>
            </a:r>
            <a:endParaRPr lang="en-US" sz="2800" b="1" dirty="0">
              <a:solidFill>
                <a:srgbClr val="C00000"/>
              </a:solidFill>
            </a:endParaRPr>
          </a:p>
        </p:txBody>
      </p:sp>
      <p:sp>
        <p:nvSpPr>
          <p:cNvPr id="3" name="Content Placeholder 2">
            <a:extLst>
              <a:ext uri="{FF2B5EF4-FFF2-40B4-BE49-F238E27FC236}">
                <a16:creationId xmlns:a16="http://schemas.microsoft.com/office/drawing/2014/main" id="{F50E7FBB-C5A8-B0D6-56DF-72F5647AAA0F}"/>
              </a:ext>
            </a:extLst>
          </p:cNvPr>
          <p:cNvSpPr>
            <a:spLocks noGrp="1"/>
          </p:cNvSpPr>
          <p:nvPr>
            <p:ph idx="1"/>
          </p:nvPr>
        </p:nvSpPr>
        <p:spPr>
          <a:xfrm>
            <a:off x="131135" y="762326"/>
            <a:ext cx="8640726" cy="504588"/>
          </a:xfrm>
        </p:spPr>
        <p:txBody>
          <a:bodyPr>
            <a:normAutofit lnSpcReduction="10000"/>
          </a:bodyPr>
          <a:lstStyle/>
          <a:p>
            <a:r>
              <a:rPr lang="en-US" sz="1400" b="1" dirty="0"/>
              <a:t>Key Idea:</a:t>
            </a:r>
            <a:r>
              <a:rPr lang="en-US" sz="1400" dirty="0"/>
              <a:t> Binning the data over Q</a:t>
            </a:r>
            <a:r>
              <a:rPr lang="en-US" sz="1400" baseline="30000" dirty="0"/>
              <a:t>2</a:t>
            </a:r>
            <a:r>
              <a:rPr lang="en-US" sz="1400" dirty="0"/>
              <a:t> allows for investigating the dependence of </a:t>
            </a:r>
            <a:r>
              <a:rPr lang="en-US" sz="1400" dirty="0" err="1"/>
              <a:t>A</a:t>
            </a:r>
            <a:r>
              <a:rPr lang="en-US" sz="1400" baseline="-25000" dirty="0" err="1"/>
              <a:t>LU</a:t>
            </a:r>
            <a:r>
              <a:rPr lang="en-US" sz="1400" baseline="30000" dirty="0" err="1"/>
              <a:t>sin</a:t>
            </a:r>
            <a:r>
              <a:rPr lang="el-GR" sz="1400" baseline="30000" dirty="0"/>
              <a:t>φ*</a:t>
            </a:r>
            <a:r>
              <a:rPr lang="el-GR" sz="1400" dirty="0"/>
              <a:t> </a:t>
            </a:r>
            <a:r>
              <a:rPr lang="en-US" sz="1400" dirty="0"/>
              <a:t>on the four-momentum transfer squared.</a:t>
            </a:r>
          </a:p>
        </p:txBody>
      </p:sp>
      <p:sp>
        <p:nvSpPr>
          <p:cNvPr id="5" name="Footer Placeholder 4">
            <a:extLst>
              <a:ext uri="{FF2B5EF4-FFF2-40B4-BE49-F238E27FC236}">
                <a16:creationId xmlns:a16="http://schemas.microsoft.com/office/drawing/2014/main" id="{2B87FCB7-6525-A5EB-C684-62F6E5791F8E}"/>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CLAS Collaboration Meeting - June 2024  - Annalisa D’Angelo </a:t>
            </a:r>
            <a:endParaRPr lang="en-US" dirty="0"/>
          </a:p>
        </p:txBody>
      </p:sp>
      <p:grpSp>
        <p:nvGrpSpPr>
          <p:cNvPr id="16" name="Gruppo 15">
            <a:extLst>
              <a:ext uri="{FF2B5EF4-FFF2-40B4-BE49-F238E27FC236}">
                <a16:creationId xmlns:a16="http://schemas.microsoft.com/office/drawing/2014/main" id="{B4B8704F-685F-125D-7255-5DA4AC8A8CBC}"/>
              </a:ext>
            </a:extLst>
          </p:cNvPr>
          <p:cNvGrpSpPr/>
          <p:nvPr/>
        </p:nvGrpSpPr>
        <p:grpSpPr>
          <a:xfrm>
            <a:off x="177209" y="1190846"/>
            <a:ext cx="8318205" cy="3442267"/>
            <a:chOff x="1276459" y="1399286"/>
            <a:chExt cx="6858000" cy="2488406"/>
          </a:xfrm>
        </p:grpSpPr>
        <p:pic>
          <p:nvPicPr>
            <p:cNvPr id="14" name="Picture 2">
              <a:extLst>
                <a:ext uri="{FF2B5EF4-FFF2-40B4-BE49-F238E27FC236}">
                  <a16:creationId xmlns:a16="http://schemas.microsoft.com/office/drawing/2014/main" id="{F102FF7D-D7B4-DB59-1345-E0748C255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459" y="1399286"/>
              <a:ext cx="6858000" cy="24884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83AF952-83B7-7DA8-2A88-2B338FBF6B26}"/>
                </a:ext>
              </a:extLst>
            </p:cNvPr>
            <p:cNvSpPr txBox="1"/>
            <p:nvPr/>
          </p:nvSpPr>
          <p:spPr>
            <a:xfrm rot="20137022">
              <a:off x="1748647" y="1743908"/>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7" name="TextBox 6">
              <a:extLst>
                <a:ext uri="{FF2B5EF4-FFF2-40B4-BE49-F238E27FC236}">
                  <a16:creationId xmlns:a16="http://schemas.microsoft.com/office/drawing/2014/main" id="{31E117F8-6CAB-1391-A60B-E35DADE1B2D7}"/>
                </a:ext>
              </a:extLst>
            </p:cNvPr>
            <p:cNvSpPr txBox="1"/>
            <p:nvPr/>
          </p:nvSpPr>
          <p:spPr>
            <a:xfrm rot="20137022">
              <a:off x="2551717" y="2080040"/>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0" name="TextBox 9">
              <a:extLst>
                <a:ext uri="{FF2B5EF4-FFF2-40B4-BE49-F238E27FC236}">
                  <a16:creationId xmlns:a16="http://schemas.microsoft.com/office/drawing/2014/main" id="{A62DBDEA-5369-3B86-E8BA-CA0F6E57D490}"/>
                </a:ext>
              </a:extLst>
            </p:cNvPr>
            <p:cNvSpPr txBox="1"/>
            <p:nvPr/>
          </p:nvSpPr>
          <p:spPr>
            <a:xfrm rot="20137022">
              <a:off x="4010161" y="2476689"/>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1" name="TextBox 10">
              <a:extLst>
                <a:ext uri="{FF2B5EF4-FFF2-40B4-BE49-F238E27FC236}">
                  <a16:creationId xmlns:a16="http://schemas.microsoft.com/office/drawing/2014/main" id="{80396424-8523-109C-33A7-D66F01778B1B}"/>
                </a:ext>
              </a:extLst>
            </p:cNvPr>
            <p:cNvSpPr txBox="1"/>
            <p:nvPr/>
          </p:nvSpPr>
          <p:spPr>
            <a:xfrm rot="20137022">
              <a:off x="4096780" y="1743906"/>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2" name="TextBox 11">
              <a:extLst>
                <a:ext uri="{FF2B5EF4-FFF2-40B4-BE49-F238E27FC236}">
                  <a16:creationId xmlns:a16="http://schemas.microsoft.com/office/drawing/2014/main" id="{F7FD73BD-5859-38BC-111A-ADE87CDAC486}"/>
                </a:ext>
              </a:extLst>
            </p:cNvPr>
            <p:cNvSpPr txBox="1"/>
            <p:nvPr/>
          </p:nvSpPr>
          <p:spPr>
            <a:xfrm rot="20137022">
              <a:off x="5641842" y="1794153"/>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3" name="TextBox 12">
              <a:extLst>
                <a:ext uri="{FF2B5EF4-FFF2-40B4-BE49-F238E27FC236}">
                  <a16:creationId xmlns:a16="http://schemas.microsoft.com/office/drawing/2014/main" id="{74E3F760-C34B-01D2-A534-37CCE2C7A94E}"/>
                </a:ext>
              </a:extLst>
            </p:cNvPr>
            <p:cNvSpPr txBox="1"/>
            <p:nvPr/>
          </p:nvSpPr>
          <p:spPr>
            <a:xfrm rot="20137022">
              <a:off x="6714799" y="2188809"/>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grpSp>
      <p:sp>
        <p:nvSpPr>
          <p:cNvPr id="8" name="Segnaposto numero diapositiva 7">
            <a:extLst>
              <a:ext uri="{FF2B5EF4-FFF2-40B4-BE49-F238E27FC236}">
                <a16:creationId xmlns:a16="http://schemas.microsoft.com/office/drawing/2014/main" id="{6DD58994-C3E7-1972-FD16-EA4FB27060E1}"/>
              </a:ext>
            </a:extLst>
          </p:cNvPr>
          <p:cNvSpPr>
            <a:spLocks noGrp="1"/>
          </p:cNvSpPr>
          <p:nvPr>
            <p:ph type="sldNum" sz="quarter" idx="12"/>
          </p:nvPr>
        </p:nvSpPr>
        <p:spPr/>
        <p:txBody>
          <a:bodyPr/>
          <a:lstStyle/>
          <a:p>
            <a:fld id="{E33505E3-9B21-8742-B4DC-5DD2FCC133AE}" type="slidenum">
              <a:rPr lang="it-IT" smtClean="0"/>
              <a:t>34</a:t>
            </a:fld>
            <a:endParaRPr lang="it-IT"/>
          </a:p>
        </p:txBody>
      </p:sp>
      <p:cxnSp>
        <p:nvCxnSpPr>
          <p:cNvPr id="9" name="Straight Connector 31">
            <a:extLst>
              <a:ext uri="{FF2B5EF4-FFF2-40B4-BE49-F238E27FC236}">
                <a16:creationId xmlns:a16="http://schemas.microsoft.com/office/drawing/2014/main" id="{78DCB12B-513D-D780-1D13-D7E931822CDA}"/>
              </a:ext>
            </a:extLst>
          </p:cNvPr>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Segnaposto piè di pagina 13">
            <a:extLst>
              <a:ext uri="{FF2B5EF4-FFF2-40B4-BE49-F238E27FC236}">
                <a16:creationId xmlns:a16="http://schemas.microsoft.com/office/drawing/2014/main" id="{875A594C-CDCB-5E07-E9B3-E03A7B9809B9}"/>
              </a:ext>
            </a:extLst>
          </p:cNvPr>
          <p:cNvSpPr>
            <a:spLocks noGrp="1"/>
          </p:cNvSpPr>
          <p:nvPr>
            <p:ph type="ftr" sz="quarter" idx="11"/>
          </p:nvPr>
        </p:nvSpPr>
        <p:spPr>
          <a:xfrm>
            <a:off x="1439144" y="4793604"/>
            <a:ext cx="6371338" cy="273844"/>
          </a:xfrm>
        </p:spPr>
        <p:txBody>
          <a:bodyPr/>
          <a:lstStyle/>
          <a:p>
            <a:r>
              <a:rPr lang="it-IT" dirty="0"/>
              <a:t>CLAS Collaboration Meeting - June 2024  - Annalisa D’Angelo </a:t>
            </a:r>
          </a:p>
        </p:txBody>
      </p:sp>
      <p:sp>
        <p:nvSpPr>
          <p:cNvPr id="18" name="CasellaDiTesto 17">
            <a:extLst>
              <a:ext uri="{FF2B5EF4-FFF2-40B4-BE49-F238E27FC236}">
                <a16:creationId xmlns:a16="http://schemas.microsoft.com/office/drawing/2014/main" id="{7045160C-FAC6-91B3-3142-BA1DAFFF7337}"/>
              </a:ext>
            </a:extLst>
          </p:cNvPr>
          <p:cNvSpPr txBox="1"/>
          <p:nvPr/>
        </p:nvSpPr>
        <p:spPr>
          <a:xfrm>
            <a:off x="66312" y="4448447"/>
            <a:ext cx="1267206" cy="369332"/>
          </a:xfrm>
          <a:prstGeom prst="rect">
            <a:avLst/>
          </a:prstGeom>
          <a:noFill/>
        </p:spPr>
        <p:txBody>
          <a:bodyPr wrap="none" rtlCol="0">
            <a:spAutoFit/>
          </a:bodyPr>
          <a:lstStyle/>
          <a:p>
            <a:r>
              <a:rPr lang="en-US" dirty="0"/>
              <a:t>By Izzy </a:t>
            </a:r>
            <a:r>
              <a:rPr lang="en-US" dirty="0" err="1"/>
              <a:t>Illari</a:t>
            </a:r>
            <a:endParaRPr lang="en-US" dirty="0"/>
          </a:p>
        </p:txBody>
      </p:sp>
    </p:spTree>
    <p:extLst>
      <p:ext uri="{BB962C8B-B14F-4D97-AF65-F5344CB8AC3E}">
        <p14:creationId xmlns:p14="http://schemas.microsoft.com/office/powerpoint/2010/main" val="700288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B8C9-CFFB-C329-A21A-C39CC3A1D6A3}"/>
              </a:ext>
            </a:extLst>
          </p:cNvPr>
          <p:cNvSpPr>
            <a:spLocks noGrp="1"/>
          </p:cNvSpPr>
          <p:nvPr>
            <p:ph type="title"/>
          </p:nvPr>
        </p:nvSpPr>
        <p:spPr>
          <a:xfrm>
            <a:off x="272902" y="91879"/>
            <a:ext cx="8229600" cy="418878"/>
          </a:xfrm>
        </p:spPr>
        <p:txBody>
          <a:bodyPr>
            <a:noAutofit/>
          </a:bodyPr>
          <a:lstStyle/>
          <a:p>
            <a:r>
              <a:rPr lang="en-US" sz="2800" b="1" dirty="0">
                <a:solidFill>
                  <a:srgbClr val="C00000"/>
                </a:solidFill>
              </a:rPr>
              <a:t>Full Kinematic Dependence of the Sine Moment </a:t>
            </a:r>
          </a:p>
        </p:txBody>
      </p:sp>
      <p:sp>
        <p:nvSpPr>
          <p:cNvPr id="5" name="Footer Placeholder 4">
            <a:extLst>
              <a:ext uri="{FF2B5EF4-FFF2-40B4-BE49-F238E27FC236}">
                <a16:creationId xmlns:a16="http://schemas.microsoft.com/office/drawing/2014/main" id="{EF3314A5-CEC7-EE57-54FE-BA77ED721FC1}"/>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CLAS Collaboration Meeting - June 2024  - Annalisa D’Angelo </a:t>
            </a:r>
            <a:endParaRPr lang="en-US" dirty="0"/>
          </a:p>
        </p:txBody>
      </p:sp>
      <p:grpSp>
        <p:nvGrpSpPr>
          <p:cNvPr id="9" name="Gruppo 8">
            <a:extLst>
              <a:ext uri="{FF2B5EF4-FFF2-40B4-BE49-F238E27FC236}">
                <a16:creationId xmlns:a16="http://schemas.microsoft.com/office/drawing/2014/main" id="{378D4B9E-3AF0-F981-4125-148E903B6C6C}"/>
              </a:ext>
            </a:extLst>
          </p:cNvPr>
          <p:cNvGrpSpPr/>
          <p:nvPr/>
        </p:nvGrpSpPr>
        <p:grpSpPr>
          <a:xfrm>
            <a:off x="987056" y="959147"/>
            <a:ext cx="6306879" cy="3747102"/>
            <a:chOff x="1143000" y="428625"/>
            <a:chExt cx="6858000" cy="4285060"/>
          </a:xfrm>
        </p:grpSpPr>
        <p:pic>
          <p:nvPicPr>
            <p:cNvPr id="4098" name="Picture 2">
              <a:extLst>
                <a:ext uri="{FF2B5EF4-FFF2-40B4-BE49-F238E27FC236}">
                  <a16:creationId xmlns:a16="http://schemas.microsoft.com/office/drawing/2014/main" id="{E75F726C-E63C-0B24-7190-1656FBA2C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28625"/>
              <a:ext cx="6858000" cy="42850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781BF63-8452-B17B-A4CC-13E35B99FC80}"/>
                </a:ext>
              </a:extLst>
            </p:cNvPr>
            <p:cNvSpPr txBox="1"/>
            <p:nvPr/>
          </p:nvSpPr>
          <p:spPr>
            <a:xfrm rot="20137022">
              <a:off x="1832082" y="1170008"/>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1" name="TextBox 10">
              <a:extLst>
                <a:ext uri="{FF2B5EF4-FFF2-40B4-BE49-F238E27FC236}">
                  <a16:creationId xmlns:a16="http://schemas.microsoft.com/office/drawing/2014/main" id="{AC199A88-29FA-2BDF-A3CE-D6CA225FC919}"/>
                </a:ext>
              </a:extLst>
            </p:cNvPr>
            <p:cNvSpPr txBox="1"/>
            <p:nvPr/>
          </p:nvSpPr>
          <p:spPr>
            <a:xfrm rot="20137022">
              <a:off x="1933383" y="2077531"/>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2" name="TextBox 11">
              <a:extLst>
                <a:ext uri="{FF2B5EF4-FFF2-40B4-BE49-F238E27FC236}">
                  <a16:creationId xmlns:a16="http://schemas.microsoft.com/office/drawing/2014/main" id="{3B3991CA-E214-31BC-9FC1-826B88D3E4FD}"/>
                </a:ext>
              </a:extLst>
            </p:cNvPr>
            <p:cNvSpPr txBox="1"/>
            <p:nvPr/>
          </p:nvSpPr>
          <p:spPr>
            <a:xfrm rot="20137022">
              <a:off x="1757048" y="2923734"/>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3" name="TextBox 12">
              <a:extLst>
                <a:ext uri="{FF2B5EF4-FFF2-40B4-BE49-F238E27FC236}">
                  <a16:creationId xmlns:a16="http://schemas.microsoft.com/office/drawing/2014/main" id="{04277D1C-DE6E-851B-0ECC-E84E550E6DBC}"/>
                </a:ext>
              </a:extLst>
            </p:cNvPr>
            <p:cNvSpPr txBox="1"/>
            <p:nvPr/>
          </p:nvSpPr>
          <p:spPr>
            <a:xfrm rot="20137022">
              <a:off x="1781719" y="3614803"/>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4" name="TextBox 13">
              <a:extLst>
                <a:ext uri="{FF2B5EF4-FFF2-40B4-BE49-F238E27FC236}">
                  <a16:creationId xmlns:a16="http://schemas.microsoft.com/office/drawing/2014/main" id="{7B9FC8A1-033E-3743-ACA6-2C83B44C3EC8}"/>
                </a:ext>
              </a:extLst>
            </p:cNvPr>
            <p:cNvSpPr txBox="1"/>
            <p:nvPr/>
          </p:nvSpPr>
          <p:spPr>
            <a:xfrm rot="20137022">
              <a:off x="3350091" y="1215954"/>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5" name="TextBox 14">
              <a:extLst>
                <a:ext uri="{FF2B5EF4-FFF2-40B4-BE49-F238E27FC236}">
                  <a16:creationId xmlns:a16="http://schemas.microsoft.com/office/drawing/2014/main" id="{4FE1C96F-7CA6-C751-D7AA-611C46871022}"/>
                </a:ext>
              </a:extLst>
            </p:cNvPr>
            <p:cNvSpPr txBox="1"/>
            <p:nvPr/>
          </p:nvSpPr>
          <p:spPr>
            <a:xfrm rot="20137022">
              <a:off x="3344811" y="2091643"/>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6" name="TextBox 15">
              <a:extLst>
                <a:ext uri="{FF2B5EF4-FFF2-40B4-BE49-F238E27FC236}">
                  <a16:creationId xmlns:a16="http://schemas.microsoft.com/office/drawing/2014/main" id="{5C54E210-A5C3-29EA-D59D-DDCC0BBAED93}"/>
                </a:ext>
              </a:extLst>
            </p:cNvPr>
            <p:cNvSpPr txBox="1"/>
            <p:nvPr/>
          </p:nvSpPr>
          <p:spPr>
            <a:xfrm rot="20137022">
              <a:off x="3239305" y="2786400"/>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7" name="TextBox 16">
              <a:extLst>
                <a:ext uri="{FF2B5EF4-FFF2-40B4-BE49-F238E27FC236}">
                  <a16:creationId xmlns:a16="http://schemas.microsoft.com/office/drawing/2014/main" id="{80032838-C252-6CDC-B90F-1BA7C6602130}"/>
                </a:ext>
              </a:extLst>
            </p:cNvPr>
            <p:cNvSpPr txBox="1"/>
            <p:nvPr/>
          </p:nvSpPr>
          <p:spPr>
            <a:xfrm rot="20137022">
              <a:off x="3245474" y="3628914"/>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8" name="TextBox 17">
              <a:extLst>
                <a:ext uri="{FF2B5EF4-FFF2-40B4-BE49-F238E27FC236}">
                  <a16:creationId xmlns:a16="http://schemas.microsoft.com/office/drawing/2014/main" id="{8045B069-BC6D-4DA6-E843-910D77ECD8F1}"/>
                </a:ext>
              </a:extLst>
            </p:cNvPr>
            <p:cNvSpPr txBox="1"/>
            <p:nvPr/>
          </p:nvSpPr>
          <p:spPr>
            <a:xfrm rot="20137022">
              <a:off x="4731177" y="1228998"/>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9" name="TextBox 18">
              <a:extLst>
                <a:ext uri="{FF2B5EF4-FFF2-40B4-BE49-F238E27FC236}">
                  <a16:creationId xmlns:a16="http://schemas.microsoft.com/office/drawing/2014/main" id="{2266DAA9-1CCB-9300-E7A8-FF3F2DA2A706}"/>
                </a:ext>
              </a:extLst>
            </p:cNvPr>
            <p:cNvSpPr txBox="1"/>
            <p:nvPr/>
          </p:nvSpPr>
          <p:spPr>
            <a:xfrm rot="20137022">
              <a:off x="4805741" y="2035958"/>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20" name="TextBox 19">
              <a:extLst>
                <a:ext uri="{FF2B5EF4-FFF2-40B4-BE49-F238E27FC236}">
                  <a16:creationId xmlns:a16="http://schemas.microsoft.com/office/drawing/2014/main" id="{72678E6F-F728-3F2A-0A3C-AA51D59959FF}"/>
                </a:ext>
              </a:extLst>
            </p:cNvPr>
            <p:cNvSpPr txBox="1"/>
            <p:nvPr/>
          </p:nvSpPr>
          <p:spPr>
            <a:xfrm rot="20137022">
              <a:off x="4765819" y="2614518"/>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21" name="TextBox 20">
              <a:extLst>
                <a:ext uri="{FF2B5EF4-FFF2-40B4-BE49-F238E27FC236}">
                  <a16:creationId xmlns:a16="http://schemas.microsoft.com/office/drawing/2014/main" id="{C4FA9F36-5FFF-459E-6D07-A1A017132B7D}"/>
                </a:ext>
              </a:extLst>
            </p:cNvPr>
            <p:cNvSpPr txBox="1"/>
            <p:nvPr/>
          </p:nvSpPr>
          <p:spPr>
            <a:xfrm rot="20137022">
              <a:off x="4834078" y="3559977"/>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22" name="TextBox 21">
              <a:extLst>
                <a:ext uri="{FF2B5EF4-FFF2-40B4-BE49-F238E27FC236}">
                  <a16:creationId xmlns:a16="http://schemas.microsoft.com/office/drawing/2014/main" id="{86D14299-F2D7-6944-BE5F-3181EAAE5CD8}"/>
                </a:ext>
              </a:extLst>
            </p:cNvPr>
            <p:cNvSpPr txBox="1"/>
            <p:nvPr/>
          </p:nvSpPr>
          <p:spPr>
            <a:xfrm rot="20137022">
              <a:off x="6364290" y="1180926"/>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23" name="TextBox 22">
              <a:extLst>
                <a:ext uri="{FF2B5EF4-FFF2-40B4-BE49-F238E27FC236}">
                  <a16:creationId xmlns:a16="http://schemas.microsoft.com/office/drawing/2014/main" id="{359627BE-7196-3DFB-CCA5-81E22FE2966C}"/>
                </a:ext>
              </a:extLst>
            </p:cNvPr>
            <p:cNvSpPr txBox="1"/>
            <p:nvPr/>
          </p:nvSpPr>
          <p:spPr>
            <a:xfrm rot="20137022">
              <a:off x="6393032" y="2033706"/>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24" name="TextBox 23">
              <a:extLst>
                <a:ext uri="{FF2B5EF4-FFF2-40B4-BE49-F238E27FC236}">
                  <a16:creationId xmlns:a16="http://schemas.microsoft.com/office/drawing/2014/main" id="{3B059AFA-C358-7F4E-74EC-1EE082234B99}"/>
                </a:ext>
              </a:extLst>
            </p:cNvPr>
            <p:cNvSpPr txBox="1"/>
            <p:nvPr/>
          </p:nvSpPr>
          <p:spPr>
            <a:xfrm rot="20137022">
              <a:off x="6353110" y="2837295"/>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25" name="TextBox 24">
              <a:extLst>
                <a:ext uri="{FF2B5EF4-FFF2-40B4-BE49-F238E27FC236}">
                  <a16:creationId xmlns:a16="http://schemas.microsoft.com/office/drawing/2014/main" id="{4271D242-94CC-E5DC-F07F-F03EF6E3F7AB}"/>
                </a:ext>
              </a:extLst>
            </p:cNvPr>
            <p:cNvSpPr txBox="1"/>
            <p:nvPr/>
          </p:nvSpPr>
          <p:spPr>
            <a:xfrm rot="20137022">
              <a:off x="6313187" y="3603477"/>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grpSp>
      <p:sp>
        <p:nvSpPr>
          <p:cNvPr id="3" name="Content Placeholder 2">
            <a:extLst>
              <a:ext uri="{FF2B5EF4-FFF2-40B4-BE49-F238E27FC236}">
                <a16:creationId xmlns:a16="http://schemas.microsoft.com/office/drawing/2014/main" id="{782ABB78-2F5B-02C9-20EF-FD5D1F18F654}"/>
              </a:ext>
            </a:extLst>
          </p:cNvPr>
          <p:cNvSpPr>
            <a:spLocks noGrp="1"/>
          </p:cNvSpPr>
          <p:nvPr>
            <p:ph idx="1"/>
          </p:nvPr>
        </p:nvSpPr>
        <p:spPr>
          <a:xfrm>
            <a:off x="95122" y="631478"/>
            <a:ext cx="7843855" cy="327669"/>
          </a:xfrm>
          <a:solidFill>
            <a:schemeClr val="bg1"/>
          </a:solidFill>
        </p:spPr>
        <p:txBody>
          <a:bodyPr>
            <a:noAutofit/>
          </a:bodyPr>
          <a:lstStyle/>
          <a:p>
            <a:pPr marL="0" indent="0">
              <a:buNone/>
            </a:pPr>
            <a:r>
              <a:rPr lang="en-US" sz="1200" b="1" dirty="0"/>
              <a:t>Key Idea: A</a:t>
            </a:r>
            <a:r>
              <a:rPr lang="en-US" sz="1200" dirty="0"/>
              <a:t> comprehensive study of the sine moment's dependence on the kinematic phase space.</a:t>
            </a:r>
          </a:p>
        </p:txBody>
      </p:sp>
      <p:sp>
        <p:nvSpPr>
          <p:cNvPr id="7" name="Segnaposto numero diapositiva 6">
            <a:extLst>
              <a:ext uri="{FF2B5EF4-FFF2-40B4-BE49-F238E27FC236}">
                <a16:creationId xmlns:a16="http://schemas.microsoft.com/office/drawing/2014/main" id="{1E63617E-6DF5-375F-AD3A-979B5162944B}"/>
              </a:ext>
            </a:extLst>
          </p:cNvPr>
          <p:cNvSpPr>
            <a:spLocks noGrp="1"/>
          </p:cNvSpPr>
          <p:nvPr>
            <p:ph type="sldNum" sz="quarter" idx="12"/>
          </p:nvPr>
        </p:nvSpPr>
        <p:spPr/>
        <p:txBody>
          <a:bodyPr/>
          <a:lstStyle/>
          <a:p>
            <a:fld id="{E33505E3-9B21-8742-B4DC-5DD2FCC133AE}" type="slidenum">
              <a:rPr lang="it-IT" smtClean="0"/>
              <a:t>35</a:t>
            </a:fld>
            <a:endParaRPr lang="it-IT"/>
          </a:p>
        </p:txBody>
      </p:sp>
      <p:cxnSp>
        <p:nvCxnSpPr>
          <p:cNvPr id="10" name="Straight Connector 31">
            <a:extLst>
              <a:ext uri="{FF2B5EF4-FFF2-40B4-BE49-F238E27FC236}">
                <a16:creationId xmlns:a16="http://schemas.microsoft.com/office/drawing/2014/main" id="{1BE3FB2A-44AD-58B2-42BB-2BF9A1963613}"/>
              </a:ext>
            </a:extLst>
          </p:cNvPr>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6" name="CasellaDiTesto 25">
            <a:extLst>
              <a:ext uri="{FF2B5EF4-FFF2-40B4-BE49-F238E27FC236}">
                <a16:creationId xmlns:a16="http://schemas.microsoft.com/office/drawing/2014/main" id="{133746FA-7D67-80FD-16FE-975CC0E5F8B0}"/>
              </a:ext>
            </a:extLst>
          </p:cNvPr>
          <p:cNvSpPr txBox="1"/>
          <p:nvPr/>
        </p:nvSpPr>
        <p:spPr>
          <a:xfrm>
            <a:off x="6808669" y="706505"/>
            <a:ext cx="2003625" cy="276999"/>
          </a:xfrm>
          <a:prstGeom prst="rect">
            <a:avLst/>
          </a:prstGeom>
          <a:noFill/>
        </p:spPr>
        <p:txBody>
          <a:bodyPr wrap="none" rtlCol="0">
            <a:spAutoFit/>
          </a:bodyPr>
          <a:lstStyle/>
          <a:p>
            <a:r>
              <a:rPr lang="en-US" sz="1200" dirty="0">
                <a:solidFill>
                  <a:srgbClr val="0070C0"/>
                </a:solidFill>
              </a:rPr>
              <a:t>Limited by Fall 2018 statistics</a:t>
            </a:r>
          </a:p>
        </p:txBody>
      </p:sp>
      <p:sp>
        <p:nvSpPr>
          <p:cNvPr id="27" name="CasellaDiTesto 26">
            <a:extLst>
              <a:ext uri="{FF2B5EF4-FFF2-40B4-BE49-F238E27FC236}">
                <a16:creationId xmlns:a16="http://schemas.microsoft.com/office/drawing/2014/main" id="{30DC68E4-66E1-518C-B95B-057E46550545}"/>
              </a:ext>
            </a:extLst>
          </p:cNvPr>
          <p:cNvSpPr txBox="1"/>
          <p:nvPr/>
        </p:nvSpPr>
        <p:spPr>
          <a:xfrm>
            <a:off x="7697972" y="1658922"/>
            <a:ext cx="1389321" cy="1077218"/>
          </a:xfrm>
          <a:prstGeom prst="rect">
            <a:avLst/>
          </a:prstGeom>
          <a:noFill/>
        </p:spPr>
        <p:txBody>
          <a:bodyPr wrap="square" rtlCol="0">
            <a:spAutoFit/>
          </a:bodyPr>
          <a:lstStyle/>
          <a:p>
            <a:r>
              <a:rPr lang="en-US" sz="1600" dirty="0"/>
              <a:t>X4 Statistics is available from Spring 2024 data </a:t>
            </a:r>
          </a:p>
        </p:txBody>
      </p:sp>
      <p:sp>
        <p:nvSpPr>
          <p:cNvPr id="29" name="Freccia giù 28">
            <a:extLst>
              <a:ext uri="{FF2B5EF4-FFF2-40B4-BE49-F238E27FC236}">
                <a16:creationId xmlns:a16="http://schemas.microsoft.com/office/drawing/2014/main" id="{61E0ED9F-9114-EA65-5C0B-4E579C38CB22}"/>
              </a:ext>
            </a:extLst>
          </p:cNvPr>
          <p:cNvSpPr/>
          <p:nvPr/>
        </p:nvSpPr>
        <p:spPr>
          <a:xfrm>
            <a:off x="8314660" y="983504"/>
            <a:ext cx="45719" cy="4503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CasellaDiTesto 29">
            <a:extLst>
              <a:ext uri="{FF2B5EF4-FFF2-40B4-BE49-F238E27FC236}">
                <a16:creationId xmlns:a16="http://schemas.microsoft.com/office/drawing/2014/main" id="{F7F39660-0E63-3D41-C969-9B04A41BD964}"/>
              </a:ext>
            </a:extLst>
          </p:cNvPr>
          <p:cNvSpPr txBox="1"/>
          <p:nvPr/>
        </p:nvSpPr>
        <p:spPr>
          <a:xfrm>
            <a:off x="7379375" y="4327356"/>
            <a:ext cx="1267206" cy="369332"/>
          </a:xfrm>
          <a:prstGeom prst="rect">
            <a:avLst/>
          </a:prstGeom>
          <a:noFill/>
        </p:spPr>
        <p:txBody>
          <a:bodyPr wrap="none" rtlCol="0">
            <a:spAutoFit/>
          </a:bodyPr>
          <a:lstStyle/>
          <a:p>
            <a:r>
              <a:rPr lang="en-US" dirty="0"/>
              <a:t>By Izzy </a:t>
            </a:r>
            <a:r>
              <a:rPr lang="en-US" dirty="0" err="1"/>
              <a:t>Illari</a:t>
            </a:r>
            <a:endParaRPr lang="en-US" dirty="0"/>
          </a:p>
        </p:txBody>
      </p:sp>
    </p:spTree>
    <p:extLst>
      <p:ext uri="{BB962C8B-B14F-4D97-AF65-F5344CB8AC3E}">
        <p14:creationId xmlns:p14="http://schemas.microsoft.com/office/powerpoint/2010/main" val="805838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A539E6D-8DBC-59AE-70EF-74BC4C1FF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124" y="1442228"/>
            <a:ext cx="4260877" cy="2878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6F98C4-E59E-BB28-1951-73D194E412EC}"/>
              </a:ext>
            </a:extLst>
          </p:cNvPr>
          <p:cNvSpPr>
            <a:spLocks noGrp="1"/>
          </p:cNvSpPr>
          <p:nvPr>
            <p:ph type="title"/>
          </p:nvPr>
        </p:nvSpPr>
        <p:spPr>
          <a:xfrm>
            <a:off x="-14126" y="-110395"/>
            <a:ext cx="8229600" cy="857250"/>
          </a:xfrm>
        </p:spPr>
        <p:txBody>
          <a:bodyPr>
            <a:noAutofit/>
          </a:bodyPr>
          <a:lstStyle/>
          <a:p>
            <a:r>
              <a:rPr lang="en-US" sz="2800" b="1" dirty="0">
                <a:solidFill>
                  <a:srgbClr val="C00000"/>
                </a:solidFill>
              </a:rPr>
              <a:t>Comparison with Theoretical Models: An Example</a:t>
            </a:r>
          </a:p>
        </p:txBody>
      </p:sp>
      <p:sp>
        <p:nvSpPr>
          <p:cNvPr id="3" name="Content Placeholder 2">
            <a:extLst>
              <a:ext uri="{FF2B5EF4-FFF2-40B4-BE49-F238E27FC236}">
                <a16:creationId xmlns:a16="http://schemas.microsoft.com/office/drawing/2014/main" id="{59EE0CD7-C5E9-54EB-19CF-89A97255C50C}"/>
              </a:ext>
            </a:extLst>
          </p:cNvPr>
          <p:cNvSpPr>
            <a:spLocks noGrp="1"/>
          </p:cNvSpPr>
          <p:nvPr>
            <p:ph idx="1"/>
          </p:nvPr>
        </p:nvSpPr>
        <p:spPr>
          <a:xfrm>
            <a:off x="269358" y="822961"/>
            <a:ext cx="7730324" cy="489728"/>
          </a:xfrm>
        </p:spPr>
        <p:txBody>
          <a:bodyPr>
            <a:normAutofit fontScale="47500" lnSpcReduction="20000"/>
          </a:bodyPr>
          <a:lstStyle/>
          <a:p>
            <a:r>
              <a:rPr lang="en-US" b="1" dirty="0">
                <a:solidFill>
                  <a:schemeClr val="tx1"/>
                </a:solidFill>
              </a:rPr>
              <a:t>Key Idea: </a:t>
            </a:r>
            <a:r>
              <a:rPr lang="en-US" dirty="0">
                <a:solidFill>
                  <a:schemeClr val="tx1"/>
                </a:solidFill>
              </a:rPr>
              <a:t>The beam spin asymmetry data has the potential to constrain and improve theoretical models of </a:t>
            </a:r>
            <a:r>
              <a:rPr lang="el-GR" dirty="0">
                <a:solidFill>
                  <a:schemeClr val="tx1"/>
                </a:solidFill>
              </a:rPr>
              <a:t>η </a:t>
            </a:r>
            <a:r>
              <a:rPr lang="en-US" dirty="0">
                <a:solidFill>
                  <a:schemeClr val="tx1"/>
                </a:solidFill>
              </a:rPr>
              <a:t>electroproduction.</a:t>
            </a:r>
          </a:p>
        </p:txBody>
      </p:sp>
      <p:sp>
        <p:nvSpPr>
          <p:cNvPr id="5" name="Footer Placeholder 4">
            <a:extLst>
              <a:ext uri="{FF2B5EF4-FFF2-40B4-BE49-F238E27FC236}">
                <a16:creationId xmlns:a16="http://schemas.microsoft.com/office/drawing/2014/main" id="{30744FEB-8CAA-A562-BA99-EF0720156112}"/>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CLAS Collaboration Meeting - June 2024  - Annalisa D’Angelo </a:t>
            </a:r>
            <a:endParaRPr lang="en-US" dirty="0"/>
          </a:p>
        </p:txBody>
      </p:sp>
      <p:sp>
        <p:nvSpPr>
          <p:cNvPr id="7" name="Content Placeholder 2">
            <a:extLst>
              <a:ext uri="{FF2B5EF4-FFF2-40B4-BE49-F238E27FC236}">
                <a16:creationId xmlns:a16="http://schemas.microsoft.com/office/drawing/2014/main" id="{60BC5DCF-3841-4369-1E73-2BD3BAC367BA}"/>
              </a:ext>
            </a:extLst>
          </p:cNvPr>
          <p:cNvSpPr txBox="1">
            <a:spLocks/>
          </p:cNvSpPr>
          <p:nvPr/>
        </p:nvSpPr>
        <p:spPr>
          <a:xfrm>
            <a:off x="434468" y="1347599"/>
            <a:ext cx="2723303" cy="2777834"/>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14313" indent="-214313"/>
            <a:r>
              <a:rPr lang="en-US" sz="1350" dirty="0"/>
              <a:t>Data binned over W, </a:t>
            </a:r>
            <a:r>
              <a:rPr lang="en-US" sz="1350" dirty="0" err="1"/>
              <a:t>φ</a:t>
            </a:r>
            <a:r>
              <a:rPr lang="en-US" sz="1350" dirty="0"/>
              <a:t>*, and Q</a:t>
            </a:r>
            <a:r>
              <a:rPr lang="en-US" sz="1350" baseline="30000" dirty="0"/>
              <a:t>2</a:t>
            </a:r>
            <a:r>
              <a:rPr lang="en-US" sz="1350" dirty="0"/>
              <a:t> and integrated over </a:t>
            </a:r>
            <a:r>
              <a:rPr lang="en-US" sz="1350" dirty="0" err="1"/>
              <a:t>cosθ</a:t>
            </a:r>
            <a:r>
              <a:rPr lang="en-US" sz="1350" dirty="0"/>
              <a:t>*</a:t>
            </a:r>
          </a:p>
          <a:p>
            <a:pPr marL="214313" indent="-214313"/>
            <a:r>
              <a:rPr lang="en-US" sz="1350" dirty="0" err="1">
                <a:solidFill>
                  <a:srgbClr val="00B050"/>
                </a:solidFill>
              </a:rPr>
              <a:t>Jülich</a:t>
            </a:r>
            <a:r>
              <a:rPr lang="en-US" sz="1350" dirty="0">
                <a:solidFill>
                  <a:srgbClr val="00B050"/>
                </a:solidFill>
              </a:rPr>
              <a:t>-Bonn-Washington (JBW) </a:t>
            </a:r>
          </a:p>
          <a:p>
            <a:pPr marL="214313" indent="-214313"/>
            <a:r>
              <a:rPr lang="en-US" sz="1350" dirty="0" err="1">
                <a:solidFill>
                  <a:srgbClr val="0035F5"/>
                </a:solidFill>
              </a:rPr>
              <a:t>EtaMAID</a:t>
            </a:r>
            <a:endParaRPr lang="en-US" sz="1350" dirty="0">
              <a:solidFill>
                <a:srgbClr val="0035F5"/>
              </a:solidFill>
            </a:endParaRPr>
          </a:p>
          <a:p>
            <a:r>
              <a:rPr lang="en-US" sz="1350" dirty="0">
                <a:solidFill>
                  <a:schemeClr val="tx1"/>
                </a:solidFill>
              </a:rPr>
              <a:t>Illustrative example of the potential for this data to constrain and improve theoretical models</a:t>
            </a:r>
          </a:p>
          <a:p>
            <a:r>
              <a:rPr lang="en-US" sz="1350" dirty="0">
                <a:solidFill>
                  <a:schemeClr val="tx1"/>
                </a:solidFill>
              </a:rPr>
              <a:t>Limitations in the models (small N</a:t>
            </a:r>
            <a:r>
              <a:rPr lang="el-GR" sz="1350" dirty="0">
                <a:solidFill>
                  <a:schemeClr val="tx1"/>
                </a:solidFill>
              </a:rPr>
              <a:t>η </a:t>
            </a:r>
            <a:r>
              <a:rPr lang="en-US" sz="1350" dirty="0">
                <a:solidFill>
                  <a:schemeClr val="tx1"/>
                </a:solidFill>
              </a:rPr>
              <a:t>datasets, lack of polarization observables) prevent definitive conclusions at this stage</a:t>
            </a:r>
          </a:p>
        </p:txBody>
      </p:sp>
      <p:sp>
        <p:nvSpPr>
          <p:cNvPr id="9" name="TextBox 8">
            <a:extLst>
              <a:ext uri="{FF2B5EF4-FFF2-40B4-BE49-F238E27FC236}">
                <a16:creationId xmlns:a16="http://schemas.microsoft.com/office/drawing/2014/main" id="{79E67E5E-718E-EDD2-DD0B-17E17D2E2B91}"/>
              </a:ext>
            </a:extLst>
          </p:cNvPr>
          <p:cNvSpPr txBox="1"/>
          <p:nvPr/>
        </p:nvSpPr>
        <p:spPr>
          <a:xfrm rot="20137022">
            <a:off x="5029916" y="2270289"/>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10" name="TextBox 9">
            <a:extLst>
              <a:ext uri="{FF2B5EF4-FFF2-40B4-BE49-F238E27FC236}">
                <a16:creationId xmlns:a16="http://schemas.microsoft.com/office/drawing/2014/main" id="{E86442F9-0EDA-F739-16AA-230C803EF4C7}"/>
              </a:ext>
            </a:extLst>
          </p:cNvPr>
          <p:cNvSpPr txBox="1"/>
          <p:nvPr/>
        </p:nvSpPr>
        <p:spPr>
          <a:xfrm rot="20137022">
            <a:off x="6155154" y="3356187"/>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6" name="Segnaposto numero diapositiva 5">
            <a:extLst>
              <a:ext uri="{FF2B5EF4-FFF2-40B4-BE49-F238E27FC236}">
                <a16:creationId xmlns:a16="http://schemas.microsoft.com/office/drawing/2014/main" id="{2457F9E6-36F8-F46E-6AB7-52C22E1A0185}"/>
              </a:ext>
            </a:extLst>
          </p:cNvPr>
          <p:cNvSpPr>
            <a:spLocks noGrp="1"/>
          </p:cNvSpPr>
          <p:nvPr>
            <p:ph type="sldNum" sz="quarter" idx="12"/>
          </p:nvPr>
        </p:nvSpPr>
        <p:spPr/>
        <p:txBody>
          <a:bodyPr/>
          <a:lstStyle/>
          <a:p>
            <a:fld id="{E33505E3-9B21-8742-B4DC-5DD2FCC133AE}" type="slidenum">
              <a:rPr lang="it-IT" smtClean="0"/>
              <a:t>36</a:t>
            </a:fld>
            <a:endParaRPr lang="it-IT"/>
          </a:p>
        </p:txBody>
      </p:sp>
      <p:cxnSp>
        <p:nvCxnSpPr>
          <p:cNvPr id="8" name="Straight Connector 31">
            <a:extLst>
              <a:ext uri="{FF2B5EF4-FFF2-40B4-BE49-F238E27FC236}">
                <a16:creationId xmlns:a16="http://schemas.microsoft.com/office/drawing/2014/main" id="{34E7B695-4EBC-F30C-1A04-948974A82D53}"/>
              </a:ext>
            </a:extLst>
          </p:cNvPr>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CasellaDiTesto 10">
            <a:extLst>
              <a:ext uri="{FF2B5EF4-FFF2-40B4-BE49-F238E27FC236}">
                <a16:creationId xmlns:a16="http://schemas.microsoft.com/office/drawing/2014/main" id="{7B8BDF73-105D-9E26-066B-84852B8578C1}"/>
              </a:ext>
            </a:extLst>
          </p:cNvPr>
          <p:cNvSpPr txBox="1"/>
          <p:nvPr/>
        </p:nvSpPr>
        <p:spPr>
          <a:xfrm>
            <a:off x="675091" y="4181705"/>
            <a:ext cx="1267206" cy="369332"/>
          </a:xfrm>
          <a:prstGeom prst="rect">
            <a:avLst/>
          </a:prstGeom>
          <a:noFill/>
        </p:spPr>
        <p:txBody>
          <a:bodyPr wrap="none" rtlCol="0">
            <a:spAutoFit/>
          </a:bodyPr>
          <a:lstStyle/>
          <a:p>
            <a:r>
              <a:rPr lang="en-US" dirty="0"/>
              <a:t>By Izzy </a:t>
            </a:r>
            <a:r>
              <a:rPr lang="en-US" dirty="0" err="1"/>
              <a:t>Illari</a:t>
            </a:r>
            <a:endParaRPr lang="en-US" dirty="0"/>
          </a:p>
        </p:txBody>
      </p:sp>
    </p:spTree>
    <p:extLst>
      <p:ext uri="{BB962C8B-B14F-4D97-AF65-F5344CB8AC3E}">
        <p14:creationId xmlns:p14="http://schemas.microsoft.com/office/powerpoint/2010/main" val="2930932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27A5-15EE-990C-BB29-442943987C79}"/>
              </a:ext>
            </a:extLst>
          </p:cNvPr>
          <p:cNvSpPr>
            <a:spLocks noGrp="1"/>
          </p:cNvSpPr>
          <p:nvPr>
            <p:ph type="title"/>
          </p:nvPr>
        </p:nvSpPr>
        <p:spPr>
          <a:xfrm>
            <a:off x="637952" y="-118541"/>
            <a:ext cx="7736959" cy="695146"/>
          </a:xfrm>
        </p:spPr>
        <p:txBody>
          <a:bodyPr>
            <a:normAutofit/>
          </a:bodyPr>
          <a:lstStyle/>
          <a:p>
            <a:r>
              <a:rPr lang="en-US" sz="2800" b="1" dirty="0">
                <a:solidFill>
                  <a:srgbClr val="C00000"/>
                </a:solidFill>
              </a:rPr>
              <a:t>Summary of Key Findings and Impact</a:t>
            </a:r>
          </a:p>
        </p:txBody>
      </p:sp>
      <p:sp>
        <p:nvSpPr>
          <p:cNvPr id="3" name="Content Placeholder 2">
            <a:extLst>
              <a:ext uri="{FF2B5EF4-FFF2-40B4-BE49-F238E27FC236}">
                <a16:creationId xmlns:a16="http://schemas.microsoft.com/office/drawing/2014/main" id="{A44CC4B5-CA9E-1BE7-A5CF-81130F1D847E}"/>
              </a:ext>
            </a:extLst>
          </p:cNvPr>
          <p:cNvSpPr>
            <a:spLocks noGrp="1"/>
          </p:cNvSpPr>
          <p:nvPr>
            <p:ph idx="1"/>
          </p:nvPr>
        </p:nvSpPr>
        <p:spPr>
          <a:xfrm>
            <a:off x="197610" y="694418"/>
            <a:ext cx="8748780" cy="698396"/>
          </a:xfrm>
        </p:spPr>
        <p:txBody>
          <a:bodyPr>
            <a:normAutofit fontScale="47500" lnSpcReduction="20000"/>
          </a:bodyPr>
          <a:lstStyle/>
          <a:p>
            <a:r>
              <a:rPr lang="en-US" b="1" dirty="0"/>
              <a:t>Key Idea: </a:t>
            </a:r>
            <a:r>
              <a:rPr lang="en-US" dirty="0"/>
              <a:t>The beam spin asymmetry measurements in </a:t>
            </a:r>
            <a:r>
              <a:rPr lang="el-GR" dirty="0"/>
              <a:t>η </a:t>
            </a:r>
            <a:r>
              <a:rPr lang="en-US" dirty="0"/>
              <a:t>electroproduction offer valuable data for theoretical models and could be provide new insights into nucleon resonances.</a:t>
            </a:r>
          </a:p>
        </p:txBody>
      </p:sp>
      <p:sp>
        <p:nvSpPr>
          <p:cNvPr id="5" name="Footer Placeholder 4">
            <a:extLst>
              <a:ext uri="{FF2B5EF4-FFF2-40B4-BE49-F238E27FC236}">
                <a16:creationId xmlns:a16="http://schemas.microsoft.com/office/drawing/2014/main" id="{3B788243-098C-928F-034E-8908AD4D91A2}"/>
              </a:ext>
            </a:extLst>
          </p:cNvPr>
          <p:cNvSpPr>
            <a:spLocks noGrp="1"/>
          </p:cNvSpPr>
          <p:nvPr>
            <p:ph type="ftr" sz="quarter" idx="3"/>
          </p:nvPr>
        </p:nvSpPr>
        <p:spPr>
          <a:xfrm>
            <a:off x="0" y="6578757"/>
            <a:ext cx="2743200" cy="274320"/>
          </a:xfrm>
          <a:prstGeom prst="rect">
            <a:avLst/>
          </a:prstGeom>
        </p:spPr>
        <p:txBody>
          <a:bodyPr vert="horz" lIns="45720" tIns="45720" rIns="91440" bIns="45720" rtlCol="0" anchor="ctr"/>
          <a:lstStyle>
            <a:defPPr>
              <a:defRPr lang="en-US"/>
            </a:defPPr>
            <a:lvl1pPr marL="0" algn="l" defTabSz="457200" rtl="0" eaLnBrk="1" latinLnBrk="0" hangingPunct="1">
              <a:defRPr sz="1200" b="0" i="1" kern="1200">
                <a:solidFill>
                  <a:srgbClr val="6076B4"/>
                </a:solidFill>
                <a:latin typeface="+mn-lt"/>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CLAS Collaboration Meeting - June 2024  - Annalisa D’Angelo </a:t>
            </a:r>
            <a:endParaRPr lang="en-US" dirty="0"/>
          </a:p>
        </p:txBody>
      </p:sp>
      <p:sp>
        <p:nvSpPr>
          <p:cNvPr id="7" name="Content Placeholder 2">
            <a:extLst>
              <a:ext uri="{FF2B5EF4-FFF2-40B4-BE49-F238E27FC236}">
                <a16:creationId xmlns:a16="http://schemas.microsoft.com/office/drawing/2014/main" id="{970EB89C-3C1D-763D-591E-C3235494ABCA}"/>
              </a:ext>
            </a:extLst>
          </p:cNvPr>
          <p:cNvSpPr txBox="1">
            <a:spLocks/>
          </p:cNvSpPr>
          <p:nvPr/>
        </p:nvSpPr>
        <p:spPr>
          <a:xfrm>
            <a:off x="197610" y="1332034"/>
            <a:ext cx="4043431" cy="3614554"/>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1800" b="0" i="0" kern="1200">
                <a:solidFill>
                  <a:schemeClr val="tx2"/>
                </a:solidFill>
                <a:latin typeface="+mn-lt"/>
                <a:ea typeface="+mn-ea"/>
                <a:cs typeface="Calibri"/>
              </a:defRPr>
            </a:lvl1pPr>
            <a:lvl2pPr marL="742950" indent="-28575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2pPr>
            <a:lvl3pPr marL="11430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3pPr>
            <a:lvl4pPr marL="1600200" indent="-228600" algn="l" defTabSz="914400" rtl="0" eaLnBrk="1" latinLnBrk="0" hangingPunct="1">
              <a:spcBef>
                <a:spcPct val="20000"/>
              </a:spcBef>
              <a:buFont typeface="Courier New" pitchFamily="49" charset="0"/>
              <a:buChar char="o"/>
              <a:defRPr sz="1400" b="0" i="0" kern="1200">
                <a:solidFill>
                  <a:schemeClr val="tx2"/>
                </a:solidFill>
                <a:latin typeface="+mn-lt"/>
                <a:ea typeface="+mn-ea"/>
                <a:cs typeface="Calibri"/>
              </a:defRPr>
            </a:lvl4pPr>
            <a:lvl5pPr marL="2057400" indent="-228600" algn="l" defTabSz="914400" rtl="0" eaLnBrk="1" latinLnBrk="0" hangingPunct="1">
              <a:spcBef>
                <a:spcPct val="20000"/>
              </a:spcBef>
              <a:buFont typeface="Arial" pitchFamily="34" charset="0"/>
              <a:buChar char="•"/>
              <a:defRPr sz="1400" b="0" i="0" kern="1200">
                <a:solidFill>
                  <a:schemeClr val="tx2"/>
                </a:solidFill>
                <a:latin typeface="+mn-lt"/>
                <a:ea typeface="+mn-ea"/>
                <a:cs typeface="Calibri"/>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buFont typeface="Arial" panose="020B0604020202020204" pitchFamily="34" charset="0"/>
              <a:buChar char="•"/>
            </a:pPr>
            <a:r>
              <a:rPr lang="en-US" sz="1200" b="1" dirty="0"/>
              <a:t>Findings: </a:t>
            </a:r>
          </a:p>
          <a:p>
            <a:pPr lvl="1">
              <a:buFont typeface="Arial" panose="020B0604020202020204" pitchFamily="34" charset="0"/>
              <a:buChar char="•"/>
            </a:pPr>
            <a:r>
              <a:rPr lang="en-US" sz="1200" dirty="0"/>
              <a:t>Consistently negative </a:t>
            </a:r>
            <a:r>
              <a:rPr lang="en-US" sz="1200" dirty="0" err="1"/>
              <a:t>A</a:t>
            </a:r>
            <a:r>
              <a:rPr lang="en-US" sz="1200" baseline="-25000" dirty="0" err="1"/>
              <a:t>LU</a:t>
            </a:r>
            <a:r>
              <a:rPr lang="en-US" sz="1200" baseline="30000" dirty="0" err="1"/>
              <a:t>sin</a:t>
            </a:r>
            <a:r>
              <a:rPr lang="el-GR" sz="1200" baseline="30000" dirty="0"/>
              <a:t>φ*</a:t>
            </a:r>
            <a:r>
              <a:rPr lang="el-GR" sz="1200" dirty="0"/>
              <a:t> </a:t>
            </a:r>
            <a:r>
              <a:rPr lang="en-US" sz="1200" dirty="0"/>
              <a:t>values across the W range</a:t>
            </a:r>
          </a:p>
          <a:p>
            <a:pPr lvl="1">
              <a:buFont typeface="Arial" panose="020B0604020202020204" pitchFamily="34" charset="0"/>
              <a:buChar char="•"/>
            </a:pPr>
            <a:r>
              <a:rPr lang="en-US" sz="1200" dirty="0"/>
              <a:t>Dip-like structure near N(1710)</a:t>
            </a:r>
          </a:p>
          <a:p>
            <a:pPr lvl="1">
              <a:buFont typeface="Arial" panose="020B0604020202020204" pitchFamily="34" charset="0"/>
              <a:buChar char="•"/>
            </a:pPr>
            <a:r>
              <a:rPr lang="en-US" sz="1200" dirty="0"/>
              <a:t>Cusp-like behavior near N(1895)</a:t>
            </a:r>
          </a:p>
          <a:p>
            <a:pPr>
              <a:buFont typeface="Arial" panose="020B0604020202020204" pitchFamily="34" charset="0"/>
              <a:buChar char="•"/>
            </a:pPr>
            <a:r>
              <a:rPr lang="en-US" sz="1200" b="1" dirty="0"/>
              <a:t>Impact: </a:t>
            </a:r>
          </a:p>
          <a:p>
            <a:pPr lvl="1">
              <a:buFont typeface="Arial" panose="020B0604020202020204" pitchFamily="34" charset="0"/>
              <a:buChar char="•"/>
            </a:pPr>
            <a:r>
              <a:rPr lang="en-US" sz="1200" dirty="0"/>
              <a:t>Expands kinematic reach in </a:t>
            </a:r>
            <a:r>
              <a:rPr lang="el-GR" sz="1200" dirty="0"/>
              <a:t>η </a:t>
            </a:r>
            <a:r>
              <a:rPr lang="en-US" sz="1200" dirty="0"/>
              <a:t>electroproduction BSA measurements</a:t>
            </a:r>
          </a:p>
          <a:p>
            <a:pPr lvl="1">
              <a:buFont typeface="Arial" panose="020B0604020202020204" pitchFamily="34" charset="0"/>
              <a:buChar char="•"/>
            </a:pPr>
            <a:r>
              <a:rPr lang="en-US" sz="1200" dirty="0"/>
              <a:t>Provides new data to evaluate and constrain theoretical models</a:t>
            </a:r>
          </a:p>
          <a:p>
            <a:r>
              <a:rPr lang="en-US" sz="1200" b="1" dirty="0"/>
              <a:t>Next Steps and Path to Publication:</a:t>
            </a:r>
          </a:p>
          <a:p>
            <a:pPr lvl="1"/>
            <a:r>
              <a:rPr lang="en-US" sz="1200" dirty="0"/>
              <a:t>Perform Fast MC simulations to determine acceptances</a:t>
            </a:r>
          </a:p>
          <a:p>
            <a:pPr lvl="1"/>
            <a:r>
              <a:rPr lang="en-US" sz="1200" dirty="0"/>
              <a:t>Prepare a CLAS12 Analysis Note</a:t>
            </a:r>
          </a:p>
          <a:p>
            <a:pPr lvl="1"/>
            <a:r>
              <a:rPr lang="en-US" sz="1200" dirty="0"/>
              <a:t>Explore collaborations with Eta-MAID and JBW</a:t>
            </a:r>
          </a:p>
        </p:txBody>
      </p:sp>
      <p:grpSp>
        <p:nvGrpSpPr>
          <p:cNvPr id="12" name="Gruppo 11">
            <a:extLst>
              <a:ext uri="{FF2B5EF4-FFF2-40B4-BE49-F238E27FC236}">
                <a16:creationId xmlns:a16="http://schemas.microsoft.com/office/drawing/2014/main" id="{6BB9A52E-9702-2853-1F8C-84349A0B93B8}"/>
              </a:ext>
            </a:extLst>
          </p:cNvPr>
          <p:cNvGrpSpPr/>
          <p:nvPr/>
        </p:nvGrpSpPr>
        <p:grpSpPr>
          <a:xfrm>
            <a:off x="4477574" y="1332034"/>
            <a:ext cx="3989486" cy="3290911"/>
            <a:chOff x="4385425" y="1392814"/>
            <a:chExt cx="3636347" cy="2968446"/>
          </a:xfrm>
        </p:grpSpPr>
        <p:pic>
          <p:nvPicPr>
            <p:cNvPr id="9" name="Picture 2">
              <a:extLst>
                <a:ext uri="{FF2B5EF4-FFF2-40B4-BE49-F238E27FC236}">
                  <a16:creationId xmlns:a16="http://schemas.microsoft.com/office/drawing/2014/main" id="{DC468546-BF90-1026-C890-4F010D8FC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5425" y="1392814"/>
              <a:ext cx="3636347" cy="29684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8A1F82-9B5F-3F23-8A8F-2120281CB989}"/>
                </a:ext>
              </a:extLst>
            </p:cNvPr>
            <p:cNvSpPr txBox="1"/>
            <p:nvPr/>
          </p:nvSpPr>
          <p:spPr>
            <a:xfrm rot="20137022">
              <a:off x="5577273" y="2087931"/>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sp>
          <p:nvSpPr>
            <p:cNvPr id="8" name="TextBox 7">
              <a:extLst>
                <a:ext uri="{FF2B5EF4-FFF2-40B4-BE49-F238E27FC236}">
                  <a16:creationId xmlns:a16="http://schemas.microsoft.com/office/drawing/2014/main" id="{876EF500-73D3-16D2-DF0D-B33E90882187}"/>
                </a:ext>
              </a:extLst>
            </p:cNvPr>
            <p:cNvSpPr txBox="1"/>
            <p:nvPr/>
          </p:nvSpPr>
          <p:spPr>
            <a:xfrm rot="20137022">
              <a:off x="6541982" y="2977729"/>
              <a:ext cx="1252651" cy="323165"/>
            </a:xfrm>
            <a:prstGeom prst="rect">
              <a:avLst/>
            </a:prstGeom>
            <a:noFill/>
          </p:spPr>
          <p:txBody>
            <a:bodyPr wrap="none" rtlCol="0">
              <a:spAutoFit/>
            </a:bodyPr>
            <a:lstStyle/>
            <a:p>
              <a:r>
                <a:rPr lang="en-US" sz="1500" dirty="0">
                  <a:solidFill>
                    <a:schemeClr val="bg1">
                      <a:lumMod val="75000"/>
                    </a:schemeClr>
                  </a:solidFill>
                </a:rPr>
                <a:t>PRELIMINARY</a:t>
              </a:r>
            </a:p>
          </p:txBody>
        </p:sp>
      </p:grpSp>
      <p:sp>
        <p:nvSpPr>
          <p:cNvPr id="10" name="Segnaposto numero diapositiva 9">
            <a:extLst>
              <a:ext uri="{FF2B5EF4-FFF2-40B4-BE49-F238E27FC236}">
                <a16:creationId xmlns:a16="http://schemas.microsoft.com/office/drawing/2014/main" id="{5E295CCF-951E-2B54-F222-189326EE001A}"/>
              </a:ext>
            </a:extLst>
          </p:cNvPr>
          <p:cNvSpPr>
            <a:spLocks noGrp="1"/>
          </p:cNvSpPr>
          <p:nvPr>
            <p:ph type="sldNum" sz="quarter" idx="12"/>
          </p:nvPr>
        </p:nvSpPr>
        <p:spPr/>
        <p:txBody>
          <a:bodyPr/>
          <a:lstStyle/>
          <a:p>
            <a:fld id="{E33505E3-9B21-8742-B4DC-5DD2FCC133AE}" type="slidenum">
              <a:rPr lang="it-IT" smtClean="0"/>
              <a:t>37</a:t>
            </a:fld>
            <a:endParaRPr lang="it-IT"/>
          </a:p>
        </p:txBody>
      </p:sp>
      <p:cxnSp>
        <p:nvCxnSpPr>
          <p:cNvPr id="11" name="Straight Connector 31">
            <a:extLst>
              <a:ext uri="{FF2B5EF4-FFF2-40B4-BE49-F238E27FC236}">
                <a16:creationId xmlns:a16="http://schemas.microsoft.com/office/drawing/2014/main" id="{77D98507-6F63-2918-378C-C0A181FA8F7F}"/>
              </a:ext>
            </a:extLst>
          </p:cNvPr>
          <p:cNvCxnSpPr>
            <a:cxnSpLocks/>
          </p:cNvCxnSpPr>
          <p:nvPr/>
        </p:nvCxnSpPr>
        <p:spPr>
          <a:xfrm>
            <a:off x="0" y="609623"/>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AB119C5E-A0AB-6587-D1F7-53E76B4D68AD}"/>
              </a:ext>
            </a:extLst>
          </p:cNvPr>
          <p:cNvSpPr txBox="1"/>
          <p:nvPr/>
        </p:nvSpPr>
        <p:spPr>
          <a:xfrm>
            <a:off x="43337" y="4533877"/>
            <a:ext cx="1267206" cy="369332"/>
          </a:xfrm>
          <a:prstGeom prst="rect">
            <a:avLst/>
          </a:prstGeom>
          <a:noFill/>
        </p:spPr>
        <p:txBody>
          <a:bodyPr wrap="none" rtlCol="0">
            <a:spAutoFit/>
          </a:bodyPr>
          <a:lstStyle/>
          <a:p>
            <a:r>
              <a:rPr lang="en-US" dirty="0"/>
              <a:t>By Izzy </a:t>
            </a:r>
            <a:r>
              <a:rPr lang="en-US" dirty="0" err="1"/>
              <a:t>Illari</a:t>
            </a:r>
            <a:endParaRPr lang="en-US" dirty="0"/>
          </a:p>
        </p:txBody>
      </p:sp>
    </p:spTree>
    <p:extLst>
      <p:ext uri="{BB962C8B-B14F-4D97-AF65-F5344CB8AC3E}">
        <p14:creationId xmlns:p14="http://schemas.microsoft.com/office/powerpoint/2010/main" val="4121597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Connettore 1 11"/>
          <p:cNvSpPr/>
          <p:nvPr/>
        </p:nvSpPr>
        <p:spPr>
          <a:xfrm>
            <a:off x="1439144" y="4785814"/>
            <a:ext cx="6751510" cy="2"/>
          </a:xfrm>
          <a:prstGeom prst="line">
            <a:avLst/>
          </a:prstGeom>
          <a:ln w="57150">
            <a:solidFill>
              <a:srgbClr val="800000"/>
            </a:solidFill>
          </a:ln>
          <a:effectLst>
            <a:outerShdw blurRad="38100" dist="20000" dir="5400000" rotWithShape="0">
              <a:srgbClr val="000000">
                <a:alpha val="38000"/>
              </a:srgbClr>
            </a:outerShdw>
          </a:effectLst>
        </p:spPr>
        <p:txBody>
          <a:bodyPr lIns="45718" tIns="45718" rIns="45718" bIns="45718"/>
          <a:lstStyle/>
          <a:p>
            <a:endParaRPr/>
          </a:p>
        </p:txBody>
      </p:sp>
      <p:sp>
        <p:nvSpPr>
          <p:cNvPr id="349" name="Straight Connector 31"/>
          <p:cNvSpPr/>
          <p:nvPr/>
        </p:nvSpPr>
        <p:spPr>
          <a:xfrm>
            <a:off x="-3" y="590314"/>
            <a:ext cx="9144005" cy="2"/>
          </a:xfrm>
          <a:prstGeom prst="line">
            <a:avLst/>
          </a:prstGeom>
          <a:ln w="38100">
            <a:solidFill>
              <a:srgbClr val="000090"/>
            </a:solidFill>
          </a:ln>
        </p:spPr>
        <p:txBody>
          <a:bodyPr lIns="45718" tIns="45718" rIns="45718" bIns="45718"/>
          <a:lstStyle/>
          <a:p>
            <a:endParaRPr/>
          </a:p>
        </p:txBody>
      </p:sp>
      <p:sp>
        <p:nvSpPr>
          <p:cNvPr id="351" name="Titolo 1"/>
          <p:cNvSpPr txBox="1"/>
          <p:nvPr/>
        </p:nvSpPr>
        <p:spPr>
          <a:xfrm>
            <a:off x="74229" y="-59877"/>
            <a:ext cx="8944741" cy="64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2400" b="1">
                <a:solidFill>
                  <a:srgbClr val="000090"/>
                </a:solidFill>
                <a:latin typeface="+mj-lt"/>
                <a:ea typeface="+mj-ea"/>
                <a:cs typeface="+mj-cs"/>
                <a:sym typeface="Calibri"/>
              </a:defRPr>
            </a:lvl1pPr>
          </a:lstStyle>
          <a:p>
            <a:r>
              <a:rPr lang="en-US" sz="3600">
                <a:solidFill>
                  <a:srgbClr val="800000"/>
                </a:solidFill>
              </a:rPr>
              <a:t>Summary and Outlook</a:t>
            </a:r>
          </a:p>
        </p:txBody>
      </p:sp>
      <p:sp>
        <p:nvSpPr>
          <p:cNvPr id="354" name="Stay tuned for further updates…"/>
          <p:cNvSpPr txBox="1"/>
          <p:nvPr/>
        </p:nvSpPr>
        <p:spPr>
          <a:xfrm>
            <a:off x="2366670" y="4303226"/>
            <a:ext cx="4518221" cy="369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a:latin typeface="+mj-lt"/>
                <a:ea typeface="+mj-ea"/>
                <a:cs typeface="+mj-cs"/>
                <a:sym typeface="Calibri"/>
              </a:defRPr>
            </a:lvl1pPr>
          </a:lstStyle>
          <a:p>
            <a:r>
              <a:rPr b="1" dirty="0">
                <a:solidFill>
                  <a:srgbClr val="00B0F0"/>
                </a:solidFill>
                <a:latin typeface="Chalkduster" panose="03050602040202020205" pitchFamily="66" charset="77"/>
              </a:rPr>
              <a:t>Stay tuned for further updates…</a:t>
            </a:r>
          </a:p>
        </p:txBody>
      </p:sp>
      <mc:AlternateContent xmlns:mc="http://schemas.openxmlformats.org/markup-compatibility/2006">
        <mc:Choice xmlns:a14="http://schemas.microsoft.com/office/drawing/2010/main" Requires="a14">
          <p:sp>
            <p:nvSpPr>
              <p:cNvPr id="2" name="CasellaDiTesto 1">
                <a:extLst>
                  <a:ext uri="{FF2B5EF4-FFF2-40B4-BE49-F238E27FC236}">
                    <a16:creationId xmlns:a16="http://schemas.microsoft.com/office/drawing/2014/main" id="{DEAF81FC-C953-A1A6-CB50-A45EBCF569C4}"/>
                  </a:ext>
                </a:extLst>
              </p:cNvPr>
              <p:cNvSpPr txBox="1"/>
              <p:nvPr/>
            </p:nvSpPr>
            <p:spPr>
              <a:xfrm>
                <a:off x="16082" y="586450"/>
                <a:ext cx="9127918" cy="3785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3200" b="1" baseline="30000" dirty="0">
                    <a:solidFill>
                      <a:schemeClr val="accent2">
                        <a:lumMod val="75000"/>
                      </a:schemeClr>
                    </a:solidFill>
                    <a:latin typeface="+mj-lt"/>
                    <a:ea typeface="+mn-lt"/>
                    <a:cs typeface="+mn-lt"/>
                  </a:rPr>
                  <a:t>Summarizing:</a:t>
                </a:r>
                <a:endParaRPr lang="en-US" sz="3200" b="1" dirty="0">
                  <a:solidFill>
                    <a:schemeClr val="accent2">
                      <a:lumMod val="75000"/>
                    </a:schemeClr>
                  </a:solidFill>
                  <a:latin typeface="+mj-lt"/>
                  <a:ea typeface="+mn-lt"/>
                  <a:cs typeface="+mn-lt"/>
                </a:endParaRPr>
              </a:p>
              <a:p>
                <a:pPr marL="285750" indent="-285750">
                  <a:buFont typeface="Arial,Sans-Serif"/>
                  <a:buChar char="•"/>
                </a:pPr>
                <a:r>
                  <a:rPr lang="en-US" sz="1400" dirty="0">
                    <a:solidFill>
                      <a:schemeClr val="tx1"/>
                    </a:solidFill>
                    <a:latin typeface="+mj-lt"/>
                    <a:cs typeface="Arial"/>
                  </a:rPr>
                  <a:t>The study of N* states is one of the </a:t>
                </a:r>
                <a:r>
                  <a:rPr lang="en-US" sz="1400" dirty="0">
                    <a:solidFill>
                      <a:srgbClr val="FF0000"/>
                    </a:solidFill>
                    <a:latin typeface="+mj-lt"/>
                    <a:cs typeface="Arial"/>
                  </a:rPr>
                  <a:t>crucial topics</a:t>
                </a:r>
                <a:r>
                  <a:rPr lang="en-US" sz="1400" dirty="0">
                    <a:solidFill>
                      <a:schemeClr val="tx1"/>
                    </a:solidFill>
                    <a:latin typeface="+mj-lt"/>
                    <a:cs typeface="Arial"/>
                  </a:rPr>
                  <a:t> of the CLAS and CLAS12 physics programs:</a:t>
                </a:r>
              </a:p>
              <a:p>
                <a:r>
                  <a:rPr lang="en-US" sz="1600" dirty="0">
                    <a:solidFill>
                      <a:schemeClr val="tx1"/>
                    </a:solidFill>
                    <a:latin typeface="+mj-lt"/>
                    <a:cs typeface="Arial"/>
                  </a:rPr>
                  <a:t>	</a:t>
                </a:r>
                <a:r>
                  <a:rPr lang="en-US" sz="1200" dirty="0">
                    <a:solidFill>
                      <a:schemeClr val="tx1"/>
                    </a:solidFill>
                    <a:latin typeface="+mj-lt"/>
                    <a:cs typeface="Arial"/>
                  </a:rPr>
                  <a:t>-CLAS has produced a huge amount of data up to Q</a:t>
                </a:r>
                <a:r>
                  <a:rPr lang="en-US" sz="1200" baseline="30000" dirty="0">
                    <a:solidFill>
                      <a:schemeClr val="tx1"/>
                    </a:solidFill>
                    <a:latin typeface="+mj-lt"/>
                    <a:cs typeface="Arial"/>
                  </a:rPr>
                  <a:t>2</a:t>
                </a:r>
                <a:r>
                  <a:rPr lang="en-US" sz="1200" dirty="0">
                    <a:solidFill>
                      <a:schemeClr val="tx1"/>
                    </a:solidFill>
                    <a:latin typeface="+mj-lt"/>
                    <a:cs typeface="Arial"/>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cs typeface="Arial"/>
                      </a:rPr>
                      <m:t>&lt;</m:t>
                    </m:r>
                    <m:r>
                      <a:rPr lang="en-US" sz="1200" b="0" i="1" smtClean="0">
                        <a:solidFill>
                          <a:schemeClr val="tx1"/>
                        </a:solidFill>
                        <a:latin typeface="Cambria Math" panose="02040503050406030204" pitchFamily="18" charset="0"/>
                        <a:ea typeface="Cambria Math" panose="02040503050406030204" pitchFamily="18" charset="0"/>
                        <a:cs typeface="Arial"/>
                      </a:rPr>
                      <m:t> </m:t>
                    </m:r>
                  </m:oMath>
                </a14:m>
                <a:r>
                  <a:rPr lang="en-US" sz="1200" dirty="0">
                    <a:solidFill>
                      <a:schemeClr val="tx1"/>
                    </a:solidFill>
                    <a:latin typeface="+mj-lt"/>
                    <a:cs typeface="Arial"/>
                  </a:rPr>
                  <a:t>5 GeV</a:t>
                </a:r>
                <a:r>
                  <a:rPr lang="en-US" sz="1200" baseline="30000" dirty="0">
                    <a:solidFill>
                      <a:schemeClr val="tx1"/>
                    </a:solidFill>
                    <a:latin typeface="+mj-lt"/>
                    <a:cs typeface="Arial"/>
                  </a:rPr>
                  <a:t>2</a:t>
                </a:r>
              </a:p>
              <a:p>
                <a:r>
                  <a:rPr lang="en-US" sz="1200" dirty="0">
                    <a:solidFill>
                      <a:schemeClr val="tx1"/>
                    </a:solidFill>
                    <a:latin typeface="+mj-lt"/>
                    <a:cs typeface="Arial"/>
                  </a:rPr>
                  <a:t>	-CLAS12 was designed to extend these studies for 0.05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cs typeface="Arial"/>
                      </a:rPr>
                      <m:t>&lt;</m:t>
                    </m:r>
                  </m:oMath>
                </a14:m>
                <a:r>
                  <a:rPr lang="en-US" sz="1200" dirty="0">
                    <a:solidFill>
                      <a:schemeClr val="tx1"/>
                    </a:solidFill>
                    <a:latin typeface="+mj-lt"/>
                    <a:cs typeface="Arial"/>
                  </a:rPr>
                  <a:t> Q</a:t>
                </a:r>
                <a:r>
                  <a:rPr lang="en-US" sz="1200" baseline="30000" dirty="0">
                    <a:solidFill>
                      <a:schemeClr val="tx1"/>
                    </a:solidFill>
                    <a:latin typeface="+mj-lt"/>
                    <a:cs typeface="Arial"/>
                  </a:rPr>
                  <a:t>2</a:t>
                </a:r>
                <a:r>
                  <a:rPr lang="en-US" sz="1200" dirty="0">
                    <a:solidFill>
                      <a:schemeClr val="tx1"/>
                    </a:solidFill>
                    <a:latin typeface="+mj-lt"/>
                    <a:cs typeface="Arial"/>
                  </a:rPr>
                  <a:t> </a:t>
                </a:r>
                <a14:m>
                  <m:oMath xmlns:m="http://schemas.openxmlformats.org/officeDocument/2006/math">
                    <m:r>
                      <a:rPr lang="en-US" sz="1200" i="1" smtClean="0">
                        <a:solidFill>
                          <a:schemeClr val="tx1"/>
                        </a:solidFill>
                        <a:latin typeface="Cambria Math" panose="02040503050406030204" pitchFamily="18" charset="0"/>
                        <a:ea typeface="Cambria Math" panose="02040503050406030204" pitchFamily="18" charset="0"/>
                        <a:cs typeface="Arial"/>
                      </a:rPr>
                      <m:t>&lt;</m:t>
                    </m:r>
                    <m:r>
                      <a:rPr lang="en-US" sz="1200" b="0" i="1" smtClean="0">
                        <a:solidFill>
                          <a:schemeClr val="tx1"/>
                        </a:solidFill>
                        <a:latin typeface="Cambria Math" panose="02040503050406030204" pitchFamily="18" charset="0"/>
                        <a:ea typeface="Cambria Math" panose="02040503050406030204" pitchFamily="18" charset="0"/>
                        <a:cs typeface="Arial"/>
                      </a:rPr>
                      <m:t> </m:t>
                    </m:r>
                  </m:oMath>
                </a14:m>
                <a:r>
                  <a:rPr lang="en-US" sz="1200" dirty="0">
                    <a:solidFill>
                      <a:schemeClr val="tx1"/>
                    </a:solidFill>
                    <a:latin typeface="+mj-lt"/>
                    <a:cs typeface="Arial"/>
                  </a:rPr>
                  <a:t>12 GeV</a:t>
                </a:r>
                <a:r>
                  <a:rPr lang="en-US" sz="1200" baseline="30000" dirty="0">
                    <a:solidFill>
                      <a:schemeClr val="tx1"/>
                    </a:solidFill>
                    <a:latin typeface="+mj-lt"/>
                    <a:cs typeface="Arial"/>
                  </a:rPr>
                  <a:t>2</a:t>
                </a:r>
              </a:p>
              <a:p>
                <a:pPr marL="285750" indent="-285750">
                  <a:buFont typeface="Arial,Sans-Serif"/>
                  <a:buChar char="•"/>
                </a:pPr>
                <a:r>
                  <a:rPr lang="en-US" sz="1400" dirty="0">
                    <a:solidFill>
                      <a:schemeClr val="tx1"/>
                    </a:solidFill>
                    <a:latin typeface="+mj-lt"/>
                    <a:cs typeface="Arial"/>
                  </a:rPr>
                  <a:t>The first results of the CLAS12 N* program have been obtained with the analysis of KY polarization transfer data and </a:t>
                </a:r>
                <a14:m>
                  <m:oMath xmlns:m="http://schemas.openxmlformats.org/officeDocument/2006/math">
                    <m:r>
                      <a:rPr lang="en-US" sz="1400" i="1" smtClean="0">
                        <a:solidFill>
                          <a:schemeClr val="tx1"/>
                        </a:solidFill>
                        <a:latin typeface="Cambria Math" panose="02040503050406030204" pitchFamily="18" charset="0"/>
                        <a:ea typeface="Cambria Math" panose="02040503050406030204" pitchFamily="18" charset="0"/>
                        <a:cs typeface="Arial"/>
                      </a:rPr>
                      <m:t>𝜂</m:t>
                    </m:r>
                  </m:oMath>
                </a14:m>
                <a:r>
                  <a:rPr lang="en-US" sz="1400" dirty="0">
                    <a:solidFill>
                      <a:schemeClr val="tx1"/>
                    </a:solidFill>
                    <a:latin typeface="+mj-lt"/>
                    <a:cs typeface="Arial"/>
                  </a:rPr>
                  <a:t>p A</a:t>
                </a:r>
                <a:r>
                  <a:rPr lang="en-US" sz="1400" baseline="-25000" dirty="0">
                    <a:solidFill>
                      <a:schemeClr val="tx1"/>
                    </a:solidFill>
                    <a:latin typeface="+mj-lt"/>
                    <a:cs typeface="Arial"/>
                  </a:rPr>
                  <a:t>LU</a:t>
                </a:r>
                <a:r>
                  <a:rPr lang="en-US" sz="1400" dirty="0">
                    <a:solidFill>
                      <a:schemeClr val="tx1"/>
                    </a:solidFill>
                    <a:latin typeface="+mj-lt"/>
                    <a:cs typeface="Arial"/>
                  </a:rPr>
                  <a:t> asymmetries from the RGK Fall 2018 Run</a:t>
                </a:r>
              </a:p>
              <a:p>
                <a:r>
                  <a:rPr lang="en-US" sz="1600" dirty="0">
                    <a:solidFill>
                      <a:schemeClr val="tx1"/>
                    </a:solidFill>
                    <a:latin typeface="+mj-lt"/>
                    <a:cs typeface="Arial"/>
                  </a:rPr>
                  <a:t>	</a:t>
                </a:r>
                <a:r>
                  <a:rPr lang="en-US" sz="1200" dirty="0">
                    <a:solidFill>
                      <a:schemeClr val="tx1"/>
                    </a:solidFill>
                    <a:latin typeface="+mj-lt"/>
                    <a:cs typeface="Arial"/>
                  </a:rPr>
                  <a:t>-The RGK available dataset is 5x larger than the analyzed one</a:t>
                </a:r>
              </a:p>
              <a:p>
                <a:r>
                  <a:rPr lang="en-US" sz="1200" dirty="0">
                    <a:solidFill>
                      <a:schemeClr val="tx1"/>
                    </a:solidFill>
                    <a:latin typeface="+mj-lt"/>
                    <a:cs typeface="Arial"/>
                  </a:rPr>
                  <a:t>	-</a:t>
                </a:r>
                <a:r>
                  <a:rPr lang="en-US" sz="1200" dirty="0">
                    <a:solidFill>
                      <a:srgbClr val="C00000"/>
                    </a:solidFill>
                    <a:latin typeface="+mj-lt"/>
                    <a:cs typeface="Arial"/>
                  </a:rPr>
                  <a:t>Only 10% of expected full statistics has been analyzed.</a:t>
                </a:r>
              </a:p>
              <a:p>
                <a:pPr marL="285750" lvl="2" indent="-285750">
                  <a:buFont typeface="Arial,Sans-Serif"/>
                  <a:buChar char="•"/>
                </a:pPr>
                <a:r>
                  <a:rPr lang="en-US" sz="1400" dirty="0">
                    <a:solidFill>
                      <a:schemeClr val="tx1"/>
                    </a:solidFill>
                    <a:latin typeface="+mj-lt"/>
                    <a:ea typeface="+mn-lt"/>
                    <a:cs typeface="Arial"/>
                  </a:rPr>
                  <a:t>On going analyses:</a:t>
                </a:r>
              </a:p>
              <a:p>
                <a:pPr marL="457200" lvl="3"/>
                <a:r>
                  <a:rPr lang="en-US" sz="1200" dirty="0">
                    <a:solidFill>
                      <a:srgbClr val="C00000"/>
                    </a:solidFill>
                    <a:latin typeface="+mj-lt"/>
                    <a:ea typeface="+mn-lt"/>
                    <a:cs typeface="+mn-lt"/>
                  </a:rPr>
                  <a:t>-First paper on KY electroproduction has been published on PRC</a:t>
                </a:r>
              </a:p>
              <a:p>
                <a:pPr marL="457200" lvl="3"/>
                <a:r>
                  <a:rPr lang="en-US" sz="1200" dirty="0">
                    <a:latin typeface="+mj-lt"/>
                    <a:ea typeface="+mn-lt"/>
                    <a:cs typeface="+mn-lt"/>
                  </a:rPr>
                  <a:t>-Other analyses based on the existing RG-K data are in progress (</a:t>
                </a:r>
                <a14:m>
                  <m:oMath xmlns:m="http://schemas.openxmlformats.org/officeDocument/2006/math">
                    <m:r>
                      <a:rPr lang="en-US" sz="1200" i="1" smtClean="0">
                        <a:latin typeface="Cambria Math" panose="02040503050406030204" pitchFamily="18" charset="0"/>
                        <a:ea typeface="Cambria Math" panose="02040503050406030204" pitchFamily="18" charset="0"/>
                        <a:cs typeface="+mn-lt"/>
                      </a:rPr>
                      <m:t>𝜋𝜋</m:t>
                    </m:r>
                    <m:r>
                      <a:rPr lang="en-US" sz="1200" b="0" i="1" smtClean="0">
                        <a:latin typeface="Cambria Math" panose="02040503050406030204" pitchFamily="18" charset="0"/>
                        <a:ea typeface="Cambria Math" panose="02040503050406030204" pitchFamily="18" charset="0"/>
                        <a:cs typeface="+mn-lt"/>
                      </a:rPr>
                      <m:t>𝑝</m:t>
                    </m:r>
                    <m:r>
                      <a:rPr lang="en-US" sz="1200" b="0" i="1" smtClean="0">
                        <a:latin typeface="Cambria Math" panose="02040503050406030204" pitchFamily="18" charset="0"/>
                        <a:ea typeface="Cambria Math" panose="02040503050406030204" pitchFamily="18" charset="0"/>
                        <a:cs typeface="+mn-lt"/>
                      </a:rPr>
                      <m:t>,</m:t>
                    </m:r>
                  </m:oMath>
                </a14:m>
                <a:r>
                  <a:rPr lang="en-US" sz="1200" dirty="0">
                    <a:latin typeface="+mj-lt"/>
                    <a:ea typeface="+mn-lt"/>
                    <a:cs typeface="+mn-lt"/>
                  </a:rPr>
                  <a:t> K</a:t>
                </a:r>
                <a14:m>
                  <m:oMath xmlns:m="http://schemas.openxmlformats.org/officeDocument/2006/math">
                    <m:r>
                      <a:rPr lang="en-US" sz="1200" b="0" i="1" dirty="0" smtClean="0">
                        <a:latin typeface="Cambria Math" panose="02040503050406030204" pitchFamily="18" charset="0"/>
                        <a:ea typeface="+mn-lt"/>
                        <a:cs typeface="+mn-lt"/>
                      </a:rPr>
                      <m:t>𝑌</m:t>
                    </m:r>
                    <m:r>
                      <a:rPr lang="en-US" sz="1200" b="0" i="0" dirty="0" smtClean="0">
                        <a:latin typeface="Cambria Math" panose="02040503050406030204" pitchFamily="18" charset="0"/>
                        <a:ea typeface="+mn-lt"/>
                        <a:cs typeface="+mn-lt"/>
                      </a:rPr>
                      <m:t>,</m:t>
                    </m:r>
                  </m:oMath>
                </a14:m>
                <a:r>
                  <a:rPr lang="en-US" sz="1200" dirty="0">
                    <a:latin typeface="+mj-lt"/>
                    <a:ea typeface="+mn-lt"/>
                    <a:cs typeface="+mn-lt"/>
                  </a:rPr>
                  <a:t> </a:t>
                </a:r>
                <a14:m>
                  <m:oMath xmlns:m="http://schemas.openxmlformats.org/officeDocument/2006/math">
                    <m:r>
                      <a:rPr lang="en-US" sz="1200" i="1" dirty="0" smtClean="0">
                        <a:latin typeface="Cambria Math" panose="02040503050406030204" pitchFamily="18" charset="0"/>
                        <a:ea typeface="Cambria Math" panose="02040503050406030204" pitchFamily="18" charset="0"/>
                        <a:cs typeface="+mn-lt"/>
                      </a:rPr>
                      <m:t>𝜂</m:t>
                    </m:r>
                    <m:r>
                      <a:rPr lang="en-US" sz="1200" b="0" i="1" dirty="0" smtClean="0">
                        <a:latin typeface="Cambria Math" panose="02040503050406030204" pitchFamily="18" charset="0"/>
                        <a:ea typeface="Cambria Math" panose="02040503050406030204" pitchFamily="18" charset="0"/>
                        <a:cs typeface="+mn-lt"/>
                      </a:rPr>
                      <m:t>𝑝</m:t>
                    </m:r>
                  </m:oMath>
                </a14:m>
                <a:r>
                  <a:rPr lang="en-US" sz="1200" dirty="0">
                    <a:latin typeface="+mj-lt"/>
                    <a:ea typeface="+mn-lt"/>
                    <a:cs typeface="+mn-lt"/>
                  </a:rPr>
                  <a:t>, DVCS,</a:t>
                </a:r>
                <a:r>
                  <a:rPr lang="en-US" sz="1200" dirty="0">
                    <a:ea typeface="Cambria Math" panose="02040503050406030204" pitchFamily="18" charset="0"/>
                    <a:cs typeface="+mn-lt"/>
                  </a:rPr>
                  <a:t> </a:t>
                </a:r>
                <a14:m>
                  <m:oMath xmlns:m="http://schemas.openxmlformats.org/officeDocument/2006/math">
                    <m:r>
                      <a:rPr lang="en-US" sz="1200" i="1">
                        <a:latin typeface="Cambria Math" panose="02040503050406030204" pitchFamily="18" charset="0"/>
                        <a:ea typeface="Cambria Math" panose="02040503050406030204" pitchFamily="18" charset="0"/>
                        <a:cs typeface="+mn-lt"/>
                      </a:rPr>
                      <m:t>𝜋</m:t>
                    </m:r>
                    <m:r>
                      <a:rPr lang="en-US" sz="1200" b="0" i="1" baseline="30000" smtClean="0">
                        <a:latin typeface="Cambria Math" panose="02040503050406030204" pitchFamily="18" charset="0"/>
                        <a:ea typeface="Cambria Math" panose="02040503050406030204" pitchFamily="18" charset="0"/>
                        <a:cs typeface="+mn-lt"/>
                      </a:rPr>
                      <m:t>0</m:t>
                    </m:r>
                    <m:r>
                      <a:rPr lang="en-US" sz="1200" i="1">
                        <a:latin typeface="Cambria Math" panose="02040503050406030204" pitchFamily="18" charset="0"/>
                        <a:ea typeface="Cambria Math" panose="02040503050406030204" pitchFamily="18" charset="0"/>
                        <a:cs typeface="+mn-lt"/>
                      </a:rPr>
                      <m:t>𝑝</m:t>
                    </m:r>
                  </m:oMath>
                </a14:m>
                <a:r>
                  <a:rPr lang="en-US" sz="1200" dirty="0">
                    <a:latin typeface="+mj-lt"/>
                    <a:ea typeface="+mn-lt"/>
                    <a:cs typeface="+mn-lt"/>
                  </a:rPr>
                  <a:t>)</a:t>
                </a:r>
              </a:p>
              <a:p>
                <a:pPr marL="457200" lvl="3"/>
                <a:r>
                  <a:rPr lang="en-US" sz="1200" dirty="0">
                    <a:latin typeface="+mj-lt"/>
                    <a:ea typeface="+mn-lt"/>
                    <a:cs typeface="+mn-lt"/>
                  </a:rPr>
                  <a:t>-All analysis channels will benefit from Spring 2024 collected data in the short time</a:t>
                </a:r>
              </a:p>
              <a:p>
                <a:r>
                  <a:rPr lang="en-US" sz="3200" b="1" baseline="30000" dirty="0">
                    <a:solidFill>
                      <a:schemeClr val="accent2">
                        <a:lumMod val="75000"/>
                      </a:schemeClr>
                    </a:solidFill>
                    <a:latin typeface="+mj-lt"/>
                    <a:ea typeface="+mn-lt"/>
                    <a:cs typeface="+mn-lt"/>
                  </a:rPr>
                  <a:t>And in the future…</a:t>
                </a:r>
                <a:endParaRPr lang="en-US" sz="3200" dirty="0">
                  <a:solidFill>
                    <a:schemeClr val="accent2">
                      <a:lumMod val="75000"/>
                    </a:schemeClr>
                  </a:solidFill>
                  <a:latin typeface="+mj-lt"/>
                  <a:ea typeface="+mn-lt"/>
                  <a:cs typeface="+mn-lt"/>
                </a:endParaRPr>
              </a:p>
              <a:p>
                <a:pPr marL="285750" indent="-285750">
                  <a:buFont typeface="Arial,Sans-Serif"/>
                  <a:buChar char="•"/>
                </a:pPr>
                <a:r>
                  <a:rPr lang="en-US" sz="1400" dirty="0">
                    <a:solidFill>
                      <a:schemeClr val="tx1"/>
                    </a:solidFill>
                    <a:latin typeface="+mj-lt"/>
                  </a:rPr>
                  <a:t>Future work with these data is expected to face up he most challenging problems of the Standard Model on the nature of hadron mass, confinement, and the emergence of N* states from quarks and gluons</a:t>
                </a:r>
              </a:p>
            </p:txBody>
          </p:sp>
        </mc:Choice>
        <mc:Fallback>
          <p:sp>
            <p:nvSpPr>
              <p:cNvPr id="2" name="CasellaDiTesto 1">
                <a:extLst>
                  <a:ext uri="{FF2B5EF4-FFF2-40B4-BE49-F238E27FC236}">
                    <a16:creationId xmlns:a16="http://schemas.microsoft.com/office/drawing/2014/main" id="{DEAF81FC-C953-A1A6-CB50-A45EBCF569C4}"/>
                  </a:ext>
                </a:extLst>
              </p:cNvPr>
              <p:cNvSpPr txBox="1">
                <a:spLocks noRot="1" noChangeAspect="1" noMove="1" noResize="1" noEditPoints="1" noAdjustHandles="1" noChangeArrowheads="1" noChangeShapeType="1" noTextEdit="1"/>
              </p:cNvSpPr>
              <p:nvPr/>
            </p:nvSpPr>
            <p:spPr>
              <a:xfrm>
                <a:off x="16082" y="586450"/>
                <a:ext cx="9127918" cy="3785648"/>
              </a:xfrm>
              <a:prstGeom prst="rect">
                <a:avLst/>
              </a:prstGeom>
              <a:blipFill>
                <a:blip r:embed="rId3"/>
                <a:stretch>
                  <a:fillRect l="-1391" t="-1003" r="-1252" b="-669"/>
                </a:stretch>
              </a:blipFill>
              <a:ln w="12700" cap="flat">
                <a:noFill/>
                <a:miter lim="400000"/>
              </a:ln>
              <a:effectLst/>
            </p:spPr>
            <p:txBody>
              <a:bodyPr/>
              <a:lstStyle/>
              <a:p>
                <a:r>
                  <a:rPr lang="en-US">
                    <a:noFill/>
                  </a:rPr>
                  <a:t> </a:t>
                </a:r>
              </a:p>
            </p:txBody>
          </p:sp>
        </mc:Fallback>
      </mc:AlternateContent>
      <p:sp>
        <p:nvSpPr>
          <p:cNvPr id="3" name="Segnaposto piè di pagina 2">
            <a:extLst>
              <a:ext uri="{FF2B5EF4-FFF2-40B4-BE49-F238E27FC236}">
                <a16:creationId xmlns:a16="http://schemas.microsoft.com/office/drawing/2014/main" id="{A490EA8D-74C3-0285-ED3F-65CBD0C98019}"/>
              </a:ext>
            </a:extLst>
          </p:cNvPr>
          <p:cNvSpPr>
            <a:spLocks noGrp="1"/>
          </p:cNvSpPr>
          <p:nvPr>
            <p:ph type="ftr" sz="quarter" idx="11"/>
          </p:nvPr>
        </p:nvSpPr>
        <p:spPr/>
        <p:txBody>
          <a:bodyPr/>
          <a:lstStyle/>
          <a:p>
            <a:r>
              <a:rPr lang="it-IT"/>
              <a:t>CLAS Collaboration Meeting - June 2024  - Annalisa D’Angelo </a:t>
            </a:r>
          </a:p>
        </p:txBody>
      </p:sp>
      <p:sp>
        <p:nvSpPr>
          <p:cNvPr id="4" name="Segnaposto numero diapositiva 3">
            <a:extLst>
              <a:ext uri="{FF2B5EF4-FFF2-40B4-BE49-F238E27FC236}">
                <a16:creationId xmlns:a16="http://schemas.microsoft.com/office/drawing/2014/main" id="{E8355ADB-592E-E144-8091-01890DD22636}"/>
              </a:ext>
            </a:extLst>
          </p:cNvPr>
          <p:cNvSpPr>
            <a:spLocks noGrp="1"/>
          </p:cNvSpPr>
          <p:nvPr>
            <p:ph type="sldNum" sz="quarter" idx="12"/>
          </p:nvPr>
        </p:nvSpPr>
        <p:spPr/>
        <p:txBody>
          <a:bodyPr/>
          <a:lstStyle/>
          <a:p>
            <a:fld id="{E33505E3-9B21-8742-B4DC-5DD2FCC133AE}" type="slidenum">
              <a:rPr lang="it-IT" smtClean="0"/>
              <a:t>38</a:t>
            </a:fld>
            <a:endParaRPr lang="it-IT"/>
          </a:p>
        </p:txBody>
      </p:sp>
    </p:spTree>
  </p:cSld>
  <p:clrMapOvr>
    <a:masterClrMapping/>
  </p:clrMapOvr>
  <mc:AlternateContent xmlns:mc="http://schemas.openxmlformats.org/markup-compatibility/2006">
    <mc:Choice xmlns:p14="http://schemas.microsoft.com/office/powerpoint/2010/main" Requires="p14">
      <p:transition spd="slow" p14:dur="2000" advTm="1433"/>
    </mc:Choice>
    <mc:Fallback>
      <p:transition spd="slow" advTm="143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136399"/>
            <a:ext cx="8229600" cy="857250"/>
          </a:xfrm>
          <a:ln>
            <a:noFill/>
          </a:ln>
        </p:spPr>
        <p:txBody>
          <a:bodyPr lIns="81605" tIns="40802" rIns="81605" bIns="40802">
            <a:normAutofit/>
          </a:bodyPr>
          <a:lstStyle/>
          <a:p>
            <a:r>
              <a:rPr lang="en-US" sz="3600" b="1" dirty="0">
                <a:solidFill>
                  <a:srgbClr val="800000"/>
                </a:solidFill>
              </a:rPr>
              <a:t>Baryon Spectroscopy</a:t>
            </a:r>
          </a:p>
        </p:txBody>
      </p:sp>
      <p:sp>
        <p:nvSpPr>
          <p:cNvPr id="3" name="Content Placeholder 2"/>
          <p:cNvSpPr>
            <a:spLocks noGrp="1"/>
          </p:cNvSpPr>
          <p:nvPr>
            <p:ph idx="1"/>
          </p:nvPr>
        </p:nvSpPr>
        <p:spPr>
          <a:xfrm>
            <a:off x="449707" y="720851"/>
            <a:ext cx="8434845" cy="3727584"/>
          </a:xfrm>
        </p:spPr>
        <p:txBody>
          <a:bodyPr lIns="81605" tIns="40802" rIns="81605" bIns="40802">
            <a:noAutofit/>
          </a:bodyPr>
          <a:lstStyle/>
          <a:p>
            <a:r>
              <a:rPr lang="en-US" sz="1900" dirty="0">
                <a:cs typeface="Chalkboard"/>
              </a:rPr>
              <a:t>The light N* spectrum: what is </a:t>
            </a:r>
            <a:r>
              <a:rPr lang="en-US" sz="1900" dirty="0">
                <a:solidFill>
                  <a:srgbClr val="000000"/>
                </a:solidFill>
                <a:cs typeface="Chalkboard"/>
              </a:rPr>
              <a:t>the role of glue</a:t>
            </a:r>
            <a:r>
              <a:rPr lang="en-US" sz="1900" dirty="0">
                <a:cs typeface="Chalkboard"/>
              </a:rPr>
              <a:t>?</a:t>
            </a:r>
          </a:p>
          <a:p>
            <a:pPr marL="0" lvl="3" indent="0">
              <a:spcBef>
                <a:spcPts val="1000"/>
              </a:spcBef>
              <a:buFont typeface="Arial" panose="020B0604020202020204" pitchFamily="34" charset="0"/>
              <a:buNone/>
            </a:pPr>
            <a:endParaRPr lang="en-US" sz="800" b="1" dirty="0">
              <a:solidFill>
                <a:srgbClr val="DF27CC"/>
              </a:solidFill>
            </a:endParaRPr>
          </a:p>
          <a:p>
            <a:pPr marL="287982" indent="0">
              <a:buNone/>
            </a:pPr>
            <a:endParaRPr lang="en-US" sz="2400" b="1" dirty="0">
              <a:solidFill>
                <a:srgbClr val="000090"/>
              </a:solidFill>
              <a:cs typeface="Chalkboard"/>
            </a:endParaRPr>
          </a:p>
        </p:txBody>
      </p:sp>
      <p:cxnSp>
        <p:nvCxnSpPr>
          <p:cNvPr id="8" name="Straight Connector 31"/>
          <p:cNvCxnSpPr/>
          <p:nvPr/>
        </p:nvCxnSpPr>
        <p:spPr>
          <a:xfrm>
            <a:off x="0" y="617020"/>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Connettore 2 4"/>
          <p:cNvCxnSpPr/>
          <p:nvPr/>
        </p:nvCxnSpPr>
        <p:spPr bwMode="auto">
          <a:xfrm>
            <a:off x="768955" y="4450094"/>
            <a:ext cx="824459" cy="0"/>
          </a:xfrm>
          <a:prstGeom prst="straightConnector1">
            <a:avLst/>
          </a:prstGeom>
          <a:solidFill>
            <a:schemeClr val="accent1"/>
          </a:solidFill>
          <a:ln w="38100" cap="flat" cmpd="sng" algn="ctr">
            <a:solidFill>
              <a:srgbClr val="800000"/>
            </a:solidFill>
            <a:prstDash val="solid"/>
            <a:round/>
            <a:headEnd type="none" w="med" len="med"/>
            <a:tailEnd type="arrow"/>
          </a:ln>
          <a:effectLst>
            <a:outerShdw blurRad="63500" dist="38099" dir="2700000" algn="ctr" rotWithShape="0">
              <a:schemeClr val="bg2">
                <a:alpha val="74998"/>
              </a:schemeClr>
            </a:outerShdw>
          </a:effectLst>
        </p:spPr>
      </p:cxnSp>
      <p:pic>
        <p:nvPicPr>
          <p:cNvPr id="13" name="Picture 27" descr="VacuumRespAction16t32_Yshape8m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4041" y="1285687"/>
            <a:ext cx="3205629" cy="2579587"/>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CasellaDiTesto 13"/>
          <p:cNvSpPr txBox="1"/>
          <p:nvPr/>
        </p:nvSpPr>
        <p:spPr>
          <a:xfrm>
            <a:off x="768955" y="3845993"/>
            <a:ext cx="2443536" cy="246221"/>
          </a:xfrm>
          <a:prstGeom prst="rect">
            <a:avLst/>
          </a:prstGeom>
          <a:noFill/>
        </p:spPr>
        <p:txBody>
          <a:bodyPr wrap="square" rtlCol="0">
            <a:spAutoFit/>
          </a:bodyPr>
          <a:lstStyle/>
          <a:p>
            <a:r>
              <a:rPr lang="it-IT" sz="1000" dirty="0">
                <a:solidFill>
                  <a:srgbClr val="000090"/>
                </a:solidFill>
              </a:rPr>
              <a:t>Derek B. </a:t>
            </a:r>
            <a:r>
              <a:rPr lang="it-IT" sz="1000" dirty="0" err="1">
                <a:solidFill>
                  <a:srgbClr val="000090"/>
                </a:solidFill>
              </a:rPr>
              <a:t>Leinweber</a:t>
            </a:r>
            <a:r>
              <a:rPr lang="it-IT" sz="1000" dirty="0">
                <a:solidFill>
                  <a:srgbClr val="000090"/>
                </a:solidFill>
              </a:rPr>
              <a:t> – University of Adelaide </a:t>
            </a:r>
          </a:p>
        </p:txBody>
      </p:sp>
      <p:sp>
        <p:nvSpPr>
          <p:cNvPr id="15" name="TextBox 11"/>
          <p:cNvSpPr txBox="1"/>
          <p:nvPr/>
        </p:nvSpPr>
        <p:spPr>
          <a:xfrm>
            <a:off x="3798097" y="1425772"/>
            <a:ext cx="5180789" cy="1948409"/>
          </a:xfrm>
          <a:prstGeom prst="rect">
            <a:avLst/>
          </a:prstGeom>
          <a:noFill/>
        </p:spPr>
        <p:txBody>
          <a:bodyPr wrap="square" lIns="100767" tIns="50383" rIns="100767" bIns="50383" rtlCol="0">
            <a:spAutoFit/>
          </a:bodyPr>
          <a:lstStyle/>
          <a:p>
            <a:r>
              <a:rPr lang="en-US" dirty="0">
                <a:cs typeface="Arial"/>
              </a:rPr>
              <a:t>“</a:t>
            </a:r>
            <a:r>
              <a:rPr lang="en-US" i="1" dirty="0">
                <a:cs typeface="Arial"/>
              </a:rPr>
              <a:t>Nucleons are the stuff of which our world is made.</a:t>
            </a:r>
          </a:p>
          <a:p>
            <a:endParaRPr lang="en-US" i="1" dirty="0">
              <a:cs typeface="Arial"/>
            </a:endParaRPr>
          </a:p>
          <a:p>
            <a:r>
              <a:rPr lang="en-US" i="1" dirty="0">
                <a:cs typeface="Arial"/>
              </a:rPr>
              <a:t>As such they must be </a:t>
            </a:r>
            <a:r>
              <a:rPr lang="en-US" b="1" i="1" dirty="0">
                <a:cs typeface="Arial"/>
              </a:rPr>
              <a:t>at the center of any discussion of why the world </a:t>
            </a:r>
            <a:r>
              <a:rPr lang="en-US" i="1" dirty="0">
                <a:cs typeface="Arial"/>
              </a:rPr>
              <a:t>we actually experience </a:t>
            </a:r>
            <a:r>
              <a:rPr lang="en-US" b="1" i="1" dirty="0">
                <a:cs typeface="Arial"/>
              </a:rPr>
              <a:t>has the character it does.</a:t>
            </a:r>
            <a:r>
              <a:rPr lang="en-US" i="1" dirty="0">
                <a:cs typeface="Arial"/>
              </a:rPr>
              <a:t>” </a:t>
            </a:r>
          </a:p>
          <a:p>
            <a:endParaRPr lang="en-US" dirty="0">
              <a:solidFill>
                <a:srgbClr val="800000"/>
              </a:solidFill>
              <a:cs typeface="Arial"/>
            </a:endParaRPr>
          </a:p>
          <a:p>
            <a:r>
              <a:rPr lang="en-US" sz="1200" dirty="0">
                <a:solidFill>
                  <a:srgbClr val="800000"/>
                </a:solidFill>
                <a:cs typeface="Arial"/>
              </a:rPr>
              <a:t>Nathan </a:t>
            </a:r>
            <a:r>
              <a:rPr lang="en-US" sz="1200" dirty="0" err="1">
                <a:solidFill>
                  <a:srgbClr val="800000"/>
                </a:solidFill>
                <a:cs typeface="Arial"/>
              </a:rPr>
              <a:t>Isgur</a:t>
            </a:r>
            <a:r>
              <a:rPr lang="en-US" sz="1200" dirty="0">
                <a:solidFill>
                  <a:srgbClr val="800000"/>
                </a:solidFill>
                <a:cs typeface="Arial"/>
              </a:rPr>
              <a:t>, NStar2000, Newport News, Virginia </a:t>
            </a:r>
          </a:p>
        </p:txBody>
      </p:sp>
      <p:sp>
        <p:nvSpPr>
          <p:cNvPr id="6" name="CasellaDiTesto 5">
            <a:extLst>
              <a:ext uri="{FF2B5EF4-FFF2-40B4-BE49-F238E27FC236}">
                <a16:creationId xmlns:a16="http://schemas.microsoft.com/office/drawing/2014/main" id="{AC710D86-7F4C-72BB-71BE-7C39025EBD5B}"/>
              </a:ext>
            </a:extLst>
          </p:cNvPr>
          <p:cNvSpPr txBox="1"/>
          <p:nvPr/>
        </p:nvSpPr>
        <p:spPr>
          <a:xfrm>
            <a:off x="1713948" y="4256464"/>
            <a:ext cx="2953181" cy="646331"/>
          </a:xfrm>
          <a:prstGeom prst="rect">
            <a:avLst/>
          </a:prstGeom>
          <a:noFill/>
        </p:spPr>
        <p:txBody>
          <a:bodyPr wrap="none" rtlCol="0">
            <a:spAutoFit/>
          </a:bodyPr>
          <a:lstStyle/>
          <a:p>
            <a:r>
              <a:rPr lang="en-US" b="1" dirty="0">
                <a:solidFill>
                  <a:srgbClr val="000090"/>
                </a:solidFill>
                <a:cs typeface="Chalkboard"/>
              </a:rPr>
              <a:t>Search for new baryon states</a:t>
            </a:r>
            <a:endParaRPr lang="en-US" dirty="0">
              <a:latin typeface="Chalkboard"/>
              <a:cs typeface="Chalkboard"/>
            </a:endParaRPr>
          </a:p>
          <a:p>
            <a:endParaRPr lang="it-IT" dirty="0"/>
          </a:p>
        </p:txBody>
      </p:sp>
      <p:sp>
        <p:nvSpPr>
          <p:cNvPr id="4" name="Segnaposto piè di pagina 3">
            <a:extLst>
              <a:ext uri="{FF2B5EF4-FFF2-40B4-BE49-F238E27FC236}">
                <a16:creationId xmlns:a16="http://schemas.microsoft.com/office/drawing/2014/main" id="{2107D14C-89E9-95F5-AE5B-6054D54E357E}"/>
              </a:ext>
            </a:extLst>
          </p:cNvPr>
          <p:cNvSpPr>
            <a:spLocks noGrp="1"/>
          </p:cNvSpPr>
          <p:nvPr>
            <p:ph type="ftr" sz="quarter" idx="11"/>
          </p:nvPr>
        </p:nvSpPr>
        <p:spPr/>
        <p:txBody>
          <a:bodyPr/>
          <a:lstStyle/>
          <a:p>
            <a:r>
              <a:rPr lang="it-IT"/>
              <a:t>CLAS Collaboration Meeting - June 2024  - Annalisa D’Angelo </a:t>
            </a:r>
          </a:p>
        </p:txBody>
      </p:sp>
      <p:sp>
        <p:nvSpPr>
          <p:cNvPr id="7" name="Segnaposto numero diapositiva 6">
            <a:extLst>
              <a:ext uri="{FF2B5EF4-FFF2-40B4-BE49-F238E27FC236}">
                <a16:creationId xmlns:a16="http://schemas.microsoft.com/office/drawing/2014/main" id="{549AF8B4-7B7E-4D83-EF72-7EAFC044D9F3}"/>
              </a:ext>
            </a:extLst>
          </p:cNvPr>
          <p:cNvSpPr>
            <a:spLocks noGrp="1"/>
          </p:cNvSpPr>
          <p:nvPr>
            <p:ph type="sldNum" sz="quarter" idx="12"/>
          </p:nvPr>
        </p:nvSpPr>
        <p:spPr/>
        <p:txBody>
          <a:bodyPr/>
          <a:lstStyle/>
          <a:p>
            <a:fld id="{E33505E3-9B21-8742-B4DC-5DD2FCC133AE}" type="slidenum">
              <a:rPr lang="it-IT" smtClean="0"/>
              <a:t>4</a:t>
            </a:fld>
            <a:endParaRPr lang="it-IT"/>
          </a:p>
        </p:txBody>
      </p:sp>
    </p:spTree>
    <p:extLst>
      <p:ext uri="{BB962C8B-B14F-4D97-AF65-F5344CB8AC3E}">
        <p14:creationId xmlns:p14="http://schemas.microsoft.com/office/powerpoint/2010/main" val="383068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60387B46-FD35-BE44-86B9-A4D9573A50CB}"/>
              </a:ext>
            </a:extLst>
          </p:cNvPr>
          <p:cNvSpPr>
            <a:spLocks noGrp="1"/>
          </p:cNvSpPr>
          <p:nvPr>
            <p:ph type="title"/>
          </p:nvPr>
        </p:nvSpPr>
        <p:spPr>
          <a:xfrm>
            <a:off x="1439144" y="109729"/>
            <a:ext cx="6471142" cy="479822"/>
          </a:xfrm>
        </p:spPr>
        <p:txBody>
          <a:bodyPr>
            <a:noAutofit/>
          </a:bodyPr>
          <a:lstStyle/>
          <a:p>
            <a:r>
              <a:rPr lang="en-US" sz="2800" b="1" dirty="0">
                <a:solidFill>
                  <a:srgbClr val="800000"/>
                </a:solidFill>
              </a:rPr>
              <a:t>N* Program Overview</a:t>
            </a:r>
          </a:p>
        </p:txBody>
      </p:sp>
      <p:pic>
        <p:nvPicPr>
          <p:cNvPr id="41" name="Picture 4" descr="nucl_dof_1.jpg">
            <a:extLst>
              <a:ext uri="{FF2B5EF4-FFF2-40B4-BE49-F238E27FC236}">
                <a16:creationId xmlns:a16="http://schemas.microsoft.com/office/drawing/2014/main" id="{B67D7E9D-0448-A643-A673-2A1E9990D3D8}"/>
              </a:ext>
            </a:extLst>
          </p:cNvPr>
          <p:cNvPicPr>
            <a:picLocks noChangeAspect="1"/>
          </p:cNvPicPr>
          <p:nvPr/>
        </p:nvPicPr>
        <p:blipFill>
          <a:blip r:embed="rId3"/>
          <a:stretch>
            <a:fillRect/>
          </a:stretch>
        </p:blipFill>
        <p:spPr>
          <a:xfrm>
            <a:off x="5575980" y="3977816"/>
            <a:ext cx="710560" cy="727540"/>
          </a:xfrm>
          <a:prstGeom prst="rect">
            <a:avLst/>
          </a:prstGeom>
        </p:spPr>
      </p:pic>
      <p:pic>
        <p:nvPicPr>
          <p:cNvPr id="42" name="Picture 5" descr="nucl_dof_2.jpg">
            <a:extLst>
              <a:ext uri="{FF2B5EF4-FFF2-40B4-BE49-F238E27FC236}">
                <a16:creationId xmlns:a16="http://schemas.microsoft.com/office/drawing/2014/main" id="{C918F4EB-B7BE-164E-93C7-115A39BBA922}"/>
              </a:ext>
            </a:extLst>
          </p:cNvPr>
          <p:cNvPicPr>
            <a:picLocks noChangeAspect="1"/>
          </p:cNvPicPr>
          <p:nvPr/>
        </p:nvPicPr>
        <p:blipFill>
          <a:blip r:embed="rId4"/>
          <a:stretch>
            <a:fillRect/>
          </a:stretch>
        </p:blipFill>
        <p:spPr>
          <a:xfrm>
            <a:off x="7255742" y="3963315"/>
            <a:ext cx="710560" cy="727540"/>
          </a:xfrm>
          <a:prstGeom prst="rect">
            <a:avLst/>
          </a:prstGeom>
        </p:spPr>
      </p:pic>
      <p:pic>
        <p:nvPicPr>
          <p:cNvPr id="43" name="Picture 6" descr="nucl_dof_3.jpg">
            <a:extLst>
              <a:ext uri="{FF2B5EF4-FFF2-40B4-BE49-F238E27FC236}">
                <a16:creationId xmlns:a16="http://schemas.microsoft.com/office/drawing/2014/main" id="{582AD912-9230-D64E-B1F4-9403009750AA}"/>
              </a:ext>
            </a:extLst>
          </p:cNvPr>
          <p:cNvPicPr>
            <a:picLocks noChangeAspect="1"/>
          </p:cNvPicPr>
          <p:nvPr/>
        </p:nvPicPr>
        <p:blipFill>
          <a:blip r:embed="rId5"/>
          <a:stretch>
            <a:fillRect/>
          </a:stretch>
        </p:blipFill>
        <p:spPr>
          <a:xfrm>
            <a:off x="6415861" y="3963315"/>
            <a:ext cx="710560" cy="727540"/>
          </a:xfrm>
          <a:prstGeom prst="rect">
            <a:avLst/>
          </a:prstGeom>
        </p:spPr>
      </p:pic>
      <p:sp>
        <p:nvSpPr>
          <p:cNvPr id="44" name="TextBox 8">
            <a:extLst>
              <a:ext uri="{FF2B5EF4-FFF2-40B4-BE49-F238E27FC236}">
                <a16:creationId xmlns:a16="http://schemas.microsoft.com/office/drawing/2014/main" id="{4EB24FCD-6FB0-D847-B8F8-60820AEF9408}"/>
              </a:ext>
            </a:extLst>
          </p:cNvPr>
          <p:cNvSpPr txBox="1"/>
          <p:nvPr/>
        </p:nvSpPr>
        <p:spPr>
          <a:xfrm>
            <a:off x="-169576" y="729221"/>
            <a:ext cx="9675141" cy="330860"/>
          </a:xfrm>
          <a:prstGeom prst="rect">
            <a:avLst/>
          </a:prstGeom>
          <a:noFill/>
          <a:ln w="38100">
            <a:noFill/>
          </a:ln>
        </p:spPr>
        <p:txBody>
          <a:bodyPr wrap="square" lIns="68580" tIns="34290" rIns="68580" bIns="34290" rtlCol="0" anchor="ctr">
            <a:spAutoFit/>
          </a:bodyPr>
          <a:lstStyle/>
          <a:p>
            <a:pPr algn="ctr"/>
            <a:r>
              <a:rPr lang="en-US" sz="1700" dirty="0">
                <a:solidFill>
                  <a:srgbClr val="800000"/>
                </a:solidFill>
                <a:latin typeface="+mj-lt"/>
                <a:cs typeface="Comic Sans MS"/>
              </a:rPr>
              <a:t>The N* program is one of the key physics foundations of CLAS and CLAS12</a:t>
            </a:r>
          </a:p>
        </p:txBody>
      </p:sp>
      <mc:AlternateContent xmlns:mc="http://schemas.openxmlformats.org/markup-compatibility/2006" xmlns:a14="http://schemas.microsoft.com/office/drawing/2010/main">
        <mc:Choice Requires="a14">
          <p:sp>
            <p:nvSpPr>
              <p:cNvPr id="46" name="TextBox 9">
                <a:extLst>
                  <a:ext uri="{FF2B5EF4-FFF2-40B4-BE49-F238E27FC236}">
                    <a16:creationId xmlns:a16="http://schemas.microsoft.com/office/drawing/2014/main" id="{B3E60ED1-DDB7-9C4C-9ED2-D6467E1DF80D}"/>
                  </a:ext>
                </a:extLst>
              </p:cNvPr>
              <p:cNvSpPr txBox="1"/>
              <p:nvPr/>
            </p:nvSpPr>
            <p:spPr>
              <a:xfrm>
                <a:off x="2454966" y="1142889"/>
                <a:ext cx="6470374" cy="2135200"/>
              </a:xfrm>
              <a:prstGeom prst="rect">
                <a:avLst/>
              </a:prstGeom>
              <a:noFill/>
            </p:spPr>
            <p:txBody>
              <a:bodyPr wrap="square" lIns="68580" tIns="34290" rIns="68580" bIns="34290" rtlCol="0" anchor="ctr">
                <a:spAutoFit/>
              </a:bodyPr>
              <a:lstStyle/>
              <a:p>
                <a:pPr>
                  <a:spcAft>
                    <a:spcPts val="450"/>
                  </a:spcAft>
                  <a:buClr>
                    <a:schemeClr val="tx1"/>
                  </a:buClr>
                </a:pPr>
                <a:r>
                  <a:rPr lang="en-US" sz="1500" dirty="0">
                    <a:solidFill>
                      <a:schemeClr val="tx2"/>
                    </a:solidFill>
                    <a:latin typeface="+mj-lt"/>
                  </a:rPr>
                  <a:t>Detectors have been designed to measure cross sections and spin observables over a broad kinematic range for exclusive reaction channels:</a:t>
                </a:r>
              </a:p>
              <a:p>
                <a:pPr algn="ctr">
                  <a:spcBef>
                    <a:spcPts val="675"/>
                  </a:spcBef>
                  <a:spcAft>
                    <a:spcPts val="675"/>
                  </a:spcAft>
                </a:pPr>
                <a14:m>
                  <m:oMath xmlns:m="http://schemas.openxmlformats.org/officeDocument/2006/math">
                    <m:r>
                      <a:rPr lang="en-US" i="1" smtClean="0">
                        <a:solidFill>
                          <a:srgbClr val="800000"/>
                        </a:solidFill>
                        <a:latin typeface="Cambria Math" panose="02040503050406030204" pitchFamily="18" charset="0"/>
                        <a:ea typeface="Cambria Math" panose="02040503050406030204" pitchFamily="18" charset="0"/>
                      </a:rPr>
                      <m:t>𝜋</m:t>
                    </m:r>
                  </m:oMath>
                </a14:m>
                <a:r>
                  <a:rPr lang="en-US" dirty="0">
                    <a:solidFill>
                      <a:srgbClr val="800000"/>
                    </a:solidFill>
                    <a:latin typeface="+mj-lt"/>
                  </a:rPr>
                  <a:t>N, </a:t>
                </a:r>
                <a14:m>
                  <m:oMath xmlns:m="http://schemas.openxmlformats.org/officeDocument/2006/math">
                    <m:r>
                      <a:rPr lang="en-US" i="1" smtClean="0">
                        <a:solidFill>
                          <a:srgbClr val="800000"/>
                        </a:solidFill>
                        <a:latin typeface="Cambria Math" panose="02040503050406030204" pitchFamily="18" charset="0"/>
                        <a:ea typeface="Cambria Math" panose="02040503050406030204" pitchFamily="18" charset="0"/>
                      </a:rPr>
                      <m:t>𝜔</m:t>
                    </m:r>
                  </m:oMath>
                </a14:m>
                <a:r>
                  <a:rPr lang="en-US" dirty="0">
                    <a:solidFill>
                      <a:srgbClr val="800000"/>
                    </a:solidFill>
                    <a:latin typeface="+mj-lt"/>
                  </a:rPr>
                  <a:t>N, </a:t>
                </a:r>
                <a14:m>
                  <m:oMath xmlns:m="http://schemas.openxmlformats.org/officeDocument/2006/math">
                    <m:r>
                      <a:rPr lang="en-US" i="1" smtClean="0">
                        <a:solidFill>
                          <a:srgbClr val="800000"/>
                        </a:solidFill>
                        <a:latin typeface="Cambria Math" panose="02040503050406030204" pitchFamily="18" charset="0"/>
                        <a:ea typeface="Cambria Math" panose="02040503050406030204" pitchFamily="18" charset="0"/>
                      </a:rPr>
                      <m:t>𝜙</m:t>
                    </m:r>
                  </m:oMath>
                </a14:m>
                <a:r>
                  <a:rPr lang="en-US" dirty="0">
                    <a:solidFill>
                      <a:srgbClr val="800000"/>
                    </a:solidFill>
                    <a:latin typeface="+mj-lt"/>
                  </a:rPr>
                  <a:t>N, </a:t>
                </a:r>
                <a14:m>
                  <m:oMath xmlns:m="http://schemas.openxmlformats.org/officeDocument/2006/math">
                    <m:r>
                      <a:rPr lang="en-US" i="1" smtClean="0">
                        <a:solidFill>
                          <a:srgbClr val="800000"/>
                        </a:solidFill>
                        <a:latin typeface="Cambria Math" panose="02040503050406030204" pitchFamily="18" charset="0"/>
                        <a:ea typeface="Cambria Math" panose="02040503050406030204" pitchFamily="18" charset="0"/>
                      </a:rPr>
                      <m:t>𝜂</m:t>
                    </m:r>
                  </m:oMath>
                </a14:m>
                <a:r>
                  <a:rPr lang="en-US" dirty="0">
                    <a:solidFill>
                      <a:srgbClr val="800000"/>
                    </a:solidFill>
                    <a:latin typeface="+mj-lt"/>
                  </a:rPr>
                  <a:t>N, </a:t>
                </a:r>
                <a14:m>
                  <m:oMath xmlns:m="http://schemas.openxmlformats.org/officeDocument/2006/math">
                    <m:r>
                      <a:rPr lang="en-US" i="1">
                        <a:solidFill>
                          <a:srgbClr val="800000"/>
                        </a:solidFill>
                        <a:latin typeface="Cambria Math" panose="02040503050406030204" pitchFamily="18" charset="0"/>
                        <a:ea typeface="Cambria Math" panose="02040503050406030204" pitchFamily="18" charset="0"/>
                      </a:rPr>
                      <m:t>𝜂</m:t>
                    </m:r>
                    <m:r>
                      <a:rPr lang="en-US" b="0" i="1" smtClean="0">
                        <a:solidFill>
                          <a:srgbClr val="800000"/>
                        </a:solidFill>
                        <a:latin typeface="Cambria Math" panose="02040503050406030204" pitchFamily="18" charset="0"/>
                        <a:ea typeface="Cambria Math" panose="02040503050406030204" pitchFamily="18" charset="0"/>
                      </a:rPr>
                      <m:t>′</m:t>
                    </m:r>
                  </m:oMath>
                </a14:m>
                <a:r>
                  <a:rPr lang="en-US" dirty="0">
                    <a:solidFill>
                      <a:srgbClr val="800000"/>
                    </a:solidFill>
                    <a:latin typeface="+mj-lt"/>
                  </a:rPr>
                  <a:t>N, </a:t>
                </a:r>
                <a14:m>
                  <m:oMath xmlns:m="http://schemas.openxmlformats.org/officeDocument/2006/math">
                    <m:r>
                      <a:rPr lang="en-US" i="1" smtClean="0">
                        <a:solidFill>
                          <a:srgbClr val="800000"/>
                        </a:solidFill>
                        <a:latin typeface="Cambria Math" panose="02040503050406030204" pitchFamily="18" charset="0"/>
                        <a:ea typeface="Cambria Math" panose="02040503050406030204" pitchFamily="18" charset="0"/>
                      </a:rPr>
                      <m:t>𝜋𝜋</m:t>
                    </m:r>
                  </m:oMath>
                </a14:m>
                <a:r>
                  <a:rPr lang="en-US" dirty="0">
                    <a:solidFill>
                      <a:srgbClr val="800000"/>
                    </a:solidFill>
                    <a:latin typeface="+mj-lt"/>
                  </a:rPr>
                  <a:t>N, K</a:t>
                </a:r>
                <a:r>
                  <a:rPr lang="en-US" dirty="0">
                    <a:solidFill>
                      <a:srgbClr val="800000"/>
                    </a:solidFill>
                    <a:latin typeface="+mj-lt"/>
                    <a:cs typeface="Symbol" charset="2"/>
                  </a:rPr>
                  <a:t>Y</a:t>
                </a:r>
                <a:r>
                  <a:rPr lang="en-US" dirty="0">
                    <a:solidFill>
                      <a:srgbClr val="800000"/>
                    </a:solidFill>
                    <a:latin typeface="+mj-lt"/>
                  </a:rPr>
                  <a:t>, K*Y, KY*</a:t>
                </a:r>
              </a:p>
              <a:p>
                <a:pPr marL="260747" indent="-173831">
                  <a:spcBef>
                    <a:spcPts val="450"/>
                  </a:spcBef>
                  <a:spcAft>
                    <a:spcPts val="225"/>
                  </a:spcAft>
                </a:pPr>
                <a:r>
                  <a:rPr lang="en-US" sz="1500" i="1" dirty="0">
                    <a:solidFill>
                      <a:srgbClr val="008000"/>
                    </a:solidFill>
                    <a:latin typeface="+mj-lt"/>
                    <a:cs typeface="Comic Sans MS"/>
                  </a:rPr>
                  <a:t> </a:t>
                </a:r>
                <a:r>
                  <a:rPr lang="en-US" sz="1500" dirty="0">
                    <a:solidFill>
                      <a:srgbClr val="008000"/>
                    </a:solidFill>
                    <a:latin typeface="+mj-lt"/>
                    <a:cs typeface="Comic Sans MS"/>
                  </a:rPr>
                  <a:t>- </a:t>
                </a:r>
                <a:r>
                  <a:rPr lang="en-US" sz="1500" dirty="0">
                    <a:latin typeface="+mj-lt"/>
                    <a:cs typeface="Comic Sans MS"/>
                  </a:rPr>
                  <a:t>N* parameters do not depend on how they decay</a:t>
                </a:r>
              </a:p>
              <a:p>
                <a:pPr marL="260747" indent="-134541">
                  <a:spcBef>
                    <a:spcPts val="225"/>
                  </a:spcBef>
                  <a:spcAft>
                    <a:spcPts val="225"/>
                  </a:spcAft>
                </a:pPr>
                <a:r>
                  <a:rPr lang="en-US" sz="1500" dirty="0">
                    <a:solidFill>
                      <a:srgbClr val="000090"/>
                    </a:solidFill>
                    <a:latin typeface="+mj-lt"/>
                    <a:cs typeface="Comic Sans MS"/>
                  </a:rPr>
                  <a:t>- Different final states have different hadronic decay parameters and different backgrounds </a:t>
                </a:r>
              </a:p>
              <a:p>
                <a:pPr marL="260747" indent="-134541">
                  <a:spcBef>
                    <a:spcPts val="225"/>
                  </a:spcBef>
                  <a:spcAft>
                    <a:spcPts val="225"/>
                  </a:spcAft>
                </a:pPr>
                <a:r>
                  <a:rPr lang="en-US" sz="1500" dirty="0">
                    <a:latin typeface="+mj-lt"/>
                    <a:cs typeface="Comic Sans MS"/>
                  </a:rPr>
                  <a:t>- Agreement offers model-independent support for findings</a:t>
                </a:r>
              </a:p>
            </p:txBody>
          </p:sp>
        </mc:Choice>
        <mc:Fallback xmlns="">
          <p:sp>
            <p:nvSpPr>
              <p:cNvPr id="46" name="TextBox 9">
                <a:extLst>
                  <a:ext uri="{FF2B5EF4-FFF2-40B4-BE49-F238E27FC236}">
                    <a16:creationId xmlns:a16="http://schemas.microsoft.com/office/drawing/2014/main" id="{B3E60ED1-DDB7-9C4C-9ED2-D6467E1DF80D}"/>
                  </a:ext>
                </a:extLst>
              </p:cNvPr>
              <p:cNvSpPr txBox="1">
                <a:spLocks noRot="1" noChangeAspect="1" noMove="1" noResize="1" noEditPoints="1" noAdjustHandles="1" noChangeArrowheads="1" noChangeShapeType="1" noTextEdit="1"/>
              </p:cNvSpPr>
              <p:nvPr/>
            </p:nvSpPr>
            <p:spPr>
              <a:xfrm>
                <a:off x="2454966" y="1142889"/>
                <a:ext cx="6470374" cy="2135200"/>
              </a:xfrm>
              <a:prstGeom prst="rect">
                <a:avLst/>
              </a:prstGeom>
              <a:blipFill>
                <a:blip r:embed="rId6"/>
                <a:stretch>
                  <a:fillRect l="-784" t="-588" b="-3529"/>
                </a:stretch>
              </a:blipFill>
            </p:spPr>
            <p:txBody>
              <a:bodyPr/>
              <a:lstStyle/>
              <a:p>
                <a:r>
                  <a:rPr lang="en-US">
                    <a:noFill/>
                  </a:rPr>
                  <a:t> </a:t>
                </a:r>
              </a:p>
            </p:txBody>
          </p:sp>
        </mc:Fallback>
      </mc:AlternateContent>
      <p:sp>
        <p:nvSpPr>
          <p:cNvPr id="48" name="TextBox 10">
            <a:extLst>
              <a:ext uri="{FF2B5EF4-FFF2-40B4-BE49-F238E27FC236}">
                <a16:creationId xmlns:a16="http://schemas.microsoft.com/office/drawing/2014/main" id="{02510113-4E42-4D48-AB1B-6F6A67266661}"/>
              </a:ext>
            </a:extLst>
          </p:cNvPr>
          <p:cNvSpPr txBox="1"/>
          <p:nvPr/>
        </p:nvSpPr>
        <p:spPr>
          <a:xfrm>
            <a:off x="0" y="3490800"/>
            <a:ext cx="5466647" cy="1313180"/>
          </a:xfrm>
          <a:prstGeom prst="rect">
            <a:avLst/>
          </a:prstGeom>
          <a:noFill/>
        </p:spPr>
        <p:txBody>
          <a:bodyPr wrap="square" lIns="68580" tIns="34290" rIns="68580" bIns="34290" rtlCol="0">
            <a:spAutoFit/>
          </a:bodyPr>
          <a:lstStyle/>
          <a:p>
            <a:pPr marL="134541" indent="-134541">
              <a:spcAft>
                <a:spcPts val="225"/>
              </a:spcAft>
              <a:buClr>
                <a:schemeClr val="tx1"/>
              </a:buClr>
              <a:buFont typeface="Arial" panose="020B0604020202020204" pitchFamily="34" charset="0"/>
              <a:buChar char="•"/>
            </a:pPr>
            <a:r>
              <a:rPr lang="en-US" sz="1500" dirty="0">
                <a:solidFill>
                  <a:srgbClr val="000000"/>
                </a:solidFill>
                <a:latin typeface="+mj-lt"/>
              </a:rPr>
              <a:t>The program goal is to probe the </a:t>
            </a:r>
            <a:r>
              <a:rPr lang="en-US" sz="1500" i="1" dirty="0">
                <a:solidFill>
                  <a:srgbClr val="800000"/>
                </a:solidFill>
                <a:latin typeface="+mj-lt"/>
                <a:cs typeface="Comic Sans MS"/>
              </a:rPr>
              <a:t>spectrum</a:t>
            </a:r>
            <a:r>
              <a:rPr lang="en-US" sz="1500" dirty="0">
                <a:solidFill>
                  <a:srgbClr val="000000"/>
                </a:solidFill>
                <a:latin typeface="+mj-lt"/>
              </a:rPr>
              <a:t> of N* states and their </a:t>
            </a:r>
            <a:r>
              <a:rPr lang="en-US" sz="1500" i="1" dirty="0">
                <a:solidFill>
                  <a:srgbClr val="800000"/>
                </a:solidFill>
                <a:latin typeface="+mj-lt"/>
                <a:cs typeface="Comic Sans MS"/>
              </a:rPr>
              <a:t>structure</a:t>
            </a:r>
            <a:r>
              <a:rPr lang="en-US" sz="1500" dirty="0">
                <a:solidFill>
                  <a:srgbClr val="800000"/>
                </a:solidFill>
                <a:latin typeface="+mj-lt"/>
              </a:rPr>
              <a:t> </a:t>
            </a:r>
          </a:p>
          <a:p>
            <a:pPr marL="260747" indent="-86916">
              <a:spcBef>
                <a:spcPts val="450"/>
              </a:spcBef>
              <a:buClr>
                <a:srgbClr val="C00000"/>
              </a:buClr>
            </a:pPr>
            <a:r>
              <a:rPr lang="en-US" sz="1500" dirty="0">
                <a:solidFill>
                  <a:srgbClr val="008000"/>
                </a:solidFill>
                <a:latin typeface="+mj-lt"/>
                <a:cs typeface="Comic Sans MS"/>
              </a:rPr>
              <a:t>- </a:t>
            </a:r>
            <a:r>
              <a:rPr lang="en-US" sz="1500" dirty="0">
                <a:solidFill>
                  <a:srgbClr val="000090"/>
                </a:solidFill>
                <a:latin typeface="+mj-lt"/>
                <a:cs typeface="Comic Sans MS"/>
              </a:rPr>
              <a:t>Probe the underlying degrees of freedom of the nucleon through studies of photoproduction and the Q</a:t>
            </a:r>
            <a:r>
              <a:rPr lang="en-US" sz="1500" baseline="30000" dirty="0">
                <a:solidFill>
                  <a:srgbClr val="000090"/>
                </a:solidFill>
                <a:latin typeface="+mj-lt"/>
                <a:cs typeface="Comic Sans MS"/>
              </a:rPr>
              <a:t>2</a:t>
            </a:r>
            <a:r>
              <a:rPr lang="en-US" sz="1500" dirty="0">
                <a:solidFill>
                  <a:srgbClr val="000090"/>
                </a:solidFill>
                <a:latin typeface="+mj-lt"/>
                <a:cs typeface="Comic Sans MS"/>
              </a:rPr>
              <a:t> evolution of the electro-production amplitudes.</a:t>
            </a:r>
          </a:p>
        </p:txBody>
      </p:sp>
      <p:grpSp>
        <p:nvGrpSpPr>
          <p:cNvPr id="49" name="Group 3">
            <a:extLst>
              <a:ext uri="{FF2B5EF4-FFF2-40B4-BE49-F238E27FC236}">
                <a16:creationId xmlns:a16="http://schemas.microsoft.com/office/drawing/2014/main" id="{F8B4E242-1833-5C44-A5DA-CB11BF9C8492}"/>
              </a:ext>
            </a:extLst>
          </p:cNvPr>
          <p:cNvGrpSpPr/>
          <p:nvPr/>
        </p:nvGrpSpPr>
        <p:grpSpPr>
          <a:xfrm>
            <a:off x="8062706" y="3963315"/>
            <a:ext cx="849411" cy="720090"/>
            <a:chOff x="9372047" y="5498151"/>
            <a:chExt cx="1132548" cy="960120"/>
          </a:xfrm>
        </p:grpSpPr>
        <p:pic>
          <p:nvPicPr>
            <p:cNvPr id="50" name="Picture 14" descr="nucl_dof_4.png">
              <a:extLst>
                <a:ext uri="{FF2B5EF4-FFF2-40B4-BE49-F238E27FC236}">
                  <a16:creationId xmlns:a16="http://schemas.microsoft.com/office/drawing/2014/main" id="{F6959C52-1D1A-294B-9E9A-4D23E4C292AA}"/>
                </a:ext>
              </a:extLst>
            </p:cNvPr>
            <p:cNvPicPr>
              <a:picLocks noChangeAspect="1"/>
            </p:cNvPicPr>
            <p:nvPr/>
          </p:nvPicPr>
          <p:blipFill>
            <a:blip r:embed="rId7"/>
            <a:stretch>
              <a:fillRect/>
            </a:stretch>
          </p:blipFill>
          <p:spPr>
            <a:xfrm>
              <a:off x="9372047" y="5498151"/>
              <a:ext cx="960120" cy="960120"/>
            </a:xfrm>
            <a:prstGeom prst="rect">
              <a:avLst/>
            </a:prstGeom>
          </p:spPr>
        </p:pic>
        <p:sp>
          <p:nvSpPr>
            <p:cNvPr id="51" name="Oval 15">
              <a:extLst>
                <a:ext uri="{FF2B5EF4-FFF2-40B4-BE49-F238E27FC236}">
                  <a16:creationId xmlns:a16="http://schemas.microsoft.com/office/drawing/2014/main" id="{CD6203EC-0CAA-9A43-99A0-54352830E643}"/>
                </a:ext>
              </a:extLst>
            </p:cNvPr>
            <p:cNvSpPr/>
            <p:nvPr/>
          </p:nvSpPr>
          <p:spPr bwMode="auto">
            <a:xfrm>
              <a:off x="10029107" y="5577606"/>
              <a:ext cx="475488" cy="475488"/>
            </a:xfrm>
            <a:prstGeom prst="ellipse">
              <a:avLst/>
            </a:prstGeom>
            <a:solidFill>
              <a:schemeClr val="accent5"/>
            </a:solidFill>
            <a:ln w="34925" cap="flat" cmpd="sng" algn="ctr">
              <a:solidFill>
                <a:schemeClr val="bg2">
                  <a:lumMod val="50000"/>
                </a:schemeClr>
              </a:solid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685720" eaLnBrk="0" hangingPunct="0"/>
              <a:endParaRPr lang="en-US">
                <a:latin typeface="+mj-lt"/>
              </a:endParaRPr>
            </a:p>
          </p:txBody>
        </p:sp>
      </p:grpSp>
      <p:pic>
        <p:nvPicPr>
          <p:cNvPr id="52" name="Picture 13">
            <a:extLst>
              <a:ext uri="{FF2B5EF4-FFF2-40B4-BE49-F238E27FC236}">
                <a16:creationId xmlns:a16="http://schemas.microsoft.com/office/drawing/2014/main" id="{4F7D9328-97BA-AD49-BE38-D8787A4785C9}"/>
              </a:ext>
            </a:extLst>
          </p:cNvPr>
          <p:cNvPicPr>
            <a:picLocks noChangeAspect="1"/>
          </p:cNvPicPr>
          <p:nvPr/>
        </p:nvPicPr>
        <p:blipFill rotWithShape="1">
          <a:blip r:embed="rId8"/>
          <a:srcRect l="1731" t="3755" r="734" b="1719"/>
          <a:stretch/>
        </p:blipFill>
        <p:spPr>
          <a:xfrm rot="2538107" flipH="1">
            <a:off x="233577" y="1250220"/>
            <a:ext cx="2057400" cy="1993998"/>
          </a:xfrm>
          <a:prstGeom prst="ellipse">
            <a:avLst/>
          </a:prstGeom>
        </p:spPr>
      </p:pic>
      <p:sp>
        <p:nvSpPr>
          <p:cNvPr id="53" name="TextBox 11">
            <a:extLst>
              <a:ext uri="{FF2B5EF4-FFF2-40B4-BE49-F238E27FC236}">
                <a16:creationId xmlns:a16="http://schemas.microsoft.com/office/drawing/2014/main" id="{DAF1337F-F07E-BB4E-89A3-EE8C8A46AE27}"/>
              </a:ext>
            </a:extLst>
          </p:cNvPr>
          <p:cNvSpPr txBox="1"/>
          <p:nvPr/>
        </p:nvSpPr>
        <p:spPr>
          <a:xfrm>
            <a:off x="6042992" y="3592463"/>
            <a:ext cx="2385392" cy="284693"/>
          </a:xfrm>
          <a:prstGeom prst="rect">
            <a:avLst/>
          </a:prstGeom>
          <a:noFill/>
        </p:spPr>
        <p:txBody>
          <a:bodyPr wrap="square" lIns="68580" tIns="34290" rIns="68580" bIns="34290" rtlCol="0">
            <a:spAutoFit/>
          </a:bodyPr>
          <a:lstStyle/>
          <a:p>
            <a:pPr algn="ctr">
              <a:spcAft>
                <a:spcPts val="450"/>
              </a:spcAft>
            </a:pPr>
            <a:r>
              <a:rPr lang="en-US" sz="1400">
                <a:latin typeface="+mj-lt"/>
              </a:rPr>
              <a:t>N* degrees of freedom??</a:t>
            </a:r>
          </a:p>
        </p:txBody>
      </p:sp>
      <p:cxnSp>
        <p:nvCxnSpPr>
          <p:cNvPr id="54" name="Straight Connector 31">
            <a:extLst>
              <a:ext uri="{FF2B5EF4-FFF2-40B4-BE49-F238E27FC236}">
                <a16:creationId xmlns:a16="http://schemas.microsoft.com/office/drawing/2014/main" id="{651DA877-D649-E44D-9CBC-E3BBCE74E84B}"/>
              </a:ext>
            </a:extLst>
          </p:cNvPr>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5" name="CasellaDiTesto 54">
            <a:extLst>
              <a:ext uri="{FF2B5EF4-FFF2-40B4-BE49-F238E27FC236}">
                <a16:creationId xmlns:a16="http://schemas.microsoft.com/office/drawing/2014/main" id="{41584F1E-5E43-F04C-9916-A393933F8436}"/>
              </a:ext>
            </a:extLst>
          </p:cNvPr>
          <p:cNvSpPr txBox="1"/>
          <p:nvPr/>
        </p:nvSpPr>
        <p:spPr>
          <a:xfrm>
            <a:off x="0" y="3135048"/>
            <a:ext cx="1220206" cy="307777"/>
          </a:xfrm>
          <a:prstGeom prst="rect">
            <a:avLst/>
          </a:prstGeom>
          <a:noFill/>
        </p:spPr>
        <p:txBody>
          <a:bodyPr wrap="none" rtlCol="0">
            <a:spAutoFit/>
          </a:bodyPr>
          <a:lstStyle/>
          <a:p>
            <a:r>
              <a:rPr lang="it-IT" sz="1400"/>
              <a:t>CLAS12@JLAB</a:t>
            </a:r>
          </a:p>
        </p:txBody>
      </p:sp>
      <p:sp>
        <p:nvSpPr>
          <p:cNvPr id="3" name="Segnaposto piè di pagina 2">
            <a:extLst>
              <a:ext uri="{FF2B5EF4-FFF2-40B4-BE49-F238E27FC236}">
                <a16:creationId xmlns:a16="http://schemas.microsoft.com/office/drawing/2014/main" id="{5180A85D-07B9-868A-95EB-2AC1ACD862CD}"/>
              </a:ext>
            </a:extLst>
          </p:cNvPr>
          <p:cNvSpPr>
            <a:spLocks noGrp="1"/>
          </p:cNvSpPr>
          <p:nvPr>
            <p:ph type="ftr" sz="quarter" idx="11"/>
          </p:nvPr>
        </p:nvSpPr>
        <p:spPr/>
        <p:txBody>
          <a:bodyPr/>
          <a:lstStyle/>
          <a:p>
            <a:r>
              <a:rPr lang="it-IT"/>
              <a:t>CLAS Collaboration Meeting - June 2024  - Annalisa D’Angelo </a:t>
            </a:r>
          </a:p>
        </p:txBody>
      </p:sp>
      <p:sp>
        <p:nvSpPr>
          <p:cNvPr id="2" name="Segnaposto numero diapositiva 1">
            <a:extLst>
              <a:ext uri="{FF2B5EF4-FFF2-40B4-BE49-F238E27FC236}">
                <a16:creationId xmlns:a16="http://schemas.microsoft.com/office/drawing/2014/main" id="{B688BF19-5424-FCF1-0C52-270BD7564AB7}"/>
              </a:ext>
            </a:extLst>
          </p:cNvPr>
          <p:cNvSpPr>
            <a:spLocks noGrp="1"/>
          </p:cNvSpPr>
          <p:nvPr>
            <p:ph type="sldNum" sz="quarter" idx="12"/>
          </p:nvPr>
        </p:nvSpPr>
        <p:spPr/>
        <p:txBody>
          <a:bodyPr/>
          <a:lstStyle/>
          <a:p>
            <a:fld id="{E33505E3-9B21-8742-B4DC-5DD2FCC133AE}" type="slidenum">
              <a:rPr lang="it-IT" smtClean="0"/>
              <a:t>5</a:t>
            </a:fld>
            <a:endParaRPr lang="it-IT"/>
          </a:p>
        </p:txBody>
      </p:sp>
    </p:spTree>
    <p:extLst>
      <p:ext uri="{BB962C8B-B14F-4D97-AF65-F5344CB8AC3E}">
        <p14:creationId xmlns:p14="http://schemas.microsoft.com/office/powerpoint/2010/main" val="4292673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a:spLocks/>
          </p:cNvSpPr>
          <p:nvPr/>
        </p:nvSpPr>
        <p:spPr>
          <a:xfrm>
            <a:off x="6149116" y="2148688"/>
            <a:ext cx="2593174" cy="1950072"/>
          </a:xfrm>
          <a:prstGeom prst="ellipse">
            <a:avLst/>
          </a:prstGeom>
          <a:solidFill>
            <a:schemeClr val="accent1">
              <a:lumMod val="20000"/>
              <a:lumOff val="80000"/>
            </a:schemeClr>
          </a:solidFill>
        </p:spPr>
        <p:style>
          <a:lnRef idx="0">
            <a:schemeClr val="accent3"/>
          </a:lnRef>
          <a:fillRef idx="3">
            <a:schemeClr val="accent3"/>
          </a:fillRef>
          <a:effectRef idx="3">
            <a:schemeClr val="accent3"/>
          </a:effectRef>
          <a:fontRef idx="minor">
            <a:schemeClr val="lt1"/>
          </a:fontRef>
        </p:style>
        <p:txBody>
          <a:bodyPr lIns="68580" tIns="34290" rIns="68580" bIns="34290" rtlCol="0" anchor="ctr"/>
          <a:lstStyle/>
          <a:p>
            <a:pPr algn="ctr"/>
            <a:endParaRPr lang="en-US">
              <a:latin typeface="+mj-lt"/>
            </a:endParaRPr>
          </a:p>
        </p:txBody>
      </p:sp>
      <p:grpSp>
        <p:nvGrpSpPr>
          <p:cNvPr id="3" name="Group 38"/>
          <p:cNvGrpSpPr>
            <a:grpSpLocks/>
          </p:cNvGrpSpPr>
          <p:nvPr/>
        </p:nvGrpSpPr>
        <p:grpSpPr bwMode="auto">
          <a:xfrm>
            <a:off x="6206771" y="2473853"/>
            <a:ext cx="573394" cy="546497"/>
            <a:chOff x="1251" y="695"/>
            <a:chExt cx="573" cy="641"/>
          </a:xfrm>
        </p:grpSpPr>
        <p:sp>
          <p:nvSpPr>
            <p:cNvPr id="65" name="Line 39"/>
            <p:cNvSpPr>
              <a:spLocks noChangeShapeType="1"/>
            </p:cNvSpPr>
            <p:nvPr/>
          </p:nvSpPr>
          <p:spPr bwMode="auto">
            <a:xfrm flipV="1">
              <a:off x="1716" y="695"/>
              <a:ext cx="108" cy="377"/>
            </a:xfrm>
            <a:prstGeom prst="line">
              <a:avLst/>
            </a:prstGeom>
            <a:noFill/>
            <a:ln w="9525">
              <a:solidFill>
                <a:srgbClr val="FF0000"/>
              </a:solidFill>
              <a:round/>
              <a:headEnd/>
              <a:tailEnd type="triangle" w="med" len="med"/>
            </a:ln>
          </p:spPr>
          <p:txBody>
            <a:bodyPr>
              <a:prstTxWarp prst="textNoShape">
                <a:avLst/>
              </a:prstTxWarp>
            </a:bodyPr>
            <a:lstStyle/>
            <a:p>
              <a:endParaRPr lang="en-US">
                <a:latin typeface="+mj-lt"/>
              </a:endParaRPr>
            </a:p>
          </p:txBody>
        </p:sp>
        <p:grpSp>
          <p:nvGrpSpPr>
            <p:cNvPr id="4" name="Group 40"/>
            <p:cNvGrpSpPr>
              <a:grpSpLocks/>
            </p:cNvGrpSpPr>
            <p:nvPr/>
          </p:nvGrpSpPr>
          <p:grpSpPr bwMode="auto">
            <a:xfrm>
              <a:off x="1251" y="1078"/>
              <a:ext cx="465" cy="258"/>
              <a:chOff x="1251" y="1078"/>
              <a:chExt cx="465" cy="258"/>
            </a:xfrm>
          </p:grpSpPr>
          <p:sp>
            <p:nvSpPr>
              <p:cNvPr id="67" name="Line 41"/>
              <p:cNvSpPr>
                <a:spLocks noChangeShapeType="1"/>
              </p:cNvSpPr>
              <p:nvPr/>
            </p:nvSpPr>
            <p:spPr bwMode="auto">
              <a:xfrm flipV="1">
                <a:off x="1251" y="1197"/>
                <a:ext cx="254" cy="139"/>
              </a:xfrm>
              <a:prstGeom prst="line">
                <a:avLst/>
              </a:prstGeom>
              <a:noFill/>
              <a:ln w="9525">
                <a:solidFill>
                  <a:srgbClr val="FF0000"/>
                </a:solidFill>
                <a:round/>
                <a:headEnd/>
                <a:tailEnd type="triangle" w="med" len="med"/>
              </a:ln>
            </p:spPr>
            <p:txBody>
              <a:bodyPr>
                <a:prstTxWarp prst="textNoShape">
                  <a:avLst/>
                </a:prstTxWarp>
              </a:bodyPr>
              <a:lstStyle/>
              <a:p>
                <a:endParaRPr lang="en-US">
                  <a:latin typeface="+mj-lt"/>
                </a:endParaRPr>
              </a:p>
            </p:txBody>
          </p:sp>
          <p:sp>
            <p:nvSpPr>
              <p:cNvPr id="68" name="Line 42"/>
              <p:cNvSpPr>
                <a:spLocks noChangeShapeType="1"/>
              </p:cNvSpPr>
              <p:nvPr/>
            </p:nvSpPr>
            <p:spPr bwMode="auto">
              <a:xfrm flipV="1">
                <a:off x="1486" y="1078"/>
                <a:ext cx="230" cy="131"/>
              </a:xfrm>
              <a:prstGeom prst="line">
                <a:avLst/>
              </a:prstGeom>
              <a:noFill/>
              <a:ln w="9525">
                <a:solidFill>
                  <a:srgbClr val="FF0000"/>
                </a:solidFill>
                <a:round/>
                <a:headEnd/>
                <a:tailEnd/>
              </a:ln>
            </p:spPr>
            <p:txBody>
              <a:bodyPr>
                <a:prstTxWarp prst="textNoShape">
                  <a:avLst/>
                </a:prstTxWarp>
              </a:bodyPr>
              <a:lstStyle/>
              <a:p>
                <a:endParaRPr lang="en-US">
                  <a:latin typeface="+mj-lt"/>
                </a:endParaRPr>
              </a:p>
            </p:txBody>
          </p:sp>
        </p:grpSp>
      </p:grpSp>
      <p:sp>
        <p:nvSpPr>
          <p:cNvPr id="45" name="Freeform 43"/>
          <p:cNvSpPr>
            <a:spLocks/>
          </p:cNvSpPr>
          <p:nvPr/>
        </p:nvSpPr>
        <p:spPr bwMode="auto">
          <a:xfrm rot="1980000" flipV="1">
            <a:off x="6619992" y="2934653"/>
            <a:ext cx="559455" cy="34289"/>
          </a:xfrm>
          <a:custGeom>
            <a:avLst/>
            <a:gdLst>
              <a:gd name="T0" fmla="*/ 0 w 576"/>
              <a:gd name="T1" fmla="*/ 12 h 48"/>
              <a:gd name="T2" fmla="*/ 21 w 576"/>
              <a:gd name="T3" fmla="*/ 0 h 48"/>
              <a:gd name="T4" fmla="*/ 44 w 576"/>
              <a:gd name="T5" fmla="*/ 12 h 48"/>
              <a:gd name="T6" fmla="*/ 66 w 576"/>
              <a:gd name="T7" fmla="*/ 0 h 48"/>
              <a:gd name="T8" fmla="*/ 88 w 576"/>
              <a:gd name="T9" fmla="*/ 12 h 48"/>
              <a:gd name="T10" fmla="*/ 109 w 576"/>
              <a:gd name="T11" fmla="*/ 0 h 48"/>
              <a:gd name="T12" fmla="*/ 131 w 576"/>
              <a:gd name="T13" fmla="*/ 12 h 48"/>
              <a:gd name="T14" fmla="*/ 153 w 576"/>
              <a:gd name="T15" fmla="*/ 0 h 48"/>
              <a:gd name="T16" fmla="*/ 175 w 576"/>
              <a:gd name="T17" fmla="*/ 12 h 48"/>
              <a:gd name="T18" fmla="*/ 197 w 576"/>
              <a:gd name="T19" fmla="*/ 0 h 48"/>
              <a:gd name="T20" fmla="*/ 218 w 576"/>
              <a:gd name="T21" fmla="*/ 12 h 48"/>
              <a:gd name="T22" fmla="*/ 240 w 576"/>
              <a:gd name="T23" fmla="*/ 0 h 48"/>
              <a:gd name="T24" fmla="*/ 262 w 576"/>
              <a:gd name="T25" fmla="*/ 12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6"/>
              <a:gd name="T40" fmla="*/ 0 h 48"/>
              <a:gd name="T41" fmla="*/ 576 w 576"/>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6" h="48">
                <a:moveTo>
                  <a:pt x="0" y="48"/>
                </a:moveTo>
                <a:cubicBezTo>
                  <a:pt x="16" y="24"/>
                  <a:pt x="32" y="0"/>
                  <a:pt x="48" y="0"/>
                </a:cubicBezTo>
                <a:cubicBezTo>
                  <a:pt x="64" y="0"/>
                  <a:pt x="80" y="48"/>
                  <a:pt x="96" y="48"/>
                </a:cubicBezTo>
                <a:cubicBezTo>
                  <a:pt x="112" y="48"/>
                  <a:pt x="128" y="0"/>
                  <a:pt x="144" y="0"/>
                </a:cubicBezTo>
                <a:cubicBezTo>
                  <a:pt x="160" y="0"/>
                  <a:pt x="176" y="48"/>
                  <a:pt x="192" y="48"/>
                </a:cubicBezTo>
                <a:cubicBezTo>
                  <a:pt x="208" y="48"/>
                  <a:pt x="224" y="0"/>
                  <a:pt x="240" y="0"/>
                </a:cubicBezTo>
                <a:cubicBezTo>
                  <a:pt x="256" y="0"/>
                  <a:pt x="272" y="48"/>
                  <a:pt x="288" y="48"/>
                </a:cubicBezTo>
                <a:cubicBezTo>
                  <a:pt x="304" y="48"/>
                  <a:pt x="320" y="0"/>
                  <a:pt x="336" y="0"/>
                </a:cubicBezTo>
                <a:cubicBezTo>
                  <a:pt x="352" y="0"/>
                  <a:pt x="368" y="48"/>
                  <a:pt x="384" y="48"/>
                </a:cubicBezTo>
                <a:cubicBezTo>
                  <a:pt x="400" y="48"/>
                  <a:pt x="416" y="0"/>
                  <a:pt x="432" y="0"/>
                </a:cubicBezTo>
                <a:cubicBezTo>
                  <a:pt x="448" y="0"/>
                  <a:pt x="464" y="48"/>
                  <a:pt x="480" y="48"/>
                </a:cubicBezTo>
                <a:cubicBezTo>
                  <a:pt x="496" y="48"/>
                  <a:pt x="512" y="0"/>
                  <a:pt x="528" y="0"/>
                </a:cubicBezTo>
                <a:cubicBezTo>
                  <a:pt x="544" y="0"/>
                  <a:pt x="568" y="40"/>
                  <a:pt x="576" y="48"/>
                </a:cubicBezTo>
              </a:path>
            </a:pathLst>
          </a:custGeom>
          <a:noFill/>
          <a:ln w="9525">
            <a:solidFill>
              <a:srgbClr val="FF0000"/>
            </a:solidFill>
            <a:round/>
            <a:headEnd/>
            <a:tailEnd/>
          </a:ln>
        </p:spPr>
        <p:txBody>
          <a:bodyPr lIns="68580" tIns="34290" rIns="68580" bIns="34290">
            <a:prstTxWarp prst="textNoShape">
              <a:avLst/>
            </a:prstTxWarp>
          </a:bodyPr>
          <a:lstStyle/>
          <a:p>
            <a:endParaRPr lang="en-US">
              <a:latin typeface="+mj-lt"/>
            </a:endParaRPr>
          </a:p>
        </p:txBody>
      </p:sp>
      <p:sp>
        <p:nvSpPr>
          <p:cNvPr id="46" name="Oval 44"/>
          <p:cNvSpPr>
            <a:spLocks noChangeArrowheads="1"/>
          </p:cNvSpPr>
          <p:nvPr/>
        </p:nvSpPr>
        <p:spPr bwMode="auto">
          <a:xfrm>
            <a:off x="7110987" y="3016780"/>
            <a:ext cx="144563" cy="122635"/>
          </a:xfrm>
          <a:prstGeom prst="ellipse">
            <a:avLst/>
          </a:prstGeom>
          <a:solidFill>
            <a:srgbClr val="FF0000"/>
          </a:solidFill>
          <a:ln w="9525">
            <a:solidFill>
              <a:srgbClr val="000000"/>
            </a:solidFill>
            <a:round/>
            <a:headEnd/>
            <a:tailEnd/>
          </a:ln>
        </p:spPr>
        <p:txBody>
          <a:bodyPr wrap="none" lIns="68580" tIns="34290" rIns="68580" bIns="34290" anchor="ctr">
            <a:prstTxWarp prst="textNoShape">
              <a:avLst/>
            </a:prstTxWarp>
          </a:bodyPr>
          <a:lstStyle/>
          <a:p>
            <a:endParaRPr lang="en-US">
              <a:latin typeface="+mj-lt"/>
            </a:endParaRPr>
          </a:p>
        </p:txBody>
      </p:sp>
      <p:sp>
        <p:nvSpPr>
          <p:cNvPr id="47" name="AutoShape 45"/>
          <p:cNvSpPr>
            <a:spLocks noChangeArrowheads="1"/>
          </p:cNvSpPr>
          <p:nvPr/>
        </p:nvSpPr>
        <p:spPr bwMode="auto">
          <a:xfrm rot="1800000">
            <a:off x="7008127" y="3108458"/>
            <a:ext cx="78963" cy="346472"/>
          </a:xfrm>
          <a:prstGeom prst="upArrow">
            <a:avLst>
              <a:gd name="adj1" fmla="val 50000"/>
              <a:gd name="adj2" fmla="val 111923"/>
            </a:avLst>
          </a:prstGeom>
          <a:solidFill>
            <a:srgbClr val="000000"/>
          </a:solidFill>
          <a:ln w="9525">
            <a:solidFill>
              <a:srgbClr val="000000"/>
            </a:solidFill>
            <a:miter lim="800000"/>
            <a:headEnd/>
            <a:tailEnd/>
          </a:ln>
        </p:spPr>
        <p:txBody>
          <a:bodyPr wrap="none" lIns="68580" tIns="34290" rIns="68580" bIns="34290" anchor="ctr">
            <a:prstTxWarp prst="textNoShape">
              <a:avLst/>
            </a:prstTxWarp>
          </a:bodyPr>
          <a:lstStyle/>
          <a:p>
            <a:endParaRPr lang="en-US">
              <a:latin typeface="+mj-lt"/>
            </a:endParaRPr>
          </a:p>
        </p:txBody>
      </p:sp>
      <p:sp>
        <p:nvSpPr>
          <p:cNvPr id="48" name="Line 46"/>
          <p:cNvSpPr>
            <a:spLocks noChangeShapeType="1"/>
          </p:cNvSpPr>
          <p:nvPr/>
        </p:nvSpPr>
        <p:spPr bwMode="auto">
          <a:xfrm>
            <a:off x="7245433" y="3046544"/>
            <a:ext cx="619555" cy="0"/>
          </a:xfrm>
          <a:prstGeom prst="line">
            <a:avLst/>
          </a:prstGeom>
          <a:noFill/>
          <a:ln w="25400">
            <a:solidFill>
              <a:srgbClr val="000000"/>
            </a:solidFill>
            <a:round/>
            <a:headEnd/>
            <a:tailEnd/>
          </a:ln>
        </p:spPr>
        <p:txBody>
          <a:bodyPr lIns="68580" tIns="34290" rIns="68580" bIns="34290">
            <a:prstTxWarp prst="textNoShape">
              <a:avLst/>
            </a:prstTxWarp>
          </a:bodyPr>
          <a:lstStyle/>
          <a:p>
            <a:endParaRPr lang="en-US">
              <a:latin typeface="+mj-lt"/>
            </a:endParaRPr>
          </a:p>
        </p:txBody>
      </p:sp>
      <p:sp>
        <p:nvSpPr>
          <p:cNvPr id="49" name="Line 47"/>
          <p:cNvSpPr>
            <a:spLocks noChangeShapeType="1"/>
          </p:cNvSpPr>
          <p:nvPr/>
        </p:nvSpPr>
        <p:spPr bwMode="auto">
          <a:xfrm>
            <a:off x="7249078" y="3083454"/>
            <a:ext cx="620770" cy="0"/>
          </a:xfrm>
          <a:prstGeom prst="line">
            <a:avLst/>
          </a:prstGeom>
          <a:noFill/>
          <a:ln w="25400">
            <a:solidFill>
              <a:srgbClr val="000000"/>
            </a:solidFill>
            <a:round/>
            <a:headEnd/>
            <a:tailEnd/>
          </a:ln>
        </p:spPr>
        <p:txBody>
          <a:bodyPr lIns="68580" tIns="34290" rIns="68580" bIns="34290">
            <a:prstTxWarp prst="textNoShape">
              <a:avLst/>
            </a:prstTxWarp>
          </a:bodyPr>
          <a:lstStyle/>
          <a:p>
            <a:endParaRPr lang="en-US">
              <a:latin typeface="+mj-lt"/>
            </a:endParaRPr>
          </a:p>
        </p:txBody>
      </p:sp>
      <p:sp>
        <p:nvSpPr>
          <p:cNvPr id="50" name="Line 48"/>
          <p:cNvSpPr>
            <a:spLocks noChangeShapeType="1"/>
          </p:cNvSpPr>
          <p:nvPr/>
        </p:nvSpPr>
        <p:spPr bwMode="auto">
          <a:xfrm>
            <a:off x="7229641" y="3119173"/>
            <a:ext cx="620770" cy="0"/>
          </a:xfrm>
          <a:prstGeom prst="line">
            <a:avLst/>
          </a:prstGeom>
          <a:noFill/>
          <a:ln w="25400">
            <a:solidFill>
              <a:srgbClr val="000000"/>
            </a:solidFill>
            <a:round/>
            <a:headEnd/>
            <a:tailEnd/>
          </a:ln>
        </p:spPr>
        <p:txBody>
          <a:bodyPr lIns="68580" tIns="34290" rIns="68580" bIns="34290">
            <a:prstTxWarp prst="textNoShape">
              <a:avLst/>
            </a:prstTxWarp>
          </a:bodyPr>
          <a:lstStyle/>
          <a:p>
            <a:endParaRPr lang="en-US">
              <a:latin typeface="+mj-lt"/>
            </a:endParaRPr>
          </a:p>
        </p:txBody>
      </p:sp>
      <p:sp>
        <p:nvSpPr>
          <p:cNvPr id="51" name="Oval 49"/>
          <p:cNvSpPr>
            <a:spLocks noChangeArrowheads="1"/>
          </p:cNvSpPr>
          <p:nvPr/>
        </p:nvSpPr>
        <p:spPr bwMode="auto">
          <a:xfrm>
            <a:off x="7833403" y="3026305"/>
            <a:ext cx="143348" cy="122635"/>
          </a:xfrm>
          <a:prstGeom prst="ellipse">
            <a:avLst/>
          </a:prstGeom>
          <a:solidFill>
            <a:srgbClr val="339966"/>
          </a:solidFill>
          <a:ln w="9525">
            <a:solidFill>
              <a:srgbClr val="000000"/>
            </a:solidFill>
            <a:round/>
            <a:headEnd/>
            <a:tailEnd/>
          </a:ln>
        </p:spPr>
        <p:txBody>
          <a:bodyPr wrap="none" lIns="68580" tIns="34290" rIns="68580" bIns="34290" anchor="ctr">
            <a:prstTxWarp prst="textNoShape">
              <a:avLst/>
            </a:prstTxWarp>
          </a:bodyPr>
          <a:lstStyle/>
          <a:p>
            <a:endParaRPr lang="en-US">
              <a:latin typeface="+mj-lt"/>
            </a:endParaRPr>
          </a:p>
        </p:txBody>
      </p:sp>
      <p:sp>
        <p:nvSpPr>
          <p:cNvPr id="52" name="Line 50"/>
          <p:cNvSpPr>
            <a:spLocks noChangeShapeType="1"/>
          </p:cNvSpPr>
          <p:nvPr/>
        </p:nvSpPr>
        <p:spPr bwMode="auto">
          <a:xfrm flipV="1">
            <a:off x="7948810" y="2623969"/>
            <a:ext cx="194640" cy="403526"/>
          </a:xfrm>
          <a:prstGeom prst="line">
            <a:avLst/>
          </a:prstGeom>
          <a:noFill/>
          <a:ln w="31750">
            <a:solidFill>
              <a:srgbClr val="339966"/>
            </a:solidFill>
            <a:prstDash val="sysDot"/>
            <a:round/>
            <a:headEnd/>
            <a:tailEnd type="triangle" w="med" len="med"/>
          </a:ln>
        </p:spPr>
        <p:txBody>
          <a:bodyPr lIns="68580" tIns="34290" rIns="68580" bIns="34290">
            <a:prstTxWarp prst="textNoShape">
              <a:avLst/>
            </a:prstTxWarp>
          </a:bodyPr>
          <a:lstStyle/>
          <a:p>
            <a:endParaRPr lang="en-US">
              <a:latin typeface="+mj-lt"/>
            </a:endParaRPr>
          </a:p>
        </p:txBody>
      </p:sp>
      <p:sp>
        <p:nvSpPr>
          <p:cNvPr id="53" name="AutoShape 51"/>
          <p:cNvSpPr>
            <a:spLocks noChangeArrowheads="1"/>
          </p:cNvSpPr>
          <p:nvPr/>
        </p:nvSpPr>
        <p:spPr bwMode="auto">
          <a:xfrm rot="9000000">
            <a:off x="8005906" y="3122745"/>
            <a:ext cx="70460" cy="345281"/>
          </a:xfrm>
          <a:prstGeom prst="upArrow">
            <a:avLst>
              <a:gd name="adj1" fmla="val 50000"/>
              <a:gd name="adj2" fmla="val 125000"/>
            </a:avLst>
          </a:prstGeom>
          <a:solidFill>
            <a:srgbClr val="000000"/>
          </a:solidFill>
          <a:ln w="9525">
            <a:solidFill>
              <a:srgbClr val="000000"/>
            </a:solidFill>
            <a:miter lim="800000"/>
            <a:headEnd/>
            <a:tailEnd/>
          </a:ln>
        </p:spPr>
        <p:txBody>
          <a:bodyPr wrap="none" lIns="68580" tIns="34290" rIns="68580" bIns="34290" anchor="ctr">
            <a:prstTxWarp prst="textNoShape">
              <a:avLst/>
            </a:prstTxWarp>
          </a:bodyPr>
          <a:lstStyle/>
          <a:p>
            <a:endParaRPr lang="en-US">
              <a:latin typeface="+mj-lt"/>
            </a:endParaRPr>
          </a:p>
        </p:txBody>
      </p:sp>
      <p:sp>
        <p:nvSpPr>
          <p:cNvPr id="54" name="Text Box 52"/>
          <p:cNvSpPr txBox="1">
            <a:spLocks noChangeArrowheads="1"/>
          </p:cNvSpPr>
          <p:nvPr/>
        </p:nvSpPr>
        <p:spPr bwMode="auto">
          <a:xfrm>
            <a:off x="6256781" y="2684594"/>
            <a:ext cx="272118" cy="253916"/>
          </a:xfrm>
          <a:prstGeom prst="rect">
            <a:avLst/>
          </a:prstGeom>
          <a:noFill/>
          <a:ln w="9525">
            <a:noFill/>
            <a:miter lim="800000"/>
            <a:headEnd/>
            <a:tailEnd/>
          </a:ln>
        </p:spPr>
        <p:txBody>
          <a:bodyPr wrap="square" lIns="68580" tIns="34290" rIns="68580" bIns="34290">
            <a:prstTxWarp prst="textNoShape">
              <a:avLst/>
            </a:prstTxWarp>
            <a:spAutoFit/>
          </a:bodyPr>
          <a:lstStyle/>
          <a:p>
            <a:pPr algn="ctr"/>
            <a:r>
              <a:rPr lang="en-US" sz="1200">
                <a:solidFill>
                  <a:srgbClr val="FF0000"/>
                </a:solidFill>
                <a:latin typeface="+mj-lt"/>
              </a:rPr>
              <a:t>e</a:t>
            </a:r>
          </a:p>
        </p:txBody>
      </p:sp>
      <p:sp>
        <p:nvSpPr>
          <p:cNvPr id="55" name="Text Box 53"/>
          <p:cNvSpPr txBox="1">
            <a:spLocks noChangeArrowheads="1"/>
          </p:cNvSpPr>
          <p:nvPr/>
        </p:nvSpPr>
        <p:spPr bwMode="auto">
          <a:xfrm>
            <a:off x="6521848" y="2419032"/>
            <a:ext cx="258755" cy="253916"/>
          </a:xfrm>
          <a:prstGeom prst="rect">
            <a:avLst/>
          </a:prstGeom>
          <a:noFill/>
          <a:ln w="9525">
            <a:noFill/>
            <a:miter lim="800000"/>
            <a:headEnd/>
            <a:tailEnd/>
          </a:ln>
        </p:spPr>
        <p:txBody>
          <a:bodyPr wrap="square" lIns="68580" tIns="34290" rIns="68580" bIns="34290">
            <a:prstTxWarp prst="textNoShape">
              <a:avLst/>
            </a:prstTxWarp>
            <a:spAutoFit/>
          </a:bodyPr>
          <a:lstStyle/>
          <a:p>
            <a:pPr algn="ctr"/>
            <a:r>
              <a:rPr lang="en-US" sz="1200">
                <a:solidFill>
                  <a:srgbClr val="FF0000"/>
                </a:solidFill>
                <a:latin typeface="+mj-lt"/>
              </a:rPr>
              <a:t>e’</a:t>
            </a:r>
          </a:p>
        </p:txBody>
      </p:sp>
      <p:sp>
        <p:nvSpPr>
          <p:cNvPr id="56" name="Text Box 54"/>
          <p:cNvSpPr txBox="1">
            <a:spLocks noChangeArrowheads="1"/>
          </p:cNvSpPr>
          <p:nvPr/>
        </p:nvSpPr>
        <p:spPr bwMode="auto">
          <a:xfrm>
            <a:off x="6871271" y="2554818"/>
            <a:ext cx="323794" cy="346472"/>
          </a:xfrm>
          <a:prstGeom prst="rect">
            <a:avLst/>
          </a:prstGeom>
          <a:noFill/>
          <a:ln w="9525">
            <a:noFill/>
            <a:miter lim="800000"/>
            <a:headEnd/>
            <a:tailEnd/>
          </a:ln>
        </p:spPr>
        <p:txBody>
          <a:bodyPr wrap="square" lIns="68580" tIns="34290" rIns="68580" bIns="34290">
            <a:prstTxWarp prst="textNoShape">
              <a:avLst/>
            </a:prstTxWarp>
            <a:spAutoFit/>
          </a:bodyPr>
          <a:lstStyle/>
          <a:p>
            <a:pPr algn="ctr"/>
            <a:r>
              <a:rPr lang="el-GR" sz="1500">
                <a:solidFill>
                  <a:srgbClr val="FF0000"/>
                </a:solidFill>
                <a:latin typeface="+mj-lt"/>
                <a:ea typeface="Times New Roman" charset="0"/>
                <a:cs typeface="Times New Roman" charset="0"/>
              </a:rPr>
              <a:t>γ</a:t>
            </a:r>
            <a:r>
              <a:rPr lang="en-US" sz="1500" baseline="-25000">
                <a:solidFill>
                  <a:srgbClr val="FF0000"/>
                </a:solidFill>
                <a:latin typeface="+mj-lt"/>
                <a:ea typeface="Times New Roman" charset="0"/>
                <a:cs typeface="Times New Roman" charset="0"/>
              </a:rPr>
              <a:t>v</a:t>
            </a:r>
            <a:r>
              <a:rPr lang="en-US">
                <a:solidFill>
                  <a:srgbClr val="FF0000"/>
                </a:solidFill>
                <a:latin typeface="+mj-lt"/>
                <a:ea typeface="Times New Roman" charset="0"/>
                <a:cs typeface="Times New Roman" charset="0"/>
              </a:rPr>
              <a:t> </a:t>
            </a:r>
            <a:endParaRPr lang="el-GR">
              <a:solidFill>
                <a:srgbClr val="FF0000"/>
              </a:solidFill>
              <a:latin typeface="+mj-lt"/>
              <a:ea typeface="Times New Roman" charset="0"/>
              <a:cs typeface="Times New Roman" charset="0"/>
            </a:endParaRPr>
          </a:p>
        </p:txBody>
      </p:sp>
      <p:sp>
        <p:nvSpPr>
          <p:cNvPr id="57" name="Text Box 55"/>
          <p:cNvSpPr txBox="1">
            <a:spLocks noChangeArrowheads="1"/>
          </p:cNvSpPr>
          <p:nvPr/>
        </p:nvSpPr>
        <p:spPr bwMode="auto">
          <a:xfrm>
            <a:off x="6665047" y="3288241"/>
            <a:ext cx="315851" cy="253604"/>
          </a:xfrm>
          <a:prstGeom prst="rect">
            <a:avLst/>
          </a:prstGeom>
          <a:noFill/>
          <a:ln w="9525">
            <a:noFill/>
            <a:miter lim="800000"/>
            <a:headEnd/>
            <a:tailEnd/>
          </a:ln>
        </p:spPr>
        <p:txBody>
          <a:bodyPr wrap="square" lIns="68580" tIns="34290" rIns="68580" bIns="34290">
            <a:prstTxWarp prst="textNoShape">
              <a:avLst/>
            </a:prstTxWarp>
            <a:spAutoFit/>
          </a:bodyPr>
          <a:lstStyle/>
          <a:p>
            <a:pPr algn="ctr"/>
            <a:r>
              <a:rPr lang="en-US" sz="1200">
                <a:solidFill>
                  <a:srgbClr val="000000"/>
                </a:solidFill>
                <a:latin typeface="+mj-lt"/>
              </a:rPr>
              <a:t>N</a:t>
            </a:r>
          </a:p>
        </p:txBody>
      </p:sp>
      <p:sp>
        <p:nvSpPr>
          <p:cNvPr id="58" name="Text Box 56"/>
          <p:cNvSpPr txBox="1">
            <a:spLocks noChangeArrowheads="1"/>
          </p:cNvSpPr>
          <p:nvPr/>
        </p:nvSpPr>
        <p:spPr bwMode="auto">
          <a:xfrm>
            <a:off x="8136776" y="3288896"/>
            <a:ext cx="242963" cy="253604"/>
          </a:xfrm>
          <a:prstGeom prst="rect">
            <a:avLst/>
          </a:prstGeom>
          <a:noFill/>
          <a:ln w="9525">
            <a:noFill/>
            <a:miter lim="800000"/>
            <a:headEnd/>
            <a:tailEnd/>
          </a:ln>
        </p:spPr>
        <p:txBody>
          <a:bodyPr wrap="square" lIns="68580" tIns="34290" rIns="68580" bIns="34290">
            <a:prstTxWarp prst="textNoShape">
              <a:avLst/>
            </a:prstTxWarp>
            <a:spAutoFit/>
          </a:bodyPr>
          <a:lstStyle/>
          <a:p>
            <a:r>
              <a:rPr lang="en-US" sz="1200">
                <a:solidFill>
                  <a:srgbClr val="000000"/>
                </a:solidFill>
                <a:latin typeface="+mj-lt"/>
              </a:rPr>
              <a:t>B</a:t>
            </a:r>
          </a:p>
        </p:txBody>
      </p:sp>
      <p:sp>
        <p:nvSpPr>
          <p:cNvPr id="59" name="Text Box 57"/>
          <p:cNvSpPr txBox="1">
            <a:spLocks noChangeArrowheads="1"/>
          </p:cNvSpPr>
          <p:nvPr/>
        </p:nvSpPr>
        <p:spPr bwMode="auto">
          <a:xfrm>
            <a:off x="7224895" y="2787096"/>
            <a:ext cx="670577" cy="253604"/>
          </a:xfrm>
          <a:prstGeom prst="rect">
            <a:avLst/>
          </a:prstGeom>
          <a:noFill/>
          <a:ln w="9525">
            <a:noFill/>
            <a:miter lim="800000"/>
            <a:headEnd/>
            <a:tailEnd/>
          </a:ln>
        </p:spPr>
        <p:txBody>
          <a:bodyPr wrap="square" lIns="68580" tIns="34290" rIns="68580" bIns="34290">
            <a:prstTxWarp prst="textNoShape">
              <a:avLst/>
            </a:prstTxWarp>
            <a:spAutoFit/>
          </a:bodyPr>
          <a:lstStyle/>
          <a:p>
            <a:pPr algn="ctr"/>
            <a:r>
              <a:rPr lang="en-US" sz="1200">
                <a:solidFill>
                  <a:srgbClr val="000000"/>
                </a:solidFill>
                <a:latin typeface="+mj-lt"/>
              </a:rPr>
              <a:t>N*,△*</a:t>
            </a:r>
          </a:p>
        </p:txBody>
      </p:sp>
      <p:sp>
        <p:nvSpPr>
          <p:cNvPr id="60" name="Line 58"/>
          <p:cNvSpPr>
            <a:spLocks noChangeShapeType="1"/>
          </p:cNvSpPr>
          <p:nvPr/>
        </p:nvSpPr>
        <p:spPr bwMode="auto">
          <a:xfrm>
            <a:off x="6322175" y="2728648"/>
            <a:ext cx="133630" cy="0"/>
          </a:xfrm>
          <a:prstGeom prst="line">
            <a:avLst/>
          </a:prstGeom>
          <a:noFill/>
          <a:ln w="9525">
            <a:solidFill>
              <a:srgbClr val="FF0000"/>
            </a:solidFill>
            <a:round/>
            <a:headEnd/>
            <a:tailEnd type="triangle" w="med" len="med"/>
          </a:ln>
        </p:spPr>
        <p:txBody>
          <a:bodyPr lIns="68580" tIns="34290" rIns="68580" bIns="34290">
            <a:prstTxWarp prst="textNoShape">
              <a:avLst/>
            </a:prstTxWarp>
          </a:bodyPr>
          <a:lstStyle/>
          <a:p>
            <a:endParaRPr lang="en-US">
              <a:latin typeface="+mj-lt"/>
            </a:endParaRPr>
          </a:p>
        </p:txBody>
      </p:sp>
      <p:sp>
        <p:nvSpPr>
          <p:cNvPr id="61" name="Text Box 59"/>
          <p:cNvSpPr txBox="1">
            <a:spLocks noChangeArrowheads="1"/>
          </p:cNvSpPr>
          <p:nvPr/>
        </p:nvSpPr>
        <p:spPr bwMode="auto">
          <a:xfrm>
            <a:off x="6772481" y="3561058"/>
            <a:ext cx="1356356" cy="407804"/>
          </a:xfrm>
          <a:prstGeom prst="rect">
            <a:avLst/>
          </a:prstGeom>
          <a:solidFill>
            <a:schemeClr val="bg1"/>
          </a:solidFill>
          <a:ln w="9525">
            <a:solidFill>
              <a:schemeClr val="tx1"/>
            </a:solidFill>
            <a:miter lim="800000"/>
            <a:headEnd/>
            <a:tailEnd/>
          </a:ln>
        </p:spPr>
        <p:txBody>
          <a:bodyPr wrap="square" lIns="68580" tIns="34290" rIns="68580" bIns="34290">
            <a:prstTxWarp prst="textNoShape">
              <a:avLst/>
            </a:prstTxWarp>
            <a:spAutoFit/>
          </a:bodyPr>
          <a:lstStyle/>
          <a:p>
            <a:pPr algn="ctr"/>
            <a:r>
              <a:rPr lang="en-US" sz="1100">
                <a:latin typeface="+mj-lt"/>
                <a:cs typeface="Comic Sans MS"/>
              </a:rPr>
              <a:t>A</a:t>
            </a:r>
            <a:r>
              <a:rPr lang="en-US" sz="1100" baseline="-25000">
                <a:latin typeface="+mj-lt"/>
                <a:cs typeface="Comic Sans MS"/>
              </a:rPr>
              <a:t>1/2</a:t>
            </a:r>
            <a:r>
              <a:rPr lang="en-US" sz="1100">
                <a:latin typeface="+mj-lt"/>
                <a:cs typeface="Comic Sans MS"/>
              </a:rPr>
              <a:t>, A</a:t>
            </a:r>
            <a:r>
              <a:rPr lang="en-US" sz="1100" baseline="-25000">
                <a:latin typeface="+mj-lt"/>
                <a:cs typeface="Comic Sans MS"/>
              </a:rPr>
              <a:t>3/2</a:t>
            </a:r>
            <a:r>
              <a:rPr lang="en-US" sz="1100">
                <a:latin typeface="+mj-lt"/>
                <a:cs typeface="Comic Sans MS"/>
              </a:rPr>
              <a:t>, S</a:t>
            </a:r>
            <a:r>
              <a:rPr lang="en-US" sz="1100" baseline="-25000">
                <a:latin typeface="+mj-lt"/>
                <a:cs typeface="Comic Sans MS"/>
              </a:rPr>
              <a:t>1/2 </a:t>
            </a:r>
          </a:p>
          <a:p>
            <a:pPr algn="ctr"/>
            <a:r>
              <a:rPr lang="en-US" sz="1100">
                <a:latin typeface="+mj-lt"/>
                <a:cs typeface="Comic Sans MS"/>
              </a:rPr>
              <a:t>helicity amplitudes</a:t>
            </a:r>
          </a:p>
        </p:txBody>
      </p:sp>
      <p:sp>
        <p:nvSpPr>
          <p:cNvPr id="62" name="Line 60"/>
          <p:cNvSpPr>
            <a:spLocks noChangeShapeType="1"/>
          </p:cNvSpPr>
          <p:nvPr/>
        </p:nvSpPr>
        <p:spPr bwMode="auto">
          <a:xfrm flipH="1" flipV="1">
            <a:off x="7214592" y="3170326"/>
            <a:ext cx="215144" cy="349758"/>
          </a:xfrm>
          <a:prstGeom prst="line">
            <a:avLst/>
          </a:prstGeom>
          <a:noFill/>
          <a:ln w="9525">
            <a:solidFill>
              <a:schemeClr val="tx1"/>
            </a:solidFill>
            <a:round/>
            <a:headEnd/>
            <a:tailEnd type="triangle" w="med" len="med"/>
          </a:ln>
        </p:spPr>
        <p:txBody>
          <a:bodyPr lIns="68580" tIns="34290" rIns="68580" bIns="34290">
            <a:prstTxWarp prst="textNoShape">
              <a:avLst/>
            </a:prstTxWarp>
          </a:bodyPr>
          <a:lstStyle/>
          <a:p>
            <a:endParaRPr lang="en-US">
              <a:latin typeface="+mj-lt"/>
            </a:endParaRPr>
          </a:p>
        </p:txBody>
      </p:sp>
      <p:sp>
        <p:nvSpPr>
          <p:cNvPr id="63" name="Text Box 61"/>
          <p:cNvSpPr txBox="1">
            <a:spLocks noChangeArrowheads="1"/>
          </p:cNvSpPr>
          <p:nvPr/>
        </p:nvSpPr>
        <p:spPr bwMode="auto">
          <a:xfrm>
            <a:off x="8138515" y="2497666"/>
            <a:ext cx="276977" cy="253604"/>
          </a:xfrm>
          <a:prstGeom prst="rect">
            <a:avLst/>
          </a:prstGeom>
          <a:noFill/>
          <a:ln w="9525">
            <a:noFill/>
            <a:miter lim="800000"/>
            <a:headEnd/>
            <a:tailEnd/>
          </a:ln>
        </p:spPr>
        <p:txBody>
          <a:bodyPr wrap="square" lIns="68580" tIns="34290" rIns="68580" bIns="34290">
            <a:prstTxWarp prst="textNoShape">
              <a:avLst/>
            </a:prstTxWarp>
            <a:spAutoFit/>
          </a:bodyPr>
          <a:lstStyle/>
          <a:p>
            <a:r>
              <a:rPr lang="en-US" sz="1200">
                <a:latin typeface="+mj-lt"/>
                <a:ea typeface="Times New Roman" charset="0"/>
                <a:cs typeface="MS Reference Sans Serif"/>
              </a:rPr>
              <a:t>M</a:t>
            </a:r>
            <a:endParaRPr lang="el-GR" sz="1200">
              <a:latin typeface="+mj-lt"/>
              <a:ea typeface="Times New Roman" charset="0"/>
              <a:cs typeface="MS Reference Sans Serif"/>
            </a:endParaRPr>
          </a:p>
        </p:txBody>
      </p:sp>
      <p:sp>
        <p:nvSpPr>
          <p:cNvPr id="64" name="TextBox 63"/>
          <p:cNvSpPr txBox="1"/>
          <p:nvPr/>
        </p:nvSpPr>
        <p:spPr>
          <a:xfrm>
            <a:off x="6538489" y="2908413"/>
            <a:ext cx="319964" cy="284693"/>
          </a:xfrm>
          <a:prstGeom prst="rect">
            <a:avLst/>
          </a:prstGeom>
          <a:noFill/>
        </p:spPr>
        <p:txBody>
          <a:bodyPr wrap="none" lIns="68580" tIns="34290" rIns="68580" bIns="34290" rtlCol="0">
            <a:spAutoFit/>
          </a:bodyPr>
          <a:lstStyle/>
          <a:p>
            <a:r>
              <a:rPr lang="en-US" sz="1400">
                <a:latin typeface="+mj-lt"/>
                <a:cs typeface="MS Reference Sans Serif"/>
              </a:rPr>
              <a:t>Q</a:t>
            </a:r>
            <a:r>
              <a:rPr lang="en-US" sz="1400" baseline="30000">
                <a:latin typeface="+mj-lt"/>
                <a:cs typeface="MS Reference Sans Serif"/>
              </a:rPr>
              <a:t>2</a:t>
            </a:r>
          </a:p>
        </p:txBody>
      </p:sp>
      <p:sp>
        <p:nvSpPr>
          <p:cNvPr id="2" name="Title 1"/>
          <p:cNvSpPr>
            <a:spLocks noGrp="1"/>
          </p:cNvSpPr>
          <p:nvPr>
            <p:ph type="title"/>
          </p:nvPr>
        </p:nvSpPr>
        <p:spPr>
          <a:xfrm>
            <a:off x="1118751" y="17696"/>
            <a:ext cx="6858000" cy="479822"/>
          </a:xfrm>
        </p:spPr>
        <p:txBody>
          <a:bodyPr>
            <a:normAutofit fontScale="90000"/>
          </a:bodyPr>
          <a:lstStyle/>
          <a:p>
            <a:r>
              <a:rPr lang="en-US" sz="2700" b="1" dirty="0">
                <a:solidFill>
                  <a:srgbClr val="000090"/>
                </a:solidFill>
              </a:rPr>
              <a:t>Excited Nucleon Structure</a:t>
            </a:r>
          </a:p>
        </p:txBody>
      </p:sp>
      <p:sp>
        <p:nvSpPr>
          <p:cNvPr id="5" name="TextBox 4"/>
          <p:cNvSpPr txBox="1"/>
          <p:nvPr/>
        </p:nvSpPr>
        <p:spPr>
          <a:xfrm>
            <a:off x="396409" y="513593"/>
            <a:ext cx="5321004" cy="1483089"/>
          </a:xfrm>
          <a:prstGeom prst="rect">
            <a:avLst/>
          </a:prstGeom>
          <a:noFill/>
        </p:spPr>
        <p:txBody>
          <a:bodyPr wrap="square" lIns="68572" tIns="34286" rIns="68572" bIns="34286" rtlCol="0">
            <a:spAutoFit/>
          </a:bodyPr>
          <a:lstStyle/>
          <a:p>
            <a:pPr marL="285750" indent="-285750">
              <a:spcAft>
                <a:spcPts val="900"/>
              </a:spcAft>
              <a:buClr>
                <a:srgbClr val="800000"/>
              </a:buClr>
              <a:buFont typeface="Arial"/>
              <a:buChar char="•"/>
            </a:pPr>
            <a:r>
              <a:rPr lang="en-US" sz="1500">
                <a:latin typeface="+mj-lt"/>
              </a:rPr>
              <a:t>Nucleon structure is more complex than what can be described accounting for quark degrees of freedom only</a:t>
            </a:r>
          </a:p>
          <a:p>
            <a:pPr marL="169069" lvl="1" indent="-42863">
              <a:spcBef>
                <a:spcPts val="450"/>
              </a:spcBef>
              <a:spcAft>
                <a:spcPts val="450"/>
              </a:spcAft>
            </a:pPr>
            <a:r>
              <a:rPr lang="en-US" sz="1500" i="1">
                <a:solidFill>
                  <a:srgbClr val="800000"/>
                </a:solidFill>
                <a:latin typeface="+mj-lt"/>
                <a:cs typeface="Comic Sans MS"/>
              </a:rPr>
              <a:t>- </a:t>
            </a:r>
            <a:r>
              <a:rPr lang="en-US" sz="1500">
                <a:solidFill>
                  <a:srgbClr val="800000"/>
                </a:solidFill>
                <a:latin typeface="+mj-lt"/>
                <a:cs typeface="Comic Sans MS"/>
              </a:rPr>
              <a:t>Low Q</a:t>
            </a:r>
            <a:r>
              <a:rPr lang="en-US" sz="1500" baseline="30000">
                <a:solidFill>
                  <a:srgbClr val="800000"/>
                </a:solidFill>
                <a:latin typeface="+mj-lt"/>
                <a:cs typeface="Comic Sans MS"/>
              </a:rPr>
              <a:t>2</a:t>
            </a:r>
            <a:r>
              <a:rPr lang="en-US" sz="1500">
                <a:solidFill>
                  <a:srgbClr val="800000"/>
                </a:solidFill>
                <a:latin typeface="+mj-lt"/>
                <a:cs typeface="Comic Sans MS"/>
              </a:rPr>
              <a:t>:</a:t>
            </a:r>
            <a:r>
              <a:rPr lang="en-US" sz="1500" i="1">
                <a:solidFill>
                  <a:srgbClr val="800000"/>
                </a:solidFill>
                <a:latin typeface="+mj-lt"/>
                <a:cs typeface="Comic Sans MS"/>
              </a:rPr>
              <a:t> </a:t>
            </a:r>
          </a:p>
          <a:p>
            <a:pPr marL="169069" lvl="1" indent="-42863">
              <a:spcBef>
                <a:spcPts val="2025"/>
              </a:spcBef>
              <a:buFontTx/>
              <a:buChar char="-"/>
            </a:pPr>
            <a:r>
              <a:rPr lang="en-US" sz="1500">
                <a:solidFill>
                  <a:srgbClr val="800000"/>
                </a:solidFill>
                <a:latin typeface="+mj-lt"/>
                <a:cs typeface="Comic Sans MS"/>
              </a:rPr>
              <a:t>High Q</a:t>
            </a:r>
            <a:r>
              <a:rPr lang="en-US" sz="1500" baseline="30000">
                <a:solidFill>
                  <a:srgbClr val="800000"/>
                </a:solidFill>
                <a:latin typeface="+mj-lt"/>
                <a:cs typeface="Comic Sans MS"/>
              </a:rPr>
              <a:t>2</a:t>
            </a:r>
            <a:r>
              <a:rPr lang="en-US" sz="1500">
                <a:solidFill>
                  <a:srgbClr val="800000"/>
                </a:solidFill>
                <a:latin typeface="+mj-lt"/>
                <a:cs typeface="Comic Sans MS"/>
              </a:rPr>
              <a:t>:</a:t>
            </a:r>
          </a:p>
        </p:txBody>
      </p:sp>
      <p:sp>
        <p:nvSpPr>
          <p:cNvPr id="40" name="TextBox 39"/>
          <p:cNvSpPr txBox="1"/>
          <p:nvPr/>
        </p:nvSpPr>
        <p:spPr>
          <a:xfrm>
            <a:off x="1668838" y="1038407"/>
            <a:ext cx="3974670" cy="1127232"/>
          </a:xfrm>
          <a:prstGeom prst="rect">
            <a:avLst/>
          </a:prstGeom>
          <a:noFill/>
        </p:spPr>
        <p:txBody>
          <a:bodyPr wrap="square" lIns="68580" tIns="34290" rIns="68580" bIns="34290" rtlCol="0">
            <a:spAutoFit/>
          </a:bodyPr>
          <a:lstStyle/>
          <a:p>
            <a:pPr marL="48816" lvl="1">
              <a:spcBef>
                <a:spcPts val="450"/>
              </a:spcBef>
              <a:spcAft>
                <a:spcPts val="450"/>
              </a:spcAft>
            </a:pPr>
            <a:r>
              <a:rPr lang="en-US" sz="1500">
                <a:solidFill>
                  <a:srgbClr val="000090"/>
                </a:solidFill>
                <a:latin typeface="+mj-lt"/>
                <a:cs typeface="Comic Sans MS"/>
              </a:rPr>
              <a:t>structure well described by adding an external meson cloud to inner quark core</a:t>
            </a:r>
          </a:p>
          <a:p>
            <a:pPr marL="48816" lvl="1">
              <a:spcBef>
                <a:spcPts val="600"/>
              </a:spcBef>
            </a:pPr>
            <a:r>
              <a:rPr lang="en-US" sz="1500">
                <a:latin typeface="+mj-lt"/>
                <a:cs typeface="Comic Sans MS"/>
              </a:rPr>
              <a:t>quark core dominates; transition from confinement to pQCD regime</a:t>
            </a:r>
          </a:p>
        </p:txBody>
      </p:sp>
      <p:sp>
        <p:nvSpPr>
          <p:cNvPr id="39" name="TextBox 38"/>
          <p:cNvSpPr txBox="1"/>
          <p:nvPr/>
        </p:nvSpPr>
        <p:spPr>
          <a:xfrm>
            <a:off x="7384874" y="4117875"/>
            <a:ext cx="1546186" cy="465504"/>
          </a:xfrm>
          <a:prstGeom prst="rect">
            <a:avLst/>
          </a:prstGeom>
          <a:noFill/>
        </p:spPr>
        <p:txBody>
          <a:bodyPr wrap="square" lIns="68572" tIns="34286" rIns="68572" bIns="34286" rtlCol="0" anchor="ctr">
            <a:spAutoFit/>
          </a:bodyPr>
          <a:lstStyle/>
          <a:p>
            <a:pPr algn="ctr">
              <a:spcAft>
                <a:spcPts val="450"/>
              </a:spcAft>
            </a:pPr>
            <a:r>
              <a:rPr lang="en-US" sz="1100" i="1">
                <a:solidFill>
                  <a:srgbClr val="BD0000"/>
                </a:solidFill>
                <a:latin typeface="+mj-lt"/>
                <a:cs typeface="Comic Sans MS"/>
              </a:rPr>
              <a:t>A</a:t>
            </a:r>
            <a:r>
              <a:rPr lang="en-US" sz="1100" i="1" baseline="-25000">
                <a:solidFill>
                  <a:srgbClr val="BD0000"/>
                </a:solidFill>
                <a:latin typeface="+mj-lt"/>
                <a:cs typeface="Comic Sans MS"/>
              </a:rPr>
              <a:t>1/2</a:t>
            </a:r>
            <a:r>
              <a:rPr lang="en-US" sz="1100" i="1">
                <a:solidFill>
                  <a:srgbClr val="BD0000"/>
                </a:solidFill>
                <a:latin typeface="+mj-lt"/>
                <a:cs typeface="Comic Sans MS"/>
              </a:rPr>
              <a:t> , A</a:t>
            </a:r>
            <a:r>
              <a:rPr lang="en-US" sz="1100" i="1" baseline="-25000">
                <a:solidFill>
                  <a:srgbClr val="BD0000"/>
                </a:solidFill>
                <a:latin typeface="+mj-lt"/>
                <a:cs typeface="Comic Sans MS"/>
              </a:rPr>
              <a:t>3/2 </a:t>
            </a:r>
            <a:r>
              <a:rPr lang="en-US" sz="1100" i="1">
                <a:solidFill>
                  <a:srgbClr val="BD0000"/>
                </a:solidFill>
                <a:latin typeface="+mj-lt"/>
                <a:cs typeface="Comic Sans MS"/>
              </a:rPr>
              <a:t>– transverse</a:t>
            </a:r>
          </a:p>
          <a:p>
            <a:pPr algn="ctr">
              <a:spcAft>
                <a:spcPts val="450"/>
              </a:spcAft>
            </a:pPr>
            <a:r>
              <a:rPr lang="en-US" sz="1100" i="1">
                <a:solidFill>
                  <a:srgbClr val="BD0000"/>
                </a:solidFill>
                <a:latin typeface="+mj-lt"/>
                <a:cs typeface="Comic Sans MS"/>
              </a:rPr>
              <a:t>S</a:t>
            </a:r>
            <a:r>
              <a:rPr lang="en-US" sz="1100" i="1" baseline="-25000">
                <a:solidFill>
                  <a:srgbClr val="BD0000"/>
                </a:solidFill>
                <a:latin typeface="+mj-lt"/>
                <a:cs typeface="Comic Sans MS"/>
              </a:rPr>
              <a:t>1/2</a:t>
            </a:r>
            <a:r>
              <a:rPr lang="en-US" sz="1100" i="1">
                <a:solidFill>
                  <a:srgbClr val="BD0000"/>
                </a:solidFill>
                <a:latin typeface="+mj-lt"/>
                <a:cs typeface="Comic Sans MS"/>
              </a:rPr>
              <a:t> - longitudinal</a:t>
            </a:r>
          </a:p>
        </p:txBody>
      </p:sp>
      <p:pic>
        <p:nvPicPr>
          <p:cNvPr id="71" name="Picture 70" descr="hel-arrows.png"/>
          <p:cNvPicPr>
            <a:picLocks noChangeAspect="1"/>
          </p:cNvPicPr>
          <p:nvPr/>
        </p:nvPicPr>
        <p:blipFill>
          <a:blip r:embed="rId2"/>
          <a:stretch>
            <a:fillRect/>
          </a:stretch>
        </p:blipFill>
        <p:spPr>
          <a:xfrm>
            <a:off x="5818140" y="3970364"/>
            <a:ext cx="962025" cy="585788"/>
          </a:xfrm>
          <a:prstGeom prst="rect">
            <a:avLst/>
          </a:prstGeom>
        </p:spPr>
      </p:pic>
      <p:pic>
        <p:nvPicPr>
          <p:cNvPr id="41" name="Picture 40" descr="structure-scale.png"/>
          <p:cNvPicPr>
            <a:picLocks/>
          </p:cNvPicPr>
          <p:nvPr/>
        </p:nvPicPr>
        <p:blipFill rotWithShape="1">
          <a:blip r:embed="rId3"/>
          <a:srcRect l="5550" r="62051" b="36518"/>
          <a:stretch/>
        </p:blipFill>
        <p:spPr>
          <a:xfrm>
            <a:off x="6116074" y="628755"/>
            <a:ext cx="786911" cy="793625"/>
          </a:xfrm>
          <a:prstGeom prst="rect">
            <a:avLst/>
          </a:prstGeom>
        </p:spPr>
      </p:pic>
      <p:sp>
        <p:nvSpPr>
          <p:cNvPr id="42" name="TextBox 41"/>
          <p:cNvSpPr txBox="1"/>
          <p:nvPr/>
        </p:nvSpPr>
        <p:spPr>
          <a:xfrm>
            <a:off x="664756" y="1391388"/>
            <a:ext cx="1180052" cy="253916"/>
          </a:xfrm>
          <a:prstGeom prst="rect">
            <a:avLst/>
          </a:prstGeom>
          <a:noFill/>
        </p:spPr>
        <p:txBody>
          <a:bodyPr wrap="square" lIns="68580" tIns="34290" rIns="68580" bIns="34290" rtlCol="0">
            <a:spAutoFit/>
          </a:bodyPr>
          <a:lstStyle/>
          <a:p>
            <a:pPr>
              <a:spcAft>
                <a:spcPts val="450"/>
              </a:spcAft>
            </a:pPr>
            <a:r>
              <a:rPr lang="en-US" sz="1200" i="1">
                <a:latin typeface="+mj-lt"/>
                <a:cs typeface="Comic Sans MS"/>
              </a:rPr>
              <a:t>(Q</a:t>
            </a:r>
            <a:r>
              <a:rPr lang="en-US" sz="1200" i="1" baseline="30000">
                <a:latin typeface="+mj-lt"/>
                <a:cs typeface="Comic Sans MS"/>
              </a:rPr>
              <a:t>2</a:t>
            </a:r>
            <a:r>
              <a:rPr lang="en-US" sz="1200" i="1">
                <a:latin typeface="+mj-lt"/>
                <a:cs typeface="Comic Sans MS"/>
              </a:rPr>
              <a:t> &lt; 5 GeV</a:t>
            </a:r>
            <a:r>
              <a:rPr lang="en-US" sz="1200" i="1" baseline="30000">
                <a:latin typeface="+mj-lt"/>
                <a:cs typeface="Comic Sans MS"/>
              </a:rPr>
              <a:t>2</a:t>
            </a:r>
            <a:r>
              <a:rPr lang="en-US" sz="1200" i="1">
                <a:latin typeface="+mj-lt"/>
                <a:cs typeface="Comic Sans MS"/>
              </a:rPr>
              <a:t>)</a:t>
            </a:r>
          </a:p>
        </p:txBody>
      </p:sp>
      <p:sp>
        <p:nvSpPr>
          <p:cNvPr id="69" name="TextBox 68"/>
          <p:cNvSpPr txBox="1"/>
          <p:nvPr/>
        </p:nvSpPr>
        <p:spPr>
          <a:xfrm>
            <a:off x="664756" y="1920153"/>
            <a:ext cx="1137728" cy="253916"/>
          </a:xfrm>
          <a:prstGeom prst="rect">
            <a:avLst/>
          </a:prstGeom>
          <a:noFill/>
        </p:spPr>
        <p:txBody>
          <a:bodyPr wrap="square" lIns="68580" tIns="34290" rIns="68580" bIns="34290" rtlCol="0">
            <a:spAutoFit/>
          </a:bodyPr>
          <a:lstStyle/>
          <a:p>
            <a:pPr>
              <a:spcAft>
                <a:spcPts val="450"/>
              </a:spcAft>
            </a:pPr>
            <a:r>
              <a:rPr lang="en-US" sz="1200" i="1">
                <a:solidFill>
                  <a:srgbClr val="000000"/>
                </a:solidFill>
                <a:latin typeface="+mj-lt"/>
                <a:cs typeface="Comic Sans MS"/>
              </a:rPr>
              <a:t>(Q</a:t>
            </a:r>
            <a:r>
              <a:rPr lang="en-US" sz="1200" i="1" baseline="30000">
                <a:solidFill>
                  <a:srgbClr val="000000"/>
                </a:solidFill>
                <a:latin typeface="+mj-lt"/>
                <a:cs typeface="Comic Sans MS"/>
              </a:rPr>
              <a:t>2</a:t>
            </a:r>
            <a:r>
              <a:rPr lang="en-US" sz="1200" i="1">
                <a:solidFill>
                  <a:srgbClr val="000000"/>
                </a:solidFill>
                <a:latin typeface="+mj-lt"/>
                <a:cs typeface="Comic Sans MS"/>
              </a:rPr>
              <a:t> &gt; 5 GeV</a:t>
            </a:r>
            <a:r>
              <a:rPr lang="en-US" sz="1200" i="1" baseline="30000">
                <a:solidFill>
                  <a:srgbClr val="000000"/>
                </a:solidFill>
                <a:latin typeface="+mj-lt"/>
                <a:cs typeface="Comic Sans MS"/>
              </a:rPr>
              <a:t>2</a:t>
            </a:r>
            <a:r>
              <a:rPr lang="en-US" sz="1200" i="1">
                <a:solidFill>
                  <a:srgbClr val="008000"/>
                </a:solidFill>
                <a:latin typeface="+mj-lt"/>
                <a:cs typeface="Comic Sans MS"/>
              </a:rPr>
              <a:t>)</a:t>
            </a:r>
          </a:p>
        </p:txBody>
      </p:sp>
      <p:sp>
        <p:nvSpPr>
          <p:cNvPr id="6" name="TextBox 5">
            <a:extLst>
              <a:ext uri="{FF2B5EF4-FFF2-40B4-BE49-F238E27FC236}">
                <a16:creationId xmlns:a16="http://schemas.microsoft.com/office/drawing/2014/main" id="{E47C2988-474A-644F-9F07-13660DACE20A}"/>
              </a:ext>
            </a:extLst>
          </p:cNvPr>
          <p:cNvSpPr txBox="1"/>
          <p:nvPr/>
        </p:nvSpPr>
        <p:spPr>
          <a:xfrm>
            <a:off x="5643508" y="1404490"/>
            <a:ext cx="3426164" cy="253916"/>
          </a:xfrm>
          <a:prstGeom prst="rect">
            <a:avLst/>
          </a:prstGeom>
          <a:solidFill>
            <a:schemeClr val="bg1"/>
          </a:solidFill>
        </p:spPr>
        <p:txBody>
          <a:bodyPr wrap="square" lIns="68580" tIns="34290" rIns="68580" bIns="34290" rtlCol="0">
            <a:spAutoFit/>
          </a:bodyPr>
          <a:lstStyle/>
          <a:p>
            <a:pPr algn="ctr">
              <a:spcAft>
                <a:spcPts val="450"/>
              </a:spcAft>
            </a:pPr>
            <a:r>
              <a:rPr lang="en-US" sz="1200">
                <a:solidFill>
                  <a:srgbClr val="000090"/>
                </a:solidFill>
                <a:latin typeface="+mj-lt"/>
              </a:rPr>
              <a:t>3q core + meson cloud    3q core             </a:t>
            </a:r>
            <a:r>
              <a:rPr lang="en-US" sz="1200" err="1">
                <a:solidFill>
                  <a:srgbClr val="000090"/>
                </a:solidFill>
                <a:latin typeface="+mj-lt"/>
              </a:rPr>
              <a:t>pQCD</a:t>
            </a:r>
            <a:endParaRPr lang="en-US" sz="1200">
              <a:solidFill>
                <a:srgbClr val="000090"/>
              </a:solidFill>
              <a:latin typeface="+mj-lt"/>
            </a:endParaRPr>
          </a:p>
        </p:txBody>
      </p:sp>
      <p:sp>
        <p:nvSpPr>
          <p:cNvPr id="7" name="TextBox 6">
            <a:extLst>
              <a:ext uri="{FF2B5EF4-FFF2-40B4-BE49-F238E27FC236}">
                <a16:creationId xmlns:a16="http://schemas.microsoft.com/office/drawing/2014/main" id="{CDD9504F-7949-4046-AB66-5412226949B5}"/>
              </a:ext>
            </a:extLst>
          </p:cNvPr>
          <p:cNvSpPr txBox="1"/>
          <p:nvPr/>
        </p:nvSpPr>
        <p:spPr>
          <a:xfrm>
            <a:off x="5980153" y="1696599"/>
            <a:ext cx="2762137" cy="300083"/>
          </a:xfrm>
          <a:prstGeom prst="rect">
            <a:avLst/>
          </a:prstGeom>
          <a:noFill/>
        </p:spPr>
        <p:txBody>
          <a:bodyPr wrap="square" lIns="68580" tIns="34290" rIns="68580" bIns="34290" rtlCol="0">
            <a:spAutoFit/>
          </a:bodyPr>
          <a:lstStyle/>
          <a:p>
            <a:pPr>
              <a:spcAft>
                <a:spcPts val="450"/>
              </a:spcAft>
            </a:pPr>
            <a:r>
              <a:rPr lang="en-US" sz="1500">
                <a:latin typeface="+mj-lt"/>
              </a:rPr>
              <a:t>low Q</a:t>
            </a:r>
            <a:r>
              <a:rPr lang="en-US" sz="1500" baseline="30000">
                <a:latin typeface="+mj-lt"/>
              </a:rPr>
              <a:t>2</a:t>
            </a:r>
            <a:r>
              <a:rPr lang="en-US" sz="1500">
                <a:latin typeface="+mj-lt"/>
              </a:rPr>
              <a:t>                              high Q</a:t>
            </a:r>
            <a:r>
              <a:rPr lang="en-US" sz="1500" baseline="30000">
                <a:latin typeface="+mj-lt"/>
              </a:rPr>
              <a:t>2</a:t>
            </a:r>
          </a:p>
        </p:txBody>
      </p:sp>
      <p:cxnSp>
        <p:nvCxnSpPr>
          <p:cNvPr id="9" name="Straight Arrow Connector 8">
            <a:extLst>
              <a:ext uri="{FF2B5EF4-FFF2-40B4-BE49-F238E27FC236}">
                <a16:creationId xmlns:a16="http://schemas.microsoft.com/office/drawing/2014/main" id="{60BA9345-6252-0847-8B55-08C5DF92CD18}"/>
              </a:ext>
            </a:extLst>
          </p:cNvPr>
          <p:cNvCxnSpPr>
            <a:cxnSpLocks/>
          </p:cNvCxnSpPr>
          <p:nvPr/>
        </p:nvCxnSpPr>
        <p:spPr bwMode="auto">
          <a:xfrm>
            <a:off x="6747900" y="1824265"/>
            <a:ext cx="945530" cy="0"/>
          </a:xfrm>
          <a:prstGeom prst="straightConnector1">
            <a:avLst/>
          </a:prstGeom>
          <a:noFill/>
          <a:ln w="34925" cap="flat" cmpd="sng" algn="ctr">
            <a:solidFill>
              <a:schemeClr val="tx1"/>
            </a:solidFill>
            <a:prstDash val="solid"/>
            <a:round/>
            <a:headEnd type="none" w="med" len="med"/>
            <a:tailEnd type="arrow"/>
          </a:ln>
          <a:effectLst/>
        </p:spPr>
      </p:cxnSp>
      <p:pic>
        <p:nvPicPr>
          <p:cNvPr id="44" name="Picture 43" descr="structure-scale.png">
            <a:extLst>
              <a:ext uri="{FF2B5EF4-FFF2-40B4-BE49-F238E27FC236}">
                <a16:creationId xmlns:a16="http://schemas.microsoft.com/office/drawing/2014/main" id="{4CDB6C42-D2EE-884C-AAF2-E2B03F677D83}"/>
              </a:ext>
            </a:extLst>
          </p:cNvPr>
          <p:cNvPicPr>
            <a:picLocks/>
          </p:cNvPicPr>
          <p:nvPr/>
        </p:nvPicPr>
        <p:blipFill rotWithShape="1">
          <a:blip r:embed="rId3"/>
          <a:srcRect l="45912" t="7724" r="25707" b="36518"/>
          <a:stretch/>
        </p:blipFill>
        <p:spPr>
          <a:xfrm>
            <a:off x="7363728" y="679368"/>
            <a:ext cx="689341" cy="697062"/>
          </a:xfrm>
          <a:prstGeom prst="rect">
            <a:avLst/>
          </a:prstGeom>
        </p:spPr>
      </p:pic>
      <p:pic>
        <p:nvPicPr>
          <p:cNvPr id="66" name="Picture 65" descr="structure-scale.png">
            <a:extLst>
              <a:ext uri="{FF2B5EF4-FFF2-40B4-BE49-F238E27FC236}">
                <a16:creationId xmlns:a16="http://schemas.microsoft.com/office/drawing/2014/main" id="{788F34DD-7425-2249-AE57-D71B3CC368FF}"/>
              </a:ext>
            </a:extLst>
          </p:cNvPr>
          <p:cNvPicPr>
            <a:picLocks/>
          </p:cNvPicPr>
          <p:nvPr/>
        </p:nvPicPr>
        <p:blipFill rotWithShape="1">
          <a:blip r:embed="rId3"/>
          <a:srcRect l="80593" t="21086" r="4705" b="49425"/>
          <a:stretch/>
        </p:blipFill>
        <p:spPr>
          <a:xfrm>
            <a:off x="8385209" y="851803"/>
            <a:ext cx="357081" cy="368648"/>
          </a:xfrm>
          <a:prstGeom prst="rect">
            <a:avLst/>
          </a:prstGeom>
        </p:spPr>
      </p:pic>
      <p:cxnSp>
        <p:nvCxnSpPr>
          <p:cNvPr id="70" name="Straight Connector 31"/>
          <p:cNvCxnSpPr/>
          <p:nvPr/>
        </p:nvCxnSpPr>
        <p:spPr>
          <a:xfrm>
            <a:off x="-1" y="498820"/>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2" name="TextBox 62">
            <a:extLst>
              <a:ext uri="{FF2B5EF4-FFF2-40B4-BE49-F238E27FC236}">
                <a16:creationId xmlns:a16="http://schemas.microsoft.com/office/drawing/2014/main" id="{CCDF849D-C280-E541-AD92-D5C0DD2F228D}"/>
              </a:ext>
            </a:extLst>
          </p:cNvPr>
          <p:cNvSpPr txBox="1"/>
          <p:nvPr/>
        </p:nvSpPr>
        <p:spPr>
          <a:xfrm>
            <a:off x="283472" y="2161374"/>
            <a:ext cx="6116622" cy="523220"/>
          </a:xfrm>
          <a:prstGeom prst="rect">
            <a:avLst/>
          </a:prstGeom>
          <a:noFill/>
        </p:spPr>
        <p:txBody>
          <a:bodyPr wrap="square" rtlCol="0">
            <a:spAutoFit/>
          </a:bodyPr>
          <a:lstStyle/>
          <a:p>
            <a:pPr marL="122238" indent="-122238">
              <a:spcAft>
                <a:spcPts val="600"/>
              </a:spcAft>
              <a:buClr>
                <a:srgbClr val="C00000"/>
              </a:buClr>
              <a:buFont typeface="Arial" charset="0"/>
              <a:buChar char="•"/>
            </a:pPr>
            <a:r>
              <a:rPr lang="en-US" sz="1400" b="1" dirty="0">
                <a:solidFill>
                  <a:srgbClr val="0070C0"/>
                </a:solidFill>
                <a:latin typeface="+mj-lt"/>
              </a:rPr>
              <a:t>Calculations of form factors and electrocoupling amplitudes are sensitive to the underlying quark mass distribution</a:t>
            </a:r>
          </a:p>
        </p:txBody>
      </p:sp>
      <p:pic>
        <p:nvPicPr>
          <p:cNvPr id="74" name="Picture 60">
            <a:extLst>
              <a:ext uri="{FF2B5EF4-FFF2-40B4-BE49-F238E27FC236}">
                <a16:creationId xmlns:a16="http://schemas.microsoft.com/office/drawing/2014/main" id="{40570885-D693-BD41-945C-FB6586C8FA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90" y="2627498"/>
            <a:ext cx="4286892" cy="1928654"/>
          </a:xfrm>
          <a:prstGeom prst="rect">
            <a:avLst/>
          </a:prstGeom>
        </p:spPr>
      </p:pic>
      <p:sp>
        <p:nvSpPr>
          <p:cNvPr id="75" name="TextBox 64">
            <a:extLst>
              <a:ext uri="{FF2B5EF4-FFF2-40B4-BE49-F238E27FC236}">
                <a16:creationId xmlns:a16="http://schemas.microsoft.com/office/drawing/2014/main" id="{E9396409-C020-0E4D-9731-094E9A9B4434}"/>
              </a:ext>
            </a:extLst>
          </p:cNvPr>
          <p:cNvSpPr txBox="1"/>
          <p:nvPr/>
        </p:nvSpPr>
        <p:spPr>
          <a:xfrm>
            <a:off x="840631" y="3968862"/>
            <a:ext cx="1093510" cy="228600"/>
          </a:xfrm>
          <a:prstGeom prst="rect">
            <a:avLst/>
          </a:prstGeom>
          <a:solidFill>
            <a:schemeClr val="bg1"/>
          </a:solidFill>
          <a:ln w="25400">
            <a:solidFill>
              <a:schemeClr val="accent1"/>
            </a:solidFill>
          </a:ln>
        </p:spPr>
        <p:txBody>
          <a:bodyPr wrap="square" rtlCol="0">
            <a:spAutoFit/>
          </a:bodyPr>
          <a:lstStyle/>
          <a:p>
            <a:pPr algn="ctr">
              <a:spcAft>
                <a:spcPts val="600"/>
              </a:spcAft>
            </a:pPr>
            <a:r>
              <a:rPr lang="en-US" sz="900" b="0" i="1">
                <a:solidFill>
                  <a:srgbClr val="000000"/>
                </a:solidFill>
                <a:latin typeface="+mj-lt"/>
                <a:ea typeface="Comic Sans MS" charset="0"/>
                <a:cs typeface="Comic Sans MS" charset="0"/>
              </a:rPr>
              <a:t>DSE calculations</a:t>
            </a:r>
          </a:p>
        </p:txBody>
      </p:sp>
      <p:pic>
        <p:nvPicPr>
          <p:cNvPr id="76" name="Picture 61">
            <a:extLst>
              <a:ext uri="{FF2B5EF4-FFF2-40B4-BE49-F238E27FC236}">
                <a16:creationId xmlns:a16="http://schemas.microsoft.com/office/drawing/2014/main" id="{48C6AE0E-15B9-F849-BEA6-BD4BA9BEF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4338" y="3762022"/>
            <a:ext cx="548640" cy="446229"/>
          </a:xfrm>
          <a:prstGeom prst="rect">
            <a:avLst/>
          </a:prstGeom>
          <a:ln w="25400">
            <a:solidFill>
              <a:schemeClr val="accent1"/>
            </a:solidFill>
          </a:ln>
        </p:spPr>
      </p:pic>
      <p:sp>
        <p:nvSpPr>
          <p:cNvPr id="73" name="TextBox 56">
            <a:extLst>
              <a:ext uri="{FF2B5EF4-FFF2-40B4-BE49-F238E27FC236}">
                <a16:creationId xmlns:a16="http://schemas.microsoft.com/office/drawing/2014/main" id="{C53E980C-0A54-D649-BA67-4AACA47A9A3E}"/>
              </a:ext>
            </a:extLst>
          </p:cNvPr>
          <p:cNvSpPr txBox="1"/>
          <p:nvPr/>
        </p:nvSpPr>
        <p:spPr>
          <a:xfrm>
            <a:off x="-208054" y="4449658"/>
            <a:ext cx="5925467" cy="307777"/>
          </a:xfrm>
          <a:prstGeom prst="rect">
            <a:avLst/>
          </a:prstGeom>
          <a:noFill/>
        </p:spPr>
        <p:txBody>
          <a:bodyPr wrap="square" rtlCol="0">
            <a:spAutoFit/>
          </a:bodyPr>
          <a:lstStyle/>
          <a:p>
            <a:pPr algn="ctr"/>
            <a:r>
              <a:rPr lang="en-US" sz="1400" b="0">
                <a:solidFill>
                  <a:srgbClr val="800000"/>
                </a:solidFill>
                <a:latin typeface="+mj-lt"/>
              </a:rPr>
              <a:t>CLAS results vs. QCD expectations with running quark mass </a:t>
            </a:r>
          </a:p>
        </p:txBody>
      </p:sp>
      <p:sp>
        <p:nvSpPr>
          <p:cNvPr id="10" name="Segnaposto piè di pagina 9">
            <a:extLst>
              <a:ext uri="{FF2B5EF4-FFF2-40B4-BE49-F238E27FC236}">
                <a16:creationId xmlns:a16="http://schemas.microsoft.com/office/drawing/2014/main" id="{32B67C25-23E2-DA22-39E4-1869B8A436F1}"/>
              </a:ext>
            </a:extLst>
          </p:cNvPr>
          <p:cNvSpPr>
            <a:spLocks noGrp="1"/>
          </p:cNvSpPr>
          <p:nvPr>
            <p:ph type="ftr" sz="quarter" idx="11"/>
          </p:nvPr>
        </p:nvSpPr>
        <p:spPr/>
        <p:txBody>
          <a:bodyPr/>
          <a:lstStyle/>
          <a:p>
            <a:r>
              <a:rPr lang="it-IT"/>
              <a:t>CLAS Collaboration Meeting - June 2024  - Annalisa D’Angelo </a:t>
            </a:r>
          </a:p>
        </p:txBody>
      </p:sp>
      <p:sp>
        <p:nvSpPr>
          <p:cNvPr id="8" name="Segnaposto numero diapositiva 7">
            <a:extLst>
              <a:ext uri="{FF2B5EF4-FFF2-40B4-BE49-F238E27FC236}">
                <a16:creationId xmlns:a16="http://schemas.microsoft.com/office/drawing/2014/main" id="{D314DAD0-42B1-B54B-A337-989AA5A6CFFF}"/>
              </a:ext>
            </a:extLst>
          </p:cNvPr>
          <p:cNvSpPr>
            <a:spLocks noGrp="1"/>
          </p:cNvSpPr>
          <p:nvPr>
            <p:ph type="sldNum" sz="quarter" idx="12"/>
          </p:nvPr>
        </p:nvSpPr>
        <p:spPr/>
        <p:txBody>
          <a:bodyPr/>
          <a:lstStyle/>
          <a:p>
            <a:fld id="{E33505E3-9B21-8742-B4DC-5DD2FCC133AE}" type="slidenum">
              <a:rPr lang="it-IT" smtClean="0"/>
              <a:t>6</a:t>
            </a:fld>
            <a:endParaRPr lang="it-IT"/>
          </a:p>
        </p:txBody>
      </p:sp>
    </p:spTree>
    <p:extLst>
      <p:ext uri="{BB962C8B-B14F-4D97-AF65-F5344CB8AC3E}">
        <p14:creationId xmlns:p14="http://schemas.microsoft.com/office/powerpoint/2010/main" val="2686436316"/>
      </p:ext>
    </p:extLst>
  </p:cSld>
  <p:clrMapOvr>
    <a:masterClrMapping/>
  </p:clrMapOvr>
  <mc:AlternateContent xmlns:mc="http://schemas.openxmlformats.org/markup-compatibility/2006" xmlns:p14="http://schemas.microsoft.com/office/powerpoint/2010/main">
    <mc:Choice Requires="p14">
      <p:transition spd="slow" p14:dur="2000" advTm="101815"/>
    </mc:Choice>
    <mc:Fallback xmlns="">
      <p:transition xmlns:p14="http://schemas.microsoft.com/office/powerpoint/2010/main" spd="slow" advTm="10181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
          <p:cNvSpPr txBox="1">
            <a:spLocks/>
          </p:cNvSpPr>
          <p:nvPr/>
        </p:nvSpPr>
        <p:spPr>
          <a:xfrm>
            <a:off x="28511" y="-165337"/>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0070C0"/>
                </a:solidFill>
              </a:rPr>
              <a:t>Roper - 1st nucleon radial excitation?</a:t>
            </a:r>
          </a:p>
        </p:txBody>
      </p:sp>
      <p:cxnSp>
        <p:nvCxnSpPr>
          <p:cNvPr id="32" name="Straight Connector 31"/>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Rettangolo 14"/>
          <p:cNvSpPr/>
          <p:nvPr/>
        </p:nvSpPr>
        <p:spPr>
          <a:xfrm>
            <a:off x="7150100" y="1066800"/>
            <a:ext cx="1040552" cy="203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ttangolo 5"/>
          <p:cNvSpPr/>
          <p:nvPr/>
        </p:nvSpPr>
        <p:spPr>
          <a:xfrm>
            <a:off x="4064000" y="2244387"/>
            <a:ext cx="482600" cy="35770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D16970AB-DC11-A143-BEA6-6AB9E5ECA6B3}"/>
              </a:ext>
            </a:extLst>
          </p:cNvPr>
          <p:cNvPicPr>
            <a:picLocks noChangeAspect="1"/>
          </p:cNvPicPr>
          <p:nvPr/>
        </p:nvPicPr>
        <p:blipFill>
          <a:blip r:embed="rId3"/>
          <a:stretch>
            <a:fillRect/>
          </a:stretch>
        </p:blipFill>
        <p:spPr>
          <a:xfrm>
            <a:off x="353141" y="600413"/>
            <a:ext cx="8386916" cy="4102902"/>
          </a:xfrm>
          <a:prstGeom prst="rect">
            <a:avLst/>
          </a:prstGeom>
        </p:spPr>
      </p:pic>
      <p:sp>
        <p:nvSpPr>
          <p:cNvPr id="4" name="Segnaposto piè di pagina 3">
            <a:extLst>
              <a:ext uri="{FF2B5EF4-FFF2-40B4-BE49-F238E27FC236}">
                <a16:creationId xmlns:a16="http://schemas.microsoft.com/office/drawing/2014/main" id="{55C164D9-84BD-44B2-7D4B-0B212227793D}"/>
              </a:ext>
            </a:extLst>
          </p:cNvPr>
          <p:cNvSpPr>
            <a:spLocks noGrp="1"/>
          </p:cNvSpPr>
          <p:nvPr>
            <p:ph type="ftr" sz="quarter" idx="11"/>
          </p:nvPr>
        </p:nvSpPr>
        <p:spPr/>
        <p:txBody>
          <a:bodyPr/>
          <a:lstStyle/>
          <a:p>
            <a:r>
              <a:rPr lang="it-IT"/>
              <a:t>CLAS Collaboration Meeting - June 2024  - Annalisa D’Angelo </a:t>
            </a:r>
          </a:p>
        </p:txBody>
      </p:sp>
      <p:sp>
        <p:nvSpPr>
          <p:cNvPr id="2" name="Segnaposto numero diapositiva 1">
            <a:extLst>
              <a:ext uri="{FF2B5EF4-FFF2-40B4-BE49-F238E27FC236}">
                <a16:creationId xmlns:a16="http://schemas.microsoft.com/office/drawing/2014/main" id="{EAD8152B-DA71-B459-7DA0-680B1DE922DC}"/>
              </a:ext>
            </a:extLst>
          </p:cNvPr>
          <p:cNvSpPr>
            <a:spLocks noGrp="1"/>
          </p:cNvSpPr>
          <p:nvPr>
            <p:ph type="sldNum" sz="quarter" idx="12"/>
          </p:nvPr>
        </p:nvSpPr>
        <p:spPr/>
        <p:txBody>
          <a:bodyPr/>
          <a:lstStyle/>
          <a:p>
            <a:fld id="{E33505E3-9B21-8742-B4DC-5DD2FCC133AE}" type="slidenum">
              <a:rPr lang="it-IT" smtClean="0"/>
              <a:t>7</a:t>
            </a:fld>
            <a:endParaRPr lang="it-IT"/>
          </a:p>
        </p:txBody>
      </p:sp>
    </p:spTree>
    <p:extLst>
      <p:ext uri="{BB962C8B-B14F-4D97-AF65-F5344CB8AC3E}">
        <p14:creationId xmlns:p14="http://schemas.microsoft.com/office/powerpoint/2010/main" val="178414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nettore 1 11"/>
          <p:cNvCxnSpPr/>
          <p:nvPr/>
        </p:nvCxnSpPr>
        <p:spPr>
          <a:xfrm>
            <a:off x="1439144" y="4785815"/>
            <a:ext cx="6751508"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3" name="Titolo 1"/>
          <p:cNvSpPr txBox="1">
            <a:spLocks/>
          </p:cNvSpPr>
          <p:nvPr/>
        </p:nvSpPr>
        <p:spPr>
          <a:xfrm>
            <a:off x="28511" y="-165337"/>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a:solidFill>
                  <a:srgbClr val="800000"/>
                </a:solidFill>
                <a:latin typeface="Calibri" pitchFamily="34" charset="0"/>
              </a:rPr>
              <a:t>Hybrid Hadrons: Hadrons with Explicit </a:t>
            </a:r>
            <a:r>
              <a:rPr lang="en-US" sz="2400" b="1" err="1">
                <a:solidFill>
                  <a:srgbClr val="800000"/>
                </a:solidFill>
                <a:latin typeface="Calibri" pitchFamily="34" charset="0"/>
              </a:rPr>
              <a:t>Gluonic</a:t>
            </a:r>
            <a:r>
              <a:rPr lang="en-US" sz="2400" b="1">
                <a:solidFill>
                  <a:srgbClr val="800000"/>
                </a:solidFill>
                <a:latin typeface="Calibri" pitchFamily="34" charset="0"/>
              </a:rPr>
              <a:t> Degrees of Freedom</a:t>
            </a:r>
            <a:endParaRPr lang="en-US" sz="2400" b="1" baseline="30000">
              <a:solidFill>
                <a:srgbClr val="800000"/>
              </a:solidFill>
            </a:endParaRPr>
          </a:p>
        </p:txBody>
      </p:sp>
      <p:cxnSp>
        <p:nvCxnSpPr>
          <p:cNvPr id="32" name="Straight Connector 31"/>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Rettangolo 14"/>
          <p:cNvSpPr/>
          <p:nvPr/>
        </p:nvSpPr>
        <p:spPr>
          <a:xfrm>
            <a:off x="7150100" y="1066800"/>
            <a:ext cx="1040552" cy="203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ttangolo 5"/>
          <p:cNvSpPr/>
          <p:nvPr/>
        </p:nvSpPr>
        <p:spPr>
          <a:xfrm>
            <a:off x="4064000" y="2244387"/>
            <a:ext cx="482600" cy="35770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p:cNvSpPr>
            <a:spLocks noGrp="1"/>
          </p:cNvSpPr>
          <p:nvPr>
            <p:ph idx="1"/>
          </p:nvPr>
        </p:nvSpPr>
        <p:spPr>
          <a:xfrm>
            <a:off x="28512" y="705994"/>
            <a:ext cx="9036176" cy="3899873"/>
          </a:xfrm>
        </p:spPr>
        <p:txBody>
          <a:bodyPr>
            <a:noAutofit/>
          </a:bodyPr>
          <a:lstStyle/>
          <a:p>
            <a:pPr marL="0" indent="0">
              <a:buNone/>
            </a:pPr>
            <a:r>
              <a:rPr lang="en-US" sz="1800" b="1"/>
              <a:t>Hybrid hadrons </a:t>
            </a:r>
            <a:r>
              <a:rPr lang="en-US" sz="1800"/>
              <a:t>with dominant </a:t>
            </a:r>
            <a:r>
              <a:rPr lang="en-US" sz="1800" err="1"/>
              <a:t>gluonic</a:t>
            </a:r>
            <a:r>
              <a:rPr lang="en-US" sz="1800"/>
              <a:t> contributions are predicted to exist by QCD.</a:t>
            </a:r>
          </a:p>
          <a:p>
            <a:pPr marL="0" indent="0">
              <a:buNone/>
            </a:pPr>
            <a:r>
              <a:rPr lang="en-US" sz="1800" b="1">
                <a:solidFill>
                  <a:srgbClr val="800000"/>
                </a:solidFill>
              </a:rPr>
              <a:t>Experimentally:</a:t>
            </a:r>
          </a:p>
          <a:p>
            <a:pPr>
              <a:buFont typeface="Arial"/>
              <a:buChar char="•"/>
            </a:pPr>
            <a:r>
              <a:rPr lang="en-US" sz="1800" b="1">
                <a:solidFill>
                  <a:srgbClr val="000090"/>
                </a:solidFill>
              </a:rPr>
              <a:t>Hybrid mesons </a:t>
            </a:r>
            <a:r>
              <a:rPr lang="en-US" sz="1800">
                <a:solidFill>
                  <a:srgbClr val="000090"/>
                </a:solidFill>
              </a:rPr>
              <a:t>|</a:t>
            </a:r>
            <a:r>
              <a:rPr lang="en-US" sz="1800" err="1">
                <a:solidFill>
                  <a:srgbClr val="000090"/>
                </a:solidFill>
              </a:rPr>
              <a:t>qqg</a:t>
            </a:r>
            <a:r>
              <a:rPr lang="en-US" sz="1800">
                <a:solidFill>
                  <a:srgbClr val="000090"/>
                </a:solidFill>
              </a:rPr>
              <a:t>&gt; states may have exotic quantum numbers J</a:t>
            </a:r>
            <a:r>
              <a:rPr lang="en-US" sz="1800" baseline="30000">
                <a:solidFill>
                  <a:srgbClr val="000090"/>
                </a:solidFill>
              </a:rPr>
              <a:t>PC </a:t>
            </a:r>
            <a:r>
              <a:rPr lang="en-US" sz="1800">
                <a:solidFill>
                  <a:srgbClr val="000090"/>
                </a:solidFill>
              </a:rPr>
              <a:t>not available to pure      |</a:t>
            </a:r>
            <a:r>
              <a:rPr lang="en-US" sz="1800" err="1">
                <a:solidFill>
                  <a:srgbClr val="000090"/>
                </a:solidFill>
              </a:rPr>
              <a:t>qq</a:t>
            </a:r>
            <a:r>
              <a:rPr lang="en-US" sz="1800">
                <a:solidFill>
                  <a:srgbClr val="000090"/>
                </a:solidFill>
              </a:rPr>
              <a:t>&gt; states 	             </a:t>
            </a:r>
            <a:r>
              <a:rPr lang="en-US" sz="1800" err="1">
                <a:solidFill>
                  <a:srgbClr val="000090"/>
                </a:solidFill>
              </a:rPr>
              <a:t>GlueX</a:t>
            </a:r>
            <a:r>
              <a:rPr lang="en-US" sz="1800">
                <a:solidFill>
                  <a:srgbClr val="000090"/>
                </a:solidFill>
              </a:rPr>
              <a:t>, </a:t>
            </a:r>
            <a:r>
              <a:rPr lang="en-US" sz="1800" err="1">
                <a:solidFill>
                  <a:srgbClr val="000090"/>
                </a:solidFill>
              </a:rPr>
              <a:t>MesonEx</a:t>
            </a:r>
            <a:r>
              <a:rPr lang="en-US" sz="1800">
                <a:solidFill>
                  <a:srgbClr val="000090"/>
                </a:solidFill>
              </a:rPr>
              <a:t>, COMPASS, PANDA </a:t>
            </a:r>
            <a:r>
              <a:rPr lang="is-IS" sz="1800">
                <a:solidFill>
                  <a:srgbClr val="000090"/>
                </a:solidFill>
              </a:rPr>
              <a:t>….   </a:t>
            </a:r>
            <a:endParaRPr lang="en-US" sz="1800">
              <a:solidFill>
                <a:srgbClr val="000090"/>
              </a:solidFill>
            </a:endParaRPr>
          </a:p>
          <a:p>
            <a:pPr>
              <a:buFont typeface="Arial"/>
              <a:buChar char="•"/>
            </a:pPr>
            <a:endParaRPr lang="en-US" sz="1600">
              <a:solidFill>
                <a:srgbClr val="000090"/>
              </a:solidFill>
            </a:endParaRPr>
          </a:p>
          <a:p>
            <a:pPr>
              <a:buFont typeface="Arial"/>
              <a:buChar char="•"/>
            </a:pPr>
            <a:r>
              <a:rPr lang="en-US" sz="1800" b="1">
                <a:solidFill>
                  <a:srgbClr val="000090"/>
                </a:solidFill>
              </a:rPr>
              <a:t>Hybrid baryons  </a:t>
            </a:r>
            <a:r>
              <a:rPr lang="en-US" sz="1800">
                <a:solidFill>
                  <a:srgbClr val="000090"/>
                </a:solidFill>
              </a:rPr>
              <a:t>|</a:t>
            </a:r>
            <a:r>
              <a:rPr lang="en-US" sz="1800" err="1">
                <a:solidFill>
                  <a:srgbClr val="000090"/>
                </a:solidFill>
              </a:rPr>
              <a:t>qqqg</a:t>
            </a:r>
            <a:r>
              <a:rPr lang="en-US" sz="1800">
                <a:solidFill>
                  <a:srgbClr val="000090"/>
                </a:solidFill>
              </a:rPr>
              <a:t>&gt; have the same quantum numbers J</a:t>
            </a:r>
            <a:r>
              <a:rPr lang="en-US" sz="1800" baseline="30000">
                <a:solidFill>
                  <a:srgbClr val="000090"/>
                </a:solidFill>
              </a:rPr>
              <a:t>P</a:t>
            </a:r>
            <a:r>
              <a:rPr lang="en-US" sz="1800">
                <a:solidFill>
                  <a:srgbClr val="000090"/>
                </a:solidFill>
              </a:rPr>
              <a:t> as |</a:t>
            </a:r>
            <a:r>
              <a:rPr lang="en-US" sz="1800" err="1">
                <a:solidFill>
                  <a:srgbClr val="000090"/>
                </a:solidFill>
              </a:rPr>
              <a:t>qqq</a:t>
            </a:r>
            <a:r>
              <a:rPr lang="en-US" sz="1800">
                <a:solidFill>
                  <a:srgbClr val="000090"/>
                </a:solidFill>
              </a:rPr>
              <a:t>&gt;	 </a:t>
            </a:r>
            <a:r>
              <a:rPr lang="en-US" sz="1800" err="1">
                <a:solidFill>
                  <a:srgbClr val="000090"/>
                </a:solidFill>
              </a:rPr>
              <a:t>electroproduction</a:t>
            </a:r>
            <a:r>
              <a:rPr lang="en-US" sz="1800">
                <a:solidFill>
                  <a:srgbClr val="000090"/>
                </a:solidFill>
              </a:rPr>
              <a:t> with CLAS12 (Hall B).   </a:t>
            </a:r>
          </a:p>
          <a:p>
            <a:pPr marL="0" indent="0">
              <a:spcBef>
                <a:spcPts val="1728"/>
              </a:spcBef>
              <a:buNone/>
            </a:pPr>
            <a:r>
              <a:rPr lang="en-US" sz="1800" b="1">
                <a:solidFill>
                  <a:srgbClr val="800000"/>
                </a:solidFill>
              </a:rPr>
              <a:t>Theoretical predictions:</a:t>
            </a:r>
            <a:endParaRPr lang="en-US" sz="1800">
              <a:solidFill>
                <a:srgbClr val="000090"/>
              </a:solidFill>
            </a:endParaRPr>
          </a:p>
          <a:p>
            <a:pPr marL="1524000" lvl="4" indent="0">
              <a:buFont typeface="Wingdings" charset="2"/>
              <a:buChar char="²"/>
            </a:pPr>
            <a:r>
              <a:rPr lang="en-US" sz="1800">
                <a:solidFill>
                  <a:srgbClr val="000090"/>
                </a:solidFill>
              </a:rPr>
              <a:t> MIT bag model - </a:t>
            </a:r>
            <a:r>
              <a:rPr lang="en-US" sz="1800"/>
              <a:t>T. Barnes and F. Close, Phys. </a:t>
            </a:r>
            <a:r>
              <a:rPr lang="en-US" sz="1800" err="1"/>
              <a:t>Lett</a:t>
            </a:r>
            <a:r>
              <a:rPr lang="en-US" sz="1800"/>
              <a:t>. 123B, 89 (1983).</a:t>
            </a:r>
          </a:p>
          <a:p>
            <a:pPr marL="1524000" lvl="4" indent="0">
              <a:buFont typeface="Wingdings" charset="2"/>
              <a:buChar char="²"/>
            </a:pPr>
            <a:r>
              <a:rPr lang="en-US" sz="1800">
                <a:solidFill>
                  <a:srgbClr val="000090"/>
                </a:solidFill>
              </a:rPr>
              <a:t> QCD Sum Rule - </a:t>
            </a:r>
            <a:r>
              <a:rPr lang="en-US" sz="1800"/>
              <a:t>L. </a:t>
            </a:r>
            <a:r>
              <a:rPr lang="en-US" sz="1800" err="1"/>
              <a:t>Kisslinger</a:t>
            </a:r>
            <a:r>
              <a:rPr lang="en-US" sz="1800"/>
              <a:t> and Z. Li, Phys. Rev. D 51, R5986 (1995).</a:t>
            </a:r>
          </a:p>
          <a:p>
            <a:pPr marL="1524000" lvl="4" indent="0">
              <a:buFont typeface="Wingdings" charset="2"/>
              <a:buChar char="²"/>
            </a:pPr>
            <a:r>
              <a:rPr lang="en-US" sz="1800">
                <a:solidFill>
                  <a:srgbClr val="000090"/>
                </a:solidFill>
              </a:rPr>
              <a:t> Flux Tube model - </a:t>
            </a:r>
            <a:r>
              <a:rPr lang="en-US" sz="1800"/>
              <a:t>S. </a:t>
            </a:r>
            <a:r>
              <a:rPr lang="en-US" sz="1800" err="1"/>
              <a:t>Capstick</a:t>
            </a:r>
            <a:r>
              <a:rPr lang="en-US" sz="1800"/>
              <a:t> and P. R. Page, Phys. Rev. C 66, 065204 </a:t>
            </a:r>
            <a:r>
              <a:rPr lang="is-IS" sz="1800"/>
              <a:t>(2002).</a:t>
            </a:r>
          </a:p>
          <a:p>
            <a:pPr marL="1524000" lvl="4" indent="0">
              <a:buFont typeface="Wingdings" charset="2"/>
              <a:buChar char="²"/>
            </a:pPr>
            <a:r>
              <a:rPr lang="is-IS" sz="1800">
                <a:solidFill>
                  <a:srgbClr val="000090"/>
                </a:solidFill>
              </a:rPr>
              <a:t> LQCD - </a:t>
            </a:r>
            <a:r>
              <a:rPr lang="en-US" sz="1800">
                <a:solidFill>
                  <a:srgbClr val="000000"/>
                </a:solidFill>
              </a:rPr>
              <a:t>J.J. </a:t>
            </a:r>
            <a:r>
              <a:rPr lang="en-US" sz="1800" err="1">
                <a:solidFill>
                  <a:srgbClr val="000000"/>
                </a:solidFill>
              </a:rPr>
              <a:t>Dudek</a:t>
            </a:r>
            <a:r>
              <a:rPr lang="en-US" sz="1800">
                <a:solidFill>
                  <a:srgbClr val="000000"/>
                </a:solidFill>
              </a:rPr>
              <a:t> and R.G. Edwards,  PRD85, 054016 (2012).</a:t>
            </a:r>
          </a:p>
          <a:p>
            <a:pPr lvl="4">
              <a:buFont typeface="Wingdings" charset="2"/>
              <a:buChar char="²"/>
            </a:pPr>
            <a:endParaRPr lang="en-US" sz="1800">
              <a:solidFill>
                <a:srgbClr val="000090"/>
              </a:solidFill>
              <a:latin typeface="Calibri" pitchFamily="34" charset="0"/>
            </a:endParaRPr>
          </a:p>
          <a:p>
            <a:pPr marL="0" indent="92047">
              <a:buNone/>
            </a:pPr>
            <a:r>
              <a:rPr lang="en-US" sz="2400">
                <a:solidFill>
                  <a:srgbClr val="0000FF"/>
                </a:solidFill>
                <a:latin typeface="Calibri" pitchFamily="34" charset="0"/>
              </a:rPr>
              <a:t>					</a:t>
            </a:r>
          </a:p>
        </p:txBody>
      </p:sp>
      <p:cxnSp>
        <p:nvCxnSpPr>
          <p:cNvPr id="3" name="Connettore 1 2"/>
          <p:cNvCxnSpPr/>
          <p:nvPr/>
        </p:nvCxnSpPr>
        <p:spPr>
          <a:xfrm>
            <a:off x="681444" y="1724395"/>
            <a:ext cx="13422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a:off x="2155433" y="1474092"/>
            <a:ext cx="134224" cy="0"/>
          </a:xfrm>
          <a:prstGeom prst="line">
            <a:avLst/>
          </a:prstGeom>
          <a:ln>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4" name="Segnaposto piè di pagina 3">
            <a:extLst>
              <a:ext uri="{FF2B5EF4-FFF2-40B4-BE49-F238E27FC236}">
                <a16:creationId xmlns:a16="http://schemas.microsoft.com/office/drawing/2014/main" id="{6F91F14A-115E-4CBB-90FF-050AD48FECDE}"/>
              </a:ext>
            </a:extLst>
          </p:cNvPr>
          <p:cNvSpPr>
            <a:spLocks noGrp="1"/>
          </p:cNvSpPr>
          <p:nvPr>
            <p:ph type="ftr" sz="quarter" idx="11"/>
          </p:nvPr>
        </p:nvSpPr>
        <p:spPr/>
        <p:txBody>
          <a:bodyPr/>
          <a:lstStyle/>
          <a:p>
            <a:r>
              <a:rPr lang="it-IT"/>
              <a:t>CLAS Collaboration Meeting - June 2024  - Annalisa D’Angelo </a:t>
            </a:r>
          </a:p>
        </p:txBody>
      </p:sp>
      <p:sp>
        <p:nvSpPr>
          <p:cNvPr id="2" name="Segnaposto numero diapositiva 1">
            <a:extLst>
              <a:ext uri="{FF2B5EF4-FFF2-40B4-BE49-F238E27FC236}">
                <a16:creationId xmlns:a16="http://schemas.microsoft.com/office/drawing/2014/main" id="{568FF1E9-3614-3EF3-6500-BC51A24D0258}"/>
              </a:ext>
            </a:extLst>
          </p:cNvPr>
          <p:cNvSpPr>
            <a:spLocks noGrp="1"/>
          </p:cNvSpPr>
          <p:nvPr>
            <p:ph type="sldNum" sz="quarter" idx="12"/>
          </p:nvPr>
        </p:nvSpPr>
        <p:spPr/>
        <p:txBody>
          <a:bodyPr/>
          <a:lstStyle/>
          <a:p>
            <a:fld id="{E33505E3-9B21-8742-B4DC-5DD2FCC133AE}" type="slidenum">
              <a:rPr lang="it-IT" smtClean="0"/>
              <a:t>8</a:t>
            </a:fld>
            <a:endParaRPr lang="it-IT"/>
          </a:p>
        </p:txBody>
      </p:sp>
    </p:spTree>
    <p:extLst>
      <p:ext uri="{BB962C8B-B14F-4D97-AF65-F5344CB8AC3E}">
        <p14:creationId xmlns:p14="http://schemas.microsoft.com/office/powerpoint/2010/main" val="2792307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p:cNvPicPr>
          <p:nvPr/>
        </p:nvPicPr>
        <p:blipFill>
          <a:blip r:embed="rId2"/>
          <a:stretch>
            <a:fillRect/>
          </a:stretch>
        </p:blipFill>
        <p:spPr>
          <a:xfrm>
            <a:off x="1762180" y="415363"/>
            <a:ext cx="5644412" cy="3658048"/>
          </a:xfrm>
          <a:prstGeom prst="rect">
            <a:avLst/>
          </a:prstGeom>
          <a:ln>
            <a:noFill/>
          </a:ln>
          <a:effectLst/>
        </p:spPr>
      </p:pic>
      <p:sp>
        <p:nvSpPr>
          <p:cNvPr id="33" name="TextBox 21"/>
          <p:cNvSpPr txBox="1"/>
          <p:nvPr/>
        </p:nvSpPr>
        <p:spPr>
          <a:xfrm>
            <a:off x="193309" y="3852893"/>
            <a:ext cx="9185406" cy="840381"/>
          </a:xfrm>
          <a:prstGeom prst="rect">
            <a:avLst/>
          </a:prstGeom>
          <a:noFill/>
        </p:spPr>
        <p:txBody>
          <a:bodyPr wrap="square" lIns="100735" tIns="50367" rIns="100735" bIns="50367" rtlCol="0">
            <a:spAutoFit/>
          </a:bodyPr>
          <a:lstStyle/>
          <a:p>
            <a:r>
              <a:rPr lang="en-US" sz="1600" b="1">
                <a:solidFill>
                  <a:srgbClr val="000090"/>
                </a:solidFill>
                <a:latin typeface="+mn-lt"/>
              </a:rPr>
              <a:t>Hybrid states have same J</a:t>
            </a:r>
            <a:r>
              <a:rPr lang="en-US" sz="1600" b="1" baseline="30000">
                <a:solidFill>
                  <a:srgbClr val="000090"/>
                </a:solidFill>
                <a:latin typeface="+mn-lt"/>
              </a:rPr>
              <a:t>P</a:t>
            </a:r>
            <a:r>
              <a:rPr lang="en-US" sz="1600" b="1">
                <a:solidFill>
                  <a:srgbClr val="000090"/>
                </a:solidFill>
                <a:latin typeface="+mn-lt"/>
              </a:rPr>
              <a:t> values as </a:t>
            </a:r>
            <a:r>
              <a:rPr lang="en-US" sz="1600" b="1" err="1">
                <a:solidFill>
                  <a:srgbClr val="000090"/>
                </a:solidFill>
                <a:latin typeface="+mn-lt"/>
              </a:rPr>
              <a:t>qqq</a:t>
            </a:r>
            <a:r>
              <a:rPr lang="en-US" sz="1600" b="1">
                <a:solidFill>
                  <a:srgbClr val="000090"/>
                </a:solidFill>
                <a:latin typeface="+mn-lt"/>
              </a:rPr>
              <a:t> baryons</a:t>
            </a:r>
            <a:r>
              <a:rPr lang="en-US" sz="1600">
                <a:solidFill>
                  <a:srgbClr val="000090"/>
                </a:solidFill>
                <a:latin typeface="+mn-lt"/>
              </a:rPr>
              <a:t>. </a:t>
            </a:r>
            <a:r>
              <a:rPr lang="en-US" sz="1600" b="1">
                <a:solidFill>
                  <a:srgbClr val="000090"/>
                </a:solidFill>
                <a:latin typeface="+mn-lt"/>
              </a:rPr>
              <a:t>How to identify them?</a:t>
            </a:r>
            <a:endParaRPr lang="en-US" sz="1600">
              <a:solidFill>
                <a:srgbClr val="000090"/>
              </a:solidFill>
              <a:latin typeface="+mn-lt"/>
            </a:endParaRPr>
          </a:p>
          <a:p>
            <a:pPr indent="-342794">
              <a:buFont typeface="Arial"/>
              <a:buChar char="•"/>
            </a:pPr>
            <a:r>
              <a:rPr lang="en-US" sz="1600">
                <a:solidFill>
                  <a:srgbClr val="800000"/>
                </a:solidFill>
                <a:latin typeface="+mn-lt"/>
              </a:rPr>
              <a:t>Overpopulation of N 1/2</a:t>
            </a:r>
            <a:r>
              <a:rPr lang="en-US" sz="1600" baseline="30000">
                <a:solidFill>
                  <a:srgbClr val="800000"/>
                </a:solidFill>
                <a:latin typeface="+mn-lt"/>
              </a:rPr>
              <a:t>+</a:t>
            </a:r>
            <a:r>
              <a:rPr lang="en-US" sz="1600">
                <a:solidFill>
                  <a:srgbClr val="800000"/>
                </a:solidFill>
                <a:latin typeface="+mn-lt"/>
              </a:rPr>
              <a:t> and N 3/2</a:t>
            </a:r>
            <a:r>
              <a:rPr lang="en-US" sz="1600" baseline="30000">
                <a:solidFill>
                  <a:srgbClr val="800000"/>
                </a:solidFill>
                <a:latin typeface="+mn-lt"/>
              </a:rPr>
              <a:t>+</a:t>
            </a:r>
            <a:r>
              <a:rPr lang="en-US" sz="1600">
                <a:solidFill>
                  <a:srgbClr val="800000"/>
                </a:solidFill>
                <a:latin typeface="+mn-lt"/>
              </a:rPr>
              <a:t> states compared to QM projections. </a:t>
            </a:r>
            <a:r>
              <a:rPr lang="en-US" sz="1600">
                <a:solidFill>
                  <a:schemeClr val="bg1"/>
                </a:solidFill>
                <a:latin typeface="+mn-lt"/>
              </a:rPr>
              <a:t>?</a:t>
            </a:r>
          </a:p>
          <a:p>
            <a:pPr indent="-342794">
              <a:buFont typeface="Arial"/>
              <a:buChar char="•"/>
            </a:pPr>
            <a:r>
              <a:rPr lang="en-US" sz="1600" b="1">
                <a:latin typeface="+mn-lt"/>
              </a:rPr>
              <a:t>A</a:t>
            </a:r>
            <a:r>
              <a:rPr lang="en-US" sz="1600" b="1" baseline="-25000">
                <a:latin typeface="+mn-lt"/>
              </a:rPr>
              <a:t>1/2</a:t>
            </a:r>
            <a:r>
              <a:rPr lang="en-US" sz="1600" b="1">
                <a:latin typeface="+mn-lt"/>
              </a:rPr>
              <a:t>  (A</a:t>
            </a:r>
            <a:r>
              <a:rPr lang="en-US" sz="1600" b="1" baseline="-25000">
                <a:latin typeface="+mn-lt"/>
              </a:rPr>
              <a:t>3/2</a:t>
            </a:r>
            <a:r>
              <a:rPr lang="en-US" sz="1600" b="1">
                <a:latin typeface="+mn-lt"/>
              </a:rPr>
              <a:t>) and S</a:t>
            </a:r>
            <a:r>
              <a:rPr lang="en-US" sz="1600" b="1" baseline="-25000">
                <a:latin typeface="+mn-lt"/>
              </a:rPr>
              <a:t>1/2</a:t>
            </a:r>
            <a:r>
              <a:rPr lang="en-US" sz="1600" b="1">
                <a:latin typeface="+mn-lt"/>
              </a:rPr>
              <a:t> show different Q</a:t>
            </a:r>
            <a:r>
              <a:rPr lang="en-US" sz="1600" b="1" baseline="30000">
                <a:latin typeface="+mn-lt"/>
              </a:rPr>
              <a:t>2</a:t>
            </a:r>
            <a:r>
              <a:rPr lang="en-US" sz="1600" b="1">
                <a:latin typeface="+mn-lt"/>
              </a:rPr>
              <a:t> evolution. </a:t>
            </a:r>
          </a:p>
        </p:txBody>
      </p:sp>
      <p:cxnSp>
        <p:nvCxnSpPr>
          <p:cNvPr id="17" name="Straight Arrow Connector 14"/>
          <p:cNvCxnSpPr/>
          <p:nvPr/>
        </p:nvCxnSpPr>
        <p:spPr>
          <a:xfrm rot="5400000">
            <a:off x="2441077" y="2619265"/>
            <a:ext cx="1321199" cy="1373"/>
          </a:xfrm>
          <a:prstGeom prst="straightConnector1">
            <a:avLst/>
          </a:prstGeom>
          <a:ln w="28575" cap="flat" cmpd="sng" algn="ctr">
            <a:solidFill>
              <a:srgbClr val="00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8" name="TextBox 15"/>
          <p:cNvSpPr txBox="1"/>
          <p:nvPr/>
        </p:nvSpPr>
        <p:spPr>
          <a:xfrm>
            <a:off x="2914307" y="2668463"/>
            <a:ext cx="800219" cy="338554"/>
          </a:xfrm>
          <a:prstGeom prst="rect">
            <a:avLst/>
          </a:prstGeom>
          <a:solidFill>
            <a:schemeClr val="bg1"/>
          </a:solidFill>
          <a:ln>
            <a:solidFill>
              <a:srgbClr val="000000"/>
            </a:solidFill>
          </a:ln>
        </p:spPr>
        <p:txBody>
          <a:bodyPr wrap="none" rtlCol="0">
            <a:spAutoFit/>
          </a:bodyPr>
          <a:lstStyle/>
          <a:p>
            <a:r>
              <a:rPr lang="en-US" sz="1600">
                <a:solidFill>
                  <a:srgbClr val="0000FF"/>
                </a:solidFill>
                <a:latin typeface="+mn-lt"/>
              </a:rPr>
              <a:t>1.3GeV</a:t>
            </a:r>
          </a:p>
        </p:txBody>
      </p:sp>
      <p:sp>
        <p:nvSpPr>
          <p:cNvPr id="21" name="Left Brace 19"/>
          <p:cNvSpPr/>
          <p:nvPr/>
        </p:nvSpPr>
        <p:spPr>
          <a:xfrm>
            <a:off x="2316495" y="1522370"/>
            <a:ext cx="395328" cy="448657"/>
          </a:xfrm>
          <a:prstGeom prst="lef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0"/>
          <p:cNvSpPr txBox="1"/>
          <p:nvPr/>
        </p:nvSpPr>
        <p:spPr>
          <a:xfrm>
            <a:off x="1225421" y="1355474"/>
            <a:ext cx="1251317" cy="615553"/>
          </a:xfrm>
          <a:prstGeom prst="rect">
            <a:avLst/>
          </a:prstGeom>
          <a:noFill/>
        </p:spPr>
        <p:txBody>
          <a:bodyPr wrap="square" rtlCol="0">
            <a:spAutoFit/>
          </a:bodyPr>
          <a:lstStyle/>
          <a:p>
            <a:r>
              <a:rPr lang="en-US" sz="1700">
                <a:solidFill>
                  <a:srgbClr val="0000FF"/>
                </a:solidFill>
                <a:latin typeface="+mn-lt"/>
              </a:rPr>
              <a:t>clustered</a:t>
            </a:r>
          </a:p>
          <a:p>
            <a:r>
              <a:rPr lang="en-US" sz="1700">
                <a:solidFill>
                  <a:srgbClr val="0000FF"/>
                </a:solidFill>
                <a:latin typeface="+mn-lt"/>
              </a:rPr>
              <a:t>in mass</a:t>
            </a:r>
          </a:p>
        </p:txBody>
      </p:sp>
      <p:sp>
        <p:nvSpPr>
          <p:cNvPr id="23" name="TextBox 22"/>
          <p:cNvSpPr txBox="1"/>
          <p:nvPr/>
        </p:nvSpPr>
        <p:spPr>
          <a:xfrm>
            <a:off x="4277644" y="2508568"/>
            <a:ext cx="741751" cy="378717"/>
          </a:xfrm>
          <a:prstGeom prst="rect">
            <a:avLst/>
          </a:prstGeom>
          <a:solidFill>
            <a:schemeClr val="bg1"/>
          </a:solidFill>
          <a:ln>
            <a:solidFill>
              <a:srgbClr val="000000"/>
            </a:solidFill>
          </a:ln>
        </p:spPr>
        <p:txBody>
          <a:bodyPr wrap="square" lIns="100735" tIns="50367" rIns="100735" bIns="50367" rtlCol="0">
            <a:spAutoFit/>
          </a:bodyPr>
          <a:lstStyle/>
          <a:p>
            <a:r>
              <a:rPr lang="en-US"/>
              <a:t>LQCD </a:t>
            </a:r>
          </a:p>
        </p:txBody>
      </p:sp>
      <p:sp>
        <p:nvSpPr>
          <p:cNvPr id="24" name="Rettangolo 23"/>
          <p:cNvSpPr/>
          <p:nvPr/>
        </p:nvSpPr>
        <p:spPr>
          <a:xfrm>
            <a:off x="7554374" y="2673506"/>
            <a:ext cx="1480611" cy="1077188"/>
          </a:xfrm>
          <a:prstGeom prst="rect">
            <a:avLst/>
          </a:prstGeom>
        </p:spPr>
        <p:txBody>
          <a:bodyPr wrap="square" lIns="91412" tIns="45705" rIns="91412" bIns="45705">
            <a:spAutoFit/>
          </a:bodyPr>
          <a:lstStyle/>
          <a:p>
            <a:pPr algn="ctr"/>
            <a:r>
              <a:rPr lang="en-US" sz="1600" b="1">
                <a:solidFill>
                  <a:srgbClr val="800000"/>
                </a:solidFill>
                <a:latin typeface="Calibri" pitchFamily="34" charset="0"/>
              </a:rPr>
              <a:t>The nucleon mass is shifted ~300 MeV to higher masses</a:t>
            </a:r>
          </a:p>
        </p:txBody>
      </p:sp>
      <p:cxnSp>
        <p:nvCxnSpPr>
          <p:cNvPr id="25" name="Connettore 2 24"/>
          <p:cNvCxnSpPr/>
          <p:nvPr/>
        </p:nvCxnSpPr>
        <p:spPr bwMode="auto">
          <a:xfrm flipH="1">
            <a:off x="7021806" y="3425387"/>
            <a:ext cx="504056" cy="189880"/>
          </a:xfrm>
          <a:prstGeom prst="straightConnector1">
            <a:avLst/>
          </a:prstGeom>
          <a:solidFill>
            <a:schemeClr val="accent1"/>
          </a:solidFill>
          <a:ln w="9525" cap="flat" cmpd="sng" algn="ctr">
            <a:solidFill>
              <a:srgbClr val="8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Connettore 1 11"/>
          <p:cNvCxnSpPr/>
          <p:nvPr/>
        </p:nvCxnSpPr>
        <p:spPr>
          <a:xfrm>
            <a:off x="1439144" y="4785815"/>
            <a:ext cx="6751508" cy="0"/>
          </a:xfrm>
          <a:prstGeom prst="line">
            <a:avLst/>
          </a:prstGeom>
          <a:ln w="57150" cmpd="sng">
            <a:solidFill>
              <a:srgbClr val="800000"/>
            </a:solidFill>
          </a:ln>
        </p:spPr>
        <p:style>
          <a:lnRef idx="2">
            <a:schemeClr val="accent1"/>
          </a:lnRef>
          <a:fillRef idx="0">
            <a:schemeClr val="accent1"/>
          </a:fillRef>
          <a:effectRef idx="1">
            <a:schemeClr val="accent1"/>
          </a:effectRef>
          <a:fontRef idx="minor">
            <a:schemeClr val="tx1"/>
          </a:fontRef>
        </p:style>
      </p:cxnSp>
      <p:sp>
        <p:nvSpPr>
          <p:cNvPr id="13" name="Titolo 1"/>
          <p:cNvSpPr txBox="1">
            <a:spLocks/>
          </p:cNvSpPr>
          <p:nvPr/>
        </p:nvSpPr>
        <p:spPr>
          <a:xfrm>
            <a:off x="28511" y="-165337"/>
            <a:ext cx="9036177"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a:solidFill>
                  <a:srgbClr val="000090"/>
                </a:solidFill>
              </a:rPr>
              <a:t>Hybrid Baryons in LQCD</a:t>
            </a:r>
            <a:endParaRPr lang="en-US" sz="2400" b="1" baseline="30000">
              <a:solidFill>
                <a:srgbClr val="800000"/>
              </a:solidFill>
            </a:endParaRPr>
          </a:p>
        </p:txBody>
      </p:sp>
      <p:cxnSp>
        <p:nvCxnSpPr>
          <p:cNvPr id="32" name="Straight Connector 31"/>
          <p:cNvCxnSpPr/>
          <p:nvPr/>
        </p:nvCxnSpPr>
        <p:spPr>
          <a:xfrm>
            <a:off x="-1" y="590314"/>
            <a:ext cx="9144000" cy="0"/>
          </a:xfrm>
          <a:prstGeom prst="line">
            <a:avLst/>
          </a:prstGeom>
          <a:ln w="38100"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Rettangolo 14"/>
          <p:cNvSpPr/>
          <p:nvPr/>
        </p:nvSpPr>
        <p:spPr>
          <a:xfrm>
            <a:off x="7150100" y="1066800"/>
            <a:ext cx="1040552" cy="203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7"/>
          <p:cNvSpPr txBox="1"/>
          <p:nvPr/>
        </p:nvSpPr>
        <p:spPr>
          <a:xfrm>
            <a:off x="1225421" y="1310331"/>
            <a:ext cx="159676" cy="303382"/>
          </a:xfrm>
          <a:prstGeom prst="rect">
            <a:avLst/>
          </a:prstGeom>
          <a:noFill/>
        </p:spPr>
        <p:txBody>
          <a:bodyPr wrap="square" rtlCol="0">
            <a:spAutoFit/>
          </a:bodyPr>
          <a:lstStyle/>
          <a:p>
            <a:endParaRPr lang="en-US"/>
          </a:p>
        </p:txBody>
      </p:sp>
      <p:pic>
        <p:nvPicPr>
          <p:cNvPr id="26" name="Picture 8"/>
          <p:cNvPicPr>
            <a:picLocks noChangeAspect="1"/>
          </p:cNvPicPr>
          <p:nvPr/>
        </p:nvPicPr>
        <p:blipFill>
          <a:blip r:embed="rId3"/>
          <a:stretch>
            <a:fillRect/>
          </a:stretch>
        </p:blipFill>
        <p:spPr>
          <a:xfrm>
            <a:off x="7582147" y="874734"/>
            <a:ext cx="663310" cy="349232"/>
          </a:xfrm>
          <a:prstGeom prst="rect">
            <a:avLst/>
          </a:prstGeom>
          <a:ln w="28575" cmpd="sng">
            <a:noFill/>
          </a:ln>
        </p:spPr>
      </p:pic>
      <p:pic>
        <p:nvPicPr>
          <p:cNvPr id="27" name="Picture 9"/>
          <p:cNvPicPr>
            <a:picLocks/>
          </p:cNvPicPr>
          <p:nvPr/>
        </p:nvPicPr>
        <p:blipFill>
          <a:blip r:embed="rId4"/>
          <a:stretch>
            <a:fillRect/>
          </a:stretch>
        </p:blipFill>
        <p:spPr>
          <a:xfrm>
            <a:off x="7510139" y="1882846"/>
            <a:ext cx="807508" cy="318339"/>
          </a:xfrm>
          <a:prstGeom prst="rect">
            <a:avLst/>
          </a:prstGeom>
        </p:spPr>
      </p:pic>
      <p:sp>
        <p:nvSpPr>
          <p:cNvPr id="28" name="TextBox 10"/>
          <p:cNvSpPr txBox="1"/>
          <p:nvPr/>
        </p:nvSpPr>
        <p:spPr>
          <a:xfrm>
            <a:off x="7150100" y="1130232"/>
            <a:ext cx="1539843" cy="424915"/>
          </a:xfrm>
          <a:prstGeom prst="rect">
            <a:avLst/>
          </a:prstGeom>
          <a:noFill/>
        </p:spPr>
        <p:txBody>
          <a:bodyPr wrap="none" lIns="100767" tIns="50383" rIns="100767" bIns="50383" rtlCol="0">
            <a:spAutoFit/>
          </a:bodyPr>
          <a:lstStyle/>
          <a:p>
            <a:r>
              <a:rPr lang="en-US"/>
              <a:t> </a:t>
            </a:r>
            <a:r>
              <a:rPr lang="en-US" sz="1800">
                <a:latin typeface="+mn-lt"/>
              </a:rPr>
              <a:t>regular states</a:t>
            </a:r>
          </a:p>
        </p:txBody>
      </p:sp>
      <p:sp>
        <p:nvSpPr>
          <p:cNvPr id="29" name="TextBox 11"/>
          <p:cNvSpPr txBox="1"/>
          <p:nvPr/>
        </p:nvSpPr>
        <p:spPr>
          <a:xfrm>
            <a:off x="7150099" y="2083653"/>
            <a:ext cx="1473080" cy="424915"/>
          </a:xfrm>
          <a:prstGeom prst="rect">
            <a:avLst/>
          </a:prstGeom>
          <a:noFill/>
        </p:spPr>
        <p:txBody>
          <a:bodyPr wrap="none" lIns="100767" tIns="50383" rIns="100767" bIns="50383" rtlCol="0">
            <a:spAutoFit/>
          </a:bodyPr>
          <a:lstStyle/>
          <a:p>
            <a:r>
              <a:rPr lang="en-US">
                <a:solidFill>
                  <a:srgbClr val="0000FF"/>
                </a:solidFill>
              </a:rPr>
              <a:t> </a:t>
            </a:r>
            <a:r>
              <a:rPr lang="en-US" sz="1800">
                <a:solidFill>
                  <a:srgbClr val="0000FF"/>
                </a:solidFill>
                <a:latin typeface="+mn-lt"/>
              </a:rPr>
              <a:t>hybrid states</a:t>
            </a:r>
          </a:p>
        </p:txBody>
      </p:sp>
      <p:sp>
        <p:nvSpPr>
          <p:cNvPr id="30" name="Ovale 29"/>
          <p:cNvSpPr/>
          <p:nvPr/>
        </p:nvSpPr>
        <p:spPr bwMode="auto">
          <a:xfrm>
            <a:off x="6083300" y="3684946"/>
            <a:ext cx="1154406" cy="260521"/>
          </a:xfrm>
          <a:prstGeom prst="ellipse">
            <a:avLst/>
          </a:prstGeom>
          <a:noFill/>
          <a:ln w="9525" cap="flat" cmpd="sng" algn="ctr">
            <a:solidFill>
              <a:srgbClr val="800000"/>
            </a:solidFill>
            <a:prstDash val="solid"/>
            <a:round/>
            <a:headEnd type="none" w="med" len="med"/>
            <a:tailEnd type="none" w="med" len="med"/>
          </a:ln>
          <a:effectLst/>
        </p:spPr>
        <p:txBody>
          <a:bodyPr vert="horz" wrap="square" lIns="91412" tIns="45705" rIns="91412" bIns="45705" numCol="1" rtlCol="0" anchor="t" anchorCtr="0" compatLnSpc="1">
            <a:prstTxWarp prst="textNoShape">
              <a:avLst/>
            </a:prstTxWarp>
          </a:bodyPr>
          <a:lstStyle/>
          <a:p>
            <a:pPr defTabSz="914116"/>
            <a:endParaRPr lang="it-IT" sz="400">
              <a:solidFill>
                <a:srgbClr val="800000"/>
              </a:solidFill>
            </a:endParaRPr>
          </a:p>
        </p:txBody>
      </p:sp>
      <p:sp>
        <p:nvSpPr>
          <p:cNvPr id="31" name="TextBox 12"/>
          <p:cNvSpPr txBox="1"/>
          <p:nvPr/>
        </p:nvSpPr>
        <p:spPr>
          <a:xfrm>
            <a:off x="-18612" y="580049"/>
            <a:ext cx="4309753" cy="286384"/>
          </a:xfrm>
          <a:prstGeom prst="rect">
            <a:avLst/>
          </a:prstGeom>
          <a:noFill/>
        </p:spPr>
        <p:txBody>
          <a:bodyPr wrap="square" lIns="100735" tIns="50367" rIns="100735" bIns="50367" rtlCol="0">
            <a:spAutoFit/>
          </a:bodyPr>
          <a:lstStyle/>
          <a:p>
            <a:r>
              <a:rPr lang="en-US" sz="1200">
                <a:solidFill>
                  <a:srgbClr val="000090"/>
                </a:solidFill>
                <a:latin typeface="+mn-lt"/>
              </a:rPr>
              <a:t>J.J. </a:t>
            </a:r>
            <a:r>
              <a:rPr lang="en-US" sz="1200" err="1">
                <a:solidFill>
                  <a:srgbClr val="000090"/>
                </a:solidFill>
                <a:latin typeface="+mn-lt"/>
              </a:rPr>
              <a:t>Dudek</a:t>
            </a:r>
            <a:r>
              <a:rPr lang="en-US" sz="1200">
                <a:solidFill>
                  <a:srgbClr val="000090"/>
                </a:solidFill>
                <a:latin typeface="+mn-lt"/>
              </a:rPr>
              <a:t> and R.G. Edwards,  PRD85, 054016 (2012)</a:t>
            </a:r>
          </a:p>
        </p:txBody>
      </p:sp>
      <p:sp>
        <p:nvSpPr>
          <p:cNvPr id="3" name="Segnaposto piè di pagina 2">
            <a:extLst>
              <a:ext uri="{FF2B5EF4-FFF2-40B4-BE49-F238E27FC236}">
                <a16:creationId xmlns:a16="http://schemas.microsoft.com/office/drawing/2014/main" id="{548A1ECE-AE83-2A90-99B5-90D9B75FE213}"/>
              </a:ext>
            </a:extLst>
          </p:cNvPr>
          <p:cNvSpPr>
            <a:spLocks noGrp="1"/>
          </p:cNvSpPr>
          <p:nvPr>
            <p:ph type="ftr" sz="quarter" idx="11"/>
          </p:nvPr>
        </p:nvSpPr>
        <p:spPr/>
        <p:txBody>
          <a:bodyPr/>
          <a:lstStyle/>
          <a:p>
            <a:r>
              <a:rPr lang="it-IT"/>
              <a:t>CLAS Collaboration Meeting - June 2024  - Annalisa D’Angelo </a:t>
            </a:r>
          </a:p>
        </p:txBody>
      </p:sp>
      <p:sp>
        <p:nvSpPr>
          <p:cNvPr id="2" name="Segnaposto numero diapositiva 1">
            <a:extLst>
              <a:ext uri="{FF2B5EF4-FFF2-40B4-BE49-F238E27FC236}">
                <a16:creationId xmlns:a16="http://schemas.microsoft.com/office/drawing/2014/main" id="{5E3A940C-0241-B0FF-E932-8C48B12C4CEF}"/>
              </a:ext>
            </a:extLst>
          </p:cNvPr>
          <p:cNvSpPr>
            <a:spLocks noGrp="1"/>
          </p:cNvSpPr>
          <p:nvPr>
            <p:ph type="sldNum" sz="quarter" idx="12"/>
          </p:nvPr>
        </p:nvSpPr>
        <p:spPr/>
        <p:txBody>
          <a:bodyPr/>
          <a:lstStyle/>
          <a:p>
            <a:fld id="{E33505E3-9B21-8742-B4DC-5DD2FCC133AE}" type="slidenum">
              <a:rPr lang="it-IT" smtClean="0"/>
              <a:t>9</a:t>
            </a:fld>
            <a:endParaRPr lang="it-IT"/>
          </a:p>
        </p:txBody>
      </p:sp>
    </p:spTree>
    <p:extLst>
      <p:ext uri="{BB962C8B-B14F-4D97-AF65-F5344CB8AC3E}">
        <p14:creationId xmlns:p14="http://schemas.microsoft.com/office/powerpoint/2010/main" val="31853273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31089</TotalTime>
  <Words>5918</Words>
  <Application>Microsoft Macintosh PowerPoint</Application>
  <PresentationFormat>Presentazione su schermo (16:9)</PresentationFormat>
  <Paragraphs>776</Paragraphs>
  <Slides>38</Slides>
  <Notes>17</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38</vt:i4>
      </vt:variant>
    </vt:vector>
  </HeadingPairs>
  <TitlesOfParts>
    <vt:vector size="51" baseType="lpstr">
      <vt:lpstr>Arial</vt:lpstr>
      <vt:lpstr>Arial,Sans-Serif</vt:lpstr>
      <vt:lpstr>Calibri</vt:lpstr>
      <vt:lpstr>Cambria Math</vt:lpstr>
      <vt:lpstr>Chalkboard</vt:lpstr>
      <vt:lpstr>Chalkduster</vt:lpstr>
      <vt:lpstr>Comic Sans MS</vt:lpstr>
      <vt:lpstr>Symbol</vt:lpstr>
      <vt:lpstr>System Font Regular</vt:lpstr>
      <vt:lpstr>Times New Roman</vt:lpstr>
      <vt:lpstr>Verdana</vt:lpstr>
      <vt:lpstr>Wingdings</vt:lpstr>
      <vt:lpstr>Tema di Office</vt:lpstr>
      <vt:lpstr>Presentazione standard di PowerPoint</vt:lpstr>
      <vt:lpstr>Critical QCD Questions Addressed</vt:lpstr>
      <vt:lpstr>Critical QCD Questions Addressed</vt:lpstr>
      <vt:lpstr>Baryon Spectroscopy</vt:lpstr>
      <vt:lpstr>N* Program Overview</vt:lpstr>
      <vt:lpstr>Excited Nucleon Structure</vt:lpstr>
      <vt:lpstr>Presentazione standard di PowerPoint</vt:lpstr>
      <vt:lpstr>Presentazione standard di PowerPoint</vt:lpstr>
      <vt:lpstr>Presentazione standard di PowerPoint</vt:lpstr>
      <vt:lpstr>Presentazione standard di PowerPoint</vt:lpstr>
      <vt:lpstr>Hybrid Baryon Signatures</vt:lpstr>
      <vt:lpstr>Presentazione standard di PowerPoint</vt:lpstr>
      <vt:lpstr>Presentazione standard di PowerPoint</vt:lpstr>
      <vt:lpstr>Presentazione standard di PowerPoint</vt:lpstr>
      <vt:lpstr>KY Events selection: electron in the FD(CLAS)/FT</vt:lpstr>
      <vt:lpstr>Presentazione standard di PowerPoint</vt:lpstr>
      <vt:lpstr>Presentazione standard di PowerPoint</vt:lpstr>
      <vt:lpstr>Beam-Recoil Transferred Polarization in K+Y Electroproduction</vt:lpstr>
      <vt:lpstr>Beam-Recoil Transferred Polarization in K+Y Electroproduction</vt:lpstr>
      <vt:lpstr>Presentazione standard di PowerPoint</vt:lpstr>
      <vt:lpstr>Presentazione standard di PowerPoint</vt:lpstr>
      <vt:lpstr>Presentazione standard di PowerPoint</vt:lpstr>
      <vt:lpstr>K+Y Induced Polarization CLAS12</vt:lpstr>
      <vt:lpstr>Λ(1520)</vt:lpstr>
      <vt:lpstr>Λ(1520)</vt:lpstr>
      <vt:lpstr>Λ(1520)</vt:lpstr>
      <vt:lpstr>Unique Opportunity of Nη Final States</vt:lpstr>
      <vt:lpstr>η Electroproduction Kinematics</vt:lpstr>
      <vt:lpstr>Beam Spin Asymmetry (ALU) in η Electroproduction</vt:lpstr>
      <vt:lpstr>Event Selection and η Identification</vt:lpstr>
      <vt:lpstr>Signal Extraction and Background Fit</vt:lpstr>
      <vt:lpstr>Representative Fit to Beam Spin Asymmetry</vt:lpstr>
      <vt:lpstr>Sine Moment of the Beam Spin Asymmetry (ALUsinφ*)</vt:lpstr>
      <vt:lpstr>Q2 Dependence of the Sine Moment (ALUsinφ*)</vt:lpstr>
      <vt:lpstr>Full Kinematic Dependence of the Sine Moment </vt:lpstr>
      <vt:lpstr>Comparison with Theoretical Models: An Example</vt:lpstr>
      <vt:lpstr>Summary of Key Findings and Impact</vt:lpstr>
      <vt:lpstr>Presentazione standard di PowerPoint</vt:lpstr>
    </vt:vector>
  </TitlesOfParts>
  <Company>INFN Sezione Roma Tor Vergata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annalisa D'Angelo</dc:creator>
  <cp:lastModifiedBy>Annalisa D'Angelo</cp:lastModifiedBy>
  <cp:revision>335</cp:revision>
  <dcterms:created xsi:type="dcterms:W3CDTF">2016-09-11T22:00:23Z</dcterms:created>
  <dcterms:modified xsi:type="dcterms:W3CDTF">2024-06-27T14:46:26Z</dcterms:modified>
</cp:coreProperties>
</file>