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mp" ContentType="image/p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5" r:id="rId1"/>
    <p:sldMasterId id="2147483677" r:id="rId2"/>
  </p:sldMasterIdLst>
  <p:notesMasterIdLst>
    <p:notesMasterId r:id="rId30"/>
  </p:notesMasterIdLst>
  <p:sldIdLst>
    <p:sldId id="3020" r:id="rId3"/>
    <p:sldId id="3115" r:id="rId4"/>
    <p:sldId id="3065" r:id="rId5"/>
    <p:sldId id="1160" r:id="rId6"/>
    <p:sldId id="3066" r:id="rId7"/>
    <p:sldId id="3102" r:id="rId8"/>
    <p:sldId id="3103" r:id="rId9"/>
    <p:sldId id="3104" r:id="rId10"/>
    <p:sldId id="3105" r:id="rId11"/>
    <p:sldId id="3100" r:id="rId12"/>
    <p:sldId id="3106" r:id="rId13"/>
    <p:sldId id="3107" r:id="rId14"/>
    <p:sldId id="3108" r:id="rId15"/>
    <p:sldId id="3109" r:id="rId16"/>
    <p:sldId id="3110" r:id="rId17"/>
    <p:sldId id="3111" r:id="rId18"/>
    <p:sldId id="3112" r:id="rId19"/>
    <p:sldId id="3113" r:id="rId20"/>
    <p:sldId id="3114" r:id="rId21"/>
    <p:sldId id="3097" r:id="rId22"/>
    <p:sldId id="256" r:id="rId23"/>
    <p:sldId id="3061" r:id="rId24"/>
    <p:sldId id="3067" r:id="rId25"/>
    <p:sldId id="3093" r:id="rId26"/>
    <p:sldId id="3116" r:id="rId27"/>
    <p:sldId id="3117" r:id="rId28"/>
    <p:sldId id="3099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0000FF"/>
    <a:srgbClr val="E4E4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58" d="100"/>
          <a:sy n="58" d="100"/>
        </p:scale>
        <p:origin x="964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6908"/>
    </p:cViewPr>
  </p:sorter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8F3527-BB28-884B-A511-C22C3DCF5453}" type="datetimeFigureOut">
              <a:rPr lang="en-US" smtClean="0"/>
              <a:t>6/24/2024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BF1341-3AFE-B447-A831-9671D6A7009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5407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BF1341-3AFE-B447-A831-9671D6A7009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6836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BF1341-3AFE-B447-A831-9671D6A7009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114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676524" y="80863"/>
            <a:ext cx="6838952" cy="470866"/>
          </a:xfrm>
        </p:spPr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de-DE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4535529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676000" y="75090"/>
            <a:ext cx="6840000" cy="469900"/>
          </a:xfrm>
        </p:spPr>
        <p:txBody>
          <a:bodyPr/>
          <a:lstStyle/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336763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47" name="Line 99"/>
          <p:cNvSpPr>
            <a:spLocks noChangeShapeType="1"/>
          </p:cNvSpPr>
          <p:nvPr userDrawn="1"/>
        </p:nvSpPr>
        <p:spPr bwMode="auto">
          <a:xfrm flipV="1">
            <a:off x="0" y="6434139"/>
            <a:ext cx="12073467" cy="3175"/>
          </a:xfrm>
          <a:prstGeom prst="line">
            <a:avLst/>
          </a:prstGeom>
          <a:noFill/>
          <a:ln w="10800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de-DE" sz="1800"/>
          </a:p>
        </p:txBody>
      </p:sp>
      <p:sp>
        <p:nvSpPr>
          <p:cNvPr id="53348" name="Line 100"/>
          <p:cNvSpPr>
            <a:spLocks noChangeShapeType="1"/>
          </p:cNvSpPr>
          <p:nvPr userDrawn="1"/>
        </p:nvSpPr>
        <p:spPr bwMode="auto">
          <a:xfrm flipV="1">
            <a:off x="0" y="261938"/>
            <a:ext cx="12132733" cy="11112"/>
          </a:xfrm>
          <a:prstGeom prst="line">
            <a:avLst/>
          </a:prstGeom>
          <a:noFill/>
          <a:ln w="10795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de-DE" sz="1800"/>
          </a:p>
        </p:txBody>
      </p:sp>
      <p:sp>
        <p:nvSpPr>
          <p:cNvPr id="53349" name="Line 101"/>
          <p:cNvSpPr>
            <a:spLocks noChangeShapeType="1"/>
          </p:cNvSpPr>
          <p:nvPr userDrawn="1"/>
        </p:nvSpPr>
        <p:spPr bwMode="auto">
          <a:xfrm flipV="1">
            <a:off x="101600" y="227013"/>
            <a:ext cx="12090400" cy="11112"/>
          </a:xfrm>
          <a:prstGeom prst="line">
            <a:avLst/>
          </a:prstGeom>
          <a:noFill/>
          <a:ln w="10795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de-DE" sz="1800"/>
          </a:p>
        </p:txBody>
      </p:sp>
      <p:sp>
        <p:nvSpPr>
          <p:cNvPr id="7" name="Text Box 97"/>
          <p:cNvSpPr txBox="1">
            <a:spLocks noChangeArrowheads="1"/>
          </p:cNvSpPr>
          <p:nvPr userDrawn="1"/>
        </p:nvSpPr>
        <p:spPr bwMode="auto">
          <a:xfrm>
            <a:off x="82551" y="6459538"/>
            <a:ext cx="9725640" cy="39846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/>
          <a:lstStyle/>
          <a:p>
            <a:endParaRPr lang="en-GB" sz="1400">
              <a:solidFill>
                <a:srgbClr val="969696"/>
              </a:solidFill>
              <a:latin typeface="Arial" charset="0"/>
            </a:endParaRPr>
          </a:p>
        </p:txBody>
      </p:sp>
      <p:sp>
        <p:nvSpPr>
          <p:cNvPr id="9" name="Line 99"/>
          <p:cNvSpPr>
            <a:spLocks noChangeShapeType="1"/>
          </p:cNvSpPr>
          <p:nvPr userDrawn="1"/>
        </p:nvSpPr>
        <p:spPr bwMode="auto">
          <a:xfrm flipV="1">
            <a:off x="0" y="6434140"/>
            <a:ext cx="12073467" cy="3175"/>
          </a:xfrm>
          <a:prstGeom prst="line">
            <a:avLst/>
          </a:prstGeom>
          <a:noFill/>
          <a:ln w="10800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de-DE" sz="1800"/>
          </a:p>
        </p:txBody>
      </p:sp>
      <p:sp>
        <p:nvSpPr>
          <p:cNvPr id="53324" name="Rectangle 76"/>
          <p:cNvSpPr>
            <a:spLocks noGrp="1" noChangeArrowheads="1"/>
          </p:cNvSpPr>
          <p:nvPr>
            <p:ph type="title"/>
          </p:nvPr>
        </p:nvSpPr>
        <p:spPr bwMode="auto">
          <a:xfrm>
            <a:off x="2779185" y="130175"/>
            <a:ext cx="5888567" cy="469900"/>
          </a:xfrm>
          <a:prstGeom prst="rect">
            <a:avLst/>
          </a:prstGeom>
          <a:solidFill>
            <a:srgbClr val="0000FF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tx1"/>
            </a:outerShdw>
          </a:effec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de-DE"/>
              <a:t>Titel</a:t>
            </a:r>
          </a:p>
        </p:txBody>
      </p:sp>
      <p:sp>
        <p:nvSpPr>
          <p:cNvPr id="4" name="Line 99">
            <a:extLst>
              <a:ext uri="{FF2B5EF4-FFF2-40B4-BE49-F238E27FC236}">
                <a16:creationId xmlns:a16="http://schemas.microsoft.com/office/drawing/2014/main" id="{8797A7BE-0FF4-4D1F-F47A-0C6EA068CE04}"/>
              </a:ext>
            </a:extLst>
          </p:cNvPr>
          <p:cNvSpPr>
            <a:spLocks noChangeShapeType="1"/>
          </p:cNvSpPr>
          <p:nvPr userDrawn="1"/>
        </p:nvSpPr>
        <p:spPr bwMode="auto">
          <a:xfrm flipV="1">
            <a:off x="0" y="6434139"/>
            <a:ext cx="12073467" cy="3175"/>
          </a:xfrm>
          <a:prstGeom prst="line">
            <a:avLst/>
          </a:prstGeom>
          <a:noFill/>
          <a:ln w="10800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de-DE" sz="1800"/>
          </a:p>
        </p:txBody>
      </p:sp>
      <p:sp>
        <p:nvSpPr>
          <p:cNvPr id="5" name="Text Box 97">
            <a:extLst>
              <a:ext uri="{FF2B5EF4-FFF2-40B4-BE49-F238E27FC236}">
                <a16:creationId xmlns:a16="http://schemas.microsoft.com/office/drawing/2014/main" id="{CD29141C-524B-2059-9B4E-60B52112A01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551" y="6459538"/>
            <a:ext cx="4317999" cy="39846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/>
          <a:lstStyle/>
          <a:p>
            <a:endParaRPr lang="en-GB" sz="1400" dirty="0">
              <a:solidFill>
                <a:srgbClr val="969696"/>
              </a:solidFill>
              <a:latin typeface="Arial" charset="0"/>
            </a:endParaRPr>
          </a:p>
        </p:txBody>
      </p:sp>
      <p:sp>
        <p:nvSpPr>
          <p:cNvPr id="6" name="Text Box 98">
            <a:extLst>
              <a:ext uri="{FF2B5EF4-FFF2-40B4-BE49-F238E27FC236}">
                <a16:creationId xmlns:a16="http://schemas.microsoft.com/office/drawing/2014/main" id="{ED25C652-23E8-EF6C-22FA-876673442E6A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0508807" y="6469065"/>
            <a:ext cx="1268306" cy="35346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/>
          <a:lstStyle/>
          <a:p>
            <a:pPr algn="r" defTabSz="449263" hangingPunct="0">
              <a:lnSpc>
                <a:spcPts val="1413"/>
              </a:lnSpc>
              <a:spcAft>
                <a:spcPts val="288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723900" algn="l"/>
                <a:tab pos="1447800" algn="l"/>
              </a:tabLst>
              <a:defRPr/>
            </a:pPr>
            <a:r>
              <a:rPr lang="en-GB" sz="1200" dirty="0">
                <a:solidFill>
                  <a:srgbClr val="969696"/>
                </a:solidFill>
                <a:latin typeface="Arial" charset="0"/>
              </a:rPr>
              <a:t>     June 2o24</a:t>
            </a:r>
          </a:p>
          <a:p>
            <a:pPr algn="r" defTabSz="449263" hangingPunct="0">
              <a:lnSpc>
                <a:spcPts val="1413"/>
              </a:lnSpc>
              <a:spcAft>
                <a:spcPts val="288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723900" algn="l"/>
                <a:tab pos="1447800" algn="l"/>
              </a:tabLst>
              <a:defRPr/>
            </a:pPr>
            <a:r>
              <a:rPr lang="en-GB" sz="900" dirty="0">
                <a:solidFill>
                  <a:srgbClr val="969696"/>
                </a:solidFill>
                <a:latin typeface="Arial" charset="0"/>
              </a:rPr>
              <a:t>Patrick</a:t>
            </a:r>
            <a:r>
              <a:rPr lang="en-GB" sz="900" baseline="0" dirty="0">
                <a:solidFill>
                  <a:srgbClr val="969696"/>
                </a:solidFill>
                <a:latin typeface="Arial" charset="0"/>
              </a:rPr>
              <a:t> </a:t>
            </a:r>
            <a:r>
              <a:rPr lang="en-GB" sz="900" dirty="0">
                <a:solidFill>
                  <a:srgbClr val="969696"/>
                </a:solidFill>
                <a:latin typeface="Arial" charset="0"/>
              </a:rPr>
              <a:t>Achenbach</a:t>
            </a:r>
          </a:p>
        </p:txBody>
      </p:sp>
      <p:sp>
        <p:nvSpPr>
          <p:cNvPr id="10" name="Line 99">
            <a:extLst>
              <a:ext uri="{FF2B5EF4-FFF2-40B4-BE49-F238E27FC236}">
                <a16:creationId xmlns:a16="http://schemas.microsoft.com/office/drawing/2014/main" id="{09D11AA2-66E4-13E2-B85A-B0D0DC5DCC6E}"/>
              </a:ext>
            </a:extLst>
          </p:cNvPr>
          <p:cNvSpPr>
            <a:spLocks noChangeShapeType="1"/>
          </p:cNvSpPr>
          <p:nvPr userDrawn="1"/>
        </p:nvSpPr>
        <p:spPr bwMode="auto">
          <a:xfrm flipV="1">
            <a:off x="0" y="6434140"/>
            <a:ext cx="12073467" cy="3175"/>
          </a:xfrm>
          <a:prstGeom prst="line">
            <a:avLst/>
          </a:prstGeom>
          <a:noFill/>
          <a:ln w="10800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de-DE" sz="1800"/>
          </a:p>
        </p:txBody>
      </p:sp>
      <p:sp>
        <p:nvSpPr>
          <p:cNvPr id="11" name="Text Box 98">
            <a:extLst>
              <a:ext uri="{FF2B5EF4-FFF2-40B4-BE49-F238E27FC236}">
                <a16:creationId xmlns:a16="http://schemas.microsoft.com/office/drawing/2014/main" id="{EAAE4A87-E54E-8B5F-C450-E241FD92CD5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1533" y="6459539"/>
            <a:ext cx="4510589" cy="41171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/>
          <a:lstStyle/>
          <a:p>
            <a:pPr algn="l" defTabSz="449263" hangingPunct="0">
              <a:lnSpc>
                <a:spcPts val="1413"/>
              </a:lnSpc>
              <a:spcAft>
                <a:spcPts val="288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723900" algn="l"/>
                <a:tab pos="1447800" algn="l"/>
              </a:tabLst>
              <a:defRPr/>
            </a:pPr>
            <a:r>
              <a:rPr lang="en-GB" sz="1200" dirty="0">
                <a:solidFill>
                  <a:srgbClr val="969696"/>
                </a:solidFill>
                <a:latin typeface="Arial" charset="0"/>
              </a:rPr>
              <a:t>Hall-B Status</a:t>
            </a:r>
            <a:endParaRPr lang="en-GB" sz="900" dirty="0">
              <a:solidFill>
                <a:srgbClr val="969696"/>
              </a:solidFill>
              <a:latin typeface="Arial" charset="0"/>
            </a:endParaRP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BD30F7E5-201A-23E1-0B55-00AF6A7CA6CD}"/>
              </a:ext>
            </a:extLst>
          </p:cNvPr>
          <p:cNvSpPr txBox="1"/>
          <p:nvPr userDrawn="1"/>
        </p:nvSpPr>
        <p:spPr>
          <a:xfrm>
            <a:off x="11682662" y="6481761"/>
            <a:ext cx="5093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B42F6BC5-9E5B-4604-894B-E77A69DCE419}" type="slidenum">
              <a:rPr lang="en-US" sz="1600" smtClean="0">
                <a:solidFill>
                  <a:schemeClr val="bg1">
                    <a:lumMod val="75000"/>
                  </a:schemeClr>
                </a:solidFill>
              </a:rPr>
              <a:pPr algn="r"/>
              <a:t>‹Nr.›</a:t>
            </a:fld>
            <a:endParaRPr lang="en-US" sz="16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2590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accent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accent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accent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accent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accent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400">
          <a:solidFill>
            <a:schemeClr val="accent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400">
          <a:solidFill>
            <a:schemeClr val="accent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400">
          <a:solidFill>
            <a:schemeClr val="accent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400">
          <a:solidFill>
            <a:schemeClr val="accent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defRPr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defRPr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Arial" pitchFamily="34" charset="0"/>
        <a:defRPr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1400" b="1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1400" b="1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1400" b="1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1400" b="1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48" name="Line 100"/>
          <p:cNvSpPr>
            <a:spLocks noChangeShapeType="1"/>
          </p:cNvSpPr>
          <p:nvPr userDrawn="1"/>
        </p:nvSpPr>
        <p:spPr bwMode="auto">
          <a:xfrm flipV="1">
            <a:off x="0" y="261938"/>
            <a:ext cx="12132733" cy="11112"/>
          </a:xfrm>
          <a:prstGeom prst="line">
            <a:avLst/>
          </a:prstGeom>
          <a:noFill/>
          <a:ln w="10795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de-DE" sz="1800"/>
          </a:p>
        </p:txBody>
      </p:sp>
      <p:sp>
        <p:nvSpPr>
          <p:cNvPr id="53349" name="Line 101"/>
          <p:cNvSpPr>
            <a:spLocks noChangeShapeType="1"/>
          </p:cNvSpPr>
          <p:nvPr userDrawn="1"/>
        </p:nvSpPr>
        <p:spPr bwMode="auto">
          <a:xfrm flipV="1">
            <a:off x="101600" y="227013"/>
            <a:ext cx="12090400" cy="11112"/>
          </a:xfrm>
          <a:prstGeom prst="line">
            <a:avLst/>
          </a:prstGeom>
          <a:noFill/>
          <a:ln w="10795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de-DE" sz="1800"/>
          </a:p>
        </p:txBody>
      </p:sp>
      <p:sp>
        <p:nvSpPr>
          <p:cNvPr id="53324" name="Rectangle 76"/>
          <p:cNvSpPr>
            <a:spLocks noGrp="1" noChangeArrowheads="1"/>
          </p:cNvSpPr>
          <p:nvPr>
            <p:ph type="title"/>
          </p:nvPr>
        </p:nvSpPr>
        <p:spPr bwMode="auto">
          <a:xfrm>
            <a:off x="3151718" y="130175"/>
            <a:ext cx="5888567" cy="469900"/>
          </a:xfrm>
          <a:prstGeom prst="rect">
            <a:avLst/>
          </a:prstGeom>
          <a:solidFill>
            <a:srgbClr val="0000FF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tx1"/>
            </a:outerShdw>
          </a:effec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de-DE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35044802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accent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accent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accent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accent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accent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400">
          <a:solidFill>
            <a:schemeClr val="accent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400">
          <a:solidFill>
            <a:schemeClr val="accent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400">
          <a:solidFill>
            <a:schemeClr val="accent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400">
          <a:solidFill>
            <a:schemeClr val="accent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defRPr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defRPr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Arial" pitchFamily="34" charset="0"/>
        <a:defRPr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1400" b="1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1400" b="1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1400" b="1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1400" b="1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jpe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emf"/><Relationship Id="rId4" Type="http://schemas.openxmlformats.org/officeDocument/2006/relationships/image" Target="../media/image23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hyperlink" Target="https://www.jlab.org/exp_prog/proposals/17/PR12-17-012.pdf" TargetMode="External"/><Relationship Id="rId7" Type="http://schemas.openxmlformats.org/officeDocument/2006/relationships/hyperlink" Target="https://www.jlab.org/exp_prog/proposals/23/PR12-23-013.pdf" TargetMode="Externa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jlab.org/exp_prog/proposals/17/PR12-17-012C.pdf" TargetMode="External"/><Relationship Id="rId5" Type="http://schemas.openxmlformats.org/officeDocument/2006/relationships/hyperlink" Target="https://www.jlab.org/exp_prog/proposals/17/PR12-17-012B.pdf" TargetMode="External"/><Relationship Id="rId4" Type="http://schemas.openxmlformats.org/officeDocument/2006/relationships/hyperlink" Target="https://www.jlab.org/exp_prog/proposals/17/PR12-17-012A.pdf" TargetMode="External"/><Relationship Id="rId9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emf"/><Relationship Id="rId5" Type="http://schemas.openxmlformats.org/officeDocument/2006/relationships/image" Target="../media/image35.emf"/><Relationship Id="rId4" Type="http://schemas.openxmlformats.org/officeDocument/2006/relationships/image" Target="../media/image34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www.energy.gov/cfo/articles/fy-2025-budget-justification" TargetMode="Externa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tmp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8.jpeg"/><Relationship Id="rId4" Type="http://schemas.openxmlformats.org/officeDocument/2006/relationships/image" Target="../media/image47.jp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13" Type="http://schemas.openxmlformats.org/officeDocument/2006/relationships/image" Target="../media/image60.jpeg"/><Relationship Id="rId3" Type="http://schemas.openxmlformats.org/officeDocument/2006/relationships/image" Target="../media/image50.jpeg"/><Relationship Id="rId7" Type="http://schemas.openxmlformats.org/officeDocument/2006/relationships/image" Target="../media/image54.jpeg"/><Relationship Id="rId12" Type="http://schemas.openxmlformats.org/officeDocument/2006/relationships/image" Target="../media/image59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jpeg"/><Relationship Id="rId11" Type="http://schemas.openxmlformats.org/officeDocument/2006/relationships/image" Target="../media/image58.jpeg"/><Relationship Id="rId5" Type="http://schemas.openxmlformats.org/officeDocument/2006/relationships/image" Target="../media/image52.jpeg"/><Relationship Id="rId10" Type="http://schemas.openxmlformats.org/officeDocument/2006/relationships/image" Target="../media/image57.jpeg"/><Relationship Id="rId4" Type="http://schemas.openxmlformats.org/officeDocument/2006/relationships/image" Target="../media/image51.jpeg"/><Relationship Id="rId9" Type="http://schemas.openxmlformats.org/officeDocument/2006/relationships/image" Target="../media/image56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openxmlformats.org/officeDocument/2006/relationships/image" Target="../media/image62.jpeg"/><Relationship Id="rId7" Type="http://schemas.openxmlformats.org/officeDocument/2006/relationships/image" Target="../media/image66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10" Type="http://schemas.openxmlformats.org/officeDocument/2006/relationships/image" Target="../media/image69.jpeg"/><Relationship Id="rId4" Type="http://schemas.openxmlformats.org/officeDocument/2006/relationships/image" Target="../media/image63.jpeg"/><Relationship Id="rId9" Type="http://schemas.openxmlformats.org/officeDocument/2006/relationships/image" Target="../media/image68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jlab.org/exp_prog/proposals/20/E12-06-106A_Proposal.pdf" TargetMode="External"/><Relationship Id="rId2" Type="http://schemas.openxmlformats.org/officeDocument/2006/relationships/hyperlink" Target="https://www.jlab.org/exp_prog/proposals/06/PR12-06-106.pdf" TargetMode="Externa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www.jlab.org/exp_prog/proposals/20/E12-06-117A_Proposal.pdf" TargetMode="External"/><Relationship Id="rId4" Type="http://schemas.openxmlformats.org/officeDocument/2006/relationships/hyperlink" Target="https://www.jlab.org/exp_prog/proposals/06/PR12-06-117.pdf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emf"/><Relationship Id="rId5" Type="http://schemas.openxmlformats.org/officeDocument/2006/relationships/image" Target="../media/image10.emf"/><Relationship Id="rId4" Type="http://schemas.openxmlformats.org/officeDocument/2006/relationships/image" Target="../media/image9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microsoft.com/office/2007/relationships/hdphoto" Target="../media/hdphoto2.wdp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microsoft.com/office/2007/relationships/hdphoto" Target="../media/hdphoto1.wdp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31894D1C-2A30-5DA3-1BBE-9EFFE633A6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Hall-B Status Report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FACD98A-1412-242F-F7F0-91983C126791}"/>
              </a:ext>
            </a:extLst>
          </p:cNvPr>
          <p:cNvSpPr txBox="1">
            <a:spLocks/>
          </p:cNvSpPr>
          <p:nvPr/>
        </p:nvSpPr>
        <p:spPr>
          <a:xfrm>
            <a:off x="3533009" y="1063087"/>
            <a:ext cx="8177259" cy="3222473"/>
          </a:xfrm>
          <a:prstGeom prst="rect">
            <a:avLst/>
          </a:prstGeom>
        </p:spPr>
        <p:txBody>
          <a:bodyPr/>
          <a:lstStyle/>
          <a:p>
            <a:pPr marL="285750" lvl="0" indent="-285750" eaLnBrk="0" hangingPunct="0">
              <a:spcBef>
                <a:spcPts val="1200"/>
              </a:spcBef>
              <a:spcAft>
                <a:spcPts val="600"/>
              </a:spcAft>
              <a:buClr>
                <a:schemeClr val="tx1"/>
              </a:buClr>
              <a:buFont typeface="Wingdings" panose="05000000000000000000" pitchFamily="2" charset="2"/>
              <a:buChar char="§"/>
              <a:defRPr/>
            </a:pPr>
            <a:r>
              <a:rPr lang="en-US" sz="2000" kern="0" dirty="0">
                <a:latin typeface="+mn-lt"/>
              </a:rPr>
              <a:t>Intro</a:t>
            </a:r>
          </a:p>
          <a:p>
            <a:pPr marL="285750" lvl="0" indent="-285750" eaLnBrk="0" hangingPunct="0">
              <a:spcBef>
                <a:spcPts val="1200"/>
              </a:spcBef>
              <a:spcAft>
                <a:spcPts val="600"/>
              </a:spcAft>
              <a:buClr>
                <a:schemeClr val="tx1"/>
              </a:buClr>
              <a:buFont typeface="Wingdings" panose="05000000000000000000" pitchFamily="2" charset="2"/>
              <a:buChar char="§"/>
              <a:defRPr/>
            </a:pPr>
            <a:r>
              <a:rPr lang="en-US" sz="2000" kern="0" dirty="0">
                <a:latin typeface="+mn-lt"/>
              </a:rPr>
              <a:t>News from Hall-B Group</a:t>
            </a:r>
          </a:p>
          <a:p>
            <a:pPr marL="285750" indent="-285750" eaLnBrk="0" hangingPunct="0">
              <a:spcBef>
                <a:spcPts val="1200"/>
              </a:spcBef>
              <a:spcAft>
                <a:spcPts val="600"/>
              </a:spcAft>
              <a:buClr>
                <a:schemeClr val="tx1"/>
              </a:buClr>
              <a:buFont typeface="Wingdings" panose="05000000000000000000" pitchFamily="2" charset="2"/>
              <a:buChar char="§"/>
              <a:defRPr/>
            </a:pPr>
            <a:r>
              <a:rPr lang="en-US" sz="2000" kern="0" dirty="0"/>
              <a:t>Status of Hall-B Operations</a:t>
            </a:r>
          </a:p>
          <a:p>
            <a:pPr marL="285750" indent="-285750" eaLnBrk="0" hangingPunct="0">
              <a:spcBef>
                <a:spcPts val="1200"/>
              </a:spcBef>
              <a:spcAft>
                <a:spcPts val="600"/>
              </a:spcAft>
              <a:buClr>
                <a:schemeClr val="tx1"/>
              </a:buClr>
              <a:buFont typeface="Wingdings" panose="05000000000000000000" pitchFamily="2" charset="2"/>
              <a:buChar char="§"/>
              <a:defRPr/>
            </a:pPr>
            <a:r>
              <a:rPr lang="en-US" sz="2000" kern="0" dirty="0"/>
              <a:t>Hardware Developments</a:t>
            </a:r>
          </a:p>
          <a:p>
            <a:pPr marL="285750" indent="-285750" eaLnBrk="0" hangingPunct="0">
              <a:spcBef>
                <a:spcPts val="1200"/>
              </a:spcBef>
              <a:spcAft>
                <a:spcPts val="600"/>
              </a:spcAft>
              <a:buClr>
                <a:schemeClr val="tx1"/>
              </a:buClr>
              <a:buFont typeface="Wingdings" panose="05000000000000000000" pitchFamily="2" charset="2"/>
              <a:buChar char="§"/>
              <a:defRPr/>
            </a:pPr>
            <a:r>
              <a:rPr lang="en-US" sz="2000" kern="0" dirty="0"/>
              <a:t>Publications</a:t>
            </a:r>
          </a:p>
          <a:p>
            <a:pPr marL="285750" indent="-285750" eaLnBrk="0" hangingPunct="0">
              <a:spcBef>
                <a:spcPts val="1200"/>
              </a:spcBef>
              <a:spcAft>
                <a:spcPts val="600"/>
              </a:spcAft>
              <a:buClr>
                <a:schemeClr val="tx1"/>
              </a:buClr>
              <a:buFont typeface="Wingdings" panose="05000000000000000000" pitchFamily="2" charset="2"/>
              <a:buChar char="§"/>
              <a:defRPr/>
            </a:pPr>
            <a:r>
              <a:rPr lang="en-US" sz="2000" kern="0" dirty="0"/>
              <a:t>Outro</a:t>
            </a:r>
          </a:p>
        </p:txBody>
      </p:sp>
      <p:sp>
        <p:nvSpPr>
          <p:cNvPr id="5" name="Untertitel 3">
            <a:extLst>
              <a:ext uri="{FF2B5EF4-FFF2-40B4-BE49-F238E27FC236}">
                <a16:creationId xmlns:a16="http://schemas.microsoft.com/office/drawing/2014/main" id="{41B9655B-02BF-5C8D-431C-D907B2A6FCA4}"/>
              </a:ext>
            </a:extLst>
          </p:cNvPr>
          <p:cNvSpPr txBox="1">
            <a:spLocks/>
          </p:cNvSpPr>
          <p:nvPr/>
        </p:nvSpPr>
        <p:spPr bwMode="auto">
          <a:xfrm>
            <a:off x="2484260" y="4879110"/>
            <a:ext cx="6400800" cy="1260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Patrick Achenbach</a:t>
            </a:r>
          </a:p>
          <a:p>
            <a:pPr algn="ctr"/>
            <a:endParaRPr lang="de-DE" sz="2000" kern="0" dirty="0"/>
          </a:p>
          <a:p>
            <a:pPr algn="ctr"/>
            <a:r>
              <a:rPr kumimoji="0" lang="de-DE" sz="2000" b="0" i="1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25 June 2024</a:t>
            </a:r>
            <a:endParaRPr kumimoji="0" lang="de-DE" sz="1600" b="0" i="1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F16767F4-B5BA-DDB3-C5A6-09CF40D882B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3200" y="2902450"/>
            <a:ext cx="4258581" cy="4258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4219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6EC3DF-25B5-93AD-80D8-10B48BB8F8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ffectLst/>
                <a:latin typeface="arial" panose="020B0604020202020204" pitchFamily="34" charset="0"/>
              </a:rPr>
              <a:t>The Chilean Target Story</a:t>
            </a:r>
            <a:endParaRPr lang="en-US" dirty="0"/>
          </a:p>
        </p:txBody>
      </p:sp>
      <p:pic>
        <p:nvPicPr>
          <p:cNvPr id="4" name="Grafik 3" descr="Ein Bild, das Metall, Stahl, Bautechnik, Im Haus enthält.&#10;&#10;Automatisch generierte Beschreibung">
            <a:extLst>
              <a:ext uri="{FF2B5EF4-FFF2-40B4-BE49-F238E27FC236}">
                <a16:creationId xmlns:a16="http://schemas.microsoft.com/office/drawing/2014/main" id="{35D6C4F1-4315-4E75-6B83-A46E6DBB612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728" y="2035272"/>
            <a:ext cx="4320000" cy="2830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Grafik 9" descr="Ein Bild, das Text, Logo, Schrift, Grafiken enthält.&#10;&#10;Automatisch generierte Beschreibung">
            <a:extLst>
              <a:ext uri="{FF2B5EF4-FFF2-40B4-BE49-F238E27FC236}">
                <a16:creationId xmlns:a16="http://schemas.microsoft.com/office/drawing/2014/main" id="{4B45D878-AA1D-A79B-A964-4827E3F0C0E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" y="717810"/>
            <a:ext cx="4320000" cy="1141200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EFDEE899-D110-D722-1935-09ADB22BF902}"/>
              </a:ext>
            </a:extLst>
          </p:cNvPr>
          <p:cNvSpPr txBox="1"/>
          <p:nvPr/>
        </p:nvSpPr>
        <p:spPr>
          <a:xfrm>
            <a:off x="8855134" y="1089894"/>
            <a:ext cx="32715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b="1" dirty="0">
                <a:effectLst/>
                <a:latin typeface="arial" panose="020B0604020202020204" pitchFamily="34" charset="0"/>
              </a:rPr>
              <a:t>WEDNESDAY, APRIL 3, 2024</a:t>
            </a:r>
            <a:endParaRPr lang="en-US" dirty="0"/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C5D60132-CA3B-2255-0F1F-A3BAA699E21D}"/>
              </a:ext>
            </a:extLst>
          </p:cNvPr>
          <p:cNvSpPr txBox="1"/>
          <p:nvPr/>
        </p:nvSpPr>
        <p:spPr>
          <a:xfrm>
            <a:off x="361501" y="5090605"/>
            <a:ext cx="4469224" cy="10002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/>
              <a:t>Brief feature appeared in </a:t>
            </a:r>
            <a:r>
              <a:rPr lang="en-US" b="1" dirty="0" err="1"/>
              <a:t>JLab</a:t>
            </a:r>
            <a:r>
              <a:rPr lang="en-US" b="1" dirty="0"/>
              <a:t> Weekly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dirty="0"/>
              <a:t>Another feature will appear as part of the new “</a:t>
            </a:r>
            <a:r>
              <a:rPr lang="en-US" b="1" dirty="0"/>
              <a:t>Mission Critical</a:t>
            </a:r>
            <a:r>
              <a:rPr lang="en-US" dirty="0"/>
              <a:t>” series</a:t>
            </a:r>
          </a:p>
        </p:txBody>
      </p: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D3A48D23-DE7E-5A4C-140C-D3499907EB08}"/>
              </a:ext>
            </a:extLst>
          </p:cNvPr>
          <p:cNvGrpSpPr/>
          <p:nvPr/>
        </p:nvGrpSpPr>
        <p:grpSpPr>
          <a:xfrm>
            <a:off x="8700103" y="1490170"/>
            <a:ext cx="3399754" cy="4790883"/>
            <a:chOff x="8700103" y="717284"/>
            <a:chExt cx="3399754" cy="4790883"/>
          </a:xfrm>
        </p:grpSpPr>
        <p:pic>
          <p:nvPicPr>
            <p:cNvPr id="14" name="Grafik 13" descr="Ein Bild, das Text, Elektronik, Screenshot, Software enthält.&#10;&#10;Automatisch generierte Beschreibung">
              <a:extLst>
                <a:ext uri="{FF2B5EF4-FFF2-40B4-BE49-F238E27FC236}">
                  <a16:creationId xmlns:a16="http://schemas.microsoft.com/office/drawing/2014/main" id="{43659FBF-04EC-DD07-5801-6F699B03D9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700103" y="717284"/>
              <a:ext cx="3399754" cy="2548430"/>
            </a:xfrm>
            <a:prstGeom prst="rect">
              <a:avLst/>
            </a:prstGeom>
          </p:spPr>
        </p:pic>
        <p:pic>
          <p:nvPicPr>
            <p:cNvPr id="5" name="Grafik 4" descr="Ein Bild, das Text, Screenshot, Software, Website enthält.&#10;&#10;Automatisch generierte Beschreibung">
              <a:extLst>
                <a:ext uri="{FF2B5EF4-FFF2-40B4-BE49-F238E27FC236}">
                  <a16:creationId xmlns:a16="http://schemas.microsoft.com/office/drawing/2014/main" id="{691AA567-FE0E-964F-6F5D-E5E35F3457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773548" y="3002979"/>
              <a:ext cx="3255167" cy="2505188"/>
            </a:xfrm>
            <a:prstGeom prst="rect">
              <a:avLst/>
            </a:prstGeom>
          </p:spPr>
        </p:pic>
      </p:grpSp>
      <p:pic>
        <p:nvPicPr>
          <p:cNvPr id="6" name="Grafik 5" descr="Ein Bild, das Kleidung, Pfeife Flöte Rohr, Metall, Person enthält.&#10;&#10;Automatisch generierte Beschreibung">
            <a:extLst>
              <a:ext uri="{FF2B5EF4-FFF2-40B4-BE49-F238E27FC236}">
                <a16:creationId xmlns:a16="http://schemas.microsoft.com/office/drawing/2014/main" id="{85AB5EB9-9320-4719-81DC-C3F8AD6E824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0725" y="744279"/>
            <a:ext cx="3960000" cy="26296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Grafik 7" descr="Ein Bild, das Kleidung, Person, Mann, Schutzhelm enthält.&#10;&#10;Automatisch generierte Beschreibung">
            <a:extLst>
              <a:ext uri="{FF2B5EF4-FFF2-40B4-BE49-F238E27FC236}">
                <a16:creationId xmlns:a16="http://schemas.microsoft.com/office/drawing/2014/main" id="{B2355E99-CBE0-70F1-0CF2-222DE735CFF6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0725" y="3487483"/>
            <a:ext cx="3960000" cy="27354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925575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1A044D1-75E6-5A90-5BD3-881F30A2DC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Run Group E Online Analysis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98B01F17-EBE4-1265-31A8-CFF583CD941A}"/>
              </a:ext>
            </a:extLst>
          </p:cNvPr>
          <p:cNvSpPr txBox="1"/>
          <p:nvPr/>
        </p:nvSpPr>
        <p:spPr>
          <a:xfrm>
            <a:off x="135382" y="4746957"/>
            <a:ext cx="4861920" cy="1354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dirty="0">
                <a:latin typeface="+mj-lt"/>
              </a:rPr>
              <a:t>C</a:t>
            </a:r>
            <a:r>
              <a:rPr lang="en-US" sz="1800" i="0" u="none" strike="noStrike" baseline="0" dirty="0">
                <a:latin typeface="+mj-lt"/>
              </a:rPr>
              <a:t>omprehensive study of impact of the </a:t>
            </a:r>
            <a:r>
              <a:rPr lang="en-US" sz="1800" b="1" i="0" u="none" strike="noStrike" baseline="0" dirty="0">
                <a:latin typeface="+mj-lt"/>
              </a:rPr>
              <a:t>nuclear medium</a:t>
            </a:r>
            <a:r>
              <a:rPr lang="en-US" sz="1800" i="0" u="none" strike="noStrike" baseline="0" dirty="0">
                <a:latin typeface="+mj-lt"/>
              </a:rPr>
              <a:t> on </a:t>
            </a:r>
            <a:r>
              <a:rPr lang="en-US" sz="1800" b="1" i="0" u="none" strike="noStrike" baseline="0" dirty="0">
                <a:latin typeface="+mj-lt"/>
              </a:rPr>
              <a:t>quark hadronization</a:t>
            </a: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1800" i="0" u="none" strike="noStrike" baseline="0" dirty="0">
                <a:latin typeface="+mj-lt"/>
              </a:rPr>
              <a:t>A </a:t>
            </a:r>
            <a:r>
              <a:rPr lang="en-US" sz="1800" b="1" i="0" u="none" strike="noStrike" baseline="0" dirty="0">
                <a:latin typeface="+mj-lt"/>
              </a:rPr>
              <a:t>multidimensional kinematical analysis</a:t>
            </a:r>
            <a:r>
              <a:rPr lang="en-US" sz="1800" i="0" u="none" strike="noStrike" baseline="0" dirty="0">
                <a:latin typeface="+mj-lt"/>
              </a:rPr>
              <a:t> of hadrons in DIS</a:t>
            </a:r>
            <a:endParaRPr lang="en-US" dirty="0">
              <a:latin typeface="+mj-lt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09862B49-B647-EB4A-074D-5A1D8CD02236}"/>
              </a:ext>
            </a:extLst>
          </p:cNvPr>
          <p:cNvSpPr txBox="1"/>
          <p:nvPr/>
        </p:nvSpPr>
        <p:spPr>
          <a:xfrm>
            <a:off x="4997301" y="4746957"/>
            <a:ext cx="349549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>
              <a:buFont typeface="Wingdings" panose="05000000000000000000" pitchFamily="2" charset="2"/>
              <a:buChar char="§"/>
            </a:pPr>
            <a:r>
              <a:rPr lang="en-US" altLang="en-US" dirty="0"/>
              <a:t>Simultaneous data from ℓD</a:t>
            </a:r>
            <a:r>
              <a:rPr lang="en-US" altLang="en-US" baseline="-25000" dirty="0"/>
              <a:t>2</a:t>
            </a:r>
            <a:r>
              <a:rPr lang="en-US" altLang="en-US" dirty="0"/>
              <a:t> and nuclear targets to </a:t>
            </a:r>
            <a:r>
              <a:rPr lang="en-US" altLang="en-US" b="1" dirty="0"/>
              <a:t>cancel of systematic uncertainties</a:t>
            </a: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64001525-ADD4-F995-76DC-C54831F430F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lum bright="-20000" contras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2274" y="729959"/>
            <a:ext cx="4136875" cy="3459600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2A0C970B-8430-2F58-BE0C-017E4AD1F801}"/>
              </a:ext>
            </a:extLst>
          </p:cNvPr>
          <p:cNvSpPr txBox="1"/>
          <p:nvPr/>
        </p:nvSpPr>
        <p:spPr>
          <a:xfrm>
            <a:off x="8545150" y="4746957"/>
            <a:ext cx="3501540" cy="15542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0" indent="-285750" algn="l" rtl="0">
              <a:spcBef>
                <a:spcPts val="120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dirty="0"/>
              <a:t>Extends CLAS6 EG2 with …</a:t>
            </a:r>
          </a:p>
          <a:p>
            <a:pPr marL="425768" lvl="0" indent="-285750" algn="l" rtl="0">
              <a:spcBef>
                <a:spcPts val="600"/>
              </a:spcBef>
              <a:spcAft>
                <a:spcPts val="0"/>
              </a:spcAft>
              <a:buSzPct val="100000"/>
              <a:buFontTx/>
              <a:buChar char="-"/>
            </a:pPr>
            <a:r>
              <a:rPr lang="en-US" dirty="0"/>
              <a:t>Higher luminosity</a:t>
            </a:r>
          </a:p>
          <a:p>
            <a:pPr marL="425768" lvl="0" indent="-285750" algn="l" rtl="0">
              <a:spcAft>
                <a:spcPts val="0"/>
              </a:spcAft>
              <a:buSzPct val="100000"/>
              <a:buFontTx/>
              <a:buChar char="-"/>
            </a:pPr>
            <a:r>
              <a:rPr lang="en-US" dirty="0"/>
              <a:t>Different nuclei</a:t>
            </a:r>
          </a:p>
          <a:p>
            <a:pPr marL="425768" lvl="0" indent="-285750" algn="l" rtl="0">
              <a:spcBef>
                <a:spcPts val="0"/>
              </a:spcBef>
              <a:spcAft>
                <a:spcPts val="0"/>
              </a:spcAft>
              <a:buSzPct val="100000"/>
              <a:buFontTx/>
              <a:buChar char="-"/>
            </a:pPr>
            <a:r>
              <a:rPr lang="en-US" dirty="0"/>
              <a:t>Higher beam energy</a:t>
            </a:r>
          </a:p>
          <a:p>
            <a:pPr marL="425768" lvl="0" indent="-285750" algn="l" rtl="0">
              <a:spcBef>
                <a:spcPts val="0"/>
              </a:spcBef>
              <a:spcAft>
                <a:spcPts val="0"/>
              </a:spcAft>
              <a:buSzPct val="100000"/>
              <a:buFontTx/>
              <a:buChar char="-"/>
            </a:pPr>
            <a:r>
              <a:rPr lang="en-US" dirty="0"/>
              <a:t>Polarized beam</a:t>
            </a: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D0E44F0D-D580-B951-E05C-7E76874B8F7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lum bright="-20000" contras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3040" y="687458"/>
            <a:ext cx="4140000" cy="3460616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7FE3F050-54DA-B0FB-8C7F-F579AAD4CF0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lum bright="-20000" contras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98" y="685766"/>
            <a:ext cx="4140000" cy="3458559"/>
          </a:xfrm>
          <a:prstGeom prst="rect">
            <a:avLst/>
          </a:prstGeom>
        </p:spPr>
      </p:pic>
      <p:sp>
        <p:nvSpPr>
          <p:cNvPr id="20" name="TextBox 23">
            <a:extLst>
              <a:ext uri="{FF2B5EF4-FFF2-40B4-BE49-F238E27FC236}">
                <a16:creationId xmlns:a16="http://schemas.microsoft.com/office/drawing/2014/main" id="{F8B510E7-3A58-07FB-DD90-E155AF026E43}"/>
              </a:ext>
            </a:extLst>
          </p:cNvPr>
          <p:cNvSpPr txBox="1"/>
          <p:nvPr/>
        </p:nvSpPr>
        <p:spPr>
          <a:xfrm rot="19740000">
            <a:off x="502521" y="2135972"/>
            <a:ext cx="334645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3600" dirty="0">
                <a:solidFill>
                  <a:srgbClr val="D2D2D2">
                    <a:alpha val="60000"/>
                  </a:srgbClr>
                </a:solidFill>
                <a:cs typeface="Arial"/>
              </a:rPr>
              <a:t>PRELIMINARY</a:t>
            </a:r>
            <a:endParaRPr lang="en-US" sz="3600" dirty="0">
              <a:solidFill>
                <a:srgbClr val="D2D2D2">
                  <a:alpha val="60000"/>
                </a:srgbClr>
              </a:solidFill>
            </a:endParaRPr>
          </a:p>
        </p:txBody>
      </p:sp>
      <p:sp>
        <p:nvSpPr>
          <p:cNvPr id="21" name="TextBox 23">
            <a:extLst>
              <a:ext uri="{FF2B5EF4-FFF2-40B4-BE49-F238E27FC236}">
                <a16:creationId xmlns:a16="http://schemas.microsoft.com/office/drawing/2014/main" id="{E117A093-9CC1-28F9-9AEA-8AFAD7289D55}"/>
              </a:ext>
            </a:extLst>
          </p:cNvPr>
          <p:cNvSpPr txBox="1"/>
          <p:nvPr/>
        </p:nvSpPr>
        <p:spPr>
          <a:xfrm rot="19740000">
            <a:off x="4450753" y="2135972"/>
            <a:ext cx="334645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3600" dirty="0">
                <a:solidFill>
                  <a:srgbClr val="D2D2D2">
                    <a:alpha val="60000"/>
                  </a:srgbClr>
                </a:solidFill>
                <a:cs typeface="Arial"/>
              </a:rPr>
              <a:t>PRELIMINARY</a:t>
            </a:r>
            <a:endParaRPr lang="en-US" sz="3600" dirty="0">
              <a:solidFill>
                <a:srgbClr val="D2D2D2">
                  <a:alpha val="60000"/>
                </a:srgbClr>
              </a:solidFill>
            </a:endParaRPr>
          </a:p>
        </p:txBody>
      </p:sp>
      <p:sp>
        <p:nvSpPr>
          <p:cNvPr id="22" name="TextBox 23">
            <a:extLst>
              <a:ext uri="{FF2B5EF4-FFF2-40B4-BE49-F238E27FC236}">
                <a16:creationId xmlns:a16="http://schemas.microsoft.com/office/drawing/2014/main" id="{9A8D5A8A-2660-94D4-6B5B-F86E4E96B225}"/>
              </a:ext>
            </a:extLst>
          </p:cNvPr>
          <p:cNvSpPr txBox="1"/>
          <p:nvPr/>
        </p:nvSpPr>
        <p:spPr>
          <a:xfrm rot="19740000">
            <a:off x="8420253" y="2135972"/>
            <a:ext cx="334645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3600" dirty="0">
                <a:solidFill>
                  <a:srgbClr val="D2D2D2">
                    <a:alpha val="60000"/>
                  </a:srgbClr>
                </a:solidFill>
                <a:cs typeface="Arial"/>
              </a:rPr>
              <a:t>PRELIMINARY</a:t>
            </a:r>
            <a:endParaRPr lang="en-US" sz="3600" dirty="0">
              <a:solidFill>
                <a:srgbClr val="D2D2D2">
                  <a:alpha val="60000"/>
                </a:srgbClr>
              </a:solidFill>
            </a:endParaRPr>
          </a:p>
        </p:txBody>
      </p:sp>
      <p:pic>
        <p:nvPicPr>
          <p:cNvPr id="19" name="Grafik 18" descr="Ein Bild, das Text, Schrift, Handschrift, Screenshot enthält.&#10;&#10;Automatisch generierte Beschreibung">
            <a:extLst>
              <a:ext uri="{FF2B5EF4-FFF2-40B4-BE49-F238E27FC236}">
                <a16:creationId xmlns:a16="http://schemas.microsoft.com/office/drawing/2014/main" id="{9803E57A-930A-908F-BA6B-D437F0517DA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779" y="2977284"/>
            <a:ext cx="2010849" cy="11346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3" name="Textfeld 22">
            <a:extLst>
              <a:ext uri="{FF2B5EF4-FFF2-40B4-BE49-F238E27FC236}">
                <a16:creationId xmlns:a16="http://schemas.microsoft.com/office/drawing/2014/main" id="{015B4A85-C9BA-1F37-FDE8-87E3B8C13FB7}"/>
              </a:ext>
            </a:extLst>
          </p:cNvPr>
          <p:cNvSpPr txBox="1"/>
          <p:nvPr/>
        </p:nvSpPr>
        <p:spPr>
          <a:xfrm>
            <a:off x="2902688" y="5923247"/>
            <a:ext cx="56424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00CC"/>
                </a:solidFill>
              </a:rPr>
              <a:t>[Matias Lopez, Milan </a:t>
            </a:r>
            <a:r>
              <a:rPr lang="en-US" sz="1400" dirty="0" err="1">
                <a:solidFill>
                  <a:srgbClr val="0000CC"/>
                </a:solidFill>
              </a:rPr>
              <a:t>Ungerer</a:t>
            </a:r>
            <a:r>
              <a:rPr lang="en-US" sz="1400" dirty="0">
                <a:solidFill>
                  <a:srgbClr val="0000CC"/>
                </a:solidFill>
              </a:rPr>
              <a:t> Muñoz, Antonio </a:t>
            </a:r>
            <a:r>
              <a:rPr lang="en-US" sz="1400" dirty="0" err="1">
                <a:solidFill>
                  <a:srgbClr val="0000CC"/>
                </a:solidFill>
              </a:rPr>
              <a:t>Radic</a:t>
            </a:r>
            <a:r>
              <a:rPr lang="en-US" sz="1400" dirty="0">
                <a:solidFill>
                  <a:srgbClr val="0000CC"/>
                </a:solidFill>
              </a:rPr>
              <a:t>]</a:t>
            </a:r>
            <a:br>
              <a:rPr lang="en-US" sz="1400" dirty="0">
                <a:solidFill>
                  <a:srgbClr val="0000CC"/>
                </a:solidFill>
              </a:rPr>
            </a:br>
            <a:r>
              <a:rPr lang="en-US" sz="1400" dirty="0">
                <a:solidFill>
                  <a:srgbClr val="0000CC"/>
                </a:solidFill>
              </a:rPr>
              <a:t>[Independently </a:t>
            </a:r>
            <a:r>
              <a:rPr lang="en-US" sz="1400" dirty="0" err="1">
                <a:solidFill>
                  <a:srgbClr val="0000CC"/>
                </a:solidFill>
              </a:rPr>
              <a:t>Uditha</a:t>
            </a:r>
            <a:r>
              <a:rPr lang="en-US" sz="1400" dirty="0">
                <a:solidFill>
                  <a:srgbClr val="0000CC"/>
                </a:solidFill>
              </a:rPr>
              <a:t> Weerasinghe, May 2024]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2C1AA5D-57B3-9679-84D3-08E65D4FCA05}"/>
              </a:ext>
            </a:extLst>
          </p:cNvPr>
          <p:cNvSpPr txBox="1"/>
          <p:nvPr/>
        </p:nvSpPr>
        <p:spPr>
          <a:xfrm>
            <a:off x="1850063" y="4186157"/>
            <a:ext cx="8565825" cy="400110"/>
          </a:xfrm>
          <a:prstGeom prst="rect">
            <a:avLst/>
          </a:prstGeom>
          <a:noFill/>
          <a:ln w="317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+mj-lt"/>
              </a:rPr>
              <a:t>Data quality and statistics seem good enough for high-level physics output</a:t>
            </a:r>
          </a:p>
        </p:txBody>
      </p:sp>
    </p:spTree>
    <p:extLst>
      <p:ext uri="{BB962C8B-B14F-4D97-AF65-F5344CB8AC3E}">
        <p14:creationId xmlns:p14="http://schemas.microsoft.com/office/powerpoint/2010/main" val="32370499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F38C6F-7738-9E44-4CB7-3D3C7E1928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Arial"/>
              </a:rPr>
              <a:t>Near-Term Schedule 2024-25 </a:t>
            </a:r>
            <a:endParaRPr lang="en-US" dirty="0"/>
          </a:p>
        </p:txBody>
      </p:sp>
      <p:sp>
        <p:nvSpPr>
          <p:cNvPr id="3" name="TextBox 13">
            <a:extLst>
              <a:ext uri="{FF2B5EF4-FFF2-40B4-BE49-F238E27FC236}">
                <a16:creationId xmlns:a16="http://schemas.microsoft.com/office/drawing/2014/main" id="{97950895-B6C5-7487-C1B3-EAAFA786D000}"/>
              </a:ext>
            </a:extLst>
          </p:cNvPr>
          <p:cNvSpPr txBox="1"/>
          <p:nvPr/>
        </p:nvSpPr>
        <p:spPr>
          <a:xfrm>
            <a:off x="985520" y="4894890"/>
            <a:ext cx="10220960" cy="400110"/>
          </a:xfrm>
          <a:prstGeom prst="rect">
            <a:avLst/>
          </a:prstGeom>
          <a:noFill/>
          <a:ln w="31750">
            <a:solidFill>
              <a:srgbClr val="C00000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000" dirty="0">
                <a:latin typeface="+mj-lt"/>
                <a:cs typeface="Arial"/>
              </a:rPr>
              <a:t>By next SAD, ALERT will be finished even if there are some unscheduled downtimes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EB886AB7-ACBB-83E4-5F03-C8AC4EB6AC89}"/>
              </a:ext>
            </a:extLst>
          </p:cNvPr>
          <p:cNvSpPr txBox="1"/>
          <p:nvPr/>
        </p:nvSpPr>
        <p:spPr>
          <a:xfrm>
            <a:off x="1028699" y="3561225"/>
            <a:ext cx="1013460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Aft>
                <a:spcPts val="600"/>
              </a:spcAft>
              <a:buFontTx/>
              <a:buChar char="-"/>
            </a:pPr>
            <a:r>
              <a:rPr lang="en-US" sz="1800" b="1" dirty="0">
                <a:latin typeface="+mj-lt"/>
                <a:cs typeface="Arial"/>
              </a:rPr>
              <a:t>Low-pass run with ALERT</a:t>
            </a:r>
            <a:r>
              <a:rPr lang="en-US" sz="1800" dirty="0">
                <a:latin typeface="+mj-lt"/>
                <a:cs typeface="Arial"/>
              </a:rPr>
              <a:t> was awarded 17 PAC days by last year’s PAC51</a:t>
            </a:r>
          </a:p>
          <a:p>
            <a:pPr marL="342900" indent="-342900">
              <a:spcAft>
                <a:spcPts val="600"/>
              </a:spcAft>
              <a:buFontTx/>
              <a:buChar char="-"/>
            </a:pPr>
            <a:r>
              <a:rPr lang="en-US" dirty="0">
                <a:latin typeface="+mj-lt"/>
                <a:cs typeface="Arial"/>
              </a:rPr>
              <a:t>Begin of run tentatively scheduled for </a:t>
            </a:r>
            <a:r>
              <a:rPr lang="en-US" b="1" dirty="0">
                <a:latin typeface="+mj-lt"/>
                <a:cs typeface="Arial"/>
              </a:rPr>
              <a:t>February 2024</a:t>
            </a:r>
            <a:endParaRPr lang="en-US" sz="1800" b="1" dirty="0">
              <a:latin typeface="+mj-lt"/>
              <a:cs typeface="Arial"/>
            </a:endParaRPr>
          </a:p>
          <a:p>
            <a:pPr marL="342900" indent="-342900">
              <a:spcAft>
                <a:spcPts val="600"/>
              </a:spcAft>
              <a:buFontTx/>
              <a:buChar char="-"/>
            </a:pPr>
            <a:r>
              <a:rPr lang="en-US" sz="1800" dirty="0">
                <a:latin typeface="+mj-lt"/>
                <a:cs typeface="Arial"/>
              </a:rPr>
              <a:t>With </a:t>
            </a:r>
            <a:r>
              <a:rPr lang="en-US" sz="1800" b="1" dirty="0">
                <a:latin typeface="+mj-lt"/>
                <a:cs typeface="Arial"/>
              </a:rPr>
              <a:t>only 24 weeks of physics operation</a:t>
            </a:r>
            <a:r>
              <a:rPr lang="en-US" sz="1800" dirty="0">
                <a:latin typeface="+mj-lt"/>
                <a:cs typeface="Arial"/>
              </a:rPr>
              <a:t>, planned </a:t>
            </a:r>
            <a:r>
              <a:rPr lang="en-US" sz="1800" b="1" dirty="0">
                <a:latin typeface="+mj-lt"/>
                <a:cs typeface="Arial"/>
              </a:rPr>
              <a:t>RG-E and RG-K</a:t>
            </a:r>
            <a:r>
              <a:rPr lang="en-US" sz="1800" dirty="0">
                <a:latin typeface="+mj-lt"/>
                <a:cs typeface="Arial"/>
              </a:rPr>
              <a:t> runs are </a:t>
            </a:r>
            <a:r>
              <a:rPr lang="en-US" sz="1800" b="1" dirty="0">
                <a:latin typeface="+mj-lt"/>
                <a:cs typeface="Arial"/>
              </a:rPr>
              <a:t>cancelled</a:t>
            </a:r>
            <a:endParaRPr lang="en-US" sz="1800" dirty="0">
              <a:latin typeface="+mj-lt"/>
              <a:cs typeface="Arial"/>
            </a:endParaRPr>
          </a:p>
        </p:txBody>
      </p:sp>
      <p:graphicFrame>
        <p:nvGraphicFramePr>
          <p:cNvPr id="7" name="Tabelle 6">
            <a:extLst>
              <a:ext uri="{FF2B5EF4-FFF2-40B4-BE49-F238E27FC236}">
                <a16:creationId xmlns:a16="http://schemas.microsoft.com/office/drawing/2014/main" id="{6791F91C-239D-609F-211A-E8C1F4E260E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5132819"/>
              </p:ext>
            </p:extLst>
          </p:nvPr>
        </p:nvGraphicFramePr>
        <p:xfrm>
          <a:off x="1028699" y="1422849"/>
          <a:ext cx="10134601" cy="1785600"/>
        </p:xfrm>
        <a:graphic>
          <a:graphicData uri="http://schemas.openxmlformats.org/drawingml/2006/table">
            <a:tbl>
              <a:tblPr/>
              <a:tblGrid>
                <a:gridCol w="996028">
                  <a:extLst>
                    <a:ext uri="{9D8B030D-6E8A-4147-A177-3AD203B41FA5}">
                      <a16:colId xmlns:a16="http://schemas.microsoft.com/office/drawing/2014/main" val="3365885397"/>
                    </a:ext>
                  </a:extLst>
                </a:gridCol>
                <a:gridCol w="1195234">
                  <a:extLst>
                    <a:ext uri="{9D8B030D-6E8A-4147-A177-3AD203B41FA5}">
                      <a16:colId xmlns:a16="http://schemas.microsoft.com/office/drawing/2014/main" val="31624580"/>
                    </a:ext>
                  </a:extLst>
                </a:gridCol>
                <a:gridCol w="1195234">
                  <a:extLst>
                    <a:ext uri="{9D8B030D-6E8A-4147-A177-3AD203B41FA5}">
                      <a16:colId xmlns:a16="http://schemas.microsoft.com/office/drawing/2014/main" val="217665995"/>
                    </a:ext>
                  </a:extLst>
                </a:gridCol>
                <a:gridCol w="796825">
                  <a:extLst>
                    <a:ext uri="{9D8B030D-6E8A-4147-A177-3AD203B41FA5}">
                      <a16:colId xmlns:a16="http://schemas.microsoft.com/office/drawing/2014/main" val="3634064858"/>
                    </a:ext>
                  </a:extLst>
                </a:gridCol>
                <a:gridCol w="796825">
                  <a:extLst>
                    <a:ext uri="{9D8B030D-6E8A-4147-A177-3AD203B41FA5}">
                      <a16:colId xmlns:a16="http://schemas.microsoft.com/office/drawing/2014/main" val="1980396586"/>
                    </a:ext>
                  </a:extLst>
                </a:gridCol>
                <a:gridCol w="796825">
                  <a:extLst>
                    <a:ext uri="{9D8B030D-6E8A-4147-A177-3AD203B41FA5}">
                      <a16:colId xmlns:a16="http://schemas.microsoft.com/office/drawing/2014/main" val="1706828136"/>
                    </a:ext>
                  </a:extLst>
                </a:gridCol>
                <a:gridCol w="871526">
                  <a:extLst>
                    <a:ext uri="{9D8B030D-6E8A-4147-A177-3AD203B41FA5}">
                      <a16:colId xmlns:a16="http://schemas.microsoft.com/office/drawing/2014/main" val="874196500"/>
                    </a:ext>
                  </a:extLst>
                </a:gridCol>
                <a:gridCol w="871526">
                  <a:extLst>
                    <a:ext uri="{9D8B030D-6E8A-4147-A177-3AD203B41FA5}">
                      <a16:colId xmlns:a16="http://schemas.microsoft.com/office/drawing/2014/main" val="3849675352"/>
                    </a:ext>
                  </a:extLst>
                </a:gridCol>
                <a:gridCol w="871526">
                  <a:extLst>
                    <a:ext uri="{9D8B030D-6E8A-4147-A177-3AD203B41FA5}">
                      <a16:colId xmlns:a16="http://schemas.microsoft.com/office/drawing/2014/main" val="224518899"/>
                    </a:ext>
                  </a:extLst>
                </a:gridCol>
                <a:gridCol w="871526">
                  <a:extLst>
                    <a:ext uri="{9D8B030D-6E8A-4147-A177-3AD203B41FA5}">
                      <a16:colId xmlns:a16="http://schemas.microsoft.com/office/drawing/2014/main" val="2088630828"/>
                    </a:ext>
                  </a:extLst>
                </a:gridCol>
                <a:gridCol w="871526">
                  <a:extLst>
                    <a:ext uri="{9D8B030D-6E8A-4147-A177-3AD203B41FA5}">
                      <a16:colId xmlns:a16="http://schemas.microsoft.com/office/drawing/2014/main" val="996136253"/>
                    </a:ext>
                  </a:extLst>
                </a:gridCol>
              </a:tblGrid>
              <a:tr h="324000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C9C9C9"/>
                          </a:highlight>
                          <a:latin typeface="Arial Narrow" panose="020B0606020202030204" pitchFamily="34" charset="0"/>
                        </a:rPr>
                        <a:t>SAD or scheduled Run Group</a:t>
                      </a:r>
                    </a:p>
                  </a:txBody>
                  <a:tcPr marL="3503" marR="3503" marT="35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C9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400" b="0" i="0" u="none" strike="noStrike" dirty="0">
                          <a:solidFill>
                            <a:srgbClr val="FFFFFF"/>
                          </a:solidFill>
                          <a:effectLst/>
                          <a:highlight>
                            <a:srgbClr val="C9C9C9"/>
                          </a:highlight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3503" marR="3503" marT="350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9C9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400" b="0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C9C9C9"/>
                          </a:highlight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3503" marR="3503" marT="350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9C9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400" b="0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C9C9C9"/>
                          </a:highlight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3503" marR="3503" marT="350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9C9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400" b="0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C9C9C9"/>
                          </a:highlight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3503" marR="3503" marT="350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9C9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400" b="0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C9C9C9"/>
                          </a:highlight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3503" marR="3503" marT="350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9C9C9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de-DE" sz="14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C9C9C9"/>
                          </a:highlight>
                          <a:latin typeface="Arial Narrow" panose="020B0606020202030204" pitchFamily="34" charset="0"/>
                        </a:rPr>
                        <a:t>Scheduled Calendar Days</a:t>
                      </a:r>
                    </a:p>
                  </a:txBody>
                  <a:tcPr marL="3503" marR="3503" marT="350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C9C9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C9C9C9"/>
                          </a:highlight>
                          <a:latin typeface="Arial Narrow" panose="020B0606020202030204" pitchFamily="34" charset="0"/>
                        </a:rPr>
                        <a:t>Remaining PAC Days Before Run</a:t>
                      </a:r>
                    </a:p>
                  </a:txBody>
                  <a:tcPr marL="3503" marR="3503" marT="350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C9C9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C9C9C9"/>
                          </a:highlight>
                          <a:latin typeface="Arial Narrow" panose="020B0606020202030204" pitchFamily="34" charset="0"/>
                        </a:rPr>
                        <a:t>Scheduled PAC Days  = Cal. Days/2</a:t>
                      </a:r>
                    </a:p>
                  </a:txBody>
                  <a:tcPr marL="3503" marR="3503" marT="350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C9C9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C9C9C9"/>
                          </a:highlight>
                          <a:latin typeface="Arial Narrow" panose="020B0606020202030204" pitchFamily="34" charset="0"/>
                        </a:rPr>
                        <a:t>Actual PAC Days from ABUs</a:t>
                      </a:r>
                    </a:p>
                  </a:txBody>
                  <a:tcPr marL="3503" marR="3503" marT="350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C9C9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C9C9C9"/>
                          </a:highlight>
                          <a:latin typeface="Arial Narrow" panose="020B0606020202030204" pitchFamily="34" charset="0"/>
                        </a:rPr>
                        <a:t>Remaining PAC Days After Run</a:t>
                      </a:r>
                    </a:p>
                  </a:txBody>
                  <a:tcPr marL="3503" marR="3503" marT="3503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C9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2782848"/>
                  </a:ext>
                </a:extLst>
              </a:tr>
              <a:tr h="4356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4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C9C9C9"/>
                          </a:highlight>
                          <a:latin typeface="Arial Narrow" panose="020B0606020202030204" pitchFamily="34" charset="0"/>
                        </a:rPr>
                        <a:t>Setup / Status</a:t>
                      </a:r>
                    </a:p>
                  </a:txBody>
                  <a:tcPr marL="3503" marR="3503" marT="350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C9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4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C9C9C9"/>
                          </a:highlight>
                          <a:latin typeface="Arial Narrow" panose="020B0606020202030204" pitchFamily="34" charset="0"/>
                        </a:rPr>
                        <a:t>Target</a:t>
                      </a:r>
                    </a:p>
                  </a:txBody>
                  <a:tcPr marL="3503" marR="3503" marT="350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C9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4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C9C9C9"/>
                          </a:highlight>
                          <a:latin typeface="Arial Narrow" panose="020B0606020202030204" pitchFamily="34" charset="0"/>
                        </a:rPr>
                        <a:t>Beam Energy</a:t>
                      </a:r>
                    </a:p>
                  </a:txBody>
                  <a:tcPr marL="3503" marR="3503" marT="350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C9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4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C9C9C9"/>
                          </a:highlight>
                          <a:latin typeface="Arial Narrow" panose="020B0606020202030204" pitchFamily="34" charset="0"/>
                        </a:rPr>
                        <a:t>Start Date</a:t>
                      </a:r>
                    </a:p>
                  </a:txBody>
                  <a:tcPr marL="3503" marR="3503" marT="350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C9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4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C9C9C9"/>
                          </a:highlight>
                          <a:latin typeface="Arial Narrow" panose="020B0606020202030204" pitchFamily="34" charset="0"/>
                        </a:rPr>
                        <a:t>End Date</a:t>
                      </a:r>
                    </a:p>
                  </a:txBody>
                  <a:tcPr marL="3503" marR="3503" marT="350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C9C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70685499"/>
                  </a:ext>
                </a:extLst>
              </a:tr>
              <a:tr h="342000"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4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A9D08E"/>
                          </a:highlight>
                          <a:latin typeface="Arial Narrow" panose="020B0606020202030204" pitchFamily="34" charset="0"/>
                        </a:rPr>
                        <a:t>RG-L</a:t>
                      </a:r>
                    </a:p>
                  </a:txBody>
                  <a:tcPr marL="3503" marR="3503" marT="35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4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A9D08E"/>
                          </a:highlight>
                          <a:latin typeface="Arial Narrow" panose="020B0606020202030204" pitchFamily="34" charset="0"/>
                        </a:rPr>
                        <a:t>ALERT</a:t>
                      </a:r>
                    </a:p>
                  </a:txBody>
                  <a:tcPr marL="3503" marR="3503" marT="350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4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A9D08E"/>
                          </a:highlight>
                          <a:latin typeface="Arial Narrow" panose="020B0606020202030204" pitchFamily="34" charset="0"/>
                        </a:rPr>
                        <a:t>high pressure gas</a:t>
                      </a:r>
                    </a:p>
                  </a:txBody>
                  <a:tcPr marL="3503" marR="3503" marT="350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4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A9D08E"/>
                          </a:highlight>
                          <a:latin typeface="Arial Narrow" panose="020B0606020202030204" pitchFamily="34" charset="0"/>
                        </a:rPr>
                        <a:t>11</a:t>
                      </a:r>
                    </a:p>
                  </a:txBody>
                  <a:tcPr marL="3503" marR="3503" marT="350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4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A9D08E"/>
                          </a:highlight>
                          <a:latin typeface="Arial Narrow" panose="020B0606020202030204" pitchFamily="34" charset="0"/>
                        </a:rPr>
                        <a:t>2025-02-10</a:t>
                      </a:r>
                    </a:p>
                  </a:txBody>
                  <a:tcPr marL="3503" marR="3503" marT="350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4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A9D08E"/>
                          </a:highlight>
                          <a:latin typeface="Arial Narrow" panose="020B0606020202030204" pitchFamily="34" charset="0"/>
                        </a:rPr>
                        <a:t>2025-05-31</a:t>
                      </a:r>
                    </a:p>
                  </a:txBody>
                  <a:tcPr marL="3503" marR="3503" marT="350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4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A9D08E"/>
                          </a:highlight>
                          <a:latin typeface="Arial Narrow" panose="020B0606020202030204" pitchFamily="34" charset="0"/>
                        </a:rPr>
                        <a:t>110</a:t>
                      </a:r>
                    </a:p>
                  </a:txBody>
                  <a:tcPr marL="3503" marR="3503" marT="350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4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A9D08E"/>
                          </a:highlight>
                          <a:latin typeface="Arial Narrow" panose="020B0606020202030204" pitchFamily="34" charset="0"/>
                        </a:rPr>
                        <a:t>55</a:t>
                      </a:r>
                    </a:p>
                  </a:txBody>
                  <a:tcPr marL="3503" marR="3503" marT="350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4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A9D08E"/>
                          </a:highlight>
                          <a:latin typeface="Arial Narrow" panose="020B0606020202030204" pitchFamily="34" charset="0"/>
                        </a:rPr>
                        <a:t>55</a:t>
                      </a:r>
                    </a:p>
                  </a:txBody>
                  <a:tcPr marL="3503" marR="3503" marT="350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4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A9D08E"/>
                          </a:highlight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3503" marR="3503" marT="350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4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A9D08E"/>
                          </a:highlight>
                          <a:latin typeface="Arial Narrow" panose="020B0606020202030204" pitchFamily="34" charset="0"/>
                        </a:rPr>
                        <a:t>0</a:t>
                      </a:r>
                    </a:p>
                  </a:txBody>
                  <a:tcPr marL="3503" marR="3503" marT="3503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A9D08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1596487"/>
                  </a:ext>
                </a:extLst>
              </a:tr>
              <a:tr h="342000"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4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A9D08E"/>
                          </a:highlight>
                          <a:latin typeface="Arial Narrow" panose="020B0606020202030204" pitchFamily="34" charset="0"/>
                        </a:rPr>
                        <a:t>RG-T</a:t>
                      </a:r>
                    </a:p>
                  </a:txBody>
                  <a:tcPr marL="3503" marR="3503" marT="35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4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A9D08E"/>
                          </a:highlight>
                          <a:latin typeface="Arial Narrow" panose="020B0606020202030204" pitchFamily="34" charset="0"/>
                        </a:rPr>
                        <a:t>ALERT</a:t>
                      </a:r>
                    </a:p>
                  </a:txBody>
                  <a:tcPr marL="3503" marR="3503" marT="350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4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A9D08E"/>
                          </a:highlight>
                          <a:latin typeface="Arial Narrow" panose="020B0606020202030204" pitchFamily="34" charset="0"/>
                        </a:rPr>
                        <a:t>high pressure gas</a:t>
                      </a:r>
                    </a:p>
                  </a:txBody>
                  <a:tcPr marL="3503" marR="3503" marT="350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4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A9D08E"/>
                          </a:highlight>
                          <a:latin typeface="Arial Narrow" panose="020B0606020202030204" pitchFamily="34" charset="0"/>
                        </a:rPr>
                        <a:t>6,6</a:t>
                      </a:r>
                    </a:p>
                  </a:txBody>
                  <a:tcPr marL="3503" marR="3503" marT="350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4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A9D08E"/>
                          </a:highlight>
                          <a:latin typeface="Arial Narrow" panose="020B0606020202030204" pitchFamily="34" charset="0"/>
                        </a:rPr>
                        <a:t>2025-05-31</a:t>
                      </a:r>
                    </a:p>
                  </a:txBody>
                  <a:tcPr marL="3503" marR="3503" marT="350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4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A9D08E"/>
                          </a:highlight>
                          <a:latin typeface="Arial Narrow" panose="020B0606020202030204" pitchFamily="34" charset="0"/>
                        </a:rPr>
                        <a:t>2025-07-04</a:t>
                      </a:r>
                    </a:p>
                  </a:txBody>
                  <a:tcPr marL="3503" marR="3503" marT="350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4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A9D08E"/>
                          </a:highlight>
                          <a:latin typeface="Arial Narrow" panose="020B0606020202030204" pitchFamily="34" charset="0"/>
                        </a:rPr>
                        <a:t>34</a:t>
                      </a:r>
                    </a:p>
                  </a:txBody>
                  <a:tcPr marL="3503" marR="3503" marT="350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4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A9D08E"/>
                          </a:highlight>
                          <a:latin typeface="Arial Narrow" panose="020B0606020202030204" pitchFamily="34" charset="0"/>
                        </a:rPr>
                        <a:t>17</a:t>
                      </a:r>
                    </a:p>
                  </a:txBody>
                  <a:tcPr marL="3503" marR="3503" marT="350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4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A9D08E"/>
                          </a:highlight>
                          <a:latin typeface="Arial Narrow" panose="020B0606020202030204" pitchFamily="34" charset="0"/>
                        </a:rPr>
                        <a:t>17</a:t>
                      </a:r>
                    </a:p>
                  </a:txBody>
                  <a:tcPr marL="3503" marR="3503" marT="350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4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A9D08E"/>
                          </a:highlight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3503" marR="3503" marT="350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4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A9D08E"/>
                          </a:highlight>
                          <a:latin typeface="Arial Narrow" panose="020B0606020202030204" pitchFamily="34" charset="0"/>
                        </a:rPr>
                        <a:t>0</a:t>
                      </a:r>
                    </a:p>
                  </a:txBody>
                  <a:tcPr marL="3503" marR="3503" marT="3503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733200"/>
                  </a:ext>
                </a:extLst>
              </a:tr>
              <a:tr h="342000"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4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2F2F2"/>
                          </a:highlight>
                          <a:latin typeface="Arial Narrow" panose="020B0606020202030204" pitchFamily="34" charset="0"/>
                        </a:rPr>
                        <a:t>SAD 2025</a:t>
                      </a:r>
                    </a:p>
                  </a:txBody>
                  <a:tcPr marL="3503" marR="3503" marT="35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4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2F2F2"/>
                          </a:highlight>
                          <a:latin typeface="Arial Narrow" panose="020B0606020202030204" pitchFamily="34" charset="0"/>
                        </a:rPr>
                        <a:t>reconfigure</a:t>
                      </a:r>
                    </a:p>
                  </a:txBody>
                  <a:tcPr marL="3503" marR="3503" marT="350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4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2F2F2"/>
                          </a:highlight>
                          <a:latin typeface="Arial Narrow" panose="020B0606020202030204" pitchFamily="34" charset="0"/>
                        </a:rPr>
                        <a:t>change</a:t>
                      </a:r>
                    </a:p>
                  </a:txBody>
                  <a:tcPr marL="3503" marR="3503" marT="350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4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2F2F2"/>
                          </a:highlight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3503" marR="3503" marT="350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4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2F2F2"/>
                          </a:highlight>
                          <a:latin typeface="Arial Narrow" panose="020B0606020202030204" pitchFamily="34" charset="0"/>
                        </a:rPr>
                        <a:t>2025-07-04</a:t>
                      </a:r>
                    </a:p>
                  </a:txBody>
                  <a:tcPr marL="3503" marR="3503" marT="350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4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2F2F2"/>
                          </a:highlight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3503" marR="3503" marT="350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4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2F2F2"/>
                          </a:highlight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3503" marR="3503" marT="350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de-DE" sz="1400" b="1" i="0" u="none" strike="noStrike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F2F2F2"/>
                          </a:highlight>
                          <a:latin typeface="Arial Narrow" panose="020B0606020202030204" pitchFamily="34" charset="0"/>
                        </a:rPr>
                        <a:t>sum</a:t>
                      </a:r>
                      <a:r>
                        <a:rPr lang="de-DE" sz="14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2F2F2"/>
                          </a:highlight>
                          <a:latin typeface="Arial Narrow" panose="020B0606020202030204" pitchFamily="34" charset="0"/>
                        </a:rPr>
                        <a:t>:</a:t>
                      </a:r>
                    </a:p>
                  </a:txBody>
                  <a:tcPr marL="3503" marR="3503" marT="350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4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2F2F2"/>
                          </a:highlight>
                          <a:latin typeface="Arial Narrow" panose="020B0606020202030204" pitchFamily="34" charset="0"/>
                        </a:rPr>
                        <a:t>72</a:t>
                      </a:r>
                    </a:p>
                  </a:txBody>
                  <a:tcPr marL="3503" marR="3503" marT="350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de-DE" sz="14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2F2F2"/>
                          </a:highlight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3503" marR="3503" marT="350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de-DE" sz="14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2F2F2"/>
                          </a:highlight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3503" marR="3503" marT="3503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68732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507359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oogle Shape;153;p24">
            <a:extLst>
              <a:ext uri="{FF2B5EF4-FFF2-40B4-BE49-F238E27FC236}">
                <a16:creationId xmlns:a16="http://schemas.microsoft.com/office/drawing/2014/main" id="{C2D408AF-E434-1F57-2D64-5809DF8E592E}"/>
              </a:ext>
            </a:extLst>
          </p:cNvPr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02837" y="3549227"/>
            <a:ext cx="3089164" cy="2821726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itel 3">
            <a:extLst>
              <a:ext uri="{FF2B5EF4-FFF2-40B4-BE49-F238E27FC236}">
                <a16:creationId xmlns:a16="http://schemas.microsoft.com/office/drawing/2014/main" id="{31894D1C-2A30-5DA3-1BBE-9EFFE633A6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ALERT Run Groups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82C4AAAD-BFB2-129D-E35B-C6FA76FEADF7}"/>
              </a:ext>
            </a:extLst>
          </p:cNvPr>
          <p:cNvSpPr txBox="1"/>
          <p:nvPr/>
        </p:nvSpPr>
        <p:spPr>
          <a:xfrm>
            <a:off x="169401" y="2916683"/>
            <a:ext cx="6656272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A Low Energy Recoil Tracker (ALERT)</a:t>
            </a:r>
          </a:p>
          <a:p>
            <a:r>
              <a:rPr lang="en-US" dirty="0"/>
              <a:t>– Hyperbolic drift chamber</a:t>
            </a:r>
          </a:p>
          <a:p>
            <a:r>
              <a:rPr lang="en-US" dirty="0"/>
              <a:t>– Time-of-Flight array</a:t>
            </a:r>
            <a:br>
              <a:rPr lang="en-US" dirty="0"/>
            </a:br>
            <a:r>
              <a:rPr lang="en-US" dirty="0"/>
              <a:t>– Target straw for H</a:t>
            </a:r>
            <a:r>
              <a:rPr lang="en-US" baseline="-25000" dirty="0"/>
              <a:t>2</a:t>
            </a:r>
            <a:r>
              <a:rPr lang="en-US" dirty="0"/>
              <a:t>, D</a:t>
            </a:r>
            <a:r>
              <a:rPr lang="en-US" baseline="-25000" dirty="0"/>
              <a:t>2</a:t>
            </a:r>
            <a:r>
              <a:rPr lang="en-US" dirty="0"/>
              <a:t>, and </a:t>
            </a:r>
            <a:r>
              <a:rPr lang="en-US" baseline="30000" dirty="0"/>
              <a:t>4</a:t>
            </a:r>
            <a:r>
              <a:rPr lang="en-US" dirty="0"/>
              <a:t>He</a:t>
            </a:r>
            <a:br>
              <a:rPr lang="en-US" dirty="0"/>
            </a:br>
            <a:r>
              <a:rPr lang="en-US" dirty="0"/>
              <a:t>   30 cm active length, 6 mm Ø</a:t>
            </a:r>
          </a:p>
          <a:p>
            <a:endParaRPr lang="en-US" dirty="0"/>
          </a:p>
          <a:p>
            <a:r>
              <a:rPr lang="en-US" b="1" dirty="0"/>
              <a:t>Collaborative effort within CLAS12</a:t>
            </a:r>
          </a:p>
          <a:p>
            <a:r>
              <a:rPr lang="en-US" dirty="0"/>
              <a:t>– ANL, </a:t>
            </a:r>
            <a:r>
              <a:rPr lang="en-US" dirty="0" err="1"/>
              <a:t>IJCLab</a:t>
            </a:r>
            <a:r>
              <a:rPr lang="en-US" dirty="0"/>
              <a:t>, </a:t>
            </a:r>
            <a:r>
              <a:rPr lang="en-US" dirty="0" err="1"/>
              <a:t>JLab</a:t>
            </a:r>
            <a:r>
              <a:rPr lang="en-US" dirty="0"/>
              <a:t>, New Mexico SU, MSU, ODU and Temple</a:t>
            </a:r>
          </a:p>
          <a:p>
            <a:endParaRPr lang="en-US" dirty="0"/>
          </a:p>
          <a:p>
            <a:r>
              <a:rPr lang="en-US" b="1" dirty="0"/>
              <a:t>ALERT Collaboration Meeting at </a:t>
            </a:r>
            <a:r>
              <a:rPr lang="en-US" b="1" dirty="0" err="1"/>
              <a:t>JLab</a:t>
            </a:r>
            <a:r>
              <a:rPr lang="en-US" b="1" dirty="0"/>
              <a:t> March 18-19, 2024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8" name="TextBox 13">
            <a:extLst>
              <a:ext uri="{FF2B5EF4-FFF2-40B4-BE49-F238E27FC236}">
                <a16:creationId xmlns:a16="http://schemas.microsoft.com/office/drawing/2014/main" id="{C5AFBCAD-756F-AA78-3228-E8255EEC5BAE}"/>
              </a:ext>
            </a:extLst>
          </p:cNvPr>
          <p:cNvSpPr txBox="1"/>
          <p:nvPr/>
        </p:nvSpPr>
        <p:spPr>
          <a:xfrm>
            <a:off x="985520" y="5822608"/>
            <a:ext cx="10220960" cy="400110"/>
          </a:xfrm>
          <a:prstGeom prst="rect">
            <a:avLst/>
          </a:prstGeom>
          <a:noFill/>
          <a:ln w="31750">
            <a:solidFill>
              <a:srgbClr val="C00000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000" b="0" i="0" u="none" strike="noStrike" baseline="0" dirty="0">
                <a:latin typeface="ArialMT"/>
              </a:rPr>
              <a:t>ALERT is effectively replacing the CVT detector similarly to the BONuS</a:t>
            </a:r>
            <a:r>
              <a:rPr lang="en-US" sz="2000" dirty="0">
                <a:latin typeface="ArialMT"/>
              </a:rPr>
              <a:t>12 </a:t>
            </a:r>
            <a:r>
              <a:rPr lang="en-US" sz="2000" b="0" i="0" u="none" strike="noStrike" baseline="0" dirty="0">
                <a:latin typeface="ArialMT"/>
              </a:rPr>
              <a:t>experiment</a:t>
            </a:r>
            <a:endParaRPr lang="en-US" sz="2000" dirty="0"/>
          </a:p>
        </p:txBody>
      </p:sp>
      <p:graphicFrame>
        <p:nvGraphicFramePr>
          <p:cNvPr id="9" name="Table 11">
            <a:extLst>
              <a:ext uri="{FF2B5EF4-FFF2-40B4-BE49-F238E27FC236}">
                <a16:creationId xmlns:a16="http://schemas.microsoft.com/office/drawing/2014/main" id="{30F47D4B-8811-F5A3-303E-E3D88C7953A7}"/>
              </a:ext>
            </a:extLst>
          </p:cNvPr>
          <p:cNvGraphicFramePr>
            <a:graphicFrameLocks noGrp="1"/>
          </p:cNvGraphicFramePr>
          <p:nvPr/>
        </p:nvGraphicFramePr>
        <p:xfrm>
          <a:off x="360627" y="677566"/>
          <a:ext cx="11470747" cy="2113280"/>
        </p:xfrm>
        <a:graphic>
          <a:graphicData uri="http://schemas.openxmlformats.org/drawingml/2006/table">
            <a:tbl>
              <a:tblPr firstRow="1" bandRow="1"/>
              <a:tblGrid>
                <a:gridCol w="11175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158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4585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1065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64203">
                  <a:extLst>
                    <a:ext uri="{9D8B030D-6E8A-4147-A177-3AD203B41FA5}">
                      <a16:colId xmlns:a16="http://schemas.microsoft.com/office/drawing/2014/main" val="2079604124"/>
                    </a:ext>
                  </a:extLst>
                </a:gridCol>
                <a:gridCol w="88560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7416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9704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06272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97044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22809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400" b="1" i="0" dirty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Proposal</a:t>
                      </a:r>
                    </a:p>
                  </a:txBody>
                  <a:tcPr horzOverflow="overflow"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400" b="1" i="0" dirty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Physics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400" b="1" i="0" dirty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Exp. Contact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400" b="1" i="0" dirty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Rating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400" b="1" i="0" dirty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PAC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400" b="1" i="0" dirty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Group Days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400" b="1" i="0" dirty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Equipment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400" b="1" i="0" dirty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Energy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400" b="1" i="0" dirty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Group Contact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400" b="1" i="0" dirty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Target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E12-17-012</a:t>
                      </a:r>
                    </a:p>
                  </a:txBody>
                  <a:tcPr horzOverflow="overflow"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  <a:hlinkClick r:id="rId3"/>
                        </a:rPr>
                        <a:t>Partonic structure of light nuclei</a:t>
                      </a:r>
                      <a:endParaRPr lang="en-US" sz="1400" b="0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400" b="0" dirty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Z. </a:t>
                      </a:r>
                      <a:r>
                        <a:rPr lang="en-US" sz="1400" b="0" dirty="0" err="1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Meziani</a:t>
                      </a:r>
                      <a:endParaRPr lang="en-US" sz="1400" b="0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400" b="0" dirty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A-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400" b="0" dirty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45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60000"/>
                        <a:lumOff val="40000"/>
                      </a:srgbClr>
                    </a:solidFill>
                  </a:tcPr>
                </a:tc>
                <a:tc row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55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60000"/>
                        <a:lumOff val="40000"/>
                      </a:srgbClr>
                    </a:solidFill>
                  </a:tcPr>
                </a:tc>
                <a:tc rowSpan="6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400" b="0" dirty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CLAS12; ALERT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60000"/>
                        <a:lumOff val="40000"/>
                      </a:srgbClr>
                    </a:solidFill>
                  </a:tcPr>
                </a:tc>
                <a:tc rowSpan="5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400" b="0" dirty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11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60000"/>
                        <a:lumOff val="40000"/>
                      </a:srgbClr>
                    </a:solidFill>
                  </a:tcPr>
                </a:tc>
                <a:tc rowSpan="5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400" b="1" dirty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L</a:t>
                      </a:r>
                    </a:p>
                    <a:p>
                      <a:pPr algn="ctr"/>
                      <a:r>
                        <a:rPr lang="en-US" sz="1400" b="0" dirty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R. Dupre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60000"/>
                        <a:lumOff val="40000"/>
                      </a:srgbClr>
                    </a:solidFill>
                  </a:tcPr>
                </a:tc>
                <a:tc rowSpan="6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400" b="0" dirty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High pressure gaseous H, D, </a:t>
                      </a:r>
                      <a:r>
                        <a:rPr lang="en-US" sz="1400" b="0" baseline="30000" dirty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4</a:t>
                      </a:r>
                      <a:r>
                        <a:rPr lang="en-US" sz="1400" b="0" dirty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He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60000"/>
                        <a:lumOff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5658323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E12-17-012A</a:t>
                      </a:r>
                    </a:p>
                  </a:txBody>
                  <a:tcPr horzOverflow="overflow"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  <a:hlinkClick r:id="rId4"/>
                        </a:rPr>
                        <a:t>Tagged EMC measurements on light nuclei</a:t>
                      </a:r>
                      <a:endParaRPr lang="en-US" sz="1400" b="0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400" b="0" dirty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R. Dupre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endParaRPr lang="en-US" sz="1400" b="0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400" b="0" dirty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45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60000"/>
                        <a:lumOff val="40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900" b="1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900" b="0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900" b="0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900" b="0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CCFFCC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900" b="1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1810809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E12-17-012B</a:t>
                      </a:r>
                    </a:p>
                  </a:txBody>
                  <a:tcPr horzOverflow="overflow"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  <a:hlinkClick r:id="rId5"/>
                        </a:rPr>
                        <a:t>Spectator-tagged DVCS on light nuclei</a:t>
                      </a:r>
                      <a:endParaRPr lang="en-US" sz="1400" b="0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400" b="0" dirty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W. Armstrong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endParaRPr lang="en-US" sz="1400" b="0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400" b="0" dirty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45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60000"/>
                        <a:lumOff val="40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900" b="1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900" b="0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900" b="0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900" b="0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CCFFCC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900" b="1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4282806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E12-17-012C</a:t>
                      </a:r>
                    </a:p>
                  </a:txBody>
                  <a:tcPr horzOverflow="overflow"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  <a:hlinkClick r:id="rId6"/>
                        </a:rPr>
                        <a:t>Other physics opportunities with ALERT </a:t>
                      </a:r>
                      <a:endParaRPr lang="en-US" sz="1400" b="0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400" b="0" dirty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M. </a:t>
                      </a:r>
                      <a:r>
                        <a:rPr lang="en-US" sz="1400" b="0" dirty="0" err="1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Defurne</a:t>
                      </a:r>
                      <a:endParaRPr lang="en-US" sz="1400" b="0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endParaRPr lang="en-US" sz="1400" b="0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400" b="0" dirty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45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60000"/>
                        <a:lumOff val="40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900" b="1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900" b="0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900" b="0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900" b="0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CCFFCC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900" b="1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8540824"/>
                  </a:ext>
                </a:extLst>
              </a:tr>
              <a:tr h="0"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E12-23-013</a:t>
                      </a:r>
                    </a:p>
                  </a:txBody>
                  <a:tcPr horzOverflow="overflow"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60000"/>
                        <a:lumOff val="40000"/>
                      </a:srgbClr>
                    </a:solidFill>
                  </a:tcPr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>
                          <a:solidFill>
                            <a:srgbClr val="0070C0"/>
                          </a:solidFill>
                          <a:latin typeface="Arial Narrow"/>
                          <a:cs typeface="Arial Narrow"/>
                          <a:hlinkClick r:id="rId7"/>
                        </a:rPr>
                        <a:t>Measuring short-range correlations with ALERT</a:t>
                      </a:r>
                      <a:endParaRPr lang="en-US" sz="1400" b="0" dirty="0">
                        <a:solidFill>
                          <a:srgbClr val="0070C0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60000"/>
                        <a:lumOff val="40000"/>
                      </a:srgbClr>
                    </a:solidFill>
                  </a:tcPr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400" b="0" dirty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F. </a:t>
                      </a:r>
                      <a:r>
                        <a:rPr lang="en-US" sz="1400" b="0" dirty="0" err="1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Hauenstein</a:t>
                      </a:r>
                      <a:endParaRPr lang="en-US" sz="1400" b="0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60000"/>
                        <a:lumOff val="40000"/>
                      </a:srgbClr>
                    </a:solidFill>
                  </a:tcPr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400" b="0" dirty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A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60000"/>
                        <a:lumOff val="40000"/>
                      </a:srgbClr>
                    </a:solidFill>
                  </a:tcPr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400" b="0" dirty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51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60000"/>
                        <a:lumOff val="40000"/>
                      </a:srgbClr>
                    </a:solidFill>
                  </a:tcPr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17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60000"/>
                        <a:lumOff val="40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en-US" sz="900" b="0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58799291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E12-23-013</a:t>
                      </a:r>
                    </a:p>
                  </a:txBody>
                  <a:tcPr horzOverflow="overflow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dirty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Measuring short-range correlations with ALERT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r>
                        <a:rPr lang="en-US" sz="900" b="0" dirty="0" err="1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Hauenstein</a:t>
                      </a:r>
                      <a:endParaRPr lang="en-US" sz="900" b="0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r>
                        <a:rPr lang="en-US" sz="900" b="0" dirty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A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17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900" b="0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400" b="0" dirty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6.6</a:t>
                      </a: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400" b="1" dirty="0"/>
                        <a:t>T</a:t>
                      </a:r>
                      <a:endParaRPr lang="en-US" sz="1400" b="1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60000"/>
                        <a:lumOff val="40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900" b="0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6873741"/>
                  </a:ext>
                </a:extLst>
              </a:tr>
            </a:tbl>
          </a:graphicData>
        </a:graphic>
      </p:graphicFrame>
      <p:pic>
        <p:nvPicPr>
          <p:cNvPr id="12" name="Picture 3">
            <a:extLst>
              <a:ext uri="{FF2B5EF4-FFF2-40B4-BE49-F238E27FC236}">
                <a16:creationId xmlns:a16="http://schemas.microsoft.com/office/drawing/2014/main" id="{96291540-EED3-A61F-6D67-4057463EE245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0246" y="3280155"/>
            <a:ext cx="5237131" cy="1249274"/>
          </a:xfrm>
          <a:prstGeom prst="rect">
            <a:avLst/>
          </a:prstGeom>
        </p:spPr>
      </p:pic>
      <p:pic>
        <p:nvPicPr>
          <p:cNvPr id="13" name="Google Shape;155;p24">
            <a:extLst>
              <a:ext uri="{FF2B5EF4-FFF2-40B4-BE49-F238E27FC236}">
                <a16:creationId xmlns:a16="http://schemas.microsoft.com/office/drawing/2014/main" id="{D2026950-AB4A-EFAA-D53C-B23BF1C7276F}"/>
              </a:ext>
            </a:extLst>
          </p:cNvPr>
          <p:cNvPicPr preferRelativeResize="0"/>
          <p:nvPr/>
        </p:nvPicPr>
        <p:blipFill>
          <a:blip r:embed="rId9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23679" y="4462902"/>
            <a:ext cx="1503350" cy="12737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673595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3D5AB969-C5E4-08F8-D022-672DFC1D6D5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76524" y="1532655"/>
            <a:ext cx="2700000" cy="2025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CC4669D-185D-2C39-C758-616AA4401E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ALERT Drift Chamber (AHDC)</a:t>
            </a:r>
          </a:p>
        </p:txBody>
      </p:sp>
      <p:pic>
        <p:nvPicPr>
          <p:cNvPr id="6" name="Grafik 5" descr="Ein Bild, das Im Haus, medizinische Ausrüstung, Person, Gesundheitsversorgung enthält.&#10;&#10;Automatisch generierte Beschreibung">
            <a:extLst>
              <a:ext uri="{FF2B5EF4-FFF2-40B4-BE49-F238E27FC236}">
                <a16:creationId xmlns:a16="http://schemas.microsoft.com/office/drawing/2014/main" id="{DAB3197B-F91D-377C-8BCC-95A2148FD31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453" b="-367"/>
          <a:stretch/>
        </p:blipFill>
        <p:spPr>
          <a:xfrm>
            <a:off x="5556524" y="693747"/>
            <a:ext cx="6641738" cy="5544000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2839B57D-088C-D36E-446D-C10A318FDB4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332" y="1844396"/>
            <a:ext cx="2700000" cy="2025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00A9D8E9-8458-5D81-E746-95AC8A16D33A}"/>
              </a:ext>
            </a:extLst>
          </p:cNvPr>
          <p:cNvSpPr txBox="1"/>
          <p:nvPr/>
        </p:nvSpPr>
        <p:spPr>
          <a:xfrm>
            <a:off x="1986984" y="1475713"/>
            <a:ext cx="10313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 err="1"/>
              <a:t>JLab</a:t>
            </a:r>
            <a:endParaRPr lang="en-US" b="1" dirty="0"/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E5F22D32-FF9A-E06F-7B3F-8C4E8B8F49CF}"/>
              </a:ext>
            </a:extLst>
          </p:cNvPr>
          <p:cNvSpPr txBox="1"/>
          <p:nvPr/>
        </p:nvSpPr>
        <p:spPr>
          <a:xfrm>
            <a:off x="7942008" y="3479526"/>
            <a:ext cx="113733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 err="1"/>
              <a:t>IJCLab</a:t>
            </a:r>
            <a:r>
              <a:rPr lang="en-US" b="1" dirty="0"/>
              <a:t>, France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A730F34F-C2B4-B1D2-902D-631E5FC82EB7}"/>
              </a:ext>
            </a:extLst>
          </p:cNvPr>
          <p:cNvSpPr txBox="1"/>
          <p:nvPr/>
        </p:nvSpPr>
        <p:spPr>
          <a:xfrm>
            <a:off x="171889" y="609325"/>
            <a:ext cx="538463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>
              <a:buFont typeface="Wingdings" panose="05000000000000000000" pitchFamily="2" charset="2"/>
              <a:buChar char="§"/>
            </a:pPr>
            <a:r>
              <a:rPr lang="en-US" sz="1800" b="1" i="0" u="none" strike="noStrike" baseline="0" dirty="0">
                <a:latin typeface="ArialMT"/>
              </a:rPr>
              <a:t>DC</a:t>
            </a:r>
            <a:r>
              <a:rPr lang="en-US" sz="1800" b="0" i="0" u="none" strike="noStrike" baseline="0" dirty="0">
                <a:latin typeface="ArialMT"/>
              </a:rPr>
              <a:t>: 30 cm active length, 576 signal + 2450 guard </a:t>
            </a:r>
            <a:r>
              <a:rPr lang="en-US" dirty="0">
                <a:latin typeface="ArialMT"/>
              </a:rPr>
              <a:t>wires </a:t>
            </a:r>
            <a:r>
              <a:rPr lang="en-US" sz="1800" b="0" i="0" u="none" strike="noStrike" baseline="0" dirty="0">
                <a:latin typeface="ArialMT"/>
              </a:rPr>
              <a:t>= 3026 wires, Al 30 µm diameter, 20° stereo angle, operating gas He</a:t>
            </a:r>
            <a:r>
              <a:rPr lang="en-US" sz="1800" b="0" i="0" u="none" strike="noStrike" baseline="-25000" dirty="0">
                <a:latin typeface="ArialMT"/>
              </a:rPr>
              <a:t>4 </a:t>
            </a:r>
            <a:r>
              <a:rPr lang="en-US" sz="1800" b="0" i="0" u="none" strike="noStrike" baseline="0" dirty="0">
                <a:latin typeface="ArialMT"/>
              </a:rPr>
              <a:t>- CO</a:t>
            </a:r>
            <a:r>
              <a:rPr lang="en-US" sz="1800" b="0" i="0" u="none" strike="noStrike" baseline="-25000" dirty="0">
                <a:latin typeface="ArialMT"/>
              </a:rPr>
              <a:t>2</a:t>
            </a:r>
            <a:endParaRPr lang="en-US" dirty="0"/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E4993C26-DA6B-19AB-C88F-766B8C5D8375}"/>
              </a:ext>
            </a:extLst>
          </p:cNvPr>
          <p:cNvSpPr txBox="1"/>
          <p:nvPr/>
        </p:nvSpPr>
        <p:spPr>
          <a:xfrm>
            <a:off x="5380074" y="6142989"/>
            <a:ext cx="25087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srgbClr val="0000CC"/>
                </a:solidFill>
              </a:rPr>
              <a:t>[Raphaël Dupré, May 2024]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1053FBD7-560E-78C9-9655-31E0B8F28501}"/>
              </a:ext>
            </a:extLst>
          </p:cNvPr>
          <p:cNvSpPr txBox="1"/>
          <p:nvPr/>
        </p:nvSpPr>
        <p:spPr>
          <a:xfrm>
            <a:off x="171888" y="4011067"/>
            <a:ext cx="5122398" cy="2492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b="1" dirty="0"/>
              <a:t>Stringing of ALERT wire chamber</a:t>
            </a:r>
          </a:p>
          <a:p>
            <a:pPr>
              <a:spcAft>
                <a:spcPts val="600"/>
              </a:spcAft>
            </a:pPr>
            <a:r>
              <a:rPr lang="en-US" dirty="0"/>
              <a:t>– Sept. 2023 to early March 2024</a:t>
            </a:r>
          </a:p>
          <a:p>
            <a:pPr>
              <a:spcAft>
                <a:spcPts val="600"/>
              </a:spcAft>
            </a:pPr>
            <a:r>
              <a:rPr lang="en-US" b="1" dirty="0"/>
              <a:t>Delivered to </a:t>
            </a:r>
            <a:r>
              <a:rPr lang="en-US" b="1" dirty="0" err="1"/>
              <a:t>JLab</a:t>
            </a:r>
            <a:r>
              <a:rPr lang="en-US" b="1" dirty="0"/>
              <a:t> in April 2024 </a:t>
            </a:r>
          </a:p>
          <a:p>
            <a:pPr>
              <a:spcAft>
                <a:spcPts val="600"/>
              </a:spcAft>
            </a:pPr>
            <a:r>
              <a:rPr lang="en-US" dirty="0"/>
              <a:t>– No problems detected after transportation</a:t>
            </a:r>
          </a:p>
          <a:p>
            <a:pPr>
              <a:spcAft>
                <a:spcPts val="600"/>
              </a:spcAft>
            </a:pPr>
            <a:r>
              <a:rPr lang="en-US" dirty="0"/>
              <a:t>– All wires except one produce correct signals </a:t>
            </a:r>
          </a:p>
          <a:p>
            <a:pPr>
              <a:spcAft>
                <a:spcPts val="600"/>
              </a:spcAft>
            </a:pPr>
            <a:r>
              <a:rPr lang="en-US" dirty="0"/>
              <a:t>– Gas systems are operating</a:t>
            </a:r>
          </a:p>
          <a:p>
            <a:pPr>
              <a:spcAft>
                <a:spcPts val="600"/>
              </a:spcAft>
            </a:pPr>
            <a:r>
              <a:rPr lang="en-US" dirty="0"/>
              <a:t>– Data-taking with cosmic rays in EEL building</a:t>
            </a:r>
          </a:p>
        </p:txBody>
      </p:sp>
    </p:spTree>
    <p:extLst>
      <p:ext uri="{BB962C8B-B14F-4D97-AF65-F5344CB8AC3E}">
        <p14:creationId xmlns:p14="http://schemas.microsoft.com/office/powerpoint/2010/main" val="4472127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feld 16">
            <a:extLst>
              <a:ext uri="{FF2B5EF4-FFF2-40B4-BE49-F238E27FC236}">
                <a16:creationId xmlns:a16="http://schemas.microsoft.com/office/drawing/2014/main" id="{A730F34F-C2B4-B1D2-902D-631E5FC82EB7}"/>
              </a:ext>
            </a:extLst>
          </p:cNvPr>
          <p:cNvSpPr txBox="1"/>
          <p:nvPr/>
        </p:nvSpPr>
        <p:spPr>
          <a:xfrm>
            <a:off x="171888" y="609325"/>
            <a:ext cx="4555084" cy="30931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>
              <a:buFont typeface="Wingdings" panose="05000000000000000000" pitchFamily="2" charset="2"/>
              <a:buChar char="§"/>
            </a:pPr>
            <a:r>
              <a:rPr lang="en-US" sz="1800" b="1" i="0" u="none" strike="noStrike" baseline="0" dirty="0">
                <a:latin typeface="ArialMT"/>
              </a:rPr>
              <a:t>TOF</a:t>
            </a:r>
            <a:r>
              <a:rPr lang="en-US" sz="1800" b="0" i="0" u="none" strike="noStrike" baseline="0" dirty="0">
                <a:latin typeface="ArialMT"/>
              </a:rPr>
              <a:t>: Two layers of scintillators with</a:t>
            </a:r>
          </a:p>
          <a:p>
            <a:pPr algn="l"/>
            <a:r>
              <a:rPr lang="en-US" sz="1800" b="0" i="0" u="none" strike="noStrike" baseline="0" dirty="0" err="1">
                <a:latin typeface="ArialMT"/>
              </a:rPr>
              <a:t>SiPM</a:t>
            </a:r>
            <a:r>
              <a:rPr lang="en-US" sz="1800" b="0" i="0" u="none" strike="noStrike" baseline="0" dirty="0">
                <a:latin typeface="ArialMT"/>
              </a:rPr>
              <a:t> readout, 28 cm length, 15 sub-assemblies: 600 wedges, 60 bars</a:t>
            </a:r>
          </a:p>
          <a:p>
            <a:pPr algn="l">
              <a:spcBef>
                <a:spcPts val="600"/>
              </a:spcBef>
            </a:pPr>
            <a:r>
              <a:rPr lang="en-US" sz="1800" b="0" i="0" u="none" strike="noStrike" baseline="0" dirty="0">
                <a:latin typeface="ArialMT"/>
              </a:rPr>
              <a:t>– </a:t>
            </a:r>
            <a:r>
              <a:rPr lang="en-US" sz="1800" b="1" i="0" u="none" strike="noStrike" baseline="0" dirty="0">
                <a:latin typeface="ArialMT"/>
              </a:rPr>
              <a:t>Provides PID</a:t>
            </a:r>
            <a:r>
              <a:rPr lang="en-US" sz="1800" b="0" i="0" u="none" strike="noStrike" baseline="0" dirty="0">
                <a:latin typeface="ArialMT"/>
              </a:rPr>
              <a:t> for light ions through TOF and topology (inner bar vs. outer wedges)</a:t>
            </a:r>
          </a:p>
          <a:p>
            <a:pPr algn="l">
              <a:spcBef>
                <a:spcPts val="600"/>
              </a:spcBef>
            </a:pPr>
            <a:r>
              <a:rPr lang="en-US" sz="1800" b="0" i="0" u="none" strike="noStrike" baseline="0" dirty="0">
                <a:latin typeface="ArialMT"/>
              </a:rPr>
              <a:t>– </a:t>
            </a:r>
            <a:r>
              <a:rPr lang="en-US" sz="1800" b="1" i="0" u="none" strike="noStrike" baseline="0" dirty="0">
                <a:latin typeface="ArialMT"/>
              </a:rPr>
              <a:t>All</a:t>
            </a:r>
            <a:r>
              <a:rPr lang="en-US" sz="1800" b="0" i="0" u="none" strike="noStrike" baseline="0" dirty="0">
                <a:latin typeface="ArialMT"/>
              </a:rPr>
              <a:t> </a:t>
            </a:r>
            <a:r>
              <a:rPr lang="en-US" sz="1800" b="1" i="0" u="none" strike="noStrike" baseline="0" dirty="0">
                <a:latin typeface="ArialMT"/>
              </a:rPr>
              <a:t>15</a:t>
            </a:r>
            <a:r>
              <a:rPr lang="en-US" sz="1800" b="0" i="0" u="none" strike="noStrike" baseline="0" dirty="0">
                <a:latin typeface="ArialMT"/>
              </a:rPr>
              <a:t> </a:t>
            </a:r>
            <a:r>
              <a:rPr lang="en-US" sz="1800" i="0" u="none" strike="noStrike" baseline="0" dirty="0">
                <a:latin typeface="ArialMT"/>
              </a:rPr>
              <a:t>modules assembled</a:t>
            </a:r>
          </a:p>
          <a:p>
            <a:pPr algn="l">
              <a:spcBef>
                <a:spcPts val="600"/>
              </a:spcBef>
            </a:pPr>
            <a:r>
              <a:rPr lang="en-US" sz="1800" b="1" i="0" u="none" strike="noStrike" baseline="0" dirty="0">
                <a:latin typeface="ArialMT"/>
              </a:rPr>
              <a:t>Electronics</a:t>
            </a:r>
          </a:p>
          <a:p>
            <a:pPr algn="l"/>
            <a:r>
              <a:rPr lang="en-US" sz="1800" b="0" i="0" u="none" strike="noStrike" baseline="0" dirty="0">
                <a:latin typeface="ArialMT"/>
              </a:rPr>
              <a:t>– 19 PETIROC boards from </a:t>
            </a:r>
            <a:r>
              <a:rPr lang="en-US" sz="1800" b="0" i="0" u="none" strike="noStrike" baseline="0" dirty="0" err="1">
                <a:latin typeface="ArialMT"/>
              </a:rPr>
              <a:t>JLab</a:t>
            </a:r>
            <a:endParaRPr lang="en-US" sz="1800" b="0" i="0" u="none" strike="noStrike" baseline="0" dirty="0">
              <a:latin typeface="ArialMT"/>
            </a:endParaRPr>
          </a:p>
          <a:p>
            <a:pPr algn="l"/>
            <a:r>
              <a:rPr lang="en-US" sz="1800" b="0" i="0" u="none" strike="noStrike" baseline="0" dirty="0">
                <a:latin typeface="ArialMT"/>
              </a:rPr>
              <a:t>– One NALU board from ANL for checks</a:t>
            </a:r>
          </a:p>
          <a:p>
            <a:pPr algn="l"/>
            <a:r>
              <a:rPr lang="en-US" sz="1800" b="0" i="0" u="none" strike="noStrike" baseline="0" dirty="0">
                <a:latin typeface="ArialMT"/>
              </a:rPr>
              <a:t>– Power supplies and cabling in progress</a:t>
            </a:r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CC4669D-185D-2C39-C758-616AA4401E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ALERT Time-Of-Flight (ATOF)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DE84563B-3078-E4AC-B30E-EBAAA0C7A68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60425" y="2639386"/>
            <a:ext cx="3816000" cy="3640258"/>
          </a:xfrm>
          <a:prstGeom prst="rect">
            <a:avLst/>
          </a:prstGeom>
          <a:ln>
            <a:noFill/>
          </a:ln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ABEC07C9-FFE7-5B6B-A885-2E8F9121C0B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3265" b="27858"/>
          <a:stretch/>
        </p:blipFill>
        <p:spPr>
          <a:xfrm>
            <a:off x="4726972" y="730342"/>
            <a:ext cx="4320000" cy="28105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5">
            <a:extLst>
              <a:ext uri="{FF2B5EF4-FFF2-40B4-BE49-F238E27FC236}">
                <a16:creationId xmlns:a16="http://schemas.microsoft.com/office/drawing/2014/main" id="{F75D8814-82C6-4597-3361-E0B7066FBE9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49840" y="351331"/>
            <a:ext cx="1904830" cy="35486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165EB674-0448-B498-8425-5A17145B316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752" y="4025705"/>
            <a:ext cx="5796053" cy="2144955"/>
          </a:xfrm>
          <a:prstGeom prst="rect">
            <a:avLst/>
          </a:prstGeom>
        </p:spPr>
      </p:pic>
      <p:sp>
        <p:nvSpPr>
          <p:cNvPr id="18" name="Textfeld 17">
            <a:extLst>
              <a:ext uri="{FF2B5EF4-FFF2-40B4-BE49-F238E27FC236}">
                <a16:creationId xmlns:a16="http://schemas.microsoft.com/office/drawing/2014/main" id="{E4993C26-DA6B-19AB-C88F-766B8C5D8375}"/>
              </a:ext>
            </a:extLst>
          </p:cNvPr>
          <p:cNvSpPr txBox="1"/>
          <p:nvPr/>
        </p:nvSpPr>
        <p:spPr>
          <a:xfrm>
            <a:off x="5380074" y="6142989"/>
            <a:ext cx="25087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srgbClr val="0000CC"/>
                </a:solidFill>
              </a:rPr>
              <a:t>[Raphaël Dupré, May 2024]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533097AA-A0BB-A781-A152-93A2A6B22EE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14670" y="3971360"/>
            <a:ext cx="3240000" cy="24221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626246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F38C6F-7738-9E44-4CB7-3D3C7E1928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Arial"/>
              </a:rPr>
              <a:t>Conditional Schedule 2025-26</a:t>
            </a:r>
            <a:endParaRPr lang="en-US" dirty="0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7CF417D6-8E43-771E-F772-531883725D40}"/>
              </a:ext>
            </a:extLst>
          </p:cNvPr>
          <p:cNvGraphicFramePr>
            <a:graphicFrameLocks noGrp="1"/>
          </p:cNvGraphicFramePr>
          <p:nvPr/>
        </p:nvGraphicFramePr>
        <p:xfrm>
          <a:off x="1024380" y="770813"/>
          <a:ext cx="10134601" cy="1102995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996029">
                  <a:extLst>
                    <a:ext uri="{9D8B030D-6E8A-4147-A177-3AD203B41FA5}">
                      <a16:colId xmlns:a16="http://schemas.microsoft.com/office/drawing/2014/main" val="405468655"/>
                    </a:ext>
                  </a:extLst>
                </a:gridCol>
                <a:gridCol w="1195235">
                  <a:extLst>
                    <a:ext uri="{9D8B030D-6E8A-4147-A177-3AD203B41FA5}">
                      <a16:colId xmlns:a16="http://schemas.microsoft.com/office/drawing/2014/main" val="1295444785"/>
                    </a:ext>
                  </a:extLst>
                </a:gridCol>
                <a:gridCol w="1195235">
                  <a:extLst>
                    <a:ext uri="{9D8B030D-6E8A-4147-A177-3AD203B41FA5}">
                      <a16:colId xmlns:a16="http://schemas.microsoft.com/office/drawing/2014/main" val="100549963"/>
                    </a:ext>
                  </a:extLst>
                </a:gridCol>
                <a:gridCol w="796824">
                  <a:extLst>
                    <a:ext uri="{9D8B030D-6E8A-4147-A177-3AD203B41FA5}">
                      <a16:colId xmlns:a16="http://schemas.microsoft.com/office/drawing/2014/main" val="2691330849"/>
                    </a:ext>
                  </a:extLst>
                </a:gridCol>
                <a:gridCol w="796824">
                  <a:extLst>
                    <a:ext uri="{9D8B030D-6E8A-4147-A177-3AD203B41FA5}">
                      <a16:colId xmlns:a16="http://schemas.microsoft.com/office/drawing/2014/main" val="1857120369"/>
                    </a:ext>
                  </a:extLst>
                </a:gridCol>
                <a:gridCol w="796824">
                  <a:extLst>
                    <a:ext uri="{9D8B030D-6E8A-4147-A177-3AD203B41FA5}">
                      <a16:colId xmlns:a16="http://schemas.microsoft.com/office/drawing/2014/main" val="3021180378"/>
                    </a:ext>
                  </a:extLst>
                </a:gridCol>
                <a:gridCol w="871526">
                  <a:extLst>
                    <a:ext uri="{9D8B030D-6E8A-4147-A177-3AD203B41FA5}">
                      <a16:colId xmlns:a16="http://schemas.microsoft.com/office/drawing/2014/main" val="331110572"/>
                    </a:ext>
                  </a:extLst>
                </a:gridCol>
                <a:gridCol w="871526">
                  <a:extLst>
                    <a:ext uri="{9D8B030D-6E8A-4147-A177-3AD203B41FA5}">
                      <a16:colId xmlns:a16="http://schemas.microsoft.com/office/drawing/2014/main" val="991383332"/>
                    </a:ext>
                  </a:extLst>
                </a:gridCol>
                <a:gridCol w="871526">
                  <a:extLst>
                    <a:ext uri="{9D8B030D-6E8A-4147-A177-3AD203B41FA5}">
                      <a16:colId xmlns:a16="http://schemas.microsoft.com/office/drawing/2014/main" val="2871593471"/>
                    </a:ext>
                  </a:extLst>
                </a:gridCol>
                <a:gridCol w="871526">
                  <a:extLst>
                    <a:ext uri="{9D8B030D-6E8A-4147-A177-3AD203B41FA5}">
                      <a16:colId xmlns:a16="http://schemas.microsoft.com/office/drawing/2014/main" val="2648200692"/>
                    </a:ext>
                  </a:extLst>
                </a:gridCol>
                <a:gridCol w="871526">
                  <a:extLst>
                    <a:ext uri="{9D8B030D-6E8A-4147-A177-3AD203B41FA5}">
                      <a16:colId xmlns:a16="http://schemas.microsoft.com/office/drawing/2014/main" val="1763274243"/>
                    </a:ext>
                  </a:extLst>
                </a:gridCol>
              </a:tblGrid>
              <a:tr h="323850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C9C9C9"/>
                          </a:highlight>
                          <a:latin typeface="Arial Narrow" panose="020B0606020202030204" pitchFamily="34" charset="0"/>
                        </a:rPr>
                        <a:t>SAD or scheduled Run Group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9C9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n-US" sz="1400" b="0" i="0" u="none" strike="noStrike" dirty="0">
                        <a:solidFill>
                          <a:srgbClr val="FFFFFF"/>
                        </a:solidFill>
                        <a:effectLst/>
                        <a:highlight>
                          <a:srgbClr val="C9C9C9"/>
                        </a:highlight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9C9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n-US" sz="1400" b="0" i="0" u="none" strike="noStrike">
                        <a:solidFill>
                          <a:srgbClr val="FFFFFF"/>
                        </a:solidFill>
                        <a:effectLst/>
                        <a:highlight>
                          <a:srgbClr val="C9C9C9"/>
                        </a:highlight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9C9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n-US" sz="1400" b="0" i="0" u="none" strike="noStrike">
                        <a:solidFill>
                          <a:srgbClr val="FFFFFF"/>
                        </a:solidFill>
                        <a:effectLst/>
                        <a:highlight>
                          <a:srgbClr val="C9C9C9"/>
                        </a:highlight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9C9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n-US" sz="1400" b="0" i="0" u="none" strike="noStrike">
                        <a:solidFill>
                          <a:srgbClr val="FFFFFF"/>
                        </a:solidFill>
                        <a:effectLst/>
                        <a:highlight>
                          <a:srgbClr val="C9C9C9"/>
                        </a:highlight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9C9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n-US" sz="1400" b="0" i="0" u="none" strike="noStrike">
                        <a:solidFill>
                          <a:srgbClr val="FFFFFF"/>
                        </a:solidFill>
                        <a:effectLst/>
                        <a:highlight>
                          <a:srgbClr val="C9C9C9"/>
                        </a:highlight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9C9C9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C9C9C9"/>
                          </a:highlight>
                          <a:latin typeface="Arial Narrow" panose="020B0606020202030204" pitchFamily="34" charset="0"/>
                        </a:rPr>
                        <a:t>Scheduled Calendar Days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9C9C9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C9C9C9"/>
                          </a:highlight>
                          <a:latin typeface="Arial Narrow" panose="020B0606020202030204" pitchFamily="34" charset="0"/>
                        </a:rPr>
                        <a:t>Remaining PAC Days Before Run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9C9C9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C9C9C9"/>
                          </a:highlight>
                          <a:latin typeface="Arial Narrow" panose="020B0606020202030204" pitchFamily="34" charset="0"/>
                        </a:rPr>
                        <a:t>Scheduled PAC Days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9C9C9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C9C9C9"/>
                          </a:highlight>
                          <a:latin typeface="Arial Narrow" panose="020B0606020202030204" pitchFamily="34" charset="0"/>
                        </a:rPr>
                        <a:t>Actual PAC Days from ABUs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9C9C9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C9C9C9"/>
                          </a:highlight>
                          <a:latin typeface="Arial Narrow" panose="020B0606020202030204" pitchFamily="34" charset="0"/>
                        </a:rPr>
                        <a:t>Remaining PAC Days After Run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9C9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5353497"/>
                  </a:ext>
                </a:extLst>
              </a:tr>
              <a:tr h="35242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C9C9C9"/>
                          </a:highlight>
                          <a:latin typeface="Arial Narrow" panose="020B0606020202030204" pitchFamily="34" charset="0"/>
                        </a:rPr>
                        <a:t>Setup / Status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9C9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C9C9C9"/>
                          </a:highlight>
                          <a:latin typeface="Arial Narrow" panose="020B0606020202030204" pitchFamily="34" charset="0"/>
                        </a:rPr>
                        <a:t>Target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9C9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C9C9C9"/>
                          </a:highlight>
                          <a:latin typeface="Arial Narrow" panose="020B0606020202030204" pitchFamily="34" charset="0"/>
                        </a:rPr>
                        <a:t>Beam Energy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9C9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C9C9C9"/>
                          </a:highlight>
                          <a:latin typeface="Arial Narrow" panose="020B0606020202030204" pitchFamily="34" charset="0"/>
                        </a:rPr>
                        <a:t>Start Date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9C9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C9C9C9"/>
                          </a:highlight>
                          <a:latin typeface="Arial Narrow" panose="020B0606020202030204" pitchFamily="34" charset="0"/>
                        </a:rPr>
                        <a:t>End Date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9C9C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70575433"/>
                  </a:ext>
                </a:extLst>
              </a:tr>
              <a:tr h="342900">
                <a:tc gridSpan="10">
                  <a:txBody>
                    <a:bodyPr/>
                    <a:lstStyle/>
                    <a:p>
                      <a:pPr algn="l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2F2F2"/>
                          </a:highlight>
                          <a:latin typeface="Arial Narrow" panose="020B0606020202030204" pitchFamily="34" charset="0"/>
                        </a:rPr>
                        <a:t>Assuming ~ 100 PAC days in this period and successful Experiment Readiness Review in 2024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2F2F2"/>
                        </a:highlight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8960022"/>
                  </a:ext>
                </a:extLst>
              </a:tr>
            </a:tbl>
          </a:graphicData>
        </a:graphic>
      </p:graphicFrame>
      <p:sp>
        <p:nvSpPr>
          <p:cNvPr id="3" name="TextBox 13">
            <a:extLst>
              <a:ext uri="{FF2B5EF4-FFF2-40B4-BE49-F238E27FC236}">
                <a16:creationId xmlns:a16="http://schemas.microsoft.com/office/drawing/2014/main" id="{0B086CDB-378B-80ED-3A1B-6695232F3514}"/>
              </a:ext>
            </a:extLst>
          </p:cNvPr>
          <p:cNvSpPr txBox="1"/>
          <p:nvPr/>
        </p:nvSpPr>
        <p:spPr>
          <a:xfrm>
            <a:off x="985520" y="3728899"/>
            <a:ext cx="10220960" cy="2169825"/>
          </a:xfrm>
          <a:prstGeom prst="rect">
            <a:avLst/>
          </a:prstGeom>
          <a:noFill/>
          <a:ln w="31750">
            <a:solidFill>
              <a:srgbClr val="C00000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spcAft>
                <a:spcPts val="600"/>
              </a:spcAft>
              <a:buFontTx/>
              <a:buChar char="-"/>
            </a:pPr>
            <a:r>
              <a:rPr lang="en-US" sz="2000" dirty="0">
                <a:latin typeface="+mj-lt"/>
                <a:cs typeface="Arial"/>
              </a:rPr>
              <a:t>The </a:t>
            </a:r>
            <a:r>
              <a:rPr lang="el-GR" sz="2000" b="1" dirty="0">
                <a:latin typeface="Arial" panose="020B0604020202020204" pitchFamily="34" charset="0"/>
                <a:cs typeface="Arial" panose="020B0604020202020204" pitchFamily="34" charset="0"/>
              </a:rPr>
              <a:t>π</a:t>
            </a:r>
            <a:r>
              <a:rPr lang="en-US" sz="2000" b="1" baseline="30000" dirty="0">
                <a:latin typeface="+mj-lt"/>
                <a:cs typeface="Arial"/>
              </a:rPr>
              <a:t>0</a:t>
            </a:r>
            <a:r>
              <a:rPr lang="en-US" sz="2000" b="1" dirty="0">
                <a:latin typeface="+mj-lt"/>
                <a:cs typeface="Arial"/>
              </a:rPr>
              <a:t>TFF</a:t>
            </a:r>
            <a:r>
              <a:rPr lang="en-US" sz="2000" dirty="0">
                <a:latin typeface="+mj-lt"/>
                <a:cs typeface="Arial"/>
              </a:rPr>
              <a:t> experiment requires additional 67 PAC days and full </a:t>
            </a:r>
            <a:r>
              <a:rPr lang="en-US" sz="2000" dirty="0" err="1">
                <a:latin typeface="+mj-lt"/>
                <a:cs typeface="Arial"/>
              </a:rPr>
              <a:t>HyCal</a:t>
            </a:r>
            <a:r>
              <a:rPr lang="en-US" sz="2000" dirty="0">
                <a:latin typeface="+mj-lt"/>
                <a:cs typeface="Arial"/>
              </a:rPr>
              <a:t> readout: </a:t>
            </a:r>
            <a:br>
              <a:rPr lang="en-US" sz="2000" dirty="0">
                <a:latin typeface="+mj-lt"/>
                <a:cs typeface="Arial"/>
              </a:rPr>
            </a:br>
            <a:r>
              <a:rPr lang="en-US" sz="2000" dirty="0">
                <a:latin typeface="+mj-lt"/>
                <a:cs typeface="Arial"/>
              </a:rPr>
              <a:t>cannot run with the other experiments, can possibly be combined with future </a:t>
            </a:r>
            <a:r>
              <a:rPr lang="en-US" sz="2000" dirty="0" err="1">
                <a:latin typeface="+mj-lt"/>
                <a:cs typeface="Arial"/>
              </a:rPr>
              <a:t>DRad</a:t>
            </a:r>
            <a:endParaRPr lang="en-US" sz="2000" dirty="0">
              <a:latin typeface="+mj-lt"/>
              <a:cs typeface="Arial"/>
            </a:endParaRPr>
          </a:p>
          <a:p>
            <a:pPr marL="342900" indent="-342900">
              <a:spcAft>
                <a:spcPts val="600"/>
              </a:spcAft>
              <a:buFontTx/>
              <a:buChar char="-"/>
            </a:pPr>
            <a:r>
              <a:rPr lang="en-US" sz="2000" b="1" dirty="0" err="1">
                <a:latin typeface="+mj-lt"/>
                <a:cs typeface="Arial"/>
              </a:rPr>
              <a:t>PRad</a:t>
            </a:r>
            <a:r>
              <a:rPr lang="en-US" sz="2000" b="1" dirty="0">
                <a:latin typeface="+mj-lt"/>
                <a:cs typeface="Arial"/>
              </a:rPr>
              <a:t>-II and X17</a:t>
            </a:r>
            <a:r>
              <a:rPr lang="en-US" sz="2000" dirty="0">
                <a:latin typeface="+mj-lt"/>
                <a:cs typeface="Arial"/>
              </a:rPr>
              <a:t> can </a:t>
            </a:r>
            <a:r>
              <a:rPr lang="en-US" sz="2000" b="1" dirty="0">
                <a:latin typeface="+mj-lt"/>
                <a:cs typeface="Arial"/>
              </a:rPr>
              <a:t>run without outer </a:t>
            </a:r>
            <a:r>
              <a:rPr lang="en-US" sz="2000" b="1" dirty="0" err="1">
                <a:latin typeface="+mj-lt"/>
                <a:cs typeface="Arial"/>
              </a:rPr>
              <a:t>HyCAL</a:t>
            </a:r>
            <a:r>
              <a:rPr lang="en-US" sz="2000" dirty="0">
                <a:latin typeface="+mj-lt"/>
                <a:cs typeface="Arial"/>
              </a:rPr>
              <a:t>; </a:t>
            </a:r>
            <a:r>
              <a:rPr lang="en-US" sz="2000" dirty="0" err="1">
                <a:latin typeface="+mj-lt"/>
                <a:cs typeface="Arial"/>
              </a:rPr>
              <a:t>PRad</a:t>
            </a:r>
            <a:r>
              <a:rPr lang="en-US" sz="2000" dirty="0">
                <a:latin typeface="+mj-lt"/>
                <a:cs typeface="Arial"/>
              </a:rPr>
              <a:t>-II will cover the proposed </a:t>
            </a:r>
            <a:r>
              <a:rPr lang="en-US" sz="2000" i="1" dirty="0">
                <a:latin typeface="+mj-lt"/>
                <a:cs typeface="Arial"/>
              </a:rPr>
              <a:t>Q</a:t>
            </a:r>
            <a:r>
              <a:rPr lang="en-US" sz="2000" i="1" baseline="30000" dirty="0">
                <a:latin typeface="+mj-lt"/>
                <a:cs typeface="Arial"/>
              </a:rPr>
              <a:t>2</a:t>
            </a:r>
            <a:r>
              <a:rPr lang="en-US" sz="2000" dirty="0">
                <a:latin typeface="+mj-lt"/>
                <a:cs typeface="Arial"/>
              </a:rPr>
              <a:t>-range with a higher beam energy in the awarded number of PAC days</a:t>
            </a:r>
          </a:p>
          <a:p>
            <a:pPr marL="342900" indent="-342900">
              <a:spcAft>
                <a:spcPts val="600"/>
              </a:spcAft>
              <a:buFontTx/>
              <a:buChar char="-"/>
            </a:pPr>
            <a:r>
              <a:rPr lang="en-US" sz="2000" dirty="0">
                <a:latin typeface="+mj-lt"/>
                <a:cs typeface="Arial"/>
              </a:rPr>
              <a:t>Hall-B staff are providing additional support</a:t>
            </a:r>
          </a:p>
          <a:p>
            <a:pPr marL="342900" indent="-342900">
              <a:spcAft>
                <a:spcPts val="600"/>
              </a:spcAft>
              <a:buFontTx/>
              <a:buChar char="-"/>
            </a:pPr>
            <a:r>
              <a:rPr lang="en-US" sz="2000" dirty="0">
                <a:latin typeface="+mj-lt"/>
                <a:cs typeface="Arial"/>
              </a:rPr>
              <a:t>Experiments need to pass </a:t>
            </a:r>
            <a:r>
              <a:rPr lang="en-US" sz="2000" b="1" dirty="0">
                <a:latin typeface="+mj-lt"/>
                <a:cs typeface="Arial"/>
              </a:rPr>
              <a:t>ERR this year</a:t>
            </a:r>
            <a:endParaRPr lang="en-US" sz="2000" dirty="0">
              <a:latin typeface="+mj-lt"/>
              <a:cs typeface="Arial"/>
            </a:endParaRPr>
          </a:p>
        </p:txBody>
      </p:sp>
      <p:graphicFrame>
        <p:nvGraphicFramePr>
          <p:cNvPr id="4" name="Tabelle 3">
            <a:extLst>
              <a:ext uri="{FF2B5EF4-FFF2-40B4-BE49-F238E27FC236}">
                <a16:creationId xmlns:a16="http://schemas.microsoft.com/office/drawing/2014/main" id="{797D3185-671C-2DBA-C951-4391785B8969}"/>
              </a:ext>
            </a:extLst>
          </p:cNvPr>
          <p:cNvGraphicFramePr>
            <a:graphicFrameLocks noGrp="1"/>
          </p:cNvGraphicFramePr>
          <p:nvPr/>
        </p:nvGraphicFramePr>
        <p:xfrm>
          <a:off x="1028700" y="1882728"/>
          <a:ext cx="10134600" cy="1371600"/>
        </p:xfrm>
        <a:graphic>
          <a:graphicData uri="http://schemas.openxmlformats.org/drawingml/2006/table">
            <a:tbl>
              <a:tblPr/>
              <a:tblGrid>
                <a:gridCol w="1016000">
                  <a:extLst>
                    <a:ext uri="{9D8B030D-6E8A-4147-A177-3AD203B41FA5}">
                      <a16:colId xmlns:a16="http://schemas.microsoft.com/office/drawing/2014/main" val="532933721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851128522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1613813260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67086120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1657746485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2647139425"/>
                    </a:ext>
                  </a:extLst>
                </a:gridCol>
                <a:gridCol w="889000">
                  <a:extLst>
                    <a:ext uri="{9D8B030D-6E8A-4147-A177-3AD203B41FA5}">
                      <a16:colId xmlns:a16="http://schemas.microsoft.com/office/drawing/2014/main" val="2238060906"/>
                    </a:ext>
                  </a:extLst>
                </a:gridCol>
                <a:gridCol w="889000">
                  <a:extLst>
                    <a:ext uri="{9D8B030D-6E8A-4147-A177-3AD203B41FA5}">
                      <a16:colId xmlns:a16="http://schemas.microsoft.com/office/drawing/2014/main" val="411347389"/>
                    </a:ext>
                  </a:extLst>
                </a:gridCol>
                <a:gridCol w="889000">
                  <a:extLst>
                    <a:ext uri="{9D8B030D-6E8A-4147-A177-3AD203B41FA5}">
                      <a16:colId xmlns:a16="http://schemas.microsoft.com/office/drawing/2014/main" val="4223283599"/>
                    </a:ext>
                  </a:extLst>
                </a:gridCol>
                <a:gridCol w="889000">
                  <a:extLst>
                    <a:ext uri="{9D8B030D-6E8A-4147-A177-3AD203B41FA5}">
                      <a16:colId xmlns:a16="http://schemas.microsoft.com/office/drawing/2014/main" val="3949427788"/>
                    </a:ext>
                  </a:extLst>
                </a:gridCol>
                <a:gridCol w="889000">
                  <a:extLst>
                    <a:ext uri="{9D8B030D-6E8A-4147-A177-3AD203B41FA5}">
                      <a16:colId xmlns:a16="http://schemas.microsoft.com/office/drawing/2014/main" val="3943671895"/>
                    </a:ext>
                  </a:extLst>
                </a:gridCol>
              </a:tblGrid>
              <a:tr h="342900"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RG-O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PRad-II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gas jet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0,7; 2,1; 3.5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6DCE4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de-D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2025-26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6DCE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80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40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40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de-DE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0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6DC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6413840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reconfigure</a:t>
                      </a:r>
                      <a:endParaRPr lang="de-DE" sz="14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change</a:t>
                      </a:r>
                      <a:endParaRPr lang="de-DE" sz="14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7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4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de-D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6246830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RG-Q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B9C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X17 search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B9C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Ta foil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B9C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2,2; 3,3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B9CA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de-DE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2025-26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B9C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120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B9C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60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B9C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60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B9C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B9C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0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B9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3857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SAD 2026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de-DE" sz="14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de-DE" sz="14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de-DE" sz="14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sum</a:t>
                      </a:r>
                      <a:r>
                        <a:rPr lang="de-DE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: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104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844245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021373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F38C6F-7738-9E44-4CB7-3D3C7E1928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Arial"/>
              </a:rPr>
              <a:t>Conditional Schedule 2026-27</a:t>
            </a:r>
            <a:endParaRPr lang="en-US" dirty="0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7CF417D6-8E43-771E-F772-531883725D40}"/>
              </a:ext>
            </a:extLst>
          </p:cNvPr>
          <p:cNvGraphicFramePr>
            <a:graphicFrameLocks noGrp="1"/>
          </p:cNvGraphicFramePr>
          <p:nvPr/>
        </p:nvGraphicFramePr>
        <p:xfrm>
          <a:off x="1040945" y="758065"/>
          <a:ext cx="10134601" cy="222504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996029">
                  <a:extLst>
                    <a:ext uri="{9D8B030D-6E8A-4147-A177-3AD203B41FA5}">
                      <a16:colId xmlns:a16="http://schemas.microsoft.com/office/drawing/2014/main" val="405468655"/>
                    </a:ext>
                  </a:extLst>
                </a:gridCol>
                <a:gridCol w="1195235">
                  <a:extLst>
                    <a:ext uri="{9D8B030D-6E8A-4147-A177-3AD203B41FA5}">
                      <a16:colId xmlns:a16="http://schemas.microsoft.com/office/drawing/2014/main" val="1295444785"/>
                    </a:ext>
                  </a:extLst>
                </a:gridCol>
                <a:gridCol w="1195235">
                  <a:extLst>
                    <a:ext uri="{9D8B030D-6E8A-4147-A177-3AD203B41FA5}">
                      <a16:colId xmlns:a16="http://schemas.microsoft.com/office/drawing/2014/main" val="100549963"/>
                    </a:ext>
                  </a:extLst>
                </a:gridCol>
                <a:gridCol w="796824">
                  <a:extLst>
                    <a:ext uri="{9D8B030D-6E8A-4147-A177-3AD203B41FA5}">
                      <a16:colId xmlns:a16="http://schemas.microsoft.com/office/drawing/2014/main" val="2691330849"/>
                    </a:ext>
                  </a:extLst>
                </a:gridCol>
                <a:gridCol w="796824">
                  <a:extLst>
                    <a:ext uri="{9D8B030D-6E8A-4147-A177-3AD203B41FA5}">
                      <a16:colId xmlns:a16="http://schemas.microsoft.com/office/drawing/2014/main" val="1857120369"/>
                    </a:ext>
                  </a:extLst>
                </a:gridCol>
                <a:gridCol w="796824">
                  <a:extLst>
                    <a:ext uri="{9D8B030D-6E8A-4147-A177-3AD203B41FA5}">
                      <a16:colId xmlns:a16="http://schemas.microsoft.com/office/drawing/2014/main" val="3021180378"/>
                    </a:ext>
                  </a:extLst>
                </a:gridCol>
                <a:gridCol w="871526">
                  <a:extLst>
                    <a:ext uri="{9D8B030D-6E8A-4147-A177-3AD203B41FA5}">
                      <a16:colId xmlns:a16="http://schemas.microsoft.com/office/drawing/2014/main" val="331110572"/>
                    </a:ext>
                  </a:extLst>
                </a:gridCol>
                <a:gridCol w="871526">
                  <a:extLst>
                    <a:ext uri="{9D8B030D-6E8A-4147-A177-3AD203B41FA5}">
                      <a16:colId xmlns:a16="http://schemas.microsoft.com/office/drawing/2014/main" val="991383332"/>
                    </a:ext>
                  </a:extLst>
                </a:gridCol>
                <a:gridCol w="871526">
                  <a:extLst>
                    <a:ext uri="{9D8B030D-6E8A-4147-A177-3AD203B41FA5}">
                      <a16:colId xmlns:a16="http://schemas.microsoft.com/office/drawing/2014/main" val="2871593471"/>
                    </a:ext>
                  </a:extLst>
                </a:gridCol>
                <a:gridCol w="871526">
                  <a:extLst>
                    <a:ext uri="{9D8B030D-6E8A-4147-A177-3AD203B41FA5}">
                      <a16:colId xmlns:a16="http://schemas.microsoft.com/office/drawing/2014/main" val="2648200692"/>
                    </a:ext>
                  </a:extLst>
                </a:gridCol>
                <a:gridCol w="871526">
                  <a:extLst>
                    <a:ext uri="{9D8B030D-6E8A-4147-A177-3AD203B41FA5}">
                      <a16:colId xmlns:a16="http://schemas.microsoft.com/office/drawing/2014/main" val="1763274243"/>
                    </a:ext>
                  </a:extLst>
                </a:gridCol>
              </a:tblGrid>
              <a:tr h="323850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C9C9C9"/>
                          </a:highlight>
                          <a:latin typeface="Arial Narrow" panose="020B0606020202030204" pitchFamily="34" charset="0"/>
                        </a:rPr>
                        <a:t>SAD or scheduled Run Group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9C9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n-US" sz="1400" b="0" i="0" u="none" strike="noStrike" dirty="0">
                        <a:solidFill>
                          <a:srgbClr val="FFFFFF"/>
                        </a:solidFill>
                        <a:effectLst/>
                        <a:highlight>
                          <a:srgbClr val="C9C9C9"/>
                        </a:highlight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9C9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n-US" sz="1400" b="0" i="0" u="none" strike="noStrike">
                        <a:solidFill>
                          <a:srgbClr val="FFFFFF"/>
                        </a:solidFill>
                        <a:effectLst/>
                        <a:highlight>
                          <a:srgbClr val="C9C9C9"/>
                        </a:highlight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9C9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n-US" sz="1400" b="0" i="0" u="none" strike="noStrike">
                        <a:solidFill>
                          <a:srgbClr val="FFFFFF"/>
                        </a:solidFill>
                        <a:effectLst/>
                        <a:highlight>
                          <a:srgbClr val="C9C9C9"/>
                        </a:highlight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9C9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n-US" sz="1400" b="0" i="0" u="none" strike="noStrike" dirty="0">
                        <a:solidFill>
                          <a:srgbClr val="FFFFFF"/>
                        </a:solidFill>
                        <a:effectLst/>
                        <a:highlight>
                          <a:srgbClr val="C9C9C9"/>
                        </a:highlight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9C9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n-US" sz="1400" b="0" i="0" u="none" strike="noStrike">
                        <a:solidFill>
                          <a:srgbClr val="FFFFFF"/>
                        </a:solidFill>
                        <a:effectLst/>
                        <a:highlight>
                          <a:srgbClr val="C9C9C9"/>
                        </a:highlight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9C9C9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C9C9C9"/>
                          </a:highlight>
                          <a:latin typeface="Arial Narrow" panose="020B0606020202030204" pitchFamily="34" charset="0"/>
                        </a:rPr>
                        <a:t>Scheduled Calendar Days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9C9C9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C9C9C9"/>
                          </a:highlight>
                          <a:latin typeface="Arial Narrow" panose="020B0606020202030204" pitchFamily="34" charset="0"/>
                        </a:rPr>
                        <a:t>Remaining PAC Days Before Run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9C9C9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C9C9C9"/>
                          </a:highlight>
                          <a:latin typeface="Arial Narrow" panose="020B0606020202030204" pitchFamily="34" charset="0"/>
                        </a:rPr>
                        <a:t>Scheduled PAC Days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9C9C9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C9C9C9"/>
                          </a:highlight>
                          <a:latin typeface="Arial Narrow" panose="020B0606020202030204" pitchFamily="34" charset="0"/>
                        </a:rPr>
                        <a:t>Actual PAC Days from ABUs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9C9C9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C9C9C9"/>
                          </a:highlight>
                          <a:latin typeface="Arial Narrow" panose="020B0606020202030204" pitchFamily="34" charset="0"/>
                        </a:rPr>
                        <a:t>Remaining PAC Days After Run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9C9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5353497"/>
                  </a:ext>
                </a:extLst>
              </a:tr>
              <a:tr h="35242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C9C9C9"/>
                          </a:highlight>
                          <a:latin typeface="Arial Narrow" panose="020B0606020202030204" pitchFamily="34" charset="0"/>
                        </a:rPr>
                        <a:t>Setup / Status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9C9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C9C9C9"/>
                          </a:highlight>
                          <a:latin typeface="Arial Narrow" panose="020B0606020202030204" pitchFamily="34" charset="0"/>
                        </a:rPr>
                        <a:t>Target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9C9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C9C9C9"/>
                          </a:highlight>
                          <a:latin typeface="Arial Narrow" panose="020B0606020202030204" pitchFamily="34" charset="0"/>
                        </a:rPr>
                        <a:t>Beam Energy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9C9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C9C9C9"/>
                          </a:highlight>
                          <a:latin typeface="Arial Narrow" panose="020B0606020202030204" pitchFamily="34" charset="0"/>
                        </a:rPr>
                        <a:t>Start Date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9C9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C9C9C9"/>
                          </a:highlight>
                          <a:latin typeface="Arial Narrow" panose="020B0606020202030204" pitchFamily="34" charset="0"/>
                        </a:rPr>
                        <a:t>End Date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9C9C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70575433"/>
                  </a:ext>
                </a:extLst>
              </a:tr>
              <a:tr h="342900">
                <a:tc gridSpan="9">
                  <a:txBody>
                    <a:bodyPr/>
                    <a:lstStyle/>
                    <a:p>
                      <a:pPr algn="l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2F2F2"/>
                          </a:highlight>
                          <a:latin typeface="Arial Narrow" panose="020B0606020202030204" pitchFamily="34" charset="0"/>
                        </a:rPr>
                        <a:t>Assuming ~ 100 PAC days in this period and successful Experiment Readiness Review in 2025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2F2F2"/>
                        </a:highlight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2F2F2"/>
                        </a:highlight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9868006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2CC"/>
                          </a:highlight>
                          <a:latin typeface="Arial Narrow" panose="020B0606020202030204" pitchFamily="34" charset="0"/>
                        </a:rPr>
                        <a:t>RG-C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F2CC"/>
                        </a:highlight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2CC"/>
                          </a:highlight>
                          <a:latin typeface="Arial Narrow" panose="020B0606020202030204" pitchFamily="34" charset="0"/>
                        </a:rPr>
                        <a:t>long. pol. NH3/ND3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2CC"/>
                          </a:highlight>
                          <a:latin typeface="Arial Narrow" panose="020B0606020202030204" pitchFamily="34" charset="0"/>
                        </a:rPr>
                        <a:t>11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2CC"/>
                    </a:solidFill>
                  </a:tcPr>
                </a:tc>
                <a:tc gridSpan="2">
                  <a:txBody>
                    <a:bodyPr/>
                    <a:lstStyle/>
                    <a:p>
                      <a:pPr lvl="0" algn="ctr" rtl="0">
                        <a:buNone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2CC"/>
                          </a:highlight>
                          <a:latin typeface="Arial Narrow" panose="020B0606020202030204" pitchFamily="34" charset="0"/>
                        </a:rPr>
                        <a:t>2026-27</a:t>
                      </a:r>
                      <a:endParaRPr lang="en-US" sz="1400" dirty="0"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2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FFF2CC"/>
                        </a:highlight>
                        <a:latin typeface="Century Gothic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2CC"/>
                          </a:highlight>
                          <a:latin typeface="Arial Narrow" panose="020B0606020202030204" pitchFamily="34" charset="0"/>
                        </a:rPr>
                        <a:t>80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2CC"/>
                          </a:highlight>
                          <a:latin typeface="Arial Narrow" panose="020B0606020202030204" pitchFamily="34" charset="0"/>
                        </a:rPr>
                        <a:t>40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2CC"/>
                          </a:highlight>
                          <a:latin typeface="Arial Narrow" panose="020B0606020202030204" pitchFamily="34" charset="0"/>
                        </a:rPr>
                        <a:t>40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FFF2CC"/>
                        </a:highlight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2CC"/>
                          </a:highlight>
                          <a:latin typeface="Arial Narrow" panose="020B060602020203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2497113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CE4D6"/>
                          </a:highlight>
                          <a:latin typeface="Arial Narrow" panose="020B0606020202030204" pitchFamily="34" charset="0"/>
                        </a:rPr>
                        <a:t>RG-G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CE4D6"/>
                        </a:highlight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CE4D6"/>
                          </a:highlight>
                          <a:latin typeface="Arial Narrow" panose="020B0606020202030204" pitchFamily="34" charset="0"/>
                        </a:rPr>
                        <a:t>long. pol. 7LiD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CE4D6"/>
                          </a:highlight>
                          <a:latin typeface="Arial Narrow" panose="020B0606020202030204" pitchFamily="34" charset="0"/>
                        </a:rPr>
                        <a:t>11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 gridSpan="2">
                  <a:txBody>
                    <a:bodyPr/>
                    <a:lstStyle/>
                    <a:p>
                      <a:pPr lvl="0" algn="ctr" rtl="0">
                        <a:buNone/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CE4D6"/>
                          </a:highlight>
                          <a:latin typeface="Arial Narrow" panose="020B0606020202030204" pitchFamily="34" charset="0"/>
                        </a:rPr>
                        <a:t>2026-27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CE4D6"/>
                          </a:highlight>
                          <a:latin typeface="Arial Narrow" panose="020B0606020202030204" pitchFamily="34" charset="0"/>
                        </a:rPr>
                        <a:t>110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CE4D6"/>
                          </a:highlight>
                          <a:latin typeface="Arial Narrow" panose="020B0606020202030204" pitchFamily="34" charset="0"/>
                        </a:rPr>
                        <a:t>55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CE4D6"/>
                          </a:highlight>
                          <a:latin typeface="Arial Narrow" panose="020B0606020202030204" pitchFamily="34" charset="0"/>
                        </a:rPr>
                        <a:t>55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CE4D6"/>
                        </a:highlight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CE4D6"/>
                          </a:highlight>
                          <a:latin typeface="Arial Narrow" panose="020B060602020203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959467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2F2F2"/>
                          </a:highlight>
                          <a:latin typeface="Arial Narrow" panose="020B0606020202030204" pitchFamily="34" charset="0"/>
                        </a:rPr>
                        <a:t>SAD 2027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2F2F2"/>
                          </a:highlight>
                          <a:latin typeface="Arial Narrow" panose="020B0606020202030204" pitchFamily="34" charset="0"/>
                        </a:rPr>
                        <a:t>reconfigure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2F2F2"/>
                          </a:highlight>
                          <a:latin typeface="Arial Narrow" panose="020B0606020202030204" pitchFamily="34" charset="0"/>
                        </a:rPr>
                        <a:t>change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2F2F2"/>
                        </a:highlight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2F2F2"/>
                        </a:highlight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2F2F2"/>
                        </a:highlight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2F2F2"/>
                        </a:highlight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2F2F2"/>
                          </a:highlight>
                          <a:latin typeface="Arial Narrow" panose="020B0606020202030204" pitchFamily="34" charset="0"/>
                        </a:rPr>
                        <a:t>sum: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2F2F2"/>
                          </a:highlight>
                          <a:latin typeface="Arial Narrow" panose="020B0606020202030204" pitchFamily="34" charset="0"/>
                        </a:rPr>
                        <a:t>95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2F2F2"/>
                        </a:highlight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2F2F2"/>
                        </a:highlight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1394763"/>
                  </a:ext>
                </a:extLst>
              </a:tr>
            </a:tbl>
          </a:graphicData>
        </a:graphic>
      </p:graphicFrame>
      <p:sp>
        <p:nvSpPr>
          <p:cNvPr id="4" name="TextBox 13">
            <a:extLst>
              <a:ext uri="{FF2B5EF4-FFF2-40B4-BE49-F238E27FC236}">
                <a16:creationId xmlns:a16="http://schemas.microsoft.com/office/drawing/2014/main" id="{07C82007-C1C9-070C-0D98-24CD579C5600}"/>
              </a:ext>
            </a:extLst>
          </p:cNvPr>
          <p:cNvSpPr txBox="1"/>
          <p:nvPr/>
        </p:nvSpPr>
        <p:spPr>
          <a:xfrm>
            <a:off x="985520" y="3346287"/>
            <a:ext cx="10220960" cy="2939266"/>
          </a:xfrm>
          <a:prstGeom prst="rect">
            <a:avLst/>
          </a:prstGeom>
          <a:noFill/>
          <a:ln w="31750">
            <a:solidFill>
              <a:srgbClr val="C00000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spcAft>
                <a:spcPts val="600"/>
              </a:spcAft>
              <a:buFontTx/>
              <a:buChar char="-"/>
            </a:pPr>
            <a:r>
              <a:rPr lang="en-US" sz="2000" dirty="0">
                <a:latin typeface="+mj-lt"/>
                <a:cs typeface="Arial"/>
              </a:rPr>
              <a:t>The centerpiece, the </a:t>
            </a:r>
            <a:r>
              <a:rPr lang="en-US" sz="2000" b="1" dirty="0">
                <a:latin typeface="+mj-lt"/>
                <a:cs typeface="Arial"/>
              </a:rPr>
              <a:t>longitudinal polarized target</a:t>
            </a:r>
            <a:r>
              <a:rPr lang="en-US" sz="2000" dirty="0">
                <a:latin typeface="+mj-lt"/>
                <a:cs typeface="Arial"/>
              </a:rPr>
              <a:t>, has been constructed and used</a:t>
            </a:r>
          </a:p>
          <a:p>
            <a:pPr marL="342900" indent="-342900">
              <a:spcAft>
                <a:spcPts val="600"/>
              </a:spcAft>
              <a:buFontTx/>
              <a:buChar char="-"/>
            </a:pPr>
            <a:r>
              <a:rPr lang="en-US" sz="2000" b="1" dirty="0">
                <a:latin typeface="+mj-lt"/>
                <a:cs typeface="Arial"/>
              </a:rPr>
              <a:t>RG-C</a:t>
            </a:r>
            <a:r>
              <a:rPr lang="en-US" sz="2000" dirty="0">
                <a:latin typeface="+mj-lt"/>
                <a:cs typeface="Arial"/>
              </a:rPr>
              <a:t> will have </a:t>
            </a:r>
            <a:r>
              <a:rPr lang="en-US" sz="2000" b="1" dirty="0">
                <a:latin typeface="+mj-lt"/>
                <a:cs typeface="Arial"/>
              </a:rPr>
              <a:t>to return</a:t>
            </a:r>
            <a:r>
              <a:rPr lang="en-US" sz="2000" dirty="0">
                <a:latin typeface="+mj-lt"/>
                <a:cs typeface="Arial"/>
              </a:rPr>
              <a:t> for 40 days to complete its approved 120 PAC day program</a:t>
            </a:r>
          </a:p>
          <a:p>
            <a:pPr marL="342900" indent="-342900">
              <a:spcAft>
                <a:spcPts val="600"/>
              </a:spcAft>
              <a:buFontTx/>
              <a:buChar char="-"/>
            </a:pPr>
            <a:r>
              <a:rPr lang="en-US" sz="2000" dirty="0">
                <a:latin typeface="+mj-lt"/>
                <a:cs typeface="Arial"/>
              </a:rPr>
              <a:t>Consecutive execution of RG-C and RG-G would minimize substantial overhead</a:t>
            </a:r>
          </a:p>
          <a:p>
            <a:pPr marL="342900" indent="-342900">
              <a:spcAft>
                <a:spcPts val="600"/>
              </a:spcAft>
              <a:buFontTx/>
              <a:buChar char="-"/>
            </a:pPr>
            <a:r>
              <a:rPr lang="en-US" sz="2000" dirty="0">
                <a:latin typeface="+mj-lt"/>
                <a:cs typeface="Arial"/>
              </a:rPr>
              <a:t>RG-G no longer requests a double target but will alternate between NH</a:t>
            </a:r>
            <a:r>
              <a:rPr lang="en-US" sz="2000" baseline="-25000" dirty="0">
                <a:latin typeface="+mj-lt"/>
                <a:cs typeface="Arial"/>
              </a:rPr>
              <a:t>3</a:t>
            </a:r>
            <a:r>
              <a:rPr lang="en-US" sz="2000" dirty="0">
                <a:latin typeface="+mj-lt"/>
                <a:cs typeface="Arial"/>
              </a:rPr>
              <a:t> and </a:t>
            </a:r>
            <a:r>
              <a:rPr lang="en-US" sz="2000" baseline="30000" dirty="0">
                <a:latin typeface="+mj-lt"/>
                <a:cs typeface="Arial"/>
              </a:rPr>
              <a:t>7</a:t>
            </a:r>
            <a:r>
              <a:rPr lang="en-US" sz="2000" dirty="0">
                <a:latin typeface="+mj-lt"/>
                <a:cs typeface="Arial"/>
              </a:rPr>
              <a:t>LiD, so</a:t>
            </a:r>
            <a:r>
              <a:rPr lang="en-US" sz="2000" b="1" dirty="0">
                <a:latin typeface="+mj-lt"/>
                <a:cs typeface="Arial"/>
              </a:rPr>
              <a:t> no modifications to the polarized target will be necessary</a:t>
            </a:r>
          </a:p>
          <a:p>
            <a:pPr marL="342900" indent="-342900">
              <a:spcAft>
                <a:spcPts val="600"/>
              </a:spcAft>
              <a:buFontTx/>
              <a:buChar char="-"/>
            </a:pPr>
            <a:r>
              <a:rPr lang="en-US" sz="2000" dirty="0">
                <a:latin typeface="+mj-lt"/>
                <a:cs typeface="Arial"/>
              </a:rPr>
              <a:t>For producing paramagnetic radicals needed for DNP, </a:t>
            </a:r>
            <a:r>
              <a:rPr lang="en-US" sz="2000" b="1" dirty="0">
                <a:latin typeface="+mj-lt"/>
                <a:cs typeface="Arial"/>
              </a:rPr>
              <a:t>irradiation</a:t>
            </a:r>
            <a:r>
              <a:rPr lang="en-US" sz="2000" dirty="0">
                <a:latin typeface="+mj-lt"/>
                <a:cs typeface="Arial"/>
              </a:rPr>
              <a:t> using 8 MeV beam from injector and a variable temperature </a:t>
            </a:r>
            <a:r>
              <a:rPr lang="en-US" sz="2000" b="1" dirty="0">
                <a:latin typeface="+mj-lt"/>
                <a:cs typeface="Arial"/>
              </a:rPr>
              <a:t>cryostat</a:t>
            </a:r>
            <a:r>
              <a:rPr lang="en-US" sz="2000" dirty="0">
                <a:latin typeface="+mj-lt"/>
                <a:cs typeface="Arial"/>
              </a:rPr>
              <a:t>, commissioning expected 2024-25</a:t>
            </a:r>
          </a:p>
          <a:p>
            <a:pPr marL="342900" indent="-342900">
              <a:spcAft>
                <a:spcPts val="600"/>
              </a:spcAft>
              <a:buFontTx/>
              <a:buChar char="-"/>
            </a:pPr>
            <a:r>
              <a:rPr lang="en-US" sz="2000" b="1" dirty="0">
                <a:latin typeface="+mj-lt"/>
                <a:cs typeface="Arial"/>
              </a:rPr>
              <a:t>Well aligned </a:t>
            </a:r>
            <a:r>
              <a:rPr lang="en-US" sz="2000" dirty="0">
                <a:latin typeface="+mj-lt"/>
                <a:cs typeface="Arial"/>
              </a:rPr>
              <a:t>with the </a:t>
            </a:r>
            <a:r>
              <a:rPr lang="en-US" sz="2000" b="1" dirty="0">
                <a:latin typeface="+mj-lt"/>
                <a:cs typeface="Arial"/>
              </a:rPr>
              <a:t>Spin-Polarized Fusion Project</a:t>
            </a:r>
            <a:r>
              <a:rPr lang="en-US" sz="2000" dirty="0">
                <a:latin typeface="+mj-lt"/>
                <a:cs typeface="Arial"/>
              </a:rPr>
              <a:t> (new engineer, technician, …)</a:t>
            </a:r>
          </a:p>
        </p:txBody>
      </p:sp>
    </p:spTree>
    <p:extLst>
      <p:ext uri="{BB962C8B-B14F-4D97-AF65-F5344CB8AC3E}">
        <p14:creationId xmlns:p14="http://schemas.microsoft.com/office/powerpoint/2010/main" val="9535634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F38C6F-7738-9E44-4CB7-3D3C7E1928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Arial"/>
              </a:rPr>
              <a:t>Conditional Schedule 2027-28</a:t>
            </a:r>
            <a:endParaRPr lang="en-US" dirty="0"/>
          </a:p>
        </p:txBody>
      </p:sp>
      <p:graphicFrame>
        <p:nvGraphicFramePr>
          <p:cNvPr id="3" name="Table 5">
            <a:extLst>
              <a:ext uri="{FF2B5EF4-FFF2-40B4-BE49-F238E27FC236}">
                <a16:creationId xmlns:a16="http://schemas.microsoft.com/office/drawing/2014/main" id="{E71CD1A1-4377-00F6-7DB8-36FEF7AD3451}"/>
              </a:ext>
            </a:extLst>
          </p:cNvPr>
          <p:cNvGraphicFramePr>
            <a:graphicFrameLocks noGrp="1"/>
          </p:cNvGraphicFramePr>
          <p:nvPr/>
        </p:nvGraphicFramePr>
        <p:xfrm>
          <a:off x="1040945" y="746645"/>
          <a:ext cx="10134601" cy="1102995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996029">
                  <a:extLst>
                    <a:ext uri="{9D8B030D-6E8A-4147-A177-3AD203B41FA5}">
                      <a16:colId xmlns:a16="http://schemas.microsoft.com/office/drawing/2014/main" val="405468655"/>
                    </a:ext>
                  </a:extLst>
                </a:gridCol>
                <a:gridCol w="1195235">
                  <a:extLst>
                    <a:ext uri="{9D8B030D-6E8A-4147-A177-3AD203B41FA5}">
                      <a16:colId xmlns:a16="http://schemas.microsoft.com/office/drawing/2014/main" val="1295444785"/>
                    </a:ext>
                  </a:extLst>
                </a:gridCol>
                <a:gridCol w="1195235">
                  <a:extLst>
                    <a:ext uri="{9D8B030D-6E8A-4147-A177-3AD203B41FA5}">
                      <a16:colId xmlns:a16="http://schemas.microsoft.com/office/drawing/2014/main" val="100549963"/>
                    </a:ext>
                  </a:extLst>
                </a:gridCol>
                <a:gridCol w="796824">
                  <a:extLst>
                    <a:ext uri="{9D8B030D-6E8A-4147-A177-3AD203B41FA5}">
                      <a16:colId xmlns:a16="http://schemas.microsoft.com/office/drawing/2014/main" val="2691330849"/>
                    </a:ext>
                  </a:extLst>
                </a:gridCol>
                <a:gridCol w="796824">
                  <a:extLst>
                    <a:ext uri="{9D8B030D-6E8A-4147-A177-3AD203B41FA5}">
                      <a16:colId xmlns:a16="http://schemas.microsoft.com/office/drawing/2014/main" val="1857120369"/>
                    </a:ext>
                  </a:extLst>
                </a:gridCol>
                <a:gridCol w="796824">
                  <a:extLst>
                    <a:ext uri="{9D8B030D-6E8A-4147-A177-3AD203B41FA5}">
                      <a16:colId xmlns:a16="http://schemas.microsoft.com/office/drawing/2014/main" val="3021180378"/>
                    </a:ext>
                  </a:extLst>
                </a:gridCol>
                <a:gridCol w="871526">
                  <a:extLst>
                    <a:ext uri="{9D8B030D-6E8A-4147-A177-3AD203B41FA5}">
                      <a16:colId xmlns:a16="http://schemas.microsoft.com/office/drawing/2014/main" val="331110572"/>
                    </a:ext>
                  </a:extLst>
                </a:gridCol>
                <a:gridCol w="871526">
                  <a:extLst>
                    <a:ext uri="{9D8B030D-6E8A-4147-A177-3AD203B41FA5}">
                      <a16:colId xmlns:a16="http://schemas.microsoft.com/office/drawing/2014/main" val="991383332"/>
                    </a:ext>
                  </a:extLst>
                </a:gridCol>
                <a:gridCol w="871526">
                  <a:extLst>
                    <a:ext uri="{9D8B030D-6E8A-4147-A177-3AD203B41FA5}">
                      <a16:colId xmlns:a16="http://schemas.microsoft.com/office/drawing/2014/main" val="2871593471"/>
                    </a:ext>
                  </a:extLst>
                </a:gridCol>
                <a:gridCol w="871526">
                  <a:extLst>
                    <a:ext uri="{9D8B030D-6E8A-4147-A177-3AD203B41FA5}">
                      <a16:colId xmlns:a16="http://schemas.microsoft.com/office/drawing/2014/main" val="2648200692"/>
                    </a:ext>
                  </a:extLst>
                </a:gridCol>
                <a:gridCol w="871526">
                  <a:extLst>
                    <a:ext uri="{9D8B030D-6E8A-4147-A177-3AD203B41FA5}">
                      <a16:colId xmlns:a16="http://schemas.microsoft.com/office/drawing/2014/main" val="1763274243"/>
                    </a:ext>
                  </a:extLst>
                </a:gridCol>
              </a:tblGrid>
              <a:tr h="323850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C9C9C9"/>
                          </a:highlight>
                          <a:latin typeface="Arial Narrow" panose="020B0606020202030204" pitchFamily="34" charset="0"/>
                        </a:rPr>
                        <a:t>SAD or scheduled Run Group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9C9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n-US" sz="1400" b="0" i="0" u="none" strike="noStrike" dirty="0">
                        <a:solidFill>
                          <a:srgbClr val="FFFFFF"/>
                        </a:solidFill>
                        <a:effectLst/>
                        <a:highlight>
                          <a:srgbClr val="C9C9C9"/>
                        </a:highlight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9C9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n-US" sz="1400" b="0" i="0" u="none" strike="noStrike">
                        <a:solidFill>
                          <a:srgbClr val="FFFFFF"/>
                        </a:solidFill>
                        <a:effectLst/>
                        <a:highlight>
                          <a:srgbClr val="C9C9C9"/>
                        </a:highlight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9C9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n-US" sz="1400" b="0" i="0" u="none" strike="noStrike">
                        <a:solidFill>
                          <a:srgbClr val="FFFFFF"/>
                        </a:solidFill>
                        <a:effectLst/>
                        <a:highlight>
                          <a:srgbClr val="C9C9C9"/>
                        </a:highlight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9C9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n-US" sz="1400" b="0" i="0" u="none" strike="noStrike">
                        <a:solidFill>
                          <a:srgbClr val="FFFFFF"/>
                        </a:solidFill>
                        <a:effectLst/>
                        <a:highlight>
                          <a:srgbClr val="C9C9C9"/>
                        </a:highlight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9C9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n-US" sz="1400" b="0" i="0" u="none" strike="noStrike">
                        <a:solidFill>
                          <a:srgbClr val="FFFFFF"/>
                        </a:solidFill>
                        <a:effectLst/>
                        <a:highlight>
                          <a:srgbClr val="C9C9C9"/>
                        </a:highlight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9C9C9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C9C9C9"/>
                          </a:highlight>
                          <a:latin typeface="Arial Narrow" panose="020B0606020202030204" pitchFamily="34" charset="0"/>
                        </a:rPr>
                        <a:t>Scheduled Calendar Days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9C9C9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C9C9C9"/>
                          </a:highlight>
                          <a:latin typeface="Arial Narrow" panose="020B0606020202030204" pitchFamily="34" charset="0"/>
                        </a:rPr>
                        <a:t>Remaining PAC Days Before Run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9C9C9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C9C9C9"/>
                          </a:highlight>
                          <a:latin typeface="Arial Narrow" panose="020B0606020202030204" pitchFamily="34" charset="0"/>
                        </a:rPr>
                        <a:t>Scheduled PAC Days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9C9C9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C9C9C9"/>
                          </a:highlight>
                          <a:latin typeface="Arial Narrow" panose="020B0606020202030204" pitchFamily="34" charset="0"/>
                        </a:rPr>
                        <a:t>Actual PAC Days from ABUs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9C9C9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C9C9C9"/>
                          </a:highlight>
                          <a:latin typeface="Arial Narrow" panose="020B0606020202030204" pitchFamily="34" charset="0"/>
                        </a:rPr>
                        <a:t>Remaining PAC Days After Run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9C9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5353497"/>
                  </a:ext>
                </a:extLst>
              </a:tr>
              <a:tr h="35242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C9C9C9"/>
                          </a:highlight>
                          <a:latin typeface="Arial Narrow" panose="020B0606020202030204" pitchFamily="34" charset="0"/>
                        </a:rPr>
                        <a:t>Setup / Status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9C9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C9C9C9"/>
                          </a:highlight>
                          <a:latin typeface="Arial Narrow" panose="020B0606020202030204" pitchFamily="34" charset="0"/>
                        </a:rPr>
                        <a:t>Target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9C9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C9C9C9"/>
                          </a:highlight>
                          <a:latin typeface="Arial Narrow" panose="020B0606020202030204" pitchFamily="34" charset="0"/>
                        </a:rPr>
                        <a:t>Beam Energy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9C9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C9C9C9"/>
                          </a:highlight>
                          <a:latin typeface="Arial Narrow" panose="020B0606020202030204" pitchFamily="34" charset="0"/>
                        </a:rPr>
                        <a:t>Start Date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9C9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C9C9C9"/>
                          </a:highlight>
                          <a:latin typeface="Arial Narrow" panose="020B0606020202030204" pitchFamily="34" charset="0"/>
                        </a:rPr>
                        <a:t>End Date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9C9C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70575433"/>
                  </a:ext>
                </a:extLst>
              </a:tr>
              <a:tr h="342900">
                <a:tc gridSpan="9">
                  <a:txBody>
                    <a:bodyPr/>
                    <a:lstStyle/>
                    <a:p>
                      <a:pPr algn="l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2F2F2"/>
                          </a:highlight>
                          <a:latin typeface="Arial Narrow" panose="020B0606020202030204" pitchFamily="34" charset="0"/>
                        </a:rPr>
                        <a:t>Assuming ~ 100 PAC days in this period and new SVTs for HPS being ready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2F2F2"/>
                        </a:highlight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2F2F2"/>
                        </a:highlight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4353842"/>
                  </a:ext>
                </a:extLst>
              </a:tr>
            </a:tbl>
          </a:graphicData>
        </a:graphic>
      </p:graphicFrame>
      <p:sp>
        <p:nvSpPr>
          <p:cNvPr id="4" name="TextBox 13">
            <a:extLst>
              <a:ext uri="{FF2B5EF4-FFF2-40B4-BE49-F238E27FC236}">
                <a16:creationId xmlns:a16="http://schemas.microsoft.com/office/drawing/2014/main" id="{EF243361-D193-561E-4EE7-FF741EE390D0}"/>
              </a:ext>
            </a:extLst>
          </p:cNvPr>
          <p:cNvSpPr txBox="1"/>
          <p:nvPr/>
        </p:nvSpPr>
        <p:spPr>
          <a:xfrm>
            <a:off x="985520" y="3669208"/>
            <a:ext cx="10220960" cy="1477328"/>
          </a:xfrm>
          <a:prstGeom prst="rect">
            <a:avLst/>
          </a:prstGeom>
          <a:noFill/>
          <a:ln w="31750">
            <a:solidFill>
              <a:srgbClr val="C00000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spcAft>
                <a:spcPts val="600"/>
              </a:spcAft>
              <a:buFontTx/>
              <a:buChar char="-"/>
            </a:pPr>
            <a:r>
              <a:rPr lang="en-US" sz="2000" b="1" dirty="0">
                <a:latin typeface="+mj-lt"/>
                <a:cs typeface="Arial"/>
              </a:rPr>
              <a:t>Completion of RG-E</a:t>
            </a:r>
            <a:r>
              <a:rPr lang="en-US" sz="2000" dirty="0">
                <a:latin typeface="+mj-lt"/>
                <a:cs typeface="Arial"/>
              </a:rPr>
              <a:t> with CLAS12 </a:t>
            </a:r>
            <a:endParaRPr lang="en-US" sz="2000" b="1" dirty="0">
              <a:latin typeface="+mj-lt"/>
              <a:cs typeface="Arial"/>
            </a:endParaRPr>
          </a:p>
          <a:p>
            <a:pPr marL="342900" indent="-342900">
              <a:spcAft>
                <a:spcPts val="600"/>
              </a:spcAft>
              <a:buFontTx/>
              <a:buChar char="-"/>
            </a:pPr>
            <a:r>
              <a:rPr lang="en-US" sz="2000" dirty="0">
                <a:latin typeface="+mj-lt"/>
                <a:cs typeface="Arial"/>
              </a:rPr>
              <a:t>Setup change between CLAS12 and HPS should be quick (possibly in winter break)</a:t>
            </a:r>
          </a:p>
          <a:p>
            <a:pPr marL="342900" indent="-342900">
              <a:spcAft>
                <a:spcPts val="600"/>
              </a:spcAft>
              <a:buFontTx/>
              <a:buChar char="-"/>
            </a:pPr>
            <a:r>
              <a:rPr lang="en-US" sz="2000" dirty="0">
                <a:latin typeface="+mj-lt"/>
                <a:cs typeface="Arial"/>
              </a:rPr>
              <a:t>The remaining 105 PAC days of </a:t>
            </a:r>
            <a:r>
              <a:rPr lang="en-US" sz="2000" b="1" dirty="0">
                <a:latin typeface="+mj-lt"/>
                <a:cs typeface="Arial"/>
              </a:rPr>
              <a:t>HPS</a:t>
            </a:r>
            <a:r>
              <a:rPr lang="en-US" sz="2000" dirty="0">
                <a:latin typeface="+mj-lt"/>
                <a:cs typeface="Arial"/>
              </a:rPr>
              <a:t> are split into two-pass and one-pass runs with </a:t>
            </a:r>
            <a:r>
              <a:rPr lang="en-US" sz="2000" b="1" dirty="0">
                <a:latin typeface="+mj-lt"/>
                <a:cs typeface="Arial"/>
              </a:rPr>
              <a:t>60 PAC days </a:t>
            </a:r>
            <a:r>
              <a:rPr lang="en-US" sz="2000" dirty="0">
                <a:latin typeface="+mj-lt"/>
                <a:cs typeface="Arial"/>
              </a:rPr>
              <a:t>to run 2027-28 with ≃ 4 GeV and the rest with ≃ 2 GeV in the future </a:t>
            </a:r>
          </a:p>
        </p:txBody>
      </p:sp>
      <p:graphicFrame>
        <p:nvGraphicFramePr>
          <p:cNvPr id="9" name="Tabelle 8">
            <a:extLst>
              <a:ext uri="{FF2B5EF4-FFF2-40B4-BE49-F238E27FC236}">
                <a16:creationId xmlns:a16="http://schemas.microsoft.com/office/drawing/2014/main" id="{D0871909-D96E-6B33-BFCE-3B978E0F52E9}"/>
              </a:ext>
            </a:extLst>
          </p:cNvPr>
          <p:cNvGraphicFramePr>
            <a:graphicFrameLocks noGrp="1"/>
          </p:cNvGraphicFramePr>
          <p:nvPr/>
        </p:nvGraphicFramePr>
        <p:xfrm>
          <a:off x="1041226" y="1843678"/>
          <a:ext cx="10134600" cy="1371600"/>
        </p:xfrm>
        <a:graphic>
          <a:graphicData uri="http://schemas.openxmlformats.org/drawingml/2006/table">
            <a:tbl>
              <a:tblPr/>
              <a:tblGrid>
                <a:gridCol w="1016000">
                  <a:extLst>
                    <a:ext uri="{9D8B030D-6E8A-4147-A177-3AD203B41FA5}">
                      <a16:colId xmlns:a16="http://schemas.microsoft.com/office/drawing/2014/main" val="1380184936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439834872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1586061330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1623850847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234958563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1871723816"/>
                    </a:ext>
                  </a:extLst>
                </a:gridCol>
                <a:gridCol w="889000">
                  <a:extLst>
                    <a:ext uri="{9D8B030D-6E8A-4147-A177-3AD203B41FA5}">
                      <a16:colId xmlns:a16="http://schemas.microsoft.com/office/drawing/2014/main" val="2839138598"/>
                    </a:ext>
                  </a:extLst>
                </a:gridCol>
                <a:gridCol w="889000">
                  <a:extLst>
                    <a:ext uri="{9D8B030D-6E8A-4147-A177-3AD203B41FA5}">
                      <a16:colId xmlns:a16="http://schemas.microsoft.com/office/drawing/2014/main" val="2110951439"/>
                    </a:ext>
                  </a:extLst>
                </a:gridCol>
                <a:gridCol w="889000">
                  <a:extLst>
                    <a:ext uri="{9D8B030D-6E8A-4147-A177-3AD203B41FA5}">
                      <a16:colId xmlns:a16="http://schemas.microsoft.com/office/drawing/2014/main" val="764320372"/>
                    </a:ext>
                  </a:extLst>
                </a:gridCol>
                <a:gridCol w="889000">
                  <a:extLst>
                    <a:ext uri="{9D8B030D-6E8A-4147-A177-3AD203B41FA5}">
                      <a16:colId xmlns:a16="http://schemas.microsoft.com/office/drawing/2014/main" val="2223335026"/>
                    </a:ext>
                  </a:extLst>
                </a:gridCol>
                <a:gridCol w="889000">
                  <a:extLst>
                    <a:ext uri="{9D8B030D-6E8A-4147-A177-3AD203B41FA5}">
                      <a16:colId xmlns:a16="http://schemas.microsoft.com/office/drawing/2014/main" val="671283776"/>
                    </a:ext>
                  </a:extLst>
                </a:gridCol>
              </a:tblGrid>
              <a:tr h="342900"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RG-E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de-DE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liq</a:t>
                      </a:r>
                      <a:r>
                        <a:rPr lang="de-D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. D2 &amp; </a:t>
                      </a:r>
                      <a:r>
                        <a:rPr lang="de-DE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nuclear</a:t>
                      </a:r>
                      <a:endParaRPr lang="de-DE" sz="14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11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6E0B4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de-DE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2027-28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6E0B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66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33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33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de-DE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0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6E0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468252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reconfigure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change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7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4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de-DE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3028574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RG-I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HPS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nuclear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4,4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de-DE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2027-28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120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105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60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de-DE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45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4651463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SAD 2028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4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sum</a:t>
                      </a:r>
                      <a:r>
                        <a:rPr lang="de-DE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: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97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de-D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898637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085012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996BBC8-1098-8F52-7F02-9295E2DB61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Scheduling Aspects</a:t>
            </a:r>
          </a:p>
        </p:txBody>
      </p:sp>
      <p:graphicFrame>
        <p:nvGraphicFramePr>
          <p:cNvPr id="3" name="Tabelle 2">
            <a:extLst>
              <a:ext uri="{FF2B5EF4-FFF2-40B4-BE49-F238E27FC236}">
                <a16:creationId xmlns:a16="http://schemas.microsoft.com/office/drawing/2014/main" id="{C5AEE6E4-6574-638E-E066-4BC8FB8A4DE7}"/>
              </a:ext>
            </a:extLst>
          </p:cNvPr>
          <p:cNvGraphicFramePr>
            <a:graphicFrameLocks noGrp="1"/>
          </p:cNvGraphicFramePr>
          <p:nvPr/>
        </p:nvGraphicFramePr>
        <p:xfrm>
          <a:off x="4432914" y="2828367"/>
          <a:ext cx="3960000" cy="685800"/>
        </p:xfrm>
        <a:graphic>
          <a:graphicData uri="http://schemas.openxmlformats.org/drawingml/2006/table">
            <a:tbl>
              <a:tblPr/>
              <a:tblGrid>
                <a:gridCol w="1008000">
                  <a:extLst>
                    <a:ext uri="{9D8B030D-6E8A-4147-A177-3AD203B41FA5}">
                      <a16:colId xmlns:a16="http://schemas.microsoft.com/office/drawing/2014/main" val="532933721"/>
                    </a:ext>
                  </a:extLst>
                </a:gridCol>
                <a:gridCol w="1368000">
                  <a:extLst>
                    <a:ext uri="{9D8B030D-6E8A-4147-A177-3AD203B41FA5}">
                      <a16:colId xmlns:a16="http://schemas.microsoft.com/office/drawing/2014/main" val="2851128522"/>
                    </a:ext>
                  </a:extLst>
                </a:gridCol>
                <a:gridCol w="1584000">
                  <a:extLst>
                    <a:ext uri="{9D8B030D-6E8A-4147-A177-3AD203B41FA5}">
                      <a16:colId xmlns:a16="http://schemas.microsoft.com/office/drawing/2014/main" val="1657746485"/>
                    </a:ext>
                  </a:extLst>
                </a:gridCol>
              </a:tblGrid>
              <a:tr h="342900"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RG-O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PRad</a:t>
                      </a:r>
                      <a:r>
                        <a:rPr lang="de-D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-II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2025-26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6DC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6413840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RG-Q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B9C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X17 </a:t>
                      </a:r>
                      <a:r>
                        <a:rPr lang="de-DE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search</a:t>
                      </a:r>
                      <a:endParaRPr lang="de-DE" sz="18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B9C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2025-26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B9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3857"/>
                  </a:ext>
                </a:extLst>
              </a:tr>
            </a:tbl>
          </a:graphicData>
        </a:graphic>
      </p:graphicFrame>
      <p:graphicFrame>
        <p:nvGraphicFramePr>
          <p:cNvPr id="4" name="Table 5">
            <a:extLst>
              <a:ext uri="{FF2B5EF4-FFF2-40B4-BE49-F238E27FC236}">
                <a16:creationId xmlns:a16="http://schemas.microsoft.com/office/drawing/2014/main" id="{49192596-9822-64CB-69BA-1D157CB7CCC1}"/>
              </a:ext>
            </a:extLst>
          </p:cNvPr>
          <p:cNvGraphicFramePr>
            <a:graphicFrameLocks noGrp="1"/>
          </p:cNvGraphicFramePr>
          <p:nvPr/>
        </p:nvGraphicFramePr>
        <p:xfrm>
          <a:off x="4432914" y="3839316"/>
          <a:ext cx="3960000" cy="6858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008000">
                  <a:extLst>
                    <a:ext uri="{9D8B030D-6E8A-4147-A177-3AD203B41FA5}">
                      <a16:colId xmlns:a16="http://schemas.microsoft.com/office/drawing/2014/main" val="405468655"/>
                    </a:ext>
                  </a:extLst>
                </a:gridCol>
                <a:gridCol w="1368000">
                  <a:extLst>
                    <a:ext uri="{9D8B030D-6E8A-4147-A177-3AD203B41FA5}">
                      <a16:colId xmlns:a16="http://schemas.microsoft.com/office/drawing/2014/main" val="100549963"/>
                    </a:ext>
                  </a:extLst>
                </a:gridCol>
                <a:gridCol w="1584000">
                  <a:extLst>
                    <a:ext uri="{9D8B030D-6E8A-4147-A177-3AD203B41FA5}">
                      <a16:colId xmlns:a16="http://schemas.microsoft.com/office/drawing/2014/main" val="1857120369"/>
                    </a:ext>
                  </a:extLst>
                </a:gridCol>
              </a:tblGrid>
              <a:tr h="34290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2CC"/>
                          </a:highlight>
                          <a:latin typeface="Arial Narrow" panose="020B0606020202030204" pitchFamily="34" charset="0"/>
                        </a:rPr>
                        <a:t>RG-C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2CC"/>
                          </a:highlight>
                          <a:latin typeface="Arial Narrow" panose="020B0606020202030204" pitchFamily="34" charset="0"/>
                        </a:rPr>
                        <a:t>pol. NH3/ND3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buNone/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2CC"/>
                          </a:highlight>
                          <a:latin typeface="Arial Narrow" panose="020B0606020202030204" pitchFamily="34" charset="0"/>
                        </a:rPr>
                        <a:t>2026-27</a:t>
                      </a:r>
                      <a:endParaRPr lang="en-US" sz="1800" dirty="0"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2497113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CE4D6"/>
                          </a:highlight>
                          <a:latin typeface="Arial Narrow" panose="020B0606020202030204" pitchFamily="34" charset="0"/>
                        </a:rPr>
                        <a:t>RG-G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CE4D6"/>
                          </a:highlight>
                          <a:latin typeface="Arial Narrow" panose="020B0606020202030204" pitchFamily="34" charset="0"/>
                        </a:rPr>
                        <a:t>pol. 7LiD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buNone/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CE4D6"/>
                          </a:highlight>
                          <a:latin typeface="Arial Narrow" panose="020B0606020202030204" pitchFamily="34" charset="0"/>
                        </a:rPr>
                        <a:t>2026-27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959467"/>
                  </a:ext>
                </a:extLst>
              </a:tr>
            </a:tbl>
          </a:graphicData>
        </a:graphic>
      </p:graphicFrame>
      <p:graphicFrame>
        <p:nvGraphicFramePr>
          <p:cNvPr id="5" name="Tabelle 4">
            <a:extLst>
              <a:ext uri="{FF2B5EF4-FFF2-40B4-BE49-F238E27FC236}">
                <a16:creationId xmlns:a16="http://schemas.microsoft.com/office/drawing/2014/main" id="{4BD1EE12-339E-CF00-8A72-F0D4F6140F06}"/>
              </a:ext>
            </a:extLst>
          </p:cNvPr>
          <p:cNvGraphicFramePr>
            <a:graphicFrameLocks noGrp="1"/>
          </p:cNvGraphicFramePr>
          <p:nvPr/>
        </p:nvGraphicFramePr>
        <p:xfrm>
          <a:off x="4432914" y="4850266"/>
          <a:ext cx="3960000" cy="685800"/>
        </p:xfrm>
        <a:graphic>
          <a:graphicData uri="http://schemas.openxmlformats.org/drawingml/2006/table">
            <a:tbl>
              <a:tblPr/>
              <a:tblGrid>
                <a:gridCol w="1008000">
                  <a:extLst>
                    <a:ext uri="{9D8B030D-6E8A-4147-A177-3AD203B41FA5}">
                      <a16:colId xmlns:a16="http://schemas.microsoft.com/office/drawing/2014/main" val="1380184936"/>
                    </a:ext>
                  </a:extLst>
                </a:gridCol>
                <a:gridCol w="1368000">
                  <a:extLst>
                    <a:ext uri="{9D8B030D-6E8A-4147-A177-3AD203B41FA5}">
                      <a16:colId xmlns:a16="http://schemas.microsoft.com/office/drawing/2014/main" val="2439834872"/>
                    </a:ext>
                  </a:extLst>
                </a:gridCol>
                <a:gridCol w="1584000">
                  <a:extLst>
                    <a:ext uri="{9D8B030D-6E8A-4147-A177-3AD203B41FA5}">
                      <a16:colId xmlns:a16="http://schemas.microsoft.com/office/drawing/2014/main" val="234958563"/>
                    </a:ext>
                  </a:extLst>
                </a:gridCol>
              </a:tblGrid>
              <a:tr h="342900"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RG-E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LD2 &amp; </a:t>
                      </a:r>
                      <a:r>
                        <a:rPr lang="de-DE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nuclear</a:t>
                      </a:r>
                      <a:endParaRPr lang="de-DE" sz="18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2027-28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6E0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468252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RG-I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HPS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2027-28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4651463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8F8920AE-F662-E433-74E1-498D6CA7E5FF}"/>
              </a:ext>
            </a:extLst>
          </p:cNvPr>
          <p:cNvGraphicFramePr>
            <a:graphicFrameLocks noGrp="1"/>
          </p:cNvGraphicFramePr>
          <p:nvPr/>
        </p:nvGraphicFramePr>
        <p:xfrm>
          <a:off x="4432914" y="2160318"/>
          <a:ext cx="3960000" cy="3429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008000">
                  <a:extLst>
                    <a:ext uri="{9D8B030D-6E8A-4147-A177-3AD203B41FA5}">
                      <a16:colId xmlns:a16="http://schemas.microsoft.com/office/drawing/2014/main" val="405468655"/>
                    </a:ext>
                  </a:extLst>
                </a:gridCol>
                <a:gridCol w="1368000">
                  <a:extLst>
                    <a:ext uri="{9D8B030D-6E8A-4147-A177-3AD203B41FA5}">
                      <a16:colId xmlns:a16="http://schemas.microsoft.com/office/drawing/2014/main" val="1295444785"/>
                    </a:ext>
                  </a:extLst>
                </a:gridCol>
                <a:gridCol w="1584000">
                  <a:extLst>
                    <a:ext uri="{9D8B030D-6E8A-4147-A177-3AD203B41FA5}">
                      <a16:colId xmlns:a16="http://schemas.microsoft.com/office/drawing/2014/main" val="3021180378"/>
                    </a:ext>
                  </a:extLst>
                </a:gridCol>
              </a:tblGrid>
              <a:tr h="34290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A9D08E"/>
                          </a:highlight>
                          <a:latin typeface="Arial Narrow" panose="020B0606020202030204" pitchFamily="34" charset="0"/>
                        </a:rPr>
                        <a:t>RG-L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A9D08E"/>
                          </a:highlight>
                          <a:latin typeface="Arial Narrow" panose="020B0606020202030204" pitchFamily="34" charset="0"/>
                        </a:rPr>
                        <a:t>ALERT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A9D08E"/>
                          </a:highlight>
                          <a:latin typeface="Arial Narrow" panose="020B0606020202030204" pitchFamily="34" charset="0"/>
                        </a:rPr>
                        <a:t>2024-25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051749"/>
                  </a:ext>
                </a:extLst>
              </a:tr>
            </a:tbl>
          </a:graphicData>
        </a:graphic>
      </p:graphicFrame>
      <p:sp>
        <p:nvSpPr>
          <p:cNvPr id="11" name="Pfeil: gebogen 10">
            <a:extLst>
              <a:ext uri="{FF2B5EF4-FFF2-40B4-BE49-F238E27FC236}">
                <a16:creationId xmlns:a16="http://schemas.microsoft.com/office/drawing/2014/main" id="{9D3DBFF5-36E9-2844-E162-C42B1AAF40F4}"/>
              </a:ext>
            </a:extLst>
          </p:cNvPr>
          <p:cNvSpPr/>
          <p:nvPr/>
        </p:nvSpPr>
        <p:spPr bwMode="auto">
          <a:xfrm rot="16200000">
            <a:off x="3124517" y="3117491"/>
            <a:ext cx="1224000" cy="1224000"/>
          </a:xfrm>
          <a:prstGeom prst="circularArrow">
            <a:avLst/>
          </a:prstGeom>
          <a:solidFill>
            <a:schemeClr val="accent1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2" name="Pfeil: gebogen 11">
            <a:extLst>
              <a:ext uri="{FF2B5EF4-FFF2-40B4-BE49-F238E27FC236}">
                <a16:creationId xmlns:a16="http://schemas.microsoft.com/office/drawing/2014/main" id="{AE31872D-0B1D-1395-9431-4F10524A8434}"/>
              </a:ext>
            </a:extLst>
          </p:cNvPr>
          <p:cNvSpPr/>
          <p:nvPr/>
        </p:nvSpPr>
        <p:spPr bwMode="auto">
          <a:xfrm rot="16200000">
            <a:off x="3124517" y="4149404"/>
            <a:ext cx="1224000" cy="1224000"/>
          </a:xfrm>
          <a:prstGeom prst="circularArrow">
            <a:avLst/>
          </a:prstGeom>
          <a:solidFill>
            <a:schemeClr val="accent1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3" name="Pfeil: gebogen 12">
            <a:extLst>
              <a:ext uri="{FF2B5EF4-FFF2-40B4-BE49-F238E27FC236}">
                <a16:creationId xmlns:a16="http://schemas.microsoft.com/office/drawing/2014/main" id="{1B8E24D8-0840-9A38-7462-51FBEB490150}"/>
              </a:ext>
            </a:extLst>
          </p:cNvPr>
          <p:cNvSpPr/>
          <p:nvPr/>
        </p:nvSpPr>
        <p:spPr bwMode="auto">
          <a:xfrm rot="16200000">
            <a:off x="1943876" y="3068625"/>
            <a:ext cx="2448000" cy="2448000"/>
          </a:xfrm>
          <a:prstGeom prst="circularArrow">
            <a:avLst/>
          </a:prstGeom>
          <a:solidFill>
            <a:schemeClr val="accent1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540E5B2-F48B-F6F4-4EB3-FC3DB5C339B4}"/>
              </a:ext>
            </a:extLst>
          </p:cNvPr>
          <p:cNvSpPr txBox="1"/>
          <p:nvPr/>
        </p:nvSpPr>
        <p:spPr>
          <a:xfrm>
            <a:off x="1536363" y="2409885"/>
            <a:ext cx="2772000" cy="400110"/>
          </a:xfrm>
          <a:prstGeom prst="rect">
            <a:avLst/>
          </a:prstGeom>
          <a:noFill/>
          <a:ln w="31750">
            <a:solidFill>
              <a:srgbClr val="C00000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000" dirty="0">
                <a:latin typeface="+mj-lt"/>
                <a:cs typeface="Arial"/>
              </a:rPr>
              <a:t>Experiment readiness</a:t>
            </a:r>
          </a:p>
        </p:txBody>
      </p:sp>
      <p:sp>
        <p:nvSpPr>
          <p:cNvPr id="15" name="Pfeil: gebogen 14">
            <a:extLst>
              <a:ext uri="{FF2B5EF4-FFF2-40B4-BE49-F238E27FC236}">
                <a16:creationId xmlns:a16="http://schemas.microsoft.com/office/drawing/2014/main" id="{C531A390-29B2-A3E9-12EA-03A65BB10ED6}"/>
              </a:ext>
            </a:extLst>
          </p:cNvPr>
          <p:cNvSpPr/>
          <p:nvPr/>
        </p:nvSpPr>
        <p:spPr bwMode="auto">
          <a:xfrm rot="16200000">
            <a:off x="3988992" y="4881431"/>
            <a:ext cx="615960" cy="612000"/>
          </a:xfrm>
          <a:prstGeom prst="circularArrow">
            <a:avLst/>
          </a:prstGeom>
          <a:solidFill>
            <a:schemeClr val="accent1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6" name="TextBox 13">
            <a:extLst>
              <a:ext uri="{FF2B5EF4-FFF2-40B4-BE49-F238E27FC236}">
                <a16:creationId xmlns:a16="http://schemas.microsoft.com/office/drawing/2014/main" id="{E2A61065-BED7-6AAD-1F38-AF8333DC46BC}"/>
              </a:ext>
            </a:extLst>
          </p:cNvPr>
          <p:cNvSpPr txBox="1"/>
          <p:nvPr/>
        </p:nvSpPr>
        <p:spPr>
          <a:xfrm>
            <a:off x="8704156" y="2409885"/>
            <a:ext cx="3096000" cy="400110"/>
          </a:xfrm>
          <a:prstGeom prst="rect">
            <a:avLst/>
          </a:prstGeom>
          <a:noFill/>
          <a:ln w="31750">
            <a:solidFill>
              <a:srgbClr val="C00000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000" dirty="0">
                <a:latin typeface="+mj-lt"/>
                <a:cs typeface="Arial"/>
              </a:rPr>
              <a:t>Beam availability</a:t>
            </a:r>
          </a:p>
        </p:txBody>
      </p:sp>
      <p:sp>
        <p:nvSpPr>
          <p:cNvPr id="17" name="TextBox 13">
            <a:extLst>
              <a:ext uri="{FF2B5EF4-FFF2-40B4-BE49-F238E27FC236}">
                <a16:creationId xmlns:a16="http://schemas.microsoft.com/office/drawing/2014/main" id="{D6711182-F8B6-7E90-8783-F8C9C6214038}"/>
              </a:ext>
            </a:extLst>
          </p:cNvPr>
          <p:cNvSpPr txBox="1"/>
          <p:nvPr/>
        </p:nvSpPr>
        <p:spPr>
          <a:xfrm>
            <a:off x="985520" y="5727524"/>
            <a:ext cx="10220960" cy="400110"/>
          </a:xfrm>
          <a:prstGeom prst="rect">
            <a:avLst/>
          </a:prstGeom>
          <a:noFill/>
          <a:ln w="31750">
            <a:solidFill>
              <a:srgbClr val="C00000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000" dirty="0">
                <a:latin typeface="+mj-lt"/>
                <a:cs typeface="Arial"/>
              </a:rPr>
              <a:t>Except for RG-E, none of the experiments is fully ready-to-go</a:t>
            </a:r>
            <a:endParaRPr lang="en-US" sz="2000" b="1" dirty="0">
              <a:latin typeface="+mj-lt"/>
              <a:cs typeface="Arial"/>
            </a:endParaRP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4699DAA6-05E0-1BB4-F354-B9460106AE6D}"/>
              </a:ext>
            </a:extLst>
          </p:cNvPr>
          <p:cNvSpPr txBox="1"/>
          <p:nvPr/>
        </p:nvSpPr>
        <p:spPr>
          <a:xfrm>
            <a:off x="171888" y="651857"/>
            <a:ext cx="11874800" cy="1354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Bef>
                <a:spcPts val="600"/>
              </a:spcBef>
            </a:pPr>
            <a:r>
              <a:rPr lang="en-US" b="1" dirty="0" err="1">
                <a:latin typeface="ArialMT"/>
              </a:rPr>
              <a:t>PRad</a:t>
            </a:r>
            <a:r>
              <a:rPr lang="en-US" b="1" dirty="0">
                <a:latin typeface="ArialMT"/>
              </a:rPr>
              <a:t>-II</a:t>
            </a:r>
            <a:r>
              <a:rPr lang="en-US" dirty="0">
                <a:latin typeface="ArialMT"/>
              </a:rPr>
              <a:t>: </a:t>
            </a:r>
            <a:r>
              <a:rPr lang="en-US" dirty="0" err="1">
                <a:latin typeface="ArialMT"/>
              </a:rPr>
              <a:t>HyCAL</a:t>
            </a:r>
            <a:r>
              <a:rPr lang="en-US" dirty="0">
                <a:latin typeface="ArialMT"/>
              </a:rPr>
              <a:t> installation and operation, hydrogen gas jet target installation and operation, use of tagger &amp; </a:t>
            </a:r>
            <a:r>
              <a:rPr lang="en-US" dirty="0" err="1">
                <a:latin typeface="ArialMT"/>
              </a:rPr>
              <a:t>HyCAL</a:t>
            </a:r>
            <a:r>
              <a:rPr lang="en-US" dirty="0">
                <a:latin typeface="ArialMT"/>
              </a:rPr>
              <a:t> transporter, layout and construction of new beamline elements, design and construction of new veto counter</a:t>
            </a:r>
          </a:p>
          <a:p>
            <a:pPr algn="l">
              <a:spcBef>
                <a:spcPts val="600"/>
              </a:spcBef>
            </a:pPr>
            <a:r>
              <a:rPr lang="en-US" b="1" dirty="0">
                <a:latin typeface="ArialMT"/>
              </a:rPr>
              <a:t>RG-G</a:t>
            </a:r>
            <a:r>
              <a:rPr lang="en-US" dirty="0">
                <a:latin typeface="ArialMT"/>
              </a:rPr>
              <a:t>: availability, irradiation, polarization, and relaxation of </a:t>
            </a:r>
            <a:r>
              <a:rPr lang="en-US" baseline="30000" dirty="0">
                <a:latin typeface="ArialMT"/>
              </a:rPr>
              <a:t>7</a:t>
            </a:r>
            <a:r>
              <a:rPr lang="en-US" dirty="0">
                <a:latin typeface="ArialMT"/>
              </a:rPr>
              <a:t>LiD target material</a:t>
            </a:r>
          </a:p>
          <a:p>
            <a:pPr algn="l">
              <a:spcBef>
                <a:spcPts val="600"/>
              </a:spcBef>
            </a:pPr>
            <a:r>
              <a:rPr lang="en-US" b="1" dirty="0">
                <a:latin typeface="ArialMT"/>
              </a:rPr>
              <a:t>HPS</a:t>
            </a:r>
            <a:r>
              <a:rPr lang="en-US" dirty="0">
                <a:latin typeface="ArialMT"/>
              </a:rPr>
              <a:t>: New silicon microstrip vertex trackers (SVT)</a:t>
            </a:r>
            <a:endParaRPr lang="en-US" dirty="0"/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155882FF-756C-0AAC-452D-405447A9AAD3}"/>
              </a:ext>
            </a:extLst>
          </p:cNvPr>
          <p:cNvSpPr txBox="1"/>
          <p:nvPr/>
        </p:nvSpPr>
        <p:spPr>
          <a:xfrm>
            <a:off x="966107" y="3835803"/>
            <a:ext cx="2957309" cy="923330"/>
          </a:xfrm>
          <a:prstGeom prst="rect">
            <a:avLst/>
          </a:prstGeom>
          <a:solidFill>
            <a:schemeClr val="accent1">
              <a:alpha val="50000"/>
            </a:schemeClr>
          </a:solidFill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800" b="1" dirty="0">
                <a:latin typeface="+mj-lt"/>
                <a:cs typeface="Arial"/>
              </a:rPr>
              <a:t>Later blocks could come earlier if</a:t>
            </a:r>
            <a:r>
              <a:rPr lang="en-US" sz="1800" dirty="0">
                <a:latin typeface="+mj-lt"/>
                <a:cs typeface="Arial"/>
              </a:rPr>
              <a:t> </a:t>
            </a:r>
            <a:r>
              <a:rPr lang="en-US" sz="1800" b="1" dirty="0">
                <a:latin typeface="+mj-lt"/>
                <a:cs typeface="Arial"/>
              </a:rPr>
              <a:t>scheduled experiments are delayed</a:t>
            </a:r>
          </a:p>
        </p:txBody>
      </p:sp>
      <p:pic>
        <p:nvPicPr>
          <p:cNvPr id="22" name="Picture 8">
            <a:extLst>
              <a:ext uri="{FF2B5EF4-FFF2-40B4-BE49-F238E27FC236}">
                <a16:creationId xmlns:a16="http://schemas.microsoft.com/office/drawing/2014/main" id="{FDBB2BA1-7906-6F1F-95C9-983AF8BDCE7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59917" y="3326551"/>
            <a:ext cx="3659492" cy="2216871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3557B3F7-3D0D-0664-3342-4131B9B7C8CA}"/>
              </a:ext>
            </a:extLst>
          </p:cNvPr>
          <p:cNvSpPr txBox="1"/>
          <p:nvPr/>
        </p:nvSpPr>
        <p:spPr>
          <a:xfrm>
            <a:off x="8880015" y="2866975"/>
            <a:ext cx="2957309" cy="923330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800" b="1" dirty="0">
                <a:latin typeface="+mj-lt"/>
                <a:cs typeface="Arial"/>
              </a:rPr>
              <a:t>100 PAC days =</a:t>
            </a:r>
            <a:br>
              <a:rPr lang="en-US" sz="1800" b="1" dirty="0">
                <a:latin typeface="+mj-lt"/>
                <a:cs typeface="Arial"/>
              </a:rPr>
            </a:br>
            <a:r>
              <a:rPr lang="en-US" sz="1800" b="1" dirty="0">
                <a:latin typeface="+mj-lt"/>
                <a:cs typeface="Arial"/>
              </a:rPr>
              <a:t> 30 weeks physics = </a:t>
            </a:r>
            <a:br>
              <a:rPr lang="en-US" sz="1800" b="1" dirty="0">
                <a:latin typeface="+mj-lt"/>
                <a:cs typeface="Arial"/>
              </a:rPr>
            </a:br>
            <a:r>
              <a:rPr lang="en-US" sz="1800" b="1" dirty="0">
                <a:latin typeface="+mj-lt"/>
                <a:cs typeface="Arial"/>
              </a:rPr>
              <a:t>33 weeks operation</a:t>
            </a:r>
          </a:p>
        </p:txBody>
      </p:sp>
    </p:spTree>
    <p:extLst>
      <p:ext uri="{BB962C8B-B14F-4D97-AF65-F5344CB8AC3E}">
        <p14:creationId xmlns:p14="http://schemas.microsoft.com/office/powerpoint/2010/main" val="10548849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3550942-78CA-E2D4-FA38-6D6A46F1A9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Intro: What I am </a:t>
            </a:r>
            <a:r>
              <a:rPr lang="en-US" b="1" dirty="0"/>
              <a:t>Not</a:t>
            </a:r>
            <a:r>
              <a:rPr lang="en-US" dirty="0"/>
              <a:t> Talking About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D25794D8-861B-F1E6-5ED8-984B6D8BEF1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5022" y="633487"/>
            <a:ext cx="6588000" cy="3305389"/>
          </a:xfrm>
          <a:prstGeom prst="rect">
            <a:avLst/>
          </a:prstGeom>
        </p:spPr>
      </p:pic>
      <p:sp>
        <p:nvSpPr>
          <p:cNvPr id="5" name="TextBox 13">
            <a:extLst>
              <a:ext uri="{FF2B5EF4-FFF2-40B4-BE49-F238E27FC236}">
                <a16:creationId xmlns:a16="http://schemas.microsoft.com/office/drawing/2014/main" id="{5A56499A-F2A4-4F06-8F31-9CF9932ABB49}"/>
              </a:ext>
            </a:extLst>
          </p:cNvPr>
          <p:cNvSpPr txBox="1"/>
          <p:nvPr/>
        </p:nvSpPr>
        <p:spPr>
          <a:xfrm>
            <a:off x="361848" y="1325797"/>
            <a:ext cx="6228000" cy="432000"/>
          </a:xfrm>
          <a:prstGeom prst="rect">
            <a:avLst/>
          </a:prstGeom>
          <a:noFill/>
          <a:ln w="31750">
            <a:solidFill>
              <a:srgbClr val="C00000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endParaRPr lang="en-US" sz="2000" dirty="0">
              <a:latin typeface="+mj-lt"/>
              <a:cs typeface="Arial"/>
            </a:endParaRPr>
          </a:p>
        </p:txBody>
      </p:sp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74A05ABC-D49A-F4F4-0F97-E4441E2C589A}"/>
              </a:ext>
            </a:extLst>
          </p:cNvPr>
          <p:cNvSpPr txBox="1">
            <a:spLocks/>
          </p:cNvSpPr>
          <p:nvPr/>
        </p:nvSpPr>
        <p:spPr>
          <a:xfrm>
            <a:off x="216927" y="688516"/>
            <a:ext cx="1578818" cy="470867"/>
          </a:xfrm>
          <a:prstGeom prst="rect">
            <a:avLst/>
          </a:prstGeom>
        </p:spPr>
        <p:txBody>
          <a:bodyPr/>
          <a:lstStyle/>
          <a:p>
            <a:pPr marL="285750" lvl="0" indent="-285750" eaLnBrk="0" hangingPunct="0">
              <a:spcBef>
                <a:spcPts val="1200"/>
              </a:spcBef>
              <a:spcAft>
                <a:spcPts val="600"/>
              </a:spcAft>
              <a:buClr>
                <a:schemeClr val="tx1"/>
              </a:buClr>
              <a:buFont typeface="Wingdings" panose="05000000000000000000" pitchFamily="2" charset="2"/>
              <a:buChar char="§"/>
              <a:defRPr/>
            </a:pPr>
            <a:r>
              <a:rPr lang="en-US" sz="2000" b="1" kern="0" dirty="0">
                <a:latin typeface="+mn-lt"/>
              </a:rPr>
              <a:t>Budget</a:t>
            </a:r>
            <a:endParaRPr lang="en-US" sz="2000" b="1" kern="0" dirty="0"/>
          </a:p>
        </p:txBody>
      </p:sp>
      <p:pic>
        <p:nvPicPr>
          <p:cNvPr id="10" name="Grafik 9" descr="Ein Bild, das Text, Screenshot, Schrift, Zahl enthält.&#10;&#10;Automatisch generierte Beschreibung">
            <a:extLst>
              <a:ext uri="{FF2B5EF4-FFF2-40B4-BE49-F238E27FC236}">
                <a16:creationId xmlns:a16="http://schemas.microsoft.com/office/drawing/2014/main" id="{5727704F-F59E-EEC0-5428-13CC411416D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445" y="4282348"/>
            <a:ext cx="6588000" cy="2040230"/>
          </a:xfrm>
          <a:prstGeom prst="rect">
            <a:avLst/>
          </a:prstGeom>
        </p:spPr>
      </p:pic>
      <p:sp>
        <p:nvSpPr>
          <p:cNvPr id="11" name="TextBox 13">
            <a:extLst>
              <a:ext uri="{FF2B5EF4-FFF2-40B4-BE49-F238E27FC236}">
                <a16:creationId xmlns:a16="http://schemas.microsoft.com/office/drawing/2014/main" id="{C917AC72-1530-5E7F-3FCB-32ECA6BE78BB}"/>
              </a:ext>
            </a:extLst>
          </p:cNvPr>
          <p:cNvSpPr txBox="1"/>
          <p:nvPr/>
        </p:nvSpPr>
        <p:spPr>
          <a:xfrm>
            <a:off x="271495" y="6158420"/>
            <a:ext cx="6408000" cy="180000"/>
          </a:xfrm>
          <a:prstGeom prst="rect">
            <a:avLst/>
          </a:prstGeom>
          <a:noFill/>
          <a:ln w="31750">
            <a:solidFill>
              <a:srgbClr val="C00000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endParaRPr lang="en-US" sz="2000" dirty="0">
              <a:latin typeface="+mj-lt"/>
              <a:cs typeface="Arial"/>
            </a:endParaRPr>
          </a:p>
        </p:txBody>
      </p:sp>
      <p:sp>
        <p:nvSpPr>
          <p:cNvPr id="12" name="Inhaltsplatzhalter 2">
            <a:extLst>
              <a:ext uri="{FF2B5EF4-FFF2-40B4-BE49-F238E27FC236}">
                <a16:creationId xmlns:a16="http://schemas.microsoft.com/office/drawing/2014/main" id="{8F675DF9-AFBF-8C2C-18E4-9353D7C87372}"/>
              </a:ext>
            </a:extLst>
          </p:cNvPr>
          <p:cNvSpPr txBox="1">
            <a:spLocks/>
          </p:cNvSpPr>
          <p:nvPr/>
        </p:nvSpPr>
        <p:spPr>
          <a:xfrm>
            <a:off x="216927" y="4421407"/>
            <a:ext cx="1789980" cy="470867"/>
          </a:xfrm>
          <a:prstGeom prst="rect">
            <a:avLst/>
          </a:prstGeom>
        </p:spPr>
        <p:txBody>
          <a:bodyPr/>
          <a:lstStyle/>
          <a:p>
            <a:pPr marL="285750" lvl="0" indent="-285750" eaLnBrk="0" hangingPunct="0">
              <a:spcBef>
                <a:spcPts val="1200"/>
              </a:spcBef>
              <a:spcAft>
                <a:spcPts val="600"/>
              </a:spcAft>
              <a:buClr>
                <a:schemeClr val="tx1"/>
              </a:buClr>
              <a:buFont typeface="Wingdings" panose="05000000000000000000" pitchFamily="2" charset="2"/>
              <a:buChar char="§"/>
              <a:defRPr/>
            </a:pPr>
            <a:r>
              <a:rPr lang="en-US" sz="2000" b="1" kern="0" dirty="0">
                <a:latin typeface="+mn-lt"/>
              </a:rPr>
              <a:t>Operation</a:t>
            </a:r>
            <a:endParaRPr lang="en-US" sz="2000" b="1" kern="0" dirty="0"/>
          </a:p>
        </p:txBody>
      </p:sp>
      <p:cxnSp>
        <p:nvCxnSpPr>
          <p:cNvPr id="13" name="Gerader Verbinder 12">
            <a:extLst>
              <a:ext uri="{FF2B5EF4-FFF2-40B4-BE49-F238E27FC236}">
                <a16:creationId xmlns:a16="http://schemas.microsoft.com/office/drawing/2014/main" id="{439C9EFF-51BA-FF23-BBAF-44EF2E477F28}"/>
              </a:ext>
            </a:extLst>
          </p:cNvPr>
          <p:cNvCxnSpPr>
            <a:cxnSpLocks/>
          </p:cNvCxnSpPr>
          <p:nvPr/>
        </p:nvCxnSpPr>
        <p:spPr bwMode="auto">
          <a:xfrm>
            <a:off x="231354" y="5883008"/>
            <a:ext cx="1908000" cy="0"/>
          </a:xfrm>
          <a:prstGeom prst="line">
            <a:avLst/>
          </a:prstGeom>
          <a:solidFill>
            <a:srgbClr val="00B8FF"/>
          </a:solidFill>
          <a:ln w="31750" cap="flat" cmpd="sng" algn="ctr">
            <a:solidFill>
              <a:srgbClr val="C0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14" name="Gerader Verbinder 13">
            <a:extLst>
              <a:ext uri="{FF2B5EF4-FFF2-40B4-BE49-F238E27FC236}">
                <a16:creationId xmlns:a16="http://schemas.microsoft.com/office/drawing/2014/main" id="{F075CFD8-18AB-9C7E-2744-5227B468C55B}"/>
              </a:ext>
            </a:extLst>
          </p:cNvPr>
          <p:cNvCxnSpPr>
            <a:cxnSpLocks/>
          </p:cNvCxnSpPr>
          <p:nvPr/>
        </p:nvCxnSpPr>
        <p:spPr bwMode="auto">
          <a:xfrm>
            <a:off x="383754" y="1617638"/>
            <a:ext cx="1368000" cy="0"/>
          </a:xfrm>
          <a:prstGeom prst="line">
            <a:avLst/>
          </a:prstGeom>
          <a:solidFill>
            <a:srgbClr val="00B8FF"/>
          </a:solidFill>
          <a:ln w="31750" cap="flat" cmpd="sng" algn="ctr">
            <a:solidFill>
              <a:srgbClr val="C0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sp>
        <p:nvSpPr>
          <p:cNvPr id="15" name="Inhaltsplatzhalter 2">
            <a:extLst>
              <a:ext uri="{FF2B5EF4-FFF2-40B4-BE49-F238E27FC236}">
                <a16:creationId xmlns:a16="http://schemas.microsoft.com/office/drawing/2014/main" id="{BC22E97C-71EB-321A-6866-3D7666AA6082}"/>
              </a:ext>
            </a:extLst>
          </p:cNvPr>
          <p:cNvSpPr txBox="1">
            <a:spLocks/>
          </p:cNvSpPr>
          <p:nvPr/>
        </p:nvSpPr>
        <p:spPr>
          <a:xfrm>
            <a:off x="6957434" y="697696"/>
            <a:ext cx="2263683" cy="470867"/>
          </a:xfrm>
          <a:prstGeom prst="rect">
            <a:avLst/>
          </a:prstGeom>
        </p:spPr>
        <p:txBody>
          <a:bodyPr/>
          <a:lstStyle/>
          <a:p>
            <a:pPr marL="285750" lvl="0" indent="-285750" eaLnBrk="0" hangingPunct="0">
              <a:spcBef>
                <a:spcPts val="1200"/>
              </a:spcBef>
              <a:spcAft>
                <a:spcPts val="600"/>
              </a:spcAft>
              <a:buClr>
                <a:schemeClr val="tx1"/>
              </a:buClr>
              <a:buFont typeface="Wingdings" panose="05000000000000000000" pitchFamily="2" charset="2"/>
              <a:buChar char="§"/>
              <a:defRPr/>
            </a:pPr>
            <a:r>
              <a:rPr lang="en-US" sz="2000" b="1" kern="0" dirty="0">
                <a:latin typeface="+mn-lt"/>
              </a:rPr>
              <a:t>Safety Pause</a:t>
            </a:r>
            <a:endParaRPr lang="en-US" sz="2000" b="1" kern="0" dirty="0"/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90FEFCC5-065F-21FD-1321-41F9D7633AB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95710" y="1074961"/>
            <a:ext cx="5040000" cy="4343694"/>
          </a:xfrm>
          <a:prstGeom prst="rect">
            <a:avLst/>
          </a:prstGeom>
        </p:spPr>
      </p:pic>
      <p:sp>
        <p:nvSpPr>
          <p:cNvPr id="17" name="Inhaltsplatzhalter 2">
            <a:extLst>
              <a:ext uri="{FF2B5EF4-FFF2-40B4-BE49-F238E27FC236}">
                <a16:creationId xmlns:a16="http://schemas.microsoft.com/office/drawing/2014/main" id="{DDDBB5AA-BE25-A362-8589-23F0E0D13A0C}"/>
              </a:ext>
            </a:extLst>
          </p:cNvPr>
          <p:cNvSpPr txBox="1">
            <a:spLocks/>
          </p:cNvSpPr>
          <p:nvPr/>
        </p:nvSpPr>
        <p:spPr>
          <a:xfrm>
            <a:off x="6957435" y="5576342"/>
            <a:ext cx="5137120" cy="746236"/>
          </a:xfrm>
          <a:prstGeom prst="rect">
            <a:avLst/>
          </a:prstGeom>
        </p:spPr>
        <p:txBody>
          <a:bodyPr/>
          <a:lstStyle/>
          <a:p>
            <a:pPr marL="285750" lvl="0" indent="-285750" eaLnBrk="0" hangingPunct="0">
              <a:buClr>
                <a:schemeClr val="tx1"/>
              </a:buClr>
              <a:buFont typeface="Wingdings" panose="05000000000000000000" pitchFamily="2" charset="2"/>
              <a:buChar char="§"/>
              <a:defRPr/>
            </a:pPr>
            <a:r>
              <a:rPr lang="en-US" sz="2000" b="1" kern="0" dirty="0">
                <a:latin typeface="+mn-lt"/>
              </a:rPr>
              <a:t>Management Change</a:t>
            </a:r>
          </a:p>
          <a:p>
            <a:pPr lvl="0" eaLnBrk="0" hangingPunct="0">
              <a:buClr>
                <a:schemeClr val="tx1"/>
              </a:buClr>
              <a:defRPr/>
            </a:pPr>
            <a:r>
              <a:rPr lang="en-US" sz="2000" kern="0" dirty="0"/>
              <a:t> - Kim Sawyer introduced herself yesterday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8A5DE71D-9B3B-B191-F175-EBEB22695206}"/>
              </a:ext>
            </a:extLst>
          </p:cNvPr>
          <p:cNvSpPr txBox="1"/>
          <p:nvPr/>
        </p:nvSpPr>
        <p:spPr>
          <a:xfrm>
            <a:off x="-22028" y="4006313"/>
            <a:ext cx="70099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0000CC"/>
                </a:solidFill>
              </a:rPr>
              <a:t>[DOE FY 2025 Budget Justification, </a:t>
            </a:r>
            <a:r>
              <a:rPr lang="en-US" sz="1200" dirty="0">
                <a:solidFill>
                  <a:srgbClr val="0000CC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https://www.energy.gov/cfo/articles/fy-2025-budget-justification</a:t>
            </a:r>
            <a:r>
              <a:rPr lang="en-US" sz="1200" dirty="0">
                <a:solidFill>
                  <a:srgbClr val="0000CC"/>
                </a:solidFill>
              </a:rPr>
              <a:t>, 11 March 2024]</a:t>
            </a:r>
          </a:p>
        </p:txBody>
      </p:sp>
    </p:spTree>
    <p:extLst>
      <p:ext uri="{BB962C8B-B14F-4D97-AF65-F5344CB8AC3E}">
        <p14:creationId xmlns:p14="http://schemas.microsoft.com/office/powerpoint/2010/main" val="15843092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31894D1C-2A30-5DA3-1BBE-9EFFE633A6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kern="0" dirty="0"/>
              <a:t>Hardware Developments</a:t>
            </a:r>
            <a:endParaRPr lang="en-US" dirty="0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F16767F4-B5BA-DDB3-C5A6-09CF40D882B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3200" y="2902450"/>
            <a:ext cx="4258581" cy="4258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4586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81F7012-A4E0-9B76-3DDA-9DABA4F4881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09548" y="800827"/>
            <a:ext cx="2412000" cy="21283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342CA5C-3D4F-7D23-24E8-1534AC1C4DE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9891" y="800827"/>
            <a:ext cx="3960000" cy="29732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0FBA454-333C-99D2-BD9B-12439B179FB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00405" y="800827"/>
            <a:ext cx="3361704" cy="25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594B3A3-815A-3F8D-907B-3D5DFA48F12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9891" y="4112957"/>
            <a:ext cx="3960000" cy="18727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6E20E63-BF79-5117-AC3B-A57C2AB152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Hodoscopes for µRWELL Characterization</a:t>
            </a:r>
          </a:p>
        </p:txBody>
      </p:sp>
      <p:pic>
        <p:nvPicPr>
          <p:cNvPr id="4" name="Grafik 3" descr="Ein Bild, das Im Haus, Kleidung, Wand, Person enthält.&#10;&#10;Automatisch generierte Beschreibung">
            <a:extLst>
              <a:ext uri="{FF2B5EF4-FFF2-40B4-BE49-F238E27FC236}">
                <a16:creationId xmlns:a16="http://schemas.microsoft.com/office/drawing/2014/main" id="{323B624B-BC08-133D-5893-79D6782F2FC8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2712" y="3037530"/>
            <a:ext cx="3960000" cy="297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Grafik 10" descr="Ein Bild, das Grün, Im Haus, Besen enthält.&#10;&#10;Automatisch generierte Beschreibung">
            <a:extLst>
              <a:ext uri="{FF2B5EF4-FFF2-40B4-BE49-F238E27FC236}">
                <a16:creationId xmlns:a16="http://schemas.microsoft.com/office/drawing/2014/main" id="{8913F2CC-A7AB-EE42-8F2D-190EC77250F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8847368" y="3360277"/>
            <a:ext cx="2414506" cy="28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102192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Streaming Readout Developments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E8A4A2D2-4B59-28C5-9837-090A5C1FCA09}"/>
              </a:ext>
            </a:extLst>
          </p:cNvPr>
          <p:cNvSpPr txBox="1"/>
          <p:nvPr/>
        </p:nvSpPr>
        <p:spPr>
          <a:xfrm>
            <a:off x="170121" y="709184"/>
            <a:ext cx="6103088" cy="33536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kern="0" dirty="0">
                <a:latin typeface="+mj-lt"/>
                <a:cs typeface="Arial"/>
              </a:rPr>
              <a:t>Planning started on a new Hall-B Task Force to implement </a:t>
            </a:r>
            <a:r>
              <a:rPr lang="en-US" b="1" kern="0" dirty="0">
                <a:latin typeface="+mj-lt"/>
                <a:cs typeface="Arial"/>
              </a:rPr>
              <a:t>automatic detector calibrations</a:t>
            </a:r>
            <a:endParaRPr lang="en-US" kern="0" dirty="0">
              <a:latin typeface="+mj-lt"/>
              <a:cs typeface="Arial"/>
            </a:endParaRPr>
          </a:p>
          <a:p>
            <a:pPr lvl="1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kern="0" dirty="0">
                <a:latin typeface="+mj-lt"/>
                <a:cs typeface="Arial"/>
              </a:rPr>
              <a:t>- Part of </a:t>
            </a:r>
            <a:r>
              <a:rPr lang="en-US" b="1" kern="0" dirty="0">
                <a:latin typeface="+mj-lt"/>
                <a:cs typeface="Arial"/>
              </a:rPr>
              <a:t>Streaming Grand Challenge</a:t>
            </a:r>
            <a:r>
              <a:rPr lang="en-US" kern="0" dirty="0">
                <a:latin typeface="+mj-lt"/>
                <a:cs typeface="Arial"/>
              </a:rPr>
              <a:t> coordinated between Hall B and EPSCI Group</a:t>
            </a:r>
          </a:p>
          <a:p>
            <a:pPr lvl="1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kern="0" dirty="0">
                <a:latin typeface="+mj-lt"/>
                <a:cs typeface="Arial"/>
              </a:rPr>
              <a:t>- </a:t>
            </a:r>
            <a:r>
              <a:rPr lang="en-US" b="1" kern="0" dirty="0">
                <a:latin typeface="+mj-lt"/>
                <a:cs typeface="Arial"/>
              </a:rPr>
              <a:t>Raffaella De Vita</a:t>
            </a:r>
            <a:r>
              <a:rPr lang="en-US" kern="0" dirty="0">
                <a:latin typeface="+mj-lt"/>
                <a:cs typeface="Arial"/>
              </a:rPr>
              <a:t> will chair the Task Force</a:t>
            </a:r>
          </a:p>
          <a:p>
            <a:pPr lvl="1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kern="0" dirty="0">
                <a:latin typeface="+mj-lt"/>
                <a:cs typeface="Arial"/>
              </a:rPr>
              <a:t>- Work will start later this year using a small and well-calibrated data set such as RG-K Winter 2018</a:t>
            </a:r>
          </a:p>
          <a:p>
            <a:pPr lvl="1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kern="0" dirty="0">
                <a:latin typeface="+mj-lt"/>
                <a:cs typeface="Arial"/>
              </a:rPr>
              <a:t>- </a:t>
            </a:r>
            <a:r>
              <a:rPr lang="en-US" b="1" kern="0" dirty="0">
                <a:latin typeface="+mj-lt"/>
                <a:cs typeface="Arial"/>
              </a:rPr>
              <a:t>First milestone</a:t>
            </a:r>
            <a:r>
              <a:rPr lang="en-US" kern="0" dirty="0">
                <a:latin typeface="+mj-lt"/>
                <a:cs typeface="Arial"/>
              </a:rPr>
              <a:t> will be the </a:t>
            </a:r>
            <a:r>
              <a:rPr lang="en-US" b="1" kern="0" dirty="0">
                <a:latin typeface="+mj-lt"/>
                <a:cs typeface="Arial"/>
              </a:rPr>
              <a:t>automated calibration of one small detector system</a:t>
            </a:r>
            <a:r>
              <a:rPr lang="en-US" kern="0" dirty="0">
                <a:latin typeface="+mj-lt"/>
                <a:cs typeface="Arial"/>
              </a:rPr>
              <a:t> e.g., CTOF or CND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55647CB7-1D5D-B055-6DD3-5DDAB14CEA34}"/>
              </a:ext>
            </a:extLst>
          </p:cNvPr>
          <p:cNvSpPr txBox="1"/>
          <p:nvPr/>
        </p:nvSpPr>
        <p:spPr>
          <a:xfrm>
            <a:off x="6096000" y="709184"/>
            <a:ext cx="6103088" cy="30675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indent="-285750"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en-US" sz="1800" b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Successful beam-test of streaming readout system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with 24 data streams from </a:t>
            </a:r>
            <a:r>
              <a:rPr lang="en-US" b="1" dirty="0">
                <a:solidFill>
                  <a:srgbClr val="000000"/>
                </a:solidFill>
                <a:latin typeface="Arial" panose="020B0604020202020204" pitchFamily="34" charset="0"/>
              </a:rPr>
              <a:t>two</a:t>
            </a:r>
            <a:r>
              <a:rPr lang="en-US" sz="1800" b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CLAS12 sectors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including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ECAL, PCAL, FTOF, LTCC and DC to Hall-B counting room and data center</a:t>
            </a:r>
            <a:endParaRPr lang="en-US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742950" indent="-285750"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Data rate of 2.3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GByte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/sec with lifetime of ~100%</a:t>
            </a:r>
          </a:p>
          <a:p>
            <a:pPr marL="742950" indent="-285750"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Data streamed from a </a:t>
            </a:r>
            <a:r>
              <a:rPr lang="en-US" b="1" dirty="0">
                <a:solidFill>
                  <a:srgbClr val="000000"/>
                </a:solidFill>
                <a:latin typeface="Arial" panose="020B0604020202020204" pitchFamily="34" charset="0"/>
              </a:rPr>
              <a:t>real physics experiment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 running with </a:t>
            </a:r>
            <a:r>
              <a:rPr lang="en-US" b="1" dirty="0">
                <a:solidFill>
                  <a:srgbClr val="000000"/>
                </a:solidFill>
                <a:latin typeface="Arial" panose="020B0604020202020204" pitchFamily="34" charset="0"/>
              </a:rPr>
              <a:t>70 </a:t>
            </a:r>
            <a:r>
              <a:rPr lang="en-US" b="1" dirty="0" err="1">
                <a:solidFill>
                  <a:srgbClr val="000000"/>
                </a:solidFill>
                <a:latin typeface="Arial" panose="020B0604020202020204" pitchFamily="34" charset="0"/>
              </a:rPr>
              <a:t>nA</a:t>
            </a:r>
            <a:r>
              <a:rPr lang="en-US" b="1" dirty="0">
                <a:solidFill>
                  <a:srgbClr val="000000"/>
                </a:solidFill>
                <a:latin typeface="Arial" panose="020B0604020202020204" pitchFamily="34" charset="0"/>
              </a:rPr>
              <a:t> beam current on target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, in contrast to earlier tests that were limited in scope and were not performed under realistic conditions</a:t>
            </a:r>
          </a:p>
        </p:txBody>
      </p:sp>
      <p:pic>
        <p:nvPicPr>
          <p:cNvPr id="2" name="Grafik 1" descr="Ein Bild, das Text, Screenshot, Schrift enthält.&#10;&#10;Automatisch generierte Beschreibung">
            <a:extLst>
              <a:ext uri="{FF2B5EF4-FFF2-40B4-BE49-F238E27FC236}">
                <a16:creationId xmlns:a16="http://schemas.microsoft.com/office/drawing/2014/main" id="{3F079D9D-0028-9B6E-DAE7-A6E7BCBD2F9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37234" y="3947791"/>
            <a:ext cx="4587328" cy="2500693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F35A19E0-EB5A-2718-5984-168117FBE875}"/>
              </a:ext>
            </a:extLst>
          </p:cNvPr>
          <p:cNvSpPr txBox="1"/>
          <p:nvPr/>
        </p:nvSpPr>
        <p:spPr>
          <a:xfrm>
            <a:off x="7323789" y="3687039"/>
            <a:ext cx="32715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b="1" dirty="0">
                <a:effectLst/>
                <a:latin typeface="arial" panose="020B0604020202020204" pitchFamily="34" charset="0"/>
              </a:rPr>
              <a:t>WEDNESDAY, JUNE 5, 2024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98982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31894D1C-2A30-5DA3-1BBE-9EFFE633A6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kern="0" dirty="0"/>
              <a:t>Recent Publications</a:t>
            </a:r>
            <a:endParaRPr lang="en-US" dirty="0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F16767F4-B5BA-DDB3-C5A6-09CF40D882B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3200" y="2902450"/>
            <a:ext cx="4258581" cy="4258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71904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E2D03DC-3519-6333-5E57-51C1C8C909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8625" y="80863"/>
            <a:ext cx="8494750" cy="470866"/>
          </a:xfrm>
        </p:spPr>
        <p:txBody>
          <a:bodyPr/>
          <a:lstStyle/>
          <a:p>
            <a:r>
              <a:rPr lang="en-US" dirty="0"/>
              <a:t>Design, Construction, Performance of RTPC for BONuS12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33B9DB20-D88A-017A-9290-0F659F20B54E}"/>
              </a:ext>
            </a:extLst>
          </p:cNvPr>
          <p:cNvSpPr txBox="1"/>
          <p:nvPr/>
        </p:nvSpPr>
        <p:spPr>
          <a:xfrm>
            <a:off x="6203242" y="4462462"/>
            <a:ext cx="589534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00CC"/>
                </a:solidFill>
                <a:effectLst/>
                <a:latin typeface="Arial" panose="020B0604020202020204" pitchFamily="34" charset="0"/>
              </a:rPr>
              <a:t>[I. Albayrak et al., </a:t>
            </a:r>
            <a:r>
              <a:rPr lang="en-US" sz="1400" dirty="0" err="1">
                <a:solidFill>
                  <a:srgbClr val="0000CC"/>
                </a:solidFill>
                <a:effectLst/>
                <a:latin typeface="Arial" panose="020B0604020202020204" pitchFamily="34" charset="0"/>
              </a:rPr>
              <a:t>Nucl</a:t>
            </a:r>
            <a:r>
              <a:rPr lang="en-US" sz="1400" dirty="0">
                <a:solidFill>
                  <a:srgbClr val="0000CC"/>
                </a:solidFill>
                <a:effectLst/>
                <a:latin typeface="Arial" panose="020B0604020202020204" pitchFamily="34" charset="0"/>
              </a:rPr>
              <a:t>. </a:t>
            </a:r>
            <a:r>
              <a:rPr lang="en-US" sz="1400" dirty="0" err="1">
                <a:solidFill>
                  <a:srgbClr val="0000CC"/>
                </a:solidFill>
                <a:effectLst/>
                <a:latin typeface="Arial" panose="020B0604020202020204" pitchFamily="34" charset="0"/>
              </a:rPr>
              <a:t>Instrum</a:t>
            </a:r>
            <a:r>
              <a:rPr lang="en-US" sz="1400" dirty="0">
                <a:solidFill>
                  <a:srgbClr val="0000CC"/>
                </a:solidFill>
                <a:effectLst/>
                <a:latin typeface="Arial" panose="020B0604020202020204" pitchFamily="34" charset="0"/>
              </a:rPr>
              <a:t>. Meth. A 1062, 169190 (May 2024)]</a:t>
            </a:r>
            <a:endParaRPr lang="en-US" sz="1400" dirty="0">
              <a:solidFill>
                <a:srgbClr val="0000CC"/>
              </a:solidFill>
            </a:endParaRPr>
          </a:p>
        </p:txBody>
      </p:sp>
      <p:pic>
        <p:nvPicPr>
          <p:cNvPr id="6" name="Grafik 5" descr="Ein Bild, das Kreis, Screenshot, Diagramm, Design enthält.&#10;&#10;Automatisch generierte Beschreibung">
            <a:extLst>
              <a:ext uri="{FF2B5EF4-FFF2-40B4-BE49-F238E27FC236}">
                <a16:creationId xmlns:a16="http://schemas.microsoft.com/office/drawing/2014/main" id="{B747BD27-66C4-8C9A-5FBD-67BF8708080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418" y="4219575"/>
            <a:ext cx="2718924" cy="2064251"/>
          </a:xfrm>
          <a:prstGeom prst="rect">
            <a:avLst/>
          </a:prstGeom>
        </p:spPr>
      </p:pic>
      <p:pic>
        <p:nvPicPr>
          <p:cNvPr id="8" name="Grafik 7" descr="Ein Bild, das Zeichnung, Zug, Darstellung enthält.&#10;&#10;Automatisch generierte Beschreibung mit mittlerer Zuverlässigkeit">
            <a:extLst>
              <a:ext uri="{FF2B5EF4-FFF2-40B4-BE49-F238E27FC236}">
                <a16:creationId xmlns:a16="http://schemas.microsoft.com/office/drawing/2014/main" id="{CFCFB7F5-534F-2F37-9413-7A66EFADAB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544" y="922352"/>
            <a:ext cx="5534952" cy="3074973"/>
          </a:xfrm>
          <a:prstGeom prst="rect">
            <a:avLst/>
          </a:prstGeom>
        </p:spPr>
      </p:pic>
      <p:pic>
        <p:nvPicPr>
          <p:cNvPr id="10" name="Grafik 9" descr="Ein Bild, das Autoteile, Bautechnik, Maschine, Pfeife Flöte Rohr enthält.&#10;&#10;Automatisch generierte Beschreibung">
            <a:extLst>
              <a:ext uri="{FF2B5EF4-FFF2-40B4-BE49-F238E27FC236}">
                <a16:creationId xmlns:a16="http://schemas.microsoft.com/office/drawing/2014/main" id="{40EA26E2-0EE5-B805-F0D2-75E4AE5568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5082" y="720208"/>
            <a:ext cx="4853783" cy="36403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Grafik 10" descr="Ein Bild, das Kreis, Screenshot, Diagramm, Design enthält.&#10;&#10;Automatisch generierte Beschreibung">
            <a:extLst>
              <a:ext uri="{FF2B5EF4-FFF2-40B4-BE49-F238E27FC236}">
                <a16:creationId xmlns:a16="http://schemas.microsoft.com/office/drawing/2014/main" id="{C69E5A68-91EF-AF3D-340D-C8B1F538A32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98518" y="4131007"/>
            <a:ext cx="2718924" cy="2152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5602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Ein Bild, das Kleidung, Person, Mann, Frau enthält.&#10;&#10;Automatisch generierte Beschreibung">
            <a:extLst>
              <a:ext uri="{FF2B5EF4-FFF2-40B4-BE49-F238E27FC236}">
                <a16:creationId xmlns:a16="http://schemas.microsoft.com/office/drawing/2014/main" id="{78D2848F-B49D-845F-4C45-3F776078DE4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8649" y="821097"/>
            <a:ext cx="2520000" cy="16426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Grafik 7" descr="Ein Bild, das Kleidung, Mann, Person, Menschliches Gesicht enthält.&#10;&#10;Automatisch generierte Beschreibung">
            <a:extLst>
              <a:ext uri="{FF2B5EF4-FFF2-40B4-BE49-F238E27FC236}">
                <a16:creationId xmlns:a16="http://schemas.microsoft.com/office/drawing/2014/main" id="{E05825DB-62E6-A13E-F9C2-1E2509929B1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08215" y="756796"/>
            <a:ext cx="2520000" cy="17222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Grafik 9" descr="Ein Bild, das Kleidung, Person, Mann, Schuhwerk enthält.&#10;&#10;Automatisch generierte Beschreibung">
            <a:extLst>
              <a:ext uri="{FF2B5EF4-FFF2-40B4-BE49-F238E27FC236}">
                <a16:creationId xmlns:a16="http://schemas.microsoft.com/office/drawing/2014/main" id="{702B2442-535C-B9A7-1578-EBFF862EABE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90507" y="4576180"/>
            <a:ext cx="2520000" cy="16968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Grafik 11" descr="Ein Bild, das Kleidung, Person, Schuhwerk, Jeans enthält.&#10;&#10;Automatisch generierte Beschreibung">
            <a:extLst>
              <a:ext uri="{FF2B5EF4-FFF2-40B4-BE49-F238E27FC236}">
                <a16:creationId xmlns:a16="http://schemas.microsoft.com/office/drawing/2014/main" id="{E2694556-541C-5046-4F32-776E6029734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22994" y="4626270"/>
            <a:ext cx="2520000" cy="16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Grafik 13" descr="Ein Bild, das Person, Menschliches Gesicht, Kleidung, Turnen enthält.&#10;&#10;Automatisch generierte Beschreibung">
            <a:extLst>
              <a:ext uri="{FF2B5EF4-FFF2-40B4-BE49-F238E27FC236}">
                <a16:creationId xmlns:a16="http://schemas.microsoft.com/office/drawing/2014/main" id="{43FB5D6A-FF17-54C4-7EA1-9DB84B4C2A9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7274" y="2506340"/>
            <a:ext cx="2520000" cy="189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Grafik 15" descr="Ein Bild, das Kleidung, Person, Mann, Gebäude enthält.&#10;&#10;Automatisch generierte Beschreibung">
            <a:extLst>
              <a:ext uri="{FF2B5EF4-FFF2-40B4-BE49-F238E27FC236}">
                <a16:creationId xmlns:a16="http://schemas.microsoft.com/office/drawing/2014/main" id="{C0A37FCC-120E-7990-355F-CBD6497DA9B7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81495" y="4578695"/>
            <a:ext cx="2520000" cy="17275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Grafik 17" descr="Ein Bild, das Kleidung, Person, draußen, Schuhwerk enthält.&#10;&#10;Automatisch generierte Beschreibung">
            <a:extLst>
              <a:ext uri="{FF2B5EF4-FFF2-40B4-BE49-F238E27FC236}">
                <a16:creationId xmlns:a16="http://schemas.microsoft.com/office/drawing/2014/main" id="{0B70D133-835D-4717-56C3-DB84044306C9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56160" y="2692176"/>
            <a:ext cx="2520000" cy="17017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Grafik 21" descr="Ein Bild, das Kleidung, Person, Schuhwerk, Im Haus enthält.&#10;&#10;Automatisch generierte Beschreibung">
            <a:extLst>
              <a:ext uri="{FF2B5EF4-FFF2-40B4-BE49-F238E27FC236}">
                <a16:creationId xmlns:a16="http://schemas.microsoft.com/office/drawing/2014/main" id="{FCD41EB2-3BCF-3334-5D05-68A78478CE24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30512" y="2538193"/>
            <a:ext cx="2520000" cy="18100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" name="Grafik 23" descr="Ein Bild, das Kleidung, Mann, Jeans, Person enthält.&#10;&#10;Automatisch generierte Beschreibung">
            <a:extLst>
              <a:ext uri="{FF2B5EF4-FFF2-40B4-BE49-F238E27FC236}">
                <a16:creationId xmlns:a16="http://schemas.microsoft.com/office/drawing/2014/main" id="{1147F2C7-C10F-F80B-C1F3-3E81026302E6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9006" y="494090"/>
            <a:ext cx="2520000" cy="189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" name="Grafik 25" descr="Ein Bild, das Kleidung, Schuhwerk, Person, Mann enthält.&#10;&#10;Automatisch generierte Beschreibung">
            <a:extLst>
              <a:ext uri="{FF2B5EF4-FFF2-40B4-BE49-F238E27FC236}">
                <a16:creationId xmlns:a16="http://schemas.microsoft.com/office/drawing/2014/main" id="{D0DF750F-0330-85CD-A95E-4AB5292DE32A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1438" y="436450"/>
            <a:ext cx="2520000" cy="189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8" name="Grafik 27" descr="Ein Bild, das Kleidung, Mann, Person, Schuhwerk enthält.&#10;&#10;Automatisch generierte Beschreibung">
            <a:extLst>
              <a:ext uri="{FF2B5EF4-FFF2-40B4-BE49-F238E27FC236}">
                <a16:creationId xmlns:a16="http://schemas.microsoft.com/office/drawing/2014/main" id="{13E00459-AC49-7160-B370-9ED1F29FA2FC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173" y="4510531"/>
            <a:ext cx="2520000" cy="189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4" name="Grafik 33" descr="Ein Bild, das Kleidung, Mann, Person, Bautechnik enthält.&#10;&#10;Automatisch generierte Beschreibung">
            <a:extLst>
              <a:ext uri="{FF2B5EF4-FFF2-40B4-BE49-F238E27FC236}">
                <a16:creationId xmlns:a16="http://schemas.microsoft.com/office/drawing/2014/main" id="{57BC4515-1E16-E65A-F3F9-C262F56A03A7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5841" y="2598044"/>
            <a:ext cx="2520000" cy="189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86DB4FA-63FC-2FA1-21DD-5C015C6A35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Outro: Impressions from the Open House</a:t>
            </a:r>
          </a:p>
        </p:txBody>
      </p:sp>
    </p:spTree>
    <p:extLst>
      <p:ext uri="{BB962C8B-B14F-4D97-AF65-F5344CB8AC3E}">
        <p14:creationId xmlns:p14="http://schemas.microsoft.com/office/powerpoint/2010/main" val="49129462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BEF65F03-BBF0-B9B7-9A3C-A9647CC03F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Outro: Impressions from the Open House</a:t>
            </a:r>
          </a:p>
        </p:txBody>
      </p:sp>
      <p:pic>
        <p:nvPicPr>
          <p:cNvPr id="46" name="Grafik 45" descr="Ein Bild, das Kleidung, Schuhwerk, Person, Mann enthält.&#10;&#10;Automatisch generierte Beschreibung">
            <a:extLst>
              <a:ext uri="{FF2B5EF4-FFF2-40B4-BE49-F238E27FC236}">
                <a16:creationId xmlns:a16="http://schemas.microsoft.com/office/drawing/2014/main" id="{9155E2A1-5F57-10D7-6947-AA29DD446B0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95595" y="840442"/>
            <a:ext cx="2520000" cy="189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4" name="Grafik 43" descr="Ein Bild, das Kleidung, Person, Schuhwerk, Menschen enthält.&#10;&#10;Automatisch generierte Beschreibung">
            <a:extLst>
              <a:ext uri="{FF2B5EF4-FFF2-40B4-BE49-F238E27FC236}">
                <a16:creationId xmlns:a16="http://schemas.microsoft.com/office/drawing/2014/main" id="{0C04B66B-877A-6728-F084-CF62C532FFB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5191" y="840442"/>
            <a:ext cx="2520000" cy="189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2" name="Grafik 41" descr="Ein Bild, das Kleidung, Mann, Person, Frau enthält.&#10;&#10;Automatisch generierte Beschreibung">
            <a:extLst>
              <a:ext uri="{FF2B5EF4-FFF2-40B4-BE49-F238E27FC236}">
                <a16:creationId xmlns:a16="http://schemas.microsoft.com/office/drawing/2014/main" id="{7B831D0E-B2FC-8E94-F40E-E90746F4BB2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6000" y="840442"/>
            <a:ext cx="2520000" cy="189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" name="Grafik 39" descr="Ein Bild, das Kleidung, Person, Schuhwerk, Gelände enthält.&#10;&#10;Automatisch generierte Beschreibung">
            <a:extLst>
              <a:ext uri="{FF2B5EF4-FFF2-40B4-BE49-F238E27FC236}">
                <a16:creationId xmlns:a16="http://schemas.microsoft.com/office/drawing/2014/main" id="{03DC99AA-5E49-5705-7057-768D7EE9F96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843978" y="3497862"/>
            <a:ext cx="2520000" cy="189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8" name="Grafik 37" descr="Ein Bild, das Kleidung, Bautechnik, Person, Maschine enthält.&#10;&#10;Automatisch generierte Beschreibung">
            <a:extLst>
              <a:ext uri="{FF2B5EF4-FFF2-40B4-BE49-F238E27FC236}">
                <a16:creationId xmlns:a16="http://schemas.microsoft.com/office/drawing/2014/main" id="{87A9B341-E0BC-06E4-323B-C3EBFC429BC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9635425" y="3305401"/>
            <a:ext cx="2520000" cy="189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6" name="Grafik 35" descr="Ein Bild, das Kleidung, Schuhwerk, Im Haus enthält.&#10;&#10;Automatisch generierte Beschreibung">
            <a:extLst>
              <a:ext uri="{FF2B5EF4-FFF2-40B4-BE49-F238E27FC236}">
                <a16:creationId xmlns:a16="http://schemas.microsoft.com/office/drawing/2014/main" id="{82527BD6-EA57-9B2E-C09C-9230FE4834E8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7371610" y="3812558"/>
            <a:ext cx="2520000" cy="189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" name="Grafik 29" descr="Ein Bild, das Kleidung, Bautechnik, Industrie, Person enthält.&#10;&#10;Automatisch generierte Beschreibung">
            <a:extLst>
              <a:ext uri="{FF2B5EF4-FFF2-40B4-BE49-F238E27FC236}">
                <a16:creationId xmlns:a16="http://schemas.microsoft.com/office/drawing/2014/main" id="{F261F8C0-BF4D-E813-5E92-A3347F462ED0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107794" y="3857239"/>
            <a:ext cx="2520000" cy="189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2" name="Grafik 31" descr="Ein Bild, das Kleidung, Schuhwerk, Person, Mann enthält.&#10;&#10;Automatisch generierte Beschreibung">
            <a:extLst>
              <a:ext uri="{FF2B5EF4-FFF2-40B4-BE49-F238E27FC236}">
                <a16:creationId xmlns:a16="http://schemas.microsoft.com/office/drawing/2014/main" id="{24AE39E7-90BA-4BF8-FD30-AB642505EB18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5162" y="3497558"/>
            <a:ext cx="2520000" cy="189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Grafik 19" descr="Ein Bild, das Kleidung, Schuhwerk, Person, Mann enthält.&#10;&#10;Automatisch generierte Beschreibung">
            <a:extLst>
              <a:ext uri="{FF2B5EF4-FFF2-40B4-BE49-F238E27FC236}">
                <a16:creationId xmlns:a16="http://schemas.microsoft.com/office/drawing/2014/main" id="{6A4790C2-16C1-8F02-455C-B2605208AF0D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4787" y="856323"/>
            <a:ext cx="2520000" cy="16791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5097506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31894D1C-2A30-5DA3-1BBE-9EFFE633A6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kern="0" dirty="0"/>
              <a:t>Thank You For Your Attention</a:t>
            </a:r>
            <a:endParaRPr lang="en-US" dirty="0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F16767F4-B5BA-DDB3-C5A6-09CF40D882B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3200" y="2902450"/>
            <a:ext cx="4258581" cy="4258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9912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31894D1C-2A30-5DA3-1BBE-9EFFE633A6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kern="0" dirty="0">
                <a:latin typeface="+mn-lt"/>
              </a:rPr>
              <a:t>News from Hall B Group</a:t>
            </a:r>
            <a:endParaRPr lang="en-US" dirty="0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F16767F4-B5BA-DDB3-C5A6-09CF40D882B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3200" y="2902450"/>
            <a:ext cx="4258581" cy="4258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3645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Hires &amp; Positions in Hall-B Group </a:t>
            </a:r>
          </a:p>
        </p:txBody>
      </p:sp>
      <p:sp>
        <p:nvSpPr>
          <p:cNvPr id="3" name="Rectangle 2"/>
          <p:cNvSpPr/>
          <p:nvPr/>
        </p:nvSpPr>
        <p:spPr>
          <a:xfrm>
            <a:off x="129624" y="718308"/>
            <a:ext cx="11093547" cy="56784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dirty="0">
                <a:latin typeface="+mj-lt"/>
              </a:rPr>
              <a:t>LDRD &amp; Hall-B </a:t>
            </a:r>
            <a:r>
              <a:rPr lang="en-US" b="1" dirty="0">
                <a:latin typeface="+mj-lt"/>
              </a:rPr>
              <a:t>Postdoc Sara </a:t>
            </a:r>
            <a:r>
              <a:rPr lang="de-DE" b="1" dirty="0" err="1"/>
              <a:t>Liyanaarachchi</a:t>
            </a:r>
            <a:r>
              <a:rPr lang="de-DE" dirty="0"/>
              <a:t> </a:t>
            </a:r>
            <a:r>
              <a:rPr lang="en-US" dirty="0">
                <a:latin typeface="+mj-lt"/>
              </a:rPr>
              <a:t>started May 1</a:t>
            </a:r>
          </a:p>
          <a:p>
            <a:pPr marL="742950" lvl="1" indent="-285750">
              <a:spcAft>
                <a:spcPts val="600"/>
              </a:spcAft>
              <a:buFontTx/>
              <a:buChar char="-"/>
            </a:pPr>
            <a:r>
              <a:rPr lang="en-US" dirty="0">
                <a:latin typeface="+mj-lt"/>
              </a:rPr>
              <a:t>Develop a new </a:t>
            </a:r>
            <a:r>
              <a:rPr lang="en-US" b="1" dirty="0">
                <a:latin typeface="+mj-lt"/>
              </a:rPr>
              <a:t>high-rate micropattern gaseous detector</a:t>
            </a:r>
            <a:r>
              <a:rPr lang="en-US" dirty="0">
                <a:latin typeface="+mj-lt"/>
              </a:rPr>
              <a:t> for high-luminosity experiments</a:t>
            </a:r>
          </a:p>
          <a:p>
            <a:pPr marL="742950" lvl="1" indent="-285750">
              <a:spcAft>
                <a:spcPts val="600"/>
              </a:spcAft>
              <a:buFontTx/>
              <a:buChar char="-"/>
            </a:pPr>
            <a:r>
              <a:rPr lang="en-US" dirty="0">
                <a:latin typeface="+mj-lt"/>
              </a:rPr>
              <a:t>PhD from Hampton U (supervisor Michael Kohl), years of experience with GEM detectors</a:t>
            </a:r>
          </a:p>
          <a:p>
            <a:pPr marL="742950" lvl="1" indent="-285750">
              <a:spcAft>
                <a:spcPts val="600"/>
              </a:spcAft>
              <a:buFontTx/>
              <a:buChar char="-"/>
            </a:pPr>
            <a:endParaRPr lang="en-US" dirty="0">
              <a:latin typeface="+mj-lt"/>
            </a:endParaRP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b="1" dirty="0">
                <a:latin typeface="+mj-lt"/>
              </a:rPr>
              <a:t>Spin-Polarized Fusion &amp; Hall-B Systems Engineer Phillip </a:t>
            </a:r>
            <a:r>
              <a:rPr lang="en-US" b="1" dirty="0" err="1">
                <a:latin typeface="+mj-lt"/>
              </a:rPr>
              <a:t>Dobrenz</a:t>
            </a:r>
            <a:r>
              <a:rPr lang="en-US" b="1" dirty="0">
                <a:latin typeface="+mj-lt"/>
              </a:rPr>
              <a:t> </a:t>
            </a:r>
            <a:r>
              <a:rPr lang="en-US" dirty="0">
                <a:latin typeface="+mj-lt"/>
              </a:rPr>
              <a:t>started May 1</a:t>
            </a:r>
          </a:p>
          <a:p>
            <a:pPr marL="742950" lvl="1" indent="-285750">
              <a:spcAft>
                <a:spcPts val="600"/>
              </a:spcAft>
              <a:buFontTx/>
              <a:buChar char="-"/>
            </a:pPr>
            <a:r>
              <a:rPr lang="en-US" dirty="0">
                <a:latin typeface="+mj-lt"/>
              </a:rPr>
              <a:t>Design and commission </a:t>
            </a:r>
            <a:r>
              <a:rPr lang="en-US" b="1" dirty="0">
                <a:latin typeface="+mj-lt"/>
              </a:rPr>
              <a:t>cryogenic equipment</a:t>
            </a:r>
            <a:r>
              <a:rPr lang="en-US" dirty="0">
                <a:latin typeface="+mj-lt"/>
              </a:rPr>
              <a:t> and contribute to </a:t>
            </a:r>
            <a:r>
              <a:rPr lang="en-US" b="1" dirty="0">
                <a:latin typeface="+mj-lt"/>
              </a:rPr>
              <a:t>Hall B target systems</a:t>
            </a:r>
          </a:p>
          <a:p>
            <a:pPr>
              <a:spcAft>
                <a:spcPts val="600"/>
              </a:spcAft>
            </a:pPr>
            <a:endParaRPr lang="en-US" b="1" dirty="0">
              <a:latin typeface="+mj-lt"/>
            </a:endParaRP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b="1" dirty="0">
                <a:latin typeface="+mj-lt"/>
              </a:rPr>
              <a:t>Hall-B Administrative Support Chris Ross</a:t>
            </a:r>
            <a:r>
              <a:rPr lang="en-US" dirty="0">
                <a:latin typeface="+mj-lt"/>
              </a:rPr>
              <a:t> started June 17</a:t>
            </a:r>
          </a:p>
          <a:p>
            <a:pPr marL="742950" lvl="1" indent="-285750">
              <a:spcAft>
                <a:spcPts val="600"/>
              </a:spcAft>
              <a:buFontTx/>
              <a:buChar char="-"/>
            </a:pPr>
            <a:r>
              <a:rPr lang="en-US" dirty="0">
                <a:latin typeface="+mj-lt"/>
              </a:rPr>
              <a:t>Contact person for Hall-B-related visitors and travelers </a:t>
            </a:r>
          </a:p>
          <a:p>
            <a:pPr marL="742950" lvl="1" indent="-285750">
              <a:spcAft>
                <a:spcPts val="600"/>
              </a:spcAft>
              <a:buFontTx/>
              <a:buChar char="-"/>
            </a:pPr>
            <a:r>
              <a:rPr lang="en-US" dirty="0">
                <a:latin typeface="+mj-lt"/>
              </a:rPr>
              <a:t>Please be patient as we train the new support personnel and get them up to speed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endParaRPr lang="en-US" b="1" dirty="0">
              <a:latin typeface="+mj-lt"/>
            </a:endParaRP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b="1" dirty="0">
                <a:latin typeface="+mj-lt"/>
              </a:rPr>
              <a:t>Spin-Polarized Fusion &amp; Hall-B Technician </a:t>
            </a:r>
            <a:r>
              <a:rPr lang="en-US" dirty="0">
                <a:latin typeface="+mj-lt"/>
              </a:rPr>
              <a:t>has been posted and applications are screened</a:t>
            </a:r>
          </a:p>
          <a:p>
            <a:pPr marL="742950" lvl="1" indent="-285750">
              <a:spcAft>
                <a:spcPts val="600"/>
              </a:spcAft>
              <a:buFontTx/>
              <a:buChar char="-"/>
            </a:pPr>
            <a:r>
              <a:rPr lang="en-US" dirty="0">
                <a:latin typeface="+mj-lt"/>
              </a:rPr>
              <a:t>Machine and commission </a:t>
            </a:r>
            <a:r>
              <a:rPr lang="en-US" b="1" dirty="0">
                <a:latin typeface="+mj-lt"/>
              </a:rPr>
              <a:t>cryogenic equipment</a:t>
            </a:r>
            <a:r>
              <a:rPr lang="en-US" dirty="0">
                <a:latin typeface="+mj-lt"/>
              </a:rPr>
              <a:t> and contribute to </a:t>
            </a:r>
            <a:r>
              <a:rPr lang="en-US" b="1" dirty="0">
                <a:latin typeface="+mj-lt"/>
              </a:rPr>
              <a:t>Hall B target systems</a:t>
            </a:r>
          </a:p>
          <a:p>
            <a:pPr marL="742950" lvl="1" indent="-285750">
              <a:spcAft>
                <a:spcPts val="600"/>
              </a:spcAft>
              <a:buFontTx/>
              <a:buChar char="-"/>
            </a:pPr>
            <a:endParaRPr lang="en-US" b="1" dirty="0">
              <a:latin typeface="+mj-lt"/>
            </a:endParaRP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b="1" dirty="0">
                <a:latin typeface="+mj-lt"/>
              </a:rPr>
              <a:t>Hall-B Postdoc Pierre </a:t>
            </a:r>
            <a:r>
              <a:rPr lang="en-US" b="1" dirty="0" err="1">
                <a:latin typeface="+mj-lt"/>
              </a:rPr>
              <a:t>Chatagnon</a:t>
            </a:r>
            <a:r>
              <a:rPr lang="en-US" dirty="0">
                <a:latin typeface="+mj-lt"/>
              </a:rPr>
              <a:t> accepted an offer for a permanent position at CEA in </a:t>
            </a:r>
            <a:r>
              <a:rPr lang="en-US" dirty="0" err="1">
                <a:latin typeface="+mj-lt"/>
              </a:rPr>
              <a:t>Saclay</a:t>
            </a:r>
            <a:r>
              <a:rPr lang="en-US" dirty="0">
                <a:latin typeface="+mj-lt"/>
              </a:rPr>
              <a:t> </a:t>
            </a:r>
          </a:p>
          <a:p>
            <a:pPr marL="742950" lvl="1" indent="-285750">
              <a:spcAft>
                <a:spcPts val="600"/>
              </a:spcAft>
              <a:buFontTx/>
              <a:buChar char="-"/>
            </a:pPr>
            <a:r>
              <a:rPr lang="en-US" dirty="0">
                <a:latin typeface="+mj-lt"/>
              </a:rPr>
              <a:t>Work on CLAS12 and the EIC; Congratulations, Pierre!</a:t>
            </a:r>
          </a:p>
        </p:txBody>
      </p:sp>
      <p:pic>
        <p:nvPicPr>
          <p:cNvPr id="6" name="Grafik 5" descr="Ein Bild, das Person, draußen, Menschliches Gesicht, Himmel enthält.&#10;&#10;Automatisch generierte Beschreibung">
            <a:extLst>
              <a:ext uri="{FF2B5EF4-FFF2-40B4-BE49-F238E27FC236}">
                <a16:creationId xmlns:a16="http://schemas.microsoft.com/office/drawing/2014/main" id="{675468D0-F66F-7DE6-2581-36C49B90DC1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12937" y="2228999"/>
            <a:ext cx="1800000" cy="18000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" name="Grafik 7" descr="Ein Bild, das Menschliches Gesicht, Person, Lächeln, draußen enthält.&#10;&#10;Automatisch generierte Beschreibung">
            <a:extLst>
              <a:ext uri="{FF2B5EF4-FFF2-40B4-BE49-F238E27FC236}">
                <a16:creationId xmlns:a16="http://schemas.microsoft.com/office/drawing/2014/main" id="{29075809-D68A-E8F4-431C-E834B67EEDF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" b="-729"/>
          <a:stretch/>
        </p:blipFill>
        <p:spPr>
          <a:xfrm>
            <a:off x="10312937" y="321129"/>
            <a:ext cx="1800000" cy="18000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5722386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31894D1C-2A30-5DA3-1BBE-9EFFE633A6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kern="0"/>
              <a:t>Status of Hall-B Operations</a:t>
            </a:r>
            <a:endParaRPr lang="en-US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F16767F4-B5BA-DDB3-C5A6-09CF40D882B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3200" y="2902450"/>
            <a:ext cx="4258581" cy="4258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3625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CF4E5D-8FA4-2D83-7A5A-0EA3AB354A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Arial"/>
              </a:rPr>
              <a:t>Timeline Since SAD 2023</a:t>
            </a:r>
            <a:endParaRPr lang="en-US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2B95A7A2-0E05-52F3-E1DE-D392E0A471C8}"/>
              </a:ext>
            </a:extLst>
          </p:cNvPr>
          <p:cNvGraphicFramePr>
            <a:graphicFrameLocks noGrp="1"/>
          </p:cNvGraphicFramePr>
          <p:nvPr/>
        </p:nvGraphicFramePr>
        <p:xfrm>
          <a:off x="1028700" y="826346"/>
          <a:ext cx="10134601" cy="3503295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996029">
                  <a:extLst>
                    <a:ext uri="{9D8B030D-6E8A-4147-A177-3AD203B41FA5}">
                      <a16:colId xmlns:a16="http://schemas.microsoft.com/office/drawing/2014/main" val="1169073388"/>
                    </a:ext>
                  </a:extLst>
                </a:gridCol>
                <a:gridCol w="1195235">
                  <a:extLst>
                    <a:ext uri="{9D8B030D-6E8A-4147-A177-3AD203B41FA5}">
                      <a16:colId xmlns:a16="http://schemas.microsoft.com/office/drawing/2014/main" val="3179848959"/>
                    </a:ext>
                  </a:extLst>
                </a:gridCol>
                <a:gridCol w="1195235">
                  <a:extLst>
                    <a:ext uri="{9D8B030D-6E8A-4147-A177-3AD203B41FA5}">
                      <a16:colId xmlns:a16="http://schemas.microsoft.com/office/drawing/2014/main" val="2770534923"/>
                    </a:ext>
                  </a:extLst>
                </a:gridCol>
                <a:gridCol w="796824">
                  <a:extLst>
                    <a:ext uri="{9D8B030D-6E8A-4147-A177-3AD203B41FA5}">
                      <a16:colId xmlns:a16="http://schemas.microsoft.com/office/drawing/2014/main" val="4233534522"/>
                    </a:ext>
                  </a:extLst>
                </a:gridCol>
                <a:gridCol w="796824">
                  <a:extLst>
                    <a:ext uri="{9D8B030D-6E8A-4147-A177-3AD203B41FA5}">
                      <a16:colId xmlns:a16="http://schemas.microsoft.com/office/drawing/2014/main" val="2685520125"/>
                    </a:ext>
                  </a:extLst>
                </a:gridCol>
                <a:gridCol w="796824">
                  <a:extLst>
                    <a:ext uri="{9D8B030D-6E8A-4147-A177-3AD203B41FA5}">
                      <a16:colId xmlns:a16="http://schemas.microsoft.com/office/drawing/2014/main" val="195236548"/>
                    </a:ext>
                  </a:extLst>
                </a:gridCol>
                <a:gridCol w="871526">
                  <a:extLst>
                    <a:ext uri="{9D8B030D-6E8A-4147-A177-3AD203B41FA5}">
                      <a16:colId xmlns:a16="http://schemas.microsoft.com/office/drawing/2014/main" val="962822808"/>
                    </a:ext>
                  </a:extLst>
                </a:gridCol>
                <a:gridCol w="871526">
                  <a:extLst>
                    <a:ext uri="{9D8B030D-6E8A-4147-A177-3AD203B41FA5}">
                      <a16:colId xmlns:a16="http://schemas.microsoft.com/office/drawing/2014/main" val="2612808631"/>
                    </a:ext>
                  </a:extLst>
                </a:gridCol>
                <a:gridCol w="871526">
                  <a:extLst>
                    <a:ext uri="{9D8B030D-6E8A-4147-A177-3AD203B41FA5}">
                      <a16:colId xmlns:a16="http://schemas.microsoft.com/office/drawing/2014/main" val="3684525708"/>
                    </a:ext>
                  </a:extLst>
                </a:gridCol>
                <a:gridCol w="871526">
                  <a:extLst>
                    <a:ext uri="{9D8B030D-6E8A-4147-A177-3AD203B41FA5}">
                      <a16:colId xmlns:a16="http://schemas.microsoft.com/office/drawing/2014/main" val="1139834892"/>
                    </a:ext>
                  </a:extLst>
                </a:gridCol>
                <a:gridCol w="871526">
                  <a:extLst>
                    <a:ext uri="{9D8B030D-6E8A-4147-A177-3AD203B41FA5}">
                      <a16:colId xmlns:a16="http://schemas.microsoft.com/office/drawing/2014/main" val="3478728072"/>
                    </a:ext>
                  </a:extLst>
                </a:gridCol>
              </a:tblGrid>
              <a:tr h="323850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C9C9C9"/>
                          </a:highlight>
                          <a:latin typeface="Arial Narrow" panose="020B0606020202030204" pitchFamily="34" charset="0"/>
                        </a:rPr>
                        <a:t>SAD or scheduled Run Group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9C9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n-US" sz="1400" b="0" i="0" u="none" strike="noStrike">
                        <a:solidFill>
                          <a:srgbClr val="FFFFFF"/>
                        </a:solidFill>
                        <a:effectLst/>
                        <a:highlight>
                          <a:srgbClr val="C9C9C9"/>
                        </a:highlight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9C9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n-US" sz="1400" b="0" i="0" u="none" strike="noStrike">
                        <a:solidFill>
                          <a:srgbClr val="FFFFFF"/>
                        </a:solidFill>
                        <a:effectLst/>
                        <a:highlight>
                          <a:srgbClr val="C9C9C9"/>
                        </a:highlight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9C9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n-US" sz="1400" b="0" i="0" u="none" strike="noStrike">
                        <a:solidFill>
                          <a:srgbClr val="FFFFFF"/>
                        </a:solidFill>
                        <a:effectLst/>
                        <a:highlight>
                          <a:srgbClr val="C9C9C9"/>
                        </a:highlight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9C9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n-US" sz="1400" b="0" i="0" u="none" strike="noStrike">
                        <a:solidFill>
                          <a:srgbClr val="FFFFFF"/>
                        </a:solidFill>
                        <a:effectLst/>
                        <a:highlight>
                          <a:srgbClr val="C9C9C9"/>
                        </a:highlight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9C9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n-US" sz="1400" b="0" i="0" u="none" strike="noStrike">
                        <a:solidFill>
                          <a:srgbClr val="FFFFFF"/>
                        </a:solidFill>
                        <a:effectLst/>
                        <a:highlight>
                          <a:srgbClr val="C9C9C9"/>
                        </a:highlight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9C9C9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C9C9C9"/>
                          </a:highlight>
                          <a:latin typeface="Arial Narrow" panose="020B0606020202030204" pitchFamily="34" charset="0"/>
                        </a:rPr>
                        <a:t>Scheduled Calendar Days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9C9C9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C9C9C9"/>
                          </a:highlight>
                          <a:latin typeface="Arial Narrow" panose="020B0606020202030204" pitchFamily="34" charset="0"/>
                        </a:rPr>
                        <a:t>Remaining PAC Days Before Run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9C9C9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C9C9C9"/>
                          </a:highlight>
                          <a:latin typeface="Arial Narrow" panose="020B0606020202030204" pitchFamily="34" charset="0"/>
                        </a:rPr>
                        <a:t>Scheduled PAC Days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9C9C9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C9C9C9"/>
                          </a:highlight>
                          <a:latin typeface="Arial Narrow" panose="020B0606020202030204" pitchFamily="34" charset="0"/>
                        </a:rPr>
                        <a:t>Actual PAC Days from ABUs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9C9C9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C9C9C9"/>
                          </a:highlight>
                          <a:latin typeface="Arial Narrow" panose="020B0606020202030204" pitchFamily="34" charset="0"/>
                        </a:rPr>
                        <a:t>Remaining PAC Days After Run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9C9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7486225"/>
                  </a:ext>
                </a:extLst>
              </a:tr>
              <a:tr h="35242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C9C9C9"/>
                          </a:highlight>
                          <a:latin typeface="Arial Narrow" panose="020B0606020202030204" pitchFamily="34" charset="0"/>
                        </a:rPr>
                        <a:t>Setup / Status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9C9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C9C9C9"/>
                          </a:highlight>
                          <a:latin typeface="Arial Narrow" panose="020B0606020202030204" pitchFamily="34" charset="0"/>
                        </a:rPr>
                        <a:t>Target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9C9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C9C9C9"/>
                          </a:highlight>
                          <a:latin typeface="Arial Narrow" panose="020B0606020202030204" pitchFamily="34" charset="0"/>
                        </a:rPr>
                        <a:t>Beam Energy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9C9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C9C9C9"/>
                          </a:highlight>
                          <a:latin typeface="Arial Narrow" panose="020B0606020202030204" pitchFamily="34" charset="0"/>
                        </a:rPr>
                        <a:t>Start Date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9C9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C9C9C9"/>
                          </a:highlight>
                          <a:latin typeface="Arial Narrow" panose="020B0606020202030204" pitchFamily="34" charset="0"/>
                        </a:rPr>
                        <a:t>End Date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9C9C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87466190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E2EFDA"/>
                          </a:highlight>
                          <a:latin typeface="Arial Narrow" panose="020B0606020202030204" pitchFamily="34" charset="0"/>
                        </a:rPr>
                        <a:t>RG-D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E2EFDA"/>
                        </a:highlight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E2EFDA"/>
                          </a:highlight>
                          <a:latin typeface="Arial Narrow" panose="020B0606020202030204" pitchFamily="34" charset="0"/>
                        </a:rPr>
                        <a:t>liq. D2 &amp; nuclear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E2EFDA"/>
                          </a:highlight>
                          <a:latin typeface="Arial Narrow" panose="020B0606020202030204" pitchFamily="34" charset="0"/>
                        </a:rPr>
                        <a:t>11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E2EFDA"/>
                          </a:highlight>
                          <a:latin typeface="Arial Narrow" panose="020B0606020202030204" pitchFamily="34" charset="0"/>
                        </a:rPr>
                        <a:t>2023-10-01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E2EFDA"/>
                          </a:highlight>
                          <a:latin typeface="Arial Narrow" panose="020B0606020202030204" pitchFamily="34" charset="0"/>
                        </a:rPr>
                        <a:t>2023-12-15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E2EFDA"/>
                          </a:highlight>
                          <a:latin typeface="Arial Narrow" panose="020B0606020202030204" pitchFamily="34" charset="0"/>
                        </a:rPr>
                        <a:t>75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E2EFDA"/>
                          </a:highlight>
                          <a:latin typeface="Arial Narrow" panose="020B0606020202030204" pitchFamily="34" charset="0"/>
                        </a:rPr>
                        <a:t>30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E2EFDA"/>
                          </a:highlight>
                          <a:latin typeface="Arial Narrow" panose="020B0606020202030204" pitchFamily="34" charset="0"/>
                        </a:rPr>
                        <a:t>38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E2EFDA"/>
                          </a:highlight>
                          <a:latin typeface="Arial Narrow" panose="020B0606020202030204" pitchFamily="34" charset="0"/>
                        </a:rPr>
                        <a:t>40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E2EFDA"/>
                          </a:highlight>
                          <a:latin typeface="Arial Narrow" panose="020B060602020203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7805775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D966"/>
                          </a:highlight>
                          <a:latin typeface="Arial Narrow" panose="020B0606020202030204" pitchFamily="34" charset="0"/>
                        </a:rPr>
                        <a:t>RG-K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D966"/>
                        </a:highlight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D966"/>
                          </a:highlight>
                          <a:latin typeface="Arial Narrow" panose="020B0606020202030204" pitchFamily="34" charset="0"/>
                        </a:rPr>
                        <a:t>liq. H2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D966"/>
                          </a:highlight>
                          <a:latin typeface="Arial Narrow" panose="020B0606020202030204" pitchFamily="34" charset="0"/>
                        </a:rPr>
                        <a:t>6,4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D966"/>
                          </a:highlight>
                          <a:latin typeface="Arial Narrow" panose="020B0606020202030204" pitchFamily="34" charset="0"/>
                        </a:rPr>
                        <a:t>2023-12-15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D966"/>
                          </a:highlight>
                          <a:latin typeface="Arial Narrow" panose="020B0606020202030204" pitchFamily="34" charset="0"/>
                        </a:rPr>
                        <a:t>2023-12-18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D966"/>
                          </a:highlight>
                          <a:latin typeface="Arial Narrow" panose="020B0606020202030204" pitchFamily="34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D966"/>
                          </a:highlight>
                          <a:latin typeface="Arial Narrow" panose="020B0606020202030204" pitchFamily="34" charset="0"/>
                        </a:rPr>
                        <a:t>88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D966"/>
                          </a:highlight>
                          <a:latin typeface="Arial Narrow" panose="020B0606020202030204" pitchFamily="34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D966"/>
                          </a:highlight>
                          <a:latin typeface="Arial Narrow" panose="020B0606020202030204" pitchFamily="34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D966"/>
                          </a:highlight>
                          <a:latin typeface="Arial Narrow" panose="020B0606020202030204" pitchFamily="34" charset="0"/>
                        </a:rPr>
                        <a:t>86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9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3180732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algn="l" rtl="0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2F2F2"/>
                        </a:highlight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2F2F2"/>
                          </a:highlight>
                          <a:latin typeface="Arial Narrow" panose="020B0606020202030204" pitchFamily="34" charset="0"/>
                        </a:rPr>
                        <a:t>winter break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2F2F2"/>
                          </a:highlight>
                          <a:latin typeface="Arial Narrow" panose="020B0606020202030204" pitchFamily="34" charset="0"/>
                        </a:rPr>
                        <a:t>change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F2F2F2"/>
                        </a:highlight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2F2F2"/>
                          </a:highlight>
                          <a:latin typeface="Arial Narrow" panose="020B0606020202030204" pitchFamily="34" charset="0"/>
                        </a:rPr>
                        <a:t>2023-12-18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2F2F2"/>
                          </a:highlight>
                          <a:latin typeface="Arial Narrow" panose="020B0606020202030204" pitchFamily="34" charset="0"/>
                        </a:rPr>
                        <a:t>2024-01-10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2F2F2"/>
                          </a:highlight>
                          <a:latin typeface="Arial Narrow" panose="020B0606020202030204" pitchFamily="34" charset="0"/>
                        </a:rPr>
                        <a:t>23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F2F2F2"/>
                        </a:highlight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2F2F2"/>
                        </a:highlight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2F2F2"/>
                        </a:highlight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2F2F2"/>
                        </a:highlight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9271886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D966"/>
                          </a:highlight>
                          <a:latin typeface="Arial Narrow" panose="020B0606020202030204" pitchFamily="34" charset="0"/>
                        </a:rPr>
                        <a:t>RG-K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FFD966"/>
                        </a:highlight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D966"/>
                          </a:highlight>
                          <a:latin typeface="Arial Narrow" panose="020B0606020202030204" pitchFamily="34" charset="0"/>
                        </a:rPr>
                        <a:t>liq. H2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D966"/>
                          </a:highlight>
                          <a:latin typeface="Arial Narrow" panose="020B0606020202030204" pitchFamily="34" charset="0"/>
                        </a:rPr>
                        <a:t>6,4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D966"/>
                          </a:highlight>
                          <a:latin typeface="Arial Narrow" panose="020B0606020202030204" pitchFamily="34" charset="0"/>
                        </a:rPr>
                        <a:t>2024-01-11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D966"/>
                          </a:highlight>
                          <a:latin typeface="Arial Narrow" panose="020B0606020202030204" pitchFamily="34" charset="0"/>
                        </a:rPr>
                        <a:t>2024-02-12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D966"/>
                          </a:highlight>
                          <a:latin typeface="Arial Narrow" panose="020B0606020202030204" pitchFamily="34" charset="0"/>
                        </a:rPr>
                        <a:t>32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D966"/>
                          </a:highlight>
                          <a:latin typeface="Arial Narrow" panose="020B0606020202030204" pitchFamily="34" charset="0"/>
                        </a:rPr>
                        <a:t>86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D966"/>
                          </a:highlight>
                          <a:latin typeface="Arial Narrow" panose="020B0606020202030204" pitchFamily="34" charset="0"/>
                        </a:rPr>
                        <a:t>16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D966"/>
                          </a:highlight>
                          <a:latin typeface="Arial Narrow" panose="020B0606020202030204" pitchFamily="34" charset="0"/>
                        </a:rPr>
                        <a:t>19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D966"/>
                          </a:highlight>
                          <a:latin typeface="Arial Narrow" panose="020B0606020202030204" pitchFamily="34" charset="0"/>
                        </a:rPr>
                        <a:t>67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9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7824043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D966"/>
                          </a:highlight>
                          <a:latin typeface="Arial Narrow" panose="020B0606020202030204" pitchFamily="34" charset="0"/>
                        </a:rPr>
                        <a:t>RG-K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FFD966"/>
                        </a:highlight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D966"/>
                          </a:highlight>
                          <a:latin typeface="Arial Narrow" panose="020B0606020202030204" pitchFamily="34" charset="0"/>
                        </a:rPr>
                        <a:t>liq. H2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D966"/>
                          </a:highlight>
                          <a:latin typeface="Arial Narrow" panose="020B0606020202030204" pitchFamily="34" charset="0"/>
                        </a:rPr>
                        <a:t>8,4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D966"/>
                          </a:highlight>
                          <a:latin typeface="Arial Narrow" panose="020B0606020202030204" pitchFamily="34" charset="0"/>
                        </a:rPr>
                        <a:t>2024-02-12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D966"/>
                          </a:highlight>
                          <a:latin typeface="Arial Narrow" panose="020B0606020202030204" pitchFamily="34" charset="0"/>
                        </a:rPr>
                        <a:t>2024-03-11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D966"/>
                          </a:highlight>
                          <a:latin typeface="Arial Narrow" panose="020B0606020202030204" pitchFamily="34" charset="0"/>
                        </a:rPr>
                        <a:t>28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D966"/>
                          </a:highlight>
                          <a:latin typeface="Arial Narrow" panose="020B0606020202030204" pitchFamily="34" charset="0"/>
                        </a:rPr>
                        <a:t>67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D966"/>
                          </a:highlight>
                          <a:latin typeface="Arial Narrow" panose="020B0606020202030204" pitchFamily="34" charset="0"/>
                        </a:rPr>
                        <a:t>14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D966"/>
                          </a:highlight>
                          <a:latin typeface="Arial Narrow" panose="020B0606020202030204" pitchFamily="34" charset="0"/>
                        </a:rPr>
                        <a:t>16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D966"/>
                          </a:highlight>
                          <a:latin typeface="Arial Narrow" panose="020B0606020202030204" pitchFamily="34" charset="0"/>
                        </a:rPr>
                        <a:t>51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9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6630080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algn="ctr" rtl="0" fontAlgn="ctr"/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2F2F2"/>
                        </a:highlight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F2F2F2"/>
                        </a:highlight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2F2F2"/>
                          </a:highlight>
                          <a:latin typeface="Arial Narrow" panose="020B0606020202030204" pitchFamily="34" charset="0"/>
                        </a:rPr>
                        <a:t>change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F2F2F2"/>
                        </a:highlight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2F2F2"/>
                          </a:highlight>
                          <a:latin typeface="Arial Narrow" panose="020B0606020202030204" pitchFamily="34" charset="0"/>
                        </a:rPr>
                        <a:t>2024-03-11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2F2F2"/>
                          </a:highlight>
                          <a:latin typeface="Arial Narrow" panose="020B0606020202030204" pitchFamily="34" charset="0"/>
                        </a:rPr>
                        <a:t>2024-03-15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2F2F2"/>
                          </a:highlight>
                          <a:latin typeface="Arial Narrow" panose="020B0606020202030204" pitchFamily="34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F2F2F2"/>
                        </a:highlight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2F2F2"/>
                          </a:highlight>
                          <a:latin typeface="Arial Narrow" panose="020B0606020202030204" pitchFamily="34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2F2F2"/>
                        </a:highlight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2F2F2"/>
                        </a:highlight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3640754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C6E0B4"/>
                          </a:highlight>
                          <a:latin typeface="Arial Narrow" panose="020B0606020202030204" pitchFamily="34" charset="0"/>
                        </a:rPr>
                        <a:t>RG-E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C6E0B4"/>
                        </a:highlight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C6E0B4"/>
                          </a:highlight>
                          <a:latin typeface="Arial Narrow" panose="020B0606020202030204" pitchFamily="34" charset="0"/>
                        </a:rPr>
                        <a:t>liq. D2 &amp; nuclear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C6E0B4"/>
                          </a:highlight>
                          <a:latin typeface="Arial Narrow" panose="020B0606020202030204" pitchFamily="34" charset="0"/>
                        </a:rPr>
                        <a:t>11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C6E0B4"/>
                          </a:highlight>
                          <a:latin typeface="Arial Narrow" panose="020B0606020202030204" pitchFamily="34" charset="0"/>
                        </a:rPr>
                        <a:t>2024-03-15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C6E0B4"/>
                          </a:highlight>
                          <a:latin typeface="Arial Narrow" panose="020B0606020202030204" pitchFamily="34" charset="0"/>
                        </a:rPr>
                        <a:t>2024-05-20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C6E0B4"/>
                          </a:highlight>
                          <a:latin typeface="Arial Narrow" panose="020B0606020202030204" pitchFamily="34" charset="0"/>
                        </a:rPr>
                        <a:t>66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C6E0B4"/>
                          </a:highlight>
                          <a:latin typeface="Arial Narrow" panose="020B0606020202030204" pitchFamily="34" charset="0"/>
                        </a:rPr>
                        <a:t>60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C6E0B4"/>
                          </a:highlight>
                          <a:latin typeface="Arial Narrow" panose="020B0606020202030204" pitchFamily="34" charset="0"/>
                        </a:rPr>
                        <a:t>33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C6E0B4"/>
                          </a:highlight>
                          <a:latin typeface="Arial Narrow" panose="020B0606020202030204" pitchFamily="34" charset="0"/>
                        </a:rPr>
                        <a:t>27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C6E0B4"/>
                          </a:highlight>
                          <a:latin typeface="Arial Narrow" panose="020B0606020202030204" pitchFamily="34" charset="0"/>
                        </a:rPr>
                        <a:t>33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6E0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4809408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2F2F2"/>
                          </a:highlight>
                          <a:latin typeface="Arial Narrow" panose="020B0606020202030204" pitchFamily="34" charset="0"/>
                        </a:rPr>
                        <a:t>SAD 2024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2F2F2"/>
                        </a:highlight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2F2F2"/>
                        </a:highlight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2F2F2"/>
                        </a:highlight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2F2F2"/>
                          </a:highlight>
                          <a:latin typeface="Arial Narrow" panose="020B0606020202030204" pitchFamily="34" charset="0"/>
                        </a:rPr>
                        <a:t>2024-05-20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2F2F2"/>
                        </a:highlight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2F2F2"/>
                        </a:highlight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de-DE" sz="14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sum</a:t>
                      </a:r>
                      <a:r>
                        <a:rPr lang="de-DE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: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104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104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2F2F2"/>
                        </a:highlight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94960444"/>
                  </a:ext>
                </a:extLst>
              </a:tr>
            </a:tbl>
          </a:graphicData>
        </a:graphic>
      </p:graphicFrame>
      <p:sp>
        <p:nvSpPr>
          <p:cNvPr id="8" name="Textfeld 7">
            <a:extLst>
              <a:ext uri="{FF2B5EF4-FFF2-40B4-BE49-F238E27FC236}">
                <a16:creationId xmlns:a16="http://schemas.microsoft.com/office/drawing/2014/main" id="{DA599649-3CF6-1DD3-FE2E-ED6E900CE632}"/>
              </a:ext>
            </a:extLst>
          </p:cNvPr>
          <p:cNvSpPr txBox="1"/>
          <p:nvPr/>
        </p:nvSpPr>
        <p:spPr>
          <a:xfrm>
            <a:off x="1118450" y="4643329"/>
            <a:ext cx="10428508" cy="150810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b="1" dirty="0">
                <a:latin typeface="+mj-lt"/>
              </a:rPr>
              <a:t>March 11</a:t>
            </a:r>
            <a:r>
              <a:rPr lang="en-US" dirty="0">
                <a:latin typeface="+mj-lt"/>
              </a:rPr>
              <a:t>, RG-K finished data-taking after two months with ℓH</a:t>
            </a:r>
            <a:r>
              <a:rPr lang="en-US" baseline="-25000" dirty="0">
                <a:latin typeface="+mj-lt"/>
              </a:rPr>
              <a:t>2</a:t>
            </a:r>
            <a:r>
              <a:rPr lang="en-US" dirty="0">
                <a:latin typeface="+mj-lt"/>
              </a:rPr>
              <a:t> at lower-pass beam energies and </a:t>
            </a:r>
            <a:r>
              <a:rPr lang="en-US" b="1" dirty="0">
                <a:latin typeface="+mj-lt"/>
              </a:rPr>
              <a:t>reached highest momentum resolutions</a:t>
            </a:r>
            <a:r>
              <a:rPr lang="en-US" dirty="0">
                <a:latin typeface="+mj-lt"/>
              </a:rPr>
              <a:t> in CLAS12 for baryon spectroscopy (new DC settings)</a:t>
            </a: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b="1" dirty="0">
                <a:latin typeface="+mj-lt"/>
              </a:rPr>
              <a:t>May 19</a:t>
            </a:r>
            <a:r>
              <a:rPr lang="en-US" dirty="0">
                <a:latin typeface="+mj-lt"/>
              </a:rPr>
              <a:t>, RG-E ended data-taking for what amounted to 27 of 33 PAC days that were scheduled</a:t>
            </a: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dirty="0">
                <a:latin typeface="+mj-lt"/>
                <a:cs typeface="Arial"/>
              </a:rPr>
              <a:t>4.5 Weeks FY22 and 30 Weeks FY23: </a:t>
            </a:r>
            <a:r>
              <a:rPr lang="en-US" b="1" dirty="0">
                <a:latin typeface="+mj-lt"/>
                <a:cs typeface="Arial"/>
              </a:rPr>
              <a:t>50% efficiency</a:t>
            </a:r>
            <a:r>
              <a:rPr lang="en-US" dirty="0">
                <a:latin typeface="+mj-lt"/>
                <a:cs typeface="Arial"/>
              </a:rPr>
              <a:t> for PAC days </a:t>
            </a:r>
            <a:r>
              <a:rPr lang="en-US" dirty="0" err="1">
                <a:latin typeface="+mj-lt"/>
                <a:cs typeface="Arial"/>
              </a:rPr>
              <a:t>wrt</a:t>
            </a:r>
            <a:r>
              <a:rPr lang="en-US" dirty="0">
                <a:latin typeface="+mj-lt"/>
                <a:cs typeface="Arial"/>
              </a:rPr>
              <a:t>. calendar days (+/- 20%)</a:t>
            </a:r>
          </a:p>
        </p:txBody>
      </p:sp>
    </p:spTree>
    <p:extLst>
      <p:ext uri="{BB962C8B-B14F-4D97-AF65-F5344CB8AC3E}">
        <p14:creationId xmlns:p14="http://schemas.microsoft.com/office/powerpoint/2010/main" val="29026506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B9CBCCD-B1BB-5F58-29BE-FB9BB23C86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Hadrons and Cold Nuclear Matter</a:t>
            </a:r>
          </a:p>
        </p:txBody>
      </p:sp>
      <p:graphicFrame>
        <p:nvGraphicFramePr>
          <p:cNvPr id="7" name="Table 11">
            <a:extLst>
              <a:ext uri="{FF2B5EF4-FFF2-40B4-BE49-F238E27FC236}">
                <a16:creationId xmlns:a16="http://schemas.microsoft.com/office/drawing/2014/main" id="{BEDA884D-9072-ADC8-3A5F-EE98AF11E9CC}"/>
              </a:ext>
            </a:extLst>
          </p:cNvPr>
          <p:cNvGraphicFramePr>
            <a:graphicFrameLocks noGrp="1"/>
          </p:cNvGraphicFramePr>
          <p:nvPr/>
        </p:nvGraphicFramePr>
        <p:xfrm>
          <a:off x="66101" y="835790"/>
          <a:ext cx="12059797" cy="2164080"/>
        </p:xfrm>
        <a:graphic>
          <a:graphicData uri="http://schemas.openxmlformats.org/drawingml/2006/table">
            <a:tbl>
              <a:tblPr firstRow="1" bandRow="1"/>
              <a:tblGrid>
                <a:gridCol w="10536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289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8250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2301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20995">
                  <a:extLst>
                    <a:ext uri="{9D8B030D-6E8A-4147-A177-3AD203B41FA5}">
                      <a16:colId xmlns:a16="http://schemas.microsoft.com/office/drawing/2014/main" val="2079604124"/>
                    </a:ext>
                  </a:extLst>
                </a:gridCol>
                <a:gridCol w="660494">
                  <a:extLst>
                    <a:ext uri="{9D8B030D-6E8A-4147-A177-3AD203B41FA5}">
                      <a16:colId xmlns:a16="http://schemas.microsoft.com/office/drawing/2014/main" val="1597552475"/>
                    </a:ext>
                  </a:extLst>
                </a:gridCol>
                <a:gridCol w="67920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6735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9334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42188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99533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908549">
                  <a:extLst>
                    <a:ext uri="{9D8B030D-6E8A-4147-A177-3AD203B41FA5}">
                      <a16:colId xmlns:a16="http://schemas.microsoft.com/office/drawing/2014/main" val="3549030399"/>
                    </a:ext>
                  </a:extLst>
                </a:gridCol>
              </a:tblGrid>
              <a:tr h="22809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400" b="1" i="0" dirty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Proposal</a:t>
                      </a:r>
                    </a:p>
                  </a:txBody>
                  <a:tcPr horzOverflow="overflow"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400" b="1" i="0" dirty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Physics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400" b="1" i="0" dirty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Exp. Contact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400" b="1" i="0" dirty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Rating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400" b="1" i="0" dirty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PAC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400" b="1" i="0" dirty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Jeop.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400" b="1" i="0" dirty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Group Days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400" b="1" i="0" dirty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Equipment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400" b="1" i="0" dirty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Energy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400" b="1" i="0" dirty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Group Contact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400" b="1" i="0" dirty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Target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400" b="1" i="0" dirty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Complete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434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400" b="1" i="0" dirty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E12-06-106</a:t>
                      </a:r>
                    </a:p>
                  </a:txBody>
                  <a:tcPr horzOverflow="overflow"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400" b="0" i="0" dirty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  <a:hlinkClick r:id="rId2"/>
                        </a:rPr>
                        <a:t>Color transparency</a:t>
                      </a:r>
                      <a:r>
                        <a:rPr lang="en-US" sz="1400" b="0" i="0" baseline="0" dirty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  <a:hlinkClick r:id="rId2"/>
                        </a:rPr>
                        <a:t> in exclusive vector meson production  </a:t>
                      </a:r>
                      <a:endParaRPr lang="en-US" sz="14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400" b="0" i="0" dirty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L. El Fassi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400" b="0" i="0" dirty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B+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400" b="0" i="0" dirty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30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400" b="0" dirty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48</a:t>
                      </a:r>
                      <a:endParaRPr lang="en-US" sz="14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400" b="1" i="0" dirty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30</a:t>
                      </a: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400" b="0" i="0" kern="1200" dirty="0">
                          <a:solidFill>
                            <a:schemeClr val="tx1"/>
                          </a:solidFill>
                          <a:latin typeface="Arial Narrow"/>
                          <a:ea typeface="+mn-ea"/>
                          <a:cs typeface="Arial Narrow"/>
                        </a:rPr>
                        <a:t>CLAS12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400" b="0" i="0" dirty="0">
                          <a:latin typeface="Arial Narrow"/>
                          <a:cs typeface="Arial Narrow"/>
                        </a:rPr>
                        <a:t>11</a:t>
                      </a: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400" b="1" i="0" dirty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RG-D</a:t>
                      </a:r>
                    </a:p>
                    <a:p>
                      <a:pPr algn="ctr"/>
                      <a:r>
                        <a:rPr lang="en-US" sz="1400" b="0" i="0" dirty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L. El Fassi</a:t>
                      </a: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400" b="0" i="0" dirty="0">
                          <a:latin typeface="Arial Narrow"/>
                          <a:cs typeface="Arial Narrow"/>
                        </a:rPr>
                        <a:t>Nuclear &amp; liquid D</a:t>
                      </a:r>
                      <a:r>
                        <a:rPr lang="en-US" sz="1400" b="0" i="0" baseline="-25000" dirty="0">
                          <a:latin typeface="Arial Narrow"/>
                          <a:cs typeface="Arial Narrow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400" b="1" i="0" baseline="0" dirty="0">
                          <a:latin typeface="Arial Narrow"/>
                          <a:cs typeface="Arial Narrow"/>
                        </a:rPr>
                        <a:t>40 d</a:t>
                      </a:r>
                    </a:p>
                    <a:p>
                      <a:pPr algn="ctr"/>
                      <a:r>
                        <a:rPr lang="en-US" sz="1400" b="1" i="0" baseline="0" dirty="0">
                          <a:latin typeface="Arial Narrow"/>
                          <a:cs typeface="Arial Narrow"/>
                        </a:rPr>
                        <a:t>100%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5963705"/>
                  </a:ext>
                </a:extLst>
              </a:tr>
              <a:tr h="23434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400" b="0" i="0" dirty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E12-06-106A</a:t>
                      </a:r>
                    </a:p>
                  </a:txBody>
                  <a:tcPr horzOverflow="overflow"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400" b="0" i="0" dirty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  <a:hlinkClick r:id="rId3"/>
                        </a:rPr>
                        <a:t>Nuclear TMDs</a:t>
                      </a:r>
                      <a:endParaRPr lang="en-US" sz="14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400" b="0" i="0" dirty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R. Dupre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endParaRPr lang="en-US" sz="14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400" b="0" i="0" dirty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48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endParaRPr lang="en-US" sz="14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900" b="1" i="0" dirty="0">
                        <a:solidFill>
                          <a:srgbClr val="0000FF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900" b="0" i="0" dirty="0"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900" b="0" i="0" dirty="0"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900" b="1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900" b="0" i="0" dirty="0">
                        <a:latin typeface="Arial Narrow"/>
                        <a:cs typeface="Arial Narrow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900" b="0" i="0" baseline="0" dirty="0">
                        <a:latin typeface="Arial Narrow"/>
                        <a:cs typeface="Arial Narrow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4344074"/>
                  </a:ext>
                </a:extLst>
              </a:tr>
              <a:tr h="23434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/>
                          <a:cs typeface="Arial Narrow"/>
                        </a:rPr>
                        <a:t>E12-06-117</a:t>
                      </a:r>
                    </a:p>
                  </a:txBody>
                  <a:tcPr horzOverflow="overflow"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400" b="0" i="0" dirty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  <a:hlinkClick r:id="rId4"/>
                        </a:rPr>
                        <a:t>Quark propagation and hadron formation</a:t>
                      </a:r>
                      <a:endParaRPr lang="en-US" sz="14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400" b="0" i="0" dirty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W. Brooks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400" b="0" i="0" dirty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A-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400" b="0" i="0" dirty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30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400" b="0" dirty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48</a:t>
                      </a:r>
                      <a:endParaRPr lang="en-US" sz="14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40000"/>
                        <a:lumOff val="60000"/>
                      </a:srgbClr>
                    </a:solidFill>
                  </a:tcPr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400" b="1" i="0" dirty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60</a:t>
                      </a: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40000"/>
                        <a:lumOff val="60000"/>
                      </a:srgbClr>
                    </a:solidFill>
                  </a:tcPr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400" b="0" i="0" dirty="0">
                          <a:latin typeface="Arial Narrow"/>
                          <a:cs typeface="Arial Narrow"/>
                        </a:rPr>
                        <a:t>CLAS12</a:t>
                      </a: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40000"/>
                        <a:lumOff val="60000"/>
                      </a:srgbClr>
                    </a:solidFill>
                  </a:tcPr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400" b="0" i="0" dirty="0">
                          <a:latin typeface="Arial Narrow"/>
                          <a:cs typeface="Arial Narrow"/>
                        </a:rPr>
                        <a:t>11</a:t>
                      </a: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40000"/>
                        <a:lumOff val="60000"/>
                      </a:srgbClr>
                    </a:solidFill>
                  </a:tcPr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400" b="1" i="0" dirty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RG-E</a:t>
                      </a:r>
                    </a:p>
                    <a:p>
                      <a:pPr algn="ctr"/>
                      <a:r>
                        <a:rPr lang="en-US" sz="1400" b="0" i="0" dirty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H. Hakobyan</a:t>
                      </a: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40000"/>
                        <a:lumOff val="60000"/>
                      </a:srgbClr>
                    </a:solidFill>
                  </a:tcPr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400" b="0" i="0" dirty="0">
                          <a:latin typeface="Arial Narrow"/>
                          <a:cs typeface="Arial Narrow"/>
                        </a:rPr>
                        <a:t>Nuclear &amp; liquid D</a:t>
                      </a:r>
                      <a:r>
                        <a:rPr lang="en-US" sz="1400" b="0" i="0" baseline="-25000" dirty="0">
                          <a:latin typeface="Arial Narrow"/>
                          <a:cs typeface="Arial Narrow"/>
                        </a:rPr>
                        <a:t>2</a:t>
                      </a:r>
                      <a:r>
                        <a:rPr lang="en-US" sz="1400" b="0" i="0" dirty="0">
                          <a:latin typeface="Arial Narrow"/>
                          <a:cs typeface="Arial Narrow"/>
                        </a:rPr>
                        <a:t> 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40000"/>
                        <a:lumOff val="60000"/>
                      </a:srgbClr>
                    </a:solidFill>
                  </a:tcPr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400" b="1" i="0" baseline="0" dirty="0">
                          <a:latin typeface="Arial Narrow"/>
                          <a:cs typeface="Arial Narrow"/>
                        </a:rPr>
                        <a:t>27 d</a:t>
                      </a:r>
                    </a:p>
                    <a:p>
                      <a:pPr algn="ctr"/>
                      <a:r>
                        <a:rPr lang="en-US" sz="1400" b="1" i="0" baseline="0" dirty="0">
                          <a:latin typeface="Arial Narrow"/>
                          <a:cs typeface="Arial Narrow"/>
                        </a:rPr>
                        <a:t>45%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40000"/>
                        <a:lumOff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7759439"/>
                  </a:ext>
                </a:extLst>
              </a:tr>
              <a:tr h="23434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/>
                          <a:cs typeface="Arial Narrow"/>
                        </a:rPr>
                        <a:t>E12-06-117A</a:t>
                      </a:r>
                    </a:p>
                  </a:txBody>
                  <a:tcPr horzOverflow="overflow"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400" b="0" i="0" dirty="0" err="1">
                          <a:solidFill>
                            <a:srgbClr val="0070C0"/>
                          </a:solidFill>
                          <a:latin typeface="Arial Narrow"/>
                          <a:cs typeface="Arial Narrow"/>
                          <a:hlinkClick r:id="rId5"/>
                        </a:rPr>
                        <a:t>Dihadron</a:t>
                      </a:r>
                      <a:r>
                        <a:rPr lang="en-US" sz="1400" b="0" i="0" dirty="0">
                          <a:solidFill>
                            <a:srgbClr val="0070C0"/>
                          </a:solidFill>
                          <a:latin typeface="Arial Narrow"/>
                          <a:cs typeface="Arial Narrow"/>
                          <a:hlinkClick r:id="rId5"/>
                        </a:rPr>
                        <a:t> measurements in electron-nucleus scattering</a:t>
                      </a:r>
                      <a:endParaRPr lang="en-US" sz="1400" b="0" i="0" dirty="0">
                        <a:solidFill>
                          <a:srgbClr val="0070C0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400" b="0" i="0" dirty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M. Arratia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endParaRPr lang="en-US" sz="14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400" b="0" i="0" dirty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48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endParaRPr lang="en-US" sz="14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40000"/>
                        <a:lumOff val="60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900" b="1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900" b="0" i="0" dirty="0"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900" b="0" i="0" dirty="0"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900" b="1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900" b="0" i="0" dirty="0">
                        <a:latin typeface="Arial Narrow"/>
                        <a:cs typeface="Arial Narrow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900" b="0" i="0" baseline="0" dirty="0">
                        <a:latin typeface="Arial Narrow"/>
                        <a:cs typeface="Arial Narrow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5961126"/>
                  </a:ext>
                </a:extLst>
              </a:tr>
            </a:tbl>
          </a:graphicData>
        </a:graphic>
      </p:graphicFrame>
      <p:sp>
        <p:nvSpPr>
          <p:cNvPr id="3" name="TextBox 13">
            <a:extLst>
              <a:ext uri="{FF2B5EF4-FFF2-40B4-BE49-F238E27FC236}">
                <a16:creationId xmlns:a16="http://schemas.microsoft.com/office/drawing/2014/main" id="{A6301E3F-4097-7220-45D1-C99F92C08E1D}"/>
              </a:ext>
            </a:extLst>
          </p:cNvPr>
          <p:cNvSpPr txBox="1"/>
          <p:nvPr/>
        </p:nvSpPr>
        <p:spPr>
          <a:xfrm>
            <a:off x="358081" y="4997285"/>
            <a:ext cx="11475838" cy="400110"/>
          </a:xfrm>
          <a:prstGeom prst="rect">
            <a:avLst/>
          </a:prstGeom>
          <a:noFill/>
          <a:ln w="31750">
            <a:solidFill>
              <a:srgbClr val="C00000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000" dirty="0">
                <a:latin typeface="+mj-lt"/>
                <a:cs typeface="Arial"/>
              </a:rPr>
              <a:t>Together, a large fraction of data-taking for</a:t>
            </a:r>
            <a:r>
              <a:rPr lang="en-US" sz="2000" b="1" dirty="0">
                <a:latin typeface="+mj-lt"/>
                <a:cs typeface="Arial"/>
              </a:rPr>
              <a:t> Hadrons and Cold Nuclear Matter</a:t>
            </a:r>
            <a:r>
              <a:rPr lang="en-US" sz="2000" dirty="0">
                <a:latin typeface="+mj-lt"/>
                <a:cs typeface="Arial"/>
              </a:rPr>
              <a:t> program completed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D4303868-FDC0-6D60-6883-2C2A6A4BABEB}"/>
              </a:ext>
            </a:extLst>
          </p:cNvPr>
          <p:cNvSpPr txBox="1"/>
          <p:nvPr/>
        </p:nvSpPr>
        <p:spPr>
          <a:xfrm>
            <a:off x="961489" y="3484383"/>
            <a:ext cx="10649263" cy="123110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b="1" dirty="0">
                <a:latin typeface="+mj-lt"/>
              </a:rPr>
              <a:t>RG-D</a:t>
            </a:r>
            <a:r>
              <a:rPr lang="en-US" dirty="0">
                <a:latin typeface="+mj-lt"/>
              </a:rPr>
              <a:t> used out-bending torus polarity and 3 different solid target materials separated from </a:t>
            </a:r>
            <a:r>
              <a:rPr lang="en-US" dirty="0"/>
              <a:t>ℓD</a:t>
            </a:r>
            <a:r>
              <a:rPr lang="en-US" baseline="-25000" dirty="0"/>
              <a:t>2</a:t>
            </a:r>
            <a:endParaRPr lang="en-US" dirty="0">
              <a:latin typeface="+mj-lt"/>
            </a:endParaRP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b="1" dirty="0">
                <a:latin typeface="+mj-lt"/>
              </a:rPr>
              <a:t>RG-E</a:t>
            </a:r>
            <a:r>
              <a:rPr lang="en-US" dirty="0">
                <a:latin typeface="+mj-lt"/>
              </a:rPr>
              <a:t> used in-bending torus polarity and 5 different solid target materials simultaneously with </a:t>
            </a:r>
            <a:r>
              <a:rPr lang="en-US" dirty="0"/>
              <a:t>ℓD</a:t>
            </a:r>
            <a:r>
              <a:rPr lang="en-US" baseline="-25000" dirty="0"/>
              <a:t>2</a:t>
            </a: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b="1" dirty="0">
                <a:latin typeface="+mj-lt"/>
              </a:rPr>
              <a:t>RG-E</a:t>
            </a:r>
            <a:r>
              <a:rPr lang="en-US" dirty="0">
                <a:latin typeface="+mj-lt"/>
              </a:rPr>
              <a:t> needs factor 2 more statistics to access hadrons that are produced with smaller cross-section</a:t>
            </a:r>
            <a:endParaRPr lang="en-US" baseline="-25000" dirty="0"/>
          </a:p>
        </p:txBody>
      </p:sp>
    </p:spTree>
    <p:extLst>
      <p:ext uri="{BB962C8B-B14F-4D97-AF65-F5344CB8AC3E}">
        <p14:creationId xmlns:p14="http://schemas.microsoft.com/office/powerpoint/2010/main" val="12498723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31894D1C-2A30-5DA3-1BBE-9EFFE633A6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kern="0"/>
              <a:t>Run Group D Preliminary Results </a:t>
            </a:r>
            <a:endParaRPr lang="en-US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472EE198-AC5E-E577-397B-BE88A557525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22" t="-1001" r="50783" b="53913"/>
          <a:stretch/>
        </p:blipFill>
        <p:spPr>
          <a:xfrm>
            <a:off x="80508" y="956267"/>
            <a:ext cx="4522753" cy="2411351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E6C62D3E-96FA-488B-08A2-6E9EA100A795}"/>
              </a:ext>
            </a:extLst>
          </p:cNvPr>
          <p:cNvSpPr txBox="1"/>
          <p:nvPr/>
        </p:nvSpPr>
        <p:spPr>
          <a:xfrm>
            <a:off x="7210908" y="4119396"/>
            <a:ext cx="4979489" cy="178510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b="1" dirty="0">
                <a:latin typeface="+mj-lt"/>
              </a:rPr>
              <a:t>~15% </a:t>
            </a:r>
            <a:r>
              <a:rPr lang="en-US" dirty="0">
                <a:latin typeface="+mj-lt"/>
              </a:rPr>
              <a:t>of data set for carbon target analyzed</a:t>
            </a:r>
            <a:endParaRPr lang="en-US" b="1" i="0" u="none" strike="noStrike" baseline="0" dirty="0">
              <a:latin typeface="+mj-lt"/>
              <a:cs typeface="Arial"/>
            </a:endParaRP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i="0" u="none" strike="noStrike" baseline="0" dirty="0">
                <a:latin typeface="+mj-lt"/>
              </a:rPr>
              <a:t>Cuts on kinematics for exclusive diffractive and </a:t>
            </a:r>
            <a:r>
              <a:rPr lang="en-US" b="1" i="0" u="none" strike="noStrike" baseline="0" dirty="0">
                <a:latin typeface="+mj-lt"/>
              </a:rPr>
              <a:t>incoherent 𝜌</a:t>
            </a:r>
            <a:r>
              <a:rPr lang="en-US" b="1" i="0" u="none" strike="noStrike" baseline="30000" dirty="0">
                <a:latin typeface="+mj-lt"/>
              </a:rPr>
              <a:t>0</a:t>
            </a:r>
            <a:r>
              <a:rPr lang="en-US" b="1" i="0" u="none" strike="noStrike" baseline="0" dirty="0">
                <a:latin typeface="+mj-lt"/>
              </a:rPr>
              <a:t> electroproduction off nuclei</a:t>
            </a:r>
            <a:endParaRPr lang="en-US" b="1" i="0" u="none" strike="noStrike" baseline="0" dirty="0">
              <a:latin typeface="+mj-lt"/>
              <a:cs typeface="Arial"/>
            </a:endParaRP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dirty="0">
                <a:latin typeface="+mj-lt"/>
              </a:rPr>
              <a:t>After initial </a:t>
            </a:r>
            <a:r>
              <a:rPr lang="en-US" i="0" u="none" strike="noStrike" baseline="0" dirty="0">
                <a:latin typeface="+mj-lt"/>
              </a:rPr>
              <a:t>alignment and online calibration</a:t>
            </a:r>
            <a:endParaRPr lang="en-US" dirty="0">
              <a:latin typeface="+mj-lt"/>
              <a:cs typeface="Arial"/>
            </a:endParaRP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EDF4C21E-0D06-806D-D038-53BAB3E4EA0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lum bright="-10000" contras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8076" b="40295"/>
          <a:stretch/>
        </p:blipFill>
        <p:spPr>
          <a:xfrm>
            <a:off x="4581787" y="986204"/>
            <a:ext cx="2722541" cy="1380225"/>
          </a:xfrm>
          <a:prstGeom prst="rect">
            <a:avLst/>
          </a:prstGeom>
        </p:spPr>
      </p:pic>
      <p:sp>
        <p:nvSpPr>
          <p:cNvPr id="6" name="Textfeld 7">
            <a:extLst>
              <a:ext uri="{FF2B5EF4-FFF2-40B4-BE49-F238E27FC236}">
                <a16:creationId xmlns:a16="http://schemas.microsoft.com/office/drawing/2014/main" id="{27D17471-3B52-4156-46B8-A6C08D313495}"/>
              </a:ext>
            </a:extLst>
          </p:cNvPr>
          <p:cNvSpPr txBox="1"/>
          <p:nvPr/>
        </p:nvSpPr>
        <p:spPr>
          <a:xfrm>
            <a:off x="80508" y="619717"/>
            <a:ext cx="6380809" cy="33855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spcAft>
                <a:spcPts val="1200"/>
              </a:spcAft>
            </a:pPr>
            <a:r>
              <a:rPr lang="en-US" sz="1600">
                <a:latin typeface="+mj-lt"/>
                <a:cs typeface="Arial"/>
              </a:rPr>
              <a:t>Color Transparency T</a:t>
            </a:r>
            <a:r>
              <a:rPr lang="en-US" sz="1600" baseline="-25000">
                <a:latin typeface="+mj-lt"/>
                <a:cs typeface="Arial"/>
              </a:rPr>
              <a:t>A</a:t>
            </a:r>
            <a:r>
              <a:rPr lang="en-US" sz="1600">
                <a:latin typeface="+mj-lt"/>
                <a:cs typeface="Arial"/>
              </a:rPr>
              <a:t> data, theory, projections:</a:t>
            </a:r>
            <a:endParaRPr lang="en-US" sz="1600">
              <a:cs typeface="Arial"/>
            </a:endParaRP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B8BB2CBC-010E-4DF9-BF64-DC64B764C5C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lum bright="-20000" contras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0408" y="3706465"/>
            <a:ext cx="3290605" cy="2089573"/>
          </a:xfrm>
          <a:prstGeom prst="rect">
            <a:avLst/>
          </a:prstGeom>
        </p:spPr>
      </p:pic>
      <p:sp>
        <p:nvSpPr>
          <p:cNvPr id="5" name="Textfeld 7">
            <a:extLst>
              <a:ext uri="{FF2B5EF4-FFF2-40B4-BE49-F238E27FC236}">
                <a16:creationId xmlns:a16="http://schemas.microsoft.com/office/drawing/2014/main" id="{4742C73E-8B4E-B0A9-BC93-92D1DE3B0341}"/>
              </a:ext>
            </a:extLst>
          </p:cNvPr>
          <p:cNvSpPr txBox="1"/>
          <p:nvPr/>
        </p:nvSpPr>
        <p:spPr>
          <a:xfrm>
            <a:off x="80508" y="3369267"/>
            <a:ext cx="5688659" cy="33855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spcAft>
                <a:spcPts val="1200"/>
              </a:spcAft>
            </a:pPr>
            <a:r>
              <a:rPr lang="en-US" sz="1600" b="1" dirty="0">
                <a:latin typeface="+mj-lt"/>
                <a:cs typeface="Arial"/>
              </a:rPr>
              <a:t>π</a:t>
            </a:r>
            <a:r>
              <a:rPr lang="en-US" sz="1600" b="1" baseline="30000" dirty="0">
                <a:latin typeface="+mj-lt"/>
                <a:cs typeface="Arial"/>
              </a:rPr>
              <a:t>+</a:t>
            </a:r>
            <a:r>
              <a:rPr lang="en-US" sz="1600" b="1" dirty="0">
                <a:latin typeface="+mj-lt"/>
                <a:cs typeface="Arial"/>
              </a:rPr>
              <a:t> π</a:t>
            </a:r>
            <a:r>
              <a:rPr lang="en-US" sz="1600" b="1" baseline="30000" dirty="0">
                <a:latin typeface="+mj-lt"/>
                <a:cs typeface="Arial"/>
              </a:rPr>
              <a:t>-</a:t>
            </a:r>
            <a:r>
              <a:rPr lang="en-US" sz="1600" dirty="0">
                <a:latin typeface="+mj-lt"/>
                <a:cs typeface="Arial"/>
              </a:rPr>
              <a:t> invariant mass for solid targets + ℓD</a:t>
            </a:r>
            <a:r>
              <a:rPr lang="en-US" sz="1600" baseline="-25000" dirty="0">
                <a:latin typeface="+mj-lt"/>
                <a:cs typeface="Arial"/>
              </a:rPr>
              <a:t>2</a:t>
            </a:r>
            <a:r>
              <a:rPr lang="en-US" sz="1600" dirty="0">
                <a:latin typeface="+mj-lt"/>
                <a:cs typeface="Arial"/>
              </a:rPr>
              <a:t>:</a:t>
            </a:r>
            <a:endParaRPr lang="en-US" dirty="0"/>
          </a:p>
        </p:txBody>
      </p:sp>
      <p:pic>
        <p:nvPicPr>
          <p:cNvPr id="18" name="Grafik 8">
            <a:extLst>
              <a:ext uri="{FF2B5EF4-FFF2-40B4-BE49-F238E27FC236}">
                <a16:creationId xmlns:a16="http://schemas.microsoft.com/office/drawing/2014/main" id="{0B7B9946-9D22-227A-3C0C-66CA98D9226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lum bright="-20000" contras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84265" y="3768732"/>
            <a:ext cx="3120451" cy="2046919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6A934A8C-5056-1906-94D5-4F257A5990CB}"/>
              </a:ext>
            </a:extLst>
          </p:cNvPr>
          <p:cNvSpPr txBox="1"/>
          <p:nvPr/>
        </p:nvSpPr>
        <p:spPr>
          <a:xfrm rot="19740000">
            <a:off x="4017910" y="4425373"/>
            <a:ext cx="334645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3600" dirty="0">
                <a:solidFill>
                  <a:srgbClr val="D2D2D2">
                    <a:alpha val="60000"/>
                  </a:srgbClr>
                </a:solidFill>
                <a:cs typeface="Arial"/>
              </a:rPr>
              <a:t>PRELIMINARY</a:t>
            </a:r>
            <a:endParaRPr lang="en-US" sz="3600" dirty="0">
              <a:solidFill>
                <a:srgbClr val="D2D2D2">
                  <a:alpha val="60000"/>
                </a:srgbClr>
              </a:solidFill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C398113-09DD-F86A-7A8E-9914396DA8A2}"/>
              </a:ext>
            </a:extLst>
          </p:cNvPr>
          <p:cNvGrpSpPr/>
          <p:nvPr/>
        </p:nvGrpSpPr>
        <p:grpSpPr>
          <a:xfrm>
            <a:off x="7216991" y="695278"/>
            <a:ext cx="4333128" cy="3157764"/>
            <a:chOff x="7013791" y="955628"/>
            <a:chExt cx="4333128" cy="3157764"/>
          </a:xfrm>
        </p:grpSpPr>
        <p:pic>
          <p:nvPicPr>
            <p:cNvPr id="3" name="Grafik 2">
              <a:extLst>
                <a:ext uri="{FF2B5EF4-FFF2-40B4-BE49-F238E27FC236}">
                  <a16:creationId xmlns:a16="http://schemas.microsoft.com/office/drawing/2014/main" id="{4E8B532A-C793-C50B-6BE5-85AEF71D398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lum bright="-10000" contrast="30000"/>
            </a:blip>
            <a:stretch>
              <a:fillRect/>
            </a:stretch>
          </p:blipFill>
          <p:spPr>
            <a:xfrm>
              <a:off x="7013791" y="955628"/>
              <a:ext cx="4333128" cy="3157764"/>
            </a:xfrm>
            <a:prstGeom prst="rect">
              <a:avLst/>
            </a:prstGeom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06D981E2-C903-C1CE-BF52-EDC751534CDA}"/>
                </a:ext>
              </a:extLst>
            </p:cNvPr>
            <p:cNvSpPr/>
            <p:nvPr/>
          </p:nvSpPr>
          <p:spPr bwMode="auto">
            <a:xfrm>
              <a:off x="7177156" y="1227207"/>
              <a:ext cx="284922" cy="262393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C63793C9-4E66-B808-E3C8-5FA25EA5F99B}"/>
                </a:ext>
              </a:extLst>
            </p:cNvPr>
            <p:cNvSpPr txBox="1"/>
            <p:nvPr/>
          </p:nvSpPr>
          <p:spPr>
            <a:xfrm rot="19740000">
              <a:off x="7527050" y="2430377"/>
              <a:ext cx="3346450" cy="64633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3600" dirty="0">
                  <a:solidFill>
                    <a:srgbClr val="D2D2D2">
                      <a:alpha val="60000"/>
                    </a:srgbClr>
                  </a:solidFill>
                  <a:cs typeface="Arial"/>
                </a:rPr>
                <a:t>PRELIMINARY</a:t>
              </a:r>
              <a:endParaRPr lang="en-US" sz="3600" dirty="0">
                <a:solidFill>
                  <a:srgbClr val="D2D2D2">
                    <a:alpha val="60000"/>
                  </a:srgbClr>
                </a:solidFill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9AB72032-2B69-FDCC-D421-E3004EC3FF18}"/>
              </a:ext>
            </a:extLst>
          </p:cNvPr>
          <p:cNvSpPr txBox="1"/>
          <p:nvPr/>
        </p:nvSpPr>
        <p:spPr>
          <a:xfrm rot="19740000">
            <a:off x="417459" y="4469822"/>
            <a:ext cx="334645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3600" dirty="0">
                <a:solidFill>
                  <a:srgbClr val="D2D2D2">
                    <a:alpha val="60000"/>
                  </a:srgbClr>
                </a:solidFill>
                <a:cs typeface="Arial"/>
              </a:rPr>
              <a:t>PRELIMINARY</a:t>
            </a:r>
            <a:endParaRPr lang="en-US" sz="3600" dirty="0">
              <a:solidFill>
                <a:srgbClr val="D2D2D2">
                  <a:alpha val="60000"/>
                </a:srgbClr>
              </a:solidFill>
            </a:endParaRPr>
          </a:p>
        </p:txBody>
      </p:sp>
      <p:sp>
        <p:nvSpPr>
          <p:cNvPr id="11" name="Textfeld 2">
            <a:extLst>
              <a:ext uri="{FF2B5EF4-FFF2-40B4-BE49-F238E27FC236}">
                <a16:creationId xmlns:a16="http://schemas.microsoft.com/office/drawing/2014/main" id="{DB549FF4-8EFA-466F-206A-70DFA30A72BA}"/>
              </a:ext>
            </a:extLst>
          </p:cNvPr>
          <p:cNvSpPr txBox="1"/>
          <p:nvPr/>
        </p:nvSpPr>
        <p:spPr>
          <a:xfrm>
            <a:off x="7547087" y="3770123"/>
            <a:ext cx="3675312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400" dirty="0">
                <a:solidFill>
                  <a:srgbClr val="0000CC"/>
                </a:solidFill>
              </a:rPr>
              <a:t>[Matthew </a:t>
            </a:r>
            <a:r>
              <a:rPr lang="en-US" sz="1400" dirty="0" err="1">
                <a:solidFill>
                  <a:srgbClr val="0000CC"/>
                </a:solidFill>
              </a:rPr>
              <a:t>Maynes</a:t>
            </a:r>
            <a:r>
              <a:rPr lang="en-US" sz="1400" dirty="0">
                <a:solidFill>
                  <a:srgbClr val="0000CC"/>
                </a:solidFill>
              </a:rPr>
              <a:t>, APS April Meeting 2024]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DDBA8D2-D0DB-21C2-E6A7-08F78A4447D7}"/>
              </a:ext>
            </a:extLst>
          </p:cNvPr>
          <p:cNvSpPr txBox="1"/>
          <p:nvPr/>
        </p:nvSpPr>
        <p:spPr>
          <a:xfrm>
            <a:off x="985520" y="5933440"/>
            <a:ext cx="10220960" cy="400110"/>
          </a:xfrm>
          <a:prstGeom prst="rect">
            <a:avLst/>
          </a:prstGeom>
          <a:noFill/>
          <a:ln w="31750">
            <a:solidFill>
              <a:srgbClr val="C00000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000" dirty="0">
                <a:latin typeface="+mj-lt"/>
              </a:rPr>
              <a:t>RG-D analysis is well on track despite waiting long for new alignment procedures </a:t>
            </a:r>
            <a:endParaRPr lang="en-US" sz="2000" dirty="0">
              <a:latin typeface="+mj-lt"/>
              <a:cs typeface="Arial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A7FD55C-BF4E-E32F-2863-E722CDFFC9C8}"/>
              </a:ext>
            </a:extLst>
          </p:cNvPr>
          <p:cNvSpPr txBox="1"/>
          <p:nvPr/>
        </p:nvSpPr>
        <p:spPr>
          <a:xfrm>
            <a:off x="1974850" y="3829050"/>
            <a:ext cx="107315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>
                <a:cs typeface="Arial"/>
              </a:rPr>
              <a:t>𝜌</a:t>
            </a:r>
            <a:r>
              <a:rPr lang="en-US" b="1" baseline="30000">
                <a:cs typeface="Arial"/>
              </a:rPr>
              <a:t>0</a:t>
            </a:r>
            <a:r>
              <a:rPr lang="en-US" sz="1600" b="1">
                <a:cs typeface="Arial"/>
              </a:rPr>
              <a:t>(770)</a:t>
            </a:r>
          </a:p>
        </p:txBody>
      </p:sp>
      <p:sp>
        <p:nvSpPr>
          <p:cNvPr id="10" name="TextBox 15">
            <a:extLst>
              <a:ext uri="{FF2B5EF4-FFF2-40B4-BE49-F238E27FC236}">
                <a16:creationId xmlns:a16="http://schemas.microsoft.com/office/drawing/2014/main" id="{CA28B001-6977-FC8C-DAD7-CA3F0F538DCF}"/>
              </a:ext>
            </a:extLst>
          </p:cNvPr>
          <p:cNvSpPr txBox="1"/>
          <p:nvPr/>
        </p:nvSpPr>
        <p:spPr>
          <a:xfrm>
            <a:off x="4762254" y="2462545"/>
            <a:ext cx="2692923" cy="10772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99999"/>
              </a:lnSpc>
            </a:pPr>
            <a:r>
              <a:rPr lang="en-US" sz="1600" b="1" dirty="0"/>
              <a:t>Four solid RG-D targets:</a:t>
            </a:r>
            <a:br>
              <a:rPr lang="en-US" sz="1600" b="1" dirty="0"/>
            </a:br>
            <a:r>
              <a:rPr lang="en-US" sz="1600" dirty="0"/>
              <a:t>- Cu x Sn : 182 </a:t>
            </a:r>
            <a:r>
              <a:rPr lang="en-US" sz="1600" dirty="0" err="1"/>
              <a:t>mC</a:t>
            </a:r>
            <a:endParaRPr lang="en-US" sz="1600" dirty="0"/>
          </a:p>
          <a:p>
            <a:pPr>
              <a:lnSpc>
                <a:spcPct val="99999"/>
              </a:lnSpc>
            </a:pPr>
            <a:r>
              <a:rPr lang="en-US" sz="1600" dirty="0"/>
              <a:t>- C x C : 30 </a:t>
            </a:r>
            <a:r>
              <a:rPr lang="en-US" sz="1600" dirty="0" err="1"/>
              <a:t>mC</a:t>
            </a:r>
            <a:endParaRPr lang="en-US" sz="1600" dirty="0"/>
          </a:p>
          <a:p>
            <a:pPr>
              <a:lnSpc>
                <a:spcPct val="99999"/>
              </a:lnSpc>
            </a:pPr>
            <a:r>
              <a:rPr lang="en-US" sz="1600" dirty="0"/>
              <a:t>- ℓD2 cryo-target: 32 </a:t>
            </a:r>
            <a:r>
              <a:rPr lang="en-US" sz="1600" dirty="0" err="1"/>
              <a:t>mC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1024690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EAB84460-E63E-FBA7-9005-5760524E2EE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284" y="473453"/>
            <a:ext cx="5816906" cy="1542361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525BF059-89AB-7518-5F88-C0849EB17D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Run Group E Data-Taking Summary</a:t>
            </a:r>
          </a:p>
        </p:txBody>
      </p:sp>
      <p:sp>
        <p:nvSpPr>
          <p:cNvPr id="5" name="TextBox 15">
            <a:extLst>
              <a:ext uri="{FF2B5EF4-FFF2-40B4-BE49-F238E27FC236}">
                <a16:creationId xmlns:a16="http://schemas.microsoft.com/office/drawing/2014/main" id="{2FCD35B6-B73D-7322-10DB-3567D7F7A4D7}"/>
              </a:ext>
            </a:extLst>
          </p:cNvPr>
          <p:cNvSpPr txBox="1"/>
          <p:nvPr/>
        </p:nvSpPr>
        <p:spPr>
          <a:xfrm>
            <a:off x="3754167" y="1874317"/>
            <a:ext cx="2493645" cy="258532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99999"/>
              </a:lnSpc>
            </a:pPr>
            <a:r>
              <a:rPr lang="en-US" b="0" i="0" u="none" strike="noStrike" baseline="0" dirty="0">
                <a:latin typeface="+mj-lt"/>
              </a:rPr>
              <a:t>Data-taking on </a:t>
            </a:r>
            <a:r>
              <a:rPr lang="en-US" b="1" i="0" u="none" strike="noStrike" baseline="0" dirty="0">
                <a:latin typeface="+mj-lt"/>
              </a:rPr>
              <a:t>five solid RG-E targets</a:t>
            </a:r>
            <a:r>
              <a:rPr lang="en-US" b="0" i="0" u="none" strike="noStrike" baseline="0" dirty="0">
                <a:latin typeface="+mj-lt"/>
              </a:rPr>
              <a:t> with comparable luminosity:</a:t>
            </a:r>
          </a:p>
          <a:p>
            <a:pPr marL="285750" indent="-285750">
              <a:lnSpc>
                <a:spcPct val="99999"/>
              </a:lnSpc>
              <a:buFontTx/>
              <a:buChar char="-"/>
            </a:pPr>
            <a:r>
              <a:rPr lang="en-US" dirty="0"/>
              <a:t>C x ℓD</a:t>
            </a:r>
            <a:r>
              <a:rPr lang="en-US" baseline="-25000" dirty="0"/>
              <a:t>2 </a:t>
            </a:r>
            <a:r>
              <a:rPr lang="en-US" b="0" i="0" u="none" strike="noStrike" baseline="0" dirty="0">
                <a:latin typeface="+mj-lt"/>
              </a:rPr>
              <a:t>: 23 1/fb</a:t>
            </a:r>
            <a:endParaRPr lang="en-US" baseline="-25000" dirty="0"/>
          </a:p>
          <a:p>
            <a:pPr marL="285750" indent="-285750">
              <a:lnSpc>
                <a:spcPct val="99999"/>
              </a:lnSpc>
              <a:buFontTx/>
              <a:buChar char="-"/>
            </a:pPr>
            <a:r>
              <a:rPr lang="en-US" dirty="0"/>
              <a:t>Al x ℓD</a:t>
            </a:r>
            <a:r>
              <a:rPr lang="en-US" baseline="-25000" dirty="0"/>
              <a:t>2</a:t>
            </a:r>
            <a:r>
              <a:rPr lang="en-US" b="0" i="0" u="none" strike="noStrike" baseline="0" dirty="0">
                <a:latin typeface="+mj-lt"/>
              </a:rPr>
              <a:t> : 24 1/fb</a:t>
            </a:r>
            <a:endParaRPr lang="en-US" baseline="-25000" dirty="0"/>
          </a:p>
          <a:p>
            <a:pPr marL="285750" indent="-285750">
              <a:lnSpc>
                <a:spcPct val="99999"/>
              </a:lnSpc>
              <a:buFontTx/>
              <a:buChar char="-"/>
            </a:pPr>
            <a:r>
              <a:rPr lang="en-US" dirty="0"/>
              <a:t>Cu x ℓD</a:t>
            </a:r>
            <a:r>
              <a:rPr lang="en-US" baseline="-25000" dirty="0"/>
              <a:t>2</a:t>
            </a:r>
            <a:r>
              <a:rPr lang="en-US" b="0" i="0" u="none" strike="noStrike" baseline="0" dirty="0">
                <a:latin typeface="+mj-lt"/>
              </a:rPr>
              <a:t> : 22 1/fb</a:t>
            </a:r>
            <a:endParaRPr lang="en-US" baseline="-25000" dirty="0"/>
          </a:p>
          <a:p>
            <a:pPr marL="285750" indent="-285750">
              <a:lnSpc>
                <a:spcPct val="99999"/>
              </a:lnSpc>
              <a:buFontTx/>
              <a:buChar char="-"/>
            </a:pPr>
            <a:r>
              <a:rPr lang="en-US" dirty="0"/>
              <a:t>Sn x ℓD</a:t>
            </a:r>
            <a:r>
              <a:rPr lang="en-US" baseline="-25000" dirty="0"/>
              <a:t>2</a:t>
            </a:r>
            <a:r>
              <a:rPr lang="en-US" b="0" i="0" u="none" strike="noStrike" baseline="0" dirty="0">
                <a:latin typeface="+mj-lt"/>
              </a:rPr>
              <a:t> : 22 1/fb</a:t>
            </a:r>
            <a:endParaRPr lang="en-US" baseline="-25000" dirty="0"/>
          </a:p>
          <a:p>
            <a:pPr marL="285750" indent="-285750">
              <a:lnSpc>
                <a:spcPct val="99999"/>
              </a:lnSpc>
              <a:buFontTx/>
              <a:buChar char="-"/>
            </a:pPr>
            <a:r>
              <a:rPr lang="en-US" dirty="0"/>
              <a:t>Pb x ℓD</a:t>
            </a:r>
            <a:r>
              <a:rPr lang="en-US" baseline="-25000" dirty="0"/>
              <a:t>2</a:t>
            </a:r>
            <a:r>
              <a:rPr lang="en-US" b="0" i="0" u="none" strike="noStrike" baseline="0" dirty="0">
                <a:latin typeface="+mj-lt"/>
              </a:rPr>
              <a:t> : 26 1/fb</a:t>
            </a:r>
            <a:endParaRPr lang="en-US" dirty="0">
              <a:cs typeface="Arial"/>
            </a:endParaRPr>
          </a:p>
        </p:txBody>
      </p:sp>
      <p:pic>
        <p:nvPicPr>
          <p:cNvPr id="8" name="Grafik 7" descr="Ein Bild, das Gebäude, Im Haus, Metall enthält.&#10;&#10;Automatisch generierte Beschreibung">
            <a:extLst>
              <a:ext uri="{FF2B5EF4-FFF2-40B4-BE49-F238E27FC236}">
                <a16:creationId xmlns:a16="http://schemas.microsoft.com/office/drawing/2014/main" id="{C2D5EDCD-4F97-F7C7-5114-5806CA2BB88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758" y="1959378"/>
            <a:ext cx="3600000" cy="24272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Sprechblase: rechteckig 8">
            <a:extLst>
              <a:ext uri="{FF2B5EF4-FFF2-40B4-BE49-F238E27FC236}">
                <a16:creationId xmlns:a16="http://schemas.microsoft.com/office/drawing/2014/main" id="{F2338BFC-19FD-ED4C-D6FF-5DF36A5CF148}"/>
              </a:ext>
            </a:extLst>
          </p:cNvPr>
          <p:cNvSpPr/>
          <p:nvPr/>
        </p:nvSpPr>
        <p:spPr>
          <a:xfrm>
            <a:off x="2665178" y="3130435"/>
            <a:ext cx="522502" cy="275031"/>
          </a:xfrm>
          <a:prstGeom prst="wedgeRectCallout">
            <a:avLst>
              <a:gd name="adj1" fmla="val -82561"/>
              <a:gd name="adj2" fmla="val -15828"/>
            </a:avLst>
          </a:prstGeom>
          <a:solidFill>
            <a:schemeClr val="bg2"/>
          </a:solidFill>
          <a:ln>
            <a:solidFill>
              <a:schemeClr val="accent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1600" dirty="0">
                <a:solidFill>
                  <a:schemeClr val="tx1"/>
                </a:solidFill>
              </a:rPr>
              <a:t>foil</a:t>
            </a:r>
          </a:p>
        </p:txBody>
      </p:sp>
      <p:sp>
        <p:nvSpPr>
          <p:cNvPr id="11" name="Sprechblase: rechteckig 10">
            <a:extLst>
              <a:ext uri="{FF2B5EF4-FFF2-40B4-BE49-F238E27FC236}">
                <a16:creationId xmlns:a16="http://schemas.microsoft.com/office/drawing/2014/main" id="{650D3DD9-B478-4D59-FE02-C60DC763FF72}"/>
              </a:ext>
            </a:extLst>
          </p:cNvPr>
          <p:cNvSpPr/>
          <p:nvPr/>
        </p:nvSpPr>
        <p:spPr>
          <a:xfrm flipH="1">
            <a:off x="1367526" y="2862620"/>
            <a:ext cx="522502" cy="267815"/>
          </a:xfrm>
          <a:prstGeom prst="wedgeRectCallout">
            <a:avLst>
              <a:gd name="adj1" fmla="val -69927"/>
              <a:gd name="adj2" fmla="val 27391"/>
            </a:avLst>
          </a:prstGeom>
          <a:solidFill>
            <a:schemeClr val="bg2"/>
          </a:solidFill>
          <a:ln>
            <a:solidFill>
              <a:schemeClr val="accent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altLang="en-US" sz="1600" dirty="0">
                <a:solidFill>
                  <a:schemeClr val="tx1"/>
                </a:solidFill>
              </a:rPr>
              <a:t>ℓD</a:t>
            </a:r>
            <a:r>
              <a:rPr lang="en-US" altLang="en-US" sz="1600" baseline="-25000" dirty="0">
                <a:solidFill>
                  <a:schemeClr val="tx1"/>
                </a:solidFill>
              </a:rPr>
              <a:t>2</a:t>
            </a:r>
            <a:endParaRPr lang="en-US" sz="1600" dirty="0">
              <a:solidFill>
                <a:schemeClr val="tx1"/>
              </a:solidFill>
            </a:endParaRPr>
          </a:p>
        </p:txBody>
      </p:sp>
      <p:pic>
        <p:nvPicPr>
          <p:cNvPr id="17" name="Grafik 16" descr="Ein Bild, das Text, Screenshot, Diagramm, Reihe enthält.&#10;&#10;Automatisch generierte Beschreibung">
            <a:extLst>
              <a:ext uri="{FF2B5EF4-FFF2-40B4-BE49-F238E27FC236}">
                <a16:creationId xmlns:a16="http://schemas.microsoft.com/office/drawing/2014/main" id="{B91EBA6C-D422-6A9F-3733-AA1C84D340B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30000" contrast="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38954" y="3324611"/>
            <a:ext cx="5953046" cy="3056421"/>
          </a:xfrm>
          <a:prstGeom prst="rect">
            <a:avLst/>
          </a:prstGeom>
        </p:spPr>
      </p:pic>
      <p:pic>
        <p:nvPicPr>
          <p:cNvPr id="14" name="Grafik 13" descr="Ein Bild, das Text, Screenshot, Diagramm, parallel enthält.&#10;&#10;Automatisch generierte Beschreibung">
            <a:extLst>
              <a:ext uri="{FF2B5EF4-FFF2-40B4-BE49-F238E27FC236}">
                <a16:creationId xmlns:a16="http://schemas.microsoft.com/office/drawing/2014/main" id="{9FCDEB65-FECF-1F11-5574-5C082120F11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30000" contrast="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38954" y="704591"/>
            <a:ext cx="5953046" cy="3081450"/>
          </a:xfrm>
          <a:prstGeom prst="rect">
            <a:avLst/>
          </a:prstGeom>
        </p:spPr>
      </p:pic>
      <p:sp>
        <p:nvSpPr>
          <p:cNvPr id="22" name="Textfeld 21">
            <a:extLst>
              <a:ext uri="{FF2B5EF4-FFF2-40B4-BE49-F238E27FC236}">
                <a16:creationId xmlns:a16="http://schemas.microsoft.com/office/drawing/2014/main" id="{58637B50-F595-96C7-409D-A1168B016C20}"/>
              </a:ext>
            </a:extLst>
          </p:cNvPr>
          <p:cNvSpPr txBox="1"/>
          <p:nvPr/>
        </p:nvSpPr>
        <p:spPr>
          <a:xfrm>
            <a:off x="69108" y="4461496"/>
            <a:ext cx="6278527" cy="19082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800" b="1" i="0" u="none" strike="noStrike" baseline="0" dirty="0">
                <a:latin typeface="+mj-lt"/>
              </a:rPr>
              <a:t>Double-target system performed excellent</a:t>
            </a:r>
            <a:r>
              <a:rPr lang="en-US" sz="1800" b="0" i="0" u="none" strike="noStrike" baseline="0" dirty="0">
                <a:latin typeface="+mj-lt"/>
              </a:rPr>
              <a:t> with fast solid-target changes along with stable &amp; robust operation</a:t>
            </a:r>
          </a:p>
          <a:p>
            <a:pPr marL="285750" indent="-285750" algn="l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800" b="1" i="0" u="none" strike="noStrike" baseline="0" dirty="0">
                <a:latin typeface="+mj-lt"/>
              </a:rPr>
              <a:t>Major downtimes</a:t>
            </a:r>
            <a:r>
              <a:rPr lang="en-US" sz="1800" b="0" i="0" u="none" strike="noStrike" baseline="0" dirty="0">
                <a:latin typeface="+mj-lt"/>
              </a:rPr>
              <a:t> of 50 + 270 hours </a:t>
            </a:r>
            <a:r>
              <a:rPr lang="en-US" sz="1800" b="1" i="0" u="none" strike="noStrike" baseline="0" dirty="0">
                <a:latin typeface="+mj-lt"/>
              </a:rPr>
              <a:t>due to</a:t>
            </a:r>
            <a:br>
              <a:rPr lang="en-US" dirty="0">
                <a:latin typeface="+mj-lt"/>
              </a:rPr>
            </a:br>
            <a:r>
              <a:rPr lang="en-US" sz="1800" b="0" i="0" u="none" strike="noStrike" baseline="0" dirty="0">
                <a:latin typeface="+mj-lt"/>
              </a:rPr>
              <a:t>two vacuum events / beam strikes in the </a:t>
            </a:r>
            <a:r>
              <a:rPr lang="en-US" sz="1800" b="1" i="0" u="none" strike="noStrike" baseline="0" dirty="0">
                <a:latin typeface="+mj-lt"/>
              </a:rPr>
              <a:t>accelerator</a:t>
            </a:r>
          </a:p>
          <a:p>
            <a:pPr marL="285750" indent="-285750" algn="l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800" b="0" i="0" u="none" strike="noStrike" baseline="0" dirty="0">
                <a:latin typeface="+mj-lt"/>
              </a:rPr>
              <a:t>Completed necessary calibration and extra runs (e.g., empty, luminosity scans, in- vs. out-bending polarity)</a:t>
            </a:r>
          </a:p>
        </p:txBody>
      </p:sp>
    </p:spTree>
    <p:extLst>
      <p:ext uri="{BB962C8B-B14F-4D97-AF65-F5344CB8AC3E}">
        <p14:creationId xmlns:p14="http://schemas.microsoft.com/office/powerpoint/2010/main" val="2902537640"/>
      </p:ext>
    </p:extLst>
  </p:cSld>
  <p:clrMapOvr>
    <a:masterClrMapping/>
  </p:clrMapOvr>
</p:sld>
</file>

<file path=ppt/theme/theme1.xml><?xml version="1.0" encoding="utf-8"?>
<a:theme xmlns:a="http://schemas.openxmlformats.org/drawingml/2006/main" name="1_Streifen">
  <a:themeElements>
    <a:clrScheme name="Streifen 2">
      <a:dk1>
        <a:srgbClr val="000000"/>
      </a:dk1>
      <a:lt1>
        <a:srgbClr val="EAEAEA"/>
      </a:lt1>
      <a:dk2>
        <a:srgbClr val="003366"/>
      </a:dk2>
      <a:lt2>
        <a:srgbClr val="EAEAEA"/>
      </a:lt2>
      <a:accent1>
        <a:srgbClr val="FFFFFF"/>
      </a:accent1>
      <a:accent2>
        <a:srgbClr val="DDDDDD"/>
      </a:accent2>
      <a:accent3>
        <a:srgbClr val="F3F3F3"/>
      </a:accent3>
      <a:accent4>
        <a:srgbClr val="000000"/>
      </a:accent4>
      <a:accent5>
        <a:srgbClr val="FFFFFF"/>
      </a:accent5>
      <a:accent6>
        <a:srgbClr val="C8C8C8"/>
      </a:accent6>
      <a:hlink>
        <a:srgbClr val="336699"/>
      </a:hlink>
      <a:folHlink>
        <a:srgbClr val="9A0000"/>
      </a:folHlink>
    </a:clrScheme>
    <a:fontScheme name="Streife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Streifen 1">
        <a:dk1>
          <a:srgbClr val="356677"/>
        </a:dk1>
        <a:lt1>
          <a:srgbClr val="FFFFFF"/>
        </a:lt1>
        <a:dk2>
          <a:srgbClr val="3E798E"/>
        </a:dk2>
        <a:lt2>
          <a:srgbClr val="FFFFCC"/>
        </a:lt2>
        <a:accent1>
          <a:srgbClr val="7FA0B1"/>
        </a:accent1>
        <a:accent2>
          <a:srgbClr val="3A7184"/>
        </a:accent2>
        <a:accent3>
          <a:srgbClr val="AFBEC6"/>
        </a:accent3>
        <a:accent4>
          <a:srgbClr val="DADADA"/>
        </a:accent4>
        <a:accent5>
          <a:srgbClr val="C0CDD5"/>
        </a:accent5>
        <a:accent6>
          <a:srgbClr val="346677"/>
        </a:accent6>
        <a:hlink>
          <a:srgbClr val="FFBF0B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ifen 2">
        <a:dk1>
          <a:srgbClr val="000000"/>
        </a:dk1>
        <a:lt1>
          <a:srgbClr val="EAEAEA"/>
        </a:lt1>
        <a:dk2>
          <a:srgbClr val="003366"/>
        </a:dk2>
        <a:lt2>
          <a:srgbClr val="EAEAEA"/>
        </a:lt2>
        <a:accent1>
          <a:srgbClr val="FFFFFF"/>
        </a:accent1>
        <a:accent2>
          <a:srgbClr val="DDDDDD"/>
        </a:accent2>
        <a:accent3>
          <a:srgbClr val="F3F3F3"/>
        </a:accent3>
        <a:accent4>
          <a:srgbClr val="000000"/>
        </a:accent4>
        <a:accent5>
          <a:srgbClr val="FFFFFF"/>
        </a:accent5>
        <a:accent6>
          <a:srgbClr val="C8C8C8"/>
        </a:accent6>
        <a:hlink>
          <a:srgbClr val="336699"/>
        </a:hlink>
        <a:folHlink>
          <a:srgbClr val="9A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eifen 3">
        <a:dk1>
          <a:srgbClr val="000000"/>
        </a:dk1>
        <a:lt1>
          <a:srgbClr val="EAEAEA"/>
        </a:lt1>
        <a:dk2>
          <a:srgbClr val="000000"/>
        </a:dk2>
        <a:lt2>
          <a:srgbClr val="EAEAEA"/>
        </a:lt2>
        <a:accent1>
          <a:srgbClr val="FFFFFF"/>
        </a:accent1>
        <a:accent2>
          <a:srgbClr val="DDDDDD"/>
        </a:accent2>
        <a:accent3>
          <a:srgbClr val="F3F3F3"/>
        </a:accent3>
        <a:accent4>
          <a:srgbClr val="000000"/>
        </a:accent4>
        <a:accent5>
          <a:srgbClr val="FFFFFF"/>
        </a:accent5>
        <a:accent6>
          <a:srgbClr val="C8C8C8"/>
        </a:accent6>
        <a:hlink>
          <a:srgbClr val="777777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eifen 4">
        <a:dk1>
          <a:srgbClr val="492417"/>
        </a:dk1>
        <a:lt1>
          <a:srgbClr val="D4D5C3"/>
        </a:lt1>
        <a:dk2>
          <a:srgbClr val="6E4900"/>
        </a:dk2>
        <a:lt2>
          <a:srgbClr val="B9BA9C"/>
        </a:lt2>
        <a:accent1>
          <a:srgbClr val="DBD8CF"/>
        </a:accent1>
        <a:accent2>
          <a:srgbClr val="C7C8B0"/>
        </a:accent2>
        <a:accent3>
          <a:srgbClr val="E6E7DE"/>
        </a:accent3>
        <a:accent4>
          <a:srgbClr val="3D1D12"/>
        </a:accent4>
        <a:accent5>
          <a:srgbClr val="EAE9E4"/>
        </a:accent5>
        <a:accent6>
          <a:srgbClr val="B4B59F"/>
        </a:accent6>
        <a:hlink>
          <a:srgbClr val="CC9900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Streifen">
  <a:themeElements>
    <a:clrScheme name="Streifen 2">
      <a:dk1>
        <a:srgbClr val="000000"/>
      </a:dk1>
      <a:lt1>
        <a:srgbClr val="EAEAEA"/>
      </a:lt1>
      <a:dk2>
        <a:srgbClr val="003366"/>
      </a:dk2>
      <a:lt2>
        <a:srgbClr val="EAEAEA"/>
      </a:lt2>
      <a:accent1>
        <a:srgbClr val="FFFFFF"/>
      </a:accent1>
      <a:accent2>
        <a:srgbClr val="DDDDDD"/>
      </a:accent2>
      <a:accent3>
        <a:srgbClr val="F3F3F3"/>
      </a:accent3>
      <a:accent4>
        <a:srgbClr val="000000"/>
      </a:accent4>
      <a:accent5>
        <a:srgbClr val="FFFFFF"/>
      </a:accent5>
      <a:accent6>
        <a:srgbClr val="C8C8C8"/>
      </a:accent6>
      <a:hlink>
        <a:srgbClr val="336699"/>
      </a:hlink>
      <a:folHlink>
        <a:srgbClr val="9A0000"/>
      </a:folHlink>
    </a:clrScheme>
    <a:fontScheme name="Streife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Streifen 1">
        <a:dk1>
          <a:srgbClr val="356677"/>
        </a:dk1>
        <a:lt1>
          <a:srgbClr val="FFFFFF"/>
        </a:lt1>
        <a:dk2>
          <a:srgbClr val="3E798E"/>
        </a:dk2>
        <a:lt2>
          <a:srgbClr val="FFFFCC"/>
        </a:lt2>
        <a:accent1>
          <a:srgbClr val="7FA0B1"/>
        </a:accent1>
        <a:accent2>
          <a:srgbClr val="3A7184"/>
        </a:accent2>
        <a:accent3>
          <a:srgbClr val="AFBEC6"/>
        </a:accent3>
        <a:accent4>
          <a:srgbClr val="DADADA"/>
        </a:accent4>
        <a:accent5>
          <a:srgbClr val="C0CDD5"/>
        </a:accent5>
        <a:accent6>
          <a:srgbClr val="346677"/>
        </a:accent6>
        <a:hlink>
          <a:srgbClr val="FFBF0B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ifen 2">
        <a:dk1>
          <a:srgbClr val="000000"/>
        </a:dk1>
        <a:lt1>
          <a:srgbClr val="EAEAEA"/>
        </a:lt1>
        <a:dk2>
          <a:srgbClr val="003366"/>
        </a:dk2>
        <a:lt2>
          <a:srgbClr val="EAEAEA"/>
        </a:lt2>
        <a:accent1>
          <a:srgbClr val="FFFFFF"/>
        </a:accent1>
        <a:accent2>
          <a:srgbClr val="DDDDDD"/>
        </a:accent2>
        <a:accent3>
          <a:srgbClr val="F3F3F3"/>
        </a:accent3>
        <a:accent4>
          <a:srgbClr val="000000"/>
        </a:accent4>
        <a:accent5>
          <a:srgbClr val="FFFFFF"/>
        </a:accent5>
        <a:accent6>
          <a:srgbClr val="C8C8C8"/>
        </a:accent6>
        <a:hlink>
          <a:srgbClr val="336699"/>
        </a:hlink>
        <a:folHlink>
          <a:srgbClr val="9A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eifen 3">
        <a:dk1>
          <a:srgbClr val="000000"/>
        </a:dk1>
        <a:lt1>
          <a:srgbClr val="EAEAEA"/>
        </a:lt1>
        <a:dk2>
          <a:srgbClr val="000000"/>
        </a:dk2>
        <a:lt2>
          <a:srgbClr val="EAEAEA"/>
        </a:lt2>
        <a:accent1>
          <a:srgbClr val="FFFFFF"/>
        </a:accent1>
        <a:accent2>
          <a:srgbClr val="DDDDDD"/>
        </a:accent2>
        <a:accent3>
          <a:srgbClr val="F3F3F3"/>
        </a:accent3>
        <a:accent4>
          <a:srgbClr val="000000"/>
        </a:accent4>
        <a:accent5>
          <a:srgbClr val="FFFFFF"/>
        </a:accent5>
        <a:accent6>
          <a:srgbClr val="C8C8C8"/>
        </a:accent6>
        <a:hlink>
          <a:srgbClr val="777777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eifen 4">
        <a:dk1>
          <a:srgbClr val="492417"/>
        </a:dk1>
        <a:lt1>
          <a:srgbClr val="D4D5C3"/>
        </a:lt1>
        <a:dk2>
          <a:srgbClr val="6E4900"/>
        </a:dk2>
        <a:lt2>
          <a:srgbClr val="B9BA9C"/>
        </a:lt2>
        <a:accent1>
          <a:srgbClr val="DBD8CF"/>
        </a:accent1>
        <a:accent2>
          <a:srgbClr val="C7C8B0"/>
        </a:accent2>
        <a:accent3>
          <a:srgbClr val="E6E7DE"/>
        </a:accent3>
        <a:accent4>
          <a:srgbClr val="3D1D12"/>
        </a:accent4>
        <a:accent5>
          <a:srgbClr val="EAE9E4"/>
        </a:accent5>
        <a:accent6>
          <a:srgbClr val="B4B59F"/>
        </a:accent6>
        <a:hlink>
          <a:srgbClr val="CC9900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JLabPowerPoint_widescreen</Template>
  <TotalTime>0</TotalTime>
  <Words>2254</Words>
  <Application>Microsoft Office PowerPoint</Application>
  <PresentationFormat>Breitbild</PresentationFormat>
  <Paragraphs>546</Paragraphs>
  <Slides>27</Slides>
  <Notes>2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27</vt:i4>
      </vt:variant>
    </vt:vector>
  </HeadingPairs>
  <TitlesOfParts>
    <vt:vector size="36" baseType="lpstr">
      <vt:lpstr>Arial</vt:lpstr>
      <vt:lpstr>Arial</vt:lpstr>
      <vt:lpstr>Arial Narrow</vt:lpstr>
      <vt:lpstr>ArialMT</vt:lpstr>
      <vt:lpstr>Calibri</vt:lpstr>
      <vt:lpstr>Verdana</vt:lpstr>
      <vt:lpstr>Wingdings</vt:lpstr>
      <vt:lpstr>1_Streifen</vt:lpstr>
      <vt:lpstr>2_Streifen</vt:lpstr>
      <vt:lpstr>Hall-B Status Report</vt:lpstr>
      <vt:lpstr>Intro: What I am Not Talking About</vt:lpstr>
      <vt:lpstr>News from Hall B Group</vt:lpstr>
      <vt:lpstr>Hires &amp; Positions in Hall-B Group </vt:lpstr>
      <vt:lpstr>Status of Hall-B Operations</vt:lpstr>
      <vt:lpstr>Timeline Since SAD 2023</vt:lpstr>
      <vt:lpstr>Hadrons and Cold Nuclear Matter</vt:lpstr>
      <vt:lpstr>Run Group D Preliminary Results </vt:lpstr>
      <vt:lpstr>Run Group E Data-Taking Summary</vt:lpstr>
      <vt:lpstr>The Chilean Target Story</vt:lpstr>
      <vt:lpstr>Run Group E Online Analysis</vt:lpstr>
      <vt:lpstr>Near-Term Schedule 2024-25 </vt:lpstr>
      <vt:lpstr>ALERT Run Groups</vt:lpstr>
      <vt:lpstr>ALERT Drift Chamber (AHDC)</vt:lpstr>
      <vt:lpstr>ALERT Time-Of-Flight (ATOF)</vt:lpstr>
      <vt:lpstr>Conditional Schedule 2025-26</vt:lpstr>
      <vt:lpstr>Conditional Schedule 2026-27</vt:lpstr>
      <vt:lpstr>Conditional Schedule 2027-28</vt:lpstr>
      <vt:lpstr>Scheduling Aspects</vt:lpstr>
      <vt:lpstr>Hardware Developments</vt:lpstr>
      <vt:lpstr>Hodoscopes for µRWELL Characterization</vt:lpstr>
      <vt:lpstr>Streaming Readout Developments</vt:lpstr>
      <vt:lpstr>Recent Publications</vt:lpstr>
      <vt:lpstr>Design, Construction, Performance of RTPC for BONuS12</vt:lpstr>
      <vt:lpstr>Outro: Impressions from the Open House</vt:lpstr>
      <vt:lpstr>Outro: Impressions from the Open House</vt:lpstr>
      <vt:lpstr>Thank You For Your Attention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Hall-B Status</dc:title>
  <dc:creator>Patrick Achenbach</dc:creator>
  <cp:lastModifiedBy>Patrick Achenbach</cp:lastModifiedBy>
  <cp:revision>44</cp:revision>
  <dcterms:created xsi:type="dcterms:W3CDTF">2023-01-24T04:15:49Z</dcterms:created>
  <dcterms:modified xsi:type="dcterms:W3CDTF">2024-06-25T00:40:50Z</dcterms:modified>
</cp:coreProperties>
</file>