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9"/>
  </p:notesMasterIdLst>
  <p:handoutMasterIdLst>
    <p:handoutMasterId r:id="rId10"/>
  </p:handoutMasterIdLst>
  <p:sldIdLst>
    <p:sldId id="278" r:id="rId3"/>
    <p:sldId id="657" r:id="rId4"/>
    <p:sldId id="656" r:id="rId5"/>
    <p:sldId id="2248" r:id="rId6"/>
    <p:sldId id="2252" r:id="rId7"/>
    <p:sldId id="224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02"/>
    <a:srgbClr val="0A7A79"/>
    <a:srgbClr val="FFE910"/>
    <a:srgbClr val="C019B7"/>
    <a:srgbClr val="60027D"/>
    <a:srgbClr val="6600CC"/>
    <a:srgbClr val="FF9900"/>
    <a:srgbClr val="FF9933"/>
    <a:srgbClr val="14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558"/>
  </p:normalViewPr>
  <p:slideViewPr>
    <p:cSldViewPr snapToGrid="0" snapToObjects="1">
      <p:cViewPr varScale="1">
        <p:scale>
          <a:sx n="116" d="100"/>
          <a:sy n="116" d="100"/>
        </p:scale>
        <p:origin x="2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580A1-47E9-0540-9EB0-7BA16C855637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0BCC3-BFBB-D844-BC0C-CEA97BAE7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291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58478-A63D-D847-823D-34380FE926F9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BC36A-7F69-7E4B-A8D1-1656DF24B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91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BC36A-7F69-7E4B-A8D1-1656DF24B9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207428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Arial"/>
              </a:rPr>
              <a:t>S. Stepanyan, MCC meeting, 08/04/21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E4C68CFB-8E7E-814F-934C-C7C03EF393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8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18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ADD4-CD24-A945-BAAE-A91849A5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9" descr="JLab_logo_text_white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19760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jsa_tn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6196013"/>
            <a:ext cx="5762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ogo_18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186006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office_of_science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MCC meeting, 08/04/21</a:t>
            </a:r>
          </a:p>
        </p:txBody>
      </p:sp>
    </p:spTree>
    <p:extLst>
      <p:ext uri="{BB962C8B-B14F-4D97-AF65-F5344CB8AC3E}">
        <p14:creationId xmlns:p14="http://schemas.microsoft.com/office/powerpoint/2010/main" val="278860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S. Stepanyan, MCC meeting, 08/04/21</a:t>
            </a:r>
          </a:p>
        </p:txBody>
      </p:sp>
    </p:spTree>
    <p:extLst>
      <p:ext uri="{BB962C8B-B14F-4D97-AF65-F5344CB8AC3E}">
        <p14:creationId xmlns:p14="http://schemas.microsoft.com/office/powerpoint/2010/main" val="15299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0015E-2DCE-0647-AC70-1307A9787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MCC meeting, 08/04/21</a:t>
            </a:r>
          </a:p>
        </p:txBody>
      </p:sp>
    </p:spTree>
    <p:extLst>
      <p:ext uri="{BB962C8B-B14F-4D97-AF65-F5344CB8AC3E}">
        <p14:creationId xmlns:p14="http://schemas.microsoft.com/office/powerpoint/2010/main" val="19847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9CE28-C7CE-8745-BFB9-5018AC97F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MCC meeting, 08/04/21</a:t>
            </a:r>
          </a:p>
        </p:txBody>
      </p:sp>
    </p:spTree>
    <p:extLst>
      <p:ext uri="{BB962C8B-B14F-4D97-AF65-F5344CB8AC3E}">
        <p14:creationId xmlns:p14="http://schemas.microsoft.com/office/powerpoint/2010/main" val="4200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60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5612" name="Line 12"/>
          <p:cNvSpPr>
            <a:spLocks noChangeShapeType="1"/>
          </p:cNvSpPr>
          <p:nvPr userDrawn="1"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14" name="Picture 14" descr="logo_18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234113"/>
            <a:ext cx="530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 descr="jsa_tn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538" y="6226175"/>
            <a:ext cx="57626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5600" y="624840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  <a:latin typeface="Arial"/>
              </a:rPr>
              <a:t>S. Stepanyan, MCC meeting, 08/04/21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4C68CFB-8E7E-814F-934C-C7C03EF393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6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3716121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 userDrawn="1"/>
        </p:nvSpPr>
        <p:spPr bwMode="auto">
          <a:xfrm>
            <a:off x="8610600" y="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9720EC9E-A843-3B41-91C8-68E632CF681B}" type="slidenum">
              <a:rPr lang="en-US">
                <a:cs typeface="+mn-cs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>
              <a:cs typeface="+mn-cs"/>
            </a:endParaRPr>
          </a:p>
        </p:txBody>
      </p:sp>
      <p:pic>
        <p:nvPicPr>
          <p:cNvPr id="12" name="Picture 10" descr="logo_180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186006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office_of_science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201881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JLab_logo_text_white1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197600"/>
            <a:ext cx="20208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jsa_tn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6196013"/>
            <a:ext cx="57626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743200" y="617220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Stepanyan, MCC meeting, 08/04/21</a:t>
            </a:r>
          </a:p>
        </p:txBody>
      </p:sp>
    </p:spTree>
    <p:extLst>
      <p:ext uri="{BB962C8B-B14F-4D97-AF65-F5344CB8AC3E}">
        <p14:creationId xmlns:p14="http://schemas.microsoft.com/office/powerpoint/2010/main" val="58974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92" y="3574473"/>
            <a:ext cx="6113265" cy="229751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</a:rPr>
              <a:t>HPS in Hall-B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pic>
        <p:nvPicPr>
          <p:cNvPr id="4" name="Picture 3" descr="Cartoon of a person holding a flashlight&#10;&#10;Description automatically generated">
            <a:extLst>
              <a:ext uri="{FF2B5EF4-FFF2-40B4-BE49-F238E27FC236}">
                <a16:creationId xmlns:a16="http://schemas.microsoft.com/office/drawing/2014/main" id="{F0E0E467-1AE6-EFAA-D62D-C412975C1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3" y="256458"/>
            <a:ext cx="6627296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13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F698-9555-6A4B-B00C-DFF81FE6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1"/>
            <a:ext cx="8229600" cy="68580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HPS in Hall-B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F170E-A170-BE4E-8255-A81488CE72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96995" y="6185647"/>
            <a:ext cx="3276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S. Stepanyan, MCC meeting, 08/04/21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749D0-ED19-B04C-8459-88E5896D5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0015E-2DCE-0647-AC70-1307A9787AD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B73681-EE45-784F-98E1-6A90F3B7EA64}"/>
              </a:ext>
            </a:extLst>
          </p:cNvPr>
          <p:cNvGrpSpPr/>
          <p:nvPr/>
        </p:nvGrpSpPr>
        <p:grpSpPr>
          <a:xfrm>
            <a:off x="139557" y="1834204"/>
            <a:ext cx="9002237" cy="2727552"/>
            <a:chOff x="107139" y="1519246"/>
            <a:chExt cx="9002237" cy="2727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90D34F-E6B8-C545-A66D-2C91DAEEA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t="21667" r="7500" b="28333"/>
            <a:stretch/>
          </p:blipFill>
          <p:spPr>
            <a:xfrm rot="21409216">
              <a:off x="632888" y="1777918"/>
              <a:ext cx="8476488" cy="2468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1FF366-A82E-AB4D-B79F-3E3114647074}"/>
                </a:ext>
              </a:extLst>
            </p:cNvPr>
            <p:cNvSpPr txBox="1"/>
            <p:nvPr/>
          </p:nvSpPr>
          <p:spPr>
            <a:xfrm>
              <a:off x="3414007" y="2039620"/>
              <a:ext cx="1043876" cy="36933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CLAS12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0DEE00-DC46-1546-8937-5D958A996C3A}"/>
                </a:ext>
              </a:extLst>
            </p:cNvPr>
            <p:cNvCxnSpPr>
              <a:cxnSpLocks/>
            </p:cNvCxnSpPr>
            <p:nvPr/>
          </p:nvCxnSpPr>
          <p:spPr>
            <a:xfrm rot="180000" flipV="1">
              <a:off x="107139" y="3363659"/>
              <a:ext cx="543617" cy="15239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00F5EB-C039-664D-A786-2C2C52FBDE33}"/>
                </a:ext>
              </a:extLst>
            </p:cNvPr>
            <p:cNvSpPr txBox="1"/>
            <p:nvPr/>
          </p:nvSpPr>
          <p:spPr>
            <a:xfrm>
              <a:off x="6809123" y="1519246"/>
              <a:ext cx="2109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Beamline viewer and beam dumps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EB9BDB-0448-224A-A364-0556BC23F2FA}"/>
                </a:ext>
              </a:extLst>
            </p:cNvPr>
            <p:cNvSpPr txBox="1"/>
            <p:nvPr/>
          </p:nvSpPr>
          <p:spPr>
            <a:xfrm>
              <a:off x="6520782" y="2953449"/>
              <a:ext cx="659155" cy="369332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HPS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0459E1-73E2-894E-A1F1-A27D5B69D379}"/>
                  </a:ext>
                </a:extLst>
              </p:cNvPr>
              <p:cNvSpPr txBox="1"/>
              <p:nvPr/>
            </p:nvSpPr>
            <p:spPr>
              <a:xfrm rot="20749208">
                <a:off x="42017" y="3789484"/>
                <a:ext cx="1122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𝑏𝑒𝑎𝑚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F0459E1-73E2-894E-A1F1-A27D5B69D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49208">
                <a:off x="42017" y="3789484"/>
                <a:ext cx="1122680" cy="36933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2AE6F45-F7C2-1E4C-8344-AAE1B5587496}"/>
              </a:ext>
            </a:extLst>
          </p:cNvPr>
          <p:cNvSpPr txBox="1"/>
          <p:nvPr/>
        </p:nvSpPr>
        <p:spPr>
          <a:xfrm>
            <a:off x="1335154" y="3974150"/>
            <a:ext cx="89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Tagger dipole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40B9C6-3F99-854A-AD3F-B187EF78B425}"/>
              </a:ext>
            </a:extLst>
          </p:cNvPr>
          <p:cNvSpPr txBox="1"/>
          <p:nvPr/>
        </p:nvSpPr>
        <p:spPr>
          <a:xfrm>
            <a:off x="1782305" y="3141427"/>
            <a:ext cx="67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2H00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68C0FD-B179-434B-A990-549CB46D51D5}"/>
              </a:ext>
            </a:extLst>
          </p:cNvPr>
          <p:cNvSpPr txBox="1"/>
          <p:nvPr/>
        </p:nvSpPr>
        <p:spPr>
          <a:xfrm>
            <a:off x="2707676" y="2950007"/>
            <a:ext cx="67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2H01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395314-4204-4545-B7E9-6FBE61CA8268}"/>
              </a:ext>
            </a:extLst>
          </p:cNvPr>
          <p:cNvSpPr txBox="1"/>
          <p:nvPr/>
        </p:nvSpPr>
        <p:spPr>
          <a:xfrm>
            <a:off x="5839332" y="2570021"/>
            <a:ext cx="67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2H02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6AECF7-E582-8C4A-AD76-4258DA04A531}"/>
              </a:ext>
            </a:extLst>
          </p:cNvPr>
          <p:cNvSpPr txBox="1"/>
          <p:nvPr/>
        </p:nvSpPr>
        <p:spPr>
          <a:xfrm>
            <a:off x="4565129" y="1572594"/>
            <a:ext cx="99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Forward carriage</a:t>
            </a:r>
          </a:p>
        </p:txBody>
      </p:sp>
    </p:spTree>
    <p:extLst>
      <p:ext uri="{BB962C8B-B14F-4D97-AF65-F5344CB8AC3E}">
        <p14:creationId xmlns:p14="http://schemas.microsoft.com/office/powerpoint/2010/main" val="32715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6F698-9555-6A4B-B00C-DFF81FE6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1"/>
            <a:ext cx="8229600" cy="685800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HPS in Hall-B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F170E-A170-BE4E-8255-A81488CE72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796995" y="6185647"/>
            <a:ext cx="32766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S. Stepanyan, MCC meeting, 08/04/21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749D0-ED19-B04C-8459-88E5896D5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0015E-2DCE-0647-AC70-1307A9787AD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333A35-32D2-CA42-8278-DBF51BA58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5895" r="2580" b="34194"/>
          <a:stretch/>
        </p:blipFill>
        <p:spPr>
          <a:xfrm>
            <a:off x="183582" y="1010642"/>
            <a:ext cx="8763000" cy="2888320"/>
          </a:xfrm>
          <a:prstGeom prst="rect">
            <a:avLst/>
          </a:prstGeom>
        </p:spPr>
      </p:pic>
      <p:pic>
        <p:nvPicPr>
          <p:cNvPr id="6" name="Google Shape;454;p38">
            <a:extLst>
              <a:ext uri="{FF2B5EF4-FFF2-40B4-BE49-F238E27FC236}">
                <a16:creationId xmlns:a16="http://schemas.microsoft.com/office/drawing/2014/main" id="{5CA8B283-0EE1-ED4F-BEF0-41C196881D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5569"/>
          <a:stretch/>
        </p:blipFill>
        <p:spPr>
          <a:xfrm>
            <a:off x="3166998" y="3733800"/>
            <a:ext cx="5293450" cy="237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4E6DBF-7308-204D-ADD9-4E9927F88F9D}"/>
              </a:ext>
            </a:extLst>
          </p:cNvPr>
          <p:cNvSpPr txBox="1"/>
          <p:nvPr/>
        </p:nvSpPr>
        <p:spPr>
          <a:xfrm>
            <a:off x="7774648" y="5084205"/>
            <a:ext cx="1306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Scintillation hodoscope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680E64-8C94-C140-8712-7FBB34D7BB91}"/>
              </a:ext>
            </a:extLst>
          </p:cNvPr>
          <p:cNvCxnSpPr>
            <a:cxnSpLocks/>
          </p:cNvCxnSpPr>
          <p:nvPr/>
        </p:nvCxnSpPr>
        <p:spPr>
          <a:xfrm flipH="1" flipV="1">
            <a:off x="6326848" y="4947841"/>
            <a:ext cx="1447800" cy="386159"/>
          </a:xfrm>
          <a:prstGeom prst="straightConnector1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78D7122-A6D2-2549-9803-9AA40DB1FD58}"/>
              </a:ext>
            </a:extLst>
          </p:cNvPr>
          <p:cNvSpPr txBox="1"/>
          <p:nvPr/>
        </p:nvSpPr>
        <p:spPr>
          <a:xfrm>
            <a:off x="422887" y="30263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2H02A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7164BE-9001-7944-9BF6-811FFC5AFFAF}"/>
              </a:ext>
            </a:extLst>
          </p:cNvPr>
          <p:cNvSpPr txBox="1"/>
          <p:nvPr/>
        </p:nvSpPr>
        <p:spPr>
          <a:xfrm>
            <a:off x="1054995" y="1841057"/>
            <a:ext cx="743659" cy="41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 b="1" dirty="0"/>
              <a:t>2H02A Harp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E274EA-AC23-0E44-A42C-D70D112FB103}"/>
              </a:ext>
            </a:extLst>
          </p:cNvPr>
          <p:cNvSpPr txBox="1"/>
          <p:nvPr/>
        </p:nvSpPr>
        <p:spPr>
          <a:xfrm>
            <a:off x="4943960" y="1477191"/>
            <a:ext cx="857315" cy="41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 b="1" dirty="0"/>
              <a:t>Photon Dump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2EEBF2-879B-A84F-A369-2B597CE3C42F}"/>
              </a:ext>
            </a:extLst>
          </p:cNvPr>
          <p:cNvSpPr txBox="1"/>
          <p:nvPr/>
        </p:nvSpPr>
        <p:spPr>
          <a:xfrm>
            <a:off x="5372617" y="2454802"/>
            <a:ext cx="1343102" cy="41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 b="1" dirty="0"/>
              <a:t>Downstream Viewer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D8E8CD-D4B1-B44F-AEEF-7788EB30AE58}"/>
              </a:ext>
            </a:extLst>
          </p:cNvPr>
          <p:cNvSpPr txBox="1"/>
          <p:nvPr/>
        </p:nvSpPr>
        <p:spPr>
          <a:xfrm>
            <a:off x="7756538" y="1169414"/>
            <a:ext cx="1343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Faraday cup</a:t>
            </a:r>
          </a:p>
        </p:txBody>
      </p:sp>
    </p:spTree>
    <p:extLst>
      <p:ext uri="{BB962C8B-B14F-4D97-AF65-F5344CB8AC3E}">
        <p14:creationId xmlns:p14="http://schemas.microsoft.com/office/powerpoint/2010/main" val="29706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3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9E2F43-6248-5645-9405-8857A77C954F}"/>
              </a:ext>
            </a:extLst>
          </p:cNvPr>
          <p:cNvSpPr txBox="1">
            <a:spLocks/>
          </p:cNvSpPr>
          <p:nvPr/>
        </p:nvSpPr>
        <p:spPr>
          <a:xfrm>
            <a:off x="383241" y="247630"/>
            <a:ext cx="7970744" cy="5496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3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Repairs and changes to the HPS chicane</a:t>
            </a:r>
            <a:endParaRPr lang="en-US" sz="3200" kern="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E8AA60-F4B4-7540-8480-B01FAEA6D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97"/>
          <a:stretch/>
        </p:blipFill>
        <p:spPr>
          <a:xfrm>
            <a:off x="4753446" y="1769292"/>
            <a:ext cx="2900597" cy="2377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598080-7AD8-7C4F-A55E-049F9A7CCB42}"/>
              </a:ext>
            </a:extLst>
          </p:cNvPr>
          <p:cNvSpPr txBox="1"/>
          <p:nvPr/>
        </p:nvSpPr>
        <p:spPr>
          <a:xfrm>
            <a:off x="4530512" y="840898"/>
            <a:ext cx="426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/>
              <a:t>Old power supply for the Moller polarimeter quad have been moved, repurposed for HPS chicane.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EAF9B-9FA6-AEA4-7AC3-A2BEB764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8CFB-8E7E-814F-934C-C7C03EF393D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AC78BEE-59FF-E2BA-6425-375C1F73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34240"/>
            <a:ext cx="3015343" cy="365125"/>
          </a:xfrm>
        </p:spPr>
        <p:txBody>
          <a:bodyPr/>
          <a:lstStyle/>
          <a:p>
            <a:r>
              <a:rPr lang="en-US"/>
              <a:t>S. Stepanyan, HPS Collaboration meeting, SLAC, November 13-15,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2AB12A-0955-274A-65BA-F3C61063F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01" t="12598" r="1177" b="45400"/>
          <a:stretch/>
        </p:blipFill>
        <p:spPr>
          <a:xfrm>
            <a:off x="384977" y="2179287"/>
            <a:ext cx="2776452" cy="2356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014FBF-AA2A-252C-617E-12448C53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017" y="4034423"/>
            <a:ext cx="2682240" cy="2011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C97FE5-715E-C7D5-9721-CC994C303F31}"/>
              </a:ext>
            </a:extLst>
          </p:cNvPr>
          <p:cNvSpPr txBox="1"/>
          <p:nvPr/>
        </p:nvSpPr>
        <p:spPr>
          <a:xfrm>
            <a:off x="343663" y="978958"/>
            <a:ext cx="3585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Refurbishment of Frascati magnets are ongoing (acc. magnet group).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0365CAA-5C36-AD6D-C1A1-70B65C9D9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62" t="13677" r="21009" b="7405"/>
          <a:stretch/>
        </p:blipFill>
        <p:spPr>
          <a:xfrm>
            <a:off x="6200354" y="3860332"/>
            <a:ext cx="2411190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0AB8266-CDE6-3E0E-40DB-5819F5759835}"/>
              </a:ext>
            </a:extLst>
          </p:cNvPr>
          <p:cNvSpPr txBox="1"/>
          <p:nvPr/>
        </p:nvSpPr>
        <p:spPr>
          <a:xfrm>
            <a:off x="6856440" y="537099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Mini-T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9790B-7DAC-296E-9407-729111992CE6}"/>
              </a:ext>
            </a:extLst>
          </p:cNvPr>
          <p:cNvSpPr txBox="1"/>
          <p:nvPr/>
        </p:nvSpPr>
        <p:spPr>
          <a:xfrm>
            <a:off x="5193437" y="3514740"/>
            <a:ext cx="134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Moller-quad</a:t>
            </a:r>
          </a:p>
        </p:txBody>
      </p:sp>
    </p:spTree>
    <p:extLst>
      <p:ext uri="{BB962C8B-B14F-4D97-AF65-F5344CB8AC3E}">
        <p14:creationId xmlns:p14="http://schemas.microsoft.com/office/powerpoint/2010/main" val="11026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894F-1A9B-E7DF-5CCF-933D3EE7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32" y="252604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Beamline upgrade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267484-F4F7-8E65-6E1C-9C292A864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8" t="31749" r="4438" b="32795"/>
          <a:stretch/>
        </p:blipFill>
        <p:spPr>
          <a:xfrm>
            <a:off x="2227227" y="832011"/>
            <a:ext cx="6461677" cy="19202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DCA00-14DB-E8C4-3833-ECC730DD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34240"/>
            <a:ext cx="34338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S. Stepanyan, HPS Collaboration meeting, SLAC, November 13-15,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8C7DF-D43B-5FEC-92EA-7D9E4E32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C68CFB-8E7E-814F-934C-C7C03EF393D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AD590-167E-0DA5-A509-F5EBB0D27169}"/>
              </a:ext>
            </a:extLst>
          </p:cNvPr>
          <p:cNvSpPr txBox="1"/>
          <p:nvPr/>
        </p:nvSpPr>
        <p:spPr>
          <a:xfrm>
            <a:off x="728031" y="1038648"/>
            <a:ext cx="4792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FC moved downstream by about 21 </a:t>
            </a:r>
            <a:r>
              <a:rPr lang="en-US" dirty="0" err="1"/>
              <a:t>metrs</a:t>
            </a:r>
            <a:r>
              <a:rPr lang="en-US" dirty="0"/>
              <a:t>.</a:t>
            </a:r>
          </a:p>
        </p:txBody>
      </p:sp>
      <p:pic>
        <p:nvPicPr>
          <p:cNvPr id="8" name="Picture 7" descr="A machine in a room&#10;&#10;Description automatically generated">
            <a:extLst>
              <a:ext uri="{FF2B5EF4-FFF2-40B4-BE49-F238E27FC236}">
                <a16:creationId xmlns:a16="http://schemas.microsoft.com/office/drawing/2014/main" id="{AA0B6EA9-9C2F-FF15-545B-2A1FE234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84" y="2807658"/>
            <a:ext cx="4268546" cy="3200400"/>
          </a:xfrm>
          <a:prstGeom prst="rect">
            <a:avLst/>
          </a:prstGeom>
        </p:spPr>
      </p:pic>
      <p:pic>
        <p:nvPicPr>
          <p:cNvPr id="14" name="Picture 13" descr="A long yellow tube in a tunnel&#10;&#10;Description automatically generated">
            <a:extLst>
              <a:ext uri="{FF2B5EF4-FFF2-40B4-BE49-F238E27FC236}">
                <a16:creationId xmlns:a16="http://schemas.microsoft.com/office/drawing/2014/main" id="{BC1BA402-6D27-0CEB-6683-480978775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5946" y="2946784"/>
            <a:ext cx="3836553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87FA28-1CCD-77C9-962F-844BE2C10824}"/>
              </a:ext>
            </a:extLst>
          </p:cNvPr>
          <p:cNvSpPr txBox="1"/>
          <p:nvPr/>
        </p:nvSpPr>
        <p:spPr>
          <a:xfrm>
            <a:off x="5620872" y="2789728"/>
            <a:ext cx="1918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FC is approved for 1 kW beam 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72AFC-39A1-E3BA-ED9C-5871738C1AC5}"/>
              </a:ext>
            </a:extLst>
          </p:cNvPr>
          <p:cNvSpPr txBox="1"/>
          <p:nvPr/>
        </p:nvSpPr>
        <p:spPr>
          <a:xfrm>
            <a:off x="4319735" y="4243638"/>
            <a:ext cx="260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 blocker is approved for 15 kW beam power</a:t>
            </a:r>
          </a:p>
        </p:txBody>
      </p:sp>
    </p:spTree>
    <p:extLst>
      <p:ext uri="{BB962C8B-B14F-4D97-AF65-F5344CB8AC3E}">
        <p14:creationId xmlns:p14="http://schemas.microsoft.com/office/powerpoint/2010/main" val="14563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126B3-6314-DD08-92D3-D8AEAB10D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09CE28-C7CE-8745-BFB9-5018AC97FB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5DAA8-1FE0-9B62-9FFB-24B76A3BE83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S. Stepanyan, MCC meeting, 08/04/21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AFAF58-5008-5CFB-9B93-22BFB958E4D7}"/>
              </a:ext>
            </a:extLst>
          </p:cNvPr>
          <p:cNvSpPr txBox="1">
            <a:spLocks/>
          </p:cNvSpPr>
          <p:nvPr/>
        </p:nvSpPr>
        <p:spPr>
          <a:xfrm>
            <a:off x="381000" y="228601"/>
            <a:ext cx="82296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defTabSz="914400"/>
            <a:r>
              <a:rPr lang="en-US" sz="3200" kern="0" dirty="0">
                <a:latin typeface="+mn-lt"/>
              </a:rPr>
              <a:t>What do we need for the next 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727DC-394F-5151-6582-225E35C5310D}"/>
              </a:ext>
            </a:extLst>
          </p:cNvPr>
          <p:cNvSpPr txBox="1"/>
          <p:nvPr/>
        </p:nvSpPr>
        <p:spPr>
          <a:xfrm>
            <a:off x="473725" y="1233889"/>
            <a:ext cx="75906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new chiller for Ecal.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Coolant for SVT: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5 bottles of 7000, 11 bottles of 7100 and 4 bottles of 7500. 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Repairs to Ecal (minor).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Repairs to SVT and SVT-DAQ, ongoing.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Runs for calibrations – changes to setup or to the trigger.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Another target ~10 am upstream of the nominal target.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0-field run, with only the </a:t>
            </a: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first magnet on. </a:t>
            </a:r>
            <a:endParaRPr lang="en-US" sz="2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619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63027</TotalTime>
  <Words>239</Words>
  <Application>Microsoft Macintosh PowerPoint</Application>
  <PresentationFormat>On-screen Show (4:3)</PresentationFormat>
  <Paragraphs>46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Garamond</vt:lpstr>
      <vt:lpstr>Wingdings</vt:lpstr>
      <vt:lpstr>Edge</vt:lpstr>
      <vt:lpstr>1_Edge</vt:lpstr>
      <vt:lpstr>PowerPoint Presentation</vt:lpstr>
      <vt:lpstr>HPS in Hall-B</vt:lpstr>
      <vt:lpstr>HPS in Hall-B</vt:lpstr>
      <vt:lpstr>PowerPoint Presentation</vt:lpstr>
      <vt:lpstr>Beamline upgrade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Proposal for a setup before CLAS for a test run </dc:title>
  <dc:creator>Stepan Stepanyan</dc:creator>
  <cp:lastModifiedBy>Stepan Stepanyan</cp:lastModifiedBy>
  <cp:revision>886</cp:revision>
  <cp:lastPrinted>2021-08-03T16:35:56Z</cp:lastPrinted>
  <dcterms:created xsi:type="dcterms:W3CDTF">2010-11-17T21:30:16Z</dcterms:created>
  <dcterms:modified xsi:type="dcterms:W3CDTF">2024-06-05T21:07:58Z</dcterms:modified>
</cp:coreProperties>
</file>