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5143500" cx="9144000"/>
  <p:notesSz cx="6858000" cy="9144000"/>
  <p:embeddedFontLst>
    <p:embeddedFont>
      <p:font typeface="Old Standard TT"/>
      <p:regular r:id="rId65"/>
      <p:bold r:id="rId66"/>
      <p: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008">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Rory Vincent O'Dwy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OldStandardTT-bold.fntdata"/><Relationship Id="rId21" Type="http://schemas.openxmlformats.org/officeDocument/2006/relationships/slide" Target="slides/slide15.xml"/><Relationship Id="rId65" Type="http://schemas.openxmlformats.org/officeDocument/2006/relationships/font" Target="fonts/OldStandardTT-regular.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OldStandardTT-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22T20:32:19.885">
    <p:pos x="6000" y="0"/>
    <p:text>May need to fix</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5-22T20:32:32.331">
    <p:pos x="6000" y="0"/>
    <p:text>May need to fix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9a85258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9a85258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9a852583f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9a852583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79d9eb59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c79d9eb59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0f84f797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0f84f797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0f84f797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0f84f797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strip spacing is roughly .06 mm. The peaks of the distribution shown below are .021 mm and .023 mm. So certainly less than a whole spacing, but this is definitely possible in an amplitude weighting scheme.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0f84f797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0f84f797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to have here: In the forward layers, you are primarily making new hits because alot of your hits are losing charge magnitude due to not adjoining. In later layers it actually serves more to merge hits.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0f84f797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e0f84f797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c806cdcc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6c806cdc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c806cdcc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c806cdcc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c806cdcc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c806cdcc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3ac0f3e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3ac0f3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9a852583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69a852583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9a852583f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9a852583f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0beb9d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c0beb9d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for non seed matching no need to redo because you used axact position.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0beb9d62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0beb9d62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c6698cbfa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c6698cbfa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ed9519a9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ed9519a9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72b084479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72b08447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fd58a75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6fd58a75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it almost always jumps a full strip AND adds a tiny charge: most small hits combine to make another small hit.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0beb9d62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c0beb9d62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0f84f797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e0f84f797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79d9eb5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79d9eb5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e0f84f797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e0f84f797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0f84f797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e0f84f797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e0f84f797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e0f84f797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e0f84f797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e0f84f797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orally now saying what I am sensitive to. I did a full scan of the triangular set of points (i.e. nghrThresh&lt;seedThresh). The changes to nghrThresh were inconsequential compared to seed threshold; like the seed cluster if your threshold was less than 3 sigma it didnt change much of anything at all and IF you increased it it was only more destructive.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e0f84f797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e0f84f797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e0f84f797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e0f84f797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cb178fdab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cb178fdab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cb178fdab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cb178fdab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cb178fda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cb178fda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cb178fdab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cb178fdab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79d9eb59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79d9eb59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cb178fdab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cb178fdab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cb178fdab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cb178fdab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cb178fdab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cb178fdab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cb178fda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cb178fda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cb69fd5c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cb69fd5c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cb178fdab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cb178fdab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cc9eab69a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cc9eab69a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meant to address what it does to residuals.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cb69fd5c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cb69fd5c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69a852583f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69a852583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c6698cbf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c6698cbfa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79d9eb59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79d9eb59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c6698cbfa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c6698cbfa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69a852583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69a852583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6c806cdc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6c806cdc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6e71afc20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6e71afc20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c0beb9d62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c0beb9d62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cb178fda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cb178fda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it almost always jumps a full strip AND adds a tiny charge: most small hits combine to make another small hit.</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69a852583f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69a852583f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strip spacing is roughly .06 mm. The peaks of the distribution shown below are .021 mm and .023 mm. So certainly less than a whole spacing, but this is </a:t>
            </a:r>
            <a:r>
              <a:rPr lang="en"/>
              <a:t>definitely</a:t>
            </a:r>
            <a:r>
              <a:rPr lang="en"/>
              <a:t> </a:t>
            </a:r>
            <a:r>
              <a:rPr lang="en"/>
              <a:t>possible in an amplitude weighting scheme.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ca5606a0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ca5606a0f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cc90a3ef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cc90a3ef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79d9eb59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79d9eb59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79d9eb59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79d9eb59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79d9eb5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c79d9eb5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79d9eb59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79d9eb59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presentation/d/1_N4v65xqf0u9Z7kBIJ1cLT5ayxsUS8qvTpv_-oS4r5E/edit#slide=id.g17da4a5238e_0_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5.png"/><Relationship Id="rId5"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ocs.google.com/presentation/d/1s99yYb-8PyFNP4IDM2QOK69wx9-qEEspgwiT_lKSG48/edit#slide=id.g299c3c9be27_0_28"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46.png"/><Relationship Id="rId5"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7.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6.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4.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4.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3.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5.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comments" Target="../comments/comment1.xml"/><Relationship Id="rId4" Type="http://schemas.openxmlformats.org/officeDocument/2006/relationships/image" Target="../media/image76.png"/><Relationship Id="rId5" Type="http://schemas.openxmlformats.org/officeDocument/2006/relationships/image" Target="../media/image73.png"/><Relationship Id="rId6" Type="http://schemas.openxmlformats.org/officeDocument/2006/relationships/image" Target="../media/image7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comments" Target="../comments/comment2.xml"/><Relationship Id="rId4" Type="http://schemas.openxmlformats.org/officeDocument/2006/relationships/image" Target="../media/image71.png"/><Relationship Id="rId5" Type="http://schemas.openxmlformats.org/officeDocument/2006/relationships/image" Target="../media/image74.png"/><Relationship Id="rId6" Type="http://schemas.openxmlformats.org/officeDocument/2006/relationships/image" Target="../media/image78.png"/><Relationship Id="rId7" Type="http://schemas.openxmlformats.org/officeDocument/2006/relationships/image" Target="../media/image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77.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10975" y="1784250"/>
            <a:ext cx="8118600" cy="787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HPS Cluster Reconstruction</a:t>
            </a:r>
            <a:endParaRPr/>
          </a:p>
        </p:txBody>
      </p:sp>
      <p:sp>
        <p:nvSpPr>
          <p:cNvPr id="60" name="Google Shape;60;p13"/>
          <p:cNvSpPr txBox="1"/>
          <p:nvPr>
            <p:ph idx="1" type="subTitle"/>
          </p:nvPr>
        </p:nvSpPr>
        <p:spPr>
          <a:xfrm>
            <a:off x="512700" y="3429000"/>
            <a:ext cx="5226600" cy="119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Collaboration Meeting, 6/4/24</a:t>
            </a:r>
            <a:endParaRPr/>
          </a:p>
          <a:p>
            <a:pPr indent="0" lvl="0" marL="0" rtl="0" algn="l">
              <a:spcBef>
                <a:spcPts val="0"/>
              </a:spcBef>
              <a:spcAft>
                <a:spcPts val="0"/>
              </a:spcAft>
              <a:buNone/>
            </a:pPr>
            <a:r>
              <a:rPr lang="en"/>
              <a:t>Rory O’Dwyer</a:t>
            </a:r>
            <a:endParaRPr/>
          </a:p>
        </p:txBody>
      </p:sp>
      <p:sp>
        <p:nvSpPr>
          <p:cNvPr id="61" name="Google Shape;6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86375" y="332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a:t>
            </a:r>
            <a:r>
              <a:rPr lang="en"/>
              <a:t> of Study.</a:t>
            </a:r>
            <a:endParaRPr/>
          </a:p>
        </p:txBody>
      </p:sp>
      <p:sp>
        <p:nvSpPr>
          <p:cNvPr id="151" name="Google Shape;151;p22"/>
          <p:cNvSpPr txBox="1"/>
          <p:nvPr>
            <p:ph idx="1" type="body"/>
          </p:nvPr>
        </p:nvSpPr>
        <p:spPr>
          <a:xfrm>
            <a:off x="226225" y="588900"/>
            <a:ext cx="8677800" cy="435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 for </a:t>
            </a:r>
            <a:r>
              <a:rPr lang="en" u="sng">
                <a:solidFill>
                  <a:schemeClr val="hlink"/>
                </a:solidFill>
                <a:hlinkClick r:id="rId3"/>
              </a:rPr>
              <a:t>hit reconstruction</a:t>
            </a:r>
            <a:r>
              <a:rPr lang="en"/>
              <a:t>, we systematically study clustering with run 14552 from 2021.</a:t>
            </a:r>
            <a:endParaRPr/>
          </a:p>
          <a:p>
            <a:pPr indent="0" lvl="0" marL="0" rtl="0" algn="l">
              <a:spcBef>
                <a:spcPts val="1200"/>
              </a:spcBef>
              <a:spcAft>
                <a:spcPts val="0"/>
              </a:spcAft>
              <a:buNone/>
            </a:pPr>
            <a:r>
              <a:rPr lang="en"/>
              <a:t>From the clustering algorithm, here’s what we study:</a:t>
            </a:r>
            <a:endParaRPr/>
          </a:p>
          <a:p>
            <a:pPr indent="-342900" lvl="0" marL="457200" rtl="0" algn="l">
              <a:spcBef>
                <a:spcPts val="1200"/>
              </a:spcBef>
              <a:spcAft>
                <a:spcPts val="0"/>
              </a:spcAft>
              <a:buSzPts val="1800"/>
              <a:buChar char="●"/>
            </a:pPr>
            <a:r>
              <a:rPr lang="en"/>
              <a:t>cluster seed/neighbor thresholds.</a:t>
            </a:r>
            <a:endParaRPr/>
          </a:p>
          <a:p>
            <a:pPr indent="-342900" lvl="0" marL="457200" rtl="0" algn="l">
              <a:spcBef>
                <a:spcPts val="0"/>
              </a:spcBef>
              <a:spcAft>
                <a:spcPts val="0"/>
              </a:spcAft>
              <a:buSzPts val="1800"/>
              <a:buChar char="●"/>
            </a:pPr>
            <a:r>
              <a:rPr lang="en"/>
              <a:t>timing information.</a:t>
            </a:r>
            <a:endParaRPr/>
          </a:p>
          <a:p>
            <a:pPr indent="-342900" lvl="0" marL="457200" rtl="0" algn="l">
              <a:spcBef>
                <a:spcPts val="0"/>
              </a:spcBef>
              <a:spcAft>
                <a:spcPts val="0"/>
              </a:spcAft>
              <a:buSzPts val="1800"/>
              <a:buChar char="●"/>
            </a:pPr>
            <a:r>
              <a:rPr lang="en"/>
              <a:t>cluster splitting and NTD (next to dead) merging</a:t>
            </a:r>
            <a:endParaRPr/>
          </a:p>
          <a:p>
            <a:pPr indent="0" lvl="0" marL="0" rtl="0" algn="l">
              <a:spcBef>
                <a:spcPts val="1200"/>
              </a:spcBef>
              <a:spcAft>
                <a:spcPts val="0"/>
              </a:spcAft>
              <a:buNone/>
            </a:pPr>
            <a:r>
              <a:rPr lang="en"/>
              <a:t>To evaluate any chance, we use these plots:</a:t>
            </a:r>
            <a:endParaRPr/>
          </a:p>
          <a:p>
            <a:pPr indent="-342900" lvl="0" marL="457200" rtl="0" algn="l">
              <a:spcBef>
                <a:spcPts val="1200"/>
              </a:spcBef>
              <a:spcAft>
                <a:spcPts val="0"/>
              </a:spcAft>
              <a:buSzPts val="1800"/>
              <a:buChar char="●"/>
            </a:pPr>
            <a:r>
              <a:rPr lang="en"/>
              <a:t>T0 resolution</a:t>
            </a:r>
            <a:endParaRPr/>
          </a:p>
          <a:p>
            <a:pPr indent="-342900" lvl="0" marL="457200" rtl="0" algn="l">
              <a:spcBef>
                <a:spcPts val="0"/>
              </a:spcBef>
              <a:spcAft>
                <a:spcPts val="0"/>
              </a:spcAft>
              <a:buSzPts val="1800"/>
              <a:buChar char="●"/>
            </a:pPr>
            <a:r>
              <a:rPr lang="en"/>
              <a:t>Hit Position Residuals</a:t>
            </a:r>
            <a:endParaRPr/>
          </a:p>
          <a:p>
            <a:pPr indent="-342900" lvl="0" marL="457200" rtl="0" algn="l">
              <a:spcBef>
                <a:spcPts val="0"/>
              </a:spcBef>
              <a:spcAft>
                <a:spcPts val="0"/>
              </a:spcAft>
              <a:buSzPts val="1800"/>
              <a:buChar char="●"/>
            </a:pPr>
            <a:r>
              <a:rPr lang="en"/>
              <a:t>Track Momenta Resolution</a:t>
            </a:r>
            <a:endParaRPr/>
          </a:p>
          <a:p>
            <a:pPr indent="-342900" lvl="0" marL="457200" rtl="0" algn="l">
              <a:spcBef>
                <a:spcPts val="0"/>
              </a:spcBef>
              <a:spcAft>
                <a:spcPts val="0"/>
              </a:spcAft>
              <a:buSzPts val="1800"/>
              <a:buChar char="●"/>
            </a:pPr>
            <a:r>
              <a:rPr lang="en"/>
              <a:t>Cluster Sharing (vs. hit position changes, etc)  </a:t>
            </a:r>
            <a:endParaRPr/>
          </a:p>
        </p:txBody>
      </p:sp>
      <p:sp>
        <p:nvSpPr>
          <p:cNvPr id="152" name="Google Shape;15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89225" y="668175"/>
            <a:ext cx="8133900" cy="3257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Evaluating Time Error Weighted Cluster Times</a:t>
            </a:r>
            <a:endParaRPr/>
          </a:p>
        </p:txBody>
      </p:sp>
      <p:sp>
        <p:nvSpPr>
          <p:cNvPr id="158" name="Google Shape;15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40950" y="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Cluster Amplitude vs. T0 Error Calculation</a:t>
            </a:r>
            <a:endParaRPr/>
          </a:p>
        </p:txBody>
      </p:sp>
      <p:sp>
        <p:nvSpPr>
          <p:cNvPr id="164" name="Google Shape;164;p24"/>
          <p:cNvSpPr txBox="1"/>
          <p:nvPr>
            <p:ph idx="1" type="body"/>
          </p:nvPr>
        </p:nvSpPr>
        <p:spPr>
          <a:xfrm>
            <a:off x="258325" y="544225"/>
            <a:ext cx="4178400" cy="428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Old Way (Amplitude Weighting):</a:t>
            </a:r>
            <a:endParaRPr/>
          </a:p>
          <a:p>
            <a:pPr indent="0" lvl="0" marL="0" rtl="0" algn="l">
              <a:spcBef>
                <a:spcPts val="1200"/>
              </a:spcBef>
              <a:spcAft>
                <a:spcPts val="0"/>
              </a:spcAft>
              <a:buClr>
                <a:schemeClr val="dk1"/>
              </a:buClr>
              <a:buSzPts val="1100"/>
              <a:buFont typeface="Arial"/>
              <a:buNone/>
            </a:pPr>
            <a:r>
              <a:rPr lang="en"/>
              <a:t>The cluster time is weighted by hit amplitude.</a:t>
            </a:r>
            <a:endParaRPr/>
          </a:p>
          <a:p>
            <a:pPr indent="0" lvl="0" marL="0" rtl="0" algn="l">
              <a:spcBef>
                <a:spcPts val="1200"/>
              </a:spcBef>
              <a:spcAft>
                <a:spcPts val="1200"/>
              </a:spcAft>
              <a:buClr>
                <a:schemeClr val="dk1"/>
              </a:buClr>
              <a:buSzPts val="1100"/>
              <a:buFont typeface="Arial"/>
              <a:buNone/>
            </a:pPr>
            <a:r>
              <a:rPr lang="en"/>
              <a:t>You add new hits to cluster if they are some max time away from current time.</a:t>
            </a:r>
            <a:endParaRPr/>
          </a:p>
        </p:txBody>
      </p:sp>
      <p:sp>
        <p:nvSpPr>
          <p:cNvPr id="165" name="Google Shape;16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4"/>
          <p:cNvSpPr txBox="1"/>
          <p:nvPr>
            <p:ph idx="1" type="body"/>
          </p:nvPr>
        </p:nvSpPr>
        <p:spPr>
          <a:xfrm>
            <a:off x="4666875" y="544225"/>
            <a:ext cx="4178400" cy="428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New Way (Time Error Weighting):</a:t>
            </a:r>
            <a:endParaRPr/>
          </a:p>
          <a:p>
            <a:pPr indent="0" lvl="0" marL="0" rtl="0" algn="l">
              <a:spcBef>
                <a:spcPts val="1200"/>
              </a:spcBef>
              <a:spcAft>
                <a:spcPts val="0"/>
              </a:spcAft>
              <a:buClr>
                <a:schemeClr val="dk1"/>
              </a:buClr>
              <a:buSzPts val="1100"/>
              <a:buFont typeface="Arial"/>
              <a:buNone/>
            </a:pPr>
            <a:r>
              <a:rPr lang="en"/>
              <a:t>The cluster time is weighted by inverse time error.</a:t>
            </a:r>
            <a:endParaRPr/>
          </a:p>
          <a:p>
            <a:pPr indent="0" lvl="0" marL="0" rtl="0" algn="l">
              <a:spcBef>
                <a:spcPts val="1200"/>
              </a:spcBef>
              <a:spcAft>
                <a:spcPts val="1200"/>
              </a:spcAft>
              <a:buClr>
                <a:schemeClr val="dk1"/>
              </a:buClr>
              <a:buSzPts val="1100"/>
              <a:buFont typeface="Arial"/>
              <a:buNone/>
            </a:pPr>
            <a:r>
              <a:rPr lang="en"/>
              <a:t>You add new hits to cluster if they are some max number of errors away.</a:t>
            </a:r>
            <a:endParaRPr/>
          </a:p>
        </p:txBody>
      </p:sp>
      <p:pic>
        <p:nvPicPr>
          <p:cNvPr id="167" name="Google Shape;167;p24"/>
          <p:cNvPicPr preferRelativeResize="0"/>
          <p:nvPr/>
        </p:nvPicPr>
        <p:blipFill>
          <a:blip r:embed="rId3">
            <a:alphaModFix/>
          </a:blip>
          <a:stretch>
            <a:fillRect/>
          </a:stretch>
        </p:blipFill>
        <p:spPr>
          <a:xfrm>
            <a:off x="5004474" y="2510942"/>
            <a:ext cx="3657075" cy="760108"/>
          </a:xfrm>
          <a:prstGeom prst="rect">
            <a:avLst/>
          </a:prstGeom>
          <a:noFill/>
          <a:ln>
            <a:noFill/>
          </a:ln>
        </p:spPr>
      </p:pic>
      <p:pic>
        <p:nvPicPr>
          <p:cNvPr id="168" name="Google Shape;168;p24"/>
          <p:cNvPicPr preferRelativeResize="0"/>
          <p:nvPr/>
        </p:nvPicPr>
        <p:blipFill>
          <a:blip r:embed="rId4">
            <a:alphaModFix/>
          </a:blip>
          <a:stretch>
            <a:fillRect/>
          </a:stretch>
        </p:blipFill>
        <p:spPr>
          <a:xfrm>
            <a:off x="99088" y="2584399"/>
            <a:ext cx="4496872" cy="613200"/>
          </a:xfrm>
          <a:prstGeom prst="rect">
            <a:avLst/>
          </a:prstGeom>
          <a:noFill/>
          <a:ln>
            <a:noFill/>
          </a:ln>
        </p:spPr>
      </p:pic>
      <p:sp>
        <p:nvSpPr>
          <p:cNvPr id="169" name="Google Shape;169;p24"/>
          <p:cNvSpPr txBox="1"/>
          <p:nvPr/>
        </p:nvSpPr>
        <p:spPr>
          <a:xfrm>
            <a:off x="618925" y="4641950"/>
            <a:ext cx="3657000" cy="2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Hit failing the old algorithm</a:t>
            </a:r>
            <a:endParaRPr sz="1800">
              <a:solidFill>
                <a:schemeClr val="dk1"/>
              </a:solidFill>
              <a:latin typeface="Old Standard TT"/>
              <a:ea typeface="Old Standard TT"/>
              <a:cs typeface="Old Standard TT"/>
              <a:sym typeface="Old Standard TT"/>
            </a:endParaRPr>
          </a:p>
        </p:txBody>
      </p:sp>
      <p:pic>
        <p:nvPicPr>
          <p:cNvPr id="170" name="Google Shape;170;p24"/>
          <p:cNvPicPr preferRelativeResize="0"/>
          <p:nvPr/>
        </p:nvPicPr>
        <p:blipFill>
          <a:blip r:embed="rId5">
            <a:alphaModFix/>
          </a:blip>
          <a:stretch>
            <a:fillRect/>
          </a:stretch>
        </p:blipFill>
        <p:spPr>
          <a:xfrm>
            <a:off x="140938" y="3391738"/>
            <a:ext cx="4219575" cy="1152525"/>
          </a:xfrm>
          <a:prstGeom prst="rect">
            <a:avLst/>
          </a:prstGeom>
          <a:noFill/>
          <a:ln>
            <a:noFill/>
          </a:ln>
        </p:spPr>
      </p:pic>
      <p:pic>
        <p:nvPicPr>
          <p:cNvPr id="171" name="Google Shape;171;p24"/>
          <p:cNvPicPr preferRelativeResize="0"/>
          <p:nvPr/>
        </p:nvPicPr>
        <p:blipFill>
          <a:blip r:embed="rId6">
            <a:alphaModFix/>
          </a:blip>
          <a:stretch>
            <a:fillRect/>
          </a:stretch>
        </p:blipFill>
        <p:spPr>
          <a:xfrm>
            <a:off x="4637125" y="3391750"/>
            <a:ext cx="4391775" cy="1247775"/>
          </a:xfrm>
          <a:prstGeom prst="rect">
            <a:avLst/>
          </a:prstGeom>
          <a:noFill/>
          <a:ln>
            <a:noFill/>
          </a:ln>
        </p:spPr>
      </p:pic>
      <p:sp>
        <p:nvSpPr>
          <p:cNvPr id="172" name="Google Shape;172;p24"/>
          <p:cNvSpPr txBox="1"/>
          <p:nvPr/>
        </p:nvSpPr>
        <p:spPr>
          <a:xfrm>
            <a:off x="5061150" y="4641950"/>
            <a:ext cx="3657000" cy="2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Hit failing the new algorithm</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108950" y="103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Diagnostic Plots:</a:t>
            </a:r>
            <a:endParaRPr/>
          </a:p>
        </p:txBody>
      </p:sp>
      <p:sp>
        <p:nvSpPr>
          <p:cNvPr id="178" name="Google Shape;178;p25"/>
          <p:cNvSpPr txBox="1"/>
          <p:nvPr>
            <p:ph idx="1" type="body"/>
          </p:nvPr>
        </p:nvSpPr>
        <p:spPr>
          <a:xfrm>
            <a:off x="162325" y="716750"/>
            <a:ext cx="4255500" cy="402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Here is a useful diagnostic plot.</a:t>
            </a:r>
            <a:endParaRPr/>
          </a:p>
          <a:p>
            <a:pPr indent="0" lvl="0" marL="0" rtl="0" algn="l">
              <a:spcBef>
                <a:spcPts val="1200"/>
              </a:spcBef>
              <a:spcAft>
                <a:spcPts val="0"/>
              </a:spcAft>
              <a:buNone/>
            </a:pPr>
            <a:r>
              <a:rPr lang="en"/>
              <a:t>When we are making a cluster, for each added hit plot the following:</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Here t</a:t>
            </a:r>
            <a:r>
              <a:rPr baseline="-25000" lang="en"/>
              <a:t>cluster</a:t>
            </a:r>
            <a:r>
              <a:rPr lang="en"/>
              <a:t> denotes the moving error weighted time.</a:t>
            </a:r>
            <a:endParaRPr/>
          </a:p>
          <a:p>
            <a:pPr indent="0" lvl="0" marL="0" rtl="0" algn="l">
              <a:spcBef>
                <a:spcPts val="1200"/>
              </a:spcBef>
              <a:spcAft>
                <a:spcPts val="1200"/>
              </a:spcAft>
              <a:buNone/>
            </a:pPr>
            <a:r>
              <a:rPr lang="en"/>
              <a:t>This is the condition whereupon we add an additional hit to a cluster; you can see that this is being done correctly.</a:t>
            </a:r>
            <a:endParaRPr/>
          </a:p>
        </p:txBody>
      </p:sp>
      <p:sp>
        <p:nvSpPr>
          <p:cNvPr id="179" name="Google Shape;17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5"/>
          <p:cNvPicPr preferRelativeResize="0"/>
          <p:nvPr/>
        </p:nvPicPr>
        <p:blipFill>
          <a:blip r:embed="rId3">
            <a:alphaModFix/>
          </a:blip>
          <a:stretch>
            <a:fillRect/>
          </a:stretch>
        </p:blipFill>
        <p:spPr>
          <a:xfrm>
            <a:off x="4599775" y="943850"/>
            <a:ext cx="4421374" cy="2200546"/>
          </a:xfrm>
          <a:prstGeom prst="rect">
            <a:avLst/>
          </a:prstGeom>
          <a:noFill/>
          <a:ln>
            <a:noFill/>
          </a:ln>
        </p:spPr>
      </p:pic>
      <p:sp>
        <p:nvSpPr>
          <p:cNvPr id="181" name="Google Shape;181;p25"/>
          <p:cNvSpPr txBox="1"/>
          <p:nvPr/>
        </p:nvSpPr>
        <p:spPr>
          <a:xfrm>
            <a:off x="4609950" y="3254700"/>
            <a:ext cx="4411200" cy="6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Distance of added hits from moving cluster time average. The standard deviation cut is 3.</a:t>
            </a:r>
            <a:endParaRPr sz="1800">
              <a:solidFill>
                <a:schemeClr val="dk1"/>
              </a:solidFill>
              <a:latin typeface="Old Standard TT"/>
              <a:ea typeface="Old Standard TT"/>
              <a:cs typeface="Old Standard TT"/>
              <a:sym typeface="Old Standard TT"/>
            </a:endParaRPr>
          </a:p>
        </p:txBody>
      </p:sp>
      <p:pic>
        <p:nvPicPr>
          <p:cNvPr id="182" name="Google Shape;182;p25"/>
          <p:cNvPicPr preferRelativeResize="0"/>
          <p:nvPr/>
        </p:nvPicPr>
        <p:blipFill>
          <a:blip r:embed="rId4">
            <a:alphaModFix/>
          </a:blip>
          <a:stretch>
            <a:fillRect/>
          </a:stretch>
        </p:blipFill>
        <p:spPr>
          <a:xfrm>
            <a:off x="1486250" y="1886100"/>
            <a:ext cx="1469815" cy="61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311700" y="15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Many Clusters Are Changed</a:t>
            </a:r>
            <a:endParaRPr/>
          </a:p>
        </p:txBody>
      </p:sp>
      <p:sp>
        <p:nvSpPr>
          <p:cNvPr id="188" name="Google Shape;188;p26"/>
          <p:cNvSpPr txBox="1"/>
          <p:nvPr>
            <p:ph idx="1" type="body"/>
          </p:nvPr>
        </p:nvSpPr>
        <p:spPr>
          <a:xfrm>
            <a:off x="311700" y="873150"/>
            <a:ext cx="4260300" cy="4183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Before we move to performance estimates, it’s important to qualify how big a change this will be.</a:t>
            </a:r>
            <a:endParaRPr/>
          </a:p>
          <a:p>
            <a:pPr indent="0" lvl="0" marL="0" rtl="0" algn="l">
              <a:spcBef>
                <a:spcPts val="1200"/>
              </a:spcBef>
              <a:spcAft>
                <a:spcPts val="0"/>
              </a:spcAft>
              <a:buNone/>
            </a:pPr>
            <a:r>
              <a:rPr lang="en"/>
              <a:t>In these plots we look event by event for the different reconstruction algorithms and plot events based on seed matching.</a:t>
            </a:r>
            <a:endParaRPr/>
          </a:p>
          <a:p>
            <a:pPr indent="0" lvl="0" marL="0" rtl="0" algn="l">
              <a:spcBef>
                <a:spcPts val="1200"/>
              </a:spcBef>
              <a:spcAft>
                <a:spcPts val="0"/>
              </a:spcAft>
              <a:buNone/>
            </a:pPr>
            <a:r>
              <a:rPr lang="en"/>
              <a:t>We define, in the above plot, a `changed’ cluster if its charge moved by 1e</a:t>
            </a:r>
            <a:r>
              <a:rPr baseline="30000" lang="en"/>
              <a:t>-7</a:t>
            </a:r>
            <a:r>
              <a:rPr lang="en"/>
              <a:t> nC. There are 18e</a:t>
            </a:r>
            <a:r>
              <a:rPr baseline="30000" lang="en"/>
              <a:t>6</a:t>
            </a:r>
            <a:r>
              <a:rPr lang="en"/>
              <a:t> seed matched clusters, 1.6e</a:t>
            </a:r>
            <a:r>
              <a:rPr baseline="30000" lang="en"/>
              <a:t>6</a:t>
            </a:r>
            <a:r>
              <a:rPr lang="en"/>
              <a:t> matched unchanged, there are 19e</a:t>
            </a:r>
            <a:r>
              <a:rPr baseline="30000" lang="en"/>
              <a:t>6</a:t>
            </a:r>
            <a:r>
              <a:rPr lang="en"/>
              <a:t> in reco 1 and 20e</a:t>
            </a:r>
            <a:r>
              <a:rPr baseline="30000" lang="en"/>
              <a:t>6</a:t>
            </a:r>
            <a:r>
              <a:rPr lang="en"/>
              <a:t> in reco 2 total.</a:t>
            </a:r>
            <a:endParaRPr/>
          </a:p>
          <a:p>
            <a:pPr indent="0" lvl="0" marL="0" rtl="0" algn="l">
              <a:spcBef>
                <a:spcPts val="1200"/>
              </a:spcBef>
              <a:spcAft>
                <a:spcPts val="1200"/>
              </a:spcAft>
              <a:buNone/>
            </a:pPr>
            <a:r>
              <a:rPr lang="en"/>
              <a:t>If we take `changed’ to be any difference, we instead see ~1/10 of matched clusters moved instead of unchanged; i.e. most 2 hit clusters change but very minutely</a:t>
            </a:r>
            <a:endParaRPr/>
          </a:p>
        </p:txBody>
      </p:sp>
      <p:sp>
        <p:nvSpPr>
          <p:cNvPr id="189" name="Google Shape;18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26"/>
          <p:cNvSpPr txBox="1"/>
          <p:nvPr/>
        </p:nvSpPr>
        <p:spPr>
          <a:xfrm>
            <a:off x="5086550" y="1926875"/>
            <a:ext cx="39879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2D Histo of Charges for 2 algorithms</a:t>
            </a:r>
            <a:endParaRPr sz="1800">
              <a:solidFill>
                <a:schemeClr val="dk1"/>
              </a:solidFill>
              <a:latin typeface="Old Standard TT"/>
              <a:ea typeface="Old Standard TT"/>
              <a:cs typeface="Old Standard TT"/>
              <a:sym typeface="Old Standard TT"/>
            </a:endParaRPr>
          </a:p>
        </p:txBody>
      </p:sp>
      <p:pic>
        <p:nvPicPr>
          <p:cNvPr id="191" name="Google Shape;191;p26"/>
          <p:cNvPicPr preferRelativeResize="0"/>
          <p:nvPr/>
        </p:nvPicPr>
        <p:blipFill>
          <a:blip r:embed="rId3">
            <a:alphaModFix/>
          </a:blip>
          <a:stretch>
            <a:fillRect/>
          </a:stretch>
        </p:blipFill>
        <p:spPr>
          <a:xfrm>
            <a:off x="5542525" y="215400"/>
            <a:ext cx="3412417" cy="1711474"/>
          </a:xfrm>
          <a:prstGeom prst="rect">
            <a:avLst/>
          </a:prstGeom>
          <a:noFill/>
          <a:ln>
            <a:noFill/>
          </a:ln>
        </p:spPr>
      </p:pic>
      <p:pic>
        <p:nvPicPr>
          <p:cNvPr id="192" name="Google Shape;192;p26"/>
          <p:cNvPicPr preferRelativeResize="0"/>
          <p:nvPr/>
        </p:nvPicPr>
        <p:blipFill>
          <a:blip r:embed="rId4">
            <a:alphaModFix/>
          </a:blip>
          <a:stretch>
            <a:fillRect/>
          </a:stretch>
        </p:blipFill>
        <p:spPr>
          <a:xfrm>
            <a:off x="5271175" y="2439313"/>
            <a:ext cx="3309905" cy="1711476"/>
          </a:xfrm>
          <a:prstGeom prst="rect">
            <a:avLst/>
          </a:prstGeom>
          <a:noFill/>
          <a:ln>
            <a:noFill/>
          </a:ln>
        </p:spPr>
      </p:pic>
      <p:sp>
        <p:nvSpPr>
          <p:cNvPr id="193" name="Google Shape;193;p26"/>
          <p:cNvSpPr txBox="1"/>
          <p:nvPr/>
        </p:nvSpPr>
        <p:spPr>
          <a:xfrm>
            <a:off x="5156100" y="4067375"/>
            <a:ext cx="39879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Unchanged Hits for Seed Matched Clusters.</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174925" y="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L0M0							L7M0</a:t>
            </a:r>
            <a:endParaRPr/>
          </a:p>
        </p:txBody>
      </p:sp>
      <p:sp>
        <p:nvSpPr>
          <p:cNvPr id="199" name="Google Shape;199;p27"/>
          <p:cNvSpPr txBox="1"/>
          <p:nvPr>
            <p:ph idx="1" type="body"/>
          </p:nvPr>
        </p:nvSpPr>
        <p:spPr>
          <a:xfrm>
            <a:off x="311700" y="1171600"/>
            <a:ext cx="84423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00" name="Google Shape;20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1" name="Google Shape;201;p27"/>
          <p:cNvPicPr preferRelativeResize="0"/>
          <p:nvPr/>
        </p:nvPicPr>
        <p:blipFill>
          <a:blip r:embed="rId3">
            <a:alphaModFix/>
          </a:blip>
          <a:stretch>
            <a:fillRect/>
          </a:stretch>
        </p:blipFill>
        <p:spPr>
          <a:xfrm>
            <a:off x="311700" y="501900"/>
            <a:ext cx="3781051" cy="2324275"/>
          </a:xfrm>
          <a:prstGeom prst="rect">
            <a:avLst/>
          </a:prstGeom>
          <a:noFill/>
          <a:ln>
            <a:noFill/>
          </a:ln>
        </p:spPr>
      </p:pic>
      <p:pic>
        <p:nvPicPr>
          <p:cNvPr id="202" name="Google Shape;202;p27"/>
          <p:cNvPicPr preferRelativeResize="0"/>
          <p:nvPr/>
        </p:nvPicPr>
        <p:blipFill>
          <a:blip r:embed="rId4">
            <a:alphaModFix/>
          </a:blip>
          <a:stretch>
            <a:fillRect/>
          </a:stretch>
        </p:blipFill>
        <p:spPr>
          <a:xfrm>
            <a:off x="348700" y="2826175"/>
            <a:ext cx="3744052" cy="2324275"/>
          </a:xfrm>
          <a:prstGeom prst="rect">
            <a:avLst/>
          </a:prstGeom>
          <a:noFill/>
          <a:ln>
            <a:noFill/>
          </a:ln>
        </p:spPr>
      </p:pic>
      <p:pic>
        <p:nvPicPr>
          <p:cNvPr id="203" name="Google Shape;203;p27"/>
          <p:cNvPicPr preferRelativeResize="0"/>
          <p:nvPr/>
        </p:nvPicPr>
        <p:blipFill>
          <a:blip r:embed="rId5">
            <a:alphaModFix/>
          </a:blip>
          <a:stretch>
            <a:fillRect/>
          </a:stretch>
        </p:blipFill>
        <p:spPr>
          <a:xfrm>
            <a:off x="4205975" y="501900"/>
            <a:ext cx="4541568" cy="2324275"/>
          </a:xfrm>
          <a:prstGeom prst="rect">
            <a:avLst/>
          </a:prstGeom>
          <a:noFill/>
          <a:ln>
            <a:noFill/>
          </a:ln>
        </p:spPr>
      </p:pic>
      <p:pic>
        <p:nvPicPr>
          <p:cNvPr id="204" name="Google Shape;204;p27"/>
          <p:cNvPicPr preferRelativeResize="0"/>
          <p:nvPr/>
        </p:nvPicPr>
        <p:blipFill>
          <a:blip r:embed="rId6">
            <a:alphaModFix/>
          </a:blip>
          <a:stretch>
            <a:fillRect/>
          </a:stretch>
        </p:blipFill>
        <p:spPr>
          <a:xfrm>
            <a:off x="4294450" y="2908924"/>
            <a:ext cx="4453101" cy="21930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11700" y="217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L0M0							L7M0</a:t>
            </a:r>
            <a:endParaRPr/>
          </a:p>
        </p:txBody>
      </p:sp>
      <p:sp>
        <p:nvSpPr>
          <p:cNvPr id="210" name="Google Shape;210;p28"/>
          <p:cNvSpPr txBox="1"/>
          <p:nvPr>
            <p:ph idx="1" type="body"/>
          </p:nvPr>
        </p:nvSpPr>
        <p:spPr>
          <a:xfrm>
            <a:off x="311700" y="916225"/>
            <a:ext cx="8520600" cy="374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1" name="Google Shape;21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28"/>
          <p:cNvPicPr preferRelativeResize="0"/>
          <p:nvPr/>
        </p:nvPicPr>
        <p:blipFill>
          <a:blip r:embed="rId3">
            <a:alphaModFix/>
          </a:blip>
          <a:stretch>
            <a:fillRect/>
          </a:stretch>
        </p:blipFill>
        <p:spPr>
          <a:xfrm>
            <a:off x="4666700" y="858567"/>
            <a:ext cx="4092626" cy="2077900"/>
          </a:xfrm>
          <a:prstGeom prst="rect">
            <a:avLst/>
          </a:prstGeom>
          <a:noFill/>
          <a:ln>
            <a:noFill/>
          </a:ln>
        </p:spPr>
      </p:pic>
      <p:pic>
        <p:nvPicPr>
          <p:cNvPr id="213" name="Google Shape;213;p28"/>
          <p:cNvPicPr preferRelativeResize="0"/>
          <p:nvPr/>
        </p:nvPicPr>
        <p:blipFill>
          <a:blip r:embed="rId4">
            <a:alphaModFix/>
          </a:blip>
          <a:stretch>
            <a:fillRect/>
          </a:stretch>
        </p:blipFill>
        <p:spPr>
          <a:xfrm>
            <a:off x="4666699" y="2964814"/>
            <a:ext cx="4092625" cy="2054486"/>
          </a:xfrm>
          <a:prstGeom prst="rect">
            <a:avLst/>
          </a:prstGeom>
          <a:noFill/>
          <a:ln>
            <a:noFill/>
          </a:ln>
        </p:spPr>
      </p:pic>
      <p:pic>
        <p:nvPicPr>
          <p:cNvPr id="214" name="Google Shape;214;p28"/>
          <p:cNvPicPr preferRelativeResize="0"/>
          <p:nvPr/>
        </p:nvPicPr>
        <p:blipFill>
          <a:blip r:embed="rId5">
            <a:alphaModFix/>
          </a:blip>
          <a:stretch>
            <a:fillRect/>
          </a:stretch>
        </p:blipFill>
        <p:spPr>
          <a:xfrm>
            <a:off x="418600" y="2964825"/>
            <a:ext cx="3924258" cy="2054475"/>
          </a:xfrm>
          <a:prstGeom prst="rect">
            <a:avLst/>
          </a:prstGeom>
          <a:noFill/>
          <a:ln>
            <a:noFill/>
          </a:ln>
        </p:spPr>
      </p:pic>
      <p:pic>
        <p:nvPicPr>
          <p:cNvPr id="215" name="Google Shape;215;p28"/>
          <p:cNvPicPr preferRelativeResize="0"/>
          <p:nvPr/>
        </p:nvPicPr>
        <p:blipFill>
          <a:blip r:embed="rId6">
            <a:alphaModFix/>
          </a:blip>
          <a:stretch>
            <a:fillRect/>
          </a:stretch>
        </p:blipFill>
        <p:spPr>
          <a:xfrm>
            <a:off x="418600" y="830225"/>
            <a:ext cx="3924249" cy="208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59000" y="73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Do To Cluster Times?</a:t>
            </a:r>
            <a:endParaRPr/>
          </a:p>
        </p:txBody>
      </p:sp>
      <p:sp>
        <p:nvSpPr>
          <p:cNvPr id="221" name="Google Shape;221;p29"/>
          <p:cNvSpPr txBox="1"/>
          <p:nvPr>
            <p:ph idx="1" type="body"/>
          </p:nvPr>
        </p:nvSpPr>
        <p:spPr>
          <a:xfrm>
            <a:off x="311700" y="672275"/>
            <a:ext cx="4095600" cy="389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Red is Amp Weighted, Blue is Time Error Weighted.</a:t>
            </a:r>
            <a:endParaRPr/>
          </a:p>
          <a:p>
            <a:pPr indent="0" lvl="0" marL="0" rtl="0" algn="l">
              <a:spcBef>
                <a:spcPts val="1200"/>
              </a:spcBef>
              <a:spcAft>
                <a:spcPts val="0"/>
              </a:spcAft>
              <a:buNone/>
            </a:pPr>
            <a:r>
              <a:rPr lang="en"/>
              <a:t>In Layer 1, we have 10% increase in clusters with error weighting</a:t>
            </a:r>
            <a:endParaRPr/>
          </a:p>
          <a:p>
            <a:pPr indent="0" lvl="0" marL="0" rtl="0" algn="l">
              <a:spcBef>
                <a:spcPts val="1200"/>
              </a:spcBef>
              <a:spcAft>
                <a:spcPts val="0"/>
              </a:spcAft>
              <a:buClr>
                <a:schemeClr val="dk1"/>
              </a:buClr>
              <a:buSzPts val="1100"/>
              <a:buFont typeface="Arial"/>
              <a:buNone/>
            </a:pPr>
            <a:r>
              <a:rPr lang="en"/>
              <a:t>When we require clusters to be on track, this reduces to a 3% increase in number of clusters (refer to next slide)</a:t>
            </a:r>
            <a:endParaRPr/>
          </a:p>
          <a:p>
            <a:pPr indent="0" lvl="0" marL="0" rtl="0" algn="l">
              <a:spcBef>
                <a:spcPts val="1200"/>
              </a:spcBef>
              <a:spcAft>
                <a:spcPts val="1200"/>
              </a:spcAft>
              <a:buClr>
                <a:schemeClr val="dk1"/>
              </a:buClr>
              <a:buSzPts val="1100"/>
              <a:buFont typeface="Arial"/>
              <a:buNone/>
            </a:pPr>
            <a:r>
              <a:rPr lang="en"/>
              <a:t>We see 2% increase in clusters in Layer 7 </a:t>
            </a:r>
            <a:r>
              <a:rPr i="1" lang="en"/>
              <a:t>on track</a:t>
            </a:r>
            <a:r>
              <a:rPr lang="en"/>
              <a:t>, though this is visually difficult to tell.</a:t>
            </a:r>
            <a:endParaRPr/>
          </a:p>
        </p:txBody>
      </p:sp>
      <p:sp>
        <p:nvSpPr>
          <p:cNvPr id="222" name="Google Shape;22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3" name="Google Shape;223;p29"/>
          <p:cNvSpPr txBox="1"/>
          <p:nvPr/>
        </p:nvSpPr>
        <p:spPr>
          <a:xfrm>
            <a:off x="5196850" y="2433000"/>
            <a:ext cx="35322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1 Module 0</a:t>
            </a:r>
            <a:endParaRPr sz="1800">
              <a:solidFill>
                <a:schemeClr val="dk1"/>
              </a:solidFill>
              <a:latin typeface="Old Standard TT"/>
              <a:ea typeface="Old Standard TT"/>
              <a:cs typeface="Old Standard TT"/>
              <a:sym typeface="Old Standard TT"/>
            </a:endParaRPr>
          </a:p>
        </p:txBody>
      </p:sp>
      <p:sp>
        <p:nvSpPr>
          <p:cNvPr id="224" name="Google Shape;224;p29"/>
          <p:cNvSpPr txBox="1"/>
          <p:nvPr/>
        </p:nvSpPr>
        <p:spPr>
          <a:xfrm>
            <a:off x="5122150" y="4663225"/>
            <a:ext cx="2756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7 Module 0</a:t>
            </a:r>
            <a:endParaRPr sz="1800">
              <a:solidFill>
                <a:schemeClr val="dk1"/>
              </a:solidFill>
              <a:latin typeface="Old Standard TT"/>
              <a:ea typeface="Old Standard TT"/>
              <a:cs typeface="Old Standard TT"/>
              <a:sym typeface="Old Standard TT"/>
            </a:endParaRPr>
          </a:p>
        </p:txBody>
      </p:sp>
      <p:pic>
        <p:nvPicPr>
          <p:cNvPr id="225" name="Google Shape;225;p29"/>
          <p:cNvPicPr preferRelativeResize="0"/>
          <p:nvPr/>
        </p:nvPicPr>
        <p:blipFill>
          <a:blip r:embed="rId3">
            <a:alphaModFix/>
          </a:blip>
          <a:stretch>
            <a:fillRect/>
          </a:stretch>
        </p:blipFill>
        <p:spPr>
          <a:xfrm>
            <a:off x="4903712" y="514425"/>
            <a:ext cx="3475233" cy="1986975"/>
          </a:xfrm>
          <a:prstGeom prst="rect">
            <a:avLst/>
          </a:prstGeom>
          <a:noFill/>
          <a:ln>
            <a:noFill/>
          </a:ln>
        </p:spPr>
      </p:pic>
      <p:pic>
        <p:nvPicPr>
          <p:cNvPr id="226" name="Google Shape;226;p29"/>
          <p:cNvPicPr preferRelativeResize="0"/>
          <p:nvPr/>
        </p:nvPicPr>
        <p:blipFill>
          <a:blip r:embed="rId4">
            <a:alphaModFix/>
          </a:blip>
          <a:stretch>
            <a:fillRect/>
          </a:stretch>
        </p:blipFill>
        <p:spPr>
          <a:xfrm>
            <a:off x="4593675" y="2842575"/>
            <a:ext cx="3813650" cy="182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98300" y="822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Do To Cluster Amplitudes?</a:t>
            </a:r>
            <a:endParaRPr/>
          </a:p>
        </p:txBody>
      </p:sp>
      <p:sp>
        <p:nvSpPr>
          <p:cNvPr id="232" name="Google Shape;232;p30"/>
          <p:cNvSpPr txBox="1"/>
          <p:nvPr>
            <p:ph idx="1" type="body"/>
          </p:nvPr>
        </p:nvSpPr>
        <p:spPr>
          <a:xfrm>
            <a:off x="226325" y="595350"/>
            <a:ext cx="8577300" cy="98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Left</a:t>
            </a:r>
            <a:r>
              <a:rPr lang="en"/>
              <a:t>: All Clusters Charge L1M0, </a:t>
            </a:r>
            <a:r>
              <a:rPr b="1" lang="en"/>
              <a:t>Right</a:t>
            </a:r>
            <a:r>
              <a:rPr lang="en"/>
              <a:t>: All Clusters Charge L7M0</a:t>
            </a:r>
            <a:endParaRPr/>
          </a:p>
        </p:txBody>
      </p:sp>
      <p:sp>
        <p:nvSpPr>
          <p:cNvPr id="233" name="Google Shape;23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30"/>
          <p:cNvPicPr preferRelativeResize="0"/>
          <p:nvPr/>
        </p:nvPicPr>
        <p:blipFill>
          <a:blip r:embed="rId3">
            <a:alphaModFix/>
          </a:blip>
          <a:stretch>
            <a:fillRect/>
          </a:stretch>
        </p:blipFill>
        <p:spPr>
          <a:xfrm>
            <a:off x="98300" y="1052950"/>
            <a:ext cx="5776276" cy="2938075"/>
          </a:xfrm>
          <a:prstGeom prst="rect">
            <a:avLst/>
          </a:prstGeom>
          <a:noFill/>
          <a:ln>
            <a:noFill/>
          </a:ln>
        </p:spPr>
      </p:pic>
      <p:pic>
        <p:nvPicPr>
          <p:cNvPr id="235" name="Google Shape;235;p30"/>
          <p:cNvPicPr preferRelativeResize="0"/>
          <p:nvPr/>
        </p:nvPicPr>
        <p:blipFill>
          <a:blip r:embed="rId4">
            <a:alphaModFix/>
          </a:blip>
          <a:stretch>
            <a:fillRect/>
          </a:stretch>
        </p:blipFill>
        <p:spPr>
          <a:xfrm>
            <a:off x="3601750" y="1835450"/>
            <a:ext cx="5483424" cy="2827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108925" y="1462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Do To Track Momentum</a:t>
            </a:r>
            <a:endParaRPr/>
          </a:p>
        </p:txBody>
      </p:sp>
      <p:sp>
        <p:nvSpPr>
          <p:cNvPr id="241" name="Google Shape;241;p31"/>
          <p:cNvSpPr txBox="1"/>
          <p:nvPr>
            <p:ph idx="1" type="body"/>
          </p:nvPr>
        </p:nvSpPr>
        <p:spPr>
          <a:xfrm>
            <a:off x="269000" y="702075"/>
            <a:ext cx="4302900" cy="415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all tracks, it increases the track number by ~3 percent (from 7.21e5 to 7.39e5).</a:t>
            </a:r>
            <a:endParaRPr/>
          </a:p>
          <a:p>
            <a:pPr indent="0" lvl="0" marL="0" rtl="0" algn="l">
              <a:spcBef>
                <a:spcPts val="1200"/>
              </a:spcBef>
              <a:spcAft>
                <a:spcPts val="0"/>
              </a:spcAft>
              <a:buNone/>
            </a:pPr>
            <a:r>
              <a:rPr lang="en"/>
              <a:t>Taking the log plot, we can see the prominence corresponding to 4GeV electrons.</a:t>
            </a:r>
            <a:endParaRPr/>
          </a:p>
          <a:p>
            <a:pPr indent="0" lvl="0" marL="0" rtl="0" algn="l">
              <a:spcBef>
                <a:spcPts val="1200"/>
              </a:spcBef>
              <a:spcAft>
                <a:spcPts val="0"/>
              </a:spcAft>
              <a:buNone/>
            </a:pPr>
            <a:r>
              <a:rPr lang="en"/>
              <a:t>The momentum spectra doesn’t seem to change much on this.</a:t>
            </a:r>
            <a:endParaRPr/>
          </a:p>
          <a:p>
            <a:pPr indent="0" lvl="0" marL="0" rtl="0" algn="l">
              <a:spcBef>
                <a:spcPts val="1200"/>
              </a:spcBef>
              <a:spcAft>
                <a:spcPts val="0"/>
              </a:spcAft>
              <a:buNone/>
            </a:pPr>
            <a:r>
              <a:rPr lang="en"/>
              <a:t>We just get more tracks total.</a:t>
            </a:r>
            <a:endParaRPr/>
          </a:p>
          <a:p>
            <a:pPr indent="0" lvl="0" marL="0" rtl="0" algn="l">
              <a:spcBef>
                <a:spcPts val="1200"/>
              </a:spcBef>
              <a:spcAft>
                <a:spcPts val="1200"/>
              </a:spcAft>
              <a:buNone/>
            </a:pPr>
            <a:r>
              <a:t/>
            </a:r>
            <a:endParaRPr/>
          </a:p>
        </p:txBody>
      </p:sp>
      <p:sp>
        <p:nvSpPr>
          <p:cNvPr id="242" name="Google Shape;24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1"/>
          <p:cNvPicPr preferRelativeResize="0"/>
          <p:nvPr/>
        </p:nvPicPr>
        <p:blipFill>
          <a:blip r:embed="rId3">
            <a:alphaModFix/>
          </a:blip>
          <a:stretch>
            <a:fillRect/>
          </a:stretch>
        </p:blipFill>
        <p:spPr>
          <a:xfrm>
            <a:off x="4571900" y="759425"/>
            <a:ext cx="3910216" cy="1852401"/>
          </a:xfrm>
          <a:prstGeom prst="rect">
            <a:avLst/>
          </a:prstGeom>
          <a:noFill/>
          <a:ln>
            <a:noFill/>
          </a:ln>
        </p:spPr>
      </p:pic>
      <p:pic>
        <p:nvPicPr>
          <p:cNvPr id="244" name="Google Shape;244;p31"/>
          <p:cNvPicPr preferRelativeResize="0"/>
          <p:nvPr/>
        </p:nvPicPr>
        <p:blipFill>
          <a:blip r:embed="rId4">
            <a:alphaModFix/>
          </a:blip>
          <a:stretch>
            <a:fillRect/>
          </a:stretch>
        </p:blipFill>
        <p:spPr>
          <a:xfrm>
            <a:off x="4571899" y="2978550"/>
            <a:ext cx="3910201" cy="1509395"/>
          </a:xfrm>
          <a:prstGeom prst="rect">
            <a:avLst/>
          </a:prstGeom>
          <a:noFill/>
          <a:ln>
            <a:noFill/>
          </a:ln>
        </p:spPr>
      </p:pic>
      <p:pic>
        <p:nvPicPr>
          <p:cNvPr id="245" name="Google Shape;245;p31"/>
          <p:cNvPicPr preferRelativeResize="0"/>
          <p:nvPr/>
        </p:nvPicPr>
        <p:blipFill>
          <a:blip r:embed="rId5">
            <a:alphaModFix/>
          </a:blip>
          <a:stretch>
            <a:fillRect/>
          </a:stretch>
        </p:blipFill>
        <p:spPr>
          <a:xfrm>
            <a:off x="4571888" y="2780650"/>
            <a:ext cx="3910224" cy="18825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67" name="Google Shape;67;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Introduction (3-10)</a:t>
            </a:r>
            <a:endParaRPr/>
          </a:p>
          <a:p>
            <a:pPr indent="-342900" lvl="0" marL="457200" rtl="0" algn="l">
              <a:spcBef>
                <a:spcPts val="0"/>
              </a:spcBef>
              <a:spcAft>
                <a:spcPts val="0"/>
              </a:spcAft>
              <a:buSzPts val="1800"/>
              <a:buAutoNum type="arabicPeriod"/>
            </a:pPr>
            <a:r>
              <a:rPr lang="en"/>
              <a:t>Time Error Weighted Cluster Times (11-17)</a:t>
            </a:r>
            <a:endParaRPr/>
          </a:p>
          <a:p>
            <a:pPr indent="-342900" lvl="0" marL="457200" rtl="0" algn="l">
              <a:spcBef>
                <a:spcPts val="0"/>
              </a:spcBef>
              <a:spcAft>
                <a:spcPts val="0"/>
              </a:spcAft>
              <a:buSzPts val="1800"/>
              <a:buAutoNum type="arabicPeriod"/>
            </a:pPr>
            <a:r>
              <a:rPr lang="en"/>
              <a:t>Cluster Splitting and Merging Studies (18-26)</a:t>
            </a:r>
            <a:endParaRPr/>
          </a:p>
          <a:p>
            <a:pPr indent="-342900" lvl="0" marL="457200" rtl="0" algn="l">
              <a:spcBef>
                <a:spcPts val="0"/>
              </a:spcBef>
              <a:spcAft>
                <a:spcPts val="0"/>
              </a:spcAft>
              <a:buSzPts val="1800"/>
              <a:buAutoNum type="arabicPeriod"/>
            </a:pPr>
            <a:r>
              <a:rPr lang="en"/>
              <a:t>Back Layers and Cluster Thresholds (27-32)</a:t>
            </a:r>
            <a:endParaRPr/>
          </a:p>
          <a:p>
            <a:pPr indent="-342900" lvl="0" marL="457200" rtl="0" algn="l">
              <a:spcBef>
                <a:spcPts val="0"/>
              </a:spcBef>
              <a:spcAft>
                <a:spcPts val="0"/>
              </a:spcAft>
              <a:buSzPts val="1800"/>
              <a:buAutoNum type="arabicPeriod"/>
            </a:pPr>
            <a:r>
              <a:rPr lang="en"/>
              <a:t>The V Splitting Algorithm (33-43)</a:t>
            </a:r>
            <a:endParaRPr/>
          </a:p>
          <a:p>
            <a:pPr indent="-342900" lvl="0" marL="457200" rtl="0" algn="l">
              <a:spcBef>
                <a:spcPts val="0"/>
              </a:spcBef>
              <a:spcAft>
                <a:spcPts val="0"/>
              </a:spcAft>
              <a:buSzPts val="1800"/>
              <a:buAutoNum type="arabicPeriod"/>
            </a:pPr>
            <a:r>
              <a:rPr lang="en"/>
              <a:t>Conclusion (44)</a:t>
            </a:r>
            <a:endParaRPr/>
          </a:p>
        </p:txBody>
      </p:sp>
      <p:sp>
        <p:nvSpPr>
          <p:cNvPr id="68" name="Google Shape;6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389225" y="668175"/>
            <a:ext cx="8133900" cy="3257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Cluster Splitting and Merging</a:t>
            </a:r>
            <a:endParaRPr/>
          </a:p>
        </p:txBody>
      </p:sp>
      <p:sp>
        <p:nvSpPr>
          <p:cNvPr id="251" name="Google Shape;25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31975" y="-466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Anatomy of SVT Layers.</a:t>
            </a:r>
            <a:endParaRPr/>
          </a:p>
        </p:txBody>
      </p:sp>
      <p:sp>
        <p:nvSpPr>
          <p:cNvPr id="257" name="Google Shape;257;p33"/>
          <p:cNvSpPr txBox="1"/>
          <p:nvPr>
            <p:ph idx="1" type="body"/>
          </p:nvPr>
        </p:nvSpPr>
        <p:spPr>
          <a:xfrm>
            <a:off x="156300" y="442875"/>
            <a:ext cx="4260300" cy="4374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To motivate some of our splitting studies, it’s </a:t>
            </a:r>
            <a:r>
              <a:rPr lang="en"/>
              <a:t>important to understand the SVT wiring differences between layers.</a:t>
            </a:r>
            <a:endParaRPr/>
          </a:p>
          <a:p>
            <a:pPr indent="0" lvl="0" marL="0" rtl="0" algn="l">
              <a:spcBef>
                <a:spcPts val="1200"/>
              </a:spcBef>
              <a:spcAft>
                <a:spcPts val="0"/>
              </a:spcAft>
              <a:buNone/>
            </a:pPr>
            <a:r>
              <a:rPr lang="en"/>
              <a:t>Forward layers are predominantly 1 strip clusters, with 1/10 being 2 strip.</a:t>
            </a:r>
            <a:endParaRPr/>
          </a:p>
          <a:p>
            <a:pPr indent="0" lvl="0" marL="0" rtl="0" algn="l">
              <a:spcBef>
                <a:spcPts val="1200"/>
              </a:spcBef>
              <a:spcAft>
                <a:spcPts val="0"/>
              </a:spcAft>
              <a:buNone/>
            </a:pPr>
            <a:r>
              <a:rPr lang="en"/>
              <a:t>Backward layers are significantly more 2 strip layers, due to charge sharing via capacitive coupling. We </a:t>
            </a:r>
            <a:r>
              <a:rPr i="1" lang="en"/>
              <a:t>expect </a:t>
            </a:r>
            <a:r>
              <a:rPr lang="en"/>
              <a:t>larger clusters here.</a:t>
            </a:r>
            <a:endParaRPr/>
          </a:p>
          <a:p>
            <a:pPr indent="0" lvl="0" marL="0" rtl="0" algn="l">
              <a:spcBef>
                <a:spcPts val="1200"/>
              </a:spcBef>
              <a:spcAft>
                <a:spcPts val="1200"/>
              </a:spcAft>
              <a:buNone/>
            </a:pPr>
            <a:r>
              <a:rPr lang="en"/>
              <a:t>Finally, dead channels always serve to split clusters, as the clustering algorithm does not jump between clusters. Both of these effects are important when evaluating splitting and merging clusters.</a:t>
            </a:r>
            <a:endParaRPr/>
          </a:p>
        </p:txBody>
      </p:sp>
      <p:sp>
        <p:nvSpPr>
          <p:cNvPr id="258" name="Google Shape;25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33"/>
          <p:cNvSpPr txBox="1"/>
          <p:nvPr/>
        </p:nvSpPr>
        <p:spPr>
          <a:xfrm>
            <a:off x="4486875" y="1821425"/>
            <a:ext cx="4434600" cy="8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Forward Layer		Back Layer</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Strip circuit diagram</a:t>
            </a:r>
            <a:endParaRPr sz="1800">
              <a:solidFill>
                <a:schemeClr val="dk1"/>
              </a:solidFill>
              <a:latin typeface="Old Standard TT"/>
              <a:ea typeface="Old Standard TT"/>
              <a:cs typeface="Old Standard TT"/>
              <a:sym typeface="Old Standard TT"/>
            </a:endParaRPr>
          </a:p>
        </p:txBody>
      </p:sp>
      <p:cxnSp>
        <p:nvCxnSpPr>
          <p:cNvPr id="260" name="Google Shape;260;p33"/>
          <p:cNvCxnSpPr/>
          <p:nvPr/>
        </p:nvCxnSpPr>
        <p:spPr>
          <a:xfrm flipH="1">
            <a:off x="5934725" y="2709000"/>
            <a:ext cx="684600" cy="1642800"/>
          </a:xfrm>
          <a:prstGeom prst="straightConnector1">
            <a:avLst/>
          </a:prstGeom>
          <a:noFill/>
          <a:ln cap="flat" cmpd="sng" w="38100">
            <a:solidFill>
              <a:srgbClr val="00695C"/>
            </a:solidFill>
            <a:prstDash val="solid"/>
            <a:round/>
            <a:headEnd len="med" w="med" type="none"/>
            <a:tailEnd len="med" w="med" type="none"/>
          </a:ln>
        </p:spPr>
      </p:cxnSp>
      <p:cxnSp>
        <p:nvCxnSpPr>
          <p:cNvPr id="261" name="Google Shape;261;p33"/>
          <p:cNvCxnSpPr/>
          <p:nvPr/>
        </p:nvCxnSpPr>
        <p:spPr>
          <a:xfrm flipH="1">
            <a:off x="6106700" y="2709000"/>
            <a:ext cx="684600" cy="1642800"/>
          </a:xfrm>
          <a:prstGeom prst="straightConnector1">
            <a:avLst/>
          </a:prstGeom>
          <a:noFill/>
          <a:ln cap="flat" cmpd="sng" w="38100">
            <a:solidFill>
              <a:srgbClr val="00695C"/>
            </a:solidFill>
            <a:prstDash val="solid"/>
            <a:round/>
            <a:headEnd len="med" w="med" type="none"/>
            <a:tailEnd len="med" w="med" type="none"/>
          </a:ln>
        </p:spPr>
      </p:cxnSp>
      <p:cxnSp>
        <p:nvCxnSpPr>
          <p:cNvPr id="262" name="Google Shape;262;p33"/>
          <p:cNvCxnSpPr/>
          <p:nvPr/>
        </p:nvCxnSpPr>
        <p:spPr>
          <a:xfrm flipH="1">
            <a:off x="6259100" y="2709000"/>
            <a:ext cx="684600" cy="1642800"/>
          </a:xfrm>
          <a:prstGeom prst="straightConnector1">
            <a:avLst/>
          </a:prstGeom>
          <a:noFill/>
          <a:ln cap="flat" cmpd="sng" w="38100">
            <a:solidFill>
              <a:srgbClr val="FF0000"/>
            </a:solidFill>
            <a:prstDash val="solid"/>
            <a:round/>
            <a:headEnd len="med" w="med" type="none"/>
            <a:tailEnd len="med" w="med" type="none"/>
          </a:ln>
        </p:spPr>
      </p:cxnSp>
      <p:cxnSp>
        <p:nvCxnSpPr>
          <p:cNvPr id="263" name="Google Shape;263;p33"/>
          <p:cNvCxnSpPr/>
          <p:nvPr/>
        </p:nvCxnSpPr>
        <p:spPr>
          <a:xfrm flipH="1">
            <a:off x="6440825" y="2709000"/>
            <a:ext cx="684600" cy="1642800"/>
          </a:xfrm>
          <a:prstGeom prst="straightConnector1">
            <a:avLst/>
          </a:prstGeom>
          <a:noFill/>
          <a:ln cap="flat" cmpd="sng" w="38100">
            <a:solidFill>
              <a:srgbClr val="00695C"/>
            </a:solidFill>
            <a:prstDash val="solid"/>
            <a:round/>
            <a:headEnd len="med" w="med" type="none"/>
            <a:tailEnd len="med" w="med" type="none"/>
          </a:ln>
        </p:spPr>
      </p:cxnSp>
      <p:cxnSp>
        <p:nvCxnSpPr>
          <p:cNvPr id="264" name="Google Shape;264;p33"/>
          <p:cNvCxnSpPr/>
          <p:nvPr/>
        </p:nvCxnSpPr>
        <p:spPr>
          <a:xfrm flipH="1">
            <a:off x="6619325" y="2709000"/>
            <a:ext cx="684600" cy="1642800"/>
          </a:xfrm>
          <a:prstGeom prst="straightConnector1">
            <a:avLst/>
          </a:prstGeom>
          <a:noFill/>
          <a:ln cap="flat" cmpd="sng" w="38100">
            <a:solidFill>
              <a:srgbClr val="00695C"/>
            </a:solidFill>
            <a:prstDash val="solid"/>
            <a:round/>
            <a:headEnd len="med" w="med" type="none"/>
            <a:tailEnd len="med" w="med" type="none"/>
          </a:ln>
        </p:spPr>
      </p:cxnSp>
      <p:cxnSp>
        <p:nvCxnSpPr>
          <p:cNvPr id="265" name="Google Shape;265;p33"/>
          <p:cNvCxnSpPr/>
          <p:nvPr/>
        </p:nvCxnSpPr>
        <p:spPr>
          <a:xfrm>
            <a:off x="5406800" y="3188150"/>
            <a:ext cx="1251600" cy="48900"/>
          </a:xfrm>
          <a:prstGeom prst="straightConnector1">
            <a:avLst/>
          </a:prstGeom>
          <a:noFill/>
          <a:ln cap="flat" cmpd="sng" w="38100">
            <a:solidFill>
              <a:srgbClr val="00FF00"/>
            </a:solidFill>
            <a:prstDash val="solid"/>
            <a:round/>
            <a:headEnd len="med" w="med" type="none"/>
            <a:tailEnd len="med" w="med" type="triangle"/>
          </a:ln>
        </p:spPr>
      </p:cxnSp>
      <p:sp>
        <p:nvSpPr>
          <p:cNvPr id="266" name="Google Shape;266;p33"/>
          <p:cNvSpPr/>
          <p:nvPr/>
        </p:nvSpPr>
        <p:spPr>
          <a:xfrm>
            <a:off x="6791306" y="3158825"/>
            <a:ext cx="199584" cy="195588"/>
          </a:xfrm>
          <a:prstGeom prst="cloud">
            <a:avLst/>
          </a:prstGeom>
          <a:solidFill>
            <a:srgbClr val="00FF00"/>
          </a:solidFill>
          <a:ln cap="flat" cmpd="sng" w="9525">
            <a:solidFill>
              <a:srgbClr val="0069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d Standard TT"/>
              <a:ea typeface="Old Standard TT"/>
              <a:cs typeface="Old Standard TT"/>
              <a:sym typeface="Old Standard TT"/>
            </a:endParaRPr>
          </a:p>
        </p:txBody>
      </p:sp>
      <p:sp>
        <p:nvSpPr>
          <p:cNvPr id="267" name="Google Shape;267;p33"/>
          <p:cNvSpPr/>
          <p:nvPr/>
        </p:nvSpPr>
        <p:spPr>
          <a:xfrm>
            <a:off x="6501606" y="2992550"/>
            <a:ext cx="199584" cy="195588"/>
          </a:xfrm>
          <a:prstGeom prst="cloud">
            <a:avLst/>
          </a:prstGeom>
          <a:solidFill>
            <a:srgbClr val="00FF00"/>
          </a:solidFill>
          <a:ln cap="flat" cmpd="sng" w="9525">
            <a:solidFill>
              <a:srgbClr val="0069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d Standard TT"/>
              <a:ea typeface="Old Standard TT"/>
              <a:cs typeface="Old Standard TT"/>
              <a:sym typeface="Old Standard TT"/>
            </a:endParaRPr>
          </a:p>
        </p:txBody>
      </p:sp>
      <p:sp>
        <p:nvSpPr>
          <p:cNvPr id="268" name="Google Shape;268;p33"/>
          <p:cNvSpPr txBox="1"/>
          <p:nvPr/>
        </p:nvSpPr>
        <p:spPr>
          <a:xfrm>
            <a:off x="5661050" y="4439800"/>
            <a:ext cx="23805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Cluster Splitting Across Dead Channels </a:t>
            </a:r>
            <a:endParaRPr>
              <a:latin typeface="Old Standard TT"/>
              <a:ea typeface="Old Standard TT"/>
              <a:cs typeface="Old Standard TT"/>
              <a:sym typeface="Old Standard TT"/>
            </a:endParaRPr>
          </a:p>
        </p:txBody>
      </p:sp>
      <p:pic>
        <p:nvPicPr>
          <p:cNvPr id="269" name="Google Shape;269;p33"/>
          <p:cNvPicPr preferRelativeResize="0"/>
          <p:nvPr/>
        </p:nvPicPr>
        <p:blipFill>
          <a:blip r:embed="rId3">
            <a:alphaModFix/>
          </a:blip>
          <a:stretch>
            <a:fillRect/>
          </a:stretch>
        </p:blipFill>
        <p:spPr>
          <a:xfrm>
            <a:off x="4504925" y="224043"/>
            <a:ext cx="4434599" cy="15579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4"/>
          <p:cNvSpPr txBox="1"/>
          <p:nvPr>
            <p:ph type="title"/>
          </p:nvPr>
        </p:nvSpPr>
        <p:spPr>
          <a:xfrm>
            <a:off x="131225" y="1442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Strip Metric</a:t>
            </a:r>
            <a:endParaRPr/>
          </a:p>
        </p:txBody>
      </p:sp>
      <p:sp>
        <p:nvSpPr>
          <p:cNvPr id="275" name="Google Shape;275;p34"/>
          <p:cNvSpPr txBox="1"/>
          <p:nvPr>
            <p:ph idx="1" type="body"/>
          </p:nvPr>
        </p:nvSpPr>
        <p:spPr>
          <a:xfrm>
            <a:off x="131225" y="873150"/>
            <a:ext cx="4215300" cy="3969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000"/>
              <a:t>A first metric we used to evaluate the merging algorithm was </a:t>
            </a:r>
            <a:r>
              <a:rPr lang="en" sz="2000"/>
              <a:t>plotting</a:t>
            </a:r>
            <a:r>
              <a:rPr lang="en" sz="2000"/>
              <a:t> strip location for single hit clusters and half strip locations for double.</a:t>
            </a:r>
            <a:endParaRPr sz="2000"/>
          </a:p>
          <a:p>
            <a:pPr indent="0" lvl="0" marL="0" rtl="0" algn="l">
              <a:spcBef>
                <a:spcPts val="1200"/>
              </a:spcBef>
              <a:spcAft>
                <a:spcPts val="0"/>
              </a:spcAft>
              <a:buNone/>
            </a:pPr>
            <a:r>
              <a:rPr b="1" lang="en" sz="2000"/>
              <a:t>Every integer is a single hit, every half integer is double. Hence high bins are single hit </a:t>
            </a:r>
            <a:r>
              <a:rPr b="1" lang="en" sz="2000"/>
              <a:t>clusters.</a:t>
            </a:r>
            <a:endParaRPr b="1" sz="2000"/>
          </a:p>
          <a:p>
            <a:pPr indent="0" lvl="0" marL="0" rtl="0" algn="l">
              <a:spcBef>
                <a:spcPts val="1200"/>
              </a:spcBef>
              <a:spcAft>
                <a:spcPts val="0"/>
              </a:spcAft>
              <a:buNone/>
            </a:pPr>
            <a:r>
              <a:rPr lang="en" sz="2000"/>
              <a:t>We could then evaluate the strips adjacent to a dead channel before and after merging.</a:t>
            </a:r>
            <a:endParaRPr sz="2000"/>
          </a:p>
          <a:p>
            <a:pPr indent="0" lvl="0" marL="0" rtl="0" algn="l">
              <a:spcBef>
                <a:spcPts val="1200"/>
              </a:spcBef>
              <a:spcAft>
                <a:spcPts val="1200"/>
              </a:spcAft>
              <a:buNone/>
            </a:pPr>
            <a:r>
              <a:rPr lang="en" sz="2000"/>
              <a:t>In the plot to the right, red is before merger and blue is after.</a:t>
            </a:r>
            <a:endParaRPr sz="2000"/>
          </a:p>
        </p:txBody>
      </p:sp>
      <p:sp>
        <p:nvSpPr>
          <p:cNvPr id="276" name="Google Shape;27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7" name="Google Shape;277;p34"/>
          <p:cNvPicPr preferRelativeResize="0"/>
          <p:nvPr/>
        </p:nvPicPr>
        <p:blipFill>
          <a:blip r:embed="rId3">
            <a:alphaModFix/>
          </a:blip>
          <a:stretch>
            <a:fillRect/>
          </a:stretch>
        </p:blipFill>
        <p:spPr>
          <a:xfrm>
            <a:off x="4498925" y="909825"/>
            <a:ext cx="4492675" cy="2765394"/>
          </a:xfrm>
          <a:prstGeom prst="rect">
            <a:avLst/>
          </a:prstGeom>
          <a:noFill/>
          <a:ln>
            <a:noFill/>
          </a:ln>
        </p:spPr>
      </p:pic>
      <p:sp>
        <p:nvSpPr>
          <p:cNvPr id="278" name="Google Shape;278;p34"/>
          <p:cNvSpPr txBox="1"/>
          <p:nvPr/>
        </p:nvSpPr>
        <p:spPr>
          <a:xfrm>
            <a:off x="4647200" y="3774900"/>
            <a:ext cx="4004700" cy="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1 Module 0 with dead channel at strip no 290.</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5"/>
          <p:cNvSpPr txBox="1"/>
          <p:nvPr>
            <p:ph type="title"/>
          </p:nvPr>
        </p:nvSpPr>
        <p:spPr>
          <a:xfrm>
            <a:off x="131225" y="1442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Strip Cross-check</a:t>
            </a:r>
            <a:endParaRPr/>
          </a:p>
        </p:txBody>
      </p:sp>
      <p:sp>
        <p:nvSpPr>
          <p:cNvPr id="284" name="Google Shape;284;p35"/>
          <p:cNvSpPr txBox="1"/>
          <p:nvPr>
            <p:ph idx="1" type="body"/>
          </p:nvPr>
        </p:nvSpPr>
        <p:spPr>
          <a:xfrm>
            <a:off x="131225" y="873150"/>
            <a:ext cx="4215300" cy="396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It is clear that an abundance of hits from the dead channel are placed into adjacent bins.</a:t>
            </a:r>
            <a:endParaRPr sz="2000"/>
          </a:p>
          <a:p>
            <a:pPr indent="0" lvl="0" marL="0" rtl="0" algn="l">
              <a:spcBef>
                <a:spcPts val="1200"/>
              </a:spcBef>
              <a:spcAft>
                <a:spcPts val="0"/>
              </a:spcAft>
              <a:buNone/>
            </a:pPr>
            <a:r>
              <a:rPr lang="en" sz="2000"/>
              <a:t>Our merging procedure fixes much of this issue with the hit distribution.</a:t>
            </a:r>
            <a:endParaRPr sz="2000"/>
          </a:p>
          <a:p>
            <a:pPr indent="0" lvl="0" marL="0" rtl="0" algn="l">
              <a:spcBef>
                <a:spcPts val="1200"/>
              </a:spcBef>
              <a:spcAft>
                <a:spcPts val="1200"/>
              </a:spcAft>
              <a:buNone/>
            </a:pPr>
            <a:r>
              <a:rPr lang="en" sz="2000"/>
              <a:t>The fix is more evident in the forward layers, but it is, in any case, an improvement in hit position.</a:t>
            </a:r>
            <a:endParaRPr sz="2000"/>
          </a:p>
        </p:txBody>
      </p:sp>
      <p:sp>
        <p:nvSpPr>
          <p:cNvPr id="285" name="Google Shape;28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6" name="Google Shape;286;p35"/>
          <p:cNvSpPr txBox="1"/>
          <p:nvPr/>
        </p:nvSpPr>
        <p:spPr>
          <a:xfrm>
            <a:off x="4572000" y="3528113"/>
            <a:ext cx="4004700" cy="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5 Module 0 with dead channel at strip no 628.</a:t>
            </a:r>
            <a:endParaRPr sz="1800">
              <a:solidFill>
                <a:schemeClr val="dk1"/>
              </a:solidFill>
              <a:latin typeface="Old Standard TT"/>
              <a:ea typeface="Old Standard TT"/>
              <a:cs typeface="Old Standard TT"/>
              <a:sym typeface="Old Standard TT"/>
            </a:endParaRPr>
          </a:p>
        </p:txBody>
      </p:sp>
      <p:pic>
        <p:nvPicPr>
          <p:cNvPr id="287" name="Google Shape;287;p35"/>
          <p:cNvPicPr preferRelativeResize="0"/>
          <p:nvPr/>
        </p:nvPicPr>
        <p:blipFill>
          <a:blip r:embed="rId3">
            <a:alphaModFix/>
          </a:blip>
          <a:stretch>
            <a:fillRect/>
          </a:stretch>
        </p:blipFill>
        <p:spPr>
          <a:xfrm>
            <a:off x="4410675" y="757425"/>
            <a:ext cx="4907376" cy="24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type="title"/>
          </p:nvPr>
        </p:nvSpPr>
        <p:spPr>
          <a:xfrm>
            <a:off x="55600" y="1995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Inspection of Cluster Charges</a:t>
            </a:r>
            <a:endParaRPr/>
          </a:p>
        </p:txBody>
      </p:sp>
      <p:sp>
        <p:nvSpPr>
          <p:cNvPr id="293" name="Google Shape;293;p36"/>
          <p:cNvSpPr txBox="1"/>
          <p:nvPr>
            <p:ph idx="1" type="body"/>
          </p:nvPr>
        </p:nvSpPr>
        <p:spPr>
          <a:xfrm>
            <a:off x="183650" y="734100"/>
            <a:ext cx="3946200" cy="397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With the dead fix change, you see 3000 less clusters when you apply the change (&gt;10%).</a:t>
            </a:r>
            <a:br>
              <a:rPr lang="en"/>
            </a:br>
            <a:r>
              <a:rPr lang="en"/>
              <a:t>This translates to a similar rate for on cluster charges NTD, but these are very rare.</a:t>
            </a:r>
            <a:endParaRPr/>
          </a:p>
          <a:p>
            <a:pPr indent="0" lvl="0" marL="0" rtl="0" algn="l">
              <a:spcBef>
                <a:spcPts val="1200"/>
              </a:spcBef>
              <a:spcAft>
                <a:spcPts val="0"/>
              </a:spcAft>
              <a:buNone/>
            </a:pPr>
            <a:r>
              <a:rPr lang="en"/>
              <a:t>The same trend occurs in the back-most layers as well.</a:t>
            </a:r>
            <a:endParaRPr/>
          </a:p>
          <a:p>
            <a:pPr indent="0" lvl="0" marL="0" rtl="0" algn="l">
              <a:spcBef>
                <a:spcPts val="1200"/>
              </a:spcBef>
              <a:spcAft>
                <a:spcPts val="1200"/>
              </a:spcAft>
              <a:buNone/>
            </a:pPr>
            <a:r>
              <a:rPr lang="en"/>
              <a:t>You are removing many clusters with low cluster charge.</a:t>
            </a:r>
            <a:endParaRPr/>
          </a:p>
        </p:txBody>
      </p:sp>
      <p:sp>
        <p:nvSpPr>
          <p:cNvPr id="294" name="Google Shape;29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36"/>
          <p:cNvSpPr txBox="1"/>
          <p:nvPr/>
        </p:nvSpPr>
        <p:spPr>
          <a:xfrm>
            <a:off x="8355525" y="661600"/>
            <a:ext cx="736200" cy="12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Old Standard TT"/>
                <a:ea typeface="Old Standard TT"/>
                <a:cs typeface="Old Standard TT"/>
                <a:sym typeface="Old Standard TT"/>
              </a:rPr>
              <a:t>Layer 0 Module 0</a:t>
            </a:r>
            <a:endParaRPr b="1" sz="1300">
              <a:solidFill>
                <a:schemeClr val="dk1"/>
              </a:solidFill>
              <a:latin typeface="Old Standard TT"/>
              <a:ea typeface="Old Standard TT"/>
              <a:cs typeface="Old Standard TT"/>
              <a:sym typeface="Old Standard TT"/>
            </a:endParaRPr>
          </a:p>
        </p:txBody>
      </p:sp>
      <p:sp>
        <p:nvSpPr>
          <p:cNvPr id="296" name="Google Shape;296;p36"/>
          <p:cNvSpPr txBox="1"/>
          <p:nvPr/>
        </p:nvSpPr>
        <p:spPr>
          <a:xfrm>
            <a:off x="8284950" y="3067875"/>
            <a:ext cx="736200" cy="12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Old Standard TT"/>
                <a:ea typeface="Old Standard TT"/>
                <a:cs typeface="Old Standard TT"/>
                <a:sym typeface="Old Standard TT"/>
              </a:rPr>
              <a:t>Layer 13</a:t>
            </a:r>
            <a:endParaRPr b="1" sz="13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b="1" lang="en" sz="1300">
                <a:solidFill>
                  <a:schemeClr val="dk1"/>
                </a:solidFill>
                <a:latin typeface="Old Standard TT"/>
                <a:ea typeface="Old Standard TT"/>
                <a:cs typeface="Old Standard TT"/>
                <a:sym typeface="Old Standard TT"/>
              </a:rPr>
              <a:t>Module1</a:t>
            </a:r>
            <a:endParaRPr b="1" sz="1300">
              <a:solidFill>
                <a:schemeClr val="dk1"/>
              </a:solidFill>
              <a:latin typeface="Old Standard TT"/>
              <a:ea typeface="Old Standard TT"/>
              <a:cs typeface="Old Standard TT"/>
              <a:sym typeface="Old Standard TT"/>
            </a:endParaRPr>
          </a:p>
        </p:txBody>
      </p:sp>
      <p:pic>
        <p:nvPicPr>
          <p:cNvPr id="297" name="Google Shape;297;p36"/>
          <p:cNvPicPr preferRelativeResize="0"/>
          <p:nvPr/>
        </p:nvPicPr>
        <p:blipFill>
          <a:blip r:embed="rId3">
            <a:alphaModFix/>
          </a:blip>
          <a:stretch>
            <a:fillRect/>
          </a:stretch>
        </p:blipFill>
        <p:spPr>
          <a:xfrm>
            <a:off x="4572000" y="199565"/>
            <a:ext cx="3783525" cy="1829009"/>
          </a:xfrm>
          <a:prstGeom prst="rect">
            <a:avLst/>
          </a:prstGeom>
          <a:noFill/>
          <a:ln>
            <a:noFill/>
          </a:ln>
        </p:spPr>
      </p:pic>
      <p:pic>
        <p:nvPicPr>
          <p:cNvPr id="298" name="Google Shape;298;p36"/>
          <p:cNvPicPr preferRelativeResize="0"/>
          <p:nvPr/>
        </p:nvPicPr>
        <p:blipFill>
          <a:blip r:embed="rId4">
            <a:alphaModFix/>
          </a:blip>
          <a:stretch>
            <a:fillRect/>
          </a:stretch>
        </p:blipFill>
        <p:spPr>
          <a:xfrm>
            <a:off x="4522539" y="2366950"/>
            <a:ext cx="3762410" cy="1828999"/>
          </a:xfrm>
          <a:prstGeom prst="rect">
            <a:avLst/>
          </a:prstGeom>
          <a:noFill/>
          <a:ln>
            <a:noFill/>
          </a:ln>
        </p:spPr>
      </p:pic>
      <p:pic>
        <p:nvPicPr>
          <p:cNvPr id="299" name="Google Shape;299;p36"/>
          <p:cNvPicPr preferRelativeResize="0"/>
          <p:nvPr/>
        </p:nvPicPr>
        <p:blipFill>
          <a:blip r:embed="rId5">
            <a:alphaModFix/>
          </a:blip>
          <a:stretch>
            <a:fillRect/>
          </a:stretch>
        </p:blipFill>
        <p:spPr>
          <a:xfrm>
            <a:off x="4571999" y="204289"/>
            <a:ext cx="3783526" cy="18195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type="title"/>
          </p:nvPr>
        </p:nvSpPr>
        <p:spPr>
          <a:xfrm>
            <a:off x="311700" y="2888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happening?</a:t>
            </a:r>
            <a:endParaRPr/>
          </a:p>
        </p:txBody>
      </p:sp>
      <p:sp>
        <p:nvSpPr>
          <p:cNvPr id="305" name="Google Shape;305;p37"/>
          <p:cNvSpPr txBox="1"/>
          <p:nvPr>
            <p:ph idx="1" type="body"/>
          </p:nvPr>
        </p:nvSpPr>
        <p:spPr>
          <a:xfrm>
            <a:off x="311700" y="902075"/>
            <a:ext cx="4326000" cy="389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If we were combining every hit on either side every time, the positive area of that last </a:t>
            </a:r>
            <a:r>
              <a:rPr lang="en"/>
              <a:t>pilot</a:t>
            </a:r>
            <a:r>
              <a:rPr lang="en"/>
              <a:t> should be twice the negative.</a:t>
            </a:r>
            <a:endParaRPr/>
          </a:p>
          <a:p>
            <a:pPr indent="0" lvl="0" marL="0" rtl="0" algn="l">
              <a:spcBef>
                <a:spcPts val="1200"/>
              </a:spcBef>
              <a:spcAft>
                <a:spcPts val="0"/>
              </a:spcAft>
              <a:buNone/>
            </a:pPr>
            <a:r>
              <a:rPr lang="en"/>
              <a:t>But its not: </a:t>
            </a:r>
            <a:r>
              <a:rPr b="1" lang="en"/>
              <a:t>we aren’t combining every time</a:t>
            </a:r>
            <a:endParaRPr b="1"/>
          </a:p>
          <a:p>
            <a:pPr indent="0" lvl="0" marL="0" rtl="0" algn="l">
              <a:spcBef>
                <a:spcPts val="1200"/>
              </a:spcBef>
              <a:spcAft>
                <a:spcPts val="0"/>
              </a:spcAft>
              <a:buNone/>
            </a:pPr>
            <a:r>
              <a:rPr lang="en"/>
              <a:t>The only thing that would prevent you from combining now is the timing cuts; is that what is happening?</a:t>
            </a:r>
            <a:endParaRPr/>
          </a:p>
          <a:p>
            <a:pPr indent="0" lvl="0" marL="0" rtl="0" algn="l">
              <a:spcBef>
                <a:spcPts val="1200"/>
              </a:spcBef>
              <a:spcAft>
                <a:spcPts val="1200"/>
              </a:spcAft>
              <a:buNone/>
            </a:pPr>
            <a:r>
              <a:rPr lang="en"/>
              <a:t>Yes. Look to the right. We get ~6000 merging out of 23000. Rest are far out in time.</a:t>
            </a:r>
            <a:endParaRPr/>
          </a:p>
        </p:txBody>
      </p:sp>
      <p:sp>
        <p:nvSpPr>
          <p:cNvPr id="306" name="Google Shape;30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7" name="Google Shape;307;p37"/>
          <p:cNvSpPr txBox="1"/>
          <p:nvPr/>
        </p:nvSpPr>
        <p:spPr>
          <a:xfrm>
            <a:off x="4778125" y="3185400"/>
            <a:ext cx="4122300" cy="16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Plot of time difference between left and right hit versus change in charge of the nearest hit post reco method 2. This is seed matched (and its 2 to one).</a:t>
            </a:r>
            <a:endParaRPr sz="1800">
              <a:solidFill>
                <a:schemeClr val="dk1"/>
              </a:solidFill>
              <a:latin typeface="Old Standard TT"/>
              <a:ea typeface="Old Standard TT"/>
              <a:cs typeface="Old Standard TT"/>
              <a:sym typeface="Old Standard TT"/>
            </a:endParaRPr>
          </a:p>
        </p:txBody>
      </p:sp>
      <p:pic>
        <p:nvPicPr>
          <p:cNvPr id="308" name="Google Shape;308;p37"/>
          <p:cNvPicPr preferRelativeResize="0"/>
          <p:nvPr/>
        </p:nvPicPr>
        <p:blipFill>
          <a:blip r:embed="rId3">
            <a:alphaModFix/>
          </a:blip>
          <a:stretch>
            <a:fillRect/>
          </a:stretch>
        </p:blipFill>
        <p:spPr>
          <a:xfrm>
            <a:off x="4784800" y="986075"/>
            <a:ext cx="4108945" cy="1978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txBox="1"/>
          <p:nvPr>
            <p:ph type="title"/>
          </p:nvPr>
        </p:nvSpPr>
        <p:spPr>
          <a:xfrm>
            <a:off x="311700" y="103050"/>
            <a:ext cx="42711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Seed Matched Times and Charges</a:t>
            </a:r>
            <a:endParaRPr/>
          </a:p>
        </p:txBody>
      </p:sp>
      <p:sp>
        <p:nvSpPr>
          <p:cNvPr id="314" name="Google Shape;314;p38"/>
          <p:cNvSpPr txBox="1"/>
          <p:nvPr>
            <p:ph idx="1" type="body"/>
          </p:nvPr>
        </p:nvSpPr>
        <p:spPr>
          <a:xfrm>
            <a:off x="311700" y="1171600"/>
            <a:ext cx="4271100" cy="361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times and charges of the two hit reconstruction methods are included here.</a:t>
            </a:r>
            <a:endParaRPr/>
          </a:p>
          <a:p>
            <a:pPr indent="0" lvl="0" marL="0" rtl="0" algn="l">
              <a:spcBef>
                <a:spcPts val="1200"/>
              </a:spcBef>
              <a:spcAft>
                <a:spcPts val="0"/>
              </a:spcAft>
              <a:buNone/>
            </a:pPr>
            <a:r>
              <a:rPr lang="en"/>
              <a:t>Its seed matched, and it should be apparent most times do not change.</a:t>
            </a:r>
            <a:endParaRPr/>
          </a:p>
          <a:p>
            <a:pPr indent="0" lvl="0" marL="0" rtl="0" algn="l">
              <a:spcBef>
                <a:spcPts val="1200"/>
              </a:spcBef>
              <a:spcAft>
                <a:spcPts val="1200"/>
              </a:spcAft>
              <a:buNone/>
            </a:pPr>
            <a:r>
              <a:rPr lang="en"/>
              <a:t>The contributed charge does not change much as well.</a:t>
            </a:r>
            <a:endParaRPr/>
          </a:p>
        </p:txBody>
      </p:sp>
      <p:sp>
        <p:nvSpPr>
          <p:cNvPr id="315" name="Google Shape;31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6" name="Google Shape;316;p38"/>
          <p:cNvPicPr preferRelativeResize="0"/>
          <p:nvPr/>
        </p:nvPicPr>
        <p:blipFill>
          <a:blip r:embed="rId3">
            <a:alphaModFix/>
          </a:blip>
          <a:stretch>
            <a:fillRect/>
          </a:stretch>
        </p:blipFill>
        <p:spPr>
          <a:xfrm>
            <a:off x="4705750" y="357600"/>
            <a:ext cx="4438251" cy="2133550"/>
          </a:xfrm>
          <a:prstGeom prst="rect">
            <a:avLst/>
          </a:prstGeom>
          <a:noFill/>
          <a:ln>
            <a:noFill/>
          </a:ln>
        </p:spPr>
      </p:pic>
      <p:pic>
        <p:nvPicPr>
          <p:cNvPr id="317" name="Google Shape;317;p38"/>
          <p:cNvPicPr preferRelativeResize="0"/>
          <p:nvPr/>
        </p:nvPicPr>
        <p:blipFill>
          <a:blip r:embed="rId4">
            <a:alphaModFix/>
          </a:blip>
          <a:stretch>
            <a:fillRect/>
          </a:stretch>
        </p:blipFill>
        <p:spPr>
          <a:xfrm>
            <a:off x="4705750" y="2657225"/>
            <a:ext cx="4438251" cy="21310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type="title"/>
          </p:nvPr>
        </p:nvSpPr>
        <p:spPr>
          <a:xfrm>
            <a:off x="247675" y="1889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2D Plot of Points Of Difference in Charge vs. Position.</a:t>
            </a:r>
            <a:endParaRPr/>
          </a:p>
        </p:txBody>
      </p:sp>
      <p:sp>
        <p:nvSpPr>
          <p:cNvPr id="323" name="Google Shape;323;p39"/>
          <p:cNvSpPr txBox="1"/>
          <p:nvPr>
            <p:ph idx="1" type="body"/>
          </p:nvPr>
        </p:nvSpPr>
        <p:spPr>
          <a:xfrm>
            <a:off x="311700" y="1171600"/>
            <a:ext cx="3700800" cy="3662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The number of changed hits (not in the (0,0) bin) is 6164.</a:t>
            </a:r>
            <a:endParaRPr/>
          </a:p>
          <a:p>
            <a:pPr indent="0" lvl="0" marL="0" rtl="0" algn="l">
              <a:spcBef>
                <a:spcPts val="1200"/>
              </a:spcBef>
              <a:spcAft>
                <a:spcPts val="0"/>
              </a:spcAft>
              <a:buNone/>
            </a:pPr>
            <a:r>
              <a:rPr lang="en"/>
              <a:t>The way this plot works is that each of our two split hits is mapped to the closest hit.</a:t>
            </a:r>
            <a:endParaRPr/>
          </a:p>
          <a:p>
            <a:pPr indent="0" lvl="0" marL="0" rtl="0" algn="l">
              <a:spcBef>
                <a:spcPts val="1200"/>
              </a:spcBef>
              <a:spcAft>
                <a:spcPts val="0"/>
              </a:spcAft>
              <a:buNone/>
            </a:pPr>
            <a:r>
              <a:rPr lang="en"/>
              <a:t>This </a:t>
            </a:r>
            <a:r>
              <a:rPr i="1" lang="en"/>
              <a:t>should </a:t>
            </a:r>
            <a:r>
              <a:rPr lang="en"/>
              <a:t>be nearer to the dead channel, shown by the average change in position of .05 mm.</a:t>
            </a:r>
            <a:endParaRPr/>
          </a:p>
          <a:p>
            <a:pPr indent="0" lvl="0" marL="0" rtl="0" algn="l">
              <a:spcBef>
                <a:spcPts val="1200"/>
              </a:spcBef>
              <a:spcAft>
                <a:spcPts val="0"/>
              </a:spcAft>
              <a:buNone/>
            </a:pPr>
            <a:r>
              <a:rPr lang="en"/>
              <a:t>The average charge change is roughly 3 tiks on the previous graph.</a:t>
            </a:r>
            <a:endParaRPr/>
          </a:p>
          <a:p>
            <a:pPr indent="0" lvl="0" marL="0" rtl="0" algn="l">
              <a:spcBef>
                <a:spcPts val="1200"/>
              </a:spcBef>
              <a:spcAft>
                <a:spcPts val="1200"/>
              </a:spcAft>
              <a:buNone/>
            </a:pPr>
            <a:r>
              <a:rPr lang="en"/>
              <a:t>The number of hits in the gap on the previous page is ~3000, meaning that we have a precise 2 to 1 mapping.</a:t>
            </a:r>
            <a:endParaRPr/>
          </a:p>
        </p:txBody>
      </p:sp>
      <p:sp>
        <p:nvSpPr>
          <p:cNvPr id="324" name="Google Shape;32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39"/>
          <p:cNvSpPr txBox="1"/>
          <p:nvPr/>
        </p:nvSpPr>
        <p:spPr>
          <a:xfrm>
            <a:off x="4321825" y="3786100"/>
            <a:ext cx="44607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Plot of how the charge and position of next to dead hits change in l0m0. The peak is at (.055, .8*10^-6). Position is in mm, charge in nC.</a:t>
            </a:r>
            <a:endParaRPr sz="1800">
              <a:solidFill>
                <a:schemeClr val="dk1"/>
              </a:solidFill>
              <a:latin typeface="Old Standard TT"/>
              <a:ea typeface="Old Standard TT"/>
              <a:cs typeface="Old Standard TT"/>
              <a:sym typeface="Old Standard TT"/>
            </a:endParaRPr>
          </a:p>
        </p:txBody>
      </p:sp>
      <p:pic>
        <p:nvPicPr>
          <p:cNvPr id="326" name="Google Shape;326;p39"/>
          <p:cNvPicPr preferRelativeResize="0"/>
          <p:nvPr/>
        </p:nvPicPr>
        <p:blipFill>
          <a:blip r:embed="rId3">
            <a:alphaModFix/>
          </a:blip>
          <a:stretch>
            <a:fillRect/>
          </a:stretch>
        </p:blipFill>
        <p:spPr>
          <a:xfrm>
            <a:off x="4138825" y="1032300"/>
            <a:ext cx="4826700" cy="28245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type="title"/>
          </p:nvPr>
        </p:nvSpPr>
        <p:spPr>
          <a:xfrm>
            <a:off x="116175" y="1141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Hit Amplitude Left and Right of A Dead Channel</a:t>
            </a:r>
            <a:endParaRPr/>
          </a:p>
        </p:txBody>
      </p:sp>
      <p:sp>
        <p:nvSpPr>
          <p:cNvPr id="332" name="Google Shape;332;p40"/>
          <p:cNvSpPr txBox="1"/>
          <p:nvPr>
            <p:ph idx="1" type="body"/>
          </p:nvPr>
        </p:nvSpPr>
        <p:spPr>
          <a:xfrm>
            <a:off x="116175" y="873150"/>
            <a:ext cx="4215300" cy="37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 was observed that every time a hit was made left of a dead channel, a cluster was also made right of it.</a:t>
            </a:r>
            <a:endParaRPr/>
          </a:p>
          <a:p>
            <a:pPr indent="0" lvl="0" marL="0" rtl="0" algn="l">
              <a:spcBef>
                <a:spcPts val="1200"/>
              </a:spcBef>
              <a:spcAft>
                <a:spcPts val="0"/>
              </a:spcAft>
              <a:buNone/>
            </a:pPr>
            <a:r>
              <a:rPr lang="en"/>
              <a:t>In the plot to the left, we plot the amplitude of hits left of a dead channel conditioned on seeing a hit right of it (and visa versa).</a:t>
            </a:r>
            <a:endParaRPr/>
          </a:p>
          <a:p>
            <a:pPr indent="0" lvl="0" marL="0" rtl="0" algn="l">
              <a:spcBef>
                <a:spcPts val="1200"/>
              </a:spcBef>
              <a:spcAft>
                <a:spcPts val="1200"/>
              </a:spcAft>
              <a:buNone/>
            </a:pPr>
            <a:r>
              <a:rPr lang="en"/>
              <a:t>Amplitudes from leftwards strips is negative.</a:t>
            </a:r>
            <a:endParaRPr/>
          </a:p>
        </p:txBody>
      </p:sp>
      <p:sp>
        <p:nvSpPr>
          <p:cNvPr id="333" name="Google Shape;333;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4" name="Google Shape;334;p40"/>
          <p:cNvPicPr preferRelativeResize="0"/>
          <p:nvPr/>
        </p:nvPicPr>
        <p:blipFill>
          <a:blip r:embed="rId3">
            <a:alphaModFix/>
          </a:blip>
          <a:stretch>
            <a:fillRect/>
          </a:stretch>
        </p:blipFill>
        <p:spPr>
          <a:xfrm>
            <a:off x="4107000" y="1133050"/>
            <a:ext cx="4914150" cy="33948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1"/>
          <p:cNvSpPr txBox="1"/>
          <p:nvPr>
            <p:ph type="title"/>
          </p:nvPr>
        </p:nvSpPr>
        <p:spPr>
          <a:xfrm>
            <a:off x="389225" y="668175"/>
            <a:ext cx="8133900" cy="3257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Back Layers and Cluster Thresholds</a:t>
            </a:r>
            <a:endParaRPr/>
          </a:p>
        </p:txBody>
      </p:sp>
      <p:sp>
        <p:nvSpPr>
          <p:cNvPr id="340" name="Google Shape;34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5" name="Google Shape;75;p15"/>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76" name="Google Shape;76;p15"/>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77" name="Google Shape;77;p15"/>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Step 1: You begin by mapping hits to channel. After this, you get a mapping like shown below. The dead channel at 5 is drawn with a red X.</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type="title"/>
          </p:nvPr>
        </p:nvSpPr>
        <p:spPr>
          <a:xfrm>
            <a:off x="119625" y="1035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Cluster Threshold Scans</a:t>
            </a:r>
            <a:endParaRPr/>
          </a:p>
        </p:txBody>
      </p:sp>
      <p:sp>
        <p:nvSpPr>
          <p:cNvPr id="346" name="Google Shape;346;p42"/>
          <p:cNvSpPr txBox="1"/>
          <p:nvPr>
            <p:ph idx="1" type="body"/>
          </p:nvPr>
        </p:nvSpPr>
        <p:spPr>
          <a:xfrm>
            <a:off x="311700" y="716725"/>
            <a:ext cx="3518700" cy="417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a:t>
            </a:r>
            <a:r>
              <a:rPr lang="en" u="sng">
                <a:solidFill>
                  <a:schemeClr val="hlink"/>
                </a:solidFill>
                <a:hlinkClick r:id="rId3"/>
              </a:rPr>
              <a:t>previous work</a:t>
            </a:r>
            <a:r>
              <a:rPr lang="en"/>
              <a:t>, it seemed reconstruction was insensitive to the cluster thresholds→ Need to verify if this true for all layers</a:t>
            </a:r>
            <a:endParaRPr/>
          </a:p>
          <a:p>
            <a:pPr indent="0" lvl="0" marL="0" rtl="0" algn="l">
              <a:spcBef>
                <a:spcPts val="1200"/>
              </a:spcBef>
              <a:spcAft>
                <a:spcPts val="1200"/>
              </a:spcAft>
              <a:buNone/>
            </a:pPr>
            <a:r>
              <a:rPr lang="en"/>
              <a:t>Outer layers are capacitively coupled; we expect cluster thresholds to matter more for cluster reconstruction</a:t>
            </a:r>
            <a:endParaRPr/>
          </a:p>
        </p:txBody>
      </p:sp>
      <p:sp>
        <p:nvSpPr>
          <p:cNvPr id="347" name="Google Shape;34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348" name="Google Shape;348;p42"/>
          <p:cNvCxnSpPr/>
          <p:nvPr/>
        </p:nvCxnSpPr>
        <p:spPr>
          <a:xfrm rot="10800000">
            <a:off x="5594975" y="3611500"/>
            <a:ext cx="27300" cy="670200"/>
          </a:xfrm>
          <a:prstGeom prst="straightConnector1">
            <a:avLst/>
          </a:prstGeom>
          <a:noFill/>
          <a:ln cap="flat" cmpd="sng" w="38100">
            <a:solidFill>
              <a:schemeClr val="dk2"/>
            </a:solidFill>
            <a:prstDash val="solid"/>
            <a:round/>
            <a:headEnd len="med" w="med" type="none"/>
            <a:tailEnd len="med" w="med" type="triangle"/>
          </a:ln>
        </p:spPr>
      </p:cxnSp>
      <p:cxnSp>
        <p:nvCxnSpPr>
          <p:cNvPr id="349" name="Google Shape;349;p42"/>
          <p:cNvCxnSpPr/>
          <p:nvPr/>
        </p:nvCxnSpPr>
        <p:spPr>
          <a:xfrm rot="10800000">
            <a:off x="7594100" y="3531350"/>
            <a:ext cx="27300" cy="670200"/>
          </a:xfrm>
          <a:prstGeom prst="straightConnector1">
            <a:avLst/>
          </a:prstGeom>
          <a:noFill/>
          <a:ln cap="flat" cmpd="sng" w="38100">
            <a:solidFill>
              <a:schemeClr val="dk2"/>
            </a:solidFill>
            <a:prstDash val="solid"/>
            <a:round/>
            <a:headEnd len="med" w="med" type="none"/>
            <a:tailEnd len="med" w="med" type="triangle"/>
          </a:ln>
        </p:spPr>
      </p:cxnSp>
      <p:sp>
        <p:nvSpPr>
          <p:cNvPr id="350" name="Google Shape;350;p42"/>
          <p:cNvSpPr txBox="1"/>
          <p:nvPr/>
        </p:nvSpPr>
        <p:spPr>
          <a:xfrm>
            <a:off x="5157175" y="4309050"/>
            <a:ext cx="1737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Inner Layers</a:t>
            </a:r>
            <a:endParaRPr sz="1800">
              <a:solidFill>
                <a:schemeClr val="dk1"/>
              </a:solidFill>
              <a:latin typeface="Old Standard TT"/>
              <a:ea typeface="Old Standard TT"/>
              <a:cs typeface="Old Standard TT"/>
              <a:sym typeface="Old Standard TT"/>
            </a:endParaRPr>
          </a:p>
        </p:txBody>
      </p:sp>
      <p:sp>
        <p:nvSpPr>
          <p:cNvPr id="351" name="Google Shape;351;p42"/>
          <p:cNvSpPr txBox="1"/>
          <p:nvPr/>
        </p:nvSpPr>
        <p:spPr>
          <a:xfrm>
            <a:off x="6964800" y="4201550"/>
            <a:ext cx="1737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Outer Layers</a:t>
            </a:r>
            <a:endParaRPr sz="1800">
              <a:solidFill>
                <a:schemeClr val="dk1"/>
              </a:solidFill>
              <a:latin typeface="Old Standard TT"/>
              <a:ea typeface="Old Standard TT"/>
              <a:cs typeface="Old Standard TT"/>
              <a:sym typeface="Old Standard TT"/>
            </a:endParaRPr>
          </a:p>
        </p:txBody>
      </p:sp>
      <p:pic>
        <p:nvPicPr>
          <p:cNvPr id="352" name="Google Shape;352;p42"/>
          <p:cNvPicPr preferRelativeResize="0"/>
          <p:nvPr/>
        </p:nvPicPr>
        <p:blipFill>
          <a:blip r:embed="rId4">
            <a:alphaModFix/>
          </a:blip>
          <a:stretch>
            <a:fillRect/>
          </a:stretch>
        </p:blipFill>
        <p:spPr>
          <a:xfrm>
            <a:off x="3891300" y="1570125"/>
            <a:ext cx="5061200" cy="17780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3"/>
          <p:cNvSpPr txBox="1"/>
          <p:nvPr>
            <p:ph type="title"/>
          </p:nvPr>
        </p:nvSpPr>
        <p:spPr>
          <a:xfrm>
            <a:off x="142050" y="887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Getting Close to (4,3) On Either End</a:t>
            </a:r>
            <a:endParaRPr/>
          </a:p>
        </p:txBody>
      </p:sp>
      <p:sp>
        <p:nvSpPr>
          <p:cNvPr id="358" name="Google Shape;358;p43"/>
          <p:cNvSpPr txBox="1"/>
          <p:nvPr>
            <p:ph idx="1" type="body"/>
          </p:nvPr>
        </p:nvSpPr>
        <p:spPr>
          <a:xfrm>
            <a:off x="311700" y="701925"/>
            <a:ext cx="3588300" cy="4355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After applying the timing and dead channel fix, we can plot the charge distribution for clusters for various seed and neighbor thresholds.</a:t>
            </a:r>
            <a:endParaRPr/>
          </a:p>
          <a:p>
            <a:pPr indent="0" lvl="0" marL="0" rtl="0" algn="l">
              <a:spcBef>
                <a:spcPts val="1200"/>
              </a:spcBef>
              <a:spcAft>
                <a:spcPts val="0"/>
              </a:spcAft>
              <a:buNone/>
            </a:pPr>
            <a:r>
              <a:rPr lang="en"/>
              <a:t>Here red is the default distribution.</a:t>
            </a:r>
            <a:endParaRPr/>
          </a:p>
          <a:p>
            <a:pPr indent="0" lvl="0" marL="0" rtl="0" algn="l">
              <a:spcBef>
                <a:spcPts val="1200"/>
              </a:spcBef>
              <a:spcAft>
                <a:spcPts val="1200"/>
              </a:spcAft>
              <a:buNone/>
            </a:pPr>
            <a:r>
              <a:rPr lang="en"/>
              <a:t>The blue distributions are (left to right) (2.5,1.5),(3.5,2.5),(4.5,3.5), and (5.0,4.0). The first two lower thresholds don’t change anything: we will not gain anything by lifting our cut. Almost immediately afterwards it removes hits.</a:t>
            </a:r>
            <a:endParaRPr/>
          </a:p>
        </p:txBody>
      </p:sp>
      <p:sp>
        <p:nvSpPr>
          <p:cNvPr id="359" name="Google Shape;359;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0" name="Google Shape;360;p43"/>
          <p:cNvPicPr preferRelativeResize="0"/>
          <p:nvPr/>
        </p:nvPicPr>
        <p:blipFill>
          <a:blip r:embed="rId3">
            <a:alphaModFix/>
          </a:blip>
          <a:stretch>
            <a:fillRect/>
          </a:stretch>
        </p:blipFill>
        <p:spPr>
          <a:xfrm>
            <a:off x="3900000" y="1043925"/>
            <a:ext cx="5121151" cy="30746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4"/>
          <p:cNvPicPr preferRelativeResize="0"/>
          <p:nvPr/>
        </p:nvPicPr>
        <p:blipFill>
          <a:blip r:embed="rId3">
            <a:alphaModFix/>
          </a:blip>
          <a:stretch>
            <a:fillRect/>
          </a:stretch>
        </p:blipFill>
        <p:spPr>
          <a:xfrm>
            <a:off x="4971450" y="453009"/>
            <a:ext cx="3768451" cy="1811119"/>
          </a:xfrm>
          <a:prstGeom prst="rect">
            <a:avLst/>
          </a:prstGeom>
          <a:noFill/>
          <a:ln>
            <a:noFill/>
          </a:ln>
        </p:spPr>
      </p:pic>
      <p:sp>
        <p:nvSpPr>
          <p:cNvPr id="366" name="Google Shape;366;p44"/>
          <p:cNvSpPr txBox="1"/>
          <p:nvPr>
            <p:ph type="title"/>
          </p:nvPr>
        </p:nvSpPr>
        <p:spPr>
          <a:xfrm>
            <a:off x="0" y="2366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Layers Thresh Increase</a:t>
            </a:r>
            <a:endParaRPr/>
          </a:p>
        </p:txBody>
      </p:sp>
      <p:sp>
        <p:nvSpPr>
          <p:cNvPr id="367" name="Google Shape;367;p44"/>
          <p:cNvSpPr txBox="1"/>
          <p:nvPr>
            <p:ph idx="1" type="body"/>
          </p:nvPr>
        </p:nvSpPr>
        <p:spPr>
          <a:xfrm>
            <a:off x="247675" y="873150"/>
            <a:ext cx="4170300" cy="3790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You see a %7 percent decrease (3% for on track) in clusters from (seed,neighbor)=(4𝛔,4𝛔) blue to (6𝛔,6𝛔) red in L0M0</a:t>
            </a:r>
            <a:endParaRPr/>
          </a:p>
          <a:p>
            <a:pPr indent="0" lvl="0" marL="0" rtl="0" algn="l">
              <a:spcBef>
                <a:spcPts val="1200"/>
              </a:spcBef>
              <a:spcAft>
                <a:spcPts val="0"/>
              </a:spcAft>
              <a:buNone/>
            </a:pPr>
            <a:r>
              <a:rPr lang="en"/>
              <a:t>This implies that higher sigma than what we see now removes alot of clusters.</a:t>
            </a:r>
            <a:endParaRPr/>
          </a:p>
          <a:p>
            <a:pPr indent="0" lvl="0" marL="0" rtl="0" algn="l">
              <a:spcBef>
                <a:spcPts val="1200"/>
              </a:spcBef>
              <a:spcAft>
                <a:spcPts val="0"/>
              </a:spcAft>
              <a:buNone/>
            </a:pPr>
            <a:r>
              <a:rPr lang="en"/>
              <a:t>These clusters are seemingly all at the low cluster threshold.</a:t>
            </a:r>
            <a:endParaRPr/>
          </a:p>
          <a:p>
            <a:pPr indent="0" lvl="0" marL="0" rtl="0" algn="l">
              <a:spcBef>
                <a:spcPts val="1200"/>
              </a:spcBef>
              <a:spcAft>
                <a:spcPts val="1200"/>
              </a:spcAft>
              <a:buNone/>
            </a:pPr>
            <a:r>
              <a:rPr lang="en"/>
              <a:t>This does not seem to change the timing profile at all.</a:t>
            </a:r>
            <a:endParaRPr/>
          </a:p>
        </p:txBody>
      </p:sp>
      <p:sp>
        <p:nvSpPr>
          <p:cNvPr id="368" name="Google Shape;368;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9" name="Google Shape;369;p44"/>
          <p:cNvPicPr preferRelativeResize="0"/>
          <p:nvPr/>
        </p:nvPicPr>
        <p:blipFill>
          <a:blip r:embed="rId4">
            <a:alphaModFix/>
          </a:blip>
          <a:stretch>
            <a:fillRect/>
          </a:stretch>
        </p:blipFill>
        <p:spPr>
          <a:xfrm>
            <a:off x="4764259" y="236625"/>
            <a:ext cx="4379741" cy="2243875"/>
          </a:xfrm>
          <a:prstGeom prst="rect">
            <a:avLst/>
          </a:prstGeom>
          <a:noFill/>
          <a:ln>
            <a:noFill/>
          </a:ln>
        </p:spPr>
      </p:pic>
      <p:pic>
        <p:nvPicPr>
          <p:cNvPr id="370" name="Google Shape;370;p44"/>
          <p:cNvPicPr preferRelativeResize="0"/>
          <p:nvPr/>
        </p:nvPicPr>
        <p:blipFill>
          <a:blip r:embed="rId5">
            <a:alphaModFix/>
          </a:blip>
          <a:stretch>
            <a:fillRect/>
          </a:stretch>
        </p:blipFill>
        <p:spPr>
          <a:xfrm>
            <a:off x="4770525" y="2531326"/>
            <a:ext cx="4170300" cy="2131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ph type="title"/>
          </p:nvPr>
        </p:nvSpPr>
        <p:spPr>
          <a:xfrm>
            <a:off x="0" y="2366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Later Layers Thresh Increase</a:t>
            </a:r>
            <a:endParaRPr/>
          </a:p>
        </p:txBody>
      </p:sp>
      <p:sp>
        <p:nvSpPr>
          <p:cNvPr id="376" name="Google Shape;376;p45"/>
          <p:cNvSpPr txBox="1"/>
          <p:nvPr>
            <p:ph idx="1" type="body"/>
          </p:nvPr>
        </p:nvSpPr>
        <p:spPr>
          <a:xfrm>
            <a:off x="247675" y="873150"/>
            <a:ext cx="4170300" cy="397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see a %5 percent decrease in clusters from (seed,neighbor)=(4𝛔,4𝛔) blue to (6𝛔,6𝛔) red in L7M0</a:t>
            </a:r>
            <a:endParaRPr/>
          </a:p>
          <a:p>
            <a:pPr indent="0" lvl="0" marL="0" rtl="0" algn="l">
              <a:spcBef>
                <a:spcPts val="1200"/>
              </a:spcBef>
              <a:spcAft>
                <a:spcPts val="0"/>
              </a:spcAft>
              <a:buClr>
                <a:schemeClr val="dk1"/>
              </a:buClr>
              <a:buSzPts val="1100"/>
              <a:buFont typeface="Arial"/>
              <a:buNone/>
            </a:pPr>
            <a:r>
              <a:rPr lang="en"/>
              <a:t>This implies that higher sigma than what we see now removes alot of clusters.</a:t>
            </a:r>
            <a:endParaRPr/>
          </a:p>
          <a:p>
            <a:pPr indent="0" lvl="0" marL="0" rtl="0" algn="l">
              <a:spcBef>
                <a:spcPts val="1200"/>
              </a:spcBef>
              <a:spcAft>
                <a:spcPts val="0"/>
              </a:spcAft>
              <a:buClr>
                <a:schemeClr val="dk1"/>
              </a:buClr>
              <a:buSzPts val="1100"/>
              <a:buFont typeface="Arial"/>
              <a:buNone/>
            </a:pPr>
            <a:r>
              <a:rPr lang="en"/>
              <a:t>These clusters are seemingly all at the low cluster threshold.</a:t>
            </a:r>
            <a:endParaRPr/>
          </a:p>
          <a:p>
            <a:pPr indent="0" lvl="0" marL="0" rtl="0" algn="l">
              <a:spcBef>
                <a:spcPts val="1200"/>
              </a:spcBef>
              <a:spcAft>
                <a:spcPts val="1200"/>
              </a:spcAft>
              <a:buClr>
                <a:schemeClr val="dk1"/>
              </a:buClr>
              <a:buSzPts val="1100"/>
              <a:buFont typeface="Arial"/>
              <a:buNone/>
            </a:pPr>
            <a:r>
              <a:rPr lang="en"/>
              <a:t>This does not seem to change the timing profile at </a:t>
            </a:r>
            <a:r>
              <a:rPr lang="en"/>
              <a:t>all</a:t>
            </a:r>
            <a:r>
              <a:rPr lang="en"/>
              <a:t>.</a:t>
            </a:r>
            <a:endParaRPr/>
          </a:p>
        </p:txBody>
      </p:sp>
      <p:sp>
        <p:nvSpPr>
          <p:cNvPr id="377" name="Google Shape;37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8" name="Google Shape;378;p45"/>
          <p:cNvPicPr preferRelativeResize="0"/>
          <p:nvPr/>
        </p:nvPicPr>
        <p:blipFill>
          <a:blip r:embed="rId3">
            <a:alphaModFix/>
          </a:blip>
          <a:stretch>
            <a:fillRect/>
          </a:stretch>
        </p:blipFill>
        <p:spPr>
          <a:xfrm>
            <a:off x="4944224" y="2756313"/>
            <a:ext cx="3796646" cy="1968050"/>
          </a:xfrm>
          <a:prstGeom prst="rect">
            <a:avLst/>
          </a:prstGeom>
          <a:noFill/>
          <a:ln>
            <a:noFill/>
          </a:ln>
        </p:spPr>
      </p:pic>
      <p:pic>
        <p:nvPicPr>
          <p:cNvPr id="379" name="Google Shape;379;p45"/>
          <p:cNvPicPr preferRelativeResize="0"/>
          <p:nvPr/>
        </p:nvPicPr>
        <p:blipFill>
          <a:blip r:embed="rId4">
            <a:alphaModFix/>
          </a:blip>
          <a:stretch>
            <a:fillRect/>
          </a:stretch>
        </p:blipFill>
        <p:spPr>
          <a:xfrm>
            <a:off x="4663950" y="2480500"/>
            <a:ext cx="4357200" cy="2243876"/>
          </a:xfrm>
          <a:prstGeom prst="rect">
            <a:avLst/>
          </a:prstGeom>
          <a:noFill/>
          <a:ln>
            <a:noFill/>
          </a:ln>
        </p:spPr>
      </p:pic>
      <p:pic>
        <p:nvPicPr>
          <p:cNvPr id="380" name="Google Shape;380;p45"/>
          <p:cNvPicPr preferRelativeResize="0"/>
          <p:nvPr/>
        </p:nvPicPr>
        <p:blipFill>
          <a:blip r:embed="rId5">
            <a:alphaModFix/>
          </a:blip>
          <a:stretch>
            <a:fillRect/>
          </a:stretch>
        </p:blipFill>
        <p:spPr>
          <a:xfrm>
            <a:off x="4663950" y="149425"/>
            <a:ext cx="4357199" cy="22496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ph type="title"/>
          </p:nvPr>
        </p:nvSpPr>
        <p:spPr>
          <a:xfrm>
            <a:off x="311700" y="146225"/>
            <a:ext cx="4260300" cy="89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Trying lower thresholds: 1.5 To 2.75 𝛔.</a:t>
            </a:r>
            <a:endParaRPr/>
          </a:p>
        </p:txBody>
      </p:sp>
      <p:sp>
        <p:nvSpPr>
          <p:cNvPr id="386" name="Google Shape;386;p46"/>
          <p:cNvSpPr txBox="1"/>
          <p:nvPr>
            <p:ph idx="1" type="body"/>
          </p:nvPr>
        </p:nvSpPr>
        <p:spPr>
          <a:xfrm>
            <a:off x="311700" y="1198475"/>
            <a:ext cx="4415700" cy="36567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In front layers, this changes the number of clusters by .07%.</a:t>
            </a:r>
            <a:endParaRPr/>
          </a:p>
          <a:p>
            <a:pPr indent="0" lvl="0" marL="0" rtl="0" algn="l">
              <a:spcBef>
                <a:spcPts val="1200"/>
              </a:spcBef>
              <a:spcAft>
                <a:spcPts val="0"/>
              </a:spcAft>
              <a:buNone/>
            </a:pPr>
            <a:r>
              <a:rPr lang="en"/>
              <a:t>In the back layers it changes things by .04%.</a:t>
            </a:r>
            <a:endParaRPr/>
          </a:p>
          <a:p>
            <a:pPr indent="0" lvl="0" marL="0" rtl="0" algn="l">
              <a:spcBef>
                <a:spcPts val="1200"/>
              </a:spcBef>
              <a:spcAft>
                <a:spcPts val="0"/>
              </a:spcAft>
              <a:buNone/>
            </a:pPr>
            <a:r>
              <a:rPr lang="en"/>
              <a:t>It makes it quite clear that amplitude threshold cuts below 4 sigma are not meaningful.</a:t>
            </a:r>
            <a:endParaRPr/>
          </a:p>
          <a:p>
            <a:pPr indent="0" lvl="0" marL="0" rtl="0" algn="l">
              <a:spcBef>
                <a:spcPts val="1200"/>
              </a:spcBef>
              <a:spcAft>
                <a:spcPts val="0"/>
              </a:spcAft>
              <a:buNone/>
            </a:pPr>
            <a:r>
              <a:rPr lang="en"/>
              <a:t>It seems that 4 sigma must be related to some physical cut on amplitudes taken online.</a:t>
            </a:r>
            <a:endParaRPr/>
          </a:p>
          <a:p>
            <a:pPr indent="0" lvl="0" marL="0" rtl="0" algn="l">
              <a:spcBef>
                <a:spcPts val="1200"/>
              </a:spcBef>
              <a:spcAft>
                <a:spcPts val="1200"/>
              </a:spcAft>
              <a:buNone/>
            </a:pPr>
            <a:r>
              <a:rPr lang="en"/>
              <a:t>Earlier studies demonstrate lower amplitudes are truly unchanging.</a:t>
            </a:r>
            <a:endParaRPr/>
          </a:p>
        </p:txBody>
      </p:sp>
      <p:sp>
        <p:nvSpPr>
          <p:cNvPr id="387" name="Google Shape;387;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8" name="Google Shape;388;p46"/>
          <p:cNvPicPr preferRelativeResize="0"/>
          <p:nvPr/>
        </p:nvPicPr>
        <p:blipFill>
          <a:blip r:embed="rId3">
            <a:alphaModFix/>
          </a:blip>
          <a:stretch>
            <a:fillRect/>
          </a:stretch>
        </p:blipFill>
        <p:spPr>
          <a:xfrm>
            <a:off x="4898050" y="2567975"/>
            <a:ext cx="4011201" cy="2030376"/>
          </a:xfrm>
          <a:prstGeom prst="rect">
            <a:avLst/>
          </a:prstGeom>
          <a:noFill/>
          <a:ln>
            <a:noFill/>
          </a:ln>
        </p:spPr>
      </p:pic>
      <p:pic>
        <p:nvPicPr>
          <p:cNvPr id="389" name="Google Shape;389;p46"/>
          <p:cNvPicPr preferRelativeResize="0"/>
          <p:nvPr/>
        </p:nvPicPr>
        <p:blipFill>
          <a:blip r:embed="rId4">
            <a:alphaModFix/>
          </a:blip>
          <a:stretch>
            <a:fillRect/>
          </a:stretch>
        </p:blipFill>
        <p:spPr>
          <a:xfrm>
            <a:off x="4847750" y="146225"/>
            <a:ext cx="4111799" cy="2100676"/>
          </a:xfrm>
          <a:prstGeom prst="rect">
            <a:avLst/>
          </a:prstGeom>
          <a:noFill/>
          <a:ln>
            <a:noFill/>
          </a:ln>
        </p:spPr>
      </p:pic>
      <p:sp>
        <p:nvSpPr>
          <p:cNvPr id="390" name="Google Shape;390;p46"/>
          <p:cNvSpPr txBox="1"/>
          <p:nvPr/>
        </p:nvSpPr>
        <p:spPr>
          <a:xfrm>
            <a:off x="4962075" y="2246900"/>
            <a:ext cx="2080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l0m0</a:t>
            </a:r>
            <a:endParaRPr sz="1800">
              <a:solidFill>
                <a:schemeClr val="dk1"/>
              </a:solidFill>
              <a:latin typeface="Old Standard TT"/>
              <a:ea typeface="Old Standard TT"/>
              <a:cs typeface="Old Standard TT"/>
              <a:sym typeface="Old Standard TT"/>
            </a:endParaRPr>
          </a:p>
        </p:txBody>
      </p:sp>
      <p:sp>
        <p:nvSpPr>
          <p:cNvPr id="391" name="Google Shape;391;p46"/>
          <p:cNvSpPr txBox="1"/>
          <p:nvPr/>
        </p:nvSpPr>
        <p:spPr>
          <a:xfrm>
            <a:off x="5071800" y="4663225"/>
            <a:ext cx="2080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l7m0</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7"/>
          <p:cNvSpPr txBox="1"/>
          <p:nvPr>
            <p:ph type="title"/>
          </p:nvPr>
        </p:nvSpPr>
        <p:spPr>
          <a:xfrm>
            <a:off x="0" y="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Metrics For 𝛔~4-6</a:t>
            </a:r>
            <a:endParaRPr/>
          </a:p>
        </p:txBody>
      </p:sp>
      <p:sp>
        <p:nvSpPr>
          <p:cNvPr id="397" name="Google Shape;397;p47"/>
          <p:cNvSpPr txBox="1"/>
          <p:nvPr>
            <p:ph idx="1" type="body"/>
          </p:nvPr>
        </p:nvSpPr>
        <p:spPr>
          <a:xfrm>
            <a:off x="311700" y="736300"/>
            <a:ext cx="4607700" cy="416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change in number of tracks from 4 sigma (same across both) to 6 sigma is a 1.8% decrease in tracks</a:t>
            </a:r>
            <a:endParaRPr/>
          </a:p>
          <a:p>
            <a:pPr indent="0" lvl="0" marL="0" rtl="0" algn="l">
              <a:spcBef>
                <a:spcPts val="1200"/>
              </a:spcBef>
              <a:spcAft>
                <a:spcPts val="0"/>
              </a:spcAft>
              <a:buNone/>
            </a:pPr>
            <a:r>
              <a:rPr lang="en"/>
              <a:t>This does not, from direct observation, change the momentum profile of the tracks.</a:t>
            </a:r>
            <a:endParaRPr/>
          </a:p>
          <a:p>
            <a:pPr indent="0" lvl="0" marL="0" rtl="0" algn="l">
              <a:spcBef>
                <a:spcPts val="1200"/>
              </a:spcBef>
              <a:spcAft>
                <a:spcPts val="0"/>
              </a:spcAft>
              <a:buNone/>
            </a:pPr>
            <a:r>
              <a:rPr lang="en"/>
              <a:t>It seems the current choice of our seeding and neighboring thresholds is optimal, with lowering cuts insignificantly changing reconstruction.</a:t>
            </a:r>
            <a:endParaRPr/>
          </a:p>
          <a:p>
            <a:pPr indent="0" lvl="0" marL="0" rtl="0" algn="l">
              <a:spcBef>
                <a:spcPts val="1200"/>
              </a:spcBef>
              <a:spcAft>
                <a:spcPts val="1200"/>
              </a:spcAft>
              <a:buNone/>
            </a:pPr>
            <a:r>
              <a:rPr lang="en"/>
              <a:t>Increasing the cuts only serve to remove tracks (and seemingly lower efficiency)</a:t>
            </a:r>
            <a:endParaRPr/>
          </a:p>
        </p:txBody>
      </p:sp>
      <p:sp>
        <p:nvSpPr>
          <p:cNvPr id="398" name="Google Shape;398;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9" name="Google Shape;399;p47"/>
          <p:cNvPicPr preferRelativeResize="0"/>
          <p:nvPr/>
        </p:nvPicPr>
        <p:blipFill>
          <a:blip r:embed="rId3">
            <a:alphaModFix/>
          </a:blip>
          <a:stretch>
            <a:fillRect/>
          </a:stretch>
        </p:blipFill>
        <p:spPr>
          <a:xfrm>
            <a:off x="4869050" y="225875"/>
            <a:ext cx="4205451" cy="2131289"/>
          </a:xfrm>
          <a:prstGeom prst="rect">
            <a:avLst/>
          </a:prstGeom>
          <a:noFill/>
          <a:ln>
            <a:noFill/>
          </a:ln>
        </p:spPr>
      </p:pic>
      <p:pic>
        <p:nvPicPr>
          <p:cNvPr id="400" name="Google Shape;400;p47"/>
          <p:cNvPicPr preferRelativeResize="0"/>
          <p:nvPr/>
        </p:nvPicPr>
        <p:blipFill>
          <a:blip r:embed="rId4">
            <a:alphaModFix/>
          </a:blip>
          <a:stretch>
            <a:fillRect/>
          </a:stretch>
        </p:blipFill>
        <p:spPr>
          <a:xfrm>
            <a:off x="4893032" y="2441700"/>
            <a:ext cx="4128118" cy="21313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8"/>
          <p:cNvSpPr txBox="1"/>
          <p:nvPr>
            <p:ph type="title"/>
          </p:nvPr>
        </p:nvSpPr>
        <p:spPr>
          <a:xfrm>
            <a:off x="490250" y="526350"/>
            <a:ext cx="81213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V Splitting Algorithm.</a:t>
            </a:r>
            <a:endParaRPr/>
          </a:p>
        </p:txBody>
      </p:sp>
      <p:sp>
        <p:nvSpPr>
          <p:cNvPr id="406" name="Google Shape;406;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9"/>
          <p:cNvSpPr txBox="1"/>
          <p:nvPr>
            <p:ph type="title"/>
          </p:nvPr>
        </p:nvSpPr>
        <p:spPr>
          <a:xfrm>
            <a:off x="311700" y="2508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V Splitting?</a:t>
            </a:r>
            <a:endParaRPr/>
          </a:p>
        </p:txBody>
      </p:sp>
      <p:sp>
        <p:nvSpPr>
          <p:cNvPr id="412" name="Google Shape;412;p49"/>
          <p:cNvSpPr txBox="1"/>
          <p:nvPr>
            <p:ph idx="1" type="body"/>
          </p:nvPr>
        </p:nvSpPr>
        <p:spPr>
          <a:xfrm>
            <a:off x="311700" y="929850"/>
            <a:ext cx="4458900" cy="36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was something Tim implemented in other clustering algorithms.</a:t>
            </a:r>
            <a:endParaRPr/>
          </a:p>
          <a:p>
            <a:pPr indent="0" lvl="0" marL="0" rtl="0" algn="l">
              <a:spcBef>
                <a:spcPts val="1200"/>
              </a:spcBef>
              <a:spcAft>
                <a:spcPts val="0"/>
              </a:spcAft>
              <a:buNone/>
            </a:pPr>
            <a:r>
              <a:rPr lang="en"/>
              <a:t>It is non-physical for a genuine hit to induce a non-concave charge deposition (</a:t>
            </a:r>
            <a:r>
              <a:rPr lang="en"/>
              <a:t>at least</a:t>
            </a:r>
            <a:r>
              <a:rPr lang="en"/>
              <a:t> if channel gains are equal).</a:t>
            </a:r>
            <a:endParaRPr/>
          </a:p>
          <a:p>
            <a:pPr indent="0" lvl="0" marL="0" rtl="0" algn="l">
              <a:spcBef>
                <a:spcPts val="1200"/>
              </a:spcBef>
              <a:spcAft>
                <a:spcPts val="0"/>
              </a:spcAft>
              <a:buNone/>
            </a:pPr>
            <a:r>
              <a:rPr lang="en"/>
              <a:t>In our set-up, what happens to create this is coincident hits.</a:t>
            </a:r>
            <a:endParaRPr/>
          </a:p>
          <a:p>
            <a:pPr indent="0" lvl="0" marL="0" rtl="0" algn="l">
              <a:spcBef>
                <a:spcPts val="1200"/>
              </a:spcBef>
              <a:spcAft>
                <a:spcPts val="1200"/>
              </a:spcAft>
              <a:buNone/>
            </a:pPr>
            <a:r>
              <a:rPr lang="en"/>
              <a:t>Therefore if we see a cluster with a ‘V’, we should split it.</a:t>
            </a:r>
            <a:endParaRPr/>
          </a:p>
        </p:txBody>
      </p:sp>
      <p:sp>
        <p:nvSpPr>
          <p:cNvPr id="413" name="Google Shape;413;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4" name="Google Shape;414;p49"/>
          <p:cNvPicPr preferRelativeResize="0"/>
          <p:nvPr/>
        </p:nvPicPr>
        <p:blipFill>
          <a:blip r:embed="rId3">
            <a:alphaModFix/>
          </a:blip>
          <a:stretch>
            <a:fillRect/>
          </a:stretch>
        </p:blipFill>
        <p:spPr>
          <a:xfrm>
            <a:off x="4918175" y="250800"/>
            <a:ext cx="3858774" cy="1410875"/>
          </a:xfrm>
          <a:prstGeom prst="rect">
            <a:avLst/>
          </a:prstGeom>
          <a:noFill/>
          <a:ln>
            <a:noFill/>
          </a:ln>
        </p:spPr>
      </p:pic>
      <p:sp>
        <p:nvSpPr>
          <p:cNvPr id="415" name="Google Shape;415;p49"/>
          <p:cNvSpPr txBox="1"/>
          <p:nvPr/>
        </p:nvSpPr>
        <p:spPr>
          <a:xfrm>
            <a:off x="5034700" y="1739375"/>
            <a:ext cx="3667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Charge deposition characteristic of a single hit.</a:t>
            </a:r>
            <a:endParaRPr sz="1800">
              <a:solidFill>
                <a:schemeClr val="dk1"/>
              </a:solidFill>
              <a:latin typeface="Old Standard TT"/>
              <a:ea typeface="Old Standard TT"/>
              <a:cs typeface="Old Standard TT"/>
              <a:sym typeface="Old Standard TT"/>
            </a:endParaRPr>
          </a:p>
        </p:txBody>
      </p:sp>
      <p:pic>
        <p:nvPicPr>
          <p:cNvPr id="416" name="Google Shape;416;p49"/>
          <p:cNvPicPr preferRelativeResize="0"/>
          <p:nvPr/>
        </p:nvPicPr>
        <p:blipFill>
          <a:blip r:embed="rId4">
            <a:alphaModFix/>
          </a:blip>
          <a:stretch>
            <a:fillRect/>
          </a:stretch>
        </p:blipFill>
        <p:spPr>
          <a:xfrm>
            <a:off x="4973520" y="2529462"/>
            <a:ext cx="3858775" cy="1340713"/>
          </a:xfrm>
          <a:prstGeom prst="rect">
            <a:avLst/>
          </a:prstGeom>
          <a:noFill/>
          <a:ln>
            <a:noFill/>
          </a:ln>
        </p:spPr>
      </p:pic>
      <p:sp>
        <p:nvSpPr>
          <p:cNvPr id="417" name="Google Shape;417;p49"/>
          <p:cNvSpPr txBox="1"/>
          <p:nvPr/>
        </p:nvSpPr>
        <p:spPr>
          <a:xfrm>
            <a:off x="5165100" y="3870175"/>
            <a:ext cx="3667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Coincident electrons; a physical explanation for the ‘V’</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0"/>
          <p:cNvSpPr txBox="1"/>
          <p:nvPr>
            <p:ph type="title"/>
          </p:nvPr>
        </p:nvSpPr>
        <p:spPr>
          <a:xfrm>
            <a:off x="311700" y="1730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We Perform V Splitting?</a:t>
            </a:r>
            <a:endParaRPr/>
          </a:p>
        </p:txBody>
      </p:sp>
      <p:sp>
        <p:nvSpPr>
          <p:cNvPr id="423" name="Google Shape;423;p50"/>
          <p:cNvSpPr txBox="1"/>
          <p:nvPr>
            <p:ph idx="1" type="body"/>
          </p:nvPr>
        </p:nvSpPr>
        <p:spPr>
          <a:xfrm>
            <a:off x="311700" y="863800"/>
            <a:ext cx="8520600" cy="370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will look at an original cluster which would be obvious to split into smaller clusters:</a:t>
            </a:r>
            <a:endParaRPr/>
          </a:p>
        </p:txBody>
      </p:sp>
      <p:sp>
        <p:nvSpPr>
          <p:cNvPr id="424" name="Google Shape;42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5" name="Google Shape;425;p50"/>
          <p:cNvPicPr preferRelativeResize="0"/>
          <p:nvPr/>
        </p:nvPicPr>
        <p:blipFill>
          <a:blip r:embed="rId3">
            <a:alphaModFix/>
          </a:blip>
          <a:stretch>
            <a:fillRect/>
          </a:stretch>
        </p:blipFill>
        <p:spPr>
          <a:xfrm>
            <a:off x="1318200" y="1944813"/>
            <a:ext cx="6305550" cy="2124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1"/>
          <p:cNvSpPr txBox="1"/>
          <p:nvPr>
            <p:ph type="title"/>
          </p:nvPr>
        </p:nvSpPr>
        <p:spPr>
          <a:xfrm>
            <a:off x="311700" y="1730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We Perform V Splitting?</a:t>
            </a:r>
            <a:endParaRPr/>
          </a:p>
        </p:txBody>
      </p:sp>
      <p:sp>
        <p:nvSpPr>
          <p:cNvPr id="431" name="Google Shape;431;p51"/>
          <p:cNvSpPr txBox="1"/>
          <p:nvPr>
            <p:ph idx="1" type="body"/>
          </p:nvPr>
        </p:nvSpPr>
        <p:spPr>
          <a:xfrm>
            <a:off x="311700" y="863800"/>
            <a:ext cx="8520600" cy="370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go in ascending order of channels, and use the first two channels you see to establish the direction of </a:t>
            </a:r>
            <a:r>
              <a:rPr lang="en"/>
              <a:t>monotonicity</a:t>
            </a:r>
            <a:r>
              <a:rPr lang="en"/>
              <a:t> (in this case increasing).</a:t>
            </a:r>
            <a:endParaRPr/>
          </a:p>
        </p:txBody>
      </p:sp>
      <p:sp>
        <p:nvSpPr>
          <p:cNvPr id="432" name="Google Shape;432;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3" name="Google Shape;433;p51"/>
          <p:cNvPicPr preferRelativeResize="0"/>
          <p:nvPr/>
        </p:nvPicPr>
        <p:blipFill>
          <a:blip r:embed="rId3">
            <a:alphaModFix/>
          </a:blip>
          <a:stretch>
            <a:fillRect/>
          </a:stretch>
        </p:blipFill>
        <p:spPr>
          <a:xfrm>
            <a:off x="1318200" y="1944813"/>
            <a:ext cx="6305550" cy="2124075"/>
          </a:xfrm>
          <a:prstGeom prst="rect">
            <a:avLst/>
          </a:prstGeom>
          <a:noFill/>
          <a:ln>
            <a:noFill/>
          </a:ln>
        </p:spPr>
      </p:pic>
      <p:pic>
        <p:nvPicPr>
          <p:cNvPr id="434" name="Google Shape;434;p51"/>
          <p:cNvPicPr preferRelativeResize="0"/>
          <p:nvPr/>
        </p:nvPicPr>
        <p:blipFill>
          <a:blip r:embed="rId4">
            <a:alphaModFix/>
          </a:blip>
          <a:stretch>
            <a:fillRect/>
          </a:stretch>
        </p:blipFill>
        <p:spPr>
          <a:xfrm>
            <a:off x="1184850" y="2035313"/>
            <a:ext cx="6438900" cy="19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85" name="Google Shape;85;p16"/>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86" name="Google Shape;86;p16"/>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Step 2: You put all the channels above some seeding threshold into the seed collection (shown in yellow)</a:t>
            </a:r>
            <a:endParaRPr sz="1800">
              <a:solidFill>
                <a:schemeClr val="dk1"/>
              </a:solidFill>
              <a:latin typeface="Old Standard TT"/>
              <a:ea typeface="Old Standard TT"/>
              <a:cs typeface="Old Standard TT"/>
              <a:sym typeface="Old Standard TT"/>
            </a:endParaRPr>
          </a:p>
        </p:txBody>
      </p:sp>
      <p:pic>
        <p:nvPicPr>
          <p:cNvPr id="87" name="Google Shape;87;p16"/>
          <p:cNvPicPr preferRelativeResize="0"/>
          <p:nvPr/>
        </p:nvPicPr>
        <p:blipFill>
          <a:blip r:embed="rId4">
            <a:alphaModFix/>
          </a:blip>
          <a:stretch>
            <a:fillRect/>
          </a:stretch>
        </p:blipFill>
        <p:spPr>
          <a:xfrm>
            <a:off x="1197700" y="1962000"/>
            <a:ext cx="6422053" cy="1904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txBox="1"/>
          <p:nvPr>
            <p:ph type="title"/>
          </p:nvPr>
        </p:nvSpPr>
        <p:spPr>
          <a:xfrm>
            <a:off x="311700" y="1730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We Perform V Splitting?</a:t>
            </a:r>
            <a:endParaRPr/>
          </a:p>
        </p:txBody>
      </p:sp>
      <p:sp>
        <p:nvSpPr>
          <p:cNvPr id="440" name="Google Shape;440;p52"/>
          <p:cNvSpPr txBox="1"/>
          <p:nvPr>
            <p:ph idx="1" type="body"/>
          </p:nvPr>
        </p:nvSpPr>
        <p:spPr>
          <a:xfrm>
            <a:off x="311700" y="863800"/>
            <a:ext cx="8520600" cy="370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still continue appending clusters should they start decreasing, but now if you notice a change you cut off these hits. These hits (in orange) become a new cluster.</a:t>
            </a:r>
            <a:endParaRPr/>
          </a:p>
        </p:txBody>
      </p:sp>
      <p:sp>
        <p:nvSpPr>
          <p:cNvPr id="441" name="Google Shape;441;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42" name="Google Shape;442;p52"/>
          <p:cNvPicPr preferRelativeResize="0"/>
          <p:nvPr/>
        </p:nvPicPr>
        <p:blipFill>
          <a:blip r:embed="rId3">
            <a:alphaModFix/>
          </a:blip>
          <a:stretch>
            <a:fillRect/>
          </a:stretch>
        </p:blipFill>
        <p:spPr>
          <a:xfrm>
            <a:off x="1318200" y="1944813"/>
            <a:ext cx="6305550" cy="2124075"/>
          </a:xfrm>
          <a:prstGeom prst="rect">
            <a:avLst/>
          </a:prstGeom>
          <a:noFill/>
          <a:ln>
            <a:noFill/>
          </a:ln>
        </p:spPr>
      </p:pic>
      <p:pic>
        <p:nvPicPr>
          <p:cNvPr id="443" name="Google Shape;443;p52"/>
          <p:cNvPicPr preferRelativeResize="0"/>
          <p:nvPr/>
        </p:nvPicPr>
        <p:blipFill>
          <a:blip r:embed="rId4">
            <a:alphaModFix/>
          </a:blip>
          <a:stretch>
            <a:fillRect/>
          </a:stretch>
        </p:blipFill>
        <p:spPr>
          <a:xfrm>
            <a:off x="1644175" y="2263749"/>
            <a:ext cx="5749526" cy="2092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311700" y="1730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We Perform V Splitting?</a:t>
            </a:r>
            <a:endParaRPr/>
          </a:p>
        </p:txBody>
      </p:sp>
      <p:sp>
        <p:nvSpPr>
          <p:cNvPr id="449" name="Google Shape;449;p53"/>
          <p:cNvSpPr txBox="1"/>
          <p:nvPr>
            <p:ph idx="1" type="body"/>
          </p:nvPr>
        </p:nvSpPr>
        <p:spPr>
          <a:xfrm>
            <a:off x="311700" y="872250"/>
            <a:ext cx="8520600" cy="370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continue until you have &lt;=3 channels left. You make these last channels a last cluster and finish.</a:t>
            </a:r>
            <a:endParaRPr/>
          </a:p>
        </p:txBody>
      </p:sp>
      <p:sp>
        <p:nvSpPr>
          <p:cNvPr id="450" name="Google Shape;450;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51" name="Google Shape;451;p53"/>
          <p:cNvPicPr preferRelativeResize="0"/>
          <p:nvPr/>
        </p:nvPicPr>
        <p:blipFill>
          <a:blip r:embed="rId3">
            <a:alphaModFix/>
          </a:blip>
          <a:stretch>
            <a:fillRect/>
          </a:stretch>
        </p:blipFill>
        <p:spPr>
          <a:xfrm>
            <a:off x="1318200" y="1944813"/>
            <a:ext cx="6305550" cy="2124075"/>
          </a:xfrm>
          <a:prstGeom prst="rect">
            <a:avLst/>
          </a:prstGeom>
          <a:noFill/>
          <a:ln>
            <a:noFill/>
          </a:ln>
        </p:spPr>
      </p:pic>
      <p:pic>
        <p:nvPicPr>
          <p:cNvPr id="452" name="Google Shape;452;p53"/>
          <p:cNvPicPr preferRelativeResize="0"/>
          <p:nvPr/>
        </p:nvPicPr>
        <p:blipFill>
          <a:blip r:embed="rId4">
            <a:alphaModFix/>
          </a:blip>
          <a:stretch>
            <a:fillRect/>
          </a:stretch>
        </p:blipFill>
        <p:spPr>
          <a:xfrm>
            <a:off x="1184850" y="2035313"/>
            <a:ext cx="6438900" cy="1943100"/>
          </a:xfrm>
          <a:prstGeom prst="rect">
            <a:avLst/>
          </a:prstGeom>
          <a:noFill/>
          <a:ln>
            <a:noFill/>
          </a:ln>
        </p:spPr>
      </p:pic>
      <p:pic>
        <p:nvPicPr>
          <p:cNvPr id="453" name="Google Shape;453;p53"/>
          <p:cNvPicPr preferRelativeResize="0"/>
          <p:nvPr/>
        </p:nvPicPr>
        <p:blipFill>
          <a:blip r:embed="rId5">
            <a:alphaModFix/>
          </a:blip>
          <a:stretch>
            <a:fillRect/>
          </a:stretch>
        </p:blipFill>
        <p:spPr>
          <a:xfrm>
            <a:off x="1527013" y="2243190"/>
            <a:ext cx="6089975" cy="1943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4"/>
          <p:cNvSpPr txBox="1"/>
          <p:nvPr>
            <p:ph type="title"/>
          </p:nvPr>
        </p:nvSpPr>
        <p:spPr>
          <a:xfrm>
            <a:off x="311700" y="1643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we need V splitting?</a:t>
            </a:r>
            <a:endParaRPr/>
          </a:p>
        </p:txBody>
      </p:sp>
      <p:sp>
        <p:nvSpPr>
          <p:cNvPr id="459" name="Google Shape;459;p54"/>
          <p:cNvSpPr txBox="1"/>
          <p:nvPr>
            <p:ph idx="1" type="body"/>
          </p:nvPr>
        </p:nvSpPr>
        <p:spPr>
          <a:xfrm>
            <a:off x="311700" y="864375"/>
            <a:ext cx="4260300" cy="3980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In order to see non-concavity, you need </a:t>
            </a:r>
            <a:r>
              <a:rPr lang="en"/>
              <a:t>at least</a:t>
            </a:r>
            <a:r>
              <a:rPr lang="en"/>
              <a:t> 4 hit clusters.</a:t>
            </a:r>
            <a:endParaRPr/>
          </a:p>
          <a:p>
            <a:pPr indent="0" lvl="0" marL="0" rtl="0" algn="l">
              <a:spcBef>
                <a:spcPts val="1200"/>
              </a:spcBef>
              <a:spcAft>
                <a:spcPts val="0"/>
              </a:spcAft>
              <a:buNone/>
            </a:pPr>
            <a:r>
              <a:rPr lang="en"/>
              <a:t>We can condition on 4 hit clusters and make a simple metric: +1 if it has a v +2 if its shared by 2 tracks.</a:t>
            </a:r>
            <a:endParaRPr/>
          </a:p>
          <a:p>
            <a:pPr indent="0" lvl="0" marL="0" rtl="0" algn="l">
              <a:spcBef>
                <a:spcPts val="1200"/>
              </a:spcBef>
              <a:spcAft>
                <a:spcPts val="0"/>
              </a:spcAft>
              <a:buNone/>
            </a:pPr>
            <a:r>
              <a:rPr lang="en"/>
              <a:t>So 1 and 3 have v, 2 and 3 are in shared clusters.</a:t>
            </a:r>
            <a:endParaRPr/>
          </a:p>
          <a:p>
            <a:pPr indent="0" lvl="0" marL="0" rtl="0" algn="l">
              <a:spcBef>
                <a:spcPts val="1200"/>
              </a:spcBef>
              <a:spcAft>
                <a:spcPts val="1200"/>
              </a:spcAft>
              <a:buNone/>
            </a:pPr>
            <a:r>
              <a:rPr lang="en"/>
              <a:t>In 4 hit clusters, the number of clusters which are shared is more among those with a v, but v is just more prevalent in 4 hit clusters anyways.</a:t>
            </a:r>
            <a:endParaRPr b="1"/>
          </a:p>
        </p:txBody>
      </p:sp>
      <p:sp>
        <p:nvSpPr>
          <p:cNvPr id="460" name="Google Shape;46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54"/>
          <p:cNvSpPr txBox="1"/>
          <p:nvPr/>
        </p:nvSpPr>
        <p:spPr>
          <a:xfrm>
            <a:off x="4812700" y="3105300"/>
            <a:ext cx="3863100" cy="7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Plot of our simple metric for four hit clusters.</a:t>
            </a:r>
            <a:endParaRPr sz="1800">
              <a:solidFill>
                <a:schemeClr val="dk1"/>
              </a:solidFill>
              <a:latin typeface="Old Standard TT"/>
              <a:ea typeface="Old Standard TT"/>
              <a:cs typeface="Old Standard TT"/>
              <a:sym typeface="Old Standard TT"/>
            </a:endParaRPr>
          </a:p>
        </p:txBody>
      </p:sp>
      <p:pic>
        <p:nvPicPr>
          <p:cNvPr id="462" name="Google Shape;462;p54"/>
          <p:cNvPicPr preferRelativeResize="0"/>
          <p:nvPr/>
        </p:nvPicPr>
        <p:blipFill>
          <a:blip r:embed="rId3">
            <a:alphaModFix/>
          </a:blip>
          <a:stretch>
            <a:fillRect/>
          </a:stretch>
        </p:blipFill>
        <p:spPr>
          <a:xfrm>
            <a:off x="4572000" y="976575"/>
            <a:ext cx="4416006" cy="21287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Was the code implemented correctly?</a:t>
            </a:r>
            <a:endParaRPr/>
          </a:p>
        </p:txBody>
      </p:sp>
      <p:sp>
        <p:nvSpPr>
          <p:cNvPr id="468" name="Google Shape;468;p55"/>
          <p:cNvSpPr txBox="1"/>
          <p:nvPr>
            <p:ph idx="1" type="body"/>
          </p:nvPr>
        </p:nvSpPr>
        <p:spPr>
          <a:xfrm>
            <a:off x="311700" y="1171600"/>
            <a:ext cx="4260300" cy="3739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Metric from before before and </a:t>
            </a:r>
            <a:r>
              <a:rPr lang="en"/>
              <a:t>after</a:t>
            </a:r>
            <a:r>
              <a:rPr lang="en"/>
              <a:t> implementation.</a:t>
            </a:r>
            <a:endParaRPr/>
          </a:p>
          <a:p>
            <a:pPr indent="0" lvl="0" marL="0" rtl="0" algn="l">
              <a:spcBef>
                <a:spcPts val="1200"/>
              </a:spcBef>
              <a:spcAft>
                <a:spcPts val="0"/>
              </a:spcAft>
              <a:buNone/>
            </a:pPr>
            <a:r>
              <a:rPr lang="en"/>
              <a:t>Clearly some ‘v’s are being kept and some hits which aren’t ‘v’s are being changed.</a:t>
            </a:r>
            <a:endParaRPr/>
          </a:p>
          <a:p>
            <a:pPr indent="0" lvl="0" marL="0" rtl="0" algn="l">
              <a:spcBef>
                <a:spcPts val="1200"/>
              </a:spcBef>
              <a:spcAft>
                <a:spcPts val="0"/>
              </a:spcAft>
              <a:buNone/>
            </a:pPr>
            <a:r>
              <a:rPr lang="en"/>
              <a:t>I believe that because somewhere there is a small mismatch in logic between my analysis and algorithm.</a:t>
            </a:r>
            <a:endParaRPr/>
          </a:p>
          <a:p>
            <a:pPr indent="0" lvl="0" marL="0" rtl="0" algn="l">
              <a:spcBef>
                <a:spcPts val="1200"/>
              </a:spcBef>
              <a:spcAft>
                <a:spcPts val="0"/>
              </a:spcAft>
              <a:buNone/>
            </a:pPr>
            <a:r>
              <a:rPr lang="en"/>
              <a:t>I trust my analysis more bc I have thought about it more.</a:t>
            </a:r>
            <a:endParaRPr/>
          </a:p>
          <a:p>
            <a:pPr indent="0" lvl="0" marL="0" rtl="0" algn="l">
              <a:spcBef>
                <a:spcPts val="1200"/>
              </a:spcBef>
              <a:spcAft>
                <a:spcPts val="1200"/>
              </a:spcAft>
              <a:buNone/>
            </a:pPr>
            <a:r>
              <a:rPr lang="en"/>
              <a:t>We do see a significant reduction in shared clusters!</a:t>
            </a:r>
            <a:endParaRPr/>
          </a:p>
        </p:txBody>
      </p:sp>
      <p:sp>
        <p:nvSpPr>
          <p:cNvPr id="469" name="Google Shape;46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70" name="Google Shape;470;p55"/>
          <p:cNvPicPr preferRelativeResize="0"/>
          <p:nvPr/>
        </p:nvPicPr>
        <p:blipFill>
          <a:blip r:embed="rId3">
            <a:alphaModFix/>
          </a:blip>
          <a:stretch>
            <a:fillRect/>
          </a:stretch>
        </p:blipFill>
        <p:spPr>
          <a:xfrm>
            <a:off x="4473750" y="1434776"/>
            <a:ext cx="4547400" cy="22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6"/>
          <p:cNvSpPr txBox="1"/>
          <p:nvPr>
            <p:ph type="title"/>
          </p:nvPr>
        </p:nvSpPr>
        <p:spPr>
          <a:xfrm>
            <a:off x="311700" y="1851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Do In The Back Layers?</a:t>
            </a:r>
            <a:endParaRPr/>
          </a:p>
        </p:txBody>
      </p:sp>
      <p:sp>
        <p:nvSpPr>
          <p:cNvPr id="476" name="Google Shape;476;p56"/>
          <p:cNvSpPr txBox="1"/>
          <p:nvPr>
            <p:ph idx="1" type="body"/>
          </p:nvPr>
        </p:nvSpPr>
        <p:spPr>
          <a:xfrm>
            <a:off x="311700" y="873150"/>
            <a:ext cx="4260300" cy="386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With this fine bining, it is difficult to tell, but we get an increase of hits on track for L7M0.</a:t>
            </a:r>
            <a:endParaRPr/>
          </a:p>
          <a:p>
            <a:pPr indent="0" lvl="0" marL="0" rtl="0" algn="l">
              <a:spcBef>
                <a:spcPts val="1200"/>
              </a:spcBef>
              <a:spcAft>
                <a:spcPts val="0"/>
              </a:spcAft>
              <a:buNone/>
            </a:pPr>
            <a:r>
              <a:rPr lang="en"/>
              <a:t>This increase amounts to a 1% increase in the number of hits on track.</a:t>
            </a:r>
            <a:endParaRPr/>
          </a:p>
          <a:p>
            <a:pPr indent="0" lvl="0" marL="0" rtl="0" algn="l">
              <a:spcBef>
                <a:spcPts val="1200"/>
              </a:spcBef>
              <a:spcAft>
                <a:spcPts val="0"/>
              </a:spcAft>
              <a:buNone/>
            </a:pPr>
            <a:r>
              <a:rPr lang="en"/>
              <a:t>The amount of hits generally increases (by a few </a:t>
            </a:r>
            <a:r>
              <a:rPr lang="en"/>
              <a:t>percent</a:t>
            </a:r>
            <a:r>
              <a:rPr lang="en"/>
              <a:t> points more).</a:t>
            </a:r>
            <a:endParaRPr/>
          </a:p>
          <a:p>
            <a:pPr indent="0" lvl="0" marL="0" rtl="0" algn="l">
              <a:spcBef>
                <a:spcPts val="1200"/>
              </a:spcBef>
              <a:spcAft>
                <a:spcPts val="1200"/>
              </a:spcAft>
              <a:buNone/>
            </a:pPr>
            <a:r>
              <a:rPr lang="en"/>
              <a:t>Note that the same convention (as adopted in slide 39) of blue after the fix is incorporated here.</a:t>
            </a:r>
            <a:endParaRPr/>
          </a:p>
        </p:txBody>
      </p:sp>
      <p:sp>
        <p:nvSpPr>
          <p:cNvPr id="477" name="Google Shape;477;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78" name="Google Shape;478;p56"/>
          <p:cNvPicPr preferRelativeResize="0"/>
          <p:nvPr/>
        </p:nvPicPr>
        <p:blipFill>
          <a:blip r:embed="rId3">
            <a:alphaModFix/>
          </a:blip>
          <a:stretch>
            <a:fillRect/>
          </a:stretch>
        </p:blipFill>
        <p:spPr>
          <a:xfrm>
            <a:off x="4799175" y="709275"/>
            <a:ext cx="3446100" cy="2129100"/>
          </a:xfrm>
          <a:prstGeom prst="rect">
            <a:avLst/>
          </a:prstGeom>
          <a:noFill/>
          <a:ln>
            <a:noFill/>
          </a:ln>
        </p:spPr>
      </p:pic>
      <p:pic>
        <p:nvPicPr>
          <p:cNvPr id="479" name="Google Shape;479;p56"/>
          <p:cNvPicPr preferRelativeResize="0"/>
          <p:nvPr/>
        </p:nvPicPr>
        <p:blipFill>
          <a:blip r:embed="rId4">
            <a:alphaModFix/>
          </a:blip>
          <a:stretch>
            <a:fillRect/>
          </a:stretch>
        </p:blipFill>
        <p:spPr>
          <a:xfrm>
            <a:off x="4814300" y="2913489"/>
            <a:ext cx="3415849" cy="208998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7"/>
          <p:cNvSpPr txBox="1"/>
          <p:nvPr>
            <p:ph type="title"/>
          </p:nvPr>
        </p:nvSpPr>
        <p:spPr>
          <a:xfrm>
            <a:off x="311700" y="1851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do in L0m0</a:t>
            </a:r>
            <a:endParaRPr/>
          </a:p>
        </p:txBody>
      </p:sp>
      <p:sp>
        <p:nvSpPr>
          <p:cNvPr id="485" name="Google Shape;485;p57"/>
          <p:cNvSpPr txBox="1"/>
          <p:nvPr>
            <p:ph idx="1" type="body"/>
          </p:nvPr>
        </p:nvSpPr>
        <p:spPr>
          <a:xfrm>
            <a:off x="311700" y="943875"/>
            <a:ext cx="4053600" cy="388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L0m0 you also see a uniform increase in the number of hits on track.</a:t>
            </a:r>
            <a:endParaRPr/>
          </a:p>
          <a:p>
            <a:pPr indent="0" lvl="0" marL="0" rtl="0" algn="l">
              <a:spcBef>
                <a:spcPts val="1200"/>
              </a:spcBef>
              <a:spcAft>
                <a:spcPts val="0"/>
              </a:spcAft>
              <a:buNone/>
            </a:pPr>
            <a:r>
              <a:rPr lang="en"/>
              <a:t>This also occurs on the order of 1%.</a:t>
            </a:r>
            <a:endParaRPr/>
          </a:p>
          <a:p>
            <a:pPr indent="0" lvl="0" marL="0" rtl="0" algn="l">
              <a:spcBef>
                <a:spcPts val="1200"/>
              </a:spcBef>
              <a:spcAft>
                <a:spcPts val="1200"/>
              </a:spcAft>
              <a:buNone/>
            </a:pPr>
            <a:r>
              <a:rPr lang="en"/>
              <a:t>Not a significant difference in improvement between the forward and back layers, despite significantly reducing shared hits.</a:t>
            </a:r>
            <a:endParaRPr/>
          </a:p>
        </p:txBody>
      </p:sp>
      <p:sp>
        <p:nvSpPr>
          <p:cNvPr id="486" name="Google Shape;486;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87" name="Google Shape;487;p57"/>
          <p:cNvPicPr preferRelativeResize="0"/>
          <p:nvPr/>
        </p:nvPicPr>
        <p:blipFill>
          <a:blip r:embed="rId3">
            <a:alphaModFix/>
          </a:blip>
          <a:stretch>
            <a:fillRect/>
          </a:stretch>
        </p:blipFill>
        <p:spPr>
          <a:xfrm>
            <a:off x="4723848" y="1075160"/>
            <a:ext cx="4053725" cy="2463125"/>
          </a:xfrm>
          <a:prstGeom prst="rect">
            <a:avLst/>
          </a:prstGeom>
          <a:noFill/>
          <a:ln>
            <a:noFill/>
          </a:ln>
        </p:spPr>
      </p:pic>
      <p:sp>
        <p:nvSpPr>
          <p:cNvPr id="488" name="Google Shape;488;p57"/>
          <p:cNvSpPr txBox="1"/>
          <p:nvPr/>
        </p:nvSpPr>
        <p:spPr>
          <a:xfrm>
            <a:off x="4787825" y="3570350"/>
            <a:ext cx="3885000" cy="5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Shapes generally the same, just more clusters total.</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8"/>
          <p:cNvSpPr txBox="1"/>
          <p:nvPr>
            <p:ph type="title"/>
          </p:nvPr>
        </p:nvSpPr>
        <p:spPr>
          <a:xfrm>
            <a:off x="311700" y="1142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about the Z0 Error?</a:t>
            </a:r>
            <a:endParaRPr/>
          </a:p>
        </p:txBody>
      </p:sp>
      <p:sp>
        <p:nvSpPr>
          <p:cNvPr id="494" name="Google Shape;494;p58"/>
          <p:cNvSpPr txBox="1"/>
          <p:nvPr>
            <p:ph idx="1" type="body"/>
          </p:nvPr>
        </p:nvSpPr>
        <p:spPr>
          <a:xfrm>
            <a:off x="311700" y="727425"/>
            <a:ext cx="4148700" cy="403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In this plot we take the Z0 Error histograms for our tracks w/ and w/out splitting.</a:t>
            </a:r>
            <a:endParaRPr/>
          </a:p>
          <a:p>
            <a:pPr indent="0" lvl="0" marL="0" rtl="0" algn="l">
              <a:spcBef>
                <a:spcPts val="1200"/>
              </a:spcBef>
              <a:spcAft>
                <a:spcPts val="0"/>
              </a:spcAft>
              <a:buNone/>
            </a:pPr>
            <a:r>
              <a:rPr lang="en"/>
              <a:t>We then </a:t>
            </a:r>
            <a:r>
              <a:rPr lang="en"/>
              <a:t>subtract</a:t>
            </a:r>
            <a:r>
              <a:rPr lang="en"/>
              <a:t> them.</a:t>
            </a:r>
            <a:endParaRPr/>
          </a:p>
          <a:p>
            <a:pPr indent="0" lvl="0" marL="0" rtl="0" algn="l">
              <a:spcBef>
                <a:spcPts val="1200"/>
              </a:spcBef>
              <a:spcAft>
                <a:spcPts val="0"/>
              </a:spcAft>
              <a:buNone/>
            </a:pPr>
            <a:r>
              <a:rPr lang="en"/>
              <a:t>What's</a:t>
            </a:r>
            <a:r>
              <a:rPr lang="en"/>
              <a:t> left is a distribution with an integral off the extra tracks we have that captures the ‘difference’ between the two profiles.</a:t>
            </a:r>
            <a:endParaRPr/>
          </a:p>
          <a:p>
            <a:pPr indent="0" lvl="0" marL="0" rtl="0" algn="l">
              <a:spcBef>
                <a:spcPts val="1200"/>
              </a:spcBef>
              <a:spcAft>
                <a:spcPts val="1200"/>
              </a:spcAft>
              <a:buNone/>
            </a:pPr>
            <a:r>
              <a:rPr lang="en"/>
              <a:t>The main difference, then, is we get </a:t>
            </a:r>
            <a:r>
              <a:rPr lang="en"/>
              <a:t>a lot</a:t>
            </a:r>
            <a:r>
              <a:rPr lang="en"/>
              <a:t> of tracks with really low </a:t>
            </a:r>
            <a:r>
              <a:rPr lang="en"/>
              <a:t>Z0 Error</a:t>
            </a:r>
            <a:r>
              <a:rPr lang="en"/>
              <a:t> (i.e. a performance increase)</a:t>
            </a:r>
            <a:endParaRPr/>
          </a:p>
        </p:txBody>
      </p:sp>
      <p:sp>
        <p:nvSpPr>
          <p:cNvPr id="495" name="Google Shape;495;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96" name="Google Shape;496;p58"/>
          <p:cNvPicPr preferRelativeResize="0"/>
          <p:nvPr/>
        </p:nvPicPr>
        <p:blipFill>
          <a:blip r:embed="rId3">
            <a:alphaModFix/>
          </a:blip>
          <a:stretch>
            <a:fillRect/>
          </a:stretch>
        </p:blipFill>
        <p:spPr>
          <a:xfrm>
            <a:off x="4625350" y="1039875"/>
            <a:ext cx="4445700" cy="2166917"/>
          </a:xfrm>
          <a:prstGeom prst="rect">
            <a:avLst/>
          </a:prstGeom>
          <a:noFill/>
          <a:ln>
            <a:noFill/>
          </a:ln>
        </p:spPr>
      </p:pic>
      <p:sp>
        <p:nvSpPr>
          <p:cNvPr id="497" name="Google Shape;497;p58"/>
          <p:cNvSpPr txBox="1"/>
          <p:nvPr/>
        </p:nvSpPr>
        <p:spPr>
          <a:xfrm>
            <a:off x="4673975" y="3297400"/>
            <a:ext cx="41583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Subtraction of Z0 Error before histogram from after histogram.</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0" y="2741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About Track Quantities.</a:t>
            </a:r>
            <a:endParaRPr/>
          </a:p>
        </p:txBody>
      </p:sp>
      <p:sp>
        <p:nvSpPr>
          <p:cNvPr id="503" name="Google Shape;503;p59"/>
          <p:cNvSpPr txBox="1"/>
          <p:nvPr>
            <p:ph idx="1" type="body"/>
          </p:nvPr>
        </p:nvSpPr>
        <p:spPr>
          <a:xfrm>
            <a:off x="311700" y="1171600"/>
            <a:ext cx="4260300" cy="3397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There is a .5% increase in the total number of tracks.</a:t>
            </a:r>
            <a:endParaRPr/>
          </a:p>
          <a:p>
            <a:pPr indent="0" lvl="0" marL="0" rtl="0" algn="l">
              <a:spcBef>
                <a:spcPts val="1200"/>
              </a:spcBef>
              <a:spcAft>
                <a:spcPts val="0"/>
              </a:spcAft>
              <a:buNone/>
            </a:pPr>
            <a:r>
              <a:rPr lang="en"/>
              <a:t>There is a .6% increase in </a:t>
            </a:r>
            <a:r>
              <a:rPr lang="en"/>
              <a:t>the total number of in time tracks.</a:t>
            </a:r>
            <a:endParaRPr/>
          </a:p>
          <a:p>
            <a:pPr indent="0" lvl="0" marL="0" rtl="0" algn="l">
              <a:spcBef>
                <a:spcPts val="1200"/>
              </a:spcBef>
              <a:spcAft>
                <a:spcPts val="0"/>
              </a:spcAft>
              <a:buNone/>
            </a:pPr>
            <a:r>
              <a:rPr lang="en"/>
              <a:t>This is a very small effect, but it does increase our performance and does not affect the momentum spectrum.</a:t>
            </a:r>
            <a:endParaRPr/>
          </a:p>
          <a:p>
            <a:pPr indent="0" lvl="0" marL="0" rtl="0" algn="l">
              <a:spcBef>
                <a:spcPts val="1200"/>
              </a:spcBef>
              <a:spcAft>
                <a:spcPts val="1200"/>
              </a:spcAft>
              <a:buNone/>
            </a:pPr>
            <a:r>
              <a:rPr lang="en"/>
              <a:t>It marginally increases the run time (by like 5-7% in my estimation for the usual 10 hour run).</a:t>
            </a:r>
            <a:endParaRPr/>
          </a:p>
        </p:txBody>
      </p:sp>
      <p:sp>
        <p:nvSpPr>
          <p:cNvPr id="504" name="Google Shape;504;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05" name="Google Shape;505;p59"/>
          <p:cNvPicPr preferRelativeResize="0"/>
          <p:nvPr/>
        </p:nvPicPr>
        <p:blipFill>
          <a:blip r:embed="rId3">
            <a:alphaModFix/>
          </a:blip>
          <a:stretch>
            <a:fillRect/>
          </a:stretch>
        </p:blipFill>
        <p:spPr>
          <a:xfrm>
            <a:off x="4677775" y="462675"/>
            <a:ext cx="4267200" cy="2109076"/>
          </a:xfrm>
          <a:prstGeom prst="rect">
            <a:avLst/>
          </a:prstGeom>
          <a:noFill/>
          <a:ln>
            <a:noFill/>
          </a:ln>
        </p:spPr>
      </p:pic>
      <p:pic>
        <p:nvPicPr>
          <p:cNvPr id="506" name="Google Shape;506;p59"/>
          <p:cNvPicPr preferRelativeResize="0"/>
          <p:nvPr/>
        </p:nvPicPr>
        <p:blipFill>
          <a:blip r:embed="rId4">
            <a:alphaModFix/>
          </a:blip>
          <a:stretch>
            <a:fillRect/>
          </a:stretch>
        </p:blipFill>
        <p:spPr>
          <a:xfrm>
            <a:off x="4677775" y="2617425"/>
            <a:ext cx="4260300" cy="209104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0"/>
          <p:cNvSpPr txBox="1"/>
          <p:nvPr>
            <p:ph type="title"/>
          </p:nvPr>
        </p:nvSpPr>
        <p:spPr>
          <a:xfrm>
            <a:off x="311700" y="1730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512" name="Google Shape;512;p60"/>
          <p:cNvSpPr txBox="1"/>
          <p:nvPr>
            <p:ph idx="1" type="body"/>
          </p:nvPr>
        </p:nvSpPr>
        <p:spPr>
          <a:xfrm>
            <a:off x="311700" y="786275"/>
            <a:ext cx="8520600" cy="401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have demonstrated that the time error weighted cluster time as well as the scaled time cut significantly improved our reconstruction.</a:t>
            </a:r>
            <a:endParaRPr/>
          </a:p>
          <a:p>
            <a:pPr indent="0" lvl="0" marL="0" rtl="0" algn="l">
              <a:spcBef>
                <a:spcPts val="1200"/>
              </a:spcBef>
              <a:spcAft>
                <a:spcPts val="0"/>
              </a:spcAft>
              <a:buNone/>
            </a:pPr>
            <a:r>
              <a:rPr lang="en"/>
              <a:t>While merging over dead channels represents a marginal increase in big-picture reconstruction performance, we have demonstrated that it is the “correct” way to treat dead channels.</a:t>
            </a:r>
            <a:endParaRPr/>
          </a:p>
          <a:p>
            <a:pPr indent="0" lvl="0" marL="0" rtl="0" algn="l">
              <a:spcBef>
                <a:spcPts val="1200"/>
              </a:spcBef>
              <a:spcAft>
                <a:spcPts val="0"/>
              </a:spcAft>
              <a:buNone/>
            </a:pPr>
            <a:r>
              <a:rPr lang="en"/>
              <a:t>Manipulating clustering thresholds still proves low cuts are inconsequential past 4 sigma. It seems 4 sigma is the optimal amplitude cut for seeding and thresholding.</a:t>
            </a:r>
            <a:endParaRPr/>
          </a:p>
          <a:p>
            <a:pPr indent="0" lvl="0" marL="0" rtl="0" algn="l">
              <a:spcBef>
                <a:spcPts val="1200"/>
              </a:spcBef>
              <a:spcAft>
                <a:spcPts val="0"/>
              </a:spcAft>
              <a:buNone/>
            </a:pPr>
            <a:r>
              <a:rPr lang="en"/>
              <a:t>The V Splitting Algorithm seems to do what it’s </a:t>
            </a:r>
            <a:r>
              <a:rPr lang="en"/>
              <a:t>advertised</a:t>
            </a:r>
            <a:r>
              <a:rPr lang="en"/>
              <a:t> to do.</a:t>
            </a:r>
            <a:endParaRPr/>
          </a:p>
          <a:p>
            <a:pPr indent="0" lvl="0" marL="0" rtl="0" algn="l">
              <a:spcBef>
                <a:spcPts val="1200"/>
              </a:spcBef>
              <a:spcAft>
                <a:spcPts val="1200"/>
              </a:spcAft>
              <a:buNone/>
            </a:pPr>
            <a:r>
              <a:rPr lang="en"/>
              <a:t>With these studies completed, and those considered in previous work, we have extensively explored the optimization of our clustering algorithm.</a:t>
            </a:r>
            <a:endParaRPr/>
          </a:p>
        </p:txBody>
      </p:sp>
      <p:sp>
        <p:nvSpPr>
          <p:cNvPr id="513" name="Google Shape;513;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1"/>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BACKUP</a:t>
            </a:r>
            <a:endParaRPr/>
          </a:p>
        </p:txBody>
      </p:sp>
      <p:sp>
        <p:nvSpPr>
          <p:cNvPr id="519" name="Google Shape;519;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7"/>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95" name="Google Shape;95;p17"/>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96" name="Google Shape;96;p17"/>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Step 2: You put all the channels above some neighbor threshold into the clusterable collection (shown in yellow+green)</a:t>
            </a:r>
            <a:endParaRPr sz="1800">
              <a:solidFill>
                <a:schemeClr val="dk1"/>
              </a:solidFill>
              <a:latin typeface="Old Standard TT"/>
              <a:ea typeface="Old Standard TT"/>
              <a:cs typeface="Old Standard TT"/>
              <a:sym typeface="Old Standard TT"/>
            </a:endParaRPr>
          </a:p>
        </p:txBody>
      </p:sp>
      <p:pic>
        <p:nvPicPr>
          <p:cNvPr id="97" name="Google Shape;97;p17"/>
          <p:cNvPicPr preferRelativeResize="0"/>
          <p:nvPr/>
        </p:nvPicPr>
        <p:blipFill>
          <a:blip r:embed="rId4">
            <a:alphaModFix/>
          </a:blip>
          <a:stretch>
            <a:fillRect/>
          </a:stretch>
        </p:blipFill>
        <p:spPr>
          <a:xfrm>
            <a:off x="1197709" y="1962000"/>
            <a:ext cx="6447800" cy="191918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 Track Cluster Times</a:t>
            </a:r>
            <a:endParaRPr/>
          </a:p>
        </p:txBody>
      </p:sp>
      <p:sp>
        <p:nvSpPr>
          <p:cNvPr id="525" name="Google Shape;525;p6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L1 M0									L7 M0</a:t>
            </a:r>
            <a:endParaRPr/>
          </a:p>
        </p:txBody>
      </p:sp>
      <p:sp>
        <p:nvSpPr>
          <p:cNvPr id="526" name="Google Shape;52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27" name="Google Shape;527;p62"/>
          <p:cNvPicPr preferRelativeResize="0"/>
          <p:nvPr/>
        </p:nvPicPr>
        <p:blipFill>
          <a:blip r:embed="rId3">
            <a:alphaModFix/>
          </a:blip>
          <a:stretch>
            <a:fillRect/>
          </a:stretch>
        </p:blipFill>
        <p:spPr>
          <a:xfrm>
            <a:off x="1" y="1686062"/>
            <a:ext cx="4758148" cy="2486950"/>
          </a:xfrm>
          <a:prstGeom prst="rect">
            <a:avLst/>
          </a:prstGeom>
          <a:noFill/>
          <a:ln>
            <a:noFill/>
          </a:ln>
        </p:spPr>
      </p:pic>
      <p:pic>
        <p:nvPicPr>
          <p:cNvPr id="528" name="Google Shape;528;p62"/>
          <p:cNvPicPr preferRelativeResize="0"/>
          <p:nvPr/>
        </p:nvPicPr>
        <p:blipFill>
          <a:blip r:embed="rId4">
            <a:alphaModFix/>
          </a:blip>
          <a:stretch>
            <a:fillRect/>
          </a:stretch>
        </p:blipFill>
        <p:spPr>
          <a:xfrm>
            <a:off x="4758150" y="1690737"/>
            <a:ext cx="4758150" cy="247757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3"/>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534" name="Google Shape;534;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5" name="Google Shape;535;p63"/>
          <p:cNvSpPr/>
          <p:nvPr/>
        </p:nvSpPr>
        <p:spPr>
          <a:xfrm>
            <a:off x="385725" y="627400"/>
            <a:ext cx="4350300" cy="1460100"/>
          </a:xfrm>
          <a:prstGeom prst="rect">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536" name="Google Shape;536;p63"/>
          <p:cNvSpPr/>
          <p:nvPr/>
        </p:nvSpPr>
        <p:spPr>
          <a:xfrm>
            <a:off x="385725" y="2241250"/>
            <a:ext cx="5960700" cy="2730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537" name="Google Shape;537;p63"/>
          <p:cNvSpPr txBox="1"/>
          <p:nvPr/>
        </p:nvSpPr>
        <p:spPr>
          <a:xfrm>
            <a:off x="500025" y="2301325"/>
            <a:ext cx="2956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for seed hit in seed_clusters:</a:t>
            </a:r>
            <a:endParaRPr>
              <a:latin typeface="Old Standard TT"/>
              <a:ea typeface="Old Standard TT"/>
              <a:cs typeface="Old Standard TT"/>
              <a:sym typeface="Old Standard TT"/>
            </a:endParaRPr>
          </a:p>
        </p:txBody>
      </p:sp>
      <p:sp>
        <p:nvSpPr>
          <p:cNvPr id="538" name="Google Shape;538;p63"/>
          <p:cNvSpPr txBox="1"/>
          <p:nvPr/>
        </p:nvSpPr>
        <p:spPr>
          <a:xfrm>
            <a:off x="958750" y="2573200"/>
            <a:ext cx="2956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Remove seed from clusterable</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Add seed to unchecked</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Instantiate a cluster object</a:t>
            </a:r>
            <a:endParaRPr>
              <a:latin typeface="Old Standard TT"/>
              <a:ea typeface="Old Standard TT"/>
              <a:cs typeface="Old Standard TT"/>
              <a:sym typeface="Old Standard TT"/>
            </a:endParaRPr>
          </a:p>
        </p:txBody>
      </p:sp>
      <p:sp>
        <p:nvSpPr>
          <p:cNvPr id="539" name="Google Shape;539;p63"/>
          <p:cNvSpPr txBox="1"/>
          <p:nvPr/>
        </p:nvSpPr>
        <p:spPr>
          <a:xfrm>
            <a:off x="1010625" y="3452550"/>
            <a:ext cx="5071500" cy="13218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while(unchecked unempty):</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pop unchecked;</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if(unchecked&gt;thresh, is in neighbor, and in time):</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addtocluster</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put its neighbors into unchecked</a:t>
            </a:r>
            <a:endParaRPr>
              <a:latin typeface="Old Standard TT"/>
              <a:ea typeface="Old Standard TT"/>
              <a:cs typeface="Old Standard TT"/>
              <a:sym typeface="Old Standard TT"/>
            </a:endParaRPr>
          </a:p>
        </p:txBody>
      </p:sp>
      <p:sp>
        <p:nvSpPr>
          <p:cNvPr id="540" name="Google Shape;540;p63"/>
          <p:cNvSpPr txBox="1"/>
          <p:nvPr/>
        </p:nvSpPr>
        <p:spPr>
          <a:xfrm>
            <a:off x="445800" y="627400"/>
            <a:ext cx="40380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For hit in rawhits:</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Put hit and channel into map</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if signal/noiseRMS&gt;nghbrThresh:</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Add to clusterable set</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if signal/noiseTMS&gt;seedThresh:</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Add to seeding set</a:t>
            </a:r>
            <a:endParaRPr>
              <a:latin typeface="Old Standard TT"/>
              <a:ea typeface="Old Standard TT"/>
              <a:cs typeface="Old Standard TT"/>
              <a:sym typeface="Old Standard TT"/>
            </a:endParaRPr>
          </a:p>
        </p:txBody>
      </p:sp>
      <p:sp>
        <p:nvSpPr>
          <p:cNvPr id="541" name="Google Shape;541;p63"/>
          <p:cNvSpPr txBox="1"/>
          <p:nvPr/>
        </p:nvSpPr>
        <p:spPr>
          <a:xfrm>
            <a:off x="1972025" y="4412925"/>
            <a:ext cx="2600100" cy="250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cxnSp>
        <p:nvCxnSpPr>
          <p:cNvPr id="542" name="Google Shape;542;p63"/>
          <p:cNvCxnSpPr>
            <a:stCxn id="541" idx="3"/>
            <a:endCxn id="543" idx="1"/>
          </p:cNvCxnSpPr>
          <p:nvPr/>
        </p:nvCxnSpPr>
        <p:spPr>
          <a:xfrm flipH="1" rot="10800000">
            <a:off x="4572125" y="3808125"/>
            <a:ext cx="2471400" cy="729900"/>
          </a:xfrm>
          <a:prstGeom prst="bentConnector3">
            <a:avLst>
              <a:gd fmla="val 49998" name="adj1"/>
            </a:avLst>
          </a:prstGeom>
          <a:noFill/>
          <a:ln cap="flat" cmpd="sng" w="38100">
            <a:solidFill>
              <a:schemeClr val="dk2"/>
            </a:solidFill>
            <a:prstDash val="solid"/>
            <a:round/>
            <a:headEnd len="med" w="med" type="none"/>
            <a:tailEnd len="med" w="med" type="none"/>
          </a:ln>
        </p:spPr>
      </p:cxnSp>
      <p:sp>
        <p:nvSpPr>
          <p:cNvPr id="543" name="Google Shape;543;p63"/>
          <p:cNvSpPr txBox="1"/>
          <p:nvPr/>
        </p:nvSpPr>
        <p:spPr>
          <a:xfrm>
            <a:off x="7043425" y="2966800"/>
            <a:ext cx="1838700" cy="16824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What We Change w/ Dead Channels:</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In this step, we just skip over the dead channels and add the channel 1 or 2 over to this list.</a:t>
            </a:r>
            <a:endParaRPr>
              <a:latin typeface="Old Standard TT"/>
              <a:ea typeface="Old Standard TT"/>
              <a:cs typeface="Old Standard TT"/>
              <a:sym typeface="Old Standard TT"/>
            </a:endParaRPr>
          </a:p>
        </p:txBody>
      </p:sp>
      <p:sp>
        <p:nvSpPr>
          <p:cNvPr id="544" name="Google Shape;544;p63"/>
          <p:cNvSpPr txBox="1"/>
          <p:nvPr/>
        </p:nvSpPr>
        <p:spPr>
          <a:xfrm>
            <a:off x="6418525" y="798275"/>
            <a:ext cx="2174100" cy="13218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What We Change w/ Dead Channels:</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Don’t add to  either of these if the channels in question are dead</a:t>
            </a:r>
            <a:endParaRPr>
              <a:latin typeface="Old Standard TT"/>
              <a:ea typeface="Old Standard TT"/>
              <a:cs typeface="Old Standard TT"/>
              <a:sym typeface="Old Standard TT"/>
            </a:endParaRPr>
          </a:p>
        </p:txBody>
      </p:sp>
      <p:sp>
        <p:nvSpPr>
          <p:cNvPr id="545" name="Google Shape;545;p63"/>
          <p:cNvSpPr txBox="1"/>
          <p:nvPr/>
        </p:nvSpPr>
        <p:spPr>
          <a:xfrm>
            <a:off x="1419225" y="1364525"/>
            <a:ext cx="1838700" cy="189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546" name="Google Shape;546;p63"/>
          <p:cNvSpPr txBox="1"/>
          <p:nvPr/>
        </p:nvSpPr>
        <p:spPr>
          <a:xfrm>
            <a:off x="1419225" y="1802888"/>
            <a:ext cx="1838700" cy="189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cxnSp>
        <p:nvCxnSpPr>
          <p:cNvPr id="547" name="Google Shape;547;p63"/>
          <p:cNvCxnSpPr>
            <a:stCxn id="546" idx="3"/>
            <a:endCxn id="544" idx="1"/>
          </p:cNvCxnSpPr>
          <p:nvPr/>
        </p:nvCxnSpPr>
        <p:spPr>
          <a:xfrm flipH="1" rot="10800000">
            <a:off x="3257925" y="1459238"/>
            <a:ext cx="3160500" cy="438300"/>
          </a:xfrm>
          <a:prstGeom prst="bentConnector3">
            <a:avLst>
              <a:gd fmla="val 50002" name="adj1"/>
            </a:avLst>
          </a:prstGeom>
          <a:noFill/>
          <a:ln cap="flat" cmpd="sng" w="38100">
            <a:solidFill>
              <a:schemeClr val="dk2"/>
            </a:solidFill>
            <a:prstDash val="solid"/>
            <a:round/>
            <a:headEnd len="med" w="med" type="none"/>
            <a:tailEnd len="med" w="med" type="none"/>
          </a:ln>
        </p:spPr>
      </p:cxnSp>
      <p:cxnSp>
        <p:nvCxnSpPr>
          <p:cNvPr id="548" name="Google Shape;548;p63"/>
          <p:cNvCxnSpPr>
            <a:stCxn id="545" idx="3"/>
            <a:endCxn id="544" idx="1"/>
          </p:cNvCxnSpPr>
          <p:nvPr/>
        </p:nvCxnSpPr>
        <p:spPr>
          <a:xfrm>
            <a:off x="3257925" y="1459175"/>
            <a:ext cx="3160500" cy="600"/>
          </a:xfrm>
          <a:prstGeom prst="bentConnector3">
            <a:avLst>
              <a:gd fmla="val 50002" name="adj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4"/>
          <p:cNvSpPr txBox="1"/>
          <p:nvPr>
            <p:ph type="title"/>
          </p:nvPr>
        </p:nvSpPr>
        <p:spPr>
          <a:xfrm>
            <a:off x="140950" y="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Cluster Amplitude vs. T0 Error Calculation</a:t>
            </a:r>
            <a:endParaRPr/>
          </a:p>
        </p:txBody>
      </p:sp>
      <p:sp>
        <p:nvSpPr>
          <p:cNvPr id="554" name="Google Shape;554;p64"/>
          <p:cNvSpPr txBox="1"/>
          <p:nvPr>
            <p:ph idx="1" type="body"/>
          </p:nvPr>
        </p:nvSpPr>
        <p:spPr>
          <a:xfrm>
            <a:off x="258325" y="544225"/>
            <a:ext cx="4260300" cy="4289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original cluster time was weighted by charge amplitude with the pictured time cut.</a:t>
            </a:r>
            <a:endParaRPr/>
          </a:p>
          <a:p>
            <a:pPr indent="0" lvl="0" marL="0" rtl="0" algn="l">
              <a:spcBef>
                <a:spcPts val="1200"/>
              </a:spcBef>
              <a:spcAft>
                <a:spcPts val="0"/>
              </a:spcAft>
              <a:buNone/>
            </a:pPr>
            <a:r>
              <a:rPr lang="en"/>
              <a:t>We will evaluate weighting instead by inverse time errors, and scaling the time cut by the time error of the added hit.</a:t>
            </a:r>
            <a:endParaRPr/>
          </a:p>
          <a:p>
            <a:pPr indent="0" lvl="0" marL="0" rtl="0" algn="l">
              <a:spcBef>
                <a:spcPts val="1200"/>
              </a:spcBef>
              <a:spcAft>
                <a:spcPts val="0"/>
              </a:spcAft>
              <a:buNone/>
            </a:pPr>
            <a:r>
              <a:rPr lang="en"/>
              <a:t>These changes refocus on good hits rather than large ones in establishing the time of a cluster.</a:t>
            </a:r>
            <a:endParaRPr/>
          </a:p>
          <a:p>
            <a:pPr indent="0" lvl="0" marL="0" rtl="0" algn="l">
              <a:spcBef>
                <a:spcPts val="1200"/>
              </a:spcBef>
              <a:spcAft>
                <a:spcPts val="0"/>
              </a:spcAft>
              <a:buNone/>
            </a:pPr>
            <a:r>
              <a:rPr lang="en"/>
              <a:t>The scaled time cut now works in number of standard deviations away a hit is from the cluster time.</a:t>
            </a:r>
            <a:endParaRPr/>
          </a:p>
          <a:p>
            <a:pPr indent="0" lvl="0" marL="0" rtl="0" algn="l">
              <a:spcBef>
                <a:spcPts val="1200"/>
              </a:spcBef>
              <a:spcAft>
                <a:spcPts val="1200"/>
              </a:spcAft>
              <a:buClr>
                <a:schemeClr val="dk1"/>
              </a:buClr>
              <a:buSzPts val="1100"/>
              <a:buFont typeface="Arial"/>
              <a:buNone/>
            </a:pPr>
            <a:r>
              <a:rPr lang="en"/>
              <a:t>The delta sigma cut is 3, time is 24 ns.</a:t>
            </a:r>
            <a:endParaRPr/>
          </a:p>
        </p:txBody>
      </p:sp>
      <p:sp>
        <p:nvSpPr>
          <p:cNvPr id="555" name="Google Shape;555;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6" name="Google Shape;556;p64"/>
          <p:cNvPicPr preferRelativeResize="0"/>
          <p:nvPr/>
        </p:nvPicPr>
        <p:blipFill>
          <a:blip r:embed="rId3">
            <a:alphaModFix/>
          </a:blip>
          <a:stretch>
            <a:fillRect/>
          </a:stretch>
        </p:blipFill>
        <p:spPr>
          <a:xfrm>
            <a:off x="4753950" y="754763"/>
            <a:ext cx="4267200" cy="227407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More Granular Binning on the First Plot</a:t>
            </a:r>
            <a:endParaRPr/>
          </a:p>
        </p:txBody>
      </p:sp>
      <p:sp>
        <p:nvSpPr>
          <p:cNvPr id="562" name="Google Shape;562;p65"/>
          <p:cNvSpPr txBox="1"/>
          <p:nvPr>
            <p:ph idx="1" type="body"/>
          </p:nvPr>
        </p:nvSpPr>
        <p:spPr>
          <a:xfrm>
            <a:off x="311700" y="1171600"/>
            <a:ext cx="4260300" cy="3397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 concern was voiced w.r.t. the last plot.</a:t>
            </a:r>
            <a:endParaRPr/>
          </a:p>
          <a:p>
            <a:pPr indent="0" lvl="0" marL="0" rtl="0" algn="l">
              <a:spcBef>
                <a:spcPts val="1200"/>
              </a:spcBef>
              <a:spcAft>
                <a:spcPts val="0"/>
              </a:spcAft>
              <a:buNone/>
            </a:pPr>
            <a:r>
              <a:rPr lang="en"/>
              <a:t>Sure we were removing low amp hits across the dead channel, but they should be moving hits into higher amplitudes.</a:t>
            </a:r>
            <a:endParaRPr/>
          </a:p>
          <a:p>
            <a:pPr indent="0" lvl="0" marL="0" rtl="0" algn="l">
              <a:spcBef>
                <a:spcPts val="1200"/>
              </a:spcBef>
              <a:spcAft>
                <a:spcPts val="0"/>
              </a:spcAft>
              <a:buNone/>
            </a:pPr>
            <a:r>
              <a:rPr lang="en"/>
              <a:t>This second fact wasn’t immediately evident from the plot on the previous page.</a:t>
            </a:r>
            <a:endParaRPr/>
          </a:p>
          <a:p>
            <a:pPr indent="0" lvl="0" marL="0" rtl="0" algn="l">
              <a:spcBef>
                <a:spcPts val="1200"/>
              </a:spcBef>
              <a:spcAft>
                <a:spcPts val="1200"/>
              </a:spcAft>
              <a:buNone/>
            </a:pPr>
            <a:r>
              <a:rPr lang="en"/>
              <a:t>Setting a lower granularity for the binning made this more evident, however.</a:t>
            </a:r>
            <a:endParaRPr/>
          </a:p>
        </p:txBody>
      </p:sp>
      <p:sp>
        <p:nvSpPr>
          <p:cNvPr id="563" name="Google Shape;563;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4" name="Google Shape;564;p65"/>
          <p:cNvSpPr txBox="1"/>
          <p:nvPr/>
        </p:nvSpPr>
        <p:spPr>
          <a:xfrm>
            <a:off x="5061425" y="3515625"/>
            <a:ext cx="35703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It is moving hits to higher amplitudes.</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6"/>
          <p:cNvSpPr txBox="1"/>
          <p:nvPr>
            <p:ph type="title"/>
          </p:nvPr>
        </p:nvSpPr>
        <p:spPr>
          <a:xfrm>
            <a:off x="116175" y="1141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Hit Amplitude Left and Right of A Dead Channel</a:t>
            </a:r>
            <a:endParaRPr/>
          </a:p>
        </p:txBody>
      </p:sp>
      <p:sp>
        <p:nvSpPr>
          <p:cNvPr id="570" name="Google Shape;570;p66"/>
          <p:cNvSpPr txBox="1"/>
          <p:nvPr>
            <p:ph idx="1" type="body"/>
          </p:nvPr>
        </p:nvSpPr>
        <p:spPr>
          <a:xfrm>
            <a:off x="116175" y="892800"/>
            <a:ext cx="4801800" cy="377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the earlier plots, it was shown that not all clusters are merged when you make the merge fix.</a:t>
            </a:r>
            <a:endParaRPr/>
          </a:p>
          <a:p>
            <a:pPr indent="0" lvl="0" marL="0" rtl="0" algn="l">
              <a:spcBef>
                <a:spcPts val="1200"/>
              </a:spcBef>
              <a:spcAft>
                <a:spcPts val="0"/>
              </a:spcAft>
              <a:buNone/>
            </a:pPr>
            <a:r>
              <a:rPr lang="en"/>
              <a:t>This means that, while we always see clusters on both sides of a dead strip, the hits involved must not always satisfy the timing cut.</a:t>
            </a:r>
            <a:endParaRPr/>
          </a:p>
          <a:p>
            <a:pPr indent="0" lvl="0" marL="0" rtl="0" algn="l">
              <a:spcBef>
                <a:spcPts val="1200"/>
              </a:spcBef>
              <a:spcAft>
                <a:spcPts val="1200"/>
              </a:spcAft>
              <a:buNone/>
            </a:pPr>
            <a:r>
              <a:rPr lang="en"/>
              <a:t>This, I expect, may actually be a good thing as while we always see both; hit timing seems to automatically see when some hits ought not to be merged</a:t>
            </a:r>
            <a:endParaRPr/>
          </a:p>
        </p:txBody>
      </p:sp>
      <p:sp>
        <p:nvSpPr>
          <p:cNvPr id="571" name="Google Shape;571;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2" name="Google Shape;572;p66"/>
          <p:cNvPicPr preferRelativeResize="0"/>
          <p:nvPr/>
        </p:nvPicPr>
        <p:blipFill rotWithShape="1">
          <a:blip r:embed="rId3">
            <a:alphaModFix/>
          </a:blip>
          <a:srcRect b="0" l="0" r="3947" t="0"/>
          <a:stretch/>
        </p:blipFill>
        <p:spPr>
          <a:xfrm>
            <a:off x="4992683" y="1195037"/>
            <a:ext cx="3919892" cy="2753437"/>
          </a:xfrm>
          <a:prstGeom prst="rect">
            <a:avLst/>
          </a:prstGeom>
          <a:noFill/>
          <a:ln>
            <a:noFill/>
          </a:ln>
        </p:spPr>
      </p:pic>
      <p:sp>
        <p:nvSpPr>
          <p:cNvPr id="573" name="Google Shape;573;p66"/>
          <p:cNvSpPr txBox="1"/>
          <p:nvPr/>
        </p:nvSpPr>
        <p:spPr>
          <a:xfrm>
            <a:off x="5207525" y="4023025"/>
            <a:ext cx="37050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Plot of Amplitudes of hits left (negative) and right (positive) of a dead channel.</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7"/>
          <p:cNvSpPr txBox="1"/>
          <p:nvPr>
            <p:ph type="title"/>
          </p:nvPr>
        </p:nvSpPr>
        <p:spPr>
          <a:xfrm>
            <a:off x="247675" y="1889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2D Plot of Points Of Difference in Charge vs. Position.</a:t>
            </a:r>
            <a:endParaRPr/>
          </a:p>
        </p:txBody>
      </p:sp>
      <p:sp>
        <p:nvSpPr>
          <p:cNvPr id="579" name="Google Shape;579;p67"/>
          <p:cNvSpPr txBox="1"/>
          <p:nvPr>
            <p:ph idx="1" type="body"/>
          </p:nvPr>
        </p:nvSpPr>
        <p:spPr>
          <a:xfrm>
            <a:off x="311700" y="1171600"/>
            <a:ext cx="3700800" cy="3662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The number of changed hits (not in the (0,0) bin) is 6164.</a:t>
            </a:r>
            <a:endParaRPr/>
          </a:p>
          <a:p>
            <a:pPr indent="0" lvl="0" marL="0" rtl="0" algn="l">
              <a:spcBef>
                <a:spcPts val="1200"/>
              </a:spcBef>
              <a:spcAft>
                <a:spcPts val="0"/>
              </a:spcAft>
              <a:buNone/>
            </a:pPr>
            <a:r>
              <a:rPr lang="en"/>
              <a:t>The way this plot works is that each of our two split hits is mapped to the closest hit.</a:t>
            </a:r>
            <a:endParaRPr/>
          </a:p>
          <a:p>
            <a:pPr indent="0" lvl="0" marL="0" rtl="0" algn="l">
              <a:spcBef>
                <a:spcPts val="1200"/>
              </a:spcBef>
              <a:spcAft>
                <a:spcPts val="0"/>
              </a:spcAft>
              <a:buNone/>
            </a:pPr>
            <a:r>
              <a:rPr lang="en"/>
              <a:t>This </a:t>
            </a:r>
            <a:r>
              <a:rPr i="1" lang="en"/>
              <a:t>should </a:t>
            </a:r>
            <a:r>
              <a:rPr lang="en"/>
              <a:t>be nearer to the dead channel, shown by the average change in position of .05 mm.</a:t>
            </a:r>
            <a:endParaRPr/>
          </a:p>
          <a:p>
            <a:pPr indent="0" lvl="0" marL="0" rtl="0" algn="l">
              <a:spcBef>
                <a:spcPts val="1200"/>
              </a:spcBef>
              <a:spcAft>
                <a:spcPts val="0"/>
              </a:spcAft>
              <a:buNone/>
            </a:pPr>
            <a:r>
              <a:rPr lang="en"/>
              <a:t>The average charge </a:t>
            </a:r>
            <a:r>
              <a:rPr lang="en"/>
              <a:t>change</a:t>
            </a:r>
            <a:r>
              <a:rPr lang="en"/>
              <a:t> is roughly 3 tiks on the previous graph.</a:t>
            </a:r>
            <a:endParaRPr/>
          </a:p>
          <a:p>
            <a:pPr indent="0" lvl="0" marL="0" rtl="0" algn="l">
              <a:spcBef>
                <a:spcPts val="1200"/>
              </a:spcBef>
              <a:spcAft>
                <a:spcPts val="1200"/>
              </a:spcAft>
              <a:buNone/>
            </a:pPr>
            <a:r>
              <a:rPr lang="en"/>
              <a:t>The number of hits in the gap on the previous page is ~3000, meaning that we have a precise 2 to 1 mapping.</a:t>
            </a:r>
            <a:endParaRPr/>
          </a:p>
        </p:txBody>
      </p:sp>
      <p:sp>
        <p:nvSpPr>
          <p:cNvPr id="580" name="Google Shape;580;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1" name="Google Shape;581;p67"/>
          <p:cNvSpPr txBox="1"/>
          <p:nvPr/>
        </p:nvSpPr>
        <p:spPr>
          <a:xfrm>
            <a:off x="4321825" y="3786100"/>
            <a:ext cx="44607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Plot of how the charge and position of next to dead hits change in l0m0. The peak is at (.055, .8*10^-6). Position is in mm, charge in nC.</a:t>
            </a:r>
            <a:endParaRPr sz="1800">
              <a:solidFill>
                <a:schemeClr val="dk1"/>
              </a:solidFill>
              <a:latin typeface="Old Standard TT"/>
              <a:ea typeface="Old Standard TT"/>
              <a:cs typeface="Old Standard TT"/>
              <a:sym typeface="Old Standard TT"/>
            </a:endParaRPr>
          </a:p>
        </p:txBody>
      </p:sp>
      <p:pic>
        <p:nvPicPr>
          <p:cNvPr id="582" name="Google Shape;582;p67"/>
          <p:cNvPicPr preferRelativeResize="0"/>
          <p:nvPr/>
        </p:nvPicPr>
        <p:blipFill>
          <a:blip r:embed="rId3">
            <a:alphaModFix/>
          </a:blip>
          <a:stretch>
            <a:fillRect/>
          </a:stretch>
        </p:blipFill>
        <p:spPr>
          <a:xfrm>
            <a:off x="4138825" y="1032300"/>
            <a:ext cx="4826700" cy="28245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8"/>
          <p:cNvSpPr txBox="1"/>
          <p:nvPr>
            <p:ph type="title"/>
          </p:nvPr>
        </p:nvSpPr>
        <p:spPr>
          <a:xfrm>
            <a:off x="311700" y="15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Many Clusters Are Changed</a:t>
            </a:r>
            <a:endParaRPr/>
          </a:p>
        </p:txBody>
      </p:sp>
      <p:sp>
        <p:nvSpPr>
          <p:cNvPr id="588" name="Google Shape;588;p68"/>
          <p:cNvSpPr txBox="1"/>
          <p:nvPr>
            <p:ph idx="1" type="body"/>
          </p:nvPr>
        </p:nvSpPr>
        <p:spPr>
          <a:xfrm>
            <a:off x="311700" y="873150"/>
            <a:ext cx="4260300" cy="438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Before we move to performance estimates, it’s important to </a:t>
            </a:r>
            <a:r>
              <a:rPr lang="en"/>
              <a:t>qualify how big a change this will be.</a:t>
            </a:r>
            <a:endParaRPr/>
          </a:p>
          <a:p>
            <a:pPr indent="0" lvl="0" marL="0" rtl="0" algn="l">
              <a:spcBef>
                <a:spcPts val="1200"/>
              </a:spcBef>
              <a:spcAft>
                <a:spcPts val="0"/>
              </a:spcAft>
              <a:buNone/>
            </a:pPr>
            <a:r>
              <a:rPr lang="en"/>
              <a:t>In these plots we look event by event for the different reconstruction algorithms and plot the closest cluster in Rec 2 to a cluster in Rec 1.</a:t>
            </a:r>
            <a:endParaRPr/>
          </a:p>
          <a:p>
            <a:pPr indent="0" lvl="0" marL="0" rtl="0" algn="l">
              <a:spcBef>
                <a:spcPts val="1200"/>
              </a:spcBef>
              <a:spcAft>
                <a:spcPts val="1200"/>
              </a:spcAft>
              <a:buNone/>
            </a:pPr>
            <a:r>
              <a:rPr lang="en"/>
              <a:t>This means that ~1/10 of the clusters moved; this is consistent with the number of 2  cluster hits we see in a layer.</a:t>
            </a:r>
            <a:endParaRPr/>
          </a:p>
        </p:txBody>
      </p:sp>
      <p:sp>
        <p:nvSpPr>
          <p:cNvPr id="589" name="Google Shape;589;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0" name="Google Shape;590;p68"/>
          <p:cNvPicPr preferRelativeResize="0"/>
          <p:nvPr/>
        </p:nvPicPr>
        <p:blipFill>
          <a:blip r:embed="rId4">
            <a:alphaModFix/>
          </a:blip>
          <a:stretch>
            <a:fillRect/>
          </a:stretch>
        </p:blipFill>
        <p:spPr>
          <a:xfrm>
            <a:off x="5061975" y="805450"/>
            <a:ext cx="3472125" cy="1819650"/>
          </a:xfrm>
          <a:prstGeom prst="rect">
            <a:avLst/>
          </a:prstGeom>
          <a:noFill/>
          <a:ln>
            <a:noFill/>
          </a:ln>
        </p:spPr>
      </p:pic>
      <p:pic>
        <p:nvPicPr>
          <p:cNvPr id="591" name="Google Shape;591;p68"/>
          <p:cNvPicPr preferRelativeResize="0"/>
          <p:nvPr/>
        </p:nvPicPr>
        <p:blipFill>
          <a:blip r:embed="rId5">
            <a:alphaModFix/>
          </a:blip>
          <a:stretch>
            <a:fillRect/>
          </a:stretch>
        </p:blipFill>
        <p:spPr>
          <a:xfrm>
            <a:off x="5061975" y="2977100"/>
            <a:ext cx="3472126" cy="1814427"/>
          </a:xfrm>
          <a:prstGeom prst="rect">
            <a:avLst/>
          </a:prstGeom>
          <a:noFill/>
          <a:ln>
            <a:noFill/>
          </a:ln>
        </p:spPr>
      </p:pic>
      <p:sp>
        <p:nvSpPr>
          <p:cNvPr id="592" name="Google Shape;592;p68"/>
          <p:cNvSpPr txBox="1"/>
          <p:nvPr/>
        </p:nvSpPr>
        <p:spPr>
          <a:xfrm>
            <a:off x="5218200" y="2625100"/>
            <a:ext cx="35322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1 Module 0</a:t>
            </a:r>
            <a:endParaRPr sz="1800">
              <a:solidFill>
                <a:schemeClr val="dk1"/>
              </a:solidFill>
              <a:latin typeface="Old Standard TT"/>
              <a:ea typeface="Old Standard TT"/>
              <a:cs typeface="Old Standard TT"/>
              <a:sym typeface="Old Standard TT"/>
            </a:endParaRPr>
          </a:p>
        </p:txBody>
      </p:sp>
      <p:sp>
        <p:nvSpPr>
          <p:cNvPr id="593" name="Google Shape;593;p68"/>
          <p:cNvSpPr txBox="1"/>
          <p:nvPr/>
        </p:nvSpPr>
        <p:spPr>
          <a:xfrm>
            <a:off x="5300100" y="4721275"/>
            <a:ext cx="3532200" cy="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Layer 7 Module 0</a:t>
            </a:r>
            <a:endParaRPr sz="1800">
              <a:solidFill>
                <a:schemeClr val="dk1"/>
              </a:solidFill>
              <a:latin typeface="Old Standard TT"/>
              <a:ea typeface="Old Standard TT"/>
              <a:cs typeface="Old Standard TT"/>
              <a:sym typeface="Old Standard TT"/>
            </a:endParaRPr>
          </a:p>
        </p:txBody>
      </p:sp>
      <p:pic>
        <p:nvPicPr>
          <p:cNvPr id="594" name="Google Shape;594;p68"/>
          <p:cNvPicPr preferRelativeResize="0"/>
          <p:nvPr/>
        </p:nvPicPr>
        <p:blipFill>
          <a:blip r:embed="rId6">
            <a:alphaModFix/>
          </a:blip>
          <a:stretch>
            <a:fillRect/>
          </a:stretch>
        </p:blipFill>
        <p:spPr>
          <a:xfrm>
            <a:off x="4635838" y="1322251"/>
            <a:ext cx="4155924" cy="2225400"/>
          </a:xfrm>
          <a:prstGeom prst="rect">
            <a:avLst/>
          </a:prstGeom>
          <a:noFill/>
          <a:ln>
            <a:noFill/>
          </a:ln>
        </p:spPr>
      </p:pic>
      <p:sp>
        <p:nvSpPr>
          <p:cNvPr id="595" name="Google Shape;595;p68"/>
          <p:cNvSpPr txBox="1"/>
          <p:nvPr/>
        </p:nvSpPr>
        <p:spPr>
          <a:xfrm>
            <a:off x="4803850" y="3449875"/>
            <a:ext cx="39879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2D Histo of Charges for Reco 1 and 2.</a:t>
            </a:r>
            <a:endParaRPr sz="18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59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93"/>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9"/>
          <p:cNvSpPr txBox="1"/>
          <p:nvPr>
            <p:ph type="title"/>
          </p:nvPr>
        </p:nvSpPr>
        <p:spPr>
          <a:xfrm>
            <a:off x="76925" y="853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Splitting Up That Last Plot By Strip No</a:t>
            </a:r>
            <a:endParaRPr/>
          </a:p>
        </p:txBody>
      </p:sp>
      <p:sp>
        <p:nvSpPr>
          <p:cNvPr id="601" name="Google Shape;601;p6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02" name="Google Shape;602;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03" name="Google Shape;603;p69"/>
          <p:cNvPicPr preferRelativeResize="0"/>
          <p:nvPr/>
        </p:nvPicPr>
        <p:blipFill>
          <a:blip r:embed="rId4">
            <a:alphaModFix/>
          </a:blip>
          <a:stretch>
            <a:fillRect/>
          </a:stretch>
        </p:blipFill>
        <p:spPr>
          <a:xfrm>
            <a:off x="962625" y="698562"/>
            <a:ext cx="3152461" cy="2101625"/>
          </a:xfrm>
          <a:prstGeom prst="rect">
            <a:avLst/>
          </a:prstGeom>
          <a:noFill/>
          <a:ln>
            <a:noFill/>
          </a:ln>
        </p:spPr>
      </p:pic>
      <p:pic>
        <p:nvPicPr>
          <p:cNvPr id="604" name="Google Shape;604;p69"/>
          <p:cNvPicPr preferRelativeResize="0"/>
          <p:nvPr/>
        </p:nvPicPr>
        <p:blipFill>
          <a:blip r:embed="rId5">
            <a:alphaModFix/>
          </a:blip>
          <a:stretch>
            <a:fillRect/>
          </a:stretch>
        </p:blipFill>
        <p:spPr>
          <a:xfrm>
            <a:off x="4657375" y="690912"/>
            <a:ext cx="3152450" cy="2116950"/>
          </a:xfrm>
          <a:prstGeom prst="rect">
            <a:avLst/>
          </a:prstGeom>
          <a:noFill/>
          <a:ln>
            <a:noFill/>
          </a:ln>
        </p:spPr>
      </p:pic>
      <p:pic>
        <p:nvPicPr>
          <p:cNvPr id="605" name="Google Shape;605;p69"/>
          <p:cNvPicPr preferRelativeResize="0"/>
          <p:nvPr/>
        </p:nvPicPr>
        <p:blipFill>
          <a:blip r:embed="rId6">
            <a:alphaModFix/>
          </a:blip>
          <a:stretch>
            <a:fillRect/>
          </a:stretch>
        </p:blipFill>
        <p:spPr>
          <a:xfrm>
            <a:off x="974150" y="2955200"/>
            <a:ext cx="3129394" cy="2101625"/>
          </a:xfrm>
          <a:prstGeom prst="rect">
            <a:avLst/>
          </a:prstGeom>
          <a:noFill/>
          <a:ln>
            <a:noFill/>
          </a:ln>
        </p:spPr>
      </p:pic>
      <p:pic>
        <p:nvPicPr>
          <p:cNvPr id="606" name="Google Shape;606;p69"/>
          <p:cNvPicPr preferRelativeResize="0"/>
          <p:nvPr/>
        </p:nvPicPr>
        <p:blipFill>
          <a:blip r:embed="rId7">
            <a:alphaModFix/>
          </a:blip>
          <a:stretch>
            <a:fillRect/>
          </a:stretch>
        </p:blipFill>
        <p:spPr>
          <a:xfrm>
            <a:off x="4572000" y="3002833"/>
            <a:ext cx="3152450" cy="209704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70"/>
          <p:cNvPicPr preferRelativeResize="0"/>
          <p:nvPr/>
        </p:nvPicPr>
        <p:blipFill>
          <a:blip r:embed="rId3">
            <a:alphaModFix/>
          </a:blip>
          <a:stretch>
            <a:fillRect/>
          </a:stretch>
        </p:blipFill>
        <p:spPr>
          <a:xfrm>
            <a:off x="4394300" y="922525"/>
            <a:ext cx="4078151" cy="2283340"/>
          </a:xfrm>
          <a:prstGeom prst="rect">
            <a:avLst/>
          </a:prstGeom>
          <a:noFill/>
          <a:ln>
            <a:noFill/>
          </a:ln>
        </p:spPr>
      </p:pic>
      <p:sp>
        <p:nvSpPr>
          <p:cNvPr id="612" name="Google Shape;612;p70"/>
          <p:cNvSpPr txBox="1"/>
          <p:nvPr>
            <p:ph type="title"/>
          </p:nvPr>
        </p:nvSpPr>
        <p:spPr>
          <a:xfrm>
            <a:off x="226300" y="502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Another Metric Characterizing How Charge Moves</a:t>
            </a:r>
            <a:endParaRPr/>
          </a:p>
        </p:txBody>
      </p:sp>
      <p:sp>
        <p:nvSpPr>
          <p:cNvPr id="613" name="Google Shape;613;p70"/>
          <p:cNvSpPr txBox="1"/>
          <p:nvPr>
            <p:ph idx="1" type="body"/>
          </p:nvPr>
        </p:nvSpPr>
        <p:spPr>
          <a:xfrm>
            <a:off x="226300" y="736325"/>
            <a:ext cx="4260300" cy="406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can consider the following metric.</a:t>
            </a:r>
            <a:endParaRPr/>
          </a:p>
          <a:p>
            <a:pPr indent="0" lvl="0" marL="0" rtl="0" algn="l">
              <a:spcBef>
                <a:spcPts val="1200"/>
              </a:spcBef>
              <a:spcAft>
                <a:spcPts val="0"/>
              </a:spcAft>
              <a:buNone/>
            </a:pPr>
            <a:r>
              <a:rPr lang="en"/>
              <a:t>Say two channels across a dead channel merged.</a:t>
            </a:r>
            <a:endParaRPr/>
          </a:p>
          <a:p>
            <a:pPr indent="0" lvl="0" marL="0" rtl="0" algn="l">
              <a:spcBef>
                <a:spcPts val="1200"/>
              </a:spcBef>
              <a:spcAft>
                <a:spcPts val="0"/>
              </a:spcAft>
              <a:buNone/>
            </a:pPr>
            <a:r>
              <a:rPr lang="en"/>
              <a:t>We plot the greater amplitude cluster of them on the x-axis.</a:t>
            </a:r>
            <a:endParaRPr/>
          </a:p>
          <a:p>
            <a:pPr indent="0" lvl="0" marL="0" rtl="0" algn="l">
              <a:spcBef>
                <a:spcPts val="1200"/>
              </a:spcBef>
              <a:spcAft>
                <a:spcPts val="0"/>
              </a:spcAft>
              <a:buNone/>
            </a:pPr>
            <a:r>
              <a:rPr lang="en"/>
              <a:t>We then plot the merged cluster on the y-axis.</a:t>
            </a:r>
            <a:endParaRPr/>
          </a:p>
          <a:p>
            <a:pPr indent="0" lvl="0" marL="0" rtl="0" algn="l">
              <a:spcBef>
                <a:spcPts val="1200"/>
              </a:spcBef>
              <a:spcAft>
                <a:spcPts val="1200"/>
              </a:spcAft>
              <a:buNone/>
            </a:pPr>
            <a:r>
              <a:rPr lang="en"/>
              <a:t>This is the plot to the right; it characterizes how charges charge when we perform this merging procedure.</a:t>
            </a:r>
            <a:endParaRPr/>
          </a:p>
        </p:txBody>
      </p:sp>
      <p:sp>
        <p:nvSpPr>
          <p:cNvPr id="614" name="Google Shape;614;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5" name="Google Shape;615;p70"/>
          <p:cNvPicPr preferRelativeResize="0"/>
          <p:nvPr/>
        </p:nvPicPr>
        <p:blipFill>
          <a:blip r:embed="rId4">
            <a:alphaModFix/>
          </a:blip>
          <a:stretch>
            <a:fillRect/>
          </a:stretch>
        </p:blipFill>
        <p:spPr>
          <a:xfrm>
            <a:off x="4394300" y="922525"/>
            <a:ext cx="4352601" cy="2193879"/>
          </a:xfrm>
          <a:prstGeom prst="rect">
            <a:avLst/>
          </a:prstGeom>
          <a:noFill/>
          <a:ln>
            <a:noFill/>
          </a:ln>
        </p:spPr>
      </p:pic>
      <p:sp>
        <p:nvSpPr>
          <p:cNvPr id="616" name="Google Shape;616;p70"/>
          <p:cNvSpPr txBox="1"/>
          <p:nvPr/>
        </p:nvSpPr>
        <p:spPr>
          <a:xfrm>
            <a:off x="4460550" y="3201350"/>
            <a:ext cx="4260300" cy="6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Most charges are left along, and of those that aren’t they are evenly split (hence we are concentrated on diagonal). Many of these are two small charges becoming another small charge.</a:t>
            </a:r>
            <a:endParaRPr sz="18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103" name="Google Shape;10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4" name="Google Shape;104;p18"/>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105" name="Google Shape;105;p18"/>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106" name="Google Shape;106;p18"/>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Step 3: You now loop over all seeds. For each seed, you create an unchecked collection (pink), and put the seed into it</a:t>
            </a:r>
            <a:endParaRPr sz="1800">
              <a:solidFill>
                <a:schemeClr val="dk1"/>
              </a:solidFill>
              <a:latin typeface="Old Standard TT"/>
              <a:ea typeface="Old Standard TT"/>
              <a:cs typeface="Old Standard TT"/>
              <a:sym typeface="Old Standard TT"/>
            </a:endParaRPr>
          </a:p>
        </p:txBody>
      </p:sp>
      <p:pic>
        <p:nvPicPr>
          <p:cNvPr id="107" name="Google Shape;107;p18"/>
          <p:cNvPicPr preferRelativeResize="0"/>
          <p:nvPr/>
        </p:nvPicPr>
        <p:blipFill>
          <a:blip r:embed="rId4">
            <a:alphaModFix/>
          </a:blip>
          <a:stretch>
            <a:fillRect/>
          </a:stretch>
        </p:blipFill>
        <p:spPr>
          <a:xfrm>
            <a:off x="1197709" y="1962000"/>
            <a:ext cx="6447800" cy="1919189"/>
          </a:xfrm>
          <a:prstGeom prst="rect">
            <a:avLst/>
          </a:prstGeom>
          <a:noFill/>
          <a:ln>
            <a:noFill/>
          </a:ln>
        </p:spPr>
      </p:pic>
      <p:pic>
        <p:nvPicPr>
          <p:cNvPr id="108" name="Google Shape;108;p18"/>
          <p:cNvPicPr preferRelativeResize="0"/>
          <p:nvPr/>
        </p:nvPicPr>
        <p:blipFill>
          <a:blip r:embed="rId5">
            <a:alphaModFix/>
          </a:blip>
          <a:stretch>
            <a:fillRect/>
          </a:stretch>
        </p:blipFill>
        <p:spPr>
          <a:xfrm>
            <a:off x="1197700" y="1962000"/>
            <a:ext cx="6391600" cy="19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239600" y="647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Introduction To The Clustering Algorithm</a:t>
            </a:r>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19"/>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116" name="Google Shape;116;p19"/>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117" name="Google Shape;117;p19"/>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Step 4 (repeats until unchecked is empty). You remove an element of unchecked and put it into the cluster. You check if its neighbors are clusterable. If they are you put them into unchecked. </a:t>
            </a:r>
            <a:endParaRPr sz="1800">
              <a:solidFill>
                <a:schemeClr val="dk1"/>
              </a:solidFill>
              <a:latin typeface="Old Standard TT"/>
              <a:ea typeface="Old Standard TT"/>
              <a:cs typeface="Old Standard TT"/>
              <a:sym typeface="Old Standard TT"/>
            </a:endParaRPr>
          </a:p>
        </p:txBody>
      </p:sp>
      <p:pic>
        <p:nvPicPr>
          <p:cNvPr id="118" name="Google Shape;118;p19"/>
          <p:cNvPicPr preferRelativeResize="0"/>
          <p:nvPr/>
        </p:nvPicPr>
        <p:blipFill>
          <a:blip r:embed="rId4">
            <a:alphaModFix/>
          </a:blip>
          <a:stretch>
            <a:fillRect/>
          </a:stretch>
        </p:blipFill>
        <p:spPr>
          <a:xfrm>
            <a:off x="1197709" y="1962000"/>
            <a:ext cx="6447800" cy="1919189"/>
          </a:xfrm>
          <a:prstGeom prst="rect">
            <a:avLst/>
          </a:prstGeom>
          <a:noFill/>
          <a:ln>
            <a:noFill/>
          </a:ln>
        </p:spPr>
      </p:pic>
      <p:pic>
        <p:nvPicPr>
          <p:cNvPr id="119" name="Google Shape;119;p19"/>
          <p:cNvPicPr preferRelativeResize="0"/>
          <p:nvPr/>
        </p:nvPicPr>
        <p:blipFill>
          <a:blip r:embed="rId5">
            <a:alphaModFix/>
          </a:blip>
          <a:stretch>
            <a:fillRect/>
          </a:stretch>
        </p:blipFill>
        <p:spPr>
          <a:xfrm>
            <a:off x="1197700" y="1962000"/>
            <a:ext cx="6391600" cy="1919200"/>
          </a:xfrm>
          <a:prstGeom prst="rect">
            <a:avLst/>
          </a:prstGeom>
          <a:noFill/>
          <a:ln>
            <a:noFill/>
          </a:ln>
        </p:spPr>
      </p:pic>
      <p:pic>
        <p:nvPicPr>
          <p:cNvPr id="120" name="Google Shape;120;p19"/>
          <p:cNvPicPr preferRelativeResize="0"/>
          <p:nvPr/>
        </p:nvPicPr>
        <p:blipFill>
          <a:blip r:embed="rId6">
            <a:alphaModFix/>
          </a:blip>
          <a:stretch>
            <a:fillRect/>
          </a:stretch>
        </p:blipFill>
        <p:spPr>
          <a:xfrm>
            <a:off x="1197700" y="1969575"/>
            <a:ext cx="6447800" cy="19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270700" y="2290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Fix For Dead Channels.</a:t>
            </a:r>
            <a:endParaRPr/>
          </a:p>
        </p:txBody>
      </p:sp>
      <p:sp>
        <p:nvSpPr>
          <p:cNvPr id="126" name="Google Shape;12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20"/>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128" name="Google Shape;128;p20"/>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129" name="Google Shape;129;p20"/>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4 is a dead channel, whose hit was split on either side of channel 5. As of right now, 4 becomes a single hit with much less charge as 6 and 7 are excluded.</a:t>
            </a:r>
            <a:endParaRPr sz="1800">
              <a:solidFill>
                <a:schemeClr val="dk1"/>
              </a:solidFill>
              <a:latin typeface="Old Standard TT"/>
              <a:ea typeface="Old Standard TT"/>
              <a:cs typeface="Old Standard TT"/>
              <a:sym typeface="Old Standard TT"/>
            </a:endParaRPr>
          </a:p>
        </p:txBody>
      </p:sp>
      <p:pic>
        <p:nvPicPr>
          <p:cNvPr id="130" name="Google Shape;130;p20"/>
          <p:cNvPicPr preferRelativeResize="0"/>
          <p:nvPr/>
        </p:nvPicPr>
        <p:blipFill>
          <a:blip r:embed="rId4">
            <a:alphaModFix/>
          </a:blip>
          <a:stretch>
            <a:fillRect/>
          </a:stretch>
        </p:blipFill>
        <p:spPr>
          <a:xfrm>
            <a:off x="1197709" y="1962000"/>
            <a:ext cx="6447800" cy="1919189"/>
          </a:xfrm>
          <a:prstGeom prst="rect">
            <a:avLst/>
          </a:prstGeom>
          <a:noFill/>
          <a:ln>
            <a:noFill/>
          </a:ln>
        </p:spPr>
      </p:pic>
      <p:pic>
        <p:nvPicPr>
          <p:cNvPr id="131" name="Google Shape;131;p20"/>
          <p:cNvPicPr preferRelativeResize="0"/>
          <p:nvPr/>
        </p:nvPicPr>
        <p:blipFill>
          <a:blip r:embed="rId5">
            <a:alphaModFix/>
          </a:blip>
          <a:stretch>
            <a:fillRect/>
          </a:stretch>
        </p:blipFill>
        <p:spPr>
          <a:xfrm>
            <a:off x="1197700" y="1962000"/>
            <a:ext cx="6391600" cy="1919200"/>
          </a:xfrm>
          <a:prstGeom prst="rect">
            <a:avLst/>
          </a:prstGeom>
          <a:noFill/>
          <a:ln>
            <a:noFill/>
          </a:ln>
        </p:spPr>
      </p:pic>
      <p:pic>
        <p:nvPicPr>
          <p:cNvPr id="132" name="Google Shape;132;p20"/>
          <p:cNvPicPr preferRelativeResize="0"/>
          <p:nvPr/>
        </p:nvPicPr>
        <p:blipFill>
          <a:blip r:embed="rId6">
            <a:alphaModFix/>
          </a:blip>
          <a:stretch>
            <a:fillRect/>
          </a:stretch>
        </p:blipFill>
        <p:spPr>
          <a:xfrm>
            <a:off x="1197700" y="1969575"/>
            <a:ext cx="6447800" cy="19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270700" y="2290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Fix For Dead Channels.</a:t>
            </a:r>
            <a:endParaRPr/>
          </a:p>
        </p:txBody>
      </p:sp>
      <p:sp>
        <p:nvSpPr>
          <p:cNvPr id="138" name="Google Shape;13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a:blip r:embed="rId3">
            <a:alphaModFix/>
          </a:blip>
          <a:stretch>
            <a:fillRect/>
          </a:stretch>
        </p:blipFill>
        <p:spPr>
          <a:xfrm>
            <a:off x="1197700" y="1970150"/>
            <a:ext cx="6447800" cy="1985200"/>
          </a:xfrm>
          <a:prstGeom prst="rect">
            <a:avLst/>
          </a:prstGeom>
          <a:noFill/>
          <a:ln>
            <a:noFill/>
          </a:ln>
        </p:spPr>
      </p:pic>
      <p:sp>
        <p:nvSpPr>
          <p:cNvPr id="140" name="Google Shape;140;p21"/>
          <p:cNvSpPr txBox="1"/>
          <p:nvPr/>
        </p:nvSpPr>
        <p:spPr>
          <a:xfrm>
            <a:off x="691825" y="4060650"/>
            <a:ext cx="74295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Channel Mapping of Hits, With Dead Channel at Channel 5.</a:t>
            </a:r>
            <a:endParaRPr sz="1800">
              <a:solidFill>
                <a:schemeClr val="dk1"/>
              </a:solidFill>
              <a:latin typeface="Old Standard TT"/>
              <a:ea typeface="Old Standard TT"/>
              <a:cs typeface="Old Standard TT"/>
              <a:sym typeface="Old Standard TT"/>
            </a:endParaRPr>
          </a:p>
        </p:txBody>
      </p:sp>
      <p:sp>
        <p:nvSpPr>
          <p:cNvPr id="141" name="Google Shape;141;p21"/>
          <p:cNvSpPr txBox="1"/>
          <p:nvPr/>
        </p:nvSpPr>
        <p:spPr>
          <a:xfrm>
            <a:off x="270700" y="842200"/>
            <a:ext cx="82017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To Fix this, we jump over the dead channel. Now we will create a cluster with 4, 5 , and 6 in it.</a:t>
            </a:r>
            <a:endParaRPr sz="1800">
              <a:solidFill>
                <a:schemeClr val="dk1"/>
              </a:solidFill>
              <a:latin typeface="Old Standard TT"/>
              <a:ea typeface="Old Standard TT"/>
              <a:cs typeface="Old Standard TT"/>
              <a:sym typeface="Old Standard TT"/>
            </a:endParaRPr>
          </a:p>
        </p:txBody>
      </p:sp>
      <p:pic>
        <p:nvPicPr>
          <p:cNvPr id="142" name="Google Shape;142;p21"/>
          <p:cNvPicPr preferRelativeResize="0"/>
          <p:nvPr/>
        </p:nvPicPr>
        <p:blipFill>
          <a:blip r:embed="rId4">
            <a:alphaModFix/>
          </a:blip>
          <a:stretch>
            <a:fillRect/>
          </a:stretch>
        </p:blipFill>
        <p:spPr>
          <a:xfrm>
            <a:off x="1197709" y="1962000"/>
            <a:ext cx="6447800" cy="1919189"/>
          </a:xfrm>
          <a:prstGeom prst="rect">
            <a:avLst/>
          </a:prstGeom>
          <a:noFill/>
          <a:ln>
            <a:noFill/>
          </a:ln>
        </p:spPr>
      </p:pic>
      <p:pic>
        <p:nvPicPr>
          <p:cNvPr id="143" name="Google Shape;143;p21"/>
          <p:cNvPicPr preferRelativeResize="0"/>
          <p:nvPr/>
        </p:nvPicPr>
        <p:blipFill>
          <a:blip r:embed="rId5">
            <a:alphaModFix/>
          </a:blip>
          <a:stretch>
            <a:fillRect/>
          </a:stretch>
        </p:blipFill>
        <p:spPr>
          <a:xfrm>
            <a:off x="1197700" y="1962000"/>
            <a:ext cx="6391600" cy="1919200"/>
          </a:xfrm>
          <a:prstGeom prst="rect">
            <a:avLst/>
          </a:prstGeom>
          <a:noFill/>
          <a:ln>
            <a:noFill/>
          </a:ln>
        </p:spPr>
      </p:pic>
      <p:pic>
        <p:nvPicPr>
          <p:cNvPr id="144" name="Google Shape;144;p21"/>
          <p:cNvPicPr preferRelativeResize="0"/>
          <p:nvPr/>
        </p:nvPicPr>
        <p:blipFill>
          <a:blip r:embed="rId6">
            <a:alphaModFix/>
          </a:blip>
          <a:stretch>
            <a:fillRect/>
          </a:stretch>
        </p:blipFill>
        <p:spPr>
          <a:xfrm>
            <a:off x="1197700" y="1969575"/>
            <a:ext cx="6447800" cy="1919200"/>
          </a:xfrm>
          <a:prstGeom prst="rect">
            <a:avLst/>
          </a:prstGeom>
          <a:noFill/>
          <a:ln>
            <a:noFill/>
          </a:ln>
        </p:spPr>
      </p:pic>
      <p:pic>
        <p:nvPicPr>
          <p:cNvPr id="145" name="Google Shape;145;p21"/>
          <p:cNvPicPr preferRelativeResize="0"/>
          <p:nvPr/>
        </p:nvPicPr>
        <p:blipFill rotWithShape="1">
          <a:blip r:embed="rId7">
            <a:alphaModFix/>
          </a:blip>
          <a:srcRect b="0" l="0" r="52577" t="0"/>
          <a:stretch/>
        </p:blipFill>
        <p:spPr>
          <a:xfrm>
            <a:off x="1173725" y="1877125"/>
            <a:ext cx="6391600" cy="2078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