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8"/>
    <p:restoredTop sz="94558"/>
  </p:normalViewPr>
  <p:slideViewPr>
    <p:cSldViewPr snapToGrid="0" snapToObjects="1">
      <p:cViewPr varScale="1">
        <p:scale>
          <a:sx n="116" d="100"/>
          <a:sy n="116" d="100"/>
        </p:scale>
        <p:origin x="269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5355E-81D0-9E4E-AA3C-C32EDA92C24B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9F87C-FF7D-7549-BEEF-935F84803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98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19008-A82A-3B44-9856-0A7835DA7392}" type="datetimeFigureOut">
              <a:rPr lang="en-US" smtClean="0"/>
              <a:t>5/29/24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88D9B-BEB4-EC4B-B5A2-6D8F26A35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8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88D9B-BEB4-EC4B-B5A2-6D8F26A35E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76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20637"/>
            <a:ext cx="2133600" cy="365125"/>
          </a:xfrm>
        </p:spPr>
        <p:txBody>
          <a:bodyPr/>
          <a:lstStyle/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2484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752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6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endParaRPr lang="en-US" sz="1200">
              <a:solidFill>
                <a:srgbClr val="000000"/>
              </a:solidFill>
              <a:latin typeface="Garamond" charset="0"/>
            </a:endParaRPr>
          </a:p>
        </p:txBody>
      </p:sp>
      <p:sp>
        <p:nvSpPr>
          <p:cNvPr id="25612" name="Line 12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5614" name="Picture 14" descr="logo_18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234113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16" descr="jsa_tn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110538" y="6226175"/>
            <a:ext cx="576262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24840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latin typeface="Arial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4C68CFB-8E7E-814F-934C-C7C03EF393D0}" type="slidenum">
              <a:rPr lang="en-US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US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19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lab.org/event/862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ogle.com/maps/place/Second+Street+American+Bistro/@37.1128538,-76.470904,17z/data=!3m1!4b1!4m6!3m5!1s0x89b078b30374c819:0xc982bb4ce128bfad!8m2!3d37.1128538!4d-76.470904!16s%2Fg%2F11b604r3lz?hl=en&amp;entry=ttu" TargetMode="External"/><Relationship Id="rId4" Type="http://schemas.openxmlformats.org/officeDocument/2006/relationships/hyperlink" Target="https://jlab-org.zoomgov.com/j/1605586280?pwd=cG5IV01hRE05WjNRcVAySXZ5WjJrZz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61257" y="3519472"/>
            <a:ext cx="841235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</a:rPr>
              <a:t>Welcome to the 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</a:rPr>
              <a:t>25</a:t>
            </a:r>
            <a:r>
              <a:rPr lang="en-US" sz="3200" baseline="30000" dirty="0">
                <a:solidFill>
                  <a:srgbClr val="000000"/>
                </a:solidFill>
              </a:rPr>
              <a:t>th</a:t>
            </a:r>
            <a:r>
              <a:rPr lang="en-US" sz="3200" dirty="0">
                <a:solidFill>
                  <a:srgbClr val="000000"/>
                </a:solidFill>
              </a:rPr>
              <a:t> HPS Collaboration Meeting </a:t>
            </a:r>
          </a:p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rgbClr val="000000"/>
                </a:solidFill>
              </a:rPr>
              <a:t>JLAB, </a:t>
            </a:r>
            <a:r>
              <a:rPr lang="en-US" sz="3200" dirty="0">
                <a:solidFill>
                  <a:srgbClr val="000000"/>
                </a:solidFill>
                <a:latin typeface="Arial"/>
              </a:rPr>
              <a:t>June 3-5, 2024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491" y="271479"/>
            <a:ext cx="6261603" cy="282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4536723" y="2294943"/>
            <a:ext cx="4023214" cy="7971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charset="0"/>
              </a:defRPr>
            </a:lvl9pPr>
          </a:lstStyle>
          <a:p>
            <a:pPr algn="ctr"/>
            <a:r>
              <a:rPr lang="en-US" sz="3200" b="1">
                <a:solidFill>
                  <a:srgbClr val="F0E75A"/>
                </a:solidFill>
                <a:latin typeface="Times New Roman"/>
                <a:cs typeface="Times New Roman"/>
              </a:rPr>
              <a:t>E</a:t>
            </a:r>
            <a:r>
              <a:rPr lang="en-US" sz="2400" b="1">
                <a:solidFill>
                  <a:srgbClr val="F0E75A"/>
                </a:solidFill>
                <a:latin typeface="Times New Roman"/>
                <a:cs typeface="Times New Roman"/>
              </a:rPr>
              <a:t>XPERIMENT</a:t>
            </a:r>
            <a:r>
              <a:rPr lang="en-US" sz="3200" b="1">
                <a:solidFill>
                  <a:srgbClr val="F0E75A"/>
                </a:solidFill>
                <a:latin typeface="Times New Roman"/>
                <a:cs typeface="Times New Roman"/>
              </a:rPr>
              <a:t> </a:t>
            </a:r>
            <a:r>
              <a:rPr lang="en-US" sz="2400" b="1">
                <a:solidFill>
                  <a:srgbClr val="F0E75A"/>
                </a:solidFill>
                <a:latin typeface="Times New Roman"/>
                <a:cs typeface="Times New Roman"/>
              </a:rPr>
              <a:t>AT</a:t>
            </a:r>
            <a:r>
              <a:rPr lang="en-US" sz="3200" b="1">
                <a:solidFill>
                  <a:srgbClr val="F0E75A"/>
                </a:solidFill>
                <a:latin typeface="Times New Roman"/>
                <a:cs typeface="Times New Roman"/>
              </a:rPr>
              <a:t> JLAB</a:t>
            </a:r>
            <a:endParaRPr lang="en-US" sz="3200" b="1" dirty="0">
              <a:solidFill>
                <a:srgbClr val="F0E75A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85782" y="1429334"/>
            <a:ext cx="1874155" cy="922058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80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3E8481-CBB8-6C46-BEF9-D8682EC44258}"/>
              </a:ext>
            </a:extLst>
          </p:cNvPr>
          <p:cNvSpPr/>
          <p:nvPr/>
        </p:nvSpPr>
        <p:spPr>
          <a:xfrm>
            <a:off x="484120" y="943485"/>
            <a:ext cx="835203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SzPct val="75000"/>
              <a:buFont typeface="Wingdings" pitchFamily="2" charset="2"/>
              <a:buChar char="q"/>
            </a:pPr>
            <a:r>
              <a:rPr lang="en-US" sz="2000" dirty="0"/>
              <a:t>Two and a half days of the meeting in hybrid mode. Tomorrow and Wednesday, the meeting starts at 8:30 am (EST).</a:t>
            </a:r>
          </a:p>
          <a:p>
            <a:pPr marL="342900" indent="-342900">
              <a:spcAft>
                <a:spcPts val="1200"/>
              </a:spcAft>
              <a:buSzPct val="75000"/>
              <a:buFont typeface="Wingdings" pitchFamily="2" charset="2"/>
              <a:buChar char="q"/>
            </a:pPr>
            <a:r>
              <a:rPr lang="en-US" sz="2000" dirty="0"/>
              <a:t>Analysis mini-workshop on the last session of the last day, after the coffee break at 3 pm (ask Matt for details). </a:t>
            </a:r>
          </a:p>
          <a:p>
            <a:pPr marL="342900" indent="-342900">
              <a:spcAft>
                <a:spcPts val="1200"/>
              </a:spcAft>
              <a:buSzPct val="75000"/>
              <a:buFont typeface="Wingdings" pitchFamily="2" charset="2"/>
              <a:buChar char="q"/>
            </a:pPr>
            <a:r>
              <a:rPr lang="en-US" sz="2000" dirty="0"/>
              <a:t>All talks will be on </a:t>
            </a:r>
            <a:r>
              <a:rPr lang="en-US" sz="2000" i="1" dirty="0"/>
              <a:t>indico (</a:t>
            </a:r>
            <a:r>
              <a:rPr lang="en-US" sz="2000" dirty="0"/>
              <a:t>please upload slides before your talk</a:t>
            </a:r>
            <a:r>
              <a:rPr lang="en-US" sz="2000" i="1" dirty="0"/>
              <a:t>) </a:t>
            </a:r>
            <a:r>
              <a:rPr lang="en-US" sz="2000" i="1" dirty="0">
                <a:hlinkClick r:id="rId3"/>
              </a:rPr>
              <a:t>https://indico.jlab.org/event/862/</a:t>
            </a:r>
            <a:endParaRPr lang="en-US" sz="2000" i="1" dirty="0"/>
          </a:p>
          <a:p>
            <a:pPr marL="327025" lvl="1" indent="0">
              <a:spcAft>
                <a:spcPts val="600"/>
              </a:spcAft>
              <a:buNone/>
            </a:pPr>
            <a:r>
              <a:rPr lang="en-US" sz="2000" dirty="0"/>
              <a:t>The zoom link 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Helvetica" pitchFamily="2" charset="0"/>
                <a:hlinkClick r:id="rId4"/>
              </a:rPr>
              <a:t>https://jlab-org.zoomgov.com/j/1605586280?pwd=cG5IV01hRE05WjNRcVAySXZ5WjJrZz09</a:t>
            </a:r>
            <a:r>
              <a:rPr lang="en-US" sz="2000" b="0" i="1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 (passcode: </a:t>
            </a:r>
            <a:r>
              <a:rPr lang="en-US" sz="2000" b="0" i="0" u="none" strike="noStrike" dirty="0">
                <a:solidFill>
                  <a:srgbClr val="232333"/>
                </a:solidFill>
                <a:effectLst/>
                <a:highlight>
                  <a:srgbClr val="FFFFFF"/>
                </a:highlight>
                <a:latin typeface="Almaden Sans"/>
              </a:rPr>
              <a:t>865962)</a:t>
            </a:r>
          </a:p>
          <a:p>
            <a:pPr marL="342900" indent="-342900">
              <a:spcAft>
                <a:spcPts val="1200"/>
              </a:spcAft>
              <a:buSzPct val="75000"/>
              <a:buFont typeface="Wingdings" pitchFamily="2" charset="2"/>
              <a:buChar char="q"/>
            </a:pPr>
            <a:r>
              <a:rPr lang="en-US" sz="2000" dirty="0"/>
              <a:t>We have 24 registered participants. </a:t>
            </a:r>
          </a:p>
          <a:p>
            <a:pPr marL="342900" indent="-342900">
              <a:spcAft>
                <a:spcPts val="1200"/>
              </a:spcAft>
              <a:buSzPct val="75000"/>
              <a:buFont typeface="Wingdings" pitchFamily="2" charset="2"/>
              <a:buChar char="q"/>
            </a:pPr>
            <a:r>
              <a:rPr lang="en-US" sz="2000" dirty="0"/>
              <a:t>Meeting picture on Tuesday noon.</a:t>
            </a:r>
          </a:p>
          <a:p>
            <a:pPr marL="342900" indent="-342900">
              <a:spcAft>
                <a:spcPts val="1200"/>
              </a:spcAft>
              <a:buSzPct val="75000"/>
              <a:buFont typeface="Wingdings" pitchFamily="2" charset="2"/>
              <a:buChar char="q"/>
            </a:pPr>
            <a:r>
              <a:rPr lang="en-US" sz="2000" dirty="0"/>
              <a:t>Meeting diner: Tuesday, 6:30 pm, @ </a:t>
            </a:r>
            <a:r>
              <a:rPr lang="en-US" sz="2000" i="1" dirty="0">
                <a:hlinkClick r:id="rId5"/>
              </a:rPr>
              <a:t>Second street American bistro</a:t>
            </a:r>
            <a:r>
              <a:rPr lang="en-US" sz="2000" dirty="0"/>
              <a:t>.</a:t>
            </a:r>
          </a:p>
          <a:p>
            <a:pPr indent="-130175">
              <a:spcAft>
                <a:spcPts val="600"/>
              </a:spcAft>
            </a:pPr>
            <a:endParaRPr lang="en-US" b="0" i="1" u="none" strike="noStrike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57808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30728</TotalTime>
  <Words>141</Words>
  <Application>Microsoft Macintosh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Almaden Sans</vt:lpstr>
      <vt:lpstr>Arial</vt:lpstr>
      <vt:lpstr>Calibri</vt:lpstr>
      <vt:lpstr>Garamond</vt:lpstr>
      <vt:lpstr>Helvetica</vt:lpstr>
      <vt:lpstr>Times New Roman</vt:lpstr>
      <vt:lpstr>Wingdings</vt:lpstr>
      <vt:lpstr>Edge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Stepan Stepanyan</dc:creator>
  <cp:lastModifiedBy>Stepan Stepanyan</cp:lastModifiedBy>
  <cp:revision>101</cp:revision>
  <cp:lastPrinted>2021-11-15T16:11:12Z</cp:lastPrinted>
  <dcterms:created xsi:type="dcterms:W3CDTF">2013-06-03T22:09:55Z</dcterms:created>
  <dcterms:modified xsi:type="dcterms:W3CDTF">2024-06-02T17:13:29Z</dcterms:modified>
</cp:coreProperties>
</file>