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10" r:id="rId4"/>
  </p:sldMasterIdLst>
  <p:notesMasterIdLst>
    <p:notesMasterId r:id="rId33"/>
  </p:notesMasterIdLst>
  <p:handoutMasterIdLst>
    <p:handoutMasterId r:id="rId34"/>
  </p:handoutMasterIdLst>
  <p:sldIdLst>
    <p:sldId id="270" r:id="rId5"/>
    <p:sldId id="536" r:id="rId6"/>
    <p:sldId id="537" r:id="rId7"/>
    <p:sldId id="538" r:id="rId8"/>
    <p:sldId id="576" r:id="rId9"/>
    <p:sldId id="477" r:id="rId10"/>
    <p:sldId id="577" r:id="rId11"/>
    <p:sldId id="578" r:id="rId12"/>
    <p:sldId id="579" r:id="rId13"/>
    <p:sldId id="580" r:id="rId14"/>
    <p:sldId id="287" r:id="rId15"/>
    <p:sldId id="645" r:id="rId16"/>
    <p:sldId id="674" r:id="rId17"/>
    <p:sldId id="520" r:id="rId18"/>
    <p:sldId id="675" r:id="rId19"/>
    <p:sldId id="668" r:id="rId20"/>
    <p:sldId id="653" r:id="rId21"/>
    <p:sldId id="666" r:id="rId22"/>
    <p:sldId id="681" r:id="rId23"/>
    <p:sldId id="543" r:id="rId24"/>
    <p:sldId id="635" r:id="rId25"/>
    <p:sldId id="562" r:id="rId26"/>
    <p:sldId id="680" r:id="rId27"/>
    <p:sldId id="643" r:id="rId28"/>
    <p:sldId id="682" r:id="rId29"/>
    <p:sldId id="677" r:id="rId30"/>
    <p:sldId id="642" r:id="rId31"/>
    <p:sldId id="603" r:id="rId32"/>
  </p:sldIdLst>
  <p:sldSz cx="12192000" cy="6858000"/>
  <p:notesSz cx="7010400" cy="9296400"/>
  <p:defaultTextStyle>
    <a:defPPr>
      <a:defRPr lang="en-US"/>
    </a:defPPr>
    <a:lvl1pPr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12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254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379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50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5633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2759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199886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012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B351FF"/>
    <a:srgbClr val="D9EAD6"/>
    <a:srgbClr val="6AC7BE"/>
    <a:srgbClr val="064308"/>
    <a:srgbClr val="F17C02"/>
    <a:srgbClr val="005DB9"/>
    <a:srgbClr val="6EB43D"/>
    <a:srgbClr val="F5CE3D"/>
    <a:srgbClr val="757B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07" autoAdjust="0"/>
    <p:restoredTop sz="94660"/>
  </p:normalViewPr>
  <p:slideViewPr>
    <p:cSldViewPr snapToObjects="1">
      <p:cViewPr varScale="1">
        <p:scale>
          <a:sx n="103" d="100"/>
          <a:sy n="103" d="100"/>
        </p:scale>
        <p:origin x="184" y="3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Objects="1">
      <p:cViewPr varScale="1">
        <p:scale>
          <a:sx n="73" d="100"/>
          <a:sy n="73" d="100"/>
        </p:scale>
        <p:origin x="2982" y="54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183" y="0"/>
            <a:ext cx="3037628" cy="466412"/>
          </a:xfrm>
          <a:prstGeom prst="rect">
            <a:avLst/>
          </a:prstGeom>
        </p:spPr>
        <p:txBody>
          <a:bodyPr vert="horz" lIns="91637" tIns="45818" rIns="91637" bIns="45818" rtlCol="0"/>
          <a:lstStyle>
            <a:lvl1pPr algn="r">
              <a:defRPr sz="1200"/>
            </a:lvl1pPr>
          </a:lstStyle>
          <a:p>
            <a:r>
              <a:rPr lang="en-US" sz="900" dirty="0"/>
              <a:t>3 May 2023</a:t>
            </a:r>
          </a:p>
        </p:txBody>
      </p:sp>
      <p:sp>
        <p:nvSpPr>
          <p:cNvPr id="14" name="Header Placeholder 13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628" cy="466412"/>
          </a:xfrm>
          <a:prstGeom prst="rect">
            <a:avLst/>
          </a:prstGeom>
        </p:spPr>
        <p:txBody>
          <a:bodyPr vert="horz" lIns="91637" tIns="45818" rIns="91637" bIns="45818" rtlCol="0"/>
          <a:lstStyle>
            <a:lvl1pPr algn="l">
              <a:defRPr sz="1200"/>
            </a:lvl1pPr>
          </a:lstStyle>
          <a:p>
            <a:r>
              <a:rPr lang="en-US" sz="900" dirty="0"/>
              <a:t>FRIB PowerPoint Template 16x9 Status</a:t>
            </a:r>
          </a:p>
          <a:p>
            <a:r>
              <a:rPr lang="en-US" sz="900" dirty="0"/>
              <a:t>Alex Parsons, FRIB Creative Director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795131" y="8505419"/>
            <a:ext cx="4770781" cy="708286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r>
              <a:rPr lang="en-US" sz="900" dirty="0"/>
              <a:t>Facility for Rare Isotope Beams</a:t>
            </a:r>
          </a:p>
          <a:p>
            <a:r>
              <a:rPr lang="en-US" sz="900" dirty="0"/>
              <a:t>U.S. Department of Energy Office of Science | Michigan State University</a:t>
            </a:r>
          </a:p>
          <a:p>
            <a:r>
              <a:rPr lang="en-US" sz="900" dirty="0"/>
              <a:t>640 South Shaw Lane • East Lansing, MI 48824, USA</a:t>
            </a:r>
          </a:p>
          <a:p>
            <a:r>
              <a:rPr lang="en-US" sz="900" dirty="0"/>
              <a:t>frib.msu.edu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" y="8458200"/>
            <a:ext cx="648443" cy="7555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F6D33-7C2E-44BB-B6EF-2876F56DBD42}" type="slidenum">
              <a:rPr lang="en-US" sz="900" smtClean="0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74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74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6/12/24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599" tIns="46299" rIns="92599" bIns="4629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832"/>
            <a:ext cx="5608320" cy="418266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063"/>
            <a:ext cx="3037840" cy="464740"/>
          </a:xfrm>
          <a:prstGeom prst="rect">
            <a:avLst/>
          </a:prstGeom>
        </p:spPr>
        <p:txBody>
          <a:bodyPr vert="horz" wrap="square" lIns="92599" tIns="46299" rIns="92599" bIns="4629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30063"/>
            <a:ext cx="3037840" cy="464740"/>
          </a:xfrm>
          <a:prstGeom prst="rect">
            <a:avLst/>
          </a:prstGeom>
        </p:spPr>
        <p:txBody>
          <a:bodyPr vert="horz" wrap="square" lIns="92599" tIns="46299" rIns="92599" bIns="4629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831" indent="-285705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2817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599942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070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5633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59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86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12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64087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325" y="388938"/>
            <a:ext cx="6878638" cy="3870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62463"/>
            <a:ext cx="5597525" cy="3649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27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325" y="388938"/>
            <a:ext cx="6878638" cy="3870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62463"/>
            <a:ext cx="5597525" cy="3649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27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703" y="1238250"/>
            <a:ext cx="9986635" cy="4473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77" indent="0" algn="ctr">
              <a:buNone/>
              <a:defRPr/>
            </a:lvl2pPr>
            <a:lvl3pPr marL="864551" indent="0" algn="ctr">
              <a:buNone/>
              <a:defRPr/>
            </a:lvl3pPr>
            <a:lvl4pPr marL="1296827" indent="0" algn="ctr">
              <a:buNone/>
              <a:defRPr/>
            </a:lvl4pPr>
            <a:lvl5pPr marL="1729104" indent="0" algn="ctr">
              <a:buNone/>
              <a:defRPr/>
            </a:lvl5pPr>
            <a:lvl6pPr marL="2161379" indent="0" algn="ctr">
              <a:buNone/>
              <a:defRPr/>
            </a:lvl6pPr>
            <a:lvl7pPr marL="2593655" indent="0" algn="ctr">
              <a:buNone/>
              <a:defRPr/>
            </a:lvl7pPr>
            <a:lvl8pPr marL="3025929" indent="0" algn="ctr">
              <a:buNone/>
              <a:defRPr/>
            </a:lvl8pPr>
            <a:lvl9pPr marL="345820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5" y="3147284"/>
            <a:ext cx="12001499" cy="478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387154"/>
            <a:ext cx="12192000" cy="425885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Energy, Office of Science, Office of Nuclear Physics and used resources of</a:t>
            </a:r>
          </a:p>
          <a:p>
            <a:pPr algn="ctr"/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the</a:t>
            </a:r>
            <a:r>
              <a:rPr lang="en-US" sz="110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Facility for Rare Isotope Beams (FRIB) Operations, which is a DOE Office of Science User Facility under Award Number DE-SC0023633.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015216" y="415245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546592"/>
            <a:ext cx="1600200" cy="2043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642530"/>
            <a:ext cx="3200400" cy="701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83" y="5642961"/>
            <a:ext cx="2651760" cy="62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41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725"/>
            <a:ext cx="12192000" cy="731276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8" y="1320108"/>
            <a:ext cx="10486571" cy="3265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554" tIns="45278" rIns="90554" bIns="45278">
            <a:spAutoFit/>
          </a:bodyPr>
          <a:lstStyle/>
          <a:p>
            <a:pPr defTabSz="452897" eaLnBrk="0" hangingPunct="0">
              <a:lnSpc>
                <a:spcPct val="90000"/>
              </a:lnSpc>
              <a:defRPr/>
            </a:pPr>
            <a:endParaRPr lang="en-US" sz="1688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6" y="3009305"/>
            <a:ext cx="12192000" cy="3511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554" tIns="45278" rIns="90554" bIns="45278">
            <a:spAutoFit/>
          </a:bodyPr>
          <a:lstStyle/>
          <a:p>
            <a:pPr defTabSz="452897">
              <a:defRPr/>
            </a:pPr>
            <a:endParaRPr lang="en-US" sz="1688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1" name="Text Box 1032">
            <a:extLst>
              <a:ext uri="{FF2B5EF4-FFF2-40B4-BE49-F238E27FC236}">
                <a16:creationId xmlns:a16="http://schemas.microsoft.com/office/drawing/2014/main" id="{35DF166D-8AE1-354A-864F-2F6A8F102A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547429" y="6491137"/>
            <a:ext cx="4243415" cy="1427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defTabSz="812602" eaLnBrk="0" hangingPunct="0">
              <a:lnSpc>
                <a:spcPct val="90000"/>
              </a:lnSpc>
              <a:defRPr/>
            </a:pPr>
            <a:r>
              <a:rPr lang="en-US" sz="1031" kern="1200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ヒラギノ角ゴ Pro W3"/>
              </a:rPr>
              <a:t>Artemis</a:t>
            </a:r>
            <a:r>
              <a:rPr lang="en-US" sz="1031" kern="1200" baseline="0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ヒラギノ角ゴ Pro W3"/>
              </a:rPr>
              <a:t> Spyrou</a:t>
            </a:r>
            <a:r>
              <a:rPr lang="en-US" sz="1031" kern="1200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ヒラギノ角ゴ Pro W3"/>
              </a:rPr>
              <a:t>, Great Lakes Lectures 2021, </a:t>
            </a:r>
            <a:r>
              <a:rPr lang="en-US" sz="1031" kern="1200" dirty="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ヒラギノ角ゴ Pro W3"/>
              </a:rPr>
              <a:t>Slide </a:t>
            </a:r>
            <a:fld id="{97F26045-EFAF-4618-8EDF-874E6A216DC5}" type="slidenum">
              <a:rPr lang="en-US" sz="1031" kern="1200" smtClean="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ヒラギノ角ゴ Pro W3"/>
              </a:rPr>
              <a:pPr algn="r" defTabSz="812602" eaLnBrk="0" hangingPunct="0">
                <a:lnSpc>
                  <a:spcPct val="90000"/>
                </a:lnSpc>
                <a:defRPr/>
              </a:pPr>
              <a:t>‹#›</a:t>
            </a:fld>
            <a:endParaRPr lang="en-US" sz="1031" kern="1200" dirty="0">
              <a:solidFill>
                <a:srgbClr val="064308"/>
              </a:solidFill>
              <a:latin typeface="Arial" charset="0"/>
              <a:ea typeface="ヒラギノ角ゴ Pro W3" pitchFamily="-111" charset="-128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344475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N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680" y="6588453"/>
            <a:ext cx="1332369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265408" y="6565392"/>
            <a:ext cx="85344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121920" y="6477000"/>
            <a:ext cx="1207008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5867401"/>
            <a:ext cx="9144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92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10"/>
            <a:ext cx="10486572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5758"/>
            <a:ext cx="119888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11" y="6475084"/>
            <a:ext cx="5537235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58227" y="6565392"/>
            <a:ext cx="295611" cy="2850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b="-1"/>
          <a:stretch/>
        </p:blipFill>
        <p:spPr>
          <a:xfrm>
            <a:off x="1529347" y="6557966"/>
            <a:ext cx="340441" cy="28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58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BD4FCD-E597-1C91-2832-4515B35DC1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0"/>
          <a:stretch/>
        </p:blipFill>
        <p:spPr>
          <a:xfrm>
            <a:off x="7620001" y="6172200"/>
            <a:ext cx="4610303" cy="680085"/>
          </a:xfrm>
          <a:prstGeom prst="rect">
            <a:avLst/>
          </a:prstGeom>
        </p:spPr>
      </p:pic>
      <p:pic>
        <p:nvPicPr>
          <p:cNvPr id="9" name="Picture 7" descr="FRIB_ppt_top.jpg">
            <a:extLst>
              <a:ext uri="{FF2B5EF4-FFF2-40B4-BE49-F238E27FC236}">
                <a16:creationId xmlns:a16="http://schemas.microsoft.com/office/drawing/2014/main" id="{753F8EE6-C568-0A41-BDD0-C45B009A20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285" y="-13588"/>
            <a:ext cx="12222645" cy="94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3576A8-54B8-5E47-8D91-5063B5D90C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18" y="6177916"/>
            <a:ext cx="9572919" cy="680085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7" y="1320107"/>
            <a:ext cx="10486572" cy="4224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612" tIns="45305" rIns="90612" bIns="45305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sz="2376"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06"/>
            <a:ext cx="12192000" cy="45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612" tIns="45305" rIns="90612" bIns="45305">
            <a:spAutoFit/>
          </a:bodyPr>
          <a:lstStyle/>
          <a:p>
            <a:pPr>
              <a:defRPr/>
            </a:pPr>
            <a:endParaRPr lang="en-US" sz="2376"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574" y="76201"/>
            <a:ext cx="11030857" cy="4955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Box 1032"/>
          <p:cNvSpPr txBox="1">
            <a:spLocks noChangeArrowheads="1"/>
          </p:cNvSpPr>
          <p:nvPr userDrawn="1"/>
        </p:nvSpPr>
        <p:spPr bwMode="auto">
          <a:xfrm>
            <a:off x="7353908" y="6572250"/>
            <a:ext cx="4610303" cy="166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defTabSz="812533" eaLnBrk="0" hangingPunct="0">
              <a:lnSpc>
                <a:spcPct val="90000"/>
              </a:lnSpc>
              <a:defRPr/>
            </a:pPr>
            <a:r>
              <a:rPr lang="en-US" sz="1200" kern="1200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ヒラギノ角ゴ Pro W3"/>
              </a:rPr>
              <a:t>Artemis</a:t>
            </a:r>
            <a:r>
              <a:rPr lang="en-US" sz="1200" kern="1200" baseline="0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ヒラギノ角ゴ Pro W3"/>
              </a:rPr>
              <a:t> Spyrou, NIC 2023</a:t>
            </a:r>
            <a:r>
              <a:rPr lang="en-US" sz="1200" kern="1200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ヒラギノ角ゴ Pro W3"/>
              </a:rPr>
              <a:t>, </a:t>
            </a:r>
            <a:r>
              <a:rPr lang="en-US" sz="1200" kern="1200" dirty="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ヒラギノ角ゴ Pro W3"/>
              </a:rPr>
              <a:t>Slide </a:t>
            </a:r>
            <a:fld id="{97F26045-EFAF-4618-8EDF-874E6A216DC5}" type="slidenum">
              <a:rPr lang="en-US" sz="1200" kern="1200" smtClean="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ヒラギノ角ゴ Pro W3"/>
              </a:rPr>
              <a:pPr algn="r" defTabSz="812533" eaLnBrk="0" hangingPunct="0">
                <a:lnSpc>
                  <a:spcPct val="90000"/>
                </a:lnSpc>
                <a:defRPr/>
              </a:pPr>
              <a:t>‹#›</a:t>
            </a:fld>
            <a:endParaRPr lang="en-US" sz="1200" kern="1200" dirty="0">
              <a:solidFill>
                <a:srgbClr val="064308"/>
              </a:solidFill>
              <a:latin typeface="Arial" charset="0"/>
              <a:ea typeface="ヒラギノ角ゴ Pro W3" pitchFamily="-111" charset="-128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439309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93746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>
            <a:lvl1pPr>
              <a:defRPr b="0">
                <a:solidFill>
                  <a:schemeClr val="tx1">
                    <a:lumMod val="50000"/>
                    <a:lumOff val="50000"/>
                  </a:schemeClr>
                </a:solidFill>
                <a:latin typeface="Imprint MT Shadow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frib.msu.edu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98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007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>
            <a:lvl1pPr>
              <a:defRPr b="0">
                <a:solidFill>
                  <a:schemeClr val="tx1">
                    <a:lumMod val="50000"/>
                    <a:lumOff val="50000"/>
                  </a:schemeClr>
                </a:solidFill>
                <a:latin typeface="Imprint MT Shadow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10200"/>
            <a:ext cx="1219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07095"/>
            <a:ext cx="12192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10200"/>
            <a:ext cx="12089496" cy="584200"/>
          </a:xfrm>
        </p:spPr>
        <p:txBody>
          <a:bodyPr anchor="ctr"/>
          <a:lstStyle>
            <a:lvl1pPr marL="137112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93552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7" y="1071570"/>
            <a:ext cx="589763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56905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2" y="1067105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1602" y="3581407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245674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5"/>
            <a:ext cx="5892800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67379" y="1067105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1613" y="3581407"/>
            <a:ext cx="5892799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167379" y="3581407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17802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2714" y="1003104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>
            <a:lvl1pPr>
              <a:defRPr b="0">
                <a:solidFill>
                  <a:schemeClr val="tx1">
                    <a:lumMod val="50000"/>
                    <a:lumOff val="50000"/>
                  </a:schemeClr>
                </a:solidFill>
                <a:latin typeface="Imprint MT Shadow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309516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>
            <a:lvl1pPr>
              <a:defRPr b="0">
                <a:solidFill>
                  <a:schemeClr val="tx1">
                    <a:lumMod val="50000"/>
                    <a:lumOff val="50000"/>
                  </a:schemeClr>
                </a:solidFill>
                <a:latin typeface="Imprint MT Shadow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6079" y="6063452"/>
            <a:ext cx="12192000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2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>
            <a:lvl1pPr>
              <a:defRPr b="0">
                <a:solidFill>
                  <a:schemeClr val="tx1">
                    <a:lumMod val="50000"/>
                    <a:lumOff val="50000"/>
                  </a:schemeClr>
                </a:solidFill>
                <a:latin typeface="Imprint MT Shadow" pitchFamily="8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89377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8" y="79927"/>
            <a:ext cx="11990413" cy="478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8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12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2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</p:sldLayoutIdLst>
  <p:hf hdr="0" dt="0"/>
  <p:txStyles>
    <p:titleStyle>
      <a:lvl1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80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162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241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323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95" indent="-180195" algn="l" defTabSz="803370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94" indent="-15166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641" indent="-160673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90" indent="-13364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3087" indent="-18019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507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590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67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75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2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1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3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8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6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pyrou@frib.msu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tmp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1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7.emf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spyrou@frib.msu.edu" TargetMode="External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71.pn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Imprint MT Shadow" pitchFamily="82" charset="77"/>
              </a:rPr>
              <a:t>Artemis Spyrou</a:t>
            </a:r>
            <a:br>
              <a:rPr lang="en-US" dirty="0">
                <a:latin typeface="Imprint MT Shadow" pitchFamily="82" charset="77"/>
              </a:rPr>
            </a:br>
            <a:r>
              <a:rPr lang="en-US" dirty="0">
                <a:latin typeface="Imprint MT Shadow" pitchFamily="82" charset="77"/>
                <a:hlinkClick r:id="rId3"/>
              </a:rPr>
              <a:t>spyrou@frib.msu.edu</a:t>
            </a:r>
            <a:r>
              <a:rPr lang="en-US" dirty="0">
                <a:latin typeface="Imprint MT Shadow" pitchFamily="82" charset="77"/>
              </a:rPr>
              <a:t> 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95255" y="3093103"/>
            <a:ext cx="12001499" cy="586975"/>
          </a:xfrm>
        </p:spPr>
        <p:txBody>
          <a:bodyPr/>
          <a:lstStyle/>
          <a:p>
            <a:r>
              <a:rPr lang="en-US" sz="4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Imprint MT Shadow" pitchFamily="82" charset="77"/>
              </a:rPr>
              <a:t>Nuclear Science at FRIB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58556-90F3-790A-8743-9D1E122F5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Isotope Harvesting at FRIB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D4F311F-588B-376F-B4FA-0FC44F133D34}"/>
              </a:ext>
            </a:extLst>
          </p:cNvPr>
          <p:cNvSpPr txBox="1">
            <a:spLocks/>
          </p:cNvSpPr>
          <p:nvPr/>
        </p:nvSpPr>
        <p:spPr bwMode="auto">
          <a:xfrm>
            <a:off x="76200" y="1071351"/>
            <a:ext cx="12115800" cy="42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46" indent="-180146" algn="l" defTabSz="803150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295" indent="-151622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478" indent="-160630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089" indent="-133608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813" indent="-180146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2898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9855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6812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3766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100" kern="0" dirty="0"/>
              <a:t>FRIB produces a broad range of rare isotopes that can be made available for applications</a:t>
            </a:r>
          </a:p>
        </p:txBody>
      </p:sp>
      <p:pic>
        <p:nvPicPr>
          <p:cNvPr id="8" name="Picture 36" descr="aa">
            <a:extLst>
              <a:ext uri="{FF2B5EF4-FFF2-40B4-BE49-F238E27FC236}">
                <a16:creationId xmlns:a16="http://schemas.microsoft.com/office/drawing/2014/main" id="{C481A2C6-FDD1-01C4-121A-B2E3162A4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2876" y="3093236"/>
            <a:ext cx="1853715" cy="1686034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9" name="AutoShape 37">
            <a:extLst>
              <a:ext uri="{FF2B5EF4-FFF2-40B4-BE49-F238E27FC236}">
                <a16:creationId xmlns:a16="http://schemas.microsoft.com/office/drawing/2014/main" id="{61D9A781-1E59-3542-8846-8F9435FCE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2876" y="2971800"/>
            <a:ext cx="1384300" cy="588963"/>
          </a:xfrm>
          <a:prstGeom prst="wedgeRectCallout">
            <a:avLst>
              <a:gd name="adj1" fmla="val 49083"/>
              <a:gd name="adj2" fmla="val 7830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/>
            <a:r>
              <a:rPr lang="en-US" sz="3200" b="1" baseline="30000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149</a:t>
            </a:r>
            <a:r>
              <a:rPr lang="en-US" sz="32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Tb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4C14919F-AD35-0E71-5C8E-442175FD0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01600" y="3689665"/>
            <a:ext cx="6006033" cy="221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AE6986-D415-12CA-7365-D8ED515D7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53" y="1558492"/>
            <a:ext cx="3587410" cy="20537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2FE13E48-A0C2-AE4E-7023-ABC545970575}"/>
              </a:ext>
            </a:extLst>
          </p:cNvPr>
          <p:cNvSpPr txBox="1">
            <a:spLocks/>
          </p:cNvSpPr>
          <p:nvPr/>
        </p:nvSpPr>
        <p:spPr bwMode="auto">
          <a:xfrm>
            <a:off x="3692812" y="1604966"/>
            <a:ext cx="8397588" cy="93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46" indent="-180146" algn="l" defTabSz="803150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295" indent="-151622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478" indent="-160630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089" indent="-133608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813" indent="-180146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2898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9855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6812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3766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lvl="1"/>
            <a:r>
              <a:rPr lang="en-US" sz="1900" kern="0" dirty="0"/>
              <a:t>Commensal mode of operation: delivery of rare isotope beam to main user while harvesting unused rare isotopes for applications</a:t>
            </a:r>
          </a:p>
          <a:p>
            <a:pPr lvl="1"/>
            <a:r>
              <a:rPr lang="en-US" sz="2000" kern="0" dirty="0"/>
              <a:t>$13M grant awarded in 2021 by the DOE Isotope Program (PI: G. Severin, FRIB &amp; Dept. of Chemistry)</a:t>
            </a:r>
          </a:p>
          <a:p>
            <a:pPr lvl="1"/>
            <a:endParaRPr lang="en-US" sz="1900" kern="0" dirty="0"/>
          </a:p>
        </p:txBody>
      </p:sp>
      <p:pic>
        <p:nvPicPr>
          <p:cNvPr id="19" name="Picture 18" descr="Screen Clipping">
            <a:extLst>
              <a:ext uri="{FF2B5EF4-FFF2-40B4-BE49-F238E27FC236}">
                <a16:creationId xmlns:a16="http://schemas.microsoft.com/office/drawing/2014/main" id="{9C1AF0D2-D00F-381C-26FB-4843D2B5A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9" y="2530353"/>
            <a:ext cx="901907" cy="11581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931F91B-2197-ADE9-3BB4-7434B7374FB1}"/>
              </a:ext>
            </a:extLst>
          </p:cNvPr>
          <p:cNvSpPr txBox="1"/>
          <p:nvPr/>
        </p:nvSpPr>
        <p:spPr>
          <a:xfrm>
            <a:off x="9917320" y="626935"/>
            <a:ext cx="211833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PAC1 and PAC 2 accepted isotope harvesting proposals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90FB32-AB21-3EF7-4B05-F9D31A59E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1261" y="2984328"/>
            <a:ext cx="1988277" cy="2015001"/>
          </a:xfrm>
          <a:prstGeom prst="rect">
            <a:avLst/>
          </a:prstGeom>
        </p:spPr>
      </p:pic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77E8F67A-A978-8937-C57E-AD2AAE26B28E}"/>
              </a:ext>
            </a:extLst>
          </p:cNvPr>
          <p:cNvSpPr txBox="1">
            <a:spLocks/>
          </p:cNvSpPr>
          <p:nvPr/>
        </p:nvSpPr>
        <p:spPr bwMode="auto">
          <a:xfrm>
            <a:off x="6096000" y="5049015"/>
            <a:ext cx="3352800" cy="93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46" indent="-180146" algn="l" defTabSz="803150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295" indent="-151622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478" indent="-160630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089" indent="-133608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813" indent="-180146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2898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9855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6812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3766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lvl="1"/>
            <a:r>
              <a:rPr lang="en-US" sz="1900" kern="0" dirty="0"/>
              <a:t>Garden cress – study of of Zn absorption using radioactive </a:t>
            </a:r>
            <a:r>
              <a:rPr lang="en-US" sz="1900" kern="0" baseline="30000" dirty="0"/>
              <a:t>62</a:t>
            </a:r>
            <a:r>
              <a:rPr lang="en-US" sz="1900" kern="0" dirty="0"/>
              <a:t>Zn</a:t>
            </a:r>
          </a:p>
          <a:p>
            <a:pPr marL="211673" lvl="1" indent="0">
              <a:buNone/>
            </a:pPr>
            <a:r>
              <a:rPr lang="en-US" sz="1400" kern="0" dirty="0" err="1"/>
              <a:t>Domnanich</a:t>
            </a:r>
            <a:r>
              <a:rPr lang="en-US" sz="1400" kern="0" dirty="0"/>
              <a:t> et al, 2020</a:t>
            </a: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9829BEDE-15AF-1A45-9BDF-16A236E9908E}"/>
              </a:ext>
            </a:extLst>
          </p:cNvPr>
          <p:cNvSpPr txBox="1">
            <a:spLocks/>
          </p:cNvSpPr>
          <p:nvPr/>
        </p:nvSpPr>
        <p:spPr bwMode="auto">
          <a:xfrm>
            <a:off x="9626600" y="4849772"/>
            <a:ext cx="2489200" cy="158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46" indent="-180146" algn="l" defTabSz="803150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295" indent="-151622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478" indent="-160630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089" indent="-133608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813" indent="-180146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2898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9855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6812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3766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lvl="1"/>
            <a:r>
              <a:rPr lang="en-US" sz="1900" kern="0" baseline="30000" dirty="0"/>
              <a:t>149</a:t>
            </a:r>
            <a:r>
              <a:rPr lang="en-US" sz="1900" kern="0" dirty="0"/>
              <a:t>Tb: simultaneous emission of </a:t>
            </a:r>
            <a:r>
              <a:rPr lang="el-GR" sz="1900" kern="0" dirty="0"/>
              <a:t>α-</a:t>
            </a:r>
            <a:r>
              <a:rPr lang="en-US" sz="1900" kern="0" dirty="0"/>
              <a:t>particles (therapy) and </a:t>
            </a:r>
            <a:r>
              <a:rPr lang="el-GR" sz="1900" kern="0" dirty="0"/>
              <a:t>β</a:t>
            </a:r>
            <a:r>
              <a:rPr lang="el-GR" sz="1900" kern="0" baseline="30000" dirty="0"/>
              <a:t>+</a:t>
            </a:r>
            <a:r>
              <a:rPr lang="el-GR" sz="1900" kern="0" dirty="0"/>
              <a:t> </a:t>
            </a:r>
            <a:r>
              <a:rPr lang="en-US" sz="1900" kern="0" dirty="0"/>
              <a:t>decay (PET)</a:t>
            </a:r>
            <a:endParaRPr lang="en-US" sz="1400" kern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9F8B3-BB5F-F411-5714-366CED4DE2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E0EFF-59CD-F10A-9838-CCD3970302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558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290EFF66-6A44-1743-B176-13B12EF0F33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3116572" y="1255906"/>
            <a:ext cx="7170428" cy="484488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D9FFBF1-2678-BB49-9F27-FD7AD2003C15}"/>
              </a:ext>
            </a:extLst>
          </p:cNvPr>
          <p:cNvSpPr/>
          <p:nvPr/>
        </p:nvSpPr>
        <p:spPr>
          <a:xfrm>
            <a:off x="3024183" y="1423071"/>
            <a:ext cx="610791" cy="1890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15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4606A2B-DF26-864A-8419-53CB52720FCB}"/>
              </a:ext>
            </a:extLst>
          </p:cNvPr>
          <p:cNvSpPr/>
          <p:nvPr/>
        </p:nvSpPr>
        <p:spPr>
          <a:xfrm>
            <a:off x="8519005" y="4715548"/>
            <a:ext cx="1374011" cy="1295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15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29A2414-D523-0846-990C-F5CEC34A3772}"/>
              </a:ext>
            </a:extLst>
          </p:cNvPr>
          <p:cNvSpPr txBox="1"/>
          <p:nvPr/>
        </p:nvSpPr>
        <p:spPr>
          <a:xfrm>
            <a:off x="6233865" y="2590800"/>
            <a:ext cx="674566" cy="251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35" dirty="0"/>
              <a:t>Z=82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8EBCFEA-4E1C-9C4A-8EA3-41F64BF93124}"/>
              </a:ext>
            </a:extLst>
          </p:cNvPr>
          <p:cNvSpPr txBox="1"/>
          <p:nvPr/>
        </p:nvSpPr>
        <p:spPr>
          <a:xfrm>
            <a:off x="4433853" y="3820116"/>
            <a:ext cx="674566" cy="251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35" dirty="0"/>
              <a:t>Z=50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051DCF6-788D-4244-AF0C-8CC7C35A2711}"/>
              </a:ext>
            </a:extLst>
          </p:cNvPr>
          <p:cNvSpPr txBox="1"/>
          <p:nvPr/>
        </p:nvSpPr>
        <p:spPr>
          <a:xfrm>
            <a:off x="2879313" y="5452596"/>
            <a:ext cx="571014" cy="251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35" dirty="0"/>
              <a:t>Z=8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E7C9174-451B-4D4E-A024-8D2CEF23959F}"/>
              </a:ext>
            </a:extLst>
          </p:cNvPr>
          <p:cNvSpPr txBox="1"/>
          <p:nvPr/>
        </p:nvSpPr>
        <p:spPr>
          <a:xfrm>
            <a:off x="2955513" y="4983861"/>
            <a:ext cx="674566" cy="251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35" dirty="0"/>
              <a:t>Z=20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F4B77F9-3FDD-7C49-B25E-C1A4320741B3}"/>
              </a:ext>
            </a:extLst>
          </p:cNvPr>
          <p:cNvSpPr txBox="1"/>
          <p:nvPr/>
        </p:nvSpPr>
        <p:spPr>
          <a:xfrm>
            <a:off x="3302988" y="4675960"/>
            <a:ext cx="674566" cy="251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35" dirty="0"/>
              <a:t>Z=28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A8192EE-5290-204B-BC14-9F994269D436}"/>
              </a:ext>
            </a:extLst>
          </p:cNvPr>
          <p:cNvSpPr txBox="1"/>
          <p:nvPr/>
        </p:nvSpPr>
        <p:spPr>
          <a:xfrm>
            <a:off x="3579977" y="5820152"/>
            <a:ext cx="696587" cy="251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35" dirty="0"/>
              <a:t>N=20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88E857B-FD98-3F4C-83BF-ACD3817DCC44}"/>
              </a:ext>
            </a:extLst>
          </p:cNvPr>
          <p:cNvSpPr txBox="1"/>
          <p:nvPr/>
        </p:nvSpPr>
        <p:spPr>
          <a:xfrm>
            <a:off x="3203764" y="6013505"/>
            <a:ext cx="608884" cy="251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35" dirty="0"/>
              <a:t>N=8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EA3124E-5001-C04B-9EA6-96F720CD508C}"/>
              </a:ext>
            </a:extLst>
          </p:cNvPr>
          <p:cNvSpPr txBox="1"/>
          <p:nvPr/>
        </p:nvSpPr>
        <p:spPr>
          <a:xfrm>
            <a:off x="4795866" y="5021223"/>
            <a:ext cx="760194" cy="251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35" dirty="0"/>
              <a:t>N=50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4A41738-755F-EB45-8C94-50FDBEA0F85B}"/>
              </a:ext>
            </a:extLst>
          </p:cNvPr>
          <p:cNvSpPr txBox="1"/>
          <p:nvPr/>
        </p:nvSpPr>
        <p:spPr>
          <a:xfrm>
            <a:off x="6348295" y="4280031"/>
            <a:ext cx="883381" cy="251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35" dirty="0"/>
              <a:t>N=82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7BBB173-1698-B84E-BA63-1B6F15F0950B}"/>
              </a:ext>
            </a:extLst>
          </p:cNvPr>
          <p:cNvSpPr txBox="1"/>
          <p:nvPr/>
        </p:nvSpPr>
        <p:spPr>
          <a:xfrm>
            <a:off x="7646529" y="3140844"/>
            <a:ext cx="873065" cy="251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35" dirty="0"/>
              <a:t>N=126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83FC5F8-C3DA-D145-91A6-A87B2B4F31D9}"/>
              </a:ext>
            </a:extLst>
          </p:cNvPr>
          <p:cNvSpPr txBox="1"/>
          <p:nvPr/>
        </p:nvSpPr>
        <p:spPr>
          <a:xfrm>
            <a:off x="4144940" y="5616140"/>
            <a:ext cx="602316" cy="251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35" dirty="0"/>
              <a:t>N=28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F08033-8493-7534-23DE-B4BD648591F0}"/>
              </a:ext>
            </a:extLst>
          </p:cNvPr>
          <p:cNvGrpSpPr/>
          <p:nvPr/>
        </p:nvGrpSpPr>
        <p:grpSpPr>
          <a:xfrm>
            <a:off x="5218007" y="2428876"/>
            <a:ext cx="4780933" cy="2466157"/>
            <a:chOff x="3940397" y="2590800"/>
            <a:chExt cx="5099663" cy="2630568"/>
          </a:xfrm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23F8A8D6-7C66-EE4D-9905-0C0E4B5B6A7E}"/>
                </a:ext>
              </a:extLst>
            </p:cNvPr>
            <p:cNvSpPr/>
            <p:nvPr/>
          </p:nvSpPr>
          <p:spPr>
            <a:xfrm>
              <a:off x="3940397" y="2903578"/>
              <a:ext cx="3859232" cy="2317790"/>
            </a:xfrm>
            <a:custGeom>
              <a:avLst/>
              <a:gdLst>
                <a:gd name="connsiteX0" fmla="*/ 0 w 4900612"/>
                <a:gd name="connsiteY0" fmla="*/ 2943225 h 2943225"/>
                <a:gd name="connsiteX1" fmla="*/ 1585912 w 4900612"/>
                <a:gd name="connsiteY1" fmla="*/ 2171700 h 2943225"/>
                <a:gd name="connsiteX2" fmla="*/ 1585912 w 4900612"/>
                <a:gd name="connsiteY2" fmla="*/ 1857375 h 2943225"/>
                <a:gd name="connsiteX3" fmla="*/ 3929062 w 4900612"/>
                <a:gd name="connsiteY3" fmla="*/ 828675 h 2943225"/>
                <a:gd name="connsiteX4" fmla="*/ 3900487 w 4900612"/>
                <a:gd name="connsiteY4" fmla="*/ 414337 h 2943225"/>
                <a:gd name="connsiteX5" fmla="*/ 4900612 w 4900612"/>
                <a:gd name="connsiteY5" fmla="*/ 0 h 294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00612" h="2943225">
                  <a:moveTo>
                    <a:pt x="0" y="2943225"/>
                  </a:moveTo>
                  <a:lnTo>
                    <a:pt x="1585912" y="2171700"/>
                  </a:lnTo>
                  <a:lnTo>
                    <a:pt x="1585912" y="1857375"/>
                  </a:lnTo>
                  <a:lnTo>
                    <a:pt x="3929062" y="828675"/>
                  </a:lnTo>
                  <a:lnTo>
                    <a:pt x="3900487" y="414337"/>
                  </a:lnTo>
                  <a:lnTo>
                    <a:pt x="4900612" y="0"/>
                  </a:lnTo>
                </a:path>
              </a:pathLst>
            </a:custGeom>
            <a:noFill/>
            <a:ln w="50800">
              <a:solidFill>
                <a:srgbClr val="0432FF"/>
              </a:solidFill>
              <a:tailEnd type="stealth" w="lg" len="lg"/>
            </a:ln>
            <a:effectLst>
              <a:glow rad="228600">
                <a:schemeClr val="tx2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15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A632E07-794C-3D43-AE48-D35A87ACA9C2}"/>
                </a:ext>
              </a:extLst>
            </p:cNvPr>
            <p:cNvSpPr txBox="1"/>
            <p:nvPr/>
          </p:nvSpPr>
          <p:spPr>
            <a:xfrm>
              <a:off x="7327664" y="2590800"/>
              <a:ext cx="1712396" cy="4620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32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15" dirty="0">
                  <a:solidFill>
                    <a:srgbClr val="0432FF"/>
                  </a:solidFill>
                </a:rPr>
                <a:t>r process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0B92AA-11E2-DF82-B216-22FAE9471970}"/>
              </a:ext>
            </a:extLst>
          </p:cNvPr>
          <p:cNvGrpSpPr/>
          <p:nvPr/>
        </p:nvGrpSpPr>
        <p:grpSpPr>
          <a:xfrm>
            <a:off x="4487223" y="2785396"/>
            <a:ext cx="3438711" cy="2099089"/>
            <a:chOff x="3160895" y="2971086"/>
            <a:chExt cx="3667958" cy="2239029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FB0CD370-5F7B-DD44-828F-8F20A21C421B}"/>
                </a:ext>
              </a:extLst>
            </p:cNvPr>
            <p:cNvSpPr/>
            <p:nvPr/>
          </p:nvSpPr>
          <p:spPr>
            <a:xfrm>
              <a:off x="3160895" y="2971086"/>
              <a:ext cx="3667958" cy="2239029"/>
            </a:xfrm>
            <a:custGeom>
              <a:avLst/>
              <a:gdLst>
                <a:gd name="connsiteX0" fmla="*/ 0 w 4657725"/>
                <a:gd name="connsiteY0" fmla="*/ 2843212 h 2843212"/>
                <a:gd name="connsiteX1" fmla="*/ 2486025 w 4657725"/>
                <a:gd name="connsiteY1" fmla="*/ 1257300 h 2843212"/>
                <a:gd name="connsiteX2" fmla="*/ 4657725 w 4657725"/>
                <a:gd name="connsiteY2" fmla="*/ 0 h 2843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57725" h="2843212">
                  <a:moveTo>
                    <a:pt x="0" y="2843212"/>
                  </a:moveTo>
                  <a:lnTo>
                    <a:pt x="2486025" y="1257300"/>
                  </a:lnTo>
                  <a:lnTo>
                    <a:pt x="4657725" y="0"/>
                  </a:lnTo>
                </a:path>
              </a:pathLst>
            </a:custGeom>
            <a:noFill/>
            <a:ln w="50800">
              <a:solidFill>
                <a:srgbClr val="458B00"/>
              </a:solidFill>
              <a:tailEnd type="stealth" w="lg" len="lg"/>
            </a:ln>
            <a:effectLst>
              <a:glow rad="139700">
                <a:srgbClr val="458B00">
                  <a:alpha val="53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15" dirty="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F75EF61-7B10-AB43-8B55-C118A91B343F}"/>
                </a:ext>
              </a:extLst>
            </p:cNvPr>
            <p:cNvSpPr txBox="1"/>
            <p:nvPr/>
          </p:nvSpPr>
          <p:spPr>
            <a:xfrm>
              <a:off x="4495800" y="2973042"/>
              <a:ext cx="1760082" cy="4620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458B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15" dirty="0">
                  <a:solidFill>
                    <a:srgbClr val="458B00"/>
                  </a:solidFill>
                </a:rPr>
                <a:t>s process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8DDDA0-8F0D-57B9-01EB-9934794DC99C}"/>
              </a:ext>
            </a:extLst>
          </p:cNvPr>
          <p:cNvGrpSpPr/>
          <p:nvPr/>
        </p:nvGrpSpPr>
        <p:grpSpPr>
          <a:xfrm>
            <a:off x="4865841" y="2713232"/>
            <a:ext cx="3193256" cy="1800225"/>
            <a:chOff x="3564755" y="2894112"/>
            <a:chExt cx="3406140" cy="1920240"/>
          </a:xfrm>
        </p:grpSpPr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0668C08F-F104-3849-9803-F7BE35AD63AD}"/>
                </a:ext>
              </a:extLst>
            </p:cNvPr>
            <p:cNvSpPr/>
            <p:nvPr/>
          </p:nvSpPr>
          <p:spPr>
            <a:xfrm>
              <a:off x="3564755" y="2894112"/>
              <a:ext cx="3406140" cy="1920240"/>
            </a:xfrm>
            <a:custGeom>
              <a:avLst/>
              <a:gdLst>
                <a:gd name="connsiteX0" fmla="*/ 4325257 w 4325257"/>
                <a:gd name="connsiteY0" fmla="*/ 0 h 2438400"/>
                <a:gd name="connsiteX1" fmla="*/ 3846286 w 4325257"/>
                <a:gd name="connsiteY1" fmla="*/ 0 h 2438400"/>
                <a:gd name="connsiteX2" fmla="*/ 2002972 w 4325257"/>
                <a:gd name="connsiteY2" fmla="*/ 1030515 h 2438400"/>
                <a:gd name="connsiteX3" fmla="*/ 2002972 w 4325257"/>
                <a:gd name="connsiteY3" fmla="*/ 1161143 h 2438400"/>
                <a:gd name="connsiteX4" fmla="*/ 0 w 4325257"/>
                <a:gd name="connsiteY4" fmla="*/ 243840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5257" h="2438400">
                  <a:moveTo>
                    <a:pt x="4325257" y="0"/>
                  </a:moveTo>
                  <a:lnTo>
                    <a:pt x="3846286" y="0"/>
                  </a:lnTo>
                  <a:lnTo>
                    <a:pt x="2002972" y="1030515"/>
                  </a:lnTo>
                  <a:lnTo>
                    <a:pt x="2002972" y="1161143"/>
                  </a:lnTo>
                  <a:lnTo>
                    <a:pt x="0" y="2438400"/>
                  </a:lnTo>
                </a:path>
              </a:pathLst>
            </a:custGeom>
            <a:noFill/>
            <a:ln w="50800">
              <a:solidFill>
                <a:srgbClr val="E2DF00"/>
              </a:solidFill>
              <a:tailEnd type="stealth" w="lg" len="lg"/>
            </a:ln>
            <a:effectLst>
              <a:glow rad="127000">
                <a:srgbClr val="FFFF00">
                  <a:alpha val="54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15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E296452-8BC0-F444-BB4F-13291490EBDF}"/>
                </a:ext>
              </a:extLst>
            </p:cNvPr>
            <p:cNvSpPr txBox="1"/>
            <p:nvPr/>
          </p:nvSpPr>
          <p:spPr>
            <a:xfrm>
              <a:off x="3571658" y="3580973"/>
              <a:ext cx="1709383" cy="4620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2D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15" dirty="0">
                  <a:solidFill>
                    <a:srgbClr val="E2DF00"/>
                  </a:solidFill>
                </a:rPr>
                <a:t>p process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ACA3252-AABC-C311-166C-7081E84A5E87}"/>
              </a:ext>
            </a:extLst>
          </p:cNvPr>
          <p:cNvGrpSpPr/>
          <p:nvPr/>
        </p:nvGrpSpPr>
        <p:grpSpPr>
          <a:xfrm>
            <a:off x="3262069" y="4963511"/>
            <a:ext cx="2323487" cy="910828"/>
            <a:chOff x="2668756" y="4963511"/>
            <a:chExt cx="2323487" cy="910828"/>
          </a:xfrm>
        </p:grpSpPr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0A30EEF-181E-3543-8B38-99C8410D3298}"/>
                </a:ext>
              </a:extLst>
            </p:cNvPr>
            <p:cNvSpPr/>
            <p:nvPr/>
          </p:nvSpPr>
          <p:spPr>
            <a:xfrm>
              <a:off x="2668756" y="4963511"/>
              <a:ext cx="1103709" cy="910828"/>
            </a:xfrm>
            <a:custGeom>
              <a:avLst/>
              <a:gdLst>
                <a:gd name="connsiteX0" fmla="*/ 0 w 1494972"/>
                <a:gd name="connsiteY0" fmla="*/ 1233714 h 1233714"/>
                <a:gd name="connsiteX1" fmla="*/ 1494972 w 1494972"/>
                <a:gd name="connsiteY1" fmla="*/ 0 h 123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4972" h="1233714">
                  <a:moveTo>
                    <a:pt x="0" y="1233714"/>
                  </a:moveTo>
                  <a:lnTo>
                    <a:pt x="1494972" y="0"/>
                  </a:lnTo>
                </a:path>
              </a:pathLst>
            </a:custGeom>
            <a:noFill/>
            <a:ln w="50800">
              <a:solidFill>
                <a:srgbClr val="FF0000"/>
              </a:solidFill>
              <a:tailEnd type="stealth" w="lg" len="lg"/>
            </a:ln>
            <a:effectLst>
              <a:glow rad="101600">
                <a:srgbClr val="FF0000">
                  <a:alpha val="65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15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C5A7F3E-C0FC-4F43-A2FB-5D9F85859A0E}"/>
                </a:ext>
              </a:extLst>
            </p:cNvPr>
            <p:cNvSpPr txBox="1"/>
            <p:nvPr/>
          </p:nvSpPr>
          <p:spPr>
            <a:xfrm>
              <a:off x="3128003" y="5376699"/>
              <a:ext cx="1864240" cy="4331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215" dirty="0">
                  <a:solidFill>
                    <a:srgbClr val="FF0000"/>
                  </a:solidFill>
                </a:rPr>
                <a:t>stellar fusion</a:t>
              </a:r>
            </a:p>
          </p:txBody>
        </p:sp>
      </p:grp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EEA6341-ED22-5D42-AAF5-F54400CF5D1D}"/>
              </a:ext>
            </a:extLst>
          </p:cNvPr>
          <p:cNvCxnSpPr>
            <a:cxnSpLocks/>
          </p:cNvCxnSpPr>
          <p:nvPr/>
        </p:nvCxnSpPr>
        <p:spPr>
          <a:xfrm>
            <a:off x="6518886" y="5874339"/>
            <a:ext cx="95241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84345B8-2AF3-7C4F-A18A-D1A2D11F4F50}"/>
              </a:ext>
            </a:extLst>
          </p:cNvPr>
          <p:cNvCxnSpPr>
            <a:cxnSpLocks/>
          </p:cNvCxnSpPr>
          <p:nvPr/>
        </p:nvCxnSpPr>
        <p:spPr>
          <a:xfrm flipH="1" flipV="1">
            <a:off x="2632260" y="3610039"/>
            <a:ext cx="16008" cy="8323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A7B417CB-51CE-F34C-BD57-07DBA9A58B75}"/>
              </a:ext>
            </a:extLst>
          </p:cNvPr>
          <p:cNvSpPr txBox="1"/>
          <p:nvPr/>
        </p:nvSpPr>
        <p:spPr>
          <a:xfrm>
            <a:off x="6329245" y="5484560"/>
            <a:ext cx="1129781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8" dirty="0">
                <a:cs typeface="Arial" panose="020B0604020202020204" pitchFamily="34" charset="0"/>
              </a:rPr>
              <a:t>neutron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3657745-E999-3648-9900-1296A123C4F1}"/>
              </a:ext>
            </a:extLst>
          </p:cNvPr>
          <p:cNvSpPr txBox="1"/>
          <p:nvPr/>
        </p:nvSpPr>
        <p:spPr>
          <a:xfrm rot="16200000">
            <a:off x="2033812" y="3765436"/>
            <a:ext cx="956244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8" dirty="0">
                <a:cs typeface="Arial" panose="020B0604020202020204" pitchFamily="34" charset="0"/>
              </a:rPr>
              <a:t>proton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36C991A-3BA5-0045-A49B-BE7A5D719657}"/>
              </a:ext>
            </a:extLst>
          </p:cNvPr>
          <p:cNvGrpSpPr>
            <a:grpSpLocks noChangeAspect="1"/>
          </p:cNvGrpSpPr>
          <p:nvPr/>
        </p:nvGrpSpPr>
        <p:grpSpPr>
          <a:xfrm>
            <a:off x="4202795" y="4820452"/>
            <a:ext cx="342530" cy="292388"/>
            <a:chOff x="9607860" y="667007"/>
            <a:chExt cx="491912" cy="419903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BC6B7D29-7B74-8A4A-96AB-02B49472DE7F}"/>
                </a:ext>
              </a:extLst>
            </p:cNvPr>
            <p:cNvSpPr/>
            <p:nvPr/>
          </p:nvSpPr>
          <p:spPr>
            <a:xfrm>
              <a:off x="9663289" y="698581"/>
              <a:ext cx="365760" cy="369332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6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56EB235-5036-C848-B0CB-1DA27DDD82D2}"/>
                </a:ext>
              </a:extLst>
            </p:cNvPr>
            <p:cNvSpPr txBox="1"/>
            <p:nvPr/>
          </p:nvSpPr>
          <p:spPr>
            <a:xfrm>
              <a:off x="9607860" y="667007"/>
              <a:ext cx="491912" cy="419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Calibri" panose="020F0502020204030204" pitchFamily="34" charset="0"/>
                  <a:cs typeface="Calibri" panose="020F0502020204030204" pitchFamily="34" charset="0"/>
                </a:rPr>
                <a:t>Fe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667" b="0" dirty="0">
                <a:solidFill>
                  <a:schemeClr val="bg1">
                    <a:lumMod val="50000"/>
                  </a:schemeClr>
                </a:solidFill>
                <a:latin typeface="Imprint MT Shadow" pitchFamily="82" charset="77"/>
              </a:rPr>
              <a:t>Stellar Nucleosynthesis: Classic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0E0102-5709-3132-D31C-7572B575087B}"/>
              </a:ext>
            </a:extLst>
          </p:cNvPr>
          <p:cNvGrpSpPr/>
          <p:nvPr/>
        </p:nvGrpSpPr>
        <p:grpSpPr>
          <a:xfrm>
            <a:off x="3683026" y="909478"/>
            <a:ext cx="3860062" cy="1790715"/>
            <a:chOff x="9458642" y="6890519"/>
            <a:chExt cx="4117399" cy="191009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16F9FD-6796-ED0F-4E06-750FD289C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8642" y="6969332"/>
              <a:ext cx="2303502" cy="183128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7806CE-56F8-701D-E035-2AB053A06A53}"/>
                </a:ext>
              </a:extLst>
            </p:cNvPr>
            <p:cNvSpPr txBox="1"/>
            <p:nvPr/>
          </p:nvSpPr>
          <p:spPr>
            <a:xfrm>
              <a:off x="11707359" y="6890519"/>
              <a:ext cx="1868682" cy="141166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8250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Margaret Burbidge</a:t>
              </a:r>
            </a:p>
            <a:p>
              <a:r>
                <a:rPr lang="en-US" sz="1600" dirty="0">
                  <a:latin typeface="Times New Roman"/>
                  <a:cs typeface="Times New Roman"/>
                </a:rPr>
                <a:t>Geoffrey Burbidge</a:t>
              </a:r>
            </a:p>
            <a:p>
              <a:r>
                <a:rPr lang="en-US" sz="1600" dirty="0">
                  <a:latin typeface="Times New Roman"/>
                  <a:cs typeface="Times New Roman"/>
                </a:rPr>
                <a:t>William A. Fowler</a:t>
              </a:r>
            </a:p>
            <a:p>
              <a:r>
                <a:rPr lang="en-US" sz="1600" dirty="0">
                  <a:latin typeface="Times New Roman"/>
                  <a:cs typeface="Times New Roman"/>
                </a:rPr>
                <a:t>Fred Hoyle</a:t>
              </a:r>
            </a:p>
            <a:p>
              <a:r>
                <a:rPr lang="en-US" sz="1600" dirty="0">
                  <a:latin typeface="Times New Roman"/>
                  <a:cs typeface="Times New Roman"/>
                </a:rPr>
                <a:t>B</a:t>
              </a:r>
              <a:r>
                <a:rPr lang="en-US" sz="1600" baseline="30000" dirty="0">
                  <a:latin typeface="Times New Roman"/>
                  <a:cs typeface="Times New Roman"/>
                </a:rPr>
                <a:t>2</a:t>
              </a:r>
              <a:r>
                <a:rPr lang="en-US" sz="1600" dirty="0">
                  <a:latin typeface="Times New Roman"/>
                  <a:cs typeface="Times New Roman"/>
                </a:rPr>
                <a:t>FH, 1957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F255B0-EF87-20B3-E10B-06CD3985FDF6}"/>
              </a:ext>
            </a:extLst>
          </p:cNvPr>
          <p:cNvGrpSpPr/>
          <p:nvPr/>
        </p:nvGrpSpPr>
        <p:grpSpPr>
          <a:xfrm>
            <a:off x="-76200" y="994622"/>
            <a:ext cx="3823133" cy="2868450"/>
            <a:chOff x="-218778" y="685800"/>
            <a:chExt cx="4078010" cy="30596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455710-6BCD-DCAA-E8CA-2115B5C1D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85800"/>
              <a:ext cx="3859232" cy="28935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FBCBA7-8A7B-5065-1E71-356724B3CA5A}"/>
                </a:ext>
              </a:extLst>
            </p:cNvPr>
            <p:cNvSpPr txBox="1"/>
            <p:nvPr/>
          </p:nvSpPr>
          <p:spPr>
            <a:xfrm>
              <a:off x="-218778" y="3462326"/>
              <a:ext cx="2072363" cy="283154"/>
            </a:xfrm>
            <a:prstGeom prst="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30002"/>
              <a:r>
                <a:rPr lang="en-US" sz="1125" i="1" dirty="0">
                  <a:solidFill>
                    <a:srgbClr val="000000"/>
                  </a:solidFill>
                  <a:latin typeface="Times"/>
                  <a:cs typeface="Times"/>
                </a:rPr>
                <a:t>From M. </a:t>
              </a:r>
              <a:r>
                <a:rPr lang="en-US" sz="1125" i="1" dirty="0" err="1">
                  <a:solidFill>
                    <a:srgbClr val="000000"/>
                  </a:solidFill>
                  <a:latin typeface="Times"/>
                  <a:cs typeface="Times"/>
                </a:rPr>
                <a:t>Wiescher</a:t>
              </a:r>
              <a:r>
                <a:rPr lang="en-US" sz="1125" i="1" dirty="0">
                  <a:solidFill>
                    <a:srgbClr val="000000"/>
                  </a:solidFill>
                  <a:latin typeface="Times"/>
                  <a:cs typeface="Times"/>
                </a:rPr>
                <a:t>, JINA web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89042D0-A21E-0C66-7594-F89E532D2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4073" y="3895163"/>
            <a:ext cx="4794412" cy="21246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E759F9-AEC3-19FA-F7CD-6510B59A9F7D}"/>
              </a:ext>
            </a:extLst>
          </p:cNvPr>
          <p:cNvSpPr txBox="1"/>
          <p:nvPr/>
        </p:nvSpPr>
        <p:spPr>
          <a:xfrm>
            <a:off x="10089686" y="5906407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Dillmann</a:t>
            </a:r>
            <a:r>
              <a:rPr lang="en-US" sz="1400" dirty="0"/>
              <a:t>, et al, 2010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0E5D9-E706-061E-3CEE-401E4B46FE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78CA3-52F0-572E-3163-1FF869322D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0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3;p3">
            <a:extLst>
              <a:ext uri="{FF2B5EF4-FFF2-40B4-BE49-F238E27FC236}">
                <a16:creationId xmlns:a16="http://schemas.microsoft.com/office/drawing/2014/main" id="{CF62F204-0C2B-6E42-B209-1CA4997C0035}"/>
              </a:ext>
            </a:extLst>
          </p:cNvPr>
          <p:cNvGrpSpPr/>
          <p:nvPr/>
        </p:nvGrpSpPr>
        <p:grpSpPr>
          <a:xfrm>
            <a:off x="6327311" y="2609012"/>
            <a:ext cx="4350539" cy="3230395"/>
            <a:chOff x="3400077" y="1338599"/>
            <a:chExt cx="3774818" cy="2703327"/>
          </a:xfrm>
        </p:grpSpPr>
        <p:pic>
          <p:nvPicPr>
            <p:cNvPr id="5" name="Google Shape;144;p3">
              <a:extLst>
                <a:ext uri="{FF2B5EF4-FFF2-40B4-BE49-F238E27FC236}">
                  <a16:creationId xmlns:a16="http://schemas.microsoft.com/office/drawing/2014/main" id="{525C8F29-265B-E648-8A4A-095A665D149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6725" b="3957"/>
            <a:stretch/>
          </p:blipFill>
          <p:spPr>
            <a:xfrm>
              <a:off x="3575051" y="1338599"/>
              <a:ext cx="3599844" cy="27033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45;p3">
              <a:extLst>
                <a:ext uri="{FF2B5EF4-FFF2-40B4-BE49-F238E27FC236}">
                  <a16:creationId xmlns:a16="http://schemas.microsoft.com/office/drawing/2014/main" id="{8EA7F622-BE73-F347-9F91-1D47F7B1BD9D}"/>
                </a:ext>
              </a:extLst>
            </p:cNvPr>
            <p:cNvSpPr/>
            <p:nvPr/>
          </p:nvSpPr>
          <p:spPr>
            <a:xfrm>
              <a:off x="3400077" y="2111375"/>
              <a:ext cx="261938" cy="1825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85711" tIns="42844" rIns="85711" bIns="42844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endParaRPr sz="168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146;p3">
            <a:extLst>
              <a:ext uri="{FF2B5EF4-FFF2-40B4-BE49-F238E27FC236}">
                <a16:creationId xmlns:a16="http://schemas.microsoft.com/office/drawing/2014/main" id="{26847703-8B4E-9E48-9B2D-14C0714AC522}"/>
              </a:ext>
            </a:extLst>
          </p:cNvPr>
          <p:cNvSpPr/>
          <p:nvPr/>
        </p:nvSpPr>
        <p:spPr>
          <a:xfrm rot="-5400000">
            <a:off x="6242084" y="3862159"/>
            <a:ext cx="774233" cy="3462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68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La/Eu</a:t>
            </a:r>
            <a:endParaRPr sz="1688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47;p3">
            <a:extLst>
              <a:ext uri="{FF2B5EF4-FFF2-40B4-BE49-F238E27FC236}">
                <a16:creationId xmlns:a16="http://schemas.microsoft.com/office/drawing/2014/main" id="{9CA4404E-FF49-A345-BB54-58B654925F95}"/>
              </a:ext>
            </a:extLst>
          </p:cNvPr>
          <p:cNvSpPr/>
          <p:nvPr/>
        </p:nvSpPr>
        <p:spPr>
          <a:xfrm>
            <a:off x="8340545" y="2622335"/>
            <a:ext cx="1510903" cy="34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688" dirty="0">
                <a:solidFill>
                  <a:srgbClr val="287347"/>
                </a:solidFill>
                <a:latin typeface="Calibri"/>
                <a:ea typeface="Calibri"/>
                <a:cs typeface="Calibri"/>
                <a:sym typeface="Calibri"/>
              </a:rPr>
              <a:t>~10</a:t>
            </a:r>
            <a:r>
              <a:rPr lang="en-US" sz="1688" baseline="30000" dirty="0">
                <a:solidFill>
                  <a:srgbClr val="287347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-US" sz="1688" dirty="0">
                <a:solidFill>
                  <a:srgbClr val="287347"/>
                </a:solidFill>
                <a:latin typeface="Calibri"/>
                <a:ea typeface="Calibri"/>
                <a:cs typeface="Calibri"/>
                <a:sym typeface="Calibri"/>
              </a:rPr>
              <a:t> n/cm</a:t>
            </a:r>
            <a:r>
              <a:rPr lang="en-US" sz="1688" baseline="30000" dirty="0">
                <a:solidFill>
                  <a:srgbClr val="287347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312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48;p3">
            <a:extLst>
              <a:ext uri="{FF2B5EF4-FFF2-40B4-BE49-F238E27FC236}">
                <a16:creationId xmlns:a16="http://schemas.microsoft.com/office/drawing/2014/main" id="{16C84742-2DCA-094C-85C5-A23C9D0B3F49}"/>
              </a:ext>
            </a:extLst>
          </p:cNvPr>
          <p:cNvSpPr/>
          <p:nvPr/>
        </p:nvSpPr>
        <p:spPr>
          <a:xfrm>
            <a:off x="7943907" y="5215642"/>
            <a:ext cx="1536239" cy="34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688">
                <a:solidFill>
                  <a:srgbClr val="293D74"/>
                </a:solidFill>
                <a:latin typeface="Calibri"/>
                <a:ea typeface="Calibri"/>
                <a:cs typeface="Calibri"/>
                <a:sym typeface="Calibri"/>
              </a:rPr>
              <a:t>~10</a:t>
            </a:r>
            <a:r>
              <a:rPr lang="en-US" sz="1688" baseline="30000">
                <a:solidFill>
                  <a:srgbClr val="293D74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1688">
                <a:solidFill>
                  <a:srgbClr val="293D74"/>
                </a:solidFill>
                <a:latin typeface="Calibri"/>
                <a:ea typeface="Calibri"/>
                <a:cs typeface="Calibri"/>
                <a:sym typeface="Calibri"/>
              </a:rPr>
              <a:t> n/cm</a:t>
            </a:r>
            <a:r>
              <a:rPr lang="en-US" sz="1688" baseline="30000">
                <a:solidFill>
                  <a:srgbClr val="293D74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312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2F2930-A9BB-9795-CE2E-D13766776E26}"/>
              </a:ext>
            </a:extLst>
          </p:cNvPr>
          <p:cNvGrpSpPr/>
          <p:nvPr/>
        </p:nvGrpSpPr>
        <p:grpSpPr>
          <a:xfrm>
            <a:off x="0" y="1043895"/>
            <a:ext cx="3775149" cy="2597966"/>
            <a:chOff x="1235650" y="444295"/>
            <a:chExt cx="2831362" cy="1948474"/>
          </a:xfrm>
        </p:grpSpPr>
        <p:pic>
          <p:nvPicPr>
            <p:cNvPr id="10" name="Google Shape;149;p3">
              <a:extLst>
                <a:ext uri="{FF2B5EF4-FFF2-40B4-BE49-F238E27FC236}">
                  <a16:creationId xmlns:a16="http://schemas.microsoft.com/office/drawing/2014/main" id="{307E65D5-7D44-BA4A-8CA2-FB91E39C71E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51867" y="444295"/>
              <a:ext cx="2715145" cy="18589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50;p3">
              <a:extLst>
                <a:ext uri="{FF2B5EF4-FFF2-40B4-BE49-F238E27FC236}">
                  <a16:creationId xmlns:a16="http://schemas.microsoft.com/office/drawing/2014/main" id="{B7AA0F5F-A478-154E-9522-64D5F49F8517}"/>
                </a:ext>
              </a:extLst>
            </p:cNvPr>
            <p:cNvSpPr txBox="1"/>
            <p:nvPr/>
          </p:nvSpPr>
          <p:spPr>
            <a:xfrm>
              <a:off x="1235650" y="2212459"/>
              <a:ext cx="1425251" cy="1803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</a:pPr>
              <a:r>
                <a:rPr lang="en-US" sz="1000" i="1" dirty="0" err="1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Roederer</a:t>
              </a:r>
              <a:r>
                <a:rPr lang="en-US" sz="1000" i="1" dirty="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 et al </a:t>
              </a:r>
              <a:r>
                <a:rPr lang="en-US" sz="1000" i="1" dirty="0" err="1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Astroph</a:t>
              </a:r>
              <a:r>
                <a:rPr lang="en-US" sz="1000" i="1" dirty="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. J. 2016</a:t>
              </a:r>
              <a:endParaRPr sz="1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2E60FC-D70C-6C40-80EF-9BC289861433}"/>
              </a:ext>
            </a:extLst>
          </p:cNvPr>
          <p:cNvGrpSpPr/>
          <p:nvPr/>
        </p:nvGrpSpPr>
        <p:grpSpPr>
          <a:xfrm>
            <a:off x="7891814" y="3234248"/>
            <a:ext cx="1979083" cy="1979083"/>
            <a:chOff x="1688559" y="3699932"/>
            <a:chExt cx="2111022" cy="2111022"/>
          </a:xfrm>
        </p:grpSpPr>
        <p:sp>
          <p:nvSpPr>
            <p:cNvPr id="13" name="Google Shape;151;p3">
              <a:extLst>
                <a:ext uri="{FF2B5EF4-FFF2-40B4-BE49-F238E27FC236}">
                  <a16:creationId xmlns:a16="http://schemas.microsoft.com/office/drawing/2014/main" id="{CF3626F8-411F-6247-94DD-C888E5925271}"/>
                </a:ext>
              </a:extLst>
            </p:cNvPr>
            <p:cNvSpPr/>
            <p:nvPr/>
          </p:nvSpPr>
          <p:spPr>
            <a:xfrm>
              <a:off x="1688559" y="3699932"/>
              <a:ext cx="2111022" cy="2111022"/>
            </a:xfrm>
            <a:prstGeom prst="ellipse">
              <a:avLst/>
            </a:prstGeom>
            <a:noFill/>
            <a:ln w="12700" cap="flat" cmpd="sng">
              <a:solidFill>
                <a:srgbClr val="E36C0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5711" tIns="42844" rIns="85711" bIns="42844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endParaRPr sz="168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52;p3">
              <a:extLst>
                <a:ext uri="{FF2B5EF4-FFF2-40B4-BE49-F238E27FC236}">
                  <a16:creationId xmlns:a16="http://schemas.microsoft.com/office/drawing/2014/main" id="{F0E7E6F0-44F2-5240-97D6-92173FA05573}"/>
                </a:ext>
              </a:extLst>
            </p:cNvPr>
            <p:cNvSpPr txBox="1"/>
            <p:nvPr/>
          </p:nvSpPr>
          <p:spPr>
            <a:xfrm>
              <a:off x="3365495" y="5175899"/>
              <a:ext cx="270391" cy="5847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</a:pPr>
              <a:r>
                <a:rPr lang="en-US" sz="3000" dirty="0">
                  <a:solidFill>
                    <a:srgbClr val="E46C0B"/>
                  </a:solidFill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 sz="3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177;p3">
            <a:extLst>
              <a:ext uri="{FF2B5EF4-FFF2-40B4-BE49-F238E27FC236}">
                <a16:creationId xmlns:a16="http://schemas.microsoft.com/office/drawing/2014/main" id="{1358C2A0-DC61-9148-B7EE-75197B4DFBA2}"/>
              </a:ext>
            </a:extLst>
          </p:cNvPr>
          <p:cNvSpPr txBox="1"/>
          <p:nvPr/>
        </p:nvSpPr>
        <p:spPr>
          <a:xfrm>
            <a:off x="9799752" y="5386892"/>
            <a:ext cx="795289" cy="288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3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JINAbase</a:t>
            </a:r>
            <a:endParaRPr sz="131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78;p3">
            <a:extLst>
              <a:ext uri="{FF2B5EF4-FFF2-40B4-BE49-F238E27FC236}">
                <a16:creationId xmlns:a16="http://schemas.microsoft.com/office/drawing/2014/main" id="{99E26D2E-7635-FC49-8B76-BF4FFCCDA1CF}"/>
              </a:ext>
            </a:extLst>
          </p:cNvPr>
          <p:cNvSpPr txBox="1"/>
          <p:nvPr/>
        </p:nvSpPr>
        <p:spPr>
          <a:xfrm>
            <a:off x="4582102" y="1126189"/>
            <a:ext cx="7101897" cy="147151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 marL="96432" indent="-9643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Calibri"/>
                <a:cs typeface="Arial" panose="020B0604020202020204" pitchFamily="34" charset="0"/>
                <a:sym typeface="Calibri"/>
              </a:rPr>
              <a:t>Stellar observations and stardust measurements provide evidence for additional processes</a:t>
            </a:r>
            <a:endParaRPr dirty="0">
              <a:solidFill>
                <a:srgbClr val="000000"/>
              </a:solidFill>
              <a:ea typeface="Arial"/>
              <a:cs typeface="Arial" panose="020B0604020202020204" pitchFamily="34" charset="0"/>
              <a:sym typeface="Arial"/>
            </a:endParaRPr>
          </a:p>
          <a:p>
            <a:pPr marL="96432" indent="-9643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Calibri"/>
                <a:cs typeface="Arial" panose="020B0604020202020204" pitchFamily="34" charset="0"/>
                <a:sym typeface="Calibri"/>
              </a:rPr>
              <a:t>Models attempt to disentangle the contributions from each process</a:t>
            </a:r>
            <a:endParaRPr dirty="0">
              <a:solidFill>
                <a:srgbClr val="000000"/>
              </a:solidFill>
              <a:ea typeface="Arial"/>
              <a:cs typeface="Arial" panose="020B0604020202020204" pitchFamily="34" charset="0"/>
              <a:sym typeface="Arial"/>
            </a:endParaRPr>
          </a:p>
          <a:p>
            <a:pPr marL="96432" indent="-9643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Calibri"/>
                <a:cs typeface="Arial" panose="020B0604020202020204" pitchFamily="34" charset="0"/>
                <a:sym typeface="Calibri"/>
              </a:rPr>
              <a:t>Accurate nuclear physics input is necessary  with guidance from observations</a:t>
            </a:r>
            <a:endParaRPr dirty="0">
              <a:solidFill>
                <a:srgbClr val="000000"/>
              </a:solidFill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3" name="Google Shape;192;p3">
            <a:extLst>
              <a:ext uri="{FF2B5EF4-FFF2-40B4-BE49-F238E27FC236}">
                <a16:creationId xmlns:a16="http://schemas.microsoft.com/office/drawing/2014/main" id="{5241F273-020B-0744-B4F7-62D459920A98}"/>
              </a:ext>
            </a:extLst>
          </p:cNvPr>
          <p:cNvSpPr txBox="1"/>
          <p:nvPr/>
        </p:nvSpPr>
        <p:spPr>
          <a:xfrm>
            <a:off x="10056092" y="5827558"/>
            <a:ext cx="1646835" cy="25580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85711" tIns="42844" rIns="85711" bIns="42844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100" i="1" dirty="0">
                <a:latin typeface="Times" pitchFamily="2" charset="0"/>
                <a:ea typeface="Calibri"/>
                <a:cs typeface="Calibri"/>
                <a:sym typeface="Calibri"/>
              </a:rPr>
              <a:t>Herwig, </a:t>
            </a:r>
            <a:r>
              <a:rPr lang="en-US" sz="1100" i="1" dirty="0" err="1">
                <a:latin typeface="Times" pitchFamily="2" charset="0"/>
                <a:ea typeface="Calibri"/>
                <a:cs typeface="Calibri"/>
                <a:sym typeface="Calibri"/>
              </a:rPr>
              <a:t>Denissenkov</a:t>
            </a:r>
            <a:endParaRPr sz="1100" i="1" dirty="0">
              <a:latin typeface="Times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196;p3">
            <a:extLst>
              <a:ext uri="{FF2B5EF4-FFF2-40B4-BE49-F238E27FC236}">
                <a16:creationId xmlns:a16="http://schemas.microsoft.com/office/drawing/2014/main" id="{01CD9FF1-B6E1-3E4E-A689-88E23C5B646C}"/>
              </a:ext>
            </a:extLst>
          </p:cNvPr>
          <p:cNvSpPr/>
          <p:nvPr/>
        </p:nvSpPr>
        <p:spPr>
          <a:xfrm>
            <a:off x="8540738" y="5691320"/>
            <a:ext cx="722981" cy="2308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85711" tIns="42844" rIns="85711" bIns="42844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312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197;p3">
            <a:extLst>
              <a:ext uri="{FF2B5EF4-FFF2-40B4-BE49-F238E27FC236}">
                <a16:creationId xmlns:a16="http://schemas.microsoft.com/office/drawing/2014/main" id="{5A8C8A3A-F227-E941-B569-091FB32C5A0F}"/>
              </a:ext>
            </a:extLst>
          </p:cNvPr>
          <p:cNvSpPr/>
          <p:nvPr/>
        </p:nvSpPr>
        <p:spPr>
          <a:xfrm>
            <a:off x="8473215" y="5667554"/>
            <a:ext cx="774232" cy="34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68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Ba/La</a:t>
            </a:r>
            <a:endParaRPr sz="1312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8697F0D2-2E0E-A94E-97D3-1376D02A5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Imprint MT Shadow" pitchFamily="82" charset="77"/>
              </a:rPr>
              <a:t>Evidence for additional nucleosynthesis processes </a:t>
            </a:r>
          </a:p>
        </p:txBody>
      </p:sp>
      <p:grpSp>
        <p:nvGrpSpPr>
          <p:cNvPr id="15" name="Google Shape;153;p3">
            <a:extLst>
              <a:ext uri="{FF2B5EF4-FFF2-40B4-BE49-F238E27FC236}">
                <a16:creationId xmlns:a16="http://schemas.microsoft.com/office/drawing/2014/main" id="{17F1E59A-9271-2F42-9D80-891ABBCDD822}"/>
              </a:ext>
            </a:extLst>
          </p:cNvPr>
          <p:cNvGrpSpPr/>
          <p:nvPr/>
        </p:nvGrpSpPr>
        <p:grpSpPr>
          <a:xfrm>
            <a:off x="1543248" y="3327401"/>
            <a:ext cx="4705153" cy="2799648"/>
            <a:chOff x="4761619" y="534029"/>
            <a:chExt cx="4622069" cy="2401186"/>
          </a:xfrm>
        </p:grpSpPr>
        <p:pic>
          <p:nvPicPr>
            <p:cNvPr id="16" name="Google Shape;154;p3">
              <a:extLst>
                <a:ext uri="{FF2B5EF4-FFF2-40B4-BE49-F238E27FC236}">
                  <a16:creationId xmlns:a16="http://schemas.microsoft.com/office/drawing/2014/main" id="{71CECEB1-52F6-C54C-81F5-1906AE02782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89" t="7599" r="5198" b="18836"/>
            <a:stretch/>
          </p:blipFill>
          <p:spPr>
            <a:xfrm>
              <a:off x="5437762" y="732672"/>
              <a:ext cx="3523579" cy="18164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55;p3">
              <a:extLst>
                <a:ext uri="{FF2B5EF4-FFF2-40B4-BE49-F238E27FC236}">
                  <a16:creationId xmlns:a16="http://schemas.microsoft.com/office/drawing/2014/main" id="{DB7CF050-0CEE-F648-969E-D11F4654076D}"/>
                </a:ext>
              </a:extLst>
            </p:cNvPr>
            <p:cNvSpPr txBox="1"/>
            <p:nvPr/>
          </p:nvSpPr>
          <p:spPr>
            <a:xfrm>
              <a:off x="7778249" y="2712521"/>
              <a:ext cx="1605439" cy="2226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</a:pPr>
              <a:r>
                <a:rPr lang="en-US" sz="1125" i="1" dirty="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Meyer et al, APJ 2000 </a:t>
              </a:r>
              <a:endParaRPr sz="1125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56;p3">
              <a:extLst>
                <a:ext uri="{FF2B5EF4-FFF2-40B4-BE49-F238E27FC236}">
                  <a16:creationId xmlns:a16="http://schemas.microsoft.com/office/drawing/2014/main" id="{F7B64702-BAF8-074F-902D-9FE820EEB12C}"/>
                </a:ext>
              </a:extLst>
            </p:cNvPr>
            <p:cNvSpPr txBox="1"/>
            <p:nvPr/>
          </p:nvSpPr>
          <p:spPr>
            <a:xfrm>
              <a:off x="7439735" y="2121301"/>
              <a:ext cx="1267655" cy="247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r>
                <a:rPr lang="en-US" sz="1312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Stardust grains</a:t>
              </a:r>
              <a:endParaRPr sz="131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57;p3">
              <a:extLst>
                <a:ext uri="{FF2B5EF4-FFF2-40B4-BE49-F238E27FC236}">
                  <a16:creationId xmlns:a16="http://schemas.microsoft.com/office/drawing/2014/main" id="{0B9D12ED-94BB-5248-B2E5-CCE842661F72}"/>
                </a:ext>
              </a:extLst>
            </p:cNvPr>
            <p:cNvSpPr txBox="1"/>
            <p:nvPr/>
          </p:nvSpPr>
          <p:spPr>
            <a:xfrm>
              <a:off x="5873179" y="1804394"/>
              <a:ext cx="306495" cy="296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r>
                <a:rPr lang="en-US" sz="1688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p</a:t>
              </a:r>
              <a:endParaRPr sz="131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58;p3">
              <a:extLst>
                <a:ext uri="{FF2B5EF4-FFF2-40B4-BE49-F238E27FC236}">
                  <a16:creationId xmlns:a16="http://schemas.microsoft.com/office/drawing/2014/main" id="{768857DB-A151-BE4D-83E4-B3F5F520B6EB}"/>
                </a:ext>
              </a:extLst>
            </p:cNvPr>
            <p:cNvSpPr txBox="1"/>
            <p:nvPr/>
          </p:nvSpPr>
          <p:spPr>
            <a:xfrm>
              <a:off x="6333652" y="1619728"/>
              <a:ext cx="306495" cy="296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r>
                <a:rPr lang="en-US" sz="1688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p</a:t>
              </a:r>
              <a:endParaRPr sz="131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59;p3">
              <a:extLst>
                <a:ext uri="{FF2B5EF4-FFF2-40B4-BE49-F238E27FC236}">
                  <a16:creationId xmlns:a16="http://schemas.microsoft.com/office/drawing/2014/main" id="{9368EE6D-E104-F743-B47B-1E9C4B1B72DB}"/>
                </a:ext>
              </a:extLst>
            </p:cNvPr>
            <p:cNvSpPr txBox="1"/>
            <p:nvPr/>
          </p:nvSpPr>
          <p:spPr>
            <a:xfrm>
              <a:off x="6461050" y="732672"/>
              <a:ext cx="428322" cy="296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r>
                <a:rPr lang="en-US" sz="1688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s,r</a:t>
              </a:r>
              <a:endParaRPr sz="1688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0;p3">
              <a:extLst>
                <a:ext uri="{FF2B5EF4-FFF2-40B4-BE49-F238E27FC236}">
                  <a16:creationId xmlns:a16="http://schemas.microsoft.com/office/drawing/2014/main" id="{8CECF07E-8629-DA40-9018-072DE302F466}"/>
                </a:ext>
              </a:extLst>
            </p:cNvPr>
            <p:cNvSpPr txBox="1"/>
            <p:nvPr/>
          </p:nvSpPr>
          <p:spPr>
            <a:xfrm>
              <a:off x="7402681" y="701333"/>
              <a:ext cx="428322" cy="296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r>
                <a:rPr lang="en-US" sz="1688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s,r</a:t>
              </a:r>
              <a:endParaRPr sz="1688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1;p3">
              <a:extLst>
                <a:ext uri="{FF2B5EF4-FFF2-40B4-BE49-F238E27FC236}">
                  <a16:creationId xmlns:a16="http://schemas.microsoft.com/office/drawing/2014/main" id="{0E37F069-54C6-3540-911B-39A3FAA81F65}"/>
                </a:ext>
              </a:extLst>
            </p:cNvPr>
            <p:cNvSpPr txBox="1"/>
            <p:nvPr/>
          </p:nvSpPr>
          <p:spPr>
            <a:xfrm>
              <a:off x="7102158" y="1680897"/>
              <a:ext cx="274434" cy="296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r>
                <a:rPr lang="en-US" sz="1688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 sz="131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62;p3">
              <a:extLst>
                <a:ext uri="{FF2B5EF4-FFF2-40B4-BE49-F238E27FC236}">
                  <a16:creationId xmlns:a16="http://schemas.microsoft.com/office/drawing/2014/main" id="{3948360F-1233-C94B-9523-5930ECF7B1AF}"/>
                </a:ext>
              </a:extLst>
            </p:cNvPr>
            <p:cNvSpPr txBox="1"/>
            <p:nvPr/>
          </p:nvSpPr>
          <p:spPr>
            <a:xfrm>
              <a:off x="8218761" y="1143402"/>
              <a:ext cx="274434" cy="296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r>
                <a:rPr lang="en-US" sz="1688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r</a:t>
              </a:r>
              <a:endParaRPr sz="131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63;p3">
              <a:extLst>
                <a:ext uri="{FF2B5EF4-FFF2-40B4-BE49-F238E27FC236}">
                  <a16:creationId xmlns:a16="http://schemas.microsoft.com/office/drawing/2014/main" id="{0AB8F978-C78D-7E4F-8C4C-22EBC1BEF2A5}"/>
                </a:ext>
              </a:extLst>
            </p:cNvPr>
            <p:cNvSpPr txBox="1"/>
            <p:nvPr/>
          </p:nvSpPr>
          <p:spPr>
            <a:xfrm>
              <a:off x="7483986" y="1182076"/>
              <a:ext cx="428322" cy="296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r>
                <a:rPr lang="en-US" sz="1688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s,r</a:t>
              </a:r>
              <a:endParaRPr sz="1688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64;p3">
              <a:extLst>
                <a:ext uri="{FF2B5EF4-FFF2-40B4-BE49-F238E27FC236}">
                  <a16:creationId xmlns:a16="http://schemas.microsoft.com/office/drawing/2014/main" id="{57AF4F0A-5BF5-2343-AE4C-B88290FC2550}"/>
                </a:ext>
              </a:extLst>
            </p:cNvPr>
            <p:cNvSpPr txBox="1"/>
            <p:nvPr/>
          </p:nvSpPr>
          <p:spPr>
            <a:xfrm>
              <a:off x="6290050" y="534029"/>
              <a:ext cx="1677319" cy="247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r>
                <a:rPr lang="en-US" sz="13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 overabundances</a:t>
              </a:r>
              <a:endParaRPr sz="131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65;p3">
              <a:extLst>
                <a:ext uri="{FF2B5EF4-FFF2-40B4-BE49-F238E27FC236}">
                  <a16:creationId xmlns:a16="http://schemas.microsoft.com/office/drawing/2014/main" id="{E8C6B99A-CCA8-CC48-9579-B2F36EB56CF8}"/>
                </a:ext>
              </a:extLst>
            </p:cNvPr>
            <p:cNvSpPr txBox="1"/>
            <p:nvPr/>
          </p:nvSpPr>
          <p:spPr>
            <a:xfrm>
              <a:off x="5112400" y="680182"/>
              <a:ext cx="367408" cy="247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r>
                <a:rPr lang="en-US" sz="13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sz="131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66;p3">
              <a:extLst>
                <a:ext uri="{FF2B5EF4-FFF2-40B4-BE49-F238E27FC236}">
                  <a16:creationId xmlns:a16="http://schemas.microsoft.com/office/drawing/2014/main" id="{D3EAA139-49EB-E14B-8601-E3B9DB111A85}"/>
                </a:ext>
              </a:extLst>
            </p:cNvPr>
            <p:cNvSpPr txBox="1"/>
            <p:nvPr/>
          </p:nvSpPr>
          <p:spPr>
            <a:xfrm>
              <a:off x="5203771" y="1076177"/>
              <a:ext cx="276038" cy="247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r>
                <a:rPr lang="en-US" sz="13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31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67;p3">
              <a:extLst>
                <a:ext uri="{FF2B5EF4-FFF2-40B4-BE49-F238E27FC236}">
                  <a16:creationId xmlns:a16="http://schemas.microsoft.com/office/drawing/2014/main" id="{E2323F68-C5EA-3341-8A10-D1F4FD213293}"/>
                </a:ext>
              </a:extLst>
            </p:cNvPr>
            <p:cNvSpPr txBox="1"/>
            <p:nvPr/>
          </p:nvSpPr>
          <p:spPr>
            <a:xfrm>
              <a:off x="5096346" y="1536504"/>
              <a:ext cx="412292" cy="247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r>
                <a:rPr lang="en-US" sz="13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0.1</a:t>
              </a:r>
              <a:endParaRPr sz="131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68;p3">
              <a:extLst>
                <a:ext uri="{FF2B5EF4-FFF2-40B4-BE49-F238E27FC236}">
                  <a16:creationId xmlns:a16="http://schemas.microsoft.com/office/drawing/2014/main" id="{E665BF91-2EBE-B147-B824-78752547A687}"/>
                </a:ext>
              </a:extLst>
            </p:cNvPr>
            <p:cNvSpPr txBox="1"/>
            <p:nvPr/>
          </p:nvSpPr>
          <p:spPr>
            <a:xfrm>
              <a:off x="5014475" y="1979015"/>
              <a:ext cx="503664" cy="247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r>
                <a:rPr lang="en-US" sz="13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0.01</a:t>
              </a:r>
              <a:endParaRPr sz="131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69;p3">
              <a:extLst>
                <a:ext uri="{FF2B5EF4-FFF2-40B4-BE49-F238E27FC236}">
                  <a16:creationId xmlns:a16="http://schemas.microsoft.com/office/drawing/2014/main" id="{F458EBF7-D564-AC4C-95A2-CBDF1C17CF83}"/>
                </a:ext>
              </a:extLst>
            </p:cNvPr>
            <p:cNvSpPr txBox="1"/>
            <p:nvPr/>
          </p:nvSpPr>
          <p:spPr>
            <a:xfrm>
              <a:off x="4923103" y="2386293"/>
              <a:ext cx="595035" cy="247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r>
                <a:rPr lang="en-US" sz="13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0.001</a:t>
              </a:r>
              <a:endParaRPr sz="131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70;p3">
              <a:extLst>
                <a:ext uri="{FF2B5EF4-FFF2-40B4-BE49-F238E27FC236}">
                  <a16:creationId xmlns:a16="http://schemas.microsoft.com/office/drawing/2014/main" id="{6360E960-394F-0446-95BF-114EC706373E}"/>
                </a:ext>
              </a:extLst>
            </p:cNvPr>
            <p:cNvSpPr txBox="1"/>
            <p:nvPr/>
          </p:nvSpPr>
          <p:spPr>
            <a:xfrm rot="16200000">
              <a:off x="4126478" y="1327922"/>
              <a:ext cx="1553630" cy="2833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r>
                <a:rPr lang="en-US" sz="13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X(</a:t>
              </a:r>
              <a:r>
                <a:rPr lang="en-US" sz="1312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</a:t>
              </a:r>
              <a:r>
                <a:rPr lang="en-US" sz="13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Mo) / X(</a:t>
              </a:r>
              <a:r>
                <a:rPr lang="en-US" sz="1312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</a:t>
              </a:r>
              <a:r>
                <a:rPr lang="en-US" sz="13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Mo)</a:t>
              </a:r>
              <a:r>
                <a:rPr lang="en-US" sz="1312" baseline="-25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solar</a:t>
              </a:r>
              <a:endParaRPr sz="131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71;p3">
              <a:extLst>
                <a:ext uri="{FF2B5EF4-FFF2-40B4-BE49-F238E27FC236}">
                  <a16:creationId xmlns:a16="http://schemas.microsoft.com/office/drawing/2014/main" id="{2E32BB9D-7498-4241-A875-84D6C17C111F}"/>
                </a:ext>
              </a:extLst>
            </p:cNvPr>
            <p:cNvSpPr txBox="1"/>
            <p:nvPr/>
          </p:nvSpPr>
          <p:spPr>
            <a:xfrm>
              <a:off x="5833886" y="2466657"/>
              <a:ext cx="367408" cy="247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r>
                <a:rPr lang="en-US" sz="13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92</a:t>
              </a:r>
              <a:endParaRPr sz="131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72;p3">
              <a:extLst>
                <a:ext uri="{FF2B5EF4-FFF2-40B4-BE49-F238E27FC236}">
                  <a16:creationId xmlns:a16="http://schemas.microsoft.com/office/drawing/2014/main" id="{6C5EA84F-FE1B-F545-9F67-2A920C33BF4B}"/>
                </a:ext>
              </a:extLst>
            </p:cNvPr>
            <p:cNvSpPr txBox="1"/>
            <p:nvPr/>
          </p:nvSpPr>
          <p:spPr>
            <a:xfrm>
              <a:off x="6384764" y="2466657"/>
              <a:ext cx="367408" cy="247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r>
                <a:rPr lang="en-US" sz="13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94</a:t>
              </a:r>
              <a:endParaRPr sz="131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73;p3">
              <a:extLst>
                <a:ext uri="{FF2B5EF4-FFF2-40B4-BE49-F238E27FC236}">
                  <a16:creationId xmlns:a16="http://schemas.microsoft.com/office/drawing/2014/main" id="{08A13623-7207-EF45-9C9A-64112924DA36}"/>
                </a:ext>
              </a:extLst>
            </p:cNvPr>
            <p:cNvSpPr txBox="1"/>
            <p:nvPr/>
          </p:nvSpPr>
          <p:spPr>
            <a:xfrm>
              <a:off x="6935642" y="2461702"/>
              <a:ext cx="367408" cy="247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r>
                <a:rPr lang="en-US" sz="13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96</a:t>
              </a:r>
              <a:endParaRPr sz="131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74;p3">
              <a:extLst>
                <a:ext uri="{FF2B5EF4-FFF2-40B4-BE49-F238E27FC236}">
                  <a16:creationId xmlns:a16="http://schemas.microsoft.com/office/drawing/2014/main" id="{E7AC0B66-AB23-AC44-934F-122AF676EED0}"/>
                </a:ext>
              </a:extLst>
            </p:cNvPr>
            <p:cNvSpPr txBox="1"/>
            <p:nvPr/>
          </p:nvSpPr>
          <p:spPr>
            <a:xfrm>
              <a:off x="7492139" y="2466657"/>
              <a:ext cx="367408" cy="247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r>
                <a:rPr lang="en-US" sz="13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98</a:t>
              </a:r>
              <a:endParaRPr sz="131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75;p3">
              <a:extLst>
                <a:ext uri="{FF2B5EF4-FFF2-40B4-BE49-F238E27FC236}">
                  <a16:creationId xmlns:a16="http://schemas.microsoft.com/office/drawing/2014/main" id="{3E088A78-833F-C042-89E0-F9D141205B86}"/>
                </a:ext>
              </a:extLst>
            </p:cNvPr>
            <p:cNvSpPr txBox="1"/>
            <p:nvPr/>
          </p:nvSpPr>
          <p:spPr>
            <a:xfrm>
              <a:off x="8010837" y="2467280"/>
              <a:ext cx="458780" cy="247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r>
                <a:rPr lang="en-US" sz="13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100</a:t>
              </a:r>
              <a:endParaRPr sz="131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76;p3">
              <a:extLst>
                <a:ext uri="{FF2B5EF4-FFF2-40B4-BE49-F238E27FC236}">
                  <a16:creationId xmlns:a16="http://schemas.microsoft.com/office/drawing/2014/main" id="{E35F7584-14D2-DE4A-9D0D-8A5B08A734F5}"/>
                </a:ext>
              </a:extLst>
            </p:cNvPr>
            <p:cNvSpPr txBox="1"/>
            <p:nvPr/>
          </p:nvSpPr>
          <p:spPr>
            <a:xfrm>
              <a:off x="6517042" y="2661100"/>
              <a:ext cx="1205779" cy="247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r>
                <a:rPr lang="en-US" sz="13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Mass Number</a:t>
              </a:r>
              <a:endParaRPr sz="131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" name="Google Shape;152;p3">
            <a:extLst>
              <a:ext uri="{FF2B5EF4-FFF2-40B4-BE49-F238E27FC236}">
                <a16:creationId xmlns:a16="http://schemas.microsoft.com/office/drawing/2014/main" id="{11B8A856-85B7-6330-72CB-96EB08A372E2}"/>
              </a:ext>
            </a:extLst>
          </p:cNvPr>
          <p:cNvSpPr txBox="1"/>
          <p:nvPr/>
        </p:nvSpPr>
        <p:spPr>
          <a:xfrm>
            <a:off x="4724126" y="4527232"/>
            <a:ext cx="253492" cy="5481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</a:pPr>
            <a:r>
              <a:rPr lang="en-US" sz="3000" dirty="0">
                <a:solidFill>
                  <a:srgbClr val="E46C0B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37F43E-64BA-9BED-4696-0FC0402AB4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FCABB6FB-984A-BF6C-A6A6-B66F80C34A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20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290EFF66-6A44-1743-B176-13B12EF0F33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916618" y="1027877"/>
            <a:ext cx="7170428" cy="484488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D9FFBF1-2678-BB49-9F27-FD7AD2003C15}"/>
              </a:ext>
            </a:extLst>
          </p:cNvPr>
          <p:cNvSpPr/>
          <p:nvPr/>
        </p:nvSpPr>
        <p:spPr>
          <a:xfrm>
            <a:off x="824229" y="1195042"/>
            <a:ext cx="610791" cy="1890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15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4606A2B-DF26-864A-8419-53CB52720FCB}"/>
              </a:ext>
            </a:extLst>
          </p:cNvPr>
          <p:cNvSpPr/>
          <p:nvPr/>
        </p:nvSpPr>
        <p:spPr>
          <a:xfrm>
            <a:off x="6319051" y="4487519"/>
            <a:ext cx="1374011" cy="1295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15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29A2414-D523-0846-990C-F5CEC34A3772}"/>
              </a:ext>
            </a:extLst>
          </p:cNvPr>
          <p:cNvSpPr txBox="1"/>
          <p:nvPr/>
        </p:nvSpPr>
        <p:spPr>
          <a:xfrm>
            <a:off x="4230056" y="2308007"/>
            <a:ext cx="479699" cy="410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35" dirty="0"/>
              <a:t>Z=82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8EBCFEA-4E1C-9C4A-8EA3-41F64BF93124}"/>
              </a:ext>
            </a:extLst>
          </p:cNvPr>
          <p:cNvSpPr txBox="1"/>
          <p:nvPr/>
        </p:nvSpPr>
        <p:spPr>
          <a:xfrm>
            <a:off x="2430044" y="3537323"/>
            <a:ext cx="479699" cy="410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35" dirty="0"/>
              <a:t>Z=50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051DCF6-788D-4244-AF0C-8CC7C35A2711}"/>
              </a:ext>
            </a:extLst>
          </p:cNvPr>
          <p:cNvSpPr txBox="1"/>
          <p:nvPr/>
        </p:nvSpPr>
        <p:spPr>
          <a:xfrm>
            <a:off x="845590" y="5169803"/>
            <a:ext cx="406061" cy="410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35" dirty="0"/>
              <a:t>Z=8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E7C9174-451B-4D4E-A024-8D2CEF23959F}"/>
              </a:ext>
            </a:extLst>
          </p:cNvPr>
          <p:cNvSpPr txBox="1"/>
          <p:nvPr/>
        </p:nvSpPr>
        <p:spPr>
          <a:xfrm>
            <a:off x="1098587" y="4701068"/>
            <a:ext cx="479699" cy="410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35" dirty="0"/>
              <a:t>Z=20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F4B77F9-3FDD-7C49-B25E-C1A4320741B3}"/>
              </a:ext>
            </a:extLst>
          </p:cNvPr>
          <p:cNvSpPr txBox="1"/>
          <p:nvPr/>
        </p:nvSpPr>
        <p:spPr>
          <a:xfrm>
            <a:off x="1299179" y="4393167"/>
            <a:ext cx="479699" cy="410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35" dirty="0"/>
              <a:t>Z=28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A8192EE-5290-204B-BC14-9F994269D436}"/>
              </a:ext>
            </a:extLst>
          </p:cNvPr>
          <p:cNvSpPr txBox="1"/>
          <p:nvPr/>
        </p:nvSpPr>
        <p:spPr>
          <a:xfrm>
            <a:off x="1582530" y="5537359"/>
            <a:ext cx="495359" cy="410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35" dirty="0"/>
              <a:t>N=20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88E857B-FD98-3F4C-83BF-ACD3817DCC44}"/>
              </a:ext>
            </a:extLst>
          </p:cNvPr>
          <p:cNvSpPr txBox="1"/>
          <p:nvPr/>
        </p:nvSpPr>
        <p:spPr>
          <a:xfrm>
            <a:off x="1180981" y="5730712"/>
            <a:ext cx="432991" cy="251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35" dirty="0"/>
              <a:t>N=8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EA3124E-5001-C04B-9EA6-96F720CD508C}"/>
              </a:ext>
            </a:extLst>
          </p:cNvPr>
          <p:cNvSpPr txBox="1"/>
          <p:nvPr/>
        </p:nvSpPr>
        <p:spPr>
          <a:xfrm>
            <a:off x="2740708" y="4798008"/>
            <a:ext cx="540591" cy="251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35" dirty="0"/>
              <a:t>N=50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4A41738-755F-EB45-8C94-50FDBEA0F85B}"/>
              </a:ext>
            </a:extLst>
          </p:cNvPr>
          <p:cNvSpPr txBox="1"/>
          <p:nvPr/>
        </p:nvSpPr>
        <p:spPr>
          <a:xfrm>
            <a:off x="4000928" y="4100740"/>
            <a:ext cx="628192" cy="251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35" dirty="0"/>
              <a:t>N=82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7BBB173-1698-B84E-BA63-1B6F15F0950B}"/>
              </a:ext>
            </a:extLst>
          </p:cNvPr>
          <p:cNvSpPr txBox="1"/>
          <p:nvPr/>
        </p:nvSpPr>
        <p:spPr>
          <a:xfrm>
            <a:off x="5700063" y="2858051"/>
            <a:ext cx="620856" cy="251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35" dirty="0"/>
              <a:t>N=126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83FC5F8-C3DA-D145-91A6-A87B2B4F31D9}"/>
              </a:ext>
            </a:extLst>
          </p:cNvPr>
          <p:cNvSpPr txBox="1"/>
          <p:nvPr/>
        </p:nvSpPr>
        <p:spPr>
          <a:xfrm>
            <a:off x="1944986" y="5388111"/>
            <a:ext cx="602316" cy="251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35" dirty="0"/>
              <a:t>N=28</a:t>
            </a:r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00A30EEF-181E-3543-8B38-99C8410D3298}"/>
              </a:ext>
            </a:extLst>
          </p:cNvPr>
          <p:cNvSpPr/>
          <p:nvPr/>
        </p:nvSpPr>
        <p:spPr>
          <a:xfrm>
            <a:off x="1062115" y="4735482"/>
            <a:ext cx="1103709" cy="910828"/>
          </a:xfrm>
          <a:custGeom>
            <a:avLst/>
            <a:gdLst>
              <a:gd name="connsiteX0" fmla="*/ 0 w 1494972"/>
              <a:gd name="connsiteY0" fmla="*/ 1233714 h 1233714"/>
              <a:gd name="connsiteX1" fmla="*/ 1494972 w 1494972"/>
              <a:gd name="connsiteY1" fmla="*/ 0 h 12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4972" h="1233714">
                <a:moveTo>
                  <a:pt x="0" y="1233714"/>
                </a:moveTo>
                <a:lnTo>
                  <a:pt x="1494972" y="0"/>
                </a:lnTo>
              </a:path>
            </a:pathLst>
          </a:custGeom>
          <a:noFill/>
          <a:ln w="50800">
            <a:solidFill>
              <a:srgbClr val="FF0000"/>
            </a:solidFill>
            <a:tailEnd type="stealth" w="lg" len="lg"/>
          </a:ln>
          <a:effectLst>
            <a:glow rad="101600">
              <a:srgbClr val="FF0000">
                <a:alpha val="6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15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F08033-8493-7534-23DE-B4BD648591F0}"/>
              </a:ext>
            </a:extLst>
          </p:cNvPr>
          <p:cNvGrpSpPr/>
          <p:nvPr/>
        </p:nvGrpSpPr>
        <p:grpSpPr>
          <a:xfrm>
            <a:off x="3018052" y="2200847"/>
            <a:ext cx="4664723" cy="2466157"/>
            <a:chOff x="3940397" y="2590800"/>
            <a:chExt cx="4975705" cy="2630568"/>
          </a:xfrm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23F8A8D6-7C66-EE4D-9905-0C0E4B5B6A7E}"/>
                </a:ext>
              </a:extLst>
            </p:cNvPr>
            <p:cNvSpPr/>
            <p:nvPr/>
          </p:nvSpPr>
          <p:spPr>
            <a:xfrm>
              <a:off x="3940397" y="2903578"/>
              <a:ext cx="3859232" cy="2317790"/>
            </a:xfrm>
            <a:custGeom>
              <a:avLst/>
              <a:gdLst>
                <a:gd name="connsiteX0" fmla="*/ 0 w 4900612"/>
                <a:gd name="connsiteY0" fmla="*/ 2943225 h 2943225"/>
                <a:gd name="connsiteX1" fmla="*/ 1585912 w 4900612"/>
                <a:gd name="connsiteY1" fmla="*/ 2171700 h 2943225"/>
                <a:gd name="connsiteX2" fmla="*/ 1585912 w 4900612"/>
                <a:gd name="connsiteY2" fmla="*/ 1857375 h 2943225"/>
                <a:gd name="connsiteX3" fmla="*/ 3929062 w 4900612"/>
                <a:gd name="connsiteY3" fmla="*/ 828675 h 2943225"/>
                <a:gd name="connsiteX4" fmla="*/ 3900487 w 4900612"/>
                <a:gd name="connsiteY4" fmla="*/ 414337 h 2943225"/>
                <a:gd name="connsiteX5" fmla="*/ 4900612 w 4900612"/>
                <a:gd name="connsiteY5" fmla="*/ 0 h 294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00612" h="2943225">
                  <a:moveTo>
                    <a:pt x="0" y="2943225"/>
                  </a:moveTo>
                  <a:lnTo>
                    <a:pt x="1585912" y="2171700"/>
                  </a:lnTo>
                  <a:lnTo>
                    <a:pt x="1585912" y="1857375"/>
                  </a:lnTo>
                  <a:lnTo>
                    <a:pt x="3929062" y="828675"/>
                  </a:lnTo>
                  <a:lnTo>
                    <a:pt x="3900487" y="414337"/>
                  </a:lnTo>
                  <a:lnTo>
                    <a:pt x="4900612" y="0"/>
                  </a:lnTo>
                </a:path>
              </a:pathLst>
            </a:custGeom>
            <a:noFill/>
            <a:ln w="50800">
              <a:solidFill>
                <a:srgbClr val="0432FF"/>
              </a:solidFill>
              <a:tailEnd type="stealth" w="lg" len="lg"/>
            </a:ln>
            <a:effectLst>
              <a:glow rad="228600">
                <a:schemeClr val="tx2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15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A632E07-794C-3D43-AE48-D35A87ACA9C2}"/>
                </a:ext>
              </a:extLst>
            </p:cNvPr>
            <p:cNvSpPr txBox="1"/>
            <p:nvPr/>
          </p:nvSpPr>
          <p:spPr>
            <a:xfrm>
              <a:off x="7327663" y="2590800"/>
              <a:ext cx="1588439" cy="4620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32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15" dirty="0">
                  <a:solidFill>
                    <a:srgbClr val="0432FF"/>
                  </a:solidFill>
                </a:rPr>
                <a:t>r process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0B92AA-11E2-DF82-B216-22FAE9471970}"/>
              </a:ext>
            </a:extLst>
          </p:cNvPr>
          <p:cNvGrpSpPr/>
          <p:nvPr/>
        </p:nvGrpSpPr>
        <p:grpSpPr>
          <a:xfrm>
            <a:off x="2287269" y="2557366"/>
            <a:ext cx="3438711" cy="2099089"/>
            <a:chOff x="3160895" y="2971086"/>
            <a:chExt cx="3667958" cy="2239029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FB0CD370-5F7B-DD44-828F-8F20A21C421B}"/>
                </a:ext>
              </a:extLst>
            </p:cNvPr>
            <p:cNvSpPr/>
            <p:nvPr/>
          </p:nvSpPr>
          <p:spPr>
            <a:xfrm>
              <a:off x="3160895" y="2971086"/>
              <a:ext cx="3667958" cy="2239029"/>
            </a:xfrm>
            <a:custGeom>
              <a:avLst/>
              <a:gdLst>
                <a:gd name="connsiteX0" fmla="*/ 0 w 4657725"/>
                <a:gd name="connsiteY0" fmla="*/ 2843212 h 2843212"/>
                <a:gd name="connsiteX1" fmla="*/ 2486025 w 4657725"/>
                <a:gd name="connsiteY1" fmla="*/ 1257300 h 2843212"/>
                <a:gd name="connsiteX2" fmla="*/ 4657725 w 4657725"/>
                <a:gd name="connsiteY2" fmla="*/ 0 h 2843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57725" h="2843212">
                  <a:moveTo>
                    <a:pt x="0" y="2843212"/>
                  </a:moveTo>
                  <a:lnTo>
                    <a:pt x="2486025" y="1257300"/>
                  </a:lnTo>
                  <a:lnTo>
                    <a:pt x="4657725" y="0"/>
                  </a:lnTo>
                </a:path>
              </a:pathLst>
            </a:custGeom>
            <a:noFill/>
            <a:ln w="50800">
              <a:solidFill>
                <a:srgbClr val="458B00"/>
              </a:solidFill>
              <a:tailEnd type="stealth" w="lg" len="lg"/>
            </a:ln>
            <a:effectLst>
              <a:glow rad="139700">
                <a:srgbClr val="458B00">
                  <a:alpha val="53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15" dirty="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F75EF61-7B10-AB43-8B55-C118A91B343F}"/>
                </a:ext>
              </a:extLst>
            </p:cNvPr>
            <p:cNvSpPr txBox="1"/>
            <p:nvPr/>
          </p:nvSpPr>
          <p:spPr>
            <a:xfrm>
              <a:off x="4257437" y="3091260"/>
              <a:ext cx="1677295" cy="4620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458B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15" dirty="0">
                  <a:solidFill>
                    <a:srgbClr val="458B00"/>
                  </a:solidFill>
                </a:rPr>
                <a:t>s process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8DDDA0-8F0D-57B9-01EB-9934794DC99C}"/>
              </a:ext>
            </a:extLst>
          </p:cNvPr>
          <p:cNvGrpSpPr/>
          <p:nvPr/>
        </p:nvGrpSpPr>
        <p:grpSpPr>
          <a:xfrm>
            <a:off x="2463034" y="2485202"/>
            <a:ext cx="3396109" cy="1800225"/>
            <a:chOff x="3348378" y="2894112"/>
            <a:chExt cx="3622517" cy="1920240"/>
          </a:xfrm>
        </p:grpSpPr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0668C08F-F104-3849-9803-F7BE35AD63AD}"/>
                </a:ext>
              </a:extLst>
            </p:cNvPr>
            <p:cNvSpPr/>
            <p:nvPr/>
          </p:nvSpPr>
          <p:spPr>
            <a:xfrm>
              <a:off x="3564755" y="2894112"/>
              <a:ext cx="3406140" cy="1920240"/>
            </a:xfrm>
            <a:custGeom>
              <a:avLst/>
              <a:gdLst>
                <a:gd name="connsiteX0" fmla="*/ 4325257 w 4325257"/>
                <a:gd name="connsiteY0" fmla="*/ 0 h 2438400"/>
                <a:gd name="connsiteX1" fmla="*/ 3846286 w 4325257"/>
                <a:gd name="connsiteY1" fmla="*/ 0 h 2438400"/>
                <a:gd name="connsiteX2" fmla="*/ 2002972 w 4325257"/>
                <a:gd name="connsiteY2" fmla="*/ 1030515 h 2438400"/>
                <a:gd name="connsiteX3" fmla="*/ 2002972 w 4325257"/>
                <a:gd name="connsiteY3" fmla="*/ 1161143 h 2438400"/>
                <a:gd name="connsiteX4" fmla="*/ 0 w 4325257"/>
                <a:gd name="connsiteY4" fmla="*/ 243840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5257" h="2438400">
                  <a:moveTo>
                    <a:pt x="4325257" y="0"/>
                  </a:moveTo>
                  <a:lnTo>
                    <a:pt x="3846286" y="0"/>
                  </a:lnTo>
                  <a:lnTo>
                    <a:pt x="2002972" y="1030515"/>
                  </a:lnTo>
                  <a:lnTo>
                    <a:pt x="2002972" y="1161143"/>
                  </a:lnTo>
                  <a:lnTo>
                    <a:pt x="0" y="2438400"/>
                  </a:lnTo>
                </a:path>
              </a:pathLst>
            </a:custGeom>
            <a:noFill/>
            <a:ln w="50800">
              <a:solidFill>
                <a:srgbClr val="E2DF00"/>
              </a:solidFill>
              <a:tailEnd type="stealth" w="lg" len="lg"/>
            </a:ln>
            <a:effectLst>
              <a:glow rad="127000">
                <a:srgbClr val="FFFF00">
                  <a:alpha val="54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15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E296452-8BC0-F444-BB4F-13291490EBDF}"/>
                </a:ext>
              </a:extLst>
            </p:cNvPr>
            <p:cNvSpPr txBox="1"/>
            <p:nvPr/>
          </p:nvSpPr>
          <p:spPr>
            <a:xfrm>
              <a:off x="3348378" y="3580973"/>
              <a:ext cx="1724012" cy="4620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2D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15" dirty="0">
                  <a:solidFill>
                    <a:srgbClr val="E2DF00"/>
                  </a:solidFill>
                </a:rPr>
                <a:t>p process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C5A7F3E-C0FC-4F43-A2FB-5D9F85859A0E}"/>
              </a:ext>
            </a:extLst>
          </p:cNvPr>
          <p:cNvSpPr txBox="1"/>
          <p:nvPr/>
        </p:nvSpPr>
        <p:spPr>
          <a:xfrm>
            <a:off x="1521362" y="5148670"/>
            <a:ext cx="1917316" cy="43319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15" dirty="0">
                <a:solidFill>
                  <a:srgbClr val="FF0000"/>
                </a:solidFill>
              </a:rPr>
              <a:t>stellar fusion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B262F9E-F946-8D12-67D1-B6E92F8992BE}"/>
              </a:ext>
            </a:extLst>
          </p:cNvPr>
          <p:cNvGrpSpPr/>
          <p:nvPr/>
        </p:nvGrpSpPr>
        <p:grpSpPr>
          <a:xfrm>
            <a:off x="648062" y="3749867"/>
            <a:ext cx="2350903" cy="1707133"/>
            <a:chOff x="1412408" y="4243089"/>
            <a:chExt cx="2507630" cy="1820942"/>
          </a:xfrm>
        </p:grpSpPr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094E94F-4072-9449-8CDA-EBAD298A3E0F}"/>
                </a:ext>
              </a:extLst>
            </p:cNvPr>
            <p:cNvSpPr/>
            <p:nvPr/>
          </p:nvSpPr>
          <p:spPr>
            <a:xfrm>
              <a:off x="1865495" y="4243089"/>
              <a:ext cx="2054543" cy="1820942"/>
            </a:xfrm>
            <a:custGeom>
              <a:avLst/>
              <a:gdLst>
                <a:gd name="connsiteX0" fmla="*/ 0 w 2525486"/>
                <a:gd name="connsiteY0" fmla="*/ 2336800 h 2336800"/>
                <a:gd name="connsiteX1" fmla="*/ 145143 w 2525486"/>
                <a:gd name="connsiteY1" fmla="*/ 2220686 h 2336800"/>
                <a:gd name="connsiteX2" fmla="*/ 145143 w 2525486"/>
                <a:gd name="connsiteY2" fmla="*/ 2220686 h 2336800"/>
                <a:gd name="connsiteX3" fmla="*/ 638629 w 2525486"/>
                <a:gd name="connsiteY3" fmla="*/ 1509486 h 2336800"/>
                <a:gd name="connsiteX4" fmla="*/ 1451429 w 2525486"/>
                <a:gd name="connsiteY4" fmla="*/ 870857 h 2336800"/>
                <a:gd name="connsiteX5" fmla="*/ 2525486 w 2525486"/>
                <a:gd name="connsiteY5" fmla="*/ 0 h 233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5486" h="2336800">
                  <a:moveTo>
                    <a:pt x="0" y="2336800"/>
                  </a:moveTo>
                  <a:lnTo>
                    <a:pt x="145143" y="2220686"/>
                  </a:lnTo>
                  <a:lnTo>
                    <a:pt x="145143" y="2220686"/>
                  </a:lnTo>
                  <a:lnTo>
                    <a:pt x="638629" y="1509486"/>
                  </a:lnTo>
                  <a:lnTo>
                    <a:pt x="1451429" y="870857"/>
                  </a:lnTo>
                  <a:lnTo>
                    <a:pt x="2525486" y="0"/>
                  </a:lnTo>
                </a:path>
              </a:pathLst>
            </a:custGeom>
            <a:noFill/>
            <a:ln w="50800">
              <a:solidFill>
                <a:srgbClr val="FF85FF"/>
              </a:solidFill>
              <a:tailEnd type="stealth" w="lg" len="lg"/>
            </a:ln>
            <a:effectLst>
              <a:glow rad="88900">
                <a:srgbClr val="FF85FF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15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5D64E591-57A9-6144-9FFF-9926ECC1F3F8}"/>
                </a:ext>
              </a:extLst>
            </p:cNvPr>
            <p:cNvSpPr txBox="1"/>
            <p:nvPr/>
          </p:nvSpPr>
          <p:spPr>
            <a:xfrm>
              <a:off x="1412408" y="4390411"/>
              <a:ext cx="2059704" cy="4620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85FF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215" dirty="0" err="1">
                  <a:solidFill>
                    <a:srgbClr val="FF85FF"/>
                  </a:solidFill>
                </a:rPr>
                <a:t>rp</a:t>
              </a:r>
              <a:r>
                <a:rPr lang="en-US" sz="2215" dirty="0">
                  <a:solidFill>
                    <a:srgbClr val="FF85FF"/>
                  </a:solidFill>
                </a:rPr>
                <a:t>,</a:t>
              </a:r>
              <a:r>
                <a:rPr lang="el-GR" sz="2215" dirty="0">
                  <a:solidFill>
                    <a:srgbClr val="FF85FF"/>
                  </a:solidFill>
                </a:rPr>
                <a:t>ν</a:t>
              </a:r>
              <a:r>
                <a:rPr lang="en-US" sz="2215" dirty="0">
                  <a:solidFill>
                    <a:srgbClr val="FF85FF"/>
                  </a:solidFill>
                </a:rPr>
                <a:t>p process</a:t>
              </a:r>
            </a:p>
          </p:txBody>
        </p:sp>
      </p:grp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EEA6341-ED22-5D42-AAF5-F54400CF5D1D}"/>
              </a:ext>
            </a:extLst>
          </p:cNvPr>
          <p:cNvCxnSpPr>
            <a:cxnSpLocks/>
          </p:cNvCxnSpPr>
          <p:nvPr/>
        </p:nvCxnSpPr>
        <p:spPr>
          <a:xfrm>
            <a:off x="4318932" y="5646309"/>
            <a:ext cx="95241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84345B8-2AF3-7C4F-A18A-D1A2D11F4F50}"/>
              </a:ext>
            </a:extLst>
          </p:cNvPr>
          <p:cNvCxnSpPr>
            <a:cxnSpLocks/>
          </p:cNvCxnSpPr>
          <p:nvPr/>
        </p:nvCxnSpPr>
        <p:spPr>
          <a:xfrm flipH="1" flipV="1">
            <a:off x="432306" y="3382009"/>
            <a:ext cx="16008" cy="8323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A7B417CB-51CE-F34C-BD57-07DBA9A58B75}"/>
              </a:ext>
            </a:extLst>
          </p:cNvPr>
          <p:cNvSpPr txBox="1"/>
          <p:nvPr/>
        </p:nvSpPr>
        <p:spPr>
          <a:xfrm>
            <a:off x="4313974" y="5356319"/>
            <a:ext cx="1129781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8" dirty="0">
                <a:cs typeface="Arial" panose="020B0604020202020204" pitchFamily="34" charset="0"/>
              </a:rPr>
              <a:t>neutron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3657745-E999-3648-9900-1296A123C4F1}"/>
              </a:ext>
            </a:extLst>
          </p:cNvPr>
          <p:cNvSpPr txBox="1"/>
          <p:nvPr/>
        </p:nvSpPr>
        <p:spPr>
          <a:xfrm rot="16200000">
            <a:off x="-109168" y="3488187"/>
            <a:ext cx="842297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8" dirty="0">
                <a:cs typeface="Arial" panose="020B0604020202020204" pitchFamily="34" charset="0"/>
              </a:rPr>
              <a:t>proton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36C991A-3BA5-0045-A49B-BE7A5D719657}"/>
              </a:ext>
            </a:extLst>
          </p:cNvPr>
          <p:cNvGrpSpPr>
            <a:grpSpLocks noChangeAspect="1"/>
          </p:cNvGrpSpPr>
          <p:nvPr/>
        </p:nvGrpSpPr>
        <p:grpSpPr>
          <a:xfrm>
            <a:off x="2005216" y="4594850"/>
            <a:ext cx="396262" cy="308867"/>
            <a:chOff x="9611266" y="670495"/>
            <a:chExt cx="569077" cy="443569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BC6B7D29-7B74-8A4A-96AB-02B49472DE7F}"/>
                </a:ext>
              </a:extLst>
            </p:cNvPr>
            <p:cNvSpPr/>
            <p:nvPr/>
          </p:nvSpPr>
          <p:spPr>
            <a:xfrm>
              <a:off x="9663289" y="698581"/>
              <a:ext cx="365760" cy="369332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6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56EB235-5036-C848-B0CB-1DA27DDD82D2}"/>
                </a:ext>
              </a:extLst>
            </p:cNvPr>
            <p:cNvSpPr txBox="1"/>
            <p:nvPr/>
          </p:nvSpPr>
          <p:spPr>
            <a:xfrm>
              <a:off x="9611266" y="670495"/>
              <a:ext cx="569077" cy="443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7" dirty="0"/>
                <a:t>Fe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D425583-2AEA-1541-251B-20925E0BDC52}"/>
              </a:ext>
            </a:extLst>
          </p:cNvPr>
          <p:cNvGrpSpPr/>
          <p:nvPr/>
        </p:nvGrpSpPr>
        <p:grpSpPr>
          <a:xfrm>
            <a:off x="639559" y="4819880"/>
            <a:ext cx="1235321" cy="671539"/>
            <a:chOff x="1403336" y="5384432"/>
            <a:chExt cx="1317676" cy="716308"/>
          </a:xfrm>
        </p:grpSpPr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61C38285-2916-3748-8E5A-BEEE5C9580AE}"/>
                </a:ext>
              </a:extLst>
            </p:cNvPr>
            <p:cNvSpPr/>
            <p:nvPr/>
          </p:nvSpPr>
          <p:spPr>
            <a:xfrm>
              <a:off x="2001472" y="5384432"/>
              <a:ext cx="719540" cy="716308"/>
            </a:xfrm>
            <a:custGeom>
              <a:avLst/>
              <a:gdLst>
                <a:gd name="connsiteX0" fmla="*/ 0 w 1494972"/>
                <a:gd name="connsiteY0" fmla="*/ 1233714 h 1233714"/>
                <a:gd name="connsiteX1" fmla="*/ 1494972 w 1494972"/>
                <a:gd name="connsiteY1" fmla="*/ 0 h 123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4972" h="1233714">
                  <a:moveTo>
                    <a:pt x="0" y="1233714"/>
                  </a:moveTo>
                  <a:lnTo>
                    <a:pt x="1494972" y="0"/>
                  </a:lnTo>
                </a:path>
              </a:pathLst>
            </a:custGeom>
            <a:noFill/>
            <a:ln w="50800">
              <a:solidFill>
                <a:schemeClr val="accent1"/>
              </a:solidFill>
              <a:tailEnd type="stealth" w="lg" len="lg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15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464DE65-813F-F845-BE68-E6C3222D3A78}"/>
                </a:ext>
              </a:extLst>
            </p:cNvPr>
            <p:cNvSpPr txBox="1"/>
            <p:nvPr/>
          </p:nvSpPr>
          <p:spPr>
            <a:xfrm>
              <a:off x="1403336" y="5438944"/>
              <a:ext cx="931090" cy="4620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15" dirty="0">
                  <a:solidFill>
                    <a:srgbClr val="FFAE1A"/>
                  </a:solidFill>
                </a:rPr>
                <a:t>nova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99240C-A52B-07D4-44A6-971C43851088}"/>
              </a:ext>
            </a:extLst>
          </p:cNvPr>
          <p:cNvGrpSpPr/>
          <p:nvPr/>
        </p:nvGrpSpPr>
        <p:grpSpPr>
          <a:xfrm>
            <a:off x="2402742" y="2696064"/>
            <a:ext cx="3474428" cy="2099089"/>
            <a:chOff x="3284066" y="3119029"/>
            <a:chExt cx="3706057" cy="2239029"/>
          </a:xfrm>
        </p:grpSpPr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3414EB93-A2F6-8F47-9BE5-7D3C7B7E4D17}"/>
                </a:ext>
              </a:extLst>
            </p:cNvPr>
            <p:cNvSpPr/>
            <p:nvPr/>
          </p:nvSpPr>
          <p:spPr>
            <a:xfrm>
              <a:off x="3284066" y="3119029"/>
              <a:ext cx="3667958" cy="2239029"/>
            </a:xfrm>
            <a:custGeom>
              <a:avLst/>
              <a:gdLst>
                <a:gd name="connsiteX0" fmla="*/ 0 w 4657725"/>
                <a:gd name="connsiteY0" fmla="*/ 2843212 h 2843212"/>
                <a:gd name="connsiteX1" fmla="*/ 2486025 w 4657725"/>
                <a:gd name="connsiteY1" fmla="*/ 1257300 h 2843212"/>
                <a:gd name="connsiteX2" fmla="*/ 4657725 w 4657725"/>
                <a:gd name="connsiteY2" fmla="*/ 0 h 2843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57725" h="2843212">
                  <a:moveTo>
                    <a:pt x="0" y="2843212"/>
                  </a:moveTo>
                  <a:lnTo>
                    <a:pt x="2486025" y="1257300"/>
                  </a:lnTo>
                  <a:lnTo>
                    <a:pt x="4657725" y="0"/>
                  </a:lnTo>
                </a:path>
              </a:pathLst>
            </a:custGeom>
            <a:noFill/>
            <a:ln w="50800">
              <a:solidFill>
                <a:srgbClr val="AC48F6"/>
              </a:solidFill>
              <a:tailEnd type="stealth" w="lg" len="lg"/>
            </a:ln>
            <a:effectLst>
              <a:glow rad="139700">
                <a:srgbClr val="A947F3">
                  <a:alpha val="59435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15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DBED9A4-F27C-2247-8EC7-1DD473009241}"/>
                </a:ext>
              </a:extLst>
            </p:cNvPr>
            <p:cNvSpPr txBox="1"/>
            <p:nvPr/>
          </p:nvSpPr>
          <p:spPr>
            <a:xfrm>
              <a:off x="4800600" y="4190999"/>
              <a:ext cx="2189523" cy="4620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AC48F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15" dirty="0" err="1">
                  <a:solidFill>
                    <a:srgbClr val="AC48F6"/>
                  </a:solidFill>
                </a:rPr>
                <a:t>i</a:t>
              </a:r>
              <a:r>
                <a:rPr lang="en-US" sz="2215" dirty="0">
                  <a:solidFill>
                    <a:srgbClr val="AC48F6"/>
                  </a:solidFill>
                </a:rPr>
                <a:t>, n processes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DE0E2E5-240F-0D68-A85B-DDD9BFB2C738}"/>
              </a:ext>
            </a:extLst>
          </p:cNvPr>
          <p:cNvGrpSpPr/>
          <p:nvPr/>
        </p:nvGrpSpPr>
        <p:grpSpPr>
          <a:xfrm>
            <a:off x="2630172" y="4106461"/>
            <a:ext cx="2631900" cy="719485"/>
            <a:chOff x="3526656" y="4623451"/>
            <a:chExt cx="2807361" cy="76745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260338A-9376-8F4B-A0F6-60EE82121550}"/>
                </a:ext>
              </a:extLst>
            </p:cNvPr>
            <p:cNvSpPr/>
            <p:nvPr/>
          </p:nvSpPr>
          <p:spPr>
            <a:xfrm>
              <a:off x="3526656" y="4623451"/>
              <a:ext cx="1132057" cy="613627"/>
            </a:xfrm>
            <a:custGeom>
              <a:avLst/>
              <a:gdLst>
                <a:gd name="connsiteX0" fmla="*/ 0 w 4657725"/>
                <a:gd name="connsiteY0" fmla="*/ 2843212 h 2843212"/>
                <a:gd name="connsiteX1" fmla="*/ 2486025 w 4657725"/>
                <a:gd name="connsiteY1" fmla="*/ 1257300 h 2843212"/>
                <a:gd name="connsiteX2" fmla="*/ 4657725 w 4657725"/>
                <a:gd name="connsiteY2" fmla="*/ 0 h 2843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57725" h="2843212">
                  <a:moveTo>
                    <a:pt x="0" y="2843212"/>
                  </a:moveTo>
                  <a:lnTo>
                    <a:pt x="2486025" y="1257300"/>
                  </a:lnTo>
                  <a:lnTo>
                    <a:pt x="4657725" y="0"/>
                  </a:lnTo>
                </a:path>
              </a:pathLst>
            </a:custGeom>
            <a:noFill/>
            <a:ln w="50800">
              <a:solidFill>
                <a:srgbClr val="00FA00"/>
              </a:solidFill>
              <a:tailEnd type="stealth" w="lg" len="lg"/>
            </a:ln>
            <a:effectLst>
              <a:glow rad="139700">
                <a:srgbClr val="00FA00">
                  <a:alpha val="5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15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03A20D9-5218-4544-891E-AE7B7B7AD6BA}"/>
                </a:ext>
              </a:extLst>
            </p:cNvPr>
            <p:cNvSpPr txBox="1"/>
            <p:nvPr/>
          </p:nvSpPr>
          <p:spPr>
            <a:xfrm>
              <a:off x="3817799" y="4928826"/>
              <a:ext cx="2516218" cy="4620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A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15" dirty="0">
                  <a:solidFill>
                    <a:srgbClr val="00FA00"/>
                  </a:solidFill>
                </a:rPr>
                <a:t>Weak r process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FBF3E985-E1EC-59FD-BA32-78D2C4444380}"/>
              </a:ext>
            </a:extLst>
          </p:cNvPr>
          <p:cNvSpPr/>
          <p:nvPr/>
        </p:nvSpPr>
        <p:spPr>
          <a:xfrm>
            <a:off x="5787012" y="1878676"/>
            <a:ext cx="2093680" cy="1071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6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52DA386-1FE5-422B-9284-849822D9C11F}"/>
              </a:ext>
            </a:extLst>
          </p:cNvPr>
          <p:cNvSpPr/>
          <p:nvPr/>
        </p:nvSpPr>
        <p:spPr>
          <a:xfrm>
            <a:off x="3801180" y="3302476"/>
            <a:ext cx="2093680" cy="1071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6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47EABC-71A9-3417-EDEE-1A73B0115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667" b="0" dirty="0">
                <a:solidFill>
                  <a:schemeClr val="bg1">
                    <a:lumMod val="50000"/>
                  </a:schemeClr>
                </a:solidFill>
                <a:latin typeface="Imprint MT Shadow" pitchFamily="82" charset="77"/>
              </a:rPr>
              <a:t>Heavy Element Nucleosynthesis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404471-205D-7487-A7D3-20A1EC19AE0E}"/>
              </a:ext>
            </a:extLst>
          </p:cNvPr>
          <p:cNvSpPr txBox="1">
            <a:spLocks/>
          </p:cNvSpPr>
          <p:nvPr/>
        </p:nvSpPr>
        <p:spPr bwMode="auto">
          <a:xfrm>
            <a:off x="7535943" y="1033181"/>
            <a:ext cx="4425256" cy="5525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46" indent="-180146" algn="l" defTabSz="803150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295" indent="-151622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478" indent="-160630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089" indent="-133608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813" indent="-180146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2898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9855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6812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3766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211673" lvl="1" indent="0">
              <a:buNone/>
            </a:pPr>
            <a:r>
              <a:rPr lang="en-US" sz="1900" kern="0" dirty="0"/>
              <a:t>New processes proposed to explain modern astronomical observations</a:t>
            </a:r>
            <a:endParaRPr lang="el-GR" sz="1900" kern="0" dirty="0"/>
          </a:p>
          <a:p>
            <a:pPr lvl="1"/>
            <a:endParaRPr lang="en-US" sz="2000" kern="0" dirty="0"/>
          </a:p>
          <a:p>
            <a:pPr lvl="1"/>
            <a:endParaRPr lang="en-US" sz="1900" kern="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835969-311C-7195-719E-7601726543C0}"/>
              </a:ext>
            </a:extLst>
          </p:cNvPr>
          <p:cNvSpPr txBox="1"/>
          <p:nvPr/>
        </p:nvSpPr>
        <p:spPr>
          <a:xfrm>
            <a:off x="1782145" y="2240151"/>
            <a:ext cx="16995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Levan et. al. Nature 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4523C5-1AED-6478-7F68-5B50669A9D7E}"/>
              </a:ext>
            </a:extLst>
          </p:cNvPr>
          <p:cNvSpPr txBox="1"/>
          <p:nvPr/>
        </p:nvSpPr>
        <p:spPr>
          <a:xfrm>
            <a:off x="6515728" y="3345732"/>
            <a:ext cx="5378722" cy="2533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/>
              <a:t>Need rare isotope science: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To “interpolate” sparse observations to determine</a:t>
            </a:r>
            <a:r>
              <a:rPr lang="el-GR" dirty="0"/>
              <a:t> </a:t>
            </a:r>
            <a:r>
              <a:rPr lang="en-US" b="1" dirty="0"/>
              <a:t>contributions</a:t>
            </a:r>
            <a:r>
              <a:rPr lang="en-US" dirty="0"/>
              <a:t> from each process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To connect multi-messenger </a:t>
            </a:r>
            <a:r>
              <a:rPr lang="en-US" b="1" dirty="0"/>
              <a:t>observations</a:t>
            </a:r>
            <a:r>
              <a:rPr lang="en-US" dirty="0"/>
              <a:t> with the underlying physics of the events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Identify stellar </a:t>
            </a:r>
            <a:r>
              <a:rPr lang="en-US" b="1" dirty="0"/>
              <a:t>environments</a:t>
            </a:r>
            <a:r>
              <a:rPr lang="en-US" dirty="0"/>
              <a:t> for each process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E485F1-12CF-3ED1-83A9-678774C9437E}"/>
              </a:ext>
            </a:extLst>
          </p:cNvPr>
          <p:cNvSpPr txBox="1"/>
          <p:nvPr/>
        </p:nvSpPr>
        <p:spPr>
          <a:xfrm>
            <a:off x="-1066800" y="4648200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Pre-solar grains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5B74B77D-59A3-0D5F-C898-01AE45E6A4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901A273D-B72D-0D46-B42B-57A875E0E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27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BD81DD-B876-F64C-9703-5F89FB3C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FRIB is Beginning to Address</a:t>
            </a:r>
            <a:br>
              <a:rPr lang="en-US" dirty="0"/>
            </a:br>
            <a:r>
              <a:rPr lang="en-US" dirty="0"/>
              <a:t> Key Nuclear Physics of the </a:t>
            </a:r>
            <a:r>
              <a:rPr lang="en-US" dirty="0" err="1"/>
              <a:t>i</a:t>
            </a:r>
            <a:r>
              <a:rPr lang="en-US" dirty="0"/>
              <a:t> and r-process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7D5B771-B68F-8D44-9BFA-8EC0C68E0EE6}"/>
              </a:ext>
            </a:extLst>
          </p:cNvPr>
          <p:cNvCxnSpPr>
            <a:cxnSpLocks/>
          </p:cNvCxnSpPr>
          <p:nvPr/>
        </p:nvCxnSpPr>
        <p:spPr>
          <a:xfrm>
            <a:off x="7696200" y="1219200"/>
            <a:ext cx="0" cy="342900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6BDA8E1-6D20-E448-91E9-F11A64C8B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95400"/>
            <a:ext cx="7613630" cy="4495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4E5980-E4B0-4045-97DC-E135CE236478}"/>
              </a:ext>
            </a:extLst>
          </p:cNvPr>
          <p:cNvSpPr txBox="1"/>
          <p:nvPr/>
        </p:nvSpPr>
        <p:spPr>
          <a:xfrm>
            <a:off x="5867400" y="1287352"/>
            <a:ext cx="1507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F0"/>
                </a:solidFill>
              </a:rPr>
              <a:t>Known S</a:t>
            </a:r>
            <a:r>
              <a:rPr lang="en-US" sz="1200" b="1" baseline="-25000" dirty="0">
                <a:solidFill>
                  <a:srgbClr val="00B0F0"/>
                </a:solidFill>
              </a:rPr>
              <a:t>n</a:t>
            </a:r>
            <a:r>
              <a:rPr lang="en-US" sz="1200" b="1" dirty="0">
                <a:solidFill>
                  <a:srgbClr val="00B0F0"/>
                </a:solidFill>
              </a:rPr>
              <a:t> and T</a:t>
            </a:r>
            <a:r>
              <a:rPr lang="en-US" sz="1200" b="1" baseline="-25000" dirty="0">
                <a:solidFill>
                  <a:srgbClr val="00B0F0"/>
                </a:solidFill>
              </a:rPr>
              <a:t>1/2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EED64B-B6C1-CA48-899C-100EC4FA4FAF}"/>
              </a:ext>
            </a:extLst>
          </p:cNvPr>
          <p:cNvSpPr txBox="1"/>
          <p:nvPr/>
        </p:nvSpPr>
        <p:spPr>
          <a:xfrm>
            <a:off x="7627855" y="1287352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6AC7BE"/>
                </a:solidFill>
              </a:rPr>
              <a:t>FRIB</a:t>
            </a:r>
            <a:endParaRPr lang="en-US" sz="1200" b="1" baseline="-25000" dirty="0">
              <a:solidFill>
                <a:srgbClr val="6AC7BE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914FC6-98B3-2A4F-8F6B-5CFEA9FF67CD}"/>
              </a:ext>
            </a:extLst>
          </p:cNvPr>
          <p:cNvSpPr txBox="1"/>
          <p:nvPr/>
        </p:nvSpPr>
        <p:spPr>
          <a:xfrm>
            <a:off x="7947626" y="2258721"/>
            <a:ext cx="1228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17C02"/>
                </a:solidFill>
              </a:rPr>
              <a:t>FRIB 400 Gain</a:t>
            </a:r>
            <a:endParaRPr lang="en-US" sz="1200" b="1" baseline="-25000" dirty="0">
              <a:solidFill>
                <a:srgbClr val="F17C02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72353E-9ACA-0E99-8DC4-3F1B5B145034}"/>
              </a:ext>
            </a:extLst>
          </p:cNvPr>
          <p:cNvGrpSpPr/>
          <p:nvPr/>
        </p:nvGrpSpPr>
        <p:grpSpPr>
          <a:xfrm>
            <a:off x="138582" y="1120793"/>
            <a:ext cx="11805764" cy="4899993"/>
            <a:chOff x="138582" y="1120793"/>
            <a:chExt cx="11805764" cy="4899993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02AFDA7-7680-4E4B-B0C2-9D6F2905C186}"/>
                </a:ext>
              </a:extLst>
            </p:cNvPr>
            <p:cNvCxnSpPr>
              <a:cxnSpLocks/>
            </p:cNvCxnSpPr>
            <p:nvPr/>
          </p:nvCxnSpPr>
          <p:spPr>
            <a:xfrm>
              <a:off x="2629127" y="3429000"/>
              <a:ext cx="2045385" cy="0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8952D42-25FE-C649-B337-AD474FD11D1A}"/>
                </a:ext>
              </a:extLst>
            </p:cNvPr>
            <p:cNvCxnSpPr>
              <a:cxnSpLocks/>
              <a:stCxn id="58" idx="4"/>
              <a:endCxn id="14" idx="1"/>
            </p:cNvCxnSpPr>
            <p:nvPr/>
          </p:nvCxnSpPr>
          <p:spPr>
            <a:xfrm>
              <a:off x="3345037" y="4199862"/>
              <a:ext cx="213860" cy="880344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99F73D6-8B07-E4A9-E1BE-F2E97BD0DECB}"/>
                </a:ext>
              </a:extLst>
            </p:cNvPr>
            <p:cNvGrpSpPr/>
            <p:nvPr/>
          </p:nvGrpSpPr>
          <p:grpSpPr>
            <a:xfrm>
              <a:off x="138582" y="1120793"/>
              <a:ext cx="11805764" cy="4899993"/>
              <a:chOff x="138582" y="1120793"/>
              <a:chExt cx="11805764" cy="4899993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698A709F-1F7B-134B-8F1B-643B25091C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46448" y="1705568"/>
                <a:ext cx="3030238" cy="180215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3C634E-5654-7B49-8B82-ACD0178A0AFE}"/>
                  </a:ext>
                </a:extLst>
              </p:cNvPr>
              <p:cNvSpPr txBox="1"/>
              <p:nvPr/>
            </p:nvSpPr>
            <p:spPr>
              <a:xfrm>
                <a:off x="3558897" y="4787818"/>
                <a:ext cx="3070071" cy="58477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Ong LLNL/ANL: weak r process</a:t>
                </a:r>
              </a:p>
              <a:p>
                <a:r>
                  <a:rPr lang="en-US" sz="1600" dirty="0"/>
                  <a:t>(</a:t>
                </a:r>
                <a:r>
                  <a:rPr lang="en-US" sz="1600" dirty="0" err="1"/>
                  <a:t>a,n</a:t>
                </a:r>
                <a:r>
                  <a:rPr lang="en-US" sz="1600" dirty="0"/>
                  <a:t>) measurements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484F67-BDA4-C645-AD85-F00FEA73ACA7}"/>
                  </a:ext>
                </a:extLst>
              </p:cNvPr>
              <p:cNvSpPr txBox="1"/>
              <p:nvPr/>
            </p:nvSpPr>
            <p:spPr>
              <a:xfrm>
                <a:off x="6580245" y="3830930"/>
                <a:ext cx="3435556" cy="58477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Korkulu</a:t>
                </a:r>
                <a:r>
                  <a:rPr lang="en-US" sz="1600" dirty="0"/>
                  <a:t> IBS(Korea)/CMU: r process</a:t>
                </a:r>
                <a:br>
                  <a:rPr lang="en-US" sz="1600" dirty="0"/>
                </a:br>
                <a:r>
                  <a:rPr lang="en-US" sz="1600" dirty="0"/>
                  <a:t>Masses measurements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BF7752-B588-BE40-9128-27605DC0FA86}"/>
                  </a:ext>
                </a:extLst>
              </p:cNvPr>
              <p:cNvSpPr txBox="1"/>
              <p:nvPr/>
            </p:nvSpPr>
            <p:spPr>
              <a:xfrm>
                <a:off x="1948244" y="1120793"/>
                <a:ext cx="2297104" cy="58477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Karthein</a:t>
                </a:r>
                <a:r>
                  <a:rPr lang="en-US" sz="1600" dirty="0"/>
                  <a:t> MIT: r process</a:t>
                </a:r>
              </a:p>
              <a:p>
                <a:r>
                  <a:rPr lang="en-US" sz="1600" dirty="0"/>
                  <a:t>Mass measurements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72E1199-6603-554D-87C3-FCD8D8A06180}"/>
                  </a:ext>
                </a:extLst>
              </p:cNvPr>
              <p:cNvSpPr txBox="1"/>
              <p:nvPr/>
            </p:nvSpPr>
            <p:spPr>
              <a:xfrm>
                <a:off x="8105334" y="1321839"/>
                <a:ext cx="2566215" cy="58477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Wu (ANL/CMU): r process</a:t>
                </a:r>
                <a:br>
                  <a:rPr lang="en-US" sz="1600" dirty="0"/>
                </a:br>
                <a:r>
                  <a:rPr lang="en-US" sz="1600" dirty="0">
                    <a:latin typeface="Symbol" pitchFamily="2" charset="2"/>
                  </a:rPr>
                  <a:t>b</a:t>
                </a:r>
                <a:r>
                  <a:rPr lang="en-US" sz="1600" dirty="0"/>
                  <a:t>-decay properties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9EB499A-733E-5349-BA37-B208EA515EDE}"/>
                  </a:ext>
                </a:extLst>
              </p:cNvPr>
              <p:cNvSpPr txBox="1"/>
              <p:nvPr/>
            </p:nvSpPr>
            <p:spPr>
              <a:xfrm>
                <a:off x="141172" y="3225225"/>
                <a:ext cx="2487955" cy="58477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Spyrou MSU: r process</a:t>
                </a:r>
              </a:p>
              <a:p>
                <a:r>
                  <a:rPr lang="en-US" sz="1600" dirty="0"/>
                  <a:t>Neutron-capture rates</a:t>
                </a: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15B9EE9-7F5A-CB40-92B9-138301616AF1}"/>
                  </a:ext>
                </a:extLst>
              </p:cNvPr>
              <p:cNvSpPr/>
              <p:nvPr/>
            </p:nvSpPr>
            <p:spPr>
              <a:xfrm>
                <a:off x="4723808" y="3265842"/>
                <a:ext cx="197205" cy="247948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990E306-4EC0-954D-A5A5-6FDA4853F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6791" y="1676028"/>
                <a:ext cx="1513535" cy="1465231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45083B06-AE7A-544F-B800-DFDD50309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8582" y="3794048"/>
                <a:ext cx="1938507" cy="1300840"/>
              </a:xfrm>
              <a:prstGeom prst="rect">
                <a:avLst/>
              </a:prstGeom>
            </p:spPr>
          </p:pic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BD33F71-5759-5E43-9C7E-3056C028E26F}"/>
                  </a:ext>
                </a:extLst>
              </p:cNvPr>
              <p:cNvSpPr/>
              <p:nvPr/>
            </p:nvSpPr>
            <p:spPr>
              <a:xfrm>
                <a:off x="4970309" y="3273316"/>
                <a:ext cx="429713" cy="240473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95C0361-5777-8A48-88A7-948D639A4A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20902" y="1705568"/>
                <a:ext cx="1309850" cy="1560274"/>
              </a:xfrm>
              <a:prstGeom prst="line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E7A4EC93-2310-974D-8D82-77A84B6D5E0E}"/>
                  </a:ext>
                </a:extLst>
              </p:cNvPr>
              <p:cNvSpPr/>
              <p:nvPr/>
            </p:nvSpPr>
            <p:spPr>
              <a:xfrm rot="19962077">
                <a:off x="6910124" y="1867271"/>
                <a:ext cx="786076" cy="33322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B017D5A-9B55-2544-98A8-AFD978EB95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11540" y="1705568"/>
                <a:ext cx="465660" cy="116385"/>
              </a:xfrm>
              <a:prstGeom prst="line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B5176CE-3929-7445-B908-A64E09C52312}"/>
                  </a:ext>
                </a:extLst>
              </p:cNvPr>
              <p:cNvSpPr/>
              <p:nvPr/>
            </p:nvSpPr>
            <p:spPr>
              <a:xfrm rot="19697843">
                <a:off x="3361681" y="4171603"/>
                <a:ext cx="676919" cy="240473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32D265D3-7AE2-964D-ABE3-A8DABD4D9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94110" y="3566579"/>
                <a:ext cx="1550236" cy="1574085"/>
              </a:xfrm>
              <a:prstGeom prst="rect">
                <a:avLst/>
              </a:prstGeom>
            </p:spPr>
          </p:pic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942B27A2-66EE-1043-9502-F068BD38CB2F}"/>
                  </a:ext>
                </a:extLst>
              </p:cNvPr>
              <p:cNvCxnSpPr>
                <a:cxnSpLocks/>
                <a:stCxn id="54" idx="5"/>
                <a:endCxn id="20" idx="1"/>
              </p:cNvCxnSpPr>
              <p:nvPr/>
            </p:nvCxnSpPr>
            <p:spPr>
              <a:xfrm flipV="1">
                <a:off x="3948436" y="4123318"/>
                <a:ext cx="2631809" cy="115087"/>
              </a:xfrm>
              <a:prstGeom prst="line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92B86265-42A4-E84B-BF98-624EF75CBE30}"/>
                  </a:ext>
                </a:extLst>
              </p:cNvPr>
              <p:cNvSpPr/>
              <p:nvPr/>
            </p:nvSpPr>
            <p:spPr>
              <a:xfrm rot="19697843">
                <a:off x="3114447" y="4029930"/>
                <a:ext cx="364679" cy="183632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7A9996E3-FAB1-CF46-95BE-2CD9838475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7340" b="11527"/>
              <a:stretch/>
            </p:blipFill>
            <p:spPr>
              <a:xfrm>
                <a:off x="7627855" y="4559113"/>
                <a:ext cx="2487055" cy="1326816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3B16405-28AC-294C-B03E-BEBAB06CCE97}"/>
                  </a:ext>
                </a:extLst>
              </p:cNvPr>
              <p:cNvSpPr txBox="1"/>
              <p:nvPr/>
            </p:nvSpPr>
            <p:spPr>
              <a:xfrm>
                <a:off x="2429357" y="5436011"/>
                <a:ext cx="3856430" cy="5847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Pain, ORNL: </a:t>
                </a:r>
                <a:r>
                  <a:rPr lang="en-US" sz="1600" dirty="0" err="1"/>
                  <a:t>i</a:t>
                </a:r>
                <a:r>
                  <a:rPr lang="en-US" sz="1600" dirty="0"/>
                  <a:t>-process</a:t>
                </a:r>
              </a:p>
              <a:p>
                <a:r>
                  <a:rPr lang="en-US" sz="1600" dirty="0"/>
                  <a:t>(</a:t>
                </a:r>
                <a:r>
                  <a:rPr lang="en-US" sz="1600" dirty="0" err="1"/>
                  <a:t>d,p</a:t>
                </a:r>
                <a:r>
                  <a:rPr lang="en-US" sz="1600" dirty="0"/>
                  <a:t>) for (n,</a:t>
                </a:r>
                <a:r>
                  <a:rPr lang="el-GR" sz="1600" dirty="0"/>
                  <a:t>γ</a:t>
                </a:r>
                <a:r>
                  <a:rPr lang="en-US" sz="1600" dirty="0"/>
                  <a:t>)</a:t>
                </a: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623DBFA-9A20-6741-849A-EFEAF58F2A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41590" y="4424767"/>
                <a:ext cx="232283" cy="1051065"/>
              </a:xfrm>
              <a:prstGeom prst="line">
                <a:avLst/>
              </a:prstGeom>
              <a:ln w="3810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F4BCBD-846A-F4A6-983C-2A793B873CFC}"/>
                  </a:ext>
                </a:extLst>
              </p:cNvPr>
              <p:cNvSpPr txBox="1"/>
              <p:nvPr/>
            </p:nvSpPr>
            <p:spPr>
              <a:xfrm>
                <a:off x="6199685" y="3018746"/>
                <a:ext cx="2626040" cy="584775"/>
              </a:xfrm>
              <a:prstGeom prst="rect">
                <a:avLst/>
              </a:prstGeom>
              <a:solidFill>
                <a:srgbClr val="D9EAD6"/>
              </a:solidFill>
              <a:ln>
                <a:solidFill>
                  <a:srgbClr val="D9EAD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Richard (</a:t>
                </a:r>
                <a:r>
                  <a:rPr lang="en-US" sz="1600" dirty="0" err="1"/>
                  <a:t>OhioU</a:t>
                </a:r>
                <a:r>
                  <a:rPr lang="en-US" sz="1600" dirty="0"/>
                  <a:t>): </a:t>
                </a:r>
                <a:r>
                  <a:rPr lang="en-US" sz="1600" dirty="0" err="1"/>
                  <a:t>i</a:t>
                </a:r>
                <a:r>
                  <a:rPr lang="en-US" sz="1600" dirty="0"/>
                  <a:t> process</a:t>
                </a:r>
                <a:br>
                  <a:rPr lang="en-US" sz="1600" dirty="0"/>
                </a:br>
                <a:r>
                  <a:rPr lang="en-US" sz="1600" dirty="0"/>
                  <a:t>neutron-capture rates</a:t>
                </a: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0516945-297E-B8D2-23CA-025FD936B4C2}"/>
                  </a:ext>
                </a:extLst>
              </p:cNvPr>
              <p:cNvSpPr/>
              <p:nvPr/>
            </p:nvSpPr>
            <p:spPr>
              <a:xfrm rot="19697843">
                <a:off x="3593020" y="3740523"/>
                <a:ext cx="229131" cy="138954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A9ED94E-FA71-A063-0D1B-4B06970B2A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20902" y="3474866"/>
                <a:ext cx="2416570" cy="337768"/>
              </a:xfrm>
              <a:prstGeom prst="line">
                <a:avLst/>
              </a:prstGeom>
              <a:ln>
                <a:solidFill>
                  <a:srgbClr val="D9EAD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9A06DB-24DC-AF1E-D29F-92624D746203}"/>
                  </a:ext>
                </a:extLst>
              </p:cNvPr>
              <p:cNvSpPr txBox="1"/>
              <p:nvPr/>
            </p:nvSpPr>
            <p:spPr>
              <a:xfrm>
                <a:off x="1804118" y="2444952"/>
                <a:ext cx="2636139" cy="5847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/>
                  <a:t>Ronning</a:t>
                </a:r>
                <a:r>
                  <a:rPr lang="en-US" sz="1600" dirty="0"/>
                  <a:t> (MSU) : </a:t>
                </a:r>
                <a:r>
                  <a:rPr lang="en-US" sz="1600" dirty="0" err="1"/>
                  <a:t>i</a:t>
                </a:r>
                <a:r>
                  <a:rPr lang="en-US" sz="1600" dirty="0"/>
                  <a:t>-process </a:t>
                </a:r>
              </a:p>
              <a:p>
                <a:r>
                  <a:rPr lang="en-US" sz="1600" dirty="0"/>
                  <a:t>Neutron capture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A006EFB-8169-1900-AD7C-4E6453FDF5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24698" y="2963235"/>
                <a:ext cx="139655" cy="1515238"/>
              </a:xfrm>
              <a:prstGeom prst="line">
                <a:avLst/>
              </a:prstGeom>
              <a:ln w="3810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3F103-659F-B14A-A5DB-1356CE1418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05E1817-F396-2ECD-7C7A-B1A4710AF3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62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ED0D-9FF5-A94F-9021-DC870D38B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Constraining the conditions of the </a:t>
            </a:r>
            <a:r>
              <a:rPr lang="en-US" dirty="0" err="1"/>
              <a:t>i</a:t>
            </a:r>
            <a:r>
              <a:rPr lang="en-US" dirty="0"/>
              <a:t> process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C514846-724E-7D80-7C70-73B1F04BD141}"/>
              </a:ext>
            </a:extLst>
          </p:cNvPr>
          <p:cNvSpPr/>
          <p:nvPr/>
        </p:nvSpPr>
        <p:spPr>
          <a:xfrm>
            <a:off x="1235139" y="1326357"/>
            <a:ext cx="438322" cy="126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82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453301-2CD0-3EC9-9A6B-FB2B13548107}"/>
              </a:ext>
            </a:extLst>
          </p:cNvPr>
          <p:cNvSpPr txBox="1"/>
          <p:nvPr/>
        </p:nvSpPr>
        <p:spPr>
          <a:xfrm>
            <a:off x="6248400" y="6168500"/>
            <a:ext cx="243840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502"/>
            <a:r>
              <a:rPr lang="en-US" sz="1200" i="1" dirty="0" err="1">
                <a:solidFill>
                  <a:srgbClr val="000000"/>
                </a:solidFill>
                <a:latin typeface="Times"/>
                <a:cs typeface="Times"/>
              </a:rPr>
              <a:t>Denissenkov</a:t>
            </a:r>
            <a:r>
              <a:rPr lang="en-US" sz="1200" i="1" dirty="0">
                <a:solidFill>
                  <a:srgbClr val="000000"/>
                </a:solidFill>
                <a:latin typeface="Times"/>
                <a:cs typeface="Times"/>
              </a:rPr>
              <a:t>, et al, MNRAS (2019)</a:t>
            </a:r>
            <a:endParaRPr lang="en-US" sz="1200" dirty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689035-A7F5-7307-4DE8-EAF19EF9BD59}"/>
              </a:ext>
            </a:extLst>
          </p:cNvPr>
          <p:cNvSpPr/>
          <p:nvPr/>
        </p:nvSpPr>
        <p:spPr>
          <a:xfrm>
            <a:off x="36830" y="980533"/>
            <a:ext cx="481925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cs typeface="Arial" panose="020B0604020202020204" pitchFamily="34" charset="0"/>
              </a:rPr>
              <a:t>Neutron density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: 10</a:t>
            </a:r>
            <a:r>
              <a:rPr lang="en-US" b="1" baseline="30000" dirty="0">
                <a:solidFill>
                  <a:schemeClr val="tx1"/>
                </a:solidFill>
                <a:cs typeface="Arial" panose="020B0604020202020204" pitchFamily="34" charset="0"/>
              </a:rPr>
              <a:t>13 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-10</a:t>
            </a:r>
            <a:r>
              <a:rPr lang="en-US" b="1" baseline="30000" dirty="0">
                <a:solidFill>
                  <a:schemeClr val="tx1"/>
                </a:solidFill>
                <a:cs typeface="Arial" panose="020B0604020202020204" pitchFamily="34" charset="0"/>
              </a:rPr>
              <a:t>15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cm</a:t>
            </a:r>
            <a:r>
              <a:rPr lang="en-US" b="1" baseline="30000" dirty="0">
                <a:solidFill>
                  <a:schemeClr val="tx1"/>
                </a:solidFill>
                <a:cs typeface="Arial" panose="020B0604020202020204" pitchFamily="34" charset="0"/>
              </a:rPr>
              <a:t>-3</a:t>
            </a:r>
            <a:endParaRPr lang="en-US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Neutron production: </a:t>
            </a:r>
            <a:r>
              <a:rPr lang="en-US" baseline="30000" dirty="0">
                <a:solidFill>
                  <a:schemeClr val="tx1"/>
                </a:solidFill>
                <a:cs typeface="Arial" panose="020B0604020202020204" pitchFamily="34" charset="0"/>
              </a:rPr>
              <a:t>13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C(</a:t>
            </a:r>
            <a:r>
              <a:rPr lang="el-GR" dirty="0">
                <a:solidFill>
                  <a:schemeClr val="tx1"/>
                </a:solidFill>
                <a:cs typeface="Arial" panose="020B0604020202020204" pitchFamily="34" charset="0"/>
              </a:rPr>
              <a:t>α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,n)</a:t>
            </a:r>
            <a:r>
              <a:rPr lang="en-US" baseline="30000" dirty="0">
                <a:solidFill>
                  <a:schemeClr val="tx1"/>
                </a:solidFill>
                <a:cs typeface="Arial" panose="020B0604020202020204" pitchFamily="34" charset="0"/>
              </a:rPr>
              <a:t>16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O reaction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Replenishment of </a:t>
            </a:r>
            <a:r>
              <a:rPr lang="en-US" baseline="30000" dirty="0">
                <a:solidFill>
                  <a:schemeClr val="tx1"/>
                </a:solidFill>
                <a:cs typeface="Arial" panose="020B0604020202020204" pitchFamily="34" charset="0"/>
              </a:rPr>
              <a:t>13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C via </a:t>
            </a:r>
            <a:r>
              <a:rPr lang="en-US" baseline="30000" dirty="0">
                <a:solidFill>
                  <a:schemeClr val="tx1"/>
                </a:solidFill>
                <a:cs typeface="Arial" panose="020B0604020202020204" pitchFamily="34" charset="0"/>
              </a:rPr>
              <a:t>12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C(p,</a:t>
            </a:r>
            <a:r>
              <a:rPr lang="el-GR" dirty="0">
                <a:solidFill>
                  <a:schemeClr val="tx1"/>
                </a:solidFill>
                <a:cs typeface="Arial" panose="020B0604020202020204" pitchFamily="34" charset="0"/>
              </a:rPr>
              <a:t>γ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  <a:r>
              <a:rPr lang="en-US" baseline="30000" dirty="0">
                <a:solidFill>
                  <a:schemeClr val="tx1"/>
                </a:solidFill>
                <a:cs typeface="Arial" panose="020B0604020202020204" pitchFamily="34" charset="0"/>
              </a:rPr>
              <a:t>13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N and </a:t>
            </a:r>
            <a:r>
              <a:rPr lang="en-US" baseline="30000" dirty="0">
                <a:solidFill>
                  <a:schemeClr val="tx1"/>
                </a:solidFill>
                <a:cs typeface="Arial" panose="020B0604020202020204" pitchFamily="34" charset="0"/>
              </a:rPr>
              <a:t>13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N(e</a:t>
            </a:r>
            <a:r>
              <a:rPr lang="en-US" baseline="30000" dirty="0">
                <a:solidFill>
                  <a:schemeClr val="tx1"/>
                </a:solidFill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  <a:r>
              <a:rPr lang="en-US" baseline="30000" dirty="0">
                <a:solidFill>
                  <a:schemeClr val="tx1"/>
                </a:solidFill>
                <a:cs typeface="Arial" panose="020B0604020202020204" pitchFamily="34" charset="0"/>
              </a:rPr>
              <a:t>13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C</a:t>
            </a:r>
            <a:r>
              <a:rPr lang="el-GR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with </a:t>
            </a:r>
            <a:r>
              <a:rPr lang="en-US" b="1" dirty="0">
                <a:solidFill>
                  <a:srgbClr val="0000FF"/>
                </a:solidFill>
                <a:cs typeface="Arial" panose="020B0604020202020204" pitchFamily="34" charset="0"/>
              </a:rPr>
              <a:t>T</a:t>
            </a:r>
            <a:r>
              <a:rPr lang="en-US" b="1" baseline="-25000" dirty="0">
                <a:solidFill>
                  <a:srgbClr val="0000FF"/>
                </a:solidFill>
                <a:cs typeface="Arial" panose="020B0604020202020204" pitchFamily="34" charset="0"/>
              </a:rPr>
              <a:t>1/2</a:t>
            </a:r>
            <a:r>
              <a:rPr lang="en-US" b="1" dirty="0">
                <a:solidFill>
                  <a:srgbClr val="0000FF"/>
                </a:solidFill>
                <a:cs typeface="Arial" panose="020B0604020202020204" pitchFamily="34" charset="0"/>
              </a:rPr>
              <a:t>~10 minutes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. 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Site candidates:</a:t>
            </a:r>
          </a:p>
          <a:p>
            <a:pPr marL="750456" lvl="1" indent="-34290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Low-Z AGB </a:t>
            </a:r>
          </a:p>
          <a:p>
            <a:pPr marL="750456" lvl="1" indent="-34290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Post-AGB</a:t>
            </a:r>
          </a:p>
          <a:p>
            <a:pPr marL="750456" lvl="1" indent="-34290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RAWDs</a:t>
            </a:r>
          </a:p>
          <a:p>
            <a:pPr marL="750456" lvl="1" indent="-34290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18C2EBA-3896-D6E1-AB98-A2523FB4C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3791696"/>
            <a:ext cx="5750204" cy="22271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56CAF7-A7A7-C5A0-5059-C30FB57BD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3763984"/>
            <a:ext cx="5750204" cy="227899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59F9393-E378-8CCC-9033-6667F53AA336}"/>
              </a:ext>
            </a:extLst>
          </p:cNvPr>
          <p:cNvGrpSpPr/>
          <p:nvPr/>
        </p:nvGrpSpPr>
        <p:grpSpPr>
          <a:xfrm>
            <a:off x="2440365" y="1219200"/>
            <a:ext cx="1214828" cy="3684281"/>
            <a:chOff x="2514600" y="2971800"/>
            <a:chExt cx="1214828" cy="368428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BD169B5-0CE4-5C0F-6C08-D55C2BA7A450}"/>
                </a:ext>
              </a:extLst>
            </p:cNvPr>
            <p:cNvSpPr/>
            <p:nvPr/>
          </p:nvSpPr>
          <p:spPr>
            <a:xfrm>
              <a:off x="2514600" y="2971800"/>
              <a:ext cx="1214828" cy="400367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6495162-DA68-B375-0AE7-C95357A072D7}"/>
                </a:ext>
              </a:extLst>
            </p:cNvPr>
            <p:cNvCxnSpPr>
              <a:cxnSpLocks/>
            </p:cNvCxnSpPr>
            <p:nvPr/>
          </p:nvCxnSpPr>
          <p:spPr>
            <a:xfrm>
              <a:off x="2819400" y="3352800"/>
              <a:ext cx="0" cy="3303281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E9D3EE0-4A61-E074-6A4B-B3DE4D728DF2}"/>
              </a:ext>
            </a:extLst>
          </p:cNvPr>
          <p:cNvGrpSpPr/>
          <p:nvPr/>
        </p:nvGrpSpPr>
        <p:grpSpPr>
          <a:xfrm>
            <a:off x="3020245" y="1542069"/>
            <a:ext cx="1214828" cy="2585323"/>
            <a:chOff x="3244691" y="3129727"/>
            <a:chExt cx="1214828" cy="258532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AFB80EF-F72F-0692-FF2B-5DCE204BDDEA}"/>
                </a:ext>
              </a:extLst>
            </p:cNvPr>
            <p:cNvSpPr/>
            <p:nvPr/>
          </p:nvSpPr>
          <p:spPr>
            <a:xfrm>
              <a:off x="3244691" y="3129727"/>
              <a:ext cx="1214828" cy="400367"/>
            </a:xfrm>
            <a:prstGeom prst="rect">
              <a:avLst/>
            </a:prstGeom>
            <a:noFill/>
            <a:ln w="28575" cmpd="sng">
              <a:solidFill>
                <a:srgbClr val="FFC70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B81867A-3F3A-E1BA-6184-76B6C41BAE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6186" y="3528122"/>
              <a:ext cx="595723" cy="218692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B688B4AE-1E6D-AC23-3150-BA6E70175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49799" y="202831"/>
            <a:ext cx="2672366" cy="425181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8B272B3-B881-C097-0470-20EE06EE1789}"/>
              </a:ext>
            </a:extLst>
          </p:cNvPr>
          <p:cNvSpPr/>
          <p:nvPr/>
        </p:nvSpPr>
        <p:spPr>
          <a:xfrm>
            <a:off x="8229600" y="2286000"/>
            <a:ext cx="38608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60020" indent="-16002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Most nuclear input already known</a:t>
            </a:r>
          </a:p>
          <a:p>
            <a:pPr marL="160020" indent="-160020">
              <a:buFont typeface="Arial"/>
              <a:buChar char="•"/>
            </a:pPr>
            <a:r>
              <a:rPr lang="en-US" dirty="0">
                <a:cs typeface="Arial" panose="020B0604020202020204" pitchFamily="34" charset="0"/>
              </a:rPr>
              <a:t>Largest uncertainty: neutron-capture reactions</a:t>
            </a:r>
            <a:endParaRPr 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86E4684-2F22-2D56-9B2A-79C3E7C6293C}"/>
              </a:ext>
            </a:extLst>
          </p:cNvPr>
          <p:cNvSpPr/>
          <p:nvPr/>
        </p:nvSpPr>
        <p:spPr>
          <a:xfrm>
            <a:off x="6321663" y="4339180"/>
            <a:ext cx="53340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60020" indent="-16002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Direct measurement of neutron-capture reactions on short-lived nuclei: extremely challenging</a:t>
            </a:r>
          </a:p>
          <a:p>
            <a:pPr marL="160020" indent="-16002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Use of Indirect techniques to provide constraints</a:t>
            </a:r>
          </a:p>
        </p:txBody>
      </p:sp>
      <p:sp>
        <p:nvSpPr>
          <p:cNvPr id="47" name="Footer Placeholder 46">
            <a:extLst>
              <a:ext uri="{FF2B5EF4-FFF2-40B4-BE49-F238E27FC236}">
                <a16:creationId xmlns:a16="http://schemas.microsoft.com/office/drawing/2014/main" id="{259C9786-157D-129C-BF28-501F3BB4DA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217F4602-A686-A0A5-868B-C06E6660EE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08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B800D-AB54-F536-5D0A-C364AADF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</a:t>
            </a:r>
            <a:r>
              <a:rPr lang="en-US" dirty="0" err="1"/>
              <a:t>i</a:t>
            </a:r>
            <a:r>
              <a:rPr lang="en-US" dirty="0"/>
              <a:t> process calculations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D8F713-95D7-1D65-7BDE-FB204F48B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519" y="982257"/>
            <a:ext cx="6365660" cy="50037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AA1DEB-BB66-37F4-783D-C8703522F15C}"/>
              </a:ext>
            </a:extLst>
          </p:cNvPr>
          <p:cNvSpPr/>
          <p:nvPr/>
        </p:nvSpPr>
        <p:spPr>
          <a:xfrm>
            <a:off x="4231873" y="1553756"/>
            <a:ext cx="1571625" cy="409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63" dirty="0">
                <a:solidFill>
                  <a:srgbClr val="287347"/>
                </a:solidFill>
                <a:latin typeface="Calibri"/>
                <a:cs typeface="Calibri"/>
              </a:rPr>
              <a:t>~10</a:t>
            </a:r>
            <a:r>
              <a:rPr lang="en-US" sz="2063" baseline="30000" dirty="0">
                <a:solidFill>
                  <a:srgbClr val="287347"/>
                </a:solidFill>
                <a:latin typeface="Calibri"/>
                <a:cs typeface="Calibri"/>
              </a:rPr>
              <a:t>8</a:t>
            </a:r>
            <a:r>
              <a:rPr lang="en-US" sz="2063" dirty="0">
                <a:solidFill>
                  <a:srgbClr val="287347"/>
                </a:solidFill>
                <a:latin typeface="Calibri"/>
                <a:cs typeface="Calibri"/>
              </a:rPr>
              <a:t> n/cm</a:t>
            </a:r>
            <a:r>
              <a:rPr lang="en-US" sz="2063" baseline="30000" dirty="0">
                <a:solidFill>
                  <a:srgbClr val="287347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E34BE4-D79B-DE11-0732-6B65224B5528}"/>
              </a:ext>
            </a:extLst>
          </p:cNvPr>
          <p:cNvSpPr/>
          <p:nvPr/>
        </p:nvSpPr>
        <p:spPr>
          <a:xfrm>
            <a:off x="3559169" y="5054193"/>
            <a:ext cx="1571625" cy="409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63" dirty="0">
                <a:solidFill>
                  <a:srgbClr val="293D74"/>
                </a:solidFill>
                <a:latin typeface="Calibri"/>
                <a:cs typeface="Calibri"/>
              </a:rPr>
              <a:t>~10</a:t>
            </a:r>
            <a:r>
              <a:rPr lang="en-US" sz="2063" baseline="30000" dirty="0">
                <a:solidFill>
                  <a:srgbClr val="293D74"/>
                </a:solidFill>
                <a:latin typeface="Calibri"/>
                <a:cs typeface="Calibri"/>
              </a:rPr>
              <a:t>20</a:t>
            </a:r>
            <a:r>
              <a:rPr lang="en-US" sz="2063" dirty="0">
                <a:solidFill>
                  <a:srgbClr val="293D74"/>
                </a:solidFill>
                <a:latin typeface="Calibri"/>
                <a:cs typeface="Calibri"/>
              </a:rPr>
              <a:t> n/cm</a:t>
            </a:r>
            <a:r>
              <a:rPr lang="en-US" sz="2063" baseline="30000" dirty="0">
                <a:solidFill>
                  <a:srgbClr val="293D74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634EDB-5220-6D23-7291-B25475FA224D}"/>
              </a:ext>
            </a:extLst>
          </p:cNvPr>
          <p:cNvSpPr/>
          <p:nvPr/>
        </p:nvSpPr>
        <p:spPr>
          <a:xfrm>
            <a:off x="8181571" y="1824503"/>
            <a:ext cx="4010429" cy="299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7868" indent="-26786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0000"/>
                </a:solidFill>
                <a:latin typeface="Calibri"/>
                <a:cs typeface="Calibri"/>
              </a:rPr>
              <a:t>Simple one zone model changing the neutron density</a:t>
            </a:r>
          </a:p>
          <a:p>
            <a:pPr marL="267868" indent="-26786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0000"/>
                </a:solidFill>
                <a:latin typeface="Calibri"/>
                <a:cs typeface="Calibri"/>
              </a:rPr>
              <a:t>s and r process stars exhibit different abundance ratios</a:t>
            </a:r>
          </a:p>
          <a:p>
            <a:pPr marL="267868" indent="-26786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0000"/>
                </a:solidFill>
                <a:latin typeface="Calibri"/>
                <a:cs typeface="Calibri"/>
              </a:rPr>
              <a:t>Group of stars not explained by s or r neutron densities</a:t>
            </a:r>
          </a:p>
        </p:txBody>
      </p:sp>
      <p:sp>
        <p:nvSpPr>
          <p:cNvPr id="3" name="Google Shape;192;p3">
            <a:extLst>
              <a:ext uri="{FF2B5EF4-FFF2-40B4-BE49-F238E27FC236}">
                <a16:creationId xmlns:a16="http://schemas.microsoft.com/office/drawing/2014/main" id="{D81DD6C2-37C5-FE5A-5CE2-96EA6FBA371D}"/>
              </a:ext>
            </a:extLst>
          </p:cNvPr>
          <p:cNvSpPr txBox="1"/>
          <p:nvPr/>
        </p:nvSpPr>
        <p:spPr>
          <a:xfrm>
            <a:off x="304800" y="5715000"/>
            <a:ext cx="1646835" cy="28844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85711" tIns="42844" rIns="85711" bIns="42844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312" i="1" dirty="0">
                <a:latin typeface="Calibri"/>
                <a:ea typeface="Calibri"/>
                <a:cs typeface="Calibri"/>
                <a:sym typeface="Calibri"/>
              </a:rPr>
              <a:t>Herwig, </a:t>
            </a:r>
            <a:r>
              <a:rPr lang="en-US" sz="1312" i="1" dirty="0" err="1">
                <a:latin typeface="Calibri"/>
                <a:ea typeface="Calibri"/>
                <a:cs typeface="Calibri"/>
                <a:sym typeface="Calibri"/>
              </a:rPr>
              <a:t>Denissenkov</a:t>
            </a:r>
            <a:endParaRPr sz="1312" i="1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oogle Shape;143;p3">
            <a:extLst>
              <a:ext uri="{FF2B5EF4-FFF2-40B4-BE49-F238E27FC236}">
                <a16:creationId xmlns:a16="http://schemas.microsoft.com/office/drawing/2014/main" id="{C42C5524-3BF6-03F4-58AF-073B8E2B3987}"/>
              </a:ext>
            </a:extLst>
          </p:cNvPr>
          <p:cNvGrpSpPr>
            <a:grpSpLocks noChangeAspect="1"/>
          </p:cNvGrpSpPr>
          <p:nvPr/>
        </p:nvGrpSpPr>
        <p:grpSpPr>
          <a:xfrm>
            <a:off x="1320801" y="1399853"/>
            <a:ext cx="6003412" cy="4386587"/>
            <a:chOff x="3400077" y="1338599"/>
            <a:chExt cx="3774817" cy="2660201"/>
          </a:xfrm>
        </p:grpSpPr>
        <p:pic>
          <p:nvPicPr>
            <p:cNvPr id="5" name="Google Shape;144;p3">
              <a:extLst>
                <a:ext uri="{FF2B5EF4-FFF2-40B4-BE49-F238E27FC236}">
                  <a16:creationId xmlns:a16="http://schemas.microsoft.com/office/drawing/2014/main" id="{F79325C6-A2E9-E624-ACFA-50CAD0CD9F3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6725" b="3957"/>
            <a:stretch/>
          </p:blipFill>
          <p:spPr>
            <a:xfrm>
              <a:off x="3575051" y="1338599"/>
              <a:ext cx="3599843" cy="26602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45;p3">
              <a:extLst>
                <a:ext uri="{FF2B5EF4-FFF2-40B4-BE49-F238E27FC236}">
                  <a16:creationId xmlns:a16="http://schemas.microsoft.com/office/drawing/2014/main" id="{ABB0A9AA-8D62-2DFF-BFAA-DD5DBF581470}"/>
                </a:ext>
              </a:extLst>
            </p:cNvPr>
            <p:cNvSpPr/>
            <p:nvPr/>
          </p:nvSpPr>
          <p:spPr>
            <a:xfrm>
              <a:off x="3400077" y="2111375"/>
              <a:ext cx="261938" cy="1825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85711" tIns="42844" rIns="85711" bIns="42844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endParaRPr sz="168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2F47F4E-FEF5-78F7-D594-7E504FD08B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8CB6A16-97A4-4D19-335F-94770D36B7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6" name="Google Shape;466;p22">
            <a:extLst>
              <a:ext uri="{FF2B5EF4-FFF2-40B4-BE49-F238E27FC236}">
                <a16:creationId xmlns:a16="http://schemas.microsoft.com/office/drawing/2014/main" id="{4E5E54C8-E3F3-02C8-B46A-79B7CCE9BC6C}"/>
              </a:ext>
            </a:extLst>
          </p:cNvPr>
          <p:cNvSpPr/>
          <p:nvPr/>
        </p:nvSpPr>
        <p:spPr>
          <a:xfrm>
            <a:off x="4497233" y="5739555"/>
            <a:ext cx="774232" cy="3462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688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Ba/La</a:t>
            </a:r>
            <a:endParaRPr sz="1312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806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1B3F50-EB74-2A4C-AAAB-DFEC349C8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49" b="0" dirty="0">
                <a:solidFill>
                  <a:schemeClr val="tx1">
                    <a:lumMod val="50000"/>
                    <a:lumOff val="50000"/>
                  </a:schemeClr>
                </a:solidFill>
                <a:latin typeface="Imprint MT Shadow" pitchFamily="82" charset="77"/>
              </a:rPr>
              <a:t>Sensitivity to neutron-capture rates</a:t>
            </a:r>
          </a:p>
        </p:txBody>
      </p:sp>
      <p:grpSp>
        <p:nvGrpSpPr>
          <p:cNvPr id="6" name="Google Shape;451;p22">
            <a:extLst>
              <a:ext uri="{FF2B5EF4-FFF2-40B4-BE49-F238E27FC236}">
                <a16:creationId xmlns:a16="http://schemas.microsoft.com/office/drawing/2014/main" id="{0D898281-D5D2-2243-A9B8-5ABAD461476B}"/>
              </a:ext>
            </a:extLst>
          </p:cNvPr>
          <p:cNvGrpSpPr>
            <a:grpSpLocks noChangeAspect="1"/>
          </p:cNvGrpSpPr>
          <p:nvPr/>
        </p:nvGrpSpPr>
        <p:grpSpPr>
          <a:xfrm>
            <a:off x="1595439" y="1214437"/>
            <a:ext cx="6250959" cy="4847203"/>
            <a:chOff x="3400077" y="1338598"/>
            <a:chExt cx="3774817" cy="2823127"/>
          </a:xfrm>
        </p:grpSpPr>
        <p:pic>
          <p:nvPicPr>
            <p:cNvPr id="16" name="Google Shape;452;p22">
              <a:extLst>
                <a:ext uri="{FF2B5EF4-FFF2-40B4-BE49-F238E27FC236}">
                  <a16:creationId xmlns:a16="http://schemas.microsoft.com/office/drawing/2014/main" id="{789BAB65-EB32-2846-83CF-03D157F7B9C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 t="6725"/>
            <a:stretch/>
          </p:blipFill>
          <p:spPr>
            <a:xfrm>
              <a:off x="3575051" y="1338598"/>
              <a:ext cx="3599843" cy="28231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453;p22">
              <a:extLst>
                <a:ext uri="{FF2B5EF4-FFF2-40B4-BE49-F238E27FC236}">
                  <a16:creationId xmlns:a16="http://schemas.microsoft.com/office/drawing/2014/main" id="{CF36E756-02DC-5B4F-8A04-60222EAEC438}"/>
                </a:ext>
              </a:extLst>
            </p:cNvPr>
            <p:cNvSpPr/>
            <p:nvPr/>
          </p:nvSpPr>
          <p:spPr>
            <a:xfrm>
              <a:off x="3400077" y="2111375"/>
              <a:ext cx="261938" cy="1825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85711" tIns="42844" rIns="85711" bIns="42844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endParaRPr sz="168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Google Shape;455;p22">
            <a:extLst>
              <a:ext uri="{FF2B5EF4-FFF2-40B4-BE49-F238E27FC236}">
                <a16:creationId xmlns:a16="http://schemas.microsoft.com/office/drawing/2014/main" id="{14E6A623-872E-B548-A82A-9E7828E8305E}"/>
              </a:ext>
            </a:extLst>
          </p:cNvPr>
          <p:cNvSpPr/>
          <p:nvPr/>
        </p:nvSpPr>
        <p:spPr>
          <a:xfrm>
            <a:off x="3918204" y="4950162"/>
            <a:ext cx="2207307" cy="34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688" dirty="0">
                <a:solidFill>
                  <a:srgbClr val="293D74"/>
                </a:solidFill>
                <a:latin typeface="Calibri"/>
                <a:ea typeface="Calibri"/>
                <a:cs typeface="Calibri"/>
                <a:sym typeface="Calibri"/>
              </a:rPr>
              <a:t>~10</a:t>
            </a:r>
            <a:r>
              <a:rPr lang="en-US" sz="1688" baseline="30000" dirty="0">
                <a:solidFill>
                  <a:srgbClr val="293D74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1688" dirty="0">
                <a:solidFill>
                  <a:srgbClr val="293D74"/>
                </a:solidFill>
                <a:latin typeface="Calibri"/>
                <a:ea typeface="Calibri"/>
                <a:cs typeface="Calibri"/>
                <a:sym typeface="Calibri"/>
              </a:rPr>
              <a:t> n/cm</a:t>
            </a:r>
            <a:r>
              <a:rPr lang="en-US" sz="1688" baseline="30000" dirty="0">
                <a:solidFill>
                  <a:srgbClr val="293D74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312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56;p22">
            <a:extLst>
              <a:ext uri="{FF2B5EF4-FFF2-40B4-BE49-F238E27FC236}">
                <a16:creationId xmlns:a16="http://schemas.microsoft.com/office/drawing/2014/main" id="{62B53081-B169-C242-AEFB-CD5C5FF32E2C}"/>
              </a:ext>
            </a:extLst>
          </p:cNvPr>
          <p:cNvSpPr txBox="1"/>
          <p:nvPr/>
        </p:nvSpPr>
        <p:spPr>
          <a:xfrm>
            <a:off x="1902279" y="5770572"/>
            <a:ext cx="1544319" cy="230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n-US" sz="937" i="1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Herwig et al, 2018</a:t>
            </a:r>
            <a:endParaRPr sz="1312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459;p22">
            <a:extLst>
              <a:ext uri="{FF2B5EF4-FFF2-40B4-BE49-F238E27FC236}">
                <a16:creationId xmlns:a16="http://schemas.microsoft.com/office/drawing/2014/main" id="{196A18B2-F956-824A-9A0C-AD072E991AE6}"/>
              </a:ext>
            </a:extLst>
          </p:cNvPr>
          <p:cNvSpPr txBox="1"/>
          <p:nvPr/>
        </p:nvSpPr>
        <p:spPr>
          <a:xfrm>
            <a:off x="6273942" y="5172080"/>
            <a:ext cx="1267929" cy="317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JINAbase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7E719F3B-4240-9544-B392-AEDB39E0F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r="7140"/>
          <a:stretch/>
        </p:blipFill>
        <p:spPr>
          <a:xfrm>
            <a:off x="1781048" y="1205868"/>
            <a:ext cx="6065349" cy="496978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9BFA6FD-94D7-214B-A790-9985FD158EAB}"/>
              </a:ext>
            </a:extLst>
          </p:cNvPr>
          <p:cNvGrpSpPr/>
          <p:nvPr/>
        </p:nvGrpSpPr>
        <p:grpSpPr>
          <a:xfrm>
            <a:off x="2708000" y="1224036"/>
            <a:ext cx="2938173" cy="1300613"/>
            <a:chOff x="1910444" y="1305636"/>
            <a:chExt cx="3134051" cy="1387321"/>
          </a:xfrm>
        </p:grpSpPr>
        <p:sp>
          <p:nvSpPr>
            <p:cNvPr id="7" name="Google Shape;454;p22">
              <a:extLst>
                <a:ext uri="{FF2B5EF4-FFF2-40B4-BE49-F238E27FC236}">
                  <a16:creationId xmlns:a16="http://schemas.microsoft.com/office/drawing/2014/main" id="{FE9BECB2-FE3B-4C4C-AAD1-B732D167DB25}"/>
                </a:ext>
              </a:extLst>
            </p:cNvPr>
            <p:cNvSpPr/>
            <p:nvPr/>
          </p:nvSpPr>
          <p:spPr>
            <a:xfrm>
              <a:off x="3809220" y="1305636"/>
              <a:ext cx="1235275" cy="3693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r>
                <a:rPr lang="en-US" sz="1688" dirty="0">
                  <a:solidFill>
                    <a:srgbClr val="21A53E"/>
                  </a:solidFill>
                  <a:latin typeface="Calibri"/>
                  <a:ea typeface="Calibri"/>
                  <a:cs typeface="Calibri"/>
                  <a:sym typeface="Calibri"/>
                </a:rPr>
                <a:t>~10</a:t>
              </a:r>
              <a:r>
                <a:rPr lang="en-US" sz="1688" baseline="30000" dirty="0">
                  <a:solidFill>
                    <a:srgbClr val="21A53E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r>
                <a:rPr lang="en-US" sz="1688" dirty="0">
                  <a:solidFill>
                    <a:srgbClr val="21A53E"/>
                  </a:solidFill>
                  <a:latin typeface="Calibri"/>
                  <a:ea typeface="Calibri"/>
                  <a:cs typeface="Calibri"/>
                  <a:sym typeface="Calibri"/>
                </a:rPr>
                <a:t> n/cm</a:t>
              </a:r>
              <a:r>
                <a:rPr lang="en-US" sz="1688" baseline="30000" dirty="0">
                  <a:solidFill>
                    <a:srgbClr val="21A53E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312" dirty="0">
                <a:solidFill>
                  <a:srgbClr val="21A53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C7D2898-A153-874E-90F3-F7062BC9DA5F}"/>
                </a:ext>
              </a:extLst>
            </p:cNvPr>
            <p:cNvSpPr/>
            <p:nvPr/>
          </p:nvSpPr>
          <p:spPr>
            <a:xfrm>
              <a:off x="3124201" y="1600200"/>
              <a:ext cx="786384" cy="1092757"/>
            </a:xfrm>
            <a:prstGeom prst="rect">
              <a:avLst/>
            </a:prstGeom>
            <a:noFill/>
            <a:ln w="57150">
              <a:solidFill>
                <a:srgbClr val="21A53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6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06A6237-2191-464F-97AF-0E51B6E690F2}"/>
                </a:ext>
              </a:extLst>
            </p:cNvPr>
            <p:cNvSpPr txBox="1"/>
            <p:nvPr/>
          </p:nvSpPr>
          <p:spPr>
            <a:xfrm>
              <a:off x="1910444" y="1490282"/>
              <a:ext cx="1163328" cy="4062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75" b="1" dirty="0">
                  <a:solidFill>
                    <a:srgbClr val="21A53E"/>
                  </a:solidFill>
                  <a:latin typeface="Calibri"/>
                  <a:cs typeface="Calibri"/>
                </a:rPr>
                <a:t>s process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0381A56-2889-1C4E-8574-065ACA894C32}"/>
              </a:ext>
            </a:extLst>
          </p:cNvPr>
          <p:cNvGrpSpPr/>
          <p:nvPr/>
        </p:nvGrpSpPr>
        <p:grpSpPr>
          <a:xfrm>
            <a:off x="2659182" y="4094708"/>
            <a:ext cx="2507825" cy="1241992"/>
            <a:chOff x="1858370" y="4367686"/>
            <a:chExt cx="2675013" cy="1324789"/>
          </a:xfrm>
        </p:grpSpPr>
        <p:sp>
          <p:nvSpPr>
            <p:cNvPr id="35" name="Google Shape;454;p22">
              <a:extLst>
                <a:ext uri="{FF2B5EF4-FFF2-40B4-BE49-F238E27FC236}">
                  <a16:creationId xmlns:a16="http://schemas.microsoft.com/office/drawing/2014/main" id="{FCDE6BE7-657D-2042-9514-242BAE58B67A}"/>
                </a:ext>
              </a:extLst>
            </p:cNvPr>
            <p:cNvSpPr/>
            <p:nvPr/>
          </p:nvSpPr>
          <p:spPr>
            <a:xfrm>
              <a:off x="3294114" y="5323115"/>
              <a:ext cx="1239269" cy="369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r>
                <a:rPr lang="en-US" sz="1688" dirty="0">
                  <a:solidFill>
                    <a:srgbClr val="2B6888"/>
                  </a:solidFill>
                  <a:latin typeface="Calibri"/>
                  <a:ea typeface="Calibri"/>
                  <a:cs typeface="Calibri"/>
                  <a:sym typeface="Calibri"/>
                </a:rPr>
                <a:t>~10</a:t>
              </a:r>
              <a:r>
                <a:rPr lang="en-US" sz="1688" baseline="30000" dirty="0">
                  <a:solidFill>
                    <a:srgbClr val="2B6888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r>
                <a:rPr lang="en-US" sz="1688" dirty="0">
                  <a:solidFill>
                    <a:srgbClr val="2B6888"/>
                  </a:solidFill>
                  <a:latin typeface="Calibri"/>
                  <a:ea typeface="Calibri"/>
                  <a:cs typeface="Calibri"/>
                  <a:sym typeface="Calibri"/>
                </a:rPr>
                <a:t> n/cm</a:t>
              </a:r>
              <a:r>
                <a:rPr lang="en-US" sz="1688" baseline="30000" dirty="0">
                  <a:solidFill>
                    <a:srgbClr val="2B6888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312" dirty="0">
                <a:solidFill>
                  <a:srgbClr val="2B688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2AF604-9206-ED4D-9562-B63ADB725EDB}"/>
                </a:ext>
              </a:extLst>
            </p:cNvPr>
            <p:cNvSpPr/>
            <p:nvPr/>
          </p:nvSpPr>
          <p:spPr>
            <a:xfrm>
              <a:off x="2443223" y="5105400"/>
              <a:ext cx="739816" cy="564465"/>
            </a:xfrm>
            <a:prstGeom prst="rect">
              <a:avLst/>
            </a:prstGeom>
            <a:noFill/>
            <a:ln w="57150">
              <a:solidFill>
                <a:srgbClr val="2B688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6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C9B1659-4FF4-0440-A641-7E60CB048EDE}"/>
                </a:ext>
              </a:extLst>
            </p:cNvPr>
            <p:cNvSpPr txBox="1"/>
            <p:nvPr/>
          </p:nvSpPr>
          <p:spPr>
            <a:xfrm>
              <a:off x="1858370" y="4367686"/>
              <a:ext cx="1151358" cy="4062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75" b="1" dirty="0">
                  <a:solidFill>
                    <a:srgbClr val="2B6888"/>
                  </a:solidFill>
                  <a:latin typeface="Calibri"/>
                  <a:cs typeface="Calibri"/>
                </a:rPr>
                <a:t>r process</a:t>
              </a:r>
            </a:p>
          </p:txBody>
        </p:sp>
      </p:grpSp>
      <p:sp>
        <p:nvSpPr>
          <p:cNvPr id="21" name="Google Shape;466;p22">
            <a:extLst>
              <a:ext uri="{FF2B5EF4-FFF2-40B4-BE49-F238E27FC236}">
                <a16:creationId xmlns:a16="http://schemas.microsoft.com/office/drawing/2014/main" id="{37EE0EDE-C68C-4B4E-BC44-9F80B1B1F5F4}"/>
              </a:ext>
            </a:extLst>
          </p:cNvPr>
          <p:cNvSpPr/>
          <p:nvPr/>
        </p:nvSpPr>
        <p:spPr>
          <a:xfrm>
            <a:off x="4806515" y="5783646"/>
            <a:ext cx="774232" cy="3462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688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Ba/La</a:t>
            </a:r>
            <a:endParaRPr sz="1312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465;p22">
            <a:extLst>
              <a:ext uri="{FF2B5EF4-FFF2-40B4-BE49-F238E27FC236}">
                <a16:creationId xmlns:a16="http://schemas.microsoft.com/office/drawing/2014/main" id="{4B734111-E2D0-234A-A83D-BCB4FF3308A7}"/>
              </a:ext>
            </a:extLst>
          </p:cNvPr>
          <p:cNvSpPr/>
          <p:nvPr/>
        </p:nvSpPr>
        <p:spPr>
          <a:xfrm rot="16200000">
            <a:off x="1567057" y="3244744"/>
            <a:ext cx="774233" cy="3462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688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La/Eu</a:t>
            </a:r>
            <a:endParaRPr sz="1688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167F84-377C-7580-CF66-A4D583900E38}"/>
              </a:ext>
            </a:extLst>
          </p:cNvPr>
          <p:cNvGrpSpPr/>
          <p:nvPr/>
        </p:nvGrpSpPr>
        <p:grpSpPr>
          <a:xfrm>
            <a:off x="4248950" y="3223151"/>
            <a:ext cx="1489865" cy="348735"/>
            <a:chOff x="4894550" y="3800573"/>
            <a:chExt cx="1589189" cy="371983"/>
          </a:xfrm>
        </p:grpSpPr>
        <p:sp>
          <p:nvSpPr>
            <p:cNvPr id="3" name="Google Shape;477;p22">
              <a:extLst>
                <a:ext uri="{FF2B5EF4-FFF2-40B4-BE49-F238E27FC236}">
                  <a16:creationId xmlns:a16="http://schemas.microsoft.com/office/drawing/2014/main" id="{CB44FC79-4C93-864F-210F-D2858B9517C7}"/>
                </a:ext>
              </a:extLst>
            </p:cNvPr>
            <p:cNvSpPr txBox="1"/>
            <p:nvPr/>
          </p:nvSpPr>
          <p:spPr>
            <a:xfrm>
              <a:off x="5248464" y="3801899"/>
              <a:ext cx="1235275" cy="3693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r>
                <a:rPr lang="en-US" sz="1688" dirty="0">
                  <a:solidFill>
                    <a:srgbClr val="AC48F7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r>
                <a:rPr lang="en-US" sz="1688" baseline="30000" dirty="0">
                  <a:solidFill>
                    <a:srgbClr val="AC48F7"/>
                  </a:solidFill>
                  <a:latin typeface="Calibri"/>
                  <a:ea typeface="Calibri"/>
                  <a:cs typeface="Calibri"/>
                  <a:sym typeface="Calibri"/>
                </a:rPr>
                <a:t>13</a:t>
              </a:r>
              <a:r>
                <a:rPr lang="en-US" sz="1688" dirty="0">
                  <a:solidFill>
                    <a:srgbClr val="AC48F7"/>
                  </a:solidFill>
                  <a:latin typeface="Calibri"/>
                  <a:ea typeface="Calibri"/>
                  <a:cs typeface="Calibri"/>
                  <a:sym typeface="Calibri"/>
                </a:rPr>
                <a:t> n/cm3</a:t>
              </a:r>
              <a:endParaRPr sz="131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468;p22">
              <a:extLst>
                <a:ext uri="{FF2B5EF4-FFF2-40B4-BE49-F238E27FC236}">
                  <a16:creationId xmlns:a16="http://schemas.microsoft.com/office/drawing/2014/main" id="{E001C4E7-E0DB-C3E8-F998-728D36C94BD6}"/>
                </a:ext>
              </a:extLst>
            </p:cNvPr>
            <p:cNvSpPr/>
            <p:nvPr/>
          </p:nvSpPr>
          <p:spPr>
            <a:xfrm>
              <a:off x="4894550" y="3800573"/>
              <a:ext cx="400833" cy="371983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AC48F7"/>
            </a:solidFill>
            <a:ln w="9525" cap="flat" cmpd="sng">
              <a:solidFill>
                <a:srgbClr val="FF2F9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85711" tIns="42844" rIns="85711" bIns="42844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endParaRPr sz="168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9DB202-AE70-617A-4E8B-2A6FE29288BE}"/>
              </a:ext>
            </a:extLst>
          </p:cNvPr>
          <p:cNvGrpSpPr/>
          <p:nvPr/>
        </p:nvGrpSpPr>
        <p:grpSpPr>
          <a:xfrm>
            <a:off x="8190288" y="1804357"/>
            <a:ext cx="3493713" cy="2694332"/>
            <a:chOff x="5943600" y="2743200"/>
            <a:chExt cx="3726627" cy="28739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CE1E15-FCD1-C37A-C84B-927CF018FAB1}"/>
                </a:ext>
              </a:extLst>
            </p:cNvPr>
            <p:cNvSpPr/>
            <p:nvPr/>
          </p:nvSpPr>
          <p:spPr>
            <a:xfrm>
              <a:off x="5943600" y="2743200"/>
              <a:ext cx="3657600" cy="25450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6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87598BE-4B7D-1F0A-1D7A-559B7B57955B}"/>
                </a:ext>
              </a:extLst>
            </p:cNvPr>
            <p:cNvGrpSpPr/>
            <p:nvPr/>
          </p:nvGrpSpPr>
          <p:grpSpPr>
            <a:xfrm>
              <a:off x="5993012" y="2819400"/>
              <a:ext cx="3677215" cy="2797753"/>
              <a:chOff x="5993012" y="2819400"/>
              <a:chExt cx="3677215" cy="2797753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39E176E5-DAF3-2D46-98CD-50C70869E81F}"/>
                  </a:ext>
                </a:extLst>
              </p:cNvPr>
              <p:cNvGrpSpPr/>
              <p:nvPr/>
            </p:nvGrpSpPr>
            <p:grpSpPr>
              <a:xfrm>
                <a:off x="5993012" y="2819400"/>
                <a:ext cx="3677215" cy="2797753"/>
                <a:chOff x="5923985" y="2373184"/>
                <a:chExt cx="3677215" cy="2797753"/>
              </a:xfrm>
            </p:grpSpPr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44B41BD3-431E-2E41-81DB-3C61C64B5B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923985" y="2373184"/>
                  <a:ext cx="3532356" cy="1600200"/>
                </a:xfrm>
                <a:prstGeom prst="rect">
                  <a:avLst/>
                </a:prstGeom>
                <a:ln w="28575">
                  <a:noFill/>
                </a:ln>
              </p:spPr>
            </p:pic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5F3A74D-EC08-6A47-8BF0-3780F21D4A46}"/>
                    </a:ext>
                  </a:extLst>
                </p:cNvPr>
                <p:cNvSpPr txBox="1"/>
                <p:nvPr/>
              </p:nvSpPr>
              <p:spPr>
                <a:xfrm>
                  <a:off x="6458374" y="4887783"/>
                  <a:ext cx="3142826" cy="28315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30002"/>
                  <a:r>
                    <a:rPr lang="en-US" sz="1125" i="1" dirty="0" err="1">
                      <a:solidFill>
                        <a:srgbClr val="000000"/>
                      </a:solidFill>
                      <a:latin typeface="Times"/>
                      <a:cs typeface="Times"/>
                    </a:rPr>
                    <a:t>Denissenkov</a:t>
                  </a:r>
                  <a:r>
                    <a:rPr lang="en-US" sz="1125" i="1" dirty="0">
                      <a:solidFill>
                        <a:srgbClr val="000000"/>
                      </a:solidFill>
                      <a:latin typeface="Times"/>
                      <a:cs typeface="Times"/>
                    </a:rPr>
                    <a:t>, et al, MNRAS (2019)</a:t>
                  </a:r>
                  <a:endParaRPr lang="en-US" sz="1125" dirty="0">
                    <a:solidFill>
                      <a:srgbClr val="000000"/>
                    </a:solidFill>
                    <a:latin typeface="Times"/>
                    <a:cs typeface="Times"/>
                  </a:endParaRPr>
                </a:p>
              </p:txBody>
            </p:sp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2AE48CA-2C95-FBE3-AA38-91F7C4B38D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67550" y="4668259"/>
                <a:ext cx="3474720" cy="589541"/>
              </a:xfrm>
              <a:prstGeom prst="rect">
                <a:avLst/>
              </a:prstGeom>
            </p:spPr>
          </p:pic>
        </p:grp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B3F4839A-2C36-5D4A-96C7-1D7759B5E577}"/>
              </a:ext>
            </a:extLst>
          </p:cNvPr>
          <p:cNvSpPr/>
          <p:nvPr/>
        </p:nvSpPr>
        <p:spPr>
          <a:xfrm>
            <a:off x="9255125" y="3068816"/>
            <a:ext cx="1857375" cy="2201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6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4CF52B2-FF35-C002-1D31-ED6803516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B78B99C-9D4F-3347-5058-37A9610083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9" name="Google Shape;192;p3">
            <a:extLst>
              <a:ext uri="{FF2B5EF4-FFF2-40B4-BE49-F238E27FC236}">
                <a16:creationId xmlns:a16="http://schemas.microsoft.com/office/drawing/2014/main" id="{0B7EEFE9-2886-1610-A106-6AB62FD1FBE4}"/>
              </a:ext>
            </a:extLst>
          </p:cNvPr>
          <p:cNvSpPr txBox="1"/>
          <p:nvPr/>
        </p:nvSpPr>
        <p:spPr>
          <a:xfrm>
            <a:off x="304800" y="5715000"/>
            <a:ext cx="1646835" cy="28844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85711" tIns="42844" rIns="85711" bIns="42844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312" i="1" dirty="0">
                <a:latin typeface="Calibri"/>
                <a:ea typeface="Calibri"/>
                <a:cs typeface="Calibri"/>
                <a:sym typeface="Calibri"/>
              </a:rPr>
              <a:t>Herwig, </a:t>
            </a:r>
            <a:r>
              <a:rPr lang="en-US" sz="1312" i="1" dirty="0" err="1">
                <a:latin typeface="Calibri"/>
                <a:ea typeface="Calibri"/>
                <a:cs typeface="Calibri"/>
                <a:sym typeface="Calibri"/>
              </a:rPr>
              <a:t>Denissenkov</a:t>
            </a:r>
            <a:endParaRPr sz="1312" i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554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1B3F50-EB74-2A4C-AAAB-DFEC349C8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49" b="0" dirty="0">
                <a:solidFill>
                  <a:schemeClr val="tx1">
                    <a:lumMod val="50000"/>
                    <a:lumOff val="50000"/>
                  </a:schemeClr>
                </a:solidFill>
                <a:latin typeface="Imprint MT Shadow" pitchFamily="82" charset="77"/>
              </a:rPr>
              <a:t>Sensitivity to neutron-capture rates</a:t>
            </a:r>
          </a:p>
        </p:txBody>
      </p:sp>
      <p:grpSp>
        <p:nvGrpSpPr>
          <p:cNvPr id="6" name="Google Shape;451;p22">
            <a:extLst>
              <a:ext uri="{FF2B5EF4-FFF2-40B4-BE49-F238E27FC236}">
                <a16:creationId xmlns:a16="http://schemas.microsoft.com/office/drawing/2014/main" id="{0D898281-D5D2-2243-A9B8-5ABAD461476B}"/>
              </a:ext>
            </a:extLst>
          </p:cNvPr>
          <p:cNvGrpSpPr/>
          <p:nvPr/>
        </p:nvGrpSpPr>
        <p:grpSpPr>
          <a:xfrm>
            <a:off x="1597641" y="1241673"/>
            <a:ext cx="6250959" cy="4847203"/>
            <a:chOff x="3400077" y="1338598"/>
            <a:chExt cx="3774817" cy="2823127"/>
          </a:xfrm>
        </p:grpSpPr>
        <p:pic>
          <p:nvPicPr>
            <p:cNvPr id="16" name="Google Shape;452;p22">
              <a:extLst>
                <a:ext uri="{FF2B5EF4-FFF2-40B4-BE49-F238E27FC236}">
                  <a16:creationId xmlns:a16="http://schemas.microsoft.com/office/drawing/2014/main" id="{789BAB65-EB32-2846-83CF-03D157F7B9C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 t="6725"/>
            <a:stretch/>
          </p:blipFill>
          <p:spPr>
            <a:xfrm>
              <a:off x="3575051" y="1338598"/>
              <a:ext cx="3599843" cy="28231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453;p22">
              <a:extLst>
                <a:ext uri="{FF2B5EF4-FFF2-40B4-BE49-F238E27FC236}">
                  <a16:creationId xmlns:a16="http://schemas.microsoft.com/office/drawing/2014/main" id="{CF36E756-02DC-5B4F-8A04-60222EAEC438}"/>
                </a:ext>
              </a:extLst>
            </p:cNvPr>
            <p:cNvSpPr/>
            <p:nvPr/>
          </p:nvSpPr>
          <p:spPr>
            <a:xfrm>
              <a:off x="3400077" y="2111375"/>
              <a:ext cx="261938" cy="1825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85711" tIns="42844" rIns="85711" bIns="42844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endParaRPr sz="168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459;p22">
            <a:extLst>
              <a:ext uri="{FF2B5EF4-FFF2-40B4-BE49-F238E27FC236}">
                <a16:creationId xmlns:a16="http://schemas.microsoft.com/office/drawing/2014/main" id="{196A18B2-F956-824A-9A0C-AD072E991AE6}"/>
              </a:ext>
            </a:extLst>
          </p:cNvPr>
          <p:cNvSpPr txBox="1"/>
          <p:nvPr/>
        </p:nvSpPr>
        <p:spPr>
          <a:xfrm>
            <a:off x="6276144" y="5199316"/>
            <a:ext cx="1267929" cy="317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JINAbase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7E719F3B-4240-9544-B392-AEDB39E0F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r="7140"/>
          <a:stretch/>
        </p:blipFill>
        <p:spPr>
          <a:xfrm>
            <a:off x="1783249" y="1233104"/>
            <a:ext cx="6065349" cy="4969785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336CFBB-A7CB-6942-A1BE-31726FA27C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0" r="7599"/>
          <a:stretch/>
        </p:blipFill>
        <p:spPr>
          <a:xfrm>
            <a:off x="1745300" y="1216248"/>
            <a:ext cx="6103300" cy="4972051"/>
          </a:xfrm>
          <a:prstGeom prst="rect">
            <a:avLst/>
          </a:prstGeom>
        </p:spPr>
      </p:pic>
      <p:sp>
        <p:nvSpPr>
          <p:cNvPr id="8" name="Google Shape;455;p22">
            <a:extLst>
              <a:ext uri="{FF2B5EF4-FFF2-40B4-BE49-F238E27FC236}">
                <a16:creationId xmlns:a16="http://schemas.microsoft.com/office/drawing/2014/main" id="{14E6A623-872E-B548-A82A-9E7828E8305E}"/>
              </a:ext>
            </a:extLst>
          </p:cNvPr>
          <p:cNvSpPr/>
          <p:nvPr/>
        </p:nvSpPr>
        <p:spPr>
          <a:xfrm>
            <a:off x="3920404" y="4977398"/>
            <a:ext cx="2207307" cy="34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688" dirty="0">
                <a:solidFill>
                  <a:srgbClr val="293D74"/>
                </a:solidFill>
                <a:latin typeface="Calibri"/>
                <a:ea typeface="Calibri"/>
                <a:cs typeface="Calibri"/>
                <a:sym typeface="Calibri"/>
              </a:rPr>
              <a:t>~10</a:t>
            </a:r>
            <a:r>
              <a:rPr lang="en-US" sz="1688" baseline="30000" dirty="0">
                <a:solidFill>
                  <a:srgbClr val="293D74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1688" dirty="0">
                <a:solidFill>
                  <a:srgbClr val="293D74"/>
                </a:solidFill>
                <a:latin typeface="Calibri"/>
                <a:ea typeface="Calibri"/>
                <a:cs typeface="Calibri"/>
                <a:sym typeface="Calibri"/>
              </a:rPr>
              <a:t> n/cm</a:t>
            </a:r>
            <a:r>
              <a:rPr lang="en-US" sz="1688" baseline="30000" dirty="0">
                <a:solidFill>
                  <a:srgbClr val="293D74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312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9BFA6FD-94D7-214B-A790-9985FD158EAB}"/>
              </a:ext>
            </a:extLst>
          </p:cNvPr>
          <p:cNvGrpSpPr/>
          <p:nvPr/>
        </p:nvGrpSpPr>
        <p:grpSpPr>
          <a:xfrm>
            <a:off x="2565400" y="1251272"/>
            <a:ext cx="3082977" cy="1300613"/>
            <a:chOff x="1755987" y="1305636"/>
            <a:chExt cx="3288508" cy="1387321"/>
          </a:xfrm>
        </p:grpSpPr>
        <p:sp>
          <p:nvSpPr>
            <p:cNvPr id="7" name="Google Shape;454;p22">
              <a:extLst>
                <a:ext uri="{FF2B5EF4-FFF2-40B4-BE49-F238E27FC236}">
                  <a16:creationId xmlns:a16="http://schemas.microsoft.com/office/drawing/2014/main" id="{FE9BECB2-FE3B-4C4C-AAD1-B732D167DB25}"/>
                </a:ext>
              </a:extLst>
            </p:cNvPr>
            <p:cNvSpPr/>
            <p:nvPr/>
          </p:nvSpPr>
          <p:spPr>
            <a:xfrm>
              <a:off x="3809220" y="1305636"/>
              <a:ext cx="1235275" cy="3693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r>
                <a:rPr lang="en-US" sz="1688" dirty="0">
                  <a:solidFill>
                    <a:srgbClr val="21A53E"/>
                  </a:solidFill>
                  <a:latin typeface="Calibri"/>
                  <a:ea typeface="Calibri"/>
                  <a:cs typeface="Calibri"/>
                  <a:sym typeface="Calibri"/>
                </a:rPr>
                <a:t>~10</a:t>
              </a:r>
              <a:r>
                <a:rPr lang="en-US" sz="1688" baseline="30000" dirty="0">
                  <a:solidFill>
                    <a:srgbClr val="21A53E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r>
                <a:rPr lang="en-US" sz="1688" dirty="0">
                  <a:solidFill>
                    <a:srgbClr val="21A53E"/>
                  </a:solidFill>
                  <a:latin typeface="Calibri"/>
                  <a:ea typeface="Calibri"/>
                  <a:cs typeface="Calibri"/>
                  <a:sym typeface="Calibri"/>
                </a:rPr>
                <a:t> n/cm</a:t>
              </a:r>
              <a:r>
                <a:rPr lang="en-US" sz="1688" baseline="30000" dirty="0">
                  <a:solidFill>
                    <a:srgbClr val="21A53E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312" dirty="0">
                <a:solidFill>
                  <a:srgbClr val="21A53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C7D2898-A153-874E-90F3-F7062BC9DA5F}"/>
                </a:ext>
              </a:extLst>
            </p:cNvPr>
            <p:cNvSpPr/>
            <p:nvPr/>
          </p:nvSpPr>
          <p:spPr>
            <a:xfrm>
              <a:off x="3124201" y="1600200"/>
              <a:ext cx="786384" cy="1092757"/>
            </a:xfrm>
            <a:prstGeom prst="rect">
              <a:avLst/>
            </a:prstGeom>
            <a:noFill/>
            <a:ln w="57150">
              <a:solidFill>
                <a:srgbClr val="21A53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6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06A6237-2191-464F-97AF-0E51B6E690F2}"/>
                </a:ext>
              </a:extLst>
            </p:cNvPr>
            <p:cNvSpPr txBox="1"/>
            <p:nvPr/>
          </p:nvSpPr>
          <p:spPr>
            <a:xfrm>
              <a:off x="1755987" y="1490282"/>
              <a:ext cx="1163328" cy="4062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75" b="1" dirty="0">
                  <a:solidFill>
                    <a:srgbClr val="21A53E"/>
                  </a:solidFill>
                  <a:latin typeface="Calibri"/>
                  <a:cs typeface="Calibri"/>
                </a:rPr>
                <a:t>s process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0381A56-2889-1C4E-8574-065ACA894C32}"/>
              </a:ext>
            </a:extLst>
          </p:cNvPr>
          <p:cNvGrpSpPr/>
          <p:nvPr/>
        </p:nvGrpSpPr>
        <p:grpSpPr>
          <a:xfrm>
            <a:off x="2609080" y="4121944"/>
            <a:ext cx="2560129" cy="1241992"/>
            <a:chOff x="1802578" y="4367686"/>
            <a:chExt cx="2730805" cy="1324789"/>
          </a:xfrm>
        </p:grpSpPr>
        <p:sp>
          <p:nvSpPr>
            <p:cNvPr id="35" name="Google Shape;454;p22">
              <a:extLst>
                <a:ext uri="{FF2B5EF4-FFF2-40B4-BE49-F238E27FC236}">
                  <a16:creationId xmlns:a16="http://schemas.microsoft.com/office/drawing/2014/main" id="{FCDE6BE7-657D-2042-9514-242BAE58B67A}"/>
                </a:ext>
              </a:extLst>
            </p:cNvPr>
            <p:cNvSpPr/>
            <p:nvPr/>
          </p:nvSpPr>
          <p:spPr>
            <a:xfrm>
              <a:off x="3294115" y="5323115"/>
              <a:ext cx="1239268" cy="369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r>
                <a:rPr lang="en-US" sz="1688" dirty="0">
                  <a:solidFill>
                    <a:srgbClr val="2B6888"/>
                  </a:solidFill>
                  <a:latin typeface="Calibri"/>
                  <a:ea typeface="Calibri"/>
                  <a:cs typeface="Calibri"/>
                  <a:sym typeface="Calibri"/>
                </a:rPr>
                <a:t>~10</a:t>
              </a:r>
              <a:r>
                <a:rPr lang="en-US" sz="1688" baseline="30000" dirty="0">
                  <a:solidFill>
                    <a:srgbClr val="2B6888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r>
                <a:rPr lang="en-US" sz="1688" dirty="0">
                  <a:solidFill>
                    <a:srgbClr val="2B6888"/>
                  </a:solidFill>
                  <a:latin typeface="Calibri"/>
                  <a:ea typeface="Calibri"/>
                  <a:cs typeface="Calibri"/>
                  <a:sym typeface="Calibri"/>
                </a:rPr>
                <a:t> n/cm</a:t>
              </a:r>
              <a:r>
                <a:rPr lang="en-US" sz="1688" baseline="30000" dirty="0">
                  <a:solidFill>
                    <a:srgbClr val="2B6888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312" dirty="0">
                <a:solidFill>
                  <a:srgbClr val="2B688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2AF604-9206-ED4D-9562-B63ADB725EDB}"/>
                </a:ext>
              </a:extLst>
            </p:cNvPr>
            <p:cNvSpPr/>
            <p:nvPr/>
          </p:nvSpPr>
          <p:spPr>
            <a:xfrm>
              <a:off x="2443223" y="5105400"/>
              <a:ext cx="739816" cy="564465"/>
            </a:xfrm>
            <a:prstGeom prst="rect">
              <a:avLst/>
            </a:prstGeom>
            <a:noFill/>
            <a:ln w="57150">
              <a:solidFill>
                <a:srgbClr val="2B688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6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C9B1659-4FF4-0440-A641-7E60CB048EDE}"/>
                </a:ext>
              </a:extLst>
            </p:cNvPr>
            <p:cNvSpPr txBox="1"/>
            <p:nvPr/>
          </p:nvSpPr>
          <p:spPr>
            <a:xfrm>
              <a:off x="1802578" y="4367686"/>
              <a:ext cx="1151358" cy="4062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75" b="1" dirty="0">
                  <a:solidFill>
                    <a:srgbClr val="2B6888"/>
                  </a:solidFill>
                  <a:latin typeface="Calibri"/>
                  <a:cs typeface="Calibri"/>
                </a:rPr>
                <a:t>r process</a:t>
              </a:r>
            </a:p>
          </p:txBody>
        </p:sp>
      </p:grpSp>
      <p:sp>
        <p:nvSpPr>
          <p:cNvPr id="21" name="Google Shape;466;p22">
            <a:extLst>
              <a:ext uri="{FF2B5EF4-FFF2-40B4-BE49-F238E27FC236}">
                <a16:creationId xmlns:a16="http://schemas.microsoft.com/office/drawing/2014/main" id="{37EE0EDE-C68C-4B4E-BC44-9F80B1B1F5F4}"/>
              </a:ext>
            </a:extLst>
          </p:cNvPr>
          <p:cNvSpPr/>
          <p:nvPr/>
        </p:nvSpPr>
        <p:spPr>
          <a:xfrm>
            <a:off x="4808715" y="5810882"/>
            <a:ext cx="774232" cy="3462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688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Ba/La</a:t>
            </a:r>
            <a:endParaRPr sz="1312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CE2438-8BA7-A84A-9837-D53A07CC34BC}"/>
              </a:ext>
            </a:extLst>
          </p:cNvPr>
          <p:cNvGrpSpPr/>
          <p:nvPr/>
        </p:nvGrpSpPr>
        <p:grpSpPr>
          <a:xfrm>
            <a:off x="4279127" y="3236147"/>
            <a:ext cx="1489865" cy="348735"/>
            <a:chOff x="4894550" y="3800573"/>
            <a:chExt cx="1589189" cy="371983"/>
          </a:xfrm>
        </p:grpSpPr>
        <p:sp>
          <p:nvSpPr>
            <p:cNvPr id="24" name="Google Shape;477;p22">
              <a:extLst>
                <a:ext uri="{FF2B5EF4-FFF2-40B4-BE49-F238E27FC236}">
                  <a16:creationId xmlns:a16="http://schemas.microsoft.com/office/drawing/2014/main" id="{7771EA9E-1ED6-FA4E-A9E6-CFBEF2E30584}"/>
                </a:ext>
              </a:extLst>
            </p:cNvPr>
            <p:cNvSpPr txBox="1"/>
            <p:nvPr/>
          </p:nvSpPr>
          <p:spPr>
            <a:xfrm>
              <a:off x="5248464" y="3801899"/>
              <a:ext cx="1235275" cy="3693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11" tIns="42844" rIns="85711" bIns="428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r>
                <a:rPr lang="en-US" sz="1688" dirty="0">
                  <a:solidFill>
                    <a:srgbClr val="AC48F7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r>
                <a:rPr lang="en-US" sz="1688" baseline="30000" dirty="0">
                  <a:solidFill>
                    <a:srgbClr val="AC48F7"/>
                  </a:solidFill>
                  <a:latin typeface="Calibri"/>
                  <a:ea typeface="Calibri"/>
                  <a:cs typeface="Calibri"/>
                  <a:sym typeface="Calibri"/>
                </a:rPr>
                <a:t>13</a:t>
              </a:r>
              <a:r>
                <a:rPr lang="en-US" sz="1688" dirty="0">
                  <a:solidFill>
                    <a:srgbClr val="AC48F7"/>
                  </a:solidFill>
                  <a:latin typeface="Calibri"/>
                  <a:ea typeface="Calibri"/>
                  <a:cs typeface="Calibri"/>
                  <a:sym typeface="Calibri"/>
                </a:rPr>
                <a:t> n/cm3</a:t>
              </a:r>
              <a:endParaRPr sz="131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68;p22">
              <a:extLst>
                <a:ext uri="{FF2B5EF4-FFF2-40B4-BE49-F238E27FC236}">
                  <a16:creationId xmlns:a16="http://schemas.microsoft.com/office/drawing/2014/main" id="{A7A7B730-9E7C-F742-BED3-CF708C4C2FE0}"/>
                </a:ext>
              </a:extLst>
            </p:cNvPr>
            <p:cNvSpPr/>
            <p:nvPr/>
          </p:nvSpPr>
          <p:spPr>
            <a:xfrm>
              <a:off x="4894550" y="3800573"/>
              <a:ext cx="400833" cy="371983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AC48F7"/>
            </a:solidFill>
            <a:ln w="9525" cap="flat" cmpd="sng">
              <a:solidFill>
                <a:srgbClr val="FF2F9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85711" tIns="42844" rIns="85711" bIns="42844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endParaRPr sz="168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465;p22">
            <a:extLst>
              <a:ext uri="{FF2B5EF4-FFF2-40B4-BE49-F238E27FC236}">
                <a16:creationId xmlns:a16="http://schemas.microsoft.com/office/drawing/2014/main" id="{4B734111-E2D0-234A-A83D-BCB4FF3308A7}"/>
              </a:ext>
            </a:extLst>
          </p:cNvPr>
          <p:cNvSpPr/>
          <p:nvPr/>
        </p:nvSpPr>
        <p:spPr>
          <a:xfrm rot="16200000">
            <a:off x="1569259" y="3271980"/>
            <a:ext cx="774233" cy="3462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688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La/Eu</a:t>
            </a:r>
            <a:endParaRPr sz="1688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3D6367-1E2F-664A-B8B9-ED4F30C13218}"/>
              </a:ext>
            </a:extLst>
          </p:cNvPr>
          <p:cNvSpPr txBox="1"/>
          <p:nvPr/>
        </p:nvSpPr>
        <p:spPr>
          <a:xfrm>
            <a:off x="7886547" y="4748880"/>
            <a:ext cx="4421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0007" indent="-150007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Verified that within the specific model, 10</a:t>
            </a:r>
            <a:r>
              <a:rPr lang="en-US" sz="2000" baseline="30000" dirty="0">
                <a:solidFill>
                  <a:srgbClr val="000000"/>
                </a:solidFill>
                <a:latin typeface="Calibri"/>
                <a:cs typeface="Calibri"/>
              </a:rPr>
              <a:t>13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n/cm</a:t>
            </a:r>
            <a:r>
              <a:rPr lang="en-US" sz="2000" baseline="30000" dirty="0">
                <a:solidFill>
                  <a:srgbClr val="000000"/>
                </a:solidFill>
                <a:latin typeface="Calibri"/>
                <a:cs typeface="Calibri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is a viable neutron density to reproduce observations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F4FF1E-2C7A-C38A-3949-BE6DD593915A}"/>
              </a:ext>
            </a:extLst>
          </p:cNvPr>
          <p:cNvSpPr txBox="1"/>
          <p:nvPr/>
        </p:nvSpPr>
        <p:spPr>
          <a:xfrm>
            <a:off x="8571613" y="1233104"/>
            <a:ext cx="2727306" cy="308867"/>
          </a:xfrm>
          <a:prstGeom prst="rect">
            <a:avLst/>
          </a:prstGeom>
          <a:noFill/>
          <a:ln w="38100" cap="flat" cmpd="dbl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7" i="1" dirty="0">
                <a:latin typeface="Times"/>
                <a:cs typeface="Times"/>
              </a:rPr>
              <a:t>Spyrou, </a:t>
            </a:r>
            <a:r>
              <a:rPr lang="en-US" sz="1407" i="1" dirty="0" err="1">
                <a:latin typeface="Times"/>
                <a:cs typeface="Times"/>
              </a:rPr>
              <a:t>Muecher</a:t>
            </a:r>
            <a:r>
              <a:rPr lang="en-US" sz="1407" i="1" dirty="0">
                <a:latin typeface="Times"/>
                <a:cs typeface="Times"/>
              </a:rPr>
              <a:t> et al. PRL 2024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6A23F7-B7C6-E3DB-D0AB-06D02E17EDA5}"/>
              </a:ext>
            </a:extLst>
          </p:cNvPr>
          <p:cNvGrpSpPr/>
          <p:nvPr/>
        </p:nvGrpSpPr>
        <p:grpSpPr>
          <a:xfrm>
            <a:off x="8190288" y="1804357"/>
            <a:ext cx="3493713" cy="2694332"/>
            <a:chOff x="5943600" y="2743200"/>
            <a:chExt cx="3726627" cy="287395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A131A3D-5AE1-13CC-EE2D-430E11BE4EE7}"/>
                </a:ext>
              </a:extLst>
            </p:cNvPr>
            <p:cNvSpPr/>
            <p:nvPr/>
          </p:nvSpPr>
          <p:spPr>
            <a:xfrm>
              <a:off x="5943600" y="2743200"/>
              <a:ext cx="3657600" cy="25450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6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0CABAD0-F0DF-642A-069C-6C35A7BDCD24}"/>
                </a:ext>
              </a:extLst>
            </p:cNvPr>
            <p:cNvGrpSpPr/>
            <p:nvPr/>
          </p:nvGrpSpPr>
          <p:grpSpPr>
            <a:xfrm>
              <a:off x="5993012" y="2819400"/>
              <a:ext cx="3677215" cy="2797753"/>
              <a:chOff x="5993012" y="2819400"/>
              <a:chExt cx="3677215" cy="279775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A26F72A8-5CA4-923C-5922-7738EA46A61F}"/>
                  </a:ext>
                </a:extLst>
              </p:cNvPr>
              <p:cNvGrpSpPr/>
              <p:nvPr/>
            </p:nvGrpSpPr>
            <p:grpSpPr>
              <a:xfrm>
                <a:off x="5993012" y="2819400"/>
                <a:ext cx="3677215" cy="2797753"/>
                <a:chOff x="5923985" y="2373184"/>
                <a:chExt cx="3677215" cy="2797753"/>
              </a:xfrm>
            </p:grpSpPr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551180F0-5913-A7E3-6011-5597DB8732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923985" y="2373184"/>
                  <a:ext cx="3532356" cy="1600200"/>
                </a:xfrm>
                <a:prstGeom prst="rect">
                  <a:avLst/>
                </a:prstGeom>
                <a:ln w="28575">
                  <a:noFill/>
                </a:ln>
              </p:spPr>
            </p:pic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2708ED6-33CD-DC0A-B512-1993573BB841}"/>
                    </a:ext>
                  </a:extLst>
                </p:cNvPr>
                <p:cNvSpPr txBox="1"/>
                <p:nvPr/>
              </p:nvSpPr>
              <p:spPr>
                <a:xfrm>
                  <a:off x="6458374" y="4887783"/>
                  <a:ext cx="3142826" cy="28315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30002"/>
                  <a:r>
                    <a:rPr lang="en-US" sz="1125" i="1" dirty="0" err="1">
                      <a:solidFill>
                        <a:srgbClr val="000000"/>
                      </a:solidFill>
                      <a:latin typeface="Times"/>
                      <a:cs typeface="Times"/>
                    </a:rPr>
                    <a:t>Denissenkov</a:t>
                  </a:r>
                  <a:r>
                    <a:rPr lang="en-US" sz="1125" i="1" dirty="0">
                      <a:solidFill>
                        <a:srgbClr val="000000"/>
                      </a:solidFill>
                      <a:latin typeface="Times"/>
                      <a:cs typeface="Times"/>
                    </a:rPr>
                    <a:t>, et al, MNRAS (2019)</a:t>
                  </a:r>
                  <a:endParaRPr lang="en-US" sz="1125" dirty="0">
                    <a:solidFill>
                      <a:srgbClr val="000000"/>
                    </a:solidFill>
                    <a:latin typeface="Times"/>
                    <a:cs typeface="Times"/>
                  </a:endParaRPr>
                </a:p>
              </p:txBody>
            </p:sp>
          </p:grp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85D6E7A8-D2B9-0FAB-0805-0EB87822F8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67550" y="4668259"/>
                <a:ext cx="3474720" cy="589541"/>
              </a:xfrm>
              <a:prstGeom prst="rect">
                <a:avLst/>
              </a:prstGeom>
            </p:spPr>
          </p:pic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E95218A8-F6F0-9699-6325-A900ECB40749}"/>
              </a:ext>
            </a:extLst>
          </p:cNvPr>
          <p:cNvSpPr/>
          <p:nvPr/>
        </p:nvSpPr>
        <p:spPr>
          <a:xfrm>
            <a:off x="9255125" y="3068816"/>
            <a:ext cx="1857375" cy="2201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6"/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17A0569F-E586-9C20-E825-9157BB2F82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BD13B9D6-0ADA-701F-7B05-CC95B1603A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CDE1BF-8B21-572D-A186-9A3BA967F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742" y="489302"/>
            <a:ext cx="805063" cy="80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92;p3">
            <a:extLst>
              <a:ext uri="{FF2B5EF4-FFF2-40B4-BE49-F238E27FC236}">
                <a16:creationId xmlns:a16="http://schemas.microsoft.com/office/drawing/2014/main" id="{02110AC8-8817-93C0-76B0-736AD3FFE0AC}"/>
              </a:ext>
            </a:extLst>
          </p:cNvPr>
          <p:cNvSpPr txBox="1"/>
          <p:nvPr/>
        </p:nvSpPr>
        <p:spPr>
          <a:xfrm>
            <a:off x="304800" y="5715000"/>
            <a:ext cx="1646835" cy="28844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85711" tIns="42844" rIns="85711" bIns="42844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312" i="1" dirty="0">
                <a:latin typeface="Calibri"/>
                <a:ea typeface="Calibri"/>
                <a:cs typeface="Calibri"/>
                <a:sym typeface="Calibri"/>
              </a:rPr>
              <a:t>Herwig, </a:t>
            </a:r>
            <a:r>
              <a:rPr lang="en-US" sz="1312" i="1" dirty="0" err="1">
                <a:latin typeface="Calibri"/>
                <a:ea typeface="Calibri"/>
                <a:cs typeface="Calibri"/>
                <a:sym typeface="Calibri"/>
              </a:rPr>
              <a:t>Denissenkov</a:t>
            </a:r>
            <a:endParaRPr sz="1312" i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5080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BD3729-403A-5471-2704-1F62F9092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4275"/>
            <a:ext cx="6207972" cy="3665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7F3857-CBA5-6BC5-5A42-D074D6B76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FRIB </a:t>
            </a:r>
            <a:r>
              <a:rPr lang="en-US" dirty="0" err="1"/>
              <a:t>i</a:t>
            </a:r>
            <a:r>
              <a:rPr lang="en-US" dirty="0"/>
              <a:t>-process reach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91C94C-2BB2-EEBA-63C1-EA203FF47F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BB19E-312E-CA8C-0524-19FECF79FC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63D3D3-D3B2-B8FF-D591-23892FBFF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327666"/>
            <a:ext cx="5029200" cy="25364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730A94-E0D0-BC18-CCC7-E4515DBA010C}"/>
              </a:ext>
            </a:extLst>
          </p:cNvPr>
          <p:cNvSpPr txBox="1"/>
          <p:nvPr/>
        </p:nvSpPr>
        <p:spPr>
          <a:xfrm>
            <a:off x="6536387" y="1078468"/>
            <a:ext cx="557941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/>
              <a:t>-process abundances using different nuclear models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332F5F-C050-A1AE-B2C3-0A2B7E6881CE}"/>
              </a:ext>
            </a:extLst>
          </p:cNvPr>
          <p:cNvSpPr txBox="1"/>
          <p:nvPr/>
        </p:nvSpPr>
        <p:spPr>
          <a:xfrm>
            <a:off x="10145159" y="3864089"/>
            <a:ext cx="1665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Martinet et al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A6555-9CF8-01D1-D5B9-6DFCF44050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36"/>
          <a:stretch/>
        </p:blipFill>
        <p:spPr>
          <a:xfrm>
            <a:off x="2286000" y="3391831"/>
            <a:ext cx="5207257" cy="2536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D10A6A-07DF-E06C-B170-E473BA30084A}"/>
              </a:ext>
            </a:extLst>
          </p:cNvPr>
          <p:cNvSpPr txBox="1"/>
          <p:nvPr/>
        </p:nvSpPr>
        <p:spPr>
          <a:xfrm>
            <a:off x="467200" y="4678479"/>
            <a:ext cx="363759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CARIBU @ Argonne National Lab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E92D78-D20B-44A3-5050-AE90FEC4C40E}"/>
              </a:ext>
            </a:extLst>
          </p:cNvPr>
          <p:cNvSpPr txBox="1"/>
          <p:nvPr/>
        </p:nvSpPr>
        <p:spPr>
          <a:xfrm>
            <a:off x="970963" y="1447800"/>
            <a:ext cx="100860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@ FRIB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4823C8-6868-4672-6555-90E6C0468E89}"/>
              </a:ext>
            </a:extLst>
          </p:cNvPr>
          <p:cNvSpPr/>
          <p:nvPr/>
        </p:nvSpPr>
        <p:spPr>
          <a:xfrm>
            <a:off x="9982200" y="1327666"/>
            <a:ext cx="1828800" cy="2064165"/>
          </a:xfrm>
          <a:prstGeom prst="ellipse">
            <a:avLst/>
          </a:prstGeom>
          <a:noFill/>
          <a:ln w="28575">
            <a:solidFill>
              <a:srgbClr val="B351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46FDDE-8D67-1A90-B5B5-890840A21C25}"/>
              </a:ext>
            </a:extLst>
          </p:cNvPr>
          <p:cNvSpPr/>
          <p:nvPr/>
        </p:nvSpPr>
        <p:spPr>
          <a:xfrm rot="2568408">
            <a:off x="6600294" y="2692602"/>
            <a:ext cx="937591" cy="1443318"/>
          </a:xfrm>
          <a:prstGeom prst="ellipse">
            <a:avLst/>
          </a:prstGeom>
          <a:noFill/>
          <a:ln w="28575">
            <a:solidFill>
              <a:srgbClr val="B351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8EC55A3-B2CA-1753-0215-01F0C3D4E8DE}"/>
              </a:ext>
            </a:extLst>
          </p:cNvPr>
          <p:cNvSpPr/>
          <p:nvPr/>
        </p:nvSpPr>
        <p:spPr>
          <a:xfrm rot="2568408">
            <a:off x="4357452" y="1102184"/>
            <a:ext cx="937591" cy="1443318"/>
          </a:xfrm>
          <a:prstGeom prst="ellipse">
            <a:avLst/>
          </a:prstGeom>
          <a:noFill/>
          <a:ln w="28575">
            <a:solidFill>
              <a:srgbClr val="B351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83C24E-2B85-42A4-1FFF-FD9E2D637D0B}"/>
              </a:ext>
            </a:extLst>
          </p:cNvPr>
          <p:cNvSpPr txBox="1"/>
          <p:nvPr/>
        </p:nvSpPr>
        <p:spPr>
          <a:xfrm>
            <a:off x="7748307" y="4463658"/>
            <a:ext cx="4062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Heavier nuclei accessible at FRIB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Nuclear uncertainties larger at higher masses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proposals @ next PAC</a:t>
            </a:r>
          </a:p>
        </p:txBody>
      </p:sp>
    </p:spTree>
    <p:extLst>
      <p:ext uri="{BB962C8B-B14F-4D97-AF65-F5344CB8AC3E}">
        <p14:creationId xmlns:p14="http://schemas.microsoft.com/office/powerpoint/2010/main" val="1989943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A33A97-B2FA-781C-B5E2-667F4AE96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5757"/>
            <a:ext cx="4394200" cy="478624"/>
          </a:xfrm>
        </p:spPr>
        <p:txBody>
          <a:bodyPr/>
          <a:lstStyle/>
          <a:p>
            <a:r>
              <a:rPr lang="en-US" dirty="0"/>
              <a:t>FRIB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69CFAF-25D7-6F0B-7D7F-5B948A5A0A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95800" y="0"/>
            <a:ext cx="7703819" cy="596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Usa Map With Divided States On A Transparent Background Stock Illustration  - Download Image Now - iStock">
            <a:extLst>
              <a:ext uri="{FF2B5EF4-FFF2-40B4-BE49-F238E27FC236}">
                <a16:creationId xmlns:a16="http://schemas.microsoft.com/office/drawing/2014/main" id="{D3300326-10FB-AC1D-795A-66E6084F7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" y="1076348"/>
            <a:ext cx="3491829" cy="269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44BF09-380A-4587-92B7-0DB97D785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47" y="3418490"/>
            <a:ext cx="2666999" cy="2258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C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D3396A-42E6-7FE8-9521-B1C38AA601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73" r="25749"/>
          <a:stretch/>
        </p:blipFill>
        <p:spPr>
          <a:xfrm>
            <a:off x="2971800" y="4876800"/>
            <a:ext cx="352004" cy="37860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17E00F4-AB8F-D860-0AC2-95D231681ACC}"/>
              </a:ext>
            </a:extLst>
          </p:cNvPr>
          <p:cNvSpPr/>
          <p:nvPr/>
        </p:nvSpPr>
        <p:spPr>
          <a:xfrm>
            <a:off x="2298700" y="1516722"/>
            <a:ext cx="368300" cy="464477"/>
          </a:xfrm>
          <a:prstGeom prst="roundRect">
            <a:avLst/>
          </a:prstGeom>
          <a:noFill/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E3BA2ED6-FE4F-DF1A-2C9F-917317C1CF2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84967" y="2382640"/>
            <a:ext cx="1448361" cy="677310"/>
          </a:xfrm>
          <a:prstGeom prst="curvedConnector3">
            <a:avLst>
              <a:gd name="adj1" fmla="val 47268"/>
            </a:avLst>
          </a:prstGeom>
          <a:ln>
            <a:solidFill>
              <a:srgbClr val="CC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F7CE25-7561-2E73-2884-C49F64A24D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71436-1EC7-6E20-BF3B-4BCA20D181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785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-process-Wanaj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6" t="9291" r="17266" b="5721"/>
          <a:stretch/>
        </p:blipFill>
        <p:spPr>
          <a:xfrm rot="5400000">
            <a:off x="3068515" y="-1262942"/>
            <a:ext cx="5327819" cy="9752011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667" b="0" dirty="0">
                <a:solidFill>
                  <a:schemeClr val="bg1">
                    <a:lumMod val="50000"/>
                  </a:schemeClr>
                </a:solidFill>
                <a:latin typeface="Imprint MT Shadow" pitchFamily="82" charset="77"/>
              </a:rPr>
              <a:t>Astrophysical r process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2024063" y="1428753"/>
            <a:ext cx="3214688" cy="1785937"/>
          </a:xfrm>
          <a:prstGeom prst="rect">
            <a:avLst/>
          </a:prstGeom>
          <a:solidFill>
            <a:schemeClr val="tx1"/>
          </a:solidFill>
          <a:ln w="38100" cmpd="dbl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725" tIns="42863" rIns="85725" bIns="42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76"/>
          </a:p>
        </p:txBody>
      </p:sp>
      <p:sp>
        <p:nvSpPr>
          <p:cNvPr id="11" name="TextBox 10"/>
          <p:cNvSpPr txBox="1"/>
          <p:nvPr/>
        </p:nvSpPr>
        <p:spPr>
          <a:xfrm>
            <a:off x="410447" y="1152432"/>
            <a:ext cx="3611267" cy="136216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63" dirty="0">
                <a:solidFill>
                  <a:srgbClr val="000000"/>
                </a:solidFill>
                <a:latin typeface="Calibri"/>
                <a:cs typeface="Calibri"/>
              </a:rPr>
              <a:t>The r-process is responsible for the synthesis of about half of the isotopes of the heavy elements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1" y="6143625"/>
            <a:ext cx="6088975" cy="294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12" dirty="0">
                <a:solidFill>
                  <a:srgbClr val="000000"/>
                </a:solidFill>
                <a:latin typeface="Calibri"/>
                <a:cs typeface="Calibri"/>
              </a:rPr>
              <a:t>Figure by Shinya </a:t>
            </a:r>
            <a:r>
              <a:rPr lang="en-US" sz="1312" dirty="0" err="1">
                <a:solidFill>
                  <a:srgbClr val="000000"/>
                </a:solidFill>
                <a:latin typeface="Calibri"/>
                <a:cs typeface="Calibri"/>
              </a:rPr>
              <a:t>Wanajo</a:t>
            </a:r>
            <a:r>
              <a:rPr lang="en-US" sz="1312" dirty="0">
                <a:solidFill>
                  <a:srgbClr val="000000"/>
                </a:solidFill>
                <a:latin typeface="Calibri"/>
                <a:cs typeface="Calibri"/>
              </a:rPr>
              <a:t>, http://</a:t>
            </a:r>
            <a:r>
              <a:rPr lang="en-US" sz="1312" dirty="0" err="1">
                <a:solidFill>
                  <a:srgbClr val="000000"/>
                </a:solidFill>
                <a:latin typeface="Calibri"/>
                <a:cs typeface="Calibri"/>
              </a:rPr>
              <a:t>www.ph.sophia.ac.jp</a:t>
            </a:r>
            <a:r>
              <a:rPr lang="en-US" sz="1312" dirty="0">
                <a:solidFill>
                  <a:srgbClr val="000000"/>
                </a:solidFill>
                <a:latin typeface="Calibri"/>
                <a:cs typeface="Calibri"/>
              </a:rPr>
              <a:t>/~</a:t>
            </a:r>
            <a:r>
              <a:rPr lang="en-US" sz="1312" dirty="0" err="1">
                <a:solidFill>
                  <a:srgbClr val="000000"/>
                </a:solidFill>
                <a:latin typeface="Calibri"/>
                <a:cs typeface="Calibri"/>
              </a:rPr>
              <a:t>shinya</a:t>
            </a:r>
            <a:r>
              <a:rPr lang="en-US" sz="1312" dirty="0">
                <a:solidFill>
                  <a:srgbClr val="000000"/>
                </a:solidFill>
                <a:latin typeface="Calibri"/>
                <a:cs typeface="Calibri"/>
              </a:rPr>
              <a:t>/research/</a:t>
            </a:r>
            <a:r>
              <a:rPr lang="en-US" sz="1312" dirty="0" err="1">
                <a:solidFill>
                  <a:srgbClr val="000000"/>
                </a:solidFill>
                <a:latin typeface="Calibri"/>
                <a:cs typeface="Calibri"/>
              </a:rPr>
              <a:t>research.html</a:t>
            </a:r>
            <a:r>
              <a:rPr lang="en-US" sz="131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67200" y="4970267"/>
            <a:ext cx="2224456" cy="72725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63" b="1" dirty="0">
                <a:solidFill>
                  <a:srgbClr val="FF0000"/>
                </a:solidFill>
                <a:latin typeface="Calibri"/>
                <a:cs typeface="Calibri"/>
              </a:rPr>
              <a:t>What is the site of the r process?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45DB74-A30E-878C-25BB-9F8734CC58B3}"/>
              </a:ext>
            </a:extLst>
          </p:cNvPr>
          <p:cNvGrpSpPr/>
          <p:nvPr/>
        </p:nvGrpSpPr>
        <p:grpSpPr>
          <a:xfrm>
            <a:off x="9224961" y="2616201"/>
            <a:ext cx="2357437" cy="1830954"/>
            <a:chOff x="6934200" y="2923784"/>
            <a:chExt cx="2514600" cy="195301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B306694-FAE1-BE85-57FD-45497B2CD1C7}"/>
                </a:ext>
              </a:extLst>
            </p:cNvPr>
            <p:cNvSpPr/>
            <p:nvPr/>
          </p:nvSpPr>
          <p:spPr>
            <a:xfrm>
              <a:off x="6971474" y="2923784"/>
              <a:ext cx="2477326" cy="195301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6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9A9A50C-9336-2A10-6FD5-3498950ADC9F}"/>
                </a:ext>
              </a:extLst>
            </p:cNvPr>
            <p:cNvGrpSpPr/>
            <p:nvPr/>
          </p:nvGrpSpPr>
          <p:grpSpPr>
            <a:xfrm>
              <a:off x="6934200" y="2971800"/>
              <a:ext cx="2410026" cy="1769207"/>
              <a:chOff x="-61482" y="4792328"/>
              <a:chExt cx="2562426" cy="176920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33B3085-23FD-41D4-B0FB-627C0E106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001" y="4792328"/>
                <a:ext cx="2358943" cy="176920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91B84DF-B856-A8C0-33A8-4F15D23DC8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751" t="20079" r="4389" b="26548"/>
              <a:stretch/>
            </p:blipFill>
            <p:spPr>
              <a:xfrm rot="19700380">
                <a:off x="-61482" y="5164762"/>
                <a:ext cx="1805735" cy="339519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8BE2F1-28C3-7FE7-389A-8C57DC5CB234}"/>
                  </a:ext>
                </a:extLst>
              </p:cNvPr>
              <p:cNvSpPr txBox="1"/>
              <p:nvPr/>
            </p:nvSpPr>
            <p:spPr>
              <a:xfrm>
                <a:off x="1569423" y="6060887"/>
                <a:ext cx="900271" cy="4832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44" dirty="0">
                    <a:solidFill>
                      <a:schemeClr val="bg1"/>
                    </a:solidFill>
                    <a:latin typeface="Calibri"/>
                    <a:cs typeface="Calibri"/>
                  </a:rPr>
                  <a:t>2017</a:t>
                </a:r>
              </a:p>
            </p:txBody>
          </p:sp>
        </p:grp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E2BAB4-4A1E-D918-F87E-A667F70A3B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FF9BF28-8281-1E4B-32A3-E286892FB7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43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49" b="0" dirty="0">
                <a:solidFill>
                  <a:schemeClr val="bg1">
                    <a:lumMod val="50000"/>
                  </a:schemeClr>
                </a:solidFill>
                <a:latin typeface="Imprint MT Shadow" pitchFamily="82" charset="77"/>
              </a:rPr>
              <a:t>Astrophysical r process - observables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4D2F92-E824-1BDB-1F86-F31355D7E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" y="914747"/>
            <a:ext cx="3618031" cy="271268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F3A8D67-A737-F93C-0A49-6C988FE860DE}"/>
              </a:ext>
            </a:extLst>
          </p:cNvPr>
          <p:cNvGrpSpPr/>
          <p:nvPr/>
        </p:nvGrpSpPr>
        <p:grpSpPr>
          <a:xfrm>
            <a:off x="3086901" y="1498601"/>
            <a:ext cx="3713003" cy="3593697"/>
            <a:chOff x="379172" y="1172255"/>
            <a:chExt cx="3960536" cy="383327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077CB1-1825-25F0-D291-C8C125FFC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172" y="1172255"/>
              <a:ext cx="3960536" cy="3369883"/>
            </a:xfrm>
            <a:prstGeom prst="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77C822-698F-D55F-D5E2-1756C5472311}"/>
                </a:ext>
              </a:extLst>
            </p:cNvPr>
            <p:cNvSpPr txBox="1"/>
            <p:nvPr/>
          </p:nvSpPr>
          <p:spPr>
            <a:xfrm>
              <a:off x="1737141" y="4706256"/>
              <a:ext cx="1644380" cy="299278"/>
            </a:xfrm>
            <a:prstGeom prst="rect">
              <a:avLst/>
            </a:prstGeom>
            <a:solidFill>
              <a:schemeClr val="bg1"/>
            </a:solidFill>
            <a:ln w="38100" cap="flat" cmpd="dbl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06411" tIns="53205" rIns="106411" bIns="53205" rtlCol="0">
              <a:spAutoFit/>
            </a:bodyPr>
            <a:lstStyle/>
            <a:p>
              <a:r>
                <a:rPr lang="en-US" sz="1125" dirty="0" err="1">
                  <a:solidFill>
                    <a:srgbClr val="000000"/>
                  </a:solidFill>
                  <a:latin typeface="Times New Roman"/>
                  <a:cs typeface="Times New Roman"/>
                </a:rPr>
                <a:t>Roederer</a:t>
              </a:r>
              <a:r>
                <a:rPr lang="en-US" sz="1125" dirty="0">
                  <a:solidFill>
                    <a:srgbClr val="000000"/>
                  </a:solidFill>
                  <a:latin typeface="Times New Roman"/>
                  <a:cs typeface="Times New Roman"/>
                </a:rPr>
                <a:t>, </a:t>
              </a:r>
              <a:r>
                <a:rPr lang="en-US" sz="1125" dirty="0" err="1">
                  <a:solidFill>
                    <a:srgbClr val="000000"/>
                  </a:solidFill>
                  <a:latin typeface="Times New Roman"/>
                  <a:cs typeface="Times New Roman"/>
                </a:rPr>
                <a:t>ApJS</a:t>
              </a:r>
              <a:r>
                <a:rPr lang="en-US" sz="1125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2022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D702109-1CB9-2F4E-84D6-ED7A18A69452}"/>
              </a:ext>
            </a:extLst>
          </p:cNvPr>
          <p:cNvGrpSpPr/>
          <p:nvPr/>
        </p:nvGrpSpPr>
        <p:grpSpPr>
          <a:xfrm>
            <a:off x="6705600" y="2234028"/>
            <a:ext cx="3251200" cy="3573538"/>
            <a:chOff x="5748186" y="2393506"/>
            <a:chExt cx="3229740" cy="372457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0617E2F-8D16-574F-9CEC-C4FA821547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-7076"/>
            <a:stretch/>
          </p:blipFill>
          <p:spPr>
            <a:xfrm>
              <a:off x="5748186" y="2786039"/>
              <a:ext cx="3229740" cy="3332045"/>
            </a:xfrm>
            <a:prstGeom prst="rect">
              <a:avLst/>
            </a:prstGeom>
            <a:solidFill>
              <a:srgbClr val="FFFFFF"/>
            </a:solidFill>
            <a:ln w="38100" cmpd="dbl">
              <a:solidFill>
                <a:srgbClr val="008000"/>
              </a:solidFill>
            </a:ln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B2EC3D9-E07A-B542-BA9B-97CC3C86ADC2}"/>
                </a:ext>
              </a:extLst>
            </p:cNvPr>
            <p:cNvSpPr txBox="1"/>
            <p:nvPr/>
          </p:nvSpPr>
          <p:spPr>
            <a:xfrm>
              <a:off x="6304997" y="2393506"/>
              <a:ext cx="2209798" cy="292432"/>
            </a:xfrm>
            <a:prstGeom prst="rect">
              <a:avLst/>
            </a:prstGeom>
            <a:solidFill>
              <a:schemeClr val="bg1"/>
            </a:solidFill>
            <a:ln w="38100" cap="flat" cmpd="dbl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06411" tIns="53205" rIns="106411" bIns="53205" rtlCol="0">
              <a:spAutoFit/>
            </a:bodyPr>
            <a:lstStyle/>
            <a:p>
              <a:r>
                <a:rPr lang="en-US" sz="1125" dirty="0">
                  <a:solidFill>
                    <a:srgbClr val="000000"/>
                  </a:solidFill>
                  <a:latin typeface="Times New Roman"/>
                  <a:cs typeface="Times New Roman"/>
                </a:rPr>
                <a:t>Kilpatrick, et al, Science 2017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CA4B6A-7F8A-8345-8248-6A46896C66C7}"/>
                </a:ext>
              </a:extLst>
            </p:cNvPr>
            <p:cNvSpPr txBox="1"/>
            <p:nvPr/>
          </p:nvSpPr>
          <p:spPr>
            <a:xfrm>
              <a:off x="7198685" y="5759060"/>
              <a:ext cx="553590" cy="351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93" dirty="0">
                  <a:latin typeface="Calibri"/>
                  <a:cs typeface="Calibri"/>
                </a:rPr>
                <a:t>days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9A8FF01-288E-E47A-96CE-E6E83A9B07BC}"/>
              </a:ext>
            </a:extLst>
          </p:cNvPr>
          <p:cNvSpPr txBox="1"/>
          <p:nvPr/>
        </p:nvSpPr>
        <p:spPr>
          <a:xfrm>
            <a:off x="0" y="4759234"/>
            <a:ext cx="4689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21441" indent="-32144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Solar system abundances</a:t>
            </a:r>
          </a:p>
          <a:p>
            <a:pPr marL="321441" indent="-32144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Metal-poor star observations</a:t>
            </a:r>
          </a:p>
          <a:p>
            <a:pPr marL="321441" indent="-321441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cs typeface="Arial" panose="020B0604020202020204" pitchFamily="34" charset="0"/>
              </a:rPr>
              <a:t>Kilonova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 signal from neutron-star merger</a:t>
            </a:r>
          </a:p>
          <a:p>
            <a:pPr marL="321441" indent="-32144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Signals from deep-sea archives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7F8856-0FB9-DA44-14B9-9E6DDE5F764C}"/>
              </a:ext>
            </a:extLst>
          </p:cNvPr>
          <p:cNvGrpSpPr/>
          <p:nvPr/>
        </p:nvGrpSpPr>
        <p:grpSpPr>
          <a:xfrm>
            <a:off x="9906276" y="2795196"/>
            <a:ext cx="2184124" cy="3587280"/>
            <a:chOff x="266771" y="2732528"/>
            <a:chExt cx="2329732" cy="3826432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EDA5952F-663D-DEE9-2705-C815E882EE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71" y="3189079"/>
              <a:ext cx="2237811" cy="3369881"/>
            </a:xfrm>
            <a:prstGeom prst="rect">
              <a:avLst/>
            </a:prstGeom>
            <a:solidFill>
              <a:schemeClr val="tx1"/>
            </a:solidFill>
            <a:ln w="19050" cmpd="dbl">
              <a:solidFill>
                <a:schemeClr val="tx2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1827BC-1D8B-1FCD-354E-A4837B48344C}"/>
                </a:ext>
              </a:extLst>
            </p:cNvPr>
            <p:cNvSpPr txBox="1"/>
            <p:nvPr/>
          </p:nvSpPr>
          <p:spPr>
            <a:xfrm>
              <a:off x="659492" y="2732528"/>
              <a:ext cx="1937011" cy="299278"/>
            </a:xfrm>
            <a:prstGeom prst="rect">
              <a:avLst/>
            </a:prstGeom>
            <a:solidFill>
              <a:schemeClr val="bg1"/>
            </a:solidFill>
            <a:ln w="38100" cap="flat" cmpd="dbl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06411" tIns="53205" rIns="106411" bIns="53205" rtlCol="0">
              <a:spAutoFit/>
            </a:bodyPr>
            <a:lstStyle/>
            <a:p>
              <a:r>
                <a:rPr lang="en-US" sz="1125" dirty="0" err="1">
                  <a:solidFill>
                    <a:srgbClr val="000000"/>
                  </a:solidFill>
                  <a:latin typeface="Times New Roman"/>
                  <a:cs typeface="Times New Roman"/>
                </a:rPr>
                <a:t>Wallner</a:t>
              </a:r>
              <a:r>
                <a:rPr lang="en-US" sz="1125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et al, Science 2021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2D9988-529C-D4FD-E9F7-66A9A02DE7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842AD-51BC-6D74-B0C2-9814815877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67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1B58610-2820-C043-AE9B-41227F304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49" b="0" dirty="0">
                <a:solidFill>
                  <a:srgbClr val="7F7F7F"/>
                </a:solidFill>
                <a:latin typeface="Imprint MT Shadow" charset="0"/>
                <a:ea typeface="Imprint MT Shadow" charset="0"/>
                <a:cs typeface="Imprint MT Shadow" charset="0"/>
              </a:rPr>
              <a:t>More observations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93D81F-4274-9548-922F-E3B4C7505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1" y="535537"/>
            <a:ext cx="2943295" cy="732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9FE84-65DB-7148-AE9B-D80851BEA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1604" y="1243959"/>
            <a:ext cx="1404937" cy="1726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62B21F-1A29-6B46-867D-4B6AD777A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74" y="899334"/>
            <a:ext cx="6140927" cy="374410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E385BCE-DDD7-324D-BB6F-D726F16E2E17}"/>
              </a:ext>
            </a:extLst>
          </p:cNvPr>
          <p:cNvGrpSpPr/>
          <p:nvPr/>
        </p:nvGrpSpPr>
        <p:grpSpPr>
          <a:xfrm>
            <a:off x="259872" y="4286252"/>
            <a:ext cx="5643563" cy="1240914"/>
            <a:chOff x="0" y="4572000"/>
            <a:chExt cx="6019800" cy="132364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04F3B9-7F43-2C47-B0D9-1338B2B13CBA}"/>
                </a:ext>
              </a:extLst>
            </p:cNvPr>
            <p:cNvSpPr/>
            <p:nvPr/>
          </p:nvSpPr>
          <p:spPr>
            <a:xfrm>
              <a:off x="2362200" y="4572000"/>
              <a:ext cx="3657600" cy="228600"/>
            </a:xfrm>
            <a:prstGeom prst="rect">
              <a:avLst/>
            </a:prstGeom>
            <a:solidFill>
              <a:schemeClr val="bg2">
                <a:alpha val="4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6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44D590-EDAA-3249-9E60-B2DB66DCCAE0}"/>
                </a:ext>
              </a:extLst>
            </p:cNvPr>
            <p:cNvSpPr/>
            <p:nvPr/>
          </p:nvSpPr>
          <p:spPr>
            <a:xfrm>
              <a:off x="0" y="4755712"/>
              <a:ext cx="914400" cy="228600"/>
            </a:xfrm>
            <a:prstGeom prst="rect">
              <a:avLst/>
            </a:prstGeom>
            <a:solidFill>
              <a:schemeClr val="bg2">
                <a:alpha val="4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6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88FAC9-8899-A344-BF44-8F2AC3193CD5}"/>
                </a:ext>
              </a:extLst>
            </p:cNvPr>
            <p:cNvSpPr txBox="1"/>
            <p:nvPr/>
          </p:nvSpPr>
          <p:spPr>
            <a:xfrm>
              <a:off x="323566" y="5181600"/>
              <a:ext cx="4477035" cy="714041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87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Uncertain nuclear physics data limit our confidence in this conclusion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9151260-BEC3-4144-9F44-7CE248F5F867}"/>
                </a:ext>
              </a:extLst>
            </p:cNvPr>
            <p:cNvCxnSpPr/>
            <p:nvPr/>
          </p:nvCxnSpPr>
          <p:spPr>
            <a:xfrm flipH="1">
              <a:off x="3124200" y="4800600"/>
              <a:ext cx="150961" cy="3810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59A0F7A-CE11-874F-9DC6-2EF088BB7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7453" y="2587609"/>
            <a:ext cx="4618548" cy="341017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443102-5D83-F974-9AF7-9F1EAAE85C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E9296D-6128-3519-2DAF-438A5F482A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59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_Ni69_ncap_nsm_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" t="8819" r="7749"/>
          <a:stretch/>
        </p:blipFill>
        <p:spPr>
          <a:xfrm>
            <a:off x="206704" y="1393738"/>
            <a:ext cx="5838565" cy="335606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1600" y="186403"/>
            <a:ext cx="11988800" cy="677333"/>
          </a:xfrm>
        </p:spPr>
        <p:txBody>
          <a:bodyPr/>
          <a:lstStyle/>
          <a:p>
            <a:r>
              <a:rPr lang="en-US" sz="4667" b="0" dirty="0">
                <a:solidFill>
                  <a:srgbClr val="7F7F7F"/>
                </a:solidFill>
                <a:latin typeface="Imprint MT Shadow"/>
                <a:cs typeface="Imprint MT Shadow"/>
              </a:rPr>
              <a:t>r-process sensitivity to neutron captures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25600" y="4795001"/>
            <a:ext cx="3214688" cy="1377284"/>
          </a:xfrm>
          <a:prstGeom prst="rect">
            <a:avLst/>
          </a:prstGeom>
          <a:solidFill>
            <a:srgbClr val="FFFFFF"/>
          </a:solidFill>
          <a:ln w="38100" cmpd="dbl">
            <a:solidFill>
              <a:srgbClr val="008000"/>
            </a:solidFill>
          </a:ln>
        </p:spPr>
        <p:txBody>
          <a:bodyPr wrap="square" lIns="106411" tIns="53205" rIns="106411" bIns="53205" rtlCol="0">
            <a:spAutoFit/>
          </a:bodyPr>
          <a:lstStyle/>
          <a:p>
            <a:r>
              <a:rPr lang="en-US" sz="2063" dirty="0">
                <a:latin typeface="Calibri"/>
                <a:cs typeface="Calibri"/>
              </a:rPr>
              <a:t>Monte-Carlo variations of (</a:t>
            </a:r>
            <a:r>
              <a:rPr lang="en-US" sz="2063" dirty="0" err="1">
                <a:latin typeface="Calibri"/>
                <a:cs typeface="Calibri"/>
              </a:rPr>
              <a:t>n</a:t>
            </a:r>
            <a:r>
              <a:rPr lang="en-US" sz="2063" dirty="0">
                <a:latin typeface="Calibri"/>
                <a:cs typeface="Calibri"/>
              </a:rPr>
              <a:t>,</a:t>
            </a:r>
            <a:r>
              <a:rPr lang="el-GR" sz="2063" dirty="0">
                <a:latin typeface="Calibri"/>
                <a:cs typeface="Calibri"/>
              </a:rPr>
              <a:t>γ</a:t>
            </a:r>
            <a:r>
              <a:rPr lang="en-US" sz="2063" dirty="0">
                <a:latin typeface="Calibri"/>
                <a:cs typeface="Calibri"/>
              </a:rPr>
              <a:t>) rates within a factor </a:t>
            </a:r>
          </a:p>
          <a:p>
            <a:r>
              <a:rPr lang="en-US" sz="2063" dirty="0">
                <a:latin typeface="Calibri"/>
                <a:cs typeface="Calibri"/>
              </a:rPr>
              <a:t> </a:t>
            </a:r>
            <a:r>
              <a:rPr lang="en-US" sz="2063" dirty="0">
                <a:solidFill>
                  <a:srgbClr val="AED8AD"/>
                </a:solidFill>
                <a:latin typeface="Calibri"/>
                <a:cs typeface="Calibri"/>
              </a:rPr>
              <a:t>100</a:t>
            </a:r>
            <a:r>
              <a:rPr lang="en-US" sz="2063" dirty="0">
                <a:latin typeface="Calibri"/>
                <a:cs typeface="Calibri"/>
              </a:rPr>
              <a:t>  –     </a:t>
            </a:r>
            <a:r>
              <a:rPr lang="en-US" sz="2063" dirty="0">
                <a:solidFill>
                  <a:srgbClr val="559D4E"/>
                </a:solidFill>
                <a:latin typeface="Calibri"/>
                <a:cs typeface="Calibri"/>
              </a:rPr>
              <a:t>10</a:t>
            </a:r>
            <a:r>
              <a:rPr lang="en-US" sz="2063" dirty="0">
                <a:latin typeface="Calibri"/>
                <a:cs typeface="Calibri"/>
              </a:rPr>
              <a:t>    –   </a:t>
            </a:r>
            <a:r>
              <a:rPr lang="en-US" sz="2063" dirty="0">
                <a:solidFill>
                  <a:srgbClr val="008000"/>
                </a:solidFill>
                <a:latin typeface="Calibri"/>
                <a:cs typeface="Calibri"/>
              </a:rPr>
              <a:t>2</a:t>
            </a:r>
          </a:p>
          <a:p>
            <a:r>
              <a:rPr lang="en-US" sz="2063" dirty="0">
                <a:solidFill>
                  <a:srgbClr val="AED8AD"/>
                </a:solidFill>
                <a:latin typeface="Calibri"/>
                <a:cs typeface="Calibri"/>
              </a:rPr>
              <a:t> light </a:t>
            </a:r>
            <a:r>
              <a:rPr lang="en-US" sz="2063" dirty="0">
                <a:latin typeface="Calibri"/>
                <a:cs typeface="Calibri"/>
              </a:rPr>
              <a:t>– </a:t>
            </a:r>
            <a:r>
              <a:rPr lang="en-US" sz="2063" dirty="0">
                <a:solidFill>
                  <a:srgbClr val="559D4E"/>
                </a:solidFill>
                <a:latin typeface="Calibri"/>
                <a:cs typeface="Calibri"/>
              </a:rPr>
              <a:t>darker</a:t>
            </a:r>
            <a:r>
              <a:rPr lang="en-US" sz="2063" dirty="0">
                <a:latin typeface="Calibri"/>
                <a:cs typeface="Calibri"/>
              </a:rPr>
              <a:t> – </a:t>
            </a:r>
            <a:r>
              <a:rPr lang="en-US" sz="2063" dirty="0">
                <a:solidFill>
                  <a:srgbClr val="008000"/>
                </a:solidFill>
                <a:latin typeface="Calibri"/>
                <a:cs typeface="Calibri"/>
              </a:rPr>
              <a:t>dark bands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8549" y="1067965"/>
            <a:ext cx="2357437" cy="280573"/>
          </a:xfrm>
          <a:prstGeom prst="rect">
            <a:avLst/>
          </a:prstGeom>
          <a:noFill/>
          <a:ln w="38100" cap="flat" cmpd="dbl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06411" tIns="53205" rIns="106411" bIns="53205" rtlCol="0">
            <a:spAutoFit/>
          </a:bodyPr>
          <a:lstStyle/>
          <a:p>
            <a:r>
              <a:rPr lang="en-US" sz="1125" dirty="0" err="1">
                <a:solidFill>
                  <a:srgbClr val="000000"/>
                </a:solidFill>
                <a:latin typeface="Times New Roman"/>
                <a:cs typeface="Times New Roman"/>
              </a:rPr>
              <a:t>Liddick</a:t>
            </a:r>
            <a:r>
              <a:rPr lang="en-US" sz="1125" dirty="0">
                <a:solidFill>
                  <a:srgbClr val="000000"/>
                </a:solidFill>
                <a:latin typeface="Times New Roman"/>
                <a:cs typeface="Times New Roman"/>
              </a:rPr>
              <a:t>, Spyrou, et al., PRL 2016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E15A51-9CBC-43AF-6A6C-0C1EB83DD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0"/>
          <a:stretch/>
        </p:blipFill>
        <p:spPr>
          <a:xfrm>
            <a:off x="5791201" y="3662200"/>
            <a:ext cx="6266807" cy="251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E49EE8-73E8-55B0-ADC4-1530121F7D8B}"/>
              </a:ext>
            </a:extLst>
          </p:cNvPr>
          <p:cNvSpPr txBox="1"/>
          <p:nvPr/>
        </p:nvSpPr>
        <p:spPr>
          <a:xfrm>
            <a:off x="9144000" y="3288713"/>
            <a:ext cx="2500312" cy="280573"/>
          </a:xfrm>
          <a:prstGeom prst="rect">
            <a:avLst/>
          </a:prstGeom>
          <a:noFill/>
          <a:ln w="38100" cap="flat" cmpd="dbl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06411" tIns="53205" rIns="106411" bIns="53205" rtlCol="0">
            <a:spAutoFit/>
          </a:bodyPr>
          <a:lstStyle/>
          <a:p>
            <a:r>
              <a:rPr lang="en-US" sz="1125" dirty="0" err="1">
                <a:solidFill>
                  <a:srgbClr val="000000"/>
                </a:solidFill>
                <a:latin typeface="Times New Roman"/>
                <a:cs typeface="Times New Roman"/>
              </a:rPr>
              <a:t>Mumpower</a:t>
            </a:r>
            <a:r>
              <a:rPr lang="en-US" sz="1125" dirty="0">
                <a:solidFill>
                  <a:srgbClr val="000000"/>
                </a:solidFill>
                <a:latin typeface="Times New Roman"/>
                <a:cs typeface="Times New Roman"/>
              </a:rPr>
              <a:t> et. al., PPNP 86 (2016) 86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5C2B84-C18E-75FF-0908-D0BA153D7190}"/>
              </a:ext>
            </a:extLst>
          </p:cNvPr>
          <p:cNvSpPr txBox="1"/>
          <p:nvPr/>
        </p:nvSpPr>
        <p:spPr>
          <a:xfrm>
            <a:off x="6146733" y="1245685"/>
            <a:ext cx="5664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41" indent="-32144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Neutron-capture uncertainties can impact the r-process abundances up to an order of magnitude</a:t>
            </a:r>
          </a:p>
          <a:p>
            <a:pPr marL="321441" indent="-32144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Most important reactions around closed shells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9C95EA9-9F2E-DCEC-8EC4-AC49F1AE62CC}"/>
              </a:ext>
            </a:extLst>
          </p:cNvPr>
          <p:cNvSpPr/>
          <p:nvPr/>
        </p:nvSpPr>
        <p:spPr>
          <a:xfrm>
            <a:off x="7391400" y="4795001"/>
            <a:ext cx="1066800" cy="838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7F0E65-08B2-6D63-A800-D2CFD89628B0}"/>
              </a:ext>
            </a:extLst>
          </p:cNvPr>
          <p:cNvCxnSpPr>
            <a:cxnSpLocks/>
          </p:cNvCxnSpPr>
          <p:nvPr/>
        </p:nvCxnSpPr>
        <p:spPr>
          <a:xfrm>
            <a:off x="7696200" y="3209393"/>
            <a:ext cx="228600" cy="15404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AB8EB15-5431-2CA3-82CB-0FB8C8544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9343" y="2521715"/>
            <a:ext cx="615457" cy="787785"/>
          </a:xfrm>
          <a:prstGeom prst="rect">
            <a:avLst/>
          </a:prstGeom>
        </p:spPr>
      </p:pic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46C1B04-3E71-5D6A-E1E8-AA2BCA709C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20912" y="6356450"/>
            <a:ext cx="5655095" cy="364628"/>
          </a:xfrm>
        </p:spPr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08E1DA19-DF99-D17D-86DD-9B45B5B98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0" y="6356450"/>
            <a:ext cx="1016000" cy="364628"/>
          </a:xfrm>
        </p:spPr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618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9DEAB3-446E-124D-BD90-0830A3B62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2402" r="6486"/>
          <a:stretch/>
        </p:blipFill>
        <p:spPr>
          <a:xfrm>
            <a:off x="928739" y="3974088"/>
            <a:ext cx="5167261" cy="20965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2F8D2A-48A1-2649-8C77-AFA75BFEF623}"/>
              </a:ext>
            </a:extLst>
          </p:cNvPr>
          <p:cNvSpPr txBox="1">
            <a:spLocks/>
          </p:cNvSpPr>
          <p:nvPr/>
        </p:nvSpPr>
        <p:spPr bwMode="auto">
          <a:xfrm>
            <a:off x="2024064" y="76200"/>
            <a:ext cx="7715251" cy="5092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5593" tIns="22237" rIns="55593" bIns="22237" numCol="1" anchor="t" anchorCtr="0" compatLnSpc="1">
            <a:prstTxWarp prst="textNoShape">
              <a:avLst/>
            </a:prstTxWarp>
            <a:noAutofit/>
          </a:bodyPr>
          <a:lstStyle>
            <a:lvl1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83306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66612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449918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933224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4219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Imprint MT Shadow"/>
                <a:cs typeface="Imprint MT Shadow"/>
              </a:rPr>
              <a:t>Neutron Captures @ FRIB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2EDAC2-B156-4A4D-95E9-86FD923A2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6" y="3632201"/>
            <a:ext cx="5000625" cy="24935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8E1A18E-1793-9040-8E18-638869217F03}"/>
              </a:ext>
            </a:extLst>
          </p:cNvPr>
          <p:cNvGrpSpPr/>
          <p:nvPr/>
        </p:nvGrpSpPr>
        <p:grpSpPr>
          <a:xfrm>
            <a:off x="617621" y="1053961"/>
            <a:ext cx="4030579" cy="2527439"/>
            <a:chOff x="37276" y="997867"/>
            <a:chExt cx="4299284" cy="2695934"/>
          </a:xfrm>
        </p:grpSpPr>
        <p:pic>
          <p:nvPicPr>
            <p:cNvPr id="6" name="Picture 2" descr="FRIB Decay Station | ORNL">
              <a:extLst>
                <a:ext uri="{FF2B5EF4-FFF2-40B4-BE49-F238E27FC236}">
                  <a16:creationId xmlns:a16="http://schemas.microsoft.com/office/drawing/2014/main" id="{D5E3C9B4-9011-BD40-8DFD-53FB38577B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60" y="1016217"/>
              <a:ext cx="4267200" cy="2677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BDBF9B-1B4D-6641-A5FC-01895A449876}"/>
                </a:ext>
              </a:extLst>
            </p:cNvPr>
            <p:cNvSpPr txBox="1"/>
            <p:nvPr/>
          </p:nvSpPr>
          <p:spPr>
            <a:xfrm>
              <a:off x="37276" y="997867"/>
              <a:ext cx="1246448" cy="487309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80833" tIns="40416" rIns="80833" bIns="40416" rtlCol="0">
              <a:spAutoFit/>
            </a:bodyPr>
            <a:lstStyle/>
            <a:p>
              <a:pPr algn="ctr" defTabSz="855727"/>
              <a:r>
                <a:rPr lang="en-US" sz="1219" dirty="0">
                  <a:solidFill>
                    <a:srgbClr val="000000"/>
                  </a:solidFill>
                  <a:ea typeface="ヒラギノ角ゴ Pro W3" pitchFamily="-111" charset="-128"/>
                </a:rPr>
                <a:t>FRIB Decay Station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E7CDC1-0023-4B46-9409-5971EF02A7BA}"/>
                </a:ext>
              </a:extLst>
            </p:cNvPr>
            <p:cNvSpPr txBox="1"/>
            <p:nvPr/>
          </p:nvSpPr>
          <p:spPr>
            <a:xfrm rot="19728691">
              <a:off x="3370600" y="2305865"/>
              <a:ext cx="782430" cy="287186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0833" tIns="40416" rIns="80833" bIns="40416" rtlCol="0">
              <a:spAutoFit/>
            </a:bodyPr>
            <a:lstStyle/>
            <a:p>
              <a:pPr algn="ctr" defTabSz="855727"/>
              <a:r>
                <a:rPr lang="en-US" sz="1219" dirty="0">
                  <a:solidFill>
                    <a:srgbClr val="000000"/>
                  </a:solidFill>
                  <a:ea typeface="ヒラギノ角ゴ Pro W3" pitchFamily="-111" charset="-128"/>
                </a:rPr>
                <a:t>MTAS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BE64132-42D2-6147-875F-3538447C7108}"/>
              </a:ext>
            </a:extLst>
          </p:cNvPr>
          <p:cNvGrpSpPr/>
          <p:nvPr/>
        </p:nvGrpSpPr>
        <p:grpSpPr>
          <a:xfrm>
            <a:off x="5962528" y="2921001"/>
            <a:ext cx="4603873" cy="3068540"/>
            <a:chOff x="4376009" y="3255470"/>
            <a:chExt cx="4910798" cy="32731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DBD94D-0AD1-F646-8002-B9C584FC6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8400" y="3490173"/>
              <a:ext cx="3038407" cy="303840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6C2679D-D73B-D749-8F8B-1E3EAA1B168A}"/>
                </a:ext>
              </a:extLst>
            </p:cNvPr>
            <p:cNvSpPr txBox="1"/>
            <p:nvPr/>
          </p:nvSpPr>
          <p:spPr>
            <a:xfrm>
              <a:off x="4376009" y="3255470"/>
              <a:ext cx="2399590" cy="102181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875" dirty="0">
                  <a:solidFill>
                    <a:srgbClr val="000000"/>
                  </a:solidFill>
                  <a:latin typeface="Calibri"/>
                  <a:cs typeface="Calibri"/>
                </a:rPr>
                <a:t>Reactions that impact the production of </a:t>
              </a:r>
              <a:r>
                <a:rPr lang="en-US" sz="1875" baseline="30000" dirty="0">
                  <a:solidFill>
                    <a:srgbClr val="000000"/>
                  </a:solidFill>
                  <a:latin typeface="Calibri"/>
                  <a:cs typeface="Calibri"/>
                </a:rPr>
                <a:t>129</a:t>
              </a:r>
              <a:r>
                <a:rPr lang="en-US" sz="1875" dirty="0">
                  <a:solidFill>
                    <a:srgbClr val="000000"/>
                  </a:solidFill>
                  <a:latin typeface="Calibri"/>
                  <a:cs typeface="Calibri"/>
                </a:rPr>
                <a:t>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FD7D4D-FD03-F74C-90DA-3A87DA06BEDD}"/>
              </a:ext>
            </a:extLst>
          </p:cNvPr>
          <p:cNvGrpSpPr/>
          <p:nvPr/>
        </p:nvGrpSpPr>
        <p:grpSpPr>
          <a:xfrm>
            <a:off x="8788735" y="4286369"/>
            <a:ext cx="614208" cy="646848"/>
            <a:chOff x="7434223" y="4711866"/>
            <a:chExt cx="655155" cy="68997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5C0F467-01E6-9E47-BF09-BE2BA31A3C90}"/>
                </a:ext>
              </a:extLst>
            </p:cNvPr>
            <p:cNvSpPr/>
            <p:nvPr/>
          </p:nvSpPr>
          <p:spPr>
            <a:xfrm>
              <a:off x="7434223" y="4711866"/>
              <a:ext cx="120270" cy="12027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6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6EDA129-938D-8A42-8A9D-E8660E552B65}"/>
                </a:ext>
              </a:extLst>
            </p:cNvPr>
            <p:cNvSpPr/>
            <p:nvPr/>
          </p:nvSpPr>
          <p:spPr>
            <a:xfrm>
              <a:off x="7707468" y="4718196"/>
              <a:ext cx="120270" cy="12027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6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3CFA146-F606-E847-89FD-161FECCAEC83}"/>
                </a:ext>
              </a:extLst>
            </p:cNvPr>
            <p:cNvSpPr/>
            <p:nvPr/>
          </p:nvSpPr>
          <p:spPr>
            <a:xfrm>
              <a:off x="7434223" y="5003047"/>
              <a:ext cx="120270" cy="12027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6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D776EF4-CD22-3D47-ACD2-7AD7AF59A67E}"/>
                </a:ext>
              </a:extLst>
            </p:cNvPr>
            <p:cNvSpPr/>
            <p:nvPr/>
          </p:nvSpPr>
          <p:spPr>
            <a:xfrm>
              <a:off x="7707468" y="5009377"/>
              <a:ext cx="120270" cy="12027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6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0B49348-54E1-2C41-8EA8-DE9F816B74B5}"/>
                </a:ext>
              </a:extLst>
            </p:cNvPr>
            <p:cNvSpPr/>
            <p:nvPr/>
          </p:nvSpPr>
          <p:spPr>
            <a:xfrm>
              <a:off x="7434223" y="5275237"/>
              <a:ext cx="120270" cy="12027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6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3DEECB-1338-DB4A-8349-1CBE46744B0E}"/>
                </a:ext>
              </a:extLst>
            </p:cNvPr>
            <p:cNvSpPr/>
            <p:nvPr/>
          </p:nvSpPr>
          <p:spPr>
            <a:xfrm>
              <a:off x="7707468" y="5281567"/>
              <a:ext cx="120270" cy="12027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6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0C441CC-08B3-7E4C-A919-E2B898802A2F}"/>
                </a:ext>
              </a:extLst>
            </p:cNvPr>
            <p:cNvSpPr/>
            <p:nvPr/>
          </p:nvSpPr>
          <p:spPr>
            <a:xfrm>
              <a:off x="7969108" y="4996716"/>
              <a:ext cx="120270" cy="12027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6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97984D-112F-1F44-BC0E-9D0031B83489}"/>
              </a:ext>
            </a:extLst>
          </p:cNvPr>
          <p:cNvGrpSpPr/>
          <p:nvPr/>
        </p:nvGrpSpPr>
        <p:grpSpPr>
          <a:xfrm>
            <a:off x="7109504" y="990601"/>
            <a:ext cx="4879296" cy="2209800"/>
            <a:chOff x="4359342" y="1056638"/>
            <a:chExt cx="5204582" cy="235712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EDA08F3-2774-FA4B-8C6A-F6596DA9B579}"/>
                </a:ext>
              </a:extLst>
            </p:cNvPr>
            <p:cNvGrpSpPr/>
            <p:nvPr/>
          </p:nvGrpSpPr>
          <p:grpSpPr>
            <a:xfrm>
              <a:off x="6486593" y="1056638"/>
              <a:ext cx="3077331" cy="2357120"/>
              <a:chOff x="6486593" y="1056638"/>
              <a:chExt cx="3077331" cy="2357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4CFC1C0-AC2D-4B4F-B2F8-F3D89C9B1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86593" y="1141564"/>
                <a:ext cx="3077331" cy="2272194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D9F0209-49DB-C34E-B7DA-6BBDB91AFD33}"/>
                  </a:ext>
                </a:extLst>
              </p:cNvPr>
              <p:cNvSpPr txBox="1"/>
              <p:nvPr/>
            </p:nvSpPr>
            <p:spPr>
              <a:xfrm>
                <a:off x="7620000" y="1056638"/>
                <a:ext cx="1226319" cy="40626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875" baseline="30000" dirty="0">
                    <a:solidFill>
                      <a:srgbClr val="000000"/>
                    </a:solidFill>
                    <a:latin typeface="Calibri"/>
                    <a:cs typeface="Calibri"/>
                  </a:rPr>
                  <a:t>129</a:t>
                </a:r>
                <a:r>
                  <a:rPr lang="en-US" sz="1875" dirty="0">
                    <a:solidFill>
                      <a:srgbClr val="000000"/>
                    </a:solidFill>
                    <a:latin typeface="Calibri"/>
                    <a:cs typeface="Calibri"/>
                  </a:rPr>
                  <a:t>I/</a:t>
                </a:r>
                <a:r>
                  <a:rPr lang="en-US" sz="1875" baseline="30000" dirty="0">
                    <a:solidFill>
                      <a:srgbClr val="000000"/>
                    </a:solidFill>
                    <a:latin typeface="Calibri"/>
                    <a:cs typeface="Calibri"/>
                  </a:rPr>
                  <a:t>247</a:t>
                </a:r>
                <a:r>
                  <a:rPr lang="en-US" sz="1875" dirty="0">
                    <a:solidFill>
                      <a:srgbClr val="000000"/>
                    </a:solidFill>
                    <a:latin typeface="Calibri"/>
                    <a:cs typeface="Calibri"/>
                  </a:rPr>
                  <a:t>Cm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246570-43E3-C84F-8A49-F9F0029956F0}"/>
                </a:ext>
              </a:extLst>
            </p:cNvPr>
            <p:cNvSpPr txBox="1"/>
            <p:nvPr/>
          </p:nvSpPr>
          <p:spPr>
            <a:xfrm>
              <a:off x="4359342" y="1180293"/>
              <a:ext cx="2447166" cy="3755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88" i="1" dirty="0">
                  <a:solidFill>
                    <a:srgbClr val="000000"/>
                  </a:solidFill>
                  <a:latin typeface="Times" pitchFamily="2" charset="0"/>
                  <a:cs typeface="Calibri"/>
                </a:rPr>
                <a:t>Cote et al, Science 2021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3D7B337-502E-C442-9FFE-ED9ED7EEDC1A}"/>
              </a:ext>
            </a:extLst>
          </p:cNvPr>
          <p:cNvSpPr txBox="1"/>
          <p:nvPr/>
        </p:nvSpPr>
        <p:spPr>
          <a:xfrm>
            <a:off x="7848600" y="606784"/>
            <a:ext cx="4455322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8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PAC1 Approved Experiment: Spyrou &amp; </a:t>
            </a:r>
            <a:r>
              <a:rPr lang="en-US" sz="1688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Muecher</a:t>
            </a:r>
            <a:endParaRPr lang="en-US" sz="1688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8770CD4B-01B4-76A7-12DC-4AC66624B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0154BDAB-2649-53C1-601C-66D5B6231E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A93128DC-AAE4-CA32-CB5F-6F62F891A1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C4EED5-BFF2-0D4C-98A9-A96B65E4EB45}"/>
              </a:ext>
            </a:extLst>
          </p:cNvPr>
          <p:cNvSpPr txBox="1"/>
          <p:nvPr/>
        </p:nvSpPr>
        <p:spPr>
          <a:xfrm>
            <a:off x="10419834" y="5757497"/>
            <a:ext cx="1715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>
                <a:solidFill>
                  <a:srgbClr val="000000"/>
                </a:solidFill>
                <a:latin typeface="Times" pitchFamily="2" charset="0"/>
                <a:cs typeface="Calibri"/>
              </a:rPr>
              <a:t>Mumpower</a:t>
            </a:r>
            <a:r>
              <a:rPr lang="en-US" sz="1200" i="1" dirty="0">
                <a:solidFill>
                  <a:srgbClr val="000000"/>
                </a:solidFill>
                <a:latin typeface="Times" pitchFamily="2" charset="0"/>
                <a:cs typeface="Calibri"/>
              </a:rPr>
              <a:t>/</a:t>
            </a:r>
            <a:r>
              <a:rPr lang="en-US" sz="1200" i="1" dirty="0" err="1">
                <a:solidFill>
                  <a:srgbClr val="000000"/>
                </a:solidFill>
                <a:latin typeface="Times" pitchFamily="2" charset="0"/>
                <a:cs typeface="Calibri"/>
              </a:rPr>
              <a:t>Surman</a:t>
            </a:r>
            <a:r>
              <a:rPr lang="en-US" sz="1200" i="1" dirty="0">
                <a:solidFill>
                  <a:srgbClr val="000000"/>
                </a:solidFill>
                <a:latin typeface="Times" pitchFamily="2" charset="0"/>
                <a:cs typeface="Calibri"/>
              </a:rPr>
              <a:t> et al</a:t>
            </a:r>
          </a:p>
        </p:txBody>
      </p:sp>
    </p:spTree>
    <p:extLst>
      <p:ext uri="{BB962C8B-B14F-4D97-AF65-F5344CB8AC3E}">
        <p14:creationId xmlns:p14="http://schemas.microsoft.com/office/powerpoint/2010/main" val="270863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 bwMode="auto">
          <a:xfrm>
            <a:off x="2166937" y="71438"/>
            <a:ext cx="8143875" cy="5526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5593" tIns="22237" rIns="55593" bIns="22237" numCol="1" anchor="t" anchorCtr="0" compatLnSpc="1">
            <a:prstTxWarp prst="textNoShape">
              <a:avLst/>
            </a:prstTxWarp>
            <a:spAutoFit/>
          </a:bodyPr>
          <a:lstStyle>
            <a:lvl1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4500" b="0">
                <a:solidFill>
                  <a:srgbClr val="008000"/>
                </a:solidFill>
                <a:latin typeface="Imprint MT Shadow"/>
                <a:ea typeface="ＭＳ Ｐゴシック" pitchFamily="-65" charset="-128"/>
                <a:cs typeface="Imprint MT Shadow"/>
              </a:defRPr>
            </a:lvl1pPr>
            <a:lvl2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83306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66612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449918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933224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74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Summary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8C3B13-1E10-2062-1DAD-B5C91BD422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4" r="714"/>
          <a:stretch/>
        </p:blipFill>
        <p:spPr>
          <a:xfrm>
            <a:off x="0" y="9"/>
            <a:ext cx="12192000" cy="30718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11C155-13B3-684E-1873-86F39C40E64A}"/>
              </a:ext>
            </a:extLst>
          </p:cNvPr>
          <p:cNvSpPr txBox="1"/>
          <p:nvPr/>
        </p:nvSpPr>
        <p:spPr>
          <a:xfrm>
            <a:off x="91710" y="3286125"/>
            <a:ext cx="11998689" cy="2299395"/>
          </a:xfrm>
          <a:prstGeom prst="rect">
            <a:avLst/>
          </a:prstGeom>
        </p:spPr>
        <p:txBody>
          <a:bodyPr vert="horz" lIns="85725" tIns="42863" rIns="85725" bIns="42863" rtlCol="0" anchor="ctr">
            <a:noAutofit/>
          </a:bodyPr>
          <a:lstStyle/>
          <a:p>
            <a:pPr marL="428588" indent="-428588">
              <a:lnSpc>
                <a:spcPct val="150000"/>
              </a:lnSpc>
              <a:buFont typeface="Arial"/>
              <a:buChar char="•"/>
            </a:pPr>
            <a:r>
              <a:rPr lang="en-US" sz="2437" dirty="0">
                <a:solidFill>
                  <a:srgbClr val="000000"/>
                </a:solidFill>
                <a:latin typeface="Calibri"/>
                <a:cs typeface="Calibri"/>
              </a:rPr>
              <a:t>FRIB is online and running experiments</a:t>
            </a:r>
          </a:p>
          <a:p>
            <a:pPr marL="428588" indent="-428588">
              <a:lnSpc>
                <a:spcPct val="150000"/>
              </a:lnSpc>
              <a:buFont typeface="Arial"/>
              <a:buChar char="•"/>
            </a:pPr>
            <a:r>
              <a:rPr lang="en-US" sz="2437" dirty="0">
                <a:solidFill>
                  <a:srgbClr val="000000"/>
                </a:solidFill>
                <a:latin typeface="Calibri"/>
                <a:cs typeface="Calibri"/>
              </a:rPr>
              <a:t>Diverse program in Nuclear Astrophysics</a:t>
            </a:r>
          </a:p>
          <a:p>
            <a:pPr marL="428588" indent="-428588">
              <a:lnSpc>
                <a:spcPct val="150000"/>
              </a:lnSpc>
              <a:buFont typeface="Arial"/>
              <a:buChar char="•"/>
            </a:pPr>
            <a:r>
              <a:rPr lang="en-US" sz="2437" dirty="0">
                <a:solidFill>
                  <a:srgbClr val="000000"/>
                </a:solidFill>
                <a:latin typeface="Calibri"/>
                <a:cs typeface="Calibri"/>
              </a:rPr>
              <a:t>Neutron-capture reactions are an important nuclear uncertainty for </a:t>
            </a:r>
            <a:r>
              <a:rPr lang="en-US" sz="2437" dirty="0" err="1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lang="en-US" sz="2437" dirty="0">
                <a:solidFill>
                  <a:srgbClr val="000000"/>
                </a:solidFill>
                <a:latin typeface="Calibri"/>
                <a:cs typeface="Calibri"/>
              </a:rPr>
              <a:t> and r processes</a:t>
            </a:r>
          </a:p>
          <a:p>
            <a:pPr marL="428588" indent="-428588">
              <a:lnSpc>
                <a:spcPct val="150000"/>
              </a:lnSpc>
              <a:buFont typeface="Arial"/>
              <a:buChar char="•"/>
            </a:pPr>
            <a:r>
              <a:rPr lang="en-US" sz="2437" dirty="0">
                <a:solidFill>
                  <a:srgbClr val="000000"/>
                </a:solidFill>
                <a:latin typeface="Calibri"/>
                <a:cs typeface="Calibri"/>
              </a:rPr>
              <a:t>Plans for the future at FRIB: Approved proposals for neutron-captures for </a:t>
            </a:r>
            <a:r>
              <a:rPr lang="en-US" sz="2437" dirty="0" err="1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lang="en-US" sz="2437" dirty="0">
                <a:solidFill>
                  <a:srgbClr val="000000"/>
                </a:solidFill>
                <a:latin typeface="Calibri"/>
                <a:cs typeface="Calibri"/>
              </a:rPr>
              <a:t> and r processes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F24632-CF55-A9EC-DD7E-9A3085F254E1}"/>
              </a:ext>
            </a:extLst>
          </p:cNvPr>
          <p:cNvSpPr txBox="1"/>
          <p:nvPr/>
        </p:nvSpPr>
        <p:spPr>
          <a:xfrm>
            <a:off x="91709" y="13991"/>
            <a:ext cx="157254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002"/>
            <a:r>
              <a:rPr lang="en-US" sz="1125" dirty="0">
                <a:solidFill>
                  <a:schemeClr val="bg1"/>
                </a:solidFill>
                <a:latin typeface="Times New Roman"/>
                <a:cs typeface="Times New Roman"/>
              </a:rPr>
              <a:t>By Alex Parsons, MSU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89E7F8-9E41-2279-8973-323518EFA126}"/>
              </a:ext>
            </a:extLst>
          </p:cNvPr>
          <p:cNvSpPr txBox="1"/>
          <p:nvPr/>
        </p:nvSpPr>
        <p:spPr>
          <a:xfrm>
            <a:off x="507302" y="1018901"/>
            <a:ext cx="2313905" cy="2299395"/>
          </a:xfrm>
          <a:prstGeom prst="rect">
            <a:avLst/>
          </a:prstGeom>
        </p:spPr>
        <p:txBody>
          <a:bodyPr vert="horz" lIns="85725" tIns="42863" rIns="85725" bIns="42863" rtlCol="0" anchor="ctr">
            <a:normAutofit/>
          </a:bodyPr>
          <a:lstStyle/>
          <a:p>
            <a:pPr defTabSz="857177">
              <a:lnSpc>
                <a:spcPct val="90000"/>
              </a:lnSpc>
              <a:spcAft>
                <a:spcPts val="563"/>
              </a:spcAft>
            </a:pPr>
            <a:r>
              <a:rPr lang="en-US" sz="3281" dirty="0">
                <a:solidFill>
                  <a:schemeClr val="bg1"/>
                </a:solidFill>
                <a:latin typeface="Imprint MT Shadow" pitchFamily="82" charset="77"/>
                <a:ea typeface="+mj-ea"/>
                <a:cs typeface="+mj-cs"/>
              </a:rPr>
              <a:t>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981D5C-269F-1B17-D7B4-3C085AD4B8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65056-78D7-9576-06D6-4FC5B9F89C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265820-7D48-FD05-08EA-A3FC24964EEE}"/>
              </a:ext>
            </a:extLst>
          </p:cNvPr>
          <p:cNvSpPr txBox="1"/>
          <p:nvPr/>
        </p:nvSpPr>
        <p:spPr>
          <a:xfrm>
            <a:off x="9829800" y="5650468"/>
            <a:ext cx="2260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Imprint MT Shadow" pitchFamily="82" charset="77"/>
                <a:hlinkClick r:id="rId3"/>
              </a:rPr>
              <a:t>spyrou@frib.msu.edu</a:t>
            </a:r>
            <a:r>
              <a:rPr lang="en-US" dirty="0">
                <a:latin typeface="Imprint MT Shadow" pitchFamily="82" charset="77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573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ED0D-9FF5-A94F-9021-DC870D38B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950376"/>
            <a:ext cx="11988800" cy="478624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09459-EA5E-AB36-9F7F-6873C874B1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0D3B7-A2DD-4DD2-99FE-375A09A29D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965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78D731-2DDF-5D4E-9E01-16A67FF0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19" b="0" dirty="0">
                <a:solidFill>
                  <a:schemeClr val="tx1">
                    <a:lumMod val="50000"/>
                    <a:lumOff val="50000"/>
                  </a:schemeClr>
                </a:solidFill>
                <a:latin typeface="Imprint MT Shadow"/>
                <a:cs typeface="Imprint MT Shadow"/>
              </a:rPr>
              <a:t>Neutron Captures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AEFD87-6DC2-B64F-8EF0-976000410F25}"/>
              </a:ext>
            </a:extLst>
          </p:cNvPr>
          <p:cNvSpPr txBox="1"/>
          <p:nvPr/>
        </p:nvSpPr>
        <p:spPr>
          <a:xfrm>
            <a:off x="101601" y="884769"/>
            <a:ext cx="12090399" cy="957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21441" indent="-321441">
              <a:buFont typeface="Arial"/>
              <a:buChar char="•"/>
            </a:pPr>
            <a:r>
              <a:rPr lang="en-US" sz="1875" dirty="0"/>
              <a:t>Direct measurement of (n,</a:t>
            </a:r>
            <a:r>
              <a:rPr lang="el-GR" sz="1875" dirty="0"/>
              <a:t>γ</a:t>
            </a:r>
            <a:r>
              <a:rPr lang="en-US" sz="1875" dirty="0"/>
              <a:t>) reactions on short-lived isotopes: challenging</a:t>
            </a:r>
          </a:p>
          <a:p>
            <a:pPr marL="321441" indent="-321441">
              <a:buFont typeface="Arial"/>
              <a:buChar char="•"/>
            </a:pPr>
            <a:r>
              <a:rPr lang="en-US" sz="1875" dirty="0"/>
              <a:t>Indirect techniques to provide constraints</a:t>
            </a:r>
          </a:p>
          <a:p>
            <a:pPr marL="321441" indent="-321441">
              <a:buFont typeface="Arial"/>
              <a:buChar char="•"/>
            </a:pPr>
            <a:r>
              <a:rPr lang="en-US" sz="1875" dirty="0"/>
              <a:t>A few techniques available (</a:t>
            </a:r>
            <a:r>
              <a:rPr lang="en-US" sz="1875" dirty="0">
                <a:solidFill>
                  <a:srgbClr val="FF0000"/>
                </a:solidFill>
              </a:rPr>
              <a:t>Oslo</a:t>
            </a:r>
            <a:r>
              <a:rPr lang="en-US" sz="1875" dirty="0"/>
              <a:t>, Surrogate, particle evaporation, Coulomb dissociation, </a:t>
            </a:r>
            <a:r>
              <a:rPr lang="en-US" sz="1875" dirty="0">
                <a:solidFill>
                  <a:srgbClr val="FF0000"/>
                </a:solidFill>
              </a:rPr>
              <a:t>Shape Method</a:t>
            </a:r>
            <a:r>
              <a:rPr lang="en-US" sz="1875" dirty="0"/>
              <a:t>, </a:t>
            </a:r>
            <a:r>
              <a:rPr lang="en-US" sz="1875" dirty="0" err="1"/>
              <a:t>etc</a:t>
            </a:r>
            <a:r>
              <a:rPr lang="en-US" sz="1875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A3B584-5D4C-7348-8D5F-B56D0478E800}"/>
              </a:ext>
            </a:extLst>
          </p:cNvPr>
          <p:cNvSpPr txBox="1"/>
          <p:nvPr/>
        </p:nvSpPr>
        <p:spPr>
          <a:xfrm>
            <a:off x="131939" y="5745553"/>
            <a:ext cx="2453300" cy="294248"/>
          </a:xfrm>
          <a:prstGeom prst="rect">
            <a:avLst/>
          </a:prstGeom>
          <a:noFill/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12" i="1" dirty="0">
                <a:latin typeface="Times New Roman"/>
                <a:cs typeface="Times New Roman"/>
              </a:rPr>
              <a:t>Spyrou, </a:t>
            </a:r>
            <a:r>
              <a:rPr lang="en-US" sz="1312" i="1" dirty="0" err="1">
                <a:latin typeface="Times New Roman"/>
                <a:cs typeface="Times New Roman"/>
              </a:rPr>
              <a:t>Liddick</a:t>
            </a:r>
            <a:r>
              <a:rPr lang="en-US" sz="1312" i="1" dirty="0">
                <a:latin typeface="Times New Roman"/>
                <a:cs typeface="Times New Roman"/>
              </a:rPr>
              <a:t>, et. al., PRL 2014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B7E346D-7FBC-3547-ADBB-C24CFC038FF5}"/>
              </a:ext>
            </a:extLst>
          </p:cNvPr>
          <p:cNvCxnSpPr/>
          <p:nvPr/>
        </p:nvCxnSpPr>
        <p:spPr>
          <a:xfrm>
            <a:off x="3554901" y="5835013"/>
            <a:ext cx="2071688" cy="1489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B4E7080-BF81-694C-963F-B560BF3046BD}"/>
              </a:ext>
            </a:extLst>
          </p:cNvPr>
          <p:cNvCxnSpPr/>
          <p:nvPr/>
        </p:nvCxnSpPr>
        <p:spPr>
          <a:xfrm>
            <a:off x="3554901" y="5406388"/>
            <a:ext cx="2071688" cy="1489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D68A1EF-4BC6-B342-821E-C996C54B58BB}"/>
              </a:ext>
            </a:extLst>
          </p:cNvPr>
          <p:cNvCxnSpPr/>
          <p:nvPr/>
        </p:nvCxnSpPr>
        <p:spPr>
          <a:xfrm>
            <a:off x="3554901" y="5049201"/>
            <a:ext cx="2071688" cy="1489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964BC54-653A-1B45-872F-D43A8630C34F}"/>
              </a:ext>
            </a:extLst>
          </p:cNvPr>
          <p:cNvCxnSpPr/>
          <p:nvPr/>
        </p:nvCxnSpPr>
        <p:spPr>
          <a:xfrm>
            <a:off x="3554901" y="4834888"/>
            <a:ext cx="2071688" cy="1489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CFDA516-2DF3-154F-9A80-D013901F302D}"/>
              </a:ext>
            </a:extLst>
          </p:cNvPr>
          <p:cNvCxnSpPr/>
          <p:nvPr/>
        </p:nvCxnSpPr>
        <p:spPr>
          <a:xfrm>
            <a:off x="3554901" y="4692013"/>
            <a:ext cx="2071688" cy="1489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582778E-BBBA-094D-8967-1E879977B386}"/>
              </a:ext>
            </a:extLst>
          </p:cNvPr>
          <p:cNvCxnSpPr/>
          <p:nvPr/>
        </p:nvCxnSpPr>
        <p:spPr>
          <a:xfrm>
            <a:off x="3554901" y="4549138"/>
            <a:ext cx="2071688" cy="1489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635F552-06A0-2144-8593-FA9C7FAA9DFD}"/>
              </a:ext>
            </a:extLst>
          </p:cNvPr>
          <p:cNvCxnSpPr/>
          <p:nvPr/>
        </p:nvCxnSpPr>
        <p:spPr>
          <a:xfrm>
            <a:off x="3554901" y="4406264"/>
            <a:ext cx="2071688" cy="1489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4FC141B-20C3-A847-94D8-664389C44420}"/>
              </a:ext>
            </a:extLst>
          </p:cNvPr>
          <p:cNvCxnSpPr/>
          <p:nvPr/>
        </p:nvCxnSpPr>
        <p:spPr>
          <a:xfrm>
            <a:off x="3554901" y="4334826"/>
            <a:ext cx="2071688" cy="1489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635D90C-27B2-E04B-A088-1AC3FCFF7FF4}"/>
              </a:ext>
            </a:extLst>
          </p:cNvPr>
          <p:cNvCxnSpPr/>
          <p:nvPr/>
        </p:nvCxnSpPr>
        <p:spPr>
          <a:xfrm>
            <a:off x="3554901" y="4263388"/>
            <a:ext cx="2071688" cy="1489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BA8B9DB-E783-C147-B0BE-E2580EAAF64B}"/>
              </a:ext>
            </a:extLst>
          </p:cNvPr>
          <p:cNvCxnSpPr/>
          <p:nvPr/>
        </p:nvCxnSpPr>
        <p:spPr>
          <a:xfrm>
            <a:off x="1161745" y="4120513"/>
            <a:ext cx="2071688" cy="1489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18F66F4-AD95-0A45-A9F9-B09D5042D172}"/>
              </a:ext>
            </a:extLst>
          </p:cNvPr>
          <p:cNvCxnSpPr/>
          <p:nvPr/>
        </p:nvCxnSpPr>
        <p:spPr>
          <a:xfrm rot="5400000" flipH="1" flipV="1">
            <a:off x="2482597" y="3727605"/>
            <a:ext cx="500807" cy="7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7F2E867-62EE-4843-9E86-CBCFE11A1DE5}"/>
              </a:ext>
            </a:extLst>
          </p:cNvPr>
          <p:cNvCxnSpPr/>
          <p:nvPr/>
        </p:nvCxnSpPr>
        <p:spPr>
          <a:xfrm>
            <a:off x="2733373" y="3477576"/>
            <a:ext cx="785812" cy="14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B3B9CFCD-84E7-6B4C-85E2-91BDFD555526}"/>
              </a:ext>
            </a:extLst>
          </p:cNvPr>
          <p:cNvSpPr txBox="1"/>
          <p:nvPr/>
        </p:nvSpPr>
        <p:spPr>
          <a:xfrm>
            <a:off x="2698936" y="3030338"/>
            <a:ext cx="760144" cy="453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344" dirty="0">
                <a:solidFill>
                  <a:srgbClr val="FF0000"/>
                </a:solidFill>
                <a:latin typeface="Times"/>
                <a:cs typeface="Times"/>
              </a:rPr>
              <a:t>(</a:t>
            </a:r>
            <a:r>
              <a:rPr lang="en-US" sz="2344" dirty="0" err="1">
                <a:solidFill>
                  <a:srgbClr val="FF0000"/>
                </a:solidFill>
                <a:latin typeface="Times"/>
                <a:cs typeface="Times"/>
              </a:rPr>
              <a:t>n</a:t>
            </a:r>
            <a:r>
              <a:rPr lang="en-US" sz="2344" dirty="0">
                <a:solidFill>
                  <a:srgbClr val="FF0000"/>
                </a:solidFill>
                <a:latin typeface="Times"/>
                <a:cs typeface="Times"/>
              </a:rPr>
              <a:t>,</a:t>
            </a:r>
            <a:r>
              <a:rPr lang="el-GR" sz="2344" dirty="0">
                <a:solidFill>
                  <a:srgbClr val="FF0000"/>
                </a:solidFill>
                <a:latin typeface="Times"/>
                <a:cs typeface="Times"/>
              </a:rPr>
              <a:t>γ</a:t>
            </a:r>
            <a:r>
              <a:rPr lang="en-US" sz="2344" dirty="0">
                <a:solidFill>
                  <a:srgbClr val="FF0000"/>
                </a:solidFill>
                <a:latin typeface="Times"/>
                <a:cs typeface="Times"/>
              </a:rPr>
              <a:t>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C2A5511-49AA-C64C-A8BB-92794C29C856}"/>
              </a:ext>
            </a:extLst>
          </p:cNvPr>
          <p:cNvSpPr txBox="1"/>
          <p:nvPr/>
        </p:nvSpPr>
        <p:spPr>
          <a:xfrm>
            <a:off x="1733247" y="4191951"/>
            <a:ext cx="1066318" cy="409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63" dirty="0">
                <a:solidFill>
                  <a:srgbClr val="000000"/>
                </a:solidFill>
                <a:latin typeface="Times"/>
                <a:cs typeface="Times"/>
              </a:rPr>
              <a:t>(A-1, Z)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E6A16F2-BAEE-5248-8610-A6903F5BEDA4}"/>
              </a:ext>
            </a:extLst>
          </p:cNvPr>
          <p:cNvSpPr txBox="1"/>
          <p:nvPr/>
        </p:nvSpPr>
        <p:spPr>
          <a:xfrm>
            <a:off x="4233559" y="5810346"/>
            <a:ext cx="845103" cy="409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63" dirty="0">
                <a:solidFill>
                  <a:srgbClr val="000000"/>
                </a:solidFill>
                <a:latin typeface="Times"/>
                <a:cs typeface="Times"/>
              </a:rPr>
              <a:t>(A, Z)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6C8F05E-5400-F743-A28C-4B20DD1066FF}"/>
              </a:ext>
            </a:extLst>
          </p:cNvPr>
          <p:cNvSpPr/>
          <p:nvPr/>
        </p:nvSpPr>
        <p:spPr>
          <a:xfrm>
            <a:off x="3555294" y="2952843"/>
            <a:ext cx="2074545" cy="1282400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tx2">
                  <a:lumMod val="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6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F36BFD4-BF7B-1A47-BD31-87B062048CF5}"/>
              </a:ext>
            </a:extLst>
          </p:cNvPr>
          <p:cNvGrpSpPr/>
          <p:nvPr/>
        </p:nvGrpSpPr>
        <p:grpSpPr>
          <a:xfrm>
            <a:off x="3233435" y="3692632"/>
            <a:ext cx="2215307" cy="2143125"/>
            <a:chOff x="3124200" y="3124994"/>
            <a:chExt cx="2362994" cy="2286000"/>
          </a:xfrm>
        </p:grpSpPr>
        <p:grpSp>
          <p:nvGrpSpPr>
            <p:cNvPr id="78" name="Group 82">
              <a:extLst>
                <a:ext uri="{FF2B5EF4-FFF2-40B4-BE49-F238E27FC236}">
                  <a16:creationId xmlns:a16="http://schemas.microsoft.com/office/drawing/2014/main" id="{16A7E071-B4C1-4F44-929A-627F47815D9A}"/>
                </a:ext>
              </a:extLst>
            </p:cNvPr>
            <p:cNvGrpSpPr/>
            <p:nvPr/>
          </p:nvGrpSpPr>
          <p:grpSpPr>
            <a:xfrm>
              <a:off x="3657600" y="3124994"/>
              <a:ext cx="1829594" cy="2286000"/>
              <a:chOff x="3657600" y="3124994"/>
              <a:chExt cx="1829594" cy="2286000"/>
            </a:xfrm>
          </p:grpSpPr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858C1409-1658-C640-9449-89D8FFD4B557}"/>
                  </a:ext>
                </a:extLst>
              </p:cNvPr>
              <p:cNvCxnSpPr/>
              <p:nvPr/>
            </p:nvCxnSpPr>
            <p:spPr>
              <a:xfrm rot="5400000">
                <a:off x="3657600" y="3505200"/>
                <a:ext cx="762000" cy="1588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7C2C72C7-F5DE-E64A-A647-0403765D7271}"/>
                  </a:ext>
                </a:extLst>
              </p:cNvPr>
              <p:cNvCxnSpPr/>
              <p:nvPr/>
            </p:nvCxnSpPr>
            <p:spPr>
              <a:xfrm rot="5400000">
                <a:off x="3886994" y="3809206"/>
                <a:ext cx="762000" cy="1588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D5C6EACB-1C0B-B640-88CF-3F5E902FAA59}"/>
                  </a:ext>
                </a:extLst>
              </p:cNvPr>
              <p:cNvCxnSpPr/>
              <p:nvPr/>
            </p:nvCxnSpPr>
            <p:spPr>
              <a:xfrm rot="5400000">
                <a:off x="3886200" y="3810000"/>
                <a:ext cx="1066800" cy="1588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885677D2-2E70-4F4F-84A3-E53A5AE3C201}"/>
                  </a:ext>
                </a:extLst>
              </p:cNvPr>
              <p:cNvCxnSpPr/>
              <p:nvPr/>
            </p:nvCxnSpPr>
            <p:spPr>
              <a:xfrm rot="5400000">
                <a:off x="4190206" y="4571206"/>
                <a:ext cx="762000" cy="1588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71CB0655-B065-2A48-A027-CF1B6C1CC836}"/>
                  </a:ext>
                </a:extLst>
              </p:cNvPr>
              <p:cNvCxnSpPr/>
              <p:nvPr/>
            </p:nvCxnSpPr>
            <p:spPr>
              <a:xfrm rot="5400000">
                <a:off x="3924300" y="4076700"/>
                <a:ext cx="1752600" cy="1588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F442DCD9-FF1D-FA4D-8B56-87FCE64F9132}"/>
                  </a:ext>
                </a:extLst>
              </p:cNvPr>
              <p:cNvCxnSpPr/>
              <p:nvPr/>
            </p:nvCxnSpPr>
            <p:spPr>
              <a:xfrm rot="5400000">
                <a:off x="3886200" y="4267200"/>
                <a:ext cx="2286000" cy="1588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F9D5F8EF-9094-8748-BACC-1E2F57A474CB}"/>
                  </a:ext>
                </a:extLst>
              </p:cNvPr>
              <p:cNvCxnSpPr/>
              <p:nvPr/>
            </p:nvCxnSpPr>
            <p:spPr>
              <a:xfrm rot="5400000">
                <a:off x="4495800" y="4724400"/>
                <a:ext cx="1371600" cy="1588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BCAB8AC7-0D87-B149-B869-35D1C3C4748E}"/>
                  </a:ext>
                </a:extLst>
              </p:cNvPr>
              <p:cNvCxnSpPr/>
              <p:nvPr/>
            </p:nvCxnSpPr>
            <p:spPr>
              <a:xfrm rot="5400000">
                <a:off x="5105400" y="5181600"/>
                <a:ext cx="457200" cy="1588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C41A47BB-741A-0249-A768-A91234B6F8FE}"/>
                  </a:ext>
                </a:extLst>
              </p:cNvPr>
              <p:cNvCxnSpPr/>
              <p:nvPr/>
            </p:nvCxnSpPr>
            <p:spPr>
              <a:xfrm rot="5400000">
                <a:off x="4610100" y="4533900"/>
                <a:ext cx="1752600" cy="1588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F9615DCA-F567-9845-B419-5EF0ED6A1E27}"/>
                  </a:ext>
                </a:extLst>
              </p:cNvPr>
              <p:cNvCxnSpPr/>
              <p:nvPr/>
            </p:nvCxnSpPr>
            <p:spPr>
              <a:xfrm rot="5400000">
                <a:off x="3429794" y="4267200"/>
                <a:ext cx="456406" cy="794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6DF16B36-D6A5-6B45-ACED-1ABB803AFFF8}"/>
                  </a:ext>
                </a:extLst>
              </p:cNvPr>
              <p:cNvCxnSpPr/>
              <p:nvPr/>
            </p:nvCxnSpPr>
            <p:spPr>
              <a:xfrm rot="5400000">
                <a:off x="3658394" y="4114006"/>
                <a:ext cx="456406" cy="794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0B69FF3-0266-464B-A57B-D4A9C7C88B3A}"/>
                </a:ext>
              </a:extLst>
            </p:cNvPr>
            <p:cNvSpPr txBox="1"/>
            <p:nvPr/>
          </p:nvSpPr>
          <p:spPr>
            <a:xfrm>
              <a:off x="3124200" y="4114799"/>
              <a:ext cx="338897" cy="437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63" dirty="0">
                  <a:solidFill>
                    <a:schemeClr val="accent1"/>
                  </a:solidFill>
                  <a:latin typeface="Times"/>
                  <a:cs typeface="Times"/>
                </a:rPr>
                <a:t>γ</a:t>
              </a:r>
              <a:endParaRPr lang="en-US" sz="2063" baseline="30000" dirty="0">
                <a:solidFill>
                  <a:schemeClr val="accent1"/>
                </a:solidFill>
                <a:latin typeface="Times"/>
                <a:cs typeface="Time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82121A1-8051-C64A-8F51-8EF9AB6BFFA0}"/>
              </a:ext>
            </a:extLst>
          </p:cNvPr>
          <p:cNvGrpSpPr/>
          <p:nvPr/>
        </p:nvGrpSpPr>
        <p:grpSpPr>
          <a:xfrm>
            <a:off x="5590873" y="2906073"/>
            <a:ext cx="2686935" cy="2901024"/>
            <a:chOff x="6430336" y="1835007"/>
            <a:chExt cx="2866064" cy="3094426"/>
          </a:xfrm>
        </p:grpSpPr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A69645B0-5853-6B49-B027-CD487520DD5C}"/>
                </a:ext>
              </a:extLst>
            </p:cNvPr>
            <p:cNvCxnSpPr/>
            <p:nvPr/>
          </p:nvCxnSpPr>
          <p:spPr>
            <a:xfrm rot="5400000">
              <a:off x="5943026" y="2746208"/>
              <a:ext cx="1729625" cy="616597"/>
            </a:xfrm>
            <a:prstGeom prst="straightConnector1">
              <a:avLst/>
            </a:prstGeom>
            <a:ln w="25400" cap="flat" cmpd="sng" algn="ctr">
              <a:solidFill>
                <a:srgbClr val="7A00FF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2F1CD48E-EBFD-844A-BB08-ADC9DCB09E34}"/>
                </a:ext>
              </a:extLst>
            </p:cNvPr>
            <p:cNvCxnSpPr/>
            <p:nvPr/>
          </p:nvCxnSpPr>
          <p:spPr>
            <a:xfrm rot="10800000" flipV="1">
              <a:off x="6506536" y="2189694"/>
              <a:ext cx="609600" cy="533400"/>
            </a:xfrm>
            <a:prstGeom prst="straightConnector1">
              <a:avLst/>
            </a:prstGeom>
            <a:ln w="25400" cap="flat" cmpd="sng" algn="ctr">
              <a:solidFill>
                <a:srgbClr val="7A00FF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FE156F47-EF7B-7340-AA72-2135E0042B5F}"/>
                </a:ext>
              </a:extLst>
            </p:cNvPr>
            <p:cNvCxnSpPr/>
            <p:nvPr/>
          </p:nvCxnSpPr>
          <p:spPr>
            <a:xfrm rot="5400000">
              <a:off x="6161162" y="2511622"/>
              <a:ext cx="1276902" cy="633046"/>
            </a:xfrm>
            <a:prstGeom prst="straightConnector1">
              <a:avLst/>
            </a:prstGeom>
            <a:ln w="25400" cap="flat" cmpd="sng" algn="ctr">
              <a:solidFill>
                <a:srgbClr val="7A00FF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6EC54BA4-8969-6242-90E3-9341BDE23BED}"/>
                </a:ext>
              </a:extLst>
            </p:cNvPr>
            <p:cNvCxnSpPr/>
            <p:nvPr/>
          </p:nvCxnSpPr>
          <p:spPr>
            <a:xfrm rot="5400000">
              <a:off x="6025058" y="2648742"/>
              <a:ext cx="1550126" cy="648419"/>
            </a:xfrm>
            <a:prstGeom prst="straightConnector1">
              <a:avLst/>
            </a:prstGeom>
            <a:ln w="25400" cap="flat" cmpd="sng" algn="ctr">
              <a:solidFill>
                <a:srgbClr val="7A00FF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99258F3-D543-A849-968F-BDD3429FF72B}"/>
                </a:ext>
              </a:extLst>
            </p:cNvPr>
            <p:cNvCxnSpPr/>
            <p:nvPr/>
          </p:nvCxnSpPr>
          <p:spPr>
            <a:xfrm rot="5400000">
              <a:off x="5836031" y="2825955"/>
              <a:ext cx="1916366" cy="660233"/>
            </a:xfrm>
            <a:prstGeom prst="straightConnector1">
              <a:avLst/>
            </a:prstGeom>
            <a:ln w="25400" cap="flat" cmpd="sng" algn="ctr">
              <a:solidFill>
                <a:srgbClr val="7A00FF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FB0EF9D1-9FAE-C244-9830-3007D9817EB9}"/>
                </a:ext>
              </a:extLst>
            </p:cNvPr>
            <p:cNvCxnSpPr/>
            <p:nvPr/>
          </p:nvCxnSpPr>
          <p:spPr>
            <a:xfrm rot="5400000">
              <a:off x="5628139" y="3002023"/>
              <a:ext cx="2308521" cy="683862"/>
            </a:xfrm>
            <a:prstGeom prst="straightConnector1">
              <a:avLst/>
            </a:prstGeom>
            <a:ln w="25400" cap="flat" cmpd="sng" algn="ctr">
              <a:solidFill>
                <a:srgbClr val="7A00FF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8A6FA68E-857D-2343-BBBF-A6B81F7B8642}"/>
                </a:ext>
              </a:extLst>
            </p:cNvPr>
            <p:cNvCxnSpPr/>
            <p:nvPr/>
          </p:nvCxnSpPr>
          <p:spPr>
            <a:xfrm rot="5400000">
              <a:off x="5421391" y="3226493"/>
              <a:ext cx="2739739" cy="666141"/>
            </a:xfrm>
            <a:prstGeom prst="straightConnector1">
              <a:avLst/>
            </a:prstGeom>
            <a:ln w="25400" cap="flat" cmpd="sng" algn="ctr">
              <a:solidFill>
                <a:srgbClr val="7A00FF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EA01C0D-44F5-4F4D-8A30-7C7F1BF6F52A}"/>
                </a:ext>
              </a:extLst>
            </p:cNvPr>
            <p:cNvSpPr txBox="1"/>
            <p:nvPr/>
          </p:nvSpPr>
          <p:spPr>
            <a:xfrm>
              <a:off x="6582736" y="1835007"/>
              <a:ext cx="417551" cy="43711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l-GR" sz="2063" dirty="0">
                  <a:solidFill>
                    <a:srgbClr val="7A00FF"/>
                  </a:solidFill>
                  <a:latin typeface="Times"/>
                  <a:cs typeface="Times"/>
                </a:rPr>
                <a:t>β</a:t>
              </a:r>
              <a:r>
                <a:rPr lang="el-GR" sz="2063" baseline="30000" dirty="0">
                  <a:solidFill>
                    <a:srgbClr val="7A00FF"/>
                  </a:solidFill>
                  <a:latin typeface="Times"/>
                  <a:cs typeface="Times"/>
                </a:rPr>
                <a:t>-</a:t>
              </a:r>
              <a:endParaRPr lang="en-US" sz="2063" baseline="30000" dirty="0">
                <a:solidFill>
                  <a:srgbClr val="7A00FF"/>
                </a:solidFill>
                <a:latin typeface="Times"/>
                <a:cs typeface="Times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6863A9B-6DED-7244-B68D-BDE8336FEACB}"/>
                </a:ext>
              </a:extLst>
            </p:cNvPr>
            <p:cNvSpPr txBox="1"/>
            <p:nvPr/>
          </p:nvSpPr>
          <p:spPr>
            <a:xfrm>
              <a:off x="7667809" y="2189694"/>
              <a:ext cx="1137406" cy="437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63" dirty="0">
                  <a:solidFill>
                    <a:srgbClr val="000000"/>
                  </a:solidFill>
                  <a:latin typeface="Times"/>
                  <a:cs typeface="Times"/>
                </a:rPr>
                <a:t>(A, Z-1)</a:t>
              </a:r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B73FB537-E2D6-684B-BC4E-F64A1CD8AD71}"/>
                </a:ext>
              </a:extLst>
            </p:cNvPr>
            <p:cNvSpPr/>
            <p:nvPr/>
          </p:nvSpPr>
          <p:spPr>
            <a:xfrm>
              <a:off x="6430336" y="2161891"/>
              <a:ext cx="674929" cy="1170803"/>
            </a:xfrm>
            <a:custGeom>
              <a:avLst/>
              <a:gdLst>
                <a:gd name="connsiteX0" fmla="*/ 620266 w 620266"/>
                <a:gd name="connsiteY0" fmla="*/ 0 h 1063223"/>
                <a:gd name="connsiteX1" fmla="*/ 29536 w 620266"/>
                <a:gd name="connsiteY1" fmla="*/ 162436 h 1063223"/>
                <a:gd name="connsiteX2" fmla="*/ 0 w 620266"/>
                <a:gd name="connsiteY2" fmla="*/ 1063223 h 1063223"/>
                <a:gd name="connsiteX3" fmla="*/ 620266 w 620266"/>
                <a:gd name="connsiteY3" fmla="*/ 0 h 106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266" h="1063223">
                  <a:moveTo>
                    <a:pt x="620266" y="0"/>
                  </a:moveTo>
                  <a:lnTo>
                    <a:pt x="29536" y="162436"/>
                  </a:lnTo>
                  <a:lnTo>
                    <a:pt x="0" y="1063223"/>
                  </a:lnTo>
                  <a:lnTo>
                    <a:pt x="620266" y="0"/>
                  </a:lnTo>
                  <a:close/>
                </a:path>
              </a:pathLst>
            </a:custGeom>
            <a:gradFill>
              <a:gsLst>
                <a:gs pos="0">
                  <a:srgbClr val="7A00FF"/>
                </a:gs>
                <a:gs pos="100000">
                  <a:srgbClr val="40008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6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93219FC-AE75-A24A-A562-02DD6CEFE759}"/>
                </a:ext>
              </a:extLst>
            </p:cNvPr>
            <p:cNvCxnSpPr/>
            <p:nvPr/>
          </p:nvCxnSpPr>
          <p:spPr>
            <a:xfrm>
              <a:off x="7086600" y="2189694"/>
              <a:ext cx="2209800" cy="1588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5FB6C75-3040-2F41-B018-543594FB308D}"/>
              </a:ext>
            </a:extLst>
          </p:cNvPr>
          <p:cNvGrpSpPr/>
          <p:nvPr/>
        </p:nvGrpSpPr>
        <p:grpSpPr>
          <a:xfrm>
            <a:off x="427800" y="2219605"/>
            <a:ext cx="2235670" cy="1201385"/>
            <a:chOff x="853785" y="954636"/>
            <a:chExt cx="2384715" cy="1281477"/>
          </a:xfrm>
        </p:grpSpPr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C7233E45-0870-B847-BF45-85DF1EB09FE3}"/>
                </a:ext>
              </a:extLst>
            </p:cNvPr>
            <p:cNvSpPr/>
            <p:nvPr/>
          </p:nvSpPr>
          <p:spPr>
            <a:xfrm>
              <a:off x="871135" y="954636"/>
              <a:ext cx="2367365" cy="12814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458B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6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492E72D-A689-874B-ABCC-D792268BD39D}"/>
                </a:ext>
              </a:extLst>
            </p:cNvPr>
            <p:cNvSpPr txBox="1"/>
            <p:nvPr/>
          </p:nvSpPr>
          <p:spPr>
            <a:xfrm>
              <a:off x="871135" y="956225"/>
              <a:ext cx="810820" cy="483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344" dirty="0">
                  <a:solidFill>
                    <a:srgbClr val="458B00"/>
                  </a:solidFill>
                  <a:latin typeface="Times"/>
                  <a:cs typeface="Times"/>
                </a:rPr>
                <a:t>(</a:t>
              </a:r>
              <a:r>
                <a:rPr lang="en-US" sz="2344" dirty="0" err="1">
                  <a:solidFill>
                    <a:srgbClr val="458B00"/>
                  </a:solidFill>
                  <a:latin typeface="Times"/>
                  <a:cs typeface="Times"/>
                </a:rPr>
                <a:t>d,p</a:t>
              </a:r>
              <a:r>
                <a:rPr lang="en-US" sz="2344" dirty="0">
                  <a:solidFill>
                    <a:srgbClr val="458B00"/>
                  </a:solidFill>
                  <a:latin typeface="Times"/>
                  <a:cs typeface="Times"/>
                </a:rPr>
                <a:t>)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488D93B-7BD7-CE41-9507-5C043F361537}"/>
                </a:ext>
              </a:extLst>
            </p:cNvPr>
            <p:cNvSpPr txBox="1"/>
            <p:nvPr/>
          </p:nvSpPr>
          <p:spPr>
            <a:xfrm>
              <a:off x="1627814" y="1383370"/>
              <a:ext cx="1450313" cy="483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344" dirty="0">
                  <a:solidFill>
                    <a:srgbClr val="458B00"/>
                  </a:solidFill>
                  <a:latin typeface="Times"/>
                  <a:cs typeface="Times"/>
                </a:rPr>
                <a:t>(</a:t>
              </a:r>
              <a:r>
                <a:rPr lang="en-US" sz="2344" baseline="30000" dirty="0">
                  <a:solidFill>
                    <a:srgbClr val="458B00"/>
                  </a:solidFill>
                  <a:latin typeface="Times"/>
                  <a:cs typeface="Times"/>
                </a:rPr>
                <a:t>3</a:t>
              </a:r>
              <a:r>
                <a:rPr lang="en-US" sz="2344" dirty="0">
                  <a:solidFill>
                    <a:srgbClr val="458B00"/>
                  </a:solidFill>
                  <a:latin typeface="Times"/>
                  <a:cs typeface="Times"/>
                </a:rPr>
                <a:t>He,</a:t>
              </a:r>
              <a:r>
                <a:rPr lang="en-US" sz="2344" baseline="30000" dirty="0">
                  <a:solidFill>
                    <a:srgbClr val="458B00"/>
                  </a:solidFill>
                  <a:latin typeface="Times"/>
                  <a:cs typeface="Times"/>
                </a:rPr>
                <a:t>4</a:t>
              </a:r>
              <a:r>
                <a:rPr lang="en-US" sz="2344" dirty="0">
                  <a:solidFill>
                    <a:srgbClr val="458B00"/>
                  </a:solidFill>
                  <a:latin typeface="Times"/>
                  <a:cs typeface="Times"/>
                </a:rPr>
                <a:t>He)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48ED75B-C023-C34E-BDFA-B624EF255842}"/>
                </a:ext>
              </a:extLst>
            </p:cNvPr>
            <p:cNvSpPr txBox="1"/>
            <p:nvPr/>
          </p:nvSpPr>
          <p:spPr>
            <a:xfrm>
              <a:off x="1682780" y="954636"/>
              <a:ext cx="1450313" cy="483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344" dirty="0">
                  <a:solidFill>
                    <a:srgbClr val="458B00"/>
                  </a:solidFill>
                  <a:latin typeface="Times"/>
                  <a:cs typeface="Times"/>
                </a:rPr>
                <a:t>(</a:t>
              </a:r>
              <a:r>
                <a:rPr lang="en-US" sz="2344" baseline="30000" dirty="0">
                  <a:solidFill>
                    <a:srgbClr val="458B00"/>
                  </a:solidFill>
                  <a:latin typeface="Times"/>
                  <a:cs typeface="Times"/>
                </a:rPr>
                <a:t>3</a:t>
              </a:r>
              <a:r>
                <a:rPr lang="en-US" sz="2344" dirty="0">
                  <a:solidFill>
                    <a:srgbClr val="458B00"/>
                  </a:solidFill>
                  <a:latin typeface="Times"/>
                  <a:cs typeface="Times"/>
                </a:rPr>
                <a:t>He,</a:t>
              </a:r>
              <a:r>
                <a:rPr lang="en-US" sz="2344" baseline="30000" dirty="0">
                  <a:solidFill>
                    <a:srgbClr val="458B00"/>
                  </a:solidFill>
                  <a:latin typeface="Times"/>
                  <a:cs typeface="Times"/>
                </a:rPr>
                <a:t>3</a:t>
              </a:r>
              <a:r>
                <a:rPr lang="en-US" sz="2344" dirty="0">
                  <a:solidFill>
                    <a:srgbClr val="458B00"/>
                  </a:solidFill>
                  <a:latin typeface="Times"/>
                  <a:cs typeface="Times"/>
                </a:rPr>
                <a:t>He)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BDCA103-DCF5-1149-BD4D-370F66557A8A}"/>
                </a:ext>
              </a:extLst>
            </p:cNvPr>
            <p:cNvSpPr txBox="1"/>
            <p:nvPr/>
          </p:nvSpPr>
          <p:spPr>
            <a:xfrm>
              <a:off x="1088981" y="1689319"/>
              <a:ext cx="1130567" cy="483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44">
                  <a:solidFill>
                    <a:srgbClr val="458B00"/>
                  </a:solidFill>
                  <a:latin typeface="Times"/>
                  <a:cs typeface="Times"/>
                </a:rPr>
                <a:t>(p,</a:t>
              </a:r>
              <a:r>
                <a:rPr lang="en-US" sz="2344" baseline="30000">
                  <a:solidFill>
                    <a:srgbClr val="458B00"/>
                  </a:solidFill>
                  <a:latin typeface="Times"/>
                  <a:cs typeface="Times"/>
                </a:rPr>
                <a:t>4</a:t>
              </a:r>
              <a:r>
                <a:rPr lang="en-US" sz="2344">
                  <a:solidFill>
                    <a:srgbClr val="458B00"/>
                  </a:solidFill>
                  <a:latin typeface="Times"/>
                  <a:cs typeface="Times"/>
                </a:rPr>
                <a:t>He</a:t>
              </a:r>
              <a:r>
                <a:rPr lang="en-US" sz="2344" dirty="0">
                  <a:solidFill>
                    <a:srgbClr val="458B00"/>
                  </a:solidFill>
                  <a:latin typeface="Times"/>
                  <a:cs typeface="Times"/>
                </a:rPr>
                <a:t>)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FC7CE01F-9789-8742-827D-77D0F481A4B4}"/>
                </a:ext>
              </a:extLst>
            </p:cNvPr>
            <p:cNvSpPr txBox="1"/>
            <p:nvPr/>
          </p:nvSpPr>
          <p:spPr>
            <a:xfrm>
              <a:off x="853785" y="1301123"/>
              <a:ext cx="739006" cy="483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44" dirty="0">
                  <a:solidFill>
                    <a:srgbClr val="458B00"/>
                  </a:solidFill>
                  <a:latin typeface="Times"/>
                  <a:cs typeface="Times"/>
                </a:rPr>
                <a:t>(</a:t>
              </a:r>
              <a:r>
                <a:rPr lang="en-US" sz="2344" dirty="0" err="1">
                  <a:solidFill>
                    <a:srgbClr val="458B00"/>
                  </a:solidFill>
                  <a:latin typeface="Times"/>
                  <a:cs typeface="Times"/>
                </a:rPr>
                <a:t>p,t</a:t>
              </a:r>
              <a:r>
                <a:rPr lang="en-US" sz="2344" dirty="0">
                  <a:solidFill>
                    <a:srgbClr val="458B00"/>
                  </a:solidFill>
                  <a:latin typeface="Times"/>
                  <a:cs typeface="Times"/>
                </a:rPr>
                <a:t>)</a:t>
              </a:r>
            </a:p>
          </p:txBody>
        </p:sp>
      </p:grp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965A6899-8CFA-A645-A833-2514A50C9741}"/>
              </a:ext>
            </a:extLst>
          </p:cNvPr>
          <p:cNvCxnSpPr/>
          <p:nvPr/>
        </p:nvCxnSpPr>
        <p:spPr>
          <a:xfrm>
            <a:off x="2681063" y="2627870"/>
            <a:ext cx="1623935" cy="625695"/>
          </a:xfrm>
          <a:prstGeom prst="straightConnector1">
            <a:avLst/>
          </a:prstGeom>
          <a:ln w="38100">
            <a:solidFill>
              <a:srgbClr val="458B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17208E7D-6B25-D24A-BB68-B8444923DB29}"/>
              </a:ext>
            </a:extLst>
          </p:cNvPr>
          <p:cNvSpPr txBox="1"/>
          <p:nvPr/>
        </p:nvSpPr>
        <p:spPr>
          <a:xfrm>
            <a:off x="113775" y="5388365"/>
            <a:ext cx="2515625" cy="294248"/>
          </a:xfrm>
          <a:prstGeom prst="rect">
            <a:avLst/>
          </a:prstGeom>
          <a:noFill/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12" i="1" dirty="0">
                <a:solidFill>
                  <a:schemeClr val="tx1"/>
                </a:solidFill>
                <a:latin typeface="Times New Roman"/>
                <a:cs typeface="Times New Roman"/>
              </a:rPr>
              <a:t>Larsen et al, PPNP 107 (2019) 69 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387A4A02-D470-E041-9EA9-FF0ACC62D752}"/>
              </a:ext>
            </a:extLst>
          </p:cNvPr>
          <p:cNvSpPr txBox="1"/>
          <p:nvPr/>
        </p:nvSpPr>
        <p:spPr>
          <a:xfrm rot="20688362">
            <a:off x="2900004" y="1972081"/>
            <a:ext cx="1552028" cy="727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63" dirty="0">
                <a:solidFill>
                  <a:srgbClr val="458B00"/>
                </a:solidFill>
                <a:latin typeface="Times" pitchFamily="2" charset="0"/>
                <a:cs typeface="Calibri"/>
              </a:rPr>
              <a:t>Oslo</a:t>
            </a:r>
          </a:p>
          <a:p>
            <a:r>
              <a:rPr lang="en-US" sz="2063" dirty="0">
                <a:solidFill>
                  <a:srgbClr val="458B00"/>
                </a:solidFill>
                <a:latin typeface="Times" pitchFamily="2" charset="0"/>
                <a:cs typeface="Calibri"/>
              </a:rPr>
              <a:t>Inverse-Oslo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8BE71D1-D22E-4D42-9B21-1811CCC76F3F}"/>
              </a:ext>
            </a:extLst>
          </p:cNvPr>
          <p:cNvSpPr txBox="1"/>
          <p:nvPr/>
        </p:nvSpPr>
        <p:spPr>
          <a:xfrm rot="19358899">
            <a:off x="5463890" y="2180525"/>
            <a:ext cx="986167" cy="409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63" dirty="0">
                <a:solidFill>
                  <a:srgbClr val="7A00FF"/>
                </a:solidFill>
                <a:latin typeface="Times" pitchFamily="2" charset="0"/>
                <a:cs typeface="Calibri"/>
              </a:rPr>
              <a:t> </a:t>
            </a:r>
            <a:r>
              <a:rPr lang="el-GR" sz="2063" dirty="0">
                <a:solidFill>
                  <a:srgbClr val="7A00FF"/>
                </a:solidFill>
                <a:latin typeface="Times" pitchFamily="2" charset="0"/>
                <a:cs typeface="Calibri"/>
              </a:rPr>
              <a:t>β</a:t>
            </a:r>
            <a:r>
              <a:rPr lang="en-US" sz="2063" dirty="0">
                <a:solidFill>
                  <a:srgbClr val="7A00FF"/>
                </a:solidFill>
                <a:latin typeface="Times" pitchFamily="2" charset="0"/>
                <a:cs typeface="Calibri"/>
              </a:rPr>
              <a:t>-Oslo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0A1D6C8-862E-5F4C-A539-188BE1F9E70B}"/>
              </a:ext>
            </a:extLst>
          </p:cNvPr>
          <p:cNvGrpSpPr/>
          <p:nvPr/>
        </p:nvGrpSpPr>
        <p:grpSpPr>
          <a:xfrm>
            <a:off x="6496233" y="4313327"/>
            <a:ext cx="2184086" cy="1401794"/>
            <a:chOff x="1009410" y="1289026"/>
            <a:chExt cx="2329692" cy="1495248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12B61D2A-EDBE-7843-9D27-FC265AC689F6}"/>
                </a:ext>
              </a:extLst>
            </p:cNvPr>
            <p:cNvSpPr/>
            <p:nvPr/>
          </p:nvSpPr>
          <p:spPr>
            <a:xfrm>
              <a:off x="1828800" y="1295400"/>
              <a:ext cx="6858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376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599E221-FE57-C843-837B-73743DD4823F}"/>
                </a:ext>
              </a:extLst>
            </p:cNvPr>
            <p:cNvSpPr/>
            <p:nvPr/>
          </p:nvSpPr>
          <p:spPr>
            <a:xfrm>
              <a:off x="1066800" y="1289026"/>
              <a:ext cx="6858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376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5BAB6B60-9583-FF47-8DC3-C7376489B030}"/>
                </a:ext>
              </a:extLst>
            </p:cNvPr>
            <p:cNvSpPr/>
            <p:nvPr/>
          </p:nvSpPr>
          <p:spPr>
            <a:xfrm>
              <a:off x="2590800" y="2098474"/>
              <a:ext cx="6858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376"/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3C6457ED-896F-DA49-BC14-8932E1E65033}"/>
                </a:ext>
              </a:extLst>
            </p:cNvPr>
            <p:cNvCxnSpPr/>
            <p:nvPr/>
          </p:nvCxnSpPr>
          <p:spPr>
            <a:xfrm>
              <a:off x="1409700" y="1874560"/>
              <a:ext cx="762000" cy="637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92B200C0-1040-B249-9A39-99548B9DBF61}"/>
                </a:ext>
              </a:extLst>
            </p:cNvPr>
            <p:cNvSpPr txBox="1"/>
            <p:nvPr/>
          </p:nvSpPr>
          <p:spPr>
            <a:xfrm>
              <a:off x="1009410" y="1370344"/>
              <a:ext cx="792012" cy="437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63" baseline="30000" dirty="0">
                  <a:latin typeface="Times New Roman" charset="0"/>
                  <a:ea typeface="Times New Roman" charset="0"/>
                  <a:cs typeface="Times New Roman" charset="0"/>
                </a:rPr>
                <a:t>139</a:t>
              </a:r>
              <a:r>
                <a:rPr lang="en-US" sz="2063" dirty="0">
                  <a:latin typeface="Times New Roman" charset="0"/>
                  <a:ea typeface="Times New Roman" charset="0"/>
                  <a:cs typeface="Times New Roman" charset="0"/>
                </a:rPr>
                <a:t>Ba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7E35989-5F5B-C146-82DC-C17DFF935BF5}"/>
                </a:ext>
              </a:extLst>
            </p:cNvPr>
            <p:cNvSpPr txBox="1"/>
            <p:nvPr/>
          </p:nvSpPr>
          <p:spPr>
            <a:xfrm>
              <a:off x="1771410" y="1370344"/>
              <a:ext cx="792012" cy="437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63" baseline="30000" dirty="0">
                  <a:latin typeface="Times New Roman" charset="0"/>
                  <a:ea typeface="Times New Roman" charset="0"/>
                  <a:cs typeface="Times New Roman" charset="0"/>
                </a:rPr>
                <a:t>140</a:t>
              </a:r>
              <a:r>
                <a:rPr lang="en-US" sz="2063" dirty="0">
                  <a:latin typeface="Times New Roman" charset="0"/>
                  <a:ea typeface="Times New Roman" charset="0"/>
                  <a:cs typeface="Times New Roman" charset="0"/>
                </a:rPr>
                <a:t>Ba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BFDA05E-C344-BD4C-AED6-6E61D8706E9D}"/>
                </a:ext>
              </a:extLst>
            </p:cNvPr>
            <p:cNvSpPr txBox="1"/>
            <p:nvPr/>
          </p:nvSpPr>
          <p:spPr>
            <a:xfrm>
              <a:off x="2533411" y="2269355"/>
              <a:ext cx="805691" cy="452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56" baseline="30000" dirty="0">
                  <a:latin typeface="Times New Roman" charset="0"/>
                  <a:ea typeface="Times New Roman" charset="0"/>
                  <a:cs typeface="Times New Roman" charset="0"/>
                </a:rPr>
                <a:t>140</a:t>
              </a:r>
              <a:r>
                <a:rPr lang="en-US" sz="2156" dirty="0">
                  <a:latin typeface="Times New Roman" charset="0"/>
                  <a:ea typeface="Times New Roman" charset="0"/>
                  <a:cs typeface="Times New Roman" charset="0"/>
                </a:rPr>
                <a:t>Cs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D352EF5-A8F2-6F4C-9080-2BE93E63F552}"/>
                </a:ext>
              </a:extLst>
            </p:cNvPr>
            <p:cNvSpPr txBox="1"/>
            <p:nvPr/>
          </p:nvSpPr>
          <p:spPr>
            <a:xfrm>
              <a:off x="1362598" y="1852252"/>
              <a:ext cx="815950" cy="498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37" dirty="0">
                  <a:latin typeface="Times New Roman" charset="0"/>
                  <a:ea typeface="Times New Roman" charset="0"/>
                  <a:cs typeface="Times New Roman" charset="0"/>
                </a:rPr>
                <a:t>(n,</a:t>
              </a:r>
              <a:r>
                <a:rPr lang="el-GR" sz="2437" dirty="0" err="1">
                  <a:latin typeface="Times New Roman" charset="0"/>
                  <a:ea typeface="Times New Roman" charset="0"/>
                  <a:cs typeface="Times New Roman" charset="0"/>
                </a:rPr>
                <a:t>γ</a:t>
              </a:r>
              <a:r>
                <a:rPr lang="en-US" sz="2437" dirty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0AB11155-5028-CC40-95F8-B9C30D13CA4F}"/>
                </a:ext>
              </a:extLst>
            </p:cNvPr>
            <p:cNvSpPr txBox="1"/>
            <p:nvPr/>
          </p:nvSpPr>
          <p:spPr>
            <a:xfrm>
              <a:off x="2574758" y="1584159"/>
              <a:ext cx="439778" cy="498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37" dirty="0">
                  <a:solidFill>
                    <a:srgbClr val="00B0F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β</a:t>
              </a:r>
              <a:r>
                <a:rPr lang="en-US" sz="2437" baseline="30000" dirty="0">
                  <a:solidFill>
                    <a:srgbClr val="00B0F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-</a:t>
              </a:r>
            </a:p>
          </p:txBody>
        </p: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26BAFDF3-7855-6542-A4D9-C6310D90FAF5}"/>
                </a:ext>
              </a:extLst>
            </p:cNvPr>
            <p:cNvCxnSpPr/>
            <p:nvPr/>
          </p:nvCxnSpPr>
          <p:spPr>
            <a:xfrm flipH="1" flipV="1">
              <a:off x="2330116" y="1788084"/>
              <a:ext cx="471639" cy="482404"/>
            </a:xfrm>
            <a:prstGeom prst="straightConnector1">
              <a:avLst/>
            </a:prstGeom>
            <a:ln w="47625">
              <a:solidFill>
                <a:srgbClr val="00B0F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D684E86-499C-5E6D-6CBF-856E6E45407E}"/>
              </a:ext>
            </a:extLst>
          </p:cNvPr>
          <p:cNvSpPr txBox="1"/>
          <p:nvPr/>
        </p:nvSpPr>
        <p:spPr>
          <a:xfrm>
            <a:off x="110149" y="4648200"/>
            <a:ext cx="2095638" cy="294248"/>
          </a:xfrm>
          <a:prstGeom prst="rect">
            <a:avLst/>
          </a:prstGeom>
          <a:noFill/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12" i="1" dirty="0" err="1">
                <a:solidFill>
                  <a:schemeClr val="tx1"/>
                </a:solidFill>
                <a:latin typeface="Times New Roman"/>
                <a:cs typeface="Times New Roman"/>
              </a:rPr>
              <a:t>Muecher</a:t>
            </a:r>
            <a:r>
              <a:rPr lang="en-US" sz="1312" i="1" dirty="0">
                <a:solidFill>
                  <a:schemeClr val="tx1"/>
                </a:solidFill>
                <a:latin typeface="Times New Roman"/>
                <a:cs typeface="Times New Roman"/>
              </a:rPr>
              <a:t> et al, PRCL (2023)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E936EB-7DF0-C3CB-9581-558D29E3988C}"/>
              </a:ext>
            </a:extLst>
          </p:cNvPr>
          <p:cNvSpPr txBox="1"/>
          <p:nvPr/>
        </p:nvSpPr>
        <p:spPr>
          <a:xfrm>
            <a:off x="101601" y="5034353"/>
            <a:ext cx="2106987" cy="294248"/>
          </a:xfrm>
          <a:prstGeom prst="rect">
            <a:avLst/>
          </a:prstGeom>
          <a:noFill/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12" i="1" dirty="0" err="1">
                <a:solidFill>
                  <a:schemeClr val="tx1"/>
                </a:solidFill>
                <a:latin typeface="Times New Roman"/>
                <a:cs typeface="Times New Roman"/>
              </a:rPr>
              <a:t>Wiedeking</a:t>
            </a:r>
            <a:r>
              <a:rPr lang="en-US" sz="1312" i="1" dirty="0">
                <a:solidFill>
                  <a:schemeClr val="tx1"/>
                </a:solidFill>
                <a:latin typeface="Times New Roman"/>
                <a:cs typeface="Times New Roman"/>
              </a:rPr>
              <a:t> et al, PRC (2021)</a:t>
            </a:r>
          </a:p>
        </p:txBody>
      </p:sp>
      <p:pic>
        <p:nvPicPr>
          <p:cNvPr id="8" name="Picture 2" descr="VS-1081-1-1.pdf">
            <a:extLst>
              <a:ext uri="{FF2B5EF4-FFF2-40B4-BE49-F238E27FC236}">
                <a16:creationId xmlns:a16="http://schemas.microsoft.com/office/drawing/2014/main" id="{F3CF18E1-DA83-F5D7-B813-2F430864B6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45" t="4102" r="31033" b="2821"/>
          <a:stretch>
            <a:fillRect/>
          </a:stretch>
        </p:blipFill>
        <p:spPr bwMode="auto">
          <a:xfrm>
            <a:off x="8833249" y="2077877"/>
            <a:ext cx="3175684" cy="388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CEFF68-BCAC-9308-A8E7-8FA7E039C351}"/>
              </a:ext>
            </a:extLst>
          </p:cNvPr>
          <p:cNvSpPr txBox="1"/>
          <p:nvPr/>
        </p:nvSpPr>
        <p:spPr>
          <a:xfrm>
            <a:off x="11041567" y="5287244"/>
            <a:ext cx="881973" cy="605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33" dirty="0" err="1">
                <a:solidFill>
                  <a:srgbClr val="000000"/>
                </a:solidFill>
                <a:latin typeface="Calibri"/>
                <a:cs typeface="Calibri"/>
              </a:rPr>
              <a:t>SuN</a:t>
            </a:r>
            <a:endParaRPr lang="en-US" sz="3333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6C68A7-7150-A4CC-C788-ADD7360E3B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D24B6F-0AA8-702F-FC52-508183078C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284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5E7DC73-5CD1-9240-AF0A-ECC3F286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49" b="0" dirty="0" err="1">
                <a:solidFill>
                  <a:srgbClr val="7F7F7F"/>
                </a:solidFill>
                <a:latin typeface="Imprint MT Shadow" charset="0"/>
                <a:ea typeface="Imprint MT Shadow" charset="0"/>
                <a:cs typeface="Imprint MT Shadow" charset="0"/>
              </a:rPr>
              <a:t>SuN</a:t>
            </a:r>
            <a:r>
              <a:rPr lang="en-US" sz="3749" b="0" dirty="0">
                <a:solidFill>
                  <a:srgbClr val="7F7F7F"/>
                </a:solidFill>
                <a:latin typeface="Imprint MT Shadow" charset="0"/>
                <a:ea typeface="Imprint MT Shadow" charset="0"/>
                <a:cs typeface="Imprint MT Shadow" charset="0"/>
              </a:rPr>
              <a:t> at ANL</a:t>
            </a:r>
          </a:p>
        </p:txBody>
      </p:sp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3A29016-DCDB-4247-8568-D6490CFC6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5" t="51788" r="16904" b="9472"/>
          <a:stretch/>
        </p:blipFill>
        <p:spPr>
          <a:xfrm>
            <a:off x="101601" y="1012389"/>
            <a:ext cx="6810964" cy="3432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person preparing food in a kitchen&#10;&#10;Description automatically generated">
            <a:extLst>
              <a:ext uri="{FF2B5EF4-FFF2-40B4-BE49-F238E27FC236}">
                <a16:creationId xmlns:a16="http://schemas.microsoft.com/office/drawing/2014/main" id="{85026894-329A-FB4E-B96D-EA6F88718A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7" r="6462" b="24310"/>
          <a:stretch/>
        </p:blipFill>
        <p:spPr>
          <a:xfrm rot="5400000">
            <a:off x="6487195" y="1307834"/>
            <a:ext cx="3432612" cy="2841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6048A6-0EAB-5740-87E9-E63DA24F7C31}"/>
              </a:ext>
            </a:extLst>
          </p:cNvPr>
          <p:cNvSpPr txBox="1"/>
          <p:nvPr/>
        </p:nvSpPr>
        <p:spPr>
          <a:xfrm>
            <a:off x="5332390" y="1522148"/>
            <a:ext cx="655949" cy="409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63" dirty="0" err="1">
                <a:solidFill>
                  <a:srgbClr val="FF0000"/>
                </a:solidFill>
                <a:highlight>
                  <a:srgbClr val="BACDE5"/>
                </a:highlight>
                <a:latin typeface="Times" pitchFamily="2" charset="0"/>
              </a:rPr>
              <a:t>SuN</a:t>
            </a:r>
            <a:endParaRPr lang="en-US" sz="2063" dirty="0">
              <a:solidFill>
                <a:srgbClr val="FF0000"/>
              </a:solidFill>
              <a:highlight>
                <a:srgbClr val="BACDE5"/>
              </a:highlight>
              <a:latin typeface="Times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B86D48-43ED-2D47-BB8A-6D77C277A87E}"/>
              </a:ext>
            </a:extLst>
          </p:cNvPr>
          <p:cNvSpPr txBox="1"/>
          <p:nvPr/>
        </p:nvSpPr>
        <p:spPr>
          <a:xfrm>
            <a:off x="5743508" y="2989896"/>
            <a:ext cx="1178336" cy="409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63" dirty="0" err="1">
                <a:solidFill>
                  <a:srgbClr val="FF0000"/>
                </a:solidFill>
                <a:highlight>
                  <a:srgbClr val="BACDE5"/>
                </a:highlight>
                <a:latin typeface="Times" pitchFamily="2" charset="0"/>
              </a:rPr>
              <a:t>SuNTAN</a:t>
            </a:r>
            <a:endParaRPr lang="en-US" sz="2063" dirty="0">
              <a:solidFill>
                <a:srgbClr val="FF0000"/>
              </a:solidFill>
              <a:highlight>
                <a:srgbClr val="BACDE5"/>
              </a:highlight>
              <a:latin typeface="Times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D4347D-D481-DC47-9671-05C8C8A6B7C3}"/>
              </a:ext>
            </a:extLst>
          </p:cNvPr>
          <p:cNvSpPr txBox="1"/>
          <p:nvPr/>
        </p:nvSpPr>
        <p:spPr>
          <a:xfrm>
            <a:off x="5963612" y="1555054"/>
            <a:ext cx="756938" cy="409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63" dirty="0">
                <a:solidFill>
                  <a:schemeClr val="accent2"/>
                </a:solidFill>
                <a:latin typeface="Times" pitchFamily="2" charset="0"/>
              </a:rPr>
              <a:t>beam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43809433-8E1D-1B43-84D7-DB89FAE60364}"/>
              </a:ext>
            </a:extLst>
          </p:cNvPr>
          <p:cNvSpPr/>
          <p:nvPr/>
        </p:nvSpPr>
        <p:spPr>
          <a:xfrm>
            <a:off x="5817560" y="1143000"/>
            <a:ext cx="684841" cy="501717"/>
          </a:xfrm>
          <a:custGeom>
            <a:avLst/>
            <a:gdLst>
              <a:gd name="connsiteX0" fmla="*/ 0 w 730497"/>
              <a:gd name="connsiteY0" fmla="*/ 0 h 458965"/>
              <a:gd name="connsiteX1" fmla="*/ 723753 w 730497"/>
              <a:gd name="connsiteY1" fmla="*/ 215360 h 458965"/>
              <a:gd name="connsiteX2" fmla="*/ 300092 w 730497"/>
              <a:gd name="connsiteY2" fmla="*/ 458965 h 45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0497" h="458965">
                <a:moveTo>
                  <a:pt x="0" y="0"/>
                </a:moveTo>
                <a:cubicBezTo>
                  <a:pt x="336869" y="69433"/>
                  <a:pt x="673738" y="138866"/>
                  <a:pt x="723753" y="215360"/>
                </a:cubicBezTo>
                <a:cubicBezTo>
                  <a:pt x="773768" y="291854"/>
                  <a:pt x="536930" y="375409"/>
                  <a:pt x="300092" y="458965"/>
                </a:cubicBezTo>
              </a:path>
            </a:pathLst>
          </a:custGeom>
          <a:noFill/>
          <a:ln w="349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6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0B614D-DA0E-1C49-A91B-1872B61FE401}"/>
              </a:ext>
            </a:extLst>
          </p:cNvPr>
          <p:cNvSpPr txBox="1"/>
          <p:nvPr/>
        </p:nvSpPr>
        <p:spPr>
          <a:xfrm>
            <a:off x="7773665" y="1114506"/>
            <a:ext cx="684803" cy="409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63" dirty="0">
                <a:solidFill>
                  <a:srgbClr val="FF0000"/>
                </a:solidFill>
                <a:highlight>
                  <a:srgbClr val="BACDE5"/>
                </a:highlight>
                <a:latin typeface="Times" pitchFamily="2" charset="0"/>
              </a:rPr>
              <a:t>fiber</a:t>
            </a:r>
          </a:p>
        </p:txBody>
      </p:sp>
      <p:pic>
        <p:nvPicPr>
          <p:cNvPr id="12" name="Picture 11" descr="A couple of wome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F3A14D55-2808-9F46-B524-8642EBC57D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625" y="657697"/>
            <a:ext cx="2836735" cy="2130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545BB8-6A22-0C53-B281-39C0B546E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99688"/>
            <a:ext cx="5305409" cy="28725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A5E5B3-AD3C-8A66-B68B-A7FD6CDAC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976" y="2829615"/>
            <a:ext cx="4266639" cy="36261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70E44F5-125F-5ECF-ED7D-6D77C1DC6D62}"/>
              </a:ext>
            </a:extLst>
          </p:cNvPr>
          <p:cNvSpPr txBox="1"/>
          <p:nvPr/>
        </p:nvSpPr>
        <p:spPr>
          <a:xfrm>
            <a:off x="9816699" y="2920214"/>
            <a:ext cx="2377809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67" baseline="30000" dirty="0">
                <a:solidFill>
                  <a:srgbClr val="000000"/>
                </a:solidFill>
                <a:latin typeface="Calibri"/>
                <a:cs typeface="Calibri"/>
              </a:rPr>
              <a:t>139</a:t>
            </a:r>
            <a:r>
              <a:rPr lang="en-US" sz="2667" dirty="0">
                <a:solidFill>
                  <a:srgbClr val="000000"/>
                </a:solidFill>
                <a:latin typeface="Calibri"/>
                <a:cs typeface="Calibri"/>
              </a:rPr>
              <a:t>Ba(n,</a:t>
            </a:r>
            <a:r>
              <a:rPr lang="el-GR" sz="2667" dirty="0">
                <a:solidFill>
                  <a:srgbClr val="000000"/>
                </a:solidFill>
                <a:latin typeface="Calibri"/>
                <a:cs typeface="Calibri"/>
              </a:rPr>
              <a:t>γ</a:t>
            </a:r>
            <a:r>
              <a:rPr lang="en-US" sz="2667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  <a:r>
              <a:rPr lang="en-US" sz="2667" baseline="30000" dirty="0">
                <a:solidFill>
                  <a:srgbClr val="000000"/>
                </a:solidFill>
                <a:latin typeface="Calibri"/>
                <a:cs typeface="Calibri"/>
              </a:rPr>
              <a:t>140</a:t>
            </a:r>
            <a:r>
              <a:rPr lang="en-US" sz="2667" dirty="0">
                <a:solidFill>
                  <a:srgbClr val="000000"/>
                </a:solidFill>
                <a:latin typeface="Calibri"/>
                <a:cs typeface="Calibri"/>
              </a:rPr>
              <a:t>Ba</a:t>
            </a:r>
            <a:endParaRPr lang="en-US" sz="2667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920154-E248-47E4-455C-BF68AD18CD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E3E38-A04C-A768-A39B-38D76C3C7D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810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663C19-F412-A477-81EB-7B1AED516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in the middle of MSU Campus</a:t>
            </a:r>
          </a:p>
        </p:txBody>
      </p:sp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641628EC-9CC0-5D02-207A-190688094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2" y="956482"/>
            <a:ext cx="7683607" cy="51463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621688-1DEE-1D55-8DE9-650A2A6BFF10}"/>
              </a:ext>
            </a:extLst>
          </p:cNvPr>
          <p:cNvSpPr txBox="1"/>
          <p:nvPr/>
        </p:nvSpPr>
        <p:spPr>
          <a:xfrm rot="16592520">
            <a:off x="948676" y="2247680"/>
            <a:ext cx="1709596" cy="368768"/>
          </a:xfrm>
          <a:prstGeom prst="rect">
            <a:avLst/>
          </a:prstGeom>
          <a:noFill/>
        </p:spPr>
        <p:txBody>
          <a:bodyPr wrap="none" lIns="90881" tIns="45441" rIns="90881" bIns="45441" rtlCol="0">
            <a:spAutoFit/>
          </a:bodyPr>
          <a:lstStyle/>
          <a:p>
            <a:pPr defTabSz="9088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Plant Sciences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E51C5D-DAEC-EBE9-6AA0-30C5D2836544}"/>
              </a:ext>
            </a:extLst>
          </p:cNvPr>
          <p:cNvSpPr txBox="1"/>
          <p:nvPr/>
        </p:nvSpPr>
        <p:spPr>
          <a:xfrm rot="3420352">
            <a:off x="6803008" y="2844533"/>
            <a:ext cx="606730" cy="368768"/>
          </a:xfrm>
          <a:prstGeom prst="rect">
            <a:avLst/>
          </a:prstGeom>
          <a:noFill/>
        </p:spPr>
        <p:txBody>
          <a:bodyPr wrap="none" lIns="90881" tIns="45441" rIns="90881" bIns="45441" rtlCol="0">
            <a:spAutoFit/>
          </a:bodyPr>
          <a:lstStyle/>
          <a:p>
            <a:pPr defTabSz="9088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Law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0CA4A-67C9-63FF-95FF-C3ECCD7D39AA}"/>
              </a:ext>
            </a:extLst>
          </p:cNvPr>
          <p:cNvSpPr txBox="1"/>
          <p:nvPr/>
        </p:nvSpPr>
        <p:spPr>
          <a:xfrm>
            <a:off x="3465728" y="1080693"/>
            <a:ext cx="978626" cy="368768"/>
          </a:xfrm>
          <a:prstGeom prst="rect">
            <a:avLst/>
          </a:prstGeom>
          <a:noFill/>
        </p:spPr>
        <p:txBody>
          <a:bodyPr wrap="none" lIns="90881" tIns="45441" rIns="90881" bIns="45441" rtlCol="0">
            <a:spAutoFit/>
          </a:bodyPr>
          <a:lstStyle/>
          <a:p>
            <a:pPr defTabSz="9088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Physics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A76CE7-8E53-B75E-37F4-E543F07609D9}"/>
              </a:ext>
            </a:extLst>
          </p:cNvPr>
          <p:cNvSpPr txBox="1"/>
          <p:nvPr/>
        </p:nvSpPr>
        <p:spPr>
          <a:xfrm>
            <a:off x="4837065" y="1561824"/>
            <a:ext cx="1222283" cy="368768"/>
          </a:xfrm>
          <a:prstGeom prst="rect">
            <a:avLst/>
          </a:prstGeom>
          <a:noFill/>
        </p:spPr>
        <p:txBody>
          <a:bodyPr wrap="none" lIns="90881" tIns="45441" rIns="90881" bIns="45441" rtlCol="0">
            <a:spAutoFit/>
          </a:bodyPr>
          <a:lstStyle/>
          <a:p>
            <a:pPr defTabSz="9088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Chemistry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1E986E-5187-5FAE-1A93-6593F7D548B7}"/>
              </a:ext>
            </a:extLst>
          </p:cNvPr>
          <p:cNvSpPr txBox="1"/>
          <p:nvPr/>
        </p:nvSpPr>
        <p:spPr>
          <a:xfrm rot="16008675">
            <a:off x="2631768" y="1534012"/>
            <a:ext cx="1196635" cy="368768"/>
          </a:xfrm>
          <a:prstGeom prst="rect">
            <a:avLst/>
          </a:prstGeom>
          <a:noFill/>
        </p:spPr>
        <p:txBody>
          <a:bodyPr wrap="none" lIns="90881" tIns="45441" rIns="90881" bIns="45441" rtlCol="0">
            <a:spAutoFit/>
          </a:bodyPr>
          <a:lstStyle/>
          <a:p>
            <a:pPr defTabSz="9088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Bio </a:t>
            </a:r>
            <a:r>
              <a:rPr lang="en-US" kern="0" dirty="0" err="1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Chem</a:t>
            </a:r>
            <a:endParaRPr lang="en-US" kern="0" dirty="0">
              <a:solidFill>
                <a:srgbClr val="FFFF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671CFF-ECF0-F136-6348-96AF00F78BA0}"/>
              </a:ext>
            </a:extLst>
          </p:cNvPr>
          <p:cNvSpPr txBox="1"/>
          <p:nvPr/>
        </p:nvSpPr>
        <p:spPr>
          <a:xfrm>
            <a:off x="3050524" y="5317154"/>
            <a:ext cx="1786540" cy="368768"/>
          </a:xfrm>
          <a:prstGeom prst="rect">
            <a:avLst/>
          </a:prstGeom>
          <a:noFill/>
        </p:spPr>
        <p:txBody>
          <a:bodyPr wrap="none" lIns="90881" tIns="45441" rIns="90881" bIns="45441" rtlCol="0">
            <a:spAutoFit/>
          </a:bodyPr>
          <a:lstStyle/>
          <a:p>
            <a:pPr defTabSz="9088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Performing Arts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BED487-D0E3-ABA6-2827-6B7B8BC6D773}"/>
              </a:ext>
            </a:extLst>
          </p:cNvPr>
          <p:cNvSpPr txBox="1"/>
          <p:nvPr/>
        </p:nvSpPr>
        <p:spPr>
          <a:xfrm rot="16592520">
            <a:off x="-128435" y="5317153"/>
            <a:ext cx="1299227" cy="368768"/>
          </a:xfrm>
          <a:prstGeom prst="rect">
            <a:avLst/>
          </a:prstGeom>
          <a:noFill/>
        </p:spPr>
        <p:txBody>
          <a:bodyPr wrap="none" lIns="90881" tIns="45441" rIns="90881" bIns="45441" rtlCol="0">
            <a:spAutoFit/>
          </a:bodyPr>
          <a:lstStyle/>
          <a:p>
            <a:pPr defTabSz="9088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Vet School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4A214-3FFC-A2FB-3E5F-306BAE24A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927" y="2844800"/>
            <a:ext cx="912813" cy="1168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FFD64D-B82C-FFE1-AE2A-5FEC21334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134" y="1143000"/>
            <a:ext cx="3869197" cy="228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7785" algn="br" rotWithShape="0">
              <a:srgbClr val="000000">
                <a:alpha val="70000"/>
              </a:srgbClr>
            </a:outerShdw>
          </a:effectLst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D2D4CDA3-5C83-C45C-9128-27326621E40C}"/>
              </a:ext>
            </a:extLst>
          </p:cNvPr>
          <p:cNvSpPr txBox="1">
            <a:spLocks/>
          </p:cNvSpPr>
          <p:nvPr/>
        </p:nvSpPr>
        <p:spPr bwMode="auto">
          <a:xfrm>
            <a:off x="8111134" y="3630277"/>
            <a:ext cx="3357818" cy="1060963"/>
          </a:xfrm>
          <a:prstGeom prst="rect">
            <a:avLst/>
          </a:prstGeom>
          <a:noFill/>
          <a:ln w="12700">
            <a:solidFill>
              <a:srgbClr val="6AC7BE"/>
            </a:solidFill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>
            <a:lvl1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  <a:latin typeface="Imprint MT Shadow" pitchFamily="82" charset="77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80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162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241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323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75" kern="0" dirty="0">
                <a:solidFill>
                  <a:prstClr val="black"/>
                </a:solidFill>
              </a:rPr>
              <a:t>~ 650 employees</a:t>
            </a:r>
          </a:p>
          <a:p>
            <a:pPr algn="l"/>
            <a:r>
              <a:rPr lang="en-US" sz="1875" kern="0" dirty="0">
                <a:solidFill>
                  <a:prstClr val="black"/>
                </a:solidFill>
              </a:rPr>
              <a:t>&gt; 45 faculty </a:t>
            </a:r>
          </a:p>
          <a:p>
            <a:pPr algn="l"/>
            <a:r>
              <a:rPr lang="en-US" sz="1875" kern="0" dirty="0">
                <a:solidFill>
                  <a:prstClr val="black"/>
                </a:solidFill>
              </a:rPr>
              <a:t>~ 120 graduate students</a:t>
            </a:r>
          </a:p>
          <a:p>
            <a:pPr algn="l"/>
            <a:r>
              <a:rPr lang="en-US" sz="1875" kern="0" dirty="0">
                <a:solidFill>
                  <a:prstClr val="black"/>
                </a:solidFill>
              </a:rPr>
              <a:t>~ 110 undergraduate students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D975449-3476-D7D4-986C-6E53E9D3F74B}"/>
              </a:ext>
            </a:extLst>
          </p:cNvPr>
          <p:cNvSpPr txBox="1">
            <a:spLocks/>
          </p:cNvSpPr>
          <p:nvPr/>
        </p:nvSpPr>
        <p:spPr bwMode="auto">
          <a:xfrm>
            <a:off x="8077200" y="4876800"/>
            <a:ext cx="3770334" cy="1108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46" indent="-180146" algn="l" defTabSz="803150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295" indent="-151622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478" indent="-160630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089" indent="-133608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813" indent="-180146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2898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9855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6812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3766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563"/>
              </a:spcBef>
            </a:pPr>
            <a:r>
              <a:rPr lang="en-US" sz="1875" kern="0" dirty="0"/>
              <a:t> ~60 years of beam (NSCL/NSF)</a:t>
            </a:r>
          </a:p>
          <a:p>
            <a:pPr>
              <a:spcBef>
                <a:spcPts val="563"/>
              </a:spcBef>
            </a:pPr>
            <a:r>
              <a:rPr lang="en-US" sz="1875" kern="0" dirty="0"/>
              <a:t>FRIB project completed </a:t>
            </a:r>
          </a:p>
          <a:p>
            <a:pPr>
              <a:spcBef>
                <a:spcPts val="563"/>
              </a:spcBef>
            </a:pPr>
            <a:r>
              <a:rPr lang="en-US" sz="1875" kern="0" dirty="0"/>
              <a:t>First experiment May 2022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6648A4-E586-AFCA-1A07-73933A2D06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0F4578-9935-E088-AF40-BE2870261D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920510E-48EA-8B0C-F0A0-68EACE611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02" y="4835146"/>
            <a:ext cx="476298" cy="47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6615FA-960B-DD28-0704-03828FB6C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FRIB Accelerator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3A12DE-949F-ACCE-CE57-7E094FC1135D}"/>
              </a:ext>
            </a:extLst>
          </p:cNvPr>
          <p:cNvSpPr txBox="1"/>
          <p:nvPr/>
        </p:nvSpPr>
        <p:spPr>
          <a:xfrm>
            <a:off x="685800" y="4966197"/>
            <a:ext cx="6513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Superconducting Linear Accelerator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Primary beams: Any stable isotope from oxygen to uranium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Energy: ~ 200 MeV/u</a:t>
            </a:r>
          </a:p>
        </p:txBody>
      </p:sp>
      <p:pic>
        <p:nvPicPr>
          <p:cNvPr id="2054" name="Picture 6" descr="Nature's Ultra-Rare Isotopes Can't Hide from this New Particle Accelerator  - Universe Today">
            <a:extLst>
              <a:ext uri="{FF2B5EF4-FFF2-40B4-BE49-F238E27FC236}">
                <a16:creationId xmlns:a16="http://schemas.microsoft.com/office/drawing/2014/main" id="{754A1886-35E4-A4E3-2341-0E2ED2187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05930"/>
            <a:ext cx="8439489" cy="379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acility for Rare Isotope Beams opens at MSU">
            <a:extLst>
              <a:ext uri="{FF2B5EF4-FFF2-40B4-BE49-F238E27FC236}">
                <a16:creationId xmlns:a16="http://schemas.microsoft.com/office/drawing/2014/main" id="{66C27D22-0670-4275-5245-D31C61F5F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821" y="3441700"/>
            <a:ext cx="3706379" cy="249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28DB01-32D7-C81D-C5BF-4359F0DB1C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5116C-79F8-B106-6937-0D1B11897A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06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C:\Users\carr\Desktop\Beam Line.JPG">
            <a:extLst>
              <a:ext uri="{FF2B5EF4-FFF2-40B4-BE49-F238E27FC236}">
                <a16:creationId xmlns:a16="http://schemas.microsoft.com/office/drawing/2014/main" id="{7A323EBF-2B3D-4F47-84C7-3893F2B31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2706" y="1524000"/>
            <a:ext cx="7919294" cy="2651506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50" b="0" dirty="0">
                <a:solidFill>
                  <a:srgbClr val="7F7F7F"/>
                </a:solidFill>
                <a:latin typeface="Imprint MT Shadow" charset="0"/>
                <a:ea typeface="Imprint MT Shadow" charset="0"/>
                <a:cs typeface="Imprint MT Shadow" charset="0"/>
              </a:rPr>
              <a:t>FRIB beam production and delivery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8323336-CCB4-8A4A-8049-F0FA59741E51}"/>
              </a:ext>
            </a:extLst>
          </p:cNvPr>
          <p:cNvCxnSpPr>
            <a:cxnSpLocks/>
          </p:cNvCxnSpPr>
          <p:nvPr/>
        </p:nvCxnSpPr>
        <p:spPr>
          <a:xfrm flipV="1">
            <a:off x="3445398" y="3837949"/>
            <a:ext cx="898745" cy="2595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E843473-EB44-BB42-BEC7-151BD19B44F5}"/>
              </a:ext>
            </a:extLst>
          </p:cNvPr>
          <p:cNvSpPr txBox="1"/>
          <p:nvPr/>
        </p:nvSpPr>
        <p:spPr>
          <a:xfrm rot="20688744">
            <a:off x="3248990" y="3587751"/>
            <a:ext cx="1096775" cy="727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63" dirty="0">
                <a:solidFill>
                  <a:srgbClr val="FF0000"/>
                </a:solidFill>
                <a:cs typeface="Arial" panose="020B0604020202020204" pitchFamily="34" charset="0"/>
              </a:rPr>
              <a:t>Primary</a:t>
            </a:r>
          </a:p>
          <a:p>
            <a:pPr algn="ctr"/>
            <a:r>
              <a:rPr lang="en-US" sz="2063" dirty="0">
                <a:solidFill>
                  <a:srgbClr val="FF0000"/>
                </a:solidFill>
                <a:cs typeface="Arial" panose="020B0604020202020204" pitchFamily="34" charset="0"/>
              </a:rPr>
              <a:t>beam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F8D564-15CC-8042-81A4-6C2ECF3FA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534" y="1150198"/>
            <a:ext cx="2971419" cy="20353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0B3622-E2A3-344F-B0E6-340C00A26B2A}"/>
              </a:ext>
            </a:extLst>
          </p:cNvPr>
          <p:cNvSpPr txBox="1"/>
          <p:nvPr/>
        </p:nvSpPr>
        <p:spPr>
          <a:xfrm>
            <a:off x="6272953" y="1432728"/>
            <a:ext cx="691000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75" baseline="30000" dirty="0"/>
              <a:t>48</a:t>
            </a:r>
            <a:r>
              <a:rPr lang="en-US" sz="1875" dirty="0"/>
              <a:t>Ca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7CB883-075F-2E46-B601-E719C65D6A29}"/>
              </a:ext>
            </a:extLst>
          </p:cNvPr>
          <p:cNvSpPr txBox="1"/>
          <p:nvPr/>
        </p:nvSpPr>
        <p:spPr>
          <a:xfrm>
            <a:off x="5966208" y="2061794"/>
            <a:ext cx="718285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75" baseline="30000" dirty="0"/>
              <a:t>40</a:t>
            </a:r>
            <a:r>
              <a:rPr lang="en-US" sz="1875" dirty="0"/>
              <a:t>Mg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53E73C0-0920-E049-AFCB-26E01D4F0914}"/>
              </a:ext>
            </a:extLst>
          </p:cNvPr>
          <p:cNvCxnSpPr>
            <a:cxnSpLocks/>
          </p:cNvCxnSpPr>
          <p:nvPr/>
        </p:nvCxnSpPr>
        <p:spPr>
          <a:xfrm flipH="1" flipV="1">
            <a:off x="5836746" y="2068641"/>
            <a:ext cx="117991" cy="1491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C4CE98D-D9B2-9744-A78B-C7D9A1F61783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5875605" y="1289853"/>
            <a:ext cx="397348" cy="3333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1D6FC5-65C4-F5B4-C408-29B5472C8B23}"/>
              </a:ext>
            </a:extLst>
          </p:cNvPr>
          <p:cNvGrpSpPr/>
          <p:nvPr/>
        </p:nvGrpSpPr>
        <p:grpSpPr>
          <a:xfrm>
            <a:off x="9246350" y="2532443"/>
            <a:ext cx="2954090" cy="2460307"/>
            <a:chOff x="9246350" y="2532443"/>
            <a:chExt cx="2954090" cy="246030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DDB28B4-A743-439C-AD98-5F55A70B81CF}"/>
                </a:ext>
              </a:extLst>
            </p:cNvPr>
            <p:cNvGrpSpPr/>
            <p:nvPr/>
          </p:nvGrpSpPr>
          <p:grpSpPr>
            <a:xfrm>
              <a:off x="9246350" y="2532443"/>
              <a:ext cx="2954090" cy="2460307"/>
              <a:chOff x="9246350" y="2532443"/>
              <a:chExt cx="2954090" cy="2460307"/>
            </a:xfrm>
          </p:grpSpPr>
          <p:cxnSp>
            <p:nvCxnSpPr>
              <p:cNvPr id="41" name="Straight Arrow Connector 40"/>
              <p:cNvCxnSpPr>
                <a:cxnSpLocks/>
              </p:cNvCxnSpPr>
              <p:nvPr/>
            </p:nvCxnSpPr>
            <p:spPr>
              <a:xfrm flipH="1">
                <a:off x="11593301" y="2532443"/>
                <a:ext cx="312875" cy="32720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6585E82D-C516-BD44-9F3C-F743CF21FC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46350" y="2961067"/>
                <a:ext cx="2954090" cy="2031683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8F8280-699B-6546-BFB7-22DB305B7DAD}"/>
                </a:ext>
              </a:extLst>
            </p:cNvPr>
            <p:cNvSpPr txBox="1"/>
            <p:nvPr/>
          </p:nvSpPr>
          <p:spPr>
            <a:xfrm>
              <a:off x="11198233" y="4032631"/>
              <a:ext cx="718285" cy="380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75" baseline="30000" dirty="0"/>
                <a:t>40</a:t>
              </a:r>
              <a:r>
                <a:rPr lang="en-US" sz="1875" dirty="0"/>
                <a:t>Mg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BF923CB-E78A-0049-8F3C-9B39161E07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32723" y="3908668"/>
              <a:ext cx="85427" cy="1575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C794E1-EB34-EF7B-E71E-2C7BBC89E6AE}"/>
              </a:ext>
            </a:extLst>
          </p:cNvPr>
          <p:cNvGrpSpPr/>
          <p:nvPr/>
        </p:nvGrpSpPr>
        <p:grpSpPr>
          <a:xfrm>
            <a:off x="6141296" y="2961068"/>
            <a:ext cx="2977945" cy="3136833"/>
            <a:chOff x="6141296" y="2961068"/>
            <a:chExt cx="2977945" cy="313683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50FE7CF-779C-A93F-3682-DDDAE6931EF0}"/>
                </a:ext>
              </a:extLst>
            </p:cNvPr>
            <p:cNvGrpSpPr/>
            <p:nvPr/>
          </p:nvGrpSpPr>
          <p:grpSpPr>
            <a:xfrm>
              <a:off x="6141296" y="2961068"/>
              <a:ext cx="2977945" cy="3136833"/>
              <a:chOff x="6141296" y="2961068"/>
              <a:chExt cx="2977945" cy="3136833"/>
            </a:xfrm>
          </p:grpSpPr>
          <p:cxnSp>
            <p:nvCxnSpPr>
              <p:cNvPr id="36" name="Straight Arrow Connector 35"/>
              <p:cNvCxnSpPr>
                <a:cxnSpLocks/>
              </p:cNvCxnSpPr>
              <p:nvPr/>
            </p:nvCxnSpPr>
            <p:spPr>
              <a:xfrm>
                <a:off x="7558830" y="2961068"/>
                <a:ext cx="71438" cy="99030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59E9631-6AC8-6043-8507-E123D07A4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1296" y="4066218"/>
                <a:ext cx="2977945" cy="2031683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3038B3C-458E-D248-89C5-97AF65B381EA}"/>
                </a:ext>
              </a:extLst>
            </p:cNvPr>
            <p:cNvSpPr txBox="1"/>
            <p:nvPr/>
          </p:nvSpPr>
          <p:spPr>
            <a:xfrm>
              <a:off x="8103625" y="5133238"/>
              <a:ext cx="718285" cy="380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75" baseline="30000" dirty="0"/>
                <a:t>40</a:t>
              </a:r>
              <a:r>
                <a:rPr lang="en-US" sz="1875" dirty="0"/>
                <a:t>Mg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EBD912B-2BAC-804E-89E0-A455E2F80C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8114" y="5009276"/>
              <a:ext cx="85427" cy="1575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6C6187B-4690-1BC6-E3BC-0711DD3CD7D3}"/>
              </a:ext>
            </a:extLst>
          </p:cNvPr>
          <p:cNvSpPr txBox="1"/>
          <p:nvPr/>
        </p:nvSpPr>
        <p:spPr>
          <a:xfrm>
            <a:off x="3163709" y="4549281"/>
            <a:ext cx="2886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Same experiment </a:t>
            </a:r>
            <a:r>
              <a:rPr lang="en-US" dirty="0">
                <a:solidFill>
                  <a:srgbClr val="0000FF"/>
                </a:solidFill>
              </a:rPr>
              <a:t>@ FRIB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Today: 10 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FRIB full power: 20 sec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DC27C9A-2A9E-FFA5-8D0A-518D4E931BD1}"/>
              </a:ext>
            </a:extLst>
          </p:cNvPr>
          <p:cNvCxnSpPr>
            <a:cxnSpLocks/>
          </p:cNvCxnSpPr>
          <p:nvPr/>
        </p:nvCxnSpPr>
        <p:spPr>
          <a:xfrm flipH="1" flipV="1">
            <a:off x="5315315" y="2809426"/>
            <a:ext cx="169878" cy="7495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114806-F326-FEA6-D167-9819572AC5B0}"/>
              </a:ext>
            </a:extLst>
          </p:cNvPr>
          <p:cNvGrpSpPr/>
          <p:nvPr/>
        </p:nvGrpSpPr>
        <p:grpSpPr>
          <a:xfrm>
            <a:off x="76200" y="1941963"/>
            <a:ext cx="3048000" cy="3572148"/>
            <a:chOff x="0" y="1941963"/>
            <a:chExt cx="3048000" cy="357214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AB474BE-4DC0-EDE4-EA03-C230C8314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394" y="2640632"/>
              <a:ext cx="2822314" cy="241356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1E82FC-19A4-E496-B866-174292663047}"/>
                </a:ext>
              </a:extLst>
            </p:cNvPr>
            <p:cNvSpPr txBox="1"/>
            <p:nvPr/>
          </p:nvSpPr>
          <p:spPr>
            <a:xfrm>
              <a:off x="67632" y="1941963"/>
              <a:ext cx="29803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@ NSCL</a:t>
              </a:r>
            </a:p>
            <a:p>
              <a:r>
                <a:rPr lang="en-US" dirty="0"/>
                <a:t>Two </a:t>
              </a:r>
              <a:r>
                <a:rPr lang="en-US" baseline="30000" dirty="0"/>
                <a:t>40</a:t>
              </a:r>
              <a:r>
                <a:rPr lang="en-US" dirty="0"/>
                <a:t>Mg events in 7 days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DD195A-CE3C-B4D4-ADDC-BA2B4C0BDF1D}"/>
                </a:ext>
              </a:extLst>
            </p:cNvPr>
            <p:cNvSpPr txBox="1"/>
            <p:nvPr/>
          </p:nvSpPr>
          <p:spPr>
            <a:xfrm>
              <a:off x="112394" y="5026223"/>
              <a:ext cx="260150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Baumann et al., Nature 2007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7E88216-FB0E-4E66-87D0-7F9E3E686D0D}"/>
                </a:ext>
              </a:extLst>
            </p:cNvPr>
            <p:cNvSpPr/>
            <p:nvPr/>
          </p:nvSpPr>
          <p:spPr>
            <a:xfrm>
              <a:off x="0" y="1941963"/>
              <a:ext cx="3048000" cy="3572148"/>
            </a:xfrm>
            <a:prstGeom prst="rect">
              <a:avLst/>
            </a:prstGeom>
            <a:noFill/>
            <a:ln w="28575">
              <a:solidFill>
                <a:srgbClr val="06430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B0A09D3-0352-F7B8-3EB1-E73001612C61}"/>
              </a:ext>
            </a:extLst>
          </p:cNvPr>
          <p:cNvSpPr txBox="1"/>
          <p:nvPr/>
        </p:nvSpPr>
        <p:spPr>
          <a:xfrm>
            <a:off x="8821910" y="106887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ARIS Separator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D118596-66AA-8BD4-898C-FF8AE85C4A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696E1DF3-4DC6-6B2B-7E4D-C30E4E4C88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17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D09B698-312B-D57E-391A-FD9D901D8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81" t="10060" r="4934" b="11960"/>
          <a:stretch/>
        </p:blipFill>
        <p:spPr bwMode="auto">
          <a:xfrm>
            <a:off x="147661" y="838200"/>
            <a:ext cx="2824139" cy="220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C4B2AF9-3988-9F44-9BFC-33B884C0C7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2" r="473" b="1876"/>
          <a:stretch/>
        </p:blipFill>
        <p:spPr>
          <a:xfrm>
            <a:off x="3124200" y="4381277"/>
            <a:ext cx="3589803" cy="178072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BBE6609E-0B34-0647-86CC-481090E3CA6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684" y="1053860"/>
            <a:ext cx="4393406" cy="239315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50" b="0" dirty="0">
                <a:solidFill>
                  <a:srgbClr val="7F7F7F"/>
                </a:solidFill>
                <a:latin typeface="Imprint MT Shadow" charset="0"/>
                <a:ea typeface="Imprint MT Shadow" charset="0"/>
                <a:cs typeface="Imprint MT Shadow" charset="0"/>
              </a:rPr>
              <a:t>Experimental equipment</a:t>
            </a:r>
          </a:p>
        </p:txBody>
      </p:sp>
      <p:pic>
        <p:nvPicPr>
          <p:cNvPr id="64" name="Grafik 7">
            <a:extLst>
              <a:ext uri="{FF2B5EF4-FFF2-40B4-BE49-F238E27FC236}">
                <a16:creationId xmlns:a16="http://schemas.microsoft.com/office/drawing/2014/main" id="{A39C22A9-BCB0-204D-906B-221A7E78F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7" y="2825535"/>
            <a:ext cx="3714750" cy="2089547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176B73F-902E-3942-8F0C-C4B70C5AFEAF}"/>
              </a:ext>
            </a:extLst>
          </p:cNvPr>
          <p:cNvSpPr txBox="1"/>
          <p:nvPr/>
        </p:nvSpPr>
        <p:spPr>
          <a:xfrm>
            <a:off x="7096125" y="1071562"/>
            <a:ext cx="732252" cy="29437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13" dirty="0">
                <a:solidFill>
                  <a:srgbClr val="000000"/>
                </a:solidFill>
                <a:latin typeface="Times New Roman"/>
                <a:cs typeface="Times New Roman"/>
              </a:rPr>
              <a:t>GRETA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254E709-4BAD-434D-97F9-89355F6716A6}"/>
              </a:ext>
            </a:extLst>
          </p:cNvPr>
          <p:cNvSpPr txBox="1"/>
          <p:nvPr/>
        </p:nvSpPr>
        <p:spPr>
          <a:xfrm>
            <a:off x="198344" y="3991875"/>
            <a:ext cx="645498" cy="29437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13" dirty="0">
                <a:solidFill>
                  <a:srgbClr val="000000"/>
                </a:solidFill>
                <a:latin typeface="Calibri"/>
                <a:cs typeface="Calibri"/>
              </a:rPr>
              <a:t>LENDA</a:t>
            </a:r>
          </a:p>
        </p:txBody>
      </p:sp>
      <p:pic>
        <p:nvPicPr>
          <p:cNvPr id="66" name="Picture 2" descr="image001">
            <a:extLst>
              <a:ext uri="{FF2B5EF4-FFF2-40B4-BE49-F238E27FC236}">
                <a16:creationId xmlns:a16="http://schemas.microsoft.com/office/drawing/2014/main" id="{E7A1EC65-C48C-2A4E-A126-50B6F0E9F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873" y="1756866"/>
            <a:ext cx="2101500" cy="219666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C8004CD-C912-FD4D-93D7-5F5DB34DD9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53" t="21125" r="18695" b="28051"/>
          <a:stretch/>
        </p:blipFill>
        <p:spPr>
          <a:xfrm>
            <a:off x="9760373" y="1071562"/>
            <a:ext cx="2345530" cy="220902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AC393DE-F65D-E84E-87E5-7DF016E4CC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84130" y="3870147"/>
            <a:ext cx="2587095" cy="196411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017D3838-3349-FF45-A60A-6F2515794633}"/>
              </a:ext>
            </a:extLst>
          </p:cNvPr>
          <p:cNvSpPr txBox="1"/>
          <p:nvPr/>
        </p:nvSpPr>
        <p:spPr>
          <a:xfrm>
            <a:off x="11378218" y="3847484"/>
            <a:ext cx="577338" cy="29437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13" dirty="0">
                <a:solidFill>
                  <a:srgbClr val="000000"/>
                </a:solidFill>
                <a:latin typeface="Calibri"/>
                <a:cs typeface="Calibri"/>
              </a:rPr>
              <a:t>NERO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FBB5602-2387-6D46-BF5F-D6CB5BEB891F}"/>
              </a:ext>
            </a:extLst>
          </p:cNvPr>
          <p:cNvSpPr txBox="1"/>
          <p:nvPr/>
        </p:nvSpPr>
        <p:spPr>
          <a:xfrm>
            <a:off x="7668686" y="3693841"/>
            <a:ext cx="761747" cy="29437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13" dirty="0">
                <a:solidFill>
                  <a:srgbClr val="000000"/>
                </a:solidFill>
                <a:latin typeface="Calibri"/>
                <a:cs typeface="Calibri"/>
              </a:rPr>
              <a:t>GADGET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72A3A3B-E6AF-B04D-B02F-E21EB1A2E082}"/>
              </a:ext>
            </a:extLst>
          </p:cNvPr>
          <p:cNvSpPr txBox="1"/>
          <p:nvPr/>
        </p:nvSpPr>
        <p:spPr>
          <a:xfrm>
            <a:off x="9902974" y="1116555"/>
            <a:ext cx="458780" cy="29437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13" dirty="0" err="1">
                <a:solidFill>
                  <a:srgbClr val="000000"/>
                </a:solidFill>
                <a:latin typeface="Calibri"/>
                <a:cs typeface="Calibri"/>
              </a:rPr>
              <a:t>SuN</a:t>
            </a:r>
            <a:endParaRPr lang="en-US" sz="1313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A6D254D-D725-5340-8DAD-6309FAF77A72}"/>
              </a:ext>
            </a:extLst>
          </p:cNvPr>
          <p:cNvSpPr txBox="1"/>
          <p:nvPr/>
        </p:nvSpPr>
        <p:spPr>
          <a:xfrm>
            <a:off x="6109040" y="5851946"/>
            <a:ext cx="620298" cy="29437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13" dirty="0">
                <a:solidFill>
                  <a:srgbClr val="000000"/>
                </a:solidFill>
                <a:latin typeface="Calibri"/>
                <a:cs typeface="Calibri"/>
              </a:rPr>
              <a:t>SECAR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852E7-B4AC-9DC5-7B8C-5D4B7EF9A373}"/>
              </a:ext>
            </a:extLst>
          </p:cNvPr>
          <p:cNvSpPr txBox="1"/>
          <p:nvPr/>
        </p:nvSpPr>
        <p:spPr>
          <a:xfrm>
            <a:off x="1943472" y="1089518"/>
            <a:ext cx="959686" cy="29437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13" dirty="0" err="1">
                <a:solidFill>
                  <a:srgbClr val="000000"/>
                </a:solidFill>
                <a:latin typeface="Calibri"/>
                <a:cs typeface="Calibri"/>
              </a:rPr>
              <a:t>MoNA</a:t>
            </a:r>
            <a:r>
              <a:rPr lang="en-US" sz="1313" dirty="0">
                <a:solidFill>
                  <a:srgbClr val="000000"/>
                </a:solidFill>
                <a:latin typeface="Calibri"/>
                <a:cs typeface="Calibri"/>
              </a:rPr>
              <a:t>-LISA</a:t>
            </a:r>
          </a:p>
        </p:txBody>
      </p:sp>
      <p:pic>
        <p:nvPicPr>
          <p:cNvPr id="3076" name="Picture 4" descr="FRIB partners with Argonne National Laboratory to develop dual-mode  solenoidal spectrometer for reaction studies with reaccelerated beams |  Facility for Rare Isotope Beams">
            <a:extLst>
              <a:ext uri="{FF2B5EF4-FFF2-40B4-BE49-F238E27FC236}">
                <a16:creationId xmlns:a16="http://schemas.microsoft.com/office/drawing/2014/main" id="{7A007A3F-64D0-80B5-3BEE-9EAD1A314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360" y="3670364"/>
            <a:ext cx="2265026" cy="209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C3FF12-6F91-1BB3-4F75-25F2ABF4EA7D}"/>
              </a:ext>
            </a:extLst>
          </p:cNvPr>
          <p:cNvSpPr txBox="1"/>
          <p:nvPr/>
        </p:nvSpPr>
        <p:spPr>
          <a:xfrm>
            <a:off x="8292970" y="5271637"/>
            <a:ext cx="752129" cy="29437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13" dirty="0">
                <a:solidFill>
                  <a:srgbClr val="000000"/>
                </a:solidFill>
                <a:latin typeface="Calibri"/>
                <a:cs typeface="Calibri"/>
              </a:rPr>
              <a:t>SOLARIS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616DB94-4A2A-F9E7-5F3B-5FED5DE9E2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9380A7-DDE3-860C-BB6D-FD7CB78574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C99362-A0BC-1434-F766-7BDDE20E1E31}"/>
              </a:ext>
            </a:extLst>
          </p:cNvPr>
          <p:cNvSpPr txBox="1"/>
          <p:nvPr/>
        </p:nvSpPr>
        <p:spPr>
          <a:xfrm rot="19559030">
            <a:off x="165222" y="1131649"/>
            <a:ext cx="78098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neutrons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CE2B31-857F-DE74-0556-4A4D1237A46D}"/>
              </a:ext>
            </a:extLst>
          </p:cNvPr>
          <p:cNvSpPr txBox="1"/>
          <p:nvPr/>
        </p:nvSpPr>
        <p:spPr>
          <a:xfrm rot="19559030">
            <a:off x="753590" y="4462167"/>
            <a:ext cx="78098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neutrons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D22F06-FE95-7E67-D1A1-AB0E41411181}"/>
              </a:ext>
            </a:extLst>
          </p:cNvPr>
          <p:cNvSpPr txBox="1"/>
          <p:nvPr/>
        </p:nvSpPr>
        <p:spPr>
          <a:xfrm rot="19559030">
            <a:off x="11082362" y="5299988"/>
            <a:ext cx="78098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neutrons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7E9F95-C309-B3FF-B227-2800312C207E}"/>
              </a:ext>
            </a:extLst>
          </p:cNvPr>
          <p:cNvSpPr txBox="1"/>
          <p:nvPr/>
        </p:nvSpPr>
        <p:spPr>
          <a:xfrm rot="19559030">
            <a:off x="11377128" y="2822897"/>
            <a:ext cx="595035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1200" dirty="0"/>
              <a:t>γ </a:t>
            </a:r>
            <a:r>
              <a:rPr lang="en-US" sz="1200" dirty="0"/>
              <a:t>rays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C8F8F9-35F3-8E26-985C-92959073B60F}"/>
              </a:ext>
            </a:extLst>
          </p:cNvPr>
          <p:cNvSpPr txBox="1"/>
          <p:nvPr/>
        </p:nvSpPr>
        <p:spPr>
          <a:xfrm rot="19559030">
            <a:off x="6713584" y="2894951"/>
            <a:ext cx="595035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1200" dirty="0"/>
              <a:t>γ </a:t>
            </a:r>
            <a:r>
              <a:rPr lang="en-US" sz="1200" dirty="0"/>
              <a:t>rays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3B069B-B53B-E586-299A-316923FB584F}"/>
              </a:ext>
            </a:extLst>
          </p:cNvPr>
          <p:cNvSpPr txBox="1"/>
          <p:nvPr/>
        </p:nvSpPr>
        <p:spPr>
          <a:xfrm rot="19559030">
            <a:off x="8890468" y="1719880"/>
            <a:ext cx="595035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1200" dirty="0"/>
              <a:t>γ </a:t>
            </a:r>
            <a:r>
              <a:rPr lang="en-US" sz="1200" dirty="0"/>
              <a:t>rays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58B2FA-2DAD-224A-F666-A41DF10D05A5}"/>
              </a:ext>
            </a:extLst>
          </p:cNvPr>
          <p:cNvSpPr txBox="1"/>
          <p:nvPr/>
        </p:nvSpPr>
        <p:spPr>
          <a:xfrm rot="19559030">
            <a:off x="7566633" y="4994963"/>
            <a:ext cx="1385316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Charged particles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AB1FD9-2A55-8ECA-F6A4-410EC5F4338F}"/>
              </a:ext>
            </a:extLst>
          </p:cNvPr>
          <p:cNvSpPr txBox="1"/>
          <p:nvPr/>
        </p:nvSpPr>
        <p:spPr>
          <a:xfrm rot="19559030">
            <a:off x="3245419" y="5526615"/>
            <a:ext cx="1385316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Charged particles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FC26CD-AC2B-599B-A396-378348B7772F}"/>
              </a:ext>
            </a:extLst>
          </p:cNvPr>
          <p:cNvSpPr txBox="1"/>
          <p:nvPr/>
        </p:nvSpPr>
        <p:spPr>
          <a:xfrm rot="19559030">
            <a:off x="7378510" y="2764904"/>
            <a:ext cx="1385316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Charged particles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E288A1-67D9-D29F-A875-2F94B67D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FRIB Science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ABC704D-766A-9370-4C79-F2F368C39253}"/>
              </a:ext>
            </a:extLst>
          </p:cNvPr>
          <p:cNvSpPr txBox="1">
            <a:spLocks noChangeArrowheads="1"/>
          </p:cNvSpPr>
          <p:nvPr/>
        </p:nvSpPr>
        <p:spPr>
          <a:xfrm>
            <a:off x="114299" y="1547029"/>
            <a:ext cx="4572000" cy="1577171"/>
          </a:xfrm>
          <a:prstGeom prst="rect">
            <a:avLst/>
          </a:prstGeom>
          <a:ln w="38100">
            <a:solidFill>
              <a:srgbClr val="6EB43D"/>
            </a:solidFill>
          </a:ln>
        </p:spPr>
        <p:txBody>
          <a:bodyPr/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spcBef>
                <a:spcPts val="295"/>
              </a:spcBef>
              <a:buSzTx/>
              <a:buFont typeface="Wingdings" pitchFamily="2" charset="2"/>
              <a:buNone/>
            </a:pPr>
            <a:r>
              <a:rPr lang="en-US" sz="2100" b="1" u="sng" kern="0" dirty="0">
                <a:latin typeface="Arial" pitchFamily="34" charset="0"/>
                <a:cs typeface="Arial" pitchFamily="34" charset="0"/>
              </a:rPr>
              <a:t>Properties of nuclei </a:t>
            </a:r>
          </a:p>
          <a:p>
            <a:pPr lvl="1">
              <a:spcBef>
                <a:spcPts val="295"/>
              </a:spcBef>
              <a:buSzTx/>
            </a:pPr>
            <a:r>
              <a:rPr lang="en-US" sz="1900" kern="0" dirty="0">
                <a:latin typeface="Arial" pitchFamily="34" charset="0"/>
                <a:cs typeface="Arial" pitchFamily="34" charset="0"/>
              </a:rPr>
              <a:t>Develop a predictive model of nuclei and their interactions</a:t>
            </a:r>
          </a:p>
          <a:p>
            <a:pPr lvl="1">
              <a:spcBef>
                <a:spcPts val="295"/>
              </a:spcBef>
              <a:buSzTx/>
            </a:pPr>
            <a:r>
              <a:rPr lang="en-US" sz="1900" kern="0" dirty="0">
                <a:latin typeface="Arial" pitchFamily="34" charset="0"/>
                <a:cs typeface="Arial" pitchFamily="34" charset="0"/>
              </a:rPr>
              <a:t>Determine the limits of elements and isotopes</a:t>
            </a:r>
          </a:p>
          <a:p>
            <a:pPr marL="0" indent="0">
              <a:spcBef>
                <a:spcPts val="295"/>
              </a:spcBef>
              <a:buSzTx/>
              <a:buFont typeface="Wingdings" pitchFamily="2" charset="2"/>
              <a:buNone/>
            </a:pPr>
            <a:endParaRPr lang="en-US" sz="190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7DBF30-AF1A-E0D7-6584-DFB78902C7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76801" y="2406919"/>
            <a:ext cx="2350273" cy="3001939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9440B4A0-4143-E674-8CCD-025E24EA4B3A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833029"/>
            <a:ext cx="4572000" cy="1577171"/>
          </a:xfrm>
          <a:prstGeom prst="rect">
            <a:avLst/>
          </a:prstGeom>
          <a:ln w="38100">
            <a:solidFill>
              <a:srgbClr val="005DB9"/>
            </a:solidFill>
          </a:ln>
        </p:spPr>
        <p:txBody>
          <a:bodyPr/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spcBef>
                <a:spcPts val="295"/>
              </a:spcBef>
              <a:buSzTx/>
              <a:buFont typeface="Wingdings" pitchFamily="2" charset="2"/>
              <a:buNone/>
            </a:pPr>
            <a:r>
              <a:rPr lang="en-US" sz="2100" b="1" u="sng" kern="0" dirty="0">
                <a:latin typeface="Arial" pitchFamily="34" charset="0"/>
                <a:cs typeface="Arial" pitchFamily="34" charset="0"/>
              </a:rPr>
              <a:t>Astrophysical processes</a:t>
            </a:r>
          </a:p>
          <a:p>
            <a:pPr lvl="1">
              <a:spcBef>
                <a:spcPts val="295"/>
              </a:spcBef>
              <a:buSzTx/>
            </a:pPr>
            <a:r>
              <a:rPr lang="en-US" sz="1900" kern="0" dirty="0">
                <a:latin typeface="Arial" pitchFamily="34" charset="0"/>
                <a:cs typeface="Arial" pitchFamily="34" charset="0"/>
              </a:rPr>
              <a:t>Origin of the elements in the cosmos</a:t>
            </a:r>
          </a:p>
          <a:p>
            <a:pPr lvl="1">
              <a:spcBef>
                <a:spcPts val="295"/>
              </a:spcBef>
              <a:buSzTx/>
            </a:pPr>
            <a:r>
              <a:rPr lang="en-US" sz="1900" kern="0" dirty="0">
                <a:latin typeface="Arial" pitchFamily="34" charset="0"/>
                <a:cs typeface="Arial" pitchFamily="34" charset="0"/>
              </a:rPr>
              <a:t>Explosive environments: novae, </a:t>
            </a:r>
            <a:br>
              <a:rPr lang="en-US" sz="1900" kern="0" dirty="0">
                <a:latin typeface="Arial" pitchFamily="34" charset="0"/>
                <a:cs typeface="Arial" pitchFamily="34" charset="0"/>
              </a:rPr>
            </a:br>
            <a:r>
              <a:rPr lang="en-US" sz="1900" kern="0" dirty="0">
                <a:latin typeface="Arial" pitchFamily="34" charset="0"/>
                <a:cs typeface="Arial" pitchFamily="34" charset="0"/>
              </a:rPr>
              <a:t>supernovae, X-ray bursts …</a:t>
            </a:r>
          </a:p>
          <a:p>
            <a:pPr lvl="1">
              <a:spcBef>
                <a:spcPts val="295"/>
              </a:spcBef>
              <a:buSzTx/>
            </a:pPr>
            <a:r>
              <a:rPr lang="en-US" sz="1900" kern="0" dirty="0">
                <a:latin typeface="Arial" pitchFamily="34" charset="0"/>
                <a:cs typeface="Arial" pitchFamily="34" charset="0"/>
              </a:rPr>
              <a:t>Properties of neutron stars</a:t>
            </a:r>
          </a:p>
          <a:p>
            <a:pPr lvl="1">
              <a:spcBef>
                <a:spcPts val="295"/>
              </a:spcBef>
              <a:buSzTx/>
            </a:pPr>
            <a:endParaRPr lang="en-US" sz="103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2E26CAB-B912-7CAF-DB94-EA33CC93ABC8}"/>
              </a:ext>
            </a:extLst>
          </p:cNvPr>
          <p:cNvSpPr txBox="1">
            <a:spLocks noChangeArrowheads="1"/>
          </p:cNvSpPr>
          <p:nvPr/>
        </p:nvSpPr>
        <p:spPr>
          <a:xfrm>
            <a:off x="7315200" y="3845193"/>
            <a:ext cx="4572000" cy="1283236"/>
          </a:xfrm>
          <a:prstGeom prst="rect">
            <a:avLst/>
          </a:prstGeom>
          <a:ln w="38100">
            <a:solidFill>
              <a:srgbClr val="757B4C"/>
            </a:solidFill>
          </a:ln>
        </p:spPr>
        <p:txBody>
          <a:bodyPr/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211729" lvl="1" indent="0">
              <a:spcBef>
                <a:spcPts val="295"/>
              </a:spcBef>
              <a:buSzTx/>
              <a:buNone/>
            </a:pPr>
            <a:endParaRPr lang="en-US" sz="1030" kern="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295"/>
              </a:spcBef>
              <a:buFont typeface="Wingdings" pitchFamily="2" charset="2"/>
              <a:buNone/>
            </a:pPr>
            <a:r>
              <a:rPr lang="en-US" sz="2100" b="1" u="sng" kern="0" dirty="0">
                <a:latin typeface="Arial" pitchFamily="34" charset="0"/>
                <a:cs typeface="Arial" pitchFamily="34" charset="0"/>
              </a:rPr>
              <a:t>Tests of fundamental symmetries</a:t>
            </a:r>
          </a:p>
          <a:p>
            <a:pPr lvl="1">
              <a:spcBef>
                <a:spcPts val="295"/>
              </a:spcBef>
              <a:buSzTx/>
            </a:pPr>
            <a:r>
              <a:rPr lang="en-US" sz="1900" kern="0" dirty="0">
                <a:latin typeface="Arial" pitchFamily="34" charset="0"/>
                <a:cs typeface="Arial" pitchFamily="34" charset="0"/>
              </a:rPr>
              <a:t>Effects of symmetry violations are </a:t>
            </a:r>
            <a:br>
              <a:rPr lang="en-US" sz="1900" kern="0" dirty="0">
                <a:latin typeface="Arial" pitchFamily="34" charset="0"/>
                <a:cs typeface="Arial" pitchFamily="34" charset="0"/>
              </a:rPr>
            </a:br>
            <a:r>
              <a:rPr lang="en-US" sz="1900" kern="0" dirty="0">
                <a:latin typeface="Arial" pitchFamily="34" charset="0"/>
                <a:cs typeface="Arial" pitchFamily="34" charset="0"/>
              </a:rPr>
              <a:t>amplified in certain nuclei</a:t>
            </a:r>
          </a:p>
          <a:p>
            <a:pPr lvl="1">
              <a:spcBef>
                <a:spcPts val="295"/>
              </a:spcBef>
              <a:buSzTx/>
            </a:pPr>
            <a:endParaRPr lang="en-US" sz="103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A294033C-EB88-7954-6D9E-9A13FBD4B306}"/>
              </a:ext>
            </a:extLst>
          </p:cNvPr>
          <p:cNvSpPr txBox="1">
            <a:spLocks noChangeArrowheads="1"/>
          </p:cNvSpPr>
          <p:nvPr/>
        </p:nvSpPr>
        <p:spPr>
          <a:xfrm>
            <a:off x="7315200" y="1631034"/>
            <a:ext cx="4572000" cy="1500971"/>
          </a:xfrm>
          <a:prstGeom prst="rect">
            <a:avLst/>
          </a:prstGeom>
          <a:ln w="38100">
            <a:solidFill>
              <a:srgbClr val="F5CE3D"/>
            </a:solidFill>
          </a:ln>
        </p:spPr>
        <p:txBody>
          <a:bodyPr/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211729" lvl="1" indent="0">
              <a:spcBef>
                <a:spcPts val="295"/>
              </a:spcBef>
              <a:buSzTx/>
              <a:buNone/>
            </a:pPr>
            <a:endParaRPr lang="en-US" sz="1031" kern="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295"/>
              </a:spcBef>
              <a:buFont typeface="Wingdings" pitchFamily="2" charset="2"/>
              <a:buNone/>
            </a:pPr>
            <a:r>
              <a:rPr lang="en-US" sz="2100" b="1" u="sng" kern="0" dirty="0">
                <a:latin typeface="Arial" pitchFamily="34" charset="0"/>
                <a:cs typeface="Arial" pitchFamily="34" charset="0"/>
              </a:rPr>
              <a:t>Societal applications and benefits</a:t>
            </a:r>
          </a:p>
          <a:p>
            <a:pPr lvl="1">
              <a:spcBef>
                <a:spcPts val="295"/>
              </a:spcBef>
              <a:buSzTx/>
            </a:pPr>
            <a:r>
              <a:rPr lang="en-US" sz="1900" kern="0" dirty="0">
                <a:latin typeface="Arial" pitchFamily="34" charset="0"/>
                <a:cs typeface="Arial" pitchFamily="34" charset="0"/>
              </a:rPr>
              <a:t>Isotope harvesting for medicine and a variety of fields</a:t>
            </a:r>
          </a:p>
          <a:p>
            <a:pPr lvl="1">
              <a:spcBef>
                <a:spcPts val="295"/>
              </a:spcBef>
              <a:buSzTx/>
            </a:pPr>
            <a:r>
              <a:rPr lang="en-US" sz="1900" kern="0" dirty="0">
                <a:latin typeface="Arial" pitchFamily="34" charset="0"/>
                <a:cs typeface="Arial" pitchFamily="34" charset="0"/>
              </a:rPr>
              <a:t>Surrogate reactions: nuclear security</a:t>
            </a:r>
          </a:p>
          <a:p>
            <a:pPr lvl="1">
              <a:spcBef>
                <a:spcPts val="295"/>
              </a:spcBef>
              <a:buSzTx/>
            </a:pPr>
            <a:endParaRPr lang="en-US" sz="103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4D2E14-35C9-60FC-B1CA-0AC12529D8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4E8FDD2-F264-1331-BA56-A658B2CC69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317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6C33B-F54E-40A7-0353-0D79AFFB1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limits of nuclear existence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32BDE3-B2D0-1BE5-5DF1-0089D38A28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2000" y="1024793"/>
            <a:ext cx="7305534" cy="499500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1876FFA-106E-9582-58D1-48CB14B18A8D}"/>
              </a:ext>
            </a:extLst>
          </p:cNvPr>
          <p:cNvCxnSpPr/>
          <p:nvPr/>
        </p:nvCxnSpPr>
        <p:spPr>
          <a:xfrm flipV="1">
            <a:off x="6392488" y="969687"/>
            <a:ext cx="1828800" cy="1294606"/>
          </a:xfrm>
          <a:prstGeom prst="straightConnector1">
            <a:avLst/>
          </a:prstGeom>
          <a:ln w="127000" cap="flat" cmpd="sng" algn="ctr">
            <a:solidFill>
              <a:srgbClr val="F17C0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9225E34-B8DA-A987-5036-7685541A146D}"/>
              </a:ext>
            </a:extLst>
          </p:cNvPr>
          <p:cNvSpPr txBox="1"/>
          <p:nvPr/>
        </p:nvSpPr>
        <p:spPr>
          <a:xfrm>
            <a:off x="6354388" y="1394415"/>
            <a:ext cx="1905000" cy="646331"/>
          </a:xfrm>
          <a:prstGeom prst="rect">
            <a:avLst/>
          </a:prstGeom>
          <a:ln>
            <a:solidFill>
              <a:srgbClr val="F17C0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"/>
                <a:cs typeface="Times"/>
              </a:rPr>
              <a:t>High Z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  <a:latin typeface="Times"/>
                <a:cs typeface="Times"/>
              </a:rPr>
              <a:t>Superheavies</a:t>
            </a:r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741B7B-778A-44B6-51FC-0C52903D0BA6}"/>
              </a:ext>
            </a:extLst>
          </p:cNvPr>
          <p:cNvGrpSpPr/>
          <p:nvPr/>
        </p:nvGrpSpPr>
        <p:grpSpPr>
          <a:xfrm flipH="1" flipV="1">
            <a:off x="2286000" y="2589212"/>
            <a:ext cx="4876800" cy="2668588"/>
            <a:chOff x="-53975" y="3200400"/>
            <a:chExt cx="4876800" cy="2668588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42E2D94-8B49-540E-DDA8-A4D1C8BDA1C0}"/>
                </a:ext>
              </a:extLst>
            </p:cNvPr>
            <p:cNvCxnSpPr/>
            <p:nvPr/>
          </p:nvCxnSpPr>
          <p:spPr>
            <a:xfrm rot="10800000">
              <a:off x="3527425" y="3581400"/>
              <a:ext cx="685800" cy="1588"/>
            </a:xfrm>
            <a:prstGeom prst="straightConnector1">
              <a:avLst/>
            </a:prstGeom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A051122-18E5-557B-F3AC-913616FEE224}"/>
                </a:ext>
              </a:extLst>
            </p:cNvPr>
            <p:cNvCxnSpPr/>
            <p:nvPr/>
          </p:nvCxnSpPr>
          <p:spPr>
            <a:xfrm rot="10800000">
              <a:off x="2917825" y="4038600"/>
              <a:ext cx="685800" cy="1588"/>
            </a:xfrm>
            <a:prstGeom prst="straightConnector1">
              <a:avLst/>
            </a:prstGeom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6DD8A81-E772-BD11-862D-65E8B594FC09}"/>
                </a:ext>
              </a:extLst>
            </p:cNvPr>
            <p:cNvCxnSpPr/>
            <p:nvPr/>
          </p:nvCxnSpPr>
          <p:spPr>
            <a:xfrm rot="10800000">
              <a:off x="2079625" y="4495800"/>
              <a:ext cx="685800" cy="1588"/>
            </a:xfrm>
            <a:prstGeom prst="straightConnector1">
              <a:avLst/>
            </a:prstGeom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E2278DD-E458-3B56-923C-BFE5839367B9}"/>
                </a:ext>
              </a:extLst>
            </p:cNvPr>
            <p:cNvCxnSpPr/>
            <p:nvPr/>
          </p:nvCxnSpPr>
          <p:spPr>
            <a:xfrm rot="10800000">
              <a:off x="1317625" y="4953000"/>
              <a:ext cx="685800" cy="1588"/>
            </a:xfrm>
            <a:prstGeom prst="straightConnector1">
              <a:avLst/>
            </a:prstGeom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4B2DE81-374B-181B-84D1-AB629B4F95D7}"/>
                </a:ext>
              </a:extLst>
            </p:cNvPr>
            <p:cNvCxnSpPr/>
            <p:nvPr/>
          </p:nvCxnSpPr>
          <p:spPr>
            <a:xfrm rot="10800000">
              <a:off x="555625" y="5410200"/>
              <a:ext cx="685800" cy="1588"/>
            </a:xfrm>
            <a:prstGeom prst="straightConnector1">
              <a:avLst/>
            </a:prstGeom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1BE4DEC-F3D9-AB33-FF49-B938EDFA15C4}"/>
                </a:ext>
              </a:extLst>
            </p:cNvPr>
            <p:cNvCxnSpPr/>
            <p:nvPr/>
          </p:nvCxnSpPr>
          <p:spPr>
            <a:xfrm rot="10800000">
              <a:off x="-53975" y="5867400"/>
              <a:ext cx="685800" cy="1588"/>
            </a:xfrm>
            <a:prstGeom prst="straightConnector1">
              <a:avLst/>
            </a:prstGeom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A6228F5-62D4-24E7-447A-9A1BB2DCF4DB}"/>
                </a:ext>
              </a:extLst>
            </p:cNvPr>
            <p:cNvCxnSpPr/>
            <p:nvPr/>
          </p:nvCxnSpPr>
          <p:spPr>
            <a:xfrm rot="10800000">
              <a:off x="4137025" y="3200400"/>
              <a:ext cx="685800" cy="1588"/>
            </a:xfrm>
            <a:prstGeom prst="straightConnector1">
              <a:avLst/>
            </a:prstGeom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04D8D4-DF4F-0CFF-2E9C-9179899D428E}"/>
              </a:ext>
            </a:extLst>
          </p:cNvPr>
          <p:cNvGrpSpPr/>
          <p:nvPr/>
        </p:nvGrpSpPr>
        <p:grpSpPr>
          <a:xfrm>
            <a:off x="1295400" y="1752600"/>
            <a:ext cx="4876800" cy="3049588"/>
            <a:chOff x="1371600" y="2362200"/>
            <a:chExt cx="4876800" cy="3049588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8547996-958F-0B19-668C-38AB2D62416A}"/>
                </a:ext>
              </a:extLst>
            </p:cNvPr>
            <p:cNvCxnSpPr/>
            <p:nvPr/>
          </p:nvCxnSpPr>
          <p:spPr>
            <a:xfrm rot="10800000">
              <a:off x="3581400" y="3581400"/>
              <a:ext cx="685800" cy="1588"/>
            </a:xfrm>
            <a:prstGeom prst="straightConnector1">
              <a:avLst/>
            </a:prstGeom>
            <a:ln w="635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91DDD7E-4C38-F89E-6399-2D962C3109A9}"/>
                </a:ext>
              </a:extLst>
            </p:cNvPr>
            <p:cNvCxnSpPr/>
            <p:nvPr/>
          </p:nvCxnSpPr>
          <p:spPr>
            <a:xfrm rot="10800000">
              <a:off x="3048000" y="4038600"/>
              <a:ext cx="685800" cy="1588"/>
            </a:xfrm>
            <a:prstGeom prst="straightConnector1">
              <a:avLst/>
            </a:prstGeom>
            <a:ln w="635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5564049-A841-6F39-D65B-3E9E27E763E3}"/>
                </a:ext>
              </a:extLst>
            </p:cNvPr>
            <p:cNvCxnSpPr/>
            <p:nvPr/>
          </p:nvCxnSpPr>
          <p:spPr>
            <a:xfrm rot="10800000">
              <a:off x="2362200" y="4495800"/>
              <a:ext cx="685800" cy="1588"/>
            </a:xfrm>
            <a:prstGeom prst="straightConnector1">
              <a:avLst/>
            </a:prstGeom>
            <a:ln w="635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8C996C5-30C9-D8AF-AFF9-7A66B8EEC1E3}"/>
                </a:ext>
              </a:extLst>
            </p:cNvPr>
            <p:cNvCxnSpPr/>
            <p:nvPr/>
          </p:nvCxnSpPr>
          <p:spPr>
            <a:xfrm rot="10800000">
              <a:off x="1828800" y="4953000"/>
              <a:ext cx="685800" cy="1588"/>
            </a:xfrm>
            <a:prstGeom prst="straightConnector1">
              <a:avLst/>
            </a:prstGeom>
            <a:ln w="635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3E5AAE9-504F-3640-BB69-61F50AD54876}"/>
                </a:ext>
              </a:extLst>
            </p:cNvPr>
            <p:cNvCxnSpPr/>
            <p:nvPr/>
          </p:nvCxnSpPr>
          <p:spPr>
            <a:xfrm rot="10800000">
              <a:off x="1371600" y="5410200"/>
              <a:ext cx="685800" cy="1588"/>
            </a:xfrm>
            <a:prstGeom prst="straightConnector1">
              <a:avLst/>
            </a:prstGeom>
            <a:ln w="635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6113C3E-9C6A-DCF8-C54F-A258FDB0293B}"/>
                </a:ext>
              </a:extLst>
            </p:cNvPr>
            <p:cNvCxnSpPr/>
            <p:nvPr/>
          </p:nvCxnSpPr>
          <p:spPr>
            <a:xfrm rot="10800000">
              <a:off x="4137025" y="3200400"/>
              <a:ext cx="685800" cy="1588"/>
            </a:xfrm>
            <a:prstGeom prst="straightConnector1">
              <a:avLst/>
            </a:prstGeom>
            <a:ln w="635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6EB11E0-4B89-B31C-5A26-7B17560A152F}"/>
                </a:ext>
              </a:extLst>
            </p:cNvPr>
            <p:cNvCxnSpPr/>
            <p:nvPr/>
          </p:nvCxnSpPr>
          <p:spPr>
            <a:xfrm rot="10800000">
              <a:off x="5562600" y="2362200"/>
              <a:ext cx="685800" cy="1588"/>
            </a:xfrm>
            <a:prstGeom prst="straightConnector1">
              <a:avLst/>
            </a:prstGeom>
            <a:ln w="635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B220B63-0E5C-EDAB-268A-9316DB62DFBC}"/>
                </a:ext>
              </a:extLst>
            </p:cNvPr>
            <p:cNvCxnSpPr/>
            <p:nvPr/>
          </p:nvCxnSpPr>
          <p:spPr>
            <a:xfrm rot="10800000">
              <a:off x="4800600" y="2819400"/>
              <a:ext cx="685800" cy="1588"/>
            </a:xfrm>
            <a:prstGeom prst="straightConnector1">
              <a:avLst/>
            </a:prstGeom>
            <a:ln w="635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44" descr="http://fys.kuleuven.be/iks/lisol/research/rib/images/6He.gif">
            <a:extLst>
              <a:ext uri="{FF2B5EF4-FFF2-40B4-BE49-F238E27FC236}">
                <a16:creationId xmlns:a16="http://schemas.microsoft.com/office/drawing/2014/main" id="{99F2B6B4-8C6C-9FB0-DCA7-714DA7721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6565" y="3830119"/>
            <a:ext cx="1447800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3940120-08BB-E729-377E-819F57B0ACCC}"/>
              </a:ext>
            </a:extLst>
          </p:cNvPr>
          <p:cNvSpPr txBox="1"/>
          <p:nvPr/>
        </p:nvSpPr>
        <p:spPr>
          <a:xfrm rot="19574462">
            <a:off x="4325410" y="4262916"/>
            <a:ext cx="1525826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"/>
                <a:cs typeface="Times"/>
              </a:rPr>
              <a:t>Large N/Z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11F94E2-93F6-220C-8C03-969584125315}"/>
              </a:ext>
            </a:extLst>
          </p:cNvPr>
          <p:cNvGrpSpPr/>
          <p:nvPr/>
        </p:nvGrpSpPr>
        <p:grpSpPr>
          <a:xfrm>
            <a:off x="8513070" y="738833"/>
            <a:ext cx="1915909" cy="1873194"/>
            <a:chOff x="7735497" y="2438399"/>
            <a:chExt cx="1915909" cy="187319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EC99CC5-5EB5-88B9-AAE8-2678236B0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833" b="16667"/>
            <a:stretch>
              <a:fillRect/>
            </a:stretch>
          </p:blipFill>
          <p:spPr>
            <a:xfrm>
              <a:off x="7746406" y="2438399"/>
              <a:ext cx="1905000" cy="150394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8D1F4D0-7AD4-2CD9-EECC-3C9EE0226C34}"/>
                </a:ext>
              </a:extLst>
            </p:cNvPr>
            <p:cNvSpPr txBox="1"/>
            <p:nvPr/>
          </p:nvSpPr>
          <p:spPr>
            <a:xfrm>
              <a:off x="7735497" y="3942261"/>
              <a:ext cx="1915909" cy="369332"/>
            </a:xfrm>
            <a:prstGeom prst="rect">
              <a:avLst/>
            </a:prstGeom>
            <a:noFill/>
            <a:ln>
              <a:solidFill>
                <a:srgbClr val="F17C0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solidFill>
                    <a:srgbClr val="000000"/>
                  </a:solidFill>
                  <a:latin typeface="Times"/>
                  <a:cs typeface="Times"/>
                </a:rPr>
                <a:t>Island of stability?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C6CB3FF-C890-A4E6-113B-CB517C636DE2}"/>
              </a:ext>
            </a:extLst>
          </p:cNvPr>
          <p:cNvSpPr txBox="1"/>
          <p:nvPr/>
        </p:nvSpPr>
        <p:spPr>
          <a:xfrm>
            <a:off x="6869406" y="4698367"/>
            <a:ext cx="2133918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000000"/>
                </a:solidFill>
                <a:latin typeface="Times"/>
                <a:cs typeface="Times"/>
              </a:rPr>
              <a:t>Neutron halos</a:t>
            </a:r>
          </a:p>
          <a:p>
            <a:r>
              <a:rPr lang="en-US" sz="1800" i="1" dirty="0">
                <a:solidFill>
                  <a:srgbClr val="000000"/>
                </a:solidFill>
                <a:latin typeface="Times"/>
                <a:cs typeface="Times"/>
              </a:rPr>
              <a:t>Neutron skins</a:t>
            </a:r>
          </a:p>
          <a:p>
            <a:r>
              <a:rPr lang="en-US" sz="1800" i="1" dirty="0" err="1">
                <a:solidFill>
                  <a:srgbClr val="000000"/>
                </a:solidFill>
                <a:latin typeface="Times"/>
                <a:cs typeface="Times"/>
              </a:rPr>
              <a:t>Dineutron</a:t>
            </a:r>
            <a:r>
              <a:rPr lang="en-US" sz="1800" i="1" dirty="0">
                <a:solidFill>
                  <a:srgbClr val="000000"/>
                </a:solidFill>
                <a:latin typeface="Times"/>
                <a:cs typeface="Times"/>
              </a:rPr>
              <a:t> decay</a:t>
            </a:r>
          </a:p>
          <a:p>
            <a:r>
              <a:rPr lang="en-US" sz="1800" i="1" dirty="0">
                <a:solidFill>
                  <a:srgbClr val="000000"/>
                </a:solidFill>
                <a:latin typeface="Times"/>
                <a:cs typeface="Times"/>
              </a:rPr>
              <a:t>New Magic Numbers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C750F89-9EA2-003F-6DE3-130868BAE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889" y="1774524"/>
            <a:ext cx="1784047" cy="112395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F59648E-30B6-601F-3E04-D2B8A9941B41}"/>
              </a:ext>
            </a:extLst>
          </p:cNvPr>
          <p:cNvSpPr txBox="1"/>
          <p:nvPr/>
        </p:nvSpPr>
        <p:spPr>
          <a:xfrm rot="19255390">
            <a:off x="1207019" y="3536315"/>
            <a:ext cx="1534085" cy="369332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"/>
                <a:cs typeface="Times"/>
              </a:rPr>
              <a:t>Large Z/N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C4F982B-1C9A-C886-C8CB-F41536FB33E7}"/>
              </a:ext>
            </a:extLst>
          </p:cNvPr>
          <p:cNvSpPr txBox="1"/>
          <p:nvPr/>
        </p:nvSpPr>
        <p:spPr>
          <a:xfrm>
            <a:off x="1700889" y="1088724"/>
            <a:ext cx="1680456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000000"/>
                </a:solidFill>
                <a:latin typeface="Times"/>
                <a:cs typeface="Times"/>
              </a:rPr>
              <a:t>Proton halos</a:t>
            </a:r>
          </a:p>
          <a:p>
            <a:r>
              <a:rPr lang="en-US" sz="1800" i="1" dirty="0" err="1">
                <a:solidFill>
                  <a:srgbClr val="000000"/>
                </a:solidFill>
                <a:latin typeface="Times"/>
                <a:cs typeface="Times"/>
              </a:rPr>
              <a:t>Diproton</a:t>
            </a:r>
            <a:r>
              <a:rPr lang="en-US" sz="1800" i="1" dirty="0">
                <a:solidFill>
                  <a:srgbClr val="000000"/>
                </a:solidFill>
                <a:latin typeface="Times"/>
                <a:cs typeface="Times"/>
              </a:rPr>
              <a:t> decay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4FBD4B1-DE15-CA65-25FD-31D8225C93FC}"/>
              </a:ext>
            </a:extLst>
          </p:cNvPr>
          <p:cNvSpPr txBox="1"/>
          <p:nvPr/>
        </p:nvSpPr>
        <p:spPr>
          <a:xfrm>
            <a:off x="7917091" y="3229954"/>
            <a:ext cx="42114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Nuclear Landscape</a:t>
            </a:r>
          </a:p>
          <a:p>
            <a:r>
              <a:rPr lang="en-US" dirty="0"/>
              <a:t>256 “Stable” – no decay observed</a:t>
            </a:r>
          </a:p>
          <a:p>
            <a:r>
              <a:rPr lang="en-US" dirty="0"/>
              <a:t>More than 3300 in the NNDC Database</a:t>
            </a:r>
          </a:p>
          <a:p>
            <a:r>
              <a:rPr lang="en-US" dirty="0"/>
              <a:t>Over 7000 predicted to exist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32737-72AA-62BB-6F33-D09A7466A0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09CDA-4180-E998-8F35-5F31B8780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97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7" grpId="0" animBg="1"/>
      <p:bldP spid="41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D0A45-C550-CD02-E42F-B448AD735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FRIB discovers five new isotopes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6C88D-B4DF-48CD-8638-D651A028EF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7"/>
          <a:stretch/>
        </p:blipFill>
        <p:spPr bwMode="auto">
          <a:xfrm>
            <a:off x="101600" y="1066800"/>
            <a:ext cx="4546600" cy="23209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3020AB-C3E5-B283-146E-F33382B9D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037252"/>
            <a:ext cx="6781800" cy="3683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84438E-E6AD-3FCB-057F-D5B83201508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600" y="4220383"/>
            <a:ext cx="7772400" cy="17911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3683E2-3361-6A76-450D-19799B3E9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476" y="1432293"/>
            <a:ext cx="2163447" cy="26458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B98B0E-9962-4AD8-F999-95139E7FDC67}"/>
              </a:ext>
            </a:extLst>
          </p:cNvPr>
          <p:cNvSpPr txBox="1"/>
          <p:nvPr/>
        </p:nvSpPr>
        <p:spPr>
          <a:xfrm>
            <a:off x="7835900" y="4542472"/>
            <a:ext cx="4356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0" dirty="0"/>
              <a:t>Five previously unknown isotopes (</a:t>
            </a:r>
            <a:r>
              <a:rPr lang="en-US" sz="1800" kern="0" baseline="30000" dirty="0"/>
              <a:t>182,183</a:t>
            </a:r>
            <a:r>
              <a:rPr lang="en-US" sz="1800" kern="0" dirty="0"/>
              <a:t>Tm, </a:t>
            </a:r>
            <a:r>
              <a:rPr lang="en-US" sz="1800" kern="0" baseline="30000" dirty="0"/>
              <a:t>186,187</a:t>
            </a:r>
            <a:r>
              <a:rPr lang="en-US" sz="1800" kern="0" dirty="0"/>
              <a:t>Yb, </a:t>
            </a:r>
            <a:r>
              <a:rPr lang="en-US" sz="1800" kern="0" baseline="30000" dirty="0"/>
              <a:t>190</a:t>
            </a:r>
            <a:r>
              <a:rPr lang="en-US" sz="1800" kern="0" dirty="0"/>
              <a:t>Lu) were produced, separated, and identified for the first time at FRIB using the Advanced Rare Isotope Separator (ARIS)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771FE-220A-0565-9A15-447F37BF6D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Artemis Spyrou, JLab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3F9963-F062-5DCF-4628-08B1DE25BD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21791"/>
      </p:ext>
    </p:extLst>
  </p:cSld>
  <p:clrMapOvr>
    <a:masterClrMapping/>
  </p:clrMapOvr>
</p:sld>
</file>

<file path=ppt/theme/theme1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-PowerPoint-Template-16x9-v5" id="{386E0BD5-C86C-4D62-9771-31771216E89C}" vid="{4ACF4385-ADC6-4C4F-9B7B-D66EF0FAE7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IconOverlay xmlns="http://schemas.microsoft.com/sharepoint/v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CA85FEB85B6D46B8175668CB2448ED" ma:contentTypeVersion="3" ma:contentTypeDescription="Create a new document." ma:contentTypeScope="" ma:versionID="e5bdad1e45abcf58258210de00698a8f">
  <xsd:schema xmlns:xsd="http://www.w3.org/2001/XMLSchema" xmlns:xs="http://www.w3.org/2001/XMLSchema" xmlns:p="http://schemas.microsoft.com/office/2006/metadata/properties" xmlns:ns2="http://schemas.microsoft.com/sharepoint/v4" xmlns:ns3="a9736d70-3db6-43af-9567-da370a79e71f" targetNamespace="http://schemas.microsoft.com/office/2006/metadata/properties" ma:root="true" ma:fieldsID="9a49759c4fde62a859d1101923a91349" ns2:_="" ns3:_="">
    <xsd:import namespace="http://schemas.microsoft.com/sharepoint/v4"/>
    <xsd:import namespace="a9736d70-3db6-43af-9567-da370a79e71f"/>
    <xsd:element name="properties">
      <xsd:complexType>
        <xsd:sequence>
          <xsd:element name="documentManagement">
            <xsd:complexType>
              <xsd:all>
                <xsd:element ref="ns2:IconOverlay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736d70-3db6-43af-9567-da370a79e71f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BA702D-F6E6-4314-8945-369A109C75F9}">
  <ds:schemaRefs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a9736d70-3db6-43af-9567-da370a79e71f"/>
    <ds:schemaRef ds:uri="http://schemas.microsoft.com/sharepoint/v4"/>
  </ds:schemaRefs>
</ds:datastoreItem>
</file>

<file path=customXml/itemProps2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0CC0C3-418A-4BD8-9824-E646398C22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4"/>
    <ds:schemaRef ds:uri="a9736d70-3db6-43af-9567-da370a79e7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6060</TotalTime>
  <Words>1763</Words>
  <Application>Microsoft Macintosh PowerPoint</Application>
  <PresentationFormat>Widescreen</PresentationFormat>
  <Paragraphs>390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ヒラギノ角ゴ Pro W3</vt:lpstr>
      <vt:lpstr>Arial</vt:lpstr>
      <vt:lpstr>Calibri</vt:lpstr>
      <vt:lpstr>Comic Sans MS</vt:lpstr>
      <vt:lpstr>Helvetica</vt:lpstr>
      <vt:lpstr>Imprint MT Shadow</vt:lpstr>
      <vt:lpstr>Lucida Grande</vt:lpstr>
      <vt:lpstr>Symbol</vt:lpstr>
      <vt:lpstr>Times</vt:lpstr>
      <vt:lpstr>Times New Roman</vt:lpstr>
      <vt:lpstr>Wingdings</vt:lpstr>
      <vt:lpstr>1_FRIB3</vt:lpstr>
      <vt:lpstr>Nuclear Science at FRIB</vt:lpstr>
      <vt:lpstr>FRIB</vt:lpstr>
      <vt:lpstr>… in the middle of MSU Campus</vt:lpstr>
      <vt:lpstr>FRIB Accelerator</vt:lpstr>
      <vt:lpstr>FRIB beam production and delivery</vt:lpstr>
      <vt:lpstr>Experimental equipment</vt:lpstr>
      <vt:lpstr>FRIB Science</vt:lpstr>
      <vt:lpstr>The limits of nuclear existence</vt:lpstr>
      <vt:lpstr>FRIB discovers five new isotopes</vt:lpstr>
      <vt:lpstr>Isotope Harvesting at FRIB</vt:lpstr>
      <vt:lpstr>Stellar Nucleosynthesis: Classic picture</vt:lpstr>
      <vt:lpstr>Evidence for additional nucleosynthesis processes </vt:lpstr>
      <vt:lpstr>Heavy Element Nucleosynthesis</vt:lpstr>
      <vt:lpstr>FRIB is Beginning to Address  Key Nuclear Physics of the i and r-process</vt:lpstr>
      <vt:lpstr>Constraining the conditions of the i process </vt:lpstr>
      <vt:lpstr>Simple i process calculations</vt:lpstr>
      <vt:lpstr>Sensitivity to neutron-capture rates</vt:lpstr>
      <vt:lpstr>Sensitivity to neutron-capture rates</vt:lpstr>
      <vt:lpstr>FRIB i-process reach</vt:lpstr>
      <vt:lpstr>Astrophysical r process</vt:lpstr>
      <vt:lpstr>Astrophysical r process - observables</vt:lpstr>
      <vt:lpstr>More observations</vt:lpstr>
      <vt:lpstr>r-process sensitivity to neutron captures</vt:lpstr>
      <vt:lpstr>PowerPoint Presentation</vt:lpstr>
      <vt:lpstr>PowerPoint Presentation</vt:lpstr>
      <vt:lpstr>Backup slides</vt:lpstr>
      <vt:lpstr>Neutron Captures</vt:lpstr>
      <vt:lpstr>SuN at ANL</vt:lpstr>
    </vt:vector>
  </TitlesOfParts>
  <Company>MSU NSCL/FRIB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FRIB PowerPoint Template</dc:title>
  <dc:creator>Parsons, Alex</dc:creator>
  <cp:lastModifiedBy>Artemis Spyrou</cp:lastModifiedBy>
  <cp:revision>143</cp:revision>
  <cp:lastPrinted>2023-04-27T17:51:02Z</cp:lastPrinted>
  <dcterms:created xsi:type="dcterms:W3CDTF">2023-05-16T14:40:51Z</dcterms:created>
  <dcterms:modified xsi:type="dcterms:W3CDTF">2024-06-12T11:13:07Z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0x010100B0CA85FEB85B6D46B8175668CB2448ED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Order">
    <vt:r8>5600</vt:r8>
  </property>
  <property fmtid="{D5CDD505-2E9C-101B-9397-08002B2CF9AE}" pid="7" name="Author_">
    <vt:lpwstr>447;#Parsons, Alex|61354939-8ef1-40bf-a344-a283b52ba8e0</vt:lpwstr>
  </property>
  <property fmtid="{D5CDD505-2E9C-101B-9397-08002B2CF9AE}" pid="8" name="Subcategory_">
    <vt:lpwstr>283;#FM|6b363047-e12c-44ec-9837-aeed4884c22d</vt:lpwstr>
  </property>
  <property fmtid="{D5CDD505-2E9C-101B-9397-08002B2CF9AE}" pid="9" name="ECKeywords">
    <vt:lpwstr/>
  </property>
  <property fmtid="{D5CDD505-2E9C-101B-9397-08002B2CF9AE}" pid="10" name="WBS0">
    <vt:lpwstr>471;#S10000 Management and Administration|26ad7ea8-87d4-42ac-9781-b7fff1d89416</vt:lpwstr>
  </property>
  <property fmtid="{D5CDD505-2E9C-101B-9397-08002B2CF9AE}" pid="11" name="Tags10">
    <vt:lpwstr/>
  </property>
  <property fmtid="{D5CDD505-2E9C-101B-9397-08002B2CF9AE}" pid="12" name="WorkflowChangePath">
    <vt:lpwstr>141c4800-5459-4a0f-8f70-37b212b6aaa7,4;141c4800-5459-4a0f-8f70-37b212b6aaa7,4;141c4800-5459-4a0f-8f70-37b212b6aaa7,4;141c4800-5459-4a0f-8f70-37b212b6aaa7,6;141c4800-5459-4a0f-8f70-37b212b6aaa7,6;141c4800-5459-4a0f-8f70-37b212b6aaa7,6;141c4800-5459-4a0f-8f</vt:lpwstr>
  </property>
  <property fmtid="{D5CDD505-2E9C-101B-9397-08002B2CF9AE}" pid="13" name="DNS">
    <vt:lpwstr>44668;#S10000-FM-000454-R002</vt:lpwstr>
  </property>
  <property fmtid="{D5CDD505-2E9C-101B-9397-08002B2CF9AE}" pid="14" name="Archive Document Workflow">
    <vt:lpwstr>, </vt:lpwstr>
  </property>
  <property fmtid="{D5CDD505-2E9C-101B-9397-08002B2CF9AE}" pid="15" name="Submission Date">
    <vt:filetime>2023-08-09T16:57:02Z</vt:filetime>
  </property>
  <property fmtid="{D5CDD505-2E9C-101B-9397-08002B2CF9AE}" pid="16" name="Subcategory">
    <vt:lpwstr>20</vt:lpwstr>
  </property>
</Properties>
</file>