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09" r:id="rId5"/>
    <p:sldId id="308" r:id="rId6"/>
    <p:sldId id="5690" r:id="rId7"/>
    <p:sldId id="310" r:id="rId8"/>
    <p:sldId id="318" r:id="rId9"/>
    <p:sldId id="319" r:id="rId10"/>
    <p:sldId id="311" r:id="rId11"/>
    <p:sldId id="320" r:id="rId12"/>
    <p:sldId id="313" r:id="rId13"/>
    <p:sldId id="321" r:id="rId14"/>
    <p:sldId id="314" r:id="rId15"/>
    <p:sldId id="3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honda Barbosa" initials="RB" lastIdx="8" clrIdx="0">
    <p:extLst>
      <p:ext uri="{19B8F6BF-5375-455C-9EA6-DF929625EA0E}">
        <p15:presenceInfo xmlns:p15="http://schemas.microsoft.com/office/powerpoint/2012/main" userId="S-1-5-21-1097014734-140981682-1849977318-19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05" autoAdjust="0"/>
  </p:normalViewPr>
  <p:slideViewPr>
    <p:cSldViewPr snapToGrid="0" snapToObjects="1">
      <p:cViewPr varScale="1">
        <p:scale>
          <a:sx n="86" d="100"/>
          <a:sy n="86" d="100"/>
        </p:scale>
        <p:origin x="562" y="7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6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June 7,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June 7,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June 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saecp.ethicspoint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hana@jlab.org" TargetMode="External"/><Relationship Id="rId2" Type="http://schemas.openxmlformats.org/officeDocument/2006/relationships/hyperlink" Target="mailto:jcarter@jlab.org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sz="9600" dirty="0">
                <a:solidFill>
                  <a:srgbClr val="227C9D"/>
                </a:solidFill>
                <a:latin typeface="Kollektif Bold"/>
              </a:rPr>
            </a:br>
            <a:r>
              <a:rPr lang="en-US" sz="3200" dirty="0">
                <a:solidFill>
                  <a:srgbClr val="227C9D"/>
                </a:solidFill>
                <a:latin typeface="Arial" panose="020B0604020202020204" pitchFamily="34" charset="0"/>
              </a:rPr>
              <a:t>JEFFERSON LAB USER ORGANIZATION 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6152927" cy="3246670"/>
          </a:xfrm>
        </p:spPr>
        <p:txBody>
          <a:bodyPr/>
          <a:lstStyle/>
          <a:p>
            <a:r>
              <a:rPr lang="en-US" sz="3600" dirty="0">
                <a:solidFill>
                  <a:srgbClr val="FE6D73"/>
                </a:solidFill>
                <a:latin typeface="Kollektif Bold"/>
              </a:rPr>
              <a:t>DIVERSITY, EQUITY, INCLUSION &amp; ACCESSIBILITY UPDATE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Monday June 10, 2024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Jennifer Carter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2EFA96DD-0C79-45D6-BE8B-39A89C52CCDD}"/>
              </a:ext>
            </a:extLst>
          </p:cNvPr>
          <p:cNvSpPr/>
          <p:nvPr/>
        </p:nvSpPr>
        <p:spPr>
          <a:xfrm>
            <a:off x="5912529" y="1310408"/>
            <a:ext cx="6279472" cy="4907512"/>
          </a:xfrm>
          <a:custGeom>
            <a:avLst/>
            <a:gdLst/>
            <a:ahLst/>
            <a:cxnLst/>
            <a:rect l="l" t="t" r="r" b="b"/>
            <a:pathLst>
              <a:path w="5531645" h="6402430">
                <a:moveTo>
                  <a:pt x="0" y="0"/>
                </a:moveTo>
                <a:lnTo>
                  <a:pt x="5531645" y="0"/>
                </a:lnTo>
                <a:lnTo>
                  <a:pt x="5531645" y="6402430"/>
                </a:lnTo>
                <a:lnTo>
                  <a:pt x="0" y="6402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57" b="-3257"/>
            </a:stretch>
          </a:blipFill>
        </p:spPr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6FBB8-2B83-401E-A875-ED76B5DA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358978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227C9D"/>
                </a:solidFill>
                <a:latin typeface="Arial" panose="020B0604020202020204" pitchFamily="34" charset="0"/>
              </a:rPr>
              <a:t>REPORTING CONCERNS</a:t>
            </a:r>
            <a:br>
              <a:rPr lang="en-US" dirty="0">
                <a:solidFill>
                  <a:srgbClr val="227C9D"/>
                </a:solidFill>
                <a:latin typeface="Kollektif Bold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45A08-EED0-4617-B18C-27BC81360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0" y="738153"/>
            <a:ext cx="11285837" cy="538169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3839"/>
              </a:lnSpc>
              <a:buNone/>
            </a:pPr>
            <a:r>
              <a:rPr lang="en-US" sz="7200" dirty="0">
                <a:solidFill>
                  <a:srgbClr val="545454"/>
                </a:solidFill>
                <a:latin typeface="DM Sans"/>
              </a:rPr>
              <a:t>At Jefferson Lab we strive to provide an environment of respect. If you have concerns there are several options available to you:</a:t>
            </a:r>
          </a:p>
          <a:p>
            <a:pPr>
              <a:lnSpc>
                <a:spcPts val="3839"/>
              </a:lnSpc>
            </a:pPr>
            <a:r>
              <a:rPr lang="en-US" sz="7200" dirty="0">
                <a:solidFill>
                  <a:srgbClr val="545454"/>
                </a:solidFill>
                <a:latin typeface="DM Sans Bold"/>
              </a:rPr>
              <a:t>Thia Keppel, Executive Sponsor​ or </a:t>
            </a:r>
            <a:r>
              <a:rPr lang="en-US" sz="7200" dirty="0">
                <a:latin typeface="DM Sans Bold"/>
              </a:rPr>
              <a:t>Immediate Sponsor</a:t>
            </a:r>
          </a:p>
          <a:p>
            <a:pPr>
              <a:lnSpc>
                <a:spcPts val="3839"/>
              </a:lnSpc>
            </a:pPr>
            <a:r>
              <a:rPr lang="en-US" sz="7200" dirty="0">
                <a:solidFill>
                  <a:srgbClr val="545454"/>
                </a:solidFill>
                <a:latin typeface="DM Sans Bold"/>
              </a:rPr>
              <a:t>Olga Cortes, DEIA Council Representative</a:t>
            </a:r>
          </a:p>
          <a:p>
            <a:pPr lvl="1">
              <a:lnSpc>
                <a:spcPts val="3839"/>
              </a:lnSpc>
            </a:pPr>
            <a:r>
              <a:rPr lang="en-US" sz="7200" dirty="0">
                <a:solidFill>
                  <a:srgbClr val="545454"/>
                </a:solidFill>
                <a:latin typeface="DM Sans Bold"/>
              </a:rPr>
              <a:t>They can ensure your concerns are heard and addressed</a:t>
            </a:r>
          </a:p>
          <a:p>
            <a:pPr>
              <a:lnSpc>
                <a:spcPts val="3839"/>
              </a:lnSpc>
            </a:pPr>
            <a:r>
              <a:rPr lang="en-US" sz="7200" dirty="0">
                <a:solidFill>
                  <a:srgbClr val="545454"/>
                </a:solidFill>
                <a:latin typeface="DM Sans Bold"/>
              </a:rPr>
              <a:t>Lab’s Ethics Hotline</a:t>
            </a:r>
            <a:r>
              <a:rPr lang="en-US" sz="7200" dirty="0">
                <a:solidFill>
                  <a:srgbClr val="545454"/>
                </a:solidFill>
                <a:latin typeface="DM Sans"/>
              </a:rPr>
              <a:t> at </a:t>
            </a:r>
            <a:r>
              <a:rPr lang="en-US" sz="7200" u="sng" dirty="0">
                <a:solidFill>
                  <a:srgbClr val="545454"/>
                </a:solidFill>
                <a:latin typeface="DM Sans"/>
                <a:hlinkClick r:id="rId2" tooltip="http://www.jsaecp.ethicspoint.com/"/>
              </a:rPr>
              <a:t>http://www.jsaecp.ethicspoint.com</a:t>
            </a:r>
            <a:r>
              <a:rPr lang="en-US" sz="7200" dirty="0">
                <a:solidFill>
                  <a:srgbClr val="545454"/>
                </a:solidFill>
                <a:latin typeface="DM Sans"/>
              </a:rPr>
              <a:t>.</a:t>
            </a:r>
          </a:p>
          <a:p>
            <a:pPr lvl="1">
              <a:lnSpc>
                <a:spcPts val="3839"/>
              </a:lnSpc>
            </a:pPr>
            <a:r>
              <a:rPr lang="en-US" sz="7200" dirty="0">
                <a:solidFill>
                  <a:srgbClr val="545454"/>
                </a:solidFill>
                <a:latin typeface="DM Sans"/>
              </a:rPr>
              <a:t>P</a:t>
            </a:r>
            <a:r>
              <a:rPr lang="en-US" sz="7200" dirty="0">
                <a:solidFill>
                  <a:srgbClr val="545454"/>
                </a:solidFill>
                <a:latin typeface="DM Sans"/>
                <a:ea typeface="DM Sans"/>
              </a:rPr>
              <a:t>rovides a confidential and anonymous platform for reporting ethical related issues. </a:t>
            </a:r>
          </a:p>
          <a:p>
            <a:pPr>
              <a:lnSpc>
                <a:spcPts val="3839"/>
              </a:lnSpc>
            </a:pPr>
            <a:r>
              <a:rPr lang="en-US" sz="7200" dirty="0">
                <a:solidFill>
                  <a:srgbClr val="545454"/>
                </a:solidFill>
                <a:latin typeface="DM Sans Bold"/>
              </a:rPr>
              <a:t>Jennifer Carter, DEIA Program Manager </a:t>
            </a:r>
          </a:p>
          <a:p>
            <a:pPr>
              <a:lnSpc>
                <a:spcPts val="3839"/>
              </a:lnSpc>
            </a:pPr>
            <a:r>
              <a:rPr lang="en-US" sz="7200" dirty="0">
                <a:solidFill>
                  <a:srgbClr val="545454"/>
                </a:solidFill>
                <a:latin typeface="DM Sans Bold"/>
              </a:rPr>
              <a:t>Shana Matthews, DEIA Specialist</a:t>
            </a:r>
          </a:p>
          <a:p>
            <a:pPr lvl="1">
              <a:lnSpc>
                <a:spcPts val="3839"/>
              </a:lnSpc>
            </a:pPr>
            <a:r>
              <a:rPr lang="en-US" sz="7200" dirty="0">
                <a:solidFill>
                  <a:srgbClr val="545454"/>
                </a:solidFill>
                <a:latin typeface="DM Sans Bold"/>
              </a:rPr>
              <a:t>They offer guidance and support in navigating sensitive situations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1DAD5-AE0F-4778-A6FA-8176D862F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E6D73"/>
                </a:solidFill>
              </a:rPr>
              <a:t>DEIA WESITE IS A GREAT RESOURCE AND WE APPRECIATE YOUR FEEDBACK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CC502D-15CA-4DCE-8FC7-78F2ABC97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" t="3648" r="7057" b="8256"/>
          <a:stretch/>
        </p:blipFill>
        <p:spPr>
          <a:xfrm>
            <a:off x="4563122" y="923278"/>
            <a:ext cx="6471822" cy="3080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Talk Title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DD68632-9473-42A8-95ED-1B40B89009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490" t="7277" r="6092" b="4689"/>
          <a:stretch/>
        </p:blipFill>
        <p:spPr>
          <a:xfrm>
            <a:off x="157719" y="858713"/>
            <a:ext cx="4197420" cy="22749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E6EF261-81BC-45C8-A3CC-93694EBDF4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2519" t="6548" r="6119" b="5419"/>
          <a:stretch/>
        </p:blipFill>
        <p:spPr>
          <a:xfrm>
            <a:off x="157719" y="3282846"/>
            <a:ext cx="4197420" cy="22749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79CD97-BFF9-4950-9413-F22F913D30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76" t="34175" r="7816" b="18960"/>
          <a:stretch/>
        </p:blipFill>
        <p:spPr>
          <a:xfrm>
            <a:off x="4095564" y="3643955"/>
            <a:ext cx="8096436" cy="32140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4493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E6D73"/>
                </a:solidFill>
              </a:rPr>
              <a:t>QUESTIONS?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Friday, June 7, 2024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Thank you!</a:t>
            </a:r>
          </a:p>
          <a:p>
            <a:r>
              <a:rPr lang="en-US" dirty="0">
                <a:solidFill>
                  <a:schemeClr val="tx1"/>
                </a:solidFill>
              </a:rPr>
              <a:t>Contact Jennifer Carter @ </a:t>
            </a: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jcarter@jlab.org</a:t>
            </a:r>
            <a:r>
              <a:rPr lang="en-US" dirty="0">
                <a:solidFill>
                  <a:schemeClr val="tx1"/>
                </a:solidFill>
              </a:rPr>
              <a:t> or Shana Matthews @ </a:t>
            </a: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shana@jlab.org</a:t>
            </a:r>
            <a:r>
              <a:rPr lang="en-US" dirty="0">
                <a:solidFill>
                  <a:schemeClr val="tx1"/>
                </a:solidFill>
              </a:rPr>
              <a:t> with any further questions</a:t>
            </a:r>
          </a:p>
        </p:txBody>
      </p:sp>
      <p:pic>
        <p:nvPicPr>
          <p:cNvPr id="8" name="Picture Placeholder 12">
            <a:extLst>
              <a:ext uri="{FF2B5EF4-FFF2-40B4-BE49-F238E27FC236}">
                <a16:creationId xmlns:a16="http://schemas.microsoft.com/office/drawing/2014/main" id="{E1FB9444-DA84-456B-A6C2-0252A92778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1220" r="1220"/>
          <a:stretch/>
        </p:blipFill>
        <p:spPr>
          <a:xfrm>
            <a:off x="6364805" y="1666607"/>
            <a:ext cx="5619750" cy="395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358978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227C9D"/>
                </a:solidFill>
                <a:latin typeface="Arial" panose="020B0604020202020204" pitchFamily="34" charset="0"/>
              </a:rPr>
              <a:t>AGENDA</a:t>
            </a:r>
            <a:br>
              <a:rPr lang="en-US" dirty="0">
                <a:solidFill>
                  <a:srgbClr val="227C9D"/>
                </a:solidFill>
                <a:latin typeface="Kollektif Bold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ts val="5100"/>
              </a:lnSpc>
            </a:pPr>
            <a:r>
              <a:rPr lang="en-US" sz="9600" dirty="0">
                <a:solidFill>
                  <a:srgbClr val="FE6D73"/>
                </a:solidFill>
                <a:latin typeface="Kollektif Bold"/>
                <a:ea typeface="Kollektif Bold"/>
              </a:rPr>
              <a:t>DEIA Strategy</a:t>
            </a:r>
          </a:p>
          <a:p>
            <a:pPr>
              <a:lnSpc>
                <a:spcPts val="5100"/>
              </a:lnSpc>
            </a:pPr>
            <a:r>
              <a:rPr lang="en-US" sz="9600" dirty="0">
                <a:solidFill>
                  <a:srgbClr val="FE6D73"/>
                </a:solidFill>
                <a:latin typeface="Kollektif Bold"/>
                <a:ea typeface="Kollektif Bold"/>
              </a:rPr>
              <a:t>New User Focus Group</a:t>
            </a:r>
          </a:p>
          <a:p>
            <a:pPr>
              <a:lnSpc>
                <a:spcPts val="5100"/>
              </a:lnSpc>
            </a:pPr>
            <a:r>
              <a:rPr lang="en-US" sz="9600" dirty="0">
                <a:solidFill>
                  <a:srgbClr val="FE6D73"/>
                </a:solidFill>
                <a:latin typeface="Kollektif Bold"/>
                <a:ea typeface="Kollektif Bold"/>
              </a:rPr>
              <a:t>DEIA Council Ambassador For User Community</a:t>
            </a:r>
          </a:p>
          <a:p>
            <a:pPr>
              <a:lnSpc>
                <a:spcPts val="5100"/>
              </a:lnSpc>
            </a:pPr>
            <a:r>
              <a:rPr lang="en-US" sz="9600" dirty="0">
                <a:solidFill>
                  <a:srgbClr val="FE6D73"/>
                </a:solidFill>
                <a:latin typeface="Kollektif Bold"/>
                <a:ea typeface="Kollektif Bold"/>
              </a:rPr>
              <a:t>Upcoming DEIA Training</a:t>
            </a:r>
          </a:p>
          <a:p>
            <a:pPr>
              <a:lnSpc>
                <a:spcPts val="5100"/>
              </a:lnSpc>
            </a:pPr>
            <a:r>
              <a:rPr lang="en-US" sz="9600" dirty="0">
                <a:solidFill>
                  <a:srgbClr val="FE6D73"/>
                </a:solidFill>
                <a:latin typeface="Kollektif Bold"/>
                <a:ea typeface="Kollektif Bold"/>
              </a:rPr>
              <a:t>DEIA Book Club</a:t>
            </a:r>
          </a:p>
          <a:p>
            <a:pPr>
              <a:lnSpc>
                <a:spcPts val="5100"/>
              </a:lnSpc>
            </a:pPr>
            <a:r>
              <a:rPr lang="en-US" sz="9600" dirty="0">
                <a:solidFill>
                  <a:srgbClr val="FE6D73"/>
                </a:solidFill>
                <a:latin typeface="Kollektif Bold"/>
                <a:ea typeface="Kollektif Bold"/>
              </a:rPr>
              <a:t>Heritage Events</a:t>
            </a:r>
          </a:p>
          <a:p>
            <a:pPr>
              <a:lnSpc>
                <a:spcPts val="5100"/>
              </a:lnSpc>
            </a:pPr>
            <a:r>
              <a:rPr lang="en-US" sz="9600" dirty="0">
                <a:solidFill>
                  <a:srgbClr val="FE6D73"/>
                </a:solidFill>
                <a:latin typeface="Kollektif Bold"/>
                <a:ea typeface="Kollektif Bold"/>
              </a:rPr>
              <a:t>Reporting Concerns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CDAB-0C3F-4959-B573-0F0A0DC1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67387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E6D73"/>
                </a:solidFill>
              </a:rPr>
              <a:t>THE LAB’S DEIA STRATEGY SUPPORTS A CULTURE OF RESPECT AND INNOVATION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79948-186C-4926-A523-A3EB2A38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33AF0F-101A-40DB-83D0-F22148889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91" y="1003912"/>
            <a:ext cx="11127756" cy="58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09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358978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227C9D"/>
                </a:solidFill>
                <a:latin typeface="Arial" panose="020B0604020202020204" pitchFamily="34" charset="0"/>
              </a:rPr>
              <a:t>NEW USER DEMOGRAPHIC FOCUS GROUP</a:t>
            </a:r>
            <a:br>
              <a:rPr lang="en-US" dirty="0">
                <a:solidFill>
                  <a:srgbClr val="227C9D"/>
                </a:solidFill>
                <a:latin typeface="Kollektif Bold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9202625" cy="538169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ts val="4618"/>
              </a:lnSpc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Established in February 2024 as a result of the 2023 Inclusion Survey results and feedback from the User Community</a:t>
            </a:r>
          </a:p>
          <a:p>
            <a:pPr marL="0" indent="0">
              <a:lnSpc>
                <a:spcPts val="4618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•Sponsors of this focus group are </a:t>
            </a:r>
            <a:r>
              <a:rPr lang="en-US" sz="2400" b="1" dirty="0">
                <a:solidFill>
                  <a:srgbClr val="000000"/>
                </a:solidFill>
                <a:latin typeface="DM Sans"/>
              </a:rPr>
              <a:t>Thia Keppel, Associate Director of Physics</a:t>
            </a:r>
            <a:r>
              <a:rPr lang="en-US" sz="2400" dirty="0">
                <a:solidFill>
                  <a:srgbClr val="000000"/>
                </a:solidFill>
                <a:latin typeface="DM Sans"/>
              </a:rPr>
              <a:t> and </a:t>
            </a:r>
            <a:r>
              <a:rPr lang="en-US" sz="2400" b="1" dirty="0">
                <a:solidFill>
                  <a:srgbClr val="000000"/>
                </a:solidFill>
                <a:latin typeface="DM Sans"/>
              </a:rPr>
              <a:t>Olga Cortes, Postdoctoral Fellow, Physics, George Washington University</a:t>
            </a:r>
          </a:p>
          <a:p>
            <a:pPr marL="0" indent="0">
              <a:lnSpc>
                <a:spcPts val="4618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•The next meeting will be in September, and we will send a message to the User Community with the date and details of all of the Lab Demographic Focus Groups</a:t>
            </a:r>
          </a:p>
          <a:p>
            <a:pPr marL="0" indent="0">
              <a:lnSpc>
                <a:spcPts val="4618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•Please let us know if there are any topi</a:t>
            </a:r>
            <a:r>
              <a:rPr lang="en-US" sz="2400" dirty="0">
                <a:latin typeface="DM Sans"/>
              </a:rPr>
              <a:t>cs </a:t>
            </a:r>
            <a:r>
              <a:rPr lang="en-US" sz="2400" dirty="0">
                <a:solidFill>
                  <a:srgbClr val="000000"/>
                </a:solidFill>
                <a:latin typeface="DM Sans"/>
              </a:rPr>
              <a:t>you would like to cover at the next meeting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8F588-F2CB-402D-8920-A4FBCF36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358978"/>
            <a:ext cx="11285837" cy="48749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E6D73"/>
                </a:solidFill>
                <a:latin typeface="Arial" panose="020B0604020202020204" pitchFamily="34" charset="0"/>
              </a:rPr>
              <a:t>PURPOSE OF OUR SCIENTIFIC USERS DEMOGRAPHIC FOCUS GROUP</a:t>
            </a:r>
            <a:br>
              <a:rPr lang="en-US" dirty="0">
                <a:solidFill>
                  <a:srgbClr val="FE6D73"/>
                </a:solidFill>
                <a:latin typeface="Kollektif Bold"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7D828-244A-4040-A3B7-F84027AB2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A33F632E-4F62-4F5A-8D1B-864317CC1CE7}"/>
              </a:ext>
            </a:extLst>
          </p:cNvPr>
          <p:cNvGrpSpPr/>
          <p:nvPr/>
        </p:nvGrpSpPr>
        <p:grpSpPr>
          <a:xfrm>
            <a:off x="6350620" y="2113852"/>
            <a:ext cx="5145963" cy="3086100"/>
            <a:chOff x="0" y="0"/>
            <a:chExt cx="1736053" cy="812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EBFD37A6-7636-43C6-9D70-016FE097CCA4}"/>
                </a:ext>
              </a:extLst>
            </p:cNvPr>
            <p:cNvSpPr/>
            <p:nvPr/>
          </p:nvSpPr>
          <p:spPr>
            <a:xfrm>
              <a:off x="0" y="0"/>
              <a:ext cx="1736053" cy="812800"/>
            </a:xfrm>
            <a:custGeom>
              <a:avLst/>
              <a:gdLst/>
              <a:ahLst/>
              <a:cxnLst/>
              <a:rect l="l" t="t" r="r" b="b"/>
              <a:pathLst>
                <a:path w="1736053" h="812800">
                  <a:moveTo>
                    <a:pt x="58726" y="0"/>
                  </a:moveTo>
                  <a:lnTo>
                    <a:pt x="1677327" y="0"/>
                  </a:lnTo>
                  <a:cubicBezTo>
                    <a:pt x="1692902" y="0"/>
                    <a:pt x="1707840" y="6187"/>
                    <a:pt x="1718853" y="17200"/>
                  </a:cubicBezTo>
                  <a:cubicBezTo>
                    <a:pt x="1729866" y="28214"/>
                    <a:pt x="1736053" y="43151"/>
                    <a:pt x="1736053" y="58726"/>
                  </a:cubicBezTo>
                  <a:lnTo>
                    <a:pt x="1736053" y="754074"/>
                  </a:lnTo>
                  <a:cubicBezTo>
                    <a:pt x="1736053" y="786508"/>
                    <a:pt x="1709761" y="812800"/>
                    <a:pt x="1677327" y="812800"/>
                  </a:cubicBezTo>
                  <a:lnTo>
                    <a:pt x="58726" y="812800"/>
                  </a:lnTo>
                  <a:cubicBezTo>
                    <a:pt x="43151" y="812800"/>
                    <a:pt x="28214" y="806613"/>
                    <a:pt x="17200" y="795600"/>
                  </a:cubicBezTo>
                  <a:cubicBezTo>
                    <a:pt x="6187" y="784586"/>
                    <a:pt x="0" y="769649"/>
                    <a:pt x="0" y="754074"/>
                  </a:cubicBezTo>
                  <a:lnTo>
                    <a:pt x="0" y="58726"/>
                  </a:lnTo>
                  <a:cubicBezTo>
                    <a:pt x="0" y="43151"/>
                    <a:pt x="6187" y="28214"/>
                    <a:pt x="17200" y="17200"/>
                  </a:cubicBezTo>
                  <a:cubicBezTo>
                    <a:pt x="28214" y="6187"/>
                    <a:pt x="43151" y="0"/>
                    <a:pt x="58726" y="0"/>
                  </a:cubicBezTo>
                  <a:close/>
                </a:path>
              </a:pathLst>
            </a:custGeom>
            <a:solidFill>
              <a:srgbClr val="48CFAE"/>
            </a:solidFill>
          </p:spPr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972B59A9-5B01-42C6-A513-9B8193F815D5}"/>
                </a:ext>
              </a:extLst>
            </p:cNvPr>
            <p:cNvSpPr txBox="1"/>
            <p:nvPr/>
          </p:nvSpPr>
          <p:spPr>
            <a:xfrm>
              <a:off x="0" y="-57150"/>
              <a:ext cx="173605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175A5992-C612-4D1A-B562-27ED3E8DB45F}"/>
              </a:ext>
            </a:extLst>
          </p:cNvPr>
          <p:cNvGrpSpPr/>
          <p:nvPr/>
        </p:nvGrpSpPr>
        <p:grpSpPr>
          <a:xfrm>
            <a:off x="411892" y="2105894"/>
            <a:ext cx="5314205" cy="3086100"/>
            <a:chOff x="0" y="0"/>
            <a:chExt cx="1736053" cy="81280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6FEF460-7A6D-4C19-A5AB-60ACC4FACB80}"/>
                </a:ext>
              </a:extLst>
            </p:cNvPr>
            <p:cNvSpPr/>
            <p:nvPr/>
          </p:nvSpPr>
          <p:spPr>
            <a:xfrm>
              <a:off x="0" y="0"/>
              <a:ext cx="1736053" cy="812800"/>
            </a:xfrm>
            <a:custGeom>
              <a:avLst/>
              <a:gdLst/>
              <a:ahLst/>
              <a:cxnLst/>
              <a:rect l="l" t="t" r="r" b="b"/>
              <a:pathLst>
                <a:path w="1736053" h="812800">
                  <a:moveTo>
                    <a:pt x="58726" y="0"/>
                  </a:moveTo>
                  <a:lnTo>
                    <a:pt x="1677327" y="0"/>
                  </a:lnTo>
                  <a:cubicBezTo>
                    <a:pt x="1692902" y="0"/>
                    <a:pt x="1707840" y="6187"/>
                    <a:pt x="1718853" y="17200"/>
                  </a:cubicBezTo>
                  <a:cubicBezTo>
                    <a:pt x="1729866" y="28214"/>
                    <a:pt x="1736053" y="43151"/>
                    <a:pt x="1736053" y="58726"/>
                  </a:cubicBezTo>
                  <a:lnTo>
                    <a:pt x="1736053" y="754074"/>
                  </a:lnTo>
                  <a:cubicBezTo>
                    <a:pt x="1736053" y="786508"/>
                    <a:pt x="1709761" y="812800"/>
                    <a:pt x="1677327" y="812800"/>
                  </a:cubicBezTo>
                  <a:lnTo>
                    <a:pt x="58726" y="812800"/>
                  </a:lnTo>
                  <a:cubicBezTo>
                    <a:pt x="43151" y="812800"/>
                    <a:pt x="28214" y="806613"/>
                    <a:pt x="17200" y="795600"/>
                  </a:cubicBezTo>
                  <a:cubicBezTo>
                    <a:pt x="6187" y="784586"/>
                    <a:pt x="0" y="769649"/>
                    <a:pt x="0" y="754074"/>
                  </a:cubicBezTo>
                  <a:lnTo>
                    <a:pt x="0" y="58726"/>
                  </a:lnTo>
                  <a:cubicBezTo>
                    <a:pt x="0" y="43151"/>
                    <a:pt x="6187" y="28214"/>
                    <a:pt x="17200" y="17200"/>
                  </a:cubicBezTo>
                  <a:cubicBezTo>
                    <a:pt x="28214" y="6187"/>
                    <a:pt x="43151" y="0"/>
                    <a:pt x="58726" y="0"/>
                  </a:cubicBezTo>
                  <a:close/>
                </a:path>
              </a:pathLst>
            </a:custGeom>
            <a:solidFill>
              <a:srgbClr val="48CFAE"/>
            </a:solidFill>
          </p:spPr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4E9C9AAA-DD79-4D04-8D61-5FFE559734B0}"/>
                </a:ext>
              </a:extLst>
            </p:cNvPr>
            <p:cNvSpPr txBox="1"/>
            <p:nvPr/>
          </p:nvSpPr>
          <p:spPr>
            <a:xfrm>
              <a:off x="0" y="-57150"/>
              <a:ext cx="173605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715A9-504B-4403-AE61-71BD2D6CCEF1}"/>
              </a:ext>
            </a:extLst>
          </p:cNvPr>
          <p:cNvSpPr/>
          <p:nvPr/>
        </p:nvSpPr>
        <p:spPr>
          <a:xfrm>
            <a:off x="695417" y="2707168"/>
            <a:ext cx="4444754" cy="190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4516" lvl="1" indent="-302258">
              <a:lnSpc>
                <a:spcPts val="3639"/>
              </a:lnSpc>
              <a:buFont typeface="Arial"/>
              <a:buChar char="•"/>
            </a:pPr>
            <a:r>
              <a:rPr lang="en-US" sz="2799" dirty="0">
                <a:solidFill>
                  <a:srgbClr val="FFFFFF"/>
                </a:solidFill>
                <a:latin typeface="DM Sans Bold"/>
              </a:rPr>
              <a:t>Identifying Challenges and Opportunities </a:t>
            </a:r>
          </a:p>
          <a:p>
            <a:pPr marL="604516" lvl="1" indent="-302258">
              <a:lnSpc>
                <a:spcPts val="3639"/>
              </a:lnSpc>
              <a:buFont typeface="Arial"/>
              <a:buChar char="•"/>
            </a:pPr>
            <a:r>
              <a:rPr lang="en-US" sz="2799" dirty="0">
                <a:solidFill>
                  <a:srgbClr val="FFFFFF"/>
                </a:solidFill>
                <a:latin typeface="DM Sans Bold"/>
              </a:rPr>
              <a:t>Enhancing Training and Support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5D67C5-5A9C-4B59-B5FE-BC3875B2ADBF}"/>
              </a:ext>
            </a:extLst>
          </p:cNvPr>
          <p:cNvSpPr/>
          <p:nvPr/>
        </p:nvSpPr>
        <p:spPr>
          <a:xfrm>
            <a:off x="6215745" y="2707168"/>
            <a:ext cx="4934608" cy="1955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971" lvl="1" indent="-310486">
              <a:lnSpc>
                <a:spcPts val="3739"/>
              </a:lnSpc>
              <a:buFont typeface="Arial"/>
              <a:buChar char="•"/>
            </a:pPr>
            <a:r>
              <a:rPr lang="en-US" sz="2876" dirty="0">
                <a:solidFill>
                  <a:srgbClr val="FFFFFF"/>
                </a:solidFill>
                <a:latin typeface="DM Sans Bold"/>
              </a:rPr>
              <a:t>Building Community Engagement</a:t>
            </a:r>
          </a:p>
          <a:p>
            <a:pPr marL="620971" lvl="1" indent="-310486">
              <a:lnSpc>
                <a:spcPts val="3739"/>
              </a:lnSpc>
              <a:buFont typeface="Arial"/>
              <a:buChar char="•"/>
            </a:pPr>
            <a:r>
              <a:rPr lang="en-US" sz="2876" dirty="0">
                <a:solidFill>
                  <a:srgbClr val="FFFFFF"/>
                </a:solidFill>
                <a:latin typeface="DM Sans Bold"/>
              </a:rPr>
              <a:t>Facilitating Open Communication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B3E8FF-AE16-4319-8764-6D86CFC7DA08}"/>
              </a:ext>
            </a:extLst>
          </p:cNvPr>
          <p:cNvGrpSpPr/>
          <p:nvPr/>
        </p:nvGrpSpPr>
        <p:grpSpPr>
          <a:xfrm>
            <a:off x="494271" y="1117378"/>
            <a:ext cx="1543050" cy="1543050"/>
            <a:chOff x="0" y="0"/>
            <a:chExt cx="812800" cy="812800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BA65489-DD35-4DB2-81D3-3F44CE11AC6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6D73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CD68E7-C413-4190-8530-52FA8252CFC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7F1642EF-830A-4385-9D97-B32F461E5640}"/>
              </a:ext>
            </a:extLst>
          </p:cNvPr>
          <p:cNvGrpSpPr/>
          <p:nvPr/>
        </p:nvGrpSpPr>
        <p:grpSpPr>
          <a:xfrm>
            <a:off x="6350620" y="983154"/>
            <a:ext cx="1543050" cy="1543050"/>
            <a:chOff x="0" y="0"/>
            <a:chExt cx="812800" cy="812800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83BE6F3-3F6A-4FA7-8489-26B04FD8AE5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6D73"/>
            </a:solidFill>
          </p:spPr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FC71A63-BAA5-44F6-AAE8-3C3E09FC775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0E681637-1BA6-4448-8760-226344CF2950}"/>
              </a:ext>
            </a:extLst>
          </p:cNvPr>
          <p:cNvSpPr/>
          <p:nvPr/>
        </p:nvSpPr>
        <p:spPr>
          <a:xfrm>
            <a:off x="731062" y="1371420"/>
            <a:ext cx="1069467" cy="830353"/>
          </a:xfrm>
          <a:custGeom>
            <a:avLst/>
            <a:gdLst/>
            <a:ahLst/>
            <a:cxnLst/>
            <a:rect l="l" t="t" r="r" b="b"/>
            <a:pathLst>
              <a:path w="1069467" h="830353">
                <a:moveTo>
                  <a:pt x="0" y="0"/>
                </a:moveTo>
                <a:lnTo>
                  <a:pt x="1069467" y="0"/>
                </a:lnTo>
                <a:lnTo>
                  <a:pt x="1069467" y="830353"/>
                </a:lnTo>
                <a:lnTo>
                  <a:pt x="0" y="830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46C5570F-781C-45CF-A320-EEC14426EFEB}"/>
              </a:ext>
            </a:extLst>
          </p:cNvPr>
          <p:cNvSpPr/>
          <p:nvPr/>
        </p:nvSpPr>
        <p:spPr>
          <a:xfrm>
            <a:off x="6587411" y="1233273"/>
            <a:ext cx="1069467" cy="830353"/>
          </a:xfrm>
          <a:custGeom>
            <a:avLst/>
            <a:gdLst/>
            <a:ahLst/>
            <a:cxnLst/>
            <a:rect l="l" t="t" r="r" b="b"/>
            <a:pathLst>
              <a:path w="1069467" h="830353">
                <a:moveTo>
                  <a:pt x="0" y="0"/>
                </a:moveTo>
                <a:lnTo>
                  <a:pt x="1069467" y="0"/>
                </a:lnTo>
                <a:lnTo>
                  <a:pt x="1069467" y="830353"/>
                </a:lnTo>
                <a:lnTo>
                  <a:pt x="0" y="830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20321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84412-4374-4E6E-B54F-4A11EBB2A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418772"/>
            <a:ext cx="11285837" cy="48749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27C9D"/>
                </a:solidFill>
                <a:latin typeface="Arial" panose="020B0604020202020204" pitchFamily="34" charset="0"/>
              </a:rPr>
              <a:t>ALL LAB DEMOGRAPHIC FOCUS GROUPS ARE SPONSORED BY A LAB LEADER</a:t>
            </a:r>
            <a:br>
              <a:rPr lang="en-US" sz="3200" dirty="0">
                <a:solidFill>
                  <a:srgbClr val="227C9D"/>
                </a:solidFill>
                <a:latin typeface="Kollektif Bold"/>
              </a:rPr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2148E-35D5-4CA1-A77E-9359F1B5943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>
              <a:lnSpc>
                <a:spcPts val="3423"/>
              </a:lnSpc>
            </a:pPr>
            <a:r>
              <a:rPr lang="en-US" sz="2400" dirty="0">
                <a:solidFill>
                  <a:srgbClr val="000000"/>
                </a:solidFill>
                <a:latin typeface="DM Sans Bold"/>
              </a:rPr>
              <a:t>Family Focus Group​</a:t>
            </a:r>
          </a:p>
          <a:p>
            <a:pPr lvl="1">
              <a:lnSpc>
                <a:spcPts val="3423"/>
              </a:lnSpc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Marla Schuchman, Chief Innovation Officer ​</a:t>
            </a:r>
          </a:p>
          <a:p>
            <a:pPr>
              <a:lnSpc>
                <a:spcPts val="3423"/>
              </a:lnSpc>
            </a:pPr>
            <a:r>
              <a:rPr lang="en-US" sz="2400" dirty="0">
                <a:solidFill>
                  <a:srgbClr val="000000"/>
                </a:solidFill>
                <a:latin typeface="DM Sans Bold"/>
              </a:rPr>
              <a:t>Gender Focus Group​</a:t>
            </a:r>
          </a:p>
          <a:p>
            <a:pPr lvl="1">
              <a:lnSpc>
                <a:spcPts val="3423"/>
              </a:lnSpc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Gail Frayne, Chief Financial Officer</a:t>
            </a:r>
          </a:p>
          <a:p>
            <a:pPr>
              <a:lnSpc>
                <a:spcPts val="3423"/>
              </a:lnSpc>
            </a:pPr>
            <a:r>
              <a:rPr lang="en-US" sz="2400" dirty="0">
                <a:solidFill>
                  <a:srgbClr val="000000"/>
                </a:solidFill>
                <a:latin typeface="DM Sans Bold"/>
              </a:rPr>
              <a:t>Administrative Roles Focus Group​</a:t>
            </a:r>
          </a:p>
          <a:p>
            <a:pPr lvl="1">
              <a:lnSpc>
                <a:spcPts val="3423"/>
              </a:lnSpc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Steve Smith, Performance Assurance​</a:t>
            </a:r>
          </a:p>
          <a:p>
            <a:pPr>
              <a:lnSpc>
                <a:spcPts val="3423"/>
              </a:lnSpc>
            </a:pPr>
            <a:r>
              <a:rPr lang="en-US" sz="2400" dirty="0">
                <a:solidFill>
                  <a:srgbClr val="000000"/>
                </a:solidFill>
                <a:latin typeface="DM Sans Bold"/>
              </a:rPr>
              <a:t>LGBTQ+ Focus Group​</a:t>
            </a:r>
          </a:p>
          <a:p>
            <a:pPr lvl="1">
              <a:lnSpc>
                <a:spcPts val="3423"/>
              </a:lnSpc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Jianwei Qiu</a:t>
            </a:r>
            <a:r>
              <a:rPr lang="en-US" sz="2400" dirty="0">
                <a:solidFill>
                  <a:srgbClr val="545454"/>
                </a:solidFill>
                <a:latin typeface="DM Sans"/>
              </a:rPr>
              <a:t>​, </a:t>
            </a:r>
            <a:r>
              <a:rPr lang="en-US" sz="2400" dirty="0">
                <a:latin typeface="DM Sans"/>
              </a:rPr>
              <a:t>Associate Director Theory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2E3ECB-A7E5-4F9F-95FB-60655D65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654EE-8D96-4905-8BFB-DAE023B2A498}"/>
              </a:ext>
            </a:extLst>
          </p:cNvPr>
          <p:cNvSpPr>
            <a:spLocks noGrp="1"/>
          </p:cNvSpPr>
          <p:nvPr>
            <p:ph idx="13"/>
          </p:nvPr>
        </p:nvSpPr>
        <p:spPr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DM Sans Bold"/>
              </a:rPr>
              <a:t>Race Focus Group​</a:t>
            </a:r>
          </a:p>
          <a:p>
            <a:pPr lvl="1">
              <a:lnSpc>
                <a:spcPts val="2982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DM Sans"/>
              </a:rPr>
              <a:t>Lauren Hansen​, Chief Communications Officer</a:t>
            </a:r>
          </a:p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DM Sans Bold"/>
              </a:rPr>
              <a:t>Scientific Users Focus Group​</a:t>
            </a:r>
          </a:p>
          <a:p>
            <a:pPr lvl="1">
              <a:lnSpc>
                <a:spcPts val="2982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DM Sans"/>
              </a:rPr>
              <a:t>Thia Keppel, Associate Director Physics</a:t>
            </a:r>
          </a:p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DM Sans Bold"/>
              </a:rPr>
              <a:t>Technical Roles Focus Group​</a:t>
            </a:r>
          </a:p>
          <a:p>
            <a:pPr lvl="1">
              <a:lnSpc>
                <a:spcPts val="2982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DM Sans"/>
              </a:rPr>
              <a:t>Andrei Seryi, Associate Director Accelerator Operations​</a:t>
            </a:r>
          </a:p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DM Sans Bold"/>
              </a:rPr>
              <a:t>Veteran Focus Group ​</a:t>
            </a:r>
          </a:p>
          <a:p>
            <a:pPr lvl="1">
              <a:lnSpc>
                <a:spcPts val="2982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DM Sans"/>
              </a:rPr>
              <a:t>Kent Hammack​, Facilities Management &amp; Logistics Director</a:t>
            </a:r>
          </a:p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DM Sans Bold"/>
              </a:rPr>
              <a:t>Disability Focus Group​</a:t>
            </a:r>
          </a:p>
          <a:p>
            <a:pPr lvl="1">
              <a:lnSpc>
                <a:spcPts val="2982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DM Sans"/>
              </a:rPr>
              <a:t>Tim Michalski​, Engineering Division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48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E6D73"/>
                </a:solidFill>
              </a:rPr>
              <a:t>EMPLOYEE RESOURCE GROUPS (AFFINITY OR COMMUNITY GROUPS)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5A6829D-D58C-472D-82FC-82DCDEC96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26" y="1169048"/>
            <a:ext cx="6480175" cy="817624"/>
          </a:xfrm>
          <a:custGeom>
            <a:avLst/>
            <a:gdLst/>
            <a:ahLst/>
            <a:cxnLst/>
            <a:rect l="l" t="t" r="r" b="b"/>
            <a:pathLst>
              <a:path w="1758801" h="270714">
                <a:moveTo>
                  <a:pt x="59126" y="0"/>
                </a:moveTo>
                <a:lnTo>
                  <a:pt x="1699675" y="0"/>
                </a:lnTo>
                <a:cubicBezTo>
                  <a:pt x="1732330" y="0"/>
                  <a:pt x="1758801" y="26471"/>
                  <a:pt x="1758801" y="59126"/>
                </a:cubicBezTo>
                <a:lnTo>
                  <a:pt x="1758801" y="211589"/>
                </a:lnTo>
                <a:cubicBezTo>
                  <a:pt x="1758801" y="244243"/>
                  <a:pt x="1732330" y="270714"/>
                  <a:pt x="1699675" y="270714"/>
                </a:cubicBezTo>
                <a:lnTo>
                  <a:pt x="59126" y="270714"/>
                </a:lnTo>
                <a:cubicBezTo>
                  <a:pt x="26471" y="270714"/>
                  <a:pt x="0" y="244243"/>
                  <a:pt x="0" y="211589"/>
                </a:cubicBezTo>
                <a:lnTo>
                  <a:pt x="0" y="59126"/>
                </a:lnTo>
                <a:cubicBezTo>
                  <a:pt x="0" y="26471"/>
                  <a:pt x="26471" y="0"/>
                  <a:pt x="59126" y="0"/>
                </a:cubicBezTo>
                <a:close/>
              </a:path>
            </a:pathLst>
          </a:custGeom>
          <a:solidFill>
            <a:srgbClr val="227C9D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Kollektif Bold"/>
              </a:rPr>
              <a:t>WHAT ARE EMPLOYEE RESOURCE GROUPS?</a:t>
            </a:r>
          </a:p>
          <a:p>
            <a:endParaRPr lang="en-US" dirty="0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E2B7690A-8FCD-4664-B4D4-5DF91F2B61B1}"/>
              </a:ext>
            </a:extLst>
          </p:cNvPr>
          <p:cNvSpPr/>
          <p:nvPr/>
        </p:nvSpPr>
        <p:spPr>
          <a:xfrm>
            <a:off x="362146" y="2911073"/>
            <a:ext cx="6479445" cy="817624"/>
          </a:xfrm>
          <a:custGeom>
            <a:avLst/>
            <a:gdLst/>
            <a:ahLst/>
            <a:cxnLst/>
            <a:rect l="l" t="t" r="r" b="b"/>
            <a:pathLst>
              <a:path w="1758801" h="270714">
                <a:moveTo>
                  <a:pt x="59126" y="0"/>
                </a:moveTo>
                <a:lnTo>
                  <a:pt x="1699675" y="0"/>
                </a:lnTo>
                <a:cubicBezTo>
                  <a:pt x="1732330" y="0"/>
                  <a:pt x="1758801" y="26471"/>
                  <a:pt x="1758801" y="59126"/>
                </a:cubicBezTo>
                <a:lnTo>
                  <a:pt x="1758801" y="211589"/>
                </a:lnTo>
                <a:cubicBezTo>
                  <a:pt x="1758801" y="244243"/>
                  <a:pt x="1732330" y="270714"/>
                  <a:pt x="1699675" y="270714"/>
                </a:cubicBezTo>
                <a:lnTo>
                  <a:pt x="59126" y="270714"/>
                </a:lnTo>
                <a:cubicBezTo>
                  <a:pt x="26471" y="270714"/>
                  <a:pt x="0" y="244243"/>
                  <a:pt x="0" y="211589"/>
                </a:cubicBezTo>
                <a:lnTo>
                  <a:pt x="0" y="59126"/>
                </a:lnTo>
                <a:cubicBezTo>
                  <a:pt x="0" y="26471"/>
                  <a:pt x="26471" y="0"/>
                  <a:pt x="59126" y="0"/>
                </a:cubicBezTo>
                <a:close/>
              </a:path>
            </a:pathLst>
          </a:custGeom>
          <a:solidFill>
            <a:srgbClr val="227C9D"/>
          </a:solidFill>
        </p:spPr>
        <p:txBody>
          <a:bodyPr/>
          <a:lstStyle/>
          <a:p>
            <a:r>
              <a:rPr lang="en-US" sz="2000" dirty="0">
                <a:solidFill>
                  <a:srgbClr val="FFFFFF"/>
                </a:solidFill>
                <a:latin typeface="Kollektif Bold"/>
              </a:rPr>
              <a:t>WHY ARE THEY IMPORTANT?</a:t>
            </a:r>
          </a:p>
          <a:p>
            <a:endParaRPr lang="en-US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407C14C2-3C7A-4BD1-9165-08C1661ADD61}"/>
              </a:ext>
            </a:extLst>
          </p:cNvPr>
          <p:cNvSpPr/>
          <p:nvPr/>
        </p:nvSpPr>
        <p:spPr>
          <a:xfrm>
            <a:off x="362147" y="4863343"/>
            <a:ext cx="6479445" cy="825610"/>
          </a:xfrm>
          <a:custGeom>
            <a:avLst/>
            <a:gdLst/>
            <a:ahLst/>
            <a:cxnLst/>
            <a:rect l="l" t="t" r="r" b="b"/>
            <a:pathLst>
              <a:path w="1758801" h="270714">
                <a:moveTo>
                  <a:pt x="59126" y="0"/>
                </a:moveTo>
                <a:lnTo>
                  <a:pt x="1699675" y="0"/>
                </a:lnTo>
                <a:cubicBezTo>
                  <a:pt x="1732330" y="0"/>
                  <a:pt x="1758801" y="26471"/>
                  <a:pt x="1758801" y="59126"/>
                </a:cubicBezTo>
                <a:lnTo>
                  <a:pt x="1758801" y="211589"/>
                </a:lnTo>
                <a:cubicBezTo>
                  <a:pt x="1758801" y="244243"/>
                  <a:pt x="1732330" y="270714"/>
                  <a:pt x="1699675" y="270714"/>
                </a:cubicBezTo>
                <a:lnTo>
                  <a:pt x="59126" y="270714"/>
                </a:lnTo>
                <a:cubicBezTo>
                  <a:pt x="26471" y="270714"/>
                  <a:pt x="0" y="244243"/>
                  <a:pt x="0" y="211589"/>
                </a:cubicBezTo>
                <a:lnTo>
                  <a:pt x="0" y="59126"/>
                </a:lnTo>
                <a:cubicBezTo>
                  <a:pt x="0" y="26471"/>
                  <a:pt x="26471" y="0"/>
                  <a:pt x="59126" y="0"/>
                </a:cubicBezTo>
                <a:close/>
              </a:path>
            </a:pathLst>
          </a:custGeom>
          <a:solidFill>
            <a:srgbClr val="227C9D"/>
          </a:solidFill>
        </p:spPr>
        <p:txBody>
          <a:bodyPr/>
          <a:lstStyle/>
          <a:p>
            <a:r>
              <a:rPr lang="en-US" sz="2000" dirty="0">
                <a:solidFill>
                  <a:srgbClr val="FFFFFF"/>
                </a:solidFill>
                <a:latin typeface="Kollektif Bold"/>
              </a:rPr>
              <a:t>WHEN WILL THEY START?</a:t>
            </a:r>
          </a:p>
          <a:p>
            <a:endParaRPr lang="en-US" dirty="0"/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38030D61-DD0A-414E-9CEE-448AAC39B8A4}"/>
              </a:ext>
            </a:extLst>
          </p:cNvPr>
          <p:cNvSpPr txBox="1"/>
          <p:nvPr/>
        </p:nvSpPr>
        <p:spPr>
          <a:xfrm>
            <a:off x="7175227" y="882395"/>
            <a:ext cx="4452280" cy="2208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1600" dirty="0">
                <a:solidFill>
                  <a:srgbClr val="545454"/>
                </a:solidFill>
                <a:latin typeface="DM Sans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DM Sans"/>
              </a:rPr>
              <a:t>RGs are groups of employees with a common goal of fostering a diverse, inclusive workplace aligned with their organization. They are self organized and have their own charter and drive their own agenda</a:t>
            </a:r>
          </a:p>
          <a:p>
            <a:pPr algn="l">
              <a:lnSpc>
                <a:spcPts val="2879"/>
              </a:lnSpc>
            </a:pPr>
            <a:endParaRPr lang="en-US" sz="2400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62355F4B-6A8E-4705-9004-36F3C2C496C4}"/>
              </a:ext>
            </a:extLst>
          </p:cNvPr>
          <p:cNvSpPr txBox="1"/>
          <p:nvPr/>
        </p:nvSpPr>
        <p:spPr>
          <a:xfrm>
            <a:off x="7172414" y="2976817"/>
            <a:ext cx="4654624" cy="1836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1600" dirty="0">
                <a:solidFill>
                  <a:srgbClr val="000000"/>
                </a:solidFill>
                <a:latin typeface="DM Sans"/>
              </a:rPr>
              <a:t>ERGs foster a sense of belonging and inclusion in the workplace. They serve as a professional network and a source of professional development for their members and allies. </a:t>
            </a:r>
          </a:p>
          <a:p>
            <a:pPr algn="l">
              <a:lnSpc>
                <a:spcPts val="2879"/>
              </a:lnSpc>
            </a:pPr>
            <a:endParaRPr lang="en-US" sz="2400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C70CB-38A6-4294-AFED-D7859865DD40}"/>
              </a:ext>
            </a:extLst>
          </p:cNvPr>
          <p:cNvSpPr/>
          <p:nvPr/>
        </p:nvSpPr>
        <p:spPr>
          <a:xfrm>
            <a:off x="7067055" y="4699342"/>
            <a:ext cx="5024332" cy="1905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79"/>
              </a:lnSpc>
            </a:pPr>
            <a:r>
              <a:rPr lang="en-US" sz="1600" dirty="0">
                <a:solidFill>
                  <a:srgbClr val="000000"/>
                </a:solidFill>
                <a:latin typeface="DM Sans"/>
              </a:rPr>
              <a:t>The </a:t>
            </a:r>
            <a:r>
              <a:rPr lang="en-US" sz="1600" dirty="0">
                <a:latin typeface="DM Sans"/>
              </a:rPr>
              <a:t>lab plans to start up 2 </a:t>
            </a:r>
            <a:r>
              <a:rPr lang="en-US" sz="1600" dirty="0">
                <a:solidFill>
                  <a:srgbClr val="000000"/>
                </a:solidFill>
                <a:latin typeface="DM Sans"/>
              </a:rPr>
              <a:t>ERGs for FY 2025 and encourage users to express their interest in being part of the ERGs. These will be called</a:t>
            </a:r>
            <a:r>
              <a:rPr lang="en-US" sz="16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DM Sans Bold"/>
              </a:rPr>
              <a:t>“Jefferson Lab Community Groups”</a:t>
            </a:r>
            <a:r>
              <a:rPr lang="en-US" sz="1600" b="1" dirty="0">
                <a:solidFill>
                  <a:srgbClr val="000000"/>
                </a:solidFill>
                <a:latin typeface="DM San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DM Sans"/>
              </a:rPr>
              <a:t>to include employees and users.</a:t>
            </a:r>
          </a:p>
        </p:txBody>
      </p:sp>
    </p:spTree>
    <p:extLst>
      <p:ext uri="{BB962C8B-B14F-4D97-AF65-F5344CB8AC3E}">
        <p14:creationId xmlns:p14="http://schemas.microsoft.com/office/powerpoint/2010/main" val="26082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A551F-E954-4409-9213-2505C877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E6D73"/>
                </a:solidFill>
              </a:rPr>
              <a:t>DEIA EVENTS ARE OPEN TO ALL USERS AND ON THE JLAB CALENDER, THE WEEKLY NEWSLETTER, DEIA SITE AND SWISS SCREENS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4CD345-A049-4942-A9FD-E0CF9D7EE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74" t="21791" r="8060" b="13048"/>
          <a:stretch/>
        </p:blipFill>
        <p:spPr>
          <a:xfrm>
            <a:off x="1525534" y="1242874"/>
            <a:ext cx="8648276" cy="4891595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CC5C6-D903-46B6-A6B9-5C1D71B4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41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358978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227C9D"/>
                </a:solidFill>
                <a:latin typeface="Kollektif Bold"/>
              </a:rPr>
              <a:t>DEIA TRAINING</a:t>
            </a:r>
            <a:br>
              <a:rPr lang="en-US" dirty="0">
                <a:solidFill>
                  <a:srgbClr val="227C9D"/>
                </a:solidFill>
                <a:latin typeface="Kollektif Bold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offer several different DEIA courses, a DEIA book club and events found on the JLab calendar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8" name="Group 24">
            <a:extLst>
              <a:ext uri="{FF2B5EF4-FFF2-40B4-BE49-F238E27FC236}">
                <a16:creationId xmlns:a16="http://schemas.microsoft.com/office/drawing/2014/main" id="{EBD26233-1198-439B-A76B-123E2B6246FB}"/>
              </a:ext>
            </a:extLst>
          </p:cNvPr>
          <p:cNvGrpSpPr/>
          <p:nvPr/>
        </p:nvGrpSpPr>
        <p:grpSpPr>
          <a:xfrm>
            <a:off x="493713" y="1883791"/>
            <a:ext cx="6591578" cy="4241802"/>
            <a:chOff x="0" y="0"/>
            <a:chExt cx="1736053" cy="1961701"/>
          </a:xfrm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A881ADB8-E607-40A2-99DC-3A5F2783D877}"/>
                </a:ext>
              </a:extLst>
            </p:cNvPr>
            <p:cNvSpPr/>
            <p:nvPr/>
          </p:nvSpPr>
          <p:spPr>
            <a:xfrm>
              <a:off x="0" y="0"/>
              <a:ext cx="1736053" cy="1961701"/>
            </a:xfrm>
            <a:custGeom>
              <a:avLst/>
              <a:gdLst/>
              <a:ahLst/>
              <a:cxnLst/>
              <a:rect l="l" t="t" r="r" b="b"/>
              <a:pathLst>
                <a:path w="1736053" h="1961701">
                  <a:moveTo>
                    <a:pt x="58726" y="0"/>
                  </a:moveTo>
                  <a:lnTo>
                    <a:pt x="1677327" y="0"/>
                  </a:lnTo>
                  <a:cubicBezTo>
                    <a:pt x="1692902" y="0"/>
                    <a:pt x="1707840" y="6187"/>
                    <a:pt x="1718853" y="17200"/>
                  </a:cubicBezTo>
                  <a:cubicBezTo>
                    <a:pt x="1729866" y="28214"/>
                    <a:pt x="1736053" y="43151"/>
                    <a:pt x="1736053" y="58726"/>
                  </a:cubicBezTo>
                  <a:lnTo>
                    <a:pt x="1736053" y="1902975"/>
                  </a:lnTo>
                  <a:cubicBezTo>
                    <a:pt x="1736053" y="1935409"/>
                    <a:pt x="1709761" y="1961701"/>
                    <a:pt x="1677327" y="1961701"/>
                  </a:cubicBezTo>
                  <a:lnTo>
                    <a:pt x="58726" y="1961701"/>
                  </a:lnTo>
                  <a:cubicBezTo>
                    <a:pt x="43151" y="1961701"/>
                    <a:pt x="28214" y="1955514"/>
                    <a:pt x="17200" y="1944501"/>
                  </a:cubicBezTo>
                  <a:cubicBezTo>
                    <a:pt x="6187" y="1933488"/>
                    <a:pt x="0" y="1918550"/>
                    <a:pt x="0" y="1902975"/>
                  </a:cubicBezTo>
                  <a:lnTo>
                    <a:pt x="0" y="58726"/>
                  </a:lnTo>
                  <a:cubicBezTo>
                    <a:pt x="0" y="43151"/>
                    <a:pt x="6187" y="28214"/>
                    <a:pt x="17200" y="17200"/>
                  </a:cubicBezTo>
                  <a:cubicBezTo>
                    <a:pt x="28214" y="6187"/>
                    <a:pt x="43151" y="0"/>
                    <a:pt x="58726" y="0"/>
                  </a:cubicBezTo>
                  <a:close/>
                </a:path>
              </a:pathLst>
            </a:custGeom>
            <a:solidFill>
              <a:srgbClr val="48CFAE"/>
            </a:solidFill>
          </p:spPr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988F50B2-EA60-4C66-934A-C146A8355AD7}"/>
                </a:ext>
              </a:extLst>
            </p:cNvPr>
            <p:cNvSpPr txBox="1"/>
            <p:nvPr/>
          </p:nvSpPr>
          <p:spPr>
            <a:xfrm>
              <a:off x="0" y="-57150"/>
              <a:ext cx="1736053" cy="2018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1" name="TextBox 27">
            <a:extLst>
              <a:ext uri="{FF2B5EF4-FFF2-40B4-BE49-F238E27FC236}">
                <a16:creationId xmlns:a16="http://schemas.microsoft.com/office/drawing/2014/main" id="{843481BE-67F9-403D-8FB8-9B3DBF965836}"/>
              </a:ext>
            </a:extLst>
          </p:cNvPr>
          <p:cNvSpPr txBox="1"/>
          <p:nvPr/>
        </p:nvSpPr>
        <p:spPr>
          <a:xfrm>
            <a:off x="428582" y="2024495"/>
            <a:ext cx="6482676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2199" lvl="1" indent="-416100" algn="l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DM Sans Italics"/>
              </a:rPr>
              <a:t>LGBTQ+ Safe Zone Training: 6/18/2024 @ 2PM</a:t>
            </a:r>
          </a:p>
          <a:p>
            <a:pPr marL="832199" lvl="1" indent="-416100" algn="l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DM Sans Italics"/>
              </a:rPr>
              <a:t>Psychological Safety Training: 8/6/2024 @ 2PM</a:t>
            </a:r>
          </a:p>
          <a:p>
            <a:pPr marL="832199" lvl="1" indent="-416100" algn="l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DM Sans Italics"/>
              </a:rPr>
              <a:t>Allyship @ JLab Training: 7/16/2024 @ 2PM</a:t>
            </a:r>
          </a:p>
          <a:p>
            <a:pPr marL="832199" lvl="1" indent="-416100" algn="l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DM Sans Italics"/>
              </a:rPr>
              <a:t>Book Club – </a:t>
            </a:r>
            <a:r>
              <a:rPr lang="en-US" sz="2000" i="1" dirty="0">
                <a:solidFill>
                  <a:srgbClr val="FFFFFF"/>
                </a:solidFill>
                <a:latin typeface="DM Sans Italics"/>
              </a:rPr>
              <a:t>The Fearless Organization, creating psychological safety in the workplace for learning, innovation and growth; Amy C. Edmondson</a:t>
            </a:r>
          </a:p>
          <a:p>
            <a:pPr marL="832199" lvl="1" indent="-416100" algn="l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DM Sans Italics"/>
              </a:rPr>
              <a:t>Get Connected Events (HBCU Spirit Day, Fall Festival)</a:t>
            </a:r>
          </a:p>
          <a:p>
            <a:pPr marL="832199" lvl="1" indent="-416100" algn="l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DM Sans Italics"/>
              </a:rPr>
              <a:t>All events are listed on the JLab calendar</a:t>
            </a:r>
          </a:p>
          <a:p>
            <a:pPr marL="416099" lvl="1" algn="l"/>
            <a:endParaRPr lang="en-US" sz="2000" dirty="0">
              <a:solidFill>
                <a:srgbClr val="FFFFFF"/>
              </a:solidFill>
              <a:latin typeface="DM Sans Italics"/>
            </a:endParaRPr>
          </a:p>
          <a:p>
            <a:pPr algn="l">
              <a:lnSpc>
                <a:spcPts val="3758"/>
              </a:lnSpc>
            </a:pPr>
            <a:endParaRPr lang="en-US" sz="3854" dirty="0">
              <a:solidFill>
                <a:srgbClr val="FFFFFF"/>
              </a:solidFill>
              <a:latin typeface="DM Sans Italics"/>
            </a:endParaRPr>
          </a:p>
        </p:txBody>
      </p:sp>
      <p:pic>
        <p:nvPicPr>
          <p:cNvPr id="12" name="Picture Placeholder 17">
            <a:extLst>
              <a:ext uri="{FF2B5EF4-FFF2-40B4-BE49-F238E27FC236}">
                <a16:creationId xmlns:a16="http://schemas.microsoft.com/office/drawing/2014/main" id="{3E924E6F-8358-479A-A491-A9F11328A0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964" b="1964"/>
          <a:stretch>
            <a:fillRect/>
          </a:stretch>
        </p:blipFill>
        <p:spPr bwMode="auto">
          <a:xfrm>
            <a:off x="7497581" y="966788"/>
            <a:ext cx="4389619" cy="25828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ECDD7D17-6C68-44B2-9A18-C30301DB5E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025" r="7025"/>
          <a:stretch>
            <a:fillRect/>
          </a:stretch>
        </p:blipFill>
        <p:spPr>
          <a:xfrm>
            <a:off x="7497581" y="3763963"/>
            <a:ext cx="4460639" cy="2584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0949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Widescreen" id="{7B6BC214-CE7D-5C48-9BF6-77FBFE1E69EC}" vid="{7428E7A7-0EE4-AE4F-9C3B-0381D78A7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6204E5C0558489837A5F9FDDB646F" ma:contentTypeVersion="15" ma:contentTypeDescription="Create a new document." ma:contentTypeScope="" ma:versionID="5f6ea2e0fb616718bd5e787a76d477e6">
  <xsd:schema xmlns:xsd="http://www.w3.org/2001/XMLSchema" xmlns:xs="http://www.w3.org/2001/XMLSchema" xmlns:p="http://schemas.microsoft.com/office/2006/metadata/properties" xmlns:ns3="534a45c3-e12a-4833-84f5-771a4512c716" xmlns:ns4="401e5798-06fc-476c-a77b-5099e7e9a1f9" targetNamespace="http://schemas.microsoft.com/office/2006/metadata/properties" ma:root="true" ma:fieldsID="3f670dc0a690bff59afb86cfc78ba4b6" ns3:_="" ns4:_="">
    <xsd:import namespace="534a45c3-e12a-4833-84f5-771a4512c716"/>
    <xsd:import namespace="401e5798-06fc-476c-a77b-5099e7e9a1f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4a45c3-e12a-4833-84f5-771a4512c7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e5798-06fc-476c-a77b-5099e7e9a1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34a45c3-e12a-4833-84f5-771a4512c716" xsi:nil="true"/>
  </documentManagement>
</p:properties>
</file>

<file path=customXml/itemProps1.xml><?xml version="1.0" encoding="utf-8"?>
<ds:datastoreItem xmlns:ds="http://schemas.openxmlformats.org/officeDocument/2006/customXml" ds:itemID="{24D6A642-BB6E-4BE0-BDAC-2D53353DDA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229D11-CF14-4520-9DF4-7B6EDC3BC8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4a45c3-e12a-4833-84f5-771a4512c716"/>
    <ds:schemaRef ds:uri="401e5798-06fc-476c-a77b-5099e7e9a1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81A968-EE7F-454D-987E-5D7011973A89}">
  <ds:schemaRefs>
    <ds:schemaRef ds:uri="534a45c3-e12a-4833-84f5-771a4512c716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401e5798-06fc-476c-a77b-5099e7e9a1f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JeffersonLab_Widescreen (1)</Template>
  <TotalTime>6773</TotalTime>
  <Words>691</Words>
  <Application>Microsoft Office PowerPoint</Application>
  <PresentationFormat>Widescreen</PresentationFormat>
  <Paragraphs>85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.PingFangSC-Regular</vt:lpstr>
      <vt:lpstr>Arial</vt:lpstr>
      <vt:lpstr>Calibri</vt:lpstr>
      <vt:lpstr>DM Sans</vt:lpstr>
      <vt:lpstr>DM Sans Bold</vt:lpstr>
      <vt:lpstr>DM Sans Italics</vt:lpstr>
      <vt:lpstr>Kollektif Bold</vt:lpstr>
      <vt:lpstr>PingFangSC-Regular</vt:lpstr>
      <vt:lpstr>Office Theme</vt:lpstr>
      <vt:lpstr> JEFFERSON LAB USER ORGANIZATION </vt:lpstr>
      <vt:lpstr>AGENDA </vt:lpstr>
      <vt:lpstr>THE LAB’S DEIA STRATEGY SUPPORTS A CULTURE OF RESPECT AND INNOVATION</vt:lpstr>
      <vt:lpstr>NEW USER DEMOGRAPHIC FOCUS GROUP </vt:lpstr>
      <vt:lpstr>PURPOSE OF OUR SCIENTIFIC USERS DEMOGRAPHIC FOCUS GROUP </vt:lpstr>
      <vt:lpstr>ALL LAB DEMOGRAPHIC FOCUS GROUPS ARE SPONSORED BY A LAB LEADER </vt:lpstr>
      <vt:lpstr>EMPLOYEE RESOURCE GROUPS (AFFINITY OR COMMUNITY GROUPS)</vt:lpstr>
      <vt:lpstr>DEIA EVENTS ARE OPEN TO ALL USERS AND ON THE JLAB CALENDER, THE WEEKLY NEWSLETTER, DEIA SITE AND SWISS SCREENS</vt:lpstr>
      <vt:lpstr>DEIA TRAINING </vt:lpstr>
      <vt:lpstr>REPORTING CONCERNS </vt:lpstr>
      <vt:lpstr>DEIA WESITE IS A GREAT RESOURCE AND WE APPRECIATE YOUR FEEDBACK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JEFFERSON LAB USER ORGANIZATION</dc:title>
  <dc:creator>Jennifer Carter</dc:creator>
  <cp:lastModifiedBy>Jennifer Carter</cp:lastModifiedBy>
  <cp:revision>23</cp:revision>
  <dcterms:created xsi:type="dcterms:W3CDTF">2024-06-03T14:28:18Z</dcterms:created>
  <dcterms:modified xsi:type="dcterms:W3CDTF">2024-06-09T21:55:24Z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0x010100B1F6204E5C0558489837A5F9FDDB646F</vt:lpwstr>
  </property>
</Properties>
</file>